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5" r:id="rId15"/>
    <p:sldId id="278" r:id="rId16"/>
    <p:sldId id="270" r:id="rId17"/>
    <p:sldId id="271" r:id="rId18"/>
    <p:sldId id="272" r:id="rId19"/>
    <p:sldId id="273" r:id="rId20"/>
    <p:sldId id="276" r:id="rId21"/>
    <p:sldId id="277"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8EAB0-D4A1-4E4D-8A57-08330B0A0007}" v="5" dt="2024-04-25T02:25:28.4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cshomelessauthority-my.sharepoint.com/personal/kishia_homelessauthority_org/Documents/Documents/2024%20PIT%20VOUNTEER%20SIGN%20IN%20SHEET_files/2024%20PIT%20HIC%20FINAL%20NUMBERS/01%20SHELTERED%20PI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cshomelessauthority-my.sharepoint.com/personal/kishia_homelessauthority_org/Documents/Documents/2024%20PIT%20VOUNTEER%20SIGN%20IN%20SHEET_files/2024%20PIT%20HIC%20FINAL%20NUMBERS/02%20UNSHELTERED%20PI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shomelessauthority-my.sharepoint.com/personal/kishia_homelessauthority_org/Documents/Documents/1000%20Jenn%20Reports/BI%202019%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shomelessauthority-my.sharepoint.com/personal/kishia_homelessauthority_org/Documents/Documents/1000%20Jenn%20Reports/BI%202019%20-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RACE!$B$40</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RACE!$A$41:$A$54</c:f>
              <c:strCache>
                <c:ptCount val="14"/>
                <c:pt idx="0">
                  <c:v>Asian or Asian American,White</c:v>
                </c:pt>
                <c:pt idx="1">
                  <c:v>Black, African American, or African,Middle Eastern or North African</c:v>
                </c:pt>
                <c:pt idx="2">
                  <c:v>Native Hawaiian or Pacific Islander,White</c:v>
                </c:pt>
                <c:pt idx="3">
                  <c:v>Multi-Racial &amp; Hispanic/Latina</c:v>
                </c:pt>
                <c:pt idx="4">
                  <c:v>American Indian, Alaska Native, or Indigenous,White</c:v>
                </c:pt>
                <c:pt idx="5">
                  <c:v>Black, African American, or African,White</c:v>
                </c:pt>
                <c:pt idx="6">
                  <c:v>American Indian, Alaska Native, or Indigenous</c:v>
                </c:pt>
                <c:pt idx="7">
                  <c:v>Black, African American, or African,Hispanic/Latina/e/o</c:v>
                </c:pt>
                <c:pt idx="8">
                  <c:v>Client Perfered not to respond </c:v>
                </c:pt>
                <c:pt idx="9">
                  <c:v>Asian or Asian American</c:v>
                </c:pt>
                <c:pt idx="10">
                  <c:v>Hispanic/Latina/e/o</c:v>
                </c:pt>
                <c:pt idx="11">
                  <c:v>White,Hispanic/Latina/e/o</c:v>
                </c:pt>
                <c:pt idx="12">
                  <c:v>White</c:v>
                </c:pt>
                <c:pt idx="13">
                  <c:v>Black, African American, or African</c:v>
                </c:pt>
              </c:strCache>
            </c:strRef>
          </c:cat>
          <c:val>
            <c:numRef>
              <c:f>RACE!$B$41:$B$54</c:f>
              <c:numCache>
                <c:formatCode>General</c:formatCode>
                <c:ptCount val="14"/>
                <c:pt idx="0">
                  <c:v>1</c:v>
                </c:pt>
                <c:pt idx="1">
                  <c:v>1</c:v>
                </c:pt>
                <c:pt idx="2">
                  <c:v>1</c:v>
                </c:pt>
                <c:pt idx="3">
                  <c:v>1</c:v>
                </c:pt>
                <c:pt idx="4">
                  <c:v>2</c:v>
                </c:pt>
                <c:pt idx="5">
                  <c:v>2</c:v>
                </c:pt>
                <c:pt idx="6">
                  <c:v>3</c:v>
                </c:pt>
                <c:pt idx="7">
                  <c:v>3</c:v>
                </c:pt>
                <c:pt idx="8">
                  <c:v>3</c:v>
                </c:pt>
                <c:pt idx="9">
                  <c:v>5</c:v>
                </c:pt>
                <c:pt idx="10">
                  <c:v>8</c:v>
                </c:pt>
                <c:pt idx="11">
                  <c:v>8</c:v>
                </c:pt>
                <c:pt idx="12">
                  <c:v>146</c:v>
                </c:pt>
                <c:pt idx="13">
                  <c:v>202</c:v>
                </c:pt>
              </c:numCache>
            </c:numRef>
          </c:val>
          <c:extLst>
            <c:ext xmlns:c16="http://schemas.microsoft.com/office/drawing/2014/chart" uri="{C3380CC4-5D6E-409C-BE32-E72D297353CC}">
              <c16:uniqueId val="{00000000-2DF0-4F2F-8DB3-C6B6104935AA}"/>
            </c:ext>
          </c:extLst>
        </c:ser>
        <c:dLbls>
          <c:showLegendKey val="0"/>
          <c:showVal val="0"/>
          <c:showCatName val="0"/>
          <c:showSerName val="0"/>
          <c:showPercent val="0"/>
          <c:showBubbleSize val="0"/>
        </c:dLbls>
        <c:gapWidth val="75"/>
        <c:overlap val="40"/>
        <c:axId val="1720558239"/>
        <c:axId val="1720554911"/>
      </c:barChart>
      <c:catAx>
        <c:axId val="1720558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20554911"/>
        <c:crosses val="autoZero"/>
        <c:auto val="1"/>
        <c:lblAlgn val="ctr"/>
        <c:lblOffset val="100"/>
        <c:noMultiLvlLbl val="0"/>
      </c:catAx>
      <c:valAx>
        <c:axId val="1720554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20558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2024 Unsheltered by Race</a:t>
            </a:r>
            <a:endParaRPr lang="en-US" sz="1400" b="1">
              <a:solidFill>
                <a:schemeClr val="tx1"/>
              </a:solidFill>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Race!$A$20:$A$26</c:f>
              <c:strCache>
                <c:ptCount val="7"/>
                <c:pt idx="0">
                  <c:v>Asian or Asian American</c:v>
                </c:pt>
                <c:pt idx="1">
                  <c:v>Multiple Races (not Hispanic/Latina/e/o) 0 0</c:v>
                </c:pt>
                <c:pt idx="2">
                  <c:v>American Indian, Alaska Native, or Indigenous</c:v>
                </c:pt>
                <c:pt idx="3">
                  <c:v>Hispanic/Latina/e/o</c:v>
                </c:pt>
                <c:pt idx="4">
                  <c:v>Client Preferred not to respond </c:v>
                </c:pt>
                <c:pt idx="5">
                  <c:v>Black, African American, or African</c:v>
                </c:pt>
                <c:pt idx="6">
                  <c:v>White</c:v>
                </c:pt>
              </c:strCache>
            </c:strRef>
          </c:cat>
          <c:val>
            <c:numRef>
              <c:f>Race!$B$20:$B$26</c:f>
              <c:numCache>
                <c:formatCode>General</c:formatCode>
                <c:ptCount val="7"/>
                <c:pt idx="0">
                  <c:v>1</c:v>
                </c:pt>
                <c:pt idx="1">
                  <c:v>1</c:v>
                </c:pt>
                <c:pt idx="2">
                  <c:v>3</c:v>
                </c:pt>
                <c:pt idx="3">
                  <c:v>4</c:v>
                </c:pt>
                <c:pt idx="4">
                  <c:v>9</c:v>
                </c:pt>
                <c:pt idx="5">
                  <c:v>74</c:v>
                </c:pt>
                <c:pt idx="6">
                  <c:v>101</c:v>
                </c:pt>
              </c:numCache>
            </c:numRef>
          </c:val>
          <c:extLst>
            <c:ext xmlns:c16="http://schemas.microsoft.com/office/drawing/2014/chart" uri="{C3380CC4-5D6E-409C-BE32-E72D297353CC}">
              <c16:uniqueId val="{00000000-2A05-4585-A723-7ACDCAA7A2CB}"/>
            </c:ext>
          </c:extLst>
        </c:ser>
        <c:dLbls>
          <c:showLegendKey val="0"/>
          <c:showVal val="0"/>
          <c:showCatName val="0"/>
          <c:showSerName val="0"/>
          <c:showPercent val="0"/>
          <c:showBubbleSize val="0"/>
        </c:dLbls>
        <c:gapWidth val="75"/>
        <c:overlap val="40"/>
        <c:axId val="1787011359"/>
        <c:axId val="1787014687"/>
      </c:barChart>
      <c:catAx>
        <c:axId val="178701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87014687"/>
        <c:crosses val="autoZero"/>
        <c:auto val="1"/>
        <c:lblAlgn val="ctr"/>
        <c:lblOffset val="100"/>
        <c:noMultiLvlLbl val="0"/>
      </c:catAx>
      <c:valAx>
        <c:axId val="17870146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87011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2022-2024 (ES) </a:t>
            </a:r>
          </a:p>
          <a:p>
            <a:pPr>
              <a:defRPr/>
            </a:pPr>
            <a:r>
              <a:rPr lang="en-US" sz="1400" b="1" i="0" baseline="0">
                <a:effectLst/>
              </a:rPr>
              <a:t>Bed Inventory/Utilization</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Sheet4!$A$4</c:f>
              <c:strCache>
                <c:ptCount val="1"/>
                <c:pt idx="0">
                  <c:v>2022</c:v>
                </c:pt>
              </c:strCache>
            </c:strRef>
          </c:tx>
          <c:spPr>
            <a:solidFill>
              <a:schemeClr val="accent1"/>
            </a:solidFill>
            <a:ln>
              <a:noFill/>
            </a:ln>
            <a:effectLst/>
          </c:spPr>
          <c:invertIfNegative val="0"/>
          <c:cat>
            <c:strRef>
              <c:f>Sheet4!$B$2:$F$2</c:f>
              <c:strCache>
                <c:ptCount val="5"/>
                <c:pt idx="0">
                  <c:v>Total people in (ES) </c:v>
                </c:pt>
                <c:pt idx="1">
                  <c:v>Total (ES) beds</c:v>
                </c:pt>
                <c:pt idx="2">
                  <c:v>Total people unsheltered</c:v>
                </c:pt>
                <c:pt idx="3">
                  <c:v>Total available (ES) beds</c:v>
                </c:pt>
                <c:pt idx="4">
                  <c:v>(ES) Bed utilization </c:v>
                </c:pt>
              </c:strCache>
              <c:extLst/>
            </c:strRef>
          </c:cat>
          <c:val>
            <c:numRef>
              <c:f>Sheet4!$B$4:$F$4</c:f>
              <c:numCache>
                <c:formatCode>General</c:formatCode>
                <c:ptCount val="5"/>
                <c:pt idx="0">
                  <c:v>186</c:v>
                </c:pt>
                <c:pt idx="1">
                  <c:v>271</c:v>
                </c:pt>
                <c:pt idx="2">
                  <c:v>134</c:v>
                </c:pt>
                <c:pt idx="3">
                  <c:v>85</c:v>
                </c:pt>
                <c:pt idx="4" formatCode="0.0%">
                  <c:v>0.68634686346863472</c:v>
                </c:pt>
              </c:numCache>
            </c:numRef>
          </c:val>
          <c:extLst>
            <c:ext xmlns:c16="http://schemas.microsoft.com/office/drawing/2014/chart" uri="{C3380CC4-5D6E-409C-BE32-E72D297353CC}">
              <c16:uniqueId val="{00000000-D627-411C-A38D-745CB440F3D3}"/>
            </c:ext>
          </c:extLst>
        </c:ser>
        <c:ser>
          <c:idx val="1"/>
          <c:order val="1"/>
          <c:tx>
            <c:strRef>
              <c:f>Sheet4!$A$5</c:f>
              <c:strCache>
                <c:ptCount val="1"/>
                <c:pt idx="0">
                  <c:v>2023</c:v>
                </c:pt>
              </c:strCache>
            </c:strRef>
          </c:tx>
          <c:spPr>
            <a:solidFill>
              <a:schemeClr val="accent2"/>
            </a:solidFill>
            <a:ln>
              <a:noFill/>
            </a:ln>
            <a:effectLst/>
          </c:spPr>
          <c:invertIfNegative val="0"/>
          <c:cat>
            <c:strRef>
              <c:f>Sheet4!$B$2:$F$2</c:f>
              <c:strCache>
                <c:ptCount val="5"/>
                <c:pt idx="0">
                  <c:v>Total people in (ES) </c:v>
                </c:pt>
                <c:pt idx="1">
                  <c:v>Total (ES) beds</c:v>
                </c:pt>
                <c:pt idx="2">
                  <c:v>Total people unsheltered</c:v>
                </c:pt>
                <c:pt idx="3">
                  <c:v>Total available (ES) beds</c:v>
                </c:pt>
                <c:pt idx="4">
                  <c:v>(ES) Bed utilization </c:v>
                </c:pt>
              </c:strCache>
              <c:extLst/>
            </c:strRef>
          </c:cat>
          <c:val>
            <c:numRef>
              <c:f>Sheet4!$B$5:$F$5</c:f>
              <c:numCache>
                <c:formatCode>General</c:formatCode>
                <c:ptCount val="5"/>
                <c:pt idx="0">
                  <c:v>275</c:v>
                </c:pt>
                <c:pt idx="1">
                  <c:v>405</c:v>
                </c:pt>
                <c:pt idx="2">
                  <c:v>271</c:v>
                </c:pt>
                <c:pt idx="3">
                  <c:v>130</c:v>
                </c:pt>
                <c:pt idx="4" formatCode="0.0%">
                  <c:v>0.67901234567901236</c:v>
                </c:pt>
              </c:numCache>
            </c:numRef>
          </c:val>
          <c:extLst>
            <c:ext xmlns:c16="http://schemas.microsoft.com/office/drawing/2014/chart" uri="{C3380CC4-5D6E-409C-BE32-E72D297353CC}">
              <c16:uniqueId val="{00000001-D627-411C-A38D-745CB440F3D3}"/>
            </c:ext>
          </c:extLst>
        </c:ser>
        <c:ser>
          <c:idx val="2"/>
          <c:order val="2"/>
          <c:tx>
            <c:strRef>
              <c:f>Sheet4!$A$6</c:f>
              <c:strCache>
                <c:ptCount val="1"/>
                <c:pt idx="0">
                  <c:v>2024</c:v>
                </c:pt>
              </c:strCache>
            </c:strRef>
          </c:tx>
          <c:spPr>
            <a:solidFill>
              <a:schemeClr val="accent3"/>
            </a:solidFill>
            <a:ln>
              <a:noFill/>
            </a:ln>
            <a:effectLst/>
          </c:spPr>
          <c:invertIfNegative val="0"/>
          <c:cat>
            <c:strRef>
              <c:f>Sheet4!$B$2:$F$2</c:f>
              <c:strCache>
                <c:ptCount val="5"/>
                <c:pt idx="0">
                  <c:v>Total people in (ES) </c:v>
                </c:pt>
                <c:pt idx="1">
                  <c:v>Total (ES) beds</c:v>
                </c:pt>
                <c:pt idx="2">
                  <c:v>Total people unsheltered</c:v>
                </c:pt>
                <c:pt idx="3">
                  <c:v>Total available (ES) beds</c:v>
                </c:pt>
                <c:pt idx="4">
                  <c:v>(ES) Bed utilization </c:v>
                </c:pt>
              </c:strCache>
              <c:extLst/>
            </c:strRef>
          </c:cat>
          <c:val>
            <c:numRef>
              <c:f>Sheet4!$B$6:$F$6</c:f>
              <c:numCache>
                <c:formatCode>General</c:formatCode>
                <c:ptCount val="5"/>
                <c:pt idx="0">
                  <c:v>226</c:v>
                </c:pt>
                <c:pt idx="1">
                  <c:v>318</c:v>
                </c:pt>
                <c:pt idx="2">
                  <c:v>193</c:v>
                </c:pt>
                <c:pt idx="3">
                  <c:v>92</c:v>
                </c:pt>
                <c:pt idx="4" formatCode="0.0%">
                  <c:v>0.71069182389937102</c:v>
                </c:pt>
              </c:numCache>
            </c:numRef>
          </c:val>
          <c:extLst>
            <c:ext xmlns:c16="http://schemas.microsoft.com/office/drawing/2014/chart" uri="{C3380CC4-5D6E-409C-BE32-E72D297353CC}">
              <c16:uniqueId val="{00000002-D627-411C-A38D-745CB440F3D3}"/>
            </c:ext>
          </c:extLst>
        </c:ser>
        <c:dLbls>
          <c:showLegendKey val="0"/>
          <c:showVal val="0"/>
          <c:showCatName val="0"/>
          <c:showSerName val="0"/>
          <c:showPercent val="0"/>
          <c:showBubbleSize val="0"/>
        </c:dLbls>
        <c:gapWidth val="150"/>
        <c:axId val="1902538255"/>
        <c:axId val="1902533263"/>
      </c:barChart>
      <c:catAx>
        <c:axId val="190253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533263"/>
        <c:crosses val="autoZero"/>
        <c:auto val="1"/>
        <c:lblAlgn val="ctr"/>
        <c:lblOffset val="100"/>
        <c:noMultiLvlLbl val="0"/>
      </c:catAx>
      <c:valAx>
        <c:axId val="1902533263"/>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9025382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1" i="0" baseline="0">
                <a:effectLst/>
              </a:rPr>
              <a:t>2022-2024 (TH)</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1" i="0" baseline="0">
                <a:effectLst/>
              </a:rPr>
              <a:t> Bed Inventory/Utilization</a:t>
            </a:r>
            <a:endParaRPr lang="en-US"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Sheet4!$A$11</c:f>
              <c:strCache>
                <c:ptCount val="1"/>
                <c:pt idx="0">
                  <c:v>2022</c:v>
                </c:pt>
              </c:strCache>
            </c:strRef>
          </c:tx>
          <c:spPr>
            <a:solidFill>
              <a:schemeClr val="accent1"/>
            </a:solidFill>
            <a:ln>
              <a:noFill/>
            </a:ln>
            <a:effectLst/>
          </c:spPr>
          <c:invertIfNegative val="0"/>
          <c:cat>
            <c:strRef>
              <c:f>Sheet4!$B$9:$F$9</c:f>
              <c:strCache>
                <c:ptCount val="5"/>
                <c:pt idx="0">
                  <c:v>Total people in (TH) </c:v>
                </c:pt>
                <c:pt idx="1">
                  <c:v>Total (TH) beds </c:v>
                </c:pt>
                <c:pt idx="2">
                  <c:v>Total people unsheltered</c:v>
                </c:pt>
                <c:pt idx="3">
                  <c:v>Total available (TH) beds</c:v>
                </c:pt>
                <c:pt idx="4">
                  <c:v>(TH) Bed utilization </c:v>
                </c:pt>
              </c:strCache>
              <c:extLst/>
            </c:strRef>
          </c:cat>
          <c:val>
            <c:numRef>
              <c:f>Sheet4!$B$11:$F$11</c:f>
              <c:numCache>
                <c:formatCode>General</c:formatCode>
                <c:ptCount val="5"/>
                <c:pt idx="0">
                  <c:v>203</c:v>
                </c:pt>
                <c:pt idx="1">
                  <c:v>312</c:v>
                </c:pt>
                <c:pt idx="2">
                  <c:v>134</c:v>
                </c:pt>
                <c:pt idx="3">
                  <c:v>109</c:v>
                </c:pt>
                <c:pt idx="4" formatCode="0.0%">
                  <c:v>0.65064102564102566</c:v>
                </c:pt>
              </c:numCache>
            </c:numRef>
          </c:val>
          <c:extLst>
            <c:ext xmlns:c16="http://schemas.microsoft.com/office/drawing/2014/chart" uri="{C3380CC4-5D6E-409C-BE32-E72D297353CC}">
              <c16:uniqueId val="{00000000-870E-44C1-9F30-8E9383AC573E}"/>
            </c:ext>
          </c:extLst>
        </c:ser>
        <c:ser>
          <c:idx val="1"/>
          <c:order val="1"/>
          <c:tx>
            <c:strRef>
              <c:f>Sheet4!$A$12</c:f>
              <c:strCache>
                <c:ptCount val="1"/>
                <c:pt idx="0">
                  <c:v>2023</c:v>
                </c:pt>
              </c:strCache>
            </c:strRef>
          </c:tx>
          <c:spPr>
            <a:solidFill>
              <a:schemeClr val="accent2"/>
            </a:solidFill>
            <a:ln>
              <a:noFill/>
            </a:ln>
            <a:effectLst/>
          </c:spPr>
          <c:invertIfNegative val="0"/>
          <c:cat>
            <c:strRef>
              <c:f>Sheet4!$B$9:$F$9</c:f>
              <c:strCache>
                <c:ptCount val="5"/>
                <c:pt idx="0">
                  <c:v>Total people in (TH) </c:v>
                </c:pt>
                <c:pt idx="1">
                  <c:v>Total (TH) beds </c:v>
                </c:pt>
                <c:pt idx="2">
                  <c:v>Total people unsheltered</c:v>
                </c:pt>
                <c:pt idx="3">
                  <c:v>Total available (TH) beds</c:v>
                </c:pt>
                <c:pt idx="4">
                  <c:v>(TH) Bed utilization </c:v>
                </c:pt>
              </c:strCache>
              <c:extLst/>
            </c:strRef>
          </c:cat>
          <c:val>
            <c:numRef>
              <c:f>Sheet4!$B$12:$F$12</c:f>
              <c:numCache>
                <c:formatCode>General</c:formatCode>
                <c:ptCount val="5"/>
                <c:pt idx="0">
                  <c:v>199</c:v>
                </c:pt>
                <c:pt idx="1">
                  <c:v>295</c:v>
                </c:pt>
                <c:pt idx="2">
                  <c:v>271</c:v>
                </c:pt>
                <c:pt idx="3">
                  <c:v>96</c:v>
                </c:pt>
                <c:pt idx="4" formatCode="0.0%">
                  <c:v>0.6745762711864407</c:v>
                </c:pt>
              </c:numCache>
            </c:numRef>
          </c:val>
          <c:extLst>
            <c:ext xmlns:c16="http://schemas.microsoft.com/office/drawing/2014/chart" uri="{C3380CC4-5D6E-409C-BE32-E72D297353CC}">
              <c16:uniqueId val="{00000001-870E-44C1-9F30-8E9383AC573E}"/>
            </c:ext>
          </c:extLst>
        </c:ser>
        <c:ser>
          <c:idx val="2"/>
          <c:order val="2"/>
          <c:tx>
            <c:strRef>
              <c:f>Sheet4!$A$13</c:f>
              <c:strCache>
                <c:ptCount val="1"/>
                <c:pt idx="0">
                  <c:v>2024</c:v>
                </c:pt>
              </c:strCache>
            </c:strRef>
          </c:tx>
          <c:spPr>
            <a:solidFill>
              <a:schemeClr val="accent3"/>
            </a:solidFill>
            <a:ln>
              <a:noFill/>
            </a:ln>
            <a:effectLst/>
          </c:spPr>
          <c:invertIfNegative val="0"/>
          <c:cat>
            <c:strRef>
              <c:f>Sheet4!$B$9:$F$9</c:f>
              <c:strCache>
                <c:ptCount val="5"/>
                <c:pt idx="0">
                  <c:v>Total people in (TH) </c:v>
                </c:pt>
                <c:pt idx="1">
                  <c:v>Total (TH) beds </c:v>
                </c:pt>
                <c:pt idx="2">
                  <c:v>Total people unsheltered</c:v>
                </c:pt>
                <c:pt idx="3">
                  <c:v>Total available (TH) beds</c:v>
                </c:pt>
                <c:pt idx="4">
                  <c:v>(TH) Bed utilization </c:v>
                </c:pt>
              </c:strCache>
              <c:extLst/>
            </c:strRef>
          </c:cat>
          <c:val>
            <c:numRef>
              <c:f>Sheet4!$B$13:$F$13</c:f>
              <c:numCache>
                <c:formatCode>General</c:formatCode>
                <c:ptCount val="5"/>
                <c:pt idx="0">
                  <c:v>144</c:v>
                </c:pt>
                <c:pt idx="1">
                  <c:v>265</c:v>
                </c:pt>
                <c:pt idx="2">
                  <c:v>193</c:v>
                </c:pt>
                <c:pt idx="3">
                  <c:v>121</c:v>
                </c:pt>
                <c:pt idx="4" formatCode="0.0%">
                  <c:v>0.54339622641509433</c:v>
                </c:pt>
              </c:numCache>
            </c:numRef>
          </c:val>
          <c:extLst>
            <c:ext xmlns:c16="http://schemas.microsoft.com/office/drawing/2014/chart" uri="{C3380CC4-5D6E-409C-BE32-E72D297353CC}">
              <c16:uniqueId val="{00000002-870E-44C1-9F30-8E9383AC573E}"/>
            </c:ext>
          </c:extLst>
        </c:ser>
        <c:dLbls>
          <c:showLegendKey val="0"/>
          <c:showVal val="0"/>
          <c:showCatName val="0"/>
          <c:showSerName val="0"/>
          <c:showPercent val="0"/>
          <c:showBubbleSize val="0"/>
        </c:dLbls>
        <c:gapWidth val="150"/>
        <c:axId val="1783398511"/>
        <c:axId val="1783397679"/>
      </c:barChart>
      <c:catAx>
        <c:axId val="178339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3397679"/>
        <c:crosses val="autoZero"/>
        <c:auto val="1"/>
        <c:lblAlgn val="ctr"/>
        <c:lblOffset val="100"/>
        <c:noMultiLvlLbl val="0"/>
      </c:catAx>
      <c:valAx>
        <c:axId val="1783397679"/>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78339851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0.32914</cdr:x>
      <cdr:y>0.01292</cdr:y>
    </cdr:from>
    <cdr:to>
      <cdr:x>0.78947</cdr:x>
      <cdr:y>0.08183</cdr:y>
    </cdr:to>
    <cdr:sp macro="" textlink="">
      <cdr:nvSpPr>
        <cdr:cNvPr id="3" name="TextBox 2">
          <a:extLst xmlns:a="http://schemas.openxmlformats.org/drawingml/2006/main">
            <a:ext uri="{FF2B5EF4-FFF2-40B4-BE49-F238E27FC236}">
              <a16:creationId xmlns:a16="http://schemas.microsoft.com/office/drawing/2014/main" id="{A07EA855-E3FD-4865-B484-DA527BB6721E}"/>
            </a:ext>
          </a:extLst>
        </cdr:cNvPr>
        <cdr:cNvSpPr txBox="1"/>
      </cdr:nvSpPr>
      <cdr:spPr>
        <a:xfrm xmlns:a="http://schemas.openxmlformats.org/drawingml/2006/main">
          <a:off x="1995488" y="71439"/>
          <a:ext cx="2790825"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a:effectLst/>
              <a:latin typeface="+mn-lt"/>
              <a:ea typeface="+mn-ea"/>
              <a:cs typeface="+mn-cs"/>
            </a:rPr>
            <a:t>2024 Sheltered by Race</a:t>
          </a:r>
          <a:endParaRPr lang="en-US" sz="1400">
            <a:effectLst/>
          </a:endParaRPr>
        </a:p>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FD8C7-5F78-43E6-896E-CAB2D512E96A}" type="slidenum">
              <a:rPr lang="en-US" smtClean="0"/>
              <a:t>14</a:t>
            </a:fld>
            <a:endParaRPr lang="en-US"/>
          </a:p>
        </p:txBody>
      </p:sp>
    </p:spTree>
    <p:extLst>
      <p:ext uri="{BB962C8B-B14F-4D97-AF65-F5344CB8AC3E}">
        <p14:creationId xmlns:p14="http://schemas.microsoft.com/office/powerpoint/2010/main" val="39068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404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Quote with Image and Author Name">
    <p:spTree>
      <p:nvGrpSpPr>
        <p:cNvPr id="1" name=""/>
        <p:cNvGrpSpPr/>
        <p:nvPr/>
      </p:nvGrpSpPr>
      <p:grpSpPr>
        <a:xfrm>
          <a:off x="0" y="0"/>
          <a:ext cx="0" cy="0"/>
          <a:chOff x="0" y="0"/>
          <a:chExt cx="0" cy="0"/>
        </a:xfrm>
      </p:grpSpPr>
      <p:sp>
        <p:nvSpPr>
          <p:cNvPr id="11" name="Google Shape;16;p20"/>
          <p:cNvSpPr>
            <a:spLocks noGrp="1"/>
          </p:cNvSpPr>
          <p:nvPr>
            <p:ph type="pic" idx="21"/>
          </p:nvPr>
        </p:nvSpPr>
        <p:spPr>
          <a:xfrm>
            <a:off x="4576012" y="0"/>
            <a:ext cx="7598735" cy="6858000"/>
          </a:xfrm>
          <a:prstGeom prst="rect">
            <a:avLst/>
          </a:prstGeom>
        </p:spPr>
        <p:txBody>
          <a:bodyPr lIns="91439" tIns="45719" rIns="91439" bIns="45719">
            <a:noAutofit/>
          </a:bodyPr>
          <a:lstStyle/>
          <a:p>
            <a:endParaRPr/>
          </a:p>
        </p:txBody>
      </p:sp>
      <p:sp>
        <p:nvSpPr>
          <p:cNvPr id="12" name="Google Shape;17;p20"/>
          <p:cNvSpPr/>
          <p:nvPr/>
        </p:nvSpPr>
        <p:spPr>
          <a:xfrm>
            <a:off x="413824" y="463260"/>
            <a:ext cx="7347126" cy="5911705"/>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lnTo>
                  <a:pt x="21600" y="78"/>
                </a:lnTo>
                <a:lnTo>
                  <a:pt x="12973" y="21600"/>
                </a:lnTo>
                <a:lnTo>
                  <a:pt x="2963" y="21538"/>
                </a:lnTo>
                <a:lnTo>
                  <a:pt x="2963" y="21561"/>
                </a:lnTo>
                <a:lnTo>
                  <a:pt x="0" y="21561"/>
                </a:lnTo>
                <a:lnTo>
                  <a:pt x="0" y="39"/>
                </a:lnTo>
                <a:lnTo>
                  <a:pt x="369" y="39"/>
                </a:lnTo>
                <a:close/>
              </a:path>
            </a:pathLst>
          </a:custGeom>
          <a:solidFill>
            <a:srgbClr val="000000"/>
          </a:solidFill>
          <a:ln w="12700">
            <a:miter lim="400000"/>
          </a:ln>
        </p:spPr>
        <p:txBody>
          <a:bodyPr lIns="0" tIns="0" rIns="0" bIns="0" anchor="ctr"/>
          <a:lstStyle/>
          <a:p>
            <a:pPr algn="ctr">
              <a:defRPr sz="1800">
                <a:solidFill>
                  <a:srgbClr val="FFFFFF"/>
                </a:solidFill>
              </a:defRPr>
            </a:pPr>
            <a:endParaRPr/>
          </a:p>
        </p:txBody>
      </p:sp>
      <p:sp>
        <p:nvSpPr>
          <p:cNvPr id="13" name="Title Text"/>
          <p:cNvSpPr txBox="1">
            <a:spLocks noGrp="1"/>
          </p:cNvSpPr>
          <p:nvPr>
            <p:ph type="title"/>
          </p:nvPr>
        </p:nvSpPr>
        <p:spPr>
          <a:xfrm>
            <a:off x="941500" y="1609159"/>
            <a:ext cx="4253336" cy="3639683"/>
          </a:xfrm>
          <a:prstGeom prst="rect">
            <a:avLst/>
          </a:prstGeom>
        </p:spPr>
        <p:txBody>
          <a:bodyPr anchor="t"/>
          <a:lstStyle>
            <a:lvl1pPr>
              <a:defRPr sz="3800">
                <a:solidFill>
                  <a:srgbClr val="FFFFFF"/>
                </a:solidFill>
              </a:defRPr>
            </a:lvl1pPr>
          </a:lstStyle>
          <a:p>
            <a:r>
              <a:t>Title Text</a:t>
            </a:r>
          </a:p>
        </p:txBody>
      </p:sp>
      <p:sp>
        <p:nvSpPr>
          <p:cNvPr id="14" name="Google Shape;22;p20"/>
          <p:cNvSpPr/>
          <p:nvPr/>
        </p:nvSpPr>
        <p:spPr>
          <a:xfrm rot="5400000">
            <a:off x="-48607" y="1669421"/>
            <a:ext cx="648202" cy="527676"/>
          </a:xfrm>
          <a:prstGeom prst="triangle">
            <a:avLst/>
          </a:prstGeom>
          <a:solidFill>
            <a:schemeClr val="accent1"/>
          </a:solidFill>
          <a:ln w="12700">
            <a:miter lim="400000"/>
          </a:ln>
        </p:spPr>
        <p:txBody>
          <a:bodyPr lIns="0" tIns="0" rIns="0" bIns="0" anchor="ctr"/>
          <a:lstStyle/>
          <a:p>
            <a:pPr algn="ctr">
              <a:defRPr sz="1800">
                <a:solidFill>
                  <a:srgbClr val="FFFFFF"/>
                </a:solidFill>
              </a:defRPr>
            </a:pP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315427" y="6377940"/>
            <a:ext cx="266974" cy="259222"/>
          </a:xfrm>
          <a:prstGeom prst="rect">
            <a:avLst/>
          </a:prstGeom>
        </p:spPr>
        <p:txBody>
          <a:bodyPr lIns="0" tIns="0" rIns="0" bIns="0" anchor="t"/>
          <a:lstStyle>
            <a:lvl1pPr>
              <a:defRPr sz="18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53" name="Google Shape;49;p24" descr="Google Shape;49;p24"/>
          <p:cNvPicPr>
            <a:picLocks noChangeAspect="1"/>
          </p:cNvPicPr>
          <p:nvPr/>
        </p:nvPicPr>
        <p:blipFill>
          <a:blip r:embed="rId2"/>
          <a:stretch>
            <a:fillRect/>
          </a:stretch>
        </p:blipFill>
        <p:spPr>
          <a:xfrm>
            <a:off x="108551" y="1989009"/>
            <a:ext cx="2926909" cy="2882901"/>
          </a:xfrm>
          <a:prstGeom prst="rect">
            <a:avLst/>
          </a:prstGeom>
          <a:ln w="12700">
            <a:miter lim="400000"/>
          </a:ln>
        </p:spPr>
      </p:pic>
      <p:sp>
        <p:nvSpPr>
          <p:cNvPr id="54" name="Title Text"/>
          <p:cNvSpPr txBox="1">
            <a:spLocks noGrp="1"/>
          </p:cNvSpPr>
          <p:nvPr>
            <p:ph type="title"/>
          </p:nvPr>
        </p:nvSpPr>
        <p:spPr>
          <a:xfrm>
            <a:off x="1163641" y="2718403"/>
            <a:ext cx="1704340" cy="1351915"/>
          </a:xfrm>
          <a:prstGeom prst="rect">
            <a:avLst/>
          </a:prstGeom>
        </p:spPr>
        <p:txBody>
          <a:bodyPr lIns="0" tIns="0" rIns="0" bIns="0" anchor="t"/>
          <a:lstStyle>
            <a:lvl1pPr>
              <a:lnSpc>
                <a:spcPct val="100000"/>
              </a:lnSpc>
              <a:defRPr sz="1600" b="1">
                <a:solidFill>
                  <a:srgbClr val="FFFFFF"/>
                </a:solidFill>
              </a:defRPr>
            </a:lvl1pPr>
          </a:lstStyle>
          <a:p>
            <a:r>
              <a:t>Title Text</a:t>
            </a:r>
          </a:p>
        </p:txBody>
      </p:sp>
      <p:sp>
        <p:nvSpPr>
          <p:cNvPr id="55" name="Body Level One…"/>
          <p:cNvSpPr txBox="1">
            <a:spLocks noGrp="1"/>
          </p:cNvSpPr>
          <p:nvPr>
            <p:ph type="body" idx="1"/>
          </p:nvPr>
        </p:nvSpPr>
        <p:spPr>
          <a:xfrm>
            <a:off x="609600" y="1577339"/>
            <a:ext cx="10972800" cy="4526281"/>
          </a:xfrm>
          <a:prstGeom prst="rect">
            <a:avLst/>
          </a:prstGeom>
        </p:spPr>
        <p:txBody>
          <a:bodyPr lIns="0" tIns="0" rIns="0" bIns="0"/>
          <a:lstStyle>
            <a:lvl1pPr marL="228600" indent="0">
              <a:lnSpc>
                <a:spcPct val="100000"/>
              </a:lnSpc>
              <a:spcBef>
                <a:spcPts val="0"/>
              </a:spcBef>
              <a:buClrTx/>
              <a:buSzTx/>
              <a:buFontTx/>
              <a:buNone/>
              <a:defRPr sz="1800"/>
            </a:lvl1pPr>
            <a:lvl2pPr marL="228600" indent="457200">
              <a:lnSpc>
                <a:spcPct val="100000"/>
              </a:lnSpc>
              <a:spcBef>
                <a:spcPts val="0"/>
              </a:spcBef>
              <a:buClrTx/>
              <a:buSzTx/>
              <a:buFontTx/>
              <a:buNone/>
              <a:defRPr sz="1800"/>
            </a:lvl2pPr>
            <a:lvl3pPr marL="228600" indent="914400">
              <a:lnSpc>
                <a:spcPct val="100000"/>
              </a:lnSpc>
              <a:spcBef>
                <a:spcPts val="0"/>
              </a:spcBef>
              <a:buClrTx/>
              <a:buSzTx/>
              <a:buFontTx/>
              <a:buNone/>
              <a:defRPr sz="1800"/>
            </a:lvl3pPr>
            <a:lvl4pPr marL="228600" indent="1371600">
              <a:lnSpc>
                <a:spcPct val="100000"/>
              </a:lnSpc>
              <a:spcBef>
                <a:spcPts val="0"/>
              </a:spcBef>
              <a:buClrTx/>
              <a:buSzTx/>
              <a:buFontTx/>
              <a:buNone/>
              <a:defRPr sz="1800"/>
            </a:lvl4pPr>
            <a:lvl5pPr marL="228600" indent="1828800">
              <a:lnSpc>
                <a:spcPct val="100000"/>
              </a:lnSpc>
              <a:spcBef>
                <a:spcPts val="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11315427" y="6377940"/>
            <a:ext cx="266974" cy="259222"/>
          </a:xfrm>
          <a:prstGeom prst="rect">
            <a:avLst/>
          </a:prstGeom>
        </p:spPr>
        <p:txBody>
          <a:bodyPr lIns="0" tIns="0" rIns="0" bIns="0" anchor="t"/>
          <a:lstStyle>
            <a:lvl1pPr>
              <a:defRPr sz="18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3" name="Title Text"/>
          <p:cNvSpPr txBox="1">
            <a:spLocks noGrp="1"/>
          </p:cNvSpPr>
          <p:nvPr>
            <p:ph type="title"/>
          </p:nvPr>
        </p:nvSpPr>
        <p:spPr>
          <a:xfrm>
            <a:off x="914400" y="2125979"/>
            <a:ext cx="10363200" cy="1440181"/>
          </a:xfrm>
          <a:prstGeom prst="rect">
            <a:avLst/>
          </a:prstGeom>
        </p:spPr>
        <p:txBody>
          <a:bodyPr lIns="0" tIns="0" rIns="0" bIns="0" anchor="t"/>
          <a:lstStyle>
            <a:lvl1pPr>
              <a:lnSpc>
                <a:spcPct val="100000"/>
              </a:lnSpc>
              <a:defRPr sz="1600" b="1">
                <a:solidFill>
                  <a:srgbClr val="FFFFFF"/>
                </a:solidFill>
              </a:defRPr>
            </a:lvl1pPr>
          </a:lstStyle>
          <a:p>
            <a:r>
              <a:t>Title Text</a:t>
            </a:r>
          </a:p>
        </p:txBody>
      </p:sp>
      <p:sp>
        <p:nvSpPr>
          <p:cNvPr id="64" name="Body Level One…"/>
          <p:cNvSpPr txBox="1">
            <a:spLocks noGrp="1"/>
          </p:cNvSpPr>
          <p:nvPr>
            <p:ph type="body" sz="quarter" idx="1"/>
          </p:nvPr>
        </p:nvSpPr>
        <p:spPr>
          <a:xfrm>
            <a:off x="1828800" y="3840479"/>
            <a:ext cx="8534400" cy="1714501"/>
          </a:xfrm>
          <a:prstGeom prst="rect">
            <a:avLst/>
          </a:prstGeom>
        </p:spPr>
        <p:txBody>
          <a:bodyPr lIns="0" tIns="0" rIns="0" bIns="0"/>
          <a:lstStyle>
            <a:lvl1pPr marL="228600" indent="0">
              <a:lnSpc>
                <a:spcPct val="100000"/>
              </a:lnSpc>
              <a:spcBef>
                <a:spcPts val="0"/>
              </a:spcBef>
              <a:buClrTx/>
              <a:buSzTx/>
              <a:buFontTx/>
              <a:buNone/>
              <a:defRPr sz="1800"/>
            </a:lvl1pPr>
            <a:lvl2pPr marL="228600" indent="457200">
              <a:lnSpc>
                <a:spcPct val="100000"/>
              </a:lnSpc>
              <a:spcBef>
                <a:spcPts val="0"/>
              </a:spcBef>
              <a:buClrTx/>
              <a:buSzTx/>
              <a:buFontTx/>
              <a:buNone/>
              <a:defRPr sz="1800"/>
            </a:lvl2pPr>
            <a:lvl3pPr marL="228600" indent="914400">
              <a:lnSpc>
                <a:spcPct val="100000"/>
              </a:lnSpc>
              <a:spcBef>
                <a:spcPts val="0"/>
              </a:spcBef>
              <a:buClrTx/>
              <a:buSzTx/>
              <a:buFontTx/>
              <a:buNone/>
              <a:defRPr sz="1800"/>
            </a:lvl3pPr>
            <a:lvl4pPr marL="228600" indent="1371600">
              <a:lnSpc>
                <a:spcPct val="100000"/>
              </a:lnSpc>
              <a:spcBef>
                <a:spcPts val="0"/>
              </a:spcBef>
              <a:buClrTx/>
              <a:buSzTx/>
              <a:buFontTx/>
              <a:buNone/>
              <a:defRPr sz="1800"/>
            </a:lvl4pPr>
            <a:lvl5pPr marL="228600" indent="1828800">
              <a:lnSpc>
                <a:spcPct val="100000"/>
              </a:lnSpc>
              <a:spcBef>
                <a:spcPts val="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xfrm>
            <a:off x="11315427" y="6377940"/>
            <a:ext cx="266974" cy="259222"/>
          </a:xfrm>
          <a:prstGeom prst="rect">
            <a:avLst/>
          </a:prstGeom>
        </p:spPr>
        <p:txBody>
          <a:bodyPr lIns="0" tIns="0" rIns="0" bIns="0" anchor="t"/>
          <a:lstStyle>
            <a:lvl1pPr>
              <a:defRPr sz="18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72" name="Google Shape;62;p28" descr="Google Shape;62;p28"/>
          <p:cNvPicPr>
            <a:picLocks noChangeAspect="1"/>
          </p:cNvPicPr>
          <p:nvPr/>
        </p:nvPicPr>
        <p:blipFill>
          <a:blip r:embed="rId2"/>
          <a:stretch>
            <a:fillRect/>
          </a:stretch>
        </p:blipFill>
        <p:spPr>
          <a:xfrm>
            <a:off x="0" y="0"/>
            <a:ext cx="4037077" cy="6858000"/>
          </a:xfrm>
          <a:prstGeom prst="rect">
            <a:avLst/>
          </a:prstGeom>
          <a:ln w="12700">
            <a:miter lim="400000"/>
          </a:ln>
        </p:spPr>
      </p:pic>
      <p:sp>
        <p:nvSpPr>
          <p:cNvPr id="73" name="Title Text"/>
          <p:cNvSpPr txBox="1">
            <a:spLocks noGrp="1"/>
          </p:cNvSpPr>
          <p:nvPr>
            <p:ph type="title"/>
          </p:nvPr>
        </p:nvSpPr>
        <p:spPr>
          <a:xfrm>
            <a:off x="1163641" y="2718403"/>
            <a:ext cx="1704340" cy="1351915"/>
          </a:xfrm>
          <a:prstGeom prst="rect">
            <a:avLst/>
          </a:prstGeom>
        </p:spPr>
        <p:txBody>
          <a:bodyPr lIns="0" tIns="0" rIns="0" bIns="0" anchor="t"/>
          <a:lstStyle>
            <a:lvl1pPr>
              <a:lnSpc>
                <a:spcPct val="100000"/>
              </a:lnSpc>
              <a:defRPr sz="1600" b="1">
                <a:solidFill>
                  <a:srgbClr val="FFFFFF"/>
                </a:solidFill>
              </a:defRPr>
            </a:lvl1pPr>
          </a:lstStyle>
          <a:p>
            <a:r>
              <a:t>Title Text</a:t>
            </a:r>
          </a:p>
        </p:txBody>
      </p:sp>
      <p:sp>
        <p:nvSpPr>
          <p:cNvPr id="74" name="Body Level One…"/>
          <p:cNvSpPr txBox="1">
            <a:spLocks noGrp="1"/>
          </p:cNvSpPr>
          <p:nvPr>
            <p:ph type="body" sz="half" idx="1"/>
          </p:nvPr>
        </p:nvSpPr>
        <p:spPr>
          <a:xfrm>
            <a:off x="609600" y="1577339"/>
            <a:ext cx="5303521" cy="4526281"/>
          </a:xfrm>
          <a:prstGeom prst="rect">
            <a:avLst/>
          </a:prstGeom>
        </p:spPr>
        <p:txBody>
          <a:bodyPr lIns="0" tIns="0" rIns="0" bIns="0"/>
          <a:lstStyle>
            <a:lvl1pPr marL="228600" indent="0">
              <a:lnSpc>
                <a:spcPct val="100000"/>
              </a:lnSpc>
              <a:spcBef>
                <a:spcPts val="0"/>
              </a:spcBef>
              <a:buClrTx/>
              <a:buSzTx/>
              <a:buFontTx/>
              <a:buNone/>
              <a:defRPr sz="1800"/>
            </a:lvl1pPr>
            <a:lvl2pPr marL="228600" indent="457200">
              <a:lnSpc>
                <a:spcPct val="100000"/>
              </a:lnSpc>
              <a:spcBef>
                <a:spcPts val="0"/>
              </a:spcBef>
              <a:buClrTx/>
              <a:buSzTx/>
              <a:buFontTx/>
              <a:buNone/>
              <a:defRPr sz="1800"/>
            </a:lvl2pPr>
            <a:lvl3pPr marL="228600" indent="914400">
              <a:lnSpc>
                <a:spcPct val="100000"/>
              </a:lnSpc>
              <a:spcBef>
                <a:spcPts val="0"/>
              </a:spcBef>
              <a:buClrTx/>
              <a:buSzTx/>
              <a:buFontTx/>
              <a:buNone/>
              <a:defRPr sz="1800"/>
            </a:lvl3pPr>
            <a:lvl4pPr marL="228600" indent="1371600">
              <a:lnSpc>
                <a:spcPct val="100000"/>
              </a:lnSpc>
              <a:spcBef>
                <a:spcPts val="0"/>
              </a:spcBef>
              <a:buClrTx/>
              <a:buSzTx/>
              <a:buFontTx/>
              <a:buNone/>
              <a:defRPr sz="1800"/>
            </a:lvl4pPr>
            <a:lvl5pPr marL="228600" indent="1828800">
              <a:lnSpc>
                <a:spcPct val="100000"/>
              </a:lnSpc>
              <a:spcBef>
                <a:spcPts val="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75" name="Google Shape;65;p28"/>
          <p:cNvSpPr txBox="1">
            <a:spLocks noGrp="1"/>
          </p:cNvSpPr>
          <p:nvPr>
            <p:ph type="body" sz="half" idx="21"/>
          </p:nvPr>
        </p:nvSpPr>
        <p:spPr>
          <a:xfrm>
            <a:off x="6278879" y="1577340"/>
            <a:ext cx="5303521" cy="4526280"/>
          </a:xfrm>
          <a:prstGeom prst="rect">
            <a:avLst/>
          </a:prstGeom>
        </p:spPr>
        <p:txBody>
          <a:bodyPr lIns="0" tIns="0" rIns="0" bIns="0"/>
          <a:lstStyle/>
          <a:p>
            <a:pPr marL="228600" indent="0">
              <a:lnSpc>
                <a:spcPct val="100000"/>
              </a:lnSpc>
              <a:spcBef>
                <a:spcPts val="0"/>
              </a:spcBef>
              <a:buClrTx/>
              <a:buSzTx/>
              <a:buFontTx/>
              <a:buNone/>
              <a:defRPr sz="1800"/>
            </a:pPr>
            <a:endParaRPr/>
          </a:p>
        </p:txBody>
      </p:sp>
      <p:sp>
        <p:nvSpPr>
          <p:cNvPr id="76" name="Slide Number"/>
          <p:cNvSpPr txBox="1">
            <a:spLocks noGrp="1"/>
          </p:cNvSpPr>
          <p:nvPr>
            <p:ph type="sldNum" sz="quarter" idx="2"/>
          </p:nvPr>
        </p:nvSpPr>
        <p:spPr>
          <a:xfrm>
            <a:off x="11315427" y="6377940"/>
            <a:ext cx="266974" cy="259222"/>
          </a:xfrm>
          <a:prstGeom prst="rect">
            <a:avLst/>
          </a:prstGeom>
        </p:spPr>
        <p:txBody>
          <a:bodyPr lIns="0" tIns="0" rIns="0" bIns="0" anchor="t"/>
          <a:lstStyle>
            <a:lvl1pPr>
              <a:defRPr sz="18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83" name="Google Shape;70;p29" descr="Google Shape;70;p29"/>
          <p:cNvPicPr>
            <a:picLocks noChangeAspect="1"/>
          </p:cNvPicPr>
          <p:nvPr/>
        </p:nvPicPr>
        <p:blipFill>
          <a:blip r:embed="rId2"/>
          <a:stretch>
            <a:fillRect/>
          </a:stretch>
        </p:blipFill>
        <p:spPr>
          <a:xfrm>
            <a:off x="553560" y="1989009"/>
            <a:ext cx="2926908" cy="2882901"/>
          </a:xfrm>
          <a:prstGeom prst="rect">
            <a:avLst/>
          </a:prstGeom>
          <a:ln w="12700">
            <a:miter lim="400000"/>
          </a:ln>
        </p:spPr>
      </p:pic>
      <p:sp>
        <p:nvSpPr>
          <p:cNvPr id="84" name="Title Text"/>
          <p:cNvSpPr txBox="1">
            <a:spLocks noGrp="1"/>
          </p:cNvSpPr>
          <p:nvPr>
            <p:ph type="title"/>
          </p:nvPr>
        </p:nvSpPr>
        <p:spPr>
          <a:xfrm>
            <a:off x="1163641" y="2718403"/>
            <a:ext cx="1704340" cy="1351915"/>
          </a:xfrm>
          <a:prstGeom prst="rect">
            <a:avLst/>
          </a:prstGeom>
        </p:spPr>
        <p:txBody>
          <a:bodyPr lIns="0" tIns="0" rIns="0" bIns="0" anchor="t"/>
          <a:lstStyle>
            <a:lvl1pPr>
              <a:lnSpc>
                <a:spcPct val="100000"/>
              </a:lnSpc>
              <a:defRPr sz="1600" b="1">
                <a:solidFill>
                  <a:srgbClr val="FFFFFF"/>
                </a:solidFill>
              </a:defRPr>
            </a:lvl1pPr>
          </a:lstStyle>
          <a:p>
            <a:r>
              <a:t>Title Text</a:t>
            </a:r>
          </a:p>
        </p:txBody>
      </p:sp>
      <p:sp>
        <p:nvSpPr>
          <p:cNvPr id="85" name="Slide Number"/>
          <p:cNvSpPr txBox="1">
            <a:spLocks noGrp="1"/>
          </p:cNvSpPr>
          <p:nvPr>
            <p:ph type="sldNum" sz="quarter" idx="2"/>
          </p:nvPr>
        </p:nvSpPr>
        <p:spPr>
          <a:xfrm>
            <a:off x="11315427" y="6377940"/>
            <a:ext cx="266974" cy="259222"/>
          </a:xfrm>
          <a:prstGeom prst="rect">
            <a:avLst/>
          </a:prstGeom>
        </p:spPr>
        <p:txBody>
          <a:bodyPr lIns="0" tIns="0" rIns="0" bIns="0" anchor="t"/>
          <a:lstStyle>
            <a:lvl1pPr>
              <a:defRPr sz="18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84" y="6406805"/>
            <a:ext cx="273616" cy="264215"/>
          </a:xfrm>
          <a:prstGeom prst="rect">
            <a:avLst/>
          </a:prstGeom>
          <a:ln w="12700">
            <a:miter lim="400000"/>
          </a:ln>
        </p:spPr>
        <p:txBody>
          <a:bodyPr wrap="none" lIns="45699" tIns="45699" rIns="45699" bIns="4569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3642" y="2718403"/>
            <a:ext cx="1704339" cy="1351914"/>
          </a:xfrm>
          <a:prstGeom prst="rect">
            <a:avLst/>
          </a:prstGeom>
        </p:spPr>
        <p:txBody>
          <a:bodyPr wrap="square" lIns="0" tIns="0" rIns="0" bIns="0">
            <a:spAutoFit/>
          </a:bodyPr>
          <a:lstStyle>
            <a:lvl1pPr>
              <a:defRPr sz="1600" b="1"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Google Shape;79;p1"/>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95" name="Google Shape;80;p1"/>
          <p:cNvSpPr/>
          <p:nvPr/>
        </p:nvSpPr>
        <p:spPr>
          <a:xfrm flipH="1">
            <a:off x="0" y="-3"/>
            <a:ext cx="12192000" cy="6858001"/>
          </a:xfrm>
          <a:prstGeom prst="rect">
            <a:avLst/>
          </a:prstGeom>
          <a:gradFill>
            <a:gsLst>
              <a:gs pos="0">
                <a:srgbClr val="000000"/>
              </a:gs>
              <a:gs pos="100000">
                <a:srgbClr val="2F5496"/>
              </a:gs>
            </a:gsLst>
            <a:lin ang="6600000"/>
          </a:gradFill>
          <a:ln w="12700">
            <a:miter lim="400000"/>
          </a:ln>
        </p:spPr>
        <p:txBody>
          <a:bodyPr lIns="0" tIns="0" rIns="0" bIns="0" anchor="ctr"/>
          <a:lstStyle/>
          <a:p>
            <a:pPr algn="ctr">
              <a:defRPr sz="1800">
                <a:solidFill>
                  <a:srgbClr val="FFFFFF"/>
                </a:solidFill>
              </a:defRPr>
            </a:pPr>
            <a:endParaRPr/>
          </a:p>
        </p:txBody>
      </p:sp>
      <p:sp>
        <p:nvSpPr>
          <p:cNvPr id="96" name="Google Shape;81;p1"/>
          <p:cNvSpPr/>
          <p:nvPr/>
        </p:nvSpPr>
        <p:spPr>
          <a:xfrm flipH="1">
            <a:off x="480860" y="0"/>
            <a:ext cx="7661935" cy="6858000"/>
          </a:xfrm>
          <a:prstGeom prst="rect">
            <a:avLst/>
          </a:prstGeom>
          <a:gradFill>
            <a:gsLst>
              <a:gs pos="0">
                <a:srgbClr val="2F5496">
                  <a:alpha val="44705"/>
                </a:srgbClr>
              </a:gs>
              <a:gs pos="100000">
                <a:srgbClr val="000000">
                  <a:alpha val="28627"/>
                </a:srgbClr>
              </a:gs>
            </a:gsLst>
            <a:lin ang="12000000"/>
          </a:gradFill>
          <a:ln w="12700">
            <a:miter lim="400000"/>
          </a:ln>
        </p:spPr>
        <p:txBody>
          <a:bodyPr lIns="0" tIns="0" rIns="0" bIns="0" anchor="ctr"/>
          <a:lstStyle/>
          <a:p>
            <a:pPr algn="ctr">
              <a:defRPr sz="1800">
                <a:solidFill>
                  <a:srgbClr val="FFFFFF"/>
                </a:solidFill>
              </a:defRPr>
            </a:pPr>
            <a:endParaRPr/>
          </a:p>
        </p:txBody>
      </p:sp>
      <p:sp>
        <p:nvSpPr>
          <p:cNvPr id="97" name="Google Shape;82;p1"/>
          <p:cNvSpPr/>
          <p:nvPr/>
        </p:nvSpPr>
        <p:spPr>
          <a:xfrm rot="10800000" flipH="1">
            <a:off x="480862" y="-7"/>
            <a:ext cx="11711138" cy="6410335"/>
          </a:xfrm>
          <a:prstGeom prst="rect">
            <a:avLst/>
          </a:prstGeom>
          <a:gradFill>
            <a:gsLst>
              <a:gs pos="0">
                <a:schemeClr val="accent1">
                  <a:alpha val="0"/>
                </a:schemeClr>
              </a:gs>
              <a:gs pos="100000">
                <a:srgbClr val="000000">
                  <a:alpha val="40784"/>
                </a:srgbClr>
              </a:gs>
            </a:gsLst>
            <a:lin ang="18000000"/>
          </a:gradFill>
          <a:ln w="12700">
            <a:miter lim="400000"/>
          </a:ln>
        </p:spPr>
        <p:txBody>
          <a:bodyPr lIns="0" tIns="0" rIns="0" bIns="0" anchor="ctr"/>
          <a:lstStyle/>
          <a:p>
            <a:pPr algn="ctr">
              <a:defRPr sz="1800">
                <a:solidFill>
                  <a:srgbClr val="FFFFFF"/>
                </a:solidFill>
              </a:defRPr>
            </a:pPr>
            <a:endParaRPr/>
          </a:p>
        </p:txBody>
      </p:sp>
      <p:sp>
        <p:nvSpPr>
          <p:cNvPr id="98" name="Google Shape;83;p1"/>
          <p:cNvSpPr txBox="1">
            <a:spLocks noGrp="1"/>
          </p:cNvSpPr>
          <p:nvPr>
            <p:ph type="title"/>
          </p:nvPr>
        </p:nvSpPr>
        <p:spPr>
          <a:xfrm>
            <a:off x="1183674" y="1383346"/>
            <a:ext cx="4747202" cy="3378601"/>
          </a:xfrm>
          <a:prstGeom prst="rect">
            <a:avLst/>
          </a:prstGeom>
        </p:spPr>
        <p:txBody>
          <a:bodyPr anchor="b"/>
          <a:lstStyle/>
          <a:p>
            <a:pPr>
              <a:lnSpc>
                <a:spcPct val="150000"/>
              </a:lnSpc>
              <a:defRPr sz="4700" b="1"/>
            </a:pPr>
            <a:r>
              <a:t>OUR MISSION:</a:t>
            </a:r>
            <a:endParaRPr sz="5300"/>
          </a:p>
          <a:p>
            <a:pPr>
              <a:lnSpc>
                <a:spcPct val="150000"/>
              </a:lnSpc>
              <a:defRPr sz="3100" b="1"/>
            </a:pPr>
            <a:r>
              <a:t>LEADING SUSTAINABLE COMMUNITY PRACTICES TO REDUCE HOMELESSNESS</a:t>
            </a:r>
            <a:r>
              <a:rPr sz="2900"/>
              <a:t> </a:t>
            </a:r>
          </a:p>
        </p:txBody>
      </p:sp>
      <p:sp>
        <p:nvSpPr>
          <p:cNvPr id="99" name="Google Shape;84;p1"/>
          <p:cNvSpPr/>
          <p:nvPr/>
        </p:nvSpPr>
        <p:spPr>
          <a:xfrm rot="16200000">
            <a:off x="4844851" y="116271"/>
            <a:ext cx="2502301" cy="12192001"/>
          </a:xfrm>
          <a:prstGeom prst="rect">
            <a:avLst/>
          </a:prstGeom>
          <a:gradFill>
            <a:gsLst>
              <a:gs pos="0">
                <a:schemeClr val="accent1">
                  <a:alpha val="23921"/>
                </a:schemeClr>
              </a:gs>
              <a:gs pos="78000">
                <a:srgbClr val="1F3864">
                  <a:alpha val="0"/>
                </a:srgbClr>
              </a:gs>
              <a:gs pos="100000">
                <a:srgbClr val="1F3864">
                  <a:alpha val="0"/>
                </a:srgbClr>
              </a:gs>
            </a:gsLst>
            <a:lin ang="10200000"/>
          </a:gradFill>
          <a:ln w="12700">
            <a:miter lim="400000"/>
          </a:ln>
        </p:spPr>
        <p:txBody>
          <a:bodyPr lIns="0" tIns="0" rIns="0" bIns="0" anchor="ctr"/>
          <a:lstStyle/>
          <a:p>
            <a:pPr algn="ctr">
              <a:defRPr sz="1800">
                <a:solidFill>
                  <a:srgbClr val="FFFFFF"/>
                </a:solidFill>
              </a:defRPr>
            </a:pPr>
            <a:endParaRPr/>
          </a:p>
        </p:txBody>
      </p:sp>
      <p:sp>
        <p:nvSpPr>
          <p:cNvPr id="100" name="Google Shape;85;p1"/>
          <p:cNvSpPr/>
          <p:nvPr/>
        </p:nvSpPr>
        <p:spPr>
          <a:xfrm>
            <a:off x="6390588" y="764518"/>
            <a:ext cx="4756201" cy="4756201"/>
          </a:xfrm>
          <a:prstGeom prst="ellipse">
            <a:avLst/>
          </a:prstGeom>
          <a:solidFill>
            <a:srgbClr val="FFFFFF"/>
          </a:solidFill>
          <a:ln w="12700">
            <a:miter lim="400000"/>
          </a:ln>
        </p:spPr>
        <p:txBody>
          <a:bodyPr lIns="0" tIns="0" rIns="0" bIns="0" anchor="ctr"/>
          <a:lstStyle/>
          <a:p>
            <a:pPr algn="ctr">
              <a:defRPr sz="1800">
                <a:solidFill>
                  <a:srgbClr val="FFFFFF"/>
                </a:solidFill>
              </a:defRPr>
            </a:pPr>
            <a:endParaRPr/>
          </a:p>
        </p:txBody>
      </p:sp>
      <p:pic>
        <p:nvPicPr>
          <p:cNvPr id="101" name="Google Shape;86;p1" descr="Google Shape;86;p1"/>
          <p:cNvPicPr>
            <a:picLocks noChangeAspect="1"/>
          </p:cNvPicPr>
          <p:nvPr/>
        </p:nvPicPr>
        <p:blipFill>
          <a:blip r:embed="rId2"/>
          <a:srcRect l="730"/>
          <a:stretch>
            <a:fillRect/>
          </a:stretch>
        </p:blipFill>
        <p:spPr>
          <a:xfrm>
            <a:off x="6591799" y="2371525"/>
            <a:ext cx="4427765" cy="153319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78;p10"/>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3" name="Google Shape;179;p10"/>
          <p:cNvSpPr/>
          <p:nvPr/>
        </p:nvSpPr>
        <p:spPr>
          <a:xfrm>
            <a:off x="-1" y="0"/>
            <a:ext cx="12188954" cy="6858000"/>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4" name="Google Shape;180;p10"/>
          <p:cNvSpPr/>
          <p:nvPr/>
        </p:nvSpPr>
        <p:spPr>
          <a:xfrm rot="5400000" flipH="1">
            <a:off x="-1410084" y="1410081"/>
            <a:ext cx="6858001" cy="4037838"/>
          </a:xfrm>
          <a:prstGeom prst="rect">
            <a:avLst/>
          </a:prstGeom>
          <a:gradFill>
            <a:gsLst>
              <a:gs pos="0">
                <a:srgbClr val="000000"/>
              </a:gs>
              <a:gs pos="8000">
                <a:srgbClr val="000000"/>
              </a:gs>
              <a:gs pos="100000">
                <a:srgbClr val="2F5496"/>
              </a:gs>
            </a:gsLst>
            <a:lin ang="30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5" name="Google Shape;181;p10"/>
          <p:cNvSpPr/>
          <p:nvPr/>
        </p:nvSpPr>
        <p:spPr>
          <a:xfrm rot="5400000" flipH="1">
            <a:off x="-1410085" y="1420219"/>
            <a:ext cx="6858000" cy="4037840"/>
          </a:xfrm>
          <a:prstGeom prst="rect">
            <a:avLst/>
          </a:prstGeom>
          <a:gradFill>
            <a:gsLst>
              <a:gs pos="0">
                <a:srgbClr val="000000">
                  <a:alpha val="0"/>
                </a:srgbClr>
              </a:gs>
              <a:gs pos="99000">
                <a:schemeClr val="accent1">
                  <a:alpha val="45882"/>
                </a:schemeClr>
              </a:gs>
              <a:gs pos="100000">
                <a:schemeClr val="accent1">
                  <a:alpha val="45882"/>
                </a:schemeClr>
              </a:gs>
            </a:gsLst>
            <a:lin ang="180000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6" name="Google Shape;182;p10"/>
          <p:cNvSpPr/>
          <p:nvPr/>
        </p:nvSpPr>
        <p:spPr>
          <a:xfrm rot="5400000" flipH="1">
            <a:off x="767923" y="3588084"/>
            <a:ext cx="2501980" cy="4037843"/>
          </a:xfrm>
          <a:prstGeom prst="rect">
            <a:avLst/>
          </a:prstGeom>
          <a:gradFill>
            <a:gsLst>
              <a:gs pos="0">
                <a:schemeClr val="accent1">
                  <a:alpha val="28627"/>
                </a:schemeClr>
              </a:gs>
              <a:gs pos="2000">
                <a:schemeClr val="accent1">
                  <a:alpha val="28627"/>
                </a:schemeClr>
              </a:gs>
              <a:gs pos="100000">
                <a:srgbClr val="000000">
                  <a:alpha val="29802"/>
                </a:srgbClr>
              </a:gs>
            </a:gsLst>
            <a:lin ang="78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7" name="Google Shape;183;p10"/>
          <p:cNvSpPr/>
          <p:nvPr/>
        </p:nvSpPr>
        <p:spPr>
          <a:xfrm rot="20635413">
            <a:off x="-501737" y="969717"/>
            <a:ext cx="3900358"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0">
                <a:srgbClr val="000000">
                  <a:alpha val="0"/>
                </a:srgbClr>
              </a:gs>
              <a:gs pos="29000">
                <a:srgbClr val="000000">
                  <a:alpha val="0"/>
                </a:srgbClr>
              </a:gs>
              <a:gs pos="100000">
                <a:schemeClr val="accent1">
                  <a:alpha val="42745"/>
                </a:schemeClr>
              </a:gs>
            </a:gsLst>
            <a:lin ang="180000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8" name="Google Shape;184;p10"/>
          <p:cNvSpPr/>
          <p:nvPr/>
        </p:nvSpPr>
        <p:spPr>
          <a:xfrm rot="5400000" flipH="1">
            <a:off x="-1410094" y="1399943"/>
            <a:ext cx="6858005" cy="4037836"/>
          </a:xfrm>
          <a:prstGeom prst="rect">
            <a:avLst/>
          </a:prstGeom>
          <a:gradFill>
            <a:gsLst>
              <a:gs pos="0">
                <a:srgbClr val="000000">
                  <a:alpha val="0"/>
                </a:srgbClr>
              </a:gs>
              <a:gs pos="99000">
                <a:srgbClr val="8DA9DB">
                  <a:alpha val="10980"/>
                </a:srgbClr>
              </a:gs>
              <a:gs pos="100000">
                <a:srgbClr val="8DA9DB">
                  <a:alpha val="10980"/>
                </a:srgbClr>
              </a:gs>
            </a:gsLst>
            <a:lin ang="72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69" name="Google Shape;185;p10"/>
          <p:cNvSpPr txBox="1">
            <a:spLocks noGrp="1"/>
          </p:cNvSpPr>
          <p:nvPr>
            <p:ph type="title"/>
          </p:nvPr>
        </p:nvSpPr>
        <p:spPr>
          <a:xfrm>
            <a:off x="466721" y="1250993"/>
            <a:ext cx="3201368" cy="3778207"/>
          </a:xfrm>
          <a:prstGeom prst="rect">
            <a:avLst/>
          </a:prstGeom>
        </p:spPr>
        <p:txBody>
          <a:bodyPr anchor="b"/>
          <a:lstStyle>
            <a:lvl1pPr algn="ctr">
              <a:defRPr sz="3600" b="1">
                <a:solidFill>
                  <a:srgbClr val="FFFFFF"/>
                </a:solidFill>
              </a:defRPr>
            </a:lvl1pPr>
          </a:lstStyle>
          <a:p>
            <a:r>
              <a:t>Multi agency Street Outreach efforts reduced the number of encampments from 87 in 2023 to 51 in 2024 </a:t>
            </a:r>
          </a:p>
        </p:txBody>
      </p:sp>
      <p:sp>
        <p:nvSpPr>
          <p:cNvPr id="170" name="Google Shape;186;p10"/>
          <p:cNvSpPr txBox="1"/>
          <p:nvPr/>
        </p:nvSpPr>
        <p:spPr>
          <a:xfrm>
            <a:off x="4855984" y="123826"/>
            <a:ext cx="6463898" cy="6534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pPr algn="just">
              <a:lnSpc>
                <a:spcPct val="81000"/>
              </a:lnSpc>
              <a:defRPr sz="1900">
                <a:latin typeface="Calibri"/>
                <a:ea typeface="Calibri"/>
                <a:cs typeface="Calibri"/>
                <a:sym typeface="Calibri"/>
              </a:defRPr>
            </a:pPr>
            <a:r>
              <a:rPr dirty="0"/>
              <a:t>Our outreach approach is nonjudgmental conversation coupled with rapport and relationship building while engaging with citizens living in places not meant for human habitation.  Trauma informed, de-escalation trained professional team members work to gain trust through consistent interactions with our unsheltered community members.  Client information is tracked in our community data platform (</a:t>
            </a:r>
            <a:r>
              <a:rPr lang="en-US" dirty="0"/>
              <a:t>Homeless Management Information System</a:t>
            </a:r>
            <a:r>
              <a:rPr dirty="0"/>
              <a:t>). </a:t>
            </a:r>
          </a:p>
          <a:p>
            <a:pPr indent="120650" algn="just">
              <a:lnSpc>
                <a:spcPct val="81000"/>
              </a:lnSpc>
              <a:spcBef>
                <a:spcPts val="600"/>
              </a:spcBef>
            </a:pPr>
            <a:endParaRPr sz="1900" dirty="0">
              <a:latin typeface="Calibri"/>
              <a:ea typeface="Calibri"/>
              <a:cs typeface="Calibri"/>
              <a:sym typeface="Calibri"/>
            </a:endParaRPr>
          </a:p>
          <a:p>
            <a:pPr algn="just">
              <a:lnSpc>
                <a:spcPct val="81000"/>
              </a:lnSpc>
              <a:spcBef>
                <a:spcPts val="600"/>
              </a:spcBef>
              <a:buClr>
                <a:srgbClr val="000000"/>
              </a:buClr>
              <a:buSzPts val="1900"/>
              <a:buFont typeface="Arial"/>
              <a:buChar char="•"/>
              <a:defRPr sz="1900">
                <a:latin typeface="Calibri"/>
                <a:ea typeface="Calibri"/>
                <a:cs typeface="Calibri"/>
                <a:sym typeface="Calibri"/>
              </a:defRPr>
            </a:pPr>
            <a:r>
              <a:rPr dirty="0"/>
              <a:t>PATH Mental Health outreach staff partners directly with CCPD, SPD, BHU, BHCC, American Works and JC Lewis medical outreach. </a:t>
            </a:r>
          </a:p>
          <a:p>
            <a:pPr algn="just">
              <a:lnSpc>
                <a:spcPct val="81000"/>
              </a:lnSpc>
              <a:spcBef>
                <a:spcPts val="600"/>
              </a:spcBef>
              <a:buClr>
                <a:srgbClr val="000000"/>
              </a:buClr>
              <a:buSzPts val="1900"/>
              <a:buFont typeface="Arial"/>
              <a:buChar char="•"/>
              <a:defRPr sz="1900">
                <a:latin typeface="Calibri"/>
                <a:ea typeface="Calibri"/>
                <a:cs typeface="Calibri"/>
                <a:sym typeface="Calibri"/>
              </a:defRPr>
            </a:pPr>
            <a:r>
              <a:rPr dirty="0"/>
              <a:t>Homeless Outreach Team (H.O.T.) partners directly with SPD, BHU, BHCC, American Works and JC Lewis medical outreach. </a:t>
            </a:r>
          </a:p>
          <a:p>
            <a:pPr algn="just">
              <a:lnSpc>
                <a:spcPct val="81000"/>
              </a:lnSpc>
              <a:spcBef>
                <a:spcPts val="600"/>
              </a:spcBef>
              <a:buClr>
                <a:srgbClr val="000000"/>
              </a:buClr>
              <a:buSzPts val="1900"/>
              <a:buFont typeface="Arial"/>
              <a:buChar char="•"/>
              <a:defRPr sz="1900">
                <a:latin typeface="Calibri"/>
                <a:ea typeface="Calibri"/>
                <a:cs typeface="Calibri"/>
                <a:sym typeface="Calibri"/>
              </a:defRPr>
            </a:pPr>
            <a:r>
              <a:rPr dirty="0"/>
              <a:t>Unified Case Management Outreach- includes assisting with housing applications, various public benefit enrollments, coordination of mental health and health assessments in the field. </a:t>
            </a:r>
          </a:p>
          <a:p>
            <a:pPr algn="just">
              <a:lnSpc>
                <a:spcPct val="81000"/>
              </a:lnSpc>
              <a:spcBef>
                <a:spcPts val="600"/>
              </a:spcBef>
              <a:buClr>
                <a:srgbClr val="000000"/>
              </a:buClr>
              <a:buSzPts val="1900"/>
              <a:buFont typeface="Arial"/>
              <a:buChar char="•"/>
              <a:defRPr sz="1900">
                <a:latin typeface="Calibri"/>
                <a:ea typeface="Calibri"/>
                <a:cs typeface="Calibri"/>
                <a:sym typeface="Calibri"/>
              </a:defRPr>
            </a:pPr>
            <a:r>
              <a:rPr dirty="0"/>
              <a:t>Inclement weather: coordination activities for our unsheltered citizens including direct communications for vital resources and transportation when needed. </a:t>
            </a:r>
          </a:p>
          <a:p>
            <a:pPr algn="just">
              <a:lnSpc>
                <a:spcPct val="81000"/>
              </a:lnSpc>
              <a:spcBef>
                <a:spcPts val="600"/>
              </a:spcBef>
              <a:buClr>
                <a:srgbClr val="000000"/>
              </a:buClr>
              <a:buSzPts val="1900"/>
              <a:buFont typeface="Arial"/>
              <a:buChar char="•"/>
              <a:defRPr sz="1900">
                <a:latin typeface="Calibri"/>
                <a:ea typeface="Calibri"/>
                <a:cs typeface="Calibri"/>
                <a:sym typeface="Calibri"/>
              </a:defRPr>
            </a:pPr>
            <a:r>
              <a:rPr dirty="0"/>
              <a:t>Encampments: Offer services and linkages to vital resources prior to camp closure, provide coordination support and transportation for residents during the process;  development of a camp closure policy for local government consideration.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191;p11"/>
          <p:cNvSpPr txBox="1">
            <a:spLocks noGrp="1"/>
          </p:cNvSpPr>
          <p:nvPr>
            <p:ph type="title"/>
          </p:nvPr>
        </p:nvSpPr>
        <p:spPr>
          <a:xfrm>
            <a:off x="717200" y="2509774"/>
            <a:ext cx="1705501" cy="818701"/>
          </a:xfrm>
          <a:prstGeom prst="rect">
            <a:avLst/>
          </a:prstGeom>
        </p:spPr>
        <p:txBody>
          <a:bodyPr/>
          <a:lstStyle>
            <a:lvl1pPr marL="1270" marR="5080" indent="10159" algn="ctr">
              <a:lnSpc>
                <a:spcPct val="108124"/>
              </a:lnSpc>
            </a:lvl1pPr>
          </a:lstStyle>
          <a:p>
            <a:r>
              <a:t>Chatham Savannah Point in Time Count 2024</a:t>
            </a:r>
          </a:p>
        </p:txBody>
      </p:sp>
      <p:sp>
        <p:nvSpPr>
          <p:cNvPr id="173" name="Google Shape;192;p11"/>
          <p:cNvSpPr txBox="1"/>
          <p:nvPr/>
        </p:nvSpPr>
        <p:spPr>
          <a:xfrm>
            <a:off x="771985" y="3306569"/>
            <a:ext cx="1597026" cy="1024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3970" algn="ctr">
              <a:lnSpc>
                <a:spcPct val="108124"/>
              </a:lnSpc>
              <a:defRPr sz="1600" b="1">
                <a:solidFill>
                  <a:srgbClr val="FFFFFF"/>
                </a:solidFill>
                <a:latin typeface="Calibri"/>
                <a:ea typeface="Calibri"/>
                <a:cs typeface="Calibri"/>
                <a:sym typeface="Calibri"/>
              </a:defRPr>
            </a:pPr>
            <a:r>
              <a:rPr dirty="0"/>
              <a:t>S</a:t>
            </a:r>
            <a:r>
              <a:rPr lang="en-US" dirty="0"/>
              <a:t>HELTERED</a:t>
            </a:r>
            <a:r>
              <a:rPr dirty="0"/>
              <a:t> unduplicated total</a:t>
            </a:r>
          </a:p>
          <a:p>
            <a:pPr algn="ctr">
              <a:lnSpc>
                <a:spcPct val="103593"/>
              </a:lnSpc>
              <a:defRPr sz="3200" b="1">
                <a:solidFill>
                  <a:srgbClr val="FFFFFF"/>
                </a:solidFill>
                <a:latin typeface="Calibri"/>
                <a:ea typeface="Calibri"/>
                <a:cs typeface="Calibri"/>
                <a:sym typeface="Calibri"/>
              </a:defRPr>
            </a:pPr>
            <a:r>
              <a:rPr dirty="0"/>
              <a:t>386</a:t>
            </a:r>
          </a:p>
        </p:txBody>
      </p:sp>
      <p:pic>
        <p:nvPicPr>
          <p:cNvPr id="174" name="Google Shape;193;p11" descr="Google Shape;193;p11"/>
          <p:cNvPicPr>
            <a:picLocks noChangeAspect="1"/>
          </p:cNvPicPr>
          <p:nvPr/>
        </p:nvPicPr>
        <p:blipFill>
          <a:blip r:embed="rId2"/>
          <a:stretch>
            <a:fillRect/>
          </a:stretch>
        </p:blipFill>
        <p:spPr>
          <a:xfrm>
            <a:off x="3200400" y="310515"/>
            <a:ext cx="8927838" cy="623697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198;p12"/>
          <p:cNvSpPr txBox="1">
            <a:spLocks noGrp="1"/>
          </p:cNvSpPr>
          <p:nvPr>
            <p:ph type="title"/>
          </p:nvPr>
        </p:nvSpPr>
        <p:spPr>
          <a:xfrm>
            <a:off x="597985" y="2471125"/>
            <a:ext cx="1946208" cy="1915748"/>
          </a:xfrm>
          <a:prstGeom prst="rect">
            <a:avLst/>
          </a:prstGeom>
          <a:solidFill>
            <a:srgbClr val="262626"/>
          </a:solidFill>
          <a:ln w="174625">
            <a:solidFill>
              <a:srgbClr val="262626"/>
            </a:solidFill>
            <a:round/>
          </a:ln>
        </p:spPr>
        <p:txBody>
          <a:bodyPr/>
          <a:lstStyle/>
          <a:p>
            <a:pPr algn="ctr" defTabSz="859536">
              <a:defRPr sz="1692" b="1">
                <a:solidFill>
                  <a:srgbClr val="FFFFFF"/>
                </a:solidFill>
              </a:defRPr>
            </a:pPr>
            <a:r>
              <a:rPr dirty="0"/>
              <a:t>Chatham Savannah Point in Time Count 2023</a:t>
            </a:r>
            <a:br>
              <a:rPr dirty="0"/>
            </a:br>
            <a:r>
              <a:rPr dirty="0"/>
              <a:t>S</a:t>
            </a:r>
            <a:r>
              <a:rPr lang="en-US" dirty="0"/>
              <a:t>HELTERED</a:t>
            </a:r>
            <a:r>
              <a:rPr dirty="0"/>
              <a:t> unduplicated total</a:t>
            </a:r>
            <a:br>
              <a:rPr dirty="0"/>
            </a:br>
            <a:r>
              <a:rPr sz="3384" dirty="0"/>
              <a:t>474</a:t>
            </a:r>
          </a:p>
        </p:txBody>
      </p:sp>
      <p:pic>
        <p:nvPicPr>
          <p:cNvPr id="177" name="Google Shape;199;p12" descr="Google Shape;199;p12"/>
          <p:cNvPicPr>
            <a:picLocks noChangeAspect="1"/>
          </p:cNvPicPr>
          <p:nvPr/>
        </p:nvPicPr>
        <p:blipFill>
          <a:blip r:embed="rId2"/>
          <a:stretch>
            <a:fillRect/>
          </a:stretch>
        </p:blipFill>
        <p:spPr>
          <a:xfrm>
            <a:off x="3050950" y="417256"/>
            <a:ext cx="8946138" cy="621214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6A465CF5-4147-4499-B16F-AB6E5F322500}"/>
              </a:ext>
            </a:extLst>
          </p:cNvPr>
          <p:cNvGraphicFramePr>
            <a:graphicFrameLocks/>
          </p:cNvGraphicFramePr>
          <p:nvPr/>
        </p:nvGraphicFramePr>
        <p:xfrm>
          <a:off x="6431396" y="672353"/>
          <a:ext cx="4922403" cy="5347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973A277-0686-423C-A766-F7D5D0C67CF7}"/>
              </a:ext>
            </a:extLst>
          </p:cNvPr>
          <p:cNvGraphicFramePr>
            <a:graphicFrameLocks/>
          </p:cNvGraphicFramePr>
          <p:nvPr/>
        </p:nvGraphicFramePr>
        <p:xfrm>
          <a:off x="677184" y="598170"/>
          <a:ext cx="5057775" cy="5574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09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F15BFB68-BDFC-4941-B64F-62C5274B96FA}"/>
              </a:ext>
            </a:extLst>
          </p:cNvPr>
          <p:cNvGraphicFramePr>
            <a:graphicFrameLocks/>
          </p:cNvGraphicFramePr>
          <p:nvPr/>
        </p:nvGraphicFramePr>
        <p:xfrm>
          <a:off x="490459" y="1460872"/>
          <a:ext cx="5289395" cy="3949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5DC54D8-DE85-429A-BA2B-863B50A3D50B}"/>
              </a:ext>
            </a:extLst>
          </p:cNvPr>
          <p:cNvGraphicFramePr>
            <a:graphicFrameLocks/>
          </p:cNvGraphicFramePr>
          <p:nvPr/>
        </p:nvGraphicFramePr>
        <p:xfrm>
          <a:off x="6292725" y="1576945"/>
          <a:ext cx="5362273" cy="3833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384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223;p15"/>
          <p:cNvSpPr/>
          <p:nvPr/>
        </p:nvSpPr>
        <p:spPr>
          <a:xfrm>
            <a:off x="0" y="2"/>
            <a:ext cx="12192000" cy="6857997"/>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3" name="Google Shape;224;p15"/>
          <p:cNvSpPr/>
          <p:nvPr/>
        </p:nvSpPr>
        <p:spPr>
          <a:xfrm rot="5400000" flipH="1">
            <a:off x="-1410084" y="1410081"/>
            <a:ext cx="6858001" cy="4037838"/>
          </a:xfrm>
          <a:prstGeom prst="rect">
            <a:avLst/>
          </a:prstGeom>
          <a:gradFill>
            <a:gsLst>
              <a:gs pos="0">
                <a:srgbClr val="000000"/>
              </a:gs>
              <a:gs pos="8000">
                <a:srgbClr val="000000"/>
              </a:gs>
              <a:gs pos="100000">
                <a:srgbClr val="2F5496"/>
              </a:gs>
            </a:gsLst>
            <a:lin ang="30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4" name="Google Shape;225;p15"/>
          <p:cNvSpPr/>
          <p:nvPr/>
        </p:nvSpPr>
        <p:spPr>
          <a:xfrm rot="5400000" flipH="1">
            <a:off x="-1410085" y="1420219"/>
            <a:ext cx="6858000" cy="4037840"/>
          </a:xfrm>
          <a:prstGeom prst="rect">
            <a:avLst/>
          </a:prstGeom>
          <a:gradFill>
            <a:gsLst>
              <a:gs pos="0">
                <a:srgbClr val="000000">
                  <a:alpha val="0"/>
                </a:srgbClr>
              </a:gs>
              <a:gs pos="99000">
                <a:schemeClr val="accent1">
                  <a:alpha val="45882"/>
                </a:schemeClr>
              </a:gs>
              <a:gs pos="100000">
                <a:schemeClr val="accent1">
                  <a:alpha val="45882"/>
                </a:schemeClr>
              </a:gs>
            </a:gsLst>
            <a:lin ang="180000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5" name="Google Shape;226;p15"/>
          <p:cNvSpPr/>
          <p:nvPr/>
        </p:nvSpPr>
        <p:spPr>
          <a:xfrm rot="5400000" flipH="1">
            <a:off x="767923" y="3588084"/>
            <a:ext cx="2501980" cy="4037843"/>
          </a:xfrm>
          <a:prstGeom prst="rect">
            <a:avLst/>
          </a:prstGeom>
          <a:gradFill>
            <a:gsLst>
              <a:gs pos="0">
                <a:schemeClr val="accent1">
                  <a:alpha val="28627"/>
                </a:schemeClr>
              </a:gs>
              <a:gs pos="2000">
                <a:schemeClr val="accent1">
                  <a:alpha val="28627"/>
                </a:schemeClr>
              </a:gs>
              <a:gs pos="100000">
                <a:srgbClr val="000000">
                  <a:alpha val="29802"/>
                </a:srgbClr>
              </a:gs>
            </a:gsLst>
            <a:lin ang="78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6" name="Google Shape;227;p15"/>
          <p:cNvSpPr/>
          <p:nvPr/>
        </p:nvSpPr>
        <p:spPr>
          <a:xfrm rot="20635413">
            <a:off x="-501737" y="969717"/>
            <a:ext cx="3900358"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0">
                <a:srgbClr val="000000">
                  <a:alpha val="0"/>
                </a:srgbClr>
              </a:gs>
              <a:gs pos="29000">
                <a:srgbClr val="000000">
                  <a:alpha val="0"/>
                </a:srgbClr>
              </a:gs>
              <a:gs pos="100000">
                <a:schemeClr val="accent1">
                  <a:alpha val="42745"/>
                </a:schemeClr>
              </a:gs>
            </a:gsLst>
            <a:lin ang="180000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7" name="Google Shape;228;p15"/>
          <p:cNvSpPr/>
          <p:nvPr/>
        </p:nvSpPr>
        <p:spPr>
          <a:xfrm rot="5400000" flipH="1">
            <a:off x="-1410096" y="1410079"/>
            <a:ext cx="6858005" cy="4037836"/>
          </a:xfrm>
          <a:prstGeom prst="rect">
            <a:avLst/>
          </a:prstGeom>
          <a:gradFill>
            <a:gsLst>
              <a:gs pos="0">
                <a:srgbClr val="000000">
                  <a:alpha val="0"/>
                </a:srgbClr>
              </a:gs>
              <a:gs pos="99000">
                <a:srgbClr val="8DA9DB">
                  <a:alpha val="10980"/>
                </a:srgbClr>
              </a:gs>
              <a:gs pos="100000">
                <a:srgbClr val="8DA9DB">
                  <a:alpha val="10980"/>
                </a:srgbClr>
              </a:gs>
            </a:gsLst>
            <a:lin ang="72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98" name="Google Shape;229;p15"/>
          <p:cNvSpPr txBox="1">
            <a:spLocks noGrp="1"/>
          </p:cNvSpPr>
          <p:nvPr>
            <p:ph type="title"/>
          </p:nvPr>
        </p:nvSpPr>
        <p:spPr>
          <a:xfrm>
            <a:off x="466721" y="586854"/>
            <a:ext cx="3201368" cy="3387499"/>
          </a:xfrm>
          <a:prstGeom prst="rect">
            <a:avLst/>
          </a:prstGeom>
        </p:spPr>
        <p:txBody>
          <a:bodyPr anchor="b"/>
          <a:lstStyle>
            <a:lvl1pPr algn="ctr">
              <a:defRPr sz="4000" b="1">
                <a:solidFill>
                  <a:srgbClr val="FFFFFF"/>
                </a:solidFill>
              </a:defRPr>
            </a:lvl1pPr>
          </a:lstStyle>
          <a:p>
            <a:r>
              <a:t>McKinney Vento Definition (Students) </a:t>
            </a:r>
          </a:p>
        </p:txBody>
      </p:sp>
      <p:sp>
        <p:nvSpPr>
          <p:cNvPr id="199" name="Google Shape;230;p15"/>
          <p:cNvSpPr txBox="1">
            <a:spLocks noGrp="1"/>
          </p:cNvSpPr>
          <p:nvPr>
            <p:ph type="body" sz="half" idx="1"/>
          </p:nvPr>
        </p:nvSpPr>
        <p:spPr>
          <a:xfrm>
            <a:off x="4134799" y="649474"/>
            <a:ext cx="3743100" cy="5546102"/>
          </a:xfrm>
          <a:prstGeom prst="rect">
            <a:avLst/>
          </a:prstGeom>
        </p:spPr>
        <p:txBody>
          <a:bodyPr anchor="ctr"/>
          <a:lstStyle/>
          <a:p>
            <a:pPr marL="0" indent="0">
              <a:spcBef>
                <a:spcPts val="0"/>
              </a:spcBef>
              <a:buSzTx/>
              <a:buNone/>
              <a:defRPr sz="2400">
                <a:latin typeface="+mn-lt"/>
                <a:ea typeface="+mn-ea"/>
                <a:cs typeface="+mn-cs"/>
                <a:sym typeface="Arial"/>
              </a:defRPr>
            </a:pPr>
            <a:r>
              <a:t>The McKinney-Vento Act defines homeless children and youth as individuals who lack a fixed, regular, and adequate nighttime residence. This definition also includes Children and Youth who are sharing the housing of other persons due to loss of housing, economic hardship, or a similar reason. (</a:t>
            </a:r>
            <a:r>
              <a:rPr>
                <a:latin typeface="Roboto Light"/>
                <a:ea typeface="Roboto Light"/>
                <a:cs typeface="Roboto Light"/>
                <a:sym typeface="Roboto Light"/>
              </a:rPr>
              <a:t>Nov 29, 2022)</a:t>
            </a:r>
          </a:p>
        </p:txBody>
      </p:sp>
      <p:pic>
        <p:nvPicPr>
          <p:cNvPr id="200" name="Google Shape;231;p15" descr="Google Shape;231;p15"/>
          <p:cNvPicPr>
            <a:picLocks noChangeAspect="1"/>
          </p:cNvPicPr>
          <p:nvPr/>
        </p:nvPicPr>
        <p:blipFill>
          <a:blip r:embed="rId2"/>
          <a:srcRect l="24510" r="42004"/>
          <a:stretch>
            <a:fillRect/>
          </a:stretch>
        </p:blipFill>
        <p:spPr>
          <a:xfrm>
            <a:off x="8109501" y="9"/>
            <a:ext cx="4082499" cy="685799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oogle Shape;236;p16"/>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203" name="Google Shape;237;p16"/>
          <p:cNvSpPr/>
          <p:nvPr/>
        </p:nvSpPr>
        <p:spPr>
          <a:xfrm flipH="1">
            <a:off x="1" y="0"/>
            <a:ext cx="12191999" cy="2170031"/>
          </a:xfrm>
          <a:prstGeom prst="rect">
            <a:avLst/>
          </a:prstGeom>
          <a:gradFill>
            <a:gsLst>
              <a:gs pos="0">
                <a:srgbClr val="000000">
                  <a:alpha val="95686"/>
                </a:srgbClr>
              </a:gs>
              <a:gs pos="100000">
                <a:srgbClr val="2F5496"/>
              </a:gs>
            </a:gsLst>
            <a:lin ang="19799998"/>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204" name="Google Shape;238;p16"/>
          <p:cNvSpPr/>
          <p:nvPr/>
        </p:nvSpPr>
        <p:spPr>
          <a:xfrm flipH="1">
            <a:off x="8082819" y="0"/>
            <a:ext cx="4097212" cy="2170661"/>
          </a:xfrm>
          <a:prstGeom prst="rect">
            <a:avLst/>
          </a:prstGeom>
          <a:gradFill>
            <a:gsLst>
              <a:gs pos="0">
                <a:srgbClr val="1F3864">
                  <a:alpha val="67843"/>
                </a:srgbClr>
              </a:gs>
              <a:gs pos="19000">
                <a:srgbClr val="1F3864">
                  <a:alpha val="67843"/>
                </a:srgbClr>
              </a:gs>
              <a:gs pos="100000">
                <a:schemeClr val="accent1">
                  <a:alpha val="47843"/>
                </a:schemeClr>
              </a:gs>
            </a:gsLst>
            <a:lin ang="19199998"/>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205" name="Google Shape;239;p16"/>
          <p:cNvSpPr/>
          <p:nvPr/>
        </p:nvSpPr>
        <p:spPr>
          <a:xfrm rot="16200000" flipH="1">
            <a:off x="5010646" y="-5010044"/>
            <a:ext cx="2170710" cy="12192001"/>
          </a:xfrm>
          <a:prstGeom prst="rect">
            <a:avLst/>
          </a:prstGeom>
          <a:gradFill>
            <a:gsLst>
              <a:gs pos="0">
                <a:srgbClr val="2F5496">
                  <a:alpha val="15685"/>
                </a:srgbClr>
              </a:gs>
              <a:gs pos="23000">
                <a:srgbClr val="2F5496">
                  <a:alpha val="15685"/>
                </a:srgbClr>
              </a:gs>
              <a:gs pos="99000">
                <a:srgbClr val="000000">
                  <a:alpha val="44705"/>
                </a:srgbClr>
              </a:gs>
              <a:gs pos="100000">
                <a:srgbClr val="000000">
                  <a:alpha val="44705"/>
                </a:srgbClr>
              </a:gs>
            </a:gsLst>
            <a:lin ang="21000002"/>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206" name="Google Shape;240;p16"/>
          <p:cNvSpPr txBox="1">
            <a:spLocks noGrp="1"/>
          </p:cNvSpPr>
          <p:nvPr>
            <p:ph type="title"/>
          </p:nvPr>
        </p:nvSpPr>
        <p:spPr>
          <a:xfrm>
            <a:off x="1383564" y="348864"/>
            <a:ext cx="9718111" cy="1576448"/>
          </a:xfrm>
          <a:prstGeom prst="rect">
            <a:avLst/>
          </a:prstGeom>
        </p:spPr>
        <p:txBody>
          <a:bodyPr/>
          <a:lstStyle>
            <a:lvl1pPr>
              <a:defRPr sz="4000" b="1">
                <a:solidFill>
                  <a:srgbClr val="FFFFFF"/>
                </a:solidFill>
              </a:defRPr>
            </a:lvl1pPr>
          </a:lstStyle>
          <a:p>
            <a:r>
              <a:t>Mckinney Vento Student P.I.T 2024 Data  </a:t>
            </a:r>
          </a:p>
        </p:txBody>
      </p:sp>
      <p:grpSp>
        <p:nvGrpSpPr>
          <p:cNvPr id="212" name="Google Shape;241;p16"/>
          <p:cNvGrpSpPr/>
          <p:nvPr/>
        </p:nvGrpSpPr>
        <p:grpSpPr>
          <a:xfrm>
            <a:off x="644055" y="2615979"/>
            <a:ext cx="10927830" cy="3683080"/>
            <a:chOff x="0" y="0"/>
            <a:chExt cx="10927827" cy="3683079"/>
          </a:xfrm>
        </p:grpSpPr>
        <p:sp>
          <p:nvSpPr>
            <p:cNvPr id="207" name="Google Shape;242;p16"/>
            <p:cNvSpPr/>
            <p:nvPr/>
          </p:nvSpPr>
          <p:spPr>
            <a:xfrm>
              <a:off x="0" y="0"/>
              <a:ext cx="9288655" cy="1660233"/>
            </a:xfrm>
            <a:prstGeom prst="roundRect">
              <a:avLst>
                <a:gd name="adj" fmla="val 10000"/>
              </a:avLst>
            </a:prstGeom>
            <a:solidFill>
              <a:schemeClr val="accent2"/>
            </a:solidFill>
            <a:ln w="12700" cap="flat">
              <a:solidFill>
                <a:srgbClr val="FFFFFF"/>
              </a:solidFill>
              <a:prstDash val="solid"/>
              <a:miter lim="800000"/>
            </a:ln>
            <a:effectLst/>
          </p:spPr>
          <p:txBody>
            <a:bodyPr wrap="square" lIns="0" tIns="0" rIns="0" bIns="0" numCol="1" anchor="ctr">
              <a:noAutofit/>
            </a:bodyPr>
            <a:lstStyle/>
            <a:p>
              <a:endParaRPr/>
            </a:p>
          </p:txBody>
        </p:sp>
        <p:sp>
          <p:nvSpPr>
            <p:cNvPr id="208" name="Google Shape;243;p16"/>
            <p:cNvSpPr txBox="1"/>
            <p:nvPr/>
          </p:nvSpPr>
          <p:spPr>
            <a:xfrm>
              <a:off x="48626" y="71132"/>
              <a:ext cx="7572676" cy="15179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8099" tIns="118099" rIns="118099" bIns="118099" numCol="1" anchor="ctr">
              <a:spAutoFit/>
            </a:bodyPr>
            <a:lstStyle>
              <a:lvl1pPr>
                <a:lnSpc>
                  <a:spcPct val="90000"/>
                </a:lnSpc>
                <a:defRPr sz="3100">
                  <a:solidFill>
                    <a:srgbClr val="FFFFFF"/>
                  </a:solidFill>
                  <a:latin typeface="Calibri"/>
                  <a:ea typeface="Calibri"/>
                  <a:cs typeface="Calibri"/>
                  <a:sym typeface="Calibri"/>
                </a:defRPr>
              </a:lvl1pPr>
            </a:lstStyle>
            <a:p>
              <a:r>
                <a:t>Chatham County School System reported 719 students registered in the Mckinney Vento program.</a:t>
              </a:r>
            </a:p>
          </p:txBody>
        </p:sp>
        <p:sp>
          <p:nvSpPr>
            <p:cNvPr id="209" name="Google Shape;244;p16"/>
            <p:cNvSpPr/>
            <p:nvPr/>
          </p:nvSpPr>
          <p:spPr>
            <a:xfrm>
              <a:off x="1639174" y="2022847"/>
              <a:ext cx="9288655" cy="1660233"/>
            </a:xfrm>
            <a:prstGeom prst="roundRect">
              <a:avLst>
                <a:gd name="adj" fmla="val 10000"/>
              </a:avLst>
            </a:prstGeom>
            <a:solidFill>
              <a:srgbClr val="A4A4A4"/>
            </a:solidFill>
            <a:ln w="12700" cap="flat">
              <a:solidFill>
                <a:srgbClr val="FFFFFF"/>
              </a:solidFill>
              <a:prstDash val="solid"/>
              <a:miter lim="800000"/>
            </a:ln>
            <a:effectLst/>
          </p:spPr>
          <p:txBody>
            <a:bodyPr wrap="square" lIns="0" tIns="0" rIns="0" bIns="0" numCol="1" anchor="ctr">
              <a:noAutofit/>
            </a:bodyPr>
            <a:lstStyle/>
            <a:p>
              <a:endParaRPr/>
            </a:p>
          </p:txBody>
        </p:sp>
        <p:sp>
          <p:nvSpPr>
            <p:cNvPr id="210" name="Google Shape;245;p16"/>
            <p:cNvSpPr txBox="1"/>
            <p:nvPr/>
          </p:nvSpPr>
          <p:spPr>
            <a:xfrm>
              <a:off x="1687801" y="2315493"/>
              <a:ext cx="6473076" cy="1074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8099" tIns="118099" rIns="118099" bIns="118099" numCol="1" anchor="ctr">
              <a:spAutoFit/>
            </a:bodyPr>
            <a:lstStyle>
              <a:lvl1pPr>
                <a:lnSpc>
                  <a:spcPct val="90000"/>
                </a:lnSpc>
                <a:defRPr sz="3100">
                  <a:solidFill>
                    <a:srgbClr val="FFFFFF"/>
                  </a:solidFill>
                  <a:latin typeface="Calibri"/>
                  <a:ea typeface="Calibri"/>
                  <a:cs typeface="Calibri"/>
                  <a:sym typeface="Calibri"/>
                </a:defRPr>
              </a:lvl1pPr>
            </a:lstStyle>
            <a:p>
              <a:r>
                <a:t>Of the 719 students, 129 were living in a hotel/motel. </a:t>
              </a:r>
            </a:p>
          </p:txBody>
        </p:sp>
        <p:sp>
          <p:nvSpPr>
            <p:cNvPr id="211" name="Google Shape;246;p16"/>
            <p:cNvSpPr/>
            <p:nvPr/>
          </p:nvSpPr>
          <p:spPr>
            <a:xfrm>
              <a:off x="8209503" y="1305127"/>
              <a:ext cx="1079151" cy="1079151"/>
            </a:xfrm>
            <a:custGeom>
              <a:avLst/>
              <a:gdLst/>
              <a:ahLst/>
              <a:cxnLst>
                <a:cxn ang="0">
                  <a:pos x="wd2" y="hd2"/>
                </a:cxn>
                <a:cxn ang="5400000">
                  <a:pos x="wd2" y="hd2"/>
                </a:cxn>
                <a:cxn ang="10800000">
                  <a:pos x="wd2" y="hd2"/>
                </a:cxn>
                <a:cxn ang="16200000">
                  <a:pos x="wd2" y="hd2"/>
                </a:cxn>
              </a:cxnLst>
              <a:rect l="0" t="0" r="r" b="b"/>
              <a:pathLst>
                <a:path w="21600" h="21600" extrusionOk="0">
                  <a:moveTo>
                    <a:pt x="0" y="11880"/>
                  </a:moveTo>
                  <a:lnTo>
                    <a:pt x="4860" y="11880"/>
                  </a:lnTo>
                  <a:lnTo>
                    <a:pt x="4860" y="0"/>
                  </a:lnTo>
                  <a:lnTo>
                    <a:pt x="16740" y="0"/>
                  </a:lnTo>
                  <a:lnTo>
                    <a:pt x="16740" y="11880"/>
                  </a:lnTo>
                  <a:lnTo>
                    <a:pt x="21600" y="11880"/>
                  </a:lnTo>
                  <a:lnTo>
                    <a:pt x="10800" y="21600"/>
                  </a:lnTo>
                  <a:close/>
                </a:path>
              </a:pathLst>
            </a:custGeom>
            <a:solidFill>
              <a:srgbClr val="F7D5CB">
                <a:alpha val="89803"/>
              </a:srgbClr>
            </a:solidFill>
            <a:ln w="12700" cap="flat">
              <a:solidFill>
                <a:srgbClr val="F7D5CB">
                  <a:alpha val="89803"/>
                </a:srgbClr>
              </a:solidFill>
              <a:prstDash val="solid"/>
              <a:miter lim="800000"/>
            </a:ln>
            <a:effectLst/>
          </p:spPr>
          <p:txBody>
            <a:bodyPr wrap="square" lIns="0" tIns="0" rIns="0" bIns="0" numCol="1" anchor="ctr">
              <a:noAutofit/>
            </a:bodyPr>
            <a:lstStyle/>
            <a:p>
              <a:endParaRP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oogle Shape;252;p17"/>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215" name="Google Shape;253;p17"/>
          <p:cNvSpPr/>
          <p:nvPr/>
        </p:nvSpPr>
        <p:spPr>
          <a:xfrm flipH="1">
            <a:off x="0" y="-1"/>
            <a:ext cx="12192000" cy="1488302"/>
          </a:xfrm>
          <a:prstGeom prst="rect">
            <a:avLst/>
          </a:prstGeom>
          <a:gradFill>
            <a:gsLst>
              <a:gs pos="0">
                <a:srgbClr val="000000"/>
              </a:gs>
              <a:gs pos="100000">
                <a:srgbClr val="2F5496"/>
              </a:gs>
            </a:gsLst>
            <a:lin ang="8400000"/>
          </a:gradFill>
          <a:ln w="12700">
            <a:miter lim="400000"/>
          </a:ln>
        </p:spPr>
        <p:txBody>
          <a:bodyPr lIns="0" tIns="0" rIns="0" bIns="0" anchor="ctr"/>
          <a:lstStyle/>
          <a:p>
            <a:pPr algn="ctr">
              <a:defRPr sz="1800">
                <a:solidFill>
                  <a:srgbClr val="FFFFFF"/>
                </a:solidFill>
              </a:defRPr>
            </a:pPr>
            <a:endParaRPr/>
          </a:p>
        </p:txBody>
      </p:sp>
      <p:sp>
        <p:nvSpPr>
          <p:cNvPr id="216" name="Google Shape;254;p17"/>
          <p:cNvSpPr/>
          <p:nvPr/>
        </p:nvSpPr>
        <p:spPr>
          <a:xfrm rot="10800000" flipH="1">
            <a:off x="0" y="150"/>
            <a:ext cx="8115300" cy="1439701"/>
          </a:xfrm>
          <a:prstGeom prst="rect">
            <a:avLst/>
          </a:prstGeom>
          <a:gradFill>
            <a:gsLst>
              <a:gs pos="0">
                <a:schemeClr val="accent1">
                  <a:alpha val="0"/>
                </a:schemeClr>
              </a:gs>
              <a:gs pos="20000">
                <a:schemeClr val="accent1">
                  <a:alpha val="0"/>
                </a:schemeClr>
              </a:gs>
              <a:gs pos="100000">
                <a:srgbClr val="1F3864">
                  <a:alpha val="54900"/>
                </a:srgbClr>
              </a:gs>
            </a:gsLst>
            <a:lin ang="13800001"/>
          </a:gradFill>
          <a:ln w="12700">
            <a:miter lim="400000"/>
          </a:ln>
        </p:spPr>
        <p:txBody>
          <a:bodyPr lIns="0" tIns="0" rIns="0" bIns="0" anchor="ctr"/>
          <a:lstStyle/>
          <a:p>
            <a:pPr algn="ctr">
              <a:defRPr sz="1800">
                <a:solidFill>
                  <a:srgbClr val="FFFFFF"/>
                </a:solidFill>
              </a:defRPr>
            </a:pPr>
            <a:endParaRPr/>
          </a:p>
        </p:txBody>
      </p:sp>
      <p:sp>
        <p:nvSpPr>
          <p:cNvPr id="217" name="Google Shape;255;p17"/>
          <p:cNvSpPr/>
          <p:nvPr/>
        </p:nvSpPr>
        <p:spPr>
          <a:xfrm flipH="1">
            <a:off x="8115300" y="-1"/>
            <a:ext cx="4076700" cy="1488302"/>
          </a:xfrm>
          <a:prstGeom prst="rect">
            <a:avLst/>
          </a:prstGeom>
          <a:gradFill>
            <a:gsLst>
              <a:gs pos="0">
                <a:schemeClr val="accent1">
                  <a:alpha val="65882"/>
                </a:schemeClr>
              </a:gs>
              <a:gs pos="100000">
                <a:srgbClr val="000000">
                  <a:alpha val="29802"/>
                </a:srgbClr>
              </a:gs>
            </a:gsLst>
            <a:lin ang="13200000"/>
          </a:gradFill>
          <a:ln w="12700">
            <a:miter lim="400000"/>
          </a:ln>
        </p:spPr>
        <p:txBody>
          <a:bodyPr lIns="0" tIns="0" rIns="0" bIns="0" anchor="ctr"/>
          <a:lstStyle/>
          <a:p>
            <a:pPr algn="ctr">
              <a:defRPr sz="1800">
                <a:solidFill>
                  <a:srgbClr val="FFFFFF"/>
                </a:solidFill>
              </a:defRPr>
            </a:pPr>
            <a:endParaRPr/>
          </a:p>
        </p:txBody>
      </p:sp>
      <p:sp>
        <p:nvSpPr>
          <p:cNvPr id="218" name="Google Shape;256;p17"/>
          <p:cNvSpPr/>
          <p:nvPr/>
        </p:nvSpPr>
        <p:spPr>
          <a:xfrm>
            <a:off x="459349" y="-1"/>
            <a:ext cx="11732702" cy="1423802"/>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a:gradFill>
          <a:ln w="12700">
            <a:miter lim="400000"/>
          </a:ln>
        </p:spPr>
        <p:txBody>
          <a:bodyPr lIns="0" tIns="0" rIns="0" bIns="0" anchor="ctr"/>
          <a:lstStyle/>
          <a:p>
            <a:pPr algn="ctr">
              <a:defRPr sz="1800">
                <a:solidFill>
                  <a:srgbClr val="FFFFFF"/>
                </a:solidFill>
              </a:defRPr>
            </a:pPr>
            <a:endParaRPr/>
          </a:p>
        </p:txBody>
      </p:sp>
      <p:sp>
        <p:nvSpPr>
          <p:cNvPr id="219" name="Google Shape;257;p17"/>
          <p:cNvSpPr txBox="1">
            <a:spLocks noGrp="1"/>
          </p:cNvSpPr>
          <p:nvPr>
            <p:ph type="title"/>
          </p:nvPr>
        </p:nvSpPr>
        <p:spPr>
          <a:xfrm>
            <a:off x="1371599" y="294538"/>
            <a:ext cx="9895952" cy="1033669"/>
          </a:xfrm>
          <a:prstGeom prst="rect">
            <a:avLst/>
          </a:prstGeom>
        </p:spPr>
        <p:txBody>
          <a:bodyPr/>
          <a:lstStyle>
            <a:lvl1pPr algn="ctr">
              <a:defRPr sz="4000">
                <a:solidFill>
                  <a:srgbClr val="FFFFFF"/>
                </a:solidFill>
              </a:defRPr>
            </a:lvl1pPr>
          </a:lstStyle>
          <a:p>
            <a:r>
              <a:t>Our Community Challenge.</a:t>
            </a:r>
          </a:p>
        </p:txBody>
      </p:sp>
      <p:sp>
        <p:nvSpPr>
          <p:cNvPr id="220" name="Google Shape;258;p17"/>
          <p:cNvSpPr txBox="1">
            <a:spLocks noGrp="1"/>
          </p:cNvSpPr>
          <p:nvPr>
            <p:ph type="body" idx="1"/>
          </p:nvPr>
        </p:nvSpPr>
        <p:spPr>
          <a:xfrm>
            <a:off x="97199" y="1488300"/>
            <a:ext cx="11997602" cy="5321401"/>
          </a:xfrm>
          <a:prstGeom prst="rect">
            <a:avLst/>
          </a:prstGeom>
        </p:spPr>
        <p:txBody>
          <a:bodyPr anchor="ctr"/>
          <a:lstStyle/>
          <a:p>
            <a:pPr marL="0" indent="0" algn="ctr">
              <a:lnSpc>
                <a:spcPct val="81000"/>
              </a:lnSpc>
              <a:spcBef>
                <a:spcPts val="0"/>
              </a:spcBef>
              <a:buSzTx/>
              <a:buNone/>
              <a:defRPr sz="1600">
                <a:solidFill>
                  <a:schemeClr val="accent2"/>
                </a:solidFill>
                <a:latin typeface="Open Sans ExtraBold"/>
                <a:ea typeface="Open Sans ExtraBold"/>
                <a:cs typeface="Open Sans ExtraBold"/>
                <a:sym typeface="Open Sans ExtraBold"/>
              </a:defRPr>
            </a:pPr>
            <a:r>
              <a:rPr dirty="0"/>
              <a:t>EXITING HOMELESSNESS HAS BECOME MORE COMPLEX DUE TO INFLATION AND STAGNANT WAGES.</a:t>
            </a:r>
          </a:p>
          <a:p>
            <a:pPr marL="0" indent="0">
              <a:lnSpc>
                <a:spcPct val="103500"/>
              </a:lnSpc>
              <a:spcBef>
                <a:spcPts val="0"/>
              </a:spcBef>
              <a:buSzTx/>
              <a:buNone/>
              <a:defRPr sz="1300">
                <a:latin typeface="Tahoma"/>
                <a:ea typeface="Tahoma"/>
                <a:cs typeface="Tahoma"/>
                <a:sym typeface="Tahoma"/>
              </a:defRPr>
            </a:pPr>
            <a:r>
              <a:rPr dirty="0"/>
              <a:t>Savannah has a high percentage of people living in poverty (20%), stagnant wages and a critical shortage of affordable homes. Minimum wage in Georgia has been $7.25/hour since 2018. Inflation in 2022 was 14% across the board, with greater increases in both rent and fuel for vehicles. Everyone has been affected by the rising cost of living.</a:t>
            </a:r>
            <a:r>
              <a:rPr sz="1400" dirty="0"/>
              <a:t> </a:t>
            </a:r>
            <a:endParaRPr sz="1400" dirty="0">
              <a:latin typeface="Times New Roman"/>
              <a:ea typeface="Times New Roman"/>
              <a:cs typeface="Times New Roman"/>
              <a:sym typeface="Times New Roman"/>
            </a:endParaRPr>
          </a:p>
          <a:p>
            <a:pPr marL="0" indent="0">
              <a:lnSpc>
                <a:spcPct val="81000"/>
              </a:lnSpc>
              <a:spcBef>
                <a:spcPts val="0"/>
              </a:spcBef>
              <a:buSzTx/>
              <a:buNone/>
              <a:defRPr sz="1400">
                <a:latin typeface="Tahoma"/>
                <a:ea typeface="Tahoma"/>
                <a:cs typeface="Tahoma"/>
                <a:sym typeface="Tahoma"/>
              </a:defRPr>
            </a:pPr>
            <a:r>
              <a:rPr dirty="0"/>
              <a:t> </a:t>
            </a:r>
            <a:endParaRPr dirty="0">
              <a:latin typeface="Times New Roman"/>
              <a:ea typeface="Times New Roman"/>
              <a:cs typeface="Times New Roman"/>
              <a:sym typeface="Times New Roman"/>
            </a:endParaRPr>
          </a:p>
          <a:p>
            <a:pPr marL="0" indent="0" algn="ctr">
              <a:lnSpc>
                <a:spcPct val="81000"/>
              </a:lnSpc>
              <a:spcBef>
                <a:spcPts val="0"/>
              </a:spcBef>
              <a:buSzTx/>
              <a:buNone/>
              <a:defRPr sz="1600">
                <a:solidFill>
                  <a:schemeClr val="accent2"/>
                </a:solidFill>
                <a:latin typeface="Open Sans ExtraBold"/>
                <a:ea typeface="Open Sans ExtraBold"/>
                <a:cs typeface="Open Sans ExtraBold"/>
                <a:sym typeface="Open Sans ExtraBold"/>
              </a:defRPr>
            </a:pPr>
            <a:r>
              <a:rPr dirty="0"/>
              <a:t>A SHORTAGE OF AFFORDABLE RENTALS CONTRIBUTES TO HOUSING INSTABILITY.</a:t>
            </a:r>
          </a:p>
          <a:p>
            <a:pPr marL="0" indent="0">
              <a:lnSpc>
                <a:spcPct val="103500"/>
              </a:lnSpc>
              <a:spcBef>
                <a:spcPts val="0"/>
              </a:spcBef>
              <a:buSzTx/>
              <a:buNone/>
              <a:defRPr sz="1300">
                <a:latin typeface="Tahoma"/>
                <a:ea typeface="Tahoma"/>
                <a:cs typeface="Tahoma"/>
                <a:sym typeface="Tahoma"/>
              </a:defRPr>
            </a:pPr>
            <a:r>
              <a:rPr dirty="0"/>
              <a:t>Low-income workers would have to work 186 hours per WEEK to afford the average two-bedroom rental of $1305/month. The waiting list for Section 8 housing vouchers has 6,000 names one it. This results in many people renting substandard housing for lack of affordable options. The Eviction Lab at Princeton University calculated that there are 28 evictions each DAY in Chatham County.</a:t>
            </a:r>
            <a:endParaRPr dirty="0">
              <a:latin typeface="Times New Roman"/>
              <a:ea typeface="Times New Roman"/>
              <a:cs typeface="Times New Roman"/>
              <a:sym typeface="Times New Roman"/>
            </a:endParaRPr>
          </a:p>
          <a:p>
            <a:pPr marL="0" indent="0">
              <a:lnSpc>
                <a:spcPct val="81000"/>
              </a:lnSpc>
              <a:spcBef>
                <a:spcPts val="0"/>
              </a:spcBef>
              <a:buSzTx/>
              <a:buNone/>
              <a:defRPr sz="1400">
                <a:latin typeface="Tahoma"/>
                <a:ea typeface="Tahoma"/>
                <a:cs typeface="Tahoma"/>
                <a:sym typeface="Tahoma"/>
              </a:defRPr>
            </a:pPr>
            <a:r>
              <a:rPr dirty="0"/>
              <a:t> </a:t>
            </a:r>
            <a:endParaRPr dirty="0">
              <a:latin typeface="Times New Roman"/>
              <a:ea typeface="Times New Roman"/>
              <a:cs typeface="Times New Roman"/>
              <a:sym typeface="Times New Roman"/>
            </a:endParaRPr>
          </a:p>
          <a:p>
            <a:pPr marL="0" indent="0" algn="ctr">
              <a:lnSpc>
                <a:spcPct val="81000"/>
              </a:lnSpc>
              <a:spcBef>
                <a:spcPts val="0"/>
              </a:spcBef>
              <a:buSzTx/>
              <a:buNone/>
              <a:defRPr sz="1600">
                <a:solidFill>
                  <a:schemeClr val="accent2"/>
                </a:solidFill>
                <a:latin typeface="Open Sans ExtraBold"/>
                <a:ea typeface="Open Sans ExtraBold"/>
                <a:cs typeface="Open Sans ExtraBold"/>
                <a:sym typeface="Open Sans ExtraBold"/>
              </a:defRPr>
            </a:pPr>
            <a:r>
              <a:rPr dirty="0"/>
              <a:t>HOMELESSNESS IS ALSO A RACIAL EQUITY ISSUE. </a:t>
            </a:r>
          </a:p>
          <a:p>
            <a:pPr marL="0" indent="0">
              <a:lnSpc>
                <a:spcPct val="103500"/>
              </a:lnSpc>
              <a:spcBef>
                <a:spcPts val="0"/>
              </a:spcBef>
              <a:buSzTx/>
              <a:buNone/>
              <a:defRPr sz="1300">
                <a:latin typeface="Tahoma"/>
                <a:ea typeface="Tahoma"/>
                <a:cs typeface="Tahoma"/>
                <a:sym typeface="Tahoma"/>
              </a:defRPr>
            </a:pPr>
            <a:r>
              <a:rPr dirty="0"/>
              <a:t>Neighborhoods with more racial diversity continually experience higher rates of evictions and people of color are overrepresented in the homeless population. The demographics of people served in 2023: </a:t>
            </a:r>
            <a:r>
              <a:rPr lang="en-US" dirty="0"/>
              <a:t>72</a:t>
            </a:r>
            <a:r>
              <a:rPr dirty="0"/>
              <a:t>% Black, 2</a:t>
            </a:r>
            <a:r>
              <a:rPr lang="en-US" dirty="0"/>
              <a:t>0</a:t>
            </a:r>
            <a:r>
              <a:rPr dirty="0"/>
              <a:t>% White, </a:t>
            </a:r>
            <a:r>
              <a:rPr lang="en-US" dirty="0"/>
              <a:t>5</a:t>
            </a:r>
            <a:r>
              <a:rPr dirty="0"/>
              <a:t>% Multi-racial, 1% Native American. People of Hispanic/Latinx ethnicity comprised </a:t>
            </a:r>
            <a:r>
              <a:rPr lang="en-US" dirty="0"/>
              <a:t>2</a:t>
            </a:r>
            <a:r>
              <a:rPr dirty="0"/>
              <a:t>%. </a:t>
            </a:r>
            <a:endParaRPr dirty="0">
              <a:latin typeface="Times New Roman"/>
              <a:ea typeface="Times New Roman"/>
              <a:cs typeface="Times New Roman"/>
              <a:sym typeface="Times New Roman"/>
            </a:endParaRPr>
          </a:p>
          <a:p>
            <a:pPr marL="0" indent="0">
              <a:lnSpc>
                <a:spcPct val="81000"/>
              </a:lnSpc>
              <a:spcBef>
                <a:spcPts val="0"/>
              </a:spcBef>
              <a:buSzTx/>
              <a:buNone/>
              <a:defRPr sz="1400">
                <a:latin typeface="Tahoma"/>
                <a:ea typeface="Tahoma"/>
                <a:cs typeface="Tahoma"/>
                <a:sym typeface="Tahoma"/>
              </a:defRPr>
            </a:pPr>
            <a:r>
              <a:rPr dirty="0"/>
              <a:t> </a:t>
            </a:r>
            <a:endParaRPr dirty="0">
              <a:latin typeface="Times New Roman"/>
              <a:ea typeface="Times New Roman"/>
              <a:cs typeface="Times New Roman"/>
              <a:sym typeface="Times New Roman"/>
            </a:endParaRPr>
          </a:p>
          <a:p>
            <a:pPr marL="0" indent="0" algn="ctr">
              <a:lnSpc>
                <a:spcPct val="81000"/>
              </a:lnSpc>
              <a:spcBef>
                <a:spcPts val="0"/>
              </a:spcBef>
              <a:buSzTx/>
              <a:buNone/>
              <a:defRPr sz="1600">
                <a:solidFill>
                  <a:schemeClr val="accent2"/>
                </a:solidFill>
                <a:latin typeface="Open Sans ExtraBold"/>
                <a:ea typeface="Open Sans ExtraBold"/>
                <a:cs typeface="Open Sans ExtraBold"/>
                <a:sym typeface="Open Sans ExtraBold"/>
              </a:defRPr>
            </a:pPr>
            <a:r>
              <a:rPr dirty="0"/>
              <a:t>FAMILIES WITH CHILDREN HAVE FEW OPTIONS WHEN FACED WITH HOMELESSNESS.</a:t>
            </a:r>
          </a:p>
          <a:p>
            <a:pPr marL="0" indent="0">
              <a:lnSpc>
                <a:spcPct val="103500"/>
              </a:lnSpc>
              <a:spcBef>
                <a:spcPts val="0"/>
              </a:spcBef>
              <a:buSzTx/>
              <a:buNone/>
              <a:defRPr sz="1400">
                <a:latin typeface="Tahoma"/>
                <a:ea typeface="Tahoma"/>
                <a:cs typeface="Tahoma"/>
                <a:sym typeface="Tahoma"/>
              </a:defRPr>
            </a:pPr>
            <a:r>
              <a:rPr dirty="0"/>
              <a:t>There are six shelter beds available for single adults for every</a:t>
            </a:r>
            <a:r>
              <a:rPr lang="en-US" dirty="0"/>
              <a:t> </a:t>
            </a:r>
            <a:r>
              <a:rPr dirty="0"/>
              <a:t>one available shelter space for families with children. The Georgia state McKinney Vento Report for 2023 notes that 71% of families experiencing homelessness are “doubling up” with friends and relatives, rather than being out on the street or living in a shelter. </a:t>
            </a:r>
            <a:endParaRPr dirty="0">
              <a:latin typeface="Times New Roman"/>
              <a:ea typeface="Times New Roman"/>
              <a:cs typeface="Times New Roman"/>
              <a:sym typeface="Times New Roman"/>
            </a:endParaRPr>
          </a:p>
          <a:p>
            <a:pPr marL="0" indent="0">
              <a:lnSpc>
                <a:spcPct val="81000"/>
              </a:lnSpc>
              <a:spcBef>
                <a:spcPts val="0"/>
              </a:spcBef>
              <a:buSzTx/>
              <a:buNone/>
              <a:defRPr sz="1400">
                <a:latin typeface="Tahoma"/>
                <a:ea typeface="Tahoma"/>
                <a:cs typeface="Tahoma"/>
                <a:sym typeface="Tahoma"/>
              </a:defRPr>
            </a:pPr>
            <a:r>
              <a:rPr dirty="0"/>
              <a:t> </a:t>
            </a:r>
            <a:endParaRPr dirty="0">
              <a:latin typeface="Times New Roman"/>
              <a:ea typeface="Times New Roman"/>
              <a:cs typeface="Times New Roman"/>
              <a:sym typeface="Times New Roman"/>
            </a:endParaRPr>
          </a:p>
          <a:p>
            <a:pPr marL="0" indent="0" algn="ctr">
              <a:lnSpc>
                <a:spcPct val="81000"/>
              </a:lnSpc>
              <a:spcBef>
                <a:spcPts val="0"/>
              </a:spcBef>
              <a:buSzTx/>
              <a:buNone/>
              <a:defRPr sz="1600">
                <a:solidFill>
                  <a:schemeClr val="accent2"/>
                </a:solidFill>
                <a:latin typeface="Open Sans ExtraBold"/>
                <a:ea typeface="Open Sans ExtraBold"/>
                <a:cs typeface="Open Sans ExtraBold"/>
                <a:sym typeface="Open Sans ExtraBold"/>
              </a:defRPr>
            </a:pPr>
            <a:r>
              <a:rPr dirty="0"/>
              <a:t>MOST PEOPLE EXPERIENCING HOMELESSNESS ARE GOING THROUGH A ROUGH PATCH.</a:t>
            </a:r>
          </a:p>
          <a:p>
            <a:pPr marL="0" indent="0">
              <a:lnSpc>
                <a:spcPct val="103500"/>
              </a:lnSpc>
              <a:spcBef>
                <a:spcPts val="0"/>
              </a:spcBef>
              <a:buSzTx/>
              <a:buNone/>
              <a:defRPr sz="1300">
                <a:latin typeface="Tahoma"/>
                <a:ea typeface="Tahoma"/>
                <a:cs typeface="Tahoma"/>
                <a:sym typeface="Tahoma"/>
              </a:defRPr>
            </a:pPr>
            <a:r>
              <a:rPr dirty="0"/>
              <a:t>Many people  who received services in 2023 through the ICH/CoC are NOT “chronically” homeless. This means they are experiencing homelessness for the first time, and/or did not experience homelessness more than once in the past two years and do not have a diagnosed disability. Many of these households are considered A.L.I.C.E. Asset Limited Income Constrained Employed.  </a:t>
            </a:r>
            <a:r>
              <a:rPr lang="en-US" dirty="0"/>
              <a:t>More than</a:t>
            </a:r>
            <a:r>
              <a:rPr dirty="0"/>
              <a:t> 40% of the households in our region are ALICE.</a:t>
            </a:r>
            <a:r>
              <a:rPr sz="1400" dirty="0"/>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263;p18"/>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223" name="Google Shape;264;p18"/>
          <p:cNvSpPr/>
          <p:nvPr/>
        </p:nvSpPr>
        <p:spPr>
          <a:xfrm>
            <a:off x="-1" y="0"/>
            <a:ext cx="12188954"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224" name="Google Shape;265;p18"/>
          <p:cNvSpPr/>
          <p:nvPr/>
        </p:nvSpPr>
        <p:spPr>
          <a:xfrm rot="5400000" flipH="1">
            <a:off x="-1410084" y="1410081"/>
            <a:ext cx="6858001" cy="4037838"/>
          </a:xfrm>
          <a:prstGeom prst="rect">
            <a:avLst/>
          </a:prstGeom>
          <a:gradFill>
            <a:gsLst>
              <a:gs pos="0">
                <a:srgbClr val="000000"/>
              </a:gs>
              <a:gs pos="8000">
                <a:srgbClr val="000000"/>
              </a:gs>
              <a:gs pos="100000">
                <a:srgbClr val="2F5496"/>
              </a:gs>
            </a:gsLst>
            <a:lin ang="3000000"/>
          </a:gradFill>
          <a:ln w="12700">
            <a:miter lim="400000"/>
          </a:ln>
        </p:spPr>
        <p:txBody>
          <a:bodyPr lIns="0" tIns="0" rIns="0" bIns="0" anchor="ctr"/>
          <a:lstStyle/>
          <a:p>
            <a:pPr algn="ctr">
              <a:defRPr sz="1800">
                <a:solidFill>
                  <a:srgbClr val="FFFFFF"/>
                </a:solidFill>
              </a:defRPr>
            </a:pPr>
            <a:endParaRPr/>
          </a:p>
        </p:txBody>
      </p:sp>
      <p:sp>
        <p:nvSpPr>
          <p:cNvPr id="225" name="Google Shape;266;p18"/>
          <p:cNvSpPr/>
          <p:nvPr/>
        </p:nvSpPr>
        <p:spPr>
          <a:xfrm rot="5400000" flipH="1">
            <a:off x="-1410085" y="1420219"/>
            <a:ext cx="6858000" cy="4037840"/>
          </a:xfrm>
          <a:prstGeom prst="rect">
            <a:avLst/>
          </a:prstGeom>
          <a:gradFill>
            <a:gsLst>
              <a:gs pos="0">
                <a:srgbClr val="000000">
                  <a:alpha val="0"/>
                </a:srgbClr>
              </a:gs>
              <a:gs pos="99000">
                <a:schemeClr val="accent1">
                  <a:alpha val="45882"/>
                </a:schemeClr>
              </a:gs>
              <a:gs pos="100000">
                <a:schemeClr val="accent1">
                  <a:alpha val="45882"/>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226" name="Google Shape;267;p18"/>
          <p:cNvSpPr/>
          <p:nvPr/>
        </p:nvSpPr>
        <p:spPr>
          <a:xfrm rot="5400000" flipH="1">
            <a:off x="767923" y="3588084"/>
            <a:ext cx="2501980" cy="4037843"/>
          </a:xfrm>
          <a:prstGeom prst="rect">
            <a:avLst/>
          </a:prstGeom>
          <a:gradFill>
            <a:gsLst>
              <a:gs pos="0">
                <a:schemeClr val="accent1">
                  <a:alpha val="28627"/>
                </a:schemeClr>
              </a:gs>
              <a:gs pos="2000">
                <a:schemeClr val="accent1">
                  <a:alpha val="28627"/>
                </a:schemeClr>
              </a:gs>
              <a:gs pos="100000">
                <a:srgbClr val="000000">
                  <a:alpha val="29802"/>
                </a:srgbClr>
              </a:gs>
            </a:gsLst>
            <a:lin ang="7800000"/>
          </a:gradFill>
          <a:ln w="12700">
            <a:miter lim="400000"/>
          </a:ln>
        </p:spPr>
        <p:txBody>
          <a:bodyPr lIns="0" tIns="0" rIns="0" bIns="0" anchor="ctr"/>
          <a:lstStyle/>
          <a:p>
            <a:pPr algn="ctr">
              <a:defRPr sz="1800">
                <a:solidFill>
                  <a:srgbClr val="FFFFFF"/>
                </a:solidFill>
              </a:defRPr>
            </a:pPr>
            <a:endParaRPr/>
          </a:p>
        </p:txBody>
      </p:sp>
      <p:sp>
        <p:nvSpPr>
          <p:cNvPr id="227" name="Google Shape;268;p18"/>
          <p:cNvSpPr/>
          <p:nvPr/>
        </p:nvSpPr>
        <p:spPr>
          <a:xfrm rot="20635413">
            <a:off x="-501737" y="969717"/>
            <a:ext cx="3900358"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0">
                <a:srgbClr val="000000">
                  <a:alpha val="0"/>
                </a:srgbClr>
              </a:gs>
              <a:gs pos="29000">
                <a:srgbClr val="000000">
                  <a:alpha val="0"/>
                </a:srgbClr>
              </a:gs>
              <a:gs pos="100000">
                <a:schemeClr val="accent1">
                  <a:alpha val="42745"/>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228" name="Google Shape;269;p18"/>
          <p:cNvSpPr/>
          <p:nvPr/>
        </p:nvSpPr>
        <p:spPr>
          <a:xfrm rot="5400000" flipH="1">
            <a:off x="-1410094" y="1399943"/>
            <a:ext cx="6858005" cy="4037836"/>
          </a:xfrm>
          <a:prstGeom prst="rect">
            <a:avLst/>
          </a:prstGeom>
          <a:gradFill>
            <a:gsLst>
              <a:gs pos="0">
                <a:srgbClr val="000000">
                  <a:alpha val="0"/>
                </a:srgbClr>
              </a:gs>
              <a:gs pos="99000">
                <a:srgbClr val="8DA9DB">
                  <a:alpha val="10980"/>
                </a:srgbClr>
              </a:gs>
              <a:gs pos="100000">
                <a:srgbClr val="8DA9DB">
                  <a:alpha val="10980"/>
                </a:srgbClr>
              </a:gs>
            </a:gsLst>
            <a:lin ang="7200000"/>
          </a:gradFill>
          <a:ln w="12700">
            <a:miter lim="400000"/>
          </a:ln>
        </p:spPr>
        <p:txBody>
          <a:bodyPr lIns="0" tIns="0" rIns="0" bIns="0" anchor="ctr"/>
          <a:lstStyle/>
          <a:p>
            <a:pPr algn="ctr">
              <a:defRPr sz="1800">
                <a:solidFill>
                  <a:srgbClr val="FFFFFF"/>
                </a:solidFill>
              </a:defRPr>
            </a:pPr>
            <a:endParaRPr/>
          </a:p>
        </p:txBody>
      </p:sp>
      <p:sp>
        <p:nvSpPr>
          <p:cNvPr id="229" name="Google Shape;270;p18"/>
          <p:cNvSpPr txBox="1">
            <a:spLocks noGrp="1"/>
          </p:cNvSpPr>
          <p:nvPr>
            <p:ph type="title"/>
          </p:nvPr>
        </p:nvSpPr>
        <p:spPr>
          <a:xfrm>
            <a:off x="466721" y="586854"/>
            <a:ext cx="3201368" cy="3387499"/>
          </a:xfrm>
          <a:prstGeom prst="rect">
            <a:avLst/>
          </a:prstGeom>
        </p:spPr>
        <p:txBody>
          <a:bodyPr anchor="b"/>
          <a:lstStyle>
            <a:lvl1pPr algn="just">
              <a:defRPr sz="4000" b="1">
                <a:solidFill>
                  <a:srgbClr val="FFFFFF"/>
                </a:solidFill>
              </a:defRPr>
            </a:lvl1pPr>
          </a:lstStyle>
          <a:p>
            <a:r>
              <a:t>Innovative community work currently under development</a:t>
            </a:r>
          </a:p>
        </p:txBody>
      </p:sp>
      <p:sp>
        <p:nvSpPr>
          <p:cNvPr id="230" name="Google Shape;271;p18"/>
          <p:cNvSpPr txBox="1">
            <a:spLocks noGrp="1"/>
          </p:cNvSpPr>
          <p:nvPr>
            <p:ph type="body" idx="1"/>
          </p:nvPr>
        </p:nvSpPr>
        <p:spPr>
          <a:xfrm>
            <a:off x="4134811" y="-10142"/>
            <a:ext cx="7230797" cy="6858004"/>
          </a:xfrm>
          <a:prstGeom prst="rect">
            <a:avLst/>
          </a:prstGeom>
        </p:spPr>
        <p:txBody>
          <a:bodyPr anchor="ctr"/>
          <a:lstStyle/>
          <a:p>
            <a:pPr marL="228600" indent="-212247">
              <a:lnSpc>
                <a:spcPct val="92000"/>
              </a:lnSpc>
              <a:spcBef>
                <a:spcPts val="0"/>
              </a:spcBef>
              <a:buSzPct val="100000"/>
              <a:defRPr sz="1700" b="1"/>
            </a:pPr>
            <a:r>
              <a:rPr dirty="0"/>
              <a:t>Chatham County Community Information Exchange (CIE) Data Integrations Model. </a:t>
            </a:r>
            <a:r>
              <a:rPr b="0" dirty="0"/>
              <a:t> CSAH as the HMIS CoC lead agency  (Ga 507) will be the first in the country to successfully integrate HMIS (Homeless Management Information System )into  a Community data platform.</a:t>
            </a:r>
            <a:endParaRPr sz="2000" dirty="0"/>
          </a:p>
          <a:p>
            <a:pPr marL="228600" indent="-212247">
              <a:lnSpc>
                <a:spcPct val="92000"/>
              </a:lnSpc>
              <a:buSzPct val="100000"/>
              <a:defRPr sz="1700" b="1"/>
            </a:pPr>
            <a:r>
              <a:rPr dirty="0"/>
              <a:t>HMIS Client Track ID Cards</a:t>
            </a:r>
            <a:r>
              <a:rPr b="0" dirty="0"/>
              <a:t> with barcode scanners currently being implemented throughout the CoC.</a:t>
            </a:r>
            <a:endParaRPr sz="2000" dirty="0"/>
          </a:p>
          <a:p>
            <a:pPr marL="228600" indent="-212247">
              <a:lnSpc>
                <a:spcPct val="92000"/>
              </a:lnSpc>
              <a:buSzPct val="100000"/>
              <a:defRPr sz="1700" b="1"/>
            </a:pPr>
            <a:r>
              <a:rPr dirty="0"/>
              <a:t>Familiar Faces:</a:t>
            </a:r>
            <a:r>
              <a:rPr b="0" dirty="0"/>
              <a:t> </a:t>
            </a:r>
            <a:r>
              <a:rPr lang="en-US" dirty="0"/>
              <a:t>A case conferencing initiative for people with complex mental health and health needs in </a:t>
            </a:r>
            <a:r>
              <a:rPr b="0" dirty="0"/>
              <a:t>partnership with the Behavioral Health Unit, Gateway, Emergency Medical Services, CCPD, SPD, Chatham County Jail, Memorial Health, JC Lewis Health and Chatham Savannah Authority for the Homeless. </a:t>
            </a:r>
            <a:endParaRPr sz="2000" dirty="0"/>
          </a:p>
          <a:p>
            <a:pPr marL="228600" indent="-212247">
              <a:lnSpc>
                <a:spcPct val="92000"/>
              </a:lnSpc>
              <a:buSzPct val="100000"/>
              <a:defRPr sz="1700" b="1"/>
            </a:pPr>
            <a:r>
              <a:rPr dirty="0"/>
              <a:t>Homeless Court Initiative:</a:t>
            </a:r>
            <a:r>
              <a:rPr b="0" dirty="0"/>
              <a:t> removing barriers for justice involved people who are also experiencing homelessness. </a:t>
            </a:r>
            <a:endParaRPr sz="2000" dirty="0"/>
          </a:p>
          <a:p>
            <a:pPr marL="228600" indent="-212247">
              <a:lnSpc>
                <a:spcPct val="92000"/>
              </a:lnSpc>
              <a:buSzPct val="100000"/>
              <a:defRPr sz="1700" b="1"/>
            </a:pPr>
            <a:r>
              <a:rPr lang="en-US" dirty="0"/>
              <a:t>Mobile shower facility :</a:t>
            </a:r>
            <a:r>
              <a:rPr lang="en-US" b="0" dirty="0"/>
              <a:t> Chatham County BOC and Chatham Savannah Authority for the Homeless</a:t>
            </a:r>
            <a:r>
              <a:rPr lang="en-US" dirty="0"/>
              <a:t> with support from City of Savannah.</a:t>
            </a:r>
            <a:endParaRPr lang="en-US" sz="2000" dirty="0"/>
          </a:p>
          <a:p>
            <a:pPr marL="228600" indent="-212247">
              <a:lnSpc>
                <a:spcPct val="92000"/>
              </a:lnSpc>
              <a:buSzPct val="100000"/>
              <a:defRPr sz="1700" b="1"/>
            </a:pPr>
            <a:r>
              <a:rPr dirty="0"/>
              <a:t>Homeless Outreach Officers: </a:t>
            </a:r>
            <a:r>
              <a:rPr b="0" dirty="0"/>
              <a:t>Increasing the number of homeless outreach officers at both Savannah Police Dep</a:t>
            </a:r>
            <a:r>
              <a:rPr lang="en-US" b="0" dirty="0"/>
              <a:t>artment</a:t>
            </a:r>
            <a:r>
              <a:rPr b="0" dirty="0"/>
              <a:t>. and Chatham County Police Department coordinating efforts with CSAH outreach teams. </a:t>
            </a:r>
            <a:endParaRPr sz="2000" dirty="0"/>
          </a:p>
          <a:p>
            <a:pPr marL="228600" indent="-212247">
              <a:lnSpc>
                <a:spcPct val="92000"/>
              </a:lnSpc>
              <a:buSzPct val="100000"/>
              <a:defRPr sz="1700" b="1"/>
            </a:pPr>
            <a:r>
              <a:rPr dirty="0"/>
              <a:t>Ga Legal Services Vital documents and Records Restriction Project</a:t>
            </a:r>
            <a:r>
              <a:rPr b="0" dirty="0"/>
              <a:t> on site at CSAH open access center</a:t>
            </a:r>
            <a:r>
              <a:rPr lang="en-US" dirty="0"/>
              <a:t> providing access to birth certificates and vital records</a:t>
            </a:r>
            <a:endParaRPr sz="2000" dirty="0"/>
          </a:p>
          <a:p>
            <a:pPr marL="228600" indent="-209550">
              <a:lnSpc>
                <a:spcPct val="92000"/>
              </a:lnSpc>
              <a:buSzPct val="97560"/>
              <a:defRPr sz="1700" b="1"/>
            </a:pPr>
            <a:r>
              <a:rPr dirty="0"/>
              <a:t>Social Security/Disability Legal Support Program</a:t>
            </a:r>
            <a:r>
              <a:rPr b="0" dirty="0"/>
              <a:t> with CSAH: pro-bono attorney, Don Ramsey.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buildings with blue roofs&#10;&#10;Description automatically generated">
            <a:extLst>
              <a:ext uri="{FF2B5EF4-FFF2-40B4-BE49-F238E27FC236}">
                <a16:creationId xmlns:a16="http://schemas.microsoft.com/office/drawing/2014/main" id="{9B19529C-5DB5-4B97-1BDE-8E91D7C4B748}"/>
              </a:ext>
            </a:extLst>
          </p:cNvPr>
          <p:cNvPicPr>
            <a:picLocks noChangeAspect="1"/>
          </p:cNvPicPr>
          <p:nvPr/>
        </p:nvPicPr>
        <p:blipFill rotWithShape="1">
          <a:blip r:embed="rId2"/>
          <a:srcRect b="6306"/>
          <a:stretch/>
        </p:blipFill>
        <p:spPr>
          <a:xfrm>
            <a:off x="457200" y="457200"/>
            <a:ext cx="11277600" cy="5943600"/>
          </a:xfrm>
          <a:prstGeom prst="rect">
            <a:avLst/>
          </a:prstGeom>
        </p:spPr>
      </p:pic>
    </p:spTree>
    <p:extLst>
      <p:ext uri="{BB962C8B-B14F-4D97-AF65-F5344CB8AC3E}">
        <p14:creationId xmlns:p14="http://schemas.microsoft.com/office/powerpoint/2010/main" val="24481307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Google Shape;91;g2cf3191f3df_0_0"/>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4" name="Google Shape;92;g2cf3191f3df_0_0"/>
          <p:cNvSpPr/>
          <p:nvPr/>
        </p:nvSpPr>
        <p:spPr>
          <a:xfrm flipH="1">
            <a:off x="0" y="-1"/>
            <a:ext cx="12192000" cy="1575902"/>
          </a:xfrm>
          <a:prstGeom prst="rect">
            <a:avLst/>
          </a:prstGeom>
          <a:gradFill>
            <a:gsLst>
              <a:gs pos="0">
                <a:srgbClr val="000000">
                  <a:alpha val="95686"/>
                </a:srgbClr>
              </a:gs>
              <a:gs pos="100000">
                <a:srgbClr val="2F5496"/>
              </a:gs>
            </a:gsLst>
            <a:lin ang="840013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5" name="Google Shape;93;g2cf3191f3df_0_0"/>
          <p:cNvSpPr/>
          <p:nvPr/>
        </p:nvSpPr>
        <p:spPr>
          <a:xfrm rot="10800000" flipH="1">
            <a:off x="8128857" y="-89"/>
            <a:ext cx="4063201" cy="1576501"/>
          </a:xfrm>
          <a:prstGeom prst="rect">
            <a:avLst/>
          </a:prstGeom>
          <a:gradFill>
            <a:gsLst>
              <a:gs pos="0">
                <a:srgbClr val="1F3864">
                  <a:alpha val="67843"/>
                </a:srgbClr>
              </a:gs>
              <a:gs pos="19000">
                <a:srgbClr val="1F3864">
                  <a:alpha val="67843"/>
                </a:srgbClr>
              </a:gs>
              <a:gs pos="100000">
                <a:schemeClr val="accent1">
                  <a:alpha val="78823"/>
                </a:schemeClr>
              </a:gs>
            </a:gsLst>
            <a:lin ang="1920016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6" name="Google Shape;94;g2cf3191f3df_0_0"/>
          <p:cNvSpPr/>
          <p:nvPr/>
        </p:nvSpPr>
        <p:spPr>
          <a:xfrm rot="5400000">
            <a:off x="5307750" y="-5307751"/>
            <a:ext cx="1576501" cy="12192001"/>
          </a:xfrm>
          <a:prstGeom prst="rect">
            <a:avLst/>
          </a:prstGeom>
          <a:gradFill>
            <a:gsLst>
              <a:gs pos="0">
                <a:schemeClr val="accent1">
                  <a:alpha val="0"/>
                </a:schemeClr>
              </a:gs>
              <a:gs pos="23000">
                <a:schemeClr val="accent1">
                  <a:alpha val="0"/>
                </a:schemeClr>
              </a:gs>
              <a:gs pos="99000">
                <a:srgbClr val="000000">
                  <a:alpha val="73725"/>
                </a:srgbClr>
              </a:gs>
              <a:gs pos="100000">
                <a:srgbClr val="000000">
                  <a:alpha val="73725"/>
                </a:srgbClr>
              </a:gs>
            </a:gsLst>
            <a:lin ang="20399934"/>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7" name="Google Shape;95;g2cf3191f3df_0_0"/>
          <p:cNvSpPr txBox="1">
            <a:spLocks noGrp="1"/>
          </p:cNvSpPr>
          <p:nvPr>
            <p:ph type="title"/>
          </p:nvPr>
        </p:nvSpPr>
        <p:spPr>
          <a:xfrm>
            <a:off x="1371596" y="348864"/>
            <a:ext cx="10044002" cy="877801"/>
          </a:xfrm>
          <a:prstGeom prst="rect">
            <a:avLst/>
          </a:prstGeom>
        </p:spPr>
        <p:txBody>
          <a:bodyPr/>
          <a:lstStyle>
            <a:lvl1pPr>
              <a:defRPr sz="4000">
                <a:solidFill>
                  <a:srgbClr val="FFFFFF"/>
                </a:solidFill>
              </a:defRPr>
            </a:lvl1pPr>
          </a:lstStyle>
          <a:p>
            <a:r>
              <a:t>We accomplish our mission in three ways:</a:t>
            </a:r>
          </a:p>
        </p:txBody>
      </p:sp>
      <p:grpSp>
        <p:nvGrpSpPr>
          <p:cNvPr id="114" name="Google Shape;96;g2cf3191f3df_0_0"/>
          <p:cNvGrpSpPr/>
          <p:nvPr/>
        </p:nvGrpSpPr>
        <p:grpSpPr>
          <a:xfrm>
            <a:off x="644056" y="1857805"/>
            <a:ext cx="10927800" cy="4686814"/>
            <a:chOff x="0" y="0"/>
            <a:chExt cx="10927798" cy="4686814"/>
          </a:xfrm>
        </p:grpSpPr>
        <p:sp>
          <p:nvSpPr>
            <p:cNvPr id="108" name="Google Shape;97;g2cf3191f3df_0_0"/>
            <p:cNvSpPr/>
            <p:nvPr/>
          </p:nvSpPr>
          <p:spPr>
            <a:xfrm>
              <a:off x="0" y="-1"/>
              <a:ext cx="10927800" cy="1510501"/>
            </a:xfrm>
            <a:prstGeom prst="roundRect">
              <a:avLst>
                <a:gd name="adj" fmla="val 16667"/>
              </a:avLst>
            </a:prstGeom>
            <a:solidFill>
              <a:schemeClr val="accent2"/>
            </a:solidFill>
            <a:ln w="12700" cap="flat">
              <a:solidFill>
                <a:srgbClr val="FFFFFF"/>
              </a:solidFill>
              <a:prstDash val="solid"/>
              <a:miter lim="800000"/>
            </a:ln>
            <a:effectLst/>
          </p:spPr>
          <p:txBody>
            <a:bodyPr wrap="square" lIns="0" tIns="0" rIns="0" bIns="0" numCol="1" anchor="ctr">
              <a:noAutofit/>
            </a:bodyPr>
            <a:lstStyle/>
            <a:p>
              <a:endParaRPr/>
            </a:p>
          </p:txBody>
        </p:sp>
        <p:sp>
          <p:nvSpPr>
            <p:cNvPr id="109" name="Google Shape;98;g2cf3191f3df_0_0"/>
            <p:cNvSpPr txBox="1"/>
            <p:nvPr/>
          </p:nvSpPr>
          <p:spPr>
            <a:xfrm>
              <a:off x="73730" y="266634"/>
              <a:ext cx="10780501" cy="977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2849" tIns="102849" rIns="102849" bIns="102849" numCol="1" anchor="ctr">
              <a:spAutoFit/>
            </a:bodyPr>
            <a:lstStyle/>
            <a:p>
              <a:pPr algn="ctr">
                <a:lnSpc>
                  <a:spcPct val="90000"/>
                </a:lnSpc>
                <a:defRPr sz="2900" b="1">
                  <a:solidFill>
                    <a:srgbClr val="FFFFFF"/>
                  </a:solidFill>
                  <a:latin typeface="Calibri"/>
                  <a:ea typeface="Calibri"/>
                  <a:cs typeface="Calibri"/>
                  <a:sym typeface="Calibri"/>
                </a:defRPr>
              </a:pPr>
              <a:r>
                <a:t>Effective, engaging, nonjudgmental, consistent street outreach. </a:t>
              </a:r>
            </a:p>
            <a:p>
              <a:pPr algn="ctr">
                <a:lnSpc>
                  <a:spcPct val="90000"/>
                </a:lnSpc>
                <a:defRPr sz="2900" b="1">
                  <a:solidFill>
                    <a:srgbClr val="FFFFFF"/>
                  </a:solidFill>
                  <a:latin typeface="Calibri"/>
                  <a:ea typeface="Calibri"/>
                  <a:cs typeface="Calibri"/>
                  <a:sym typeface="Calibri"/>
                </a:defRPr>
              </a:pPr>
              <a:r>
                <a:t>(PATH, UCM, H.O.T. teams) </a:t>
              </a:r>
            </a:p>
          </p:txBody>
        </p:sp>
        <p:sp>
          <p:nvSpPr>
            <p:cNvPr id="110" name="Google Shape;99;g2cf3191f3df_0_0"/>
            <p:cNvSpPr/>
            <p:nvPr/>
          </p:nvSpPr>
          <p:spPr>
            <a:xfrm>
              <a:off x="0" y="1588156"/>
              <a:ext cx="10927800" cy="1510501"/>
            </a:xfrm>
            <a:prstGeom prst="roundRect">
              <a:avLst>
                <a:gd name="adj" fmla="val 16667"/>
              </a:avLst>
            </a:prstGeom>
            <a:solidFill>
              <a:schemeClr val="accent3"/>
            </a:solidFill>
            <a:ln w="12700" cap="flat">
              <a:solidFill>
                <a:srgbClr val="FFFFFF"/>
              </a:solidFill>
              <a:prstDash val="solid"/>
              <a:miter lim="800000"/>
            </a:ln>
            <a:effectLst/>
          </p:spPr>
          <p:txBody>
            <a:bodyPr wrap="square" lIns="0" tIns="0" rIns="0" bIns="0" numCol="1" anchor="ctr">
              <a:noAutofit/>
            </a:bodyPr>
            <a:lstStyle/>
            <a:p>
              <a:endParaRPr/>
            </a:p>
          </p:txBody>
        </p:sp>
        <p:sp>
          <p:nvSpPr>
            <p:cNvPr id="111" name="Google Shape;100;g2cf3191f3df_0_0"/>
            <p:cNvSpPr txBox="1"/>
            <p:nvPr/>
          </p:nvSpPr>
          <p:spPr>
            <a:xfrm>
              <a:off x="73730" y="1491640"/>
              <a:ext cx="10780501" cy="17033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2849" tIns="102849" rIns="102849" bIns="102849" numCol="1" anchor="ctr">
              <a:spAutoFit/>
            </a:bodyPr>
            <a:lstStyle>
              <a:lvl1pPr algn="ctr">
                <a:lnSpc>
                  <a:spcPct val="90000"/>
                </a:lnSpc>
                <a:defRPr sz="2700" b="1">
                  <a:solidFill>
                    <a:srgbClr val="FFFFFF"/>
                  </a:solidFill>
                  <a:latin typeface="Calibri"/>
                  <a:ea typeface="Calibri"/>
                  <a:cs typeface="Calibri"/>
                  <a:sym typeface="Calibri"/>
                </a:defRPr>
              </a:lvl1pPr>
            </a:lstStyle>
            <a:p>
              <a:r>
                <a:t>Efficient systems development, management, training and implementation practices. Coordinated Entry, Homeless Management Information System, Lead Agency for the Interagency Council on Homelessness.</a:t>
              </a:r>
            </a:p>
          </p:txBody>
        </p:sp>
        <p:sp>
          <p:nvSpPr>
            <p:cNvPr id="112" name="Google Shape;101;g2cf3191f3df_0_0"/>
            <p:cNvSpPr/>
            <p:nvPr/>
          </p:nvSpPr>
          <p:spPr>
            <a:xfrm>
              <a:off x="0" y="3176313"/>
              <a:ext cx="10927800" cy="1510502"/>
            </a:xfrm>
            <a:prstGeom prst="roundRect">
              <a:avLst>
                <a:gd name="adj" fmla="val 16667"/>
              </a:avLst>
            </a:prstGeom>
            <a:solidFill>
              <a:schemeClr val="accent1"/>
            </a:solidFill>
            <a:ln w="12700" cap="flat">
              <a:solidFill>
                <a:srgbClr val="FFFFFF"/>
              </a:solidFill>
              <a:prstDash val="solid"/>
              <a:miter lim="800000"/>
            </a:ln>
            <a:effectLst/>
          </p:spPr>
          <p:txBody>
            <a:bodyPr wrap="square" lIns="0" tIns="0" rIns="0" bIns="0" numCol="1" anchor="ctr">
              <a:noAutofit/>
            </a:bodyPr>
            <a:lstStyle/>
            <a:p>
              <a:endParaRPr/>
            </a:p>
          </p:txBody>
        </p:sp>
        <p:sp>
          <p:nvSpPr>
            <p:cNvPr id="113" name="Google Shape;102;g2cf3191f3df_0_0"/>
            <p:cNvSpPr txBox="1"/>
            <p:nvPr/>
          </p:nvSpPr>
          <p:spPr>
            <a:xfrm>
              <a:off x="73730" y="3272176"/>
              <a:ext cx="10780501" cy="13186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2849" tIns="102849" rIns="102849" bIns="102849" numCol="1" anchor="ctr">
              <a:spAutoFit/>
            </a:bodyPr>
            <a:lstStyle>
              <a:lvl1pPr algn="ctr">
                <a:lnSpc>
                  <a:spcPct val="90000"/>
                </a:lnSpc>
                <a:defRPr sz="2700" b="1">
                  <a:solidFill>
                    <a:srgbClr val="FFFFFF"/>
                  </a:solidFill>
                  <a:latin typeface="Calibri"/>
                  <a:ea typeface="Calibri"/>
                  <a:cs typeface="Calibri"/>
                  <a:sym typeface="Calibri"/>
                </a:defRPr>
              </a:lvl1pPr>
            </a:lstStyle>
            <a:p>
              <a:r>
                <a:t>The development of housing for people experiencing homelessness. Low barrier housing with a “housing first approach”, wrap around services and case management support.</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3E23E1E-17A6-48DE-63EA-F4106CF1837B}"/>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41610972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Google Shape;108;g2cf3191f3df_0_44"/>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117" name="Google Shape;109;g2cf3191f3df_0_44"/>
          <p:cNvSpPr/>
          <p:nvPr/>
        </p:nvSpPr>
        <p:spPr>
          <a:xfrm>
            <a:off x="-1" y="0"/>
            <a:ext cx="12189002"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118" name="Google Shape;110;g2cf3191f3df_0_44"/>
          <p:cNvSpPr/>
          <p:nvPr/>
        </p:nvSpPr>
        <p:spPr>
          <a:xfrm rot="5400000" flipH="1">
            <a:off x="-1410016" y="1410149"/>
            <a:ext cx="6858001" cy="4037702"/>
          </a:xfrm>
          <a:prstGeom prst="rect">
            <a:avLst/>
          </a:prstGeom>
          <a:gradFill>
            <a:gsLst>
              <a:gs pos="0">
                <a:srgbClr val="000000"/>
              </a:gs>
              <a:gs pos="8000">
                <a:srgbClr val="000000"/>
              </a:gs>
              <a:gs pos="100000">
                <a:srgbClr val="2F5496"/>
              </a:gs>
            </a:gsLst>
            <a:lin ang="3000122"/>
          </a:gradFill>
          <a:ln w="12700">
            <a:miter lim="400000"/>
          </a:ln>
        </p:spPr>
        <p:txBody>
          <a:bodyPr lIns="0" tIns="0" rIns="0" bIns="0" anchor="ctr"/>
          <a:lstStyle/>
          <a:p>
            <a:pPr algn="ctr">
              <a:defRPr sz="1800">
                <a:solidFill>
                  <a:srgbClr val="FFFFFF"/>
                </a:solidFill>
              </a:defRPr>
            </a:pPr>
            <a:endParaRPr/>
          </a:p>
        </p:txBody>
      </p:sp>
      <p:sp>
        <p:nvSpPr>
          <p:cNvPr id="119" name="Google Shape;111;g2cf3191f3df_0_44"/>
          <p:cNvSpPr/>
          <p:nvPr/>
        </p:nvSpPr>
        <p:spPr>
          <a:xfrm rot="5400000" flipH="1">
            <a:off x="-1410016" y="1420288"/>
            <a:ext cx="6858001" cy="4037701"/>
          </a:xfrm>
          <a:prstGeom prst="rect">
            <a:avLst/>
          </a:prstGeom>
          <a:gradFill>
            <a:gsLst>
              <a:gs pos="0">
                <a:srgbClr val="000000">
                  <a:alpha val="0"/>
                </a:srgbClr>
              </a:gs>
              <a:gs pos="99000">
                <a:schemeClr val="accent1">
                  <a:alpha val="45882"/>
                </a:schemeClr>
              </a:gs>
              <a:gs pos="100000">
                <a:schemeClr val="accent1">
                  <a:alpha val="45882"/>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120" name="Google Shape;112;g2cf3191f3df_0_44"/>
          <p:cNvSpPr/>
          <p:nvPr/>
        </p:nvSpPr>
        <p:spPr>
          <a:xfrm rot="5400000" flipH="1">
            <a:off x="767983" y="3588144"/>
            <a:ext cx="2502001" cy="4037701"/>
          </a:xfrm>
          <a:prstGeom prst="rect">
            <a:avLst/>
          </a:prstGeom>
          <a:gradFill>
            <a:gsLst>
              <a:gs pos="0">
                <a:schemeClr val="accent1">
                  <a:alpha val="28627"/>
                </a:schemeClr>
              </a:gs>
              <a:gs pos="2000">
                <a:schemeClr val="accent1">
                  <a:alpha val="28627"/>
                </a:schemeClr>
              </a:gs>
              <a:gs pos="100000">
                <a:srgbClr val="000000">
                  <a:alpha val="29802"/>
                </a:srgbClr>
              </a:gs>
            </a:gsLst>
            <a:lin ang="7799903"/>
          </a:gradFill>
          <a:ln w="12700">
            <a:miter lim="400000"/>
          </a:ln>
        </p:spPr>
        <p:txBody>
          <a:bodyPr lIns="0" tIns="0" rIns="0" bIns="0" anchor="ctr"/>
          <a:lstStyle/>
          <a:p>
            <a:pPr algn="ctr">
              <a:defRPr sz="1800">
                <a:solidFill>
                  <a:srgbClr val="FFFFFF"/>
                </a:solidFill>
              </a:defRPr>
            </a:pPr>
            <a:endParaRPr/>
          </a:p>
        </p:txBody>
      </p:sp>
      <p:sp>
        <p:nvSpPr>
          <p:cNvPr id="121" name="Google Shape;113;g2cf3191f3df_0_44"/>
          <p:cNvSpPr/>
          <p:nvPr/>
        </p:nvSpPr>
        <p:spPr>
          <a:xfrm rot="20632645">
            <a:off x="-500908" y="968176"/>
            <a:ext cx="3897640" cy="4176047"/>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0">
                <a:srgbClr val="000000">
                  <a:alpha val="0"/>
                </a:srgbClr>
              </a:gs>
              <a:gs pos="29000">
                <a:srgbClr val="000000">
                  <a:alpha val="0"/>
                </a:srgbClr>
              </a:gs>
              <a:gs pos="100000">
                <a:schemeClr val="accent1">
                  <a:alpha val="42745"/>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122" name="Google Shape;114;g2cf3191f3df_0_44"/>
          <p:cNvSpPr/>
          <p:nvPr/>
        </p:nvSpPr>
        <p:spPr>
          <a:xfrm rot="5400000" flipH="1">
            <a:off x="-1410024" y="1400012"/>
            <a:ext cx="6858001" cy="4037701"/>
          </a:xfrm>
          <a:prstGeom prst="rect">
            <a:avLst/>
          </a:prstGeom>
          <a:gradFill>
            <a:gsLst>
              <a:gs pos="0">
                <a:srgbClr val="000000">
                  <a:alpha val="0"/>
                </a:srgbClr>
              </a:gs>
              <a:gs pos="99000">
                <a:srgbClr val="8DA9DB">
                  <a:alpha val="10980"/>
                </a:srgbClr>
              </a:gs>
              <a:gs pos="100000">
                <a:srgbClr val="8DA9DB">
                  <a:alpha val="10980"/>
                </a:srgbClr>
              </a:gs>
            </a:gsLst>
            <a:lin ang="7200017"/>
          </a:gradFill>
          <a:ln w="12700">
            <a:miter lim="400000"/>
          </a:ln>
        </p:spPr>
        <p:txBody>
          <a:bodyPr lIns="0" tIns="0" rIns="0" bIns="0" anchor="ctr"/>
          <a:lstStyle/>
          <a:p>
            <a:pPr algn="ctr">
              <a:defRPr sz="1800">
                <a:solidFill>
                  <a:srgbClr val="FFFFFF"/>
                </a:solidFill>
              </a:defRPr>
            </a:pPr>
            <a:endParaRPr/>
          </a:p>
        </p:txBody>
      </p:sp>
      <p:sp>
        <p:nvSpPr>
          <p:cNvPr id="123" name="Google Shape;115;g2cf3191f3df_0_44"/>
          <p:cNvSpPr txBox="1">
            <a:spLocks noGrp="1"/>
          </p:cNvSpPr>
          <p:nvPr>
            <p:ph type="title"/>
          </p:nvPr>
        </p:nvSpPr>
        <p:spPr>
          <a:xfrm>
            <a:off x="482849" y="1191950"/>
            <a:ext cx="3201302" cy="5322900"/>
          </a:xfrm>
          <a:prstGeom prst="rect">
            <a:avLst/>
          </a:prstGeom>
        </p:spPr>
        <p:txBody>
          <a:bodyPr anchor="b"/>
          <a:lstStyle/>
          <a:p>
            <a:pPr algn="ctr" defTabSz="859536">
              <a:defRPr sz="2538" b="1">
                <a:solidFill>
                  <a:srgbClr val="FFFFFF"/>
                </a:solidFill>
              </a:defRPr>
            </a:pPr>
            <a:r>
              <a:rPr dirty="0"/>
              <a:t>2023 Point in Time Count Results</a:t>
            </a:r>
            <a:br>
              <a:rPr dirty="0"/>
            </a:br>
            <a:r>
              <a:rPr sz="4606" dirty="0"/>
              <a:t>745</a:t>
            </a:r>
            <a:endParaRPr sz="2914" dirty="0"/>
          </a:p>
          <a:p>
            <a:pPr algn="r" defTabSz="859536">
              <a:defRPr sz="3666"/>
            </a:pPr>
            <a:endParaRPr sz="2914" b="1" dirty="0">
              <a:solidFill>
                <a:srgbClr val="FFFFFF"/>
              </a:solidFill>
            </a:endParaRPr>
          </a:p>
          <a:p>
            <a:pPr algn="ctr" defTabSz="859536">
              <a:defRPr sz="3666"/>
            </a:pPr>
            <a:endParaRPr sz="2914" b="1" dirty="0">
              <a:solidFill>
                <a:srgbClr val="FFFFFF"/>
              </a:solidFill>
            </a:endParaRPr>
          </a:p>
          <a:p>
            <a:pPr algn="ctr" defTabSz="859536">
              <a:defRPr sz="2538" b="1">
                <a:solidFill>
                  <a:srgbClr val="FFFFFF"/>
                </a:solidFill>
              </a:defRPr>
            </a:pPr>
            <a:r>
              <a:rPr dirty="0"/>
              <a:t>2024 Point In Time Count Results  </a:t>
            </a:r>
            <a:br>
              <a:rPr dirty="0"/>
            </a:br>
            <a:r>
              <a:rPr sz="4700" dirty="0"/>
              <a:t> 579</a:t>
            </a:r>
            <a:endParaRPr sz="5264" dirty="0"/>
          </a:p>
          <a:p>
            <a:pPr algn="ctr" defTabSz="859536">
              <a:defRPr sz="2538" b="1">
                <a:solidFill>
                  <a:srgbClr val="FFFFFF"/>
                </a:solidFill>
              </a:defRPr>
            </a:pPr>
            <a:r>
              <a:rPr dirty="0"/>
              <a:t>=</a:t>
            </a:r>
            <a:endParaRPr sz="2914" dirty="0"/>
          </a:p>
          <a:p>
            <a:pPr algn="ctr" defTabSz="859536">
              <a:defRPr sz="3102" b="1">
                <a:solidFill>
                  <a:srgbClr val="FFFFFF"/>
                </a:solidFill>
              </a:defRPr>
            </a:pPr>
            <a:r>
              <a:rPr dirty="0"/>
              <a:t>22.5% reduction</a:t>
            </a:r>
            <a:br>
              <a:rPr dirty="0"/>
            </a:br>
            <a:br>
              <a:rPr dirty="0"/>
            </a:br>
            <a:endParaRPr dirty="0"/>
          </a:p>
        </p:txBody>
      </p:sp>
      <p:sp>
        <p:nvSpPr>
          <p:cNvPr id="124" name="Google Shape;116;g2cf3191f3df_0_44"/>
          <p:cNvSpPr txBox="1">
            <a:spLocks noGrp="1"/>
          </p:cNvSpPr>
          <p:nvPr>
            <p:ph type="body" idx="1"/>
          </p:nvPr>
        </p:nvSpPr>
        <p:spPr>
          <a:xfrm>
            <a:off x="4459049" y="153424"/>
            <a:ext cx="7334100" cy="6527102"/>
          </a:xfrm>
          <a:prstGeom prst="rect">
            <a:avLst/>
          </a:prstGeom>
        </p:spPr>
        <p:txBody>
          <a:bodyPr anchor="ctr"/>
          <a:lstStyle/>
          <a:p>
            <a:pPr marL="226313" indent="-213740" defTabSz="905255">
              <a:lnSpc>
                <a:spcPct val="120000"/>
              </a:lnSpc>
              <a:spcBef>
                <a:spcPts val="0"/>
              </a:spcBef>
              <a:buSzPct val="94736"/>
              <a:defRPr sz="1881" b="1"/>
            </a:pPr>
            <a:r>
              <a:rPr dirty="0"/>
              <a:t>579 </a:t>
            </a:r>
            <a:r>
              <a:rPr sz="1782" dirty="0"/>
              <a:t>= unduplicated </a:t>
            </a:r>
            <a:r>
              <a:rPr lang="en-US" sz="1782" dirty="0"/>
              <a:t>people who are u</a:t>
            </a:r>
            <a:r>
              <a:rPr sz="1782" dirty="0"/>
              <a:t>nsheltered, </a:t>
            </a:r>
            <a:r>
              <a:rPr lang="en-US" sz="1782" dirty="0"/>
              <a:t>people in emergency </a:t>
            </a:r>
            <a:r>
              <a:rPr sz="1782" dirty="0"/>
              <a:t>shelter</a:t>
            </a:r>
            <a:r>
              <a:rPr lang="en-US" sz="1782" dirty="0"/>
              <a:t>s</a:t>
            </a:r>
            <a:r>
              <a:rPr sz="1782" dirty="0"/>
              <a:t> and transitional shelters.</a:t>
            </a:r>
            <a:endParaRPr sz="7128" dirty="0"/>
          </a:p>
          <a:p>
            <a:pPr marL="226313" indent="-213740" defTabSz="905255">
              <a:lnSpc>
                <a:spcPct val="120000"/>
              </a:lnSpc>
              <a:spcBef>
                <a:spcPts val="900"/>
              </a:spcBef>
              <a:buSzPct val="100000"/>
              <a:defRPr sz="1782" b="1"/>
            </a:pPr>
            <a:r>
              <a:rPr dirty="0"/>
              <a:t>This represents a 22.5% reduction</a:t>
            </a:r>
            <a:r>
              <a:rPr lang="en-US" dirty="0"/>
              <a:t> in</a:t>
            </a:r>
            <a:r>
              <a:rPr dirty="0"/>
              <a:t> people experiencing homelessness since the last Point in Time Count in 2023.</a:t>
            </a:r>
            <a:endParaRPr sz="7128" dirty="0"/>
          </a:p>
          <a:p>
            <a:pPr marL="226313" indent="-213740" defTabSz="905255">
              <a:lnSpc>
                <a:spcPct val="120000"/>
              </a:lnSpc>
              <a:spcBef>
                <a:spcPts val="900"/>
              </a:spcBef>
              <a:buSzPct val="100000"/>
              <a:defRPr sz="1782" b="1"/>
            </a:pPr>
            <a:r>
              <a:rPr dirty="0"/>
              <a:t>The Homeless Management Information System 2023 Annual service count = 6</a:t>
            </a:r>
            <a:r>
              <a:rPr lang="en-US" dirty="0"/>
              <a:t>,</a:t>
            </a:r>
            <a:r>
              <a:rPr dirty="0"/>
              <a:t>525 people </a:t>
            </a:r>
            <a:endParaRPr sz="7128" dirty="0"/>
          </a:p>
          <a:p>
            <a:pPr marL="226313" indent="-213740" defTabSz="905255">
              <a:lnSpc>
                <a:spcPct val="120000"/>
              </a:lnSpc>
              <a:spcBef>
                <a:spcPts val="900"/>
              </a:spcBef>
              <a:buSzPct val="100000"/>
              <a:defRPr sz="1782" b="1"/>
            </a:pPr>
            <a:r>
              <a:rPr dirty="0"/>
              <a:t>Of the 6</a:t>
            </a:r>
            <a:r>
              <a:rPr lang="en-US" dirty="0"/>
              <a:t>,</a:t>
            </a:r>
            <a:r>
              <a:rPr dirty="0"/>
              <a:t>525 people who accessed the homeless service system, 2</a:t>
            </a:r>
            <a:r>
              <a:rPr lang="en-US" dirty="0"/>
              <a:t>497</a:t>
            </a:r>
            <a:r>
              <a:rPr dirty="0"/>
              <a:t> people </a:t>
            </a:r>
            <a:r>
              <a:rPr lang="en-US" dirty="0"/>
              <a:t>accessed homeless prevention services and supportive services only (people who were not experiencing homelessness). </a:t>
            </a:r>
            <a:endParaRPr sz="7128" dirty="0"/>
          </a:p>
          <a:p>
            <a:pPr marL="226313" indent="-213740" defTabSz="905255">
              <a:lnSpc>
                <a:spcPct val="120000"/>
              </a:lnSpc>
              <a:spcBef>
                <a:spcPts val="900"/>
              </a:spcBef>
              <a:buSzPct val="100000"/>
              <a:defRPr sz="1782" b="1"/>
            </a:pPr>
            <a:r>
              <a:rPr dirty="0"/>
              <a:t>Of the 6</a:t>
            </a:r>
            <a:r>
              <a:rPr lang="en-US" dirty="0"/>
              <a:t>,</a:t>
            </a:r>
            <a:r>
              <a:rPr dirty="0"/>
              <a:t>525 people served in 2023, 1666 people exited the system to permanent housing</a:t>
            </a:r>
            <a:r>
              <a:rPr lang="en-US" dirty="0"/>
              <a:t>- approximately 25.5%.</a:t>
            </a:r>
            <a:endParaRPr sz="7128" dirty="0"/>
          </a:p>
          <a:p>
            <a:pPr marL="226313" indent="-213740" defTabSz="905255">
              <a:lnSpc>
                <a:spcPct val="120000"/>
              </a:lnSpc>
              <a:spcBef>
                <a:spcPts val="900"/>
              </a:spcBef>
              <a:buSzPct val="100000"/>
              <a:defRPr sz="1782" b="1"/>
            </a:pPr>
            <a:r>
              <a:rPr dirty="0"/>
              <a:t>Of the 6</a:t>
            </a:r>
            <a:r>
              <a:rPr lang="en-US" dirty="0"/>
              <a:t>,</a:t>
            </a:r>
            <a:r>
              <a:rPr dirty="0"/>
              <a:t>525 people, 288 people gained housing through the Coordinated Entry C</a:t>
            </a:r>
            <a:r>
              <a:rPr lang="en-US" dirty="0"/>
              <a:t>ontinuum of Care</a:t>
            </a:r>
            <a:r>
              <a:rPr dirty="0"/>
              <a:t> housing application process for permanent supportive housing. </a:t>
            </a:r>
            <a:endParaRPr sz="7128" dirty="0"/>
          </a:p>
          <a:p>
            <a:pPr marL="226313" indent="-197238" defTabSz="905255">
              <a:lnSpc>
                <a:spcPct val="120000"/>
              </a:lnSpc>
              <a:spcBef>
                <a:spcPts val="900"/>
              </a:spcBef>
              <a:buSzPct val="85416"/>
              <a:defRPr sz="1782" b="1"/>
            </a:pPr>
            <a:r>
              <a:rPr dirty="0"/>
              <a:t>37% of the 6</a:t>
            </a:r>
            <a:r>
              <a:rPr lang="en-US" dirty="0"/>
              <a:t>,</a:t>
            </a:r>
            <a:r>
              <a:rPr dirty="0"/>
              <a:t>525 people accessing the homeless service system reported having a disabling condition.</a:t>
            </a:r>
            <a:r>
              <a:rPr sz="1485" dirty="0"/>
              <a:t> </a:t>
            </a:r>
            <a:endParaRPr sz="6039" dirty="0"/>
          </a:p>
          <a:p>
            <a:pPr marL="0" indent="0" defTabSz="905255">
              <a:lnSpc>
                <a:spcPct val="72000"/>
              </a:lnSpc>
              <a:spcBef>
                <a:spcPts val="900"/>
              </a:spcBef>
              <a:buSzTx/>
              <a:buNone/>
              <a:defRPr sz="693"/>
            </a:pPr>
            <a:endParaRPr sz="1979" dirty="0"/>
          </a:p>
        </p:txBody>
      </p:sp>
      <p:sp>
        <p:nvSpPr>
          <p:cNvPr id="125" name="Google Shape;117;g2cf3191f3df_0_44"/>
          <p:cNvSpPr/>
          <p:nvPr/>
        </p:nvSpPr>
        <p:spPr>
          <a:xfrm rot="5400000">
            <a:off x="1730525" y="2820398"/>
            <a:ext cx="576901" cy="471601"/>
          </a:xfrm>
          <a:prstGeom prst="rightArrow">
            <a:avLst>
              <a:gd name="adj1" fmla="val 50000"/>
              <a:gd name="adj2" fmla="val 50000"/>
            </a:avLst>
          </a:prstGeom>
          <a:solidFill>
            <a:srgbClr val="FFFFFF"/>
          </a:solidFill>
          <a:ln w="12700">
            <a:miter lim="400000"/>
          </a:ln>
        </p:spPr>
        <p:txBody>
          <a:bodyPr lIns="0" tIns="0" rIns="0" bIns="0" anchor="ctr"/>
          <a:lstStyle/>
          <a:p>
            <a:pPr algn="ctr">
              <a:defRPr>
                <a:latin typeface="Calibri"/>
                <a:ea typeface="Calibri"/>
                <a:cs typeface="Calibri"/>
                <a:sym typeface="Calibri"/>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oogle Shape;124;p4" descr="Google Shape;124;p4"/>
          <p:cNvPicPr>
            <a:picLocks noChangeAspect="1"/>
          </p:cNvPicPr>
          <p:nvPr/>
        </p:nvPicPr>
        <p:blipFill>
          <a:blip r:embed="rId2"/>
          <a:srcRect t="19" r="69375"/>
          <a:stretch>
            <a:fillRect/>
          </a:stretch>
        </p:blipFill>
        <p:spPr>
          <a:xfrm>
            <a:off x="0" y="1281"/>
            <a:ext cx="3733800" cy="6856651"/>
          </a:xfrm>
          <a:prstGeom prst="rect">
            <a:avLst/>
          </a:prstGeom>
          <a:ln w="12700">
            <a:miter lim="400000"/>
          </a:ln>
        </p:spPr>
      </p:pic>
      <p:pic>
        <p:nvPicPr>
          <p:cNvPr id="128" name="Google Shape;125;p4" descr="Google Shape;125;p4"/>
          <p:cNvPicPr>
            <a:picLocks noChangeAspect="1"/>
          </p:cNvPicPr>
          <p:nvPr/>
        </p:nvPicPr>
        <p:blipFill>
          <a:blip r:embed="rId3"/>
          <a:srcRect l="1183" t="3941" r="3702" b="3128"/>
          <a:stretch>
            <a:fillRect/>
          </a:stretch>
        </p:blipFill>
        <p:spPr>
          <a:xfrm>
            <a:off x="4038599" y="762000"/>
            <a:ext cx="7620002" cy="5334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31" name="Google Shape;131;p5"/>
          <p:cNvSpPr/>
          <p:nvPr/>
        </p:nvSpPr>
        <p:spPr>
          <a:xfrm flipH="1">
            <a:off x="-2" y="-2"/>
            <a:ext cx="12191999" cy="1590744"/>
          </a:xfrm>
          <a:prstGeom prst="rect">
            <a:avLst/>
          </a:prstGeom>
          <a:gradFill>
            <a:gsLst>
              <a:gs pos="0">
                <a:srgbClr val="000000"/>
              </a:gs>
              <a:gs pos="100000">
                <a:srgbClr val="2F5496"/>
              </a:gs>
            </a:gsLst>
            <a:lin ang="84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32" name="Google Shape;132;p5"/>
          <p:cNvSpPr/>
          <p:nvPr/>
        </p:nvSpPr>
        <p:spPr>
          <a:xfrm rot="10800000" flipH="1">
            <a:off x="-4" y="-1"/>
            <a:ext cx="8115308" cy="1590743"/>
          </a:xfrm>
          <a:prstGeom prst="rect">
            <a:avLst/>
          </a:prstGeom>
          <a:gradFill>
            <a:gsLst>
              <a:gs pos="0">
                <a:schemeClr val="accent1">
                  <a:alpha val="0"/>
                </a:schemeClr>
              </a:gs>
              <a:gs pos="20000">
                <a:schemeClr val="accent1">
                  <a:alpha val="0"/>
                </a:schemeClr>
              </a:gs>
              <a:gs pos="100000">
                <a:srgbClr val="1F3864">
                  <a:alpha val="54900"/>
                </a:srgbClr>
              </a:gs>
            </a:gsLst>
            <a:lin ang="13800001"/>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33" name="Google Shape;133;p5"/>
          <p:cNvSpPr/>
          <p:nvPr/>
        </p:nvSpPr>
        <p:spPr>
          <a:xfrm flipH="1">
            <a:off x="8115299" y="-2"/>
            <a:ext cx="4076699" cy="1590744"/>
          </a:xfrm>
          <a:prstGeom prst="rect">
            <a:avLst/>
          </a:prstGeom>
          <a:gradFill>
            <a:gsLst>
              <a:gs pos="0">
                <a:schemeClr val="accent1">
                  <a:alpha val="65882"/>
                </a:schemeClr>
              </a:gs>
              <a:gs pos="100000">
                <a:srgbClr val="000000">
                  <a:alpha val="29802"/>
                </a:srgbClr>
              </a:gs>
            </a:gsLst>
            <a:lin ang="132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34" name="Google Shape;134;p5"/>
          <p:cNvSpPr/>
          <p:nvPr/>
        </p:nvSpPr>
        <p:spPr>
          <a:xfrm>
            <a:off x="459350" y="-2"/>
            <a:ext cx="11732646" cy="1597435"/>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a:gra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35" name="Google Shape;135;p5"/>
          <p:cNvSpPr txBox="1">
            <a:spLocks noGrp="1"/>
          </p:cNvSpPr>
          <p:nvPr>
            <p:ph type="title"/>
          </p:nvPr>
        </p:nvSpPr>
        <p:spPr>
          <a:xfrm>
            <a:off x="1371599" y="294538"/>
            <a:ext cx="9895952" cy="1033669"/>
          </a:xfrm>
          <a:prstGeom prst="rect">
            <a:avLst/>
          </a:prstGeom>
        </p:spPr>
        <p:txBody>
          <a:bodyPr/>
          <a:lstStyle>
            <a:lvl1pPr algn="ctr">
              <a:defRPr sz="4800" b="1">
                <a:solidFill>
                  <a:srgbClr val="FFFFFF"/>
                </a:solidFill>
              </a:defRPr>
            </a:lvl1pPr>
          </a:lstStyle>
          <a:p>
            <a:r>
              <a:t>What is Chronic Homelessness? </a:t>
            </a:r>
          </a:p>
        </p:txBody>
      </p:sp>
      <p:sp>
        <p:nvSpPr>
          <p:cNvPr id="136" name="Google Shape;136;p5"/>
          <p:cNvSpPr txBox="1">
            <a:spLocks noGrp="1"/>
          </p:cNvSpPr>
          <p:nvPr>
            <p:ph type="body" idx="1"/>
          </p:nvPr>
        </p:nvSpPr>
        <p:spPr>
          <a:xfrm>
            <a:off x="1371598" y="2318197"/>
            <a:ext cx="9724033" cy="3683359"/>
          </a:xfrm>
          <a:prstGeom prst="rect">
            <a:avLst/>
          </a:prstGeom>
        </p:spPr>
        <p:txBody>
          <a:bodyPr anchor="ctr">
            <a:normAutofit lnSpcReduction="10000"/>
          </a:bodyPr>
          <a:lstStyle>
            <a:lvl1pPr marL="0" indent="0" algn="just" defTabSz="896111">
              <a:spcBef>
                <a:spcPts val="0"/>
              </a:spcBef>
              <a:buSzTx/>
              <a:buNone/>
              <a:defRPr sz="3528"/>
            </a:lvl1pPr>
          </a:lstStyle>
          <a:p>
            <a:r>
              <a:t>HUD defines someone as chronically homeless when they have at least one disabling condition (i.e., a substance use disorder, mental illness, chronic health condition, disability, etc.) AND have been consecutively homeless for at least one year OR have been homeless at least four times in the past three years, with a cumulative time of at least one year.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41;p6"/>
          <p:cNvSpPr txBox="1">
            <a:spLocks noGrp="1"/>
          </p:cNvSpPr>
          <p:nvPr>
            <p:ph type="title"/>
          </p:nvPr>
        </p:nvSpPr>
        <p:spPr>
          <a:xfrm>
            <a:off x="651999" y="2630249"/>
            <a:ext cx="1881302" cy="1597501"/>
          </a:xfrm>
          <a:prstGeom prst="rect">
            <a:avLst/>
          </a:prstGeom>
        </p:spPr>
        <p:txBody>
          <a:bodyPr/>
          <a:lstStyle/>
          <a:p>
            <a:pPr marL="1269" marR="5080" indent="9526" algn="ctr">
              <a:lnSpc>
                <a:spcPct val="108124"/>
              </a:lnSpc>
            </a:pPr>
            <a:r>
              <a:rPr dirty="0"/>
              <a:t>Chatham Savannah Point in Time Count 2024 U</a:t>
            </a:r>
            <a:r>
              <a:rPr lang="en-US" dirty="0"/>
              <a:t>NSHELTERED</a:t>
            </a:r>
            <a:r>
              <a:rPr dirty="0"/>
              <a:t> unduplicated total</a:t>
            </a:r>
          </a:p>
          <a:p>
            <a:pPr algn="ctr">
              <a:lnSpc>
                <a:spcPct val="103437"/>
              </a:lnSpc>
              <a:defRPr sz="3200"/>
            </a:pPr>
            <a:r>
              <a:rPr dirty="0"/>
              <a:t>193</a:t>
            </a:r>
          </a:p>
        </p:txBody>
      </p:sp>
      <p:pic>
        <p:nvPicPr>
          <p:cNvPr id="139" name="Google Shape;142;p6" descr="Google Shape;142;p6"/>
          <p:cNvPicPr>
            <a:picLocks noChangeAspect="1"/>
          </p:cNvPicPr>
          <p:nvPr/>
        </p:nvPicPr>
        <p:blipFill>
          <a:blip r:embed="rId2"/>
          <a:stretch>
            <a:fillRect/>
          </a:stretch>
        </p:blipFill>
        <p:spPr>
          <a:xfrm>
            <a:off x="3120200" y="327499"/>
            <a:ext cx="8890801" cy="6065677"/>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147;p7"/>
          <p:cNvSpPr txBox="1">
            <a:spLocks noGrp="1"/>
          </p:cNvSpPr>
          <p:nvPr>
            <p:ph type="title" idx="4294967295"/>
          </p:nvPr>
        </p:nvSpPr>
        <p:spPr>
          <a:xfrm>
            <a:off x="1043153" y="2471126"/>
            <a:ext cx="1946208" cy="1915748"/>
          </a:xfrm>
          <a:prstGeom prst="rect">
            <a:avLst/>
          </a:prstGeom>
          <a:solidFill>
            <a:srgbClr val="262626"/>
          </a:solidFill>
          <a:ln w="174625">
            <a:solidFill>
              <a:srgbClr val="262626"/>
            </a:solidFill>
            <a:round/>
          </a:ln>
        </p:spPr>
        <p:txBody>
          <a:bodyPr/>
          <a:lstStyle/>
          <a:p>
            <a:pPr algn="ctr" defTabSz="859536">
              <a:defRPr sz="1692" b="1">
                <a:solidFill>
                  <a:srgbClr val="FFFFFF"/>
                </a:solidFill>
              </a:defRPr>
            </a:pPr>
            <a:r>
              <a:rPr dirty="0"/>
              <a:t>Chatham Savannah Point in Time Count 2023 U</a:t>
            </a:r>
            <a:r>
              <a:rPr lang="en-US" dirty="0"/>
              <a:t>NSHELTERED</a:t>
            </a:r>
            <a:r>
              <a:rPr dirty="0"/>
              <a:t> unduplicated total</a:t>
            </a:r>
            <a:br>
              <a:rPr dirty="0"/>
            </a:br>
            <a:r>
              <a:rPr sz="3384" dirty="0"/>
              <a:t>271</a:t>
            </a:r>
          </a:p>
        </p:txBody>
      </p:sp>
      <p:pic>
        <p:nvPicPr>
          <p:cNvPr id="142" name="Google Shape;148;p7" descr="Google Shape;148;p7"/>
          <p:cNvPicPr>
            <a:picLocks noChangeAspect="1"/>
          </p:cNvPicPr>
          <p:nvPr/>
        </p:nvPicPr>
        <p:blipFill>
          <a:blip r:embed="rId2"/>
          <a:stretch>
            <a:fillRect/>
          </a:stretch>
        </p:blipFill>
        <p:spPr>
          <a:xfrm>
            <a:off x="3476626" y="285750"/>
            <a:ext cx="8620125" cy="641984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53;p8"/>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145" name="Google Shape;154;p8"/>
          <p:cNvSpPr/>
          <p:nvPr/>
        </p:nvSpPr>
        <p:spPr>
          <a:xfrm rot="5400000" flipH="1">
            <a:off x="-1417539" y="1417538"/>
            <a:ext cx="6875819" cy="4040745"/>
          </a:xfrm>
          <a:prstGeom prst="rect">
            <a:avLst/>
          </a:prstGeom>
          <a:gradFill>
            <a:gsLst>
              <a:gs pos="0">
                <a:srgbClr val="000000"/>
              </a:gs>
              <a:gs pos="100000">
                <a:srgbClr val="2F5496"/>
              </a:gs>
            </a:gsLst>
            <a:lin ang="18600000"/>
          </a:gradFill>
          <a:ln w="12700">
            <a:miter lim="400000"/>
          </a:ln>
        </p:spPr>
        <p:txBody>
          <a:bodyPr lIns="0" tIns="0" rIns="0" bIns="0" anchor="ctr"/>
          <a:lstStyle/>
          <a:p>
            <a:pPr algn="ctr">
              <a:defRPr sz="1800">
                <a:solidFill>
                  <a:srgbClr val="FFFFFF"/>
                </a:solidFill>
              </a:defRPr>
            </a:pPr>
            <a:endParaRPr/>
          </a:p>
        </p:txBody>
      </p:sp>
      <p:sp>
        <p:nvSpPr>
          <p:cNvPr id="146" name="Google Shape;155;p8"/>
          <p:cNvSpPr/>
          <p:nvPr/>
        </p:nvSpPr>
        <p:spPr>
          <a:xfrm rot="16200000">
            <a:off x="-158496" y="2660472"/>
            <a:ext cx="4355595" cy="4038605"/>
          </a:xfrm>
          <a:prstGeom prst="rect">
            <a:avLst/>
          </a:prstGeom>
          <a:gradFill>
            <a:gsLst>
              <a:gs pos="0">
                <a:schemeClr val="accent1">
                  <a:alpha val="49803"/>
                </a:schemeClr>
              </a:gs>
              <a:gs pos="100000">
                <a:srgbClr val="1F3864">
                  <a:alpha val="0"/>
                </a:srgbClr>
              </a:gs>
            </a:gsLst>
            <a:lin ang="11400000"/>
          </a:gradFill>
          <a:ln w="12700">
            <a:miter lim="400000"/>
          </a:ln>
        </p:spPr>
        <p:txBody>
          <a:bodyPr lIns="0" tIns="0" rIns="0" bIns="0" anchor="ctr"/>
          <a:lstStyle/>
          <a:p>
            <a:pPr algn="ctr">
              <a:defRPr sz="1800">
                <a:solidFill>
                  <a:srgbClr val="FFFFFF"/>
                </a:solidFill>
              </a:defRPr>
            </a:pPr>
            <a:endParaRPr/>
          </a:p>
        </p:txBody>
      </p:sp>
      <p:sp>
        <p:nvSpPr>
          <p:cNvPr id="147" name="Google Shape;156;p8"/>
          <p:cNvSpPr/>
          <p:nvPr/>
        </p:nvSpPr>
        <p:spPr>
          <a:xfrm rot="16200000" flipH="1">
            <a:off x="-1180883" y="1638085"/>
            <a:ext cx="6857574" cy="3581402"/>
          </a:xfrm>
          <a:prstGeom prst="rect">
            <a:avLst/>
          </a:prstGeom>
          <a:gradFill>
            <a:gsLst>
              <a:gs pos="0">
                <a:srgbClr val="000000">
                  <a:alpha val="58823"/>
                </a:srgbClr>
              </a:gs>
              <a:gs pos="69000">
                <a:schemeClr val="accent1">
                  <a:alpha val="0"/>
                </a:schemeClr>
              </a:gs>
              <a:gs pos="100000">
                <a:schemeClr val="accent1">
                  <a:alpha val="0"/>
                </a:schemeClr>
              </a:gs>
            </a:gsLst>
            <a:lin ang="13200000"/>
          </a:gradFill>
          <a:ln w="12700">
            <a:miter lim="400000"/>
          </a:ln>
        </p:spPr>
        <p:txBody>
          <a:bodyPr lIns="0" tIns="0" rIns="0" bIns="0" anchor="ctr"/>
          <a:lstStyle/>
          <a:p>
            <a:pPr algn="ctr">
              <a:defRPr sz="1800">
                <a:solidFill>
                  <a:srgbClr val="FFFFFF"/>
                </a:solidFill>
              </a:defRPr>
            </a:pPr>
            <a:endParaRPr/>
          </a:p>
        </p:txBody>
      </p:sp>
      <p:sp>
        <p:nvSpPr>
          <p:cNvPr id="148" name="Google Shape;157;p8"/>
          <p:cNvSpPr/>
          <p:nvPr/>
        </p:nvSpPr>
        <p:spPr>
          <a:xfrm rot="6097846">
            <a:off x="-747356" y="1201312"/>
            <a:ext cx="4808303" cy="4088667"/>
          </a:xfrm>
          <a:custGeom>
            <a:avLst/>
            <a:gdLst/>
            <a:ahLst/>
            <a:cxnLst>
              <a:cxn ang="0">
                <a:pos x="wd2" y="hd2"/>
              </a:cxn>
              <a:cxn ang="5400000">
                <a:pos x="wd2" y="hd2"/>
              </a:cxn>
              <a:cxn ang="10800000">
                <a:pos x="wd2" y="hd2"/>
              </a:cxn>
              <a:cxn ang="16200000">
                <a:pos x="wd2" y="hd2"/>
              </a:cxn>
            </a:cxnLst>
            <a:rect l="0" t="0"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0">
                <a:srgbClr val="8DA9DB">
                  <a:alpha val="0"/>
                </a:srgbClr>
              </a:gs>
              <a:gs pos="39000">
                <a:srgbClr val="8DA9DB">
                  <a:alpha val="0"/>
                </a:srgbClr>
              </a:gs>
              <a:gs pos="100000">
                <a:srgbClr val="2F5496">
                  <a:alpha val="25882"/>
                </a:srgbClr>
              </a:gs>
            </a:gsLst>
            <a:lin ang="18600000"/>
          </a:gradFill>
          <a:ln w="12700">
            <a:miter lim="400000"/>
          </a:ln>
        </p:spPr>
        <p:txBody>
          <a:bodyPr lIns="0" tIns="0" rIns="0" bIns="0" anchor="ctr"/>
          <a:lstStyle/>
          <a:p>
            <a:pPr algn="ctr">
              <a:defRPr sz="1800">
                <a:solidFill>
                  <a:srgbClr val="FFFFFF"/>
                </a:solidFill>
              </a:defRPr>
            </a:pPr>
            <a:endParaRPr/>
          </a:p>
        </p:txBody>
      </p:sp>
      <p:sp>
        <p:nvSpPr>
          <p:cNvPr id="149" name="Google Shape;158;p8"/>
          <p:cNvSpPr txBox="1">
            <a:spLocks noGrp="1"/>
          </p:cNvSpPr>
          <p:nvPr>
            <p:ph type="title"/>
          </p:nvPr>
        </p:nvSpPr>
        <p:spPr>
          <a:xfrm>
            <a:off x="660040" y="1407255"/>
            <a:ext cx="2880902" cy="3072002"/>
          </a:xfrm>
          <a:prstGeom prst="rect">
            <a:avLst/>
          </a:prstGeom>
        </p:spPr>
        <p:txBody>
          <a:bodyPr anchor="t"/>
          <a:lstStyle>
            <a:lvl1pPr>
              <a:defRPr sz="4000" b="1">
                <a:solidFill>
                  <a:srgbClr val="FFFFFF"/>
                </a:solidFill>
              </a:defRPr>
            </a:lvl1pPr>
          </a:lstStyle>
          <a:p>
            <a:r>
              <a:t>CSAH Street Outreach by the numbers (HMIS data)</a:t>
            </a:r>
          </a:p>
        </p:txBody>
      </p:sp>
      <p:pic>
        <p:nvPicPr>
          <p:cNvPr id="150" name="Google Shape;159;p8" descr="Google Shape;159;p8"/>
          <p:cNvPicPr>
            <a:picLocks noChangeAspect="1"/>
          </p:cNvPicPr>
          <p:nvPr/>
        </p:nvPicPr>
        <p:blipFill>
          <a:blip r:embed="rId2"/>
          <a:stretch>
            <a:fillRect/>
          </a:stretch>
        </p:blipFill>
        <p:spPr>
          <a:xfrm>
            <a:off x="4304970" y="1031713"/>
            <a:ext cx="7620661" cy="498086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165;p9"/>
          <p:cNvSpPr/>
          <p:nvPr/>
        </p:nvSpPr>
        <p:spPr>
          <a:xfrm>
            <a:off x="0" y="0"/>
            <a:ext cx="12192000"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153" name="Google Shape;166;p9"/>
          <p:cNvSpPr/>
          <p:nvPr/>
        </p:nvSpPr>
        <p:spPr>
          <a:xfrm>
            <a:off x="-1" y="0"/>
            <a:ext cx="12188954" cy="6858000"/>
          </a:xfrm>
          <a:prstGeom prst="rect">
            <a:avLst/>
          </a:prstGeom>
          <a:solidFill>
            <a:srgbClr val="FFFFFF"/>
          </a:solidFill>
          <a:ln w="12700">
            <a:miter lim="400000"/>
          </a:ln>
        </p:spPr>
        <p:txBody>
          <a:bodyPr lIns="0" tIns="0" rIns="0" bIns="0" anchor="ctr"/>
          <a:lstStyle/>
          <a:p>
            <a:pPr algn="ctr">
              <a:defRPr sz="1800">
                <a:solidFill>
                  <a:srgbClr val="FFFFFF"/>
                </a:solidFill>
              </a:defRPr>
            </a:pPr>
            <a:endParaRPr/>
          </a:p>
        </p:txBody>
      </p:sp>
      <p:sp>
        <p:nvSpPr>
          <p:cNvPr id="154" name="Google Shape;167;p9"/>
          <p:cNvSpPr/>
          <p:nvPr/>
        </p:nvSpPr>
        <p:spPr>
          <a:xfrm rot="5400000" flipH="1">
            <a:off x="-1410084" y="1410081"/>
            <a:ext cx="6858001" cy="4037838"/>
          </a:xfrm>
          <a:prstGeom prst="rect">
            <a:avLst/>
          </a:prstGeom>
          <a:gradFill>
            <a:gsLst>
              <a:gs pos="0">
                <a:srgbClr val="000000"/>
              </a:gs>
              <a:gs pos="8000">
                <a:srgbClr val="000000"/>
              </a:gs>
              <a:gs pos="100000">
                <a:srgbClr val="2F5496"/>
              </a:gs>
            </a:gsLst>
            <a:lin ang="3000000"/>
          </a:gradFill>
          <a:ln w="12700">
            <a:miter lim="400000"/>
          </a:ln>
        </p:spPr>
        <p:txBody>
          <a:bodyPr lIns="0" tIns="0" rIns="0" bIns="0" anchor="ctr"/>
          <a:lstStyle/>
          <a:p>
            <a:pPr algn="ctr">
              <a:defRPr sz="1800">
                <a:solidFill>
                  <a:srgbClr val="FFFFFF"/>
                </a:solidFill>
              </a:defRPr>
            </a:pPr>
            <a:endParaRPr/>
          </a:p>
        </p:txBody>
      </p:sp>
      <p:sp>
        <p:nvSpPr>
          <p:cNvPr id="155" name="Google Shape;168;p9"/>
          <p:cNvSpPr/>
          <p:nvPr/>
        </p:nvSpPr>
        <p:spPr>
          <a:xfrm rot="5400000" flipH="1">
            <a:off x="-1410085" y="1420219"/>
            <a:ext cx="6858000" cy="4037840"/>
          </a:xfrm>
          <a:prstGeom prst="rect">
            <a:avLst/>
          </a:prstGeom>
          <a:gradFill>
            <a:gsLst>
              <a:gs pos="0">
                <a:srgbClr val="000000">
                  <a:alpha val="0"/>
                </a:srgbClr>
              </a:gs>
              <a:gs pos="99000">
                <a:schemeClr val="accent1">
                  <a:alpha val="45882"/>
                </a:schemeClr>
              </a:gs>
              <a:gs pos="100000">
                <a:schemeClr val="accent1">
                  <a:alpha val="45882"/>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156" name="Google Shape;169;p9"/>
          <p:cNvSpPr/>
          <p:nvPr/>
        </p:nvSpPr>
        <p:spPr>
          <a:xfrm rot="5400000" flipH="1">
            <a:off x="767923" y="3588084"/>
            <a:ext cx="2501980" cy="4037843"/>
          </a:xfrm>
          <a:prstGeom prst="rect">
            <a:avLst/>
          </a:prstGeom>
          <a:gradFill>
            <a:gsLst>
              <a:gs pos="0">
                <a:schemeClr val="accent1">
                  <a:alpha val="28627"/>
                </a:schemeClr>
              </a:gs>
              <a:gs pos="2000">
                <a:schemeClr val="accent1">
                  <a:alpha val="28627"/>
                </a:schemeClr>
              </a:gs>
              <a:gs pos="100000">
                <a:srgbClr val="000000">
                  <a:alpha val="29802"/>
                </a:srgbClr>
              </a:gs>
            </a:gsLst>
            <a:lin ang="7800000"/>
          </a:gradFill>
          <a:ln w="12700">
            <a:miter lim="400000"/>
          </a:ln>
        </p:spPr>
        <p:txBody>
          <a:bodyPr lIns="0" tIns="0" rIns="0" bIns="0" anchor="ctr"/>
          <a:lstStyle/>
          <a:p>
            <a:pPr algn="ctr">
              <a:defRPr sz="1800">
                <a:solidFill>
                  <a:srgbClr val="FFFFFF"/>
                </a:solidFill>
              </a:defRPr>
            </a:pPr>
            <a:endParaRPr/>
          </a:p>
        </p:txBody>
      </p:sp>
      <p:sp>
        <p:nvSpPr>
          <p:cNvPr id="157" name="Google Shape;170;p9"/>
          <p:cNvSpPr/>
          <p:nvPr/>
        </p:nvSpPr>
        <p:spPr>
          <a:xfrm rot="20635413">
            <a:off x="-501737" y="969717"/>
            <a:ext cx="3900358"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0">
                <a:srgbClr val="000000">
                  <a:alpha val="0"/>
                </a:srgbClr>
              </a:gs>
              <a:gs pos="29000">
                <a:srgbClr val="000000">
                  <a:alpha val="0"/>
                </a:srgbClr>
              </a:gs>
              <a:gs pos="100000">
                <a:schemeClr val="accent1">
                  <a:alpha val="42745"/>
                </a:schemeClr>
              </a:gs>
            </a:gsLst>
            <a:lin ang="1800004"/>
          </a:gradFill>
          <a:ln w="12700">
            <a:miter lim="400000"/>
          </a:ln>
        </p:spPr>
        <p:txBody>
          <a:bodyPr lIns="0" tIns="0" rIns="0" bIns="0" anchor="ctr"/>
          <a:lstStyle/>
          <a:p>
            <a:pPr algn="ctr">
              <a:defRPr sz="1800">
                <a:solidFill>
                  <a:srgbClr val="FFFFFF"/>
                </a:solidFill>
              </a:defRPr>
            </a:pPr>
            <a:endParaRPr/>
          </a:p>
        </p:txBody>
      </p:sp>
      <p:sp>
        <p:nvSpPr>
          <p:cNvPr id="158" name="Google Shape;171;p9"/>
          <p:cNvSpPr/>
          <p:nvPr/>
        </p:nvSpPr>
        <p:spPr>
          <a:xfrm rot="5400000" flipH="1">
            <a:off x="-1410094" y="1399943"/>
            <a:ext cx="6858005" cy="4037836"/>
          </a:xfrm>
          <a:prstGeom prst="rect">
            <a:avLst/>
          </a:prstGeom>
          <a:gradFill>
            <a:gsLst>
              <a:gs pos="0">
                <a:srgbClr val="000000">
                  <a:alpha val="0"/>
                </a:srgbClr>
              </a:gs>
              <a:gs pos="99000">
                <a:srgbClr val="8DA9DB">
                  <a:alpha val="10980"/>
                </a:srgbClr>
              </a:gs>
              <a:gs pos="100000">
                <a:srgbClr val="8DA9DB">
                  <a:alpha val="10980"/>
                </a:srgbClr>
              </a:gs>
            </a:gsLst>
            <a:lin ang="7200000"/>
          </a:gradFill>
          <a:ln w="12700">
            <a:miter lim="400000"/>
          </a:ln>
        </p:spPr>
        <p:txBody>
          <a:bodyPr lIns="0" tIns="0" rIns="0" bIns="0" anchor="ctr"/>
          <a:lstStyle/>
          <a:p>
            <a:pPr algn="ctr">
              <a:defRPr sz="1800">
                <a:solidFill>
                  <a:srgbClr val="FFFFFF"/>
                </a:solidFill>
              </a:defRPr>
            </a:pPr>
            <a:endParaRPr/>
          </a:p>
        </p:txBody>
      </p:sp>
      <p:sp>
        <p:nvSpPr>
          <p:cNvPr id="159" name="Google Shape;172;p9"/>
          <p:cNvSpPr txBox="1">
            <a:spLocks noGrp="1"/>
          </p:cNvSpPr>
          <p:nvPr>
            <p:ph type="title"/>
          </p:nvPr>
        </p:nvSpPr>
        <p:spPr>
          <a:xfrm>
            <a:off x="257749" y="76200"/>
            <a:ext cx="3604502" cy="5095500"/>
          </a:xfrm>
          <a:prstGeom prst="rect">
            <a:avLst/>
          </a:prstGeom>
        </p:spPr>
        <p:txBody>
          <a:bodyPr anchor="b"/>
          <a:lstStyle/>
          <a:p>
            <a:pPr>
              <a:defRPr sz="4800" b="1">
                <a:solidFill>
                  <a:srgbClr val="FFFFFF"/>
                </a:solidFill>
              </a:defRPr>
            </a:pPr>
            <a:r>
              <a:rPr dirty="0"/>
              <a:t>“Change comes at the speed of TRUST.”</a:t>
            </a:r>
            <a:br>
              <a:rPr dirty="0"/>
            </a:br>
            <a:endParaRPr dirty="0"/>
          </a:p>
        </p:txBody>
      </p:sp>
      <p:sp>
        <p:nvSpPr>
          <p:cNvPr id="160" name="Google Shape;173;p9"/>
          <p:cNvSpPr txBox="1">
            <a:spLocks noGrp="1"/>
          </p:cNvSpPr>
          <p:nvPr>
            <p:ph type="body" idx="1"/>
          </p:nvPr>
        </p:nvSpPr>
        <p:spPr>
          <a:xfrm>
            <a:off x="4134800" y="218548"/>
            <a:ext cx="8054100" cy="6629401"/>
          </a:xfrm>
          <a:prstGeom prst="rect">
            <a:avLst/>
          </a:prstGeom>
        </p:spPr>
        <p:txBody>
          <a:bodyPr anchor="ctr"/>
          <a:lstStyle/>
          <a:p>
            <a:pPr marL="0" indent="0" algn="just">
              <a:lnSpc>
                <a:spcPct val="92000"/>
              </a:lnSpc>
              <a:spcBef>
                <a:spcPts val="0"/>
              </a:spcBef>
              <a:buSzTx/>
              <a:buNone/>
              <a:defRPr sz="1800" b="1"/>
            </a:pPr>
            <a:r>
              <a:rPr dirty="0"/>
              <a:t>Our mission is to prepare unsheltered residents for shelter and housing opportunities by meeting basic human needs, while partnering with law enforcement to enhance public safety. </a:t>
            </a:r>
            <a:endParaRPr sz="2400" dirty="0"/>
          </a:p>
          <a:p>
            <a:pPr marL="0" indent="0" algn="just">
              <a:lnSpc>
                <a:spcPct val="72000"/>
              </a:lnSpc>
              <a:spcBef>
                <a:spcPts val="0"/>
              </a:spcBef>
              <a:buSzTx/>
              <a:buNone/>
              <a:defRPr sz="2100"/>
            </a:pPr>
            <a:endParaRPr sz="2400" b="1" dirty="0"/>
          </a:p>
          <a:p>
            <a:pPr marL="0" indent="0" algn="ctr">
              <a:lnSpc>
                <a:spcPct val="72000"/>
              </a:lnSpc>
              <a:spcBef>
                <a:spcPts val="0"/>
              </a:spcBef>
              <a:buSzTx/>
              <a:buNone/>
              <a:defRPr sz="2300" b="1"/>
            </a:pPr>
            <a:r>
              <a:rPr dirty="0"/>
              <a:t>Our Social Work Street Outreach Teams </a:t>
            </a:r>
            <a:endParaRPr sz="2100" dirty="0"/>
          </a:p>
          <a:p>
            <a:pPr marL="0" indent="0" algn="ctr">
              <a:lnSpc>
                <a:spcPct val="92000"/>
              </a:lnSpc>
              <a:buSzTx/>
              <a:buNone/>
              <a:defRPr sz="2100"/>
            </a:pPr>
            <a:endParaRPr sz="2000" b="1" dirty="0"/>
          </a:p>
          <a:p>
            <a:pPr marL="685800" indent="-434340">
              <a:lnSpc>
                <a:spcPct val="92000"/>
              </a:lnSpc>
              <a:spcBef>
                <a:spcPts val="0"/>
              </a:spcBef>
              <a:buSzPct val="100000"/>
              <a:defRPr sz="1800"/>
            </a:pPr>
            <a:r>
              <a:rPr dirty="0"/>
              <a:t>Build relationships and rapport: we learn the stories of our most guarded citizens.</a:t>
            </a:r>
            <a:endParaRPr sz="2100" dirty="0"/>
          </a:p>
          <a:p>
            <a:pPr marL="685800" indent="-434340">
              <a:lnSpc>
                <a:spcPct val="92000"/>
              </a:lnSpc>
              <a:spcBef>
                <a:spcPts val="0"/>
              </a:spcBef>
              <a:buSzPct val="100000"/>
              <a:defRPr sz="1800"/>
            </a:pPr>
            <a:r>
              <a:rPr dirty="0"/>
              <a:t>Assess the needs of each unhoused individual</a:t>
            </a:r>
            <a:endParaRPr sz="2100" dirty="0"/>
          </a:p>
          <a:p>
            <a:pPr marL="685800" indent="-434340">
              <a:lnSpc>
                <a:spcPct val="92000"/>
              </a:lnSpc>
              <a:spcBef>
                <a:spcPts val="0"/>
              </a:spcBef>
              <a:buSzPct val="100000"/>
              <a:defRPr sz="1800"/>
            </a:pPr>
            <a:r>
              <a:rPr dirty="0"/>
              <a:t>Arrange for provision of appropriate services and transportation when needed</a:t>
            </a:r>
            <a:endParaRPr sz="2100" dirty="0"/>
          </a:p>
          <a:p>
            <a:pPr marL="685800" indent="-434340">
              <a:lnSpc>
                <a:spcPct val="92000"/>
              </a:lnSpc>
              <a:spcBef>
                <a:spcPts val="0"/>
              </a:spcBef>
              <a:buSzPct val="100000"/>
              <a:defRPr sz="1800"/>
            </a:pPr>
            <a:r>
              <a:rPr dirty="0"/>
              <a:t>Provide access to long distance travel to reunify unhoused people with family or friends in safe, stable housing.</a:t>
            </a:r>
            <a:endParaRPr sz="2400" dirty="0"/>
          </a:p>
          <a:p>
            <a:pPr marL="685800" indent="-434340">
              <a:lnSpc>
                <a:spcPct val="92000"/>
              </a:lnSpc>
              <a:spcBef>
                <a:spcPts val="0"/>
              </a:spcBef>
              <a:buSzPct val="100000"/>
              <a:defRPr sz="1800"/>
            </a:pPr>
            <a:r>
              <a:rPr dirty="0"/>
              <a:t>Follow up to ensure service delivery</a:t>
            </a:r>
            <a:endParaRPr sz="2100" dirty="0"/>
          </a:p>
          <a:p>
            <a:pPr marL="685800" indent="-434340">
              <a:lnSpc>
                <a:spcPct val="92000"/>
              </a:lnSpc>
              <a:spcBef>
                <a:spcPts val="0"/>
              </a:spcBef>
              <a:buSzPct val="100000"/>
              <a:defRPr sz="1800"/>
            </a:pPr>
            <a:r>
              <a:rPr dirty="0"/>
              <a:t>Track progress</a:t>
            </a:r>
            <a:endParaRPr sz="2400" dirty="0"/>
          </a:p>
          <a:p>
            <a:pPr marL="685800" indent="-434340">
              <a:lnSpc>
                <a:spcPct val="92000"/>
              </a:lnSpc>
              <a:spcBef>
                <a:spcPts val="0"/>
              </a:spcBef>
              <a:buSzPct val="100000"/>
              <a:defRPr sz="1800"/>
            </a:pPr>
            <a:r>
              <a:rPr dirty="0"/>
              <a:t>Gather and compile data</a:t>
            </a:r>
            <a:endParaRPr sz="2100" dirty="0"/>
          </a:p>
          <a:p>
            <a:pPr marL="685800" indent="-434340">
              <a:lnSpc>
                <a:spcPct val="92000"/>
              </a:lnSpc>
              <a:spcBef>
                <a:spcPts val="0"/>
              </a:spcBef>
              <a:buSzPct val="100000"/>
              <a:defRPr sz="1800"/>
            </a:pPr>
            <a:r>
              <a:rPr dirty="0"/>
              <a:t>Incorporate and collaborate with all homeless providers</a:t>
            </a:r>
            <a:r>
              <a:rPr b="1" dirty="0"/>
              <a:t> </a:t>
            </a:r>
            <a:endParaRPr sz="2100" dirty="0"/>
          </a:p>
          <a:p>
            <a:pPr marL="685800" indent="-434340">
              <a:lnSpc>
                <a:spcPct val="92000"/>
              </a:lnSpc>
              <a:spcBef>
                <a:spcPts val="0"/>
              </a:spcBef>
              <a:buSzPct val="100000"/>
              <a:defRPr sz="1800"/>
            </a:pPr>
            <a:r>
              <a:rPr dirty="0"/>
              <a:t>During inclement weather, we strive to provide real-time</a:t>
            </a:r>
            <a:r>
              <a:rPr lang="en-US" dirty="0"/>
              <a:t> resources, support and</a:t>
            </a:r>
            <a:r>
              <a:rPr dirty="0"/>
              <a:t> commun</a:t>
            </a:r>
            <a:r>
              <a:rPr lang="en-US" dirty="0"/>
              <a:t>icat</a:t>
            </a:r>
            <a:r>
              <a:rPr dirty="0"/>
              <a:t>ions to our partner agencies and our unhoused citizens</a:t>
            </a:r>
            <a:r>
              <a:rPr lang="en-US" dirty="0"/>
              <a:t>.</a:t>
            </a:r>
            <a:r>
              <a:rPr dirty="0"/>
              <a:t> </a:t>
            </a:r>
            <a:r>
              <a:rPr lang="en-US" dirty="0"/>
              <a:t>We lead the</a:t>
            </a:r>
            <a:r>
              <a:rPr dirty="0"/>
              <a:t> coordination of additional services throughout Chatham/Savannah.</a:t>
            </a:r>
            <a:endParaRPr lang="en-US" dirty="0"/>
          </a:p>
          <a:p>
            <a:pPr marL="685800" indent="-434340">
              <a:lnSpc>
                <a:spcPct val="92000"/>
              </a:lnSpc>
              <a:spcBef>
                <a:spcPts val="0"/>
              </a:spcBef>
              <a:buSzPct val="100000"/>
              <a:defRPr sz="1800"/>
            </a:pPr>
            <a:r>
              <a:rPr lang="en-US" sz="1800" dirty="0"/>
              <a:t>We work directly with our faith community leaders and local houses of worship to coordinate resources for our unhoused citizens. </a:t>
            </a:r>
            <a:endParaRPr sz="1800" dirty="0"/>
          </a:p>
          <a:p>
            <a:pPr marL="339725" indent="6350">
              <a:lnSpc>
                <a:spcPct val="72000"/>
              </a:lnSpc>
              <a:spcBef>
                <a:spcPts val="0"/>
              </a:spcBef>
              <a:buSzTx/>
              <a:buNone/>
              <a:defRPr sz="2100"/>
            </a:pPr>
            <a:endParaRPr sz="2000" dirty="0"/>
          </a:p>
          <a:p>
            <a:pPr marL="0" indent="0">
              <a:lnSpc>
                <a:spcPct val="72000"/>
              </a:lnSpc>
              <a:buSzTx/>
              <a:buNone/>
              <a:defRPr sz="2100"/>
            </a:pPr>
            <a:endParaRPr sz="1700" b="1"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385</TotalTime>
  <Words>1551</Words>
  <Application>Microsoft Office PowerPoint</Application>
  <PresentationFormat>Widescreen</PresentationFormat>
  <Paragraphs>92</Paragraphs>
  <Slides>20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Roboto Light</vt:lpstr>
      <vt:lpstr>Times New Roman</vt:lpstr>
      <vt:lpstr>Office Theme</vt:lpstr>
      <vt:lpstr>Office Theme</vt:lpstr>
      <vt:lpstr>OUR MISSION: LEADING SUSTAINABLE COMMUNITY PRACTICES TO REDUCE HOMELESSNESS </vt:lpstr>
      <vt:lpstr>We accomplish our mission in three ways:</vt:lpstr>
      <vt:lpstr>2023 Point in Time Count Results 745   2024 Point In Time Count Results    579 = 22.5% reduction  </vt:lpstr>
      <vt:lpstr>PowerPoint Presentation</vt:lpstr>
      <vt:lpstr>What is Chronic Homelessness? </vt:lpstr>
      <vt:lpstr>Chatham Savannah Point in Time Count 2024 UNSHELTERED unduplicated total 193</vt:lpstr>
      <vt:lpstr>Chatham Savannah Point in Time Count 2023 UNSHELTERED unduplicated total 271</vt:lpstr>
      <vt:lpstr>CSAH Street Outreach by the numbers (HMIS data)</vt:lpstr>
      <vt:lpstr>“Change comes at the speed of TRUST.” </vt:lpstr>
      <vt:lpstr>Multi agency Street Outreach efforts reduced the number of encampments from 87 in 2023 to 51 in 2024 </vt:lpstr>
      <vt:lpstr>Chatham Savannah Point in Time Count 2024</vt:lpstr>
      <vt:lpstr>Chatham Savannah Point in Time Count 2023 SHELTERED unduplicated total 474</vt:lpstr>
      <vt:lpstr>PowerPoint Presentation</vt:lpstr>
      <vt:lpstr>PowerPoint Presentation</vt:lpstr>
      <vt:lpstr>McKinney Vento Definition (Students) </vt:lpstr>
      <vt:lpstr>Mckinney Vento Student P.I.T 2024 Data  </vt:lpstr>
      <vt:lpstr>Our Community Challenge.</vt:lpstr>
      <vt:lpstr>Innovative community work currently under development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 LEADING SUSTAINABLE COMMUNITY PRACTICES TO REDUCE HOMELESSNESS</dc:title>
  <dc:creator>Jennifer Dulong</dc:creator>
  <cp:lastModifiedBy>Myriam Baker</cp:lastModifiedBy>
  <cp:revision>5</cp:revision>
  <dcterms:modified xsi:type="dcterms:W3CDTF">2024-04-25T13:18:27Z</dcterms:modified>
</cp:coreProperties>
</file>