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1660" r:id="rId5"/>
    <p:sldId id="1648" r:id="rId6"/>
    <p:sldId id="1661" r:id="rId7"/>
    <p:sldId id="1662" r:id="rId8"/>
    <p:sldId id="1659" r:id="rId9"/>
    <p:sldId id="1665" r:id="rId10"/>
    <p:sldId id="1666" r:id="rId11"/>
    <p:sldId id="1614" r:id="rId12"/>
    <p:sldId id="16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FAEFB6-56CC-46DD-8D15-009E06D1B42E}" v="1" dt="2025-03-07T20:12:46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7DF4C-52BB-42FF-B8F0-7B0CEEEFE0DB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05AD4-2950-4D7D-B138-16FAF32DF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3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844D6-6484-DCA7-C4FD-D44BF6534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8FD7C2A6-37F0-AF13-5DCF-C4D16DD71E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Tetra Tech RTW Process Control Program 100507 © All Rights Reserved</a:t>
            </a:r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BCCEC0BE-72EA-5E11-D5C4-966147AD1D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F4E9E-5297-43B8-B327-12625CAB921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BC6E63FE-B28B-FAC2-664E-F4602115AB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A803962D-3283-DEFD-0ECF-1FCAF9E56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2" name="Date Placeholder 1">
            <a:extLst>
              <a:ext uri="{FF2B5EF4-FFF2-40B4-BE49-F238E27FC236}">
                <a16:creationId xmlns:a16="http://schemas.microsoft.com/office/drawing/2014/main" id="{F493AF1D-5705-BA5B-6358-A419ECD182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827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D27D3-1B88-9E26-4A7C-845E9AF45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F3588C94-875C-16C2-495B-8335A8393F2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Tetra Tech RTW Process Control Program 100507 © All Rights Reserved</a:t>
            </a:r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95881280-3694-BD5A-D623-448393A6B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F4E9E-5297-43B8-B327-12625CAB921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17DA253-3C76-0885-FCD1-17CBDF5F32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DB62B036-EF20-E76C-6669-DF4AADC2EE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2" name="Date Placeholder 1">
            <a:extLst>
              <a:ext uri="{FF2B5EF4-FFF2-40B4-BE49-F238E27FC236}">
                <a16:creationId xmlns:a16="http://schemas.microsoft.com/office/drawing/2014/main" id="{5BF13B6A-2F32-6401-8D4F-F59139605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09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A51AB-1C01-0800-82D3-309B21A62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A892CC7A-DDFE-CC30-35FF-7DC60ACD28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Tetra Tech RTW Process Control Program 100507 © All Rights Reserved</a:t>
            </a:r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04030560-AD47-F1EC-916E-74EE0452DD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F4E9E-5297-43B8-B327-12625CAB921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E8CA633B-560A-2901-1956-9513BAB855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D6379479-FE6A-533E-64B7-DC4F02A4C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2" name="Date Placeholder 1">
            <a:extLst>
              <a:ext uri="{FF2B5EF4-FFF2-40B4-BE49-F238E27FC236}">
                <a16:creationId xmlns:a16="http://schemas.microsoft.com/office/drawing/2014/main" id="{E5AC5FBE-4C77-EF9E-EF59-5A2D1DD3FB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61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F6AA4F-0C4C-847B-4887-E5D5C8B83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6514FCBD-AB6E-799B-30BF-CBF8E68B7B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Tetra Tech RTW Process Control Program 100507 © All Rights Reserved</a:t>
            </a:r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450E5748-6C8E-2E2D-CEC2-B2E9260020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F4E9E-5297-43B8-B327-12625CAB921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2D0F5204-E4CE-7E13-B244-2FD8AC060C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9C395053-5189-2156-6350-BC0270DAC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2" name="Date Placeholder 1">
            <a:extLst>
              <a:ext uri="{FF2B5EF4-FFF2-40B4-BE49-F238E27FC236}">
                <a16:creationId xmlns:a16="http://schemas.microsoft.com/office/drawing/2014/main" id="{03C40A7B-6800-7C9F-FF5B-E41BDD829D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3395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C9868-3C45-E26C-345B-8976FF871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83022CA8-2A85-7E99-938A-6B351E7FEF2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Tetra Tech RTW Process Control Program 100507 © All Rights Reserved</a:t>
            </a:r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7E926AB3-1433-E54E-3A87-38E4CE7E8F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F4E9E-5297-43B8-B327-12625CAB921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6228925-18AC-07D9-503A-05509888F7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5717328C-797A-048C-BEA8-140B150D9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2" name="Date Placeholder 1">
            <a:extLst>
              <a:ext uri="{FF2B5EF4-FFF2-40B4-BE49-F238E27FC236}">
                <a16:creationId xmlns:a16="http://schemas.microsoft.com/office/drawing/2014/main" id="{7CA30505-4F5F-A8D6-6CD2-A4F44E30B3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239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6CFB53-72A6-2E0A-182D-185887E6A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13F68535-4E76-D738-888D-A262CEAECD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Tetra Tech RTW Process Control Program 100507 © All Rights Reserved</a:t>
            </a:r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AE61D66B-47C8-3D80-EC94-EE80479215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F4E9E-5297-43B8-B327-12625CAB921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D74F56BD-C333-7296-ECFE-7E015FD89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C88744C1-32EA-F3A0-FE2D-4B26D73C88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2" name="Date Placeholder 1">
            <a:extLst>
              <a:ext uri="{FF2B5EF4-FFF2-40B4-BE49-F238E27FC236}">
                <a16:creationId xmlns:a16="http://schemas.microsoft.com/office/drawing/2014/main" id="{576E626F-C97F-D782-CE90-4784710613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335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E7C6581D-61C9-42A2-86C9-346047AF44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Tetra Tech RTW Process Control Program 100507 © All Rights Reserved</a:t>
            </a:r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5BB4DFC4-3840-42A7-98CD-15FE625F9B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F4E9E-5297-43B8-B327-12625CAB921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314F22BA-CA17-419C-A4AE-70242BDCFE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03D43570-8565-444E-98D7-E279AAB9B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2" name="Date Placeholder 1">
            <a:extLst>
              <a:ext uri="{FF2B5EF4-FFF2-40B4-BE49-F238E27FC236}">
                <a16:creationId xmlns:a16="http://schemas.microsoft.com/office/drawing/2014/main" id="{E7445BD1-F157-479E-99AE-ACD9ECF97D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909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6EB563-D48B-3CD8-7A90-ADE4F8ADD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B11AFD3F-FAC7-5D67-F2C4-87814CC5E9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Tetra Tech RTW Process Control Program 100507 © All Rights Reserved</a:t>
            </a:r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22781B1F-6591-2396-5FC4-6667ADECDA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F4E9E-5297-43B8-B327-12625CAB921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E830D001-3731-D62F-7840-65F9DD84C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DEF5DDCF-4425-BC35-05A4-22E8566EC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2" name="Date Placeholder 1">
            <a:extLst>
              <a:ext uri="{FF2B5EF4-FFF2-40B4-BE49-F238E27FC236}">
                <a16:creationId xmlns:a16="http://schemas.microsoft.com/office/drawing/2014/main" id="{EABA020E-6825-1FC6-1F2F-F327850373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rgbClr val="FFFF00"/>
                </a:solidFill>
                <a:latin typeface="Americana XBd BT" pitchFamily="18" charset="0"/>
              </a:defRPr>
            </a:lvl1pPr>
            <a:lvl2pPr marL="770662" indent="-296408">
              <a:defRPr sz="3300">
                <a:solidFill>
                  <a:srgbClr val="FFFF00"/>
                </a:solidFill>
                <a:latin typeface="Americana XBd BT" pitchFamily="18" charset="0"/>
              </a:defRPr>
            </a:lvl2pPr>
            <a:lvl3pPr marL="1185634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3pPr>
            <a:lvl4pPr marL="1659887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4pPr>
            <a:lvl5pPr marL="2134141" indent="-237127">
              <a:defRPr sz="3300">
                <a:solidFill>
                  <a:srgbClr val="FFFF00"/>
                </a:solidFill>
                <a:latin typeface="Americana XBd BT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FFFF00"/>
                </a:solidFill>
                <a:latin typeface="Americana XBd BT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4468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C160-12B0-42EC-A41D-2E68918384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9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4E49-2258-4938-85C2-A33D6CAFBC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1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FE39-61A4-4807-8E16-25952EA82F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99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312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0" y="1219200"/>
            <a:ext cx="10363200" cy="48006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1099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1303-AB03-4DA7-9DB3-E1F9EF6BD2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7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492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B35-6172-45DF-9F87-8295BD85C6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7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3807-A0E0-40C2-9735-1CA80CA87B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66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130546"/>
            <a:ext cx="10972800" cy="715962"/>
          </a:xfrm>
        </p:spPr>
        <p:txBody>
          <a:bodyPr>
            <a:noAutofit/>
          </a:bodyPr>
          <a:lstStyle>
            <a:lvl1pPr algn="l">
              <a:defRPr sz="4000" b="1">
                <a:solidFill>
                  <a:srgbClr val="404040"/>
                </a:solidFill>
                <a:latin typeface="Larsseit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4A2C-DAB6-43A9-B542-9558F44B88C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EF062FF-7B85-4096-AC25-2C27457A74BC}"/>
              </a:ext>
            </a:extLst>
          </p:cNvPr>
          <p:cNvSpPr txBox="1">
            <a:spLocks/>
          </p:cNvSpPr>
          <p:nvPr userDrawn="1"/>
        </p:nvSpPr>
        <p:spPr>
          <a:xfrm>
            <a:off x="9861176" y="64280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BF207BF-A061-47F2-B91F-84C18331DF24}" type="slidenum">
              <a:rPr lang="en-US" smtClean="0">
                <a:solidFill>
                  <a:srgbClr val="404040"/>
                </a:solidFill>
                <a:latin typeface="Larsseit" pitchFamily="2" charset="0"/>
              </a:rPr>
              <a:pPr/>
              <a:t>‹#›</a:t>
            </a:fld>
            <a:endParaRPr lang="en-US">
              <a:solidFill>
                <a:srgbClr val="404040"/>
              </a:solidFill>
              <a:latin typeface="Larsseit" pitchFamily="2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126FF7-A7AC-4B69-B27F-2294B8E83FF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914400"/>
            <a:ext cx="12192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19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CEC6-3CAA-4D9F-B28A-5672055E86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05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1BDA-8142-4BF5-8D74-D01EF3E132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93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C5F0-20A6-4018-8390-47385BD496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4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021" y="522582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C261D23-763D-46A1-AF31-C7684C2B2D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8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E6F68"/>
          </a:solidFill>
          <a:latin typeface="Neutraface 2 Text Book" panose="020B0503020202020102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7E6F68"/>
          </a:solidFill>
          <a:latin typeface="Neutraface 2 Text Book" panose="020B0503020202020102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7E6F68"/>
          </a:solidFill>
          <a:latin typeface="Neutraface 2 Text Book" panose="020B0503020202020102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7E6F68"/>
          </a:solidFill>
          <a:latin typeface="Neutraface 2 Text Book" panose="020B0503020202020102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7E6F68"/>
          </a:solidFill>
          <a:latin typeface="Neutraface 2 Text Book" panose="020B0503020202020102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7E6F68"/>
          </a:solidFill>
          <a:latin typeface="Neutraface 2 Text Book" panose="020B0503020202020102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6F4474-873A-EB88-52E6-F9126663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07BF-A061-47F2-B91F-84C18331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EA87C4-B2B4-D72A-5E0D-573DB4C77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1839" y="3822506"/>
            <a:ext cx="2583527" cy="25338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0F2FCF-BDF4-6A39-1332-A70FB82EE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122" y="4509423"/>
            <a:ext cx="3791439" cy="11724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BBDF9A-8072-8F3F-C4FE-DE073572D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2450" y="4509423"/>
            <a:ext cx="3334981" cy="101151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316A791-BA8E-ECF8-26D8-7216E1920C9C}"/>
              </a:ext>
            </a:extLst>
          </p:cNvPr>
          <p:cNvSpPr txBox="1"/>
          <p:nvPr/>
        </p:nvSpPr>
        <p:spPr>
          <a:xfrm>
            <a:off x="1509095" y="690939"/>
            <a:ext cx="90090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Coastal Georgia Regional Surface Water Supply Overview</a:t>
            </a:r>
            <a:endParaRPr lang="en-US" sz="4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DC4632-1000-3C70-EE3E-85F9B1B719EB}"/>
              </a:ext>
            </a:extLst>
          </p:cNvPr>
          <p:cNvSpPr txBox="1"/>
          <p:nvPr/>
        </p:nvSpPr>
        <p:spPr>
          <a:xfrm>
            <a:off x="4615554" y="2606828"/>
            <a:ext cx="412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March 13, 2025</a:t>
            </a:r>
          </a:p>
        </p:txBody>
      </p:sp>
    </p:spTree>
    <p:extLst>
      <p:ext uri="{BB962C8B-B14F-4D97-AF65-F5344CB8AC3E}">
        <p14:creationId xmlns:p14="http://schemas.microsoft.com/office/powerpoint/2010/main" val="2510818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2217B-C03F-84F1-C7DD-087B0A8F3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803521-07F6-8CEE-059B-00B6CB9FB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Acronyms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6F3DAE-4589-A435-8BB1-70D25AC15984}"/>
              </a:ext>
            </a:extLst>
          </p:cNvPr>
          <p:cNvSpPr txBox="1"/>
          <p:nvPr/>
        </p:nvSpPr>
        <p:spPr>
          <a:xfrm>
            <a:off x="482613" y="1213566"/>
            <a:ext cx="101486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WTP – Water Treatment Plant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I&amp;D – Savannah Industrial </a:t>
            </a:r>
            <a:r>
              <a:rPr lang="en-US" sz="2800" kern="0" dirty="0">
                <a:solidFill>
                  <a:srgbClr val="404040"/>
                </a:solidFill>
                <a:latin typeface="Larsseit" pitchFamily="50" charset="0"/>
              </a:rPr>
              <a:t>&amp;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Domestic Surface WTP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MGD – Million Gallons Per Day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solidFill>
                  <a:srgbClr val="404040"/>
                </a:solidFill>
                <a:latin typeface="Larsseit" pitchFamily="50" charset="0"/>
              </a:rPr>
              <a:t>$M – $Million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solidFill>
                  <a:srgbClr val="404040"/>
                </a:solidFill>
                <a:latin typeface="Larsseit" pitchFamily="50" charset="0"/>
              </a:rPr>
              <a:t>GEFA – Georgia Environmental Finance Authority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solidFill>
                  <a:srgbClr val="404040"/>
                </a:solidFill>
                <a:latin typeface="Larsseit" pitchFamily="50" charset="0"/>
              </a:rPr>
              <a:t>O&amp;M – Operations and Maintenance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Larsseit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96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70283C-5343-A102-8D5E-1C2BEA9F7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A5B755-DA02-F8C5-F66D-997C24AC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Coastal Georgia Water Supply Needs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CB2428-54C8-A2E4-EA90-A15BD074F2A8}"/>
              </a:ext>
            </a:extLst>
          </p:cNvPr>
          <p:cNvSpPr txBox="1"/>
          <p:nvPr/>
        </p:nvSpPr>
        <p:spPr>
          <a:xfrm>
            <a:off x="304800" y="1539086"/>
            <a:ext cx="1171820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Projected ~6 MGD of near-term water demand for North Bryan County to be initially met with new groundwater wells </a:t>
            </a:r>
          </a:p>
          <a:p>
            <a:pPr marL="914400" lvl="1" indent="-4572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Draft permit limited use to less than 25 years</a:t>
            </a:r>
          </a:p>
          <a:p>
            <a:pPr marL="914400" lvl="1" indent="-4572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Revised permit limits use to less than 15 years</a:t>
            </a:r>
          </a:p>
          <a:p>
            <a:pPr lvl="1" eaLnBrk="0" fontAlgn="base" hangingPunct="0">
              <a:spcAft>
                <a:spcPct val="0"/>
              </a:spcAft>
              <a:defRPr/>
            </a:pP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Larsseit" pitchFamily="50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0" dirty="0">
                <a:solidFill>
                  <a:srgbClr val="404040"/>
                </a:solidFill>
                <a:latin typeface="Larsseit" pitchFamily="50" charset="0"/>
              </a:rPr>
              <a:t>Forecasted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 growth over the next ~</a:t>
            </a:r>
            <a:r>
              <a:rPr lang="en-US" sz="3200" kern="0" dirty="0">
                <a:solidFill>
                  <a:srgbClr val="404040"/>
                </a:solidFill>
                <a:latin typeface="Larsseit" pitchFamily="50" charset="0"/>
              </a:rPr>
              <a:t>15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 years necessitates a significant increase in surface water supply to the Savannah region </a:t>
            </a:r>
          </a:p>
          <a:p>
            <a:pPr marL="914400" lvl="1" indent="-4572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i="1" kern="0" dirty="0">
                <a:solidFill>
                  <a:srgbClr val="404040"/>
                </a:solidFill>
                <a:latin typeface="Larsseit" pitchFamily="50" charset="0"/>
              </a:rPr>
              <a:t>Groundwater withdrawal permit reductions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require additional surface water supply to meet both existing and future demands</a:t>
            </a:r>
          </a:p>
        </p:txBody>
      </p:sp>
    </p:spTree>
    <p:extLst>
      <p:ext uri="{BB962C8B-B14F-4D97-AF65-F5344CB8AC3E}">
        <p14:creationId xmlns:p14="http://schemas.microsoft.com/office/powerpoint/2010/main" val="18534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795B7-8AA0-10ED-5659-A14654FE3F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9A1491-0886-46D4-2D16-F5B8CCED1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Coastal Georgia Surface Water Supply Proposal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FFACA7-DE13-5B23-C2F6-1E0A5A25CC76}"/>
              </a:ext>
            </a:extLst>
          </p:cNvPr>
          <p:cNvSpPr txBox="1"/>
          <p:nvPr/>
        </p:nvSpPr>
        <p:spPr>
          <a:xfrm>
            <a:off x="292495" y="1213566"/>
            <a:ext cx="116399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Increase surface water supply to Savannah </a:t>
            </a:r>
            <a:r>
              <a:rPr lang="en-US" sz="3200" b="1" i="1" kern="0" dirty="0">
                <a:solidFill>
                  <a:srgbClr val="404040"/>
                </a:solidFill>
                <a:latin typeface="Larsseit" pitchFamily="50" charset="0"/>
              </a:rPr>
              <a:t>region via the following:</a:t>
            </a:r>
            <a:endParaRPr kumimoji="0" lang="en-US" sz="3200" b="1" i="1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Larsseit" pitchFamily="50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0" dirty="0">
                <a:solidFill>
                  <a:srgbClr val="404040"/>
                </a:solidFill>
                <a:latin typeface="Larsseit" pitchFamily="50" charset="0"/>
              </a:rPr>
              <a:t>2025-2030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 </a:t>
            </a:r>
          </a:p>
          <a:p>
            <a:pPr marL="914400" lvl="1" indent="-4572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Enhancements to the existing Savannah I&amp;D WTP to increase surface water supply by 8 – 10MGD to meet near term regional demands</a:t>
            </a:r>
          </a:p>
          <a:p>
            <a:pPr marL="914400" lvl="1" indent="-4572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Construct a new Effingham County WTP with initial capacity of 12MGD </a:t>
            </a:r>
          </a:p>
          <a:p>
            <a:pPr marL="457200" indent="-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2030+ </a:t>
            </a:r>
          </a:p>
          <a:p>
            <a:pPr marL="914400" lvl="1" indent="-4572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Operate Effingham County WTP at 12MGD (expandable to 24MGD)</a:t>
            </a:r>
          </a:p>
          <a:p>
            <a:pPr marL="914400" lvl="1" indent="-4572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Provide ~8MGD from increased Savannah I&amp;D surface water supply for ongoing regional flex supply</a:t>
            </a:r>
          </a:p>
          <a:p>
            <a:pPr marL="914400" lvl="1" indent="-4572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kern="0" dirty="0">
                <a:solidFill>
                  <a:srgbClr val="404040"/>
                </a:solidFill>
                <a:latin typeface="Larsseit" pitchFamily="50" charset="0"/>
              </a:rPr>
              <a:t>Reduced reliance on groundwater supply in the region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Larsseit" pitchFamily="50" charset="0"/>
              <a:ea typeface="+mn-ea"/>
              <a:cs typeface="+mn-cs"/>
            </a:endParaRPr>
          </a:p>
          <a:p>
            <a:pPr marL="914400" lvl="1" indent="-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Larsseit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82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07057-3E99-08D3-ADEF-5AF813D08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D5EDA62B-2CA9-9C1E-1D24-90C6EF178235}"/>
              </a:ext>
            </a:extLst>
          </p:cNvPr>
          <p:cNvSpPr txBox="1"/>
          <p:nvPr/>
        </p:nvSpPr>
        <p:spPr>
          <a:xfrm>
            <a:off x="140213" y="1443464"/>
            <a:ext cx="535523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State Funded Plan – Phase 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Expand Savannah I&amp;D Water Production and Pumping Capacities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Construct Effingham and Bryan County Transmission Facilities (</a:t>
            </a:r>
            <a:r>
              <a:rPr lang="en-US" sz="2400" i="1" dirty="0">
                <a:solidFill>
                  <a:srgbClr val="0070C0"/>
                </a:solidFill>
              </a:rPr>
              <a:t>Blue</a:t>
            </a:r>
            <a:r>
              <a:rPr lang="en-US" sz="2400" i="1" dirty="0"/>
              <a:t> Dash)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Construct Elevated Water Towers</a:t>
            </a:r>
          </a:p>
          <a:p>
            <a:endParaRPr lang="en-US" sz="3200" dirty="0"/>
          </a:p>
          <a:p>
            <a:r>
              <a:rPr lang="en-US" sz="3200" dirty="0"/>
              <a:t>State Funded Plan – Phase 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Construct Effingham County Raw Water Intake &amp; WTP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Construct Raw Water Transmission Facilities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0BD2556-D603-603C-7AEE-924A8789D7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0" b="-122"/>
          <a:stretch/>
        </p:blipFill>
        <p:spPr bwMode="auto">
          <a:xfrm>
            <a:off x="6019800" y="0"/>
            <a:ext cx="61722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34CA38-22A5-34FB-E895-417EB99527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0143" y="4475949"/>
            <a:ext cx="253914" cy="3385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36D797-37A7-1A46-BC77-0E414C9FB0AE}"/>
              </a:ext>
            </a:extLst>
          </p:cNvPr>
          <p:cNvSpPr txBox="1"/>
          <p:nvPr/>
        </p:nvSpPr>
        <p:spPr>
          <a:xfrm>
            <a:off x="7427537" y="3081566"/>
            <a:ext cx="1285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C70042-AA76-0B4F-7EE6-4587245ED81B}"/>
              </a:ext>
            </a:extLst>
          </p:cNvPr>
          <p:cNvSpPr txBox="1"/>
          <p:nvPr/>
        </p:nvSpPr>
        <p:spPr>
          <a:xfrm>
            <a:off x="11087100" y="418356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</a:t>
            </a: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Elevated Tank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4DDCA7-B2DE-0DC3-52BF-03C0081794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1268" y="5756341"/>
            <a:ext cx="255507" cy="34067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A53FD9A-3396-6E72-D3FA-1FDECF182371}"/>
              </a:ext>
            </a:extLst>
          </p:cNvPr>
          <p:cNvSpPr txBox="1"/>
          <p:nvPr/>
        </p:nvSpPr>
        <p:spPr>
          <a:xfrm>
            <a:off x="10871157" y="5835407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</a:t>
            </a: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Elevated Tank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A12214-079A-6AB8-A60D-1546E8188EA2}"/>
              </a:ext>
            </a:extLst>
          </p:cNvPr>
          <p:cNvSpPr txBox="1"/>
          <p:nvPr/>
        </p:nvSpPr>
        <p:spPr>
          <a:xfrm>
            <a:off x="8299613" y="2058849"/>
            <a:ext cx="1352550" cy="461665"/>
          </a:xfrm>
          <a:prstGeom prst="rect">
            <a:avLst/>
          </a:prstGeom>
          <a:solidFill>
            <a:srgbClr val="EEEEEE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 Effingham WTP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66675E-FF91-2EC7-BA0B-369AEF25EC7B}"/>
              </a:ext>
            </a:extLst>
          </p:cNvPr>
          <p:cNvSpPr/>
          <p:nvPr/>
        </p:nvSpPr>
        <p:spPr>
          <a:xfrm>
            <a:off x="4571999" y="0"/>
            <a:ext cx="4336331" cy="1630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99AA4D-8E7F-D5B1-4F5E-984AE0183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11496"/>
            <a:ext cx="10972800" cy="715962"/>
          </a:xfrm>
        </p:spPr>
        <p:txBody>
          <a:bodyPr/>
          <a:lstStyle/>
          <a:p>
            <a:r>
              <a:rPr lang="en-US" dirty="0"/>
              <a:t>   Project Area Map – Phases I &amp; II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2736E5-B22B-39CA-6897-0D931A32707E}"/>
              </a:ext>
            </a:extLst>
          </p:cNvPr>
          <p:cNvCxnSpPr>
            <a:cxnSpLocks/>
          </p:cNvCxnSpPr>
          <p:nvPr/>
        </p:nvCxnSpPr>
        <p:spPr>
          <a:xfrm>
            <a:off x="0" y="904266"/>
            <a:ext cx="81153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74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C12E0-C0BB-5EA3-6CD7-0F179D58E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CE01720-9208-7052-71AC-296052F24D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0" b="-122"/>
          <a:stretch/>
        </p:blipFill>
        <p:spPr bwMode="auto">
          <a:xfrm>
            <a:off x="6019800" y="0"/>
            <a:ext cx="61722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B98651-A4A1-D9E8-EA89-836346C414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0143" y="4475949"/>
            <a:ext cx="253914" cy="33855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1C0E8C-8DB2-401D-218A-DA4EFC11E155}"/>
              </a:ext>
            </a:extLst>
          </p:cNvPr>
          <p:cNvSpPr txBox="1"/>
          <p:nvPr/>
        </p:nvSpPr>
        <p:spPr>
          <a:xfrm>
            <a:off x="7427537" y="3081566"/>
            <a:ext cx="1285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52536CB-3D75-D99A-1255-DECD11508E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1268" y="5756341"/>
            <a:ext cx="255507" cy="34067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4D64EAC-3554-0EAB-5817-FACDA80C6265}"/>
              </a:ext>
            </a:extLst>
          </p:cNvPr>
          <p:cNvSpPr txBox="1"/>
          <p:nvPr/>
        </p:nvSpPr>
        <p:spPr>
          <a:xfrm>
            <a:off x="10871157" y="5835407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</a:t>
            </a: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Elevated Tank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EB3939-0EE5-9BEF-9530-D8A35D72B6AA}"/>
              </a:ext>
            </a:extLst>
          </p:cNvPr>
          <p:cNvSpPr/>
          <p:nvPr/>
        </p:nvSpPr>
        <p:spPr>
          <a:xfrm>
            <a:off x="4571999" y="0"/>
            <a:ext cx="4336331" cy="1630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AF4A5D-A279-B96C-40D3-D2C8617F1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11496"/>
            <a:ext cx="10972800" cy="715962"/>
          </a:xfrm>
        </p:spPr>
        <p:txBody>
          <a:bodyPr/>
          <a:lstStyle/>
          <a:p>
            <a:r>
              <a:rPr lang="en-US" dirty="0"/>
              <a:t>   Project Area Map – Prior Planning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737A0C4-8E7E-9A75-9439-37AF9DE33EFD}"/>
              </a:ext>
            </a:extLst>
          </p:cNvPr>
          <p:cNvCxnSpPr>
            <a:cxnSpLocks/>
          </p:cNvCxnSpPr>
          <p:nvPr/>
        </p:nvCxnSpPr>
        <p:spPr>
          <a:xfrm>
            <a:off x="0" y="904266"/>
            <a:ext cx="81153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DD36ECD-F5A7-43CB-4C97-1AE908B02CA4}"/>
              </a:ext>
            </a:extLst>
          </p:cNvPr>
          <p:cNvSpPr txBox="1"/>
          <p:nvPr/>
        </p:nvSpPr>
        <p:spPr>
          <a:xfrm>
            <a:off x="8299613" y="2058849"/>
            <a:ext cx="1352550" cy="461665"/>
          </a:xfrm>
          <a:prstGeom prst="rect">
            <a:avLst/>
          </a:prstGeom>
          <a:solidFill>
            <a:srgbClr val="EEEEEE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 Effingham WTP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5C4E3CA-35AD-6EF3-EC12-2595E9B492A2}"/>
              </a:ext>
            </a:extLst>
          </p:cNvPr>
          <p:cNvCxnSpPr>
            <a:cxnSpLocks/>
          </p:cNvCxnSpPr>
          <p:nvPr/>
        </p:nvCxnSpPr>
        <p:spPr>
          <a:xfrm flipH="1">
            <a:off x="10871157" y="5184030"/>
            <a:ext cx="469288" cy="17039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731270F-B992-32CA-E6FE-82F3E61DAAF8}"/>
              </a:ext>
            </a:extLst>
          </p:cNvPr>
          <p:cNvCxnSpPr>
            <a:cxnSpLocks/>
          </p:cNvCxnSpPr>
          <p:nvPr/>
        </p:nvCxnSpPr>
        <p:spPr>
          <a:xfrm flipH="1">
            <a:off x="10765410" y="5363852"/>
            <a:ext cx="105747" cy="107465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C7AE581-73EB-1D52-82F8-B892DFA3FFBA}"/>
              </a:ext>
            </a:extLst>
          </p:cNvPr>
          <p:cNvCxnSpPr>
            <a:cxnSpLocks/>
          </p:cNvCxnSpPr>
          <p:nvPr/>
        </p:nvCxnSpPr>
        <p:spPr>
          <a:xfrm>
            <a:off x="10128207" y="6297072"/>
            <a:ext cx="637203" cy="14143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CBE7B27-F9E2-A89B-84E8-E27FF392D4A1}"/>
              </a:ext>
            </a:extLst>
          </p:cNvPr>
          <p:cNvCxnSpPr>
            <a:cxnSpLocks/>
          </p:cNvCxnSpPr>
          <p:nvPr/>
        </p:nvCxnSpPr>
        <p:spPr>
          <a:xfrm flipV="1">
            <a:off x="9444567" y="6297072"/>
            <a:ext cx="683640" cy="56092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6463826-D2DF-BD7B-BEA7-8F3B851BA266}"/>
              </a:ext>
            </a:extLst>
          </p:cNvPr>
          <p:cNvCxnSpPr>
            <a:cxnSpLocks/>
          </p:cNvCxnSpPr>
          <p:nvPr/>
        </p:nvCxnSpPr>
        <p:spPr>
          <a:xfrm flipH="1" flipV="1">
            <a:off x="7984503" y="5756341"/>
            <a:ext cx="1483283" cy="110165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1861F05-46DC-216D-2EE4-C7847C64E8F7}"/>
              </a:ext>
            </a:extLst>
          </p:cNvPr>
          <p:cNvCxnSpPr>
            <a:cxnSpLocks/>
          </p:cNvCxnSpPr>
          <p:nvPr/>
        </p:nvCxnSpPr>
        <p:spPr>
          <a:xfrm>
            <a:off x="11340445" y="5139067"/>
            <a:ext cx="273662" cy="1666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7373557-15CF-47ED-A4E7-D8C6A222AF4E}"/>
              </a:ext>
            </a:extLst>
          </p:cNvPr>
          <p:cNvCxnSpPr>
            <a:cxnSpLocks/>
          </p:cNvCxnSpPr>
          <p:nvPr/>
        </p:nvCxnSpPr>
        <p:spPr>
          <a:xfrm flipH="1" flipV="1">
            <a:off x="10765410" y="4722829"/>
            <a:ext cx="575035" cy="43290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CEA39F0-2234-0AF4-FE7E-5E9B21ADA8A4}"/>
              </a:ext>
            </a:extLst>
          </p:cNvPr>
          <p:cNvCxnSpPr>
            <a:cxnSpLocks/>
          </p:cNvCxnSpPr>
          <p:nvPr/>
        </p:nvCxnSpPr>
        <p:spPr>
          <a:xfrm>
            <a:off x="11629391" y="5152114"/>
            <a:ext cx="389630" cy="68329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DF1E31D-722B-5BEA-78EA-95668E2A0205}"/>
              </a:ext>
            </a:extLst>
          </p:cNvPr>
          <p:cNvSpPr txBox="1"/>
          <p:nvPr/>
        </p:nvSpPr>
        <p:spPr>
          <a:xfrm>
            <a:off x="11087100" y="418356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</a:t>
            </a: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Elevated Tank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C28090-0BB7-2A82-5C52-79FBD6A432EB}"/>
              </a:ext>
            </a:extLst>
          </p:cNvPr>
          <p:cNvSpPr txBox="1"/>
          <p:nvPr/>
        </p:nvSpPr>
        <p:spPr>
          <a:xfrm>
            <a:off x="1" y="1298610"/>
            <a:ext cx="60197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u="sng" dirty="0"/>
              <a:t>Original Plan:</a:t>
            </a:r>
            <a:r>
              <a:rPr lang="en-US" sz="3000" dirty="0"/>
              <a:t> Savannah Funded Water Transmission Line (</a:t>
            </a:r>
            <a:r>
              <a:rPr lang="en-US" sz="3000" dirty="0">
                <a:solidFill>
                  <a:srgbClr val="FF0000"/>
                </a:solidFill>
              </a:rPr>
              <a:t>Red</a:t>
            </a:r>
            <a:r>
              <a:rPr lang="en-US" sz="3000" dirty="0"/>
              <a:t> Dash)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Savannah to Construct 81,000 Linear Feet of 30 to 36-inch Water Transmission Main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u="sng" dirty="0"/>
              <a:t>Route:</a:t>
            </a:r>
            <a:r>
              <a:rPr lang="en-US" sz="2400" i="1" dirty="0"/>
              <a:t>  I&amp;D Facility to West Chatham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Construct New Pumping Infrastructure &amp; 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Long Term Operation &amp; Maintenance (O&amp;M) of Future Large Transmission Main</a:t>
            </a:r>
          </a:p>
          <a:p>
            <a:endParaRPr lang="en-US" sz="2400" i="1" dirty="0"/>
          </a:p>
          <a:p>
            <a:r>
              <a:rPr lang="en-US" sz="3000" i="1" dirty="0"/>
              <a:t>Positive Financial Implications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Construction Savings = </a:t>
            </a:r>
            <a:r>
              <a:rPr lang="en-US" sz="2400" b="1" i="1" dirty="0"/>
              <a:t>$125M (</a:t>
            </a:r>
            <a:r>
              <a:rPr lang="en-US" sz="2400" b="1" i="1" dirty="0" err="1"/>
              <a:t>est</a:t>
            </a:r>
            <a:r>
              <a:rPr lang="en-US" sz="2400" b="1" i="1" dirty="0"/>
              <a:t>)*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O&amp;M Savings       Annual Expense Reduction</a:t>
            </a:r>
          </a:p>
        </p:txBody>
      </p:sp>
      <p:sp>
        <p:nvSpPr>
          <p:cNvPr id="4" name="Arrow: Striped Right 3">
            <a:extLst>
              <a:ext uri="{FF2B5EF4-FFF2-40B4-BE49-F238E27FC236}">
                <a16:creationId xmlns:a16="http://schemas.microsoft.com/office/drawing/2014/main" id="{48158B9A-33B4-8A89-14A3-20AF623D3847}"/>
              </a:ext>
            </a:extLst>
          </p:cNvPr>
          <p:cNvSpPr/>
          <p:nvPr/>
        </p:nvSpPr>
        <p:spPr>
          <a:xfrm>
            <a:off x="2154742" y="6105965"/>
            <a:ext cx="271604" cy="205943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6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908C54-C6C8-117E-8082-4DFC97401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639AAE98-12D2-4CB1-69F2-566E825436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0" b="-122"/>
          <a:stretch/>
        </p:blipFill>
        <p:spPr bwMode="auto">
          <a:xfrm>
            <a:off x="6019800" y="0"/>
            <a:ext cx="61722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F6FB56-28A2-C6A1-B3D0-F3B7B11B29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0143" y="4475949"/>
            <a:ext cx="253914" cy="3385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9D22AD-9966-4729-D897-5779C7699CAA}"/>
              </a:ext>
            </a:extLst>
          </p:cNvPr>
          <p:cNvSpPr txBox="1"/>
          <p:nvPr/>
        </p:nvSpPr>
        <p:spPr>
          <a:xfrm>
            <a:off x="7427537" y="3081566"/>
            <a:ext cx="1285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661587-2EA1-2FF6-6C17-75A12E4C14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1268" y="5756341"/>
            <a:ext cx="255507" cy="34067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FED107D-9483-825C-9C3D-53CED9B4AC6B}"/>
              </a:ext>
            </a:extLst>
          </p:cNvPr>
          <p:cNvSpPr txBox="1"/>
          <p:nvPr/>
        </p:nvSpPr>
        <p:spPr>
          <a:xfrm>
            <a:off x="10871157" y="5835407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</a:t>
            </a: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Elevated Tank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35B08C-066D-C1B2-FD39-7C74ED14F087}"/>
              </a:ext>
            </a:extLst>
          </p:cNvPr>
          <p:cNvSpPr txBox="1"/>
          <p:nvPr/>
        </p:nvSpPr>
        <p:spPr>
          <a:xfrm>
            <a:off x="8299613" y="2058849"/>
            <a:ext cx="1352550" cy="461665"/>
          </a:xfrm>
          <a:prstGeom prst="rect">
            <a:avLst/>
          </a:prstGeom>
          <a:solidFill>
            <a:srgbClr val="EEEEEE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 Effingham WTP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D5F0A0-4193-A2A0-EDC6-7AB03FB8826C}"/>
              </a:ext>
            </a:extLst>
          </p:cNvPr>
          <p:cNvSpPr/>
          <p:nvPr/>
        </p:nvSpPr>
        <p:spPr>
          <a:xfrm>
            <a:off x="4571999" y="0"/>
            <a:ext cx="4336331" cy="1630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49C94A-E460-200E-6635-E6344B3C3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11496"/>
            <a:ext cx="10972800" cy="715962"/>
          </a:xfrm>
        </p:spPr>
        <p:txBody>
          <a:bodyPr/>
          <a:lstStyle/>
          <a:p>
            <a:r>
              <a:rPr lang="en-US" dirty="0"/>
              <a:t>   Project Area Map – Future Conditions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E688842-F6A6-B0A8-CD99-8D75208D5898}"/>
              </a:ext>
            </a:extLst>
          </p:cNvPr>
          <p:cNvCxnSpPr>
            <a:cxnSpLocks/>
          </p:cNvCxnSpPr>
          <p:nvPr/>
        </p:nvCxnSpPr>
        <p:spPr>
          <a:xfrm>
            <a:off x="0" y="904266"/>
            <a:ext cx="871341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6323FB0-3BA6-85C0-7C57-65B9D3FEE4EC}"/>
              </a:ext>
            </a:extLst>
          </p:cNvPr>
          <p:cNvCxnSpPr>
            <a:cxnSpLocks/>
          </p:cNvCxnSpPr>
          <p:nvPr/>
        </p:nvCxnSpPr>
        <p:spPr>
          <a:xfrm>
            <a:off x="11340445" y="5139067"/>
            <a:ext cx="273662" cy="1666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4B1807B-9AB1-DC6E-5BE2-D4743593D3A5}"/>
              </a:ext>
            </a:extLst>
          </p:cNvPr>
          <p:cNvCxnSpPr>
            <a:cxnSpLocks/>
          </p:cNvCxnSpPr>
          <p:nvPr/>
        </p:nvCxnSpPr>
        <p:spPr>
          <a:xfrm flipH="1" flipV="1">
            <a:off x="10677778" y="4675248"/>
            <a:ext cx="662667" cy="48048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DD9714-B2AF-9016-E7D6-1E2650CC941E}"/>
              </a:ext>
            </a:extLst>
          </p:cNvPr>
          <p:cNvCxnSpPr>
            <a:cxnSpLocks/>
          </p:cNvCxnSpPr>
          <p:nvPr/>
        </p:nvCxnSpPr>
        <p:spPr>
          <a:xfrm>
            <a:off x="11614107" y="5155733"/>
            <a:ext cx="404914" cy="679673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6716063-26D5-1751-7238-F46B14F47D50}"/>
              </a:ext>
            </a:extLst>
          </p:cNvPr>
          <p:cNvSpPr txBox="1"/>
          <p:nvPr/>
        </p:nvSpPr>
        <p:spPr>
          <a:xfrm>
            <a:off x="11087100" y="418356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Proposed</a:t>
            </a: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Elevated Tank 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2FAF9C3-0B17-D0F8-83D7-170CC47239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1888" y="4074022"/>
            <a:ext cx="295275" cy="21907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1442C62-7C02-C2B8-F2F7-635FDB0A3EFA}"/>
              </a:ext>
            </a:extLst>
          </p:cNvPr>
          <p:cNvSpPr txBox="1"/>
          <p:nvPr/>
        </p:nvSpPr>
        <p:spPr>
          <a:xfrm>
            <a:off x="9956664" y="3838965"/>
            <a:ext cx="21901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Effingham Co Interconnection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AE5B89-7B1E-FB2C-5072-1C6134E4A367}"/>
              </a:ext>
            </a:extLst>
          </p:cNvPr>
          <p:cNvSpPr txBox="1"/>
          <p:nvPr/>
        </p:nvSpPr>
        <p:spPr>
          <a:xfrm>
            <a:off x="222942" y="1479682"/>
            <a:ext cx="55231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State Funded Plan:</a:t>
            </a:r>
            <a:r>
              <a:rPr lang="en-US" sz="3200" dirty="0"/>
              <a:t> Future Benefits to the Savannah Water System &amp; Customers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Water Supply to Effingham County via Existing Delivery Point (2002)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Reallocate Funds (~$125M) to Savannah Water System Improvements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Increase Water Supply to Existing Savannah Service Area (</a:t>
            </a:r>
            <a:r>
              <a:rPr lang="en-US" sz="2400" i="1" dirty="0">
                <a:solidFill>
                  <a:srgbClr val="0070C0"/>
                </a:solidFill>
              </a:rPr>
              <a:t>Blue</a:t>
            </a:r>
            <a:r>
              <a:rPr lang="en-US" sz="2400" i="1" dirty="0"/>
              <a:t> Lines)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Water Supply Redundancy with Effingham County Water System</a:t>
            </a:r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9642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C64A187-E154-45D5-90BE-18036350D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Georgia Funding Breakdown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F71598-91D3-B423-010E-3AB2399FB9BA}"/>
              </a:ext>
            </a:extLst>
          </p:cNvPr>
          <p:cNvSpPr txBox="1"/>
          <p:nvPr/>
        </p:nvSpPr>
        <p:spPr>
          <a:xfrm>
            <a:off x="793474" y="1065540"/>
            <a:ext cx="1060483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Total Amount of Allocated Funding = $501.7M </a:t>
            </a:r>
          </a:p>
          <a:p>
            <a:pPr eaLnBrk="0" fontAlgn="base" hangingPunct="0">
              <a:defRPr/>
            </a:pPr>
            <a:r>
              <a:rPr lang="en-US" sz="2800" b="1" i="1" kern="0" dirty="0">
                <a:solidFill>
                  <a:srgbClr val="404040"/>
                </a:solidFill>
                <a:latin typeface="Larsseit" pitchFamily="50" charset="0"/>
              </a:rPr>
              <a:t>Funding Mechanism: GEFA </a:t>
            </a:r>
            <a:r>
              <a:rPr kumimoji="0" lang="en-US" sz="2800" b="1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Loans and State Direct Investment (SDI)</a:t>
            </a:r>
          </a:p>
          <a:p>
            <a:pPr marL="914400" marR="0" lvl="1" indent="-457200" algn="l" defTabSz="914400" rtl="0" eaLnBrk="0" fontAlgn="base" latinLnBrk="0" hangingPunct="0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$319.0M – Effingham County</a:t>
            </a:r>
          </a:p>
          <a:p>
            <a:pPr marL="1257300" lvl="2" indent="-342900" eaLnBrk="0" fontAlgn="base" hangingPunct="0">
              <a:buFont typeface="Courier New" panose="02070309020205020404" pitchFamily="49" charset="0"/>
              <a:buChar char="o"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New </a:t>
            </a:r>
            <a:r>
              <a:rPr lang="en-US" sz="2400" i="1" kern="0" dirty="0">
                <a:solidFill>
                  <a:srgbClr val="404040"/>
                </a:solidFill>
                <a:latin typeface="Larsseit" pitchFamily="50" charset="0"/>
              </a:rPr>
              <a:t>Raw Water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Intake</a:t>
            </a:r>
          </a:p>
          <a:p>
            <a:pPr marL="1257300" lvl="2" indent="-342900" eaLnBrk="0" fontAlgn="base" hangingPunct="0">
              <a:buFont typeface="Courier New" panose="02070309020205020404" pitchFamily="49" charset="0"/>
              <a:buChar char="o"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Surface WTP Design and Construction</a:t>
            </a:r>
            <a:endParaRPr lang="en-US" sz="2400" i="1" kern="0" dirty="0">
              <a:solidFill>
                <a:srgbClr val="404040"/>
              </a:solidFill>
              <a:latin typeface="Larsseit" pitchFamily="50" charset="0"/>
            </a:endParaRPr>
          </a:p>
          <a:p>
            <a:pPr marL="1257300" lvl="2" indent="-342900" eaLnBrk="0" fontAlgn="base" hangingPunct="0">
              <a:buFont typeface="Courier New" panose="02070309020205020404" pitchFamily="49" charset="0"/>
              <a:buChar char="o"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Water </a:t>
            </a:r>
            <a:r>
              <a:rPr lang="en-US" sz="2400" i="1" kern="0" dirty="0">
                <a:solidFill>
                  <a:srgbClr val="404040"/>
                </a:solidFill>
                <a:latin typeface="Larsseit" pitchFamily="50" charset="0"/>
              </a:rPr>
              <a:t>T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ransmission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 Infrastructure</a:t>
            </a:r>
          </a:p>
          <a:p>
            <a:pPr marL="914400" marR="0" lvl="1" indent="-457200" algn="l" defTabSz="914400" rtl="0" eaLnBrk="0" fontAlgn="base" latinLnBrk="0" hangingPunct="0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$146.0M – City of Savannah (50/50)*  </a:t>
            </a:r>
          </a:p>
          <a:p>
            <a:pPr marL="1257300" lvl="2" indent="-342900" eaLnBrk="0" fontAlgn="base" hangingPunct="0">
              <a:buFont typeface="Courier New" panose="02070309020205020404" pitchFamily="49" charset="0"/>
              <a:buChar char="o"/>
              <a:defRPr/>
            </a:pPr>
            <a:r>
              <a:rPr lang="en-US" sz="2400" b="1" i="1" kern="0" dirty="0">
                <a:solidFill>
                  <a:srgbClr val="404040"/>
                </a:solidFill>
                <a:latin typeface="Larsseit" pitchFamily="50" charset="0"/>
              </a:rPr>
              <a:t>Raw Water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Pumping Upgrades to Meet Increased Demands</a:t>
            </a:r>
          </a:p>
          <a:p>
            <a:pPr marL="1257300" lvl="2" indent="-342900" eaLnBrk="0" fontAlgn="base" hangingPunct="0">
              <a:buFont typeface="Courier New" panose="02070309020205020404" pitchFamily="49" charset="0"/>
              <a:buChar char="o"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Surface WTP (I&amp;D) Upgrade &amp; Expansion</a:t>
            </a:r>
          </a:p>
          <a:p>
            <a:pPr marL="1257300" lvl="2" indent="-342900" eaLnBrk="0" fontAlgn="base" hangingPunct="0">
              <a:buFont typeface="Courier New" panose="02070309020205020404" pitchFamily="49" charset="0"/>
              <a:buChar char="o"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Water Transmission Pump Station Upgrades</a:t>
            </a:r>
          </a:p>
          <a:p>
            <a:pPr marL="1257300" lvl="2" indent="-342900" eaLnBrk="0" fontAlgn="base" hangingPunct="0">
              <a:buFont typeface="Courier New" panose="02070309020205020404" pitchFamily="49" charset="0"/>
              <a:buChar char="o"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Two Water Towers</a:t>
            </a:r>
          </a:p>
          <a:p>
            <a:pPr marL="914400" marR="0" lvl="1" indent="-457200" algn="l" defTabSz="914400" rtl="0" eaLnBrk="0" fontAlgn="base" latinLnBrk="0" hangingPunct="0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$36.7M – Bryan County </a:t>
            </a:r>
          </a:p>
          <a:p>
            <a:pPr marL="1257300" lvl="2" indent="-342900" eaLnBrk="0" fontAlgn="base" hangingPunct="0">
              <a:buFont typeface="Courier New" panose="02070309020205020404" pitchFamily="49" charset="0"/>
              <a:buChar char="o"/>
              <a:defRPr/>
            </a:pPr>
            <a:r>
              <a:rPr lang="en-US" sz="2400" i="1" kern="0" dirty="0">
                <a:solidFill>
                  <a:srgbClr val="404040"/>
                </a:solidFill>
                <a:latin typeface="Larsseit" pitchFamily="50" charset="0"/>
              </a:rPr>
              <a:t>Water Transmission Infrastructure</a:t>
            </a:r>
          </a:p>
          <a:p>
            <a:pPr marL="1257300" lvl="2" indent="-342900" eaLnBrk="0" fontAlgn="base" hangingPunct="0">
              <a:buFont typeface="Courier New" panose="02070309020205020404" pitchFamily="49" charset="0"/>
              <a:buChar char="o"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Larsseit" pitchFamily="50" charset="0"/>
                <a:ea typeface="+mn-ea"/>
                <a:cs typeface="+mn-cs"/>
              </a:rPr>
              <a:t>High Service Booster Station</a:t>
            </a:r>
          </a:p>
          <a:p>
            <a:pPr eaLnBrk="0" fontAlgn="base" hangingPunct="0"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Larsseit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21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AA11D-4AEA-B6C0-2973-72A858444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6EEDA3-C898-B4A9-639A-3F45C51B0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Discussion</a:t>
            </a:r>
            <a:endParaRPr lang="en-U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7F6BEF-1E9D-D473-8E8E-3B350B068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839" y="3822506"/>
            <a:ext cx="2583527" cy="25338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ED499EF-EA16-7351-2BC2-C841910517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122" y="4509423"/>
            <a:ext cx="3791439" cy="11724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16D52E-5567-347C-63F1-88D798081C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2450" y="4509423"/>
            <a:ext cx="3334981" cy="1011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9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BF408766CB40429B395176881119BA" ma:contentTypeVersion="16" ma:contentTypeDescription="Create a new document." ma:contentTypeScope="" ma:versionID="de7c794df383506b8a7574b765220ba4">
  <xsd:schema xmlns:xsd="http://www.w3.org/2001/XMLSchema" xmlns:xs="http://www.w3.org/2001/XMLSchema" xmlns:p="http://schemas.microsoft.com/office/2006/metadata/properties" xmlns:ns3="bcee4dbc-10c4-4ee5-9e90-be13ebecebd1" xmlns:ns4="8ab00329-aabd-4bad-82e4-0275f8342f30" targetNamespace="http://schemas.microsoft.com/office/2006/metadata/properties" ma:root="true" ma:fieldsID="178b1f0cb76b0ae16a4bdcfacb834c14" ns3:_="" ns4:_="">
    <xsd:import namespace="bcee4dbc-10c4-4ee5-9e90-be13ebecebd1"/>
    <xsd:import namespace="8ab00329-aabd-4bad-82e4-0275f8342f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ee4dbc-10c4-4ee5-9e90-be13ebeceb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b00329-aabd-4bad-82e4-0275f8342f3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cee4dbc-10c4-4ee5-9e90-be13ebecebd1" xsi:nil="true"/>
  </documentManagement>
</p:properties>
</file>

<file path=customXml/itemProps1.xml><?xml version="1.0" encoding="utf-8"?>
<ds:datastoreItem xmlns:ds="http://schemas.openxmlformats.org/officeDocument/2006/customXml" ds:itemID="{1307EFFE-2939-4641-833A-4E65BACFAA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ee4dbc-10c4-4ee5-9e90-be13ebecebd1"/>
    <ds:schemaRef ds:uri="8ab00329-aabd-4bad-82e4-0275f8342f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BF14CD-BA4A-4E5F-A4BF-12C1AF9131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0E8522-22E7-4E48-81C9-D7A32C72BCF3}">
  <ds:schemaRefs>
    <ds:schemaRef ds:uri="http://purl.org/dc/dcmitype/"/>
    <ds:schemaRef ds:uri="bcee4dbc-10c4-4ee5-9e90-be13ebecebd1"/>
    <ds:schemaRef ds:uri="http://schemas.microsoft.com/office/infopath/2007/PartnerControls"/>
    <ds:schemaRef ds:uri="8ab00329-aabd-4bad-82e4-0275f8342f30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645</Words>
  <Application>Microsoft Office PowerPoint</Application>
  <PresentationFormat>Widescreen</PresentationFormat>
  <Paragraphs>103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Abadi</vt:lpstr>
      <vt:lpstr>Aptos</vt:lpstr>
      <vt:lpstr>Arial</vt:lpstr>
      <vt:lpstr>Courier New</vt:lpstr>
      <vt:lpstr>Larsseit</vt:lpstr>
      <vt:lpstr>Neutraface 2 Text Book</vt:lpstr>
      <vt:lpstr>Times New Roman</vt:lpstr>
      <vt:lpstr>Wingdings</vt:lpstr>
      <vt:lpstr>1_Office Theme</vt:lpstr>
      <vt:lpstr>PowerPoint Presentation</vt:lpstr>
      <vt:lpstr> Acronyms</vt:lpstr>
      <vt:lpstr>Coastal Georgia Water Supply Needs</vt:lpstr>
      <vt:lpstr>Coastal Georgia Surface Water Supply Proposal</vt:lpstr>
      <vt:lpstr>   Project Area Map – Phases I &amp; II </vt:lpstr>
      <vt:lpstr>   Project Area Map – Prior Planning</vt:lpstr>
      <vt:lpstr>   Project Area Map – Future Conditions</vt:lpstr>
      <vt:lpstr>State of Georgia Funding Breakdown</vt:lpstr>
      <vt:lpstr>Questions and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Todd</dc:creator>
  <cp:lastModifiedBy>Shawn Rosenquist</cp:lastModifiedBy>
  <cp:revision>27</cp:revision>
  <dcterms:created xsi:type="dcterms:W3CDTF">2025-02-21T00:06:05Z</dcterms:created>
  <dcterms:modified xsi:type="dcterms:W3CDTF">2025-03-07T21:34:27Z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0x0101003BBF408766CB40429B395176881119BA</vt:lpwstr>
  </property>
</Properties>
</file>