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8" r:id="rId6"/>
    <p:sldId id="280" r:id="rId7"/>
    <p:sldId id="261" r:id="rId8"/>
    <p:sldId id="256" r:id="rId9"/>
    <p:sldId id="258" r:id="rId10"/>
    <p:sldId id="262" r:id="rId11"/>
    <p:sldId id="282" r:id="rId12"/>
    <p:sldId id="281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8CEB8-2A93-182D-E2A8-99343C6B0012}" v="15" dt="2024-11-25T15:26:20.797"/>
    <p1510:client id="{A58898ED-F7D6-4E15-865A-FAE9D2D3897B}" v="3" dt="2024-11-23T21:18:44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1EE3-4E74-D937-C8C9-31F4F71F9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7FBFB-6FCE-2CD0-9626-7ADDABF9E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D84C5-CD96-FAE5-4B76-A8550006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2899-13BB-FD1F-D4C8-D3317E73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9F273-E9D3-7EC4-E807-869D685E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4D12-5A33-2D8D-656C-BEA6E8A7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E17F1-5CCA-3CE6-01F2-0AEB3139B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FA277-3067-6C66-DCF8-B0C90147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93001-C820-43F3-6DC7-34CD4AA5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05CE-6F71-E26F-9B03-63EC75E1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0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AE2B0-95FD-4B85-12B0-733329812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6E454-8619-FEEF-EBBA-5AE4AE10F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27597-155F-5A8D-8932-4AE0482C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22E85-7814-3A09-26BD-967BE309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50E29-954C-ED88-5AF9-8040FDAF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18E4-CA14-1B7C-886A-415CE862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59A69-17DA-1802-0A96-70DE64DE5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48511-DE0B-0B05-DD31-1894E970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A5A42-D843-161B-9ED2-F0B6524B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B10B-175D-EC26-A9E3-3E96F4C4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FC31-AFCF-8164-D28C-3E88CDF9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8588E-D575-DCB5-3DD3-81D1A98B0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33B5-9A1E-28B1-77AA-192D0ECA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57AF9-73DF-8853-05FF-0E83BABB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F764C-B5F8-C3C9-EC42-373B343C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926D-FA8C-D82C-EBB7-D26FF9DF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B0E0-2C8C-A75D-0475-E04B77233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B500D-FF12-D3BE-76FD-16EC9729A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474D9-A08F-57A1-12EE-598616AC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D5256-D39F-BD20-EDA5-E80F31DB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75A53-3B00-BDC6-D9F1-625DE835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7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2B44-219B-678D-216E-89EFB2A1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CE765-7A54-18DD-3294-D52F21598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8ABE7-1772-07EB-A66F-5D3808983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2B20-8291-82AA-0288-11C550412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14E24-E6D1-FD37-BCC5-A21130C1E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7CE2F-B797-BC03-0041-4D5173B8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34AF1D-054D-96EF-20FE-D7CCCAA7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F3123-EBDC-D343-0249-0F405C87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9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0C91-C2B6-4D6E-692C-F9EF21C6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F0384-6249-0455-705D-604AEE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BCB6F-40F0-FFB5-46D3-2FF4A28D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F1CE2-8E4D-6F24-DBA4-1B982A23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74716-C5FD-9C48-C760-1744E985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082C2-A18B-8432-7802-CD3E318F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710BD-7197-477A-9732-844FA02E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9FEF0-F15D-96F4-463A-D357270C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23C1-94CD-AA35-7D28-8A25EFC6D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38ED1-6A70-C0A6-4DCE-328237B7D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71AD6-249E-12DE-8AEB-FD1D30B7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7AC46-61AC-5779-1FDF-32730B6A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B7A29-9A5F-170C-F142-EB9FBC67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881D-989E-AB34-06F2-2B532C9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A57DA-20D3-1971-3F84-E7D5A76F3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490D6-6E5F-1A18-1157-FC6DA47D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C5C87-7E17-9E02-38AE-E9D0BC38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8F0DA-DD0A-CB7B-7AB0-60960DD7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62742-F82F-882E-A9FE-6477F111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2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C030A-38D0-3B0A-CC4B-CF01BE38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7C682-D000-304D-9D0A-CFCB8CD8B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782F-BCB0-6581-8601-8A2EF02D3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5054B4-41A4-4FE1-9B0C-A71160453E6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1391E-C2CF-A389-B93A-E7EEC0C6C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51671-B74A-0FA1-7157-FD324059F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05A677-CA44-44CD-B5D4-A77AA032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ESedY5ai_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7834"/>
          <a:stretch/>
        </p:blipFill>
        <p:spPr>
          <a:xfrm>
            <a:off x="0" y="-2031"/>
            <a:ext cx="12191999" cy="6858000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0" y="3283967"/>
            <a:ext cx="121920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5600" b="0" i="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6345"/>
              </a:lnSpc>
            </a:pPr>
            <a:r>
              <a:rPr lang="en-US" sz="5400" spc="-110" dirty="0" err="1">
                <a:solidFill>
                  <a:srgbClr val="044E92"/>
                </a:solidFill>
              </a:rPr>
              <a:t>Daﬃn</a:t>
            </a:r>
            <a:r>
              <a:rPr lang="en-US" sz="5400" spc="-465" dirty="0">
                <a:solidFill>
                  <a:srgbClr val="044E92"/>
                </a:solidFill>
              </a:rPr>
              <a:t> </a:t>
            </a:r>
            <a:r>
              <a:rPr lang="en-US" sz="5400" spc="-290" dirty="0">
                <a:solidFill>
                  <a:srgbClr val="044E92"/>
                </a:solidFill>
              </a:rPr>
              <a:t>Park Signature Playground Concept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CEB7C-A294-9330-9691-491AA2EEC8D2}"/>
              </a:ext>
            </a:extLst>
          </p:cNvPr>
          <p:cNvSpPr txBox="1"/>
          <p:nvPr/>
        </p:nvSpPr>
        <p:spPr>
          <a:xfrm>
            <a:off x="2943062" y="4590355"/>
            <a:ext cx="6375400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 Signature: </a:t>
            </a:r>
            <a:r>
              <a:rPr lang="en-US" sz="5400" dirty="0">
                <a:solidFill>
                  <a:srgbClr val="FF0000"/>
                </a:solidFill>
                <a:latin typeface="Edwardian Script ITC" panose="030303020407070D0804" pitchFamily="66" charset="0"/>
              </a:rPr>
              <a:t> </a:t>
            </a:r>
            <a:r>
              <a:rPr lang="en-US" sz="2800" dirty="0">
                <a:latin typeface="Avenir Next LT Pro Light" panose="020B0304020202020204" pitchFamily="34" charset="0"/>
              </a:rPr>
              <a:t>A distinguishing style </a:t>
            </a:r>
            <a:r>
              <a:rPr lang="en-US" sz="4800" dirty="0">
                <a:latin typeface="Edwardian Script ITC" panose="030303020407070D0804" pitchFamily="66" charset="0"/>
              </a:rPr>
              <a:t> 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2716304-0559-3B20-BE1B-9A1DE179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22449"/>
          <a:stretch/>
        </p:blipFill>
        <p:spPr>
          <a:xfrm>
            <a:off x="2943062" y="282068"/>
            <a:ext cx="6515786" cy="279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7B2C4-37FD-6244-4816-F9C3C9B2454E}"/>
              </a:ext>
            </a:extLst>
          </p:cNvPr>
          <p:cNvSpPr txBox="1"/>
          <p:nvPr/>
        </p:nvSpPr>
        <p:spPr>
          <a:xfrm>
            <a:off x="7214565" y="5317164"/>
            <a:ext cx="215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 LT Pro Light" panose="020B0304020202020204" pitchFamily="34" charset="0"/>
              </a:rPr>
              <a:t>[The Free Dictionary]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1D65A-5B28-0850-3155-704C84415AF3}"/>
              </a:ext>
            </a:extLst>
          </p:cNvPr>
          <p:cNvSpPr txBox="1"/>
          <p:nvPr/>
        </p:nvSpPr>
        <p:spPr>
          <a:xfrm>
            <a:off x="4886166" y="6032870"/>
            <a:ext cx="262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City Council Workshop</a:t>
            </a:r>
          </a:p>
          <a:p>
            <a:pPr algn="ctr"/>
            <a:r>
              <a:rPr lang="en-US" sz="1600" b="1" dirty="0">
                <a:latin typeface="Avenir Next LT Pro Light" panose="020B0304020202020204" pitchFamily="34" charset="0"/>
              </a:rPr>
              <a:t>November 26,2024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6C3A42-24ED-35AF-D18A-F2F09F02A063}"/>
              </a:ext>
            </a:extLst>
          </p:cNvPr>
          <p:cNvSpPr txBox="1"/>
          <p:nvPr/>
        </p:nvSpPr>
        <p:spPr>
          <a:xfrm>
            <a:off x="6868635" y="788845"/>
            <a:ext cx="4859077" cy="518603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endParaRPr lang="en-US" sz="11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8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About CORE</a:t>
            </a:r>
          </a:p>
          <a:p>
            <a:pPr algn="l"/>
            <a:r>
              <a:rPr lang="en-US" b="1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Best Practice Research</a:t>
            </a:r>
          </a:p>
          <a:p>
            <a:pPr algn="l"/>
            <a:r>
              <a:rPr 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Independent, Validated, Relevant</a:t>
            </a:r>
          </a:p>
          <a:p>
            <a:pPr algn="l"/>
            <a:endParaRPr lang="en-US" sz="1200" b="1" i="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GameTime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parent company,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PlayCore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is committed to researching and advocating for play and recreation to create a healthier, happier society through their Center for Outreach, Research, and Education (CORE) 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CORE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comprises four distinct service areas to share scholarly, evidence-based research, build informed advocacy, and help empower communities with tools and data to create and measure great play, recreation, and outdoor spaces. </a:t>
            </a:r>
          </a:p>
          <a:p>
            <a:pPr algn="l"/>
            <a:endParaRPr lang="en-US" sz="1600" b="0" i="0" dirty="0">
              <a:solidFill>
                <a:srgbClr val="FFFFFF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FDD8F-1789-8A4F-34BC-5A6EA57AAEF5}"/>
              </a:ext>
            </a:extLst>
          </p:cNvPr>
          <p:cNvSpPr txBox="1"/>
          <p:nvPr/>
        </p:nvSpPr>
        <p:spPr>
          <a:xfrm>
            <a:off x="500226" y="3512667"/>
            <a:ext cx="5996265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As 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PlayCore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company,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GameTime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leverages the deep knowledge of CORE’s Research Institute. </a:t>
            </a:r>
          </a:p>
          <a:p>
            <a:pPr algn="l"/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The Institute is comprised of leading experts, universities, and research centers who work with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PlayCore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The research also helps drive our product development and play space design.</a:t>
            </a:r>
            <a:endParaRPr lang="en-US" b="0" i="0" dirty="0">
              <a:solidFill>
                <a:srgbClr val="FFFFFF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2052" name="Picture 4" descr="Rustic, forest-themed play system">
            <a:extLst>
              <a:ext uri="{FF2B5EF4-FFF2-40B4-BE49-F238E27FC236}">
                <a16:creationId xmlns:a16="http://schemas.microsoft.com/office/drawing/2014/main" id="{DE1CF72B-30DC-8670-EE41-14673A8D4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5435" r="21573" b="4216"/>
          <a:stretch/>
        </p:blipFill>
        <p:spPr bwMode="auto">
          <a:xfrm>
            <a:off x="3272595" y="788845"/>
            <a:ext cx="3234532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F96D7-1758-876C-3819-C0110043F035}"/>
              </a:ext>
            </a:extLst>
          </p:cNvPr>
          <p:cNvSpPr txBox="1"/>
          <p:nvPr/>
        </p:nvSpPr>
        <p:spPr>
          <a:xfrm>
            <a:off x="617189" y="6393950"/>
            <a:ext cx="1728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gametime.com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72EE7F-D56E-C5BE-FE4C-DE6EEB97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1" t="21085" r="80169" b="68217"/>
          <a:stretch/>
        </p:blipFill>
        <p:spPr>
          <a:xfrm>
            <a:off x="510860" y="1405449"/>
            <a:ext cx="2410857" cy="1411149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930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032E39-061F-ABE2-C146-C3061DB2B747}"/>
              </a:ext>
            </a:extLst>
          </p:cNvPr>
          <p:cNvSpPr txBox="1"/>
          <p:nvPr/>
        </p:nvSpPr>
        <p:spPr>
          <a:xfrm>
            <a:off x="670461" y="1536373"/>
            <a:ext cx="10851075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Inclusive playgrounds value meaningful play experiences for people of all ages and abilities.  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The </a:t>
            </a:r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7 Principles of Inclusive Playground Design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® is a comprehensive design guide for creating inclusive play spaces. It was created by researchers, architects, and play experts at Utah State University Center for Persons with Disabilities in partnership with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PlayCore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565D8B-AA60-C5C1-4895-390AA900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3188"/>
              </p:ext>
            </p:extLst>
          </p:nvPr>
        </p:nvGraphicFramePr>
        <p:xfrm>
          <a:off x="223190" y="3240083"/>
          <a:ext cx="11745615" cy="2926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75897">
                  <a:extLst>
                    <a:ext uri="{9D8B030D-6E8A-4147-A177-3AD203B41FA5}">
                      <a16:colId xmlns:a16="http://schemas.microsoft.com/office/drawing/2014/main" val="7849064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51185847"/>
                    </a:ext>
                  </a:extLst>
                </a:gridCol>
                <a:gridCol w="1661822">
                  <a:extLst>
                    <a:ext uri="{9D8B030D-6E8A-4147-A177-3AD203B41FA5}">
                      <a16:colId xmlns:a16="http://schemas.microsoft.com/office/drawing/2014/main" val="2372970922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609276211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2960962987"/>
                    </a:ext>
                  </a:extLst>
                </a:gridCol>
                <a:gridCol w="1630017">
                  <a:extLst>
                    <a:ext uri="{9D8B030D-6E8A-4147-A177-3AD203B41FA5}">
                      <a16:colId xmlns:a16="http://schemas.microsoft.com/office/drawing/2014/main" val="3194494890"/>
                    </a:ext>
                  </a:extLst>
                </a:gridCol>
                <a:gridCol w="1876508">
                  <a:extLst>
                    <a:ext uri="{9D8B030D-6E8A-4147-A177-3AD203B41FA5}">
                      <a16:colId xmlns:a16="http://schemas.microsoft.com/office/drawing/2014/main" val="4087318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11125" indent="-111125" algn="ctr">
                        <a:buFont typeface="+mj-lt"/>
                        <a:buAutoNum type="arabicPeriod"/>
                      </a:pPr>
                      <a:r>
                        <a:rPr lang="en-US" dirty="0"/>
                        <a:t> 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/>
                        <a:t>Be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 </a:t>
                      </a:r>
                    </a:p>
                    <a:p>
                      <a:pPr algn="ctr"/>
                      <a:r>
                        <a:rPr lang="en-US" dirty="0"/>
                        <a:t>Be 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 </a:t>
                      </a:r>
                    </a:p>
                    <a:p>
                      <a:pPr algn="ctr"/>
                      <a:r>
                        <a:rPr lang="en-US" dirty="0"/>
                        <a:t>Be Smart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 </a:t>
                      </a:r>
                    </a:p>
                    <a:p>
                      <a:pPr algn="ctr"/>
                      <a:r>
                        <a:rPr lang="en-US" dirty="0"/>
                        <a:t>Be Independent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 </a:t>
                      </a:r>
                    </a:p>
                    <a:p>
                      <a:pPr algn="ctr"/>
                      <a:r>
                        <a:rPr lang="en-US" dirty="0"/>
                        <a:t>Be 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 </a:t>
                      </a:r>
                    </a:p>
                    <a:p>
                      <a:pPr algn="ctr"/>
                      <a:r>
                        <a:rPr lang="en-US" dirty="0"/>
                        <a:t>Be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 </a:t>
                      </a:r>
                    </a:p>
                    <a:p>
                      <a:pPr algn="ctr"/>
                      <a:r>
                        <a:rPr lang="en-US" dirty="0"/>
                        <a:t>Be Comfortable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Create Equitable Opportunities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Physical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Cognitive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Communication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Social/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   Emotional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Sensory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Access Flexibility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Ramps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Climbers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Links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Transfer platform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Simple &amp; Intuitive Design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Behavioral clues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Sensory feedback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Well organized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Reinforce play patterns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Set clear expectations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Individual Exploration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Accessible surfaces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Accessible routes of travel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Slide transfers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Safety Standards &amp; Comfort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Comfortable supervision areas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Clear visibility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Cozy spots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Jump-in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Accommodate Diverse Needs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Sustained physical activity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Cooperation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Socialization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Space for Movement &amp; Gathering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Comfortable for diverse sensory needs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Comfortable approach and reach</a:t>
                      </a:r>
                    </a:p>
                    <a:p>
                      <a:pPr marL="111125" indent="-1111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Environmental relief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750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223E93-F436-F173-B669-DBB3A1641828}"/>
              </a:ext>
            </a:extLst>
          </p:cNvPr>
          <p:cNvSpPr txBox="1"/>
          <p:nvPr/>
        </p:nvSpPr>
        <p:spPr>
          <a:xfrm>
            <a:off x="223190" y="6435666"/>
            <a:ext cx="1728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gametime.com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43081F-3F6F-A186-D07E-1DDC435240EE}"/>
              </a:ext>
            </a:extLst>
          </p:cNvPr>
          <p:cNvSpPr txBox="1"/>
          <p:nvPr/>
        </p:nvSpPr>
        <p:spPr>
          <a:xfrm>
            <a:off x="552936" y="509772"/>
            <a:ext cx="11086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Inclusive Playground Design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t="17222" b="11722"/>
          <a:stretch/>
        </p:blipFill>
        <p:spPr>
          <a:xfrm>
            <a:off x="1" y="1446029"/>
            <a:ext cx="12212996" cy="540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D64EC-9DCE-6D8B-1DDA-538AE7F3B37C}"/>
              </a:ext>
            </a:extLst>
          </p:cNvPr>
          <p:cNvSpPr txBox="1"/>
          <p:nvPr/>
        </p:nvSpPr>
        <p:spPr>
          <a:xfrm>
            <a:off x="1666406" y="2104577"/>
            <a:ext cx="1179472" cy="2545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4" b="1" dirty="0">
                <a:latin typeface="Agency FB" panose="020B0503020202020204" pitchFamily="34" charset="0"/>
              </a:rPr>
              <a:t>SLIDE-N-GLIDE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11251-2557-EDF0-7E72-73F5FA5594CE}"/>
              </a:ext>
            </a:extLst>
          </p:cNvPr>
          <p:cNvSpPr txBox="1"/>
          <p:nvPr/>
        </p:nvSpPr>
        <p:spPr>
          <a:xfrm>
            <a:off x="5712695" y="1868555"/>
            <a:ext cx="1179472" cy="2545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4" b="1" dirty="0">
                <a:latin typeface="Agency FB" panose="020B0503020202020204" pitchFamily="34" charset="0"/>
              </a:rPr>
              <a:t>TWIST-N-TURN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B2E4C-874F-6813-C94B-8BA23417A9A8}"/>
              </a:ext>
            </a:extLst>
          </p:cNvPr>
          <p:cNvSpPr txBox="1"/>
          <p:nvPr/>
        </p:nvSpPr>
        <p:spPr>
          <a:xfrm>
            <a:off x="8410820" y="1741276"/>
            <a:ext cx="1182721" cy="2545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4" b="1" dirty="0">
                <a:latin typeface="Agency FB" panose="020B0503020202020204" pitchFamily="34" charset="0"/>
              </a:rPr>
              <a:t>BUMP-N-JUMP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C180A-DD2E-C214-B87F-E0A2A2F3C0C7}"/>
              </a:ext>
            </a:extLst>
          </p:cNvPr>
          <p:cNvSpPr txBox="1"/>
          <p:nvPr/>
        </p:nvSpPr>
        <p:spPr>
          <a:xfrm>
            <a:off x="9002180" y="3554959"/>
            <a:ext cx="1077485" cy="3468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gency FB" panose="020B0503020202020204" pitchFamily="34" charset="0"/>
              </a:rPr>
              <a:t>MEGA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80C39-D1B6-239E-8A5B-EFA73FEF7936}"/>
              </a:ext>
            </a:extLst>
          </p:cNvPr>
          <p:cNvSpPr txBox="1"/>
          <p:nvPr/>
        </p:nvSpPr>
        <p:spPr>
          <a:xfrm>
            <a:off x="10624147" y="6132871"/>
            <a:ext cx="1329962" cy="2545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4" b="1" dirty="0">
                <a:latin typeface="Agency FB" panose="020B0503020202020204" pitchFamily="34" charset="0"/>
              </a:rPr>
              <a:t>SWINGS-N-THINGS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6F9F6-B0F8-B3B0-240F-AE34D66012D9}"/>
              </a:ext>
            </a:extLst>
          </p:cNvPr>
          <p:cNvSpPr txBox="1"/>
          <p:nvPr/>
        </p:nvSpPr>
        <p:spPr>
          <a:xfrm>
            <a:off x="87910" y="3596958"/>
            <a:ext cx="1322745" cy="2545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4" b="1" dirty="0">
                <a:latin typeface="Agency FB" panose="020B0503020202020204" pitchFamily="34" charset="0"/>
              </a:rPr>
              <a:t>SPLISH-N-SPLASH 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F8CBF-4FC3-8E78-0C69-592701A49AF9}"/>
              </a:ext>
            </a:extLst>
          </p:cNvPr>
          <p:cNvSpPr txBox="1"/>
          <p:nvPr/>
        </p:nvSpPr>
        <p:spPr>
          <a:xfrm rot="21090722">
            <a:off x="1458910" y="5120364"/>
            <a:ext cx="861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Restrooms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5CAAE-70D8-D20C-2959-673E9807DC19}"/>
              </a:ext>
            </a:extLst>
          </p:cNvPr>
          <p:cNvSpPr txBox="1"/>
          <p:nvPr/>
        </p:nvSpPr>
        <p:spPr>
          <a:xfrm rot="1034545">
            <a:off x="10813443" y="2006118"/>
            <a:ext cx="5288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3C850-676F-56DB-BBAA-32EEFA92A898}"/>
              </a:ext>
            </a:extLst>
          </p:cNvPr>
          <p:cNvSpPr txBox="1"/>
          <p:nvPr/>
        </p:nvSpPr>
        <p:spPr>
          <a:xfrm>
            <a:off x="1180241" y="5739991"/>
            <a:ext cx="148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Building will be smaller </a:t>
            </a:r>
          </a:p>
          <a:p>
            <a:pPr algn="ctr"/>
            <a:r>
              <a:rPr lang="en-US" sz="800" dirty="0"/>
              <a:t>in size to allow for </a:t>
            </a:r>
          </a:p>
          <a:p>
            <a:pPr algn="ctr"/>
            <a:r>
              <a:rPr lang="en-US" sz="800" dirty="0"/>
              <a:t>picnic tables and umbrellas</a:t>
            </a:r>
          </a:p>
        </p:txBody>
      </p:sp>
      <p:sp>
        <p:nvSpPr>
          <p:cNvPr id="15" name="Callout: Right Arrow 14">
            <a:extLst>
              <a:ext uri="{FF2B5EF4-FFF2-40B4-BE49-F238E27FC236}">
                <a16:creationId xmlns:a16="http://schemas.microsoft.com/office/drawing/2014/main" id="{378E853C-9BB5-5F75-978D-332D04CF0529}"/>
              </a:ext>
            </a:extLst>
          </p:cNvPr>
          <p:cNvSpPr/>
          <p:nvPr/>
        </p:nvSpPr>
        <p:spPr>
          <a:xfrm>
            <a:off x="11280948" y="3851515"/>
            <a:ext cx="911051" cy="346817"/>
          </a:xfrm>
          <a:prstGeom prst="rightArrowCallout">
            <a:avLst>
              <a:gd name="adj1" fmla="val 18990"/>
              <a:gd name="adj2" fmla="val 22984"/>
              <a:gd name="adj3" fmla="val 25000"/>
              <a:gd name="adj4" fmla="val 786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4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STORYTIME ZONE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2BD3B-8F7A-3FCA-A71A-28825CF680FE}"/>
              </a:ext>
            </a:extLst>
          </p:cNvPr>
          <p:cNvSpPr txBox="1"/>
          <p:nvPr/>
        </p:nvSpPr>
        <p:spPr>
          <a:xfrm>
            <a:off x="779587" y="204111"/>
            <a:ext cx="107354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Daffin Park Signature </a:t>
            </a:r>
            <a:r>
              <a:rPr lang="en-US" sz="32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layground is the city’s first </a:t>
            </a:r>
          </a:p>
          <a:p>
            <a:pPr algn="ctr"/>
            <a:r>
              <a:rPr lang="en-US" sz="3200" b="1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large-scale, multi-play zone, inclusive playground</a:t>
            </a:r>
            <a:r>
              <a:rPr lang="en-US" sz="32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its kind.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b="11097"/>
          <a:stretch/>
        </p:blipFill>
        <p:spPr>
          <a:xfrm>
            <a:off x="198127" y="271082"/>
            <a:ext cx="6766200" cy="3361118"/>
          </a:xfrm>
          <a:prstGeom prst="rect">
            <a:avLst/>
          </a:prstGeom>
        </p:spPr>
      </p:pic>
      <p:pic>
        <p:nvPicPr>
          <p:cNvPr id="5" name="Picture 4" descr="Kevin Hammersmith Memorial Park">
            <a:extLst>
              <a:ext uri="{FF2B5EF4-FFF2-40B4-BE49-F238E27FC236}">
                <a16:creationId xmlns:a16="http://schemas.microsoft.com/office/drawing/2014/main" id="{54E45E3C-C4DA-1D5B-D1E2-732A8CA3A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20494"/>
          <a:stretch/>
        </p:blipFill>
        <p:spPr bwMode="auto">
          <a:xfrm>
            <a:off x="4426582" y="3832766"/>
            <a:ext cx="4017628" cy="279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age Hills Church">
            <a:extLst>
              <a:ext uri="{FF2B5EF4-FFF2-40B4-BE49-F238E27FC236}">
                <a16:creationId xmlns:a16="http://schemas.microsoft.com/office/drawing/2014/main" id="{BEAFF33B-7208-6F38-848D-F7EA18B65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r="14138"/>
          <a:stretch/>
        </p:blipFill>
        <p:spPr bwMode="auto">
          <a:xfrm>
            <a:off x="8655037" y="3832765"/>
            <a:ext cx="3338836" cy="279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Kevin Hammersmith Memorial Park">
            <a:extLst>
              <a:ext uri="{FF2B5EF4-FFF2-40B4-BE49-F238E27FC236}">
                <a16:creationId xmlns:a16="http://schemas.microsoft.com/office/drawing/2014/main" id="{4878FE8D-1F8A-5234-FCCC-38990093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3333"/>
          <a:stretch/>
        </p:blipFill>
        <p:spPr bwMode="auto">
          <a:xfrm>
            <a:off x="198127" y="3832765"/>
            <a:ext cx="4017628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24A4D-213E-E06B-FBD8-4D6E237A0E0F}"/>
              </a:ext>
            </a:extLst>
          </p:cNvPr>
          <p:cNvSpPr txBox="1"/>
          <p:nvPr/>
        </p:nvSpPr>
        <p:spPr>
          <a:xfrm>
            <a:off x="7049039" y="271082"/>
            <a:ext cx="4582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masis MT Pro Black" panose="02040A04050005020304" pitchFamily="18" charset="0"/>
              </a:rPr>
              <a:t>Slide-n-Glide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23B2A-98E5-7148-5550-C7F4D746A4B8}"/>
              </a:ext>
            </a:extLst>
          </p:cNvPr>
          <p:cNvSpPr txBox="1"/>
          <p:nvPr/>
        </p:nvSpPr>
        <p:spPr>
          <a:xfrm>
            <a:off x="7517219" y="1584218"/>
            <a:ext cx="41147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en-US" b="1" dirty="0"/>
              <a:t>Features:</a:t>
            </a:r>
          </a:p>
          <a:p>
            <a:pPr marL="285750" indent="-285750" algn="r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Double arch saucer swings that accommodate multiple riders</a:t>
            </a:r>
          </a:p>
          <a:p>
            <a:pPr marL="285750" indent="-285750" algn="r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Dual ziplines with seating that accommodates independent and assisted riders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lard Cooper Park">
            <a:extLst>
              <a:ext uri="{FF2B5EF4-FFF2-40B4-BE49-F238E27FC236}">
                <a16:creationId xmlns:a16="http://schemas.microsoft.com/office/drawing/2014/main" id="{5ED61100-E333-1449-5950-500C4003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r="950"/>
          <a:stretch/>
        </p:blipFill>
        <p:spPr bwMode="auto">
          <a:xfrm>
            <a:off x="8179360" y="3583358"/>
            <a:ext cx="3827721" cy="310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30D71-8C37-E104-6BBF-64868F06C36F}"/>
              </a:ext>
            </a:extLst>
          </p:cNvPr>
          <p:cNvSpPr txBox="1"/>
          <p:nvPr/>
        </p:nvSpPr>
        <p:spPr>
          <a:xfrm>
            <a:off x="8082754" y="243063"/>
            <a:ext cx="3827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masis MT Pro Black" panose="02040A04050005020304" pitchFamily="18" charset="0"/>
              </a:rPr>
              <a:t>Twist-n-Turn Zone</a:t>
            </a:r>
          </a:p>
        </p:txBody>
      </p:sp>
      <p:pic>
        <p:nvPicPr>
          <p:cNvPr id="7" name="object 2"/>
          <p:cNvPicPr/>
          <p:nvPr/>
        </p:nvPicPr>
        <p:blipFill>
          <a:blip r:embed="rId3" cstate="print"/>
          <a:srcRect l="6393" r="6801" b="11918"/>
          <a:stretch/>
        </p:blipFill>
        <p:spPr>
          <a:xfrm>
            <a:off x="178554" y="195958"/>
            <a:ext cx="5778916" cy="320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44173-1927-8CAA-661E-A72F673B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/>
          <a:stretch/>
        </p:blipFill>
        <p:spPr bwMode="auto">
          <a:xfrm>
            <a:off x="6136993" y="195231"/>
            <a:ext cx="1869323" cy="3201870"/>
          </a:xfrm>
          <a:prstGeom prst="rect">
            <a:avLst/>
          </a:prstGeom>
          <a:noFill/>
        </p:spPr>
      </p:pic>
      <p:pic>
        <p:nvPicPr>
          <p:cNvPr id="2" name="object 2"/>
          <p:cNvPicPr/>
          <p:nvPr/>
        </p:nvPicPr>
        <p:blipFill>
          <a:blip r:embed="rId5" cstate="print"/>
          <a:srcRect t="7515" r="2298" b="22601"/>
          <a:stretch/>
        </p:blipFill>
        <p:spPr>
          <a:xfrm>
            <a:off x="174286" y="3583358"/>
            <a:ext cx="7832030" cy="3111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0D737-3CE7-1018-A010-6354D4069A7D}"/>
              </a:ext>
            </a:extLst>
          </p:cNvPr>
          <p:cNvSpPr txBox="1"/>
          <p:nvPr/>
        </p:nvSpPr>
        <p:spPr>
          <a:xfrm>
            <a:off x="8275965" y="1566115"/>
            <a:ext cx="363451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en-US" b="1" dirty="0"/>
              <a:t>Features:</a:t>
            </a:r>
          </a:p>
          <a:p>
            <a:pPr marL="285750" indent="-285750" algn="r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VistaRope</a:t>
            </a:r>
            <a:r>
              <a:rPr lang="en-US" dirty="0"/>
              <a:t> twist tower with tube slide, combination spinner/climber, and rope racer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range&#10;&#10;Description automatically generated">
            <a:extLst>
              <a:ext uri="{FF2B5EF4-FFF2-40B4-BE49-F238E27FC236}">
                <a16:creationId xmlns:a16="http://schemas.microsoft.com/office/drawing/2014/main" id="{602977E0-52E6-B891-812E-1FCCC3DC6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43937"/>
          <a:stretch/>
        </p:blipFill>
        <p:spPr bwMode="auto">
          <a:xfrm>
            <a:off x="7097510" y="5011812"/>
            <a:ext cx="3100527" cy="1633536"/>
          </a:xfrm>
          <a:prstGeom prst="rect">
            <a:avLst/>
          </a:prstGeom>
          <a:noFill/>
        </p:spPr>
      </p:pic>
      <p:pic>
        <p:nvPicPr>
          <p:cNvPr id="2" name="object 2"/>
          <p:cNvPicPr/>
          <p:nvPr/>
        </p:nvPicPr>
        <p:blipFill>
          <a:blip r:embed="rId3" cstate="print"/>
          <a:srcRect l="40551" t="29111" r="1169" b="25059"/>
          <a:stretch/>
        </p:blipFill>
        <p:spPr>
          <a:xfrm>
            <a:off x="252549" y="264077"/>
            <a:ext cx="6360901" cy="3712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BC180A-DD2E-C214-B87F-E0A2A2F3C0C7}"/>
              </a:ext>
            </a:extLst>
          </p:cNvPr>
          <p:cNvSpPr txBox="1"/>
          <p:nvPr/>
        </p:nvSpPr>
        <p:spPr>
          <a:xfrm>
            <a:off x="8640545" y="196409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MEGA ZONE</a:t>
            </a:r>
          </a:p>
        </p:txBody>
      </p:sp>
      <p:pic>
        <p:nvPicPr>
          <p:cNvPr id="18" name="Picture 17" descr="Inclusive Whirl">
            <a:extLst>
              <a:ext uri="{FF2B5EF4-FFF2-40B4-BE49-F238E27FC236}">
                <a16:creationId xmlns:a16="http://schemas.microsoft.com/office/drawing/2014/main" id="{15810807-C1B4-7B63-6CE3-2D186E4BF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8" t="3731" r="7110"/>
          <a:stretch/>
        </p:blipFill>
        <p:spPr bwMode="auto">
          <a:xfrm>
            <a:off x="4454778" y="4104167"/>
            <a:ext cx="2541446" cy="1956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ject 2"/>
          <p:cNvPicPr/>
          <p:nvPr/>
        </p:nvPicPr>
        <p:blipFill>
          <a:blip r:embed="rId5" cstate="print"/>
          <a:srcRect l="549" r="9731" b="10463"/>
          <a:stretch/>
        </p:blipFill>
        <p:spPr>
          <a:xfrm>
            <a:off x="248417" y="4114800"/>
            <a:ext cx="4140680" cy="2519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ACEAC9-CD62-FABF-3CA0-D7B8E3DA0ABE}"/>
              </a:ext>
            </a:extLst>
          </p:cNvPr>
          <p:cNvSpPr txBox="1"/>
          <p:nvPr/>
        </p:nvSpPr>
        <p:spPr>
          <a:xfrm>
            <a:off x="6339918" y="893662"/>
            <a:ext cx="5706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Features: </a:t>
            </a:r>
          </a:p>
          <a:p>
            <a:pPr algn="r">
              <a:spcAft>
                <a:spcPts val="900"/>
              </a:spcAft>
            </a:pPr>
            <a:r>
              <a:rPr lang="en-US" dirty="0"/>
              <a:t>Two large, inclusive climbing units with multiple     activity stations and slides, inground whirl, seesaw,     rockers, climbing wall, shade cover, poured-in-place surfacing and more!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F2D679-9B05-3EA7-5521-A0F637B4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6637"/>
          <a:stretch/>
        </p:blipFill>
        <p:spPr bwMode="auto">
          <a:xfrm>
            <a:off x="7293935" y="2394545"/>
            <a:ext cx="4645515" cy="2519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ee Children Sitting on Yellow Slide Stock Photo">
            <a:extLst>
              <a:ext uri="{FF2B5EF4-FFF2-40B4-BE49-F238E27FC236}">
                <a16:creationId xmlns:a16="http://schemas.microsoft.com/office/drawing/2014/main" id="{852B767E-E354-F8B7-BDAC-6A5F7B39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959" r="5556" b="4662"/>
          <a:stretch/>
        </p:blipFill>
        <p:spPr bwMode="auto">
          <a:xfrm>
            <a:off x="4203700" y="-1"/>
            <a:ext cx="8264792" cy="685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02D5D-6AF0-1F87-4F6B-E4C66A488A37}"/>
              </a:ext>
            </a:extLst>
          </p:cNvPr>
          <p:cNvSpPr txBox="1"/>
          <p:nvPr/>
        </p:nvSpPr>
        <p:spPr>
          <a:xfrm>
            <a:off x="-1" y="0"/>
            <a:ext cx="4848447" cy="686540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9863" marR="0" lvl="0">
              <a:lnSpc>
                <a:spcPct val="107000"/>
              </a:lnSpc>
              <a:spcAft>
                <a:spcPts val="1200"/>
              </a:spcAft>
            </a:pPr>
            <a:endParaRPr lang="en-US" sz="14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9863" marR="0" lvl="0">
              <a:lnSpc>
                <a:spcPct val="107000"/>
              </a:lnSpc>
              <a:spcAft>
                <a:spcPts val="1200"/>
              </a:spcAft>
            </a:pPr>
            <a:endParaRPr lang="en-US" sz="14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Play areas for  age 6</a:t>
            </a: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months to 12 years 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Adaptive swing seats including multi-generational dual swings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Fully ADA compliant surfacing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Quiet Time, Storytelling Zone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Tactile and visual experiences for kids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Integrated musical components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Splashpad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Fully fenced play area with gated entry</a:t>
            </a: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Picnic tables, walkways and seating throughout</a:t>
            </a:r>
            <a:endParaRPr lang="en-US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 restrooms with adult changing tables</a:t>
            </a:r>
          </a:p>
          <a:p>
            <a:pPr marL="461963" marR="0" lvl="0" indent="-2921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DFB62-95FB-A440-7BC0-DA2493A2374B}"/>
              </a:ext>
            </a:extLst>
          </p:cNvPr>
          <p:cNvSpPr txBox="1"/>
          <p:nvPr/>
        </p:nvSpPr>
        <p:spPr>
          <a:xfrm>
            <a:off x="183595" y="121314"/>
            <a:ext cx="6145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OTHER KEY </a:t>
            </a:r>
          </a:p>
          <a:p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PLAYGROUND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FD59A-8D19-B1C8-E0EA-75C9E1F51993}"/>
              </a:ext>
            </a:extLst>
          </p:cNvPr>
          <p:cNvSpPr txBox="1"/>
          <p:nvPr/>
        </p:nvSpPr>
        <p:spPr>
          <a:xfrm>
            <a:off x="4987454" y="6151911"/>
            <a:ext cx="669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Anticipated Completion:  Fall, 2025</a:t>
            </a:r>
          </a:p>
        </p:txBody>
      </p:sp>
    </p:spTree>
    <p:extLst>
      <p:ext uri="{BB962C8B-B14F-4D97-AF65-F5344CB8AC3E}">
        <p14:creationId xmlns:p14="http://schemas.microsoft.com/office/powerpoint/2010/main" val="57785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GameTime Video ~ Daffin Park Savannah GA">
            <a:hlinkClick r:id="" action="ppaction://media"/>
            <a:extLst>
              <a:ext uri="{FF2B5EF4-FFF2-40B4-BE49-F238E27FC236}">
                <a16:creationId xmlns:a16="http://schemas.microsoft.com/office/drawing/2014/main" id="{F2AD5F5D-9411-DB10-E547-D562DBA2F1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5136" y="429398"/>
            <a:ext cx="10671926" cy="58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74ac4d-b6b0-4073-b19a-67366b3b0f60" xsi:nil="true"/>
    <gc6ea7f06dd9455d9ab3d40ce7770074 xmlns="0974ac4d-b6b0-4073-b19a-67366b3b0f60">
      <Terms xmlns="http://schemas.microsoft.com/office/infopath/2007/PartnerControls"/>
    </gc6ea7f06dd9455d9ab3d40ce7770074>
    <h9ed0b184b3d4d46b9232313a139da48 xmlns="0974ac4d-b6b0-4073-b19a-67366b3b0f60">
      <Terms xmlns="http://schemas.microsoft.com/office/infopath/2007/PartnerControls"/>
    </h9ed0b184b3d4d46b9232313a139da48>
    <lcf76f155ced4ddcb4097134ff3c332f xmlns="33db6574-7a4a-4768-bc59-03987b0df62c">
      <Terms xmlns="http://schemas.microsoft.com/office/infopath/2007/PartnerControls"/>
    </lcf76f155ced4ddcb4097134ff3c332f>
    <Document_x0020_Date xmlns="0974ac4d-b6b0-4073-b19a-67366b3b0f60" xsi:nil="true"/>
  </documentManagement>
</p:properties>
</file>

<file path=customXml/item2.xml><?xml version="1.0" encoding="utf-8"?>
<?mso-contentType ?>
<SharedContentType xmlns="Microsoft.SharePoint.Taxonomy.ContentTypeSync" SourceId="2940c435-9b9d-470a-83dd-5aa7bdc8fee2" ContentTypeId="0x0101009EEC4E3E7629074EA37E993EEA41D7CF" PreviousValue="tru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y Savannah Document" ma:contentTypeID="0x0101009EEC4E3E7629074EA37E993EEA41D7CF00F1879C141C9DCA4CB203B2F8856E2F80" ma:contentTypeVersion="28" ma:contentTypeDescription="Create a new document." ma:contentTypeScope="" ma:versionID="c2262f0325198fbffa1623ca989dca71">
  <xsd:schema xmlns:xsd="http://www.w3.org/2001/XMLSchema" xmlns:xs="http://www.w3.org/2001/XMLSchema" xmlns:p="http://schemas.microsoft.com/office/2006/metadata/properties" xmlns:ns2="0974ac4d-b6b0-4073-b19a-67366b3b0f60" xmlns:ns3="33db6574-7a4a-4768-bc59-03987b0df62c" xmlns:ns4="dffb6a16-e96d-4a70-839c-b4db42cc8198" targetNamespace="http://schemas.microsoft.com/office/2006/metadata/properties" ma:root="true" ma:fieldsID="c2714731aec8f1b9168044250151c896" ns2:_="" ns3:_="" ns4:_="">
    <xsd:import namespace="0974ac4d-b6b0-4073-b19a-67366b3b0f60"/>
    <xsd:import namespace="33db6574-7a4a-4768-bc59-03987b0df62c"/>
    <xsd:import namespace="dffb6a16-e96d-4a70-839c-b4db42cc8198"/>
    <xsd:element name="properties">
      <xsd:complexType>
        <xsd:sequence>
          <xsd:element name="documentManagement">
            <xsd:complexType>
              <xsd:all>
                <xsd:element ref="ns2:gc6ea7f06dd9455d9ab3d40ce7770074" minOccurs="0"/>
                <xsd:element ref="ns2:TaxCatchAll" minOccurs="0"/>
                <xsd:element ref="ns2:TaxCatchAllLabel" minOccurs="0"/>
                <xsd:element ref="ns2:Document_x0020_Date" minOccurs="0"/>
                <xsd:element ref="ns2:h9ed0b184b3d4d46b9232313a139da48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4ac4d-b6b0-4073-b19a-67366b3b0f60" elementFormDefault="qualified">
    <xsd:import namespace="http://schemas.microsoft.com/office/2006/documentManagement/types"/>
    <xsd:import namespace="http://schemas.microsoft.com/office/infopath/2007/PartnerControls"/>
    <xsd:element name="gc6ea7f06dd9455d9ab3d40ce7770074" ma:index="8" nillable="true" ma:taxonomy="true" ma:internalName="gc6ea7f06dd9455d9ab3d40ce7770074" ma:taxonomyFieldName="Document_x0020_Category" ma:displayName="Document Category" ma:default="" ma:fieldId="{0c6ea7f0-6dd9-455d-9ab3-d40ce7770074}" ma:sspId="2940c435-9b9d-470a-83dd-5aa7bdc8fee2" ma:termSetId="45266083-290e-4b51-a2ab-72bbf4f5e8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0245138-6ca7-495f-ab51-58b738658a12}" ma:internalName="TaxCatchAll" ma:showField="CatchAllData" ma:web="dffb6a16-e96d-4a70-839c-b4db42cc8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0245138-6ca7-495f-ab51-58b738658a12}" ma:internalName="TaxCatchAllLabel" ma:readOnly="true" ma:showField="CatchAllDataLabel" ma:web="dffb6a16-e96d-4a70-839c-b4db42cc8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Date" ma:index="12" nillable="true" ma:displayName="Document Date" ma:default="" ma:format="DateOnly" ma:internalName="Document_x0020_Date">
      <xsd:simpleType>
        <xsd:restriction base="dms:DateTime"/>
      </xsd:simpleType>
    </xsd:element>
    <xsd:element name="h9ed0b184b3d4d46b9232313a139da48" ma:index="13" nillable="true" ma:taxonomy="true" ma:internalName="h9ed0b184b3d4d46b9232313a139da48" ma:taxonomyFieldName="City_x0020_Department" ma:displayName="City Department" ma:default="" ma:fieldId="{19ed0b18-4b3d-4d46-b923-2313a139da48}" ma:sspId="2940c435-9b9d-470a-83dd-5aa7bdc8fee2" ma:termSetId="a57d8403-33e7-485c-a4c1-b46b508fbef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b6574-7a4a-4768-bc59-03987b0df6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2940c435-9b9d-470a-83dd-5aa7bdc8f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b6a16-e96d-4a70-839c-b4db42cc8198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B62059-B2BA-47B7-ACFB-6EAC3DA4ACB0}">
  <ds:schemaRefs>
    <ds:schemaRef ds:uri="http://schemas.microsoft.com/office/2006/metadata/properties"/>
    <ds:schemaRef ds:uri="http://schemas.microsoft.com/office/infopath/2007/PartnerControls"/>
    <ds:schemaRef ds:uri="0974ac4d-b6b0-4073-b19a-67366b3b0f60"/>
    <ds:schemaRef ds:uri="33db6574-7a4a-4768-bc59-03987b0df62c"/>
  </ds:schemaRefs>
</ds:datastoreItem>
</file>

<file path=customXml/itemProps2.xml><?xml version="1.0" encoding="utf-8"?>
<ds:datastoreItem xmlns:ds="http://schemas.openxmlformats.org/officeDocument/2006/customXml" ds:itemID="{6A2AC1B7-0B56-4F07-A524-35992BCB6BC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9D062D1-4BD2-462A-9071-F36D8678D38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58A5781-BBFC-4C84-8B32-19177154BE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4ac4d-b6b0-4073-b19a-67366b3b0f60"/>
    <ds:schemaRef ds:uri="33db6574-7a4a-4768-bc59-03987b0df62c"/>
    <ds:schemaRef ds:uri="dffb6a16-e96d-4a70-839c-b4db42cc81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519</Words>
  <Application>Microsoft Office PowerPoint</Application>
  <PresentationFormat>Widescreen</PresentationFormat>
  <Paragraphs>111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Agency FB</vt:lpstr>
      <vt:lpstr>Amasis MT Pro Black</vt:lpstr>
      <vt:lpstr>Aptos</vt:lpstr>
      <vt:lpstr>Aptos Display</vt:lpstr>
      <vt:lpstr>Arial</vt:lpstr>
      <vt:lpstr>Avenir Next LT Pro Light</vt:lpstr>
      <vt:lpstr>Candara</vt:lpstr>
      <vt:lpstr>Edwardian Script ITC</vt:lpstr>
      <vt:lpstr>Montserrat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Taffanye Young</dc:creator>
  <cp:lastModifiedBy>Kahntilida Coleman</cp:lastModifiedBy>
  <cp:revision>17</cp:revision>
  <dcterms:created xsi:type="dcterms:W3CDTF">2024-11-20T20:47:01Z</dcterms:created>
  <dcterms:modified xsi:type="dcterms:W3CDTF">2024-11-25T19:38:54Z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0x0101009EEC4E3E7629074EA37E993EEA41D7CF00F1879C141C9DCA4CB203B2F8856E2F80</vt:lpwstr>
  </property>
  <property fmtid="{D5CDD505-2E9C-101B-9397-08002B2CF9AE}" pid="3" name="City Department">
    <vt:lpwstr/>
  </property>
  <property fmtid="{D5CDD505-2E9C-101B-9397-08002B2CF9AE}" pid="4" name="MediaServiceImageTags">
    <vt:lpwstr/>
  </property>
  <property fmtid="{D5CDD505-2E9C-101B-9397-08002B2CF9AE}" pid="5" name="Document Category">
    <vt:lpwstr/>
  </property>
</Properties>
</file>