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18"/>
  </p:notesMasterIdLst>
  <p:sldIdLst>
    <p:sldId id="418" r:id="rId6"/>
    <p:sldId id="415" r:id="rId7"/>
    <p:sldId id="260" r:id="rId8"/>
    <p:sldId id="419" r:id="rId9"/>
    <p:sldId id="400" r:id="rId10"/>
    <p:sldId id="417" r:id="rId11"/>
    <p:sldId id="408" r:id="rId12"/>
    <p:sldId id="402" r:id="rId13"/>
    <p:sldId id="290" r:id="rId14"/>
    <p:sldId id="410" r:id="rId15"/>
    <p:sldId id="411" r:id="rId16"/>
    <p:sldId id="407"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9D21"/>
    <a:srgbClr val="6F0066"/>
    <a:srgbClr val="C90B24"/>
    <a:srgbClr val="0C6D82"/>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3FA0A2-0AFE-48DC-98B5-EF85891C4593}" v="6" dt="2023-02-23T18:53:40.4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723" autoAdjust="0"/>
    <p:restoredTop sz="96058" autoAdjust="0"/>
  </p:normalViewPr>
  <p:slideViewPr>
    <p:cSldViewPr snapToGrid="0">
      <p:cViewPr varScale="1">
        <p:scale>
          <a:sx n="81" d="100"/>
          <a:sy n="81" d="100"/>
        </p:scale>
        <p:origin x="918" y="60"/>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D9EC3D-6583-4101-AF2A-A63E8A7C0C3B}" type="doc">
      <dgm:prSet loTypeId="urn:microsoft.com/office/officeart/2005/8/layout/cycle2" loCatId="cycle" qsTypeId="urn:microsoft.com/office/officeart/2005/8/quickstyle/3d2" qsCatId="3D" csTypeId="urn:microsoft.com/office/officeart/2005/8/colors/colorful5" csCatId="colorful" phldr="1"/>
      <dgm:spPr/>
      <dgm:t>
        <a:bodyPr/>
        <a:lstStyle/>
        <a:p>
          <a:endParaRPr lang="en-US"/>
        </a:p>
      </dgm:t>
    </dgm:pt>
    <dgm:pt modelId="{3283B2E8-3FCC-47DF-A594-60D5DB22DFB7}">
      <dgm:prSet phldrT="[Text]" custT="1"/>
      <dgm:spPr/>
      <dgm:t>
        <a:bodyPr/>
        <a:lstStyle/>
        <a:p>
          <a:pPr marL="0" algn="ctr">
            <a:lnSpc>
              <a:spcPct val="100000"/>
            </a:lnSpc>
            <a:spcAft>
              <a:spcPts val="0"/>
            </a:spcAft>
            <a:buNone/>
          </a:pPr>
          <a:r>
            <a:rPr lang="en-US" sz="2000" dirty="0">
              <a:latin typeface="Rockwell Extra Bold" panose="02060903040505020403" pitchFamily="18" charset="0"/>
            </a:rPr>
            <a:t>Evaluation</a:t>
          </a:r>
          <a:endParaRPr lang="en-US" sz="2000" b="1" dirty="0">
            <a:latin typeface="Rockwell Extra Bold" panose="02060903040505020403" pitchFamily="18" charset="0"/>
          </a:endParaRPr>
        </a:p>
        <a:p>
          <a:pPr marL="0" algn="ctr">
            <a:lnSpc>
              <a:spcPct val="100000"/>
            </a:lnSpc>
            <a:spcAft>
              <a:spcPts val="0"/>
            </a:spcAft>
            <a:buNone/>
          </a:pPr>
          <a:r>
            <a:rPr lang="en-US" sz="1700" i="1" dirty="0"/>
            <a:t>Evaluate data to identify locations in need of safety enhancements.</a:t>
          </a:r>
          <a:r>
            <a:rPr lang="en-US" sz="1700" b="1" i="1" dirty="0">
              <a:latin typeface="Rockwell Extra Bold" panose="02060903040505020403" pitchFamily="18" charset="0"/>
              <a:ea typeface="Tahoma" panose="020B0604030504040204" pitchFamily="34" charset="0"/>
              <a:cs typeface="Tahoma" panose="020B0604030504040204" pitchFamily="34" charset="0"/>
            </a:rPr>
            <a:t> </a:t>
          </a:r>
        </a:p>
      </dgm:t>
    </dgm:pt>
    <dgm:pt modelId="{AC6AB0BC-741F-4AD1-BEF7-BFCE714A9A39}" type="parTrans" cxnId="{5DF5068B-770A-48D2-B45C-CBEC8904476C}">
      <dgm:prSet/>
      <dgm:spPr/>
      <dgm:t>
        <a:bodyPr/>
        <a:lstStyle/>
        <a:p>
          <a:endParaRPr lang="en-US"/>
        </a:p>
      </dgm:t>
    </dgm:pt>
    <dgm:pt modelId="{9EADD03A-608D-4086-8219-915AB15A7F65}" type="sibTrans" cxnId="{5DF5068B-770A-48D2-B45C-CBEC8904476C}">
      <dgm:prSet/>
      <dgm:spPr/>
      <dgm:t>
        <a:bodyPr/>
        <a:lstStyle/>
        <a:p>
          <a:endParaRPr lang="en-US"/>
        </a:p>
      </dgm:t>
    </dgm:pt>
    <dgm:pt modelId="{2BC18BD2-94DC-43FA-B4D7-F8E84A7B83B7}">
      <dgm:prSet phldrT="[Text]" custT="1"/>
      <dgm:spPr/>
      <dgm:t>
        <a:bodyPr/>
        <a:lstStyle/>
        <a:p>
          <a:pPr marL="0" algn="ctr">
            <a:lnSpc>
              <a:spcPct val="100000"/>
            </a:lnSpc>
            <a:spcAft>
              <a:spcPts val="0"/>
            </a:spcAft>
            <a:buNone/>
          </a:pPr>
          <a:r>
            <a:rPr lang="en-US" sz="2000" dirty="0">
              <a:latin typeface="Rockwell Extra Bold" panose="02060903040505020403" pitchFamily="18" charset="0"/>
            </a:rPr>
            <a:t>Enforcement</a:t>
          </a:r>
          <a:endParaRPr lang="en-US" sz="2000" b="1" dirty="0">
            <a:latin typeface="Rockwell Extra Bold" panose="02060903040505020403" pitchFamily="18" charset="0"/>
          </a:endParaRPr>
        </a:p>
        <a:p>
          <a:pPr marL="0" algn="ctr">
            <a:lnSpc>
              <a:spcPct val="100000"/>
            </a:lnSpc>
            <a:spcAft>
              <a:spcPts val="0"/>
            </a:spcAft>
            <a:buNone/>
          </a:pPr>
          <a:r>
            <a:rPr lang="en-US" sz="1700" i="1" dirty="0"/>
            <a:t>Enforce traffic laws and continue to support safety initiatives.</a:t>
          </a:r>
          <a:endParaRPr lang="en-US" sz="1700" b="1" i="1" dirty="0">
            <a:latin typeface="Rockwell Extra Bold" panose="02060903040505020403" pitchFamily="18" charset="0"/>
          </a:endParaRPr>
        </a:p>
      </dgm:t>
    </dgm:pt>
    <dgm:pt modelId="{B1A76526-FE68-4BFC-85B4-6B7F0FCFA5F8}" type="parTrans" cxnId="{B5AE3D1C-5A8B-4155-9CAD-1B3947AACA2E}">
      <dgm:prSet/>
      <dgm:spPr/>
      <dgm:t>
        <a:bodyPr/>
        <a:lstStyle/>
        <a:p>
          <a:endParaRPr lang="en-US"/>
        </a:p>
      </dgm:t>
    </dgm:pt>
    <dgm:pt modelId="{CD30E8B1-41FD-4FE1-B8E8-12F4F9BBBB75}" type="sibTrans" cxnId="{B5AE3D1C-5A8B-4155-9CAD-1B3947AACA2E}">
      <dgm:prSet/>
      <dgm:spPr/>
      <dgm:t>
        <a:bodyPr/>
        <a:lstStyle/>
        <a:p>
          <a:endParaRPr lang="en-US"/>
        </a:p>
      </dgm:t>
    </dgm:pt>
    <dgm:pt modelId="{BB2701EA-67D4-4DE0-8D3C-EBBCA5FD7CA3}">
      <dgm:prSet phldrT="[Text]" custT="1"/>
      <dgm:spPr/>
      <dgm:t>
        <a:bodyPr/>
        <a:lstStyle/>
        <a:p>
          <a:pPr marL="0" algn="ctr">
            <a:lnSpc>
              <a:spcPct val="100000"/>
            </a:lnSpc>
            <a:spcAft>
              <a:spcPts val="0"/>
            </a:spcAft>
            <a:buNone/>
          </a:pPr>
          <a:r>
            <a:rPr lang="en-US" sz="2000" dirty="0">
              <a:latin typeface="Rockwell Extra Bold" panose="02060903040505020403" pitchFamily="18" charset="0"/>
            </a:rPr>
            <a:t>Equity</a:t>
          </a:r>
          <a:endParaRPr lang="en-US" sz="2000" b="1" dirty="0">
            <a:latin typeface="Rockwell Extra Bold" panose="02060903040505020403" pitchFamily="18" charset="0"/>
          </a:endParaRPr>
        </a:p>
        <a:p>
          <a:pPr marL="0" algn="ctr">
            <a:lnSpc>
              <a:spcPct val="100000"/>
            </a:lnSpc>
            <a:spcAft>
              <a:spcPts val="0"/>
            </a:spcAft>
            <a:buNone/>
          </a:pPr>
          <a:r>
            <a:rPr lang="en-US" sz="1700" i="1" dirty="0"/>
            <a:t>Ensure that safety resources are committed to the most vulnerable neighborhoods &amp; road users.</a:t>
          </a:r>
          <a:endParaRPr lang="en-US" sz="1700" b="1" i="1" dirty="0">
            <a:latin typeface="Rockwell Extra Bold" panose="02060903040505020403" pitchFamily="18" charset="0"/>
          </a:endParaRPr>
        </a:p>
      </dgm:t>
    </dgm:pt>
    <dgm:pt modelId="{E22C9985-BF5D-4B47-9E9A-7B399A2BBBF3}" type="parTrans" cxnId="{383DEC99-DF9E-4A08-B97F-D58BB903FC0B}">
      <dgm:prSet/>
      <dgm:spPr/>
      <dgm:t>
        <a:bodyPr/>
        <a:lstStyle/>
        <a:p>
          <a:endParaRPr lang="en-US"/>
        </a:p>
      </dgm:t>
    </dgm:pt>
    <dgm:pt modelId="{7167E84F-3175-40FC-BFE8-1F483D696EE1}" type="sibTrans" cxnId="{383DEC99-DF9E-4A08-B97F-D58BB903FC0B}">
      <dgm:prSet/>
      <dgm:spPr/>
      <dgm:t>
        <a:bodyPr/>
        <a:lstStyle/>
        <a:p>
          <a:endParaRPr lang="en-US"/>
        </a:p>
      </dgm:t>
    </dgm:pt>
    <dgm:pt modelId="{D8A3251F-4A71-4912-BAB1-B887F14787EB}">
      <dgm:prSet phldrT="[Text]" custT="1"/>
      <dgm:spPr/>
      <dgm:t>
        <a:bodyPr/>
        <a:lstStyle/>
        <a:p>
          <a:pPr marL="0" algn="ctr">
            <a:lnSpc>
              <a:spcPct val="100000"/>
            </a:lnSpc>
            <a:spcAft>
              <a:spcPts val="0"/>
            </a:spcAft>
            <a:buNone/>
          </a:pPr>
          <a:r>
            <a:rPr lang="en-US" sz="2000" b="1" i="0" dirty="0">
              <a:latin typeface="Rockwell Extra Bold" panose="02060903040505020403" pitchFamily="18" charset="0"/>
              <a:ea typeface="Tahoma" panose="020B0604030504040204" pitchFamily="34" charset="0"/>
              <a:cs typeface="Tahoma" panose="020B0604030504040204" pitchFamily="34" charset="0"/>
            </a:rPr>
            <a:t>Engagement</a:t>
          </a:r>
        </a:p>
        <a:p>
          <a:pPr marL="0" algn="ctr">
            <a:lnSpc>
              <a:spcPct val="100000"/>
            </a:lnSpc>
            <a:spcAft>
              <a:spcPts val="0"/>
            </a:spcAft>
            <a:buNone/>
          </a:pPr>
          <a:r>
            <a:rPr lang="en-US" sz="1700" i="1" dirty="0"/>
            <a:t>Promote a culture change that prioritizes safety by educating all road users.</a:t>
          </a:r>
          <a:endParaRPr lang="en-US" sz="1700" b="1" i="1" dirty="0">
            <a:latin typeface="Rockwell Extra Bold" panose="02060903040505020403" pitchFamily="18" charset="0"/>
          </a:endParaRPr>
        </a:p>
      </dgm:t>
    </dgm:pt>
    <dgm:pt modelId="{7A9C87DC-74D4-4506-9536-44D2C767F0FC}" type="parTrans" cxnId="{758DB794-276E-4CDC-94CC-E59F2863CC4F}">
      <dgm:prSet/>
      <dgm:spPr/>
      <dgm:t>
        <a:bodyPr/>
        <a:lstStyle/>
        <a:p>
          <a:endParaRPr lang="en-US"/>
        </a:p>
      </dgm:t>
    </dgm:pt>
    <dgm:pt modelId="{36281DA2-3400-4675-9E76-070BC016D9A7}" type="sibTrans" cxnId="{758DB794-276E-4CDC-94CC-E59F2863CC4F}">
      <dgm:prSet/>
      <dgm:spPr/>
      <dgm:t>
        <a:bodyPr/>
        <a:lstStyle/>
        <a:p>
          <a:endParaRPr lang="en-US"/>
        </a:p>
      </dgm:t>
    </dgm:pt>
    <dgm:pt modelId="{D0DF6A13-EBA1-43D6-80E3-DF4605126306}">
      <dgm:prSet phldrT="[Text]" custT="1"/>
      <dgm:spPr/>
      <dgm:t>
        <a:bodyPr/>
        <a:lstStyle/>
        <a:p>
          <a:pPr marL="0" algn="ctr">
            <a:lnSpc>
              <a:spcPct val="100000"/>
            </a:lnSpc>
            <a:spcAft>
              <a:spcPts val="0"/>
            </a:spcAft>
            <a:buNone/>
          </a:pPr>
          <a:r>
            <a:rPr lang="en-US" sz="2000" b="1" i="0" dirty="0">
              <a:latin typeface="Rockwell Extra Bold" panose="02060903040505020403" pitchFamily="18" charset="0"/>
              <a:ea typeface="Tahoma" panose="020B0604030504040204" pitchFamily="34" charset="0"/>
              <a:cs typeface="Tahoma" panose="020B0604030504040204" pitchFamily="34" charset="0"/>
            </a:rPr>
            <a:t>Emergency Response</a:t>
          </a:r>
        </a:p>
        <a:p>
          <a:pPr marL="91440" indent="0" algn="ctr">
            <a:lnSpc>
              <a:spcPct val="100000"/>
            </a:lnSpc>
            <a:spcAft>
              <a:spcPts val="0"/>
            </a:spcAft>
            <a:buNone/>
          </a:pPr>
          <a:r>
            <a:rPr lang="en-US" sz="1700" i="1" dirty="0">
              <a:latin typeface="+mn-lt"/>
              <a:ea typeface="Tahoma" panose="020B0604030504040204" pitchFamily="34" charset="0"/>
              <a:cs typeface="Tahoma" panose="020B0604030504040204" pitchFamily="34" charset="0"/>
            </a:rPr>
            <a:t> Promote emergency response approaches to reduce the severity of collision injuries.</a:t>
          </a:r>
          <a:endParaRPr lang="en-US" sz="1700" dirty="0"/>
        </a:p>
      </dgm:t>
    </dgm:pt>
    <dgm:pt modelId="{6088B25B-6CFE-4B68-B9ED-913281F35743}" type="parTrans" cxnId="{003915B7-7854-49A1-B6E2-184FEDE099CB}">
      <dgm:prSet/>
      <dgm:spPr/>
      <dgm:t>
        <a:bodyPr/>
        <a:lstStyle/>
        <a:p>
          <a:endParaRPr lang="en-US"/>
        </a:p>
      </dgm:t>
    </dgm:pt>
    <dgm:pt modelId="{7260EFE5-800B-466A-AF90-23E92B62CA27}" type="sibTrans" cxnId="{003915B7-7854-49A1-B6E2-184FEDE099CB}">
      <dgm:prSet/>
      <dgm:spPr/>
      <dgm:t>
        <a:bodyPr/>
        <a:lstStyle/>
        <a:p>
          <a:endParaRPr lang="en-US"/>
        </a:p>
      </dgm:t>
    </dgm:pt>
    <dgm:pt modelId="{41DC1F29-EFDC-4464-BFDB-B4D0870AC10A}">
      <dgm:prSet custT="1"/>
      <dgm:spPr/>
      <dgm:t>
        <a:bodyPr/>
        <a:lstStyle/>
        <a:p>
          <a:pPr marL="91440" indent="0" algn="ctr">
            <a:lnSpc>
              <a:spcPct val="100000"/>
            </a:lnSpc>
            <a:spcAft>
              <a:spcPts val="0"/>
            </a:spcAft>
            <a:buNone/>
          </a:pPr>
          <a:endParaRPr lang="en-US" sz="1300" dirty="0"/>
        </a:p>
      </dgm:t>
    </dgm:pt>
    <dgm:pt modelId="{F03C6961-011A-46A2-9476-EC31D29A53FF}" type="parTrans" cxnId="{55D62787-18D3-430D-9782-A1C539B64651}">
      <dgm:prSet/>
      <dgm:spPr/>
      <dgm:t>
        <a:bodyPr/>
        <a:lstStyle/>
        <a:p>
          <a:endParaRPr lang="en-US"/>
        </a:p>
      </dgm:t>
    </dgm:pt>
    <dgm:pt modelId="{000D3351-CA6A-4FD5-B740-8346B97C5D7F}" type="sibTrans" cxnId="{55D62787-18D3-430D-9782-A1C539B64651}">
      <dgm:prSet/>
      <dgm:spPr/>
      <dgm:t>
        <a:bodyPr/>
        <a:lstStyle/>
        <a:p>
          <a:endParaRPr lang="en-US"/>
        </a:p>
      </dgm:t>
    </dgm:pt>
    <dgm:pt modelId="{4EB1501F-34B0-4EA7-A4B7-55B145AFFB11}">
      <dgm:prSet phldrT="[Text]" custT="1"/>
      <dgm:spPr/>
      <dgm:t>
        <a:bodyPr lIns="0" tIns="0" rIns="0" bIns="0" anchor="ctr" anchorCtr="1"/>
        <a:lstStyle/>
        <a:p>
          <a:pPr marL="0" algn="ctr">
            <a:lnSpc>
              <a:spcPct val="100000"/>
            </a:lnSpc>
            <a:spcAft>
              <a:spcPts val="0"/>
            </a:spcAft>
            <a:buNone/>
          </a:pPr>
          <a:r>
            <a:rPr lang="en-US" sz="2000" b="1" i="0" dirty="0">
              <a:latin typeface="Rockwell Extra Bold" panose="02060903040505020403" pitchFamily="18" charset="0"/>
            </a:rPr>
            <a:t>Engineering</a:t>
          </a:r>
        </a:p>
        <a:p>
          <a:pPr marL="0" algn="ctr">
            <a:lnSpc>
              <a:spcPct val="100000"/>
            </a:lnSpc>
            <a:spcAft>
              <a:spcPts val="0"/>
            </a:spcAft>
            <a:buNone/>
          </a:pPr>
          <a:r>
            <a:rPr lang="en-US" sz="1700" i="1" dirty="0"/>
            <a:t>Design &amp; construct improvements to enhance roadway safety and accessibility. </a:t>
          </a:r>
          <a:endParaRPr lang="en-US" sz="1700" b="1" i="1" dirty="0">
            <a:latin typeface="Rockwell Extra Bold" panose="02060903040505020403" pitchFamily="18" charset="0"/>
          </a:endParaRPr>
        </a:p>
      </dgm:t>
    </dgm:pt>
    <dgm:pt modelId="{A2480D1E-4E3B-4F89-9695-6E32D3A6A272}" type="sibTrans" cxnId="{8A3855C9-D6C3-4186-98DF-D0E587F06851}">
      <dgm:prSet/>
      <dgm:spPr/>
      <dgm:t>
        <a:bodyPr/>
        <a:lstStyle/>
        <a:p>
          <a:endParaRPr lang="en-US"/>
        </a:p>
      </dgm:t>
    </dgm:pt>
    <dgm:pt modelId="{26F3680F-1944-44ED-B584-DC780B32F0D5}" type="parTrans" cxnId="{8A3855C9-D6C3-4186-98DF-D0E587F06851}">
      <dgm:prSet/>
      <dgm:spPr/>
      <dgm:t>
        <a:bodyPr/>
        <a:lstStyle/>
        <a:p>
          <a:endParaRPr lang="en-US"/>
        </a:p>
      </dgm:t>
    </dgm:pt>
    <dgm:pt modelId="{AE58F205-2D1B-48E9-9193-EF03A6A692FE}" type="pres">
      <dgm:prSet presAssocID="{57D9EC3D-6583-4101-AF2A-A63E8A7C0C3B}" presName="cycle" presStyleCnt="0">
        <dgm:presLayoutVars>
          <dgm:dir/>
          <dgm:resizeHandles val="exact"/>
        </dgm:presLayoutVars>
      </dgm:prSet>
      <dgm:spPr/>
    </dgm:pt>
    <dgm:pt modelId="{9C1341DB-FA3D-4AFE-9AF2-92652E48DF26}" type="pres">
      <dgm:prSet presAssocID="{3283B2E8-3FCC-47DF-A594-60D5DB22DFB7}" presName="node" presStyleLbl="node1" presStyleIdx="0" presStyleCnt="6" custScaleX="205191" custScaleY="146565" custRadScaleRad="76752" custRadScaleInc="0">
        <dgm:presLayoutVars>
          <dgm:bulletEnabled val="1"/>
        </dgm:presLayoutVars>
      </dgm:prSet>
      <dgm:spPr/>
    </dgm:pt>
    <dgm:pt modelId="{EF00D9F1-D8E7-44A1-A593-259D9ACD0137}" type="pres">
      <dgm:prSet presAssocID="{9EADD03A-608D-4086-8219-915AB15A7F65}" presName="sibTrans" presStyleLbl="sibTrans2D1" presStyleIdx="0" presStyleCnt="6"/>
      <dgm:spPr/>
    </dgm:pt>
    <dgm:pt modelId="{9EC21B82-29A4-49B5-95EC-A06C5628150D}" type="pres">
      <dgm:prSet presAssocID="{9EADD03A-608D-4086-8219-915AB15A7F65}" presName="connectorText" presStyleLbl="sibTrans2D1" presStyleIdx="0" presStyleCnt="6"/>
      <dgm:spPr/>
    </dgm:pt>
    <dgm:pt modelId="{B961B44C-AFDF-40C9-8281-4A9EAA298D3D}" type="pres">
      <dgm:prSet presAssocID="{4EB1501F-34B0-4EA7-A4B7-55B145AFFB11}" presName="node" presStyleLbl="node1" presStyleIdx="1" presStyleCnt="6" custScaleX="205191" custScaleY="146565" custRadScaleRad="201838" custRadScaleInc="25499">
        <dgm:presLayoutVars>
          <dgm:bulletEnabled val="1"/>
        </dgm:presLayoutVars>
      </dgm:prSet>
      <dgm:spPr/>
    </dgm:pt>
    <dgm:pt modelId="{E1E5D72E-F5B7-4328-A66A-A48A422CBEA9}" type="pres">
      <dgm:prSet presAssocID="{A2480D1E-4E3B-4F89-9695-6E32D3A6A272}" presName="sibTrans" presStyleLbl="sibTrans2D1" presStyleIdx="1" presStyleCnt="6"/>
      <dgm:spPr/>
    </dgm:pt>
    <dgm:pt modelId="{3FFDF45F-C0F4-4E46-998C-82AC526F5D82}" type="pres">
      <dgm:prSet presAssocID="{A2480D1E-4E3B-4F89-9695-6E32D3A6A272}" presName="connectorText" presStyleLbl="sibTrans2D1" presStyleIdx="1" presStyleCnt="6"/>
      <dgm:spPr/>
    </dgm:pt>
    <dgm:pt modelId="{D4B4E878-766E-4527-95B3-9D34B416BB97}" type="pres">
      <dgm:prSet presAssocID="{2BC18BD2-94DC-43FA-B4D7-F8E84A7B83B7}" presName="node" presStyleLbl="node1" presStyleIdx="2" presStyleCnt="6" custScaleX="205191" custScaleY="146565" custRadScaleRad="202842" custRadScaleInc="-23234">
        <dgm:presLayoutVars>
          <dgm:bulletEnabled val="1"/>
        </dgm:presLayoutVars>
      </dgm:prSet>
      <dgm:spPr/>
    </dgm:pt>
    <dgm:pt modelId="{7E24E884-A356-4CBB-B170-17E493B4D9A3}" type="pres">
      <dgm:prSet presAssocID="{CD30E8B1-41FD-4FE1-B8E8-12F4F9BBBB75}" presName="sibTrans" presStyleLbl="sibTrans2D1" presStyleIdx="2" presStyleCnt="6"/>
      <dgm:spPr/>
    </dgm:pt>
    <dgm:pt modelId="{83114F48-C71B-47E6-9364-55FAE5779767}" type="pres">
      <dgm:prSet presAssocID="{CD30E8B1-41FD-4FE1-B8E8-12F4F9BBBB75}" presName="connectorText" presStyleLbl="sibTrans2D1" presStyleIdx="2" presStyleCnt="6"/>
      <dgm:spPr/>
    </dgm:pt>
    <dgm:pt modelId="{A351DFDB-933B-45B3-A629-A69D85AEF63A}" type="pres">
      <dgm:prSet presAssocID="{D0DF6A13-EBA1-43D6-80E3-DF4605126306}" presName="node" presStyleLbl="node1" presStyleIdx="3" presStyleCnt="6" custScaleX="205191" custScaleY="146565" custRadScaleRad="79353" custRadScaleInc="0">
        <dgm:presLayoutVars>
          <dgm:bulletEnabled val="1"/>
        </dgm:presLayoutVars>
      </dgm:prSet>
      <dgm:spPr/>
    </dgm:pt>
    <dgm:pt modelId="{991E4A24-BAD8-4F05-B85B-D22AF7CD221E}" type="pres">
      <dgm:prSet presAssocID="{7260EFE5-800B-466A-AF90-23E92B62CA27}" presName="sibTrans" presStyleLbl="sibTrans2D1" presStyleIdx="3" presStyleCnt="6"/>
      <dgm:spPr/>
    </dgm:pt>
    <dgm:pt modelId="{B1C255BB-53CE-41E4-AA6D-1DA60A08CE58}" type="pres">
      <dgm:prSet presAssocID="{7260EFE5-800B-466A-AF90-23E92B62CA27}" presName="connectorText" presStyleLbl="sibTrans2D1" presStyleIdx="3" presStyleCnt="6"/>
      <dgm:spPr/>
    </dgm:pt>
    <dgm:pt modelId="{B7F44293-6F31-447D-981A-692E324172DC}" type="pres">
      <dgm:prSet presAssocID="{BB2701EA-67D4-4DE0-8D3C-EBBCA5FD7CA3}" presName="node" presStyleLbl="node1" presStyleIdx="4" presStyleCnt="6" custScaleX="205191" custScaleY="146565" custRadScaleRad="202243" custRadScaleInc="22994">
        <dgm:presLayoutVars>
          <dgm:bulletEnabled val="1"/>
        </dgm:presLayoutVars>
      </dgm:prSet>
      <dgm:spPr/>
    </dgm:pt>
    <dgm:pt modelId="{0B765389-2666-46AE-A217-C0670C837D28}" type="pres">
      <dgm:prSet presAssocID="{7167E84F-3175-40FC-BFE8-1F483D696EE1}" presName="sibTrans" presStyleLbl="sibTrans2D1" presStyleIdx="4" presStyleCnt="6"/>
      <dgm:spPr/>
    </dgm:pt>
    <dgm:pt modelId="{EB578EF9-A4CA-4F77-A5AF-92295864091A}" type="pres">
      <dgm:prSet presAssocID="{7167E84F-3175-40FC-BFE8-1F483D696EE1}" presName="connectorText" presStyleLbl="sibTrans2D1" presStyleIdx="4" presStyleCnt="6"/>
      <dgm:spPr/>
    </dgm:pt>
    <dgm:pt modelId="{C89DB4AF-6047-4CA8-8265-E8E2801283EC}" type="pres">
      <dgm:prSet presAssocID="{D8A3251F-4A71-4912-BAB1-B887F14787EB}" presName="node" presStyleLbl="node1" presStyleIdx="5" presStyleCnt="6" custScaleX="205191" custScaleY="146565" custRadScaleRad="201237" custRadScaleInc="-25265">
        <dgm:presLayoutVars>
          <dgm:bulletEnabled val="1"/>
        </dgm:presLayoutVars>
      </dgm:prSet>
      <dgm:spPr/>
    </dgm:pt>
    <dgm:pt modelId="{4CBEEF07-C73F-46CB-9F48-6B3B6BA5B39F}" type="pres">
      <dgm:prSet presAssocID="{36281DA2-3400-4675-9E76-070BC016D9A7}" presName="sibTrans" presStyleLbl="sibTrans2D1" presStyleIdx="5" presStyleCnt="6"/>
      <dgm:spPr/>
    </dgm:pt>
    <dgm:pt modelId="{9F58BA43-5D2A-4C7B-9586-927F65EABB9F}" type="pres">
      <dgm:prSet presAssocID="{36281DA2-3400-4675-9E76-070BC016D9A7}" presName="connectorText" presStyleLbl="sibTrans2D1" presStyleIdx="5" presStyleCnt="6"/>
      <dgm:spPr/>
    </dgm:pt>
  </dgm:ptLst>
  <dgm:cxnLst>
    <dgm:cxn modelId="{30961B04-2CAA-4AEA-9B64-9AB55810D13C}" type="presOf" srcId="{41DC1F29-EFDC-4464-BFDB-B4D0870AC10A}" destId="{B7F44293-6F31-447D-981A-692E324172DC}" srcOrd="0" destOrd="1" presId="urn:microsoft.com/office/officeart/2005/8/layout/cycle2"/>
    <dgm:cxn modelId="{7C5D8A13-634F-4885-948E-6B77AB85E51B}" type="presOf" srcId="{36281DA2-3400-4675-9E76-070BC016D9A7}" destId="{4CBEEF07-C73F-46CB-9F48-6B3B6BA5B39F}" srcOrd="0" destOrd="0" presId="urn:microsoft.com/office/officeart/2005/8/layout/cycle2"/>
    <dgm:cxn modelId="{4B850E18-1EFC-4B23-89C9-B9F18B19AC2F}" type="presOf" srcId="{A2480D1E-4E3B-4F89-9695-6E32D3A6A272}" destId="{E1E5D72E-F5B7-4328-A66A-A48A422CBEA9}" srcOrd="0" destOrd="0" presId="urn:microsoft.com/office/officeart/2005/8/layout/cycle2"/>
    <dgm:cxn modelId="{B5AE3D1C-5A8B-4155-9CAD-1B3947AACA2E}" srcId="{57D9EC3D-6583-4101-AF2A-A63E8A7C0C3B}" destId="{2BC18BD2-94DC-43FA-B4D7-F8E84A7B83B7}" srcOrd="2" destOrd="0" parTransId="{B1A76526-FE68-4BFC-85B4-6B7F0FCFA5F8}" sibTransId="{CD30E8B1-41FD-4FE1-B8E8-12F4F9BBBB75}"/>
    <dgm:cxn modelId="{C6AB7C1E-6929-4EC1-9854-817DEE550E45}" type="presOf" srcId="{4EB1501F-34B0-4EA7-A4B7-55B145AFFB11}" destId="{B961B44C-AFDF-40C9-8281-4A9EAA298D3D}" srcOrd="0" destOrd="0" presId="urn:microsoft.com/office/officeart/2005/8/layout/cycle2"/>
    <dgm:cxn modelId="{5A4E8132-AD10-43E3-B9FE-5AD6DBE2152A}" type="presOf" srcId="{CD30E8B1-41FD-4FE1-B8E8-12F4F9BBBB75}" destId="{7E24E884-A356-4CBB-B170-17E493B4D9A3}" srcOrd="0" destOrd="0" presId="urn:microsoft.com/office/officeart/2005/8/layout/cycle2"/>
    <dgm:cxn modelId="{4F2C1562-3733-4F5F-9202-DEF8E4FCF905}" type="presOf" srcId="{36281DA2-3400-4675-9E76-070BC016D9A7}" destId="{9F58BA43-5D2A-4C7B-9586-927F65EABB9F}" srcOrd="1" destOrd="0" presId="urn:microsoft.com/office/officeart/2005/8/layout/cycle2"/>
    <dgm:cxn modelId="{5F789B42-B541-43A8-B166-B1621C881964}" type="presOf" srcId="{57D9EC3D-6583-4101-AF2A-A63E8A7C0C3B}" destId="{AE58F205-2D1B-48E9-9193-EF03A6A692FE}" srcOrd="0" destOrd="0" presId="urn:microsoft.com/office/officeart/2005/8/layout/cycle2"/>
    <dgm:cxn modelId="{0A723345-AAB7-445E-846B-8513DEE2B7DA}" type="presOf" srcId="{CD30E8B1-41FD-4FE1-B8E8-12F4F9BBBB75}" destId="{83114F48-C71B-47E6-9364-55FAE5779767}" srcOrd="1" destOrd="0" presId="urn:microsoft.com/office/officeart/2005/8/layout/cycle2"/>
    <dgm:cxn modelId="{BD736265-C518-42B8-BD72-A30FEF430E94}" type="presOf" srcId="{A2480D1E-4E3B-4F89-9695-6E32D3A6A272}" destId="{3FFDF45F-C0F4-4E46-998C-82AC526F5D82}" srcOrd="1" destOrd="0" presId="urn:microsoft.com/office/officeart/2005/8/layout/cycle2"/>
    <dgm:cxn modelId="{0E3D9578-ACA7-4E61-BAFD-FB60964DBDD7}" type="presOf" srcId="{7167E84F-3175-40FC-BFE8-1F483D696EE1}" destId="{0B765389-2666-46AE-A217-C0670C837D28}" srcOrd="0" destOrd="0" presId="urn:microsoft.com/office/officeart/2005/8/layout/cycle2"/>
    <dgm:cxn modelId="{3C84927A-5D1D-43FE-9E40-6F8B3257DC06}" type="presOf" srcId="{9EADD03A-608D-4086-8219-915AB15A7F65}" destId="{EF00D9F1-D8E7-44A1-A593-259D9ACD0137}" srcOrd="0" destOrd="0" presId="urn:microsoft.com/office/officeart/2005/8/layout/cycle2"/>
    <dgm:cxn modelId="{55D62787-18D3-430D-9782-A1C539B64651}" srcId="{BB2701EA-67D4-4DE0-8D3C-EBBCA5FD7CA3}" destId="{41DC1F29-EFDC-4464-BFDB-B4D0870AC10A}" srcOrd="0" destOrd="0" parTransId="{F03C6961-011A-46A2-9476-EC31D29A53FF}" sibTransId="{000D3351-CA6A-4FD5-B740-8346B97C5D7F}"/>
    <dgm:cxn modelId="{5DF5068B-770A-48D2-B45C-CBEC8904476C}" srcId="{57D9EC3D-6583-4101-AF2A-A63E8A7C0C3B}" destId="{3283B2E8-3FCC-47DF-A594-60D5DB22DFB7}" srcOrd="0" destOrd="0" parTransId="{AC6AB0BC-741F-4AD1-BEF7-BFCE714A9A39}" sibTransId="{9EADD03A-608D-4086-8219-915AB15A7F65}"/>
    <dgm:cxn modelId="{BB3F9991-403D-4393-8D76-D4D0CD47FEB6}" type="presOf" srcId="{7260EFE5-800B-466A-AF90-23E92B62CA27}" destId="{B1C255BB-53CE-41E4-AA6D-1DA60A08CE58}" srcOrd="1" destOrd="0" presId="urn:microsoft.com/office/officeart/2005/8/layout/cycle2"/>
    <dgm:cxn modelId="{758DB794-276E-4CDC-94CC-E59F2863CC4F}" srcId="{57D9EC3D-6583-4101-AF2A-A63E8A7C0C3B}" destId="{D8A3251F-4A71-4912-BAB1-B887F14787EB}" srcOrd="5" destOrd="0" parTransId="{7A9C87DC-74D4-4506-9536-44D2C767F0FC}" sibTransId="{36281DA2-3400-4675-9E76-070BC016D9A7}"/>
    <dgm:cxn modelId="{383DEC99-DF9E-4A08-B97F-D58BB903FC0B}" srcId="{57D9EC3D-6583-4101-AF2A-A63E8A7C0C3B}" destId="{BB2701EA-67D4-4DE0-8D3C-EBBCA5FD7CA3}" srcOrd="4" destOrd="0" parTransId="{E22C9985-BF5D-4B47-9E9A-7B399A2BBBF3}" sibTransId="{7167E84F-3175-40FC-BFE8-1F483D696EE1}"/>
    <dgm:cxn modelId="{97B8FB9E-BD0D-47DC-8FF2-0796FC39FFEB}" type="presOf" srcId="{D8A3251F-4A71-4912-BAB1-B887F14787EB}" destId="{C89DB4AF-6047-4CA8-8265-E8E2801283EC}" srcOrd="0" destOrd="0" presId="urn:microsoft.com/office/officeart/2005/8/layout/cycle2"/>
    <dgm:cxn modelId="{003915B7-7854-49A1-B6E2-184FEDE099CB}" srcId="{57D9EC3D-6583-4101-AF2A-A63E8A7C0C3B}" destId="{D0DF6A13-EBA1-43D6-80E3-DF4605126306}" srcOrd="3" destOrd="0" parTransId="{6088B25B-6CFE-4B68-B9ED-913281F35743}" sibTransId="{7260EFE5-800B-466A-AF90-23E92B62CA27}"/>
    <dgm:cxn modelId="{A2FED4BB-57BE-406A-BC46-9304AB368CA1}" type="presOf" srcId="{9EADD03A-608D-4086-8219-915AB15A7F65}" destId="{9EC21B82-29A4-49B5-95EC-A06C5628150D}" srcOrd="1" destOrd="0" presId="urn:microsoft.com/office/officeart/2005/8/layout/cycle2"/>
    <dgm:cxn modelId="{C987A1C2-07D7-4BC5-A6D3-BAC4DBEBCECD}" type="presOf" srcId="{7167E84F-3175-40FC-BFE8-1F483D696EE1}" destId="{EB578EF9-A4CA-4F77-A5AF-92295864091A}" srcOrd="1" destOrd="0" presId="urn:microsoft.com/office/officeart/2005/8/layout/cycle2"/>
    <dgm:cxn modelId="{8A3855C9-D6C3-4186-98DF-D0E587F06851}" srcId="{57D9EC3D-6583-4101-AF2A-A63E8A7C0C3B}" destId="{4EB1501F-34B0-4EA7-A4B7-55B145AFFB11}" srcOrd="1" destOrd="0" parTransId="{26F3680F-1944-44ED-B584-DC780B32F0D5}" sibTransId="{A2480D1E-4E3B-4F89-9695-6E32D3A6A272}"/>
    <dgm:cxn modelId="{2CF45BD3-734E-45D9-8B1C-52829C80CCCB}" type="presOf" srcId="{2BC18BD2-94DC-43FA-B4D7-F8E84A7B83B7}" destId="{D4B4E878-766E-4527-95B3-9D34B416BB97}" srcOrd="0" destOrd="0" presId="urn:microsoft.com/office/officeart/2005/8/layout/cycle2"/>
    <dgm:cxn modelId="{3BC2E1D5-4BC0-492B-B467-FF1501E155C5}" type="presOf" srcId="{7260EFE5-800B-466A-AF90-23E92B62CA27}" destId="{991E4A24-BAD8-4F05-B85B-D22AF7CD221E}" srcOrd="0" destOrd="0" presId="urn:microsoft.com/office/officeart/2005/8/layout/cycle2"/>
    <dgm:cxn modelId="{CC62DCE4-20AF-474B-9584-8953F987531A}" type="presOf" srcId="{D0DF6A13-EBA1-43D6-80E3-DF4605126306}" destId="{A351DFDB-933B-45B3-A629-A69D85AEF63A}" srcOrd="0" destOrd="0" presId="urn:microsoft.com/office/officeart/2005/8/layout/cycle2"/>
    <dgm:cxn modelId="{39B773FC-E27A-4601-AE38-974DD44BCB80}" type="presOf" srcId="{BB2701EA-67D4-4DE0-8D3C-EBBCA5FD7CA3}" destId="{B7F44293-6F31-447D-981A-692E324172DC}" srcOrd="0" destOrd="0" presId="urn:microsoft.com/office/officeart/2005/8/layout/cycle2"/>
    <dgm:cxn modelId="{1DA856FE-015A-482E-B9DA-3B80DF892AE3}" type="presOf" srcId="{3283B2E8-3FCC-47DF-A594-60D5DB22DFB7}" destId="{9C1341DB-FA3D-4AFE-9AF2-92652E48DF26}" srcOrd="0" destOrd="0" presId="urn:microsoft.com/office/officeart/2005/8/layout/cycle2"/>
    <dgm:cxn modelId="{BE43BF91-8F1A-42A2-AB1C-EA99643872C9}" type="presParOf" srcId="{AE58F205-2D1B-48E9-9193-EF03A6A692FE}" destId="{9C1341DB-FA3D-4AFE-9AF2-92652E48DF26}" srcOrd="0" destOrd="0" presId="urn:microsoft.com/office/officeart/2005/8/layout/cycle2"/>
    <dgm:cxn modelId="{8B06020A-5377-451C-BA73-923D8AE8D5FD}" type="presParOf" srcId="{AE58F205-2D1B-48E9-9193-EF03A6A692FE}" destId="{EF00D9F1-D8E7-44A1-A593-259D9ACD0137}" srcOrd="1" destOrd="0" presId="urn:microsoft.com/office/officeart/2005/8/layout/cycle2"/>
    <dgm:cxn modelId="{8622429C-92D3-49A2-8737-DB62AF94FB53}" type="presParOf" srcId="{EF00D9F1-D8E7-44A1-A593-259D9ACD0137}" destId="{9EC21B82-29A4-49B5-95EC-A06C5628150D}" srcOrd="0" destOrd="0" presId="urn:microsoft.com/office/officeart/2005/8/layout/cycle2"/>
    <dgm:cxn modelId="{44ED96AC-874A-4319-AD7D-5378ADDD0137}" type="presParOf" srcId="{AE58F205-2D1B-48E9-9193-EF03A6A692FE}" destId="{B961B44C-AFDF-40C9-8281-4A9EAA298D3D}" srcOrd="2" destOrd="0" presId="urn:microsoft.com/office/officeart/2005/8/layout/cycle2"/>
    <dgm:cxn modelId="{D90FA16A-603D-4ADB-9112-16187F7CC7D6}" type="presParOf" srcId="{AE58F205-2D1B-48E9-9193-EF03A6A692FE}" destId="{E1E5D72E-F5B7-4328-A66A-A48A422CBEA9}" srcOrd="3" destOrd="0" presId="urn:microsoft.com/office/officeart/2005/8/layout/cycle2"/>
    <dgm:cxn modelId="{00BF6420-0886-4EE4-AD46-6767E0F508CB}" type="presParOf" srcId="{E1E5D72E-F5B7-4328-A66A-A48A422CBEA9}" destId="{3FFDF45F-C0F4-4E46-998C-82AC526F5D82}" srcOrd="0" destOrd="0" presId="urn:microsoft.com/office/officeart/2005/8/layout/cycle2"/>
    <dgm:cxn modelId="{2202CF55-AF2B-489C-AE1E-4E03DA8E8B2E}" type="presParOf" srcId="{AE58F205-2D1B-48E9-9193-EF03A6A692FE}" destId="{D4B4E878-766E-4527-95B3-9D34B416BB97}" srcOrd="4" destOrd="0" presId="urn:microsoft.com/office/officeart/2005/8/layout/cycle2"/>
    <dgm:cxn modelId="{23B7B417-4510-4A5C-ADA7-124F44C7DA7D}" type="presParOf" srcId="{AE58F205-2D1B-48E9-9193-EF03A6A692FE}" destId="{7E24E884-A356-4CBB-B170-17E493B4D9A3}" srcOrd="5" destOrd="0" presId="urn:microsoft.com/office/officeart/2005/8/layout/cycle2"/>
    <dgm:cxn modelId="{0FDBE92F-1FF8-4C97-90B3-EF111FF56EA1}" type="presParOf" srcId="{7E24E884-A356-4CBB-B170-17E493B4D9A3}" destId="{83114F48-C71B-47E6-9364-55FAE5779767}" srcOrd="0" destOrd="0" presId="urn:microsoft.com/office/officeart/2005/8/layout/cycle2"/>
    <dgm:cxn modelId="{585EC8B4-1FCA-4D38-8CB9-6BC573E4FA02}" type="presParOf" srcId="{AE58F205-2D1B-48E9-9193-EF03A6A692FE}" destId="{A351DFDB-933B-45B3-A629-A69D85AEF63A}" srcOrd="6" destOrd="0" presId="urn:microsoft.com/office/officeart/2005/8/layout/cycle2"/>
    <dgm:cxn modelId="{8F7E971D-79A7-4C39-8DDC-302261E7D703}" type="presParOf" srcId="{AE58F205-2D1B-48E9-9193-EF03A6A692FE}" destId="{991E4A24-BAD8-4F05-B85B-D22AF7CD221E}" srcOrd="7" destOrd="0" presId="urn:microsoft.com/office/officeart/2005/8/layout/cycle2"/>
    <dgm:cxn modelId="{B702E675-992F-473D-A903-EAD12E396E02}" type="presParOf" srcId="{991E4A24-BAD8-4F05-B85B-D22AF7CD221E}" destId="{B1C255BB-53CE-41E4-AA6D-1DA60A08CE58}" srcOrd="0" destOrd="0" presId="urn:microsoft.com/office/officeart/2005/8/layout/cycle2"/>
    <dgm:cxn modelId="{06E8CB38-9B68-4EF3-9BC8-37A1136BB2FC}" type="presParOf" srcId="{AE58F205-2D1B-48E9-9193-EF03A6A692FE}" destId="{B7F44293-6F31-447D-981A-692E324172DC}" srcOrd="8" destOrd="0" presId="urn:microsoft.com/office/officeart/2005/8/layout/cycle2"/>
    <dgm:cxn modelId="{9826C510-34F0-4334-9E34-9E0F579FB115}" type="presParOf" srcId="{AE58F205-2D1B-48E9-9193-EF03A6A692FE}" destId="{0B765389-2666-46AE-A217-C0670C837D28}" srcOrd="9" destOrd="0" presId="urn:microsoft.com/office/officeart/2005/8/layout/cycle2"/>
    <dgm:cxn modelId="{10C6C4C4-A0C3-4F72-B820-98FC59D1889F}" type="presParOf" srcId="{0B765389-2666-46AE-A217-C0670C837D28}" destId="{EB578EF9-A4CA-4F77-A5AF-92295864091A}" srcOrd="0" destOrd="0" presId="urn:microsoft.com/office/officeart/2005/8/layout/cycle2"/>
    <dgm:cxn modelId="{B3E4C1C5-2A08-40EF-879E-AFA36CDAA744}" type="presParOf" srcId="{AE58F205-2D1B-48E9-9193-EF03A6A692FE}" destId="{C89DB4AF-6047-4CA8-8265-E8E2801283EC}" srcOrd="10" destOrd="0" presId="urn:microsoft.com/office/officeart/2005/8/layout/cycle2"/>
    <dgm:cxn modelId="{8E913995-AABF-4DCD-9AB2-F179CF0D7D54}" type="presParOf" srcId="{AE58F205-2D1B-48E9-9193-EF03A6A692FE}" destId="{4CBEEF07-C73F-46CB-9F48-6B3B6BA5B39F}" srcOrd="11" destOrd="0" presId="urn:microsoft.com/office/officeart/2005/8/layout/cycle2"/>
    <dgm:cxn modelId="{31289958-B4FA-425E-9AF7-6961E0E7395C}" type="presParOf" srcId="{4CBEEF07-C73F-46CB-9F48-6B3B6BA5B39F}" destId="{9F58BA43-5D2A-4C7B-9586-927F65EABB9F}"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1341DB-FA3D-4AFE-9AF2-92652E48DF26}">
      <dsp:nvSpPr>
        <dsp:cNvPr id="0" name=""/>
        <dsp:cNvSpPr/>
      </dsp:nvSpPr>
      <dsp:spPr>
        <a:xfrm>
          <a:off x="4495798" y="182868"/>
          <a:ext cx="3200402" cy="2286001"/>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100000"/>
            </a:lnSpc>
            <a:spcBef>
              <a:spcPct val="0"/>
            </a:spcBef>
            <a:spcAft>
              <a:spcPts val="0"/>
            </a:spcAft>
            <a:buNone/>
          </a:pPr>
          <a:r>
            <a:rPr lang="en-US" sz="2000" kern="1200" dirty="0">
              <a:latin typeface="Rockwell Extra Bold" panose="02060903040505020403" pitchFamily="18" charset="0"/>
            </a:rPr>
            <a:t>Evaluation</a:t>
          </a:r>
          <a:endParaRPr lang="en-US" sz="2000" b="1" kern="1200" dirty="0">
            <a:latin typeface="Rockwell Extra Bold" panose="02060903040505020403" pitchFamily="18" charset="0"/>
          </a:endParaRPr>
        </a:p>
        <a:p>
          <a:pPr marL="0" lvl="0" indent="0" algn="ctr" defTabSz="889000">
            <a:lnSpc>
              <a:spcPct val="100000"/>
            </a:lnSpc>
            <a:spcBef>
              <a:spcPct val="0"/>
            </a:spcBef>
            <a:spcAft>
              <a:spcPts val="0"/>
            </a:spcAft>
            <a:buNone/>
          </a:pPr>
          <a:r>
            <a:rPr lang="en-US" sz="1700" i="1" kern="1200" dirty="0"/>
            <a:t>Evaluate data to identify locations in need of safety enhancements.</a:t>
          </a:r>
          <a:r>
            <a:rPr lang="en-US" sz="1700" b="1" i="1" kern="1200" dirty="0">
              <a:latin typeface="Rockwell Extra Bold" panose="02060903040505020403" pitchFamily="18" charset="0"/>
              <a:ea typeface="Tahoma" panose="020B0604030504040204" pitchFamily="34" charset="0"/>
              <a:cs typeface="Tahoma" panose="020B0604030504040204" pitchFamily="34" charset="0"/>
            </a:rPr>
            <a:t> </a:t>
          </a:r>
        </a:p>
      </dsp:txBody>
      <dsp:txXfrm>
        <a:off x="4964486" y="517645"/>
        <a:ext cx="2263026" cy="1616447"/>
      </dsp:txXfrm>
    </dsp:sp>
    <dsp:sp modelId="{EF00D9F1-D8E7-44A1-A593-259D9ACD0137}">
      <dsp:nvSpPr>
        <dsp:cNvPr id="0" name=""/>
        <dsp:cNvSpPr/>
      </dsp:nvSpPr>
      <dsp:spPr>
        <a:xfrm rot="21599989">
          <a:off x="7954365" y="1062660"/>
          <a:ext cx="621940" cy="526405"/>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954365" y="1167941"/>
        <a:ext cx="464019" cy="315843"/>
      </dsp:txXfrm>
    </dsp:sp>
    <dsp:sp modelId="{B961B44C-AFDF-40C9-8281-4A9EAA298D3D}">
      <dsp:nvSpPr>
        <dsp:cNvPr id="0" name=""/>
        <dsp:cNvSpPr/>
      </dsp:nvSpPr>
      <dsp:spPr>
        <a:xfrm>
          <a:off x="8869674" y="182854"/>
          <a:ext cx="3200402" cy="2286001"/>
        </a:xfrm>
        <a:prstGeom prst="ellipse">
          <a:avLst/>
        </a:prstGeom>
        <a:gradFill rotWithShape="0">
          <a:gsLst>
            <a:gs pos="0">
              <a:schemeClr val="accent5">
                <a:hueOff val="-1470669"/>
                <a:satOff val="-2046"/>
                <a:lumOff val="-784"/>
                <a:alphaOff val="0"/>
                <a:satMod val="103000"/>
                <a:lumMod val="102000"/>
                <a:tint val="94000"/>
              </a:schemeClr>
            </a:gs>
            <a:gs pos="50000">
              <a:schemeClr val="accent5">
                <a:hueOff val="-1470669"/>
                <a:satOff val="-2046"/>
                <a:lumOff val="-784"/>
                <a:alphaOff val="0"/>
                <a:satMod val="110000"/>
                <a:lumMod val="100000"/>
                <a:shade val="100000"/>
              </a:schemeClr>
            </a:gs>
            <a:gs pos="100000">
              <a:schemeClr val="accent5">
                <a:hueOff val="-1470669"/>
                <a:satOff val="-2046"/>
                <a:lumOff val="-78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1">
          <a:noAutofit/>
        </a:bodyPr>
        <a:lstStyle/>
        <a:p>
          <a:pPr marL="0" lvl="0" indent="0" algn="ctr" defTabSz="889000">
            <a:lnSpc>
              <a:spcPct val="100000"/>
            </a:lnSpc>
            <a:spcBef>
              <a:spcPct val="0"/>
            </a:spcBef>
            <a:spcAft>
              <a:spcPts val="0"/>
            </a:spcAft>
            <a:buNone/>
          </a:pPr>
          <a:r>
            <a:rPr lang="en-US" sz="2000" b="1" i="0" kern="1200" dirty="0">
              <a:latin typeface="Rockwell Extra Bold" panose="02060903040505020403" pitchFamily="18" charset="0"/>
            </a:rPr>
            <a:t>Engineering</a:t>
          </a:r>
        </a:p>
        <a:p>
          <a:pPr marL="0" lvl="0" indent="0" algn="ctr" defTabSz="889000">
            <a:lnSpc>
              <a:spcPct val="100000"/>
            </a:lnSpc>
            <a:spcBef>
              <a:spcPct val="0"/>
            </a:spcBef>
            <a:spcAft>
              <a:spcPts val="0"/>
            </a:spcAft>
            <a:buNone/>
          </a:pPr>
          <a:r>
            <a:rPr lang="en-US" sz="1700" i="1" kern="1200" dirty="0"/>
            <a:t>Design &amp; construct improvements to enhance roadway safety and accessibility. </a:t>
          </a:r>
          <a:endParaRPr lang="en-US" sz="1700" b="1" i="1" kern="1200" dirty="0">
            <a:latin typeface="Rockwell Extra Bold" panose="02060903040505020403" pitchFamily="18" charset="0"/>
          </a:endParaRPr>
        </a:p>
      </dsp:txBody>
      <dsp:txXfrm>
        <a:off x="9338362" y="517631"/>
        <a:ext cx="2263026" cy="1616447"/>
      </dsp:txXfrm>
    </dsp:sp>
    <dsp:sp modelId="{E1E5D72E-F5B7-4328-A66A-A48A422CBEA9}">
      <dsp:nvSpPr>
        <dsp:cNvPr id="0" name=""/>
        <dsp:cNvSpPr/>
      </dsp:nvSpPr>
      <dsp:spPr>
        <a:xfrm rot="5399986">
          <a:off x="10106399" y="2870896"/>
          <a:ext cx="726966" cy="526405"/>
        </a:xfrm>
        <a:prstGeom prst="rightArrow">
          <a:avLst>
            <a:gd name="adj1" fmla="val 60000"/>
            <a:gd name="adj2" fmla="val 50000"/>
          </a:avLst>
        </a:prstGeom>
        <a:solidFill>
          <a:schemeClr val="accent5">
            <a:hueOff val="-1470669"/>
            <a:satOff val="-2046"/>
            <a:lumOff val="-784"/>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10185359" y="2897217"/>
        <a:ext cx="569045" cy="315843"/>
      </dsp:txXfrm>
    </dsp:sp>
    <dsp:sp modelId="{D4B4E878-766E-4527-95B3-9D34B416BB97}">
      <dsp:nvSpPr>
        <dsp:cNvPr id="0" name=""/>
        <dsp:cNvSpPr/>
      </dsp:nvSpPr>
      <dsp:spPr>
        <a:xfrm>
          <a:off x="8869688" y="3840490"/>
          <a:ext cx="3200402" cy="2286001"/>
        </a:xfrm>
        <a:prstGeom prst="ellipse">
          <a:avLst/>
        </a:prstGeom>
        <a:gradFill rotWithShape="0">
          <a:gsLst>
            <a:gs pos="0">
              <a:schemeClr val="accent5">
                <a:hueOff val="-2941338"/>
                <a:satOff val="-4091"/>
                <a:lumOff val="-1569"/>
                <a:alphaOff val="0"/>
                <a:satMod val="103000"/>
                <a:lumMod val="102000"/>
                <a:tint val="94000"/>
              </a:schemeClr>
            </a:gs>
            <a:gs pos="50000">
              <a:schemeClr val="accent5">
                <a:hueOff val="-2941338"/>
                <a:satOff val="-4091"/>
                <a:lumOff val="-1569"/>
                <a:alphaOff val="0"/>
                <a:satMod val="110000"/>
                <a:lumMod val="100000"/>
                <a:shade val="100000"/>
              </a:schemeClr>
            </a:gs>
            <a:gs pos="100000">
              <a:schemeClr val="accent5">
                <a:hueOff val="-2941338"/>
                <a:satOff val="-4091"/>
                <a:lumOff val="-156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100000"/>
            </a:lnSpc>
            <a:spcBef>
              <a:spcPct val="0"/>
            </a:spcBef>
            <a:spcAft>
              <a:spcPts val="0"/>
            </a:spcAft>
            <a:buNone/>
          </a:pPr>
          <a:r>
            <a:rPr lang="en-US" sz="2000" kern="1200" dirty="0">
              <a:latin typeface="Rockwell Extra Bold" panose="02060903040505020403" pitchFamily="18" charset="0"/>
            </a:rPr>
            <a:t>Enforcement</a:t>
          </a:r>
          <a:endParaRPr lang="en-US" sz="2000" b="1" kern="1200" dirty="0">
            <a:latin typeface="Rockwell Extra Bold" panose="02060903040505020403" pitchFamily="18" charset="0"/>
          </a:endParaRPr>
        </a:p>
        <a:p>
          <a:pPr marL="0" lvl="0" indent="0" algn="ctr" defTabSz="889000">
            <a:lnSpc>
              <a:spcPct val="100000"/>
            </a:lnSpc>
            <a:spcBef>
              <a:spcPct val="0"/>
            </a:spcBef>
            <a:spcAft>
              <a:spcPts val="0"/>
            </a:spcAft>
            <a:buNone/>
          </a:pPr>
          <a:r>
            <a:rPr lang="en-US" sz="1700" i="1" kern="1200" dirty="0"/>
            <a:t>Enforce traffic laws and continue to support safety initiatives.</a:t>
          </a:r>
          <a:endParaRPr lang="en-US" sz="1700" b="1" i="1" kern="1200" dirty="0">
            <a:latin typeface="Rockwell Extra Bold" panose="02060903040505020403" pitchFamily="18" charset="0"/>
          </a:endParaRPr>
        </a:p>
      </dsp:txBody>
      <dsp:txXfrm>
        <a:off x="9338376" y="4175267"/>
        <a:ext cx="2263026" cy="1616447"/>
      </dsp:txXfrm>
    </dsp:sp>
    <dsp:sp modelId="{7E24E884-A356-4CBB-B170-17E493B4D9A3}">
      <dsp:nvSpPr>
        <dsp:cNvPr id="0" name=""/>
        <dsp:cNvSpPr/>
      </dsp:nvSpPr>
      <dsp:spPr>
        <a:xfrm rot="10800014">
          <a:off x="7989573" y="4720279"/>
          <a:ext cx="621948" cy="526405"/>
        </a:xfrm>
        <a:prstGeom prst="rightArrow">
          <a:avLst>
            <a:gd name="adj1" fmla="val 60000"/>
            <a:gd name="adj2" fmla="val 50000"/>
          </a:avLst>
        </a:prstGeom>
        <a:solidFill>
          <a:schemeClr val="accent5">
            <a:hueOff val="-2941338"/>
            <a:satOff val="-4091"/>
            <a:lumOff val="-1569"/>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8147494" y="4825560"/>
        <a:ext cx="464027" cy="315843"/>
      </dsp:txXfrm>
    </dsp:sp>
    <dsp:sp modelId="{A351DFDB-933B-45B3-A629-A69D85AEF63A}">
      <dsp:nvSpPr>
        <dsp:cNvPr id="0" name=""/>
        <dsp:cNvSpPr/>
      </dsp:nvSpPr>
      <dsp:spPr>
        <a:xfrm>
          <a:off x="4495798" y="3840472"/>
          <a:ext cx="3200402" cy="2286001"/>
        </a:xfrm>
        <a:prstGeom prst="ellipse">
          <a:avLst/>
        </a:prstGeom>
        <a:gradFill rotWithShape="0">
          <a:gsLst>
            <a:gs pos="0">
              <a:schemeClr val="accent5">
                <a:hueOff val="-4412007"/>
                <a:satOff val="-6137"/>
                <a:lumOff val="-2353"/>
                <a:alphaOff val="0"/>
                <a:satMod val="103000"/>
                <a:lumMod val="102000"/>
                <a:tint val="94000"/>
              </a:schemeClr>
            </a:gs>
            <a:gs pos="50000">
              <a:schemeClr val="accent5">
                <a:hueOff val="-4412007"/>
                <a:satOff val="-6137"/>
                <a:lumOff val="-2353"/>
                <a:alphaOff val="0"/>
                <a:satMod val="110000"/>
                <a:lumMod val="100000"/>
                <a:shade val="100000"/>
              </a:schemeClr>
            </a:gs>
            <a:gs pos="100000">
              <a:schemeClr val="accent5">
                <a:hueOff val="-4412007"/>
                <a:satOff val="-6137"/>
                <a:lumOff val="-235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algn="ctr" defTabSz="889000">
            <a:lnSpc>
              <a:spcPct val="100000"/>
            </a:lnSpc>
            <a:spcBef>
              <a:spcPct val="0"/>
            </a:spcBef>
            <a:spcAft>
              <a:spcPts val="0"/>
            </a:spcAft>
            <a:buNone/>
          </a:pPr>
          <a:r>
            <a:rPr lang="en-US" sz="2000" b="1" i="0" kern="1200" dirty="0">
              <a:latin typeface="Rockwell Extra Bold" panose="02060903040505020403" pitchFamily="18" charset="0"/>
              <a:ea typeface="Tahoma" panose="020B0604030504040204" pitchFamily="34" charset="0"/>
              <a:cs typeface="Tahoma" panose="020B0604030504040204" pitchFamily="34" charset="0"/>
            </a:rPr>
            <a:t>Emergency Response</a:t>
          </a:r>
        </a:p>
        <a:p>
          <a:pPr marL="91440" lvl="0" indent="0" algn="ctr" defTabSz="889000">
            <a:lnSpc>
              <a:spcPct val="100000"/>
            </a:lnSpc>
            <a:spcBef>
              <a:spcPct val="0"/>
            </a:spcBef>
            <a:spcAft>
              <a:spcPts val="0"/>
            </a:spcAft>
            <a:buNone/>
          </a:pPr>
          <a:r>
            <a:rPr lang="en-US" sz="1700" i="1" kern="1200" dirty="0">
              <a:latin typeface="+mn-lt"/>
              <a:ea typeface="Tahoma" panose="020B0604030504040204" pitchFamily="34" charset="0"/>
              <a:cs typeface="Tahoma" panose="020B0604030504040204" pitchFamily="34" charset="0"/>
            </a:rPr>
            <a:t> Promote emergency response approaches to reduce the severity of collision injuries.</a:t>
          </a:r>
          <a:endParaRPr lang="en-US" sz="1700" kern="1200" dirty="0"/>
        </a:p>
      </dsp:txBody>
      <dsp:txXfrm>
        <a:off x="4964486" y="4175249"/>
        <a:ext cx="2263026" cy="1616447"/>
      </dsp:txXfrm>
    </dsp:sp>
    <dsp:sp modelId="{991E4A24-BAD8-4F05-B85B-D22AF7CD221E}">
      <dsp:nvSpPr>
        <dsp:cNvPr id="0" name=""/>
        <dsp:cNvSpPr/>
      </dsp:nvSpPr>
      <dsp:spPr>
        <a:xfrm rot="10799995">
          <a:off x="3627120" y="4720273"/>
          <a:ext cx="613866" cy="526405"/>
        </a:xfrm>
        <a:prstGeom prst="rightArrow">
          <a:avLst>
            <a:gd name="adj1" fmla="val 60000"/>
            <a:gd name="adj2" fmla="val 50000"/>
          </a:avLst>
        </a:prstGeom>
        <a:solidFill>
          <a:schemeClr val="accent5">
            <a:hueOff val="-4412007"/>
            <a:satOff val="-6137"/>
            <a:lumOff val="-2353"/>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3785041" y="4825554"/>
        <a:ext cx="455945" cy="315843"/>
      </dsp:txXfrm>
    </dsp:sp>
    <dsp:sp modelId="{B7F44293-6F31-447D-981A-692E324172DC}">
      <dsp:nvSpPr>
        <dsp:cNvPr id="0" name=""/>
        <dsp:cNvSpPr/>
      </dsp:nvSpPr>
      <dsp:spPr>
        <a:xfrm>
          <a:off x="137157" y="3840478"/>
          <a:ext cx="3200402" cy="2286001"/>
        </a:xfrm>
        <a:prstGeom prst="ellipse">
          <a:avLst/>
        </a:prstGeom>
        <a:gradFill rotWithShape="0">
          <a:gsLst>
            <a:gs pos="0">
              <a:schemeClr val="accent5">
                <a:hueOff val="-5882676"/>
                <a:satOff val="-8182"/>
                <a:lumOff val="-3138"/>
                <a:alphaOff val="0"/>
                <a:satMod val="103000"/>
                <a:lumMod val="102000"/>
                <a:tint val="94000"/>
              </a:schemeClr>
            </a:gs>
            <a:gs pos="50000">
              <a:schemeClr val="accent5">
                <a:hueOff val="-5882676"/>
                <a:satOff val="-8182"/>
                <a:lumOff val="-3138"/>
                <a:alphaOff val="0"/>
                <a:satMod val="110000"/>
                <a:lumMod val="100000"/>
                <a:shade val="100000"/>
              </a:schemeClr>
            </a:gs>
            <a:gs pos="100000">
              <a:schemeClr val="accent5">
                <a:hueOff val="-5882676"/>
                <a:satOff val="-8182"/>
                <a:lumOff val="-313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100000"/>
            </a:lnSpc>
            <a:spcBef>
              <a:spcPct val="0"/>
            </a:spcBef>
            <a:spcAft>
              <a:spcPts val="0"/>
            </a:spcAft>
            <a:buNone/>
          </a:pPr>
          <a:r>
            <a:rPr lang="en-US" sz="2000" kern="1200" dirty="0">
              <a:latin typeface="Rockwell Extra Bold" panose="02060903040505020403" pitchFamily="18" charset="0"/>
            </a:rPr>
            <a:t>Equity</a:t>
          </a:r>
          <a:endParaRPr lang="en-US" sz="2000" b="1" kern="1200" dirty="0">
            <a:latin typeface="Rockwell Extra Bold" panose="02060903040505020403" pitchFamily="18" charset="0"/>
          </a:endParaRPr>
        </a:p>
        <a:p>
          <a:pPr marL="0" lvl="0" indent="0" algn="ctr" defTabSz="889000">
            <a:lnSpc>
              <a:spcPct val="100000"/>
            </a:lnSpc>
            <a:spcBef>
              <a:spcPct val="0"/>
            </a:spcBef>
            <a:spcAft>
              <a:spcPts val="0"/>
            </a:spcAft>
            <a:buNone/>
          </a:pPr>
          <a:r>
            <a:rPr lang="en-US" sz="1700" i="1" kern="1200" dirty="0"/>
            <a:t>Ensure that safety resources are committed to the most vulnerable neighborhoods &amp; road users.</a:t>
          </a:r>
          <a:endParaRPr lang="en-US" sz="1700" b="1" i="1" kern="1200" dirty="0">
            <a:latin typeface="Rockwell Extra Bold" panose="02060903040505020403" pitchFamily="18" charset="0"/>
          </a:endParaRPr>
        </a:p>
        <a:p>
          <a:pPr marL="91440" lvl="1" indent="0" algn="ctr" defTabSz="577850">
            <a:lnSpc>
              <a:spcPct val="100000"/>
            </a:lnSpc>
            <a:spcBef>
              <a:spcPct val="0"/>
            </a:spcBef>
            <a:spcAft>
              <a:spcPts val="0"/>
            </a:spcAft>
            <a:buNone/>
          </a:pPr>
          <a:endParaRPr lang="en-US" sz="1300" kern="1200" dirty="0"/>
        </a:p>
      </dsp:txBody>
      <dsp:txXfrm>
        <a:off x="605845" y="4175255"/>
        <a:ext cx="2263026" cy="1616447"/>
      </dsp:txXfrm>
    </dsp:sp>
    <dsp:sp modelId="{0B765389-2666-46AE-A217-C0670C837D28}">
      <dsp:nvSpPr>
        <dsp:cNvPr id="0" name=""/>
        <dsp:cNvSpPr/>
      </dsp:nvSpPr>
      <dsp:spPr>
        <a:xfrm rot="16199990">
          <a:off x="1373877" y="2912045"/>
          <a:ext cx="726952" cy="526405"/>
        </a:xfrm>
        <a:prstGeom prst="rightArrow">
          <a:avLst>
            <a:gd name="adj1" fmla="val 60000"/>
            <a:gd name="adj2" fmla="val 50000"/>
          </a:avLst>
        </a:prstGeom>
        <a:solidFill>
          <a:schemeClr val="accent5">
            <a:hueOff val="-5882676"/>
            <a:satOff val="-8182"/>
            <a:lumOff val="-3138"/>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1452838" y="3096286"/>
        <a:ext cx="569031" cy="315843"/>
      </dsp:txXfrm>
    </dsp:sp>
    <dsp:sp modelId="{C89DB4AF-6047-4CA8-8265-E8E2801283EC}">
      <dsp:nvSpPr>
        <dsp:cNvPr id="0" name=""/>
        <dsp:cNvSpPr/>
      </dsp:nvSpPr>
      <dsp:spPr>
        <a:xfrm>
          <a:off x="137147" y="182867"/>
          <a:ext cx="3200402" cy="2286001"/>
        </a:xfrm>
        <a:prstGeom prst="ellipse">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100000"/>
            </a:lnSpc>
            <a:spcBef>
              <a:spcPct val="0"/>
            </a:spcBef>
            <a:spcAft>
              <a:spcPts val="0"/>
            </a:spcAft>
            <a:buNone/>
          </a:pPr>
          <a:r>
            <a:rPr lang="en-US" sz="2000" b="1" i="0" kern="1200" dirty="0">
              <a:latin typeface="Rockwell Extra Bold" panose="02060903040505020403" pitchFamily="18" charset="0"/>
              <a:ea typeface="Tahoma" panose="020B0604030504040204" pitchFamily="34" charset="0"/>
              <a:cs typeface="Tahoma" panose="020B0604030504040204" pitchFamily="34" charset="0"/>
            </a:rPr>
            <a:t>Engagement</a:t>
          </a:r>
        </a:p>
        <a:p>
          <a:pPr marL="0" lvl="0" indent="0" algn="ctr" defTabSz="889000">
            <a:lnSpc>
              <a:spcPct val="100000"/>
            </a:lnSpc>
            <a:spcBef>
              <a:spcPct val="0"/>
            </a:spcBef>
            <a:spcAft>
              <a:spcPts val="0"/>
            </a:spcAft>
            <a:buNone/>
          </a:pPr>
          <a:r>
            <a:rPr lang="en-US" sz="1700" i="1" kern="1200" dirty="0"/>
            <a:t>Promote a culture change that prioritizes safety by educating all road users.</a:t>
          </a:r>
          <a:endParaRPr lang="en-US" sz="1700" b="1" i="1" kern="1200" dirty="0">
            <a:latin typeface="Rockwell Extra Bold" panose="02060903040505020403" pitchFamily="18" charset="0"/>
          </a:endParaRPr>
        </a:p>
      </dsp:txBody>
      <dsp:txXfrm>
        <a:off x="605835" y="517644"/>
        <a:ext cx="2263026" cy="1616447"/>
      </dsp:txXfrm>
    </dsp:sp>
    <dsp:sp modelId="{4CBEEF07-C73F-46CB-9F48-6B3B6BA5B39F}">
      <dsp:nvSpPr>
        <dsp:cNvPr id="0" name=""/>
        <dsp:cNvSpPr/>
      </dsp:nvSpPr>
      <dsp:spPr>
        <a:xfrm>
          <a:off x="3592364" y="1062666"/>
          <a:ext cx="613871" cy="526405"/>
        </a:xfrm>
        <a:prstGeom prst="rightArrow">
          <a:avLst>
            <a:gd name="adj1" fmla="val 60000"/>
            <a:gd name="adj2" fmla="val 50000"/>
          </a:avLst>
        </a:prstGeom>
        <a:solidFill>
          <a:schemeClr val="accent5">
            <a:hueOff val="-7353344"/>
            <a:satOff val="-10228"/>
            <a:lumOff val="-3922"/>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3592364" y="1167947"/>
        <a:ext cx="455950" cy="31584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3614A14-8723-43BD-9E0C-264809F4FD79}" type="datetimeFigureOut">
              <a:rPr lang="en-US" smtClean="0"/>
              <a:t>2/23/2023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09463FA-F687-4C0D-BC80-BA1CD2DDD761}" type="slidenum">
              <a:rPr lang="en-US" smtClean="0"/>
              <a:t>‹#›</a:t>
            </a:fld>
            <a:endParaRPr lang="en-US"/>
          </a:p>
        </p:txBody>
      </p:sp>
    </p:spTree>
    <p:extLst>
      <p:ext uri="{BB962C8B-B14F-4D97-AF65-F5344CB8AC3E}">
        <p14:creationId xmlns:p14="http://schemas.microsoft.com/office/powerpoint/2010/main" val="314605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9463FA-F687-4C0D-BC80-BA1CD2DDD761}" type="slidenum">
              <a:rPr lang="en-US" smtClean="0"/>
              <a:t>5</a:t>
            </a:fld>
            <a:endParaRPr lang="en-US"/>
          </a:p>
        </p:txBody>
      </p:sp>
    </p:spTree>
    <p:extLst>
      <p:ext uri="{BB962C8B-B14F-4D97-AF65-F5344CB8AC3E}">
        <p14:creationId xmlns:p14="http://schemas.microsoft.com/office/powerpoint/2010/main" val="2173848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9463FA-F687-4C0D-BC80-BA1CD2DDD761}" type="slidenum">
              <a:rPr lang="en-US" smtClean="0"/>
              <a:t>9</a:t>
            </a:fld>
            <a:endParaRPr lang="en-US"/>
          </a:p>
        </p:txBody>
      </p:sp>
    </p:spTree>
    <p:extLst>
      <p:ext uri="{BB962C8B-B14F-4D97-AF65-F5344CB8AC3E}">
        <p14:creationId xmlns:p14="http://schemas.microsoft.com/office/powerpoint/2010/main" val="261999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46900" y="1130300"/>
            <a:ext cx="3708400" cy="4470399"/>
          </a:xfrm>
        </p:spPr>
        <p:txBody>
          <a:bodyPr>
            <a:normAutofit/>
          </a:bodyPr>
          <a:lstStyle>
            <a:lvl1pPr marL="0" indent="0" algn="ctr">
              <a:buNone/>
              <a:defRPr sz="4400">
                <a:latin typeface="Berlin Sans FB Demi" panose="020E0802020502020306"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 name="Footer Placeholder 4">
            <a:extLst>
              <a:ext uri="{FF2B5EF4-FFF2-40B4-BE49-F238E27FC236}">
                <a16:creationId xmlns:a16="http://schemas.microsoft.com/office/drawing/2014/main" id="{C24B4861-D4EE-C489-B7C4-66111D1BA5C0}"/>
              </a:ext>
            </a:extLst>
          </p:cNvPr>
          <p:cNvSpPr>
            <a:spLocks noGrp="1"/>
          </p:cNvSpPr>
          <p:nvPr>
            <p:ph type="ftr" sz="quarter" idx="11"/>
          </p:nvPr>
        </p:nvSpPr>
        <p:spPr>
          <a:xfrm>
            <a:off x="106532" y="6294111"/>
            <a:ext cx="8153400" cy="365125"/>
          </a:xfrm>
          <a:prstGeom prst="rect">
            <a:avLst/>
          </a:prstGeom>
        </p:spPr>
        <p:txBody>
          <a:bodyPr/>
          <a:lstStyle>
            <a:lvl1pPr>
              <a:defRPr sz="1600"/>
            </a:lvl1pPr>
          </a:lstStyle>
          <a:p>
            <a:r>
              <a:rPr lang="en-US" altLang="en-US" dirty="0">
                <a:latin typeface="Lato" panose="020F0502020204030203"/>
              </a:rPr>
              <a:t>City of Savannah / Office of Infrastructure &amp; Development / Transportation Services</a:t>
            </a:r>
          </a:p>
          <a:p>
            <a:endParaRPr lang="en-US" dirty="0">
              <a:solidFill>
                <a:prstClr val="black"/>
              </a:solidFill>
            </a:endParaRPr>
          </a:p>
        </p:txBody>
      </p:sp>
    </p:spTree>
    <p:extLst>
      <p:ext uri="{BB962C8B-B14F-4D97-AF65-F5344CB8AC3E}">
        <p14:creationId xmlns:p14="http://schemas.microsoft.com/office/powerpoint/2010/main" val="949066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32864"/>
            <a:ext cx="12192000" cy="661817"/>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21527" y="3974758"/>
            <a:ext cx="2743200" cy="365125"/>
          </a:xfrm>
          <a:prstGeom prst="rect">
            <a:avLst/>
          </a:prstGeom>
        </p:spPr>
        <p:txBody>
          <a:bodyPr/>
          <a:lstStyle/>
          <a:p>
            <a:fld id="{B0AE5123-1AB4-42B9-82D5-C770F488761E}" type="slidenum">
              <a:rPr lang="en-US">
                <a:solidFill>
                  <a:prstClr val="black"/>
                </a:solidFill>
              </a:rPr>
              <a:pPr/>
              <a:t>‹#›</a:t>
            </a:fld>
            <a:endParaRPr lang="en-US" dirty="0">
              <a:solidFill>
                <a:prstClr val="black"/>
              </a:solidFill>
            </a:endParaRPr>
          </a:p>
        </p:txBody>
      </p:sp>
      <p:sp>
        <p:nvSpPr>
          <p:cNvPr id="7" name="Footer Placeholder 4">
            <a:extLst>
              <a:ext uri="{FF2B5EF4-FFF2-40B4-BE49-F238E27FC236}">
                <a16:creationId xmlns:a16="http://schemas.microsoft.com/office/drawing/2014/main" id="{5BB269B6-AB98-B0FD-F28C-0CB1BD8FD12B}"/>
              </a:ext>
            </a:extLst>
          </p:cNvPr>
          <p:cNvSpPr>
            <a:spLocks noGrp="1"/>
          </p:cNvSpPr>
          <p:nvPr>
            <p:ph type="ftr" sz="quarter" idx="11"/>
          </p:nvPr>
        </p:nvSpPr>
        <p:spPr>
          <a:xfrm>
            <a:off x="106532" y="6294111"/>
            <a:ext cx="8153400" cy="365125"/>
          </a:xfrm>
          <a:prstGeom prst="rect">
            <a:avLst/>
          </a:prstGeom>
        </p:spPr>
        <p:txBody>
          <a:bodyPr/>
          <a:lstStyle>
            <a:lvl1pPr>
              <a:defRPr sz="1600"/>
            </a:lvl1pPr>
          </a:lstStyle>
          <a:p>
            <a:r>
              <a:rPr lang="en-US" altLang="en-US" dirty="0">
                <a:latin typeface="Lato" panose="020F0502020204030203"/>
              </a:rPr>
              <a:t>City of Savannah / Office of Infrastructure &amp; Development / Transportation Services</a:t>
            </a:r>
          </a:p>
          <a:p>
            <a:endParaRPr lang="en-US" dirty="0">
              <a:solidFill>
                <a:prstClr val="black"/>
              </a:solidFill>
            </a:endParaRPr>
          </a:p>
        </p:txBody>
      </p:sp>
    </p:spTree>
    <p:extLst>
      <p:ext uri="{BB962C8B-B14F-4D97-AF65-F5344CB8AC3E}">
        <p14:creationId xmlns:p14="http://schemas.microsoft.com/office/powerpoint/2010/main" val="2958782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521527" y="3974758"/>
            <a:ext cx="2743200" cy="365125"/>
          </a:xfrm>
          <a:prstGeom prst="rect">
            <a:avLst/>
          </a:prstGeom>
        </p:spPr>
        <p:txBody>
          <a:bodyPr/>
          <a:lstStyle/>
          <a:p>
            <a:fld id="{B0AE5123-1AB4-42B9-82D5-C770F488761E}" type="slidenum">
              <a:rPr lang="en-US">
                <a:solidFill>
                  <a:prstClr val="black"/>
                </a:solidFill>
              </a:rPr>
              <a:pPr/>
              <a:t>‹#›</a:t>
            </a:fld>
            <a:endParaRPr lang="en-US" dirty="0">
              <a:solidFill>
                <a:prstClr val="black"/>
              </a:solidFill>
            </a:endParaRPr>
          </a:p>
        </p:txBody>
      </p:sp>
      <p:sp>
        <p:nvSpPr>
          <p:cNvPr id="7" name="Footer Placeholder 4">
            <a:extLst>
              <a:ext uri="{FF2B5EF4-FFF2-40B4-BE49-F238E27FC236}">
                <a16:creationId xmlns:a16="http://schemas.microsoft.com/office/drawing/2014/main" id="{9CE52D06-BF9A-9143-F5A9-41B847AC488A}"/>
              </a:ext>
            </a:extLst>
          </p:cNvPr>
          <p:cNvSpPr>
            <a:spLocks noGrp="1"/>
          </p:cNvSpPr>
          <p:nvPr>
            <p:ph type="ftr" sz="quarter" idx="11"/>
          </p:nvPr>
        </p:nvSpPr>
        <p:spPr>
          <a:xfrm>
            <a:off x="106532" y="6294111"/>
            <a:ext cx="8153400" cy="365125"/>
          </a:xfrm>
          <a:prstGeom prst="rect">
            <a:avLst/>
          </a:prstGeom>
        </p:spPr>
        <p:txBody>
          <a:bodyPr/>
          <a:lstStyle>
            <a:lvl1pPr>
              <a:defRPr sz="1600"/>
            </a:lvl1pPr>
          </a:lstStyle>
          <a:p>
            <a:r>
              <a:rPr lang="en-US" altLang="en-US" dirty="0">
                <a:latin typeface="Lato" panose="020F0502020204030203"/>
              </a:rPr>
              <a:t>City of Savannah / Office of Infrastructure &amp; Development / Transportation Services</a:t>
            </a:r>
          </a:p>
          <a:p>
            <a:endParaRPr lang="en-US" dirty="0">
              <a:solidFill>
                <a:prstClr val="black"/>
              </a:solidFill>
            </a:endParaRPr>
          </a:p>
        </p:txBody>
      </p:sp>
    </p:spTree>
    <p:extLst>
      <p:ext uri="{BB962C8B-B14F-4D97-AF65-F5344CB8AC3E}">
        <p14:creationId xmlns:p14="http://schemas.microsoft.com/office/powerpoint/2010/main" val="4129149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9"/>
          <p:cNvSpPr>
            <a:spLocks noChangeShapeType="1"/>
          </p:cNvSpPr>
          <p:nvPr/>
        </p:nvSpPr>
        <p:spPr bwMode="auto">
          <a:xfrm>
            <a:off x="0" y="6781800"/>
            <a:ext cx="12192000" cy="0"/>
          </a:xfrm>
          <a:prstGeom prst="line">
            <a:avLst/>
          </a:prstGeom>
          <a:noFill/>
          <a:ln w="177800">
            <a:solidFill>
              <a:srgbClr val="13694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pic>
        <p:nvPicPr>
          <p:cNvPr id="6"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0" y="5932488"/>
            <a:ext cx="91440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914400" y="2286000"/>
            <a:ext cx="10363200" cy="1143000"/>
          </a:xfrm>
        </p:spPr>
        <p:txBody>
          <a:bodyPr/>
          <a:lstStyle>
            <a:lvl1pPr>
              <a:defRPr/>
            </a:lvl1pPr>
          </a:lstStyle>
          <a:p>
            <a:pPr lvl="0"/>
            <a:r>
              <a:rPr lang="en-US" altLang="en-US" noProof="0"/>
              <a:t>Click to edit Master title style</a:t>
            </a:r>
            <a:endParaRPr lang="en-US" altLang="en-US" noProof="0" dirty="0"/>
          </a:p>
        </p:txBody>
      </p:sp>
      <p:sp>
        <p:nvSpPr>
          <p:cNvPr id="3075" name="Rectangle 3"/>
          <p:cNvSpPr>
            <a:spLocks noGrp="1" noChangeArrowheads="1"/>
          </p:cNvSpPr>
          <p:nvPr>
            <p:ph type="subTitle" idx="1"/>
          </p:nvPr>
        </p:nvSpPr>
        <p:spPr>
          <a:xfrm>
            <a:off x="1828800" y="3886200"/>
            <a:ext cx="8534400" cy="990600"/>
          </a:xfrm>
        </p:spPr>
        <p:txBody>
          <a:bodyPr/>
          <a:lstStyle>
            <a:lvl1pPr marL="0" indent="0" algn="ctr">
              <a:buFontTx/>
              <a:buNone/>
              <a:defRPr sz="2400" i="1">
                <a:latin typeface="Lato" panose="020F0502020204030203" pitchFamily="34" charset="0"/>
              </a:defRPr>
            </a:lvl1pPr>
          </a:lstStyle>
          <a:p>
            <a:pPr lvl="0"/>
            <a:r>
              <a:rPr lang="en-US" altLang="en-US" noProof="0"/>
              <a:t>Click to edit Master subtitle style</a:t>
            </a:r>
          </a:p>
        </p:txBody>
      </p:sp>
    </p:spTree>
    <p:extLst>
      <p:ext uri="{BB962C8B-B14F-4D97-AF65-F5344CB8AC3E}">
        <p14:creationId xmlns:p14="http://schemas.microsoft.com/office/powerpoint/2010/main" val="2158741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0" y="5932488"/>
            <a:ext cx="91440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0"/>
          </p:nvPr>
        </p:nvSpPr>
        <p:spPr/>
        <p:txBody>
          <a:bodyPr/>
          <a:lstStyle>
            <a:lvl1pPr>
              <a:defRPr/>
            </a:lvl1pPr>
          </a:lstStyle>
          <a:p>
            <a:pPr>
              <a:defRPr/>
            </a:pPr>
            <a:endParaRPr lang="en-US" altLang="en-US" dirty="0">
              <a:solidFill>
                <a:srgbClr val="000000"/>
              </a:solidFill>
            </a:endParaRPr>
          </a:p>
        </p:txBody>
      </p:sp>
      <p:sp>
        <p:nvSpPr>
          <p:cNvPr id="6" name="Slide Number Placeholder 4"/>
          <p:cNvSpPr>
            <a:spLocks noGrp="1"/>
          </p:cNvSpPr>
          <p:nvPr>
            <p:ph type="sldNum" sz="quarter" idx="11"/>
          </p:nvPr>
        </p:nvSpPr>
        <p:spPr/>
        <p:txBody>
          <a:bodyPr/>
          <a:lstStyle>
            <a:lvl1pPr>
              <a:defRPr/>
            </a:lvl1pPr>
          </a:lstStyle>
          <a:p>
            <a:fld id="{9F184E50-B302-4CE0-B3DA-0C034CC8E7B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293730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0" y="5932488"/>
            <a:ext cx="91440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Footer Placeholder 3"/>
          <p:cNvSpPr>
            <a:spLocks noGrp="1"/>
          </p:cNvSpPr>
          <p:nvPr>
            <p:ph type="ftr" sz="quarter" idx="10"/>
          </p:nvPr>
        </p:nvSpPr>
        <p:spPr/>
        <p:txBody>
          <a:bodyPr/>
          <a:lstStyle>
            <a:lvl1pPr>
              <a:defRPr/>
            </a:lvl1pPr>
          </a:lstStyle>
          <a:p>
            <a:pPr>
              <a:defRPr/>
            </a:pPr>
            <a:endParaRPr lang="en-US" altLang="en-US" dirty="0">
              <a:solidFill>
                <a:srgbClr val="000000"/>
              </a:solidFill>
            </a:endParaRPr>
          </a:p>
        </p:txBody>
      </p:sp>
      <p:sp>
        <p:nvSpPr>
          <p:cNvPr id="6" name="Slide Number Placeholder 4"/>
          <p:cNvSpPr>
            <a:spLocks noGrp="1"/>
          </p:cNvSpPr>
          <p:nvPr>
            <p:ph type="sldNum" sz="quarter" idx="11"/>
          </p:nvPr>
        </p:nvSpPr>
        <p:spPr/>
        <p:txBody>
          <a:bodyPr/>
          <a:lstStyle>
            <a:lvl1pPr>
              <a:defRPr/>
            </a:lvl1pPr>
          </a:lstStyle>
          <a:p>
            <a:fld id="{5A6F0CC7-E3E7-4C4A-9E92-F7BCF884F6A2}"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458138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0" y="5932488"/>
            <a:ext cx="91440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2667000"/>
            <a:ext cx="50800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0" y="2667000"/>
            <a:ext cx="50800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10"/>
          </p:nvPr>
        </p:nvSpPr>
        <p:spPr/>
        <p:txBody>
          <a:bodyPr/>
          <a:lstStyle>
            <a:lvl1pPr>
              <a:defRPr/>
            </a:lvl1pPr>
          </a:lstStyle>
          <a:p>
            <a:pPr>
              <a:defRPr/>
            </a:pPr>
            <a:endParaRPr lang="en-US" altLang="en-US" dirty="0">
              <a:solidFill>
                <a:srgbClr val="000000"/>
              </a:solidFill>
            </a:endParaRPr>
          </a:p>
        </p:txBody>
      </p:sp>
      <p:sp>
        <p:nvSpPr>
          <p:cNvPr id="7" name="Slide Number Placeholder 5"/>
          <p:cNvSpPr>
            <a:spLocks noGrp="1"/>
          </p:cNvSpPr>
          <p:nvPr>
            <p:ph type="sldNum" sz="quarter" idx="11"/>
          </p:nvPr>
        </p:nvSpPr>
        <p:spPr/>
        <p:txBody>
          <a:bodyPr/>
          <a:lstStyle>
            <a:lvl1pPr>
              <a:defRPr/>
            </a:lvl1pPr>
          </a:lstStyle>
          <a:p>
            <a:fld id="{8E4B67DC-7F54-4373-AB05-E5B98BA30B9A}"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705278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0" y="5932488"/>
            <a:ext cx="91440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6"/>
          <p:cNvSpPr>
            <a:spLocks noGrp="1"/>
          </p:cNvSpPr>
          <p:nvPr>
            <p:ph type="ftr" sz="quarter" idx="10"/>
          </p:nvPr>
        </p:nvSpPr>
        <p:spPr/>
        <p:txBody>
          <a:bodyPr/>
          <a:lstStyle>
            <a:lvl1pPr>
              <a:defRPr/>
            </a:lvl1pPr>
          </a:lstStyle>
          <a:p>
            <a:pPr>
              <a:defRPr/>
            </a:pPr>
            <a:endParaRPr lang="en-US" altLang="en-US" dirty="0">
              <a:solidFill>
                <a:srgbClr val="000000"/>
              </a:solidFill>
            </a:endParaRPr>
          </a:p>
        </p:txBody>
      </p:sp>
      <p:sp>
        <p:nvSpPr>
          <p:cNvPr id="9" name="Slide Number Placeholder 7"/>
          <p:cNvSpPr>
            <a:spLocks noGrp="1"/>
          </p:cNvSpPr>
          <p:nvPr>
            <p:ph type="sldNum" sz="quarter" idx="11"/>
          </p:nvPr>
        </p:nvSpPr>
        <p:spPr/>
        <p:txBody>
          <a:bodyPr/>
          <a:lstStyle>
            <a:lvl1pPr>
              <a:defRPr/>
            </a:lvl1pPr>
          </a:lstStyle>
          <a:p>
            <a:fld id="{AEBB5519-BD47-44CB-84A1-5EDA2C175BAA}"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986593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0" y="5932488"/>
            <a:ext cx="91440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10"/>
          </p:nvPr>
        </p:nvSpPr>
        <p:spPr/>
        <p:txBody>
          <a:bodyPr/>
          <a:lstStyle>
            <a:lvl1pPr>
              <a:defRPr/>
            </a:lvl1pPr>
          </a:lstStyle>
          <a:p>
            <a:pPr>
              <a:defRPr/>
            </a:pPr>
            <a:endParaRPr lang="en-US" altLang="en-US" dirty="0">
              <a:solidFill>
                <a:srgbClr val="000000"/>
              </a:solidFill>
            </a:endParaRPr>
          </a:p>
        </p:txBody>
      </p:sp>
      <p:sp>
        <p:nvSpPr>
          <p:cNvPr id="5" name="Slide Number Placeholder 3"/>
          <p:cNvSpPr>
            <a:spLocks noGrp="1"/>
          </p:cNvSpPr>
          <p:nvPr>
            <p:ph type="sldNum" sz="quarter" idx="11"/>
          </p:nvPr>
        </p:nvSpPr>
        <p:spPr/>
        <p:txBody>
          <a:bodyPr/>
          <a:lstStyle>
            <a:lvl1pPr>
              <a:defRPr/>
            </a:lvl1pPr>
          </a:lstStyle>
          <a:p>
            <a:fld id="{137D910D-AE2D-4CC5-8590-9A78A7923815}"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296356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0" y="5932488"/>
            <a:ext cx="91440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1"/>
          <p:cNvSpPr>
            <a:spLocks noGrp="1"/>
          </p:cNvSpPr>
          <p:nvPr>
            <p:ph type="ftr" sz="quarter" idx="10"/>
          </p:nvPr>
        </p:nvSpPr>
        <p:spPr/>
        <p:txBody>
          <a:bodyPr/>
          <a:lstStyle>
            <a:lvl1pPr>
              <a:defRPr/>
            </a:lvl1pPr>
          </a:lstStyle>
          <a:p>
            <a:pPr>
              <a:defRPr/>
            </a:pPr>
            <a:endParaRPr lang="en-US" altLang="en-US" dirty="0">
              <a:solidFill>
                <a:srgbClr val="000000"/>
              </a:solidFill>
            </a:endParaRPr>
          </a:p>
        </p:txBody>
      </p:sp>
      <p:sp>
        <p:nvSpPr>
          <p:cNvPr id="4" name="Slide Number Placeholder 2"/>
          <p:cNvSpPr>
            <a:spLocks noGrp="1"/>
          </p:cNvSpPr>
          <p:nvPr>
            <p:ph type="sldNum" sz="quarter" idx="11"/>
          </p:nvPr>
        </p:nvSpPr>
        <p:spPr/>
        <p:txBody>
          <a:bodyPr/>
          <a:lstStyle>
            <a:lvl1pPr>
              <a:defRPr/>
            </a:lvl1pPr>
          </a:lstStyle>
          <a:p>
            <a:fld id="{A24C638C-6B9A-4060-880D-2D2C63A2D812}"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457961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0" y="5932488"/>
            <a:ext cx="91440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p:cNvSpPr>
            <a:spLocks noGrp="1"/>
          </p:cNvSpPr>
          <p:nvPr>
            <p:ph type="ftr" sz="quarter" idx="10"/>
          </p:nvPr>
        </p:nvSpPr>
        <p:spPr/>
        <p:txBody>
          <a:bodyPr/>
          <a:lstStyle>
            <a:lvl1pPr>
              <a:defRPr/>
            </a:lvl1pPr>
          </a:lstStyle>
          <a:p>
            <a:pPr>
              <a:defRPr/>
            </a:pPr>
            <a:endParaRPr lang="en-US" altLang="en-US" dirty="0">
              <a:solidFill>
                <a:srgbClr val="000000"/>
              </a:solidFill>
            </a:endParaRPr>
          </a:p>
        </p:txBody>
      </p:sp>
      <p:sp>
        <p:nvSpPr>
          <p:cNvPr id="7" name="Slide Number Placeholder 5"/>
          <p:cNvSpPr>
            <a:spLocks noGrp="1"/>
          </p:cNvSpPr>
          <p:nvPr>
            <p:ph type="sldNum" sz="quarter" idx="11"/>
          </p:nvPr>
        </p:nvSpPr>
        <p:spPr/>
        <p:txBody>
          <a:bodyPr/>
          <a:lstStyle>
            <a:lvl1pPr>
              <a:defRPr/>
            </a:lvl1pPr>
          </a:lstStyle>
          <a:p>
            <a:fld id="{08557B79-DE0E-4C94-9BBC-84CF5B0BDFDE}"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827641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2864"/>
            <a:ext cx="12192000" cy="66181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806784" y="849742"/>
            <a:ext cx="5256628" cy="4890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1BE4C8BC-8753-5A2D-64D9-29453BD76341}"/>
              </a:ext>
            </a:extLst>
          </p:cNvPr>
          <p:cNvSpPr>
            <a:spLocks noGrp="1"/>
          </p:cNvSpPr>
          <p:nvPr>
            <p:ph type="ftr" sz="quarter" idx="11"/>
          </p:nvPr>
        </p:nvSpPr>
        <p:spPr>
          <a:xfrm>
            <a:off x="106532" y="6294111"/>
            <a:ext cx="8153400" cy="365125"/>
          </a:xfrm>
          <a:prstGeom prst="rect">
            <a:avLst/>
          </a:prstGeom>
        </p:spPr>
        <p:txBody>
          <a:bodyPr/>
          <a:lstStyle>
            <a:lvl1pPr>
              <a:defRPr sz="1600"/>
            </a:lvl1pPr>
          </a:lstStyle>
          <a:p>
            <a:r>
              <a:rPr lang="en-US" altLang="en-US" dirty="0">
                <a:latin typeface="Lato" panose="020F0502020204030203"/>
              </a:rPr>
              <a:t>City of Savannah / Office of Infrastructure &amp; Development / Transportation Services</a:t>
            </a:r>
          </a:p>
          <a:p>
            <a:endParaRPr lang="en-US" dirty="0">
              <a:solidFill>
                <a:prstClr val="black"/>
              </a:solidFill>
            </a:endParaRPr>
          </a:p>
        </p:txBody>
      </p:sp>
    </p:spTree>
    <p:extLst>
      <p:ext uri="{BB962C8B-B14F-4D97-AF65-F5344CB8AC3E}">
        <p14:creationId xmlns:p14="http://schemas.microsoft.com/office/powerpoint/2010/main" val="2328203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ltLang="en-US" dirty="0">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fld id="{AF3C6957-A1C7-4E8C-8811-1D62BE6F7834}"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172745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0" y="5932488"/>
            <a:ext cx="91440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0"/>
          </p:nvPr>
        </p:nvSpPr>
        <p:spPr/>
        <p:txBody>
          <a:bodyPr/>
          <a:lstStyle>
            <a:lvl1pPr>
              <a:defRPr/>
            </a:lvl1pPr>
          </a:lstStyle>
          <a:p>
            <a:pPr>
              <a:defRPr/>
            </a:pPr>
            <a:endParaRPr lang="en-US" altLang="en-US" dirty="0">
              <a:solidFill>
                <a:srgbClr val="000000"/>
              </a:solidFill>
            </a:endParaRPr>
          </a:p>
        </p:txBody>
      </p:sp>
      <p:sp>
        <p:nvSpPr>
          <p:cNvPr id="6" name="Slide Number Placeholder 4"/>
          <p:cNvSpPr>
            <a:spLocks noGrp="1"/>
          </p:cNvSpPr>
          <p:nvPr>
            <p:ph type="sldNum" sz="quarter" idx="11"/>
          </p:nvPr>
        </p:nvSpPr>
        <p:spPr/>
        <p:txBody>
          <a:bodyPr/>
          <a:lstStyle>
            <a:lvl1pPr>
              <a:defRPr/>
            </a:lvl1pPr>
          </a:lstStyle>
          <a:p>
            <a:fld id="{03883EA1-C293-4A66-BD76-734DA25E69D5}"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486442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0" y="5932488"/>
            <a:ext cx="91440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661400" y="1219200"/>
            <a:ext cx="26162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1219200"/>
            <a:ext cx="76454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0"/>
          </p:nvPr>
        </p:nvSpPr>
        <p:spPr/>
        <p:txBody>
          <a:bodyPr/>
          <a:lstStyle>
            <a:lvl1pPr>
              <a:defRPr/>
            </a:lvl1pPr>
          </a:lstStyle>
          <a:p>
            <a:pPr>
              <a:defRPr/>
            </a:pPr>
            <a:endParaRPr lang="en-US" altLang="en-US" dirty="0">
              <a:solidFill>
                <a:srgbClr val="000000"/>
              </a:solidFill>
            </a:endParaRPr>
          </a:p>
        </p:txBody>
      </p:sp>
      <p:sp>
        <p:nvSpPr>
          <p:cNvPr id="6" name="Slide Number Placeholder 4"/>
          <p:cNvSpPr>
            <a:spLocks noGrp="1"/>
          </p:cNvSpPr>
          <p:nvPr>
            <p:ph type="sldNum" sz="quarter" idx="11"/>
          </p:nvPr>
        </p:nvSpPr>
        <p:spPr/>
        <p:txBody>
          <a:bodyPr/>
          <a:lstStyle>
            <a:lvl1pPr>
              <a:defRPr/>
            </a:lvl1pPr>
          </a:lstStyle>
          <a:p>
            <a:fld id="{4EA61EA8-8494-4435-8044-C5A9E5AC4AFF}"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666787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106532" y="6294111"/>
            <a:ext cx="8153400" cy="365125"/>
          </a:xfrm>
          <a:prstGeom prst="rect">
            <a:avLst/>
          </a:prstGeom>
        </p:spPr>
        <p:txBody>
          <a:bodyPr/>
          <a:lstStyle>
            <a:lvl1pPr>
              <a:defRPr sz="1600"/>
            </a:lvl1pPr>
          </a:lstStyle>
          <a:p>
            <a:r>
              <a:rPr lang="en-US" altLang="en-US" dirty="0">
                <a:latin typeface="Lato" panose="020F0502020204030203"/>
              </a:rPr>
              <a:t>City of Savannah / Office of Infrastructure &amp; Development / Transportation Services</a:t>
            </a:r>
          </a:p>
          <a:p>
            <a:endParaRPr lang="en-US" dirty="0">
              <a:solidFill>
                <a:prstClr val="black"/>
              </a:solidFill>
            </a:endParaRPr>
          </a:p>
        </p:txBody>
      </p:sp>
    </p:spTree>
    <p:extLst>
      <p:ext uri="{BB962C8B-B14F-4D97-AF65-F5344CB8AC3E}">
        <p14:creationId xmlns:p14="http://schemas.microsoft.com/office/powerpoint/2010/main" val="3949233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2864"/>
            <a:ext cx="12192000" cy="661817"/>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7521527" y="3974758"/>
            <a:ext cx="2743200" cy="365125"/>
          </a:xfrm>
          <a:prstGeom prst="rect">
            <a:avLst/>
          </a:prstGeom>
        </p:spPr>
        <p:txBody>
          <a:bodyPr/>
          <a:lstStyle/>
          <a:p>
            <a:fld id="{B0AE5123-1AB4-42B9-82D5-C770F488761E}" type="slidenum">
              <a:rPr lang="en-US">
                <a:solidFill>
                  <a:prstClr val="black"/>
                </a:solidFill>
              </a:rPr>
              <a:pPr/>
              <a:t>‹#›</a:t>
            </a:fld>
            <a:endParaRPr lang="en-US" dirty="0">
              <a:solidFill>
                <a:prstClr val="black"/>
              </a:solidFill>
            </a:endParaRPr>
          </a:p>
        </p:txBody>
      </p:sp>
      <p:sp>
        <p:nvSpPr>
          <p:cNvPr id="8" name="Footer Placeholder 4">
            <a:extLst>
              <a:ext uri="{FF2B5EF4-FFF2-40B4-BE49-F238E27FC236}">
                <a16:creationId xmlns:a16="http://schemas.microsoft.com/office/drawing/2014/main" id="{FE33F9D2-DAF9-2B1F-532E-F45833454EA5}"/>
              </a:ext>
            </a:extLst>
          </p:cNvPr>
          <p:cNvSpPr>
            <a:spLocks noGrp="1"/>
          </p:cNvSpPr>
          <p:nvPr>
            <p:ph type="ftr" sz="quarter" idx="11"/>
          </p:nvPr>
        </p:nvSpPr>
        <p:spPr>
          <a:xfrm>
            <a:off x="106532" y="6294111"/>
            <a:ext cx="8153400" cy="365125"/>
          </a:xfrm>
          <a:prstGeom prst="rect">
            <a:avLst/>
          </a:prstGeom>
        </p:spPr>
        <p:txBody>
          <a:bodyPr/>
          <a:lstStyle>
            <a:lvl1pPr>
              <a:defRPr sz="1600"/>
            </a:lvl1pPr>
          </a:lstStyle>
          <a:p>
            <a:r>
              <a:rPr lang="en-US" altLang="en-US" dirty="0">
                <a:latin typeface="Lato" panose="020F0502020204030203"/>
              </a:rPr>
              <a:t>City of Savannah / Office of Infrastructure &amp; Development / Transportation Services</a:t>
            </a:r>
          </a:p>
          <a:p>
            <a:endParaRPr lang="en-US" dirty="0">
              <a:solidFill>
                <a:prstClr val="black"/>
              </a:solidFill>
            </a:endParaRPr>
          </a:p>
        </p:txBody>
      </p:sp>
    </p:spTree>
    <p:extLst>
      <p:ext uri="{BB962C8B-B14F-4D97-AF65-F5344CB8AC3E}">
        <p14:creationId xmlns:p14="http://schemas.microsoft.com/office/powerpoint/2010/main" val="2722954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7521527" y="3974758"/>
            <a:ext cx="2743200" cy="365125"/>
          </a:xfrm>
          <a:prstGeom prst="rect">
            <a:avLst/>
          </a:prstGeom>
        </p:spPr>
        <p:txBody>
          <a:bodyPr/>
          <a:lstStyle/>
          <a:p>
            <a:fld id="{B0AE5123-1AB4-42B9-82D5-C770F488761E}" type="slidenum">
              <a:rPr lang="en-US">
                <a:solidFill>
                  <a:prstClr val="black"/>
                </a:solidFill>
              </a:rPr>
              <a:pPr/>
              <a:t>‹#›</a:t>
            </a:fld>
            <a:endParaRPr lang="en-US" dirty="0">
              <a:solidFill>
                <a:prstClr val="black"/>
              </a:solidFill>
            </a:endParaRPr>
          </a:p>
        </p:txBody>
      </p:sp>
      <p:sp>
        <p:nvSpPr>
          <p:cNvPr id="10" name="Footer Placeholder 4">
            <a:extLst>
              <a:ext uri="{FF2B5EF4-FFF2-40B4-BE49-F238E27FC236}">
                <a16:creationId xmlns:a16="http://schemas.microsoft.com/office/drawing/2014/main" id="{D877D21D-56AE-EA0B-1D98-C1380144DD9D}"/>
              </a:ext>
            </a:extLst>
          </p:cNvPr>
          <p:cNvSpPr>
            <a:spLocks noGrp="1"/>
          </p:cNvSpPr>
          <p:nvPr>
            <p:ph type="ftr" sz="quarter" idx="11"/>
          </p:nvPr>
        </p:nvSpPr>
        <p:spPr>
          <a:xfrm>
            <a:off x="106532" y="6294111"/>
            <a:ext cx="8153400" cy="365125"/>
          </a:xfrm>
          <a:prstGeom prst="rect">
            <a:avLst/>
          </a:prstGeom>
        </p:spPr>
        <p:txBody>
          <a:bodyPr/>
          <a:lstStyle>
            <a:lvl1pPr>
              <a:defRPr sz="1600"/>
            </a:lvl1pPr>
          </a:lstStyle>
          <a:p>
            <a:r>
              <a:rPr lang="en-US" altLang="en-US" dirty="0">
                <a:latin typeface="Lato" panose="020F0502020204030203"/>
              </a:rPr>
              <a:t>City of Savannah / Office of Infrastructure &amp; Development / Transportation Services</a:t>
            </a:r>
          </a:p>
          <a:p>
            <a:endParaRPr lang="en-US" dirty="0">
              <a:solidFill>
                <a:prstClr val="black"/>
              </a:solidFill>
            </a:endParaRPr>
          </a:p>
        </p:txBody>
      </p:sp>
    </p:spTree>
    <p:extLst>
      <p:ext uri="{BB962C8B-B14F-4D97-AF65-F5344CB8AC3E}">
        <p14:creationId xmlns:p14="http://schemas.microsoft.com/office/powerpoint/2010/main" val="198318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2864"/>
            <a:ext cx="12192000" cy="661817"/>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a:xfrm>
            <a:off x="7521527" y="3974758"/>
            <a:ext cx="2743200" cy="365125"/>
          </a:xfrm>
          <a:prstGeom prst="rect">
            <a:avLst/>
          </a:prstGeom>
        </p:spPr>
        <p:txBody>
          <a:bodyPr/>
          <a:lstStyle/>
          <a:p>
            <a:fld id="{B0AE5123-1AB4-42B9-82D5-C770F488761E}" type="slidenum">
              <a:rPr lang="en-US">
                <a:solidFill>
                  <a:prstClr val="black"/>
                </a:solidFill>
              </a:rPr>
              <a:pPr/>
              <a:t>‹#›</a:t>
            </a:fld>
            <a:endParaRPr lang="en-US" dirty="0">
              <a:solidFill>
                <a:prstClr val="black"/>
              </a:solidFill>
            </a:endParaRPr>
          </a:p>
        </p:txBody>
      </p:sp>
      <p:sp>
        <p:nvSpPr>
          <p:cNvPr id="6" name="Footer Placeholder 4">
            <a:extLst>
              <a:ext uri="{FF2B5EF4-FFF2-40B4-BE49-F238E27FC236}">
                <a16:creationId xmlns:a16="http://schemas.microsoft.com/office/drawing/2014/main" id="{221870C7-4CAE-0143-4AB8-71F6D51AF3DA}"/>
              </a:ext>
            </a:extLst>
          </p:cNvPr>
          <p:cNvSpPr>
            <a:spLocks noGrp="1"/>
          </p:cNvSpPr>
          <p:nvPr>
            <p:ph type="ftr" sz="quarter" idx="11"/>
          </p:nvPr>
        </p:nvSpPr>
        <p:spPr>
          <a:xfrm>
            <a:off x="106532" y="6294111"/>
            <a:ext cx="8153400" cy="365125"/>
          </a:xfrm>
          <a:prstGeom prst="rect">
            <a:avLst/>
          </a:prstGeom>
        </p:spPr>
        <p:txBody>
          <a:bodyPr/>
          <a:lstStyle>
            <a:lvl1pPr>
              <a:defRPr sz="1600"/>
            </a:lvl1pPr>
          </a:lstStyle>
          <a:p>
            <a:r>
              <a:rPr lang="en-US" altLang="en-US" dirty="0">
                <a:latin typeface="Lato" panose="020F0502020204030203"/>
              </a:rPr>
              <a:t>City of Savannah / Office of Infrastructure &amp; Development / Transportation Services</a:t>
            </a:r>
          </a:p>
          <a:p>
            <a:endParaRPr lang="en-US" dirty="0">
              <a:solidFill>
                <a:prstClr val="black"/>
              </a:solidFill>
            </a:endParaRPr>
          </a:p>
        </p:txBody>
      </p:sp>
    </p:spTree>
    <p:extLst>
      <p:ext uri="{BB962C8B-B14F-4D97-AF65-F5344CB8AC3E}">
        <p14:creationId xmlns:p14="http://schemas.microsoft.com/office/powerpoint/2010/main" val="248722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521527" y="3974758"/>
            <a:ext cx="2743200" cy="365125"/>
          </a:xfrm>
          <a:prstGeom prst="rect">
            <a:avLst/>
          </a:prstGeom>
        </p:spPr>
        <p:txBody>
          <a:bodyPr/>
          <a:lstStyle/>
          <a:p>
            <a:fld id="{B0AE5123-1AB4-42B9-82D5-C770F488761E}" type="slidenum">
              <a:rPr lang="en-US">
                <a:solidFill>
                  <a:prstClr val="black"/>
                </a:solidFill>
              </a:rPr>
              <a:pPr/>
              <a:t>‹#›</a:t>
            </a:fld>
            <a:endParaRPr lang="en-US" dirty="0">
              <a:solidFill>
                <a:prstClr val="black"/>
              </a:solidFill>
            </a:endParaRPr>
          </a:p>
        </p:txBody>
      </p:sp>
      <p:sp>
        <p:nvSpPr>
          <p:cNvPr id="5" name="Footer Placeholder 4">
            <a:extLst>
              <a:ext uri="{FF2B5EF4-FFF2-40B4-BE49-F238E27FC236}">
                <a16:creationId xmlns:a16="http://schemas.microsoft.com/office/drawing/2014/main" id="{F978400C-B80E-0A11-8C66-F5DEBDEA8DD6}"/>
              </a:ext>
            </a:extLst>
          </p:cNvPr>
          <p:cNvSpPr>
            <a:spLocks noGrp="1"/>
          </p:cNvSpPr>
          <p:nvPr>
            <p:ph type="ftr" sz="quarter" idx="11"/>
          </p:nvPr>
        </p:nvSpPr>
        <p:spPr>
          <a:xfrm>
            <a:off x="106532" y="6294111"/>
            <a:ext cx="8153400" cy="365125"/>
          </a:xfrm>
          <a:prstGeom prst="rect">
            <a:avLst/>
          </a:prstGeom>
        </p:spPr>
        <p:txBody>
          <a:bodyPr/>
          <a:lstStyle>
            <a:lvl1pPr>
              <a:defRPr sz="1600"/>
            </a:lvl1pPr>
          </a:lstStyle>
          <a:p>
            <a:r>
              <a:rPr lang="en-US" altLang="en-US" dirty="0">
                <a:latin typeface="Lato" panose="020F0502020204030203"/>
              </a:rPr>
              <a:t>City of Savannah / Office of Infrastructure &amp; Development / Transportation Services</a:t>
            </a:r>
          </a:p>
          <a:p>
            <a:endParaRPr lang="en-US" dirty="0">
              <a:solidFill>
                <a:prstClr val="black"/>
              </a:solidFill>
            </a:endParaRPr>
          </a:p>
        </p:txBody>
      </p:sp>
    </p:spTree>
    <p:extLst>
      <p:ext uri="{BB962C8B-B14F-4D97-AF65-F5344CB8AC3E}">
        <p14:creationId xmlns:p14="http://schemas.microsoft.com/office/powerpoint/2010/main" val="3061691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7521527" y="3974758"/>
            <a:ext cx="2743200" cy="365125"/>
          </a:xfrm>
          <a:prstGeom prst="rect">
            <a:avLst/>
          </a:prstGeom>
        </p:spPr>
        <p:txBody>
          <a:bodyPr/>
          <a:lstStyle/>
          <a:p>
            <a:fld id="{B0AE5123-1AB4-42B9-82D5-C770F488761E}" type="slidenum">
              <a:rPr lang="en-US">
                <a:solidFill>
                  <a:prstClr val="black"/>
                </a:solidFill>
              </a:rPr>
              <a:pPr/>
              <a:t>‹#›</a:t>
            </a:fld>
            <a:endParaRPr lang="en-US" dirty="0">
              <a:solidFill>
                <a:prstClr val="black"/>
              </a:solidFill>
            </a:endParaRPr>
          </a:p>
        </p:txBody>
      </p:sp>
      <p:sp>
        <p:nvSpPr>
          <p:cNvPr id="8" name="Footer Placeholder 4">
            <a:extLst>
              <a:ext uri="{FF2B5EF4-FFF2-40B4-BE49-F238E27FC236}">
                <a16:creationId xmlns:a16="http://schemas.microsoft.com/office/drawing/2014/main" id="{AD60067B-9BE0-3B3C-08B2-8271CF99ADF3}"/>
              </a:ext>
            </a:extLst>
          </p:cNvPr>
          <p:cNvSpPr>
            <a:spLocks noGrp="1"/>
          </p:cNvSpPr>
          <p:nvPr>
            <p:ph type="ftr" sz="quarter" idx="11"/>
          </p:nvPr>
        </p:nvSpPr>
        <p:spPr>
          <a:xfrm>
            <a:off x="106532" y="6294111"/>
            <a:ext cx="8153400" cy="365125"/>
          </a:xfrm>
          <a:prstGeom prst="rect">
            <a:avLst/>
          </a:prstGeom>
        </p:spPr>
        <p:txBody>
          <a:bodyPr/>
          <a:lstStyle>
            <a:lvl1pPr>
              <a:defRPr sz="1600"/>
            </a:lvl1pPr>
          </a:lstStyle>
          <a:p>
            <a:r>
              <a:rPr lang="en-US" altLang="en-US" dirty="0">
                <a:latin typeface="Lato" panose="020F0502020204030203"/>
              </a:rPr>
              <a:t>City of Savannah / Office of Infrastructure &amp; Development / Transportation Services</a:t>
            </a:r>
          </a:p>
          <a:p>
            <a:endParaRPr lang="en-US" dirty="0">
              <a:solidFill>
                <a:prstClr val="black"/>
              </a:solidFill>
            </a:endParaRPr>
          </a:p>
        </p:txBody>
      </p:sp>
    </p:spTree>
    <p:extLst>
      <p:ext uri="{BB962C8B-B14F-4D97-AF65-F5344CB8AC3E}">
        <p14:creationId xmlns:p14="http://schemas.microsoft.com/office/powerpoint/2010/main" val="1497802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7521527" y="3974758"/>
            <a:ext cx="2743200" cy="365125"/>
          </a:xfrm>
          <a:prstGeom prst="rect">
            <a:avLst/>
          </a:prstGeom>
        </p:spPr>
        <p:txBody>
          <a:bodyPr/>
          <a:lstStyle/>
          <a:p>
            <a:fld id="{B0AE5123-1AB4-42B9-82D5-C770F488761E}" type="slidenum">
              <a:rPr lang="en-US">
                <a:solidFill>
                  <a:prstClr val="black"/>
                </a:solidFill>
              </a:rPr>
              <a:pPr/>
              <a:t>‹#›</a:t>
            </a:fld>
            <a:endParaRPr lang="en-US" dirty="0">
              <a:solidFill>
                <a:prstClr val="black"/>
              </a:solidFill>
            </a:endParaRPr>
          </a:p>
        </p:txBody>
      </p:sp>
      <p:sp>
        <p:nvSpPr>
          <p:cNvPr id="8" name="Footer Placeholder 4">
            <a:extLst>
              <a:ext uri="{FF2B5EF4-FFF2-40B4-BE49-F238E27FC236}">
                <a16:creationId xmlns:a16="http://schemas.microsoft.com/office/drawing/2014/main" id="{50F0EE38-76B6-00A0-135D-8AE399D36BA1}"/>
              </a:ext>
            </a:extLst>
          </p:cNvPr>
          <p:cNvSpPr>
            <a:spLocks noGrp="1"/>
          </p:cNvSpPr>
          <p:nvPr>
            <p:ph type="ftr" sz="quarter" idx="11"/>
          </p:nvPr>
        </p:nvSpPr>
        <p:spPr>
          <a:xfrm>
            <a:off x="106532" y="6294111"/>
            <a:ext cx="8153400" cy="365125"/>
          </a:xfrm>
          <a:prstGeom prst="rect">
            <a:avLst/>
          </a:prstGeom>
        </p:spPr>
        <p:txBody>
          <a:bodyPr/>
          <a:lstStyle>
            <a:lvl1pPr>
              <a:defRPr sz="1600"/>
            </a:lvl1pPr>
          </a:lstStyle>
          <a:p>
            <a:r>
              <a:rPr lang="en-US" altLang="en-US" dirty="0">
                <a:latin typeface="Lato" panose="020F0502020204030203"/>
              </a:rPr>
              <a:t>City of Savannah / Office of Infrastructure &amp; Development / Transportation Services</a:t>
            </a:r>
          </a:p>
          <a:p>
            <a:endParaRPr lang="en-US" dirty="0">
              <a:solidFill>
                <a:prstClr val="black"/>
              </a:solidFill>
            </a:endParaRPr>
          </a:p>
        </p:txBody>
      </p:sp>
    </p:spTree>
    <p:extLst>
      <p:ext uri="{BB962C8B-B14F-4D97-AF65-F5344CB8AC3E}">
        <p14:creationId xmlns:p14="http://schemas.microsoft.com/office/powerpoint/2010/main" val="3140416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35372" y="1032305"/>
            <a:ext cx="5256628" cy="489019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10"/>
          <p:cNvPicPr>
            <a:picLocks noChangeAspect="1"/>
          </p:cNvPicPr>
          <p:nvPr userDrawn="1"/>
        </p:nvPicPr>
        <p:blipFill>
          <a:blip r:embed="rId1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889588" y="6356926"/>
            <a:ext cx="2175803" cy="597877"/>
          </a:xfrm>
          <a:prstGeom prst="rect">
            <a:avLst/>
          </a:prstGeom>
          <a:noFill/>
        </p:spPr>
      </p:pic>
      <p:sp>
        <p:nvSpPr>
          <p:cNvPr id="18" name="Rectangle 17"/>
          <p:cNvSpPr/>
          <p:nvPr userDrawn="1"/>
        </p:nvSpPr>
        <p:spPr>
          <a:xfrm>
            <a:off x="3966597" y="6613318"/>
            <a:ext cx="4293163" cy="244682"/>
          </a:xfrm>
          <a:prstGeom prst="rect">
            <a:avLst/>
          </a:prstGeom>
        </p:spPr>
        <p:txBody>
          <a:bodyPr wrap="none">
            <a:spAutoFit/>
          </a:bodyPr>
          <a:lstStyle/>
          <a:p>
            <a:pPr>
              <a:lnSpc>
                <a:spcPct val="90000"/>
              </a:lnSpc>
              <a:spcBef>
                <a:spcPts val="1000"/>
              </a:spcBef>
            </a:pPr>
            <a:r>
              <a:rPr lang="en-ZA" sz="1100" b="1" spc="300" dirty="0">
                <a:solidFill>
                  <a:prstClr val="white"/>
                </a:solidFill>
                <a:latin typeface="Century Gothic" panose="020B0502020202020204" pitchFamily="34" charset="0"/>
              </a:rPr>
              <a:t>TRUST. </a:t>
            </a:r>
            <a:r>
              <a:rPr lang="en-ZA" sz="1100" b="1" spc="300" dirty="0">
                <a:ln w="0"/>
                <a:solidFill>
                  <a:prstClr val="white"/>
                </a:solidFill>
                <a:latin typeface="Century Gothic" panose="020B0502020202020204" pitchFamily="34" charset="0"/>
              </a:rPr>
              <a:t>TRANSPARENCY.ACCOUNTABILITY</a:t>
            </a:r>
            <a:r>
              <a:rPr lang="en-ZA" sz="1100" b="1" spc="300" dirty="0">
                <a:solidFill>
                  <a:prstClr val="white"/>
                </a:solidFill>
                <a:latin typeface="Century Gothic" panose="020B0502020202020204" pitchFamily="34" charset="0"/>
              </a:rPr>
              <a:t> </a:t>
            </a:r>
          </a:p>
        </p:txBody>
      </p:sp>
      <p:grpSp>
        <p:nvGrpSpPr>
          <p:cNvPr id="6" name="Group 5"/>
          <p:cNvGrpSpPr/>
          <p:nvPr userDrawn="1"/>
        </p:nvGrpSpPr>
        <p:grpSpPr>
          <a:xfrm>
            <a:off x="0" y="6260123"/>
            <a:ext cx="12192000" cy="597877"/>
            <a:chOff x="0" y="6313888"/>
            <a:chExt cx="12192000" cy="597877"/>
          </a:xfrm>
        </p:grpSpPr>
        <p:grpSp>
          <p:nvGrpSpPr>
            <p:cNvPr id="7" name="Group 6"/>
            <p:cNvGrpSpPr/>
            <p:nvPr userDrawn="1"/>
          </p:nvGrpSpPr>
          <p:grpSpPr>
            <a:xfrm>
              <a:off x="0" y="6313888"/>
              <a:ext cx="12192000" cy="597877"/>
              <a:chOff x="0" y="6270849"/>
              <a:chExt cx="12192000" cy="597877"/>
            </a:xfrm>
          </p:grpSpPr>
          <p:pic>
            <p:nvPicPr>
              <p:cNvPr id="9" name="Picture 8"/>
              <p:cNvPicPr>
                <a:picLocks noChangeAspect="1"/>
              </p:cNvPicPr>
              <p:nvPr userDrawn="1"/>
            </p:nvPicPr>
            <p:blipFill>
              <a:blip r:embed="rId14"/>
              <a:stretch>
                <a:fillRect/>
              </a:stretch>
            </p:blipFill>
            <p:spPr>
              <a:xfrm>
                <a:off x="0" y="6270849"/>
                <a:ext cx="12192000" cy="597877"/>
              </a:xfrm>
              <a:prstGeom prst="rect">
                <a:avLst/>
              </a:prstGeom>
            </p:spPr>
          </p:pic>
          <p:sp>
            <p:nvSpPr>
              <p:cNvPr id="11" name="Rectangle 10"/>
              <p:cNvSpPr/>
              <p:nvPr userDrawn="1"/>
            </p:nvSpPr>
            <p:spPr>
              <a:xfrm>
                <a:off x="4079262" y="6613318"/>
                <a:ext cx="4033476" cy="244682"/>
              </a:xfrm>
              <a:prstGeom prst="rect">
                <a:avLst/>
              </a:prstGeom>
            </p:spPr>
            <p:txBody>
              <a:bodyPr wrap="none">
                <a:spAutoFit/>
              </a:bodyPr>
              <a:lstStyle/>
              <a:p>
                <a:pPr>
                  <a:lnSpc>
                    <a:spcPct val="90000"/>
                  </a:lnSpc>
                  <a:spcBef>
                    <a:spcPts val="1000"/>
                  </a:spcBef>
                </a:pPr>
                <a:r>
                  <a:rPr lang="en-ZA" sz="1100" b="1" spc="300" dirty="0">
                    <a:solidFill>
                      <a:prstClr val="white"/>
                    </a:solidFill>
                    <a:latin typeface="Century Gothic" panose="020B0502020202020204" pitchFamily="34" charset="0"/>
                  </a:rPr>
                  <a:t>ONE CITY. ONE DIRECTION: FORWARD.</a:t>
                </a:r>
              </a:p>
            </p:txBody>
          </p:sp>
        </p:grpSp>
        <p:pic>
          <p:nvPicPr>
            <p:cNvPr id="8" name="Content Placeholder 10"/>
            <p:cNvPicPr>
              <a:picLocks noChangeAspect="1"/>
            </p:cNvPicPr>
            <p:nvPr userDrawn="1"/>
          </p:nvPicPr>
          <p:blipFill>
            <a:blip r:embed="rId1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889588" y="6313888"/>
              <a:ext cx="2175803" cy="597877"/>
            </a:xfrm>
            <a:prstGeom prst="rect">
              <a:avLst/>
            </a:prstGeom>
            <a:noFill/>
          </p:spPr>
        </p:pic>
      </p:grpSp>
      <p:sp>
        <p:nvSpPr>
          <p:cNvPr id="2" name="Footer Placeholder 4">
            <a:extLst>
              <a:ext uri="{FF2B5EF4-FFF2-40B4-BE49-F238E27FC236}">
                <a16:creationId xmlns:a16="http://schemas.microsoft.com/office/drawing/2014/main" id="{B49C1921-90EE-7F1F-3391-14634EE209C1}"/>
              </a:ext>
            </a:extLst>
          </p:cNvPr>
          <p:cNvSpPr>
            <a:spLocks noGrp="1"/>
          </p:cNvSpPr>
          <p:nvPr>
            <p:ph type="ftr" sz="quarter" idx="3"/>
          </p:nvPr>
        </p:nvSpPr>
        <p:spPr>
          <a:xfrm>
            <a:off x="106532" y="6294111"/>
            <a:ext cx="8153400" cy="365125"/>
          </a:xfrm>
          <a:prstGeom prst="rect">
            <a:avLst/>
          </a:prstGeom>
        </p:spPr>
        <p:txBody>
          <a:bodyPr/>
          <a:lstStyle>
            <a:lvl1pPr>
              <a:defRPr sz="1600"/>
            </a:lvl1pPr>
          </a:lstStyle>
          <a:p>
            <a:r>
              <a:rPr lang="en-US" altLang="en-US" dirty="0">
                <a:latin typeface="Lato" panose="020F0502020204030203"/>
              </a:rPr>
              <a:t>City of Savannah / Office of Infrastructure &amp; Development / Transportation Services</a:t>
            </a:r>
          </a:p>
          <a:p>
            <a:endParaRPr lang="en-US" dirty="0">
              <a:solidFill>
                <a:prstClr val="black"/>
              </a:solidFill>
            </a:endParaRPr>
          </a:p>
        </p:txBody>
      </p:sp>
    </p:spTree>
    <p:extLst>
      <p:ext uri="{BB962C8B-B14F-4D97-AF65-F5344CB8AC3E}">
        <p14:creationId xmlns:p14="http://schemas.microsoft.com/office/powerpoint/2010/main" val="3871244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10"/>
          <p:cNvSpPr>
            <a:spLocks noChangeShapeType="1"/>
          </p:cNvSpPr>
          <p:nvPr/>
        </p:nvSpPr>
        <p:spPr bwMode="auto">
          <a:xfrm>
            <a:off x="1219200" y="6248400"/>
            <a:ext cx="10972800" cy="0"/>
          </a:xfrm>
          <a:prstGeom prst="line">
            <a:avLst/>
          </a:prstGeom>
          <a:noFill/>
          <a:ln w="19050">
            <a:solidFill>
              <a:srgbClr val="13694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1027" name="Rectangle 2"/>
          <p:cNvSpPr>
            <a:spLocks noGrp="1" noChangeArrowheads="1"/>
          </p:cNvSpPr>
          <p:nvPr>
            <p:ph type="title"/>
          </p:nvPr>
        </p:nvSpPr>
        <p:spPr bwMode="auto">
          <a:xfrm>
            <a:off x="914400" y="12192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812800" y="2667000"/>
            <a:ext cx="10363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1219200" y="62484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1" compatLnSpc="1">
            <a:prstTxWarp prst="textNoShape">
              <a:avLst/>
            </a:prstTxWarp>
          </a:bodyPr>
          <a:lstStyle>
            <a:lvl1pPr>
              <a:defRPr sz="1200">
                <a:latin typeface="Lato" panose="020F0502020204030203" pitchFamily="34" charset="0"/>
              </a:defRPr>
            </a:lvl1pPr>
          </a:lstStyle>
          <a:p>
            <a:pPr>
              <a:defRPr/>
            </a:pPr>
            <a:endParaRPr lang="en-US" altLang="en-US" dirty="0">
              <a:solidFill>
                <a:srgbClr val="000000"/>
              </a:solidFill>
            </a:endParaRPr>
          </a:p>
        </p:txBody>
      </p:sp>
      <p:sp>
        <p:nvSpPr>
          <p:cNvPr id="1030" name="Rectangle 6"/>
          <p:cNvSpPr>
            <a:spLocks noGrp="1" noChangeArrowheads="1"/>
          </p:cNvSpPr>
          <p:nvPr>
            <p:ph type="sldNum" sz="quarter" idx="4"/>
          </p:nvPr>
        </p:nvSpPr>
        <p:spPr bwMode="auto">
          <a:xfrm>
            <a:off x="9753600" y="62484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Garamond" panose="02020404030301010803" pitchFamily="18" charset="0"/>
              </a:defRPr>
            </a:lvl1pPr>
          </a:lstStyle>
          <a:p>
            <a:fld id="{F9092C4B-5256-42C0-99E7-1AA7CC438B26}" type="slidenum">
              <a:rPr lang="en-US" altLang="en-US">
                <a:solidFill>
                  <a:srgbClr val="000000"/>
                </a:solidFill>
              </a:rPr>
              <a:pPr/>
              <a:t>‹#›</a:t>
            </a:fld>
            <a:endParaRPr lang="en-US" altLang="en-US" dirty="0">
              <a:solidFill>
                <a:srgbClr val="000000"/>
              </a:solidFill>
            </a:endParaRPr>
          </a:p>
        </p:txBody>
      </p:sp>
      <p:pic>
        <p:nvPicPr>
          <p:cNvPr id="1031" name="Picture 6"/>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3200" y="5932488"/>
            <a:ext cx="91440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109076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rtl="0" eaLnBrk="1" fontAlgn="base" hangingPunct="1">
        <a:spcBef>
          <a:spcPct val="0"/>
        </a:spcBef>
        <a:spcAft>
          <a:spcPct val="0"/>
        </a:spcAft>
        <a:defRPr sz="4400">
          <a:solidFill>
            <a:schemeClr val="tx2"/>
          </a:solidFill>
          <a:latin typeface="Lato" panose="020F0502020204030203" pitchFamily="34" charset="0"/>
          <a:ea typeface="+mj-ea"/>
          <a:cs typeface="+mj-cs"/>
        </a:defRPr>
      </a:lvl1pPr>
      <a:lvl2pPr algn="ctr" rtl="0" eaLnBrk="1" fontAlgn="base" hangingPunct="1">
        <a:spcBef>
          <a:spcPct val="0"/>
        </a:spcBef>
        <a:spcAft>
          <a:spcPct val="0"/>
        </a:spcAft>
        <a:defRPr sz="4400">
          <a:solidFill>
            <a:schemeClr val="tx2"/>
          </a:solidFill>
          <a:latin typeface="Lato" pitchFamily="34" charset="0"/>
        </a:defRPr>
      </a:lvl2pPr>
      <a:lvl3pPr algn="ctr" rtl="0" eaLnBrk="1" fontAlgn="base" hangingPunct="1">
        <a:spcBef>
          <a:spcPct val="0"/>
        </a:spcBef>
        <a:spcAft>
          <a:spcPct val="0"/>
        </a:spcAft>
        <a:defRPr sz="4400">
          <a:solidFill>
            <a:schemeClr val="tx2"/>
          </a:solidFill>
          <a:latin typeface="Lato" pitchFamily="34" charset="0"/>
        </a:defRPr>
      </a:lvl3pPr>
      <a:lvl4pPr algn="ctr" rtl="0" eaLnBrk="1" fontAlgn="base" hangingPunct="1">
        <a:spcBef>
          <a:spcPct val="0"/>
        </a:spcBef>
        <a:spcAft>
          <a:spcPct val="0"/>
        </a:spcAft>
        <a:defRPr sz="4400">
          <a:solidFill>
            <a:schemeClr val="tx2"/>
          </a:solidFill>
          <a:latin typeface="Lato" pitchFamily="34" charset="0"/>
        </a:defRPr>
      </a:lvl4pPr>
      <a:lvl5pPr algn="ctr" rtl="0" eaLnBrk="1" fontAlgn="base" hangingPunct="1">
        <a:spcBef>
          <a:spcPct val="0"/>
        </a:spcBef>
        <a:spcAft>
          <a:spcPct val="0"/>
        </a:spcAft>
        <a:defRPr sz="4400">
          <a:solidFill>
            <a:schemeClr val="tx2"/>
          </a:solidFill>
          <a:latin typeface="Lato" pitchFamily="34" charset="0"/>
        </a:defRPr>
      </a:lvl5pPr>
      <a:lvl6pPr marL="457200" algn="ctr" rtl="0" eaLnBrk="1" fontAlgn="base" hangingPunct="1">
        <a:spcBef>
          <a:spcPct val="0"/>
        </a:spcBef>
        <a:spcAft>
          <a:spcPct val="0"/>
        </a:spcAft>
        <a:defRPr sz="4400">
          <a:solidFill>
            <a:schemeClr val="tx2"/>
          </a:solidFill>
          <a:latin typeface="Garamond" pitchFamily="18" charset="0"/>
        </a:defRPr>
      </a:lvl6pPr>
      <a:lvl7pPr marL="914400" algn="ctr" rtl="0" eaLnBrk="1" fontAlgn="base" hangingPunct="1">
        <a:spcBef>
          <a:spcPct val="0"/>
        </a:spcBef>
        <a:spcAft>
          <a:spcPct val="0"/>
        </a:spcAft>
        <a:defRPr sz="4400">
          <a:solidFill>
            <a:schemeClr val="tx2"/>
          </a:solidFill>
          <a:latin typeface="Garamond" pitchFamily="18" charset="0"/>
        </a:defRPr>
      </a:lvl7pPr>
      <a:lvl8pPr marL="1371600" algn="ctr" rtl="0" eaLnBrk="1" fontAlgn="base" hangingPunct="1">
        <a:spcBef>
          <a:spcPct val="0"/>
        </a:spcBef>
        <a:spcAft>
          <a:spcPct val="0"/>
        </a:spcAft>
        <a:defRPr sz="4400">
          <a:solidFill>
            <a:schemeClr val="tx2"/>
          </a:solidFill>
          <a:latin typeface="Garamond" pitchFamily="18" charset="0"/>
        </a:defRPr>
      </a:lvl8pPr>
      <a:lvl9pPr marL="1828800" algn="ctr" rtl="0" eaLnBrk="1" fontAlgn="base" hangingPunct="1">
        <a:spcBef>
          <a:spcPct val="0"/>
        </a:spcBef>
        <a:spcAft>
          <a:spcPct val="0"/>
        </a:spcAft>
        <a:defRPr sz="4400">
          <a:solidFill>
            <a:schemeClr val="tx2"/>
          </a:solidFill>
          <a:latin typeface="Garamond"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Lato" panose="020F0502020204030203" pitchFamily="34"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Lato" panose="020F0502020204030203" pitchFamily="34" charset="0"/>
        </a:defRPr>
      </a:lvl2pPr>
      <a:lvl3pPr marL="1143000" indent="-228600" algn="l" rtl="0" eaLnBrk="1" fontAlgn="base" hangingPunct="1">
        <a:spcBef>
          <a:spcPct val="20000"/>
        </a:spcBef>
        <a:spcAft>
          <a:spcPct val="0"/>
        </a:spcAft>
        <a:buChar char="•"/>
        <a:defRPr sz="2400">
          <a:solidFill>
            <a:schemeClr val="tx1"/>
          </a:solidFill>
          <a:latin typeface="Lato" panose="020F0502020204030203" pitchFamily="34" charset="0"/>
        </a:defRPr>
      </a:lvl3pPr>
      <a:lvl4pPr marL="1600200" indent="-228600" algn="l" rtl="0" eaLnBrk="1" fontAlgn="base" hangingPunct="1">
        <a:spcBef>
          <a:spcPct val="20000"/>
        </a:spcBef>
        <a:spcAft>
          <a:spcPct val="0"/>
        </a:spcAft>
        <a:buChar char="–"/>
        <a:defRPr sz="2000">
          <a:solidFill>
            <a:schemeClr val="tx1"/>
          </a:solidFill>
          <a:latin typeface="Lato" panose="020F0502020204030203" pitchFamily="34" charset="0"/>
        </a:defRPr>
      </a:lvl4pPr>
      <a:lvl5pPr marL="2057400" indent="-228600" algn="l" rtl="0" eaLnBrk="1" fontAlgn="base" hangingPunct="1">
        <a:spcBef>
          <a:spcPct val="20000"/>
        </a:spcBef>
        <a:spcAft>
          <a:spcPct val="0"/>
        </a:spcAft>
        <a:buChar char="»"/>
        <a:defRPr sz="2000">
          <a:solidFill>
            <a:schemeClr val="tx1"/>
          </a:solidFill>
          <a:latin typeface="Lato" panose="020F0502020204030203"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015EF68-3548-CFBD-DE74-BCE33DCA854B}"/>
              </a:ext>
            </a:extLst>
          </p:cNvPr>
          <p:cNvSpPr txBox="1">
            <a:spLocks/>
          </p:cNvSpPr>
          <p:nvPr/>
        </p:nvSpPr>
        <p:spPr>
          <a:xfrm>
            <a:off x="-85724" y="4838700"/>
            <a:ext cx="12003570" cy="151115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1800" dirty="0">
                <a:latin typeface="LeagueGothic"/>
              </a:rPr>
            </a:br>
            <a:endParaRPr lang="en-US" sz="2600" dirty="0"/>
          </a:p>
        </p:txBody>
      </p:sp>
      <p:sp>
        <p:nvSpPr>
          <p:cNvPr id="5" name="Footer Placeholder 3">
            <a:extLst>
              <a:ext uri="{FF2B5EF4-FFF2-40B4-BE49-F238E27FC236}">
                <a16:creationId xmlns:a16="http://schemas.microsoft.com/office/drawing/2014/main" id="{29D670DE-A668-63B8-72C7-ADABC05E35FD}"/>
              </a:ext>
            </a:extLst>
          </p:cNvPr>
          <p:cNvSpPr txBox="1">
            <a:spLocks/>
          </p:cNvSpPr>
          <p:nvPr/>
        </p:nvSpPr>
        <p:spPr>
          <a:xfrm>
            <a:off x="-38101" y="6248400"/>
            <a:ext cx="6936611" cy="256572"/>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r>
              <a:rPr lang="en-US" altLang="en-US" sz="1200" dirty="0">
                <a:latin typeface="Lato" panose="020F0502020204030203"/>
              </a:rPr>
              <a:t>City of Savannah / Office of Infrastructure &amp; Development / Transportation Services</a:t>
            </a:r>
          </a:p>
        </p:txBody>
      </p:sp>
      <p:sp>
        <p:nvSpPr>
          <p:cNvPr id="8" name="Rectangle 7">
            <a:extLst>
              <a:ext uri="{FF2B5EF4-FFF2-40B4-BE49-F238E27FC236}">
                <a16:creationId xmlns:a16="http://schemas.microsoft.com/office/drawing/2014/main" id="{931C47E9-05A1-0B04-7348-CD84415F9B6E}"/>
              </a:ext>
            </a:extLst>
          </p:cNvPr>
          <p:cNvSpPr/>
          <p:nvPr/>
        </p:nvSpPr>
        <p:spPr>
          <a:xfrm>
            <a:off x="2040747" y="0"/>
            <a:ext cx="7750628" cy="1477328"/>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Safe Streets for All</a:t>
            </a:r>
          </a:p>
          <a:p>
            <a:pPr algn="ctr"/>
            <a:r>
              <a:rPr lang="en-US" sz="3600" b="1"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aka Vision Zero</a:t>
            </a:r>
            <a:endParaRPr lang="en-US" sz="3600" b="1" cap="none" spc="0"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endParaRPr>
          </a:p>
        </p:txBody>
      </p:sp>
      <p:pic>
        <p:nvPicPr>
          <p:cNvPr id="11" name="5EA050A2-0292-47A3-8ADC-95D0F693E74B">
            <a:extLst>
              <a:ext uri="{FF2B5EF4-FFF2-40B4-BE49-F238E27FC236}">
                <a16:creationId xmlns:a16="http://schemas.microsoft.com/office/drawing/2014/main" id="{B2642A33-0B71-51AA-2ACE-DB5D82348A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324" t="12783" b="20865"/>
          <a:stretch/>
        </p:blipFill>
        <p:spPr bwMode="auto">
          <a:xfrm>
            <a:off x="1560489" y="1614139"/>
            <a:ext cx="9071022" cy="44791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501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51AA59B5-78AA-7814-04C4-817D5B9A51DC}"/>
              </a:ext>
            </a:extLst>
          </p:cNvPr>
          <p:cNvSpPr txBox="1">
            <a:spLocks/>
          </p:cNvSpPr>
          <p:nvPr/>
        </p:nvSpPr>
        <p:spPr>
          <a:xfrm>
            <a:off x="-38101" y="6248400"/>
            <a:ext cx="6936611" cy="256572"/>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r>
              <a:rPr lang="en-US" altLang="en-US" sz="1200" dirty="0">
                <a:latin typeface="Lato" panose="020F0502020204030203"/>
              </a:rPr>
              <a:t>City of Savannah / Office of Infrastructure &amp; Development / Transportation Services</a:t>
            </a:r>
          </a:p>
        </p:txBody>
      </p:sp>
      <p:pic>
        <p:nvPicPr>
          <p:cNvPr id="9" name="Picture 8">
            <a:extLst>
              <a:ext uri="{FF2B5EF4-FFF2-40B4-BE49-F238E27FC236}">
                <a16:creationId xmlns:a16="http://schemas.microsoft.com/office/drawing/2014/main" id="{FF0CA0A7-B20F-D5F9-69BF-AD06665ABFE4}"/>
              </a:ext>
            </a:extLst>
          </p:cNvPr>
          <p:cNvPicPr>
            <a:picLocks noChangeAspect="1"/>
          </p:cNvPicPr>
          <p:nvPr/>
        </p:nvPicPr>
        <p:blipFill>
          <a:blip r:embed="rId2"/>
          <a:stretch>
            <a:fillRect/>
          </a:stretch>
        </p:blipFill>
        <p:spPr>
          <a:xfrm>
            <a:off x="243016" y="76304"/>
            <a:ext cx="11705968" cy="6172096"/>
          </a:xfrm>
          <a:prstGeom prst="rect">
            <a:avLst/>
          </a:prstGeom>
        </p:spPr>
      </p:pic>
    </p:spTree>
    <p:extLst>
      <p:ext uri="{BB962C8B-B14F-4D97-AF65-F5344CB8AC3E}">
        <p14:creationId xmlns:p14="http://schemas.microsoft.com/office/powerpoint/2010/main" val="2248482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51AA59B5-78AA-7814-04C4-817D5B9A51DC}"/>
              </a:ext>
            </a:extLst>
          </p:cNvPr>
          <p:cNvSpPr txBox="1">
            <a:spLocks/>
          </p:cNvSpPr>
          <p:nvPr/>
        </p:nvSpPr>
        <p:spPr>
          <a:xfrm>
            <a:off x="-38101" y="6248400"/>
            <a:ext cx="6936611" cy="256572"/>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r>
              <a:rPr lang="en-US" altLang="en-US" sz="1200" dirty="0">
                <a:latin typeface="Lato" panose="020F0502020204030203"/>
              </a:rPr>
              <a:t>City of Savannah / Office of Infrastructure &amp; Development / Transportation Services</a:t>
            </a:r>
          </a:p>
        </p:txBody>
      </p:sp>
      <p:sp>
        <p:nvSpPr>
          <p:cNvPr id="4" name="TextBox 3">
            <a:extLst>
              <a:ext uri="{FF2B5EF4-FFF2-40B4-BE49-F238E27FC236}">
                <a16:creationId xmlns:a16="http://schemas.microsoft.com/office/drawing/2014/main" id="{981C41B0-3F46-D27C-83F6-E2EBE16A07B0}"/>
              </a:ext>
            </a:extLst>
          </p:cNvPr>
          <p:cNvSpPr txBox="1"/>
          <p:nvPr/>
        </p:nvSpPr>
        <p:spPr>
          <a:xfrm>
            <a:off x="320096" y="1023742"/>
            <a:ext cx="6698221" cy="1823128"/>
          </a:xfrm>
          <a:prstGeom prst="rect">
            <a:avLst/>
          </a:prstGeom>
          <a:noFill/>
        </p:spPr>
        <p:txBody>
          <a:bodyPr wrap="square">
            <a:spAutoFit/>
          </a:bodyPr>
          <a:lstStyle/>
          <a:p>
            <a:pPr marL="0" marR="0" algn="just">
              <a:lnSpc>
                <a:spcPct val="103000"/>
              </a:lnSpc>
              <a:spcBef>
                <a:spcPts val="1640"/>
              </a:spcBef>
              <a:spcAft>
                <a:spcPts val="0"/>
              </a:spcAft>
            </a:pPr>
            <a:r>
              <a:rPr lang="en-US" sz="2200" dirty="0">
                <a:solidFill>
                  <a:srgbClr val="231F20"/>
                </a:solidFill>
                <a:effectLst/>
                <a:ea typeface="Arial" panose="020B0604020202020204" pitchFamily="34" charset="0"/>
              </a:rPr>
              <a:t>The following initiatives need to be carried out by the Mayor and Aldermen of Savannah, City Manager’s Office, and City staff to establish best practices, and plan and design for people of all ages, abilities, and backgrounds to create safer streets:</a:t>
            </a:r>
            <a:endParaRPr lang="en-US" sz="2200" dirty="0">
              <a:effectLst/>
              <a:ea typeface="Arial" panose="020B0604020202020204" pitchFamily="34" charset="0"/>
            </a:endParaRPr>
          </a:p>
        </p:txBody>
      </p:sp>
      <p:sp>
        <p:nvSpPr>
          <p:cNvPr id="7" name="TextBox 6">
            <a:extLst>
              <a:ext uri="{FF2B5EF4-FFF2-40B4-BE49-F238E27FC236}">
                <a16:creationId xmlns:a16="http://schemas.microsoft.com/office/drawing/2014/main" id="{BEC2CCAB-B227-FF61-70F0-7FA4FA5E4FCE}"/>
              </a:ext>
            </a:extLst>
          </p:cNvPr>
          <p:cNvSpPr txBox="1"/>
          <p:nvPr/>
        </p:nvSpPr>
        <p:spPr>
          <a:xfrm>
            <a:off x="320097" y="2846870"/>
            <a:ext cx="6460714" cy="2912336"/>
          </a:xfrm>
          <a:prstGeom prst="rect">
            <a:avLst/>
          </a:prstGeom>
          <a:noFill/>
        </p:spPr>
        <p:txBody>
          <a:bodyPr wrap="square">
            <a:spAutoFit/>
          </a:bodyPr>
          <a:lstStyle/>
          <a:p>
            <a:pPr marL="342900" marR="0" lvl="0" indent="-342900" algn="just">
              <a:spcBef>
                <a:spcPts val="0"/>
              </a:spcBef>
              <a:spcAft>
                <a:spcPts val="0"/>
              </a:spcAft>
              <a:buFont typeface="Symbol" panose="05050102010706020507" pitchFamily="18" charset="2"/>
              <a:buChar char=""/>
            </a:pPr>
            <a:r>
              <a:rPr lang="en-US" sz="2000" dirty="0">
                <a:solidFill>
                  <a:srgbClr val="231F20"/>
                </a:solidFill>
                <a:effectLst/>
                <a:ea typeface="Arial" panose="020B0604020202020204" pitchFamily="34" charset="0"/>
              </a:rPr>
              <a:t>Institutionalize Vision Zero throughout the City of Savannah’s governmental operations.</a:t>
            </a:r>
            <a:endParaRPr lang="en-US" sz="2000" dirty="0">
              <a:effectLst/>
              <a:ea typeface="Arial" panose="020B0604020202020204" pitchFamily="34" charset="0"/>
            </a:endParaRPr>
          </a:p>
          <a:p>
            <a:pPr marL="342900" marR="0" lvl="0" indent="-342900" algn="just">
              <a:spcBef>
                <a:spcPts val="0"/>
              </a:spcBef>
              <a:spcAft>
                <a:spcPts val="0"/>
              </a:spcAft>
              <a:buFont typeface="Symbol" panose="05050102010706020507" pitchFamily="18" charset="2"/>
              <a:buChar char=""/>
            </a:pPr>
            <a:r>
              <a:rPr lang="en-US" sz="2000" dirty="0">
                <a:solidFill>
                  <a:srgbClr val="231F20"/>
                </a:solidFill>
                <a:effectLst/>
                <a:ea typeface="Arial" panose="020B0604020202020204" pitchFamily="34" charset="0"/>
              </a:rPr>
              <a:t>Work with leaders to coordinate safety activities with fair and equitable enforcement.</a:t>
            </a:r>
            <a:endParaRPr lang="en-US" sz="2000" dirty="0">
              <a:effectLst/>
              <a:ea typeface="Arial" panose="020B0604020202020204" pitchFamily="34" charset="0"/>
            </a:endParaRPr>
          </a:p>
          <a:p>
            <a:pPr marL="342900" marR="0" lvl="0" indent="-342900" algn="just">
              <a:spcBef>
                <a:spcPts val="0"/>
              </a:spcBef>
              <a:spcAft>
                <a:spcPts val="0"/>
              </a:spcAft>
              <a:buFont typeface="Symbol" panose="05050102010706020507" pitchFamily="18" charset="2"/>
              <a:buChar char=""/>
            </a:pPr>
            <a:r>
              <a:rPr lang="en-US" sz="2000" dirty="0">
                <a:solidFill>
                  <a:srgbClr val="231F20"/>
                </a:solidFill>
                <a:effectLst/>
                <a:ea typeface="Arial" panose="020B0604020202020204" pitchFamily="34" charset="0"/>
              </a:rPr>
              <a:t>Further develop speed management program with a focus on High Injury Network City streets.</a:t>
            </a:r>
            <a:endParaRPr lang="en-US" sz="2000" dirty="0">
              <a:effectLst/>
              <a:ea typeface="Arial" panose="020B0604020202020204" pitchFamily="34" charset="0"/>
            </a:endParaRPr>
          </a:p>
          <a:p>
            <a:pPr marL="342900" marR="0" lvl="0" indent="-342900">
              <a:lnSpc>
                <a:spcPct val="107000"/>
              </a:lnSpc>
              <a:spcBef>
                <a:spcPts val="5"/>
              </a:spcBef>
              <a:spcAft>
                <a:spcPts val="0"/>
              </a:spcAft>
              <a:buFont typeface="Symbol" panose="05050102010706020507" pitchFamily="18" charset="2"/>
              <a:buChar char=""/>
            </a:pPr>
            <a:r>
              <a:rPr lang="en-US" sz="2000" dirty="0">
                <a:solidFill>
                  <a:srgbClr val="231F20"/>
                </a:solidFill>
                <a:effectLst/>
                <a:ea typeface="Calibri" panose="020F0502020204030204" pitchFamily="34" charset="0"/>
                <a:cs typeface="Times New Roman" panose="02020603050405020304" pitchFamily="18" charset="0"/>
              </a:rPr>
              <a:t>Evaluate Traffic Calming efforts.</a:t>
            </a:r>
            <a:endParaRPr lang="en-US" sz="2000" dirty="0">
              <a:ea typeface="Calibri" panose="020F0502020204030204" pitchFamily="34" charset="0"/>
              <a:cs typeface="Times New Roman" panose="02020603050405020304" pitchFamily="18" charset="0"/>
            </a:endParaRPr>
          </a:p>
          <a:p>
            <a:pPr marL="342900" marR="0" lvl="0" indent="-342900">
              <a:lnSpc>
                <a:spcPct val="107000"/>
              </a:lnSpc>
              <a:spcBef>
                <a:spcPts val="5"/>
              </a:spcBef>
              <a:spcAft>
                <a:spcPts val="0"/>
              </a:spcAft>
              <a:buFont typeface="Symbol" panose="05050102010706020507" pitchFamily="18" charset="2"/>
              <a:buChar char=""/>
            </a:pPr>
            <a:r>
              <a:rPr lang="en-US" sz="2000" dirty="0">
                <a:solidFill>
                  <a:srgbClr val="231F20"/>
                </a:solidFill>
                <a:effectLst/>
                <a:ea typeface="Calibri" panose="020F0502020204030204" pitchFamily="34" charset="0"/>
                <a:cs typeface="Times New Roman" panose="02020603050405020304" pitchFamily="18" charset="0"/>
              </a:rPr>
              <a:t>Promote transportation safety and mobility.</a:t>
            </a:r>
            <a:endParaRPr lang="en-US" sz="2000" dirty="0">
              <a:effectLst/>
              <a:ea typeface="Calibri" panose="020F0502020204030204" pitchFamily="34" charset="0"/>
              <a:cs typeface="Times New Roman" panose="02020603050405020304" pitchFamily="18" charset="0"/>
            </a:endParaRPr>
          </a:p>
          <a:p>
            <a:pPr marL="342900" marR="0" lvl="0" indent="-342900">
              <a:lnSpc>
                <a:spcPct val="107000"/>
              </a:lnSpc>
              <a:spcBef>
                <a:spcPts val="5"/>
              </a:spcBef>
              <a:spcAft>
                <a:spcPts val="800"/>
              </a:spcAft>
              <a:buFont typeface="Symbol" panose="05050102010706020507" pitchFamily="18" charset="2"/>
              <a:buChar char=""/>
            </a:pPr>
            <a:r>
              <a:rPr lang="en-US" sz="2000" dirty="0">
                <a:solidFill>
                  <a:srgbClr val="231F20"/>
                </a:solidFill>
                <a:effectLst/>
                <a:ea typeface="Calibri" panose="020F0502020204030204" pitchFamily="34" charset="0"/>
                <a:cs typeface="Times New Roman" panose="02020603050405020304" pitchFamily="18" charset="0"/>
              </a:rPr>
              <a:t>Evaluate Vision Zero efforts.</a:t>
            </a:r>
            <a:endParaRPr lang="en-US" sz="2000" dirty="0">
              <a:effectLst/>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0C1778F-4D4F-6EFE-C5FE-C371A69AA103}"/>
              </a:ext>
            </a:extLst>
          </p:cNvPr>
          <p:cNvSpPr/>
          <p:nvPr/>
        </p:nvSpPr>
        <p:spPr>
          <a:xfrm>
            <a:off x="2412364" y="100412"/>
            <a:ext cx="7750628" cy="923330"/>
          </a:xfrm>
          <a:prstGeom prst="rect">
            <a:avLst/>
          </a:prstGeom>
          <a:noFill/>
        </p:spPr>
        <p:txBody>
          <a:bodyPr wrap="square" lIns="91440" tIns="45720" rIns="91440" bIns="45720">
            <a:spAutoFit/>
          </a:bodyPr>
          <a:lstStyle/>
          <a:p>
            <a:pPr algn="ctr"/>
            <a:r>
              <a:rPr lang="en-US" sz="5400" b="1"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N E X T    S T E P S</a:t>
            </a:r>
            <a:endParaRPr lang="en-US" sz="5400" b="1" cap="none" spc="0"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endParaRPr>
          </a:p>
        </p:txBody>
      </p:sp>
      <p:pic>
        <p:nvPicPr>
          <p:cNvPr id="5" name="Picture 4" descr="A picture containing text, road, tree, outdoor&#10;&#10;Description automatically generated">
            <a:extLst>
              <a:ext uri="{FF2B5EF4-FFF2-40B4-BE49-F238E27FC236}">
                <a16:creationId xmlns:a16="http://schemas.microsoft.com/office/drawing/2014/main" id="{0EB9B30A-1EF3-CE0A-59B9-30E1DCC80651}"/>
              </a:ext>
            </a:extLst>
          </p:cNvPr>
          <p:cNvPicPr>
            <a:picLocks noChangeAspect="1"/>
          </p:cNvPicPr>
          <p:nvPr/>
        </p:nvPicPr>
        <p:blipFill rotWithShape="1">
          <a:blip r:embed="rId2">
            <a:extLst>
              <a:ext uri="{28A0092B-C50C-407E-A947-70E740481C1C}">
                <a14:useLocalDpi xmlns:a14="http://schemas.microsoft.com/office/drawing/2010/main" val="0"/>
              </a:ext>
            </a:extLst>
          </a:blip>
          <a:srcRect l="5669" r="11409"/>
          <a:stretch/>
        </p:blipFill>
        <p:spPr>
          <a:xfrm>
            <a:off x="7196984" y="1444156"/>
            <a:ext cx="4674920" cy="4230944"/>
          </a:xfrm>
          <a:prstGeom prst="rect">
            <a:avLst/>
          </a:prstGeom>
          <a:ln w="28575">
            <a:solidFill>
              <a:schemeClr val="tx1"/>
            </a:solidFill>
          </a:ln>
        </p:spPr>
      </p:pic>
    </p:spTree>
    <p:extLst>
      <p:ext uri="{BB962C8B-B14F-4D97-AF65-F5344CB8AC3E}">
        <p14:creationId xmlns:p14="http://schemas.microsoft.com/office/powerpoint/2010/main" val="1721959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51AA59B5-78AA-7814-04C4-817D5B9A51DC}"/>
              </a:ext>
            </a:extLst>
          </p:cNvPr>
          <p:cNvSpPr txBox="1">
            <a:spLocks/>
          </p:cNvSpPr>
          <p:nvPr/>
        </p:nvSpPr>
        <p:spPr>
          <a:xfrm>
            <a:off x="-38101" y="6248400"/>
            <a:ext cx="6936611" cy="256572"/>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r>
              <a:rPr lang="en-US" altLang="en-US" sz="1200" dirty="0">
                <a:latin typeface="Lato" panose="020F0502020204030203"/>
              </a:rPr>
              <a:t>City of Savannah / Office of Infrastructure &amp; Development / Transportation Services</a:t>
            </a:r>
          </a:p>
        </p:txBody>
      </p:sp>
      <p:sp>
        <p:nvSpPr>
          <p:cNvPr id="9" name="TextBox 8">
            <a:extLst>
              <a:ext uri="{FF2B5EF4-FFF2-40B4-BE49-F238E27FC236}">
                <a16:creationId xmlns:a16="http://schemas.microsoft.com/office/drawing/2014/main" id="{EEEB5820-3D49-B1D3-99F1-0B0CF4D8A8C0}"/>
              </a:ext>
            </a:extLst>
          </p:cNvPr>
          <p:cNvSpPr txBox="1"/>
          <p:nvPr/>
        </p:nvSpPr>
        <p:spPr>
          <a:xfrm>
            <a:off x="287898" y="845812"/>
            <a:ext cx="6551112" cy="1446550"/>
          </a:xfrm>
          <a:prstGeom prst="rect">
            <a:avLst/>
          </a:prstGeom>
          <a:noFill/>
        </p:spPr>
        <p:txBody>
          <a:bodyPr wrap="square">
            <a:spAutoFit/>
          </a:bodyPr>
          <a:lstStyle/>
          <a:p>
            <a:pPr marL="0" marR="0" algn="just">
              <a:spcBef>
                <a:spcPts val="0"/>
              </a:spcBef>
              <a:spcAft>
                <a:spcPts val="0"/>
              </a:spcAft>
            </a:pPr>
            <a:r>
              <a:rPr lang="en-US" sz="2200" dirty="0">
                <a:solidFill>
                  <a:srgbClr val="231F20"/>
                </a:solidFill>
                <a:effectLst/>
                <a:ea typeface="Arial" panose="020B0604020202020204" pitchFamily="34" charset="0"/>
              </a:rPr>
              <a:t>The following actions should be considered to modify or introduce laws, policies, and budget resources to support Vision Zero initiatives and strengthen the City’s safety efforts and programs.</a:t>
            </a:r>
            <a:endParaRPr lang="en-US" sz="2200" dirty="0">
              <a:effectLst/>
              <a:ea typeface="Arial" panose="020B0604020202020204" pitchFamily="34" charset="0"/>
            </a:endParaRPr>
          </a:p>
        </p:txBody>
      </p:sp>
      <p:sp>
        <p:nvSpPr>
          <p:cNvPr id="11" name="TextBox 10">
            <a:extLst>
              <a:ext uri="{FF2B5EF4-FFF2-40B4-BE49-F238E27FC236}">
                <a16:creationId xmlns:a16="http://schemas.microsoft.com/office/drawing/2014/main" id="{F6DAF5E9-4417-714D-BF50-7A1DBEE243BE}"/>
              </a:ext>
            </a:extLst>
          </p:cNvPr>
          <p:cNvSpPr txBox="1"/>
          <p:nvPr/>
        </p:nvSpPr>
        <p:spPr>
          <a:xfrm>
            <a:off x="347398" y="2308703"/>
            <a:ext cx="6491612" cy="3785652"/>
          </a:xfrm>
          <a:prstGeom prst="rect">
            <a:avLst/>
          </a:prstGeom>
          <a:noFill/>
        </p:spPr>
        <p:txBody>
          <a:bodyPr wrap="square">
            <a:spAutoFit/>
          </a:bodyPr>
          <a:lstStyle/>
          <a:p>
            <a:pPr marL="342900" marR="0" lvl="0" indent="-342900" algn="just">
              <a:spcBef>
                <a:spcPts val="0"/>
              </a:spcBef>
              <a:spcAft>
                <a:spcPts val="0"/>
              </a:spcAft>
              <a:buFont typeface="Symbol" panose="05050102010706020507" pitchFamily="18" charset="2"/>
              <a:buChar char=""/>
            </a:pPr>
            <a:r>
              <a:rPr lang="en-US" sz="2000" dirty="0">
                <a:solidFill>
                  <a:srgbClr val="231F20"/>
                </a:solidFill>
                <a:effectLst/>
                <a:ea typeface="Arial" panose="020B0604020202020204" pitchFamily="34" charset="0"/>
              </a:rPr>
              <a:t>Establish</a:t>
            </a:r>
            <a:r>
              <a:rPr lang="en-US" sz="2000" spc="-105" dirty="0">
                <a:solidFill>
                  <a:srgbClr val="231F20"/>
                </a:solidFill>
                <a:effectLst/>
                <a:ea typeface="Arial" panose="020B0604020202020204" pitchFamily="34" charset="0"/>
              </a:rPr>
              <a:t> </a:t>
            </a:r>
            <a:r>
              <a:rPr lang="en-US" sz="2000" dirty="0">
                <a:solidFill>
                  <a:srgbClr val="231F20"/>
                </a:solidFill>
                <a:effectLst/>
                <a:ea typeface="Arial" panose="020B0604020202020204" pitchFamily="34" charset="0"/>
              </a:rPr>
              <a:t>and</a:t>
            </a:r>
            <a:r>
              <a:rPr lang="en-US" sz="2000" spc="-105" dirty="0">
                <a:solidFill>
                  <a:srgbClr val="231F20"/>
                </a:solidFill>
                <a:effectLst/>
                <a:ea typeface="Arial" panose="020B0604020202020204" pitchFamily="34" charset="0"/>
              </a:rPr>
              <a:t> </a:t>
            </a:r>
            <a:r>
              <a:rPr lang="en-US" sz="2000" dirty="0">
                <a:solidFill>
                  <a:srgbClr val="231F20"/>
                </a:solidFill>
                <a:effectLst/>
                <a:ea typeface="Arial" panose="020B0604020202020204" pitchFamily="34" charset="0"/>
              </a:rPr>
              <a:t>support</a:t>
            </a:r>
            <a:r>
              <a:rPr lang="en-US" sz="2000" spc="-105" dirty="0">
                <a:solidFill>
                  <a:srgbClr val="231F20"/>
                </a:solidFill>
                <a:effectLst/>
                <a:ea typeface="Arial" panose="020B0604020202020204" pitchFamily="34" charset="0"/>
              </a:rPr>
              <a:t> </a:t>
            </a:r>
            <a:r>
              <a:rPr lang="en-US" sz="2000" dirty="0">
                <a:solidFill>
                  <a:srgbClr val="231F20"/>
                </a:solidFill>
                <a:effectLst/>
                <a:ea typeface="Arial" panose="020B0604020202020204" pitchFamily="34" charset="0"/>
              </a:rPr>
              <a:t>policies,</a:t>
            </a:r>
            <a:r>
              <a:rPr lang="en-US" sz="2000" spc="-105" dirty="0">
                <a:solidFill>
                  <a:srgbClr val="231F20"/>
                </a:solidFill>
                <a:effectLst/>
                <a:ea typeface="Arial" panose="020B0604020202020204" pitchFamily="34" charset="0"/>
              </a:rPr>
              <a:t> </a:t>
            </a:r>
            <a:r>
              <a:rPr lang="en-US" sz="2000" dirty="0">
                <a:solidFill>
                  <a:srgbClr val="231F20"/>
                </a:solidFill>
                <a:effectLst/>
                <a:ea typeface="Arial" panose="020B0604020202020204" pitchFamily="34" charset="0"/>
              </a:rPr>
              <a:t>regulations,</a:t>
            </a:r>
            <a:r>
              <a:rPr lang="en-US" sz="2000" spc="-105" dirty="0">
                <a:solidFill>
                  <a:srgbClr val="231F20"/>
                </a:solidFill>
                <a:effectLst/>
                <a:ea typeface="Arial" panose="020B0604020202020204" pitchFamily="34" charset="0"/>
              </a:rPr>
              <a:t> </a:t>
            </a:r>
            <a:r>
              <a:rPr lang="en-US" sz="2000" dirty="0">
                <a:solidFill>
                  <a:srgbClr val="231F20"/>
                </a:solidFill>
                <a:effectLst/>
                <a:ea typeface="Arial" panose="020B0604020202020204" pitchFamily="34" charset="0"/>
              </a:rPr>
              <a:t>or</a:t>
            </a:r>
            <a:r>
              <a:rPr lang="en-US" sz="2000" spc="-105" dirty="0">
                <a:solidFill>
                  <a:srgbClr val="231F20"/>
                </a:solidFill>
                <a:effectLst/>
                <a:ea typeface="Arial" panose="020B0604020202020204" pitchFamily="34" charset="0"/>
              </a:rPr>
              <a:t> </a:t>
            </a:r>
            <a:r>
              <a:rPr lang="en-US" sz="2000" dirty="0">
                <a:solidFill>
                  <a:srgbClr val="231F20"/>
                </a:solidFill>
                <a:effectLst/>
                <a:ea typeface="Arial" panose="020B0604020202020204" pitchFamily="34" charset="0"/>
              </a:rPr>
              <a:t>laws</a:t>
            </a:r>
            <a:r>
              <a:rPr lang="en-US" sz="2000" spc="-100" dirty="0">
                <a:solidFill>
                  <a:srgbClr val="231F20"/>
                </a:solidFill>
                <a:effectLst/>
                <a:ea typeface="Arial" panose="020B0604020202020204" pitchFamily="34" charset="0"/>
              </a:rPr>
              <a:t> </a:t>
            </a:r>
            <a:r>
              <a:rPr lang="en-US" sz="2000" dirty="0">
                <a:solidFill>
                  <a:srgbClr val="231F20"/>
                </a:solidFill>
                <a:effectLst/>
                <a:ea typeface="Arial" panose="020B0604020202020204" pitchFamily="34" charset="0"/>
              </a:rPr>
              <a:t>that</a:t>
            </a:r>
            <a:r>
              <a:rPr lang="en-US" sz="2000" spc="-105" dirty="0">
                <a:solidFill>
                  <a:srgbClr val="231F20"/>
                </a:solidFill>
                <a:effectLst/>
                <a:ea typeface="Arial" panose="020B0604020202020204" pitchFamily="34" charset="0"/>
              </a:rPr>
              <a:t> </a:t>
            </a:r>
            <a:r>
              <a:rPr lang="en-US" sz="2000" dirty="0">
                <a:solidFill>
                  <a:srgbClr val="231F20"/>
                </a:solidFill>
                <a:effectLst/>
                <a:ea typeface="Arial" panose="020B0604020202020204" pitchFamily="34" charset="0"/>
              </a:rPr>
              <a:t>support</a:t>
            </a:r>
            <a:r>
              <a:rPr lang="en-US" sz="2000" spc="-105" dirty="0">
                <a:solidFill>
                  <a:srgbClr val="231F20"/>
                </a:solidFill>
                <a:effectLst/>
                <a:ea typeface="Arial" panose="020B0604020202020204" pitchFamily="34" charset="0"/>
              </a:rPr>
              <a:t> </a:t>
            </a:r>
            <a:r>
              <a:rPr lang="en-US" sz="2000" dirty="0">
                <a:solidFill>
                  <a:srgbClr val="231F20"/>
                </a:solidFill>
                <a:effectLst/>
                <a:ea typeface="Arial" panose="020B0604020202020204" pitchFamily="34" charset="0"/>
              </a:rPr>
              <a:t>a</a:t>
            </a:r>
            <a:r>
              <a:rPr lang="en-US" sz="2000" spc="-105" dirty="0">
                <a:solidFill>
                  <a:srgbClr val="231F20"/>
                </a:solidFill>
                <a:effectLst/>
                <a:ea typeface="Arial" panose="020B0604020202020204" pitchFamily="34" charset="0"/>
              </a:rPr>
              <a:t> </a:t>
            </a:r>
            <a:r>
              <a:rPr lang="en-US" sz="2000" dirty="0">
                <a:solidFill>
                  <a:srgbClr val="231F20"/>
                </a:solidFill>
                <a:effectLst/>
                <a:ea typeface="Arial" panose="020B0604020202020204" pitchFamily="34" charset="0"/>
              </a:rPr>
              <a:t>Safe</a:t>
            </a:r>
            <a:r>
              <a:rPr lang="en-US" sz="2000" spc="-105" dirty="0">
                <a:solidFill>
                  <a:srgbClr val="231F20"/>
                </a:solidFill>
                <a:effectLst/>
                <a:ea typeface="Arial" panose="020B0604020202020204" pitchFamily="34" charset="0"/>
              </a:rPr>
              <a:t> </a:t>
            </a:r>
            <a:r>
              <a:rPr lang="en-US" sz="2000" dirty="0">
                <a:solidFill>
                  <a:srgbClr val="231F20"/>
                </a:solidFill>
                <a:effectLst/>
                <a:ea typeface="Arial" panose="020B0604020202020204" pitchFamily="34" charset="0"/>
              </a:rPr>
              <a:t>Systems approach and increase the safety</a:t>
            </a:r>
            <a:r>
              <a:rPr lang="en-US" sz="2000" spc="50" dirty="0">
                <a:solidFill>
                  <a:srgbClr val="231F20"/>
                </a:solidFill>
                <a:effectLst/>
                <a:ea typeface="Arial" panose="020B0604020202020204" pitchFamily="34" charset="0"/>
              </a:rPr>
              <a:t> </a:t>
            </a:r>
            <a:r>
              <a:rPr lang="en-US" sz="2000" dirty="0">
                <a:solidFill>
                  <a:srgbClr val="231F20"/>
                </a:solidFill>
                <a:effectLst/>
                <a:ea typeface="Arial" panose="020B0604020202020204" pitchFamily="34" charset="0"/>
              </a:rPr>
              <a:t>culture.</a:t>
            </a:r>
            <a:endParaRPr lang="en-US" sz="2000" dirty="0">
              <a:effectLst/>
              <a:ea typeface="Arial" panose="020B0604020202020204" pitchFamily="34" charset="0"/>
            </a:endParaRPr>
          </a:p>
          <a:p>
            <a:pPr marL="342900" marR="0" lvl="0" indent="-342900" algn="just">
              <a:spcBef>
                <a:spcPts val="0"/>
              </a:spcBef>
              <a:spcAft>
                <a:spcPts val="0"/>
              </a:spcAft>
              <a:buFont typeface="Symbol" panose="05050102010706020507" pitchFamily="18" charset="2"/>
              <a:buChar char=""/>
            </a:pPr>
            <a:r>
              <a:rPr lang="en-US" sz="2000" dirty="0">
                <a:solidFill>
                  <a:srgbClr val="231F20"/>
                </a:solidFill>
                <a:effectLst/>
                <a:ea typeface="Arial" panose="020B0604020202020204" pitchFamily="34" charset="0"/>
              </a:rPr>
              <a:t>Identify</a:t>
            </a:r>
            <a:r>
              <a:rPr lang="en-US" sz="2000" spc="-55" dirty="0">
                <a:solidFill>
                  <a:srgbClr val="231F20"/>
                </a:solidFill>
                <a:effectLst/>
                <a:ea typeface="Arial" panose="020B0604020202020204" pitchFamily="34" charset="0"/>
              </a:rPr>
              <a:t> </a:t>
            </a:r>
            <a:r>
              <a:rPr lang="en-US" sz="2000" dirty="0">
                <a:solidFill>
                  <a:srgbClr val="231F20"/>
                </a:solidFill>
                <a:effectLst/>
                <a:ea typeface="Arial" panose="020B0604020202020204" pitchFamily="34" charset="0"/>
              </a:rPr>
              <a:t>fiscal</a:t>
            </a:r>
            <a:r>
              <a:rPr lang="en-US" sz="2000" spc="-55" dirty="0">
                <a:solidFill>
                  <a:srgbClr val="231F20"/>
                </a:solidFill>
                <a:effectLst/>
                <a:ea typeface="Arial" panose="020B0604020202020204" pitchFamily="34" charset="0"/>
              </a:rPr>
              <a:t> </a:t>
            </a:r>
            <a:r>
              <a:rPr lang="en-US" sz="2000" dirty="0">
                <a:solidFill>
                  <a:srgbClr val="231F20"/>
                </a:solidFill>
                <a:effectLst/>
                <a:ea typeface="Arial" panose="020B0604020202020204" pitchFamily="34" charset="0"/>
              </a:rPr>
              <a:t>opportunities</a:t>
            </a:r>
            <a:r>
              <a:rPr lang="en-US" sz="2000" spc="-55" dirty="0">
                <a:solidFill>
                  <a:srgbClr val="231F20"/>
                </a:solidFill>
                <a:effectLst/>
                <a:ea typeface="Arial" panose="020B0604020202020204" pitchFamily="34" charset="0"/>
              </a:rPr>
              <a:t> </a:t>
            </a:r>
            <a:r>
              <a:rPr lang="en-US" sz="2000" dirty="0">
                <a:solidFill>
                  <a:srgbClr val="231F20"/>
                </a:solidFill>
                <a:effectLst/>
                <a:ea typeface="Arial" panose="020B0604020202020204" pitchFamily="34" charset="0"/>
              </a:rPr>
              <a:t>and</a:t>
            </a:r>
            <a:r>
              <a:rPr lang="en-US" sz="2000" spc="-55" dirty="0">
                <a:solidFill>
                  <a:srgbClr val="231F20"/>
                </a:solidFill>
                <a:effectLst/>
                <a:ea typeface="Arial" panose="020B0604020202020204" pitchFamily="34" charset="0"/>
              </a:rPr>
              <a:t> </a:t>
            </a:r>
            <a:r>
              <a:rPr lang="en-US" sz="2000" dirty="0">
                <a:solidFill>
                  <a:srgbClr val="231F20"/>
                </a:solidFill>
                <a:effectLst/>
                <a:ea typeface="Arial" panose="020B0604020202020204" pitchFamily="34" charset="0"/>
              </a:rPr>
              <a:t>establish</a:t>
            </a:r>
            <a:r>
              <a:rPr lang="en-US" sz="2000" spc="-55" dirty="0">
                <a:solidFill>
                  <a:srgbClr val="231F20"/>
                </a:solidFill>
                <a:effectLst/>
                <a:ea typeface="Arial" panose="020B0604020202020204" pitchFamily="34" charset="0"/>
              </a:rPr>
              <a:t> </a:t>
            </a:r>
            <a:r>
              <a:rPr lang="en-US" sz="2000" dirty="0">
                <a:solidFill>
                  <a:srgbClr val="231F20"/>
                </a:solidFill>
                <a:effectLst/>
                <a:ea typeface="Arial" panose="020B0604020202020204" pitchFamily="34" charset="0"/>
              </a:rPr>
              <a:t>budgetary</a:t>
            </a:r>
            <a:r>
              <a:rPr lang="en-US" sz="2000" spc="-55" dirty="0">
                <a:solidFill>
                  <a:srgbClr val="231F20"/>
                </a:solidFill>
                <a:effectLst/>
                <a:ea typeface="Arial" panose="020B0604020202020204" pitchFamily="34" charset="0"/>
              </a:rPr>
              <a:t> </a:t>
            </a:r>
            <a:r>
              <a:rPr lang="en-US" sz="2000" dirty="0">
                <a:solidFill>
                  <a:srgbClr val="231F20"/>
                </a:solidFill>
                <a:effectLst/>
                <a:ea typeface="Arial" panose="020B0604020202020204" pitchFamily="34" charset="0"/>
              </a:rPr>
              <a:t>support</a:t>
            </a:r>
            <a:r>
              <a:rPr lang="en-US" sz="2000" spc="-55" dirty="0">
                <a:solidFill>
                  <a:srgbClr val="231F20"/>
                </a:solidFill>
                <a:effectLst/>
                <a:ea typeface="Arial" panose="020B0604020202020204" pitchFamily="34" charset="0"/>
              </a:rPr>
              <a:t> </a:t>
            </a:r>
            <a:r>
              <a:rPr lang="en-US" sz="2000" dirty="0">
                <a:solidFill>
                  <a:srgbClr val="231F20"/>
                </a:solidFill>
                <a:effectLst/>
                <a:ea typeface="Arial" panose="020B0604020202020204" pitchFamily="34" charset="0"/>
              </a:rPr>
              <a:t>for</a:t>
            </a:r>
            <a:r>
              <a:rPr lang="en-US" sz="2000" spc="-55" dirty="0">
                <a:solidFill>
                  <a:srgbClr val="231F20"/>
                </a:solidFill>
                <a:effectLst/>
                <a:ea typeface="Arial" panose="020B0604020202020204" pitchFamily="34" charset="0"/>
              </a:rPr>
              <a:t> </a:t>
            </a:r>
            <a:r>
              <a:rPr lang="en-US" sz="2000" dirty="0">
                <a:solidFill>
                  <a:srgbClr val="231F20"/>
                </a:solidFill>
                <a:effectLst/>
                <a:ea typeface="Arial" panose="020B0604020202020204" pitchFamily="34" charset="0"/>
              </a:rPr>
              <a:t>an</a:t>
            </a:r>
            <a:r>
              <a:rPr lang="en-US" sz="2000" spc="-55" dirty="0">
                <a:solidFill>
                  <a:srgbClr val="231F20"/>
                </a:solidFill>
                <a:effectLst/>
                <a:ea typeface="Arial" panose="020B0604020202020204" pitchFamily="34" charset="0"/>
              </a:rPr>
              <a:t> </a:t>
            </a:r>
            <a:r>
              <a:rPr lang="en-US" sz="2000" dirty="0">
                <a:solidFill>
                  <a:srgbClr val="231F20"/>
                </a:solidFill>
                <a:effectLst/>
                <a:ea typeface="Arial" panose="020B0604020202020204" pitchFamily="34" charset="0"/>
              </a:rPr>
              <a:t>ongoing</a:t>
            </a:r>
            <a:r>
              <a:rPr lang="en-US" sz="2000" spc="-55" dirty="0">
                <a:solidFill>
                  <a:srgbClr val="231F20"/>
                </a:solidFill>
                <a:effectLst/>
                <a:ea typeface="Arial" panose="020B0604020202020204" pitchFamily="34" charset="0"/>
              </a:rPr>
              <a:t> </a:t>
            </a:r>
            <a:r>
              <a:rPr lang="en-US" sz="2000" dirty="0">
                <a:solidFill>
                  <a:srgbClr val="231F20"/>
                </a:solidFill>
                <a:effectLst/>
                <a:ea typeface="Arial" panose="020B0604020202020204" pitchFamily="34" charset="0"/>
              </a:rPr>
              <a:t>and sustainable Vision Zero</a:t>
            </a:r>
            <a:r>
              <a:rPr lang="en-US" sz="2000" spc="40" dirty="0">
                <a:solidFill>
                  <a:srgbClr val="231F20"/>
                </a:solidFill>
                <a:effectLst/>
                <a:ea typeface="Arial" panose="020B0604020202020204" pitchFamily="34" charset="0"/>
              </a:rPr>
              <a:t> </a:t>
            </a:r>
            <a:r>
              <a:rPr lang="en-US" sz="2000" dirty="0">
                <a:solidFill>
                  <a:srgbClr val="231F20"/>
                </a:solidFill>
                <a:effectLst/>
                <a:ea typeface="Arial" panose="020B0604020202020204" pitchFamily="34" charset="0"/>
              </a:rPr>
              <a:t>program.</a:t>
            </a:r>
            <a:endParaRPr lang="en-US" sz="2000" dirty="0">
              <a:effectLst/>
              <a:ea typeface="Arial" panose="020B0604020202020204" pitchFamily="34" charset="0"/>
            </a:endParaRPr>
          </a:p>
          <a:p>
            <a:pPr marL="342900" marR="0" lvl="0" indent="-342900" algn="just">
              <a:spcBef>
                <a:spcPts val="0"/>
              </a:spcBef>
              <a:spcAft>
                <a:spcPts val="0"/>
              </a:spcAft>
              <a:buFont typeface="Symbol" panose="05050102010706020507" pitchFamily="18" charset="2"/>
              <a:buChar char=""/>
            </a:pPr>
            <a:r>
              <a:rPr lang="en-US" sz="2000" dirty="0">
                <a:solidFill>
                  <a:srgbClr val="231F20"/>
                </a:solidFill>
                <a:effectLst/>
                <a:ea typeface="Arial" panose="020B0604020202020204" pitchFamily="34" charset="0"/>
              </a:rPr>
              <a:t>Identify partnership opportunities and establish budgetary support for Vision Zero programs</a:t>
            </a:r>
            <a:r>
              <a:rPr lang="en-US" sz="2000" spc="-55" dirty="0">
                <a:solidFill>
                  <a:srgbClr val="231F20"/>
                </a:solidFill>
                <a:effectLst/>
                <a:ea typeface="Arial" panose="020B0604020202020204" pitchFamily="34" charset="0"/>
              </a:rPr>
              <a:t> </a:t>
            </a:r>
            <a:r>
              <a:rPr lang="en-US" sz="2000" dirty="0">
                <a:solidFill>
                  <a:srgbClr val="231F20"/>
                </a:solidFill>
                <a:effectLst/>
                <a:ea typeface="Arial" panose="020B0604020202020204" pitchFamily="34" charset="0"/>
              </a:rPr>
              <a:t>that</a:t>
            </a:r>
            <a:r>
              <a:rPr lang="en-US" sz="2000" spc="-55" dirty="0">
                <a:solidFill>
                  <a:srgbClr val="231F20"/>
                </a:solidFill>
                <a:effectLst/>
                <a:ea typeface="Arial" panose="020B0604020202020204" pitchFamily="34" charset="0"/>
              </a:rPr>
              <a:t> </a:t>
            </a:r>
            <a:r>
              <a:rPr lang="en-US" sz="2000" dirty="0">
                <a:solidFill>
                  <a:srgbClr val="231F20"/>
                </a:solidFill>
                <a:effectLst/>
                <a:ea typeface="Arial" panose="020B0604020202020204" pitchFamily="34" charset="0"/>
              </a:rPr>
              <a:t>support</a:t>
            </a:r>
            <a:r>
              <a:rPr lang="en-US" sz="2000" spc="-55" dirty="0">
                <a:solidFill>
                  <a:srgbClr val="231F20"/>
                </a:solidFill>
                <a:effectLst/>
                <a:ea typeface="Arial" panose="020B0604020202020204" pitchFamily="34" charset="0"/>
              </a:rPr>
              <a:t> </a:t>
            </a:r>
            <a:r>
              <a:rPr lang="en-US" sz="2000" dirty="0">
                <a:solidFill>
                  <a:srgbClr val="231F20"/>
                </a:solidFill>
                <a:effectLst/>
                <a:ea typeface="Arial" panose="020B0604020202020204" pitchFamily="34" charset="0"/>
              </a:rPr>
              <a:t>the</a:t>
            </a:r>
            <a:r>
              <a:rPr lang="en-US" sz="2000" spc="-55" dirty="0">
                <a:solidFill>
                  <a:srgbClr val="231F20"/>
                </a:solidFill>
                <a:effectLst/>
                <a:ea typeface="Arial" panose="020B0604020202020204" pitchFamily="34" charset="0"/>
              </a:rPr>
              <a:t> </a:t>
            </a:r>
            <a:r>
              <a:rPr lang="en-US" sz="2000" dirty="0">
                <a:solidFill>
                  <a:srgbClr val="231F20"/>
                </a:solidFill>
                <a:effectLst/>
                <a:ea typeface="Arial" panose="020B0604020202020204" pitchFamily="34" charset="0"/>
              </a:rPr>
              <a:t>design</a:t>
            </a:r>
            <a:r>
              <a:rPr lang="en-US" sz="2000" spc="-55" dirty="0">
                <a:solidFill>
                  <a:srgbClr val="231F20"/>
                </a:solidFill>
                <a:effectLst/>
                <a:ea typeface="Arial" panose="020B0604020202020204" pitchFamily="34" charset="0"/>
              </a:rPr>
              <a:t> </a:t>
            </a:r>
            <a:r>
              <a:rPr lang="en-US" sz="2000" dirty="0">
                <a:solidFill>
                  <a:srgbClr val="231F20"/>
                </a:solidFill>
                <a:effectLst/>
                <a:ea typeface="Arial" panose="020B0604020202020204" pitchFamily="34" charset="0"/>
              </a:rPr>
              <a:t>of</a:t>
            </a:r>
            <a:r>
              <a:rPr lang="en-US" sz="2000" spc="-55" dirty="0">
                <a:solidFill>
                  <a:srgbClr val="231F20"/>
                </a:solidFill>
                <a:effectLst/>
                <a:ea typeface="Arial" panose="020B0604020202020204" pitchFamily="34" charset="0"/>
              </a:rPr>
              <a:t> </a:t>
            </a:r>
            <a:r>
              <a:rPr lang="en-US" sz="2000" dirty="0">
                <a:solidFill>
                  <a:srgbClr val="231F20"/>
                </a:solidFill>
                <a:effectLst/>
                <a:ea typeface="Arial" panose="020B0604020202020204" pitchFamily="34" charset="0"/>
              </a:rPr>
              <a:t>transportation</a:t>
            </a:r>
            <a:r>
              <a:rPr lang="en-US" sz="2000" spc="-55" dirty="0">
                <a:solidFill>
                  <a:srgbClr val="231F20"/>
                </a:solidFill>
                <a:effectLst/>
                <a:ea typeface="Arial" panose="020B0604020202020204" pitchFamily="34" charset="0"/>
              </a:rPr>
              <a:t> </a:t>
            </a:r>
            <a:r>
              <a:rPr lang="en-US" sz="2000" dirty="0">
                <a:solidFill>
                  <a:srgbClr val="231F20"/>
                </a:solidFill>
                <a:effectLst/>
                <a:ea typeface="Arial" panose="020B0604020202020204" pitchFamily="34" charset="0"/>
              </a:rPr>
              <a:t>systems</a:t>
            </a:r>
            <a:r>
              <a:rPr lang="en-US" sz="2000" spc="-50" dirty="0">
                <a:solidFill>
                  <a:srgbClr val="231F20"/>
                </a:solidFill>
                <a:effectLst/>
                <a:ea typeface="Arial" panose="020B0604020202020204" pitchFamily="34" charset="0"/>
              </a:rPr>
              <a:t> </a:t>
            </a:r>
            <a:r>
              <a:rPr lang="en-US" sz="2000" dirty="0">
                <a:solidFill>
                  <a:srgbClr val="231F20"/>
                </a:solidFill>
                <a:effectLst/>
                <a:ea typeface="Arial" panose="020B0604020202020204" pitchFamily="34" charset="0"/>
              </a:rPr>
              <a:t>that</a:t>
            </a:r>
            <a:r>
              <a:rPr lang="en-US" sz="2000" spc="-55" dirty="0">
                <a:solidFill>
                  <a:srgbClr val="231F20"/>
                </a:solidFill>
                <a:effectLst/>
                <a:ea typeface="Arial" panose="020B0604020202020204" pitchFamily="34" charset="0"/>
              </a:rPr>
              <a:t> </a:t>
            </a:r>
            <a:r>
              <a:rPr lang="en-US" sz="2000" dirty="0">
                <a:solidFill>
                  <a:srgbClr val="231F20"/>
                </a:solidFill>
                <a:effectLst/>
                <a:ea typeface="Arial" panose="020B0604020202020204" pitchFamily="34" charset="0"/>
              </a:rPr>
              <a:t>are</a:t>
            </a:r>
            <a:r>
              <a:rPr lang="en-US" sz="2000" spc="-55" dirty="0">
                <a:solidFill>
                  <a:srgbClr val="231F20"/>
                </a:solidFill>
                <a:effectLst/>
                <a:ea typeface="Arial" panose="020B0604020202020204" pitchFamily="34" charset="0"/>
              </a:rPr>
              <a:t> </a:t>
            </a:r>
            <a:r>
              <a:rPr lang="en-US" sz="2000" dirty="0">
                <a:solidFill>
                  <a:srgbClr val="231F20"/>
                </a:solidFill>
                <a:effectLst/>
                <a:ea typeface="Arial" panose="020B0604020202020204" pitchFamily="34" charset="0"/>
              </a:rPr>
              <a:t>safe</a:t>
            </a:r>
            <a:r>
              <a:rPr lang="en-US" sz="2000" spc="-55" dirty="0">
                <a:solidFill>
                  <a:srgbClr val="231F20"/>
                </a:solidFill>
                <a:effectLst/>
                <a:ea typeface="Arial" panose="020B0604020202020204" pitchFamily="34" charset="0"/>
              </a:rPr>
              <a:t> </a:t>
            </a:r>
            <a:r>
              <a:rPr lang="en-US" sz="2000" dirty="0">
                <a:solidFill>
                  <a:srgbClr val="231F20"/>
                </a:solidFill>
                <a:effectLst/>
                <a:ea typeface="Arial" panose="020B0604020202020204" pitchFamily="34" charset="0"/>
              </a:rPr>
              <a:t>for</a:t>
            </a:r>
            <a:r>
              <a:rPr lang="en-US" sz="2000" spc="-55" dirty="0">
                <a:solidFill>
                  <a:srgbClr val="231F20"/>
                </a:solidFill>
                <a:effectLst/>
                <a:ea typeface="Arial" panose="020B0604020202020204" pitchFamily="34" charset="0"/>
              </a:rPr>
              <a:t> </a:t>
            </a:r>
            <a:r>
              <a:rPr lang="en-US" sz="2000" dirty="0">
                <a:solidFill>
                  <a:srgbClr val="231F20"/>
                </a:solidFill>
                <a:effectLst/>
                <a:ea typeface="Arial" panose="020B0604020202020204" pitchFamily="34" charset="0"/>
              </a:rPr>
              <a:t>all</a:t>
            </a:r>
            <a:r>
              <a:rPr lang="en-US" sz="2000" spc="-55" dirty="0">
                <a:solidFill>
                  <a:srgbClr val="231F20"/>
                </a:solidFill>
                <a:effectLst/>
                <a:ea typeface="Arial" panose="020B0604020202020204" pitchFamily="34" charset="0"/>
              </a:rPr>
              <a:t> </a:t>
            </a:r>
            <a:r>
              <a:rPr lang="en-US" sz="2000" dirty="0">
                <a:solidFill>
                  <a:srgbClr val="231F20"/>
                </a:solidFill>
                <a:effectLst/>
                <a:ea typeface="Arial" panose="020B0604020202020204" pitchFamily="34" charset="0"/>
              </a:rPr>
              <a:t>users.</a:t>
            </a:r>
            <a:endParaRPr lang="en-US" sz="2000" dirty="0">
              <a:effectLst/>
              <a:ea typeface="Arial" panose="020B0604020202020204" pitchFamily="34" charset="0"/>
            </a:endParaRPr>
          </a:p>
          <a:p>
            <a:pPr marL="342900" marR="0" lvl="0" indent="-342900" algn="just">
              <a:spcBef>
                <a:spcPts val="0"/>
              </a:spcBef>
              <a:spcAft>
                <a:spcPts val="0"/>
              </a:spcAft>
              <a:buFont typeface="Symbol" panose="05050102010706020507" pitchFamily="18" charset="2"/>
              <a:buChar char=""/>
            </a:pPr>
            <a:r>
              <a:rPr lang="en-US" sz="2000" dirty="0">
                <a:solidFill>
                  <a:srgbClr val="231F20"/>
                </a:solidFill>
                <a:effectLst/>
                <a:ea typeface="Arial" panose="020B0604020202020204" pitchFamily="34" charset="0"/>
              </a:rPr>
              <a:t>Promote a culture of safety across City.</a:t>
            </a:r>
            <a:endParaRPr lang="en-US" sz="2000" dirty="0">
              <a:effectLst/>
              <a:ea typeface="Arial" panose="020B0604020202020204" pitchFamily="34" charset="0"/>
            </a:endParaRPr>
          </a:p>
          <a:p>
            <a:pPr marL="342900" marR="0" lvl="0" indent="-342900" algn="just">
              <a:spcBef>
                <a:spcPts val="0"/>
              </a:spcBef>
              <a:spcAft>
                <a:spcPts val="0"/>
              </a:spcAft>
              <a:buFont typeface="Symbol" panose="05050102010706020507" pitchFamily="18" charset="2"/>
              <a:buChar char=""/>
            </a:pPr>
            <a:r>
              <a:rPr lang="en-US" sz="2000" dirty="0">
                <a:solidFill>
                  <a:srgbClr val="231F20"/>
                </a:solidFill>
                <a:effectLst/>
                <a:ea typeface="Arial" panose="020B0604020202020204" pitchFamily="34" charset="0"/>
              </a:rPr>
              <a:t>Implement safety treatments on the High Injury Network</a:t>
            </a:r>
            <a:endParaRPr lang="en-US" sz="2000" dirty="0">
              <a:effectLst/>
              <a:ea typeface="Arial" panose="020B0604020202020204" pitchFamily="34" charset="0"/>
            </a:endParaRPr>
          </a:p>
        </p:txBody>
      </p:sp>
      <p:sp>
        <p:nvSpPr>
          <p:cNvPr id="13" name="TextBox 12">
            <a:extLst>
              <a:ext uri="{FF2B5EF4-FFF2-40B4-BE49-F238E27FC236}">
                <a16:creationId xmlns:a16="http://schemas.microsoft.com/office/drawing/2014/main" id="{62C0754A-594C-E9BF-42A2-8D25042E3210}"/>
              </a:ext>
            </a:extLst>
          </p:cNvPr>
          <p:cNvSpPr txBox="1"/>
          <p:nvPr/>
        </p:nvSpPr>
        <p:spPr>
          <a:xfrm>
            <a:off x="1719619" y="306251"/>
            <a:ext cx="8752761" cy="523220"/>
          </a:xfrm>
          <a:prstGeom prst="rect">
            <a:avLst/>
          </a:prstGeom>
          <a:noFill/>
        </p:spPr>
        <p:txBody>
          <a:bodyPr wrap="square">
            <a:spAutoFit/>
          </a:bodyPr>
          <a:lstStyle/>
          <a:p>
            <a:pPr marL="0" marR="0" algn="ctr">
              <a:spcBef>
                <a:spcPts val="0"/>
              </a:spcBef>
              <a:spcAft>
                <a:spcPts val="0"/>
              </a:spcAft>
            </a:pPr>
            <a:r>
              <a:rPr lang="en-US" sz="2800" b="1" dirty="0">
                <a:solidFill>
                  <a:srgbClr val="231F20"/>
                </a:solidFill>
                <a:effectLst/>
                <a:ea typeface="Arial" panose="020B0604020202020204" pitchFamily="34" charset="0"/>
              </a:rPr>
              <a:t>LEGISLATIVE AND BUDGET CONSIDERATIONS</a:t>
            </a:r>
            <a:endParaRPr lang="en-US" sz="2800" dirty="0">
              <a:effectLst/>
              <a:ea typeface="Arial" panose="020B0604020202020204" pitchFamily="34" charset="0"/>
            </a:endParaRPr>
          </a:p>
        </p:txBody>
      </p:sp>
      <p:pic>
        <p:nvPicPr>
          <p:cNvPr id="16" name="Picture 15" descr="Y:\TE PLANNER\TE Pics 2019\TE pics for Emma 2019\IMG_8702.JPG">
            <a:extLst>
              <a:ext uri="{FF2B5EF4-FFF2-40B4-BE49-F238E27FC236}">
                <a16:creationId xmlns:a16="http://schemas.microsoft.com/office/drawing/2014/main" id="{D8F3DB1C-360E-058F-25A0-F999D31CAE00}"/>
              </a:ext>
            </a:extLst>
          </p:cNvPr>
          <p:cNvPicPr/>
          <p:nvPr/>
        </p:nvPicPr>
        <p:blipFill rotWithShape="1">
          <a:blip r:embed="rId2" cstate="print">
            <a:extLst>
              <a:ext uri="{28A0092B-C50C-407E-A947-70E740481C1C}">
                <a14:useLocalDpi xmlns:a14="http://schemas.microsoft.com/office/drawing/2010/main" val="0"/>
              </a:ext>
            </a:extLst>
          </a:blip>
          <a:srcRect r="10774"/>
          <a:stretch/>
        </p:blipFill>
        <p:spPr bwMode="auto">
          <a:xfrm>
            <a:off x="9311668" y="938213"/>
            <a:ext cx="2519597" cy="20116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a:extLst>
              <a:ext uri="{FF2B5EF4-FFF2-40B4-BE49-F238E27FC236}">
                <a16:creationId xmlns:a16="http://schemas.microsoft.com/office/drawing/2014/main" id="{9322E8E2-6308-1B6E-3B73-B26F89B08A8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037042" y="1325880"/>
            <a:ext cx="2571115" cy="20116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Picture 17" descr="Y:\David Evans Pics\eagle-augusta2\100_1176.JPG">
            <a:extLst>
              <a:ext uri="{FF2B5EF4-FFF2-40B4-BE49-F238E27FC236}">
                <a16:creationId xmlns:a16="http://schemas.microsoft.com/office/drawing/2014/main" id="{2E30F410-9106-1C53-866F-8585355B26C3}"/>
              </a:ext>
            </a:extLst>
          </p:cNvPr>
          <p:cNvPicPr/>
          <p:nvPr/>
        </p:nvPicPr>
        <p:blipFill rotWithShape="1">
          <a:blip r:embed="rId4" cstate="print">
            <a:extLst>
              <a:ext uri="{28A0092B-C50C-407E-A947-70E740481C1C}">
                <a14:useLocalDpi xmlns:a14="http://schemas.microsoft.com/office/drawing/2010/main" val="0"/>
              </a:ext>
            </a:extLst>
          </a:blip>
          <a:srcRect r="8784" b="18960"/>
          <a:stretch/>
        </p:blipFill>
        <p:spPr bwMode="auto">
          <a:xfrm>
            <a:off x="9449199" y="4065270"/>
            <a:ext cx="2520760" cy="20116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9" name="Picture 18" descr="Y:\David Evans Pics\RIVER ST 09 BLOCK REPAIRS\REPLACING BRICKS .jpg">
            <a:extLst>
              <a:ext uri="{FF2B5EF4-FFF2-40B4-BE49-F238E27FC236}">
                <a16:creationId xmlns:a16="http://schemas.microsoft.com/office/drawing/2014/main" id="{76BE77DC-E868-A6DD-B6D5-914FF6450BA9}"/>
              </a:ext>
            </a:extLst>
          </p:cNvPr>
          <p:cNvPicPr/>
          <p:nvPr/>
        </p:nvPicPr>
        <p:blipFill rotWithShape="1">
          <a:blip r:embed="rId5" cstate="print">
            <a:extLst>
              <a:ext uri="{28A0092B-C50C-407E-A947-70E740481C1C}">
                <a14:useLocalDpi xmlns:a14="http://schemas.microsoft.com/office/drawing/2010/main" val="0"/>
              </a:ext>
            </a:extLst>
          </a:blip>
          <a:srcRect l="5172" t="6248" b="6278"/>
          <a:stretch/>
        </p:blipFill>
        <p:spPr bwMode="auto">
          <a:xfrm>
            <a:off x="9251434" y="2663190"/>
            <a:ext cx="2283342" cy="1632585"/>
          </a:xfrm>
          <a:prstGeom prst="rect">
            <a:avLst/>
          </a:prstGeom>
          <a:ln w="38100"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20" name="Picture 19">
            <a:extLst>
              <a:ext uri="{FF2B5EF4-FFF2-40B4-BE49-F238E27FC236}">
                <a16:creationId xmlns:a16="http://schemas.microsoft.com/office/drawing/2014/main" id="{24A8DAB2-9A90-FD64-FD29-9FCA975D8B3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062" r="4514" b="11642"/>
          <a:stretch/>
        </p:blipFill>
        <p:spPr>
          <a:xfrm>
            <a:off x="7037042" y="3703320"/>
            <a:ext cx="2698069"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41888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4EF95F-71FA-477E-28CA-04478A638DD8}"/>
              </a:ext>
            </a:extLst>
          </p:cNvPr>
          <p:cNvSpPr>
            <a:spLocks noGrp="1"/>
          </p:cNvSpPr>
          <p:nvPr>
            <p:ph idx="1"/>
          </p:nvPr>
        </p:nvSpPr>
        <p:spPr>
          <a:xfrm>
            <a:off x="80387" y="1089171"/>
            <a:ext cx="8116788" cy="2508044"/>
          </a:xfrm>
        </p:spPr>
        <p:txBody>
          <a:bodyPr>
            <a:normAutofit fontScale="85000" lnSpcReduction="20000"/>
          </a:bodyPr>
          <a:lstStyle/>
          <a:p>
            <a:pPr marL="0" indent="0" algn="ctr">
              <a:buNone/>
            </a:pPr>
            <a:endParaRPr lang="en-US" sz="900" dirty="0">
              <a:effectLst/>
              <a:latin typeface="Arial" panose="020B0604020202020204" pitchFamily="34" charset="0"/>
              <a:cs typeface="Arial" panose="020B0604020202020204" pitchFamily="34" charset="0"/>
            </a:endParaRPr>
          </a:p>
          <a:p>
            <a:pPr marL="342900" marR="0" lvl="0" indent="-342900">
              <a:lnSpc>
                <a:spcPct val="107000"/>
              </a:lnSpc>
              <a:spcBef>
                <a:spcPts val="0"/>
              </a:spcBef>
              <a:spcAft>
                <a:spcPts val="600"/>
              </a:spcAft>
              <a:buFont typeface="Symbol" panose="05050102010706020507" pitchFamily="18" charset="2"/>
              <a:buChar char=""/>
            </a:pPr>
            <a:r>
              <a:rPr lang="en-US" sz="2600" dirty="0">
                <a:effectLst/>
                <a:ea typeface="Calibri" panose="020F0502020204030204" pitchFamily="34" charset="0"/>
                <a:cs typeface="Times New Roman" panose="02020603050405020304" pitchFamily="18" charset="0"/>
              </a:rPr>
              <a:t>Council approved Vision Zero Resolution on February 24, 2022</a:t>
            </a:r>
          </a:p>
          <a:p>
            <a:pPr marL="342900" marR="0" lvl="0" indent="-342900">
              <a:lnSpc>
                <a:spcPct val="107000"/>
              </a:lnSpc>
              <a:spcBef>
                <a:spcPts val="0"/>
              </a:spcBef>
              <a:spcAft>
                <a:spcPts val="600"/>
              </a:spcAft>
              <a:buFont typeface="Symbol" panose="05050102010706020507" pitchFamily="18" charset="2"/>
              <a:buChar char=""/>
            </a:pPr>
            <a:r>
              <a:rPr lang="en-US" sz="2600" dirty="0">
                <a:solidFill>
                  <a:srgbClr val="000000"/>
                </a:solidFill>
                <a:effectLst/>
                <a:ea typeface="Times New Roman" panose="02020603050405020304" pitchFamily="18" charset="0"/>
                <a:cs typeface="Times New Roman" panose="02020603050405020304" pitchFamily="18" charset="0"/>
              </a:rPr>
              <a:t>Vision Zero is the City’s strategy to eliminate fatalities and severe injuries, while increasing safety, mobility, and equity for all road users. </a:t>
            </a:r>
            <a:endParaRPr lang="en-US" sz="26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Symbol" panose="05050102010706020507" pitchFamily="18" charset="2"/>
              <a:buChar char=""/>
            </a:pPr>
            <a:r>
              <a:rPr lang="en-US" sz="2600" dirty="0">
                <a:ea typeface="Calibri" panose="020F0502020204030204" pitchFamily="34" charset="0"/>
                <a:cs typeface="Times New Roman" panose="02020603050405020304" pitchFamily="18" charset="0"/>
              </a:rPr>
              <a:t>A Vision Zero Action Plan was developed over the summer and recently finalized but will remain a “living” document.</a:t>
            </a:r>
          </a:p>
          <a:p>
            <a:pPr marL="342900" marR="0" lvl="0" indent="-342900">
              <a:lnSpc>
                <a:spcPct val="107000"/>
              </a:lnSpc>
              <a:spcBef>
                <a:spcPts val="0"/>
              </a:spcBef>
              <a:spcAft>
                <a:spcPts val="600"/>
              </a:spcAft>
              <a:buFont typeface="Symbol" panose="05050102010706020507" pitchFamily="18" charset="2"/>
              <a:buChar char=""/>
            </a:pPr>
            <a:r>
              <a:rPr lang="en-US" sz="2600" dirty="0">
                <a:solidFill>
                  <a:srgbClr val="231F20"/>
                </a:solidFill>
                <a:effectLst/>
                <a:ea typeface="Arial" panose="020B0604020202020204" pitchFamily="34" charset="0"/>
              </a:rPr>
              <a:t>Vision Zero priorities include:</a:t>
            </a:r>
          </a:p>
        </p:txBody>
      </p:sp>
      <p:sp>
        <p:nvSpPr>
          <p:cNvPr id="4" name="Title 1">
            <a:extLst>
              <a:ext uri="{FF2B5EF4-FFF2-40B4-BE49-F238E27FC236}">
                <a16:creationId xmlns:a16="http://schemas.microsoft.com/office/drawing/2014/main" id="{0015EF68-3548-CFBD-DE74-BCE33DCA854B}"/>
              </a:ext>
            </a:extLst>
          </p:cNvPr>
          <p:cNvSpPr txBox="1">
            <a:spLocks/>
          </p:cNvSpPr>
          <p:nvPr/>
        </p:nvSpPr>
        <p:spPr>
          <a:xfrm>
            <a:off x="-85724" y="4838700"/>
            <a:ext cx="12003570" cy="151115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1800" dirty="0">
                <a:latin typeface="LeagueGothic"/>
              </a:rPr>
            </a:br>
            <a:endParaRPr lang="en-US" sz="2600" dirty="0"/>
          </a:p>
        </p:txBody>
      </p:sp>
      <p:pic>
        <p:nvPicPr>
          <p:cNvPr id="6" name="Picture 5">
            <a:extLst>
              <a:ext uri="{FF2B5EF4-FFF2-40B4-BE49-F238E27FC236}">
                <a16:creationId xmlns:a16="http://schemas.microsoft.com/office/drawing/2014/main" id="{1472B40E-B81E-C920-8470-FB2A69B8A637}"/>
              </a:ext>
            </a:extLst>
          </p:cNvPr>
          <p:cNvPicPr>
            <a:picLocks noChangeAspect="1"/>
          </p:cNvPicPr>
          <p:nvPr/>
        </p:nvPicPr>
        <p:blipFill>
          <a:blip r:embed="rId2"/>
          <a:stretch>
            <a:fillRect/>
          </a:stretch>
        </p:blipFill>
        <p:spPr>
          <a:xfrm>
            <a:off x="8197175" y="1179606"/>
            <a:ext cx="3705720" cy="4819261"/>
          </a:xfrm>
          <a:prstGeom prst="rect">
            <a:avLst/>
          </a:prstGeom>
        </p:spPr>
      </p:pic>
      <p:sp>
        <p:nvSpPr>
          <p:cNvPr id="5" name="Footer Placeholder 3">
            <a:extLst>
              <a:ext uri="{FF2B5EF4-FFF2-40B4-BE49-F238E27FC236}">
                <a16:creationId xmlns:a16="http://schemas.microsoft.com/office/drawing/2014/main" id="{29D670DE-A668-63B8-72C7-ADABC05E35FD}"/>
              </a:ext>
            </a:extLst>
          </p:cNvPr>
          <p:cNvSpPr txBox="1">
            <a:spLocks/>
          </p:cNvSpPr>
          <p:nvPr/>
        </p:nvSpPr>
        <p:spPr>
          <a:xfrm>
            <a:off x="-38101" y="6248400"/>
            <a:ext cx="6936611" cy="256572"/>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r>
              <a:rPr lang="en-US" altLang="en-US" sz="1200" dirty="0">
                <a:latin typeface="Lato" panose="020F0502020204030203"/>
              </a:rPr>
              <a:t>City of Savannah / Office of Infrastructure &amp; Development / Transportation Services</a:t>
            </a:r>
          </a:p>
        </p:txBody>
      </p:sp>
      <p:sp>
        <p:nvSpPr>
          <p:cNvPr id="7" name="TextBox 6">
            <a:extLst>
              <a:ext uri="{FF2B5EF4-FFF2-40B4-BE49-F238E27FC236}">
                <a16:creationId xmlns:a16="http://schemas.microsoft.com/office/drawing/2014/main" id="{DF7C9EBC-556D-F32C-750C-0D419634AA14}"/>
              </a:ext>
            </a:extLst>
          </p:cNvPr>
          <p:cNvSpPr txBox="1"/>
          <p:nvPr/>
        </p:nvSpPr>
        <p:spPr>
          <a:xfrm>
            <a:off x="409982" y="3571046"/>
            <a:ext cx="7616649" cy="2450094"/>
          </a:xfrm>
          <a:prstGeom prst="rect">
            <a:avLst/>
          </a:prstGeom>
          <a:noFill/>
        </p:spPr>
        <p:txBody>
          <a:bodyPr wrap="square" rtlCol="0">
            <a:spAutoFit/>
          </a:bodyPr>
          <a:lstStyle/>
          <a:p>
            <a:pPr marL="342900" marR="0" lvl="0" indent="-342900">
              <a:lnSpc>
                <a:spcPct val="107000"/>
              </a:lnSpc>
              <a:spcBef>
                <a:spcPts val="0"/>
              </a:spcBef>
              <a:buFont typeface="Symbol" panose="05050102010706020507" pitchFamily="18" charset="2"/>
              <a:buChar char=""/>
            </a:pPr>
            <a:r>
              <a:rPr lang="en-US" sz="1800" dirty="0">
                <a:solidFill>
                  <a:srgbClr val="231F20"/>
                </a:solidFill>
                <a:effectLst/>
                <a:ea typeface="Arial" panose="020B0604020202020204" pitchFamily="34" charset="0"/>
              </a:rPr>
              <a:t>Building and sustaining leadership, collaboration, and accountability among a diverse group of stakeholders to advance traffic safety.</a:t>
            </a:r>
            <a:endParaRPr lang="en-US" sz="1800" dirty="0">
              <a:solidFill>
                <a:srgbClr val="231F20"/>
              </a:solidFill>
              <a:ea typeface="Arial" panose="020B0604020202020204" pitchFamily="34" charset="0"/>
            </a:endParaRPr>
          </a:p>
          <a:p>
            <a:pPr marL="342900" marR="0" lvl="0" indent="-342900">
              <a:lnSpc>
                <a:spcPct val="107000"/>
              </a:lnSpc>
              <a:spcBef>
                <a:spcPts val="0"/>
              </a:spcBef>
              <a:buFont typeface="Symbol" panose="05050102010706020507" pitchFamily="18" charset="2"/>
              <a:buChar char=""/>
            </a:pPr>
            <a:r>
              <a:rPr lang="en-US" sz="1800" dirty="0">
                <a:solidFill>
                  <a:srgbClr val="231F20"/>
                </a:solidFill>
                <a:effectLst/>
                <a:ea typeface="Arial" panose="020B0604020202020204" pitchFamily="34" charset="0"/>
              </a:rPr>
              <a:t>Continuous data collection and analysis to identify safety concerns and opportunities for improvement.</a:t>
            </a:r>
            <a:endParaRPr lang="en-US" sz="1800" dirty="0">
              <a:solidFill>
                <a:srgbClr val="231F20"/>
              </a:solidFill>
              <a:ea typeface="Arial" panose="020B0604020202020204" pitchFamily="34" charset="0"/>
            </a:endParaRPr>
          </a:p>
          <a:p>
            <a:pPr marL="342900" marR="0" lvl="0" indent="-342900">
              <a:lnSpc>
                <a:spcPct val="107000"/>
              </a:lnSpc>
              <a:spcBef>
                <a:spcPts val="0"/>
              </a:spcBef>
              <a:buFont typeface="Symbol" panose="05050102010706020507" pitchFamily="18" charset="2"/>
              <a:buChar char=""/>
            </a:pPr>
            <a:r>
              <a:rPr lang="en-US" sz="1800" dirty="0">
                <a:solidFill>
                  <a:srgbClr val="231F20"/>
                </a:solidFill>
                <a:effectLst/>
                <a:ea typeface="Arial" panose="020B0604020202020204" pitchFamily="34" charset="0"/>
              </a:rPr>
              <a:t>Prioritizing actions that provide a safe and equitable transportation system for all users.</a:t>
            </a:r>
            <a:endParaRPr lang="en-US" sz="1800" dirty="0">
              <a:solidFill>
                <a:srgbClr val="231F20"/>
              </a:solidFill>
              <a:ea typeface="Arial" panose="020B0604020202020204" pitchFamily="34" charset="0"/>
            </a:endParaRPr>
          </a:p>
          <a:p>
            <a:pPr marL="342900" marR="0" lvl="0" indent="-342900">
              <a:lnSpc>
                <a:spcPct val="107000"/>
              </a:lnSpc>
              <a:spcBef>
                <a:spcPts val="0"/>
              </a:spcBef>
              <a:buFont typeface="Symbol" panose="05050102010706020507" pitchFamily="18" charset="2"/>
              <a:buChar char=""/>
            </a:pPr>
            <a:r>
              <a:rPr lang="en-US" sz="1800" dirty="0">
                <a:solidFill>
                  <a:srgbClr val="231F20"/>
                </a:solidFill>
                <a:effectLst/>
                <a:ea typeface="Arial" panose="020B0604020202020204" pitchFamily="34" charset="0"/>
              </a:rPr>
              <a:t>Leading with roadway design that prioritizes safety.</a:t>
            </a:r>
            <a:endParaRPr lang="en-US" sz="1800" dirty="0">
              <a:solidFill>
                <a:srgbClr val="231F20"/>
              </a:solidFill>
              <a:ea typeface="Arial" panose="020B0604020202020204" pitchFamily="34" charset="0"/>
            </a:endParaRPr>
          </a:p>
          <a:p>
            <a:pPr marL="342900" marR="0" lvl="0" indent="-342900">
              <a:lnSpc>
                <a:spcPct val="107000"/>
              </a:lnSpc>
              <a:spcBef>
                <a:spcPts val="0"/>
              </a:spcBef>
              <a:buFont typeface="Symbol" panose="05050102010706020507" pitchFamily="18" charset="2"/>
              <a:buChar char=""/>
            </a:pPr>
            <a:r>
              <a:rPr lang="en-US" sz="1800" dirty="0">
                <a:solidFill>
                  <a:srgbClr val="231F20"/>
                </a:solidFill>
                <a:effectLst/>
                <a:ea typeface="Arial" panose="020B0604020202020204" pitchFamily="34" charset="0"/>
              </a:rPr>
              <a:t>Promoting robust community engagement to ensure transparency.</a:t>
            </a:r>
            <a:endParaRPr lang="en-US" dirty="0"/>
          </a:p>
        </p:txBody>
      </p:sp>
      <p:sp>
        <p:nvSpPr>
          <p:cNvPr id="8" name="Rectangle 7">
            <a:extLst>
              <a:ext uri="{FF2B5EF4-FFF2-40B4-BE49-F238E27FC236}">
                <a16:creationId xmlns:a16="http://schemas.microsoft.com/office/drawing/2014/main" id="{931C47E9-05A1-0B04-7348-CD84415F9B6E}"/>
              </a:ext>
            </a:extLst>
          </p:cNvPr>
          <p:cNvSpPr/>
          <p:nvPr/>
        </p:nvSpPr>
        <p:spPr>
          <a:xfrm>
            <a:off x="80387" y="129624"/>
            <a:ext cx="12031226" cy="923330"/>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Vision Zero Resolution &amp; Action Plan </a:t>
            </a:r>
          </a:p>
        </p:txBody>
      </p:sp>
    </p:spTree>
    <p:extLst>
      <p:ext uri="{BB962C8B-B14F-4D97-AF65-F5344CB8AC3E}">
        <p14:creationId xmlns:p14="http://schemas.microsoft.com/office/powerpoint/2010/main" val="102606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28BE3E-7045-3C61-2308-C285E78319CD}"/>
              </a:ext>
            </a:extLst>
          </p:cNvPr>
          <p:cNvSpPr>
            <a:spLocks noGrp="1"/>
          </p:cNvSpPr>
          <p:nvPr>
            <p:ph idx="1"/>
          </p:nvPr>
        </p:nvSpPr>
        <p:spPr>
          <a:xfrm>
            <a:off x="80388" y="1194239"/>
            <a:ext cx="5346636" cy="4945303"/>
          </a:xfrm>
        </p:spPr>
        <p:txBody>
          <a:bodyPr>
            <a:normAutofit/>
          </a:bodyPr>
          <a:lstStyle/>
          <a:p>
            <a:r>
              <a:rPr lang="en-US" sz="2400" dirty="0">
                <a:effectLst/>
                <a:cs typeface="Arial" panose="020B0604020202020204" pitchFamily="34" charset="0"/>
              </a:rPr>
              <a:t>Unvetted crash data is available to the public via the Georgia Department of Transportation’s Numetric program. Information is pulled directly from reports submitted by law enforcement agencies. GDOT does not review or vet the reports for accuracy, and errors are common. </a:t>
            </a:r>
          </a:p>
          <a:p>
            <a:r>
              <a:rPr lang="en-US" sz="2400" dirty="0">
                <a:effectLst/>
                <a:cs typeface="Arial" panose="020B0604020202020204" pitchFamily="34" charset="0"/>
              </a:rPr>
              <a:t>Correct crash data is critical for making decisions and recommendations for engineering improvements. To that end, Transportation Services staff has vetted the 2020 – 2022 fatality reports submitted to GDOT. </a:t>
            </a:r>
          </a:p>
        </p:txBody>
      </p:sp>
      <p:sp>
        <p:nvSpPr>
          <p:cNvPr id="9" name="Rectangle 8">
            <a:extLst>
              <a:ext uri="{FF2B5EF4-FFF2-40B4-BE49-F238E27FC236}">
                <a16:creationId xmlns:a16="http://schemas.microsoft.com/office/drawing/2014/main" id="{9B6919FE-ACE3-B754-1E00-E6CDD34EABEF}"/>
              </a:ext>
            </a:extLst>
          </p:cNvPr>
          <p:cNvSpPr/>
          <p:nvPr/>
        </p:nvSpPr>
        <p:spPr>
          <a:xfrm>
            <a:off x="80387" y="129624"/>
            <a:ext cx="12031226" cy="923330"/>
          </a:xfrm>
          <a:prstGeom prst="rect">
            <a:avLst/>
          </a:prstGeom>
          <a:noFill/>
        </p:spPr>
        <p:txBody>
          <a:bodyPr wrap="square" lIns="91440" tIns="45720" rIns="91440" bIns="45720">
            <a:spAutoFit/>
          </a:bodyPr>
          <a:lstStyle/>
          <a:p>
            <a:pPr algn="ctr"/>
            <a:r>
              <a:rPr lang="en-US" sz="5400" b="1"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Savannah Fatalities – All Streets</a:t>
            </a:r>
            <a:endParaRPr lang="en-US" sz="5400" b="1" cap="none" spc="0"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endParaRPr>
          </a:p>
        </p:txBody>
      </p:sp>
      <p:pic>
        <p:nvPicPr>
          <p:cNvPr id="13" name="Picture 12">
            <a:extLst>
              <a:ext uri="{FF2B5EF4-FFF2-40B4-BE49-F238E27FC236}">
                <a16:creationId xmlns:a16="http://schemas.microsoft.com/office/drawing/2014/main" id="{A1D6D03C-2AE1-DA15-8BA4-8AC1D65AC0E7}"/>
              </a:ext>
            </a:extLst>
          </p:cNvPr>
          <p:cNvPicPr>
            <a:picLocks noChangeAspect="1"/>
          </p:cNvPicPr>
          <p:nvPr/>
        </p:nvPicPr>
        <p:blipFill>
          <a:blip r:embed="rId2"/>
          <a:stretch>
            <a:fillRect/>
          </a:stretch>
        </p:blipFill>
        <p:spPr>
          <a:xfrm>
            <a:off x="5632704" y="1143000"/>
            <a:ext cx="6126480" cy="4919204"/>
          </a:xfrm>
          <a:prstGeom prst="rect">
            <a:avLst/>
          </a:prstGeom>
        </p:spPr>
      </p:pic>
    </p:spTree>
    <p:extLst>
      <p:ext uri="{BB962C8B-B14F-4D97-AF65-F5344CB8AC3E}">
        <p14:creationId xmlns:p14="http://schemas.microsoft.com/office/powerpoint/2010/main" val="13604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28BE3E-7045-3C61-2308-C285E78319CD}"/>
              </a:ext>
            </a:extLst>
          </p:cNvPr>
          <p:cNvSpPr>
            <a:spLocks noGrp="1"/>
          </p:cNvSpPr>
          <p:nvPr>
            <p:ph idx="1"/>
          </p:nvPr>
        </p:nvSpPr>
        <p:spPr>
          <a:xfrm>
            <a:off x="80387" y="1239313"/>
            <a:ext cx="5432622" cy="3700821"/>
          </a:xfrm>
        </p:spPr>
        <p:txBody>
          <a:bodyPr>
            <a:normAutofit/>
          </a:bodyPr>
          <a:lstStyle/>
          <a:p>
            <a:r>
              <a:rPr lang="en-US" sz="2400" dirty="0">
                <a:effectLst/>
                <a:cs typeface="Arial" panose="020B0604020202020204" pitchFamily="34" charset="0"/>
              </a:rPr>
              <a:t>Some of the reasons for fatalities being removed from the final working data set include: </a:t>
            </a:r>
          </a:p>
          <a:p>
            <a:pPr lvl="1"/>
            <a:r>
              <a:rPr lang="en-US" dirty="0">
                <a:effectLst/>
                <a:cs typeface="Arial" panose="020B0604020202020204" pitchFamily="34" charset="0"/>
              </a:rPr>
              <a:t>Occurred outside of the City of Savannah</a:t>
            </a:r>
          </a:p>
          <a:p>
            <a:pPr lvl="1"/>
            <a:r>
              <a:rPr lang="en-US" dirty="0">
                <a:cs typeface="Arial" panose="020B0604020202020204" pitchFamily="34" charset="0"/>
              </a:rPr>
              <a:t>O</a:t>
            </a:r>
            <a:r>
              <a:rPr lang="en-US" dirty="0">
                <a:effectLst/>
                <a:cs typeface="Arial" panose="020B0604020202020204" pitchFamily="34" charset="0"/>
              </a:rPr>
              <a:t>ccurred on private property</a:t>
            </a:r>
          </a:p>
          <a:p>
            <a:pPr lvl="1"/>
            <a:r>
              <a:rPr lang="en-US" dirty="0">
                <a:cs typeface="Arial" panose="020B0604020202020204" pitchFamily="34" charset="0"/>
              </a:rPr>
              <a:t>D</a:t>
            </a:r>
            <a:r>
              <a:rPr lang="en-US" dirty="0">
                <a:effectLst/>
                <a:cs typeface="Arial" panose="020B0604020202020204" pitchFamily="34" charset="0"/>
              </a:rPr>
              <a:t>river had a medical condition and expired prior to the collision</a:t>
            </a:r>
          </a:p>
          <a:p>
            <a:pPr lvl="1"/>
            <a:r>
              <a:rPr lang="en-US" dirty="0">
                <a:cs typeface="Arial" panose="020B0604020202020204" pitchFamily="34" charset="0"/>
              </a:rPr>
              <a:t>E</a:t>
            </a:r>
            <a:r>
              <a:rPr lang="en-US" dirty="0">
                <a:effectLst/>
                <a:cs typeface="Arial" panose="020B0604020202020204" pitchFamily="34" charset="0"/>
              </a:rPr>
              <a:t>rror in reporting a crash as fatal when it was not. </a:t>
            </a:r>
          </a:p>
        </p:txBody>
      </p:sp>
      <p:sp>
        <p:nvSpPr>
          <p:cNvPr id="9" name="Rectangle 8">
            <a:extLst>
              <a:ext uri="{FF2B5EF4-FFF2-40B4-BE49-F238E27FC236}">
                <a16:creationId xmlns:a16="http://schemas.microsoft.com/office/drawing/2014/main" id="{9B6919FE-ACE3-B754-1E00-E6CDD34EABEF}"/>
              </a:ext>
            </a:extLst>
          </p:cNvPr>
          <p:cNvSpPr/>
          <p:nvPr/>
        </p:nvSpPr>
        <p:spPr>
          <a:xfrm>
            <a:off x="80387" y="129624"/>
            <a:ext cx="12031226" cy="923330"/>
          </a:xfrm>
          <a:prstGeom prst="rect">
            <a:avLst/>
          </a:prstGeom>
          <a:noFill/>
        </p:spPr>
        <p:txBody>
          <a:bodyPr wrap="square" lIns="91440" tIns="45720" rIns="91440" bIns="45720">
            <a:spAutoFit/>
          </a:bodyPr>
          <a:lstStyle/>
          <a:p>
            <a:pPr algn="ctr"/>
            <a:r>
              <a:rPr lang="en-US" sz="5400" b="1"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Savannah Fatalities – City Streets</a:t>
            </a:r>
            <a:endParaRPr lang="en-US" sz="5400" b="1" cap="none" spc="0"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endParaRPr>
          </a:p>
        </p:txBody>
      </p:sp>
      <p:sp>
        <p:nvSpPr>
          <p:cNvPr id="5" name="TextBox 4">
            <a:extLst>
              <a:ext uri="{FF2B5EF4-FFF2-40B4-BE49-F238E27FC236}">
                <a16:creationId xmlns:a16="http://schemas.microsoft.com/office/drawing/2014/main" id="{43C2FA9F-85CE-24FA-2D73-E9D54C73C249}"/>
              </a:ext>
            </a:extLst>
          </p:cNvPr>
          <p:cNvSpPr txBox="1"/>
          <p:nvPr/>
        </p:nvSpPr>
        <p:spPr>
          <a:xfrm>
            <a:off x="203650" y="5126493"/>
            <a:ext cx="5432622" cy="757130"/>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b="1" dirty="0">
                <a:solidFill>
                  <a:prstClr val="black"/>
                </a:solidFill>
                <a:cs typeface="Arial" panose="020B0604020202020204" pitchFamily="34" charset="0"/>
              </a:rPr>
              <a:t>One-third of fatalities on City streets were DUI related. </a:t>
            </a:r>
            <a:endParaRPr kumimoji="0" lang="en-US" sz="2400" b="1"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pic>
        <p:nvPicPr>
          <p:cNvPr id="6" name="Picture 5">
            <a:extLst>
              <a:ext uri="{FF2B5EF4-FFF2-40B4-BE49-F238E27FC236}">
                <a16:creationId xmlns:a16="http://schemas.microsoft.com/office/drawing/2014/main" id="{197E802D-F0EE-9E12-6781-935152B63733}"/>
              </a:ext>
            </a:extLst>
          </p:cNvPr>
          <p:cNvPicPr>
            <a:picLocks noChangeAspect="1"/>
          </p:cNvPicPr>
          <p:nvPr/>
        </p:nvPicPr>
        <p:blipFill>
          <a:blip r:embed="rId2"/>
          <a:stretch>
            <a:fillRect/>
          </a:stretch>
        </p:blipFill>
        <p:spPr>
          <a:xfrm>
            <a:off x="5636272" y="1144312"/>
            <a:ext cx="6126480" cy="4919203"/>
          </a:xfrm>
          <a:prstGeom prst="rect">
            <a:avLst/>
          </a:prstGeom>
        </p:spPr>
      </p:pic>
    </p:spTree>
    <p:extLst>
      <p:ext uri="{BB962C8B-B14F-4D97-AF65-F5344CB8AC3E}">
        <p14:creationId xmlns:p14="http://schemas.microsoft.com/office/powerpoint/2010/main" val="3354345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641CAFBB-407C-4446-85A4-3FFA70777417}"/>
              </a:ext>
            </a:extLst>
          </p:cNvPr>
          <p:cNvGraphicFramePr/>
          <p:nvPr>
            <p:extLst>
              <p:ext uri="{D42A27DB-BD31-4B8C-83A1-F6EECF244321}">
                <p14:modId xmlns:p14="http://schemas.microsoft.com/office/powerpoint/2010/main" val="10648358"/>
              </p:ext>
            </p:extLst>
          </p:nvPr>
        </p:nvGraphicFramePr>
        <p:xfrm>
          <a:off x="0" y="1"/>
          <a:ext cx="121920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3">
            <a:extLst>
              <a:ext uri="{FF2B5EF4-FFF2-40B4-BE49-F238E27FC236}">
                <a16:creationId xmlns:a16="http://schemas.microsoft.com/office/drawing/2014/main" id="{D194AB38-3314-CCA4-40F5-BFB3C53D584C}"/>
              </a:ext>
            </a:extLst>
          </p:cNvPr>
          <p:cNvSpPr txBox="1">
            <a:spLocks/>
          </p:cNvSpPr>
          <p:nvPr/>
        </p:nvSpPr>
        <p:spPr>
          <a:xfrm>
            <a:off x="-38101" y="6248400"/>
            <a:ext cx="6936611" cy="256572"/>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r>
              <a:rPr lang="en-US" altLang="en-US" sz="1200" dirty="0">
                <a:latin typeface="Lato" panose="020F0502020204030203"/>
              </a:rPr>
              <a:t>City of Savannah / Office of Infrastructure &amp; Development / Transportation Services</a:t>
            </a:r>
          </a:p>
        </p:txBody>
      </p:sp>
      <p:sp>
        <p:nvSpPr>
          <p:cNvPr id="4" name="Rectangle 3">
            <a:extLst>
              <a:ext uri="{FF2B5EF4-FFF2-40B4-BE49-F238E27FC236}">
                <a16:creationId xmlns:a16="http://schemas.microsoft.com/office/drawing/2014/main" id="{CFF99621-7BCE-1AD9-5AAD-8215F66FBE24}"/>
              </a:ext>
            </a:extLst>
          </p:cNvPr>
          <p:cNvSpPr/>
          <p:nvPr/>
        </p:nvSpPr>
        <p:spPr>
          <a:xfrm>
            <a:off x="2220686" y="2634343"/>
            <a:ext cx="7750628" cy="923330"/>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Our Approach:  THE 6 Es</a:t>
            </a:r>
          </a:p>
        </p:txBody>
      </p:sp>
    </p:spTree>
    <p:extLst>
      <p:ext uri="{BB962C8B-B14F-4D97-AF65-F5344CB8AC3E}">
        <p14:creationId xmlns:p14="http://schemas.microsoft.com/office/powerpoint/2010/main" val="2561346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51AA59B5-78AA-7814-04C4-817D5B9A51DC}"/>
              </a:ext>
            </a:extLst>
          </p:cNvPr>
          <p:cNvSpPr txBox="1">
            <a:spLocks/>
          </p:cNvSpPr>
          <p:nvPr/>
        </p:nvSpPr>
        <p:spPr>
          <a:xfrm>
            <a:off x="-38101" y="6248400"/>
            <a:ext cx="6936611" cy="256572"/>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r>
              <a:rPr lang="en-US" altLang="en-US" sz="1200" dirty="0">
                <a:latin typeface="Lato" panose="020F0502020204030203"/>
              </a:rPr>
              <a:t>City of Savannah / Office of Infrastructure &amp; Development / Transportation Services</a:t>
            </a:r>
          </a:p>
        </p:txBody>
      </p:sp>
      <p:sp>
        <p:nvSpPr>
          <p:cNvPr id="2" name="Title 3">
            <a:extLst>
              <a:ext uri="{FF2B5EF4-FFF2-40B4-BE49-F238E27FC236}">
                <a16:creationId xmlns:a16="http://schemas.microsoft.com/office/drawing/2014/main" id="{30BC3555-2E2B-011D-8D8A-A0C11C654CEB}"/>
              </a:ext>
            </a:extLst>
          </p:cNvPr>
          <p:cNvSpPr>
            <a:spLocks noGrp="1"/>
          </p:cNvSpPr>
          <p:nvPr>
            <p:ph type="title"/>
          </p:nvPr>
        </p:nvSpPr>
        <p:spPr>
          <a:xfrm>
            <a:off x="179024" y="874787"/>
            <a:ext cx="6241511" cy="2308324"/>
          </a:xfrm>
        </p:spPr>
        <p:txBody>
          <a:bodyPr anchor="ctr"/>
          <a:lstStyle/>
          <a:p>
            <a:pPr>
              <a:spcBef>
                <a:spcPts val="0"/>
              </a:spcBef>
            </a:pPr>
            <a:r>
              <a:rPr lang="en-US" sz="2800" dirty="0">
                <a:effectLst/>
                <a:latin typeface="Calibri" panose="020F0502020204030204" pitchFamily="34" charset="0"/>
                <a:ea typeface="Calibri" panose="020F0502020204030204" pitchFamily="34" charset="0"/>
                <a:cs typeface="Times New Roman" panose="02020603050405020304" pitchFamily="18" charset="0"/>
              </a:rPr>
              <a:t>The City’s Transportation Department has and continues to be focused on safety for all road users. Ongoing, data-driven safety programming includes:</a:t>
            </a:r>
          </a:p>
        </p:txBody>
      </p:sp>
      <p:sp>
        <p:nvSpPr>
          <p:cNvPr id="4" name="TextBox 3">
            <a:extLst>
              <a:ext uri="{FF2B5EF4-FFF2-40B4-BE49-F238E27FC236}">
                <a16:creationId xmlns:a16="http://schemas.microsoft.com/office/drawing/2014/main" id="{6D09A178-D840-0216-E40F-F0DD8E09F719}"/>
              </a:ext>
            </a:extLst>
          </p:cNvPr>
          <p:cNvSpPr txBox="1"/>
          <p:nvPr/>
        </p:nvSpPr>
        <p:spPr>
          <a:xfrm>
            <a:off x="315955" y="2967335"/>
            <a:ext cx="6104580" cy="2564805"/>
          </a:xfrm>
          <a:prstGeom prst="rect">
            <a:avLst/>
          </a:prstGeom>
          <a:noFill/>
        </p:spPr>
        <p:txBody>
          <a:bodyPr wrap="square" rtlCol="0">
            <a:spAutoFit/>
          </a:bodyPr>
          <a:lstStyle/>
          <a:p>
            <a:pPr marL="285750" indent="-285750">
              <a:spcAft>
                <a:spcPts val="400"/>
              </a:spcAft>
              <a:buFont typeface="Arial" panose="020B0604020202020204" pitchFamily="34" charset="0"/>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Top 20 Crash Location investigation and safety improvement implementation.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400"/>
              </a:spcAft>
              <a:buFont typeface="Arial" panose="020B0604020202020204" pitchFamily="34" charset="0"/>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Bicycle lane installation and upgrades.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400"/>
              </a:spcAft>
              <a:buFont typeface="Arial" panose="020B0604020202020204" pitchFamily="34" charset="0"/>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Implementation of the City’s Traffic Calming Program, including plan development and construction of neighborhood approved traffic calming measures.</a:t>
            </a:r>
            <a:endParaRPr lang="en-US" sz="2200" dirty="0"/>
          </a:p>
        </p:txBody>
      </p:sp>
      <p:sp>
        <p:nvSpPr>
          <p:cNvPr id="7" name="Rectangle 6">
            <a:extLst>
              <a:ext uri="{FF2B5EF4-FFF2-40B4-BE49-F238E27FC236}">
                <a16:creationId xmlns:a16="http://schemas.microsoft.com/office/drawing/2014/main" id="{C60C776E-10FE-FC7C-0E19-30947497C549}"/>
              </a:ext>
            </a:extLst>
          </p:cNvPr>
          <p:cNvSpPr/>
          <p:nvPr/>
        </p:nvSpPr>
        <p:spPr>
          <a:xfrm>
            <a:off x="2220686" y="167232"/>
            <a:ext cx="7750628" cy="923330"/>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What is being done</a:t>
            </a:r>
          </a:p>
        </p:txBody>
      </p:sp>
      <p:pic>
        <p:nvPicPr>
          <p:cNvPr id="6" name="Picture 5" descr="A house on the side of a road&#10;&#10;Description automatically generated">
            <a:extLst>
              <a:ext uri="{FF2B5EF4-FFF2-40B4-BE49-F238E27FC236}">
                <a16:creationId xmlns:a16="http://schemas.microsoft.com/office/drawing/2014/main" id="{D9D0DCF8-4D05-4B4C-253D-00CF27A11B91}"/>
              </a:ext>
            </a:extLst>
          </p:cNvPr>
          <p:cNvPicPr>
            <a:picLocks noChangeAspect="1"/>
          </p:cNvPicPr>
          <p:nvPr/>
        </p:nvPicPr>
        <p:blipFill rotWithShape="1">
          <a:blip r:embed="rId2">
            <a:extLst>
              <a:ext uri="{28A0092B-C50C-407E-A947-70E740481C1C}">
                <a14:useLocalDpi xmlns:a14="http://schemas.microsoft.com/office/drawing/2010/main" val="0"/>
              </a:ext>
            </a:extLst>
          </a:blip>
          <a:srcRect l="6811" t="10726" r="19406"/>
          <a:stretch/>
        </p:blipFill>
        <p:spPr>
          <a:xfrm>
            <a:off x="6557465" y="1395596"/>
            <a:ext cx="5383797" cy="41365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97669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a:extLst>
              <a:ext uri="{FF2B5EF4-FFF2-40B4-BE49-F238E27FC236}">
                <a16:creationId xmlns:a16="http://schemas.microsoft.com/office/drawing/2014/main" id="{51AA59B5-78AA-7814-04C4-817D5B9A51DC}"/>
              </a:ext>
            </a:extLst>
          </p:cNvPr>
          <p:cNvSpPr txBox="1">
            <a:spLocks/>
          </p:cNvSpPr>
          <p:nvPr/>
        </p:nvSpPr>
        <p:spPr>
          <a:xfrm>
            <a:off x="-38101" y="6248400"/>
            <a:ext cx="6936611" cy="256572"/>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r>
              <a:rPr lang="en-US" altLang="en-US" sz="1200" dirty="0">
                <a:latin typeface="Lato" panose="020F0502020204030203"/>
              </a:rPr>
              <a:t>City of Savannah / Office of Infrastructure &amp; Development / Transportation Services</a:t>
            </a:r>
          </a:p>
        </p:txBody>
      </p:sp>
      <p:sp>
        <p:nvSpPr>
          <p:cNvPr id="6" name="Title 3">
            <a:extLst>
              <a:ext uri="{FF2B5EF4-FFF2-40B4-BE49-F238E27FC236}">
                <a16:creationId xmlns:a16="http://schemas.microsoft.com/office/drawing/2014/main" id="{A507DEC0-6C6D-73D1-E797-DF62D7861BDF}"/>
              </a:ext>
            </a:extLst>
          </p:cNvPr>
          <p:cNvSpPr txBox="1">
            <a:spLocks/>
          </p:cNvSpPr>
          <p:nvPr/>
        </p:nvSpPr>
        <p:spPr>
          <a:xfrm>
            <a:off x="352648" y="1556308"/>
            <a:ext cx="6783876" cy="137095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br>
              <a:rPr lang="en-US" sz="1800" dirty="0">
                <a:solidFill>
                  <a:srgbClr val="231F20"/>
                </a:solidFill>
                <a:latin typeface="Arial" panose="020B0604020202020204" pitchFamily="34" charset="0"/>
                <a:ea typeface="Arial" panose="020B0604020202020204" pitchFamily="34" charset="0"/>
              </a:rPr>
            </a:br>
            <a:br>
              <a:rPr lang="en-US" sz="900" dirty="0"/>
            </a:br>
            <a:r>
              <a:rPr lang="en-US" sz="2400" dirty="0">
                <a:solidFill>
                  <a:srgbClr val="231F20"/>
                </a:solidFill>
                <a:latin typeface="+mn-lt"/>
                <a:ea typeface="Arial" panose="020B0604020202020204" pitchFamily="34" charset="0"/>
              </a:rPr>
              <a:t>The recently approved Vision Zero Coordinator and GIS Analyst positions will provide needed support for not only updating the action plan but will assist with annual activities, including the following:</a:t>
            </a:r>
            <a:br>
              <a:rPr lang="en-US" sz="2400" dirty="0">
                <a:solidFill>
                  <a:srgbClr val="231F20"/>
                </a:solidFill>
                <a:latin typeface="Arial" panose="020B0604020202020204" pitchFamily="34" charset="0"/>
                <a:ea typeface="Arial" panose="020B0604020202020204" pitchFamily="34" charset="0"/>
              </a:rPr>
            </a:br>
            <a:br>
              <a:rPr lang="en-US" sz="1800" dirty="0">
                <a:latin typeface="Arial" panose="020B0604020202020204" pitchFamily="34" charset="0"/>
                <a:ea typeface="Arial" panose="020B0604020202020204" pitchFamily="34" charset="0"/>
              </a:rPr>
            </a:b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7">
            <a:extLst>
              <a:ext uri="{FF2B5EF4-FFF2-40B4-BE49-F238E27FC236}">
                <a16:creationId xmlns:a16="http://schemas.microsoft.com/office/drawing/2014/main" id="{7315C3A5-C9ED-7019-5B11-CA4EA1891979}"/>
              </a:ext>
            </a:extLst>
          </p:cNvPr>
          <p:cNvSpPr>
            <a:spLocks noGrp="1"/>
          </p:cNvSpPr>
          <p:nvPr>
            <p:ph type="title"/>
          </p:nvPr>
        </p:nvSpPr>
        <p:spPr>
          <a:xfrm>
            <a:off x="352648" y="964515"/>
            <a:ext cx="10950071" cy="491957"/>
          </a:xfrm>
        </p:spPr>
        <p:txBody>
          <a:bodyPr/>
          <a:lstStyle/>
          <a:p>
            <a:pPr algn="ctr"/>
            <a:r>
              <a:rPr lang="en-US" sz="2800" b="1" dirty="0">
                <a:solidFill>
                  <a:srgbClr val="231F20"/>
                </a:solidFill>
                <a:latin typeface="+mn-lt"/>
                <a:ea typeface="Arial" panose="020B0604020202020204" pitchFamily="34" charset="0"/>
                <a:cs typeface="Arial" panose="020B0604020202020204" pitchFamily="34" charset="0"/>
              </a:rPr>
              <a:t>N</a:t>
            </a:r>
            <a:r>
              <a:rPr lang="en-US" sz="2800" b="1" dirty="0">
                <a:latin typeface="+mn-lt"/>
                <a:cs typeface="Arial" panose="020B0604020202020204" pitchFamily="34" charset="0"/>
              </a:rPr>
              <a:t>ew FTEs in 2023 will provide direct support to Vision Zero initiatives</a:t>
            </a:r>
            <a:endParaRPr lang="en-US" sz="2800" dirty="0">
              <a:latin typeface="+mn-lt"/>
            </a:endParaRPr>
          </a:p>
        </p:txBody>
      </p:sp>
      <p:sp>
        <p:nvSpPr>
          <p:cNvPr id="9" name="TextBox 8">
            <a:extLst>
              <a:ext uri="{FF2B5EF4-FFF2-40B4-BE49-F238E27FC236}">
                <a16:creationId xmlns:a16="http://schemas.microsoft.com/office/drawing/2014/main" id="{146A1FF3-AD25-6BB6-51CB-6C838A0BCF96}"/>
              </a:ext>
            </a:extLst>
          </p:cNvPr>
          <p:cNvSpPr txBox="1"/>
          <p:nvPr/>
        </p:nvSpPr>
        <p:spPr>
          <a:xfrm>
            <a:off x="352649" y="2937889"/>
            <a:ext cx="6668262" cy="3477875"/>
          </a:xfrm>
          <a:prstGeom prst="rect">
            <a:avLst/>
          </a:prstGeom>
          <a:noFill/>
        </p:spPr>
        <p:txBody>
          <a:bodyPr wrap="square" rtlCol="0">
            <a:spAutoFit/>
          </a:bodyPr>
          <a:lstStyle/>
          <a:p>
            <a:pPr marL="285750" indent="-285750">
              <a:buFont typeface="Arial" panose="020B0604020202020204" pitchFamily="34" charset="0"/>
              <a:buChar char="•"/>
            </a:pPr>
            <a:r>
              <a:rPr lang="en-US" sz="2200" dirty="0">
                <a:solidFill>
                  <a:srgbClr val="231F20"/>
                </a:solidFill>
                <a:ea typeface="Arial" panose="020B0604020202020204" pitchFamily="34" charset="0"/>
              </a:rPr>
              <a:t>Annual development of Top 20 Crash Locations</a:t>
            </a:r>
          </a:p>
          <a:p>
            <a:pPr marL="285750" indent="-285750">
              <a:buFont typeface="Arial" panose="020B0604020202020204" pitchFamily="34" charset="0"/>
              <a:buChar char="•"/>
            </a:pPr>
            <a:r>
              <a:rPr lang="en-US" sz="2200" dirty="0">
                <a:solidFill>
                  <a:srgbClr val="231F20"/>
                </a:solidFill>
                <a:ea typeface="Arial" panose="020B0604020202020204" pitchFamily="34" charset="0"/>
              </a:rPr>
              <a:t>Review and target high crash locations for in-depth analysis and develop plans for implementation of available engineering solutions to address safety and operational improvements</a:t>
            </a:r>
          </a:p>
          <a:p>
            <a:pPr marL="285750" indent="-285750">
              <a:buFont typeface="Arial" panose="020B0604020202020204" pitchFamily="34" charset="0"/>
              <a:buChar char="•"/>
            </a:pPr>
            <a:r>
              <a:rPr lang="en-US" sz="2200" dirty="0">
                <a:solidFill>
                  <a:srgbClr val="231F20"/>
                </a:solidFill>
                <a:ea typeface="Arial" panose="020B0604020202020204" pitchFamily="34" charset="0"/>
              </a:rPr>
              <a:t>Update and maintain Savannah’s High Injury Network Map</a:t>
            </a:r>
          </a:p>
          <a:p>
            <a:pPr marL="285750" indent="-285750">
              <a:buFont typeface="Arial" panose="020B0604020202020204" pitchFamily="34" charset="0"/>
              <a:buChar char="•"/>
            </a:pPr>
            <a:r>
              <a:rPr lang="en-US" sz="2200" dirty="0">
                <a:solidFill>
                  <a:srgbClr val="231F20"/>
                </a:solidFill>
                <a:ea typeface="Arial" panose="020B0604020202020204" pitchFamily="34" charset="0"/>
              </a:rPr>
              <a:t>Updating the City Radar Permit to lower speed limits on local/residential streets</a:t>
            </a:r>
          </a:p>
          <a:p>
            <a:pPr marL="285750" indent="-285750">
              <a:buFont typeface="Arial" panose="020B0604020202020204" pitchFamily="34" charset="0"/>
              <a:buChar char="•"/>
            </a:pPr>
            <a:endParaRPr lang="en-US" sz="2200" dirty="0"/>
          </a:p>
        </p:txBody>
      </p:sp>
      <p:sp>
        <p:nvSpPr>
          <p:cNvPr id="11" name="Rectangle 10">
            <a:extLst>
              <a:ext uri="{FF2B5EF4-FFF2-40B4-BE49-F238E27FC236}">
                <a16:creationId xmlns:a16="http://schemas.microsoft.com/office/drawing/2014/main" id="{1F7CAA35-5C1C-FC5C-505A-374A6F71433B}"/>
              </a:ext>
            </a:extLst>
          </p:cNvPr>
          <p:cNvSpPr/>
          <p:nvPr/>
        </p:nvSpPr>
        <p:spPr>
          <a:xfrm>
            <a:off x="2220686" y="112011"/>
            <a:ext cx="7750628" cy="923330"/>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Help is on the Way</a:t>
            </a:r>
          </a:p>
        </p:txBody>
      </p:sp>
      <p:pic>
        <p:nvPicPr>
          <p:cNvPr id="12" name="Picture 11" descr="A picture containing text, road, outdoor, tree">
            <a:extLst>
              <a:ext uri="{FF2B5EF4-FFF2-40B4-BE49-F238E27FC236}">
                <a16:creationId xmlns:a16="http://schemas.microsoft.com/office/drawing/2014/main" id="{2B6E6813-1234-430B-2B32-9ABF22A3E22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764" r="17167"/>
          <a:stretch/>
        </p:blipFill>
        <p:spPr>
          <a:xfrm>
            <a:off x="7176482" y="1556308"/>
            <a:ext cx="4662870" cy="4374076"/>
          </a:xfrm>
          <a:prstGeom prst="rect">
            <a:avLst/>
          </a:prstGeom>
          <a:ln w="28575">
            <a:solidFill>
              <a:schemeClr val="tx1"/>
            </a:solidFill>
          </a:ln>
        </p:spPr>
      </p:pic>
    </p:spTree>
    <p:extLst>
      <p:ext uri="{BB962C8B-B14F-4D97-AF65-F5344CB8AC3E}">
        <p14:creationId xmlns:p14="http://schemas.microsoft.com/office/powerpoint/2010/main" val="1012172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731" y="1081302"/>
            <a:ext cx="6430945" cy="5090199"/>
          </a:xfrm>
        </p:spPr>
        <p:txBody>
          <a:bodyPr>
            <a:norm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3100" b="1" dirty="0">
                <a:effectLst/>
                <a:latin typeface="Calibri" panose="020F0502020204030204" pitchFamily="34" charset="0"/>
                <a:ea typeface="Calibri" panose="020F0502020204030204" pitchFamily="34" charset="0"/>
                <a:cs typeface="Times New Roman" panose="02020603050405020304" pitchFamily="18" charset="0"/>
              </a:rPr>
              <a:t>Purpose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effectLst/>
                <a:latin typeface="Calibri" panose="020F0502020204030204" pitchFamily="34" charset="0"/>
                <a:ea typeface="Calibri" panose="020F0502020204030204" pitchFamily="34" charset="0"/>
                <a:cs typeface="Times New Roman" panose="02020603050405020304" pitchFamily="18" charset="0"/>
              </a:rPr>
              <a:t>The Vision Zero Task Force will provide input and help advance key VZ strategies, policies, and recommendations. </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dirty="0">
                <a:effectLst/>
                <a:latin typeface="Calibri" panose="020F0502020204030204" pitchFamily="34" charset="0"/>
                <a:ea typeface="Calibri" panose="020F0502020204030204" pitchFamily="34" charset="0"/>
                <a:cs typeface="Times New Roman" panose="02020603050405020304" pitchFamily="18" charset="0"/>
              </a:rPr>
              <a:t>Primary Responsibilities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Footer Placeholder 3">
            <a:extLst>
              <a:ext uri="{FF2B5EF4-FFF2-40B4-BE49-F238E27FC236}">
                <a16:creationId xmlns:a16="http://schemas.microsoft.com/office/drawing/2014/main" id="{51AA59B5-78AA-7814-04C4-817D5B9A51DC}"/>
              </a:ext>
            </a:extLst>
          </p:cNvPr>
          <p:cNvSpPr txBox="1">
            <a:spLocks/>
          </p:cNvSpPr>
          <p:nvPr/>
        </p:nvSpPr>
        <p:spPr>
          <a:xfrm>
            <a:off x="-38101" y="6248400"/>
            <a:ext cx="6936611" cy="256572"/>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r>
              <a:rPr lang="en-US" altLang="en-US" sz="1200" dirty="0">
                <a:latin typeface="Lato" panose="020F0502020204030203"/>
              </a:rPr>
              <a:t>City of Savannah / Office of Infrastructure &amp; Development / Transportation Services</a:t>
            </a:r>
          </a:p>
        </p:txBody>
      </p:sp>
      <p:sp>
        <p:nvSpPr>
          <p:cNvPr id="7" name="Rectangle 6">
            <a:extLst>
              <a:ext uri="{FF2B5EF4-FFF2-40B4-BE49-F238E27FC236}">
                <a16:creationId xmlns:a16="http://schemas.microsoft.com/office/drawing/2014/main" id="{96AEF1DE-F274-A561-07AF-D7CD4389585D}"/>
              </a:ext>
            </a:extLst>
          </p:cNvPr>
          <p:cNvSpPr/>
          <p:nvPr/>
        </p:nvSpPr>
        <p:spPr>
          <a:xfrm>
            <a:off x="2220686" y="167232"/>
            <a:ext cx="7750628" cy="923330"/>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Vision Zero Task Force</a:t>
            </a:r>
          </a:p>
        </p:txBody>
      </p:sp>
      <p:sp>
        <p:nvSpPr>
          <p:cNvPr id="9" name="TextBox 8">
            <a:extLst>
              <a:ext uri="{FF2B5EF4-FFF2-40B4-BE49-F238E27FC236}">
                <a16:creationId xmlns:a16="http://schemas.microsoft.com/office/drawing/2014/main" id="{595BD6CA-A16B-E3B5-EA65-E4674F70648C}"/>
              </a:ext>
            </a:extLst>
          </p:cNvPr>
          <p:cNvSpPr txBox="1"/>
          <p:nvPr/>
        </p:nvSpPr>
        <p:spPr>
          <a:xfrm>
            <a:off x="529547" y="2408548"/>
            <a:ext cx="6116128" cy="2308324"/>
          </a:xfrm>
          <a:prstGeom prst="rect">
            <a:avLst/>
          </a:prstGeom>
          <a:noFill/>
        </p:spPr>
        <p:txBody>
          <a:bodyPr wrap="square">
            <a:spAutoFit/>
          </a:bodyPr>
          <a:lstStyle/>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Identify multi-year strategies and benchmarks for reducing crashes and getting to zero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Make recommendations for policies, outreach and education, design improvements and enforcement strategies</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Evaluate data and best practices </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Identify resources and partnerships </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Update Vision Zero Action Plan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12" name="TextBox 11">
            <a:extLst>
              <a:ext uri="{FF2B5EF4-FFF2-40B4-BE49-F238E27FC236}">
                <a16:creationId xmlns:a16="http://schemas.microsoft.com/office/drawing/2014/main" id="{9D72FEE8-35DD-1047-A1EF-3836551CD2E5}"/>
              </a:ext>
            </a:extLst>
          </p:cNvPr>
          <p:cNvSpPr txBox="1"/>
          <p:nvPr/>
        </p:nvSpPr>
        <p:spPr>
          <a:xfrm>
            <a:off x="214731" y="4636658"/>
            <a:ext cx="6526371" cy="1508105"/>
          </a:xfrm>
          <a:prstGeom prst="rect">
            <a:avLst/>
          </a:prstGeom>
          <a:noFill/>
        </p:spPr>
        <p:txBody>
          <a:bodyPr wrap="square">
            <a:spAutoFit/>
          </a:bodyPr>
          <a:lstStyle/>
          <a:p>
            <a:r>
              <a:rPr lang="en-US" sz="2000" b="1" dirty="0">
                <a:effectLst/>
                <a:latin typeface="Calibri" panose="020F0502020204030204" pitchFamily="34" charset="0"/>
                <a:ea typeface="Calibri" panose="020F0502020204030204" pitchFamily="34" charset="0"/>
                <a:cs typeface="Times New Roman" panose="02020603050405020304" pitchFamily="18" charset="0"/>
              </a:rPr>
              <a:t>Members</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The Task Force will bring together key City Officials and community members, ensuring representation from multiple disciplines and sectors, including Transportation, Law Enforcement, Health, Education, and many more.</a:t>
            </a:r>
            <a:endParaRPr lang="en-US" dirty="0"/>
          </a:p>
        </p:txBody>
      </p:sp>
      <p:pic>
        <p:nvPicPr>
          <p:cNvPr id="2050" name="Picture 2" descr="Vision Zero Task Force – SDITE">
            <a:extLst>
              <a:ext uri="{FF2B5EF4-FFF2-40B4-BE49-F238E27FC236}">
                <a16:creationId xmlns:a16="http://schemas.microsoft.com/office/drawing/2014/main" id="{30F0F52E-A820-F36D-1CC0-BCE69CD970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0358" y="1304242"/>
            <a:ext cx="4516935" cy="4516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270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id="{F1E92EC1-A9EA-273B-279A-6F7EABB447BA}"/>
              </a:ext>
            </a:extLst>
          </p:cNvPr>
          <p:cNvSpPr txBox="1">
            <a:spLocks/>
          </p:cNvSpPr>
          <p:nvPr/>
        </p:nvSpPr>
        <p:spPr>
          <a:xfrm>
            <a:off x="-38101" y="6248400"/>
            <a:ext cx="6936611" cy="256572"/>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r>
              <a:rPr lang="en-US" altLang="en-US" sz="1200" dirty="0">
                <a:latin typeface="Lato" panose="020F0502020204030203"/>
              </a:rPr>
              <a:t>City of Savannah / Office of Infrastructure &amp; Development / Transportation Services</a:t>
            </a:r>
          </a:p>
        </p:txBody>
      </p:sp>
      <p:sp>
        <p:nvSpPr>
          <p:cNvPr id="6" name="Title 3">
            <a:extLst>
              <a:ext uri="{FF2B5EF4-FFF2-40B4-BE49-F238E27FC236}">
                <a16:creationId xmlns:a16="http://schemas.microsoft.com/office/drawing/2014/main" id="{061615CE-3E21-9265-EC73-064F2925DB33}"/>
              </a:ext>
            </a:extLst>
          </p:cNvPr>
          <p:cNvSpPr>
            <a:spLocks noGrp="1"/>
          </p:cNvSpPr>
          <p:nvPr>
            <p:ph type="title"/>
          </p:nvPr>
        </p:nvSpPr>
        <p:spPr>
          <a:xfrm>
            <a:off x="405061" y="678730"/>
            <a:ext cx="4921319" cy="5363851"/>
          </a:xfrm>
        </p:spPr>
        <p:txBody>
          <a:bodyPr anchor="ctr"/>
          <a:lstStyle/>
          <a:p>
            <a:pPr marL="0" marR="0">
              <a:lnSpc>
                <a:spcPct val="107000"/>
              </a:lnSpc>
              <a:spcBef>
                <a:spcPts val="200"/>
              </a:spcBef>
              <a:spcAft>
                <a:spcPts val="200"/>
              </a:spcAft>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 address resident concerns and as part of its Vision Zero initiative, Savannah’s Transportation Services Department is reducing speed limits on neighborhood streets to 25 miles per hour. The speed reduction program aligns with the City’s Vision Zero strategy to create safe streets for all users while improving street safety measures and managing speed.</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br>
              <a:rPr lang="en-US" sz="1600"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a:effectLst/>
                <a:latin typeface="Arial" panose="020B0604020202020204" pitchFamily="34" charset="0"/>
                <a:ea typeface="Times New Roman" panose="02020603050405020304" pitchFamily="18" charset="0"/>
                <a:cs typeface="Times New Roman" panose="02020603050405020304" pitchFamily="18" charset="0"/>
              </a:rPr>
              <a:t>Importance of reducing speed limits</a:t>
            </a:r>
            <a:br>
              <a:rPr lang="en-US"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br>
            <a:r>
              <a:rPr lang="en-US" sz="1800" dirty="0">
                <a:solidFill>
                  <a:srgbClr val="000000"/>
                </a:solidFill>
                <a:effectLst/>
                <a:latin typeface="Arial" panose="020B0604020202020204" pitchFamily="34" charset="0"/>
                <a:ea typeface="Times New Roman" panose="02020603050405020304" pitchFamily="18" charset="0"/>
              </a:rPr>
              <a:t>At lower speeds, drivers have a wider field of view and are more likely to notice other road users, including pedestrians and bicyclists. This is especially important in neighborhoods where more people are walking, biking, scootering, or playing.</a:t>
            </a:r>
            <a:endParaRPr lang="en-US" sz="1800" dirty="0">
              <a:effectLst/>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D6ABCCB0-DC25-0369-8B7C-2F78BAD664D6}"/>
              </a:ext>
            </a:extLst>
          </p:cNvPr>
          <p:cNvSpPr/>
          <p:nvPr/>
        </p:nvSpPr>
        <p:spPr>
          <a:xfrm>
            <a:off x="0" y="98992"/>
            <a:ext cx="5647049" cy="646331"/>
          </a:xfrm>
          <a:prstGeom prst="rect">
            <a:avLst/>
          </a:prstGeom>
          <a:noFill/>
        </p:spPr>
        <p:txBody>
          <a:bodyPr wrap="square" lIns="91440" tIns="45720" rIns="91440" bIns="45720">
            <a:spAutoFit/>
          </a:bodyPr>
          <a:lstStyle/>
          <a:p>
            <a:pPr algn="ctr"/>
            <a:r>
              <a:rPr lang="en-US" sz="3600" b="1" cap="none" spc="0"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We're slowing things down</a:t>
            </a:r>
          </a:p>
        </p:txBody>
      </p:sp>
      <p:pic>
        <p:nvPicPr>
          <p:cNvPr id="1028" name="Picture 4" descr="Set Safe Speed Limits - Atlanta Bicycle Coalition-copy">
            <a:extLst>
              <a:ext uri="{FF2B5EF4-FFF2-40B4-BE49-F238E27FC236}">
                <a16:creationId xmlns:a16="http://schemas.microsoft.com/office/drawing/2014/main" id="{AB53DB65-23B4-73C5-D55A-0F90832171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61" r="3798" b="2229"/>
          <a:stretch/>
        </p:blipFill>
        <p:spPr bwMode="auto">
          <a:xfrm>
            <a:off x="5530545" y="12290"/>
            <a:ext cx="6661455" cy="6236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452898"/>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
      <a:dk1>
        <a:srgbClr val="000000"/>
      </a:dk1>
      <a:lt1>
        <a:srgbClr val="FFFFFF"/>
      </a:lt1>
      <a:dk2>
        <a:srgbClr val="000000"/>
      </a:dk2>
      <a:lt2>
        <a:srgbClr val="808080"/>
      </a:lt2>
      <a:accent1>
        <a:srgbClr val="13694E"/>
      </a:accent1>
      <a:accent2>
        <a:srgbClr val="62BD19"/>
      </a:accent2>
      <a:accent3>
        <a:srgbClr val="FFFFFF"/>
      </a:accent3>
      <a:accent4>
        <a:srgbClr val="000000"/>
      </a:accent4>
      <a:accent5>
        <a:srgbClr val="AAB9B2"/>
      </a:accent5>
      <a:accent6>
        <a:srgbClr val="58AB16"/>
      </a:accent6>
      <a:hlink>
        <a:srgbClr val="289728"/>
      </a:hlink>
      <a:folHlink>
        <a:srgbClr val="C2C2C2"/>
      </a:folHlink>
    </a:clrScheme>
    <a:fontScheme name="Office Them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80F2CCC9812841A891E3E02E51FF2A" ma:contentTypeVersion="12" ma:contentTypeDescription="Create a new document." ma:contentTypeScope="" ma:versionID="8909dcc68a65bf4c2ebb30e82d4767c3">
  <xsd:schema xmlns:xsd="http://www.w3.org/2001/XMLSchema" xmlns:xs="http://www.w3.org/2001/XMLSchema" xmlns:p="http://schemas.microsoft.com/office/2006/metadata/properties" xmlns:ns3="2d0a51bc-89ef-481a-9676-a3cfc54a4e8f" xmlns:ns4="de582952-3039-4a41-87d8-fe2b8769d5a2" targetNamespace="http://schemas.microsoft.com/office/2006/metadata/properties" ma:root="true" ma:fieldsID="b00ea39dba66b130e6ff4fce3a9f1b28" ns3:_="" ns4:_="">
    <xsd:import namespace="2d0a51bc-89ef-481a-9676-a3cfc54a4e8f"/>
    <xsd:import namespace="de582952-3039-4a41-87d8-fe2b8769d5a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0a51bc-89ef-481a-9676-a3cfc54a4e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e582952-3039-4a41-87d8-fe2b8769d5a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24A742-5F5D-410F-9BFC-B4539EB48A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0a51bc-89ef-481a-9676-a3cfc54a4e8f"/>
    <ds:schemaRef ds:uri="de582952-3039-4a41-87d8-fe2b8769d5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051F10-947F-444A-AB59-AF1E56309C05}">
  <ds:schemaRefs>
    <ds:schemaRef ds:uri="http://purl.org/dc/dcmitype/"/>
    <ds:schemaRef ds:uri="http://www.w3.org/XML/1998/namespace"/>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2d0a51bc-89ef-481a-9676-a3cfc54a4e8f"/>
    <ds:schemaRef ds:uri="http://schemas.microsoft.com/office/infopath/2007/PartnerControls"/>
    <ds:schemaRef ds:uri="de582952-3039-4a41-87d8-fe2b8769d5a2"/>
  </ds:schemaRefs>
</ds:datastoreItem>
</file>

<file path=customXml/itemProps3.xml><?xml version="1.0" encoding="utf-8"?>
<ds:datastoreItem xmlns:ds="http://schemas.openxmlformats.org/officeDocument/2006/customXml" ds:itemID="{3B1F23AA-73B4-4969-862B-0FE92447FA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22864</TotalTime>
  <Words>1118</Words>
  <Application>Microsoft Office PowerPoint</Application>
  <PresentationFormat>Widescreen</PresentationFormat>
  <Paragraphs>87</Paragraphs>
  <Slides>12</Slides>
  <Notes>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12</vt:i4>
      </vt:variant>
    </vt:vector>
  </HeadingPairs>
  <TitlesOfParts>
    <vt:vector size="25" baseType="lpstr">
      <vt:lpstr>Arial</vt:lpstr>
      <vt:lpstr>Berlin Sans FB Demi</vt:lpstr>
      <vt:lpstr>Calibri</vt:lpstr>
      <vt:lpstr>Calibri Light</vt:lpstr>
      <vt:lpstr>Century Gothic</vt:lpstr>
      <vt:lpstr>Garamond</vt:lpstr>
      <vt:lpstr>Lato</vt:lpstr>
      <vt:lpstr>LeagueGothic</vt:lpstr>
      <vt:lpstr>Rockwell Extra Bold</vt:lpstr>
      <vt:lpstr>Symbol</vt:lpstr>
      <vt:lpstr>Times New Roman</vt:lpstr>
      <vt:lpstr>2_Office Theme</vt:lpstr>
      <vt:lpstr>1_Office Theme</vt:lpstr>
      <vt:lpstr>PowerPoint Presentation</vt:lpstr>
      <vt:lpstr>PowerPoint Presentation</vt:lpstr>
      <vt:lpstr>PowerPoint Presentation</vt:lpstr>
      <vt:lpstr>PowerPoint Presentation</vt:lpstr>
      <vt:lpstr>PowerPoint Presentation</vt:lpstr>
      <vt:lpstr>The City’s Transportation Department has and continues to be focused on safety for all road users. Ongoing, data-driven safety programming includes:</vt:lpstr>
      <vt:lpstr>New FTEs in 2023 will provide direct support to Vision Zero initiatives</vt:lpstr>
      <vt:lpstr> Purpose The Vision Zero Task Force will provide input and help advance key VZ strategies, policies, and recommendations.  Primary Responsibilities    </vt:lpstr>
      <vt:lpstr>To address resident concerns and as part of its Vision Zero initiative, Savannah’s Transportation Services Department is reducing speed limits on neighborhood streets to 25 miles per hour. The speed reduction program aligns with the City’s Vision Zero strategy to create safe streets for all users while improving street safety measures and managing speed.   Importance of reducing speed limits At lower speeds, drivers have a wider field of view and are more likely to notice other road users, including pedestrians and bicyclists. This is especially important in neighborhoods where more people are walking, biking, scootering, or playing.</vt:lpstr>
      <vt:lpstr>PowerPoint Presentation</vt:lpstr>
      <vt:lpstr>PowerPoint Presentation</vt:lpstr>
      <vt:lpstr>PowerPoint Presentation</vt:lpstr>
    </vt:vector>
  </TitlesOfParts>
  <Company>City of Savannah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Monisha Johnson</dc:creator>
  <cp:lastModifiedBy>Myriam Baker</cp:lastModifiedBy>
  <cp:revision>270</cp:revision>
  <cp:lastPrinted>2023-02-23T19:07:07Z</cp:lastPrinted>
  <dcterms:created xsi:type="dcterms:W3CDTF">2020-01-14T15:57:28Z</dcterms:created>
  <dcterms:modified xsi:type="dcterms:W3CDTF">2023-02-23T19:11:11Z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0x010100F980F2CCC9812841A891E3E02E51FF2A</vt:lpwstr>
  </property>
</Properties>
</file>