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5"/>
  </p:notesMasterIdLst>
  <p:sldIdLst>
    <p:sldId id="326" r:id="rId6"/>
    <p:sldId id="401" r:id="rId7"/>
    <p:sldId id="410" r:id="rId8"/>
    <p:sldId id="411" r:id="rId9"/>
    <p:sldId id="412" r:id="rId10"/>
    <p:sldId id="404" r:id="rId11"/>
    <p:sldId id="413" r:id="rId12"/>
    <p:sldId id="414" r:id="rId13"/>
    <p:sldId id="415"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D21"/>
    <a:srgbClr val="6F0066"/>
    <a:srgbClr val="C90B24"/>
    <a:srgbClr val="0C6D82"/>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09982-F6BA-4FE5-A638-C2C042406DED}" v="2" dt="2023-02-21T19:07:50.821"/>
    <p1510:client id="{0E3A67D1-E908-435D-9C2D-F0AA2E301623}" v="37" dt="2023-02-16T17:38:17.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4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614A14-8723-43BD-9E0C-264809F4FD79}" type="datetimeFigureOut">
              <a:rPr lang="en-US" smtClean="0"/>
              <a:t>2/23/2023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09463FA-F687-4C0D-BC80-BA1CD2DDD761}" type="slidenum">
              <a:rPr lang="en-US" smtClean="0"/>
              <a:t>‹#›</a:t>
            </a:fld>
            <a:endParaRPr lang="en-US"/>
          </a:p>
        </p:txBody>
      </p:sp>
    </p:spTree>
    <p:extLst>
      <p:ext uri="{BB962C8B-B14F-4D97-AF65-F5344CB8AC3E}">
        <p14:creationId xmlns:p14="http://schemas.microsoft.com/office/powerpoint/2010/main" val="31460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63FA-F687-4C0D-BC80-BA1CD2DDD761}" type="slidenum">
              <a:rPr lang="en-US" smtClean="0"/>
              <a:t>1</a:t>
            </a:fld>
            <a:endParaRPr lang="en-US"/>
          </a:p>
        </p:txBody>
      </p:sp>
    </p:spTree>
    <p:extLst>
      <p:ext uri="{BB962C8B-B14F-4D97-AF65-F5344CB8AC3E}">
        <p14:creationId xmlns:p14="http://schemas.microsoft.com/office/powerpoint/2010/main" val="232278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9463FA-F687-4C0D-BC80-BA1CD2DDD761}" type="slidenum">
              <a:rPr lang="en-US" smtClean="0"/>
              <a:t>4</a:t>
            </a:fld>
            <a:endParaRPr lang="en-US"/>
          </a:p>
        </p:txBody>
      </p:sp>
    </p:spTree>
    <p:extLst>
      <p:ext uri="{BB962C8B-B14F-4D97-AF65-F5344CB8AC3E}">
        <p14:creationId xmlns:p14="http://schemas.microsoft.com/office/powerpoint/2010/main" val="20472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Chatham Parkway</a:t>
            </a:r>
          </a:p>
        </p:txBody>
      </p:sp>
      <p:sp>
        <p:nvSpPr>
          <p:cNvPr id="4" name="Slide Number Placeholder 3"/>
          <p:cNvSpPr>
            <a:spLocks noGrp="1"/>
          </p:cNvSpPr>
          <p:nvPr>
            <p:ph type="sldNum" sz="quarter" idx="5"/>
          </p:nvPr>
        </p:nvSpPr>
        <p:spPr/>
        <p:txBody>
          <a:bodyPr/>
          <a:lstStyle/>
          <a:p>
            <a:fld id="{409463FA-F687-4C0D-BC80-BA1CD2DDD761}" type="slidenum">
              <a:rPr lang="en-US" smtClean="0"/>
              <a:t>6</a:t>
            </a:fld>
            <a:endParaRPr lang="en-US"/>
          </a:p>
        </p:txBody>
      </p:sp>
    </p:spTree>
    <p:extLst>
      <p:ext uri="{BB962C8B-B14F-4D97-AF65-F5344CB8AC3E}">
        <p14:creationId xmlns:p14="http://schemas.microsoft.com/office/powerpoint/2010/main" val="33923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Kinzie Avenue (3</a:t>
            </a:r>
            <a:r>
              <a:rPr lang="en-US" baseline="30000"/>
              <a:t>rd</a:t>
            </a:r>
            <a:r>
              <a:rPr lang="en-US"/>
              <a:t> District)</a:t>
            </a:r>
          </a:p>
        </p:txBody>
      </p:sp>
      <p:sp>
        <p:nvSpPr>
          <p:cNvPr id="4" name="Slide Number Placeholder 3"/>
          <p:cNvSpPr>
            <a:spLocks noGrp="1"/>
          </p:cNvSpPr>
          <p:nvPr>
            <p:ph type="sldNum" sz="quarter" idx="5"/>
          </p:nvPr>
        </p:nvSpPr>
        <p:spPr/>
        <p:txBody>
          <a:bodyPr/>
          <a:lstStyle/>
          <a:p>
            <a:fld id="{409463FA-F687-4C0D-BC80-BA1CD2DDD761}" type="slidenum">
              <a:rPr lang="en-US" smtClean="0"/>
              <a:t>7</a:t>
            </a:fld>
            <a:endParaRPr lang="en-US"/>
          </a:p>
        </p:txBody>
      </p:sp>
    </p:spTree>
    <p:extLst>
      <p:ext uri="{BB962C8B-B14F-4D97-AF65-F5344CB8AC3E}">
        <p14:creationId xmlns:p14="http://schemas.microsoft.com/office/powerpoint/2010/main" val="388384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Open Sans" panose="020B0606030504020204" pitchFamily="34" charset="0"/>
              </a:rPr>
              <a:t>West 40th Street</a:t>
            </a:r>
            <a:endParaRPr lang="en-US"/>
          </a:p>
        </p:txBody>
      </p:sp>
      <p:sp>
        <p:nvSpPr>
          <p:cNvPr id="4" name="Slide Number Placeholder 3"/>
          <p:cNvSpPr>
            <a:spLocks noGrp="1"/>
          </p:cNvSpPr>
          <p:nvPr>
            <p:ph type="sldNum" sz="quarter" idx="5"/>
          </p:nvPr>
        </p:nvSpPr>
        <p:spPr/>
        <p:txBody>
          <a:bodyPr/>
          <a:lstStyle/>
          <a:p>
            <a:fld id="{409463FA-F687-4C0D-BC80-BA1CD2DDD761}" type="slidenum">
              <a:rPr lang="en-US" smtClean="0"/>
              <a:t>8</a:t>
            </a:fld>
            <a:endParaRPr lang="en-US"/>
          </a:p>
        </p:txBody>
      </p:sp>
    </p:spTree>
    <p:extLst>
      <p:ext uri="{BB962C8B-B14F-4D97-AF65-F5344CB8AC3E}">
        <p14:creationId xmlns:p14="http://schemas.microsoft.com/office/powerpoint/2010/main" val="424559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Open Sans" panose="020B0606030504020204" pitchFamily="34" charset="0"/>
              </a:rPr>
              <a:t>Shawnee Street</a:t>
            </a:r>
            <a:endParaRPr lang="en-US"/>
          </a:p>
        </p:txBody>
      </p:sp>
      <p:sp>
        <p:nvSpPr>
          <p:cNvPr id="4" name="Slide Number Placeholder 3"/>
          <p:cNvSpPr>
            <a:spLocks noGrp="1"/>
          </p:cNvSpPr>
          <p:nvPr>
            <p:ph type="sldNum" sz="quarter" idx="5"/>
          </p:nvPr>
        </p:nvSpPr>
        <p:spPr/>
        <p:txBody>
          <a:bodyPr/>
          <a:lstStyle/>
          <a:p>
            <a:fld id="{409463FA-F687-4C0D-BC80-BA1CD2DDD761}" type="slidenum">
              <a:rPr lang="en-US" smtClean="0"/>
              <a:t>9</a:t>
            </a:fld>
            <a:endParaRPr lang="en-US"/>
          </a:p>
        </p:txBody>
      </p:sp>
    </p:spTree>
    <p:extLst>
      <p:ext uri="{BB962C8B-B14F-4D97-AF65-F5344CB8AC3E}">
        <p14:creationId xmlns:p14="http://schemas.microsoft.com/office/powerpoint/2010/main" val="387629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46900" y="1130300"/>
            <a:ext cx="3708400" cy="4470399"/>
          </a:xfrm>
        </p:spPr>
        <p:txBody>
          <a:bodyPr>
            <a:normAutofit/>
          </a:bodyPr>
          <a:lstStyle>
            <a:lvl1pPr marL="0" indent="0" algn="ctr">
              <a:buNone/>
              <a:defRPr sz="4400">
                <a:latin typeface="Berlin Sans FB Demi" panose="020E08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Tree>
    <p:extLst>
      <p:ext uri="{BB962C8B-B14F-4D97-AF65-F5344CB8AC3E}">
        <p14:creationId xmlns:p14="http://schemas.microsoft.com/office/powerpoint/2010/main" val="94906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2864"/>
            <a:ext cx="12192000" cy="66181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0" y="6356350"/>
            <a:ext cx="81534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878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0" y="6356350"/>
            <a:ext cx="81534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914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0" y="6781800"/>
            <a:ext cx="12192000" cy="0"/>
          </a:xfrm>
          <a:prstGeom prst="line">
            <a:avLst/>
          </a:prstGeom>
          <a:noFill/>
          <a:ln w="177800">
            <a:solidFill>
              <a:srgbClr val="13694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6"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2286000"/>
            <a:ext cx="10363200" cy="1143000"/>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828800" y="3886200"/>
            <a:ext cx="8534400" cy="990600"/>
          </a:xfrm>
        </p:spPr>
        <p:txBody>
          <a:bodyPr/>
          <a:lstStyle>
            <a:lvl1pPr marL="0" indent="0" algn="ctr">
              <a:buFontTx/>
              <a:buNone/>
              <a:defRPr sz="2400" i="1">
                <a:latin typeface="Lato" panose="020F0502020204030203" pitchFamily="34" charset="0"/>
              </a:defRPr>
            </a:lvl1pPr>
          </a:lstStyle>
          <a:p>
            <a:pPr lvl="0"/>
            <a:r>
              <a:rPr lang="en-US" altLang="en-US" noProof="0"/>
              <a:t>Click to edit Master subtitle style</a:t>
            </a:r>
          </a:p>
        </p:txBody>
      </p:sp>
    </p:spTree>
    <p:extLst>
      <p:ext uri="{BB962C8B-B14F-4D97-AF65-F5344CB8AC3E}">
        <p14:creationId xmlns:p14="http://schemas.microsoft.com/office/powerpoint/2010/main" val="2158741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0"/>
          </p:nvPr>
        </p:nvSpPr>
        <p:spPr/>
        <p:txBody>
          <a:bodyPr/>
          <a:lstStyle>
            <a:lvl1pPr>
              <a:defRPr/>
            </a:lvl1pPr>
          </a:lstStyle>
          <a:p>
            <a:pPr>
              <a:defRPr/>
            </a:pPr>
            <a:endParaRPr lang="en-US" altLang="en-US">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9F184E50-B302-4CE0-B3DA-0C034CC8E7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373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3"/>
          <p:cNvSpPr>
            <a:spLocks noGrp="1"/>
          </p:cNvSpPr>
          <p:nvPr>
            <p:ph type="ftr" sz="quarter" idx="10"/>
          </p:nvPr>
        </p:nvSpPr>
        <p:spPr/>
        <p:txBody>
          <a:bodyPr/>
          <a:lstStyle>
            <a:lvl1pPr>
              <a:defRPr/>
            </a:lvl1pPr>
          </a:lstStyle>
          <a:p>
            <a:pPr>
              <a:defRPr/>
            </a:pPr>
            <a:endParaRPr lang="en-US" altLang="en-US">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5A6F0CC7-E3E7-4C4A-9E92-F7BCF884F6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813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2667000"/>
            <a:ext cx="508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2667000"/>
            <a:ext cx="508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p:txBody>
          <a:bodyPr/>
          <a:lstStyle>
            <a:lvl1pPr>
              <a:defRPr/>
            </a:lvl1pPr>
          </a:lstStyle>
          <a:p>
            <a:pPr>
              <a:defRPr/>
            </a:pPr>
            <a:endParaRPr lang="en-US" altLang="en-US">
              <a:solidFill>
                <a:srgbClr val="000000"/>
              </a:solidFill>
            </a:endParaRPr>
          </a:p>
        </p:txBody>
      </p:sp>
      <p:sp>
        <p:nvSpPr>
          <p:cNvPr id="7" name="Slide Number Placeholder 5"/>
          <p:cNvSpPr>
            <a:spLocks noGrp="1"/>
          </p:cNvSpPr>
          <p:nvPr>
            <p:ph type="sldNum" sz="quarter" idx="11"/>
          </p:nvPr>
        </p:nvSpPr>
        <p:spPr/>
        <p:txBody>
          <a:bodyPr/>
          <a:lstStyle>
            <a:lvl1pPr>
              <a:defRPr/>
            </a:lvl1pPr>
          </a:lstStyle>
          <a:p>
            <a:fld id="{8E4B67DC-7F54-4373-AB05-E5B98BA30B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527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0"/>
          </p:nvPr>
        </p:nvSpPr>
        <p:spPr/>
        <p:txBody>
          <a:bodyPr/>
          <a:lstStyle>
            <a:lvl1pPr>
              <a:defRPr/>
            </a:lvl1pPr>
          </a:lstStyle>
          <a:p>
            <a:pPr>
              <a:defRPr/>
            </a:pPr>
            <a:endParaRPr lang="en-US" altLang="en-US">
              <a:solidFill>
                <a:srgbClr val="000000"/>
              </a:solidFill>
            </a:endParaRPr>
          </a:p>
        </p:txBody>
      </p:sp>
      <p:sp>
        <p:nvSpPr>
          <p:cNvPr id="9" name="Slide Number Placeholder 7"/>
          <p:cNvSpPr>
            <a:spLocks noGrp="1"/>
          </p:cNvSpPr>
          <p:nvPr>
            <p:ph type="sldNum" sz="quarter" idx="11"/>
          </p:nvPr>
        </p:nvSpPr>
        <p:spPr/>
        <p:txBody>
          <a:bodyPr/>
          <a:lstStyle>
            <a:lvl1pPr>
              <a:defRPr/>
            </a:lvl1pPr>
          </a:lstStyle>
          <a:p>
            <a:fld id="{AEBB5519-BD47-44CB-84A1-5EDA2C175B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6593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0"/>
          </p:nvPr>
        </p:nvSpPr>
        <p:spPr/>
        <p:txBody>
          <a:bodyPr/>
          <a:lstStyle>
            <a:lvl1pPr>
              <a:defRPr/>
            </a:lvl1pPr>
          </a:lstStyle>
          <a:p>
            <a:pPr>
              <a:defRPr/>
            </a:pPr>
            <a:endParaRPr lang="en-US" altLang="en-US">
              <a:solidFill>
                <a:srgbClr val="000000"/>
              </a:solidFill>
            </a:endParaRPr>
          </a:p>
        </p:txBody>
      </p:sp>
      <p:sp>
        <p:nvSpPr>
          <p:cNvPr id="5" name="Slide Number Placeholder 3"/>
          <p:cNvSpPr>
            <a:spLocks noGrp="1"/>
          </p:cNvSpPr>
          <p:nvPr>
            <p:ph type="sldNum" sz="quarter" idx="11"/>
          </p:nvPr>
        </p:nvSpPr>
        <p:spPr/>
        <p:txBody>
          <a:bodyPr/>
          <a:lstStyle>
            <a:lvl1pPr>
              <a:defRPr/>
            </a:lvl1pPr>
          </a:lstStyle>
          <a:p>
            <a:fld id="{137D910D-AE2D-4CC5-8590-9A78A79238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6356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1"/>
          <p:cNvSpPr>
            <a:spLocks noGrp="1"/>
          </p:cNvSpPr>
          <p:nvPr>
            <p:ph type="ftr" sz="quarter" idx="10"/>
          </p:nvPr>
        </p:nvSpPr>
        <p:spPr/>
        <p:txBody>
          <a:bodyPr/>
          <a:lstStyle>
            <a:lvl1pPr>
              <a:defRPr/>
            </a:lvl1pPr>
          </a:lstStyle>
          <a:p>
            <a:pPr>
              <a:defRPr/>
            </a:pPr>
            <a:endParaRPr lang="en-US" altLang="en-US">
              <a:solidFill>
                <a:srgbClr val="000000"/>
              </a:solidFill>
            </a:endParaRPr>
          </a:p>
        </p:txBody>
      </p:sp>
      <p:sp>
        <p:nvSpPr>
          <p:cNvPr id="4" name="Slide Number Placeholder 2"/>
          <p:cNvSpPr>
            <a:spLocks noGrp="1"/>
          </p:cNvSpPr>
          <p:nvPr>
            <p:ph type="sldNum" sz="quarter" idx="11"/>
          </p:nvPr>
        </p:nvSpPr>
        <p:spPr/>
        <p:txBody>
          <a:bodyPr/>
          <a:lstStyle>
            <a:lvl1pPr>
              <a:defRPr/>
            </a:lvl1pPr>
          </a:lstStyle>
          <a:p>
            <a:fld id="{A24C638C-6B9A-4060-880D-2D2C63A2D81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7961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0"/>
          </p:nvPr>
        </p:nvSpPr>
        <p:spPr/>
        <p:txBody>
          <a:bodyPr/>
          <a:lstStyle>
            <a:lvl1pPr>
              <a:defRPr/>
            </a:lvl1pPr>
          </a:lstStyle>
          <a:p>
            <a:pPr>
              <a:defRPr/>
            </a:pPr>
            <a:endParaRPr lang="en-US" altLang="en-US">
              <a:solidFill>
                <a:srgbClr val="000000"/>
              </a:solidFill>
            </a:endParaRPr>
          </a:p>
        </p:txBody>
      </p:sp>
      <p:sp>
        <p:nvSpPr>
          <p:cNvPr id="7" name="Slide Number Placeholder 5"/>
          <p:cNvSpPr>
            <a:spLocks noGrp="1"/>
          </p:cNvSpPr>
          <p:nvPr>
            <p:ph type="sldNum" sz="quarter" idx="11"/>
          </p:nvPr>
        </p:nvSpPr>
        <p:spPr/>
        <p:txBody>
          <a:bodyPr/>
          <a:lstStyle>
            <a:lvl1pPr>
              <a:defRPr/>
            </a:lvl1pPr>
          </a:lstStyle>
          <a:p>
            <a:fld id="{08557B79-DE0E-4C94-9BBC-84CF5B0BDF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764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2864"/>
            <a:ext cx="12192000" cy="6618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06784" y="849742"/>
            <a:ext cx="5256628" cy="4890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182880" y="5557373"/>
            <a:ext cx="81534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06315" y="6356349"/>
            <a:ext cx="2743200" cy="365125"/>
          </a:xfrm>
          <a:prstGeom prst="rect">
            <a:avLst/>
          </a:prstGeom>
        </p:spPr>
        <p:txBody>
          <a:bodyPr/>
          <a:lstStyle/>
          <a:p>
            <a:fld id="{B0AE5123-1AB4-42B9-82D5-C770F48876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8203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F3C6957-A1C7-4E8C-8811-1D62BE6F78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2745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0"/>
          </p:nvPr>
        </p:nvSpPr>
        <p:spPr/>
        <p:txBody>
          <a:bodyPr/>
          <a:lstStyle>
            <a:lvl1pPr>
              <a:defRPr/>
            </a:lvl1pPr>
          </a:lstStyle>
          <a:p>
            <a:pPr>
              <a:defRPr/>
            </a:pPr>
            <a:endParaRPr lang="en-US" altLang="en-US">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03883EA1-C293-4A66-BD76-734DA25E69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6442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61400" y="1219200"/>
            <a:ext cx="26162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219200"/>
            <a:ext cx="76454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0"/>
          </p:nvPr>
        </p:nvSpPr>
        <p:spPr/>
        <p:txBody>
          <a:bodyPr/>
          <a:lstStyle>
            <a:lvl1pPr>
              <a:defRPr/>
            </a:lvl1pPr>
          </a:lstStyle>
          <a:p>
            <a:pPr>
              <a:defRPr/>
            </a:pPr>
            <a:endParaRPr lang="en-US" altLang="en-US">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4EA61EA8-8494-4435-8044-C5A9E5AC4A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78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0" y="6356350"/>
            <a:ext cx="81534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0" y="6344895"/>
            <a:ext cx="2743200" cy="365125"/>
          </a:xfrm>
          <a:prstGeom prst="rect">
            <a:avLst/>
          </a:prstGeom>
        </p:spPr>
        <p:txBody>
          <a:bodyPr/>
          <a:lstStyle/>
          <a:p>
            <a:fld id="{B0AE5123-1AB4-42B9-82D5-C770F48876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923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2864"/>
            <a:ext cx="12192000" cy="66181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0" y="6356350"/>
            <a:ext cx="81534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295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0" y="6356350"/>
            <a:ext cx="81534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31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2864"/>
            <a:ext cx="12192000" cy="66181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0" y="6356350"/>
            <a:ext cx="81534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72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0" y="6356350"/>
            <a:ext cx="81534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169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0" y="6356350"/>
            <a:ext cx="81534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780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0" y="6356350"/>
            <a:ext cx="81534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041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35372" y="1032305"/>
            <a:ext cx="5256628" cy="48901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10"/>
          <p:cNvPicPr>
            <a:picLocks noChangeAspect="1"/>
          </p:cNvPicPr>
          <p:nvPr userDrawn="1"/>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889588" y="6356926"/>
            <a:ext cx="2175803" cy="597877"/>
          </a:xfrm>
          <a:prstGeom prst="rect">
            <a:avLst/>
          </a:prstGeom>
          <a:noFill/>
        </p:spPr>
      </p:pic>
      <p:sp>
        <p:nvSpPr>
          <p:cNvPr id="18" name="Rectangle 17"/>
          <p:cNvSpPr/>
          <p:nvPr userDrawn="1"/>
        </p:nvSpPr>
        <p:spPr>
          <a:xfrm>
            <a:off x="3966597" y="6613318"/>
            <a:ext cx="4293163" cy="244682"/>
          </a:xfrm>
          <a:prstGeom prst="rect">
            <a:avLst/>
          </a:prstGeom>
        </p:spPr>
        <p:txBody>
          <a:bodyPr wrap="none">
            <a:spAutoFit/>
          </a:bodyPr>
          <a:lstStyle/>
          <a:p>
            <a:pPr>
              <a:lnSpc>
                <a:spcPct val="90000"/>
              </a:lnSpc>
              <a:spcBef>
                <a:spcPts val="1000"/>
              </a:spcBef>
            </a:pPr>
            <a:r>
              <a:rPr lang="en-ZA" sz="1100" b="1" spc="300">
                <a:solidFill>
                  <a:prstClr val="white"/>
                </a:solidFill>
                <a:latin typeface="Century Gothic" panose="020B0502020202020204" pitchFamily="34" charset="0"/>
              </a:rPr>
              <a:t>TRUST. </a:t>
            </a:r>
            <a:r>
              <a:rPr lang="en-ZA" sz="1100" b="1" spc="300">
                <a:ln w="0"/>
                <a:solidFill>
                  <a:prstClr val="white"/>
                </a:solidFill>
                <a:latin typeface="Century Gothic" panose="020B0502020202020204" pitchFamily="34" charset="0"/>
              </a:rPr>
              <a:t>TRANSPARENCY.ACCOUNTABILITY</a:t>
            </a:r>
            <a:r>
              <a:rPr lang="en-ZA" sz="1100" b="1" spc="300">
                <a:solidFill>
                  <a:prstClr val="white"/>
                </a:solidFill>
                <a:latin typeface="Century Gothic" panose="020B0502020202020204" pitchFamily="34" charset="0"/>
              </a:rPr>
              <a:t> </a:t>
            </a:r>
          </a:p>
        </p:txBody>
      </p:sp>
      <p:grpSp>
        <p:nvGrpSpPr>
          <p:cNvPr id="6" name="Group 5"/>
          <p:cNvGrpSpPr/>
          <p:nvPr userDrawn="1"/>
        </p:nvGrpSpPr>
        <p:grpSpPr>
          <a:xfrm>
            <a:off x="0" y="6260123"/>
            <a:ext cx="12192000" cy="597877"/>
            <a:chOff x="0" y="6313888"/>
            <a:chExt cx="12192000" cy="597877"/>
          </a:xfrm>
        </p:grpSpPr>
        <p:grpSp>
          <p:nvGrpSpPr>
            <p:cNvPr id="7" name="Group 6"/>
            <p:cNvGrpSpPr/>
            <p:nvPr userDrawn="1"/>
          </p:nvGrpSpPr>
          <p:grpSpPr>
            <a:xfrm>
              <a:off x="0" y="6313888"/>
              <a:ext cx="12192000" cy="597877"/>
              <a:chOff x="0" y="6270849"/>
              <a:chExt cx="12192000" cy="597877"/>
            </a:xfrm>
          </p:grpSpPr>
          <p:pic>
            <p:nvPicPr>
              <p:cNvPr id="9" name="Picture 8"/>
              <p:cNvPicPr>
                <a:picLocks noChangeAspect="1"/>
              </p:cNvPicPr>
              <p:nvPr userDrawn="1"/>
            </p:nvPicPr>
            <p:blipFill>
              <a:blip r:embed="rId14"/>
              <a:stretch>
                <a:fillRect/>
              </a:stretch>
            </p:blipFill>
            <p:spPr>
              <a:xfrm>
                <a:off x="0" y="6270849"/>
                <a:ext cx="12192000" cy="597877"/>
              </a:xfrm>
              <a:prstGeom prst="rect">
                <a:avLst/>
              </a:prstGeom>
            </p:spPr>
          </p:pic>
          <p:sp>
            <p:nvSpPr>
              <p:cNvPr id="11" name="Rectangle 10"/>
              <p:cNvSpPr/>
              <p:nvPr userDrawn="1"/>
            </p:nvSpPr>
            <p:spPr>
              <a:xfrm>
                <a:off x="4079262" y="6613318"/>
                <a:ext cx="4033476" cy="244682"/>
              </a:xfrm>
              <a:prstGeom prst="rect">
                <a:avLst/>
              </a:prstGeom>
            </p:spPr>
            <p:txBody>
              <a:bodyPr wrap="none">
                <a:spAutoFit/>
              </a:bodyPr>
              <a:lstStyle/>
              <a:p>
                <a:pPr>
                  <a:lnSpc>
                    <a:spcPct val="90000"/>
                  </a:lnSpc>
                  <a:spcBef>
                    <a:spcPts val="1000"/>
                  </a:spcBef>
                </a:pPr>
                <a:r>
                  <a:rPr lang="en-ZA" sz="1100" b="1" spc="300">
                    <a:solidFill>
                      <a:prstClr val="white"/>
                    </a:solidFill>
                    <a:latin typeface="Century Gothic" panose="020B0502020202020204" pitchFamily="34" charset="0"/>
                  </a:rPr>
                  <a:t>ONE CITY. ONE DIRECTION: FORWARD.</a:t>
                </a:r>
              </a:p>
            </p:txBody>
          </p:sp>
        </p:grpSp>
        <p:pic>
          <p:nvPicPr>
            <p:cNvPr id="8" name="Content Placeholder 10"/>
            <p:cNvPicPr>
              <a:picLocks noChangeAspect="1"/>
            </p:cNvPicPr>
            <p:nvPr userDrawn="1"/>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889588" y="6313888"/>
              <a:ext cx="2175803" cy="597877"/>
            </a:xfrm>
            <a:prstGeom prst="rect">
              <a:avLst/>
            </a:prstGeom>
            <a:noFill/>
          </p:spPr>
        </p:pic>
      </p:grpSp>
    </p:spTree>
    <p:extLst>
      <p:ext uri="{BB962C8B-B14F-4D97-AF65-F5344CB8AC3E}">
        <p14:creationId xmlns:p14="http://schemas.microsoft.com/office/powerpoint/2010/main" val="3871244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10"/>
          <p:cNvSpPr>
            <a:spLocks noChangeShapeType="1"/>
          </p:cNvSpPr>
          <p:nvPr/>
        </p:nvSpPr>
        <p:spPr bwMode="auto">
          <a:xfrm>
            <a:off x="1219200" y="6248400"/>
            <a:ext cx="10972800" cy="0"/>
          </a:xfrm>
          <a:prstGeom prst="line">
            <a:avLst/>
          </a:prstGeom>
          <a:noFill/>
          <a:ln w="19050">
            <a:solidFill>
              <a:srgbClr val="13694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7" name="Rectangle 2"/>
          <p:cNvSpPr>
            <a:spLocks noGrp="1" noChangeArrowheads="1"/>
          </p:cNvSpPr>
          <p:nvPr>
            <p:ph type="title"/>
          </p:nvPr>
        </p:nvSpPr>
        <p:spPr bwMode="auto">
          <a:xfrm>
            <a:off x="914400" y="12192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812800" y="2667000"/>
            <a:ext cx="1036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1219200" y="62484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1" compatLnSpc="1">
            <a:prstTxWarp prst="textNoShape">
              <a:avLst/>
            </a:prstTxWarp>
          </a:bodyPr>
          <a:lstStyle>
            <a:lvl1pPr>
              <a:defRPr sz="1200">
                <a:latin typeface="Lato" panose="020F0502020204030203" pitchFamily="34" charset="0"/>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97536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Garamond" panose="02020404030301010803" pitchFamily="18" charset="0"/>
              </a:defRPr>
            </a:lvl1pPr>
          </a:lstStyle>
          <a:p>
            <a:fld id="{F9092C4B-5256-42C0-99E7-1AA7CC438B26}" type="slidenum">
              <a:rPr lang="en-US" altLang="en-US">
                <a:solidFill>
                  <a:srgbClr val="000000"/>
                </a:solidFill>
              </a:rPr>
              <a:pPr/>
              <a:t>‹#›</a:t>
            </a:fld>
            <a:endParaRPr lang="en-US" altLang="en-US">
              <a:solidFill>
                <a:srgbClr val="000000"/>
              </a:solidFill>
            </a:endParaRPr>
          </a:p>
        </p:txBody>
      </p:sp>
      <p:pic>
        <p:nvPicPr>
          <p:cNvPr id="1031" name="Picture 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0907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1" fontAlgn="base" hangingPunct="1">
        <a:spcBef>
          <a:spcPct val="0"/>
        </a:spcBef>
        <a:spcAft>
          <a:spcPct val="0"/>
        </a:spcAft>
        <a:defRPr sz="4400">
          <a:solidFill>
            <a:schemeClr val="tx2"/>
          </a:solidFill>
          <a:latin typeface="Lato" panose="020F0502020204030203" pitchFamily="34" charset="0"/>
          <a:ea typeface="+mj-ea"/>
          <a:cs typeface="+mj-cs"/>
        </a:defRPr>
      </a:lvl1pPr>
      <a:lvl2pPr algn="ctr" rtl="0" eaLnBrk="1" fontAlgn="base" hangingPunct="1">
        <a:spcBef>
          <a:spcPct val="0"/>
        </a:spcBef>
        <a:spcAft>
          <a:spcPct val="0"/>
        </a:spcAft>
        <a:defRPr sz="4400">
          <a:solidFill>
            <a:schemeClr val="tx2"/>
          </a:solidFill>
          <a:latin typeface="Lato" pitchFamily="34" charset="0"/>
        </a:defRPr>
      </a:lvl2pPr>
      <a:lvl3pPr algn="ctr" rtl="0" eaLnBrk="1" fontAlgn="base" hangingPunct="1">
        <a:spcBef>
          <a:spcPct val="0"/>
        </a:spcBef>
        <a:spcAft>
          <a:spcPct val="0"/>
        </a:spcAft>
        <a:defRPr sz="4400">
          <a:solidFill>
            <a:schemeClr val="tx2"/>
          </a:solidFill>
          <a:latin typeface="Lato" pitchFamily="34" charset="0"/>
        </a:defRPr>
      </a:lvl3pPr>
      <a:lvl4pPr algn="ctr" rtl="0" eaLnBrk="1" fontAlgn="base" hangingPunct="1">
        <a:spcBef>
          <a:spcPct val="0"/>
        </a:spcBef>
        <a:spcAft>
          <a:spcPct val="0"/>
        </a:spcAft>
        <a:defRPr sz="4400">
          <a:solidFill>
            <a:schemeClr val="tx2"/>
          </a:solidFill>
          <a:latin typeface="Lato" pitchFamily="34" charset="0"/>
        </a:defRPr>
      </a:lvl4pPr>
      <a:lvl5pPr algn="ctr" rtl="0" eaLnBrk="1" fontAlgn="base" hangingPunct="1">
        <a:spcBef>
          <a:spcPct val="0"/>
        </a:spcBef>
        <a:spcAft>
          <a:spcPct val="0"/>
        </a:spcAft>
        <a:defRPr sz="4400">
          <a:solidFill>
            <a:schemeClr val="tx2"/>
          </a:solidFill>
          <a:latin typeface="Lato" pitchFamily="34" charset="0"/>
        </a:defRPr>
      </a:lvl5pPr>
      <a:lvl6pPr marL="457200" algn="ctr" rtl="0" eaLnBrk="1" fontAlgn="base" hangingPunct="1">
        <a:spcBef>
          <a:spcPct val="0"/>
        </a:spcBef>
        <a:spcAft>
          <a:spcPct val="0"/>
        </a:spcAft>
        <a:defRPr sz="4400">
          <a:solidFill>
            <a:schemeClr val="tx2"/>
          </a:solidFill>
          <a:latin typeface="Garamond" pitchFamily="18" charset="0"/>
        </a:defRPr>
      </a:lvl6pPr>
      <a:lvl7pPr marL="914400" algn="ctr" rtl="0" eaLnBrk="1" fontAlgn="base" hangingPunct="1">
        <a:spcBef>
          <a:spcPct val="0"/>
        </a:spcBef>
        <a:spcAft>
          <a:spcPct val="0"/>
        </a:spcAft>
        <a:defRPr sz="4400">
          <a:solidFill>
            <a:schemeClr val="tx2"/>
          </a:solidFill>
          <a:latin typeface="Garamond" pitchFamily="18" charset="0"/>
        </a:defRPr>
      </a:lvl7pPr>
      <a:lvl8pPr marL="1371600" algn="ctr" rtl="0" eaLnBrk="1" fontAlgn="base" hangingPunct="1">
        <a:spcBef>
          <a:spcPct val="0"/>
        </a:spcBef>
        <a:spcAft>
          <a:spcPct val="0"/>
        </a:spcAft>
        <a:defRPr sz="4400">
          <a:solidFill>
            <a:schemeClr val="tx2"/>
          </a:solidFill>
          <a:latin typeface="Garamond" pitchFamily="18" charset="0"/>
        </a:defRPr>
      </a:lvl8pPr>
      <a:lvl9pPr marL="1828800" algn="ctr"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Lato" panose="020F0502020204030203"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Lato" panose="020F0502020204030203" pitchFamily="34" charset="0"/>
        </a:defRPr>
      </a:lvl2pPr>
      <a:lvl3pPr marL="1143000" indent="-228600" algn="l" rtl="0" eaLnBrk="1" fontAlgn="base" hangingPunct="1">
        <a:spcBef>
          <a:spcPct val="20000"/>
        </a:spcBef>
        <a:spcAft>
          <a:spcPct val="0"/>
        </a:spcAft>
        <a:buChar char="•"/>
        <a:defRPr sz="2400">
          <a:solidFill>
            <a:schemeClr val="tx1"/>
          </a:solidFill>
          <a:latin typeface="Lato" panose="020F0502020204030203" pitchFamily="34" charset="0"/>
        </a:defRPr>
      </a:lvl3pPr>
      <a:lvl4pPr marL="1600200" indent="-228600" algn="l" rtl="0" eaLnBrk="1" fontAlgn="base" hangingPunct="1">
        <a:spcBef>
          <a:spcPct val="20000"/>
        </a:spcBef>
        <a:spcAft>
          <a:spcPct val="0"/>
        </a:spcAft>
        <a:buChar char="–"/>
        <a:defRPr sz="2000">
          <a:solidFill>
            <a:schemeClr val="tx1"/>
          </a:solidFill>
          <a:latin typeface="Lato" panose="020F0502020204030203" pitchFamily="34" charset="0"/>
        </a:defRPr>
      </a:lvl4pPr>
      <a:lvl5pPr marL="2057400" indent="-228600" algn="l" rtl="0" eaLnBrk="1" fontAlgn="base" hangingPunct="1">
        <a:spcBef>
          <a:spcPct val="20000"/>
        </a:spcBef>
        <a:spcAft>
          <a:spcPct val="0"/>
        </a:spcAft>
        <a:buChar char="»"/>
        <a:defRPr sz="2000">
          <a:solidFill>
            <a:schemeClr val="tx1"/>
          </a:solidFill>
          <a:latin typeface="Lato" panose="020F050202020403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video" Target="https://www.youtube.com/embed/eCo9cjRqDPw?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1AE7038-8BE8-42C5-B7A0-FD903DEE05A2}"/>
              </a:ext>
            </a:extLst>
          </p:cNvPr>
          <p:cNvSpPr txBox="1">
            <a:spLocks/>
          </p:cNvSpPr>
          <p:nvPr/>
        </p:nvSpPr>
        <p:spPr>
          <a:xfrm>
            <a:off x="6072445" y="3640254"/>
            <a:ext cx="5319433" cy="20763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800" b="1"/>
              <a:t>City of Savannah </a:t>
            </a:r>
            <a:br>
              <a:rPr lang="en-US" sz="4800" b="1"/>
            </a:br>
            <a:r>
              <a:rPr lang="en-US" sz="4800" b="1" err="1"/>
              <a:t>Roadbotics</a:t>
            </a:r>
            <a:endParaRPr lang="en-US" sz="4800" b="1"/>
          </a:p>
        </p:txBody>
      </p:sp>
      <p:sp>
        <p:nvSpPr>
          <p:cNvPr id="20" name="Freeform: Shape 19">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large building with a clock tower&#10;&#10;Description automatically generated with medium confidence">
            <a:extLst>
              <a:ext uri="{FF2B5EF4-FFF2-40B4-BE49-F238E27FC236}">
                <a16:creationId xmlns:a16="http://schemas.microsoft.com/office/drawing/2014/main" id="{DCA60BB0-5B67-4468-A3A1-31A57CCE3D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264" b="9581"/>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34219889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863306FA-0E22-4DA2-BAE0-14A9879019CE}"/>
              </a:ext>
            </a:extLst>
          </p:cNvPr>
          <p:cNvSpPr txBox="1">
            <a:spLocks/>
          </p:cNvSpPr>
          <p:nvPr/>
        </p:nvSpPr>
        <p:spPr>
          <a:xfrm>
            <a:off x="0" y="6243936"/>
            <a:ext cx="7164728" cy="376784"/>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a:latin typeface="Lato" panose="020F0502020204030203"/>
              </a:rPr>
              <a:t>City of Savannah / Office of Infrastructure &amp; Development / Transportation</a:t>
            </a:r>
          </a:p>
        </p:txBody>
      </p:sp>
      <p:sp>
        <p:nvSpPr>
          <p:cNvPr id="4" name="TextBox 3">
            <a:extLst>
              <a:ext uri="{FF2B5EF4-FFF2-40B4-BE49-F238E27FC236}">
                <a16:creationId xmlns:a16="http://schemas.microsoft.com/office/drawing/2014/main" id="{736E33F6-91E3-FED3-1091-C71186A7D65D}"/>
              </a:ext>
            </a:extLst>
          </p:cNvPr>
          <p:cNvSpPr txBox="1"/>
          <p:nvPr/>
        </p:nvSpPr>
        <p:spPr>
          <a:xfrm>
            <a:off x="1437640" y="963975"/>
            <a:ext cx="9316719" cy="5139869"/>
          </a:xfrm>
          <a:prstGeom prst="rect">
            <a:avLst/>
          </a:prstGeom>
          <a:noFill/>
        </p:spPr>
        <p:txBody>
          <a:bodyPr wrap="square">
            <a:spAutoFit/>
          </a:bodyPr>
          <a:lstStyle/>
          <a:p>
            <a:pPr marL="285750" indent="-285750">
              <a:buFont typeface="Arial" panose="020B0604020202020204" pitchFamily="34" charset="0"/>
              <a:buChar char="•"/>
            </a:pPr>
            <a:r>
              <a:rPr lang="en-US" sz="2000"/>
              <a:t>Previously the City of Savannah recruited, trained and managed interns to assess our roads. </a:t>
            </a:r>
          </a:p>
          <a:p>
            <a:pPr marL="285750" indent="-285750">
              <a:buFont typeface="Arial" panose="020B0604020202020204" pitchFamily="34" charset="0"/>
              <a:buChar char="•"/>
            </a:pPr>
            <a:endParaRPr lang="en-US"/>
          </a:p>
          <a:p>
            <a:pPr marL="1657350" lvl="3" indent="-285750">
              <a:buFont typeface="Arial" panose="020B0604020202020204" pitchFamily="34" charset="0"/>
              <a:buChar char="•"/>
            </a:pPr>
            <a:r>
              <a:rPr lang="en-US" b="1"/>
              <a:t>Time</a:t>
            </a:r>
            <a:r>
              <a:rPr lang="en-US"/>
              <a:t> - Six interns assessed one-third of the city’s roads each year. It took the city three years to complete one road condition assessment. </a:t>
            </a:r>
          </a:p>
          <a:p>
            <a:pPr marL="285750" indent="-285750">
              <a:buFont typeface="Arial" panose="020B0604020202020204" pitchFamily="34" charset="0"/>
              <a:buChar char="•"/>
            </a:pPr>
            <a:endParaRPr lang="en-US"/>
          </a:p>
          <a:p>
            <a:pPr marL="1657350" lvl="3" indent="-285750">
              <a:buFont typeface="Arial" panose="020B0604020202020204" pitchFamily="34" charset="0"/>
              <a:buChar char="•"/>
            </a:pPr>
            <a:r>
              <a:rPr lang="en-US" b="1"/>
              <a:t>Subjectivity- </a:t>
            </a:r>
            <a:r>
              <a:rPr lang="en-US"/>
              <a:t>Because of the complexity of the task, interns rated the roads differently regardless of the training that was provided. Moreover, despite their best efforts, using 18 different interns to assess roads over three years led to highly subjective assessments. </a:t>
            </a:r>
          </a:p>
          <a:p>
            <a:pPr marL="285750" indent="-285750">
              <a:buFont typeface="Arial" panose="020B0604020202020204" pitchFamily="34" charset="0"/>
              <a:buChar char="•"/>
            </a:pPr>
            <a:endParaRPr lang="en-US"/>
          </a:p>
          <a:p>
            <a:pPr marL="1657350" lvl="3" indent="-285750">
              <a:buFont typeface="Arial" panose="020B0604020202020204" pitchFamily="34" charset="0"/>
              <a:buChar char="•"/>
            </a:pPr>
            <a:r>
              <a:rPr lang="en-US" b="1"/>
              <a:t>Cost -</a:t>
            </a:r>
            <a:r>
              <a:rPr lang="en-US"/>
              <a:t> The necessary intern approach included recruitment, training, providing equipment, supervision, and compensation: a total cost of approximately $130,000 over three years. </a:t>
            </a: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r>
              <a:rPr lang="en-US"/>
              <a:t>Savannah’s use of interns to assess their entire road network was the best option at the time, when weighing up their approach against other expensive alternatives. This was an </a:t>
            </a:r>
            <a:r>
              <a:rPr lang="en-US" b="1"/>
              <a:t>inefficient </a:t>
            </a:r>
            <a:r>
              <a:rPr lang="en-US"/>
              <a:t>process which was </a:t>
            </a:r>
            <a:r>
              <a:rPr lang="en-US" b="1"/>
              <a:t>expensive</a:t>
            </a:r>
            <a:r>
              <a:rPr lang="en-US"/>
              <a:t>, </a:t>
            </a:r>
            <a:r>
              <a:rPr lang="en-US" b="1"/>
              <a:t>highly subjective </a:t>
            </a:r>
            <a:r>
              <a:rPr lang="en-US"/>
              <a:t>and </a:t>
            </a:r>
            <a:r>
              <a:rPr lang="en-US" b="1"/>
              <a:t>time intensive</a:t>
            </a:r>
            <a:r>
              <a:rPr lang="en-US"/>
              <a:t>.</a:t>
            </a:r>
          </a:p>
        </p:txBody>
      </p:sp>
      <p:sp>
        <p:nvSpPr>
          <p:cNvPr id="11" name="Title 10">
            <a:extLst>
              <a:ext uri="{FF2B5EF4-FFF2-40B4-BE49-F238E27FC236}">
                <a16:creationId xmlns:a16="http://schemas.microsoft.com/office/drawing/2014/main" id="{A46C392F-7C5D-26F2-C78B-E745ECD467E9}"/>
              </a:ext>
            </a:extLst>
          </p:cNvPr>
          <p:cNvSpPr>
            <a:spLocks noGrp="1"/>
          </p:cNvSpPr>
          <p:nvPr>
            <p:ph type="title"/>
          </p:nvPr>
        </p:nvSpPr>
        <p:spPr>
          <a:xfrm>
            <a:off x="1274618" y="162066"/>
            <a:ext cx="6197600" cy="661817"/>
          </a:xfrm>
        </p:spPr>
        <p:txBody>
          <a:bodyPr/>
          <a:lstStyle/>
          <a:p>
            <a:r>
              <a:rPr lang="en-US" b="1"/>
              <a:t>The Challenge…In 2018</a:t>
            </a:r>
          </a:p>
        </p:txBody>
      </p:sp>
    </p:spTree>
    <p:extLst>
      <p:ext uri="{BB962C8B-B14F-4D97-AF65-F5344CB8AC3E}">
        <p14:creationId xmlns:p14="http://schemas.microsoft.com/office/powerpoint/2010/main" val="263454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90A0-C913-5A15-2883-B0538608968D}"/>
              </a:ext>
            </a:extLst>
          </p:cNvPr>
          <p:cNvSpPr>
            <a:spLocks noGrp="1"/>
          </p:cNvSpPr>
          <p:nvPr>
            <p:ph type="ctrTitle"/>
          </p:nvPr>
        </p:nvSpPr>
        <p:spPr>
          <a:xfrm>
            <a:off x="914400" y="512618"/>
            <a:ext cx="10363200" cy="1143000"/>
          </a:xfrm>
        </p:spPr>
        <p:txBody>
          <a:bodyPr/>
          <a:lstStyle/>
          <a:p>
            <a:r>
              <a:rPr lang="en-US"/>
              <a:t>Automation and Artificial Intelligence (AI)</a:t>
            </a:r>
          </a:p>
        </p:txBody>
      </p:sp>
      <p:sp>
        <p:nvSpPr>
          <p:cNvPr id="5" name="TextBox 4">
            <a:extLst>
              <a:ext uri="{FF2B5EF4-FFF2-40B4-BE49-F238E27FC236}">
                <a16:creationId xmlns:a16="http://schemas.microsoft.com/office/drawing/2014/main" id="{AAD956E2-7C90-8E1D-C947-5FA67167BD01}"/>
              </a:ext>
            </a:extLst>
          </p:cNvPr>
          <p:cNvSpPr txBox="1"/>
          <p:nvPr/>
        </p:nvSpPr>
        <p:spPr>
          <a:xfrm>
            <a:off x="8310880" y="1818471"/>
            <a:ext cx="3423920" cy="3416320"/>
          </a:xfrm>
          <a:prstGeom prst="rect">
            <a:avLst/>
          </a:prstGeom>
          <a:noFill/>
        </p:spPr>
        <p:txBody>
          <a:bodyPr wrap="square">
            <a:spAutoFit/>
          </a:bodyPr>
          <a:lstStyle/>
          <a:p>
            <a:pPr marL="285750" indent="-285750">
              <a:buFont typeface="Arial" panose="020B0604020202020204" pitchFamily="34" charset="0"/>
              <a:buChar char="•"/>
            </a:pPr>
            <a:r>
              <a:rPr lang="en-US" err="1"/>
              <a:t>RoadBotics</a:t>
            </a:r>
            <a:r>
              <a:rPr lang="en-US"/>
              <a:t> by Michelin’s using </a:t>
            </a:r>
            <a:r>
              <a:rPr lang="en-US" b="1"/>
              <a:t>smartphones, AI-based condition assessment </a:t>
            </a:r>
            <a:r>
              <a:rPr lang="en-US"/>
              <a:t>of the collected data and delivery of the final assessment on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err="1"/>
              <a:t>RoadWay</a:t>
            </a:r>
            <a:r>
              <a:rPr lang="en-US"/>
              <a:t> – </a:t>
            </a:r>
            <a:r>
              <a:rPr lang="en-US" err="1"/>
              <a:t>RoadBotics</a:t>
            </a:r>
            <a:r>
              <a:rPr lang="en-US"/>
              <a:t> by Michelin’s </a:t>
            </a:r>
            <a:r>
              <a:rPr lang="en-US" b="1"/>
              <a:t>GIS data visualization platform</a:t>
            </a:r>
          </a:p>
          <a:p>
            <a:endParaRPr lang="en-US"/>
          </a:p>
          <a:p>
            <a:endParaRPr lang="en-US"/>
          </a:p>
        </p:txBody>
      </p:sp>
      <p:pic>
        <p:nvPicPr>
          <p:cNvPr id="7" name="Picture 6">
            <a:extLst>
              <a:ext uri="{FF2B5EF4-FFF2-40B4-BE49-F238E27FC236}">
                <a16:creationId xmlns:a16="http://schemas.microsoft.com/office/drawing/2014/main" id="{FE615048-144E-1670-C8A3-B5456C86A6F5}"/>
              </a:ext>
            </a:extLst>
          </p:cNvPr>
          <p:cNvPicPr>
            <a:picLocks noChangeAspect="1"/>
          </p:cNvPicPr>
          <p:nvPr/>
        </p:nvPicPr>
        <p:blipFill rotWithShape="1">
          <a:blip r:embed="rId2"/>
          <a:srcRect l="16000" t="33923" r="23333" b="-903"/>
          <a:stretch/>
        </p:blipFill>
        <p:spPr>
          <a:xfrm>
            <a:off x="367609" y="1576608"/>
            <a:ext cx="7396480" cy="4338320"/>
          </a:xfrm>
          <a:prstGeom prst="rect">
            <a:avLst/>
          </a:prstGeom>
        </p:spPr>
      </p:pic>
    </p:spTree>
    <p:extLst>
      <p:ext uri="{BB962C8B-B14F-4D97-AF65-F5344CB8AC3E}">
        <p14:creationId xmlns:p14="http://schemas.microsoft.com/office/powerpoint/2010/main" val="290980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863306FA-0E22-4DA2-BAE0-14A9879019CE}"/>
              </a:ext>
            </a:extLst>
          </p:cNvPr>
          <p:cNvSpPr txBox="1">
            <a:spLocks/>
          </p:cNvSpPr>
          <p:nvPr/>
        </p:nvSpPr>
        <p:spPr>
          <a:xfrm>
            <a:off x="0" y="6243936"/>
            <a:ext cx="7164728" cy="376784"/>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a:latin typeface="Lato" panose="020F0502020204030203"/>
              </a:rPr>
              <a:t>City of Savannah / Office of Infrastructure &amp; Development / Transportation</a:t>
            </a:r>
          </a:p>
        </p:txBody>
      </p:sp>
      <p:sp>
        <p:nvSpPr>
          <p:cNvPr id="4" name="TextBox 3">
            <a:extLst>
              <a:ext uri="{FF2B5EF4-FFF2-40B4-BE49-F238E27FC236}">
                <a16:creationId xmlns:a16="http://schemas.microsoft.com/office/drawing/2014/main" id="{736E33F6-91E3-FED3-1091-C71186A7D65D}"/>
              </a:ext>
            </a:extLst>
          </p:cNvPr>
          <p:cNvSpPr txBox="1"/>
          <p:nvPr/>
        </p:nvSpPr>
        <p:spPr>
          <a:xfrm>
            <a:off x="3111040" y="787800"/>
            <a:ext cx="8796251" cy="4739759"/>
          </a:xfrm>
          <a:prstGeom prst="rect">
            <a:avLst/>
          </a:prstGeom>
          <a:noFill/>
        </p:spPr>
        <p:txBody>
          <a:bodyPr wrap="square">
            <a:spAutoFit/>
          </a:bodyPr>
          <a:lstStyle/>
          <a:p>
            <a:pPr marL="285750" indent="-285750">
              <a:buFont typeface="Arial" panose="020B0604020202020204" pitchFamily="34" charset="0"/>
              <a:buChar char="•"/>
            </a:pPr>
            <a:endParaRPr lang="en-US" b="1">
              <a:latin typeface="Times New Roman" panose="02020603050405020304" pitchFamily="18" charset="0"/>
            </a:endParaRPr>
          </a:p>
          <a:p>
            <a:pPr marL="1657350" lvl="3" indent="-285750">
              <a:buFont typeface="Arial" panose="020B0604020202020204" pitchFamily="34" charset="0"/>
              <a:buChar char="•"/>
            </a:pPr>
            <a:r>
              <a:rPr lang="en-US" b="1">
                <a:latin typeface="Times New Roman" panose="02020603050405020304" pitchFamily="18" charset="0"/>
              </a:rPr>
              <a:t>Time - 700+ miles in approximately 6 months </a:t>
            </a:r>
          </a:p>
          <a:p>
            <a:pPr marL="2114550" lvl="4" indent="-285750">
              <a:buFont typeface="Arial" panose="020B0604020202020204" pitchFamily="34" charset="0"/>
              <a:buChar char="•"/>
            </a:pPr>
            <a:r>
              <a:rPr lang="en-US" sz="1600">
                <a:latin typeface="Times New Roman" panose="02020603050405020304" pitchFamily="18" charset="0"/>
              </a:rPr>
              <a:t>The city’s roads were evaluated in two phases - the first 350 miles were completed in under three months in 2018. The second half of the project was completed in early 2019 again for under three months.  </a:t>
            </a:r>
          </a:p>
          <a:p>
            <a:pPr marL="285750" indent="-285750">
              <a:buFont typeface="Arial" panose="020B0604020202020204" pitchFamily="34" charset="0"/>
              <a:buChar char="•"/>
            </a:pPr>
            <a:endParaRPr lang="en-US">
              <a:latin typeface="Times New Roman" panose="02020603050405020304" pitchFamily="18" charset="0"/>
            </a:endParaRPr>
          </a:p>
          <a:p>
            <a:pPr marL="1657350" lvl="3" indent="-285750">
              <a:buFont typeface="Arial" panose="020B0604020202020204" pitchFamily="34" charset="0"/>
              <a:buChar char="•"/>
            </a:pPr>
            <a:r>
              <a:rPr lang="en-US" b="1">
                <a:latin typeface="Times New Roman" panose="02020603050405020304" pitchFamily="18" charset="0"/>
              </a:rPr>
              <a:t>Subjectivity- Removes all subjectivity </a:t>
            </a:r>
          </a:p>
          <a:p>
            <a:pPr marL="2114550" lvl="4" indent="-285750">
              <a:buFont typeface="Arial" panose="020B0604020202020204" pitchFamily="34" charset="0"/>
              <a:buChar char="•"/>
            </a:pPr>
            <a:r>
              <a:rPr lang="en-US" sz="1600" err="1">
                <a:latin typeface="Times New Roman" panose="02020603050405020304" pitchFamily="18" charset="0"/>
              </a:rPr>
              <a:t>RoadBotics</a:t>
            </a:r>
            <a:r>
              <a:rPr lang="en-US" sz="1600">
                <a:latin typeface="Times New Roman" panose="02020603050405020304" pitchFamily="18" charset="0"/>
              </a:rPr>
              <a:t> by Michelin’s pavement assessment is an automated process that uses A.I. algorithms to determine the condition rating of the road. These algorithms are trained from </a:t>
            </a:r>
            <a:r>
              <a:rPr lang="en-US" sz="1600" err="1">
                <a:latin typeface="Times New Roman" panose="02020603050405020304" pitchFamily="18" charset="0"/>
              </a:rPr>
              <a:t>RoadBotics</a:t>
            </a:r>
            <a:r>
              <a:rPr lang="en-US" sz="1600">
                <a:latin typeface="Times New Roman" panose="02020603050405020304" pitchFamily="18" charset="0"/>
              </a:rPr>
              <a:t> by Michelin’s global library of pavement distresses which allows the A.I. to evaluate roads anywhere in the world from a universal perspective. Most importantly, the automated process removes all the subjectivity that comes with visual inspections.  </a:t>
            </a:r>
          </a:p>
          <a:p>
            <a:pPr marL="2114550" lvl="4" indent="-285750">
              <a:buFont typeface="Arial" panose="020B0604020202020204" pitchFamily="34" charset="0"/>
              <a:buChar char="•"/>
            </a:pPr>
            <a:endParaRPr lang="en-US">
              <a:latin typeface="Times New Roman" panose="02020603050405020304" pitchFamily="18" charset="0"/>
            </a:endParaRPr>
          </a:p>
          <a:p>
            <a:pPr marL="1657350" lvl="3" indent="-285750">
              <a:buFont typeface="Arial" panose="020B0604020202020204" pitchFamily="34" charset="0"/>
              <a:buChar char="•"/>
            </a:pPr>
            <a:r>
              <a:rPr lang="en-US" b="1">
                <a:latin typeface="Times New Roman" panose="02020603050405020304" pitchFamily="18" charset="0"/>
              </a:rPr>
              <a:t>Cost – $50,000</a:t>
            </a:r>
          </a:p>
          <a:p>
            <a:pPr marL="2114550" lvl="4" indent="-285750">
              <a:buFont typeface="Arial" panose="020B0604020202020204" pitchFamily="34" charset="0"/>
              <a:buChar char="•"/>
            </a:pPr>
            <a:r>
              <a:rPr lang="en-US" sz="1600" err="1">
                <a:latin typeface="Times New Roman" panose="02020603050405020304" pitchFamily="18" charset="0"/>
              </a:rPr>
              <a:t>RoadBotics</a:t>
            </a:r>
            <a:r>
              <a:rPr lang="en-US" sz="1600">
                <a:latin typeface="Times New Roman" panose="02020603050405020304" pitchFamily="18" charset="0"/>
              </a:rPr>
              <a:t> by Michelin provided a comprehensive assessment of Savannah’s entire 700-mile road network for a price of $50,000. The City saved over $80,000</a:t>
            </a:r>
            <a:r>
              <a:rPr lang="en-US">
                <a:latin typeface="Times New Roman" panose="02020603050405020304" pitchFamily="18" charset="0"/>
              </a:rPr>
              <a:t>.</a:t>
            </a:r>
          </a:p>
        </p:txBody>
      </p:sp>
      <p:sp>
        <p:nvSpPr>
          <p:cNvPr id="11" name="Title 10">
            <a:extLst>
              <a:ext uri="{FF2B5EF4-FFF2-40B4-BE49-F238E27FC236}">
                <a16:creationId xmlns:a16="http://schemas.microsoft.com/office/drawing/2014/main" id="{A46C392F-7C5D-26F2-C78B-E745ECD467E9}"/>
              </a:ext>
            </a:extLst>
          </p:cNvPr>
          <p:cNvSpPr>
            <a:spLocks noGrp="1"/>
          </p:cNvSpPr>
          <p:nvPr>
            <p:ph type="title"/>
          </p:nvPr>
        </p:nvSpPr>
        <p:spPr>
          <a:xfrm>
            <a:off x="683491" y="252592"/>
            <a:ext cx="10510982" cy="661817"/>
          </a:xfrm>
        </p:spPr>
        <p:txBody>
          <a:bodyPr/>
          <a:lstStyle/>
          <a:p>
            <a:r>
              <a:rPr lang="en-US" b="1"/>
              <a:t>The Solution…</a:t>
            </a:r>
            <a:r>
              <a:rPr lang="en-US" b="1" i="1" err="1"/>
              <a:t>Roadbotics</a:t>
            </a:r>
            <a:r>
              <a:rPr lang="en-US" b="1" i="1"/>
              <a:t> by Michelin</a:t>
            </a:r>
          </a:p>
        </p:txBody>
      </p:sp>
      <p:pic>
        <p:nvPicPr>
          <p:cNvPr id="5" name="Picture 4">
            <a:extLst>
              <a:ext uri="{FF2B5EF4-FFF2-40B4-BE49-F238E27FC236}">
                <a16:creationId xmlns:a16="http://schemas.microsoft.com/office/drawing/2014/main" id="{F4CF057F-F712-08DB-11FC-4274841D03DF}"/>
              </a:ext>
            </a:extLst>
          </p:cNvPr>
          <p:cNvPicPr>
            <a:picLocks noChangeAspect="1"/>
          </p:cNvPicPr>
          <p:nvPr/>
        </p:nvPicPr>
        <p:blipFill rotWithShape="1">
          <a:blip r:embed="rId3"/>
          <a:srcRect l="15985" t="51675" r="53000" b="16810"/>
          <a:stretch/>
        </p:blipFill>
        <p:spPr>
          <a:xfrm>
            <a:off x="0" y="1885146"/>
            <a:ext cx="4036291" cy="2178853"/>
          </a:xfrm>
          <a:prstGeom prst="rect">
            <a:avLst/>
          </a:prstGeom>
        </p:spPr>
      </p:pic>
      <p:pic>
        <p:nvPicPr>
          <p:cNvPr id="7" name="Picture 6">
            <a:extLst>
              <a:ext uri="{FF2B5EF4-FFF2-40B4-BE49-F238E27FC236}">
                <a16:creationId xmlns:a16="http://schemas.microsoft.com/office/drawing/2014/main" id="{FE6EF34E-6025-4A34-3D2A-6325C86CFA3E}"/>
              </a:ext>
            </a:extLst>
          </p:cNvPr>
          <p:cNvPicPr>
            <a:picLocks noChangeAspect="1"/>
          </p:cNvPicPr>
          <p:nvPr/>
        </p:nvPicPr>
        <p:blipFill rotWithShape="1">
          <a:blip r:embed="rId4"/>
          <a:srcRect l="50909" t="64367" r="24773" b="15811"/>
          <a:stretch/>
        </p:blipFill>
        <p:spPr>
          <a:xfrm>
            <a:off x="794327" y="4307740"/>
            <a:ext cx="2964873" cy="1283854"/>
          </a:xfrm>
          <a:prstGeom prst="rect">
            <a:avLst/>
          </a:prstGeom>
        </p:spPr>
      </p:pic>
    </p:spTree>
    <p:extLst>
      <p:ext uri="{BB962C8B-B14F-4D97-AF65-F5344CB8AC3E}">
        <p14:creationId xmlns:p14="http://schemas.microsoft.com/office/powerpoint/2010/main" val="144567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0A2103-31FC-FF41-0021-80B2A27EFB8C}"/>
              </a:ext>
            </a:extLst>
          </p:cNvPr>
          <p:cNvSpPr>
            <a:spLocks noGrp="1"/>
          </p:cNvSpPr>
          <p:nvPr>
            <p:ph type="ctrTitle"/>
          </p:nvPr>
        </p:nvSpPr>
        <p:spPr>
          <a:xfrm>
            <a:off x="6538686" y="1498600"/>
            <a:ext cx="4818290" cy="2534582"/>
          </a:xfrm>
        </p:spPr>
        <p:txBody>
          <a:bodyPr>
            <a:normAutofit/>
          </a:bodyPr>
          <a:lstStyle/>
          <a:p>
            <a:pPr algn="r"/>
            <a:r>
              <a:rPr lang="en-US" sz="7200">
                <a:solidFill>
                  <a:schemeClr val="bg1"/>
                </a:solidFill>
              </a:rPr>
              <a:t>Roadbotics Video</a:t>
            </a:r>
          </a:p>
        </p:txBody>
      </p:sp>
      <p:grpSp>
        <p:nvGrpSpPr>
          <p:cNvPr id="11" name="Group 10">
            <a:extLst>
              <a:ext uri="{FF2B5EF4-FFF2-40B4-BE49-F238E27FC236}">
                <a16:creationId xmlns:a16="http://schemas.microsoft.com/office/drawing/2014/main" id="{B80B7591-E174-45D9-AAD8-79C1422AAC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160" y="1498600"/>
            <a:ext cx="5260976" cy="4707593"/>
            <a:chOff x="6096000" y="841376"/>
            <a:chExt cx="5260976" cy="4707593"/>
          </a:xfrm>
          <a:effectLst>
            <a:outerShdw blurRad="381000" dist="152400" dir="5400000" algn="ctr" rotWithShape="0">
              <a:srgbClr val="000000">
                <a:alpha val="10000"/>
              </a:srgbClr>
            </a:outerShdw>
          </a:effectLst>
        </p:grpSpPr>
        <p:grpSp>
          <p:nvGrpSpPr>
            <p:cNvPr id="12" name="Group 11">
              <a:extLst>
                <a:ext uri="{FF2B5EF4-FFF2-40B4-BE49-F238E27FC236}">
                  <a16:creationId xmlns:a16="http://schemas.microsoft.com/office/drawing/2014/main" id="{E7383E2A-B816-4E3B-B3E5-FE96002BA5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6" name="Freeform: Shape 15">
                <a:extLst>
                  <a:ext uri="{FF2B5EF4-FFF2-40B4-BE49-F238E27FC236}">
                    <a16:creationId xmlns:a16="http://schemas.microsoft.com/office/drawing/2014/main" id="{6284B916-CB4D-43C2-A9BD-F5C2F9FA27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93F88E75-63BE-4838-84A5-C45F377EC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359003A-C3CD-4E9D-A057-5F79D728863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4" name="Freeform: Shape 13">
                <a:extLst>
                  <a:ext uri="{FF2B5EF4-FFF2-40B4-BE49-F238E27FC236}">
                    <a16:creationId xmlns:a16="http://schemas.microsoft.com/office/drawing/2014/main" id="{434D2648-A050-4B2F-B866-6F9AC8F0C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7C7806EE-99C0-43D0-B14B-CC2914580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Online Media 3" title="What is RoadBotics?">
            <a:hlinkClick r:id="" action="ppaction://media"/>
            <a:extLst>
              <a:ext uri="{FF2B5EF4-FFF2-40B4-BE49-F238E27FC236}">
                <a16:creationId xmlns:a16="http://schemas.microsoft.com/office/drawing/2014/main" id="{97CD574D-AF52-A7C9-CAF3-3CF502A7A66B}"/>
              </a:ext>
            </a:extLst>
          </p:cNvPr>
          <p:cNvPicPr>
            <a:picLocks noRot="1" noChangeAspect="1"/>
          </p:cNvPicPr>
          <p:nvPr>
            <a:videoFile r:link="rId1"/>
          </p:nvPr>
        </p:nvPicPr>
        <p:blipFill>
          <a:blip r:embed="rId4"/>
          <a:stretch>
            <a:fillRect/>
          </a:stretch>
        </p:blipFill>
        <p:spPr>
          <a:xfrm>
            <a:off x="74211" y="1330960"/>
            <a:ext cx="8035973" cy="4540324"/>
          </a:xfrm>
          <a:prstGeom prst="rect">
            <a:avLst/>
          </a:prstGeom>
        </p:spPr>
      </p:pic>
    </p:spTree>
    <p:extLst>
      <p:ext uri="{BB962C8B-B14F-4D97-AF65-F5344CB8AC3E}">
        <p14:creationId xmlns:p14="http://schemas.microsoft.com/office/powerpoint/2010/main" val="403229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43377C-CA7D-4E3B-9248-9424D060F66A}"/>
              </a:ext>
            </a:extLst>
          </p:cNvPr>
          <p:cNvSpPr txBox="1">
            <a:spLocks/>
          </p:cNvSpPr>
          <p:nvPr/>
        </p:nvSpPr>
        <p:spPr>
          <a:xfrm>
            <a:off x="7164728" y="36945"/>
            <a:ext cx="5027272" cy="6313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Road Network Score</a:t>
            </a:r>
          </a:p>
        </p:txBody>
      </p:sp>
      <p:sp>
        <p:nvSpPr>
          <p:cNvPr id="8" name="Footer Placeholder 3">
            <a:extLst>
              <a:ext uri="{FF2B5EF4-FFF2-40B4-BE49-F238E27FC236}">
                <a16:creationId xmlns:a16="http://schemas.microsoft.com/office/drawing/2014/main" id="{85DC85F4-E3C3-4B4A-9353-4D25FE9198C0}"/>
              </a:ext>
            </a:extLst>
          </p:cNvPr>
          <p:cNvSpPr txBox="1">
            <a:spLocks/>
          </p:cNvSpPr>
          <p:nvPr/>
        </p:nvSpPr>
        <p:spPr>
          <a:xfrm>
            <a:off x="0" y="6243936"/>
            <a:ext cx="7164728" cy="376784"/>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a:latin typeface="Lato" panose="020F0502020204030203"/>
              </a:rPr>
              <a:t>City of Savannah / Office of Infrastructure &amp; Development /Transportation</a:t>
            </a:r>
          </a:p>
        </p:txBody>
      </p:sp>
      <p:sp>
        <p:nvSpPr>
          <p:cNvPr id="10" name="TextBox 9">
            <a:extLst>
              <a:ext uri="{FF2B5EF4-FFF2-40B4-BE49-F238E27FC236}">
                <a16:creationId xmlns:a16="http://schemas.microsoft.com/office/drawing/2014/main" id="{081489FD-7989-4FE4-82CC-CE162D0E09D6}"/>
              </a:ext>
            </a:extLst>
          </p:cNvPr>
          <p:cNvSpPr txBox="1"/>
          <p:nvPr/>
        </p:nvSpPr>
        <p:spPr>
          <a:xfrm>
            <a:off x="926031" y="665516"/>
            <a:ext cx="6494215" cy="584775"/>
          </a:xfrm>
          <a:prstGeom prst="rect">
            <a:avLst/>
          </a:prstGeom>
          <a:noFill/>
        </p:spPr>
        <p:txBody>
          <a:bodyPr wrap="square" rtlCol="0">
            <a:spAutoFit/>
          </a:bodyPr>
          <a:lstStyle/>
          <a:p>
            <a:r>
              <a:rPr lang="en-US" sz="3200" b="1">
                <a:latin typeface="+mj-lt"/>
              </a:rPr>
              <a:t>So how were we doing in 2018?</a:t>
            </a:r>
          </a:p>
        </p:txBody>
      </p:sp>
      <p:pic>
        <p:nvPicPr>
          <p:cNvPr id="9" name="Picture 8">
            <a:extLst>
              <a:ext uri="{FF2B5EF4-FFF2-40B4-BE49-F238E27FC236}">
                <a16:creationId xmlns:a16="http://schemas.microsoft.com/office/drawing/2014/main" id="{036A3BFC-2E66-A2B4-2268-E00AAF545440}"/>
              </a:ext>
            </a:extLst>
          </p:cNvPr>
          <p:cNvPicPr>
            <a:picLocks noChangeAspect="1"/>
          </p:cNvPicPr>
          <p:nvPr/>
        </p:nvPicPr>
        <p:blipFill rotWithShape="1">
          <a:blip r:embed="rId3"/>
          <a:srcRect l="7122" t="27169" r="63210" b="722"/>
          <a:stretch/>
        </p:blipFill>
        <p:spPr>
          <a:xfrm>
            <a:off x="7420247" y="675214"/>
            <a:ext cx="4272990" cy="5517270"/>
          </a:xfrm>
          <a:prstGeom prst="rect">
            <a:avLst/>
          </a:prstGeom>
        </p:spPr>
      </p:pic>
      <p:pic>
        <p:nvPicPr>
          <p:cNvPr id="5" name="Picture 4">
            <a:extLst>
              <a:ext uri="{FF2B5EF4-FFF2-40B4-BE49-F238E27FC236}">
                <a16:creationId xmlns:a16="http://schemas.microsoft.com/office/drawing/2014/main" id="{00AD88EE-3144-841C-4723-98BA5B322BD3}"/>
              </a:ext>
            </a:extLst>
          </p:cNvPr>
          <p:cNvPicPr>
            <a:picLocks noChangeAspect="1"/>
          </p:cNvPicPr>
          <p:nvPr/>
        </p:nvPicPr>
        <p:blipFill rotWithShape="1">
          <a:blip r:embed="rId4"/>
          <a:srcRect l="6843" t="11889" r="19039" b="8396"/>
          <a:stretch/>
        </p:blipFill>
        <p:spPr>
          <a:xfrm>
            <a:off x="332509" y="1964390"/>
            <a:ext cx="7037096" cy="4020736"/>
          </a:xfrm>
          <a:prstGeom prst="rect">
            <a:avLst/>
          </a:prstGeom>
        </p:spPr>
      </p:pic>
    </p:spTree>
    <p:extLst>
      <p:ext uri="{BB962C8B-B14F-4D97-AF65-F5344CB8AC3E}">
        <p14:creationId xmlns:p14="http://schemas.microsoft.com/office/powerpoint/2010/main" val="194074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id="{2356AE72-55BE-53DE-FFB3-2CAC28E8B3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
          <a:stretch/>
        </p:blipFill>
        <p:spPr bwMode="auto">
          <a:xfrm>
            <a:off x="731520" y="0"/>
            <a:ext cx="10981831" cy="617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53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71C8D9F-CE0F-932D-DE14-1249FBE59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 y="0"/>
            <a:ext cx="11064240" cy="622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31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637F0-8A64-EFE3-E9A0-BE77319BA99E}"/>
              </a:ext>
            </a:extLst>
          </p:cNvPr>
          <p:cNvSpPr>
            <a:spLocks noGrp="1"/>
          </p:cNvSpPr>
          <p:nvPr>
            <p:ph type="sldNum" sz="quarter" idx="12"/>
          </p:nvPr>
        </p:nvSpPr>
        <p:spPr/>
        <p:txBody>
          <a:bodyPr/>
          <a:lstStyle/>
          <a:p>
            <a:fld id="{B0AE5123-1AB4-42B9-82D5-C770F488761E}" type="slidenum">
              <a:rPr lang="en-US" smtClean="0">
                <a:solidFill>
                  <a:prstClr val="black"/>
                </a:solidFill>
              </a:rPr>
              <a:pPr/>
              <a:t>9</a:t>
            </a:fld>
            <a:endParaRPr lang="en-US">
              <a:solidFill>
                <a:prstClr val="black"/>
              </a:solidFill>
            </a:endParaRPr>
          </a:p>
        </p:txBody>
      </p:sp>
      <p:pic>
        <p:nvPicPr>
          <p:cNvPr id="5122" name="Picture 2">
            <a:extLst>
              <a:ext uri="{FF2B5EF4-FFF2-40B4-BE49-F238E27FC236}">
                <a16:creationId xmlns:a16="http://schemas.microsoft.com/office/drawing/2014/main" id="{2CAB8255-55A1-1D62-DC6C-032CE68F7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23117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fontScheme name="Office Them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80F2CCC9812841A891E3E02E51FF2A" ma:contentTypeVersion="11" ma:contentTypeDescription="Create a new document." ma:contentTypeScope="" ma:versionID="acc8fc361c5e955afe1185d68445fbd8">
  <xsd:schema xmlns:xsd="http://www.w3.org/2001/XMLSchema" xmlns:xs="http://www.w3.org/2001/XMLSchema" xmlns:p="http://schemas.microsoft.com/office/2006/metadata/properties" xmlns:ns3="2d0a51bc-89ef-481a-9676-a3cfc54a4e8f" xmlns:ns4="de582952-3039-4a41-87d8-fe2b8769d5a2" targetNamespace="http://schemas.microsoft.com/office/2006/metadata/properties" ma:root="true" ma:fieldsID="95564a94ddd48918503224c0a135b685" ns3:_="" ns4:_="">
    <xsd:import namespace="2d0a51bc-89ef-481a-9676-a3cfc54a4e8f"/>
    <xsd:import namespace="de582952-3039-4a41-87d8-fe2b8769d5a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a51bc-89ef-481a-9676-a3cfc54a4e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582952-3039-4a41-87d8-fe2b8769d5a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9A8366-7305-4F91-A0CF-2343F8C13A7D}">
  <ds:schemaRefs>
    <ds:schemaRef ds:uri="2d0a51bc-89ef-481a-9676-a3cfc54a4e8f"/>
    <ds:schemaRef ds:uri="de582952-3039-4a41-87d8-fe2b8769d5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CE33E9-FEBA-4815-993B-064F54DA1F55}">
  <ds:schemaRefs>
    <ds:schemaRef ds:uri="http://schemas.microsoft.com/sharepoint/v3/contenttype/forms"/>
  </ds:schemaRefs>
</ds:datastoreItem>
</file>

<file path=customXml/itemProps3.xml><?xml version="1.0" encoding="utf-8"?>
<ds:datastoreItem xmlns:ds="http://schemas.openxmlformats.org/officeDocument/2006/customXml" ds:itemID="{5514724A-ECFC-4A55-88A6-78AEC8C1078D}">
  <ds:schemaRefs>
    <ds:schemaRef ds:uri="http://purl.org/dc/dcmitype/"/>
    <ds:schemaRef ds:uri="de582952-3039-4a41-87d8-fe2b8769d5a2"/>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2d0a51bc-89ef-481a-9676-a3cfc54a4e8f"/>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434</Words>
  <Application>Microsoft Office PowerPoint</Application>
  <PresentationFormat>Widescreen</PresentationFormat>
  <Paragraphs>42</Paragraphs>
  <Slides>9</Slides>
  <Notes>6</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Berlin Sans FB Demi</vt:lpstr>
      <vt:lpstr>Calibri</vt:lpstr>
      <vt:lpstr>Calibri Light</vt:lpstr>
      <vt:lpstr>Century Gothic</vt:lpstr>
      <vt:lpstr>Garamond</vt:lpstr>
      <vt:lpstr>Lato</vt:lpstr>
      <vt:lpstr>Open Sans</vt:lpstr>
      <vt:lpstr>Times New Roman</vt:lpstr>
      <vt:lpstr>2_Office Theme</vt:lpstr>
      <vt:lpstr>1_Office Theme</vt:lpstr>
      <vt:lpstr>PowerPoint Presentation</vt:lpstr>
      <vt:lpstr>The Challenge…In 2018</vt:lpstr>
      <vt:lpstr>Automation and Artificial Intelligence (AI)</vt:lpstr>
      <vt:lpstr>The Solution…Roadbotics by Michelin</vt:lpstr>
      <vt:lpstr>Roadbotics Video</vt:lpstr>
      <vt:lpstr>PowerPoint Presentation</vt:lpstr>
      <vt:lpstr>PowerPoint Presentation</vt:lpstr>
      <vt:lpstr>PowerPoint Presentation</vt:lpstr>
      <vt:lpstr>PowerPoint Presentation</vt:lpstr>
    </vt:vector>
  </TitlesOfParts>
  <Company>City of Savannah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Monisha Johnson</dc:creator>
  <cp:lastModifiedBy>Myriam Baker</cp:lastModifiedBy>
  <cp:revision>1</cp:revision>
  <cp:lastPrinted>2023-02-23T19:12:30Z</cp:lastPrinted>
  <dcterms:created xsi:type="dcterms:W3CDTF">2020-01-14T15:57:28Z</dcterms:created>
  <dcterms:modified xsi:type="dcterms:W3CDTF">2023-02-23T19:12:48Z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0x010100F980F2CCC9812841A891E3E02E51FF2A</vt:lpwstr>
  </property>
</Properties>
</file>