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3" r:id="rId5"/>
    <p:sldMasterId id="2147483668" r:id="rId6"/>
    <p:sldMasterId id="2147483665" r:id="rId7"/>
    <p:sldMasterId id="2147483672" r:id="rId8"/>
    <p:sldMasterId id="2147483687" r:id="rId9"/>
  </p:sldMasterIdLst>
  <p:notesMasterIdLst>
    <p:notesMasterId r:id="rId28"/>
  </p:notesMasterIdLst>
  <p:handoutMasterIdLst>
    <p:handoutMasterId r:id="rId29"/>
  </p:handoutMasterIdLst>
  <p:sldIdLst>
    <p:sldId id="420" r:id="rId10"/>
    <p:sldId id="390" r:id="rId11"/>
    <p:sldId id="398" r:id="rId12"/>
    <p:sldId id="369" r:id="rId13"/>
    <p:sldId id="382" r:id="rId14"/>
    <p:sldId id="396" r:id="rId15"/>
    <p:sldId id="381" r:id="rId16"/>
    <p:sldId id="417" r:id="rId17"/>
    <p:sldId id="365" r:id="rId18"/>
    <p:sldId id="394" r:id="rId19"/>
    <p:sldId id="371" r:id="rId20"/>
    <p:sldId id="410" r:id="rId21"/>
    <p:sldId id="418" r:id="rId22"/>
    <p:sldId id="357" r:id="rId23"/>
    <p:sldId id="378" r:id="rId24"/>
    <p:sldId id="415" r:id="rId25"/>
    <p:sldId id="411" r:id="rId26"/>
    <p:sldId id="421" r:id="rId27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87">
          <p15:clr>
            <a:srgbClr val="A4A3A4"/>
          </p15:clr>
        </p15:guide>
        <p15:guide id="2" orient="horz" pos="2802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pos="316">
          <p15:clr>
            <a:srgbClr val="A4A3A4"/>
          </p15:clr>
        </p15:guide>
        <p15:guide id="5" pos="2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  <a:srgbClr val="009900"/>
    <a:srgbClr val="006600"/>
    <a:srgbClr val="3366FF"/>
    <a:srgbClr val="FF6600"/>
    <a:srgbClr val="CC0000"/>
    <a:srgbClr val="CC3300"/>
    <a:srgbClr val="0000FF"/>
    <a:srgbClr val="C67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83EC0-A2CB-49FE-9CC6-E1B3140ECD2F}" v="2" dt="2025-06-12T13:58:48.616"/>
    <p1510:client id="{C6481243-416F-4C41-B164-B62F57AF2580}" v="25" dt="2025-06-12T14:29:15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187"/>
        <p:guide orient="horz" pos="2802"/>
        <p:guide orient="horz" pos="1698"/>
        <p:guide pos="316"/>
        <p:guide pos="288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orres" userId="fd6fea83-ac05-4053-8888-69fe49633bed" providerId="ADAL" clId="{C6481243-416F-4C41-B164-B62F57AF2580}"/>
    <pc:docChg chg="undo custSel addSld delSld modSld sldOrd">
      <pc:chgData name="Sarah Torres" userId="fd6fea83-ac05-4053-8888-69fe49633bed" providerId="ADAL" clId="{C6481243-416F-4C41-B164-B62F57AF2580}" dt="2025-06-12T14:29:15.542" v="30" actId="2696"/>
      <pc:docMkLst>
        <pc:docMk/>
      </pc:docMkLst>
      <pc:sldChg chg="del">
        <pc:chgData name="Sarah Torres" userId="fd6fea83-ac05-4053-8888-69fe49633bed" providerId="ADAL" clId="{C6481243-416F-4C41-B164-B62F57AF2580}" dt="2025-06-12T14:28:19.912" v="26" actId="2696"/>
        <pc:sldMkLst>
          <pc:docMk/>
          <pc:sldMk cId="3914854904" sldId="258"/>
        </pc:sldMkLst>
      </pc:sldChg>
      <pc:sldChg chg="add del">
        <pc:chgData name="Sarah Torres" userId="fd6fea83-ac05-4053-8888-69fe49633bed" providerId="ADAL" clId="{C6481243-416F-4C41-B164-B62F57AF2580}" dt="2025-06-12T14:25:28.722" v="3" actId="2696"/>
        <pc:sldMkLst>
          <pc:docMk/>
          <pc:sldMk cId="2435346059" sldId="294"/>
        </pc:sldMkLst>
      </pc:sldChg>
      <pc:sldChg chg="del">
        <pc:chgData name="Sarah Torres" userId="fd6fea83-ac05-4053-8888-69fe49633bed" providerId="ADAL" clId="{C6481243-416F-4C41-B164-B62F57AF2580}" dt="2025-06-12T14:29:15.542" v="30" actId="2696"/>
        <pc:sldMkLst>
          <pc:docMk/>
          <pc:sldMk cId="3541576752" sldId="419"/>
        </pc:sldMkLst>
      </pc:sldChg>
      <pc:sldChg chg="addSp modSp new mod">
        <pc:chgData name="Sarah Torres" userId="fd6fea83-ac05-4053-8888-69fe49633bed" providerId="ADAL" clId="{C6481243-416F-4C41-B164-B62F57AF2580}" dt="2025-06-12T14:28:13.002" v="25" actId="14100"/>
        <pc:sldMkLst>
          <pc:docMk/>
          <pc:sldMk cId="1097122976" sldId="420"/>
        </pc:sldMkLst>
        <pc:picChg chg="add mod">
          <ac:chgData name="Sarah Torres" userId="fd6fea83-ac05-4053-8888-69fe49633bed" providerId="ADAL" clId="{C6481243-416F-4C41-B164-B62F57AF2580}" dt="2025-06-12T14:28:13.002" v="25" actId="14100"/>
          <ac:picMkLst>
            <pc:docMk/>
            <pc:sldMk cId="1097122976" sldId="420"/>
            <ac:picMk id="2" creationId="{3A90A168-DDCA-E795-6EE5-FE0AAB7DDC87}"/>
          </ac:picMkLst>
        </pc:picChg>
      </pc:sldChg>
      <pc:sldChg chg="new del">
        <pc:chgData name="Sarah Torres" userId="fd6fea83-ac05-4053-8888-69fe49633bed" providerId="ADAL" clId="{C6481243-416F-4C41-B164-B62F57AF2580}" dt="2025-06-12T14:25:11.549" v="2" actId="2696"/>
        <pc:sldMkLst>
          <pc:docMk/>
          <pc:sldMk cId="2022955067" sldId="420"/>
        </pc:sldMkLst>
      </pc:sldChg>
      <pc:sldChg chg="new del">
        <pc:chgData name="Sarah Torres" userId="fd6fea83-ac05-4053-8888-69fe49633bed" providerId="ADAL" clId="{C6481243-416F-4C41-B164-B62F57AF2580}" dt="2025-06-12T14:27:00.367" v="13" actId="680"/>
        <pc:sldMkLst>
          <pc:docMk/>
          <pc:sldMk cId="3124199047" sldId="420"/>
        </pc:sldMkLst>
      </pc:sldChg>
      <pc:sldChg chg="addSp modSp new del mod">
        <pc:chgData name="Sarah Torres" userId="fd6fea83-ac05-4053-8888-69fe49633bed" providerId="ADAL" clId="{C6481243-416F-4C41-B164-B62F57AF2580}" dt="2025-06-12T14:26:43.781" v="11" actId="2696"/>
        <pc:sldMkLst>
          <pc:docMk/>
          <pc:sldMk cId="3958877654" sldId="420"/>
        </pc:sldMkLst>
        <pc:picChg chg="add mod">
          <ac:chgData name="Sarah Torres" userId="fd6fea83-ac05-4053-8888-69fe49633bed" providerId="ADAL" clId="{C6481243-416F-4C41-B164-B62F57AF2580}" dt="2025-06-12T14:26:39.660" v="10" actId="14100"/>
          <ac:picMkLst>
            <pc:docMk/>
            <pc:sldMk cId="3958877654" sldId="420"/>
            <ac:picMk id="2" creationId="{56C3742F-F0AA-EF14-1BD7-E9B77D079D3F}"/>
          </ac:picMkLst>
        </pc:picChg>
      </pc:sldChg>
      <pc:sldChg chg="add ord">
        <pc:chgData name="Sarah Torres" userId="fd6fea83-ac05-4053-8888-69fe49633bed" providerId="ADAL" clId="{C6481243-416F-4C41-B164-B62F57AF2580}" dt="2025-06-12T14:29:12.130" v="29"/>
        <pc:sldMkLst>
          <pc:docMk/>
          <pc:sldMk cId="3560379435" sldId="421"/>
        </pc:sldMkLst>
      </pc:sldChg>
    </pc:docChg>
  </pc:docChgLst>
  <pc:docChgLst>
    <pc:chgData name="Kahntilida Coleman" userId="b890a7e5-0bcd-4d62-ae8b-b74341d8039c" providerId="ADAL" clId="{42683EC0-A2CB-49FE-9CC6-E1B3140ECD2F}"/>
    <pc:docChg chg="addSld modSld sldOrd">
      <pc:chgData name="Kahntilida Coleman" userId="b890a7e5-0bcd-4d62-ae8b-b74341d8039c" providerId="ADAL" clId="{42683EC0-A2CB-49FE-9CC6-E1B3140ECD2F}" dt="2025-06-12T13:58:48.614" v="3"/>
      <pc:docMkLst>
        <pc:docMk/>
      </pc:docMkLst>
      <pc:sldChg chg="add ord">
        <pc:chgData name="Kahntilida Coleman" userId="b890a7e5-0bcd-4d62-ae8b-b74341d8039c" providerId="ADAL" clId="{42683EC0-A2CB-49FE-9CC6-E1B3140ECD2F}" dt="2025-06-12T13:58:41.025" v="2"/>
        <pc:sldMkLst>
          <pc:docMk/>
          <pc:sldMk cId="3914854904" sldId="258"/>
        </pc:sldMkLst>
      </pc:sldChg>
      <pc:sldChg chg="add">
        <pc:chgData name="Kahntilida Coleman" userId="b890a7e5-0bcd-4d62-ae8b-b74341d8039c" providerId="ADAL" clId="{42683EC0-A2CB-49FE-9CC6-E1B3140ECD2F}" dt="2025-06-12T13:58:48.614" v="3"/>
        <pc:sldMkLst>
          <pc:docMk/>
          <pc:sldMk cId="3541576752" sldId="41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A1_FB724C3C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8A_E4E614B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A2_5632B7AE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77509842519685"/>
          <c:y val="0.14717199803149605"/>
          <c:w val="0.81730823490813653"/>
          <c:h val="0.70492249015748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Depreciable Assets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1655420773</c:v>
                </c:pt>
                <c:pt idx="1">
                  <c:v>1731179611</c:v>
                </c:pt>
                <c:pt idx="2">
                  <c:v>1852916156</c:v>
                </c:pt>
                <c:pt idx="3">
                  <c:v>1927013222</c:v>
                </c:pt>
                <c:pt idx="4">
                  <c:v>2093861959</c:v>
                </c:pt>
                <c:pt idx="5">
                  <c:v>2343005946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C-416F-B661-E492DF6EBD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Accumulated Depreciation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855503263</c:v>
                </c:pt>
                <c:pt idx="1">
                  <c:v>901224558</c:v>
                </c:pt>
                <c:pt idx="2">
                  <c:v>947135497</c:v>
                </c:pt>
                <c:pt idx="3">
                  <c:v>1000794078</c:v>
                </c:pt>
                <c:pt idx="4">
                  <c:v>1066271175</c:v>
                </c:pt>
                <c:pt idx="5">
                  <c:v>1130575992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FC-416F-B661-E492DF6EBD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Non-depreciable Assets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437127629</c:v>
                </c:pt>
                <c:pt idx="1">
                  <c:v>534350466</c:v>
                </c:pt>
                <c:pt idx="2">
                  <c:v>642703114</c:v>
                </c:pt>
                <c:pt idx="3">
                  <c:v>643582695</c:v>
                </c:pt>
                <c:pt idx="4">
                  <c:v>617112148</c:v>
                </c:pt>
                <c:pt idx="5">
                  <c:v>574445148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FC-416F-B661-E492DF6EB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090096"/>
        <c:axId val="1847672656"/>
      </c:barChart>
      <c:catAx>
        <c:axId val="39609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7672656"/>
        <c:crosses val="autoZero"/>
        <c:auto val="1"/>
        <c:lblAlgn val="ctr"/>
        <c:lblOffset val="100"/>
        <c:noMultiLvlLbl val="0"/>
      </c:catAx>
      <c:valAx>
        <c:axId val="184767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09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77509842519685"/>
          <c:y val="0.14717199803149605"/>
          <c:w val="0.81730823490813653"/>
          <c:h val="0.70492249015748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194812942</c:v>
                </c:pt>
                <c:pt idx="1">
                  <c:v>186318178</c:v>
                </c:pt>
                <c:pt idx="2">
                  <c:v>210452738</c:v>
                </c:pt>
                <c:pt idx="3">
                  <c:v>236460619</c:v>
                </c:pt>
                <c:pt idx="4">
                  <c:v>252647219</c:v>
                </c:pt>
                <c:pt idx="5">
                  <c:v>272986340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0E-47BF-ABC4-2DBABEF14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Expenditures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183382672</c:v>
                </c:pt>
                <c:pt idx="1">
                  <c:v>190702622</c:v>
                </c:pt>
                <c:pt idx="2">
                  <c:v>187716392</c:v>
                </c:pt>
                <c:pt idx="3">
                  <c:v>210139742</c:v>
                </c:pt>
                <c:pt idx="4">
                  <c:v>222114640</c:v>
                </c:pt>
                <c:pt idx="5">
                  <c:v>243536629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0E-47BF-ABC4-2DBABEF14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Unassigned Fund 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40927903</c:v>
                </c:pt>
                <c:pt idx="1">
                  <c:v>42975684</c:v>
                </c:pt>
                <c:pt idx="2">
                  <c:v>47153465</c:v>
                </c:pt>
                <c:pt idx="3">
                  <c:v>49360451</c:v>
                </c:pt>
                <c:pt idx="4">
                  <c:v>53887923</c:v>
                </c:pt>
                <c:pt idx="5">
                  <c:v>59598399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0E-47BF-ABC4-2DBABEF14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090096"/>
        <c:axId val="1847672656"/>
      </c:barChart>
      <c:catAx>
        <c:axId val="39609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7672656"/>
        <c:crosses val="autoZero"/>
        <c:auto val="1"/>
        <c:lblAlgn val="ctr"/>
        <c:lblOffset val="100"/>
        <c:noMultiLvlLbl val="0"/>
      </c:catAx>
      <c:valAx>
        <c:axId val="184767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09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77509842519685"/>
          <c:y val="0.14717199803149605"/>
          <c:w val="0.81730823490813653"/>
          <c:h val="0.70492249015748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0.72799999999999998</c:v>
                </c:pt>
                <c:pt idx="1">
                  <c:v>0.81899999999999995</c:v>
                </c:pt>
                <c:pt idx="2">
                  <c:v>0.872</c:v>
                </c:pt>
                <c:pt idx="3">
                  <c:v>0.91200000000000003</c:v>
                </c:pt>
                <c:pt idx="4">
                  <c:v>0.71799999999999997</c:v>
                </c:pt>
                <c:pt idx="5">
                  <c:v>0.72909999999999997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0E-47BF-ABC4-2DBABEF14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0.85099999999999998</c:v>
                </c:pt>
                <c:pt idx="1">
                  <c:v>1.1060000000000001</c:v>
                </c:pt>
                <c:pt idx="2">
                  <c:v>1.3129999999999999</c:v>
                </c:pt>
                <c:pt idx="3">
                  <c:v>1.4850000000000001</c:v>
                </c:pt>
                <c:pt idx="4">
                  <c:v>1.206</c:v>
                </c:pt>
                <c:pt idx="5">
                  <c:v>1.2310000000000001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0E-47BF-ABC4-2DBABEF14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090096"/>
        <c:axId val="1847672656"/>
      </c:barChart>
      <c:catAx>
        <c:axId val="39609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7672656"/>
        <c:crosses val="autoZero"/>
        <c:auto val="1"/>
        <c:lblAlgn val="ctr"/>
        <c:lblOffset val="100"/>
        <c:noMultiLvlLbl val="0"/>
      </c:catAx>
      <c:valAx>
        <c:axId val="184767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09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31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46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427" tIns="46213" rIns="92427" bIns="46213" numCol="1" anchor="t" anchorCtr="0" compatLnSpc="1">
            <a:prstTxWarp prst="textNoShape">
              <a:avLst/>
            </a:prstTxWarp>
          </a:bodyPr>
          <a:lstStyle>
            <a:lvl1pPr defTabSz="923789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9462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427" tIns="46213" rIns="92427" bIns="46213" numCol="1" anchor="t" anchorCtr="0" compatLnSpc="1">
            <a:prstTxWarp prst="textNoShape">
              <a:avLst/>
            </a:prstTxWarp>
          </a:bodyPr>
          <a:lstStyle>
            <a:lvl1pPr algn="r" defTabSz="923789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345" y="4414838"/>
            <a:ext cx="5137714" cy="418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427" tIns="46213" rIns="92427" bIns="46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5"/>
            <a:ext cx="3039463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427" tIns="46213" rIns="92427" bIns="46213" numCol="1" anchor="b" anchorCtr="0" compatLnSpc="1">
            <a:prstTxWarp prst="textNoShape">
              <a:avLst/>
            </a:prstTxWarp>
          </a:bodyPr>
          <a:lstStyle>
            <a:lvl1pPr defTabSz="923789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31265"/>
            <a:ext cx="3039462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427" tIns="46213" rIns="92427" bIns="46213" numCol="1" anchor="b" anchorCtr="0" compatLnSpc="1">
            <a:prstTxWarp prst="textNoShape">
              <a:avLst/>
            </a:prstTxWarp>
          </a:bodyPr>
          <a:lstStyle>
            <a:lvl1pPr algn="r" defTabSz="923789">
              <a:defRPr sz="1200"/>
            </a:lvl1pPr>
          </a:lstStyle>
          <a:p>
            <a:fld id="{81EB75B7-0BFB-40CC-AAC8-CA2CC996B8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52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28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Upward</a:t>
            </a:r>
            <a:r>
              <a:rPr lang="en-US" baseline="0"/>
              <a:t> trend noted and needed for plans and commitments looking forward.</a:t>
            </a:r>
          </a:p>
          <a:p>
            <a:pPr eaLnBrk="1" hangingPunct="1"/>
            <a:endParaRPr lang="en-US" baseline="0"/>
          </a:p>
          <a:p>
            <a:pPr eaLnBrk="1" hangingPunct="1"/>
            <a:r>
              <a:rPr lang="en-US" baseline="0"/>
              <a:t>Prepare for disaster contingencies, recessions and other matters could develop.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33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19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M&amp;J Partner Joel Black just took the helm as Chairman of GASB.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We</a:t>
            </a:r>
            <a:r>
              <a:rPr lang="en-US" baseline="0"/>
              <a:t> are encouraged with GASB’s future.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11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2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4 offices in Georgia</a:t>
            </a:r>
            <a:r>
              <a:rPr lang="en-US" baseline="0"/>
              <a:t> including Savannah.</a:t>
            </a:r>
          </a:p>
          <a:p>
            <a:pPr eaLnBrk="1" hangingPunct="1"/>
            <a:r>
              <a:rPr lang="en-US" baseline="0"/>
              <a:t>4 other offices in the Southeast.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2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Savannah’s Finance Department led</a:t>
            </a:r>
            <a:r>
              <a:rPr lang="en-US" baseline="0"/>
              <a:t> by David Maxwell puts the CAFR together and we do the audit.</a:t>
            </a:r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6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Savannah’s Finance Department led</a:t>
            </a:r>
            <a:r>
              <a:rPr lang="en-US" baseline="0"/>
              <a:t> by David Maxwell puts the CAFR together and we do the audit.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15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Savannah</a:t>
            </a:r>
            <a:r>
              <a:rPr lang="en-US" baseline="0"/>
              <a:t> is a very large city government, and the numbers support that notion.</a:t>
            </a:r>
          </a:p>
          <a:p>
            <a:pPr eaLnBrk="1" hangingPunct="1"/>
            <a:endParaRPr lang="en-US" baseline="0"/>
          </a:p>
          <a:p>
            <a:pPr eaLnBrk="1" hangingPunct="1"/>
            <a:r>
              <a:rPr lang="en-US" baseline="0"/>
              <a:t>Bottom line is very much needed when you look to the future cash flows needs.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35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12/31</a:t>
            </a:r>
            <a:r>
              <a:rPr lang="en-US" baseline="0"/>
              <a:t> = </a:t>
            </a:r>
            <a:r>
              <a:rPr lang="en-US"/>
              <a:t>fattest</a:t>
            </a:r>
            <a:r>
              <a:rPr lang="en-US" baseline="0"/>
              <a:t> time of year.</a:t>
            </a:r>
          </a:p>
          <a:p>
            <a:pPr eaLnBrk="1" hangingPunct="1"/>
            <a:endParaRPr lang="en-US" baseline="0"/>
          </a:p>
          <a:p>
            <a:pPr eaLnBrk="1" hangingPunct="1"/>
            <a:r>
              <a:rPr lang="en-US" baseline="0"/>
              <a:t>Income and Expenses Include transfers in and out ……. </a:t>
            </a:r>
          </a:p>
          <a:p>
            <a:pPr eaLnBrk="1" hangingPunct="1"/>
            <a:endParaRPr lang="en-US" baseline="0"/>
          </a:p>
          <a:p>
            <a:pPr eaLnBrk="1" hangingPunct="1"/>
            <a:r>
              <a:rPr lang="en-US" baseline="0"/>
              <a:t>Savannah has around 80 days of fund balance.  </a:t>
            </a:r>
          </a:p>
          <a:p>
            <a:pPr eaLnBrk="1" hangingPunct="1"/>
            <a:r>
              <a:rPr lang="en-US" baseline="0"/>
              <a:t>Good but not Great.</a:t>
            </a:r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98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Upward</a:t>
            </a:r>
            <a:r>
              <a:rPr lang="en-US" baseline="0"/>
              <a:t> trend noted and needed for plans and commitments looking forward.</a:t>
            </a:r>
          </a:p>
          <a:p>
            <a:pPr eaLnBrk="1" hangingPunct="1"/>
            <a:endParaRPr lang="en-US" baseline="0"/>
          </a:p>
          <a:p>
            <a:pPr eaLnBrk="1" hangingPunct="1"/>
            <a:r>
              <a:rPr lang="en-US" baseline="0"/>
              <a:t>Prepare for disaster contingencies, recessions and other matters could develop.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5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7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3052D-2824-40C2-BD27-10BD00C6D4C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Look long-term to evaluate current status.</a:t>
            </a:r>
          </a:p>
          <a:p>
            <a:pPr eaLnBrk="1" hangingPunct="1"/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122212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61849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>
                <a:solidFill>
                  <a:srgbClr val="006600"/>
                </a:solidFill>
              </a:rPr>
              <a:t>Financial &amp; Compliance Audit</a:t>
            </a:r>
          </a:p>
          <a:p>
            <a:pPr algn="ctr"/>
            <a:r>
              <a:rPr lang="en-US" sz="1200" b="1" i="1">
                <a:solidFill>
                  <a:srgbClr val="006600"/>
                </a:solidFill>
              </a:rPr>
              <a:t>December 31, 2024</a:t>
            </a:r>
          </a:p>
        </p:txBody>
      </p:sp>
    </p:spTree>
    <p:extLst>
      <p:ext uri="{BB962C8B-B14F-4D97-AF65-F5344CB8AC3E}">
        <p14:creationId xmlns:p14="http://schemas.microsoft.com/office/powerpoint/2010/main" val="191607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924A-A728-4797-74BF-F39EFD6B4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11CA6-C289-9A4D-7635-10E84851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E77DA-60B1-FB40-D69D-5860710B8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4302D-6813-E971-ED91-3D63D823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DEE2D-2ADF-6E74-6056-DBE78345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721D4-FD6A-1D12-31D3-E38A26A7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FD2B-4B34-4DDD-1F0C-C3AA22FA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20AAA-1C9C-ACD1-55EF-FC8F8A229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3C891-F202-97ED-169C-F998EBB47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F9A64-52CD-5277-17FD-B2C428F53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36B3D-1EA6-93AC-3355-000948E5C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31DAD-1451-CB61-35E7-6915E5B9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C1E29-99A4-6C6D-2682-3CDE8178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FDD9D-B005-4DE5-4B04-826AC831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32DD-9797-DA4E-397F-74D2963B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6A8C7-81F7-B929-DF98-2D225D45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46ADD-18B0-67E2-53AC-5A7F10DE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64C2C-59F4-51F5-CCF8-E5D2C29C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4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8A274-D9E4-CAC6-FD49-3C359AD1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671235-A089-0F02-E763-955599FA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07923-325B-9C26-D298-214748E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10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E1E8-4161-2AD0-400C-466FFE88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EC461-9513-0841-B955-3DB52F297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9A08B-0B2C-2631-9BC9-F8A8F3DB9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8C6DD-3367-081C-03B1-D2AF9428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D17AC-6A33-606B-DFB5-24811D32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1BEB9-7688-F0A5-A439-798A3F44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80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4E1D-B818-F4FA-82D7-9F3EE6B1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9763D0-1AF7-B8CD-65AA-DF91B535A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0EC38-73AC-8D9F-BDBB-C565DD015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64248-C334-8364-EAFA-4ED63AC9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02BCF-4E60-0B88-CC36-8FB1F30B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EB295-76E6-06F5-5389-536F369B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2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2B74-B4FF-1C79-7D39-44E07CAE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1C5C9-23DB-327A-0294-A785E13D7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5458B-31CF-4811-2439-D380CF1B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66520-B72D-5698-D678-CAFB71F8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AF153-0ABC-084C-0028-D9FE1FC0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99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D9F54-6384-37D9-0EEE-DD6C37BD3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91A0A-82E1-4ADD-2050-5B6C53216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D4A51-652C-91C1-EA89-C1A95292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E038D-D4F0-511E-0E8C-484FCC3C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83790-CD91-15B1-187D-1F620844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26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609600"/>
            <a:ext cx="852487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600200"/>
            <a:ext cx="4186238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2963" y="1600200"/>
            <a:ext cx="4186237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2963" y="3886200"/>
            <a:ext cx="4186237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023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61849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>
                <a:solidFill>
                  <a:srgbClr val="006600"/>
                </a:solidFill>
              </a:rPr>
              <a:t>Financial &amp; Compliance Audit</a:t>
            </a:r>
          </a:p>
          <a:p>
            <a:pPr algn="ctr"/>
            <a:r>
              <a:rPr lang="en-US" sz="1200" b="1" i="1">
                <a:solidFill>
                  <a:srgbClr val="006600"/>
                </a:solidFill>
              </a:rPr>
              <a:t>December 31, 2024</a:t>
            </a:r>
          </a:p>
        </p:txBody>
      </p:sp>
    </p:spTree>
    <p:extLst>
      <p:ext uri="{BB962C8B-B14F-4D97-AF65-F5344CB8AC3E}">
        <p14:creationId xmlns:p14="http://schemas.microsoft.com/office/powerpoint/2010/main" val="317509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0" y="76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1">
                <a:solidFill>
                  <a:srgbClr val="0070C0"/>
                </a:solidFill>
              </a:rPr>
              <a:t>   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9100" y="1066800"/>
            <a:ext cx="83439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Times New Roman" pitchFamily="18" charset="0"/>
                <a:cs typeface="Times New Roman" pitchFamily="18" charset="0"/>
              </a:defRPr>
            </a:lvl1pPr>
            <a:lvl2pPr>
              <a:defRPr sz="2400" b="1">
                <a:latin typeface="Times New Roman" pitchFamily="18" charset="0"/>
                <a:cs typeface="Times New Roman" pitchFamily="18" charset="0"/>
              </a:defRPr>
            </a:lvl2pPr>
            <a:lvl3pPr>
              <a:defRPr b="1">
                <a:latin typeface="Times New Roman" pitchFamily="18" charset="0"/>
                <a:cs typeface="Times New Roman" pitchFamily="18" charset="0"/>
              </a:defRPr>
            </a:lvl3pPr>
            <a:lvl4pPr>
              <a:defRPr b="1">
                <a:latin typeface="Times New Roman" pitchFamily="18" charset="0"/>
                <a:cs typeface="Times New Roman" pitchFamily="18" charset="0"/>
              </a:defRPr>
            </a:lvl4pPr>
            <a:lvl5pPr>
              <a:defRPr b="1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9144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135685"/>
      </p:ext>
    </p:extLst>
  </p:cSld>
  <p:clrMapOvr>
    <a:masterClrMapping/>
  </p:clrMapOvr>
  <p:transition spd="med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0" y="76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1">
                <a:solidFill>
                  <a:srgbClr val="0070C0"/>
                </a:solidFill>
              </a:rPr>
              <a:t>   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9100" y="1066800"/>
            <a:ext cx="83439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Times New Roman" pitchFamily="18" charset="0"/>
                <a:cs typeface="Times New Roman" pitchFamily="18" charset="0"/>
              </a:defRPr>
            </a:lvl1pPr>
            <a:lvl2pPr>
              <a:defRPr sz="2400" b="1">
                <a:latin typeface="Times New Roman" pitchFamily="18" charset="0"/>
                <a:cs typeface="Times New Roman" pitchFamily="18" charset="0"/>
              </a:defRPr>
            </a:lvl2pPr>
            <a:lvl3pPr>
              <a:defRPr b="1">
                <a:latin typeface="Times New Roman" pitchFamily="18" charset="0"/>
                <a:cs typeface="Times New Roman" pitchFamily="18" charset="0"/>
              </a:defRPr>
            </a:lvl3pPr>
            <a:lvl4pPr>
              <a:defRPr b="1">
                <a:latin typeface="Times New Roman" pitchFamily="18" charset="0"/>
                <a:cs typeface="Times New Roman" pitchFamily="18" charset="0"/>
              </a:defRPr>
            </a:lvl4pPr>
            <a:lvl5pPr>
              <a:defRPr b="1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9144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02188"/>
      </p:ext>
    </p:extLst>
  </p:cSld>
  <p:clrMapOvr>
    <a:masterClrMapping/>
  </p:clrMapOvr>
  <p:transition spd="med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7870D-D1BE-EBB6-1A02-92A10940D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529B4-8E91-01E6-FA16-52130E7BD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7C456-841C-462D-453D-6C69521E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15E7A-5328-7C2B-EE4F-D905645C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36B6B-9DBD-3F81-AF84-9E667D51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47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1AEB-75EB-A6CA-512A-2F3467FB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67A33-27EE-9E0E-02F0-4D0097EE2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646C6-3C69-74D8-60A9-CD26A176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CB156-2461-C33F-87C3-AECD69E1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EA922-52E6-F8F7-17EF-6FD063B9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6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1D3C-92D2-7329-226D-DB668659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812A9-10D1-16C9-E35C-BA9FD6535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FF2A6-BF5B-8E8E-FC18-2A9218AB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CE6C2-7C8F-1A06-0A69-9C8F5C83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28EC3-6D2F-AB2A-E3FD-D3B7C28E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04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A79B-E3C8-346E-6919-ED9AF1EC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F12C-BECF-7590-9F36-B42E75A28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8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0B8BA-BDC5-CD6E-6D93-CEF75B576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8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49DEE-80EC-96C9-5425-04316AF4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F8A09-C891-BF6D-4149-B7323FEE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692D5-A91B-F0BE-DE3E-E4910AB9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83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59A7-CB2F-8203-8157-F2072380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CDEE3-9BF8-8F21-6979-A57E1DFD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AA2B0-AC73-4EC5-88A6-7992D62E8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F40C2-2AA3-2869-9221-4D28AF5ED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D05C99-D0C3-F474-3843-545767750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4D17A-CD31-1550-D0BF-06C080074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58085-2373-E793-F5D9-BDD2AFA9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F3D4E-FED5-4E2D-736D-D1B8F4C60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04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6AE3-A823-7797-3455-F8CC11EE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96381-5A26-8F0C-D71C-5EA6408E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AD44E-2D50-6865-7EFA-BFEA81BF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2E1ED-4D0B-B02D-1452-D97D6DF4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60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562443-8FA4-B0D4-6BCD-2B456AF81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44467-A7F9-7CEE-C043-6EF2571C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EB002-BA58-EEC3-E211-65352BE5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74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5669-B2FE-B7EB-C124-4BA037EC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612A8-774A-0ADF-CF65-AC0D81784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2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097A4-71CD-EE5B-0CC8-3A5B6415A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9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7101B-4ECA-0810-DBF8-B6600A44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B03BA-DA1B-97EE-6E43-B8C8703A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D61AB-1211-1428-1BFB-BD2C5B8F0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21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313F-CF8A-1BE7-6797-F07437EA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5FBAB-245A-4A85-E0E7-4AE187C83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2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6D617-D72E-1E3F-7553-5CC363A99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9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285C5-6EFA-5EC3-141C-6DD2ADBF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E95BF-04F7-E05A-0B92-CB633EAF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36674-0FD2-D4F7-9F57-B9742B8F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8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609600"/>
            <a:ext cx="852487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600200"/>
            <a:ext cx="4186238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2963" y="1600200"/>
            <a:ext cx="4186237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2963" y="3886200"/>
            <a:ext cx="4186237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328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E552-42A4-38BC-4ED0-E89EE558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633F0-1399-2EEE-DE3B-875A1B37C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00500-E16C-DB44-9D82-D8417EF8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8C6D5-C18C-3CD9-8131-CB97B935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B0345-53E6-E9B9-ECB1-1E1B65CF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4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B610F-3F18-3C84-A0C7-9739A8A76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8"/>
            <a:ext cx="197167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90CF3-FC3D-EFCC-53CF-F699E6BB6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8"/>
            <a:ext cx="580072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73858-3CB8-0F2B-D816-ACDA74BE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592DF-0E98-4698-D35D-89C86420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E90BD-8437-E324-3BB5-88990F3E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2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61849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>
                <a:solidFill>
                  <a:srgbClr val="006600"/>
                </a:solidFill>
              </a:rPr>
              <a:t>Financial &amp; Compliance Audit</a:t>
            </a:r>
          </a:p>
          <a:p>
            <a:pPr algn="ctr"/>
            <a:r>
              <a:rPr lang="en-US" sz="1200" b="1" i="1">
                <a:solidFill>
                  <a:srgbClr val="006600"/>
                </a:solidFill>
              </a:rPr>
              <a:t>December 31, 2019</a:t>
            </a:r>
          </a:p>
        </p:txBody>
      </p:sp>
    </p:spTree>
    <p:extLst>
      <p:ext uri="{BB962C8B-B14F-4D97-AF65-F5344CB8AC3E}">
        <p14:creationId xmlns:p14="http://schemas.microsoft.com/office/powerpoint/2010/main" val="342018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0" y="76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1">
                <a:solidFill>
                  <a:srgbClr val="0070C0"/>
                </a:solidFill>
              </a:rPr>
              <a:t>   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9100" y="1066800"/>
            <a:ext cx="83439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Times New Roman" pitchFamily="18" charset="0"/>
                <a:cs typeface="Times New Roman" pitchFamily="18" charset="0"/>
              </a:defRPr>
            </a:lvl1pPr>
            <a:lvl2pPr>
              <a:defRPr sz="2400" b="1">
                <a:latin typeface="Times New Roman" pitchFamily="18" charset="0"/>
                <a:cs typeface="Times New Roman" pitchFamily="18" charset="0"/>
              </a:defRPr>
            </a:lvl2pPr>
            <a:lvl3pPr>
              <a:defRPr b="1">
                <a:latin typeface="Times New Roman" pitchFamily="18" charset="0"/>
                <a:cs typeface="Times New Roman" pitchFamily="18" charset="0"/>
              </a:defRPr>
            </a:lvl3pPr>
            <a:lvl4pPr>
              <a:defRPr b="1">
                <a:latin typeface="Times New Roman" pitchFamily="18" charset="0"/>
                <a:cs typeface="Times New Roman" pitchFamily="18" charset="0"/>
              </a:defRPr>
            </a:lvl4pPr>
            <a:lvl5pPr>
              <a:defRPr b="1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9144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640030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14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05AF-F47A-9F9C-5852-F65C9FE65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28F03-3313-F870-EBCA-FA258D7A9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D472C-53A5-0576-820F-0354C491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E5A7A-FB22-73F5-0E79-EF3D14C8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4ED63-1ECB-226F-F31C-EE1F205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7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CCC8-E3B7-AD3C-4135-6013B4F9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0714-3A54-0152-ADAC-5BF2ACDA4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0A6B9-FF98-44C7-E686-A3447527A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C0540-51C0-61BA-7244-33C2E587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0B36D-DF6F-F59F-9805-7581DEDC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0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EBB8-7F90-569F-E88C-2CF98330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7AD30-1DE4-37D7-9290-F6C156E8C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3934C-DE1B-5D71-CE0B-9B5ABDD7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219B-28C8-4331-A2E6-8A904A5BC4EB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48452-B043-D02B-C74A-891B5B30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0778-7822-98D7-AB6A-9F27B449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8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609600"/>
            <a:ext cx="852487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1" y="1461544"/>
            <a:ext cx="9159446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600200"/>
            <a:ext cx="8524875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1" name="Rectangle 41"/>
          <p:cNvSpPr>
            <a:spLocks noChangeArrowheads="1"/>
          </p:cNvSpPr>
          <p:nvPr userDrawn="1"/>
        </p:nvSpPr>
        <p:spPr bwMode="auto">
          <a:xfrm>
            <a:off x="8823325" y="6183313"/>
            <a:ext cx="252413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32997" y="5785612"/>
            <a:ext cx="8426450" cy="2590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/>
            <a:fld id="{F09D4BD5-64C5-478E-B896-7FF85063082E}" type="slidenum">
              <a:rPr lang="en-US" sz="1100" b="1">
                <a:solidFill>
                  <a:srgbClr val="009900"/>
                </a:solidFill>
                <a:latin typeface="Univers ExtraBlack" pitchFamily="34" charset="0"/>
              </a:rPr>
              <a:pPr algn="r"/>
              <a:t>‹#›</a:t>
            </a:fld>
            <a:endParaRPr lang="en-US" sz="1100" b="1">
              <a:solidFill>
                <a:srgbClr val="009900"/>
              </a:solidFill>
              <a:latin typeface="Univers ExtraBlack" pitchFamily="34" charset="0"/>
            </a:endParaRPr>
          </a:p>
        </p:txBody>
      </p:sp>
      <p:sp>
        <p:nvSpPr>
          <p:cNvPr id="14" name="Line 7"/>
          <p:cNvSpPr>
            <a:spLocks noChangeShapeType="1"/>
          </p:cNvSpPr>
          <p:nvPr userDrawn="1"/>
        </p:nvSpPr>
        <p:spPr bwMode="auto">
          <a:xfrm flipV="1">
            <a:off x="-7092" y="6037096"/>
            <a:ext cx="9159446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390640" y="133323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Savannah,</a:t>
            </a:r>
          </a:p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G</a:t>
            </a:r>
            <a:r>
              <a:rPr lang="en-US" sz="2000" b="1" cap="small" baseline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eorgia</a:t>
            </a:r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790" y="6042405"/>
            <a:ext cx="1280160" cy="82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451" y="6044921"/>
            <a:ext cx="549734" cy="822960"/>
          </a:xfrm>
          <a:prstGeom prst="rect">
            <a:avLst/>
          </a:prstGeom>
        </p:spPr>
      </p:pic>
      <p:pic>
        <p:nvPicPr>
          <p:cNvPr id="163845" name="Picture 5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5" t="47824" r="37115" b="4725"/>
          <a:stretch/>
        </p:blipFill>
        <p:spPr bwMode="auto">
          <a:xfrm>
            <a:off x="1270979" y="6051269"/>
            <a:ext cx="54864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90227" y="6051269"/>
            <a:ext cx="1545336" cy="82296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 rotWithShape="1">
          <a:blip r:embed="rId9"/>
          <a:srcRect t="16520" b="14830"/>
          <a:stretch/>
        </p:blipFill>
        <p:spPr>
          <a:xfrm>
            <a:off x="1819619" y="6043531"/>
            <a:ext cx="1545336" cy="822960"/>
          </a:xfrm>
          <a:prstGeom prst="rect">
            <a:avLst/>
          </a:prstGeom>
        </p:spPr>
      </p:pic>
      <p:pic>
        <p:nvPicPr>
          <p:cNvPr id="25" name="Picture 24"/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72194" y="6043531"/>
            <a:ext cx="1280160" cy="822960"/>
          </a:xfrm>
          <a:prstGeom prst="rect">
            <a:avLst/>
          </a:prstGeom>
        </p:spPr>
      </p:pic>
      <p:pic>
        <p:nvPicPr>
          <p:cNvPr id="3" name="Picture 2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11486DBA-A091-ADA1-409C-BA311A641C7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8" y="208125"/>
            <a:ext cx="1259083" cy="7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8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7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7500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455613" indent="-230188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SzPct val="75000"/>
        <a:buFont typeface="Monotype Sorts" pitchFamily="2" charset="2"/>
        <a:buChar char="n"/>
        <a:defRPr sz="1400">
          <a:solidFill>
            <a:schemeClr val="tx1"/>
          </a:solidFill>
          <a:latin typeface="+mn-lt"/>
        </a:defRPr>
      </a:lvl2pPr>
      <a:lvl3pPr marL="909638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–"/>
        <a:defRPr sz="1000">
          <a:solidFill>
            <a:schemeClr val="tx1"/>
          </a:solidFill>
          <a:latin typeface="+mn-lt"/>
        </a:defRPr>
      </a:lvl3pPr>
      <a:lvl4pPr marL="1377950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•"/>
        <a:defRPr sz="1000">
          <a:solidFill>
            <a:schemeClr val="tx1"/>
          </a:solidFill>
          <a:latin typeface="+mn-lt"/>
        </a:defRPr>
      </a:lvl4pPr>
      <a:lvl5pPr marL="18256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5pPr>
      <a:lvl6pPr marL="22828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6pPr>
      <a:lvl7pPr marL="27400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7pPr>
      <a:lvl8pPr marL="31972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8pPr>
      <a:lvl9pPr marL="36544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609600"/>
            <a:ext cx="852487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7" name="Line 7"/>
          <p:cNvSpPr>
            <a:spLocks noChangeShapeType="1"/>
          </p:cNvSpPr>
          <p:nvPr userDrawn="1"/>
        </p:nvSpPr>
        <p:spPr bwMode="auto">
          <a:xfrm flipV="1">
            <a:off x="1" y="974430"/>
            <a:ext cx="9159446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600200"/>
            <a:ext cx="8524875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1" name="Rectangle 41"/>
          <p:cNvSpPr>
            <a:spLocks noChangeArrowheads="1"/>
          </p:cNvSpPr>
          <p:nvPr userDrawn="1"/>
        </p:nvSpPr>
        <p:spPr bwMode="auto">
          <a:xfrm>
            <a:off x="8823325" y="6183313"/>
            <a:ext cx="252413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32997" y="5785612"/>
            <a:ext cx="8426450" cy="2590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/>
            <a:fld id="{F09D4BD5-64C5-478E-B896-7FF85063082E}" type="slidenum">
              <a:rPr lang="en-US" sz="1100" b="1">
                <a:solidFill>
                  <a:srgbClr val="009900"/>
                </a:solidFill>
                <a:latin typeface="Univers ExtraBlack" pitchFamily="34" charset="0"/>
              </a:rPr>
              <a:pPr algn="r"/>
              <a:t>‹#›</a:t>
            </a:fld>
            <a:endParaRPr lang="en-US" sz="1100" b="1">
              <a:solidFill>
                <a:srgbClr val="009900"/>
              </a:solidFill>
              <a:latin typeface="Univers ExtraBlack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90640" y="133323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Savannah,</a:t>
            </a:r>
          </a:p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G</a:t>
            </a:r>
            <a:r>
              <a:rPr lang="en-US" sz="2000" b="1" cap="small" baseline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eorgia</a:t>
            </a:r>
          </a:p>
        </p:txBody>
      </p:sp>
      <p:sp>
        <p:nvSpPr>
          <p:cNvPr id="14" name="Line 7"/>
          <p:cNvSpPr>
            <a:spLocks noChangeShapeType="1"/>
          </p:cNvSpPr>
          <p:nvPr userDrawn="1"/>
        </p:nvSpPr>
        <p:spPr bwMode="auto">
          <a:xfrm flipV="1">
            <a:off x="-7092" y="6037096"/>
            <a:ext cx="9159446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790" y="6042405"/>
            <a:ext cx="1280160" cy="8229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451" y="6044921"/>
            <a:ext cx="549734" cy="822960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5" t="47824" r="37115" b="4725"/>
          <a:stretch/>
        </p:blipFill>
        <p:spPr bwMode="auto">
          <a:xfrm>
            <a:off x="1270979" y="6051269"/>
            <a:ext cx="54864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90227" y="6051269"/>
            <a:ext cx="1545336" cy="822960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 userDrawn="1"/>
        </p:nvPicPr>
        <p:blipFill rotWithShape="1">
          <a:blip r:embed="rId8"/>
          <a:srcRect t="16520" b="14830"/>
          <a:stretch/>
        </p:blipFill>
        <p:spPr>
          <a:xfrm>
            <a:off x="1819619" y="6043531"/>
            <a:ext cx="1545336" cy="82296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872194" y="6043531"/>
            <a:ext cx="1280160" cy="822960"/>
          </a:xfrm>
          <a:prstGeom prst="rect">
            <a:avLst/>
          </a:prstGeom>
        </p:spPr>
      </p:pic>
      <p:pic>
        <p:nvPicPr>
          <p:cNvPr id="3" name="Picture 2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7D002A45-BC2F-CAA2-7A84-68027F38F58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9" y="137003"/>
            <a:ext cx="1352240" cy="7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7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7500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455613" indent="-230188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SzPct val="75000"/>
        <a:buFont typeface="Monotype Sorts" pitchFamily="2" charset="2"/>
        <a:buChar char="n"/>
        <a:defRPr sz="1400">
          <a:solidFill>
            <a:schemeClr val="tx1"/>
          </a:solidFill>
          <a:latin typeface="+mn-lt"/>
        </a:defRPr>
      </a:lvl2pPr>
      <a:lvl3pPr marL="909638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–"/>
        <a:defRPr sz="1000">
          <a:solidFill>
            <a:schemeClr val="tx1"/>
          </a:solidFill>
          <a:latin typeface="+mn-lt"/>
        </a:defRPr>
      </a:lvl3pPr>
      <a:lvl4pPr marL="1377950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•"/>
        <a:defRPr sz="1000">
          <a:solidFill>
            <a:schemeClr val="tx1"/>
          </a:solidFill>
          <a:latin typeface="+mn-lt"/>
        </a:defRPr>
      </a:lvl4pPr>
      <a:lvl5pPr marL="18256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5pPr>
      <a:lvl6pPr marL="22828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6pPr>
      <a:lvl7pPr marL="27400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7pPr>
      <a:lvl8pPr marL="31972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8pPr>
      <a:lvl9pPr marL="36544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1" name="Rectangle 41"/>
          <p:cNvSpPr>
            <a:spLocks noChangeArrowheads="1"/>
          </p:cNvSpPr>
          <p:nvPr userDrawn="1"/>
        </p:nvSpPr>
        <p:spPr bwMode="auto">
          <a:xfrm>
            <a:off x="8823325" y="6183313"/>
            <a:ext cx="252413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32997" y="6497981"/>
            <a:ext cx="8426450" cy="2590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/>
            <a:fld id="{F09D4BD5-64C5-478E-B896-7FF85063082E}" type="slidenum">
              <a:rPr lang="en-US" sz="1100" b="1">
                <a:solidFill>
                  <a:srgbClr val="009900"/>
                </a:solidFill>
                <a:latin typeface="Univers ExtraBlack" pitchFamily="34" charset="0"/>
              </a:rPr>
              <a:pPr algn="r"/>
              <a:t>‹#›</a:t>
            </a:fld>
            <a:endParaRPr lang="en-US" sz="1100" b="1">
              <a:solidFill>
                <a:srgbClr val="009900"/>
              </a:solidFill>
              <a:latin typeface="Univers ExtraBlack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90640" y="133323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Savannah,</a:t>
            </a:r>
          </a:p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G</a:t>
            </a:r>
            <a:r>
              <a:rPr lang="en-US" sz="2000" b="1" cap="small" baseline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eorgia</a:t>
            </a:r>
          </a:p>
        </p:txBody>
      </p:sp>
      <p:pic>
        <p:nvPicPr>
          <p:cNvPr id="2" name="Picture 1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59306216-94B2-7B71-72FD-F23DEB31C8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63479"/>
            <a:ext cx="1305486" cy="7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6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7500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455613" indent="-230188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SzPct val="75000"/>
        <a:buFont typeface="Monotype Sorts" pitchFamily="2" charset="2"/>
        <a:buChar char="n"/>
        <a:defRPr sz="1400">
          <a:solidFill>
            <a:schemeClr val="tx1"/>
          </a:solidFill>
          <a:latin typeface="+mn-lt"/>
        </a:defRPr>
      </a:lvl2pPr>
      <a:lvl3pPr marL="909638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–"/>
        <a:defRPr sz="1000">
          <a:solidFill>
            <a:schemeClr val="tx1"/>
          </a:solidFill>
          <a:latin typeface="+mn-lt"/>
        </a:defRPr>
      </a:lvl3pPr>
      <a:lvl4pPr marL="1377950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•"/>
        <a:defRPr sz="1000">
          <a:solidFill>
            <a:schemeClr val="tx1"/>
          </a:solidFill>
          <a:latin typeface="+mn-lt"/>
        </a:defRPr>
      </a:lvl4pPr>
      <a:lvl5pPr marL="18256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5pPr>
      <a:lvl6pPr marL="22828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6pPr>
      <a:lvl7pPr marL="27400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7pPr>
      <a:lvl8pPr marL="31972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8pPr>
      <a:lvl9pPr marL="3654425" indent="-228600" algn="l" rtl="0" eaLnBrk="0" fontAlgn="base" hangingPunct="0">
        <a:spcBef>
          <a:spcPct val="75000"/>
        </a:spcBef>
        <a:spcAft>
          <a:spcPct val="0"/>
        </a:spcAft>
        <a:buClr>
          <a:srgbClr val="607794"/>
        </a:buClr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DB6D8-1CA1-65EB-A931-82A0900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219CD-D2BA-E137-1122-B5A72BEBF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0AF08-03BA-63E0-E5CF-ED4AB85C5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B219B-28C8-4331-A2E6-8A904A5BC4EB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2AA5E-7CDD-DA9E-019B-8B0BB4301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D1AAC-E047-71A5-FC87-55B7555AA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1020C-36AE-43B5-A833-F2857989D9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9AA71242-A6A2-E9D6-3EE9-E8CA1093C9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23325" y="6183313"/>
            <a:ext cx="252413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b="0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1CD1EEB4-DE32-C0E8-A6F3-2ACDC6D7B882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7092" y="6037096"/>
            <a:ext cx="9159446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F1671E-55AC-8D1F-DFB2-424FE9749D24}"/>
              </a:ext>
            </a:extLst>
          </p:cNvPr>
          <p:cNvSpPr txBox="1"/>
          <p:nvPr userDrawn="1"/>
        </p:nvSpPr>
        <p:spPr>
          <a:xfrm>
            <a:off x="7390640" y="133323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Savannah,</a:t>
            </a:r>
          </a:p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G</a:t>
            </a:r>
            <a:r>
              <a:rPr lang="en-US" sz="2000" b="1" cap="small" baseline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eorgia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1B463F-C186-EA65-B0D3-90B53AB679E4}"/>
              </a:ext>
            </a:extLst>
          </p:cNvPr>
          <p:cNvPicPr>
            <a:picLocks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6790" y="6042405"/>
            <a:ext cx="1280160" cy="822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D69B6-F6F8-E366-0249-E8BDF213FDA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325451" y="6044921"/>
            <a:ext cx="549734" cy="82296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26884085-D676-419C-8C90-D072717017A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5" t="47824" r="37115" b="4725"/>
          <a:stretch/>
        </p:blipFill>
        <p:spPr bwMode="auto">
          <a:xfrm>
            <a:off x="1270979" y="6051269"/>
            <a:ext cx="54864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67AB96-2168-F2F4-B2C9-74EFF8D8C327}"/>
              </a:ext>
            </a:extLst>
          </p:cNvPr>
          <p:cNvPicPr>
            <a:picLocks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790227" y="6051269"/>
            <a:ext cx="1545336" cy="8229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9E53A8-D774-06CA-550C-FD1314F2AF84}"/>
              </a:ext>
            </a:extLst>
          </p:cNvPr>
          <p:cNvPicPr>
            <a:picLocks/>
          </p:cNvPicPr>
          <p:nvPr userDrawn="1"/>
        </p:nvPicPr>
        <p:blipFill rotWithShape="1">
          <a:blip r:embed="rId20"/>
          <a:srcRect t="16520" b="14830"/>
          <a:stretch/>
        </p:blipFill>
        <p:spPr>
          <a:xfrm>
            <a:off x="1819619" y="6043531"/>
            <a:ext cx="1545336" cy="8229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335541-C8FA-F65C-40F0-055CD121571F}"/>
              </a:ext>
            </a:extLst>
          </p:cNvPr>
          <p:cNvPicPr>
            <a:picLocks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872194" y="6043531"/>
            <a:ext cx="1280160" cy="822960"/>
          </a:xfrm>
          <a:prstGeom prst="rect">
            <a:avLst/>
          </a:prstGeom>
        </p:spPr>
      </p:pic>
      <p:pic>
        <p:nvPicPr>
          <p:cNvPr id="17" name="Picture 16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EF030A37-ED2C-3104-7007-D6241D2E0A0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" y="0"/>
            <a:ext cx="1375825" cy="77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0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93D55-CC3E-92CD-E587-49CDD3A8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8987C-5769-DDAC-685C-35FAAFAE9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2CBEE-41CF-7D04-88CC-342A5DB25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81842-6046-F4AE-12E3-2237A012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80355-9609-5B4F-CDB7-2D80C8D60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1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http://www.riceadvisory.com/images/img_gfoa-logo.gi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90A168-DDCA-E795-6EE5-FE0AAB7DD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2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833" y="1169581"/>
            <a:ext cx="12571140" cy="57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262" y="96196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/>
              <a:t>Revenues &amp; Expenditures Over the Past 6 Years</a:t>
            </a:r>
            <a:endParaRPr lang="en-US" sz="2800" b="1" i="1" u="sng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946941F-0953-321E-0E83-2414C622C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335666"/>
              </p:ext>
            </p:extLst>
          </p:nvPr>
        </p:nvGraphicFramePr>
        <p:xfrm>
          <a:off x="806824" y="1615155"/>
          <a:ext cx="7576457" cy="4280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028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>
                <a:solidFill>
                  <a:srgbClr val="3333FF"/>
                </a:solidFill>
              </a:rPr>
              <a:t>Water / Sewer Financial Statements</a:t>
            </a:r>
            <a:endParaRPr lang="en-US" sz="2800" b="1" i="1" u="sng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61" y="1632868"/>
            <a:ext cx="9070339" cy="429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/>
              <a:t>$712.2 million = total assets </a:t>
            </a:r>
            <a:r>
              <a:rPr lang="en-US" sz="2000" b="1"/>
              <a:t>(</a:t>
            </a:r>
            <a:r>
              <a:rPr lang="en-US" b="1"/>
              <a:t>$541M = net capital assets)</a:t>
            </a: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/>
              <a:t>  $64.1 million = total liabilities</a:t>
            </a: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/>
              <a:t>$648.1 million = net position (or equity)</a:t>
            </a: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/>
              <a:t>$147.1 million = total revenues &amp; other sources</a:t>
            </a: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/>
              <a:t>  $92.2 million = total expenses &amp; other uses</a:t>
            </a: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/>
              <a:t>  $54.9 million = increase in net position </a:t>
            </a: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/>
              <a:t>  $.7 million = Dec. in Cash ($41 M gen. from ops)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826938" y="3450131"/>
            <a:ext cx="7887694" cy="23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837293" y="5316341"/>
            <a:ext cx="7887694" cy="23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25142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>
                <a:solidFill>
                  <a:srgbClr val="3333FF"/>
                </a:solidFill>
              </a:rPr>
              <a:t>Pension &amp; OPEB Trust Funds Financial Statements</a:t>
            </a:r>
            <a:endParaRPr lang="en-US" sz="2800" b="1" i="1" u="sng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61" y="1632868"/>
            <a:ext cx="9070339" cy="444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/>
              <a:t>$582.8 million = net position (or equity) </a:t>
            </a:r>
            <a:br>
              <a:rPr lang="en-US" sz="2600" b="1"/>
            </a:br>
            <a:r>
              <a:rPr lang="en-US" sz="2600" b="1"/>
              <a:t>                           </a:t>
            </a:r>
            <a:r>
              <a:rPr lang="en-US" b="1"/>
              <a:t> </a:t>
            </a:r>
            <a:r>
              <a:rPr lang="en-US" sz="2600" b="1"/>
              <a:t>available to fund participants</a:t>
            </a:r>
          </a:p>
          <a:p>
            <a:pPr marL="73152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/>
              <a:t>$26.6 million = total contributions</a:t>
            </a:r>
          </a:p>
          <a:p>
            <a:pPr marL="73152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/>
              <a:t>$56.0 million = net investment income</a:t>
            </a:r>
            <a:endParaRPr lang="en-US" sz="1700" b="1"/>
          </a:p>
          <a:p>
            <a:pPr marL="73152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/>
              <a:t>$49.0 million = total benefit &amp; admin expenses </a:t>
            </a:r>
          </a:p>
          <a:p>
            <a:pPr marL="73152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/>
              <a:t>$33.6 million = increase in net position </a:t>
            </a:r>
          </a:p>
          <a:p>
            <a:pPr marL="731520" indent="-274320">
              <a:lnSpc>
                <a:spcPts val="25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b="1"/>
              <a:t>Pension   72% funded ($558 </a:t>
            </a:r>
            <a:r>
              <a:rPr lang="en-US" sz="2000" b="1" err="1"/>
              <a:t>Liab</a:t>
            </a:r>
            <a:r>
              <a:rPr lang="en-US" sz="2000" b="1"/>
              <a:t>. – $407 Funded = $151 Net </a:t>
            </a:r>
            <a:r>
              <a:rPr lang="en-US" sz="2000" b="1" err="1"/>
              <a:t>Liab</a:t>
            </a:r>
            <a:r>
              <a:rPr lang="en-US" sz="2000" b="1"/>
              <a:t>.)</a:t>
            </a:r>
          </a:p>
          <a:p>
            <a:pPr marL="731520" indent="-274320">
              <a:lnSpc>
                <a:spcPts val="3700"/>
              </a:lnSpc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b="1"/>
              <a:t>OPEB     </a:t>
            </a:r>
            <a:r>
              <a:rPr lang="en-US" b="1"/>
              <a:t>  </a:t>
            </a:r>
            <a:r>
              <a:rPr lang="en-US" sz="2000" b="1"/>
              <a:t>121% funded ($77 </a:t>
            </a:r>
            <a:r>
              <a:rPr lang="en-US" sz="2000" b="1" err="1"/>
              <a:t>Liab</a:t>
            </a:r>
            <a:r>
              <a:rPr lang="en-US" sz="2000" b="1"/>
              <a:t>. - $93 Funded = $16 Net Asset)</a:t>
            </a:r>
            <a:endParaRPr lang="en-US" sz="2600" b="1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60682" y="2691010"/>
            <a:ext cx="7887694" cy="23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650255" y="5143821"/>
            <a:ext cx="7887694" cy="23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79138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833" y="1169581"/>
            <a:ext cx="12571140" cy="57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262" y="961960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/>
              <a:t>Pension and OPEB Funding – </a:t>
            </a:r>
          </a:p>
          <a:p>
            <a:pPr algn="ctr">
              <a:defRPr/>
            </a:pPr>
            <a:r>
              <a:rPr lang="en-US" sz="2800" b="1" u="sng"/>
              <a:t>Past 6 Plan Years</a:t>
            </a:r>
            <a:endParaRPr lang="en-US" sz="2800" b="1" i="1" u="sng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946941F-0953-321E-0E83-2414C622C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674624"/>
              </p:ext>
            </p:extLst>
          </p:nvPr>
        </p:nvGraphicFramePr>
        <p:xfrm>
          <a:off x="1186137" y="1615155"/>
          <a:ext cx="6771725" cy="4280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616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/>
              <a:t>Other Communications</a:t>
            </a:r>
            <a:endParaRPr lang="en-US" sz="2800" b="1" i="1"/>
          </a:p>
        </p:txBody>
      </p:sp>
      <p:sp>
        <p:nvSpPr>
          <p:cNvPr id="6" name="TextBox 5"/>
          <p:cNvSpPr txBox="1"/>
          <p:nvPr/>
        </p:nvSpPr>
        <p:spPr>
          <a:xfrm>
            <a:off x="314961" y="1632868"/>
            <a:ext cx="8676639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indent="-640080">
              <a:lnSpc>
                <a:spcPts val="4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/>
              <a:t>We are required to present information relative to the audit process and its results.</a:t>
            </a:r>
          </a:p>
          <a:p>
            <a:pPr marL="731520" indent="-640080">
              <a:lnSpc>
                <a:spcPts val="4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/>
              <a:t>Significant areas addressed in our reports:</a:t>
            </a:r>
          </a:p>
          <a:p>
            <a:pPr marL="1188720" lvl="1" indent="-365760">
              <a:lnSpc>
                <a:spcPts val="4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/>
              <a:t>Judgments &amp; estimates;</a:t>
            </a:r>
          </a:p>
          <a:p>
            <a:pPr marL="1188720" lvl="1" indent="-365760">
              <a:lnSpc>
                <a:spcPts val="4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/>
              <a:t>Audit adjustments;</a:t>
            </a:r>
          </a:p>
          <a:p>
            <a:pPr marL="1188720" lvl="1" indent="-365760">
              <a:lnSpc>
                <a:spcPts val="4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/>
              <a:t>Independence;</a:t>
            </a:r>
          </a:p>
          <a:p>
            <a:pPr marL="1188720" lvl="1" indent="-365760">
              <a:lnSpc>
                <a:spcPts val="4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/>
              <a:t>Other.</a:t>
            </a:r>
            <a:endParaRPr lang="en-US"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/>
              <a:t>New Financial Reporting GASB Standards</a:t>
            </a:r>
            <a:endParaRPr lang="en-US" sz="2800" b="1" i="1"/>
          </a:p>
        </p:txBody>
      </p:sp>
      <p:sp>
        <p:nvSpPr>
          <p:cNvPr id="6" name="TextBox 5"/>
          <p:cNvSpPr txBox="1"/>
          <p:nvPr/>
        </p:nvSpPr>
        <p:spPr>
          <a:xfrm>
            <a:off x="112143" y="1767803"/>
            <a:ext cx="8919713" cy="170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lvl="1" indent="-457200">
              <a:lnSpc>
                <a:spcPts val="3500"/>
              </a:lnSpc>
              <a:spcAft>
                <a:spcPts val="1200"/>
              </a:spcAft>
              <a:buFontTx/>
              <a:buChar char="-"/>
            </a:pPr>
            <a:r>
              <a:rPr lang="en-US" sz="2300" b="1" i="1"/>
              <a:t>#102 – Certain Risk Disclosures (2025)</a:t>
            </a:r>
          </a:p>
          <a:p>
            <a:pPr marL="548640" lvl="1" indent="-457200">
              <a:lnSpc>
                <a:spcPts val="3500"/>
              </a:lnSpc>
              <a:spcAft>
                <a:spcPts val="1200"/>
              </a:spcAft>
              <a:buFontTx/>
              <a:buChar char="-"/>
            </a:pPr>
            <a:r>
              <a:rPr lang="en-US" sz="2300" b="1" i="1"/>
              <a:t>#103 – Financial Reporting Model Improvements (2026)</a:t>
            </a:r>
          </a:p>
          <a:p>
            <a:pPr marL="548640" lvl="1" indent="-457200">
              <a:lnSpc>
                <a:spcPts val="3500"/>
              </a:lnSpc>
              <a:spcAft>
                <a:spcPts val="1200"/>
              </a:spcAft>
              <a:buFontTx/>
              <a:buChar char="-"/>
            </a:pPr>
            <a:r>
              <a:rPr lang="en-US" sz="2300" b="1" i="1"/>
              <a:t>#104 – Disclosure of Certain capital Assets</a:t>
            </a:r>
          </a:p>
        </p:txBody>
      </p:sp>
      <p:pic>
        <p:nvPicPr>
          <p:cNvPr id="1026" name="Picture 2" descr="GASB Proposes New Guidance for ...">
            <a:extLst>
              <a:ext uri="{FF2B5EF4-FFF2-40B4-BE49-F238E27FC236}">
                <a16:creationId xmlns:a16="http://schemas.microsoft.com/office/drawing/2014/main" id="{4166BC92-D0A7-BD1E-F949-7353D8940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48" y="3927174"/>
            <a:ext cx="4350563" cy="157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0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/>
              <a:t>Newsletters, Free Continuing Education, Closing</a:t>
            </a:r>
            <a:endParaRPr lang="en-US" sz="2800" b="1" i="1"/>
          </a:p>
        </p:txBody>
      </p:sp>
      <p:sp>
        <p:nvSpPr>
          <p:cNvPr id="2" name="TextBox 1"/>
          <p:cNvSpPr txBox="1"/>
          <p:nvPr/>
        </p:nvSpPr>
        <p:spPr>
          <a:xfrm>
            <a:off x="0" y="1661860"/>
            <a:ext cx="91439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Newsletters</a:t>
            </a:r>
          </a:p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Written by M&amp;J on topics pertinent</a:t>
            </a:r>
          </a:p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to local governments in Georgia.</a:t>
            </a:r>
          </a:p>
          <a:p>
            <a:pPr algn="ctr"/>
            <a:endParaRPr lang="en-US" sz="9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sz="2400" b="1" u="sng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Continuing Education</a:t>
            </a:r>
            <a:br>
              <a:rPr lang="en-US" sz="2400" b="1" u="sng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Since March 2009, quarterly </a:t>
            </a:r>
            <a:b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        continuing education is provided</a:t>
            </a:r>
          </a:p>
          <a:p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          by M&amp;J to government clients.  </a:t>
            </a:r>
          </a:p>
          <a:p>
            <a:pPr algn="ctr"/>
            <a:endParaRPr lang="en-US" sz="9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</a:t>
            </a:r>
            <a:r>
              <a:rPr lang="en-US" sz="2400" b="1" u="sng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Closing</a:t>
            </a:r>
          </a:p>
          <a:p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                    Thanks, Questions, Thoughts.  </a:t>
            </a:r>
          </a:p>
          <a:p>
            <a:pPr algn="ctr"/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998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27" y="3046833"/>
            <a:ext cx="3126150" cy="24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68652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kpmgW&amp;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0975"/>
            <a:ext cx="685800" cy="265113"/>
          </a:xfrm>
          <a:prstGeom prst="rect">
            <a:avLst/>
          </a:prstGeom>
          <a:noFill/>
        </p:spPr>
      </p:pic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-2395538" y="2239963"/>
            <a:ext cx="9144001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952305" y="5602478"/>
            <a:ext cx="149241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i="1" u="sng"/>
              <a:t>Presented by:</a:t>
            </a:r>
          </a:p>
          <a:p>
            <a:pPr algn="ctr">
              <a:defRPr/>
            </a:pPr>
            <a:r>
              <a:rPr lang="en-US" sz="300" b="1" i="1"/>
              <a:t>                   </a:t>
            </a:r>
            <a:br>
              <a:rPr lang="en-US" sz="800" b="1" i="1"/>
            </a:br>
            <a:endParaRPr lang="en-US" sz="1200" b="1" i="1"/>
          </a:p>
          <a:p>
            <a:pPr algn="ctr">
              <a:defRPr/>
            </a:pPr>
            <a:r>
              <a:rPr lang="en-US" sz="1200" b="1" i="1"/>
              <a:t>Trey Scott </a:t>
            </a:r>
          </a:p>
          <a:p>
            <a:pPr algn="ctr">
              <a:defRPr/>
            </a:pPr>
            <a:endParaRPr lang="en-US" sz="500" b="1" i="1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4766" y="255253"/>
            <a:ext cx="8991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008000"/>
                </a:solidFill>
              </a:rPr>
              <a:t>Savannah, Georgia</a:t>
            </a:r>
          </a:p>
          <a:p>
            <a:pPr algn="ctr">
              <a:defRPr/>
            </a:pPr>
            <a:r>
              <a:rPr lang="en-US" sz="2000" b="1" i="1"/>
              <a:t>Financial &amp; Compliance Audit - December 31,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52" y="1297992"/>
            <a:ext cx="7423027" cy="408266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" name="Picture 1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B5D29A46-B32A-E965-A672-689E3B568B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62" y="5380657"/>
            <a:ext cx="2083435" cy="11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8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42E71-8719-117B-BA8E-80646B328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75F423-782A-E084-05BE-C05F136C9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7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kpmgW&amp;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0975"/>
            <a:ext cx="685800" cy="265113"/>
          </a:xfrm>
          <a:prstGeom prst="rect">
            <a:avLst/>
          </a:prstGeom>
          <a:noFill/>
        </p:spPr>
      </p:pic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-2395538" y="2239963"/>
            <a:ext cx="9144001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4766" y="255253"/>
            <a:ext cx="8991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008000"/>
                </a:solidFill>
              </a:rPr>
              <a:t>Savannah, Georgia</a:t>
            </a:r>
          </a:p>
          <a:p>
            <a:pPr algn="ctr">
              <a:defRPr/>
            </a:pPr>
            <a:r>
              <a:rPr lang="en-US" sz="2000" b="1" i="1"/>
              <a:t>Financial &amp; Compliance Audit - December 31, 2024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94" y="1261109"/>
            <a:ext cx="7185143" cy="410275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434387" y="5633228"/>
            <a:ext cx="1492414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i="1" u="sng"/>
              <a:t>Presented by:</a:t>
            </a:r>
          </a:p>
          <a:p>
            <a:pPr algn="ctr">
              <a:defRPr/>
            </a:pPr>
            <a:r>
              <a:rPr lang="en-US" sz="300" b="1" i="1"/>
              <a:t>                   </a:t>
            </a:r>
            <a:endParaRPr lang="en-US" sz="1200" b="1" i="1"/>
          </a:p>
          <a:p>
            <a:pPr algn="ctr">
              <a:defRPr/>
            </a:pPr>
            <a:r>
              <a:rPr lang="en-US" sz="1200" b="1" i="1"/>
              <a:t>Trey Scott </a:t>
            </a:r>
            <a:br>
              <a:rPr lang="en-US" sz="1600" b="1" i="1"/>
            </a:br>
            <a:endParaRPr lang="en-US" sz="500" b="1" i="1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434387" y="6079504"/>
            <a:ext cx="14924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/>
              <a:t>(912) 232-0475</a:t>
            </a:r>
            <a:endParaRPr lang="en-US" sz="200" b="1" i="1"/>
          </a:p>
        </p:txBody>
      </p:sp>
      <p:pic>
        <p:nvPicPr>
          <p:cNvPr id="3" name="Picture 2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A0A1AE4A-2131-3DEE-A95E-1CF43DD329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86" y="5363868"/>
            <a:ext cx="2083435" cy="11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177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>
                <a:solidFill>
                  <a:srgbClr val="3333FF"/>
                </a:solidFill>
              </a:rPr>
              <a:t>Purpose of Today’s 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38" y="1460348"/>
            <a:ext cx="9135262" cy="369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5840" lvl="2">
              <a:lnSpc>
                <a:spcPts val="4000"/>
              </a:lnSpc>
              <a:spcAft>
                <a:spcPts val="900"/>
              </a:spcAft>
            </a:pPr>
            <a:r>
              <a:rPr lang="en-US" sz="2600" b="1"/>
              <a:t>Overview of:</a:t>
            </a:r>
          </a:p>
          <a:p>
            <a:pPr marL="1520190" lvl="2" indent="-514350">
              <a:lnSpc>
                <a:spcPts val="4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600" b="1"/>
              <a:t>Mauldin &amp; Jenkins</a:t>
            </a:r>
          </a:p>
          <a:p>
            <a:pPr marL="1520190" lvl="2" indent="-514350">
              <a:lnSpc>
                <a:spcPts val="4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600" b="1"/>
              <a:t>Audit Opinion (Financial / Compliance)</a:t>
            </a:r>
          </a:p>
          <a:p>
            <a:pPr marL="1520190" lvl="2" indent="-514350">
              <a:lnSpc>
                <a:spcPts val="4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600" b="1"/>
              <a:t>Financial Statement Highlights </a:t>
            </a:r>
          </a:p>
          <a:p>
            <a:pPr marL="1520190" lvl="2" indent="-514350">
              <a:lnSpc>
                <a:spcPts val="4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600" b="1"/>
              <a:t>Other Audit Communications</a:t>
            </a:r>
          </a:p>
          <a:p>
            <a:pPr marL="1520190" lvl="2" indent="-514350">
              <a:lnSpc>
                <a:spcPts val="4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600" b="1"/>
              <a:t>Other Matters (New Standards)</a:t>
            </a:r>
          </a:p>
        </p:txBody>
      </p:sp>
    </p:spTree>
    <p:extLst>
      <p:ext uri="{BB962C8B-B14F-4D97-AF65-F5344CB8AC3E}">
        <p14:creationId xmlns:p14="http://schemas.microsoft.com/office/powerpoint/2010/main" val="2249182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5603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/>
              <a:t>Engagement Team = Large Regional Firm</a:t>
            </a:r>
            <a:endParaRPr lang="en-US" sz="2800" b="1" i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C19BE-5012-BD4D-516E-A7DFD7FBC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57" y="1596422"/>
            <a:ext cx="7756485" cy="431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>
                <a:solidFill>
                  <a:srgbClr val="3333FF"/>
                </a:solidFill>
              </a:rPr>
              <a:t>Audit Opinion</a:t>
            </a:r>
            <a:endParaRPr lang="en-US" sz="2800" b="1" i="1" u="sng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845" y="1632868"/>
            <a:ext cx="8745967" cy="404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>
              <a:lnSpc>
                <a:spcPts val="4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b="1"/>
              <a:t>City = responsible for financial statements (ACFR).</a:t>
            </a:r>
          </a:p>
          <a:p>
            <a:pPr marL="457200" indent="-274320">
              <a:lnSpc>
                <a:spcPts val="4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b="1"/>
              <a:t>M&amp;J = to express an opinion.</a:t>
            </a:r>
          </a:p>
          <a:p>
            <a:pPr marL="457200" indent="-274320">
              <a:lnSpc>
                <a:spcPts val="4000"/>
              </a:lnSpc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2600" b="1"/>
              <a:t>Auditing Standards = </a:t>
            </a:r>
            <a:r>
              <a:rPr lang="en-US" sz="2600" b="1" i="1"/>
              <a:t>GAS and GAAS</a:t>
            </a:r>
          </a:p>
          <a:p>
            <a:pPr marL="457200" indent="-274320">
              <a:lnSpc>
                <a:spcPts val="15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2600" b="1">
                <a:solidFill>
                  <a:srgbClr val="3366FF"/>
                </a:solidFill>
              </a:rPr>
              <a:t>Clean Opinion </a:t>
            </a:r>
            <a:r>
              <a:rPr lang="en-US" sz="2600" b="1"/>
              <a:t>= </a:t>
            </a:r>
            <a:br>
              <a:rPr lang="en-US" sz="2600" b="1"/>
            </a:br>
            <a:r>
              <a:rPr lang="en-US" sz="2000" b="1" i="1">
                <a:solidFill>
                  <a:srgbClr val="C00000"/>
                </a:solidFill>
              </a:rPr>
              <a:t>	</a:t>
            </a:r>
          </a:p>
          <a:p>
            <a:pPr marL="457200" indent="-274320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i="1"/>
              <a:t>	</a:t>
            </a:r>
            <a:r>
              <a:rPr lang="en-US" sz="2000" b="1" i="1" u="sng"/>
              <a:t>Financial Statements</a:t>
            </a:r>
            <a:r>
              <a:rPr lang="en-US" sz="2000" b="1" i="1"/>
              <a:t> -</a:t>
            </a:r>
            <a:r>
              <a:rPr lang="en-US" sz="2000" b="1" i="1">
                <a:solidFill>
                  <a:srgbClr val="C00000"/>
                </a:solidFill>
              </a:rPr>
              <a:t> </a:t>
            </a:r>
            <a:r>
              <a:rPr lang="en-US" b="1" i="1"/>
              <a:t>The financial statements of Savannah, Georgia are considered to present fairly, in all material respects …... </a:t>
            </a:r>
          </a:p>
          <a:p>
            <a:pPr marL="457200" indent="-274320">
              <a:lnSpc>
                <a:spcPts val="2500"/>
              </a:lnSpc>
              <a:spcAft>
                <a:spcPts val="600"/>
              </a:spcAft>
            </a:pPr>
            <a:r>
              <a:rPr lang="en-US" b="1" i="1"/>
              <a:t>	</a:t>
            </a:r>
            <a:r>
              <a:rPr lang="en-US" b="1" i="1" u="sng"/>
              <a:t>Federal </a:t>
            </a:r>
            <a:r>
              <a:rPr lang="en-US" b="1" i="1" u="sng" err="1"/>
              <a:t>Pgms</a:t>
            </a:r>
            <a:r>
              <a:rPr lang="en-US" b="1" i="1" u="sng"/>
              <a:t>. of ~$13.9M with 3 Major Programs (HOME; WIA; HUD) = ~$7.2M</a:t>
            </a:r>
            <a:r>
              <a:rPr lang="en-US" b="1" i="1"/>
              <a:t> - Complied, in all material respects…..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48958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>
                <a:solidFill>
                  <a:srgbClr val="3333FF"/>
                </a:solidFill>
              </a:rPr>
              <a:t>Award for ACFR</a:t>
            </a:r>
            <a:endParaRPr lang="en-US" sz="2800" b="1" i="1" u="sng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" y="1484006"/>
            <a:ext cx="8808721" cy="4644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>
              <a:lnSpc>
                <a:spcPts val="4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b="1"/>
              <a:t>Savannah has prepared an Annual Comprehensive Financial Report FY 2024.</a:t>
            </a:r>
          </a:p>
          <a:p>
            <a:pPr marL="457200" indent="-274320">
              <a:lnSpc>
                <a:spcPts val="4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sz="2800" b="1"/>
          </a:p>
          <a:p>
            <a:pPr marL="457200" indent="-274320">
              <a:lnSpc>
                <a:spcPts val="4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sz="2800" b="1"/>
          </a:p>
          <a:p>
            <a:pPr marL="457200" indent="-274320">
              <a:lnSpc>
                <a:spcPts val="27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sz="1400" b="1"/>
          </a:p>
          <a:p>
            <a:pPr marL="457200" indent="-274320">
              <a:lnSpc>
                <a:spcPts val="4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b="1"/>
              <a:t>Awarded </a:t>
            </a:r>
            <a:r>
              <a:rPr lang="en-US" sz="2600" b="1" i="1" u="sng"/>
              <a:t>Certificate of Achievement for Excellence in Financial Reporting</a:t>
            </a:r>
            <a:r>
              <a:rPr lang="en-US" sz="2600" b="1"/>
              <a:t> from the Government Finance Officers Association (GFOA).</a:t>
            </a:r>
          </a:p>
        </p:txBody>
      </p:sp>
      <p:pic>
        <p:nvPicPr>
          <p:cNvPr id="4" name="Picture 2" descr="http://www.riceadvisory.com/images/img_gfoa-logo.g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26" y="2576949"/>
            <a:ext cx="1465348" cy="170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05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>
                <a:solidFill>
                  <a:srgbClr val="3333FF"/>
                </a:solidFill>
              </a:rPr>
              <a:t>Entity-Wide Financial Statements</a:t>
            </a:r>
            <a:endParaRPr lang="en-US" sz="2800" b="1" i="1" u="sng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961" y="1632868"/>
            <a:ext cx="8676639" cy="430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0" indent="-457200">
              <a:lnSpc>
                <a:spcPts val="37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/>
              <a:t>$2.8 billion = total assets</a:t>
            </a:r>
            <a:endParaRPr lang="en-US" sz="2400" b="1" i="1"/>
          </a:p>
          <a:p>
            <a:pPr marL="1645920" lvl="1" indent="-457200">
              <a:lnSpc>
                <a:spcPts val="37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b="1"/>
              <a:t>$1.8 billion = capital assets, net of A/D</a:t>
            </a:r>
          </a:p>
          <a:p>
            <a:pPr marL="1188720" indent="-457200">
              <a:lnSpc>
                <a:spcPts val="37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/>
              <a:t>$.6 billion = total liabilities</a:t>
            </a:r>
            <a:endParaRPr lang="en-US" sz="2800" b="1" i="1"/>
          </a:p>
          <a:p>
            <a:pPr marL="1188720" indent="-457200">
              <a:lnSpc>
                <a:spcPts val="37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/>
              <a:t>$2.2 billion = net position </a:t>
            </a:r>
            <a:r>
              <a:rPr lang="en-US" sz="2400" b="1" i="1"/>
              <a:t>(or equity)</a:t>
            </a:r>
          </a:p>
          <a:p>
            <a:pPr marL="1188720" indent="-457200">
              <a:lnSpc>
                <a:spcPts val="37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/>
              <a:t>$664 million = revenues (~$97 M inc.)</a:t>
            </a:r>
          </a:p>
          <a:p>
            <a:pPr marL="1188720" indent="-457200">
              <a:lnSpc>
                <a:spcPts val="37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/>
              <a:t>$477 million = expenses (~$34M inc.)</a:t>
            </a:r>
          </a:p>
          <a:p>
            <a:pPr marL="1188720" indent="-457200">
              <a:lnSpc>
                <a:spcPts val="37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/>
              <a:t>$187 million = result =  net change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970056" y="4060057"/>
            <a:ext cx="7887694" cy="23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00701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908B2-16D6-2936-E7D9-960C3358FCF7}"/>
              </a:ext>
            </a:extLst>
          </p:cNvPr>
          <p:cNvSpPr txBox="1"/>
          <p:nvPr/>
        </p:nvSpPr>
        <p:spPr>
          <a:xfrm>
            <a:off x="948583" y="999857"/>
            <a:ext cx="7301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Capital Asset Activity – Govt Wide – Last 6 Years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2EBE56-8F0A-AD7A-F2EF-813B9B184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500653"/>
              </p:ext>
            </p:extLst>
          </p:nvPr>
        </p:nvGraphicFramePr>
        <p:xfrm>
          <a:off x="1012641" y="1512411"/>
          <a:ext cx="721695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8571836"/>
      </p:ext>
    </p:extLst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0" y="8646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>
                <a:solidFill>
                  <a:srgbClr val="3333FF"/>
                </a:solidFill>
              </a:rPr>
              <a:t>General Fund Financial Statements</a:t>
            </a:r>
            <a:endParaRPr lang="en-US" sz="2800" b="1" i="1" u="sng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961" y="1632868"/>
            <a:ext cx="8676639" cy="433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/>
              <a:t>$242.3 million = total assets</a:t>
            </a:r>
            <a:endParaRPr lang="en-US" sz="2600" b="1" i="1">
              <a:solidFill>
                <a:srgbClr val="C00000"/>
              </a:solidFill>
            </a:endParaRP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/>
              <a:t>$178.1 million = total liabilities</a:t>
            </a: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b="1"/>
              <a:t>  $64.2 million = fund balance</a:t>
            </a:r>
            <a:r>
              <a:rPr lang="en-US" sz="2000" b="1"/>
              <a:t> </a:t>
            </a:r>
            <a:r>
              <a:rPr lang="en-US" sz="2000" b="1" i="1"/>
              <a:t>(</a:t>
            </a:r>
            <a:r>
              <a:rPr lang="en-US" sz="2000" b="1" i="1">
                <a:solidFill>
                  <a:srgbClr val="3366FF"/>
                </a:solidFill>
              </a:rPr>
              <a:t>3.1 months = 96 days</a:t>
            </a:r>
            <a:r>
              <a:rPr lang="en-US" sz="2000" b="1" i="1"/>
              <a:t>)</a:t>
            </a:r>
            <a:endParaRPr lang="en-US" sz="2600" b="1" i="1"/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600" b="1"/>
              <a:t>  $59.6 million = </a:t>
            </a:r>
            <a:r>
              <a:rPr lang="en-US" sz="2000" b="1"/>
              <a:t>unassigned</a:t>
            </a:r>
            <a:r>
              <a:rPr lang="en-US" sz="2000" b="1" i="1"/>
              <a:t> (</a:t>
            </a:r>
            <a:r>
              <a:rPr lang="en-US" sz="2000" b="1" i="1">
                <a:solidFill>
                  <a:srgbClr val="FF6600"/>
                </a:solidFill>
              </a:rPr>
              <a:t>2.9 months = 89 days</a:t>
            </a:r>
            <a:r>
              <a:rPr lang="en-US" sz="2000" b="1" i="1"/>
              <a:t>)</a:t>
            </a:r>
            <a:endParaRPr lang="en-US" sz="2600" b="1" i="1"/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/>
              <a:t>$305.9 million = revenues &amp; other fin sources</a:t>
            </a: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/>
              <a:t>$299.4 million = expenditures &amp; transfers out</a:t>
            </a:r>
          </a:p>
          <a:p>
            <a:pPr marL="914400" indent="-274320">
              <a:lnSpc>
                <a:spcPts val="37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/>
              <a:t>    $6.5 million = net increase in fund balance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970056" y="4059844"/>
            <a:ext cx="7887694" cy="23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1_Basic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E1D897"/>
      </a:accent1>
      <a:accent2>
        <a:srgbClr val="607794"/>
      </a:accent2>
      <a:accent3>
        <a:srgbClr val="FFFFFF"/>
      </a:accent3>
      <a:accent4>
        <a:srgbClr val="000000"/>
      </a:accent4>
      <a:accent5>
        <a:srgbClr val="EEE9C9"/>
      </a:accent5>
      <a:accent6>
        <a:srgbClr val="566B86"/>
      </a:accent6>
      <a:hlink>
        <a:srgbClr val="D3C667"/>
      </a:hlink>
      <a:folHlink>
        <a:srgbClr val="A3B1C3"/>
      </a:folHlink>
    </a:clrScheme>
    <a:fontScheme name="10_Ba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as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Basic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E1D897"/>
      </a:accent1>
      <a:accent2>
        <a:srgbClr val="607794"/>
      </a:accent2>
      <a:accent3>
        <a:srgbClr val="FFFFFF"/>
      </a:accent3>
      <a:accent4>
        <a:srgbClr val="000000"/>
      </a:accent4>
      <a:accent5>
        <a:srgbClr val="EEE9C9"/>
      </a:accent5>
      <a:accent6>
        <a:srgbClr val="566B86"/>
      </a:accent6>
      <a:hlink>
        <a:srgbClr val="D3C667"/>
      </a:hlink>
      <a:folHlink>
        <a:srgbClr val="A3B1C3"/>
      </a:folHlink>
    </a:clrScheme>
    <a:fontScheme name="10_Ba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as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Basic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E1D897"/>
      </a:accent1>
      <a:accent2>
        <a:srgbClr val="607794"/>
      </a:accent2>
      <a:accent3>
        <a:srgbClr val="FFFFFF"/>
      </a:accent3>
      <a:accent4>
        <a:srgbClr val="000000"/>
      </a:accent4>
      <a:accent5>
        <a:srgbClr val="EEE9C9"/>
      </a:accent5>
      <a:accent6>
        <a:srgbClr val="566B86"/>
      </a:accent6>
      <a:hlink>
        <a:srgbClr val="D3C667"/>
      </a:hlink>
      <a:folHlink>
        <a:srgbClr val="A3B1C3"/>
      </a:folHlink>
    </a:clrScheme>
    <a:fontScheme name="10_Ba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as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as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y Savannah Document" ma:contentTypeID="0x0101009EEC4E3E7629074EA37E993EEA41D7CF00ED21C8544094DE438551EFEE7B539558" ma:contentTypeVersion="3" ma:contentTypeDescription="" ma:contentTypeScope="" ma:versionID="3b6326dae1b2e7011433a56bb9be6292">
  <xsd:schema xmlns:xsd="http://www.w3.org/2001/XMLSchema" xmlns:xs="http://www.w3.org/2001/XMLSchema" xmlns:p="http://schemas.microsoft.com/office/2006/metadata/properties" xmlns:ns2="0974ac4d-b6b0-4073-b19a-67366b3b0f60" targetNamespace="http://schemas.microsoft.com/office/2006/metadata/properties" ma:root="true" ma:fieldsID="36f7f5dc708d95b6165cee0807d6cf72" ns2:_="">
    <xsd:import namespace="0974ac4d-b6b0-4073-b19a-67366b3b0f60"/>
    <xsd:element name="properties">
      <xsd:complexType>
        <xsd:sequence>
          <xsd:element name="documentManagement">
            <xsd:complexType>
              <xsd:all>
                <xsd:element ref="ns2:gc6ea7f06dd9455d9ab3d40ce7770074" minOccurs="0"/>
                <xsd:element ref="ns2:TaxCatchAll" minOccurs="0"/>
                <xsd:element ref="ns2:TaxCatchAllLabel" minOccurs="0"/>
                <xsd:element ref="ns2:Document_x0020_Date" minOccurs="0"/>
                <xsd:element ref="ns2:h9ed0b184b3d4d46b9232313a139da4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4ac4d-b6b0-4073-b19a-67366b3b0f60" elementFormDefault="qualified">
    <xsd:import namespace="http://schemas.microsoft.com/office/2006/documentManagement/types"/>
    <xsd:import namespace="http://schemas.microsoft.com/office/infopath/2007/PartnerControls"/>
    <xsd:element name="gc6ea7f06dd9455d9ab3d40ce7770074" ma:index="8" nillable="true" ma:taxonomy="true" ma:internalName="gc6ea7f06dd9455d9ab3d40ce7770074" ma:taxonomyFieldName="Document_x0020_Category" ma:displayName="Document Category" ma:default="" ma:fieldId="{0c6ea7f0-6dd9-455d-9ab3-d40ce7770074}" ma:sspId="2940c435-9b9d-470a-83dd-5aa7bdc8fee2" ma:termSetId="45266083-290e-4b51-a2ab-72bbf4f5e8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5d3a68a-8ebc-4614-b3a3-e7e38acead72}" ma:internalName="TaxCatchAll" ma:showField="CatchAllData" ma:web="134549a6-0912-4afa-a553-b15dd0bf40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5d3a68a-8ebc-4614-b3a3-e7e38acead72}" ma:internalName="TaxCatchAllLabel" ma:readOnly="true" ma:showField="CatchAllDataLabel" ma:web="134549a6-0912-4afa-a553-b15dd0bf40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Date" ma:index="12" nillable="true" ma:displayName="Document Date" ma:default="" ma:format="DateOnly" ma:internalName="Document_x0020_Date">
      <xsd:simpleType>
        <xsd:restriction base="dms:DateTime"/>
      </xsd:simpleType>
    </xsd:element>
    <xsd:element name="h9ed0b184b3d4d46b9232313a139da48" ma:index="13" nillable="true" ma:taxonomy="true" ma:internalName="h9ed0b184b3d4d46b9232313a139da48" ma:taxonomyFieldName="City_x0020_Department" ma:displayName="City Department" ma:default="" ma:fieldId="{19ed0b18-4b3d-4d46-b923-2313a139da48}" ma:sspId="2940c435-9b9d-470a-83dd-5aa7bdc8fee2" ma:termSetId="a57d8403-33e7-485c-a4c1-b46b508fbef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40c435-9b9d-470a-83dd-5aa7bdc8fee2" ContentTypeId="0x0101009EEC4E3E7629074EA37E993EEA41D7CF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74ac4d-b6b0-4073-b19a-67366b3b0f60" xsi:nil="true"/>
    <gc6ea7f06dd9455d9ab3d40ce7770074 xmlns="0974ac4d-b6b0-4073-b19a-67366b3b0f60">
      <Terms xmlns="http://schemas.microsoft.com/office/infopath/2007/PartnerControls"/>
    </gc6ea7f06dd9455d9ab3d40ce7770074>
    <h9ed0b184b3d4d46b9232313a139da48 xmlns="0974ac4d-b6b0-4073-b19a-67366b3b0f60">
      <Terms xmlns="http://schemas.microsoft.com/office/infopath/2007/PartnerControls"/>
    </h9ed0b184b3d4d46b9232313a139da48>
    <Document_x0020_Date xmlns="0974ac4d-b6b0-4073-b19a-67366b3b0f60" xsi:nil="true"/>
  </documentManagement>
</p:properties>
</file>

<file path=customXml/itemProps1.xml><?xml version="1.0" encoding="utf-8"?>
<ds:datastoreItem xmlns:ds="http://schemas.openxmlformats.org/officeDocument/2006/customXml" ds:itemID="{7325658F-5576-42B9-9521-5C47BAB7229E}">
  <ds:schemaRefs>
    <ds:schemaRef ds:uri="0974ac4d-b6b0-4073-b19a-67366b3b0f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81A5746-767B-4125-B8FD-0795D019341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3223DBD-4F62-45C8-9BB1-C22EBFAE5E1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9127DC0-E896-4863-9DDB-6F7F8DE37CA8}">
  <ds:schemaRefs>
    <ds:schemaRef ds:uri="0974ac4d-b6b0-4073-b19a-67366b3b0f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HD:Desktop Folder:**Laura's Current Work:**NDPPS Templates:**REORG:08Examples:10_Basic.ppt</Template>
  <Application>Microsoft Office PowerPoint</Application>
  <PresentationFormat>On-screen Show (4:3)</PresentationFormat>
  <Slides>18</Slides>
  <Notes>13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11_Basic</vt:lpstr>
      <vt:lpstr>13_Basic</vt:lpstr>
      <vt:lpstr>12_Basic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NDPPS Template Guide</dc:title>
  <dc:creator>Laura Squillante</dc:creator>
  <cp:revision>1</cp:revision>
  <cp:lastPrinted>2017-07-17T19:21:57Z</cp:lastPrinted>
  <dcterms:created xsi:type="dcterms:W3CDTF">1999-01-26T10:13:50Z</dcterms:created>
  <dcterms:modified xsi:type="dcterms:W3CDTF">2025-06-12T14:29:20Z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bName">
    <vt:lpwstr>GCX File</vt:lpwstr>
  </property>
  <property fmtid="{D5CDD505-2E9C-101B-9397-08002B2CF9AE}" pid="3" name="tabIndex">
    <vt:lpwstr>0300.000</vt:lpwstr>
  </property>
  <property fmtid="{D5CDD505-2E9C-101B-9397-08002B2CF9AE}" pid="4" name="workpaperIndex">
    <vt:lpwstr>0315.021</vt:lpwstr>
  </property>
  <property fmtid="{D5CDD505-2E9C-101B-9397-08002B2CF9AE}" pid="5" name="ContentTypeId">
    <vt:lpwstr>0x0101009EEC4E3E7629074EA37E993EEA41D7CF00ED21C8544094DE438551EFEE7B539558</vt:lpwstr>
  </property>
</Properties>
</file>