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9" r:id="rId5"/>
  </p:sldMasterIdLst>
  <p:notesMasterIdLst>
    <p:notesMasterId r:id="rId17"/>
  </p:notesMasterIdLst>
  <p:sldIdLst>
    <p:sldId id="256" r:id="rId6"/>
    <p:sldId id="265" r:id="rId7"/>
    <p:sldId id="264" r:id="rId8"/>
    <p:sldId id="258" r:id="rId9"/>
    <p:sldId id="305" r:id="rId10"/>
    <p:sldId id="259" r:id="rId11"/>
    <p:sldId id="260" r:id="rId12"/>
    <p:sldId id="261" r:id="rId13"/>
    <p:sldId id="266" r:id="rId14"/>
    <p:sldId id="263" r:id="rId15"/>
    <p:sldId id="262"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E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5" d="100"/>
          <a:sy n="85" d="100"/>
        </p:scale>
        <p:origin x="318" y="9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D915F15F-ED77-4E56-B278-F4CAC02BE5B6}" type="datetimeFigureOut">
              <a:rPr lang="en-US" smtClean="0"/>
              <a:t>6/8/2023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28886B5-AB80-4C7E-B30D-EFBA8FAA8553}" type="slidenum">
              <a:rPr lang="en-US" smtClean="0"/>
              <a:t>‹#›</a:t>
            </a:fld>
            <a:endParaRPr lang="en-US"/>
          </a:p>
        </p:txBody>
      </p:sp>
    </p:spTree>
    <p:extLst>
      <p:ext uri="{BB962C8B-B14F-4D97-AF65-F5344CB8AC3E}">
        <p14:creationId xmlns:p14="http://schemas.microsoft.com/office/powerpoint/2010/main" val="3748834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D7CE6-E73C-F018-9503-64430B821B70}"/>
              </a:ext>
            </a:extLst>
          </p:cNvPr>
          <p:cNvSpPr>
            <a:spLocks noGrp="1"/>
          </p:cNvSpPr>
          <p:nvPr>
            <p:ph type="ctrTitle"/>
          </p:nvPr>
        </p:nvSpPr>
        <p:spPr>
          <a:xfrm>
            <a:off x="1524000" y="1122363"/>
            <a:ext cx="9144000" cy="2387600"/>
          </a:xfrm>
        </p:spPr>
        <p:txBody>
          <a:bodyPr anchor="b">
            <a:normAutofit/>
          </a:bodyPr>
          <a:lstStyle>
            <a:lvl1pPr algn="ctr">
              <a:defRPr sz="360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9727F1A1-7F26-D0AC-67EA-64064AE3435F}"/>
              </a:ext>
            </a:extLst>
          </p:cNvPr>
          <p:cNvSpPr>
            <a:spLocks noGrp="1"/>
          </p:cNvSpPr>
          <p:nvPr>
            <p:ph type="subTitle" idx="1"/>
          </p:nvPr>
        </p:nvSpPr>
        <p:spPr>
          <a:xfrm>
            <a:off x="1524000" y="3602038"/>
            <a:ext cx="9144000" cy="1655762"/>
          </a:xfrm>
        </p:spPr>
        <p:txBody>
          <a:bodyPr>
            <a:normAutofit/>
          </a:bodyPr>
          <a:lstStyle>
            <a:lvl1pPr marL="0" indent="0" algn="ctr">
              <a:buNone/>
              <a:defRPr sz="1800">
                <a:latin typeface="Arial Italic" panose="020B0604020202090204" pitchFamily="34" charset="0"/>
                <a:cs typeface="Arial Italic" panose="020B0604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Rectangle 6">
            <a:extLst>
              <a:ext uri="{FF2B5EF4-FFF2-40B4-BE49-F238E27FC236}">
                <a16:creationId xmlns:a16="http://schemas.microsoft.com/office/drawing/2014/main" id="{4F4F12BD-56AF-96BA-ECF7-196E409B9E36}"/>
              </a:ext>
            </a:extLst>
          </p:cNvPr>
          <p:cNvSpPr/>
          <p:nvPr userDrawn="1"/>
        </p:nvSpPr>
        <p:spPr>
          <a:xfrm>
            <a:off x="0" y="6558742"/>
            <a:ext cx="12192000" cy="299258"/>
          </a:xfrm>
          <a:prstGeom prst="rect">
            <a:avLst/>
          </a:prstGeom>
          <a:solidFill>
            <a:srgbClr val="1493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Logo">
            <a:extLst>
              <a:ext uri="{FF2B5EF4-FFF2-40B4-BE49-F238E27FC236}">
                <a16:creationId xmlns:a16="http://schemas.microsoft.com/office/drawing/2014/main" id="{098745EB-0165-C31F-9913-D958679455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36" y="242316"/>
            <a:ext cx="3624072" cy="667512"/>
          </a:xfrm>
          <a:prstGeom prst="rect">
            <a:avLst/>
          </a:prstGeom>
        </p:spPr>
      </p:pic>
    </p:spTree>
    <p:extLst>
      <p:ext uri="{BB962C8B-B14F-4D97-AF65-F5344CB8AC3E}">
        <p14:creationId xmlns:p14="http://schemas.microsoft.com/office/powerpoint/2010/main" val="1682297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770EE-40A5-1B81-B747-60AF5D47EE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2429BD-6600-C10C-4253-8E2C0563A3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764A86F0-5992-81FD-B314-C2079FF86182}"/>
              </a:ext>
            </a:extLst>
          </p:cNvPr>
          <p:cNvCxnSpPr/>
          <p:nvPr userDrawn="1"/>
        </p:nvCxnSpPr>
        <p:spPr>
          <a:xfrm>
            <a:off x="0" y="6307494"/>
            <a:ext cx="12192000" cy="0"/>
          </a:xfrm>
          <a:prstGeom prst="line">
            <a:avLst/>
          </a:prstGeom>
          <a:ln w="15875">
            <a:solidFill>
              <a:srgbClr val="14934A"/>
            </a:solidFill>
          </a:ln>
        </p:spPr>
        <p:style>
          <a:lnRef idx="1">
            <a:schemeClr val="accent1"/>
          </a:lnRef>
          <a:fillRef idx="0">
            <a:schemeClr val="accent1"/>
          </a:fillRef>
          <a:effectRef idx="0">
            <a:schemeClr val="accent1"/>
          </a:effectRef>
          <a:fontRef idx="minor">
            <a:schemeClr val="tx1"/>
          </a:fontRef>
        </p:style>
      </p:cxnSp>
      <p:pic>
        <p:nvPicPr>
          <p:cNvPr id="8" name="Picture 7" descr="Logo">
            <a:extLst>
              <a:ext uri="{FF2B5EF4-FFF2-40B4-BE49-F238E27FC236}">
                <a16:creationId xmlns:a16="http://schemas.microsoft.com/office/drawing/2014/main" id="{3CBDCB3B-05AA-39C0-3129-A9EC7EFBD1A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438026"/>
            <a:ext cx="1950845" cy="359323"/>
          </a:xfrm>
          <a:prstGeom prst="rect">
            <a:avLst/>
          </a:prstGeom>
        </p:spPr>
      </p:pic>
    </p:spTree>
    <p:extLst>
      <p:ext uri="{BB962C8B-B14F-4D97-AF65-F5344CB8AC3E}">
        <p14:creationId xmlns:p14="http://schemas.microsoft.com/office/powerpoint/2010/main" val="1168344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6BEF75-34BB-127C-A172-EC33125FDC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9644D9-DB5F-3F00-763D-A81E19E8A8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BB69E9C0-B907-5825-879A-1105FDA22BB0}"/>
              </a:ext>
            </a:extLst>
          </p:cNvPr>
          <p:cNvCxnSpPr/>
          <p:nvPr userDrawn="1"/>
        </p:nvCxnSpPr>
        <p:spPr>
          <a:xfrm>
            <a:off x="0" y="6307494"/>
            <a:ext cx="12192000" cy="0"/>
          </a:xfrm>
          <a:prstGeom prst="line">
            <a:avLst/>
          </a:prstGeom>
          <a:ln w="15875">
            <a:solidFill>
              <a:srgbClr val="14934A"/>
            </a:solidFill>
          </a:ln>
        </p:spPr>
        <p:style>
          <a:lnRef idx="1">
            <a:schemeClr val="accent1"/>
          </a:lnRef>
          <a:fillRef idx="0">
            <a:schemeClr val="accent1"/>
          </a:fillRef>
          <a:effectRef idx="0">
            <a:schemeClr val="accent1"/>
          </a:effectRef>
          <a:fontRef idx="minor">
            <a:schemeClr val="tx1"/>
          </a:fontRef>
        </p:style>
      </p:cxnSp>
      <p:pic>
        <p:nvPicPr>
          <p:cNvPr id="8" name="Picture 7" descr="Logo">
            <a:extLst>
              <a:ext uri="{FF2B5EF4-FFF2-40B4-BE49-F238E27FC236}">
                <a16:creationId xmlns:a16="http://schemas.microsoft.com/office/drawing/2014/main" id="{745755A3-27C6-F79F-C4C5-B732182B09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438026"/>
            <a:ext cx="1950845" cy="359323"/>
          </a:xfrm>
          <a:prstGeom prst="rect">
            <a:avLst/>
          </a:prstGeom>
        </p:spPr>
      </p:pic>
    </p:spTree>
    <p:extLst>
      <p:ext uri="{BB962C8B-B14F-4D97-AF65-F5344CB8AC3E}">
        <p14:creationId xmlns:p14="http://schemas.microsoft.com/office/powerpoint/2010/main" val="1837189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AE5A2-2273-0211-DDD7-E7084B1851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CF09F6-753D-89A6-9DCA-485362E754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a:extLst>
              <a:ext uri="{FF2B5EF4-FFF2-40B4-BE49-F238E27FC236}">
                <a16:creationId xmlns:a16="http://schemas.microsoft.com/office/drawing/2014/main" id="{D7DDED23-17AD-9238-71EB-ED3783AE017F}"/>
              </a:ext>
            </a:extLst>
          </p:cNvPr>
          <p:cNvCxnSpPr/>
          <p:nvPr userDrawn="1"/>
        </p:nvCxnSpPr>
        <p:spPr>
          <a:xfrm>
            <a:off x="0" y="6307494"/>
            <a:ext cx="12192000" cy="0"/>
          </a:xfrm>
          <a:prstGeom prst="line">
            <a:avLst/>
          </a:prstGeom>
          <a:ln w="15875">
            <a:solidFill>
              <a:srgbClr val="14934A"/>
            </a:solidFill>
          </a:ln>
        </p:spPr>
        <p:style>
          <a:lnRef idx="1">
            <a:schemeClr val="accent1"/>
          </a:lnRef>
          <a:fillRef idx="0">
            <a:schemeClr val="accent1"/>
          </a:fillRef>
          <a:effectRef idx="0">
            <a:schemeClr val="accent1"/>
          </a:effectRef>
          <a:fontRef idx="minor">
            <a:schemeClr val="tx1"/>
          </a:fontRef>
        </p:style>
      </p:cxnSp>
      <p:pic>
        <p:nvPicPr>
          <p:cNvPr id="9" name="Picture 8" descr="Logo">
            <a:extLst>
              <a:ext uri="{FF2B5EF4-FFF2-40B4-BE49-F238E27FC236}">
                <a16:creationId xmlns:a16="http://schemas.microsoft.com/office/drawing/2014/main" id="{8883C11F-3850-E0B4-E5F3-D4A58E9BC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438026"/>
            <a:ext cx="1950845" cy="359323"/>
          </a:xfrm>
          <a:prstGeom prst="rect">
            <a:avLst/>
          </a:prstGeom>
        </p:spPr>
      </p:pic>
    </p:spTree>
    <p:extLst>
      <p:ext uri="{BB962C8B-B14F-4D97-AF65-F5344CB8AC3E}">
        <p14:creationId xmlns:p14="http://schemas.microsoft.com/office/powerpoint/2010/main" val="3435069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6304-D595-FF24-8D6B-B19A19852A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2C6E79-7EFD-047A-2A0A-43F3CC3BD4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7" name="Straight Connector 6">
            <a:extLst>
              <a:ext uri="{FF2B5EF4-FFF2-40B4-BE49-F238E27FC236}">
                <a16:creationId xmlns:a16="http://schemas.microsoft.com/office/drawing/2014/main" id="{DA9E9961-52AB-17EE-00B3-89FA03E2EE7B}"/>
              </a:ext>
            </a:extLst>
          </p:cNvPr>
          <p:cNvCxnSpPr/>
          <p:nvPr userDrawn="1"/>
        </p:nvCxnSpPr>
        <p:spPr>
          <a:xfrm>
            <a:off x="0" y="6307494"/>
            <a:ext cx="12192000" cy="0"/>
          </a:xfrm>
          <a:prstGeom prst="line">
            <a:avLst/>
          </a:prstGeom>
          <a:ln w="15875">
            <a:solidFill>
              <a:srgbClr val="14934A"/>
            </a:solidFill>
          </a:ln>
        </p:spPr>
        <p:style>
          <a:lnRef idx="1">
            <a:schemeClr val="accent1"/>
          </a:lnRef>
          <a:fillRef idx="0">
            <a:schemeClr val="accent1"/>
          </a:fillRef>
          <a:effectRef idx="0">
            <a:schemeClr val="accent1"/>
          </a:effectRef>
          <a:fontRef idx="minor">
            <a:schemeClr val="tx1"/>
          </a:fontRef>
        </p:style>
      </p:cxnSp>
      <p:pic>
        <p:nvPicPr>
          <p:cNvPr id="8" name="Picture 7" descr="Logo">
            <a:extLst>
              <a:ext uri="{FF2B5EF4-FFF2-40B4-BE49-F238E27FC236}">
                <a16:creationId xmlns:a16="http://schemas.microsoft.com/office/drawing/2014/main" id="{94C0AE46-81B0-1810-8DAE-7671B899DE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438026"/>
            <a:ext cx="1950845" cy="359323"/>
          </a:xfrm>
          <a:prstGeom prst="rect">
            <a:avLst/>
          </a:prstGeom>
        </p:spPr>
      </p:pic>
    </p:spTree>
    <p:extLst>
      <p:ext uri="{BB962C8B-B14F-4D97-AF65-F5344CB8AC3E}">
        <p14:creationId xmlns:p14="http://schemas.microsoft.com/office/powerpoint/2010/main" val="1760300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472EA-28EF-5CEB-83CC-37EB61CD87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32B07C-9229-094F-D6E9-2BB12FE31D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E2D8D2-D4D6-2AC9-14B1-8C585EE95D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a:extLst>
              <a:ext uri="{FF2B5EF4-FFF2-40B4-BE49-F238E27FC236}">
                <a16:creationId xmlns:a16="http://schemas.microsoft.com/office/drawing/2014/main" id="{98AACEA4-590A-9A4D-0C0E-F272C4373AD8}"/>
              </a:ext>
            </a:extLst>
          </p:cNvPr>
          <p:cNvCxnSpPr/>
          <p:nvPr userDrawn="1"/>
        </p:nvCxnSpPr>
        <p:spPr>
          <a:xfrm>
            <a:off x="0" y="6307494"/>
            <a:ext cx="12192000" cy="0"/>
          </a:xfrm>
          <a:prstGeom prst="line">
            <a:avLst/>
          </a:prstGeom>
          <a:ln w="15875">
            <a:solidFill>
              <a:srgbClr val="14934A"/>
            </a:solidFill>
          </a:ln>
        </p:spPr>
        <p:style>
          <a:lnRef idx="1">
            <a:schemeClr val="accent1"/>
          </a:lnRef>
          <a:fillRef idx="0">
            <a:schemeClr val="accent1"/>
          </a:fillRef>
          <a:effectRef idx="0">
            <a:schemeClr val="accent1"/>
          </a:effectRef>
          <a:fontRef idx="minor">
            <a:schemeClr val="tx1"/>
          </a:fontRef>
        </p:style>
      </p:cxnSp>
      <p:pic>
        <p:nvPicPr>
          <p:cNvPr id="9" name="Picture 8" descr="Logo">
            <a:extLst>
              <a:ext uri="{FF2B5EF4-FFF2-40B4-BE49-F238E27FC236}">
                <a16:creationId xmlns:a16="http://schemas.microsoft.com/office/drawing/2014/main" id="{02EA84D6-53B4-D428-8086-44F8610AFC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438026"/>
            <a:ext cx="1950845" cy="359323"/>
          </a:xfrm>
          <a:prstGeom prst="rect">
            <a:avLst/>
          </a:prstGeom>
        </p:spPr>
      </p:pic>
    </p:spTree>
    <p:extLst>
      <p:ext uri="{BB962C8B-B14F-4D97-AF65-F5344CB8AC3E}">
        <p14:creationId xmlns:p14="http://schemas.microsoft.com/office/powerpoint/2010/main" val="3557572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8FD6-FB64-EDD1-2A5B-33509DF93C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480154-A5B3-8313-904C-9AFEB9EF30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E1C95B-563C-826B-FFE6-42F654B600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1ACA1A-82FF-F8A3-0921-26F075F565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C943A9-667F-34CA-7B98-B94303BA88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6EA37C50-4E81-7F26-45DF-D1A85C29871C}"/>
              </a:ext>
            </a:extLst>
          </p:cNvPr>
          <p:cNvCxnSpPr/>
          <p:nvPr userDrawn="1"/>
        </p:nvCxnSpPr>
        <p:spPr>
          <a:xfrm>
            <a:off x="0" y="6307494"/>
            <a:ext cx="12192000" cy="0"/>
          </a:xfrm>
          <a:prstGeom prst="line">
            <a:avLst/>
          </a:prstGeom>
          <a:ln w="15875">
            <a:solidFill>
              <a:srgbClr val="14934A"/>
            </a:solidFill>
          </a:ln>
        </p:spPr>
        <p:style>
          <a:lnRef idx="1">
            <a:schemeClr val="accent1"/>
          </a:lnRef>
          <a:fillRef idx="0">
            <a:schemeClr val="accent1"/>
          </a:fillRef>
          <a:effectRef idx="0">
            <a:schemeClr val="accent1"/>
          </a:effectRef>
          <a:fontRef idx="minor">
            <a:schemeClr val="tx1"/>
          </a:fontRef>
        </p:style>
      </p:cxnSp>
      <p:pic>
        <p:nvPicPr>
          <p:cNvPr id="11" name="Picture 10" descr="Logo">
            <a:extLst>
              <a:ext uri="{FF2B5EF4-FFF2-40B4-BE49-F238E27FC236}">
                <a16:creationId xmlns:a16="http://schemas.microsoft.com/office/drawing/2014/main" id="{3438D521-8450-7483-A3FA-E0592E87549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438026"/>
            <a:ext cx="1950845" cy="359323"/>
          </a:xfrm>
          <a:prstGeom prst="rect">
            <a:avLst/>
          </a:prstGeom>
        </p:spPr>
      </p:pic>
    </p:spTree>
    <p:extLst>
      <p:ext uri="{BB962C8B-B14F-4D97-AF65-F5344CB8AC3E}">
        <p14:creationId xmlns:p14="http://schemas.microsoft.com/office/powerpoint/2010/main" val="2689876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E5A30-8D8D-577A-C7C6-2E2A39C32043}"/>
              </a:ext>
            </a:extLst>
          </p:cNvPr>
          <p:cNvSpPr>
            <a:spLocks noGrp="1"/>
          </p:cNvSpPr>
          <p:nvPr>
            <p:ph type="title"/>
          </p:nvPr>
        </p:nvSpPr>
        <p:spPr/>
        <p:txBody>
          <a:bodyPr/>
          <a:lstStyle/>
          <a:p>
            <a:r>
              <a:rPr lang="en-US"/>
              <a:t>Click to edit Master title style</a:t>
            </a:r>
          </a:p>
        </p:txBody>
      </p:sp>
      <p:cxnSp>
        <p:nvCxnSpPr>
          <p:cNvPr id="6" name="Straight Connector 5">
            <a:extLst>
              <a:ext uri="{FF2B5EF4-FFF2-40B4-BE49-F238E27FC236}">
                <a16:creationId xmlns:a16="http://schemas.microsoft.com/office/drawing/2014/main" id="{CB91F2F9-E07E-6E66-FD29-77EFF26B3F5B}"/>
              </a:ext>
            </a:extLst>
          </p:cNvPr>
          <p:cNvCxnSpPr/>
          <p:nvPr userDrawn="1"/>
        </p:nvCxnSpPr>
        <p:spPr>
          <a:xfrm>
            <a:off x="0" y="6307494"/>
            <a:ext cx="12192000" cy="0"/>
          </a:xfrm>
          <a:prstGeom prst="line">
            <a:avLst/>
          </a:prstGeom>
          <a:ln w="15875">
            <a:solidFill>
              <a:srgbClr val="14934A"/>
            </a:solidFill>
          </a:ln>
        </p:spPr>
        <p:style>
          <a:lnRef idx="1">
            <a:schemeClr val="accent1"/>
          </a:lnRef>
          <a:fillRef idx="0">
            <a:schemeClr val="accent1"/>
          </a:fillRef>
          <a:effectRef idx="0">
            <a:schemeClr val="accent1"/>
          </a:effectRef>
          <a:fontRef idx="minor">
            <a:schemeClr val="tx1"/>
          </a:fontRef>
        </p:style>
      </p:cxnSp>
      <p:pic>
        <p:nvPicPr>
          <p:cNvPr id="7" name="Picture 6" descr="Logo">
            <a:extLst>
              <a:ext uri="{FF2B5EF4-FFF2-40B4-BE49-F238E27FC236}">
                <a16:creationId xmlns:a16="http://schemas.microsoft.com/office/drawing/2014/main" id="{0CDE40F2-2002-26C1-6195-29A34FC7FB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438026"/>
            <a:ext cx="1950845" cy="359323"/>
          </a:xfrm>
          <a:prstGeom prst="rect">
            <a:avLst/>
          </a:prstGeom>
        </p:spPr>
      </p:pic>
    </p:spTree>
    <p:extLst>
      <p:ext uri="{BB962C8B-B14F-4D97-AF65-F5344CB8AC3E}">
        <p14:creationId xmlns:p14="http://schemas.microsoft.com/office/powerpoint/2010/main" val="4000795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3AEDCED-ACA7-1324-BD0D-1E54A065B871}"/>
              </a:ext>
            </a:extLst>
          </p:cNvPr>
          <p:cNvCxnSpPr/>
          <p:nvPr userDrawn="1"/>
        </p:nvCxnSpPr>
        <p:spPr>
          <a:xfrm>
            <a:off x="0" y="6307494"/>
            <a:ext cx="12192000" cy="0"/>
          </a:xfrm>
          <a:prstGeom prst="line">
            <a:avLst/>
          </a:prstGeom>
          <a:ln w="15875">
            <a:solidFill>
              <a:srgbClr val="14934A"/>
            </a:solidFill>
          </a:ln>
        </p:spPr>
        <p:style>
          <a:lnRef idx="1">
            <a:schemeClr val="accent1"/>
          </a:lnRef>
          <a:fillRef idx="0">
            <a:schemeClr val="accent1"/>
          </a:fillRef>
          <a:effectRef idx="0">
            <a:schemeClr val="accent1"/>
          </a:effectRef>
          <a:fontRef idx="minor">
            <a:schemeClr val="tx1"/>
          </a:fontRef>
        </p:style>
      </p:cxnSp>
      <p:pic>
        <p:nvPicPr>
          <p:cNvPr id="6" name="Picture 5" descr="Logo">
            <a:extLst>
              <a:ext uri="{FF2B5EF4-FFF2-40B4-BE49-F238E27FC236}">
                <a16:creationId xmlns:a16="http://schemas.microsoft.com/office/drawing/2014/main" id="{EB8D56BF-9F51-E1B7-89FE-E2FA2C68776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438026"/>
            <a:ext cx="1950845" cy="359323"/>
          </a:xfrm>
          <a:prstGeom prst="rect">
            <a:avLst/>
          </a:prstGeom>
        </p:spPr>
      </p:pic>
    </p:spTree>
    <p:extLst>
      <p:ext uri="{BB962C8B-B14F-4D97-AF65-F5344CB8AC3E}">
        <p14:creationId xmlns:p14="http://schemas.microsoft.com/office/powerpoint/2010/main" val="2425092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B4085-C4A3-AE36-1CC4-FA63315082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6CFC18-D924-0E8E-2CB4-374785729B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E87FF9-6E12-B055-9871-78F27DAEC1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8" name="Straight Connector 7">
            <a:extLst>
              <a:ext uri="{FF2B5EF4-FFF2-40B4-BE49-F238E27FC236}">
                <a16:creationId xmlns:a16="http://schemas.microsoft.com/office/drawing/2014/main" id="{38478B2B-A007-EC05-A42B-39525A8046AB}"/>
              </a:ext>
            </a:extLst>
          </p:cNvPr>
          <p:cNvCxnSpPr/>
          <p:nvPr userDrawn="1"/>
        </p:nvCxnSpPr>
        <p:spPr>
          <a:xfrm>
            <a:off x="0" y="6307494"/>
            <a:ext cx="12192000" cy="0"/>
          </a:xfrm>
          <a:prstGeom prst="line">
            <a:avLst/>
          </a:prstGeom>
          <a:ln w="15875">
            <a:solidFill>
              <a:srgbClr val="14934A"/>
            </a:solidFill>
          </a:ln>
        </p:spPr>
        <p:style>
          <a:lnRef idx="1">
            <a:schemeClr val="accent1"/>
          </a:lnRef>
          <a:fillRef idx="0">
            <a:schemeClr val="accent1"/>
          </a:fillRef>
          <a:effectRef idx="0">
            <a:schemeClr val="accent1"/>
          </a:effectRef>
          <a:fontRef idx="minor">
            <a:schemeClr val="tx1"/>
          </a:fontRef>
        </p:style>
      </p:cxnSp>
      <p:pic>
        <p:nvPicPr>
          <p:cNvPr id="9" name="Picture 8" descr="Logo">
            <a:extLst>
              <a:ext uri="{FF2B5EF4-FFF2-40B4-BE49-F238E27FC236}">
                <a16:creationId xmlns:a16="http://schemas.microsoft.com/office/drawing/2014/main" id="{C8B3835D-B91E-713F-5418-E4DE798509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438026"/>
            <a:ext cx="1950845" cy="359323"/>
          </a:xfrm>
          <a:prstGeom prst="rect">
            <a:avLst/>
          </a:prstGeom>
        </p:spPr>
      </p:pic>
    </p:spTree>
    <p:extLst>
      <p:ext uri="{BB962C8B-B14F-4D97-AF65-F5344CB8AC3E}">
        <p14:creationId xmlns:p14="http://schemas.microsoft.com/office/powerpoint/2010/main" val="2286788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7F129-F6F6-0E2C-1534-B123D63345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879FAA-7B8B-414F-20C8-A07C77682B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5B9CA5-797E-1D1E-1C5D-35A646A7C7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8" name="Straight Connector 7">
            <a:extLst>
              <a:ext uri="{FF2B5EF4-FFF2-40B4-BE49-F238E27FC236}">
                <a16:creationId xmlns:a16="http://schemas.microsoft.com/office/drawing/2014/main" id="{4D2DCCD1-F11A-F5C6-B42E-02E7AE244100}"/>
              </a:ext>
            </a:extLst>
          </p:cNvPr>
          <p:cNvCxnSpPr/>
          <p:nvPr userDrawn="1"/>
        </p:nvCxnSpPr>
        <p:spPr>
          <a:xfrm>
            <a:off x="0" y="6307494"/>
            <a:ext cx="12192000" cy="0"/>
          </a:xfrm>
          <a:prstGeom prst="line">
            <a:avLst/>
          </a:prstGeom>
          <a:ln w="15875">
            <a:solidFill>
              <a:srgbClr val="14934A"/>
            </a:solidFill>
          </a:ln>
        </p:spPr>
        <p:style>
          <a:lnRef idx="1">
            <a:schemeClr val="accent1"/>
          </a:lnRef>
          <a:fillRef idx="0">
            <a:schemeClr val="accent1"/>
          </a:fillRef>
          <a:effectRef idx="0">
            <a:schemeClr val="accent1"/>
          </a:effectRef>
          <a:fontRef idx="minor">
            <a:schemeClr val="tx1"/>
          </a:fontRef>
        </p:style>
      </p:cxnSp>
      <p:pic>
        <p:nvPicPr>
          <p:cNvPr id="9" name="Picture 8" descr="Logo">
            <a:extLst>
              <a:ext uri="{FF2B5EF4-FFF2-40B4-BE49-F238E27FC236}">
                <a16:creationId xmlns:a16="http://schemas.microsoft.com/office/drawing/2014/main" id="{4F70C84A-932B-907E-0D41-C2B227569AC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438026"/>
            <a:ext cx="1950845" cy="359323"/>
          </a:xfrm>
          <a:prstGeom prst="rect">
            <a:avLst/>
          </a:prstGeom>
        </p:spPr>
      </p:pic>
    </p:spTree>
    <p:extLst>
      <p:ext uri="{BB962C8B-B14F-4D97-AF65-F5344CB8AC3E}">
        <p14:creationId xmlns:p14="http://schemas.microsoft.com/office/powerpoint/2010/main" val="1986582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F01146-7A40-9B33-C7DF-C85E96D96C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5E16A6-0206-3540-134B-B2F5A23BF0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B55092-C101-217B-B98D-FD5FBAA32D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F5254158-4B90-7FCA-69D0-AA06615215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CE7D80-C287-6989-08F4-80FAA6A6AB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A754D-AEAF-4FCA-9896-535DA6EECE8D}" type="slidenum">
              <a:rPr lang="en-US" smtClean="0"/>
              <a:t>‹#›</a:t>
            </a:fld>
            <a:endParaRPr lang="en-US"/>
          </a:p>
        </p:txBody>
      </p:sp>
    </p:spTree>
    <p:extLst>
      <p:ext uri="{BB962C8B-B14F-4D97-AF65-F5344CB8AC3E}">
        <p14:creationId xmlns:p14="http://schemas.microsoft.com/office/powerpoint/2010/main" val="2020351069"/>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05A1-4579-1971-DCF0-376A4F66B583}"/>
              </a:ext>
            </a:extLst>
          </p:cNvPr>
          <p:cNvSpPr>
            <a:spLocks noGrp="1"/>
          </p:cNvSpPr>
          <p:nvPr>
            <p:ph type="ctrTitle"/>
          </p:nvPr>
        </p:nvSpPr>
        <p:spPr/>
        <p:txBody>
          <a:bodyPr/>
          <a:lstStyle/>
          <a:p>
            <a:r>
              <a:rPr lang="en-US" dirty="0"/>
              <a:t>Pension Plan Update</a:t>
            </a:r>
          </a:p>
        </p:txBody>
      </p:sp>
      <p:sp>
        <p:nvSpPr>
          <p:cNvPr id="3" name="Subtitle 2">
            <a:extLst>
              <a:ext uri="{FF2B5EF4-FFF2-40B4-BE49-F238E27FC236}">
                <a16:creationId xmlns:a16="http://schemas.microsoft.com/office/drawing/2014/main" id="{59034ACF-C8D3-7CD8-E225-1EB38540729C}"/>
              </a:ext>
            </a:extLst>
          </p:cNvPr>
          <p:cNvSpPr>
            <a:spLocks noGrp="1"/>
          </p:cNvSpPr>
          <p:nvPr>
            <p:ph type="subTitle" idx="1"/>
          </p:nvPr>
        </p:nvSpPr>
        <p:spPr/>
        <p:txBody>
          <a:bodyPr/>
          <a:lstStyle/>
          <a:p>
            <a:r>
              <a:rPr lang="en-US" dirty="0"/>
              <a:t>City of Savannah Employees’ Retirement Plan</a:t>
            </a:r>
          </a:p>
        </p:txBody>
      </p:sp>
    </p:spTree>
    <p:extLst>
      <p:ext uri="{BB962C8B-B14F-4D97-AF65-F5344CB8AC3E}">
        <p14:creationId xmlns:p14="http://schemas.microsoft.com/office/powerpoint/2010/main" val="2859272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4E460-CF80-7B6B-51CD-9386245F7361}"/>
              </a:ext>
            </a:extLst>
          </p:cNvPr>
          <p:cNvSpPr>
            <a:spLocks noGrp="1"/>
          </p:cNvSpPr>
          <p:nvPr>
            <p:ph type="title"/>
          </p:nvPr>
        </p:nvSpPr>
        <p:spPr>
          <a:xfrm>
            <a:off x="947019" y="0"/>
            <a:ext cx="10515600" cy="865778"/>
          </a:xfrm>
        </p:spPr>
        <p:txBody>
          <a:bodyPr>
            <a:normAutofit fontScale="90000"/>
          </a:bodyPr>
          <a:lstStyle/>
          <a:p>
            <a:pPr algn="ctr"/>
            <a:r>
              <a:rPr lang="en-US" dirty="0"/>
              <a:t>Comparison of COLA Adjustments</a:t>
            </a:r>
            <a:br>
              <a:rPr lang="en-US" dirty="0"/>
            </a:br>
            <a:r>
              <a:rPr lang="en-US" sz="1800" dirty="0"/>
              <a:t>-From Segal Study dated 3/23/2012</a:t>
            </a:r>
          </a:p>
        </p:txBody>
      </p:sp>
      <p:sp>
        <p:nvSpPr>
          <p:cNvPr id="6" name="TextBox 5">
            <a:extLst>
              <a:ext uri="{FF2B5EF4-FFF2-40B4-BE49-F238E27FC236}">
                <a16:creationId xmlns:a16="http://schemas.microsoft.com/office/drawing/2014/main" id="{9D30DA6A-E9D9-69A8-BEF5-D059CBAB8BC9}"/>
              </a:ext>
            </a:extLst>
          </p:cNvPr>
          <p:cNvSpPr txBox="1"/>
          <p:nvPr/>
        </p:nvSpPr>
        <p:spPr>
          <a:xfrm>
            <a:off x="7546784" y="968049"/>
            <a:ext cx="4274546" cy="4524315"/>
          </a:xfrm>
          <a:prstGeom prst="rect">
            <a:avLst/>
          </a:prstGeom>
          <a:noFill/>
        </p:spPr>
        <p:txBody>
          <a:bodyPr wrap="square" rtlCol="0">
            <a:spAutoFit/>
          </a:bodyPr>
          <a:lstStyle/>
          <a:p>
            <a:r>
              <a:rPr lang="en-US" dirty="0"/>
              <a:t>Notes: </a:t>
            </a:r>
          </a:p>
          <a:p>
            <a:pPr marL="285750" indent="-285750">
              <a:buFont typeface="Arial" panose="020B0604020202020204" pitchFamily="34" charset="0"/>
              <a:buChar char="•"/>
            </a:pPr>
            <a:r>
              <a:rPr lang="en-US" dirty="0"/>
              <a:t>Both Chattanooga and Jacksonville have modified their post retirement COLA provisions since this study was conducted in order to control the on-going cost of their plans.</a:t>
            </a:r>
          </a:p>
          <a:p>
            <a:pPr marL="285750" indent="-285750">
              <a:buFont typeface="Arial" panose="020B0604020202020204" pitchFamily="34" charset="0"/>
              <a:buChar char="•"/>
            </a:pPr>
            <a:r>
              <a:rPr lang="en-US" dirty="0"/>
              <a:t>Chattanooga retirees are now getting an average of 1.5% with a three year waiting period after retirement. Also, Chattanooga employees are now contributing 11% of pay, up from 9.0%.</a:t>
            </a:r>
          </a:p>
          <a:p>
            <a:pPr marL="285750" indent="-285750">
              <a:buFont typeface="Arial" panose="020B0604020202020204" pitchFamily="34" charset="0"/>
              <a:buChar char="•"/>
            </a:pPr>
            <a:r>
              <a:rPr lang="en-US" dirty="0"/>
              <a:t>Jacksonville closed their plans to new entrants in 2017 and increased employee contributions to 10%, up from 7.7%. New hires are now in a defined contribution plan. </a:t>
            </a:r>
          </a:p>
        </p:txBody>
      </p:sp>
      <p:pic>
        <p:nvPicPr>
          <p:cNvPr id="9" name="Picture 8">
            <a:extLst>
              <a:ext uri="{FF2B5EF4-FFF2-40B4-BE49-F238E27FC236}">
                <a16:creationId xmlns:a16="http://schemas.microsoft.com/office/drawing/2014/main" id="{992EF019-4F33-6483-C39E-04B8698E263E}"/>
              </a:ext>
            </a:extLst>
          </p:cNvPr>
          <p:cNvPicPr>
            <a:picLocks noChangeAspect="1"/>
          </p:cNvPicPr>
          <p:nvPr/>
        </p:nvPicPr>
        <p:blipFill>
          <a:blip r:embed="rId2"/>
          <a:stretch>
            <a:fillRect/>
          </a:stretch>
        </p:blipFill>
        <p:spPr>
          <a:xfrm>
            <a:off x="370670" y="968049"/>
            <a:ext cx="6922495" cy="5220011"/>
          </a:xfrm>
          <a:prstGeom prst="rect">
            <a:avLst/>
          </a:prstGeom>
        </p:spPr>
      </p:pic>
    </p:spTree>
    <p:extLst>
      <p:ext uri="{BB962C8B-B14F-4D97-AF65-F5344CB8AC3E}">
        <p14:creationId xmlns:p14="http://schemas.microsoft.com/office/powerpoint/2010/main" val="339996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4E460-CF80-7B6B-51CD-9386245F7361}"/>
              </a:ext>
            </a:extLst>
          </p:cNvPr>
          <p:cNvSpPr>
            <a:spLocks noGrp="1"/>
          </p:cNvSpPr>
          <p:nvPr>
            <p:ph type="title"/>
          </p:nvPr>
        </p:nvSpPr>
        <p:spPr>
          <a:xfrm>
            <a:off x="838200" y="100721"/>
            <a:ext cx="10515600" cy="615376"/>
          </a:xfrm>
        </p:spPr>
        <p:txBody>
          <a:bodyPr>
            <a:normAutofit fontScale="90000"/>
          </a:bodyPr>
          <a:lstStyle/>
          <a:p>
            <a:pPr algn="ctr"/>
            <a:r>
              <a:rPr lang="en-US" dirty="0"/>
              <a:t>Cost of Increasing a Post Retirement COLA</a:t>
            </a:r>
          </a:p>
        </p:txBody>
      </p:sp>
      <p:sp>
        <p:nvSpPr>
          <p:cNvPr id="7" name="TextBox 6">
            <a:extLst>
              <a:ext uri="{FF2B5EF4-FFF2-40B4-BE49-F238E27FC236}">
                <a16:creationId xmlns:a16="http://schemas.microsoft.com/office/drawing/2014/main" id="{C77CCAD0-E69E-92D3-8A9F-A82736794D1E}"/>
              </a:ext>
            </a:extLst>
          </p:cNvPr>
          <p:cNvSpPr txBox="1"/>
          <p:nvPr/>
        </p:nvSpPr>
        <p:spPr>
          <a:xfrm>
            <a:off x="163760" y="727111"/>
            <a:ext cx="10267721" cy="1200329"/>
          </a:xfrm>
          <a:prstGeom prst="rect">
            <a:avLst/>
          </a:prstGeom>
          <a:noFill/>
        </p:spPr>
        <p:txBody>
          <a:bodyPr wrap="square" rtlCol="0">
            <a:spAutoFit/>
          </a:bodyPr>
          <a:lstStyle/>
          <a:p>
            <a:pPr marL="285750" indent="-285750">
              <a:buFont typeface="Arial" panose="020B0604020202020204" pitchFamily="34" charset="0"/>
              <a:buChar char="•"/>
            </a:pPr>
            <a:r>
              <a:rPr lang="en-US" dirty="0"/>
              <a:t>Requested COLA studies performed by the plan’s actuary</a:t>
            </a:r>
          </a:p>
          <a:p>
            <a:pPr marL="800100" lvl="1" indent="-342900">
              <a:buFont typeface="+mj-lt"/>
              <a:buAutoNum type="arabicPeriod"/>
            </a:pPr>
            <a:r>
              <a:rPr lang="en-US" dirty="0"/>
              <a:t>An annual CPI-based COLA is granted 12 months after retirement.</a:t>
            </a:r>
          </a:p>
          <a:p>
            <a:pPr marL="800100" lvl="1" indent="-342900">
              <a:buFont typeface="+mj-lt"/>
              <a:buAutoNum type="arabicPeriod"/>
            </a:pPr>
            <a:r>
              <a:rPr lang="en-US" dirty="0"/>
              <a:t>The current COLA structure remains in place, but the 1% annual increase is replaced with a CPI-based increase.</a:t>
            </a:r>
          </a:p>
        </p:txBody>
      </p:sp>
      <p:pic>
        <p:nvPicPr>
          <p:cNvPr id="11" name="Picture 10">
            <a:extLst>
              <a:ext uri="{FF2B5EF4-FFF2-40B4-BE49-F238E27FC236}">
                <a16:creationId xmlns:a16="http://schemas.microsoft.com/office/drawing/2014/main" id="{34BC120A-2FF7-FED2-54F5-2DD1117755AB}"/>
              </a:ext>
            </a:extLst>
          </p:cNvPr>
          <p:cNvPicPr>
            <a:picLocks noChangeAspect="1"/>
          </p:cNvPicPr>
          <p:nvPr/>
        </p:nvPicPr>
        <p:blipFill>
          <a:blip r:embed="rId2"/>
          <a:stretch>
            <a:fillRect/>
          </a:stretch>
        </p:blipFill>
        <p:spPr>
          <a:xfrm>
            <a:off x="163760" y="1927440"/>
            <a:ext cx="8925156" cy="4276725"/>
          </a:xfrm>
          <a:prstGeom prst="rect">
            <a:avLst/>
          </a:prstGeom>
        </p:spPr>
      </p:pic>
      <p:sp>
        <p:nvSpPr>
          <p:cNvPr id="12" name="TextBox 11">
            <a:extLst>
              <a:ext uri="{FF2B5EF4-FFF2-40B4-BE49-F238E27FC236}">
                <a16:creationId xmlns:a16="http://schemas.microsoft.com/office/drawing/2014/main" id="{F13A0C16-33A2-DC5F-F4D9-A4F5F9108849}"/>
              </a:ext>
            </a:extLst>
          </p:cNvPr>
          <p:cNvSpPr txBox="1"/>
          <p:nvPr/>
        </p:nvSpPr>
        <p:spPr>
          <a:xfrm>
            <a:off x="9351827" y="1789175"/>
            <a:ext cx="2840173" cy="3970318"/>
          </a:xfrm>
          <a:prstGeom prst="rect">
            <a:avLst/>
          </a:prstGeom>
          <a:noFill/>
        </p:spPr>
        <p:txBody>
          <a:bodyPr wrap="square" rtlCol="0">
            <a:spAutoFit/>
          </a:bodyPr>
          <a:lstStyle/>
          <a:p>
            <a:r>
              <a:rPr lang="en-US" dirty="0"/>
              <a:t>Notes:</a:t>
            </a:r>
          </a:p>
          <a:p>
            <a:pPr marL="285750" indent="-285750">
              <a:buFont typeface="Arial" panose="020B0604020202020204" pitchFamily="34" charset="0"/>
              <a:buChar char="•"/>
            </a:pPr>
            <a:r>
              <a:rPr lang="en-US" dirty="0"/>
              <a:t>The plan’s current inflation assumption is 2.75%, therefore this is the assumption used for the CPI in these studies.</a:t>
            </a:r>
          </a:p>
          <a:p>
            <a:pPr marL="285750" indent="-285750">
              <a:buFont typeface="Arial" panose="020B0604020202020204" pitchFamily="34" charset="0"/>
              <a:buChar char="•"/>
            </a:pPr>
            <a:r>
              <a:rPr lang="en-US" dirty="0"/>
              <a:t>COLA 1 would increase the 2022 employer contribution by $9.0 million or 73.5%</a:t>
            </a:r>
          </a:p>
          <a:p>
            <a:pPr marL="285750" indent="-285750">
              <a:buFont typeface="Arial" panose="020B0604020202020204" pitchFamily="34" charset="0"/>
              <a:buChar char="•"/>
            </a:pPr>
            <a:r>
              <a:rPr lang="en-US" dirty="0"/>
              <a:t>COLA 2 would increase the 2022 employer contribution by $4.6 million or 37.8%</a:t>
            </a:r>
          </a:p>
        </p:txBody>
      </p:sp>
    </p:spTree>
    <p:extLst>
      <p:ext uri="{BB962C8B-B14F-4D97-AF65-F5344CB8AC3E}">
        <p14:creationId xmlns:p14="http://schemas.microsoft.com/office/powerpoint/2010/main" val="3920082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16FA135-C8BB-5A86-8C72-92F9D7387132}"/>
              </a:ext>
            </a:extLst>
          </p:cNvPr>
          <p:cNvSpPr>
            <a:spLocks noGrp="1" noChangeArrowheads="1"/>
          </p:cNvSpPr>
          <p:nvPr>
            <p:ph type="title"/>
          </p:nvPr>
        </p:nvSpPr>
        <p:spPr>
          <a:xfrm>
            <a:off x="562779" y="0"/>
            <a:ext cx="10515600" cy="1325563"/>
          </a:xfrm>
        </p:spPr>
        <p:txBody>
          <a:bodyPr/>
          <a:lstStyle/>
          <a:p>
            <a:pPr algn="ctr" eaLnBrk="1" hangingPunct="1"/>
            <a:r>
              <a:rPr lang="en-US" altLang="en-US" dirty="0"/>
              <a:t>City of Savannah</a:t>
            </a:r>
            <a:br>
              <a:rPr lang="en-US" altLang="en-US" dirty="0"/>
            </a:br>
            <a:r>
              <a:rPr lang="en-US" altLang="en-US" dirty="0"/>
              <a:t>Retirement Plan History</a:t>
            </a:r>
          </a:p>
        </p:txBody>
      </p:sp>
      <p:sp>
        <p:nvSpPr>
          <p:cNvPr id="6147" name="Rectangle 3">
            <a:extLst>
              <a:ext uri="{FF2B5EF4-FFF2-40B4-BE49-F238E27FC236}">
                <a16:creationId xmlns:a16="http://schemas.microsoft.com/office/drawing/2014/main" id="{2141C578-FBFB-76D9-C9C6-1755D2EE29E4}"/>
              </a:ext>
            </a:extLst>
          </p:cNvPr>
          <p:cNvSpPr>
            <a:spLocks noGrp="1" noChangeArrowheads="1"/>
          </p:cNvSpPr>
          <p:nvPr>
            <p:ph type="body" idx="1"/>
          </p:nvPr>
        </p:nvSpPr>
        <p:spPr>
          <a:xfrm>
            <a:off x="1450095" y="1525435"/>
            <a:ext cx="8961304" cy="4572000"/>
          </a:xfrm>
        </p:spPr>
        <p:txBody>
          <a:bodyPr>
            <a:normAutofit/>
          </a:bodyPr>
          <a:lstStyle/>
          <a:p>
            <a:pPr eaLnBrk="1" hangingPunct="1"/>
            <a:r>
              <a:rPr lang="en-US" altLang="en-US" sz="1800" dirty="0"/>
              <a:t>In 1857, New York City established the first U.S. public employee pension plan for its policemen.</a:t>
            </a:r>
          </a:p>
          <a:p>
            <a:pPr eaLnBrk="1" hangingPunct="1"/>
            <a:r>
              <a:rPr lang="en-US" altLang="en-US" sz="1800" dirty="0"/>
              <a:t>On September 21, 1887, the first public employee pension plan in Georgia was enacted by the City of Savannah for its policemen.</a:t>
            </a:r>
          </a:p>
          <a:p>
            <a:pPr lvl="1" eaLnBrk="1" hangingPunct="1"/>
            <a:r>
              <a:rPr lang="en-US" altLang="en-US" sz="1800" dirty="0"/>
              <a:t>Provided half-pay for policemen with 30 years service who were certified as disabled</a:t>
            </a:r>
          </a:p>
          <a:p>
            <a:pPr lvl="1" eaLnBrk="1" hangingPunct="1"/>
            <a:r>
              <a:rPr lang="en-US" altLang="en-US" sz="1800" dirty="0"/>
              <a:t>In 1894, Savannah began pension coverage for its firemen</a:t>
            </a:r>
          </a:p>
          <a:p>
            <a:pPr eaLnBrk="1" hangingPunct="1"/>
            <a:r>
              <a:rPr lang="en-US" altLang="en-US" sz="1800" dirty="0"/>
              <a:t>Savannah followed its 1887 plan in 1919 with a general retirement system for all City employees – again the first Georgia city to do so.</a:t>
            </a:r>
          </a:p>
          <a:p>
            <a:pPr eaLnBrk="1" hangingPunct="1"/>
            <a:r>
              <a:rPr lang="en-US" altLang="en-US" sz="1800" dirty="0"/>
              <a:t>A survey by the U.S. Commissioner of Labor indicated that during the first years of the 20</a:t>
            </a:r>
            <a:r>
              <a:rPr lang="en-US" altLang="en-US" sz="1800" baseline="30000" dirty="0"/>
              <a:t>th</a:t>
            </a:r>
            <a:r>
              <a:rPr lang="en-US" altLang="en-US" sz="1800" dirty="0"/>
              <a:t> century, Savannah was one of only two cities in Georgia providing a public employee retirement plan of any kind.</a:t>
            </a:r>
          </a:p>
          <a:p>
            <a:pPr eaLnBrk="1" hangingPunct="1"/>
            <a:r>
              <a:rPr lang="en-US" altLang="en-US" sz="1800" dirty="0"/>
              <a:t>The City’s current plan was adopted in 1972 and is included in the City’s charter. The plan has been amended from time to time through the years to improve the benefits provided to members.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E8A77-2BA3-9910-41D1-4AAED5DA917C}"/>
              </a:ext>
            </a:extLst>
          </p:cNvPr>
          <p:cNvSpPr>
            <a:spLocks noGrp="1"/>
          </p:cNvSpPr>
          <p:nvPr>
            <p:ph type="title"/>
          </p:nvPr>
        </p:nvSpPr>
        <p:spPr>
          <a:xfrm>
            <a:off x="838200" y="18255"/>
            <a:ext cx="10515600" cy="1325563"/>
          </a:xfrm>
        </p:spPr>
        <p:txBody>
          <a:bodyPr/>
          <a:lstStyle/>
          <a:p>
            <a:r>
              <a:rPr lang="en-US" dirty="0"/>
              <a:t>Plan Membership and Benefits Provided</a:t>
            </a:r>
          </a:p>
        </p:txBody>
      </p:sp>
      <p:sp>
        <p:nvSpPr>
          <p:cNvPr id="3" name="Content Placeholder 2">
            <a:extLst>
              <a:ext uri="{FF2B5EF4-FFF2-40B4-BE49-F238E27FC236}">
                <a16:creationId xmlns:a16="http://schemas.microsoft.com/office/drawing/2014/main" id="{C658C126-F33B-0F66-6D0A-808C8ACFD10E}"/>
              </a:ext>
            </a:extLst>
          </p:cNvPr>
          <p:cNvSpPr>
            <a:spLocks noGrp="1"/>
          </p:cNvSpPr>
          <p:nvPr>
            <p:ph idx="1"/>
          </p:nvPr>
        </p:nvSpPr>
        <p:spPr>
          <a:xfrm>
            <a:off x="838200" y="1517153"/>
            <a:ext cx="10515600" cy="4351338"/>
          </a:xfrm>
        </p:spPr>
        <p:txBody>
          <a:bodyPr/>
          <a:lstStyle/>
          <a:p>
            <a:r>
              <a:rPr lang="en-US" dirty="0"/>
              <a:t>As of 1/1/2022 Valuation:</a:t>
            </a:r>
          </a:p>
          <a:p>
            <a:pPr lvl="1"/>
            <a:r>
              <a:rPr lang="en-US" dirty="0"/>
              <a:t>1,719 retired participants and beneficiaries (currently receiving benefits)</a:t>
            </a:r>
          </a:p>
          <a:p>
            <a:pPr lvl="1"/>
            <a:r>
              <a:rPr lang="en-US" dirty="0"/>
              <a:t>207 inactive vested participants (former employees with 5 years of service)</a:t>
            </a:r>
          </a:p>
          <a:p>
            <a:pPr lvl="1"/>
            <a:r>
              <a:rPr lang="en-US" dirty="0"/>
              <a:t>2,230 active participants (current employees contributing to the plan)</a:t>
            </a:r>
          </a:p>
          <a:p>
            <a:pPr marL="457200" lvl="1" indent="0">
              <a:buNone/>
            </a:pPr>
            <a:endParaRPr lang="en-US" dirty="0"/>
          </a:p>
          <a:p>
            <a:r>
              <a:rPr lang="en-US" dirty="0"/>
              <a:t>Benefits Provided:</a:t>
            </a:r>
          </a:p>
          <a:p>
            <a:pPr lvl="1"/>
            <a:r>
              <a:rPr lang="en-US" dirty="0"/>
              <a:t>Normal and early retirement pension benefits</a:t>
            </a:r>
          </a:p>
          <a:p>
            <a:pPr lvl="1"/>
            <a:r>
              <a:rPr lang="en-US" dirty="0"/>
              <a:t>Occupational disability benefits</a:t>
            </a:r>
          </a:p>
          <a:p>
            <a:pPr lvl="1"/>
            <a:r>
              <a:rPr lang="en-US" dirty="0"/>
              <a:t>Survivor’s benefits</a:t>
            </a:r>
          </a:p>
          <a:p>
            <a:pPr lvl="1"/>
            <a:r>
              <a:rPr lang="en-US" dirty="0"/>
              <a:t>Non-occupational disability and death benefits</a:t>
            </a:r>
          </a:p>
        </p:txBody>
      </p:sp>
    </p:spTree>
    <p:extLst>
      <p:ext uri="{BB962C8B-B14F-4D97-AF65-F5344CB8AC3E}">
        <p14:creationId xmlns:p14="http://schemas.microsoft.com/office/powerpoint/2010/main" val="2680170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E8A77-2BA3-9910-41D1-4AAED5DA917C}"/>
              </a:ext>
            </a:extLst>
          </p:cNvPr>
          <p:cNvSpPr>
            <a:spLocks noGrp="1"/>
          </p:cNvSpPr>
          <p:nvPr>
            <p:ph type="title"/>
          </p:nvPr>
        </p:nvSpPr>
        <p:spPr>
          <a:xfrm>
            <a:off x="838200" y="18255"/>
            <a:ext cx="10515600" cy="692333"/>
          </a:xfrm>
        </p:spPr>
        <p:txBody>
          <a:bodyPr>
            <a:normAutofit fontScale="90000"/>
          </a:bodyPr>
          <a:lstStyle/>
          <a:p>
            <a:pPr algn="ctr"/>
            <a:r>
              <a:rPr lang="en-US" dirty="0"/>
              <a:t>Benefit Structure</a:t>
            </a:r>
          </a:p>
        </p:txBody>
      </p:sp>
      <p:sp>
        <p:nvSpPr>
          <p:cNvPr id="3" name="Content Placeholder 2">
            <a:extLst>
              <a:ext uri="{FF2B5EF4-FFF2-40B4-BE49-F238E27FC236}">
                <a16:creationId xmlns:a16="http://schemas.microsoft.com/office/drawing/2014/main" id="{C658C126-F33B-0F66-6D0A-808C8ACFD10E}"/>
              </a:ext>
            </a:extLst>
          </p:cNvPr>
          <p:cNvSpPr>
            <a:spLocks noGrp="1"/>
          </p:cNvSpPr>
          <p:nvPr>
            <p:ph idx="1"/>
          </p:nvPr>
        </p:nvSpPr>
        <p:spPr>
          <a:xfrm>
            <a:off x="158367" y="710588"/>
            <a:ext cx="11905103" cy="5491908"/>
          </a:xfrm>
        </p:spPr>
        <p:txBody>
          <a:bodyPr/>
          <a:lstStyle/>
          <a:p>
            <a:r>
              <a:rPr lang="en-US" dirty="0"/>
              <a:t>Benefit Structure:</a:t>
            </a:r>
          </a:p>
          <a:p>
            <a:pPr lvl="1"/>
            <a:r>
              <a:rPr lang="en-US" dirty="0"/>
              <a:t>Under the plan, pension benefits vest after five years of service. Normal retirement for general employees is age 57. Normal retirement for uniformed public safety employees (police and fire) is age 55. The normal monthly benefit is calculated as follows:</a:t>
            </a:r>
          </a:p>
          <a:p>
            <a:pPr lvl="2"/>
            <a:r>
              <a:rPr lang="en-US" dirty="0"/>
              <a:t>Final average earnings times</a:t>
            </a:r>
          </a:p>
          <a:p>
            <a:pPr lvl="3"/>
            <a:r>
              <a:rPr lang="en-US" dirty="0"/>
              <a:t>2.1% for each year of service earned before 1-1-2000, plus 2.3% for each year of service earned after 1-1-2000 (to a maximum of 30 years of service) plus</a:t>
            </a:r>
          </a:p>
          <a:p>
            <a:pPr lvl="3"/>
            <a:r>
              <a:rPr lang="en-US" dirty="0"/>
              <a:t>1.0% of final average earnings times years of service in excess of 30 years to a maximum of 100%.</a:t>
            </a:r>
          </a:p>
          <a:p>
            <a:pPr lvl="2"/>
            <a:r>
              <a:rPr lang="en-US" dirty="0"/>
              <a:t>Final average earnings is defined as the average monthly salary for the highest sixty consecutive months during the last ten years of employment.</a:t>
            </a:r>
          </a:p>
          <a:p>
            <a:pPr lvl="2"/>
            <a:r>
              <a:rPr lang="en-US" dirty="0"/>
              <a:t>In 1999, the plan added a provision for automatic post-retirement pension increases. Once a pensioner reaches the age of 65 and has received pension benefits for at least five years, an increase of 5% is automatically given to the pensioner. Every year thereafter an automatic increase of 1% is granted to the pensioner.</a:t>
            </a:r>
          </a:p>
          <a:p>
            <a:pPr lvl="2"/>
            <a:r>
              <a:rPr lang="en-US" dirty="0"/>
              <a:t>In 2000, the plan was further enhanced to allow accumulated sick leave as pensionable service for eligibility and benefit purposes.</a:t>
            </a:r>
          </a:p>
        </p:txBody>
      </p:sp>
    </p:spTree>
    <p:extLst>
      <p:ext uri="{BB962C8B-B14F-4D97-AF65-F5344CB8AC3E}">
        <p14:creationId xmlns:p14="http://schemas.microsoft.com/office/powerpoint/2010/main" val="3622573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4">
            <a:extLst>
              <a:ext uri="{FF2B5EF4-FFF2-40B4-BE49-F238E27FC236}">
                <a16:creationId xmlns:a16="http://schemas.microsoft.com/office/drawing/2014/main" id="{80C04B3C-0BD7-3F34-175C-85764A25753B}"/>
              </a:ext>
            </a:extLst>
          </p:cNvPr>
          <p:cNvSpPr txBox="1">
            <a:spLocks noChangeArrowheads="1"/>
          </p:cNvSpPr>
          <p:nvPr/>
        </p:nvSpPr>
        <p:spPr bwMode="auto">
          <a:xfrm>
            <a:off x="7859713" y="2601914"/>
            <a:ext cx="1592262"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423863" indent="-14288" defTabSz="382588">
              <a:spcBef>
                <a:spcPct val="20000"/>
              </a:spcBef>
              <a:buClr>
                <a:schemeClr val="accent1"/>
              </a:buClr>
              <a:buSzPct val="150000"/>
              <a:buChar char="•"/>
              <a:defRPr sz="2600">
                <a:solidFill>
                  <a:schemeClr val="tx1"/>
                </a:solidFill>
                <a:latin typeface="Arial" panose="020B0604020202020204" pitchFamily="34" charset="0"/>
              </a:defRPr>
            </a:lvl2pPr>
            <a:lvl3pPr marL="765175" indent="55563"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FFFF00"/>
              </a:buClr>
              <a:buSzPct val="90000"/>
              <a:buFont typeface="Monotype Sorts" pitchFamily="2" charset="2"/>
              <a:buNone/>
            </a:pPr>
            <a:r>
              <a:rPr lang="en-US" altLang="en-US" sz="1600" b="1">
                <a:latin typeface="TimesNewRomanPS"/>
              </a:rPr>
              <a:t>investment returns</a:t>
            </a:r>
            <a:endParaRPr lang="en-US" altLang="en-US" sz="1600">
              <a:latin typeface="Times New Roman" panose="02020603050405020304" pitchFamily="18" charset="0"/>
            </a:endParaRPr>
          </a:p>
        </p:txBody>
      </p:sp>
      <p:sp>
        <p:nvSpPr>
          <p:cNvPr id="9220" name="Freeform 5">
            <a:extLst>
              <a:ext uri="{FF2B5EF4-FFF2-40B4-BE49-F238E27FC236}">
                <a16:creationId xmlns:a16="http://schemas.microsoft.com/office/drawing/2014/main" id="{B5DCB6FD-CC03-B711-CBE3-C3152CE9FBCB}"/>
              </a:ext>
            </a:extLst>
          </p:cNvPr>
          <p:cNvSpPr>
            <a:spLocks/>
          </p:cNvSpPr>
          <p:nvPr/>
        </p:nvSpPr>
        <p:spPr bwMode="auto">
          <a:xfrm>
            <a:off x="4356100" y="2746376"/>
            <a:ext cx="338138" cy="403225"/>
          </a:xfrm>
          <a:custGeom>
            <a:avLst/>
            <a:gdLst>
              <a:gd name="T0" fmla="*/ 2147483647 w 234"/>
              <a:gd name="T1" fmla="*/ 2147483647 h 288"/>
              <a:gd name="T2" fmla="*/ 2147483647 w 234"/>
              <a:gd name="T3" fmla="*/ 2147483647 h 288"/>
              <a:gd name="T4" fmla="*/ 2147483647 w 234"/>
              <a:gd name="T5" fmla="*/ 2147483647 h 288"/>
              <a:gd name="T6" fmla="*/ 2147483647 w 234"/>
              <a:gd name="T7" fmla="*/ 2147483647 h 288"/>
              <a:gd name="T8" fmla="*/ 2147483647 w 234"/>
              <a:gd name="T9" fmla="*/ 2147483647 h 288"/>
              <a:gd name="T10" fmla="*/ 2147483647 w 234"/>
              <a:gd name="T11" fmla="*/ 2147483647 h 288"/>
              <a:gd name="T12" fmla="*/ 2147483647 w 234"/>
              <a:gd name="T13" fmla="*/ 2147483647 h 288"/>
              <a:gd name="T14" fmla="*/ 0 w 234"/>
              <a:gd name="T15" fmla="*/ 2147483647 h 288"/>
              <a:gd name="T16" fmla="*/ 0 w 234"/>
              <a:gd name="T17" fmla="*/ 0 h 288"/>
              <a:gd name="T18" fmla="*/ 2147483647 w 234"/>
              <a:gd name="T19" fmla="*/ 2147483647 h 288"/>
              <a:gd name="T20" fmla="*/ 2147483647 w 234"/>
              <a:gd name="T21" fmla="*/ 2147483647 h 288"/>
              <a:gd name="T22" fmla="*/ 2147483647 w 234"/>
              <a:gd name="T23" fmla="*/ 2147483647 h 288"/>
              <a:gd name="T24" fmla="*/ 2147483647 w 234"/>
              <a:gd name="T25" fmla="*/ 2147483647 h 288"/>
              <a:gd name="T26" fmla="*/ 2147483647 w 234"/>
              <a:gd name="T27" fmla="*/ 2147483647 h 288"/>
              <a:gd name="T28" fmla="*/ 2147483647 w 234"/>
              <a:gd name="T29" fmla="*/ 2147483647 h 288"/>
              <a:gd name="T30" fmla="*/ 2147483647 w 234"/>
              <a:gd name="T31" fmla="*/ 2147483647 h 28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4" h="288">
                <a:moveTo>
                  <a:pt x="229" y="287"/>
                </a:moveTo>
                <a:lnTo>
                  <a:pt x="151" y="287"/>
                </a:lnTo>
                <a:lnTo>
                  <a:pt x="151" y="157"/>
                </a:lnTo>
                <a:lnTo>
                  <a:pt x="144" y="131"/>
                </a:lnTo>
                <a:lnTo>
                  <a:pt x="118" y="109"/>
                </a:lnTo>
                <a:lnTo>
                  <a:pt x="83" y="91"/>
                </a:lnTo>
                <a:lnTo>
                  <a:pt x="53" y="80"/>
                </a:lnTo>
                <a:lnTo>
                  <a:pt x="0" y="77"/>
                </a:lnTo>
                <a:lnTo>
                  <a:pt x="0" y="0"/>
                </a:lnTo>
                <a:lnTo>
                  <a:pt x="69" y="3"/>
                </a:lnTo>
                <a:lnTo>
                  <a:pt x="130" y="25"/>
                </a:lnTo>
                <a:lnTo>
                  <a:pt x="188" y="62"/>
                </a:lnTo>
                <a:lnTo>
                  <a:pt x="221" y="100"/>
                </a:lnTo>
                <a:lnTo>
                  <a:pt x="233" y="140"/>
                </a:lnTo>
                <a:lnTo>
                  <a:pt x="229" y="287"/>
                </a:lnTo>
              </a:path>
            </a:pathLst>
          </a:custGeom>
          <a:solidFill>
            <a:srgbClr val="0000FF"/>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21" name="Freeform 6">
            <a:extLst>
              <a:ext uri="{FF2B5EF4-FFF2-40B4-BE49-F238E27FC236}">
                <a16:creationId xmlns:a16="http://schemas.microsoft.com/office/drawing/2014/main" id="{6C1382B4-0FBD-CD92-313D-DAE062E46B16}"/>
              </a:ext>
            </a:extLst>
          </p:cNvPr>
          <p:cNvSpPr>
            <a:spLocks/>
          </p:cNvSpPr>
          <p:nvPr/>
        </p:nvSpPr>
        <p:spPr bwMode="auto">
          <a:xfrm>
            <a:off x="3670301" y="2746375"/>
            <a:ext cx="739775" cy="114300"/>
          </a:xfrm>
          <a:custGeom>
            <a:avLst/>
            <a:gdLst>
              <a:gd name="T0" fmla="*/ 0 w 512"/>
              <a:gd name="T1" fmla="*/ 0 h 82"/>
              <a:gd name="T2" fmla="*/ 2147483647 w 512"/>
              <a:gd name="T3" fmla="*/ 0 h 82"/>
              <a:gd name="T4" fmla="*/ 2147483647 w 512"/>
              <a:gd name="T5" fmla="*/ 2147483647 h 82"/>
              <a:gd name="T6" fmla="*/ 0 w 512"/>
              <a:gd name="T7" fmla="*/ 2147483647 h 82"/>
              <a:gd name="T8" fmla="*/ 0 w 512"/>
              <a:gd name="T9" fmla="*/ 0 h 82"/>
              <a:gd name="T10" fmla="*/ 0 w 512"/>
              <a:gd name="T11" fmla="*/ 0 h 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2" h="82">
                <a:moveTo>
                  <a:pt x="0" y="0"/>
                </a:moveTo>
                <a:lnTo>
                  <a:pt x="511" y="0"/>
                </a:lnTo>
                <a:lnTo>
                  <a:pt x="511" y="81"/>
                </a:lnTo>
                <a:lnTo>
                  <a:pt x="0" y="81"/>
                </a:lnTo>
                <a:lnTo>
                  <a:pt x="0" y="0"/>
                </a:lnTo>
              </a:path>
            </a:pathLst>
          </a:custGeom>
          <a:solidFill>
            <a:srgbClr val="0000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22" name="Freeform 7">
            <a:extLst>
              <a:ext uri="{FF2B5EF4-FFF2-40B4-BE49-F238E27FC236}">
                <a16:creationId xmlns:a16="http://schemas.microsoft.com/office/drawing/2014/main" id="{920A328C-FF4D-A588-C293-952D5B656DEA}"/>
              </a:ext>
            </a:extLst>
          </p:cNvPr>
          <p:cNvSpPr>
            <a:spLocks/>
          </p:cNvSpPr>
          <p:nvPr/>
        </p:nvSpPr>
        <p:spPr bwMode="auto">
          <a:xfrm>
            <a:off x="3633788" y="4030663"/>
            <a:ext cx="736600" cy="119062"/>
          </a:xfrm>
          <a:custGeom>
            <a:avLst/>
            <a:gdLst>
              <a:gd name="T0" fmla="*/ 0 w 511"/>
              <a:gd name="T1" fmla="*/ 0 h 85"/>
              <a:gd name="T2" fmla="*/ 2147483647 w 511"/>
              <a:gd name="T3" fmla="*/ 0 h 85"/>
              <a:gd name="T4" fmla="*/ 2147483647 w 511"/>
              <a:gd name="T5" fmla="*/ 2147483647 h 85"/>
              <a:gd name="T6" fmla="*/ 0 w 511"/>
              <a:gd name="T7" fmla="*/ 2147483647 h 85"/>
              <a:gd name="T8" fmla="*/ 0 w 511"/>
              <a:gd name="T9" fmla="*/ 0 h 85"/>
              <a:gd name="T10" fmla="*/ 0 w 511"/>
              <a:gd name="T11" fmla="*/ 0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1" h="85">
                <a:moveTo>
                  <a:pt x="0" y="0"/>
                </a:moveTo>
                <a:lnTo>
                  <a:pt x="510" y="0"/>
                </a:lnTo>
                <a:lnTo>
                  <a:pt x="510" y="84"/>
                </a:lnTo>
                <a:lnTo>
                  <a:pt x="0" y="84"/>
                </a:lnTo>
                <a:lnTo>
                  <a:pt x="0" y="0"/>
                </a:lnTo>
              </a:path>
            </a:pathLst>
          </a:custGeom>
          <a:solidFill>
            <a:srgbClr val="3FC0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23" name="Freeform 8">
            <a:extLst>
              <a:ext uri="{FF2B5EF4-FFF2-40B4-BE49-F238E27FC236}">
                <a16:creationId xmlns:a16="http://schemas.microsoft.com/office/drawing/2014/main" id="{1D98D3E4-2BD7-9435-F8E7-C6720C00B03F}"/>
              </a:ext>
            </a:extLst>
          </p:cNvPr>
          <p:cNvSpPr>
            <a:spLocks/>
          </p:cNvSpPr>
          <p:nvPr/>
        </p:nvSpPr>
        <p:spPr bwMode="auto">
          <a:xfrm>
            <a:off x="4344988" y="3757614"/>
            <a:ext cx="336550" cy="403225"/>
          </a:xfrm>
          <a:custGeom>
            <a:avLst/>
            <a:gdLst>
              <a:gd name="T0" fmla="*/ 2147483647 w 233"/>
              <a:gd name="T1" fmla="*/ 0 h 288"/>
              <a:gd name="T2" fmla="*/ 2147483647 w 233"/>
              <a:gd name="T3" fmla="*/ 0 h 288"/>
              <a:gd name="T4" fmla="*/ 2147483647 w 233"/>
              <a:gd name="T5" fmla="*/ 2147483647 h 288"/>
              <a:gd name="T6" fmla="*/ 2147483647 w 233"/>
              <a:gd name="T7" fmla="*/ 2147483647 h 288"/>
              <a:gd name="T8" fmla="*/ 2147483647 w 233"/>
              <a:gd name="T9" fmla="*/ 2147483647 h 288"/>
              <a:gd name="T10" fmla="*/ 2147483647 w 233"/>
              <a:gd name="T11" fmla="*/ 2147483647 h 288"/>
              <a:gd name="T12" fmla="*/ 2147483647 w 233"/>
              <a:gd name="T13" fmla="*/ 2147483647 h 288"/>
              <a:gd name="T14" fmla="*/ 0 w 233"/>
              <a:gd name="T15" fmla="*/ 2147483647 h 288"/>
              <a:gd name="T16" fmla="*/ 0 w 233"/>
              <a:gd name="T17" fmla="*/ 2147483647 h 288"/>
              <a:gd name="T18" fmla="*/ 2147483647 w 233"/>
              <a:gd name="T19" fmla="*/ 2147483647 h 288"/>
              <a:gd name="T20" fmla="*/ 2147483647 w 233"/>
              <a:gd name="T21" fmla="*/ 2147483647 h 288"/>
              <a:gd name="T22" fmla="*/ 2147483647 w 233"/>
              <a:gd name="T23" fmla="*/ 2147483647 h 288"/>
              <a:gd name="T24" fmla="*/ 2147483647 w 233"/>
              <a:gd name="T25" fmla="*/ 2147483647 h 288"/>
              <a:gd name="T26" fmla="*/ 2147483647 w 233"/>
              <a:gd name="T27" fmla="*/ 2147483647 h 288"/>
              <a:gd name="T28" fmla="*/ 2147483647 w 233"/>
              <a:gd name="T29" fmla="*/ 0 h 288"/>
              <a:gd name="T30" fmla="*/ 2147483647 w 233"/>
              <a:gd name="T31" fmla="*/ 0 h 28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3" h="288">
                <a:moveTo>
                  <a:pt x="229" y="0"/>
                </a:moveTo>
                <a:lnTo>
                  <a:pt x="152" y="0"/>
                </a:lnTo>
                <a:lnTo>
                  <a:pt x="152" y="129"/>
                </a:lnTo>
                <a:lnTo>
                  <a:pt x="143" y="155"/>
                </a:lnTo>
                <a:lnTo>
                  <a:pt x="117" y="178"/>
                </a:lnTo>
                <a:lnTo>
                  <a:pt x="83" y="196"/>
                </a:lnTo>
                <a:lnTo>
                  <a:pt x="51" y="204"/>
                </a:lnTo>
                <a:lnTo>
                  <a:pt x="0" y="209"/>
                </a:lnTo>
                <a:lnTo>
                  <a:pt x="0" y="287"/>
                </a:lnTo>
                <a:lnTo>
                  <a:pt x="68" y="283"/>
                </a:lnTo>
                <a:lnTo>
                  <a:pt x="130" y="261"/>
                </a:lnTo>
                <a:lnTo>
                  <a:pt x="187" y="224"/>
                </a:lnTo>
                <a:lnTo>
                  <a:pt x="220" y="187"/>
                </a:lnTo>
                <a:lnTo>
                  <a:pt x="232" y="147"/>
                </a:lnTo>
                <a:lnTo>
                  <a:pt x="229" y="0"/>
                </a:lnTo>
              </a:path>
            </a:pathLst>
          </a:custGeom>
          <a:solidFill>
            <a:srgbClr val="3FC0FF"/>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24" name="Freeform 9">
            <a:extLst>
              <a:ext uri="{FF2B5EF4-FFF2-40B4-BE49-F238E27FC236}">
                <a16:creationId xmlns:a16="http://schemas.microsoft.com/office/drawing/2014/main" id="{C865AC50-AF76-8FA3-4FF6-F4BA41789D2C}"/>
              </a:ext>
            </a:extLst>
          </p:cNvPr>
          <p:cNvSpPr>
            <a:spLocks/>
          </p:cNvSpPr>
          <p:nvPr/>
        </p:nvSpPr>
        <p:spPr bwMode="auto">
          <a:xfrm>
            <a:off x="4557714" y="3502026"/>
            <a:ext cx="338137" cy="404813"/>
          </a:xfrm>
          <a:custGeom>
            <a:avLst/>
            <a:gdLst>
              <a:gd name="T0" fmla="*/ 2147483647 w 235"/>
              <a:gd name="T1" fmla="*/ 2147483647 h 289"/>
              <a:gd name="T2" fmla="*/ 2147483647 w 235"/>
              <a:gd name="T3" fmla="*/ 2147483647 h 289"/>
              <a:gd name="T4" fmla="*/ 2147483647 w 235"/>
              <a:gd name="T5" fmla="*/ 2147483647 h 289"/>
              <a:gd name="T6" fmla="*/ 2147483647 w 235"/>
              <a:gd name="T7" fmla="*/ 2147483647 h 289"/>
              <a:gd name="T8" fmla="*/ 2147483647 w 235"/>
              <a:gd name="T9" fmla="*/ 2147483647 h 289"/>
              <a:gd name="T10" fmla="*/ 2147483647 w 235"/>
              <a:gd name="T11" fmla="*/ 2147483647 h 289"/>
              <a:gd name="T12" fmla="*/ 2147483647 w 235"/>
              <a:gd name="T13" fmla="*/ 2147483647 h 289"/>
              <a:gd name="T14" fmla="*/ 2147483647 w 235"/>
              <a:gd name="T15" fmla="*/ 2147483647 h 289"/>
              <a:gd name="T16" fmla="*/ 2147483647 w 235"/>
              <a:gd name="T17" fmla="*/ 0 h 289"/>
              <a:gd name="T18" fmla="*/ 2147483647 w 235"/>
              <a:gd name="T19" fmla="*/ 2147483647 h 289"/>
              <a:gd name="T20" fmla="*/ 2147483647 w 235"/>
              <a:gd name="T21" fmla="*/ 2147483647 h 289"/>
              <a:gd name="T22" fmla="*/ 2147483647 w 235"/>
              <a:gd name="T23" fmla="*/ 2147483647 h 289"/>
              <a:gd name="T24" fmla="*/ 2147483647 w 235"/>
              <a:gd name="T25" fmla="*/ 2147483647 h 289"/>
              <a:gd name="T26" fmla="*/ 0 w 235"/>
              <a:gd name="T27" fmla="*/ 2147483647 h 289"/>
              <a:gd name="T28" fmla="*/ 2147483647 w 235"/>
              <a:gd name="T29" fmla="*/ 2147483647 h 289"/>
              <a:gd name="T30" fmla="*/ 2147483647 w 235"/>
              <a:gd name="T31" fmla="*/ 2147483647 h 2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5" h="289">
                <a:moveTo>
                  <a:pt x="4" y="288"/>
                </a:moveTo>
                <a:lnTo>
                  <a:pt x="82" y="288"/>
                </a:lnTo>
                <a:lnTo>
                  <a:pt x="82" y="158"/>
                </a:lnTo>
                <a:lnTo>
                  <a:pt x="90" y="132"/>
                </a:lnTo>
                <a:lnTo>
                  <a:pt x="116" y="108"/>
                </a:lnTo>
                <a:lnTo>
                  <a:pt x="151" y="90"/>
                </a:lnTo>
                <a:lnTo>
                  <a:pt x="182" y="81"/>
                </a:lnTo>
                <a:lnTo>
                  <a:pt x="234" y="79"/>
                </a:lnTo>
                <a:lnTo>
                  <a:pt x="234" y="0"/>
                </a:lnTo>
                <a:lnTo>
                  <a:pt x="166" y="5"/>
                </a:lnTo>
                <a:lnTo>
                  <a:pt x="104" y="27"/>
                </a:lnTo>
                <a:lnTo>
                  <a:pt x="46" y="63"/>
                </a:lnTo>
                <a:lnTo>
                  <a:pt x="12" y="101"/>
                </a:lnTo>
                <a:lnTo>
                  <a:pt x="0" y="141"/>
                </a:lnTo>
                <a:lnTo>
                  <a:pt x="4" y="288"/>
                </a:lnTo>
              </a:path>
            </a:pathLst>
          </a:custGeom>
          <a:solidFill>
            <a:srgbClr val="3FC0FF"/>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25" name="Freeform 10" descr="75%">
            <a:extLst>
              <a:ext uri="{FF2B5EF4-FFF2-40B4-BE49-F238E27FC236}">
                <a16:creationId xmlns:a16="http://schemas.microsoft.com/office/drawing/2014/main" id="{2D1B874D-FC4C-88B4-78F7-DFC603863EB1}"/>
              </a:ext>
            </a:extLst>
          </p:cNvPr>
          <p:cNvSpPr>
            <a:spLocks/>
          </p:cNvSpPr>
          <p:nvPr/>
        </p:nvSpPr>
        <p:spPr bwMode="auto">
          <a:xfrm>
            <a:off x="5875339" y="3138489"/>
            <a:ext cx="352425" cy="212725"/>
          </a:xfrm>
          <a:custGeom>
            <a:avLst/>
            <a:gdLst>
              <a:gd name="T0" fmla="*/ 2147483647 w 245"/>
              <a:gd name="T1" fmla="*/ 2147483647 h 152"/>
              <a:gd name="T2" fmla="*/ 2147483647 w 245"/>
              <a:gd name="T3" fmla="*/ 0 h 152"/>
              <a:gd name="T4" fmla="*/ 2147483647 w 245"/>
              <a:gd name="T5" fmla="*/ 2147483647 h 152"/>
              <a:gd name="T6" fmla="*/ 2147483647 w 245"/>
              <a:gd name="T7" fmla="*/ 2147483647 h 152"/>
              <a:gd name="T8" fmla="*/ 2147483647 w 245"/>
              <a:gd name="T9" fmla="*/ 2147483647 h 152"/>
              <a:gd name="T10" fmla="*/ 2147483647 w 245"/>
              <a:gd name="T11" fmla="*/ 2147483647 h 152"/>
              <a:gd name="T12" fmla="*/ 2147483647 w 245"/>
              <a:gd name="T13" fmla="*/ 2147483647 h 152"/>
              <a:gd name="T14" fmla="*/ 0 w 245"/>
              <a:gd name="T15" fmla="*/ 2147483647 h 152"/>
              <a:gd name="T16" fmla="*/ 2147483647 w 245"/>
              <a:gd name="T17" fmla="*/ 2147483647 h 152"/>
              <a:gd name="T18" fmla="*/ 2147483647 w 245"/>
              <a:gd name="T19" fmla="*/ 2147483647 h 152"/>
              <a:gd name="T20" fmla="*/ 2147483647 w 245"/>
              <a:gd name="T21" fmla="*/ 2147483647 h 152"/>
              <a:gd name="T22" fmla="*/ 2147483647 w 245"/>
              <a:gd name="T23" fmla="*/ 2147483647 h 152"/>
              <a:gd name="T24" fmla="*/ 2147483647 w 245"/>
              <a:gd name="T25" fmla="*/ 2147483647 h 152"/>
              <a:gd name="T26" fmla="*/ 2147483647 w 245"/>
              <a:gd name="T27" fmla="*/ 2147483647 h 152"/>
              <a:gd name="T28" fmla="*/ 2147483647 w 245"/>
              <a:gd name="T29" fmla="*/ 2147483647 h 152"/>
              <a:gd name="T30" fmla="*/ 2147483647 w 245"/>
              <a:gd name="T31" fmla="*/ 2147483647 h 152"/>
              <a:gd name="T32" fmla="*/ 2147483647 w 245"/>
              <a:gd name="T33" fmla="*/ 2147483647 h 1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5" h="152">
                <a:moveTo>
                  <a:pt x="244" y="4"/>
                </a:moveTo>
                <a:lnTo>
                  <a:pt x="177" y="0"/>
                </a:lnTo>
                <a:lnTo>
                  <a:pt x="146" y="10"/>
                </a:lnTo>
                <a:lnTo>
                  <a:pt x="101" y="32"/>
                </a:lnTo>
                <a:lnTo>
                  <a:pt x="64" y="50"/>
                </a:lnTo>
                <a:lnTo>
                  <a:pt x="37" y="76"/>
                </a:lnTo>
                <a:lnTo>
                  <a:pt x="20" y="94"/>
                </a:lnTo>
                <a:lnTo>
                  <a:pt x="0" y="139"/>
                </a:lnTo>
                <a:lnTo>
                  <a:pt x="3" y="151"/>
                </a:lnTo>
                <a:lnTo>
                  <a:pt x="95" y="151"/>
                </a:lnTo>
                <a:lnTo>
                  <a:pt x="95" y="130"/>
                </a:lnTo>
                <a:lnTo>
                  <a:pt x="120" y="111"/>
                </a:lnTo>
                <a:lnTo>
                  <a:pt x="154" y="89"/>
                </a:lnTo>
                <a:lnTo>
                  <a:pt x="191" y="83"/>
                </a:lnTo>
                <a:lnTo>
                  <a:pt x="239" y="76"/>
                </a:lnTo>
                <a:lnTo>
                  <a:pt x="244" y="4"/>
                </a:lnTo>
              </a:path>
            </a:pathLst>
          </a:custGeom>
          <a:pattFill prst="pct75">
            <a:fgClr>
              <a:srgbClr val="FFFF00"/>
            </a:fgClr>
            <a:bgClr>
              <a:srgbClr val="000000"/>
            </a:bgClr>
          </a:patt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26" name="Freeform 11">
            <a:extLst>
              <a:ext uri="{FF2B5EF4-FFF2-40B4-BE49-F238E27FC236}">
                <a16:creationId xmlns:a16="http://schemas.microsoft.com/office/drawing/2014/main" id="{7EEAE6E6-85D6-5EC8-D449-7713C4163362}"/>
              </a:ext>
            </a:extLst>
          </p:cNvPr>
          <p:cNvSpPr>
            <a:spLocks/>
          </p:cNvSpPr>
          <p:nvPr/>
        </p:nvSpPr>
        <p:spPr bwMode="auto">
          <a:xfrm>
            <a:off x="4572000" y="2984501"/>
            <a:ext cx="336550" cy="403225"/>
          </a:xfrm>
          <a:custGeom>
            <a:avLst/>
            <a:gdLst>
              <a:gd name="T0" fmla="*/ 2147483647 w 233"/>
              <a:gd name="T1" fmla="*/ 0 h 288"/>
              <a:gd name="T2" fmla="*/ 2147483647 w 233"/>
              <a:gd name="T3" fmla="*/ 0 h 288"/>
              <a:gd name="T4" fmla="*/ 2147483647 w 233"/>
              <a:gd name="T5" fmla="*/ 2147483647 h 288"/>
              <a:gd name="T6" fmla="*/ 2147483647 w 233"/>
              <a:gd name="T7" fmla="*/ 2147483647 h 288"/>
              <a:gd name="T8" fmla="*/ 2147483647 w 233"/>
              <a:gd name="T9" fmla="*/ 2147483647 h 288"/>
              <a:gd name="T10" fmla="*/ 2147483647 w 233"/>
              <a:gd name="T11" fmla="*/ 2147483647 h 288"/>
              <a:gd name="T12" fmla="*/ 2147483647 w 233"/>
              <a:gd name="T13" fmla="*/ 2147483647 h 288"/>
              <a:gd name="T14" fmla="*/ 2147483647 w 233"/>
              <a:gd name="T15" fmla="*/ 2147483647 h 288"/>
              <a:gd name="T16" fmla="*/ 2147483647 w 233"/>
              <a:gd name="T17" fmla="*/ 2147483647 h 288"/>
              <a:gd name="T18" fmla="*/ 2147483647 w 233"/>
              <a:gd name="T19" fmla="*/ 2147483647 h 288"/>
              <a:gd name="T20" fmla="*/ 2147483647 w 233"/>
              <a:gd name="T21" fmla="*/ 2147483647 h 288"/>
              <a:gd name="T22" fmla="*/ 2147483647 w 233"/>
              <a:gd name="T23" fmla="*/ 2147483647 h 288"/>
              <a:gd name="T24" fmla="*/ 2147483647 w 233"/>
              <a:gd name="T25" fmla="*/ 2147483647 h 288"/>
              <a:gd name="T26" fmla="*/ 0 w 233"/>
              <a:gd name="T27" fmla="*/ 2147483647 h 288"/>
              <a:gd name="T28" fmla="*/ 2147483647 w 233"/>
              <a:gd name="T29" fmla="*/ 0 h 288"/>
              <a:gd name="T30" fmla="*/ 2147483647 w 233"/>
              <a:gd name="T31" fmla="*/ 0 h 28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3" h="288">
                <a:moveTo>
                  <a:pt x="2" y="0"/>
                </a:moveTo>
                <a:lnTo>
                  <a:pt x="79" y="0"/>
                </a:lnTo>
                <a:lnTo>
                  <a:pt x="79" y="131"/>
                </a:lnTo>
                <a:lnTo>
                  <a:pt x="90" y="157"/>
                </a:lnTo>
                <a:lnTo>
                  <a:pt x="115" y="179"/>
                </a:lnTo>
                <a:lnTo>
                  <a:pt x="149" y="198"/>
                </a:lnTo>
                <a:lnTo>
                  <a:pt x="179" y="207"/>
                </a:lnTo>
                <a:lnTo>
                  <a:pt x="232" y="210"/>
                </a:lnTo>
                <a:lnTo>
                  <a:pt x="232" y="287"/>
                </a:lnTo>
                <a:lnTo>
                  <a:pt x="164" y="283"/>
                </a:lnTo>
                <a:lnTo>
                  <a:pt x="101" y="263"/>
                </a:lnTo>
                <a:lnTo>
                  <a:pt x="45" y="225"/>
                </a:lnTo>
                <a:lnTo>
                  <a:pt x="11" y="189"/>
                </a:lnTo>
                <a:lnTo>
                  <a:pt x="0" y="148"/>
                </a:lnTo>
                <a:lnTo>
                  <a:pt x="2" y="0"/>
                </a:lnTo>
              </a:path>
            </a:pathLst>
          </a:custGeom>
          <a:solidFill>
            <a:srgbClr val="0000FF"/>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27" name="Freeform 12">
            <a:extLst>
              <a:ext uri="{FF2B5EF4-FFF2-40B4-BE49-F238E27FC236}">
                <a16:creationId xmlns:a16="http://schemas.microsoft.com/office/drawing/2014/main" id="{03B07DE6-F836-FA41-97F6-23BCA5BEC16B}"/>
              </a:ext>
            </a:extLst>
          </p:cNvPr>
          <p:cNvSpPr>
            <a:spLocks/>
          </p:cNvSpPr>
          <p:nvPr/>
        </p:nvSpPr>
        <p:spPr bwMode="auto">
          <a:xfrm>
            <a:off x="6111875" y="4841876"/>
            <a:ext cx="336550" cy="404813"/>
          </a:xfrm>
          <a:custGeom>
            <a:avLst/>
            <a:gdLst>
              <a:gd name="T0" fmla="*/ 2147483647 w 233"/>
              <a:gd name="T1" fmla="*/ 0 h 289"/>
              <a:gd name="T2" fmla="*/ 2147483647 w 233"/>
              <a:gd name="T3" fmla="*/ 0 h 289"/>
              <a:gd name="T4" fmla="*/ 2147483647 w 233"/>
              <a:gd name="T5" fmla="*/ 2147483647 h 289"/>
              <a:gd name="T6" fmla="*/ 2147483647 w 233"/>
              <a:gd name="T7" fmla="*/ 2147483647 h 289"/>
              <a:gd name="T8" fmla="*/ 2147483647 w 233"/>
              <a:gd name="T9" fmla="*/ 2147483647 h 289"/>
              <a:gd name="T10" fmla="*/ 2147483647 w 233"/>
              <a:gd name="T11" fmla="*/ 2147483647 h 289"/>
              <a:gd name="T12" fmla="*/ 2147483647 w 233"/>
              <a:gd name="T13" fmla="*/ 2147483647 h 289"/>
              <a:gd name="T14" fmla="*/ 2147483647 w 233"/>
              <a:gd name="T15" fmla="*/ 2147483647 h 289"/>
              <a:gd name="T16" fmla="*/ 2147483647 w 233"/>
              <a:gd name="T17" fmla="*/ 2147483647 h 289"/>
              <a:gd name="T18" fmla="*/ 2147483647 w 233"/>
              <a:gd name="T19" fmla="*/ 2147483647 h 289"/>
              <a:gd name="T20" fmla="*/ 2147483647 w 233"/>
              <a:gd name="T21" fmla="*/ 2147483647 h 289"/>
              <a:gd name="T22" fmla="*/ 2147483647 w 233"/>
              <a:gd name="T23" fmla="*/ 2147483647 h 289"/>
              <a:gd name="T24" fmla="*/ 2147483647 w 233"/>
              <a:gd name="T25" fmla="*/ 2147483647 h 289"/>
              <a:gd name="T26" fmla="*/ 0 w 233"/>
              <a:gd name="T27" fmla="*/ 2147483647 h 289"/>
              <a:gd name="T28" fmla="*/ 2147483647 w 233"/>
              <a:gd name="T29" fmla="*/ 0 h 289"/>
              <a:gd name="T30" fmla="*/ 2147483647 w 233"/>
              <a:gd name="T31" fmla="*/ 0 h 2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3" h="289">
                <a:moveTo>
                  <a:pt x="2" y="0"/>
                </a:moveTo>
                <a:lnTo>
                  <a:pt x="80" y="0"/>
                </a:lnTo>
                <a:lnTo>
                  <a:pt x="80" y="130"/>
                </a:lnTo>
                <a:lnTo>
                  <a:pt x="89" y="156"/>
                </a:lnTo>
                <a:lnTo>
                  <a:pt x="115" y="178"/>
                </a:lnTo>
                <a:lnTo>
                  <a:pt x="150" y="197"/>
                </a:lnTo>
                <a:lnTo>
                  <a:pt x="181" y="206"/>
                </a:lnTo>
                <a:lnTo>
                  <a:pt x="232" y="209"/>
                </a:lnTo>
                <a:lnTo>
                  <a:pt x="232" y="288"/>
                </a:lnTo>
                <a:lnTo>
                  <a:pt x="164" y="283"/>
                </a:lnTo>
                <a:lnTo>
                  <a:pt x="102" y="261"/>
                </a:lnTo>
                <a:lnTo>
                  <a:pt x="45" y="225"/>
                </a:lnTo>
                <a:lnTo>
                  <a:pt x="12" y="189"/>
                </a:lnTo>
                <a:lnTo>
                  <a:pt x="0" y="146"/>
                </a:lnTo>
                <a:lnTo>
                  <a:pt x="2" y="0"/>
                </a:lnTo>
              </a:path>
            </a:pathLst>
          </a:custGeom>
          <a:solidFill>
            <a:srgbClr val="FF421E"/>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28" name="Freeform 13">
            <a:extLst>
              <a:ext uri="{FF2B5EF4-FFF2-40B4-BE49-F238E27FC236}">
                <a16:creationId xmlns:a16="http://schemas.microsoft.com/office/drawing/2014/main" id="{FF1E2BF8-BD07-70DA-DDDA-537E08DF9771}"/>
              </a:ext>
            </a:extLst>
          </p:cNvPr>
          <p:cNvSpPr>
            <a:spLocks/>
          </p:cNvSpPr>
          <p:nvPr/>
        </p:nvSpPr>
        <p:spPr bwMode="auto">
          <a:xfrm>
            <a:off x="5118101" y="3862389"/>
            <a:ext cx="2093913" cy="979487"/>
          </a:xfrm>
          <a:custGeom>
            <a:avLst/>
            <a:gdLst>
              <a:gd name="T0" fmla="*/ 0 w 1450"/>
              <a:gd name="T1" fmla="*/ 0 h 699"/>
              <a:gd name="T2" fmla="*/ 2147483647 w 1450"/>
              <a:gd name="T3" fmla="*/ 0 h 699"/>
              <a:gd name="T4" fmla="*/ 2147483647 w 1450"/>
              <a:gd name="T5" fmla="*/ 2147483647 h 699"/>
              <a:gd name="T6" fmla="*/ 2147483647 w 1450"/>
              <a:gd name="T7" fmla="*/ 2147483647 h 699"/>
              <a:gd name="T8" fmla="*/ 2147483647 w 1450"/>
              <a:gd name="T9" fmla="*/ 2147483647 h 699"/>
              <a:gd name="T10" fmla="*/ 2147483647 w 1450"/>
              <a:gd name="T11" fmla="*/ 2147483647 h 699"/>
              <a:gd name="T12" fmla="*/ 0 w 1450"/>
              <a:gd name="T13" fmla="*/ 0 h 699"/>
              <a:gd name="T14" fmla="*/ 0 w 1450"/>
              <a:gd name="T15" fmla="*/ 0 h 69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50" h="699">
                <a:moveTo>
                  <a:pt x="0" y="0"/>
                </a:moveTo>
                <a:lnTo>
                  <a:pt x="1446" y="0"/>
                </a:lnTo>
                <a:lnTo>
                  <a:pt x="1449" y="512"/>
                </a:lnTo>
                <a:lnTo>
                  <a:pt x="772" y="698"/>
                </a:lnTo>
                <a:lnTo>
                  <a:pt x="681" y="697"/>
                </a:lnTo>
                <a:lnTo>
                  <a:pt x="3" y="512"/>
                </a:lnTo>
                <a:lnTo>
                  <a:pt x="0" y="0"/>
                </a:lnTo>
              </a:path>
            </a:pathLst>
          </a:custGeom>
          <a:solidFill>
            <a:srgbClr val="00C2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29" name="Freeform 14">
            <a:extLst>
              <a:ext uri="{FF2B5EF4-FFF2-40B4-BE49-F238E27FC236}">
                <a16:creationId xmlns:a16="http://schemas.microsoft.com/office/drawing/2014/main" id="{51CF83B9-51A1-2824-0F0E-8A92C561ECB2}"/>
              </a:ext>
            </a:extLst>
          </p:cNvPr>
          <p:cNvSpPr>
            <a:spLocks/>
          </p:cNvSpPr>
          <p:nvPr/>
        </p:nvSpPr>
        <p:spPr bwMode="auto">
          <a:xfrm>
            <a:off x="4779964" y="4859338"/>
            <a:ext cx="65087" cy="88900"/>
          </a:xfrm>
          <a:custGeom>
            <a:avLst/>
            <a:gdLst>
              <a:gd name="T0" fmla="*/ 2147483647 w 46"/>
              <a:gd name="T1" fmla="*/ 0 h 64"/>
              <a:gd name="T2" fmla="*/ 0 w 46"/>
              <a:gd name="T3" fmla="*/ 2147483647 h 64"/>
              <a:gd name="T4" fmla="*/ 2147483647 w 46"/>
              <a:gd name="T5" fmla="*/ 2147483647 h 64"/>
              <a:gd name="T6" fmla="*/ 2147483647 w 46"/>
              <a:gd name="T7" fmla="*/ 2147483647 h 64"/>
              <a:gd name="T8" fmla="*/ 2147483647 w 46"/>
              <a:gd name="T9" fmla="*/ 2147483647 h 64"/>
              <a:gd name="T10" fmla="*/ 2147483647 w 46"/>
              <a:gd name="T11" fmla="*/ 2147483647 h 64"/>
              <a:gd name="T12" fmla="*/ 2147483647 w 46"/>
              <a:gd name="T13" fmla="*/ 2147483647 h 64"/>
              <a:gd name="T14" fmla="*/ 2147483647 w 46"/>
              <a:gd name="T15" fmla="*/ 2147483647 h 64"/>
              <a:gd name="T16" fmla="*/ 2147483647 w 46"/>
              <a:gd name="T17" fmla="*/ 2147483647 h 64"/>
              <a:gd name="T18" fmla="*/ 2147483647 w 46"/>
              <a:gd name="T19" fmla="*/ 2147483647 h 64"/>
              <a:gd name="T20" fmla="*/ 2147483647 w 46"/>
              <a:gd name="T21" fmla="*/ 2147483647 h 64"/>
              <a:gd name="T22" fmla="*/ 2147483647 w 46"/>
              <a:gd name="T23" fmla="*/ 0 h 64"/>
              <a:gd name="T24" fmla="*/ 2147483647 w 46"/>
              <a:gd name="T25" fmla="*/ 0 h 6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64">
                <a:moveTo>
                  <a:pt x="7" y="0"/>
                </a:moveTo>
                <a:lnTo>
                  <a:pt x="0" y="39"/>
                </a:lnTo>
                <a:lnTo>
                  <a:pt x="9" y="24"/>
                </a:lnTo>
                <a:lnTo>
                  <a:pt x="15" y="58"/>
                </a:lnTo>
                <a:lnTo>
                  <a:pt x="15" y="17"/>
                </a:lnTo>
                <a:lnTo>
                  <a:pt x="26" y="63"/>
                </a:lnTo>
                <a:lnTo>
                  <a:pt x="26" y="17"/>
                </a:lnTo>
                <a:lnTo>
                  <a:pt x="35" y="56"/>
                </a:lnTo>
                <a:lnTo>
                  <a:pt x="35" y="26"/>
                </a:lnTo>
                <a:lnTo>
                  <a:pt x="45" y="32"/>
                </a:lnTo>
                <a:lnTo>
                  <a:pt x="31" y="3"/>
                </a:lnTo>
                <a:lnTo>
                  <a:pt x="7" y="0"/>
                </a:lnTo>
              </a:path>
            </a:pathLst>
          </a:custGeom>
          <a:solidFill>
            <a:srgbClr val="FF421E"/>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30" name="Freeform 15">
            <a:extLst>
              <a:ext uri="{FF2B5EF4-FFF2-40B4-BE49-F238E27FC236}">
                <a16:creationId xmlns:a16="http://schemas.microsoft.com/office/drawing/2014/main" id="{E4B2EE55-112A-DF25-9E13-27A2DAA1EF11}"/>
              </a:ext>
            </a:extLst>
          </p:cNvPr>
          <p:cNvSpPr>
            <a:spLocks/>
          </p:cNvSpPr>
          <p:nvPr/>
        </p:nvSpPr>
        <p:spPr bwMode="auto">
          <a:xfrm>
            <a:off x="4781550" y="4789488"/>
            <a:ext cx="165100" cy="74612"/>
          </a:xfrm>
          <a:custGeom>
            <a:avLst/>
            <a:gdLst>
              <a:gd name="T0" fmla="*/ 2147483647 w 114"/>
              <a:gd name="T1" fmla="*/ 0 h 53"/>
              <a:gd name="T2" fmla="*/ 2147483647 w 114"/>
              <a:gd name="T3" fmla="*/ 2147483647 h 53"/>
              <a:gd name="T4" fmla="*/ 2147483647 w 114"/>
              <a:gd name="T5" fmla="*/ 2147483647 h 53"/>
              <a:gd name="T6" fmla="*/ 2147483647 w 114"/>
              <a:gd name="T7" fmla="*/ 2147483647 h 53"/>
              <a:gd name="T8" fmla="*/ 2147483647 w 114"/>
              <a:gd name="T9" fmla="*/ 2147483647 h 53"/>
              <a:gd name="T10" fmla="*/ 0 w 114"/>
              <a:gd name="T11" fmla="*/ 2147483647 h 53"/>
              <a:gd name="T12" fmla="*/ 0 w 114"/>
              <a:gd name="T13" fmla="*/ 2147483647 h 53"/>
              <a:gd name="T14" fmla="*/ 2147483647 w 114"/>
              <a:gd name="T15" fmla="*/ 2147483647 h 53"/>
              <a:gd name="T16" fmla="*/ 2147483647 w 114"/>
              <a:gd name="T17" fmla="*/ 2147483647 h 53"/>
              <a:gd name="T18" fmla="*/ 2147483647 w 114"/>
              <a:gd name="T19" fmla="*/ 2147483647 h 53"/>
              <a:gd name="T20" fmla="*/ 2147483647 w 114"/>
              <a:gd name="T21" fmla="*/ 2147483647 h 53"/>
              <a:gd name="T22" fmla="*/ 2147483647 w 114"/>
              <a:gd name="T23" fmla="*/ 2147483647 h 53"/>
              <a:gd name="T24" fmla="*/ 2147483647 w 114"/>
              <a:gd name="T25" fmla="*/ 2147483647 h 53"/>
              <a:gd name="T26" fmla="*/ 2147483647 w 114"/>
              <a:gd name="T27" fmla="*/ 2147483647 h 53"/>
              <a:gd name="T28" fmla="*/ 2147483647 w 114"/>
              <a:gd name="T29" fmla="*/ 2147483647 h 53"/>
              <a:gd name="T30" fmla="*/ 2147483647 w 114"/>
              <a:gd name="T31" fmla="*/ 2147483647 h 53"/>
              <a:gd name="T32" fmla="*/ 2147483647 w 114"/>
              <a:gd name="T33" fmla="*/ 0 h 53"/>
              <a:gd name="T34" fmla="*/ 2147483647 w 114"/>
              <a:gd name="T35" fmla="*/ 0 h 53"/>
              <a:gd name="T36" fmla="*/ 2147483647 w 114"/>
              <a:gd name="T37" fmla="*/ 0 h 5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4" h="53">
                <a:moveTo>
                  <a:pt x="58" y="0"/>
                </a:moveTo>
                <a:lnTo>
                  <a:pt x="38" y="1"/>
                </a:lnTo>
                <a:lnTo>
                  <a:pt x="24" y="7"/>
                </a:lnTo>
                <a:lnTo>
                  <a:pt x="10" y="20"/>
                </a:lnTo>
                <a:lnTo>
                  <a:pt x="3" y="30"/>
                </a:lnTo>
                <a:lnTo>
                  <a:pt x="0" y="43"/>
                </a:lnTo>
                <a:lnTo>
                  <a:pt x="0" y="52"/>
                </a:lnTo>
                <a:lnTo>
                  <a:pt x="33" y="52"/>
                </a:lnTo>
                <a:lnTo>
                  <a:pt x="33" y="43"/>
                </a:lnTo>
                <a:lnTo>
                  <a:pt x="34" y="37"/>
                </a:lnTo>
                <a:lnTo>
                  <a:pt x="37" y="34"/>
                </a:lnTo>
                <a:lnTo>
                  <a:pt x="42" y="31"/>
                </a:lnTo>
                <a:lnTo>
                  <a:pt x="49" y="29"/>
                </a:lnTo>
                <a:lnTo>
                  <a:pt x="55" y="28"/>
                </a:lnTo>
                <a:lnTo>
                  <a:pt x="58" y="28"/>
                </a:lnTo>
                <a:lnTo>
                  <a:pt x="113" y="28"/>
                </a:lnTo>
                <a:lnTo>
                  <a:pt x="113" y="0"/>
                </a:lnTo>
                <a:lnTo>
                  <a:pt x="58" y="0"/>
                </a:lnTo>
              </a:path>
            </a:pathLst>
          </a:custGeom>
          <a:solidFill>
            <a:srgbClr val="FF421E"/>
          </a:solidFill>
          <a:ln w="9485"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31" name="Freeform 16">
            <a:extLst>
              <a:ext uri="{FF2B5EF4-FFF2-40B4-BE49-F238E27FC236}">
                <a16:creationId xmlns:a16="http://schemas.microsoft.com/office/drawing/2014/main" id="{C7DE4687-7BDD-DC42-E9FD-A9CA8338F3EC}"/>
              </a:ext>
            </a:extLst>
          </p:cNvPr>
          <p:cNvSpPr>
            <a:spLocks/>
          </p:cNvSpPr>
          <p:nvPr/>
        </p:nvSpPr>
        <p:spPr bwMode="auto">
          <a:xfrm>
            <a:off x="5157788" y="4625975"/>
            <a:ext cx="209550" cy="211138"/>
          </a:xfrm>
          <a:custGeom>
            <a:avLst/>
            <a:gdLst>
              <a:gd name="T0" fmla="*/ 2147483647 w 145"/>
              <a:gd name="T1" fmla="*/ 2147483647 h 151"/>
              <a:gd name="T2" fmla="*/ 2147483647 w 145"/>
              <a:gd name="T3" fmla="*/ 2147483647 h 151"/>
              <a:gd name="T4" fmla="*/ 0 w 145"/>
              <a:gd name="T5" fmla="*/ 2147483647 h 151"/>
              <a:gd name="T6" fmla="*/ 0 w 145"/>
              <a:gd name="T7" fmla="*/ 2147483647 h 151"/>
              <a:gd name="T8" fmla="*/ 2147483647 w 145"/>
              <a:gd name="T9" fmla="*/ 2147483647 h 151"/>
              <a:gd name="T10" fmla="*/ 2147483647 w 145"/>
              <a:gd name="T11" fmla="*/ 0 h 151"/>
              <a:gd name="T12" fmla="*/ 2147483647 w 145"/>
              <a:gd name="T13" fmla="*/ 2147483647 h 151"/>
              <a:gd name="T14" fmla="*/ 2147483647 w 145"/>
              <a:gd name="T15" fmla="*/ 2147483647 h 15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5" h="151">
                <a:moveTo>
                  <a:pt x="144" y="15"/>
                </a:moveTo>
                <a:lnTo>
                  <a:pt x="144" y="150"/>
                </a:lnTo>
                <a:lnTo>
                  <a:pt x="0" y="150"/>
                </a:lnTo>
                <a:lnTo>
                  <a:pt x="0" y="114"/>
                </a:lnTo>
                <a:lnTo>
                  <a:pt x="104" y="114"/>
                </a:lnTo>
                <a:lnTo>
                  <a:pt x="104" y="0"/>
                </a:lnTo>
                <a:lnTo>
                  <a:pt x="144" y="15"/>
                </a:lnTo>
              </a:path>
            </a:pathLst>
          </a:custGeom>
          <a:solidFill>
            <a:srgbClr val="FF421E"/>
          </a:solidFill>
          <a:ln w="9485"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32" name="Freeform 17">
            <a:extLst>
              <a:ext uri="{FF2B5EF4-FFF2-40B4-BE49-F238E27FC236}">
                <a16:creationId xmlns:a16="http://schemas.microsoft.com/office/drawing/2014/main" id="{883999CE-BC13-DE03-4798-9D9AB0CE7C15}"/>
              </a:ext>
            </a:extLst>
          </p:cNvPr>
          <p:cNvSpPr>
            <a:spLocks/>
          </p:cNvSpPr>
          <p:nvPr/>
        </p:nvSpPr>
        <p:spPr bwMode="auto">
          <a:xfrm>
            <a:off x="6180139" y="5160964"/>
            <a:ext cx="300037" cy="85725"/>
          </a:xfrm>
          <a:custGeom>
            <a:avLst/>
            <a:gdLst>
              <a:gd name="T0" fmla="*/ 2147483647 w 208"/>
              <a:gd name="T1" fmla="*/ 2147483647 h 61"/>
              <a:gd name="T2" fmla="*/ 2147483647 w 208"/>
              <a:gd name="T3" fmla="*/ 2147483647 h 61"/>
              <a:gd name="T4" fmla="*/ 2147483647 w 208"/>
              <a:gd name="T5" fmla="*/ 2147483647 h 61"/>
              <a:gd name="T6" fmla="*/ 2147483647 w 208"/>
              <a:gd name="T7" fmla="*/ 2147483647 h 61"/>
              <a:gd name="T8" fmla="*/ 2147483647 w 208"/>
              <a:gd name="T9" fmla="*/ 2147483647 h 61"/>
              <a:gd name="T10" fmla="*/ 2147483647 w 208"/>
              <a:gd name="T11" fmla="*/ 2147483647 h 61"/>
              <a:gd name="T12" fmla="*/ 2147483647 w 208"/>
              <a:gd name="T13" fmla="*/ 2147483647 h 61"/>
              <a:gd name="T14" fmla="*/ 2147483647 w 208"/>
              <a:gd name="T15" fmla="*/ 2147483647 h 61"/>
              <a:gd name="T16" fmla="*/ 2147483647 w 208"/>
              <a:gd name="T17" fmla="*/ 2147483647 h 61"/>
              <a:gd name="T18" fmla="*/ 2147483647 w 208"/>
              <a:gd name="T19" fmla="*/ 2147483647 h 61"/>
              <a:gd name="T20" fmla="*/ 2147483647 w 208"/>
              <a:gd name="T21" fmla="*/ 2147483647 h 61"/>
              <a:gd name="T22" fmla="*/ 2147483647 w 208"/>
              <a:gd name="T23" fmla="*/ 2147483647 h 61"/>
              <a:gd name="T24" fmla="*/ 2147483647 w 208"/>
              <a:gd name="T25" fmla="*/ 2147483647 h 61"/>
              <a:gd name="T26" fmla="*/ 2147483647 w 208"/>
              <a:gd name="T27" fmla="*/ 2147483647 h 61"/>
              <a:gd name="T28" fmla="*/ 2147483647 w 208"/>
              <a:gd name="T29" fmla="*/ 2147483647 h 61"/>
              <a:gd name="T30" fmla="*/ 2147483647 w 208"/>
              <a:gd name="T31" fmla="*/ 2147483647 h 61"/>
              <a:gd name="T32" fmla="*/ 2147483647 w 208"/>
              <a:gd name="T33" fmla="*/ 2147483647 h 61"/>
              <a:gd name="T34" fmla="*/ 2147483647 w 208"/>
              <a:gd name="T35" fmla="*/ 2147483647 h 61"/>
              <a:gd name="T36" fmla="*/ 2147483647 w 208"/>
              <a:gd name="T37" fmla="*/ 2147483647 h 61"/>
              <a:gd name="T38" fmla="*/ 2147483647 w 208"/>
              <a:gd name="T39" fmla="*/ 2147483647 h 61"/>
              <a:gd name="T40" fmla="*/ 2147483647 w 208"/>
              <a:gd name="T41" fmla="*/ 2147483647 h 61"/>
              <a:gd name="T42" fmla="*/ 2147483647 w 208"/>
              <a:gd name="T43" fmla="*/ 2147483647 h 61"/>
              <a:gd name="T44" fmla="*/ 2147483647 w 208"/>
              <a:gd name="T45" fmla="*/ 2147483647 h 61"/>
              <a:gd name="T46" fmla="*/ 2147483647 w 208"/>
              <a:gd name="T47" fmla="*/ 2147483647 h 61"/>
              <a:gd name="T48" fmla="*/ 2147483647 w 208"/>
              <a:gd name="T49" fmla="*/ 2147483647 h 61"/>
              <a:gd name="T50" fmla="*/ 2147483647 w 208"/>
              <a:gd name="T51" fmla="*/ 2147483647 h 61"/>
              <a:gd name="T52" fmla="*/ 2147483647 w 208"/>
              <a:gd name="T53" fmla="*/ 2147483647 h 61"/>
              <a:gd name="T54" fmla="*/ 2147483647 w 208"/>
              <a:gd name="T55" fmla="*/ 2147483647 h 61"/>
              <a:gd name="T56" fmla="*/ 2147483647 w 208"/>
              <a:gd name="T57" fmla="*/ 2147483647 h 61"/>
              <a:gd name="T58" fmla="*/ 2147483647 w 208"/>
              <a:gd name="T59" fmla="*/ 2147483647 h 61"/>
              <a:gd name="T60" fmla="*/ 2147483647 w 208"/>
              <a:gd name="T61" fmla="*/ 2147483647 h 61"/>
              <a:gd name="T62" fmla="*/ 2147483647 w 208"/>
              <a:gd name="T63" fmla="*/ 2147483647 h 61"/>
              <a:gd name="T64" fmla="*/ 0 w 208"/>
              <a:gd name="T65" fmla="*/ 0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8" h="61">
                <a:moveTo>
                  <a:pt x="207" y="58"/>
                </a:moveTo>
                <a:lnTo>
                  <a:pt x="200" y="59"/>
                </a:lnTo>
                <a:lnTo>
                  <a:pt x="191" y="60"/>
                </a:lnTo>
                <a:lnTo>
                  <a:pt x="185" y="60"/>
                </a:lnTo>
                <a:lnTo>
                  <a:pt x="177" y="60"/>
                </a:lnTo>
                <a:lnTo>
                  <a:pt x="169" y="60"/>
                </a:lnTo>
                <a:lnTo>
                  <a:pt x="163" y="60"/>
                </a:lnTo>
                <a:lnTo>
                  <a:pt x="156" y="60"/>
                </a:lnTo>
                <a:lnTo>
                  <a:pt x="149" y="60"/>
                </a:lnTo>
                <a:lnTo>
                  <a:pt x="143" y="59"/>
                </a:lnTo>
                <a:lnTo>
                  <a:pt x="135" y="59"/>
                </a:lnTo>
                <a:lnTo>
                  <a:pt x="129" y="57"/>
                </a:lnTo>
                <a:lnTo>
                  <a:pt x="122" y="57"/>
                </a:lnTo>
                <a:lnTo>
                  <a:pt x="116" y="55"/>
                </a:lnTo>
                <a:lnTo>
                  <a:pt x="108" y="53"/>
                </a:lnTo>
                <a:lnTo>
                  <a:pt x="103" y="53"/>
                </a:lnTo>
                <a:lnTo>
                  <a:pt x="95" y="50"/>
                </a:lnTo>
                <a:lnTo>
                  <a:pt x="90" y="49"/>
                </a:lnTo>
                <a:lnTo>
                  <a:pt x="84" y="46"/>
                </a:lnTo>
                <a:lnTo>
                  <a:pt x="77" y="44"/>
                </a:lnTo>
                <a:lnTo>
                  <a:pt x="71" y="41"/>
                </a:lnTo>
                <a:lnTo>
                  <a:pt x="64" y="39"/>
                </a:lnTo>
                <a:lnTo>
                  <a:pt x="59" y="37"/>
                </a:lnTo>
                <a:lnTo>
                  <a:pt x="52" y="33"/>
                </a:lnTo>
                <a:lnTo>
                  <a:pt x="47" y="31"/>
                </a:lnTo>
                <a:lnTo>
                  <a:pt x="41" y="28"/>
                </a:lnTo>
                <a:lnTo>
                  <a:pt x="34" y="23"/>
                </a:lnTo>
                <a:lnTo>
                  <a:pt x="29" y="19"/>
                </a:lnTo>
                <a:lnTo>
                  <a:pt x="23" y="17"/>
                </a:lnTo>
                <a:lnTo>
                  <a:pt x="18" y="12"/>
                </a:lnTo>
                <a:lnTo>
                  <a:pt x="12" y="9"/>
                </a:lnTo>
                <a:lnTo>
                  <a:pt x="7" y="4"/>
                </a:lnTo>
                <a:lnTo>
                  <a:pt x="0"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33" name="Freeform 18">
            <a:extLst>
              <a:ext uri="{FF2B5EF4-FFF2-40B4-BE49-F238E27FC236}">
                <a16:creationId xmlns:a16="http://schemas.microsoft.com/office/drawing/2014/main" id="{18365C67-FFEA-02E9-3AD2-03D493582627}"/>
              </a:ext>
            </a:extLst>
          </p:cNvPr>
          <p:cNvSpPr>
            <a:spLocks/>
          </p:cNvSpPr>
          <p:nvPr/>
        </p:nvSpPr>
        <p:spPr bwMode="auto">
          <a:xfrm>
            <a:off x="6107114" y="5026026"/>
            <a:ext cx="73025" cy="136525"/>
          </a:xfrm>
          <a:custGeom>
            <a:avLst/>
            <a:gdLst>
              <a:gd name="T0" fmla="*/ 2147483647 w 51"/>
              <a:gd name="T1" fmla="*/ 2147483647 h 98"/>
              <a:gd name="T2" fmla="*/ 2147483647 w 51"/>
              <a:gd name="T3" fmla="*/ 2147483647 h 98"/>
              <a:gd name="T4" fmla="*/ 2147483647 w 51"/>
              <a:gd name="T5" fmla="*/ 2147483647 h 98"/>
              <a:gd name="T6" fmla="*/ 2147483647 w 51"/>
              <a:gd name="T7" fmla="*/ 2147483647 h 98"/>
              <a:gd name="T8" fmla="*/ 2147483647 w 51"/>
              <a:gd name="T9" fmla="*/ 2147483647 h 98"/>
              <a:gd name="T10" fmla="*/ 2147483647 w 51"/>
              <a:gd name="T11" fmla="*/ 2147483647 h 98"/>
              <a:gd name="T12" fmla="*/ 2147483647 w 51"/>
              <a:gd name="T13" fmla="*/ 2147483647 h 98"/>
              <a:gd name="T14" fmla="*/ 2147483647 w 51"/>
              <a:gd name="T15" fmla="*/ 2147483647 h 98"/>
              <a:gd name="T16" fmla="*/ 2147483647 w 51"/>
              <a:gd name="T17" fmla="*/ 2147483647 h 98"/>
              <a:gd name="T18" fmla="*/ 2147483647 w 51"/>
              <a:gd name="T19" fmla="*/ 2147483647 h 98"/>
              <a:gd name="T20" fmla="*/ 2147483647 w 51"/>
              <a:gd name="T21" fmla="*/ 2147483647 h 98"/>
              <a:gd name="T22" fmla="*/ 2147483647 w 51"/>
              <a:gd name="T23" fmla="*/ 2147483647 h 98"/>
              <a:gd name="T24" fmla="*/ 2147483647 w 51"/>
              <a:gd name="T25" fmla="*/ 2147483647 h 98"/>
              <a:gd name="T26" fmla="*/ 2147483647 w 51"/>
              <a:gd name="T27" fmla="*/ 2147483647 h 98"/>
              <a:gd name="T28" fmla="*/ 2147483647 w 51"/>
              <a:gd name="T29" fmla="*/ 2147483647 h 98"/>
              <a:gd name="T30" fmla="*/ 0 w 51"/>
              <a:gd name="T31" fmla="*/ 0 h 9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1" h="98">
                <a:moveTo>
                  <a:pt x="50" y="97"/>
                </a:moveTo>
                <a:lnTo>
                  <a:pt x="44" y="92"/>
                </a:lnTo>
                <a:lnTo>
                  <a:pt x="38" y="85"/>
                </a:lnTo>
                <a:lnTo>
                  <a:pt x="33" y="80"/>
                </a:lnTo>
                <a:lnTo>
                  <a:pt x="27" y="75"/>
                </a:lnTo>
                <a:lnTo>
                  <a:pt x="23" y="69"/>
                </a:lnTo>
                <a:lnTo>
                  <a:pt x="18" y="63"/>
                </a:lnTo>
                <a:lnTo>
                  <a:pt x="15" y="58"/>
                </a:lnTo>
                <a:lnTo>
                  <a:pt x="13" y="51"/>
                </a:lnTo>
                <a:lnTo>
                  <a:pt x="8" y="44"/>
                </a:lnTo>
                <a:lnTo>
                  <a:pt x="7" y="37"/>
                </a:lnTo>
                <a:lnTo>
                  <a:pt x="4" y="31"/>
                </a:lnTo>
                <a:lnTo>
                  <a:pt x="3" y="24"/>
                </a:lnTo>
                <a:lnTo>
                  <a:pt x="2" y="15"/>
                </a:lnTo>
                <a:lnTo>
                  <a:pt x="1" y="9"/>
                </a:lnTo>
                <a:lnTo>
                  <a:pt x="0"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34" name="Freeform 19">
            <a:extLst>
              <a:ext uri="{FF2B5EF4-FFF2-40B4-BE49-F238E27FC236}">
                <a16:creationId xmlns:a16="http://schemas.microsoft.com/office/drawing/2014/main" id="{A29FFDE5-397E-A413-1757-BA1D039B1719}"/>
              </a:ext>
            </a:extLst>
          </p:cNvPr>
          <p:cNvSpPr>
            <a:spLocks/>
          </p:cNvSpPr>
          <p:nvPr/>
        </p:nvSpPr>
        <p:spPr bwMode="auto">
          <a:xfrm>
            <a:off x="6276976" y="5089525"/>
            <a:ext cx="187325" cy="44450"/>
          </a:xfrm>
          <a:custGeom>
            <a:avLst/>
            <a:gdLst>
              <a:gd name="T0" fmla="*/ 2147483647 w 130"/>
              <a:gd name="T1" fmla="*/ 2147483647 h 32"/>
              <a:gd name="T2" fmla="*/ 2147483647 w 130"/>
              <a:gd name="T3" fmla="*/ 2147483647 h 32"/>
              <a:gd name="T4" fmla="*/ 2147483647 w 130"/>
              <a:gd name="T5" fmla="*/ 2147483647 h 32"/>
              <a:gd name="T6" fmla="*/ 2147483647 w 130"/>
              <a:gd name="T7" fmla="*/ 2147483647 h 32"/>
              <a:gd name="T8" fmla="*/ 2147483647 w 130"/>
              <a:gd name="T9" fmla="*/ 2147483647 h 32"/>
              <a:gd name="T10" fmla="*/ 2147483647 w 130"/>
              <a:gd name="T11" fmla="*/ 2147483647 h 32"/>
              <a:gd name="T12" fmla="*/ 2147483647 w 130"/>
              <a:gd name="T13" fmla="*/ 2147483647 h 32"/>
              <a:gd name="T14" fmla="*/ 2147483647 w 130"/>
              <a:gd name="T15" fmla="*/ 2147483647 h 32"/>
              <a:gd name="T16" fmla="*/ 2147483647 w 130"/>
              <a:gd name="T17" fmla="*/ 2147483647 h 32"/>
              <a:gd name="T18" fmla="*/ 2147483647 w 130"/>
              <a:gd name="T19" fmla="*/ 2147483647 h 32"/>
              <a:gd name="T20" fmla="*/ 2147483647 w 130"/>
              <a:gd name="T21" fmla="*/ 2147483647 h 32"/>
              <a:gd name="T22" fmla="*/ 2147483647 w 130"/>
              <a:gd name="T23" fmla="*/ 2147483647 h 32"/>
              <a:gd name="T24" fmla="*/ 2147483647 w 130"/>
              <a:gd name="T25" fmla="*/ 2147483647 h 32"/>
              <a:gd name="T26" fmla="*/ 2147483647 w 130"/>
              <a:gd name="T27" fmla="*/ 2147483647 h 32"/>
              <a:gd name="T28" fmla="*/ 2147483647 w 130"/>
              <a:gd name="T29" fmla="*/ 2147483647 h 32"/>
              <a:gd name="T30" fmla="*/ 0 w 130"/>
              <a:gd name="T31" fmla="*/ 0 h 3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30" h="32">
                <a:moveTo>
                  <a:pt x="129" y="30"/>
                </a:moveTo>
                <a:lnTo>
                  <a:pt x="118" y="31"/>
                </a:lnTo>
                <a:lnTo>
                  <a:pt x="108" y="31"/>
                </a:lnTo>
                <a:lnTo>
                  <a:pt x="98" y="31"/>
                </a:lnTo>
                <a:lnTo>
                  <a:pt x="89" y="31"/>
                </a:lnTo>
                <a:lnTo>
                  <a:pt x="81" y="30"/>
                </a:lnTo>
                <a:lnTo>
                  <a:pt x="71" y="29"/>
                </a:lnTo>
                <a:lnTo>
                  <a:pt x="63" y="27"/>
                </a:lnTo>
                <a:lnTo>
                  <a:pt x="55" y="25"/>
                </a:lnTo>
                <a:lnTo>
                  <a:pt x="46" y="22"/>
                </a:lnTo>
                <a:lnTo>
                  <a:pt x="39" y="20"/>
                </a:lnTo>
                <a:lnTo>
                  <a:pt x="32" y="16"/>
                </a:lnTo>
                <a:lnTo>
                  <a:pt x="23" y="13"/>
                </a:lnTo>
                <a:lnTo>
                  <a:pt x="15" y="9"/>
                </a:lnTo>
                <a:lnTo>
                  <a:pt x="7" y="5"/>
                </a:lnTo>
                <a:lnTo>
                  <a:pt x="0"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35" name="Freeform 20">
            <a:extLst>
              <a:ext uri="{FF2B5EF4-FFF2-40B4-BE49-F238E27FC236}">
                <a16:creationId xmlns:a16="http://schemas.microsoft.com/office/drawing/2014/main" id="{1651D6EA-4838-7C9F-8600-01F978C637FC}"/>
              </a:ext>
            </a:extLst>
          </p:cNvPr>
          <p:cNvSpPr>
            <a:spLocks/>
          </p:cNvSpPr>
          <p:nvPr/>
        </p:nvSpPr>
        <p:spPr bwMode="auto">
          <a:xfrm>
            <a:off x="6229351" y="5016501"/>
            <a:ext cx="47625" cy="74613"/>
          </a:xfrm>
          <a:custGeom>
            <a:avLst/>
            <a:gdLst>
              <a:gd name="T0" fmla="*/ 2147483647 w 33"/>
              <a:gd name="T1" fmla="*/ 2147483647 h 53"/>
              <a:gd name="T2" fmla="*/ 2147483647 w 33"/>
              <a:gd name="T3" fmla="*/ 2147483647 h 53"/>
              <a:gd name="T4" fmla="*/ 2147483647 w 33"/>
              <a:gd name="T5" fmla="*/ 2147483647 h 53"/>
              <a:gd name="T6" fmla="*/ 2147483647 w 33"/>
              <a:gd name="T7" fmla="*/ 2147483647 h 53"/>
              <a:gd name="T8" fmla="*/ 2147483647 w 33"/>
              <a:gd name="T9" fmla="*/ 2147483647 h 53"/>
              <a:gd name="T10" fmla="*/ 2147483647 w 33"/>
              <a:gd name="T11" fmla="*/ 2147483647 h 53"/>
              <a:gd name="T12" fmla="*/ 2147483647 w 33"/>
              <a:gd name="T13" fmla="*/ 2147483647 h 53"/>
              <a:gd name="T14" fmla="*/ 2147483647 w 33"/>
              <a:gd name="T15" fmla="*/ 2147483647 h 53"/>
              <a:gd name="T16" fmla="*/ 2147483647 w 33"/>
              <a:gd name="T17" fmla="*/ 2147483647 h 53"/>
              <a:gd name="T18" fmla="*/ 2147483647 w 33"/>
              <a:gd name="T19" fmla="*/ 2147483647 h 53"/>
              <a:gd name="T20" fmla="*/ 2147483647 w 33"/>
              <a:gd name="T21" fmla="*/ 2147483647 h 53"/>
              <a:gd name="T22" fmla="*/ 0 w 33"/>
              <a:gd name="T23" fmla="*/ 2147483647 h 53"/>
              <a:gd name="T24" fmla="*/ 0 w 33"/>
              <a:gd name="T25" fmla="*/ 0 h 5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 h="53">
                <a:moveTo>
                  <a:pt x="32" y="52"/>
                </a:moveTo>
                <a:lnTo>
                  <a:pt x="26" y="47"/>
                </a:lnTo>
                <a:lnTo>
                  <a:pt x="21" y="45"/>
                </a:lnTo>
                <a:lnTo>
                  <a:pt x="17" y="41"/>
                </a:lnTo>
                <a:lnTo>
                  <a:pt x="14" y="37"/>
                </a:lnTo>
                <a:lnTo>
                  <a:pt x="11" y="33"/>
                </a:lnTo>
                <a:lnTo>
                  <a:pt x="7" y="30"/>
                </a:lnTo>
                <a:lnTo>
                  <a:pt x="6" y="25"/>
                </a:lnTo>
                <a:lnTo>
                  <a:pt x="3" y="21"/>
                </a:lnTo>
                <a:lnTo>
                  <a:pt x="2" y="16"/>
                </a:lnTo>
                <a:lnTo>
                  <a:pt x="1" y="11"/>
                </a:lnTo>
                <a:lnTo>
                  <a:pt x="0" y="6"/>
                </a:lnTo>
                <a:lnTo>
                  <a:pt x="0"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36" name="Line 21">
            <a:extLst>
              <a:ext uri="{FF2B5EF4-FFF2-40B4-BE49-F238E27FC236}">
                <a16:creationId xmlns:a16="http://schemas.microsoft.com/office/drawing/2014/main" id="{F7176996-8CDA-BF18-C709-B20E1B8AEE16}"/>
              </a:ext>
            </a:extLst>
          </p:cNvPr>
          <p:cNvSpPr>
            <a:spLocks noChangeShapeType="1"/>
          </p:cNvSpPr>
          <p:nvPr/>
        </p:nvSpPr>
        <p:spPr bwMode="auto">
          <a:xfrm flipV="1">
            <a:off x="6229350" y="4841876"/>
            <a:ext cx="0" cy="187325"/>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37" name="Line 22">
            <a:extLst>
              <a:ext uri="{FF2B5EF4-FFF2-40B4-BE49-F238E27FC236}">
                <a16:creationId xmlns:a16="http://schemas.microsoft.com/office/drawing/2014/main" id="{A786B330-41B1-0EE0-610B-8221A1475A83}"/>
              </a:ext>
            </a:extLst>
          </p:cNvPr>
          <p:cNvSpPr>
            <a:spLocks noChangeShapeType="1"/>
          </p:cNvSpPr>
          <p:nvPr/>
        </p:nvSpPr>
        <p:spPr bwMode="auto">
          <a:xfrm flipV="1">
            <a:off x="6108700" y="4841876"/>
            <a:ext cx="0" cy="187325"/>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38" name="Freeform 23">
            <a:extLst>
              <a:ext uri="{FF2B5EF4-FFF2-40B4-BE49-F238E27FC236}">
                <a16:creationId xmlns:a16="http://schemas.microsoft.com/office/drawing/2014/main" id="{7C957ABE-49CD-F456-F0EE-476E17B9A788}"/>
              </a:ext>
            </a:extLst>
          </p:cNvPr>
          <p:cNvSpPr>
            <a:spLocks/>
          </p:cNvSpPr>
          <p:nvPr/>
        </p:nvSpPr>
        <p:spPr bwMode="auto">
          <a:xfrm>
            <a:off x="5113339" y="3038475"/>
            <a:ext cx="981075" cy="1804988"/>
          </a:xfrm>
          <a:custGeom>
            <a:avLst/>
            <a:gdLst>
              <a:gd name="T0" fmla="*/ 0 w 680"/>
              <a:gd name="T1" fmla="*/ 0 h 1288"/>
              <a:gd name="T2" fmla="*/ 0 w 680"/>
              <a:gd name="T3" fmla="*/ 2147483647 h 1288"/>
              <a:gd name="T4" fmla="*/ 2147483647 w 680"/>
              <a:gd name="T5" fmla="*/ 2147483647 h 1288"/>
              <a:gd name="T6" fmla="*/ 0 60000 65536"/>
              <a:gd name="T7" fmla="*/ 0 60000 65536"/>
              <a:gd name="T8" fmla="*/ 0 60000 65536"/>
            </a:gdLst>
            <a:ahLst/>
            <a:cxnLst>
              <a:cxn ang="T6">
                <a:pos x="T0" y="T1"/>
              </a:cxn>
              <a:cxn ang="T7">
                <a:pos x="T2" y="T3"/>
              </a:cxn>
              <a:cxn ang="T8">
                <a:pos x="T4" y="T5"/>
              </a:cxn>
            </a:cxnLst>
            <a:rect l="0" t="0" r="r" b="b"/>
            <a:pathLst>
              <a:path w="680" h="1288">
                <a:moveTo>
                  <a:pt x="0" y="0"/>
                </a:moveTo>
                <a:lnTo>
                  <a:pt x="0" y="1102"/>
                </a:lnTo>
                <a:lnTo>
                  <a:pt x="679" y="1287"/>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39" name="Freeform 24">
            <a:extLst>
              <a:ext uri="{FF2B5EF4-FFF2-40B4-BE49-F238E27FC236}">
                <a16:creationId xmlns:a16="http://schemas.microsoft.com/office/drawing/2014/main" id="{68A452AC-F18E-1296-FE73-15DE05D2D40D}"/>
              </a:ext>
            </a:extLst>
          </p:cNvPr>
          <p:cNvSpPr>
            <a:spLocks/>
          </p:cNvSpPr>
          <p:nvPr/>
        </p:nvSpPr>
        <p:spPr bwMode="auto">
          <a:xfrm>
            <a:off x="6232526" y="3038475"/>
            <a:ext cx="981075" cy="1804988"/>
          </a:xfrm>
          <a:custGeom>
            <a:avLst/>
            <a:gdLst>
              <a:gd name="T0" fmla="*/ 2147483647 w 679"/>
              <a:gd name="T1" fmla="*/ 0 h 1288"/>
              <a:gd name="T2" fmla="*/ 2147483647 w 679"/>
              <a:gd name="T3" fmla="*/ 2147483647 h 1288"/>
              <a:gd name="T4" fmla="*/ 0 w 679"/>
              <a:gd name="T5" fmla="*/ 2147483647 h 1288"/>
              <a:gd name="T6" fmla="*/ 0 60000 65536"/>
              <a:gd name="T7" fmla="*/ 0 60000 65536"/>
              <a:gd name="T8" fmla="*/ 0 60000 65536"/>
            </a:gdLst>
            <a:ahLst/>
            <a:cxnLst>
              <a:cxn ang="T6">
                <a:pos x="T0" y="T1"/>
              </a:cxn>
              <a:cxn ang="T7">
                <a:pos x="T2" y="T3"/>
              </a:cxn>
              <a:cxn ang="T8">
                <a:pos x="T4" y="T5"/>
              </a:cxn>
            </a:cxnLst>
            <a:rect l="0" t="0" r="r" b="b"/>
            <a:pathLst>
              <a:path w="679" h="1288">
                <a:moveTo>
                  <a:pt x="678" y="0"/>
                </a:moveTo>
                <a:lnTo>
                  <a:pt x="678" y="1102"/>
                </a:lnTo>
                <a:lnTo>
                  <a:pt x="0" y="1287"/>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40" name="Freeform 25">
            <a:extLst>
              <a:ext uri="{FF2B5EF4-FFF2-40B4-BE49-F238E27FC236}">
                <a16:creationId xmlns:a16="http://schemas.microsoft.com/office/drawing/2014/main" id="{4F5058AF-A54A-21C5-F34C-CFBCF9B32399}"/>
              </a:ext>
            </a:extLst>
          </p:cNvPr>
          <p:cNvSpPr>
            <a:spLocks/>
          </p:cNvSpPr>
          <p:nvPr/>
        </p:nvSpPr>
        <p:spPr bwMode="auto">
          <a:xfrm>
            <a:off x="8228013" y="5148263"/>
            <a:ext cx="260350" cy="176212"/>
          </a:xfrm>
          <a:custGeom>
            <a:avLst/>
            <a:gdLst>
              <a:gd name="T0" fmla="*/ 0 w 181"/>
              <a:gd name="T1" fmla="*/ 0 h 126"/>
              <a:gd name="T2" fmla="*/ 2147483647 w 181"/>
              <a:gd name="T3" fmla="*/ 2147483647 h 126"/>
              <a:gd name="T4" fmla="*/ 2147483647 w 181"/>
              <a:gd name="T5" fmla="*/ 2147483647 h 126"/>
              <a:gd name="T6" fmla="*/ 2147483647 w 181"/>
              <a:gd name="T7" fmla="*/ 2147483647 h 126"/>
              <a:gd name="T8" fmla="*/ 2147483647 w 181"/>
              <a:gd name="T9" fmla="*/ 2147483647 h 126"/>
              <a:gd name="T10" fmla="*/ 2147483647 w 181"/>
              <a:gd name="T11" fmla="*/ 2147483647 h 126"/>
              <a:gd name="T12" fmla="*/ 2147483647 w 181"/>
              <a:gd name="T13" fmla="*/ 2147483647 h 126"/>
              <a:gd name="T14" fmla="*/ 2147483647 w 181"/>
              <a:gd name="T15" fmla="*/ 2147483647 h 126"/>
              <a:gd name="T16" fmla="*/ 2147483647 w 181"/>
              <a:gd name="T17" fmla="*/ 2147483647 h 126"/>
              <a:gd name="T18" fmla="*/ 2147483647 w 181"/>
              <a:gd name="T19" fmla="*/ 2147483647 h 126"/>
              <a:gd name="T20" fmla="*/ 2147483647 w 181"/>
              <a:gd name="T21" fmla="*/ 2147483647 h 126"/>
              <a:gd name="T22" fmla="*/ 0 w 181"/>
              <a:gd name="T23" fmla="*/ 2147483647 h 126"/>
              <a:gd name="T24" fmla="*/ 0 w 181"/>
              <a:gd name="T25" fmla="*/ 0 h 126"/>
              <a:gd name="T26" fmla="*/ 0 w 181"/>
              <a:gd name="T27" fmla="*/ 0 h 1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81" h="126">
                <a:moveTo>
                  <a:pt x="0" y="0"/>
                </a:moveTo>
                <a:lnTo>
                  <a:pt x="71" y="9"/>
                </a:lnTo>
                <a:lnTo>
                  <a:pt x="118" y="39"/>
                </a:lnTo>
                <a:lnTo>
                  <a:pt x="156" y="73"/>
                </a:lnTo>
                <a:lnTo>
                  <a:pt x="180" y="116"/>
                </a:lnTo>
                <a:lnTo>
                  <a:pt x="135" y="81"/>
                </a:lnTo>
                <a:lnTo>
                  <a:pt x="157" y="121"/>
                </a:lnTo>
                <a:lnTo>
                  <a:pt x="122" y="90"/>
                </a:lnTo>
                <a:lnTo>
                  <a:pt x="135" y="125"/>
                </a:lnTo>
                <a:lnTo>
                  <a:pt x="92" y="80"/>
                </a:lnTo>
                <a:lnTo>
                  <a:pt x="60" y="64"/>
                </a:lnTo>
                <a:lnTo>
                  <a:pt x="0" y="56"/>
                </a:lnTo>
                <a:lnTo>
                  <a:pt x="0" y="0"/>
                </a:lnTo>
              </a:path>
            </a:pathLst>
          </a:custGeom>
          <a:solidFill>
            <a:srgbClr val="FF421E"/>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41" name="Freeform 26">
            <a:extLst>
              <a:ext uri="{FF2B5EF4-FFF2-40B4-BE49-F238E27FC236}">
                <a16:creationId xmlns:a16="http://schemas.microsoft.com/office/drawing/2014/main" id="{4801B1AF-83FF-014B-411E-E01050A19319}"/>
              </a:ext>
            </a:extLst>
          </p:cNvPr>
          <p:cNvSpPr>
            <a:spLocks/>
          </p:cNvSpPr>
          <p:nvPr/>
        </p:nvSpPr>
        <p:spPr bwMode="auto">
          <a:xfrm>
            <a:off x="6723064" y="3251200"/>
            <a:ext cx="166687" cy="20638"/>
          </a:xfrm>
          <a:custGeom>
            <a:avLst/>
            <a:gdLst>
              <a:gd name="T0" fmla="*/ 0 w 115"/>
              <a:gd name="T1" fmla="*/ 0 h 15"/>
              <a:gd name="T2" fmla="*/ 2147483647 w 115"/>
              <a:gd name="T3" fmla="*/ 2147483647 h 15"/>
              <a:gd name="T4" fmla="*/ 2147483647 w 115"/>
              <a:gd name="T5" fmla="*/ 2147483647 h 15"/>
              <a:gd name="T6" fmla="*/ 2147483647 w 115"/>
              <a:gd name="T7" fmla="*/ 0 h 15"/>
              <a:gd name="T8" fmla="*/ 0 w 115"/>
              <a:gd name="T9" fmla="*/ 0 h 15"/>
              <a:gd name="T10" fmla="*/ 0 w 115"/>
              <a:gd name="T11" fmla="*/ 0 h 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5" h="15">
                <a:moveTo>
                  <a:pt x="0" y="0"/>
                </a:moveTo>
                <a:lnTo>
                  <a:pt x="34" y="14"/>
                </a:lnTo>
                <a:lnTo>
                  <a:pt x="88" y="14"/>
                </a:lnTo>
                <a:lnTo>
                  <a:pt x="114" y="0"/>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42" name="Freeform 27">
            <a:extLst>
              <a:ext uri="{FF2B5EF4-FFF2-40B4-BE49-F238E27FC236}">
                <a16:creationId xmlns:a16="http://schemas.microsoft.com/office/drawing/2014/main" id="{9F1F5281-D013-0AE4-EE04-DAAAAE5B4B44}"/>
              </a:ext>
            </a:extLst>
          </p:cNvPr>
          <p:cNvSpPr>
            <a:spLocks/>
          </p:cNvSpPr>
          <p:nvPr/>
        </p:nvSpPr>
        <p:spPr bwMode="auto">
          <a:xfrm>
            <a:off x="6278564" y="3302000"/>
            <a:ext cx="26987" cy="393700"/>
          </a:xfrm>
          <a:custGeom>
            <a:avLst/>
            <a:gdLst>
              <a:gd name="T0" fmla="*/ 0 w 18"/>
              <a:gd name="T1" fmla="*/ 2147483647 h 281"/>
              <a:gd name="T2" fmla="*/ 2147483647 w 18"/>
              <a:gd name="T3" fmla="*/ 2147483647 h 281"/>
              <a:gd name="T4" fmla="*/ 2147483647 w 18"/>
              <a:gd name="T5" fmla="*/ 0 h 281"/>
              <a:gd name="T6" fmla="*/ 0 w 18"/>
              <a:gd name="T7" fmla="*/ 0 h 281"/>
              <a:gd name="T8" fmla="*/ 0 w 18"/>
              <a:gd name="T9" fmla="*/ 2147483647 h 281"/>
              <a:gd name="T10" fmla="*/ 0 w 18"/>
              <a:gd name="T11" fmla="*/ 2147483647 h 28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 h="281">
                <a:moveTo>
                  <a:pt x="0" y="280"/>
                </a:moveTo>
                <a:lnTo>
                  <a:pt x="17" y="280"/>
                </a:lnTo>
                <a:lnTo>
                  <a:pt x="17" y="0"/>
                </a:lnTo>
                <a:lnTo>
                  <a:pt x="0" y="0"/>
                </a:lnTo>
                <a:lnTo>
                  <a:pt x="0" y="28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43" name="Freeform 28">
            <a:extLst>
              <a:ext uri="{FF2B5EF4-FFF2-40B4-BE49-F238E27FC236}">
                <a16:creationId xmlns:a16="http://schemas.microsoft.com/office/drawing/2014/main" id="{369E3268-2256-AA01-2639-9407D2B4DB51}"/>
              </a:ext>
            </a:extLst>
          </p:cNvPr>
          <p:cNvSpPr>
            <a:spLocks/>
          </p:cNvSpPr>
          <p:nvPr/>
        </p:nvSpPr>
        <p:spPr bwMode="auto">
          <a:xfrm>
            <a:off x="6246814" y="3686176"/>
            <a:ext cx="90487" cy="34925"/>
          </a:xfrm>
          <a:custGeom>
            <a:avLst/>
            <a:gdLst>
              <a:gd name="T0" fmla="*/ 0 w 62"/>
              <a:gd name="T1" fmla="*/ 0 h 25"/>
              <a:gd name="T2" fmla="*/ 2147483647 w 62"/>
              <a:gd name="T3" fmla="*/ 0 h 25"/>
              <a:gd name="T4" fmla="*/ 2147483647 w 62"/>
              <a:gd name="T5" fmla="*/ 2147483647 h 25"/>
              <a:gd name="T6" fmla="*/ 0 w 62"/>
              <a:gd name="T7" fmla="*/ 2147483647 h 25"/>
              <a:gd name="T8" fmla="*/ 0 w 62"/>
              <a:gd name="T9" fmla="*/ 0 h 25"/>
              <a:gd name="T10" fmla="*/ 0 w 62"/>
              <a:gd name="T11" fmla="*/ 0 h 2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 h="25">
                <a:moveTo>
                  <a:pt x="0" y="0"/>
                </a:moveTo>
                <a:lnTo>
                  <a:pt x="61" y="0"/>
                </a:lnTo>
                <a:lnTo>
                  <a:pt x="61" y="24"/>
                </a:lnTo>
                <a:lnTo>
                  <a:pt x="0" y="24"/>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44" name="Freeform 29">
            <a:extLst>
              <a:ext uri="{FF2B5EF4-FFF2-40B4-BE49-F238E27FC236}">
                <a16:creationId xmlns:a16="http://schemas.microsoft.com/office/drawing/2014/main" id="{3D774C02-83FD-8259-E2E4-726899474DEB}"/>
              </a:ext>
            </a:extLst>
          </p:cNvPr>
          <p:cNvSpPr>
            <a:spLocks/>
          </p:cNvSpPr>
          <p:nvPr/>
        </p:nvSpPr>
        <p:spPr bwMode="auto">
          <a:xfrm>
            <a:off x="6445250" y="5135564"/>
            <a:ext cx="1784350" cy="115887"/>
          </a:xfrm>
          <a:custGeom>
            <a:avLst/>
            <a:gdLst>
              <a:gd name="T0" fmla="*/ 2147483647 w 1236"/>
              <a:gd name="T1" fmla="*/ 2147483647 h 82"/>
              <a:gd name="T2" fmla="*/ 0 w 1236"/>
              <a:gd name="T3" fmla="*/ 2147483647 h 82"/>
              <a:gd name="T4" fmla="*/ 0 w 1236"/>
              <a:gd name="T5" fmla="*/ 0 h 82"/>
              <a:gd name="T6" fmla="*/ 2147483647 w 1236"/>
              <a:gd name="T7" fmla="*/ 2147483647 h 82"/>
              <a:gd name="T8" fmla="*/ 2147483647 w 1236"/>
              <a:gd name="T9" fmla="*/ 2147483647 h 82"/>
              <a:gd name="T10" fmla="*/ 2147483647 w 1236"/>
              <a:gd name="T11" fmla="*/ 2147483647 h 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36" h="82">
                <a:moveTo>
                  <a:pt x="1235" y="80"/>
                </a:moveTo>
                <a:lnTo>
                  <a:pt x="0" y="81"/>
                </a:lnTo>
                <a:lnTo>
                  <a:pt x="0" y="0"/>
                </a:lnTo>
                <a:lnTo>
                  <a:pt x="1235" y="1"/>
                </a:lnTo>
                <a:lnTo>
                  <a:pt x="1235" y="80"/>
                </a:lnTo>
              </a:path>
            </a:pathLst>
          </a:custGeom>
          <a:solidFill>
            <a:srgbClr val="FF421E"/>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45" name="Freeform 30">
            <a:extLst>
              <a:ext uri="{FF2B5EF4-FFF2-40B4-BE49-F238E27FC236}">
                <a16:creationId xmlns:a16="http://schemas.microsoft.com/office/drawing/2014/main" id="{6DFF7F4B-6672-F7B2-90B3-BE8BA1BC094A}"/>
              </a:ext>
            </a:extLst>
          </p:cNvPr>
          <p:cNvSpPr>
            <a:spLocks/>
          </p:cNvSpPr>
          <p:nvPr/>
        </p:nvSpPr>
        <p:spPr bwMode="auto">
          <a:xfrm>
            <a:off x="5949950" y="3138489"/>
            <a:ext cx="300038" cy="85725"/>
          </a:xfrm>
          <a:custGeom>
            <a:avLst/>
            <a:gdLst>
              <a:gd name="T0" fmla="*/ 2147483647 w 208"/>
              <a:gd name="T1" fmla="*/ 2147483647 h 61"/>
              <a:gd name="T2" fmla="*/ 2147483647 w 208"/>
              <a:gd name="T3" fmla="*/ 2147483647 h 61"/>
              <a:gd name="T4" fmla="*/ 2147483647 w 208"/>
              <a:gd name="T5" fmla="*/ 0 h 61"/>
              <a:gd name="T6" fmla="*/ 2147483647 w 208"/>
              <a:gd name="T7" fmla="*/ 0 h 61"/>
              <a:gd name="T8" fmla="*/ 2147483647 w 208"/>
              <a:gd name="T9" fmla="*/ 0 h 61"/>
              <a:gd name="T10" fmla="*/ 2147483647 w 208"/>
              <a:gd name="T11" fmla="*/ 0 h 61"/>
              <a:gd name="T12" fmla="*/ 2147483647 w 208"/>
              <a:gd name="T13" fmla="*/ 0 h 61"/>
              <a:gd name="T14" fmla="*/ 2147483647 w 208"/>
              <a:gd name="T15" fmla="*/ 0 h 61"/>
              <a:gd name="T16" fmla="*/ 2147483647 w 208"/>
              <a:gd name="T17" fmla="*/ 0 h 61"/>
              <a:gd name="T18" fmla="*/ 2147483647 w 208"/>
              <a:gd name="T19" fmla="*/ 0 h 61"/>
              <a:gd name="T20" fmla="*/ 2147483647 w 208"/>
              <a:gd name="T21" fmla="*/ 2147483647 h 61"/>
              <a:gd name="T22" fmla="*/ 2147483647 w 208"/>
              <a:gd name="T23" fmla="*/ 2147483647 h 61"/>
              <a:gd name="T24" fmla="*/ 2147483647 w 208"/>
              <a:gd name="T25" fmla="*/ 2147483647 h 61"/>
              <a:gd name="T26" fmla="*/ 2147483647 w 208"/>
              <a:gd name="T27" fmla="*/ 2147483647 h 61"/>
              <a:gd name="T28" fmla="*/ 2147483647 w 208"/>
              <a:gd name="T29" fmla="*/ 2147483647 h 61"/>
              <a:gd name="T30" fmla="*/ 2147483647 w 208"/>
              <a:gd name="T31" fmla="*/ 2147483647 h 61"/>
              <a:gd name="T32" fmla="*/ 2147483647 w 208"/>
              <a:gd name="T33" fmla="*/ 2147483647 h 61"/>
              <a:gd name="T34" fmla="*/ 2147483647 w 208"/>
              <a:gd name="T35" fmla="*/ 2147483647 h 61"/>
              <a:gd name="T36" fmla="*/ 2147483647 w 208"/>
              <a:gd name="T37" fmla="*/ 2147483647 h 61"/>
              <a:gd name="T38" fmla="*/ 2147483647 w 208"/>
              <a:gd name="T39" fmla="*/ 2147483647 h 61"/>
              <a:gd name="T40" fmla="*/ 2147483647 w 208"/>
              <a:gd name="T41" fmla="*/ 2147483647 h 61"/>
              <a:gd name="T42" fmla="*/ 2147483647 w 208"/>
              <a:gd name="T43" fmla="*/ 2147483647 h 61"/>
              <a:gd name="T44" fmla="*/ 2147483647 w 208"/>
              <a:gd name="T45" fmla="*/ 2147483647 h 61"/>
              <a:gd name="T46" fmla="*/ 2147483647 w 208"/>
              <a:gd name="T47" fmla="*/ 2147483647 h 61"/>
              <a:gd name="T48" fmla="*/ 2147483647 w 208"/>
              <a:gd name="T49" fmla="*/ 2147483647 h 61"/>
              <a:gd name="T50" fmla="*/ 2147483647 w 208"/>
              <a:gd name="T51" fmla="*/ 2147483647 h 61"/>
              <a:gd name="T52" fmla="*/ 2147483647 w 208"/>
              <a:gd name="T53" fmla="*/ 2147483647 h 61"/>
              <a:gd name="T54" fmla="*/ 2147483647 w 208"/>
              <a:gd name="T55" fmla="*/ 2147483647 h 61"/>
              <a:gd name="T56" fmla="*/ 2147483647 w 208"/>
              <a:gd name="T57" fmla="*/ 2147483647 h 61"/>
              <a:gd name="T58" fmla="*/ 2147483647 w 208"/>
              <a:gd name="T59" fmla="*/ 2147483647 h 61"/>
              <a:gd name="T60" fmla="*/ 2147483647 w 208"/>
              <a:gd name="T61" fmla="*/ 2147483647 h 61"/>
              <a:gd name="T62" fmla="*/ 2147483647 w 208"/>
              <a:gd name="T63" fmla="*/ 2147483647 h 61"/>
              <a:gd name="T64" fmla="*/ 0 w 208"/>
              <a:gd name="T65" fmla="*/ 2147483647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8" h="61">
                <a:moveTo>
                  <a:pt x="207" y="2"/>
                </a:moveTo>
                <a:lnTo>
                  <a:pt x="200" y="2"/>
                </a:lnTo>
                <a:lnTo>
                  <a:pt x="192" y="0"/>
                </a:lnTo>
                <a:lnTo>
                  <a:pt x="184" y="0"/>
                </a:lnTo>
                <a:lnTo>
                  <a:pt x="178" y="0"/>
                </a:lnTo>
                <a:lnTo>
                  <a:pt x="170" y="0"/>
                </a:lnTo>
                <a:lnTo>
                  <a:pt x="163" y="0"/>
                </a:lnTo>
                <a:lnTo>
                  <a:pt x="157" y="0"/>
                </a:lnTo>
                <a:lnTo>
                  <a:pt x="149" y="0"/>
                </a:lnTo>
                <a:lnTo>
                  <a:pt x="142" y="0"/>
                </a:lnTo>
                <a:lnTo>
                  <a:pt x="135" y="2"/>
                </a:lnTo>
                <a:lnTo>
                  <a:pt x="129" y="4"/>
                </a:lnTo>
                <a:lnTo>
                  <a:pt x="122" y="4"/>
                </a:lnTo>
                <a:lnTo>
                  <a:pt x="116" y="5"/>
                </a:lnTo>
                <a:lnTo>
                  <a:pt x="109" y="6"/>
                </a:lnTo>
                <a:lnTo>
                  <a:pt x="103" y="7"/>
                </a:lnTo>
                <a:lnTo>
                  <a:pt x="96" y="10"/>
                </a:lnTo>
                <a:lnTo>
                  <a:pt x="90" y="11"/>
                </a:lnTo>
                <a:lnTo>
                  <a:pt x="84" y="14"/>
                </a:lnTo>
                <a:lnTo>
                  <a:pt x="77" y="16"/>
                </a:lnTo>
                <a:lnTo>
                  <a:pt x="72" y="18"/>
                </a:lnTo>
                <a:lnTo>
                  <a:pt x="65" y="21"/>
                </a:lnTo>
                <a:lnTo>
                  <a:pt x="59" y="23"/>
                </a:lnTo>
                <a:lnTo>
                  <a:pt x="53" y="26"/>
                </a:lnTo>
                <a:lnTo>
                  <a:pt x="47" y="30"/>
                </a:lnTo>
                <a:lnTo>
                  <a:pt x="40" y="33"/>
                </a:lnTo>
                <a:lnTo>
                  <a:pt x="35" y="36"/>
                </a:lnTo>
                <a:lnTo>
                  <a:pt x="30" y="40"/>
                </a:lnTo>
                <a:lnTo>
                  <a:pt x="23" y="43"/>
                </a:lnTo>
                <a:lnTo>
                  <a:pt x="17" y="47"/>
                </a:lnTo>
                <a:lnTo>
                  <a:pt x="12" y="51"/>
                </a:lnTo>
                <a:lnTo>
                  <a:pt x="7" y="57"/>
                </a:lnTo>
                <a:lnTo>
                  <a:pt x="0" y="6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46" name="Freeform 31">
            <a:extLst>
              <a:ext uri="{FF2B5EF4-FFF2-40B4-BE49-F238E27FC236}">
                <a16:creationId xmlns:a16="http://schemas.microsoft.com/office/drawing/2014/main" id="{7A9C6265-AF92-0E26-6F6C-FC62A9DF3652}"/>
              </a:ext>
            </a:extLst>
          </p:cNvPr>
          <p:cNvSpPr>
            <a:spLocks/>
          </p:cNvSpPr>
          <p:nvPr/>
        </p:nvSpPr>
        <p:spPr bwMode="auto">
          <a:xfrm>
            <a:off x="5878514" y="3222625"/>
            <a:ext cx="73025" cy="134938"/>
          </a:xfrm>
          <a:custGeom>
            <a:avLst/>
            <a:gdLst>
              <a:gd name="T0" fmla="*/ 2147483647 w 51"/>
              <a:gd name="T1" fmla="*/ 0 h 96"/>
              <a:gd name="T2" fmla="*/ 2147483647 w 51"/>
              <a:gd name="T3" fmla="*/ 2147483647 h 96"/>
              <a:gd name="T4" fmla="*/ 2147483647 w 51"/>
              <a:gd name="T5" fmla="*/ 2147483647 h 96"/>
              <a:gd name="T6" fmla="*/ 2147483647 w 51"/>
              <a:gd name="T7" fmla="*/ 2147483647 h 96"/>
              <a:gd name="T8" fmla="*/ 2147483647 w 51"/>
              <a:gd name="T9" fmla="*/ 2147483647 h 96"/>
              <a:gd name="T10" fmla="*/ 2147483647 w 51"/>
              <a:gd name="T11" fmla="*/ 2147483647 h 96"/>
              <a:gd name="T12" fmla="*/ 2147483647 w 51"/>
              <a:gd name="T13" fmla="*/ 2147483647 h 96"/>
              <a:gd name="T14" fmla="*/ 2147483647 w 51"/>
              <a:gd name="T15" fmla="*/ 2147483647 h 96"/>
              <a:gd name="T16" fmla="*/ 2147483647 w 51"/>
              <a:gd name="T17" fmla="*/ 2147483647 h 96"/>
              <a:gd name="T18" fmla="*/ 2147483647 w 51"/>
              <a:gd name="T19" fmla="*/ 2147483647 h 96"/>
              <a:gd name="T20" fmla="*/ 2147483647 w 51"/>
              <a:gd name="T21" fmla="*/ 2147483647 h 96"/>
              <a:gd name="T22" fmla="*/ 2147483647 w 51"/>
              <a:gd name="T23" fmla="*/ 2147483647 h 96"/>
              <a:gd name="T24" fmla="*/ 2147483647 w 51"/>
              <a:gd name="T25" fmla="*/ 2147483647 h 96"/>
              <a:gd name="T26" fmla="*/ 2147483647 w 51"/>
              <a:gd name="T27" fmla="*/ 2147483647 h 96"/>
              <a:gd name="T28" fmla="*/ 0 w 51"/>
              <a:gd name="T29" fmla="*/ 2147483647 h 96"/>
              <a:gd name="T30" fmla="*/ 0 w 51"/>
              <a:gd name="T31" fmla="*/ 2147483647 h 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1" h="96">
                <a:moveTo>
                  <a:pt x="50" y="0"/>
                </a:moveTo>
                <a:lnTo>
                  <a:pt x="44" y="5"/>
                </a:lnTo>
                <a:lnTo>
                  <a:pt x="39" y="10"/>
                </a:lnTo>
                <a:lnTo>
                  <a:pt x="33" y="16"/>
                </a:lnTo>
                <a:lnTo>
                  <a:pt x="27" y="22"/>
                </a:lnTo>
                <a:lnTo>
                  <a:pt x="23" y="28"/>
                </a:lnTo>
                <a:lnTo>
                  <a:pt x="20" y="33"/>
                </a:lnTo>
                <a:lnTo>
                  <a:pt x="15" y="40"/>
                </a:lnTo>
                <a:lnTo>
                  <a:pt x="12" y="46"/>
                </a:lnTo>
                <a:lnTo>
                  <a:pt x="10" y="53"/>
                </a:lnTo>
                <a:lnTo>
                  <a:pt x="7" y="59"/>
                </a:lnTo>
                <a:lnTo>
                  <a:pt x="5" y="67"/>
                </a:lnTo>
                <a:lnTo>
                  <a:pt x="4" y="73"/>
                </a:lnTo>
                <a:lnTo>
                  <a:pt x="3" y="81"/>
                </a:lnTo>
                <a:lnTo>
                  <a:pt x="0" y="89"/>
                </a:lnTo>
                <a:lnTo>
                  <a:pt x="0" y="95"/>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47" name="Freeform 32">
            <a:extLst>
              <a:ext uri="{FF2B5EF4-FFF2-40B4-BE49-F238E27FC236}">
                <a16:creationId xmlns:a16="http://schemas.microsoft.com/office/drawing/2014/main" id="{5DD420F4-7DA1-7150-E217-3DE80C1FEEC5}"/>
              </a:ext>
            </a:extLst>
          </p:cNvPr>
          <p:cNvSpPr>
            <a:spLocks/>
          </p:cNvSpPr>
          <p:nvPr/>
        </p:nvSpPr>
        <p:spPr bwMode="auto">
          <a:xfrm>
            <a:off x="6046789" y="3249614"/>
            <a:ext cx="185737" cy="47625"/>
          </a:xfrm>
          <a:custGeom>
            <a:avLst/>
            <a:gdLst>
              <a:gd name="T0" fmla="*/ 2147483647 w 129"/>
              <a:gd name="T1" fmla="*/ 2147483647 h 34"/>
              <a:gd name="T2" fmla="*/ 2147483647 w 129"/>
              <a:gd name="T3" fmla="*/ 0 h 34"/>
              <a:gd name="T4" fmla="*/ 2147483647 w 129"/>
              <a:gd name="T5" fmla="*/ 0 h 34"/>
              <a:gd name="T6" fmla="*/ 2147483647 w 129"/>
              <a:gd name="T7" fmla="*/ 0 h 34"/>
              <a:gd name="T8" fmla="*/ 2147483647 w 129"/>
              <a:gd name="T9" fmla="*/ 0 h 34"/>
              <a:gd name="T10" fmla="*/ 2147483647 w 129"/>
              <a:gd name="T11" fmla="*/ 2147483647 h 34"/>
              <a:gd name="T12" fmla="*/ 2147483647 w 129"/>
              <a:gd name="T13" fmla="*/ 2147483647 h 34"/>
              <a:gd name="T14" fmla="*/ 2147483647 w 129"/>
              <a:gd name="T15" fmla="*/ 2147483647 h 34"/>
              <a:gd name="T16" fmla="*/ 2147483647 w 129"/>
              <a:gd name="T17" fmla="*/ 2147483647 h 34"/>
              <a:gd name="T18" fmla="*/ 2147483647 w 129"/>
              <a:gd name="T19" fmla="*/ 2147483647 h 34"/>
              <a:gd name="T20" fmla="*/ 2147483647 w 129"/>
              <a:gd name="T21" fmla="*/ 2147483647 h 34"/>
              <a:gd name="T22" fmla="*/ 2147483647 w 129"/>
              <a:gd name="T23" fmla="*/ 2147483647 h 34"/>
              <a:gd name="T24" fmla="*/ 2147483647 w 129"/>
              <a:gd name="T25" fmla="*/ 2147483647 h 34"/>
              <a:gd name="T26" fmla="*/ 2147483647 w 129"/>
              <a:gd name="T27" fmla="*/ 2147483647 h 34"/>
              <a:gd name="T28" fmla="*/ 2147483647 w 129"/>
              <a:gd name="T29" fmla="*/ 2147483647 h 34"/>
              <a:gd name="T30" fmla="*/ 0 w 129"/>
              <a:gd name="T31" fmla="*/ 2147483647 h 3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29" h="34">
                <a:moveTo>
                  <a:pt x="128" y="1"/>
                </a:moveTo>
                <a:lnTo>
                  <a:pt x="118" y="0"/>
                </a:lnTo>
                <a:lnTo>
                  <a:pt x="109" y="0"/>
                </a:lnTo>
                <a:lnTo>
                  <a:pt x="99" y="0"/>
                </a:lnTo>
                <a:lnTo>
                  <a:pt x="90" y="0"/>
                </a:lnTo>
                <a:lnTo>
                  <a:pt x="82" y="1"/>
                </a:lnTo>
                <a:lnTo>
                  <a:pt x="72" y="3"/>
                </a:lnTo>
                <a:lnTo>
                  <a:pt x="64" y="5"/>
                </a:lnTo>
                <a:lnTo>
                  <a:pt x="55" y="7"/>
                </a:lnTo>
                <a:lnTo>
                  <a:pt x="46" y="9"/>
                </a:lnTo>
                <a:lnTo>
                  <a:pt x="38" y="13"/>
                </a:lnTo>
                <a:lnTo>
                  <a:pt x="30" y="15"/>
                </a:lnTo>
                <a:lnTo>
                  <a:pt x="23" y="18"/>
                </a:lnTo>
                <a:lnTo>
                  <a:pt x="16" y="23"/>
                </a:lnTo>
                <a:lnTo>
                  <a:pt x="7" y="27"/>
                </a:lnTo>
                <a:lnTo>
                  <a:pt x="0" y="33"/>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48" name="Freeform 33">
            <a:extLst>
              <a:ext uri="{FF2B5EF4-FFF2-40B4-BE49-F238E27FC236}">
                <a16:creationId xmlns:a16="http://schemas.microsoft.com/office/drawing/2014/main" id="{4F9E411E-3B5A-07C1-84B5-8C14B8ACAE0E}"/>
              </a:ext>
            </a:extLst>
          </p:cNvPr>
          <p:cNvSpPr>
            <a:spLocks/>
          </p:cNvSpPr>
          <p:nvPr/>
        </p:nvSpPr>
        <p:spPr bwMode="auto">
          <a:xfrm>
            <a:off x="6000751" y="3295650"/>
            <a:ext cx="47625" cy="71438"/>
          </a:xfrm>
          <a:custGeom>
            <a:avLst/>
            <a:gdLst>
              <a:gd name="T0" fmla="*/ 2147483647 w 33"/>
              <a:gd name="T1" fmla="*/ 0 h 51"/>
              <a:gd name="T2" fmla="*/ 2147483647 w 33"/>
              <a:gd name="T3" fmla="*/ 2147483647 h 51"/>
              <a:gd name="T4" fmla="*/ 2147483647 w 33"/>
              <a:gd name="T5" fmla="*/ 2147483647 h 51"/>
              <a:gd name="T6" fmla="*/ 2147483647 w 33"/>
              <a:gd name="T7" fmla="*/ 2147483647 h 51"/>
              <a:gd name="T8" fmla="*/ 2147483647 w 33"/>
              <a:gd name="T9" fmla="*/ 2147483647 h 51"/>
              <a:gd name="T10" fmla="*/ 2147483647 w 33"/>
              <a:gd name="T11" fmla="*/ 2147483647 h 51"/>
              <a:gd name="T12" fmla="*/ 2147483647 w 33"/>
              <a:gd name="T13" fmla="*/ 2147483647 h 51"/>
              <a:gd name="T14" fmla="*/ 2147483647 w 33"/>
              <a:gd name="T15" fmla="*/ 2147483647 h 51"/>
              <a:gd name="T16" fmla="*/ 2147483647 w 33"/>
              <a:gd name="T17" fmla="*/ 2147483647 h 51"/>
              <a:gd name="T18" fmla="*/ 2147483647 w 33"/>
              <a:gd name="T19" fmla="*/ 2147483647 h 51"/>
              <a:gd name="T20" fmla="*/ 2147483647 w 33"/>
              <a:gd name="T21" fmla="*/ 2147483647 h 51"/>
              <a:gd name="T22" fmla="*/ 2147483647 w 33"/>
              <a:gd name="T23" fmla="*/ 2147483647 h 51"/>
              <a:gd name="T24" fmla="*/ 0 w 33"/>
              <a:gd name="T25" fmla="*/ 2147483647 h 5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 h="51">
                <a:moveTo>
                  <a:pt x="32" y="0"/>
                </a:moveTo>
                <a:lnTo>
                  <a:pt x="26" y="2"/>
                </a:lnTo>
                <a:lnTo>
                  <a:pt x="21" y="6"/>
                </a:lnTo>
                <a:lnTo>
                  <a:pt x="17" y="10"/>
                </a:lnTo>
                <a:lnTo>
                  <a:pt x="14" y="13"/>
                </a:lnTo>
                <a:lnTo>
                  <a:pt x="11" y="16"/>
                </a:lnTo>
                <a:lnTo>
                  <a:pt x="8" y="21"/>
                </a:lnTo>
                <a:lnTo>
                  <a:pt x="5" y="26"/>
                </a:lnTo>
                <a:lnTo>
                  <a:pt x="4" y="29"/>
                </a:lnTo>
                <a:lnTo>
                  <a:pt x="3" y="34"/>
                </a:lnTo>
                <a:lnTo>
                  <a:pt x="2" y="40"/>
                </a:lnTo>
                <a:lnTo>
                  <a:pt x="1" y="45"/>
                </a:lnTo>
                <a:lnTo>
                  <a:pt x="0" y="5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49" name="Line 34">
            <a:extLst>
              <a:ext uri="{FF2B5EF4-FFF2-40B4-BE49-F238E27FC236}">
                <a16:creationId xmlns:a16="http://schemas.microsoft.com/office/drawing/2014/main" id="{54301BD1-0EFC-EE50-BBF9-46A0C2534BF7}"/>
              </a:ext>
            </a:extLst>
          </p:cNvPr>
          <p:cNvSpPr>
            <a:spLocks noChangeShapeType="1"/>
          </p:cNvSpPr>
          <p:nvPr/>
        </p:nvSpPr>
        <p:spPr bwMode="auto">
          <a:xfrm>
            <a:off x="6002338" y="3354389"/>
            <a:ext cx="0" cy="185737"/>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50" name="Line 35">
            <a:extLst>
              <a:ext uri="{FF2B5EF4-FFF2-40B4-BE49-F238E27FC236}">
                <a16:creationId xmlns:a16="http://schemas.microsoft.com/office/drawing/2014/main" id="{63D246A0-20F2-D519-4496-DA4F98EEF3E4}"/>
              </a:ext>
            </a:extLst>
          </p:cNvPr>
          <p:cNvSpPr>
            <a:spLocks noChangeShapeType="1"/>
          </p:cNvSpPr>
          <p:nvPr/>
        </p:nvSpPr>
        <p:spPr bwMode="auto">
          <a:xfrm>
            <a:off x="5878513" y="3354389"/>
            <a:ext cx="0" cy="185737"/>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51" name="Freeform 36">
            <a:extLst>
              <a:ext uri="{FF2B5EF4-FFF2-40B4-BE49-F238E27FC236}">
                <a16:creationId xmlns:a16="http://schemas.microsoft.com/office/drawing/2014/main" id="{25763A83-0549-2C97-2DF1-7D3BB07D616F}"/>
              </a:ext>
            </a:extLst>
          </p:cNvPr>
          <p:cNvSpPr>
            <a:spLocks/>
          </p:cNvSpPr>
          <p:nvPr/>
        </p:nvSpPr>
        <p:spPr bwMode="auto">
          <a:xfrm>
            <a:off x="5222876" y="3514725"/>
            <a:ext cx="212725" cy="357188"/>
          </a:xfrm>
          <a:custGeom>
            <a:avLst/>
            <a:gdLst>
              <a:gd name="T0" fmla="*/ 0 w 148"/>
              <a:gd name="T1" fmla="*/ 0 h 256"/>
              <a:gd name="T2" fmla="*/ 2147483647 w 148"/>
              <a:gd name="T3" fmla="*/ 0 h 256"/>
              <a:gd name="T4" fmla="*/ 2147483647 w 148"/>
              <a:gd name="T5" fmla="*/ 2147483647 h 256"/>
              <a:gd name="T6" fmla="*/ 2147483647 w 148"/>
              <a:gd name="T7" fmla="*/ 2147483647 h 256"/>
              <a:gd name="T8" fmla="*/ 2147483647 w 148"/>
              <a:gd name="T9" fmla="*/ 2147483647 h 256"/>
              <a:gd name="T10" fmla="*/ 2147483647 w 148"/>
              <a:gd name="T11" fmla="*/ 2147483647 h 256"/>
              <a:gd name="T12" fmla="*/ 2147483647 w 148"/>
              <a:gd name="T13" fmla="*/ 2147483647 h 256"/>
              <a:gd name="T14" fmla="*/ 2147483647 w 148"/>
              <a:gd name="T15" fmla="*/ 2147483647 h 256"/>
              <a:gd name="T16" fmla="*/ 2147483647 w 148"/>
              <a:gd name="T17" fmla="*/ 2147483647 h 256"/>
              <a:gd name="T18" fmla="*/ 2147483647 w 148"/>
              <a:gd name="T19" fmla="*/ 2147483647 h 256"/>
              <a:gd name="T20" fmla="*/ 2147483647 w 148"/>
              <a:gd name="T21" fmla="*/ 2147483647 h 256"/>
              <a:gd name="T22" fmla="*/ 2147483647 w 148"/>
              <a:gd name="T23" fmla="*/ 2147483647 h 256"/>
              <a:gd name="T24" fmla="*/ 2147483647 w 148"/>
              <a:gd name="T25" fmla="*/ 2147483647 h 256"/>
              <a:gd name="T26" fmla="*/ 2147483647 w 148"/>
              <a:gd name="T27" fmla="*/ 2147483647 h 256"/>
              <a:gd name="T28" fmla="*/ 0 w 148"/>
              <a:gd name="T29" fmla="*/ 2147483647 h 256"/>
              <a:gd name="T30" fmla="*/ 0 w 148"/>
              <a:gd name="T31" fmla="*/ 0 h 256"/>
              <a:gd name="T32" fmla="*/ 0 w 148"/>
              <a:gd name="T33" fmla="*/ 0 h 2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8" h="256">
                <a:moveTo>
                  <a:pt x="0" y="0"/>
                </a:moveTo>
                <a:lnTo>
                  <a:pt x="56" y="0"/>
                </a:lnTo>
                <a:lnTo>
                  <a:pt x="93" y="8"/>
                </a:lnTo>
                <a:lnTo>
                  <a:pt x="116" y="22"/>
                </a:lnTo>
                <a:lnTo>
                  <a:pt x="131" y="44"/>
                </a:lnTo>
                <a:lnTo>
                  <a:pt x="142" y="71"/>
                </a:lnTo>
                <a:lnTo>
                  <a:pt x="147" y="114"/>
                </a:lnTo>
                <a:lnTo>
                  <a:pt x="147" y="175"/>
                </a:lnTo>
                <a:lnTo>
                  <a:pt x="147" y="255"/>
                </a:lnTo>
                <a:lnTo>
                  <a:pt x="85" y="255"/>
                </a:lnTo>
                <a:lnTo>
                  <a:pt x="84" y="127"/>
                </a:lnTo>
                <a:lnTo>
                  <a:pt x="84" y="83"/>
                </a:lnTo>
                <a:lnTo>
                  <a:pt x="75" y="63"/>
                </a:lnTo>
                <a:lnTo>
                  <a:pt x="55" y="57"/>
                </a:lnTo>
                <a:lnTo>
                  <a:pt x="0" y="57"/>
                </a:lnTo>
                <a:lnTo>
                  <a:pt x="0" y="0"/>
                </a:lnTo>
              </a:path>
            </a:pathLst>
          </a:custGeom>
          <a:solidFill>
            <a:srgbClr val="3FC0FF"/>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52" name="Freeform 37">
            <a:extLst>
              <a:ext uri="{FF2B5EF4-FFF2-40B4-BE49-F238E27FC236}">
                <a16:creationId xmlns:a16="http://schemas.microsoft.com/office/drawing/2014/main" id="{7BC25F0A-84C5-B2DE-DA80-69F3212D2579}"/>
              </a:ext>
            </a:extLst>
          </p:cNvPr>
          <p:cNvSpPr>
            <a:spLocks/>
          </p:cNvSpPr>
          <p:nvPr/>
        </p:nvSpPr>
        <p:spPr bwMode="auto">
          <a:xfrm>
            <a:off x="5248275" y="3282950"/>
            <a:ext cx="325438" cy="592138"/>
          </a:xfrm>
          <a:custGeom>
            <a:avLst/>
            <a:gdLst>
              <a:gd name="T0" fmla="*/ 0 w 225"/>
              <a:gd name="T1" fmla="*/ 0 h 423"/>
              <a:gd name="T2" fmla="*/ 2147483647 w 225"/>
              <a:gd name="T3" fmla="*/ 0 h 423"/>
              <a:gd name="T4" fmla="*/ 2147483647 w 225"/>
              <a:gd name="T5" fmla="*/ 2147483647 h 423"/>
              <a:gd name="T6" fmla="*/ 2147483647 w 225"/>
              <a:gd name="T7" fmla="*/ 2147483647 h 423"/>
              <a:gd name="T8" fmla="*/ 2147483647 w 225"/>
              <a:gd name="T9" fmla="*/ 2147483647 h 423"/>
              <a:gd name="T10" fmla="*/ 2147483647 w 225"/>
              <a:gd name="T11" fmla="*/ 2147483647 h 423"/>
              <a:gd name="T12" fmla="*/ 2147483647 w 225"/>
              <a:gd name="T13" fmla="*/ 2147483647 h 423"/>
              <a:gd name="T14" fmla="*/ 2147483647 w 225"/>
              <a:gd name="T15" fmla="*/ 2147483647 h 423"/>
              <a:gd name="T16" fmla="*/ 2147483647 w 225"/>
              <a:gd name="T17" fmla="*/ 2147483647 h 423"/>
              <a:gd name="T18" fmla="*/ 2147483647 w 225"/>
              <a:gd name="T19" fmla="*/ 2147483647 h 423"/>
              <a:gd name="T20" fmla="*/ 2147483647 w 225"/>
              <a:gd name="T21" fmla="*/ 2147483647 h 423"/>
              <a:gd name="T22" fmla="*/ 2147483647 w 225"/>
              <a:gd name="T23" fmla="*/ 2147483647 h 423"/>
              <a:gd name="T24" fmla="*/ 2147483647 w 225"/>
              <a:gd name="T25" fmla="*/ 2147483647 h 423"/>
              <a:gd name="T26" fmla="*/ 2147483647 w 225"/>
              <a:gd name="T27" fmla="*/ 2147483647 h 423"/>
              <a:gd name="T28" fmla="*/ 0 w 225"/>
              <a:gd name="T29" fmla="*/ 2147483647 h 423"/>
              <a:gd name="T30" fmla="*/ 0 w 225"/>
              <a:gd name="T31" fmla="*/ 0 h 423"/>
              <a:gd name="T32" fmla="*/ 0 w 225"/>
              <a:gd name="T33" fmla="*/ 0 h 4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5" h="423">
                <a:moveTo>
                  <a:pt x="0" y="0"/>
                </a:moveTo>
                <a:lnTo>
                  <a:pt x="98" y="0"/>
                </a:lnTo>
                <a:lnTo>
                  <a:pt x="157" y="14"/>
                </a:lnTo>
                <a:lnTo>
                  <a:pt x="188" y="33"/>
                </a:lnTo>
                <a:lnTo>
                  <a:pt x="210" y="60"/>
                </a:lnTo>
                <a:lnTo>
                  <a:pt x="222" y="91"/>
                </a:lnTo>
                <a:lnTo>
                  <a:pt x="224" y="137"/>
                </a:lnTo>
                <a:lnTo>
                  <a:pt x="224" y="209"/>
                </a:lnTo>
                <a:lnTo>
                  <a:pt x="224" y="422"/>
                </a:lnTo>
                <a:lnTo>
                  <a:pt x="149" y="422"/>
                </a:lnTo>
                <a:lnTo>
                  <a:pt x="149" y="150"/>
                </a:lnTo>
                <a:lnTo>
                  <a:pt x="149" y="95"/>
                </a:lnTo>
                <a:lnTo>
                  <a:pt x="133" y="70"/>
                </a:lnTo>
                <a:lnTo>
                  <a:pt x="96" y="63"/>
                </a:lnTo>
                <a:lnTo>
                  <a:pt x="0" y="63"/>
                </a:lnTo>
                <a:lnTo>
                  <a:pt x="0" y="0"/>
                </a:lnTo>
              </a:path>
            </a:pathLst>
          </a:custGeom>
          <a:solidFill>
            <a:srgbClr val="0000FF"/>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53" name="Freeform 38">
            <a:extLst>
              <a:ext uri="{FF2B5EF4-FFF2-40B4-BE49-F238E27FC236}">
                <a16:creationId xmlns:a16="http://schemas.microsoft.com/office/drawing/2014/main" id="{F4F94266-BADB-4A12-B23C-B86029768A87}"/>
              </a:ext>
            </a:extLst>
          </p:cNvPr>
          <p:cNvSpPr>
            <a:spLocks/>
          </p:cNvSpPr>
          <p:nvPr/>
        </p:nvSpPr>
        <p:spPr bwMode="auto">
          <a:xfrm>
            <a:off x="4914901" y="3270250"/>
            <a:ext cx="328613" cy="114300"/>
          </a:xfrm>
          <a:custGeom>
            <a:avLst/>
            <a:gdLst>
              <a:gd name="T0" fmla="*/ 0 w 227"/>
              <a:gd name="T1" fmla="*/ 0 h 81"/>
              <a:gd name="T2" fmla="*/ 2147483647 w 227"/>
              <a:gd name="T3" fmla="*/ 0 h 81"/>
              <a:gd name="T4" fmla="*/ 2147483647 w 227"/>
              <a:gd name="T5" fmla="*/ 2147483647 h 81"/>
              <a:gd name="T6" fmla="*/ 0 w 227"/>
              <a:gd name="T7" fmla="*/ 2147483647 h 81"/>
              <a:gd name="T8" fmla="*/ 0 w 227"/>
              <a:gd name="T9" fmla="*/ 0 h 81"/>
              <a:gd name="T10" fmla="*/ 0 w 227"/>
              <a:gd name="T11" fmla="*/ 0 h 8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7" h="81">
                <a:moveTo>
                  <a:pt x="0" y="0"/>
                </a:moveTo>
                <a:lnTo>
                  <a:pt x="226" y="0"/>
                </a:lnTo>
                <a:lnTo>
                  <a:pt x="226" y="80"/>
                </a:lnTo>
                <a:lnTo>
                  <a:pt x="0" y="80"/>
                </a:lnTo>
                <a:lnTo>
                  <a:pt x="0" y="0"/>
                </a:lnTo>
              </a:path>
            </a:pathLst>
          </a:custGeom>
          <a:solidFill>
            <a:srgbClr val="0000FF"/>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54" name="Freeform 39">
            <a:extLst>
              <a:ext uri="{FF2B5EF4-FFF2-40B4-BE49-F238E27FC236}">
                <a16:creationId xmlns:a16="http://schemas.microsoft.com/office/drawing/2014/main" id="{71D5F323-4632-F4B9-48C3-F0BA42387958}"/>
              </a:ext>
            </a:extLst>
          </p:cNvPr>
          <p:cNvSpPr>
            <a:spLocks/>
          </p:cNvSpPr>
          <p:nvPr/>
        </p:nvSpPr>
        <p:spPr bwMode="auto">
          <a:xfrm>
            <a:off x="2519364" y="2744788"/>
            <a:ext cx="1335087" cy="114300"/>
          </a:xfrm>
          <a:custGeom>
            <a:avLst/>
            <a:gdLst>
              <a:gd name="T0" fmla="*/ 0 w 925"/>
              <a:gd name="T1" fmla="*/ 0 h 81"/>
              <a:gd name="T2" fmla="*/ 2147483647 w 925"/>
              <a:gd name="T3" fmla="*/ 0 h 81"/>
              <a:gd name="T4" fmla="*/ 2147483647 w 925"/>
              <a:gd name="T5" fmla="*/ 2147483647 h 81"/>
              <a:gd name="T6" fmla="*/ 0 w 925"/>
              <a:gd name="T7" fmla="*/ 2147483647 h 81"/>
              <a:gd name="T8" fmla="*/ 0 w 925"/>
              <a:gd name="T9" fmla="*/ 0 h 81"/>
              <a:gd name="T10" fmla="*/ 0 w 925"/>
              <a:gd name="T11" fmla="*/ 0 h 8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25" h="81">
                <a:moveTo>
                  <a:pt x="0" y="0"/>
                </a:moveTo>
                <a:lnTo>
                  <a:pt x="924" y="0"/>
                </a:lnTo>
                <a:lnTo>
                  <a:pt x="924" y="80"/>
                </a:lnTo>
                <a:lnTo>
                  <a:pt x="0" y="80"/>
                </a:lnTo>
                <a:lnTo>
                  <a:pt x="0" y="0"/>
                </a:lnTo>
              </a:path>
            </a:pathLst>
          </a:custGeom>
          <a:solidFill>
            <a:srgbClr val="0000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55" name="Freeform 40">
            <a:extLst>
              <a:ext uri="{FF2B5EF4-FFF2-40B4-BE49-F238E27FC236}">
                <a16:creationId xmlns:a16="http://schemas.microsoft.com/office/drawing/2014/main" id="{D8C05CE6-FD16-343F-553E-B13CCDD6B32A}"/>
              </a:ext>
            </a:extLst>
          </p:cNvPr>
          <p:cNvSpPr>
            <a:spLocks/>
          </p:cNvSpPr>
          <p:nvPr/>
        </p:nvSpPr>
        <p:spPr bwMode="auto">
          <a:xfrm>
            <a:off x="4027489" y="2522539"/>
            <a:ext cx="26987" cy="280987"/>
          </a:xfrm>
          <a:custGeom>
            <a:avLst/>
            <a:gdLst>
              <a:gd name="T0" fmla="*/ 0 w 19"/>
              <a:gd name="T1" fmla="*/ 0 h 201"/>
              <a:gd name="T2" fmla="*/ 2147483647 w 19"/>
              <a:gd name="T3" fmla="*/ 0 h 201"/>
              <a:gd name="T4" fmla="*/ 2147483647 w 19"/>
              <a:gd name="T5" fmla="*/ 2147483647 h 201"/>
              <a:gd name="T6" fmla="*/ 0 w 19"/>
              <a:gd name="T7" fmla="*/ 2147483647 h 201"/>
              <a:gd name="T8" fmla="*/ 0 w 19"/>
              <a:gd name="T9" fmla="*/ 0 h 201"/>
              <a:gd name="T10" fmla="*/ 0 w 19"/>
              <a:gd name="T11" fmla="*/ 0 h 2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201">
                <a:moveTo>
                  <a:pt x="0" y="0"/>
                </a:moveTo>
                <a:lnTo>
                  <a:pt x="18" y="0"/>
                </a:lnTo>
                <a:lnTo>
                  <a:pt x="18" y="200"/>
                </a:lnTo>
                <a:lnTo>
                  <a:pt x="0" y="200"/>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56" name="Freeform 41">
            <a:extLst>
              <a:ext uri="{FF2B5EF4-FFF2-40B4-BE49-F238E27FC236}">
                <a16:creationId xmlns:a16="http://schemas.microsoft.com/office/drawing/2014/main" id="{3B921A8D-29C2-0F65-FEAC-E17F6221257E}"/>
              </a:ext>
            </a:extLst>
          </p:cNvPr>
          <p:cNvSpPr>
            <a:spLocks/>
          </p:cNvSpPr>
          <p:nvPr/>
        </p:nvSpPr>
        <p:spPr bwMode="auto">
          <a:xfrm>
            <a:off x="3906838" y="2728914"/>
            <a:ext cx="57150" cy="22225"/>
          </a:xfrm>
          <a:custGeom>
            <a:avLst/>
            <a:gdLst>
              <a:gd name="T0" fmla="*/ 0 w 39"/>
              <a:gd name="T1" fmla="*/ 2147483647 h 15"/>
              <a:gd name="T2" fmla="*/ 2147483647 w 39"/>
              <a:gd name="T3" fmla="*/ 2147483647 h 15"/>
              <a:gd name="T4" fmla="*/ 2147483647 w 39"/>
              <a:gd name="T5" fmla="*/ 2147483647 h 15"/>
              <a:gd name="T6" fmla="*/ 2147483647 w 39"/>
              <a:gd name="T7" fmla="*/ 2147483647 h 15"/>
              <a:gd name="T8" fmla="*/ 2147483647 w 39"/>
              <a:gd name="T9" fmla="*/ 2147483647 h 15"/>
              <a:gd name="T10" fmla="*/ 2147483647 w 39"/>
              <a:gd name="T11" fmla="*/ 2147483647 h 15"/>
              <a:gd name="T12" fmla="*/ 2147483647 w 39"/>
              <a:gd name="T13" fmla="*/ 2147483647 h 15"/>
              <a:gd name="T14" fmla="*/ 2147483647 w 39"/>
              <a:gd name="T15" fmla="*/ 2147483647 h 15"/>
              <a:gd name="T16" fmla="*/ 2147483647 w 39"/>
              <a:gd name="T17" fmla="*/ 2147483647 h 15"/>
              <a:gd name="T18" fmla="*/ 2147483647 w 39"/>
              <a:gd name="T19" fmla="*/ 2147483647 h 15"/>
              <a:gd name="T20" fmla="*/ 2147483647 w 39"/>
              <a:gd name="T21" fmla="*/ 2147483647 h 15"/>
              <a:gd name="T22" fmla="*/ 2147483647 w 39"/>
              <a:gd name="T23" fmla="*/ 2147483647 h 15"/>
              <a:gd name="T24" fmla="*/ 2147483647 w 39"/>
              <a:gd name="T25" fmla="*/ 0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 h="15">
                <a:moveTo>
                  <a:pt x="0" y="14"/>
                </a:moveTo>
                <a:lnTo>
                  <a:pt x="4" y="14"/>
                </a:lnTo>
                <a:lnTo>
                  <a:pt x="8" y="14"/>
                </a:lnTo>
                <a:lnTo>
                  <a:pt x="11" y="14"/>
                </a:lnTo>
                <a:lnTo>
                  <a:pt x="14" y="12"/>
                </a:lnTo>
                <a:lnTo>
                  <a:pt x="18" y="12"/>
                </a:lnTo>
                <a:lnTo>
                  <a:pt x="22" y="11"/>
                </a:lnTo>
                <a:lnTo>
                  <a:pt x="25" y="10"/>
                </a:lnTo>
                <a:lnTo>
                  <a:pt x="28" y="9"/>
                </a:lnTo>
                <a:lnTo>
                  <a:pt x="31" y="7"/>
                </a:lnTo>
                <a:lnTo>
                  <a:pt x="34" y="5"/>
                </a:lnTo>
                <a:lnTo>
                  <a:pt x="36" y="3"/>
                </a:lnTo>
                <a:lnTo>
                  <a:pt x="38"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57" name="Freeform 42">
            <a:extLst>
              <a:ext uri="{FF2B5EF4-FFF2-40B4-BE49-F238E27FC236}">
                <a16:creationId xmlns:a16="http://schemas.microsoft.com/office/drawing/2014/main" id="{90918F98-119E-7030-D26D-4CAFE1762E51}"/>
              </a:ext>
            </a:extLst>
          </p:cNvPr>
          <p:cNvSpPr>
            <a:spLocks/>
          </p:cNvSpPr>
          <p:nvPr/>
        </p:nvSpPr>
        <p:spPr bwMode="auto">
          <a:xfrm>
            <a:off x="3962400" y="2693988"/>
            <a:ext cx="14288" cy="36512"/>
          </a:xfrm>
          <a:custGeom>
            <a:avLst/>
            <a:gdLst>
              <a:gd name="T0" fmla="*/ 0 w 10"/>
              <a:gd name="T1" fmla="*/ 2147483647 h 26"/>
              <a:gd name="T2" fmla="*/ 2147483647 w 10"/>
              <a:gd name="T3" fmla="*/ 2147483647 h 26"/>
              <a:gd name="T4" fmla="*/ 2147483647 w 10"/>
              <a:gd name="T5" fmla="*/ 2147483647 h 26"/>
              <a:gd name="T6" fmla="*/ 2147483647 w 10"/>
              <a:gd name="T7" fmla="*/ 2147483647 h 26"/>
              <a:gd name="T8" fmla="*/ 2147483647 w 10"/>
              <a:gd name="T9" fmla="*/ 2147483647 h 26"/>
              <a:gd name="T10" fmla="*/ 2147483647 w 10"/>
              <a:gd name="T11" fmla="*/ 2147483647 h 26"/>
              <a:gd name="T12" fmla="*/ 2147483647 w 10"/>
              <a:gd name="T13" fmla="*/ 2147483647 h 26"/>
              <a:gd name="T14" fmla="*/ 2147483647 w 10"/>
              <a:gd name="T15" fmla="*/ 2147483647 h 26"/>
              <a:gd name="T16" fmla="*/ 2147483647 w 10"/>
              <a:gd name="T17" fmla="*/ 2147483647 h 26"/>
              <a:gd name="T18" fmla="*/ 2147483647 w 10"/>
              <a:gd name="T19" fmla="*/ 2147483647 h 26"/>
              <a:gd name="T20" fmla="*/ 2147483647 w 10"/>
              <a:gd name="T21" fmla="*/ 2147483647 h 26"/>
              <a:gd name="T22" fmla="*/ 2147483647 w 10"/>
              <a:gd name="T23" fmla="*/ 2147483647 h 26"/>
              <a:gd name="T24" fmla="*/ 2147483647 w 10"/>
              <a:gd name="T25" fmla="*/ 0 h 2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 h="26">
                <a:moveTo>
                  <a:pt x="0" y="25"/>
                </a:moveTo>
                <a:lnTo>
                  <a:pt x="3" y="23"/>
                </a:lnTo>
                <a:lnTo>
                  <a:pt x="3" y="21"/>
                </a:lnTo>
                <a:lnTo>
                  <a:pt x="5" y="19"/>
                </a:lnTo>
                <a:lnTo>
                  <a:pt x="6" y="18"/>
                </a:lnTo>
                <a:lnTo>
                  <a:pt x="7" y="15"/>
                </a:lnTo>
                <a:lnTo>
                  <a:pt x="8" y="14"/>
                </a:lnTo>
                <a:lnTo>
                  <a:pt x="8" y="11"/>
                </a:lnTo>
                <a:lnTo>
                  <a:pt x="8" y="10"/>
                </a:lnTo>
                <a:lnTo>
                  <a:pt x="9" y="6"/>
                </a:lnTo>
                <a:lnTo>
                  <a:pt x="9" y="5"/>
                </a:lnTo>
                <a:lnTo>
                  <a:pt x="9" y="3"/>
                </a:lnTo>
                <a:lnTo>
                  <a:pt x="9"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58" name="Freeform 43">
            <a:extLst>
              <a:ext uri="{FF2B5EF4-FFF2-40B4-BE49-F238E27FC236}">
                <a16:creationId xmlns:a16="http://schemas.microsoft.com/office/drawing/2014/main" id="{AA672457-866C-85A4-E3E0-4EB488502EC8}"/>
              </a:ext>
            </a:extLst>
          </p:cNvPr>
          <p:cNvSpPr>
            <a:spLocks/>
          </p:cNvSpPr>
          <p:nvPr/>
        </p:nvSpPr>
        <p:spPr bwMode="auto">
          <a:xfrm>
            <a:off x="4114801" y="2728914"/>
            <a:ext cx="61913" cy="22225"/>
          </a:xfrm>
          <a:custGeom>
            <a:avLst/>
            <a:gdLst>
              <a:gd name="T0" fmla="*/ 2147483647 w 43"/>
              <a:gd name="T1" fmla="*/ 2147483647 h 15"/>
              <a:gd name="T2" fmla="*/ 2147483647 w 43"/>
              <a:gd name="T3" fmla="*/ 2147483647 h 15"/>
              <a:gd name="T4" fmla="*/ 2147483647 w 43"/>
              <a:gd name="T5" fmla="*/ 2147483647 h 15"/>
              <a:gd name="T6" fmla="*/ 2147483647 w 43"/>
              <a:gd name="T7" fmla="*/ 2147483647 h 15"/>
              <a:gd name="T8" fmla="*/ 2147483647 w 43"/>
              <a:gd name="T9" fmla="*/ 2147483647 h 15"/>
              <a:gd name="T10" fmla="*/ 2147483647 w 43"/>
              <a:gd name="T11" fmla="*/ 2147483647 h 15"/>
              <a:gd name="T12" fmla="*/ 2147483647 w 43"/>
              <a:gd name="T13" fmla="*/ 2147483647 h 15"/>
              <a:gd name="T14" fmla="*/ 2147483647 w 43"/>
              <a:gd name="T15" fmla="*/ 2147483647 h 15"/>
              <a:gd name="T16" fmla="*/ 2147483647 w 43"/>
              <a:gd name="T17" fmla="*/ 2147483647 h 15"/>
              <a:gd name="T18" fmla="*/ 2147483647 w 43"/>
              <a:gd name="T19" fmla="*/ 2147483647 h 15"/>
              <a:gd name="T20" fmla="*/ 2147483647 w 43"/>
              <a:gd name="T21" fmla="*/ 2147483647 h 15"/>
              <a:gd name="T22" fmla="*/ 2147483647 w 43"/>
              <a:gd name="T23" fmla="*/ 2147483647 h 15"/>
              <a:gd name="T24" fmla="*/ 0 w 43"/>
              <a:gd name="T25" fmla="*/ 0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3" h="15">
                <a:moveTo>
                  <a:pt x="42" y="14"/>
                </a:moveTo>
                <a:lnTo>
                  <a:pt x="37" y="14"/>
                </a:lnTo>
                <a:lnTo>
                  <a:pt x="32" y="14"/>
                </a:lnTo>
                <a:lnTo>
                  <a:pt x="29" y="14"/>
                </a:lnTo>
                <a:lnTo>
                  <a:pt x="25" y="12"/>
                </a:lnTo>
                <a:lnTo>
                  <a:pt x="22" y="12"/>
                </a:lnTo>
                <a:lnTo>
                  <a:pt x="20" y="11"/>
                </a:lnTo>
                <a:lnTo>
                  <a:pt x="16" y="10"/>
                </a:lnTo>
                <a:lnTo>
                  <a:pt x="13" y="9"/>
                </a:lnTo>
                <a:lnTo>
                  <a:pt x="9" y="7"/>
                </a:lnTo>
                <a:lnTo>
                  <a:pt x="7" y="5"/>
                </a:lnTo>
                <a:lnTo>
                  <a:pt x="4" y="3"/>
                </a:lnTo>
                <a:lnTo>
                  <a:pt x="0"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59" name="Freeform 44">
            <a:extLst>
              <a:ext uri="{FF2B5EF4-FFF2-40B4-BE49-F238E27FC236}">
                <a16:creationId xmlns:a16="http://schemas.microsoft.com/office/drawing/2014/main" id="{0D781ACD-96C6-A612-2564-B2EF5F5B7ED4}"/>
              </a:ext>
            </a:extLst>
          </p:cNvPr>
          <p:cNvSpPr>
            <a:spLocks/>
          </p:cNvSpPr>
          <p:nvPr/>
        </p:nvSpPr>
        <p:spPr bwMode="auto">
          <a:xfrm>
            <a:off x="4103688" y="2693988"/>
            <a:ext cx="11112" cy="36512"/>
          </a:xfrm>
          <a:custGeom>
            <a:avLst/>
            <a:gdLst>
              <a:gd name="T0" fmla="*/ 2147483647 w 8"/>
              <a:gd name="T1" fmla="*/ 2147483647 h 26"/>
              <a:gd name="T2" fmla="*/ 2147483647 w 8"/>
              <a:gd name="T3" fmla="*/ 2147483647 h 26"/>
              <a:gd name="T4" fmla="*/ 2147483647 w 8"/>
              <a:gd name="T5" fmla="*/ 2147483647 h 26"/>
              <a:gd name="T6" fmla="*/ 2147483647 w 8"/>
              <a:gd name="T7" fmla="*/ 2147483647 h 26"/>
              <a:gd name="T8" fmla="*/ 2147483647 w 8"/>
              <a:gd name="T9" fmla="*/ 2147483647 h 26"/>
              <a:gd name="T10" fmla="*/ 2147483647 w 8"/>
              <a:gd name="T11" fmla="*/ 2147483647 h 26"/>
              <a:gd name="T12" fmla="*/ 0 w 8"/>
              <a:gd name="T13" fmla="*/ 2147483647 h 26"/>
              <a:gd name="T14" fmla="*/ 0 w 8"/>
              <a:gd name="T15" fmla="*/ 2147483647 h 26"/>
              <a:gd name="T16" fmla="*/ 0 w 8"/>
              <a:gd name="T17" fmla="*/ 2147483647 h 26"/>
              <a:gd name="T18" fmla="*/ 0 w 8"/>
              <a:gd name="T19" fmla="*/ 2147483647 h 26"/>
              <a:gd name="T20" fmla="*/ 0 w 8"/>
              <a:gd name="T21" fmla="*/ 2147483647 h 26"/>
              <a:gd name="T22" fmla="*/ 0 w 8"/>
              <a:gd name="T23" fmla="*/ 2147483647 h 26"/>
              <a:gd name="T24" fmla="*/ 0 w 8"/>
              <a:gd name="T25" fmla="*/ 0 h 2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 h="26">
                <a:moveTo>
                  <a:pt x="7" y="25"/>
                </a:moveTo>
                <a:lnTo>
                  <a:pt x="7" y="23"/>
                </a:lnTo>
                <a:lnTo>
                  <a:pt x="6" y="21"/>
                </a:lnTo>
                <a:lnTo>
                  <a:pt x="4" y="19"/>
                </a:lnTo>
                <a:lnTo>
                  <a:pt x="4" y="18"/>
                </a:lnTo>
                <a:lnTo>
                  <a:pt x="1" y="15"/>
                </a:lnTo>
                <a:lnTo>
                  <a:pt x="0" y="14"/>
                </a:lnTo>
                <a:lnTo>
                  <a:pt x="0" y="11"/>
                </a:lnTo>
                <a:lnTo>
                  <a:pt x="0" y="10"/>
                </a:lnTo>
                <a:lnTo>
                  <a:pt x="0" y="6"/>
                </a:lnTo>
                <a:lnTo>
                  <a:pt x="0" y="5"/>
                </a:lnTo>
                <a:lnTo>
                  <a:pt x="0" y="3"/>
                </a:lnTo>
                <a:lnTo>
                  <a:pt x="0"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60" name="Line 45">
            <a:extLst>
              <a:ext uri="{FF2B5EF4-FFF2-40B4-BE49-F238E27FC236}">
                <a16:creationId xmlns:a16="http://schemas.microsoft.com/office/drawing/2014/main" id="{91410ECA-1947-B83B-236E-BDB64A6E4967}"/>
              </a:ext>
            </a:extLst>
          </p:cNvPr>
          <p:cNvSpPr>
            <a:spLocks noChangeShapeType="1"/>
          </p:cNvSpPr>
          <p:nvPr/>
        </p:nvSpPr>
        <p:spPr bwMode="auto">
          <a:xfrm flipV="1">
            <a:off x="3975100" y="2662239"/>
            <a:ext cx="0" cy="28575"/>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61" name="Line 46">
            <a:extLst>
              <a:ext uri="{FF2B5EF4-FFF2-40B4-BE49-F238E27FC236}">
                <a16:creationId xmlns:a16="http://schemas.microsoft.com/office/drawing/2014/main" id="{FAAF81A2-873A-322F-49C1-52365A83A774}"/>
              </a:ext>
            </a:extLst>
          </p:cNvPr>
          <p:cNvSpPr>
            <a:spLocks noChangeShapeType="1"/>
          </p:cNvSpPr>
          <p:nvPr/>
        </p:nvSpPr>
        <p:spPr bwMode="auto">
          <a:xfrm flipV="1">
            <a:off x="4103688" y="2660651"/>
            <a:ext cx="0" cy="30163"/>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62" name="Freeform 47">
            <a:extLst>
              <a:ext uri="{FF2B5EF4-FFF2-40B4-BE49-F238E27FC236}">
                <a16:creationId xmlns:a16="http://schemas.microsoft.com/office/drawing/2014/main" id="{87368350-B440-6C10-A4DF-DDDD27EF31D0}"/>
              </a:ext>
            </a:extLst>
          </p:cNvPr>
          <p:cNvSpPr>
            <a:spLocks/>
          </p:cNvSpPr>
          <p:nvPr/>
        </p:nvSpPr>
        <p:spPr bwMode="auto">
          <a:xfrm>
            <a:off x="3967163" y="2651125"/>
            <a:ext cx="146050" cy="12700"/>
          </a:xfrm>
          <a:custGeom>
            <a:avLst/>
            <a:gdLst>
              <a:gd name="T0" fmla="*/ 0 w 101"/>
              <a:gd name="T1" fmla="*/ 0 h 9"/>
              <a:gd name="T2" fmla="*/ 2147483647 w 101"/>
              <a:gd name="T3" fmla="*/ 0 h 9"/>
              <a:gd name="T4" fmla="*/ 2147483647 w 101"/>
              <a:gd name="T5" fmla="*/ 2147483647 h 9"/>
              <a:gd name="T6" fmla="*/ 0 w 101"/>
              <a:gd name="T7" fmla="*/ 2147483647 h 9"/>
              <a:gd name="T8" fmla="*/ 0 w 101"/>
              <a:gd name="T9" fmla="*/ 0 h 9"/>
              <a:gd name="T10" fmla="*/ 0 w 101"/>
              <a:gd name="T11" fmla="*/ 0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1" h="9">
                <a:moveTo>
                  <a:pt x="0" y="0"/>
                </a:moveTo>
                <a:lnTo>
                  <a:pt x="100" y="0"/>
                </a:lnTo>
                <a:lnTo>
                  <a:pt x="100" y="8"/>
                </a:lnTo>
                <a:lnTo>
                  <a:pt x="0" y="8"/>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63" name="Freeform 48">
            <a:extLst>
              <a:ext uri="{FF2B5EF4-FFF2-40B4-BE49-F238E27FC236}">
                <a16:creationId xmlns:a16="http://schemas.microsoft.com/office/drawing/2014/main" id="{CB7A3B30-6EF5-E4AB-7BDE-C206AF211956}"/>
              </a:ext>
            </a:extLst>
          </p:cNvPr>
          <p:cNvSpPr>
            <a:spLocks/>
          </p:cNvSpPr>
          <p:nvPr/>
        </p:nvSpPr>
        <p:spPr bwMode="auto">
          <a:xfrm>
            <a:off x="3967163" y="2625726"/>
            <a:ext cx="146050" cy="11113"/>
          </a:xfrm>
          <a:custGeom>
            <a:avLst/>
            <a:gdLst>
              <a:gd name="T0" fmla="*/ 0 w 101"/>
              <a:gd name="T1" fmla="*/ 0 h 8"/>
              <a:gd name="T2" fmla="*/ 2147483647 w 101"/>
              <a:gd name="T3" fmla="*/ 0 h 8"/>
              <a:gd name="T4" fmla="*/ 2147483647 w 101"/>
              <a:gd name="T5" fmla="*/ 2147483647 h 8"/>
              <a:gd name="T6" fmla="*/ 0 w 101"/>
              <a:gd name="T7" fmla="*/ 2147483647 h 8"/>
              <a:gd name="T8" fmla="*/ 0 w 101"/>
              <a:gd name="T9" fmla="*/ 0 h 8"/>
              <a:gd name="T10" fmla="*/ 0 w 101"/>
              <a:gd name="T11" fmla="*/ 0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1" h="8">
                <a:moveTo>
                  <a:pt x="0" y="0"/>
                </a:moveTo>
                <a:lnTo>
                  <a:pt x="100" y="0"/>
                </a:lnTo>
                <a:lnTo>
                  <a:pt x="100" y="7"/>
                </a:lnTo>
                <a:lnTo>
                  <a:pt x="0" y="7"/>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64" name="Freeform 49">
            <a:extLst>
              <a:ext uri="{FF2B5EF4-FFF2-40B4-BE49-F238E27FC236}">
                <a16:creationId xmlns:a16="http://schemas.microsoft.com/office/drawing/2014/main" id="{641E4EA4-2A35-5E17-516D-1DB5645880C4}"/>
              </a:ext>
            </a:extLst>
          </p:cNvPr>
          <p:cNvSpPr>
            <a:spLocks/>
          </p:cNvSpPr>
          <p:nvPr/>
        </p:nvSpPr>
        <p:spPr bwMode="auto">
          <a:xfrm>
            <a:off x="3954463" y="2635251"/>
            <a:ext cx="169862" cy="17463"/>
          </a:xfrm>
          <a:custGeom>
            <a:avLst/>
            <a:gdLst>
              <a:gd name="T0" fmla="*/ 0 w 117"/>
              <a:gd name="T1" fmla="*/ 0 h 12"/>
              <a:gd name="T2" fmla="*/ 2147483647 w 117"/>
              <a:gd name="T3" fmla="*/ 0 h 12"/>
              <a:gd name="T4" fmla="*/ 2147483647 w 117"/>
              <a:gd name="T5" fmla="*/ 2147483647 h 12"/>
              <a:gd name="T6" fmla="*/ 0 w 117"/>
              <a:gd name="T7" fmla="*/ 2147483647 h 12"/>
              <a:gd name="T8" fmla="*/ 0 w 117"/>
              <a:gd name="T9" fmla="*/ 0 h 12"/>
              <a:gd name="T10" fmla="*/ 0 w 117"/>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7" h="12">
                <a:moveTo>
                  <a:pt x="0" y="0"/>
                </a:moveTo>
                <a:lnTo>
                  <a:pt x="116" y="0"/>
                </a:lnTo>
                <a:lnTo>
                  <a:pt x="116" y="11"/>
                </a:lnTo>
                <a:lnTo>
                  <a:pt x="0" y="11"/>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65" name="Freeform 50">
            <a:extLst>
              <a:ext uri="{FF2B5EF4-FFF2-40B4-BE49-F238E27FC236}">
                <a16:creationId xmlns:a16="http://schemas.microsoft.com/office/drawing/2014/main" id="{8F71CD8C-2D96-2079-7024-0CA9592B9B68}"/>
              </a:ext>
            </a:extLst>
          </p:cNvPr>
          <p:cNvSpPr>
            <a:spLocks/>
          </p:cNvSpPr>
          <p:nvPr/>
        </p:nvSpPr>
        <p:spPr bwMode="auto">
          <a:xfrm>
            <a:off x="3859213" y="2544764"/>
            <a:ext cx="366712" cy="39687"/>
          </a:xfrm>
          <a:custGeom>
            <a:avLst/>
            <a:gdLst>
              <a:gd name="T0" fmla="*/ 2147483647 w 254"/>
              <a:gd name="T1" fmla="*/ 2147483647 h 28"/>
              <a:gd name="T2" fmla="*/ 2147483647 w 254"/>
              <a:gd name="T3" fmla="*/ 2147483647 h 28"/>
              <a:gd name="T4" fmla="*/ 2147483647 w 254"/>
              <a:gd name="T5" fmla="*/ 2147483647 h 28"/>
              <a:gd name="T6" fmla="*/ 2147483647 w 254"/>
              <a:gd name="T7" fmla="*/ 2147483647 h 28"/>
              <a:gd name="T8" fmla="*/ 2147483647 w 254"/>
              <a:gd name="T9" fmla="*/ 2147483647 h 28"/>
              <a:gd name="T10" fmla="*/ 2147483647 w 254"/>
              <a:gd name="T11" fmla="*/ 2147483647 h 28"/>
              <a:gd name="T12" fmla="*/ 2147483647 w 254"/>
              <a:gd name="T13" fmla="*/ 2147483647 h 28"/>
              <a:gd name="T14" fmla="*/ 2147483647 w 254"/>
              <a:gd name="T15" fmla="*/ 2147483647 h 28"/>
              <a:gd name="T16" fmla="*/ 2147483647 w 254"/>
              <a:gd name="T17" fmla="*/ 2147483647 h 28"/>
              <a:gd name="T18" fmla="*/ 2147483647 w 254"/>
              <a:gd name="T19" fmla="*/ 2147483647 h 28"/>
              <a:gd name="T20" fmla="*/ 2147483647 w 254"/>
              <a:gd name="T21" fmla="*/ 0 h 28"/>
              <a:gd name="T22" fmla="*/ 2147483647 w 254"/>
              <a:gd name="T23" fmla="*/ 0 h 28"/>
              <a:gd name="T24" fmla="*/ 2147483647 w 254"/>
              <a:gd name="T25" fmla="*/ 0 h 28"/>
              <a:gd name="T26" fmla="*/ 2147483647 w 254"/>
              <a:gd name="T27" fmla="*/ 2147483647 h 28"/>
              <a:gd name="T28" fmla="*/ 2147483647 w 254"/>
              <a:gd name="T29" fmla="*/ 2147483647 h 28"/>
              <a:gd name="T30" fmla="*/ 2147483647 w 254"/>
              <a:gd name="T31" fmla="*/ 2147483647 h 28"/>
              <a:gd name="T32" fmla="*/ 2147483647 w 254"/>
              <a:gd name="T33" fmla="*/ 2147483647 h 28"/>
              <a:gd name="T34" fmla="*/ 0 w 254"/>
              <a:gd name="T35" fmla="*/ 2147483647 h 28"/>
              <a:gd name="T36" fmla="*/ 0 w 254"/>
              <a:gd name="T37" fmla="*/ 2147483647 h 28"/>
              <a:gd name="T38" fmla="*/ 2147483647 w 254"/>
              <a:gd name="T39" fmla="*/ 2147483647 h 28"/>
              <a:gd name="T40" fmla="*/ 2147483647 w 254"/>
              <a:gd name="T41" fmla="*/ 2147483647 h 28"/>
              <a:gd name="T42" fmla="*/ 2147483647 w 254"/>
              <a:gd name="T43" fmla="*/ 2147483647 h 28"/>
              <a:gd name="T44" fmla="*/ 2147483647 w 254"/>
              <a:gd name="T45" fmla="*/ 2147483647 h 28"/>
              <a:gd name="T46" fmla="*/ 2147483647 w 254"/>
              <a:gd name="T47" fmla="*/ 2147483647 h 28"/>
              <a:gd name="T48" fmla="*/ 2147483647 w 254"/>
              <a:gd name="T49" fmla="*/ 2147483647 h 28"/>
              <a:gd name="T50" fmla="*/ 2147483647 w 254"/>
              <a:gd name="T51" fmla="*/ 2147483647 h 2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54" h="28">
                <a:moveTo>
                  <a:pt x="179" y="27"/>
                </a:moveTo>
                <a:lnTo>
                  <a:pt x="205" y="27"/>
                </a:lnTo>
                <a:lnTo>
                  <a:pt x="227" y="25"/>
                </a:lnTo>
                <a:lnTo>
                  <a:pt x="243" y="20"/>
                </a:lnTo>
                <a:lnTo>
                  <a:pt x="253" y="16"/>
                </a:lnTo>
                <a:lnTo>
                  <a:pt x="253" y="13"/>
                </a:lnTo>
                <a:lnTo>
                  <a:pt x="249" y="9"/>
                </a:lnTo>
                <a:lnTo>
                  <a:pt x="236" y="6"/>
                </a:lnTo>
                <a:lnTo>
                  <a:pt x="217" y="3"/>
                </a:lnTo>
                <a:lnTo>
                  <a:pt x="193" y="0"/>
                </a:lnTo>
                <a:lnTo>
                  <a:pt x="179" y="0"/>
                </a:lnTo>
                <a:lnTo>
                  <a:pt x="75" y="0"/>
                </a:lnTo>
                <a:lnTo>
                  <a:pt x="48" y="2"/>
                </a:lnTo>
                <a:lnTo>
                  <a:pt x="27" y="4"/>
                </a:lnTo>
                <a:lnTo>
                  <a:pt x="9" y="7"/>
                </a:lnTo>
                <a:lnTo>
                  <a:pt x="1" y="12"/>
                </a:lnTo>
                <a:lnTo>
                  <a:pt x="0" y="13"/>
                </a:lnTo>
                <a:lnTo>
                  <a:pt x="5" y="18"/>
                </a:lnTo>
                <a:lnTo>
                  <a:pt x="18" y="22"/>
                </a:lnTo>
                <a:lnTo>
                  <a:pt x="37" y="25"/>
                </a:lnTo>
                <a:lnTo>
                  <a:pt x="62" y="27"/>
                </a:lnTo>
                <a:lnTo>
                  <a:pt x="75" y="27"/>
                </a:lnTo>
                <a:lnTo>
                  <a:pt x="179" y="27"/>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66" name="Line 51">
            <a:extLst>
              <a:ext uri="{FF2B5EF4-FFF2-40B4-BE49-F238E27FC236}">
                <a16:creationId xmlns:a16="http://schemas.microsoft.com/office/drawing/2014/main" id="{53CD9133-8917-46F7-5A40-0FB5B9911C0B}"/>
              </a:ext>
            </a:extLst>
          </p:cNvPr>
          <p:cNvSpPr>
            <a:spLocks noChangeShapeType="1"/>
          </p:cNvSpPr>
          <p:nvPr/>
        </p:nvSpPr>
        <p:spPr bwMode="auto">
          <a:xfrm flipH="1">
            <a:off x="3832226" y="2749550"/>
            <a:ext cx="74613" cy="0"/>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67" name="Line 52">
            <a:extLst>
              <a:ext uri="{FF2B5EF4-FFF2-40B4-BE49-F238E27FC236}">
                <a16:creationId xmlns:a16="http://schemas.microsoft.com/office/drawing/2014/main" id="{D6BB5A73-2145-1CEF-5CA2-309D15F841A8}"/>
              </a:ext>
            </a:extLst>
          </p:cNvPr>
          <p:cNvSpPr>
            <a:spLocks noChangeShapeType="1"/>
          </p:cNvSpPr>
          <p:nvPr/>
        </p:nvSpPr>
        <p:spPr bwMode="auto">
          <a:xfrm flipH="1">
            <a:off x="4171951" y="2749550"/>
            <a:ext cx="74613" cy="0"/>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68" name="Freeform 53">
            <a:extLst>
              <a:ext uri="{FF2B5EF4-FFF2-40B4-BE49-F238E27FC236}">
                <a16:creationId xmlns:a16="http://schemas.microsoft.com/office/drawing/2014/main" id="{E8C9EF9D-A8FF-DF33-99B1-F81FD8E09CB9}"/>
              </a:ext>
            </a:extLst>
          </p:cNvPr>
          <p:cNvSpPr>
            <a:spLocks/>
          </p:cNvSpPr>
          <p:nvPr/>
        </p:nvSpPr>
        <p:spPr bwMode="auto">
          <a:xfrm>
            <a:off x="4233863" y="2740025"/>
            <a:ext cx="36512" cy="133350"/>
          </a:xfrm>
          <a:custGeom>
            <a:avLst/>
            <a:gdLst>
              <a:gd name="T0" fmla="*/ 0 w 25"/>
              <a:gd name="T1" fmla="*/ 0 h 96"/>
              <a:gd name="T2" fmla="*/ 2147483647 w 25"/>
              <a:gd name="T3" fmla="*/ 0 h 96"/>
              <a:gd name="T4" fmla="*/ 2147483647 w 25"/>
              <a:gd name="T5" fmla="*/ 2147483647 h 96"/>
              <a:gd name="T6" fmla="*/ 0 w 25"/>
              <a:gd name="T7" fmla="*/ 2147483647 h 96"/>
              <a:gd name="T8" fmla="*/ 0 w 25"/>
              <a:gd name="T9" fmla="*/ 0 h 96"/>
              <a:gd name="T10" fmla="*/ 0 w 25"/>
              <a:gd name="T11" fmla="*/ 0 h 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96">
                <a:moveTo>
                  <a:pt x="0" y="0"/>
                </a:moveTo>
                <a:lnTo>
                  <a:pt x="24" y="0"/>
                </a:lnTo>
                <a:lnTo>
                  <a:pt x="24" y="95"/>
                </a:lnTo>
                <a:lnTo>
                  <a:pt x="0" y="95"/>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69" name="Freeform 54">
            <a:extLst>
              <a:ext uri="{FF2B5EF4-FFF2-40B4-BE49-F238E27FC236}">
                <a16:creationId xmlns:a16="http://schemas.microsoft.com/office/drawing/2014/main" id="{092567D8-E636-CE55-58ED-A34C6040BD1A}"/>
              </a:ext>
            </a:extLst>
          </p:cNvPr>
          <p:cNvSpPr>
            <a:spLocks/>
          </p:cNvSpPr>
          <p:nvPr/>
        </p:nvSpPr>
        <p:spPr bwMode="auto">
          <a:xfrm>
            <a:off x="3814764" y="2740025"/>
            <a:ext cx="34925" cy="133350"/>
          </a:xfrm>
          <a:custGeom>
            <a:avLst/>
            <a:gdLst>
              <a:gd name="T0" fmla="*/ 0 w 24"/>
              <a:gd name="T1" fmla="*/ 0 h 96"/>
              <a:gd name="T2" fmla="*/ 2147483647 w 24"/>
              <a:gd name="T3" fmla="*/ 0 h 96"/>
              <a:gd name="T4" fmla="*/ 2147483647 w 24"/>
              <a:gd name="T5" fmla="*/ 2147483647 h 96"/>
              <a:gd name="T6" fmla="*/ 0 w 24"/>
              <a:gd name="T7" fmla="*/ 2147483647 h 96"/>
              <a:gd name="T8" fmla="*/ 0 w 24"/>
              <a:gd name="T9" fmla="*/ 0 h 96"/>
              <a:gd name="T10" fmla="*/ 0 w 24"/>
              <a:gd name="T11" fmla="*/ 0 h 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96">
                <a:moveTo>
                  <a:pt x="0" y="0"/>
                </a:moveTo>
                <a:lnTo>
                  <a:pt x="23" y="0"/>
                </a:lnTo>
                <a:lnTo>
                  <a:pt x="23" y="95"/>
                </a:lnTo>
                <a:lnTo>
                  <a:pt x="0" y="95"/>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70" name="Freeform 55">
            <a:extLst>
              <a:ext uri="{FF2B5EF4-FFF2-40B4-BE49-F238E27FC236}">
                <a16:creationId xmlns:a16="http://schemas.microsoft.com/office/drawing/2014/main" id="{9592B636-AD3E-A76E-DD90-AC95A60C6F5D}"/>
              </a:ext>
            </a:extLst>
          </p:cNvPr>
          <p:cNvSpPr>
            <a:spLocks/>
          </p:cNvSpPr>
          <p:nvPr/>
        </p:nvSpPr>
        <p:spPr bwMode="auto">
          <a:xfrm>
            <a:off x="3814764" y="2740025"/>
            <a:ext cx="34925" cy="133350"/>
          </a:xfrm>
          <a:custGeom>
            <a:avLst/>
            <a:gdLst>
              <a:gd name="T0" fmla="*/ 0 w 24"/>
              <a:gd name="T1" fmla="*/ 0 h 96"/>
              <a:gd name="T2" fmla="*/ 2147483647 w 24"/>
              <a:gd name="T3" fmla="*/ 0 h 96"/>
              <a:gd name="T4" fmla="*/ 2147483647 w 24"/>
              <a:gd name="T5" fmla="*/ 2147483647 h 96"/>
              <a:gd name="T6" fmla="*/ 0 w 24"/>
              <a:gd name="T7" fmla="*/ 2147483647 h 96"/>
              <a:gd name="T8" fmla="*/ 0 w 24"/>
              <a:gd name="T9" fmla="*/ 0 h 96"/>
              <a:gd name="T10" fmla="*/ 0 w 24"/>
              <a:gd name="T11" fmla="*/ 0 h 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96">
                <a:moveTo>
                  <a:pt x="0" y="0"/>
                </a:moveTo>
                <a:lnTo>
                  <a:pt x="23" y="0"/>
                </a:lnTo>
                <a:lnTo>
                  <a:pt x="23" y="95"/>
                </a:lnTo>
                <a:lnTo>
                  <a:pt x="0" y="95"/>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71" name="Freeform 56">
            <a:extLst>
              <a:ext uri="{FF2B5EF4-FFF2-40B4-BE49-F238E27FC236}">
                <a16:creationId xmlns:a16="http://schemas.microsoft.com/office/drawing/2014/main" id="{0360B07A-AF8B-B5DD-426D-06989142EFFB}"/>
              </a:ext>
            </a:extLst>
          </p:cNvPr>
          <p:cNvSpPr>
            <a:spLocks/>
          </p:cNvSpPr>
          <p:nvPr/>
        </p:nvSpPr>
        <p:spPr bwMode="auto">
          <a:xfrm>
            <a:off x="3870325" y="2782888"/>
            <a:ext cx="139700" cy="50800"/>
          </a:xfrm>
          <a:custGeom>
            <a:avLst/>
            <a:gdLst>
              <a:gd name="T0" fmla="*/ 2147483647 w 97"/>
              <a:gd name="T1" fmla="*/ 2147483647 h 36"/>
              <a:gd name="T2" fmla="*/ 2147483647 w 97"/>
              <a:gd name="T3" fmla="*/ 0 h 36"/>
              <a:gd name="T4" fmla="*/ 2147483647 w 97"/>
              <a:gd name="T5" fmla="*/ 2147483647 h 36"/>
              <a:gd name="T6" fmla="*/ 0 w 97"/>
              <a:gd name="T7" fmla="*/ 2147483647 h 36"/>
              <a:gd name="T8" fmla="*/ 0 w 97"/>
              <a:gd name="T9" fmla="*/ 2147483647 h 36"/>
              <a:gd name="T10" fmla="*/ 2147483647 w 97"/>
              <a:gd name="T11" fmla="*/ 2147483647 h 36"/>
              <a:gd name="T12" fmla="*/ 2147483647 w 97"/>
              <a:gd name="T13" fmla="*/ 2147483647 h 36"/>
              <a:gd name="T14" fmla="*/ 2147483647 w 97"/>
              <a:gd name="T15" fmla="*/ 2147483647 h 36"/>
              <a:gd name="T16" fmla="*/ 2147483647 w 97"/>
              <a:gd name="T17" fmla="*/ 2147483647 h 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7" h="36">
                <a:moveTo>
                  <a:pt x="96" y="18"/>
                </a:moveTo>
                <a:lnTo>
                  <a:pt x="70" y="0"/>
                </a:lnTo>
                <a:lnTo>
                  <a:pt x="70" y="8"/>
                </a:lnTo>
                <a:lnTo>
                  <a:pt x="0" y="8"/>
                </a:lnTo>
                <a:lnTo>
                  <a:pt x="0" y="27"/>
                </a:lnTo>
                <a:lnTo>
                  <a:pt x="70" y="27"/>
                </a:lnTo>
                <a:lnTo>
                  <a:pt x="70" y="35"/>
                </a:lnTo>
                <a:lnTo>
                  <a:pt x="96" y="18"/>
                </a:lnTo>
              </a:path>
            </a:pathLst>
          </a:custGeom>
          <a:solidFill>
            <a:srgbClr val="0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72" name="Freeform 57">
            <a:extLst>
              <a:ext uri="{FF2B5EF4-FFF2-40B4-BE49-F238E27FC236}">
                <a16:creationId xmlns:a16="http://schemas.microsoft.com/office/drawing/2014/main" id="{CF82A31D-A1FC-8EC6-897A-3E719EDD14CF}"/>
              </a:ext>
            </a:extLst>
          </p:cNvPr>
          <p:cNvSpPr>
            <a:spLocks/>
          </p:cNvSpPr>
          <p:nvPr/>
        </p:nvSpPr>
        <p:spPr bwMode="auto">
          <a:xfrm>
            <a:off x="3519489" y="2778126"/>
            <a:ext cx="141287" cy="47625"/>
          </a:xfrm>
          <a:custGeom>
            <a:avLst/>
            <a:gdLst>
              <a:gd name="T0" fmla="*/ 2147483647 w 98"/>
              <a:gd name="T1" fmla="*/ 2147483647 h 34"/>
              <a:gd name="T2" fmla="*/ 2147483647 w 98"/>
              <a:gd name="T3" fmla="*/ 0 h 34"/>
              <a:gd name="T4" fmla="*/ 2147483647 w 98"/>
              <a:gd name="T5" fmla="*/ 2147483647 h 34"/>
              <a:gd name="T6" fmla="*/ 0 w 98"/>
              <a:gd name="T7" fmla="*/ 2147483647 h 34"/>
              <a:gd name="T8" fmla="*/ 0 w 98"/>
              <a:gd name="T9" fmla="*/ 2147483647 h 34"/>
              <a:gd name="T10" fmla="*/ 2147483647 w 98"/>
              <a:gd name="T11" fmla="*/ 2147483647 h 34"/>
              <a:gd name="T12" fmla="*/ 2147483647 w 98"/>
              <a:gd name="T13" fmla="*/ 2147483647 h 34"/>
              <a:gd name="T14" fmla="*/ 2147483647 w 98"/>
              <a:gd name="T15" fmla="*/ 2147483647 h 34"/>
              <a:gd name="T16" fmla="*/ 2147483647 w 98"/>
              <a:gd name="T17" fmla="*/ 2147483647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8" h="34">
                <a:moveTo>
                  <a:pt x="97" y="17"/>
                </a:moveTo>
                <a:lnTo>
                  <a:pt x="70" y="0"/>
                </a:lnTo>
                <a:lnTo>
                  <a:pt x="70" y="7"/>
                </a:lnTo>
                <a:lnTo>
                  <a:pt x="0" y="7"/>
                </a:lnTo>
                <a:lnTo>
                  <a:pt x="0" y="26"/>
                </a:lnTo>
                <a:lnTo>
                  <a:pt x="70" y="26"/>
                </a:lnTo>
                <a:lnTo>
                  <a:pt x="70" y="33"/>
                </a:lnTo>
                <a:lnTo>
                  <a:pt x="97" y="17"/>
                </a:lnTo>
              </a:path>
            </a:pathLst>
          </a:custGeom>
          <a:solidFill>
            <a:srgbClr val="0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73" name="Freeform 58">
            <a:extLst>
              <a:ext uri="{FF2B5EF4-FFF2-40B4-BE49-F238E27FC236}">
                <a16:creationId xmlns:a16="http://schemas.microsoft.com/office/drawing/2014/main" id="{52103E34-7060-C2CC-079C-BEF46314BD16}"/>
              </a:ext>
            </a:extLst>
          </p:cNvPr>
          <p:cNvSpPr>
            <a:spLocks/>
          </p:cNvSpPr>
          <p:nvPr/>
        </p:nvSpPr>
        <p:spPr bwMode="auto">
          <a:xfrm>
            <a:off x="4319589" y="2746376"/>
            <a:ext cx="300037" cy="87313"/>
          </a:xfrm>
          <a:custGeom>
            <a:avLst/>
            <a:gdLst>
              <a:gd name="T0" fmla="*/ 0 w 208"/>
              <a:gd name="T1" fmla="*/ 2147483647 h 62"/>
              <a:gd name="T2" fmla="*/ 2147483647 w 208"/>
              <a:gd name="T3" fmla="*/ 2147483647 h 62"/>
              <a:gd name="T4" fmla="*/ 2147483647 w 208"/>
              <a:gd name="T5" fmla="*/ 2147483647 h 62"/>
              <a:gd name="T6" fmla="*/ 2147483647 w 208"/>
              <a:gd name="T7" fmla="*/ 2147483647 h 62"/>
              <a:gd name="T8" fmla="*/ 2147483647 w 208"/>
              <a:gd name="T9" fmla="*/ 0 h 62"/>
              <a:gd name="T10" fmla="*/ 2147483647 w 208"/>
              <a:gd name="T11" fmla="*/ 0 h 62"/>
              <a:gd name="T12" fmla="*/ 2147483647 w 208"/>
              <a:gd name="T13" fmla="*/ 0 h 62"/>
              <a:gd name="T14" fmla="*/ 2147483647 w 208"/>
              <a:gd name="T15" fmla="*/ 2147483647 h 62"/>
              <a:gd name="T16" fmla="*/ 2147483647 w 208"/>
              <a:gd name="T17" fmla="*/ 2147483647 h 62"/>
              <a:gd name="T18" fmla="*/ 2147483647 w 208"/>
              <a:gd name="T19" fmla="*/ 2147483647 h 62"/>
              <a:gd name="T20" fmla="*/ 2147483647 w 208"/>
              <a:gd name="T21" fmla="*/ 2147483647 h 62"/>
              <a:gd name="T22" fmla="*/ 2147483647 w 208"/>
              <a:gd name="T23" fmla="*/ 2147483647 h 62"/>
              <a:gd name="T24" fmla="*/ 2147483647 w 208"/>
              <a:gd name="T25" fmla="*/ 2147483647 h 62"/>
              <a:gd name="T26" fmla="*/ 2147483647 w 208"/>
              <a:gd name="T27" fmla="*/ 2147483647 h 62"/>
              <a:gd name="T28" fmla="*/ 2147483647 w 208"/>
              <a:gd name="T29" fmla="*/ 2147483647 h 62"/>
              <a:gd name="T30" fmla="*/ 2147483647 w 208"/>
              <a:gd name="T31" fmla="*/ 2147483647 h 62"/>
              <a:gd name="T32" fmla="*/ 2147483647 w 208"/>
              <a:gd name="T33" fmla="*/ 2147483647 h 62"/>
              <a:gd name="T34" fmla="*/ 2147483647 w 208"/>
              <a:gd name="T35" fmla="*/ 2147483647 h 62"/>
              <a:gd name="T36" fmla="*/ 2147483647 w 208"/>
              <a:gd name="T37" fmla="*/ 2147483647 h 62"/>
              <a:gd name="T38" fmla="*/ 2147483647 w 208"/>
              <a:gd name="T39" fmla="*/ 2147483647 h 62"/>
              <a:gd name="T40" fmla="*/ 2147483647 w 208"/>
              <a:gd name="T41" fmla="*/ 2147483647 h 62"/>
              <a:gd name="T42" fmla="*/ 2147483647 w 208"/>
              <a:gd name="T43" fmla="*/ 2147483647 h 62"/>
              <a:gd name="T44" fmla="*/ 2147483647 w 208"/>
              <a:gd name="T45" fmla="*/ 2147483647 h 62"/>
              <a:gd name="T46" fmla="*/ 2147483647 w 208"/>
              <a:gd name="T47" fmla="*/ 2147483647 h 62"/>
              <a:gd name="T48" fmla="*/ 2147483647 w 208"/>
              <a:gd name="T49" fmla="*/ 2147483647 h 62"/>
              <a:gd name="T50" fmla="*/ 2147483647 w 208"/>
              <a:gd name="T51" fmla="*/ 2147483647 h 62"/>
              <a:gd name="T52" fmla="*/ 2147483647 w 208"/>
              <a:gd name="T53" fmla="*/ 2147483647 h 62"/>
              <a:gd name="T54" fmla="*/ 2147483647 w 208"/>
              <a:gd name="T55" fmla="*/ 2147483647 h 62"/>
              <a:gd name="T56" fmla="*/ 2147483647 w 208"/>
              <a:gd name="T57" fmla="*/ 2147483647 h 62"/>
              <a:gd name="T58" fmla="*/ 2147483647 w 208"/>
              <a:gd name="T59" fmla="*/ 2147483647 h 62"/>
              <a:gd name="T60" fmla="*/ 2147483647 w 208"/>
              <a:gd name="T61" fmla="*/ 2147483647 h 62"/>
              <a:gd name="T62" fmla="*/ 2147483647 w 208"/>
              <a:gd name="T63" fmla="*/ 2147483647 h 62"/>
              <a:gd name="T64" fmla="*/ 2147483647 w 208"/>
              <a:gd name="T65" fmla="*/ 2147483647 h 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8" h="62">
                <a:moveTo>
                  <a:pt x="0" y="3"/>
                </a:moveTo>
                <a:lnTo>
                  <a:pt x="7" y="2"/>
                </a:lnTo>
                <a:lnTo>
                  <a:pt x="14" y="2"/>
                </a:lnTo>
                <a:lnTo>
                  <a:pt x="22" y="1"/>
                </a:lnTo>
                <a:lnTo>
                  <a:pt x="29" y="0"/>
                </a:lnTo>
                <a:lnTo>
                  <a:pt x="36" y="0"/>
                </a:lnTo>
                <a:lnTo>
                  <a:pt x="45" y="0"/>
                </a:lnTo>
                <a:lnTo>
                  <a:pt x="51" y="1"/>
                </a:lnTo>
                <a:lnTo>
                  <a:pt x="57" y="2"/>
                </a:lnTo>
                <a:lnTo>
                  <a:pt x="65" y="2"/>
                </a:lnTo>
                <a:lnTo>
                  <a:pt x="72" y="3"/>
                </a:lnTo>
                <a:lnTo>
                  <a:pt x="79" y="3"/>
                </a:lnTo>
                <a:lnTo>
                  <a:pt x="85" y="3"/>
                </a:lnTo>
                <a:lnTo>
                  <a:pt x="92" y="6"/>
                </a:lnTo>
                <a:lnTo>
                  <a:pt x="97" y="7"/>
                </a:lnTo>
                <a:lnTo>
                  <a:pt x="104" y="8"/>
                </a:lnTo>
                <a:lnTo>
                  <a:pt x="110" y="10"/>
                </a:lnTo>
                <a:lnTo>
                  <a:pt x="118" y="12"/>
                </a:lnTo>
                <a:lnTo>
                  <a:pt x="123" y="14"/>
                </a:lnTo>
                <a:lnTo>
                  <a:pt x="130" y="17"/>
                </a:lnTo>
                <a:lnTo>
                  <a:pt x="135" y="19"/>
                </a:lnTo>
                <a:lnTo>
                  <a:pt x="141" y="22"/>
                </a:lnTo>
                <a:lnTo>
                  <a:pt x="148" y="24"/>
                </a:lnTo>
                <a:lnTo>
                  <a:pt x="154" y="27"/>
                </a:lnTo>
                <a:lnTo>
                  <a:pt x="160" y="30"/>
                </a:lnTo>
                <a:lnTo>
                  <a:pt x="165" y="34"/>
                </a:lnTo>
                <a:lnTo>
                  <a:pt x="172" y="37"/>
                </a:lnTo>
                <a:lnTo>
                  <a:pt x="177" y="40"/>
                </a:lnTo>
                <a:lnTo>
                  <a:pt x="184" y="44"/>
                </a:lnTo>
                <a:lnTo>
                  <a:pt x="190" y="48"/>
                </a:lnTo>
                <a:lnTo>
                  <a:pt x="195" y="52"/>
                </a:lnTo>
                <a:lnTo>
                  <a:pt x="201" y="56"/>
                </a:lnTo>
                <a:lnTo>
                  <a:pt x="207" y="61"/>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74" name="Freeform 59">
            <a:extLst>
              <a:ext uri="{FF2B5EF4-FFF2-40B4-BE49-F238E27FC236}">
                <a16:creationId xmlns:a16="http://schemas.microsoft.com/office/drawing/2014/main" id="{5B94F7D6-6801-67F9-A7E2-349ECA8D8120}"/>
              </a:ext>
            </a:extLst>
          </p:cNvPr>
          <p:cNvSpPr>
            <a:spLocks/>
          </p:cNvSpPr>
          <p:nvPr/>
        </p:nvSpPr>
        <p:spPr bwMode="auto">
          <a:xfrm>
            <a:off x="4618038" y="2832100"/>
            <a:ext cx="69850" cy="134938"/>
          </a:xfrm>
          <a:custGeom>
            <a:avLst/>
            <a:gdLst>
              <a:gd name="T0" fmla="*/ 0 w 49"/>
              <a:gd name="T1" fmla="*/ 0 h 97"/>
              <a:gd name="T2" fmla="*/ 2147483647 w 49"/>
              <a:gd name="T3" fmla="*/ 2147483647 h 97"/>
              <a:gd name="T4" fmla="*/ 2147483647 w 49"/>
              <a:gd name="T5" fmla="*/ 2147483647 h 97"/>
              <a:gd name="T6" fmla="*/ 2147483647 w 49"/>
              <a:gd name="T7" fmla="*/ 2147483647 h 97"/>
              <a:gd name="T8" fmla="*/ 2147483647 w 49"/>
              <a:gd name="T9" fmla="*/ 2147483647 h 97"/>
              <a:gd name="T10" fmla="*/ 2147483647 w 49"/>
              <a:gd name="T11" fmla="*/ 2147483647 h 97"/>
              <a:gd name="T12" fmla="*/ 2147483647 w 49"/>
              <a:gd name="T13" fmla="*/ 2147483647 h 97"/>
              <a:gd name="T14" fmla="*/ 2147483647 w 49"/>
              <a:gd name="T15" fmla="*/ 2147483647 h 97"/>
              <a:gd name="T16" fmla="*/ 2147483647 w 49"/>
              <a:gd name="T17" fmla="*/ 2147483647 h 97"/>
              <a:gd name="T18" fmla="*/ 2147483647 w 49"/>
              <a:gd name="T19" fmla="*/ 2147483647 h 97"/>
              <a:gd name="T20" fmla="*/ 2147483647 w 49"/>
              <a:gd name="T21" fmla="*/ 2147483647 h 97"/>
              <a:gd name="T22" fmla="*/ 2147483647 w 49"/>
              <a:gd name="T23" fmla="*/ 2147483647 h 97"/>
              <a:gd name="T24" fmla="*/ 2147483647 w 49"/>
              <a:gd name="T25" fmla="*/ 2147483647 h 97"/>
              <a:gd name="T26" fmla="*/ 2147483647 w 49"/>
              <a:gd name="T27" fmla="*/ 2147483647 h 97"/>
              <a:gd name="T28" fmla="*/ 2147483647 w 49"/>
              <a:gd name="T29" fmla="*/ 2147483647 h 97"/>
              <a:gd name="T30" fmla="*/ 2147483647 w 49"/>
              <a:gd name="T31" fmla="*/ 2147483647 h 9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9" h="97">
                <a:moveTo>
                  <a:pt x="0" y="0"/>
                </a:moveTo>
                <a:lnTo>
                  <a:pt x="6" y="5"/>
                </a:lnTo>
                <a:lnTo>
                  <a:pt x="12" y="10"/>
                </a:lnTo>
                <a:lnTo>
                  <a:pt x="17" y="16"/>
                </a:lnTo>
                <a:lnTo>
                  <a:pt x="22" y="22"/>
                </a:lnTo>
                <a:lnTo>
                  <a:pt x="26" y="28"/>
                </a:lnTo>
                <a:lnTo>
                  <a:pt x="31" y="34"/>
                </a:lnTo>
                <a:lnTo>
                  <a:pt x="34" y="39"/>
                </a:lnTo>
                <a:lnTo>
                  <a:pt x="38" y="46"/>
                </a:lnTo>
                <a:lnTo>
                  <a:pt x="40" y="53"/>
                </a:lnTo>
                <a:lnTo>
                  <a:pt x="43" y="60"/>
                </a:lnTo>
                <a:lnTo>
                  <a:pt x="46" y="67"/>
                </a:lnTo>
                <a:lnTo>
                  <a:pt x="46" y="74"/>
                </a:lnTo>
                <a:lnTo>
                  <a:pt x="47" y="80"/>
                </a:lnTo>
                <a:lnTo>
                  <a:pt x="48" y="88"/>
                </a:lnTo>
                <a:lnTo>
                  <a:pt x="48" y="96"/>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75" name="Freeform 60">
            <a:extLst>
              <a:ext uri="{FF2B5EF4-FFF2-40B4-BE49-F238E27FC236}">
                <a16:creationId xmlns:a16="http://schemas.microsoft.com/office/drawing/2014/main" id="{A00BBBE7-A4D9-2DD4-6442-FFD1AEB826B8}"/>
              </a:ext>
            </a:extLst>
          </p:cNvPr>
          <p:cNvSpPr>
            <a:spLocks/>
          </p:cNvSpPr>
          <p:nvPr/>
        </p:nvSpPr>
        <p:spPr bwMode="auto">
          <a:xfrm>
            <a:off x="4335464" y="2859089"/>
            <a:ext cx="187325" cy="47625"/>
          </a:xfrm>
          <a:custGeom>
            <a:avLst/>
            <a:gdLst>
              <a:gd name="T0" fmla="*/ 0 w 130"/>
              <a:gd name="T1" fmla="*/ 2147483647 h 34"/>
              <a:gd name="T2" fmla="*/ 2147483647 w 130"/>
              <a:gd name="T3" fmla="*/ 0 h 34"/>
              <a:gd name="T4" fmla="*/ 2147483647 w 130"/>
              <a:gd name="T5" fmla="*/ 0 h 34"/>
              <a:gd name="T6" fmla="*/ 2147483647 w 130"/>
              <a:gd name="T7" fmla="*/ 0 h 34"/>
              <a:gd name="T8" fmla="*/ 2147483647 w 130"/>
              <a:gd name="T9" fmla="*/ 0 h 34"/>
              <a:gd name="T10" fmla="*/ 2147483647 w 130"/>
              <a:gd name="T11" fmla="*/ 2147483647 h 34"/>
              <a:gd name="T12" fmla="*/ 2147483647 w 130"/>
              <a:gd name="T13" fmla="*/ 2147483647 h 34"/>
              <a:gd name="T14" fmla="*/ 2147483647 w 130"/>
              <a:gd name="T15" fmla="*/ 2147483647 h 34"/>
              <a:gd name="T16" fmla="*/ 2147483647 w 130"/>
              <a:gd name="T17" fmla="*/ 2147483647 h 34"/>
              <a:gd name="T18" fmla="*/ 2147483647 w 130"/>
              <a:gd name="T19" fmla="*/ 2147483647 h 34"/>
              <a:gd name="T20" fmla="*/ 2147483647 w 130"/>
              <a:gd name="T21" fmla="*/ 2147483647 h 34"/>
              <a:gd name="T22" fmla="*/ 2147483647 w 130"/>
              <a:gd name="T23" fmla="*/ 2147483647 h 34"/>
              <a:gd name="T24" fmla="*/ 2147483647 w 130"/>
              <a:gd name="T25" fmla="*/ 2147483647 h 34"/>
              <a:gd name="T26" fmla="*/ 2147483647 w 130"/>
              <a:gd name="T27" fmla="*/ 2147483647 h 34"/>
              <a:gd name="T28" fmla="*/ 2147483647 w 130"/>
              <a:gd name="T29" fmla="*/ 2147483647 h 34"/>
              <a:gd name="T30" fmla="*/ 2147483647 w 130"/>
              <a:gd name="T31" fmla="*/ 2147483647 h 3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30" h="34">
                <a:moveTo>
                  <a:pt x="0" y="1"/>
                </a:moveTo>
                <a:lnTo>
                  <a:pt x="10" y="0"/>
                </a:lnTo>
                <a:lnTo>
                  <a:pt x="20" y="0"/>
                </a:lnTo>
                <a:lnTo>
                  <a:pt x="30" y="0"/>
                </a:lnTo>
                <a:lnTo>
                  <a:pt x="40" y="0"/>
                </a:lnTo>
                <a:lnTo>
                  <a:pt x="49" y="2"/>
                </a:lnTo>
                <a:lnTo>
                  <a:pt x="58" y="3"/>
                </a:lnTo>
                <a:lnTo>
                  <a:pt x="65" y="3"/>
                </a:lnTo>
                <a:lnTo>
                  <a:pt x="74" y="6"/>
                </a:lnTo>
                <a:lnTo>
                  <a:pt x="83" y="9"/>
                </a:lnTo>
                <a:lnTo>
                  <a:pt x="90" y="12"/>
                </a:lnTo>
                <a:lnTo>
                  <a:pt x="98" y="15"/>
                </a:lnTo>
                <a:lnTo>
                  <a:pt x="107" y="19"/>
                </a:lnTo>
                <a:lnTo>
                  <a:pt x="113" y="23"/>
                </a:lnTo>
                <a:lnTo>
                  <a:pt x="121" y="27"/>
                </a:lnTo>
                <a:lnTo>
                  <a:pt x="129" y="33"/>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76" name="Freeform 61">
            <a:extLst>
              <a:ext uri="{FF2B5EF4-FFF2-40B4-BE49-F238E27FC236}">
                <a16:creationId xmlns:a16="http://schemas.microsoft.com/office/drawing/2014/main" id="{CB487362-DAB4-7CD1-3B7B-8FF8058C4B9D}"/>
              </a:ext>
            </a:extLst>
          </p:cNvPr>
          <p:cNvSpPr>
            <a:spLocks/>
          </p:cNvSpPr>
          <p:nvPr/>
        </p:nvSpPr>
        <p:spPr bwMode="auto">
          <a:xfrm>
            <a:off x="4521201" y="2905125"/>
            <a:ext cx="47625" cy="71438"/>
          </a:xfrm>
          <a:custGeom>
            <a:avLst/>
            <a:gdLst>
              <a:gd name="T0" fmla="*/ 0 w 33"/>
              <a:gd name="T1" fmla="*/ 0 h 51"/>
              <a:gd name="T2" fmla="*/ 2147483647 w 33"/>
              <a:gd name="T3" fmla="*/ 2147483647 h 51"/>
              <a:gd name="T4" fmla="*/ 2147483647 w 33"/>
              <a:gd name="T5" fmla="*/ 2147483647 h 51"/>
              <a:gd name="T6" fmla="*/ 2147483647 w 33"/>
              <a:gd name="T7" fmla="*/ 2147483647 h 51"/>
              <a:gd name="T8" fmla="*/ 2147483647 w 33"/>
              <a:gd name="T9" fmla="*/ 2147483647 h 51"/>
              <a:gd name="T10" fmla="*/ 2147483647 w 33"/>
              <a:gd name="T11" fmla="*/ 2147483647 h 51"/>
              <a:gd name="T12" fmla="*/ 2147483647 w 33"/>
              <a:gd name="T13" fmla="*/ 2147483647 h 51"/>
              <a:gd name="T14" fmla="*/ 2147483647 w 33"/>
              <a:gd name="T15" fmla="*/ 2147483647 h 51"/>
              <a:gd name="T16" fmla="*/ 2147483647 w 33"/>
              <a:gd name="T17" fmla="*/ 2147483647 h 51"/>
              <a:gd name="T18" fmla="*/ 2147483647 w 33"/>
              <a:gd name="T19" fmla="*/ 2147483647 h 51"/>
              <a:gd name="T20" fmla="*/ 2147483647 w 33"/>
              <a:gd name="T21" fmla="*/ 2147483647 h 51"/>
              <a:gd name="T22" fmla="*/ 2147483647 w 33"/>
              <a:gd name="T23" fmla="*/ 2147483647 h 51"/>
              <a:gd name="T24" fmla="*/ 2147483647 w 33"/>
              <a:gd name="T25" fmla="*/ 2147483647 h 5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 h="51">
                <a:moveTo>
                  <a:pt x="0" y="0"/>
                </a:moveTo>
                <a:lnTo>
                  <a:pt x="6" y="3"/>
                </a:lnTo>
                <a:lnTo>
                  <a:pt x="9" y="7"/>
                </a:lnTo>
                <a:lnTo>
                  <a:pt x="14" y="9"/>
                </a:lnTo>
                <a:lnTo>
                  <a:pt x="17" y="13"/>
                </a:lnTo>
                <a:lnTo>
                  <a:pt x="21" y="18"/>
                </a:lnTo>
                <a:lnTo>
                  <a:pt x="23" y="22"/>
                </a:lnTo>
                <a:lnTo>
                  <a:pt x="25" y="26"/>
                </a:lnTo>
                <a:lnTo>
                  <a:pt x="28" y="31"/>
                </a:lnTo>
                <a:lnTo>
                  <a:pt x="30" y="35"/>
                </a:lnTo>
                <a:lnTo>
                  <a:pt x="30" y="39"/>
                </a:lnTo>
                <a:lnTo>
                  <a:pt x="31" y="44"/>
                </a:lnTo>
                <a:lnTo>
                  <a:pt x="32" y="5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77" name="Line 62">
            <a:extLst>
              <a:ext uri="{FF2B5EF4-FFF2-40B4-BE49-F238E27FC236}">
                <a16:creationId xmlns:a16="http://schemas.microsoft.com/office/drawing/2014/main" id="{6B625252-7487-1941-12E3-91E7F5D33AED}"/>
              </a:ext>
            </a:extLst>
          </p:cNvPr>
          <p:cNvSpPr>
            <a:spLocks noChangeShapeType="1"/>
          </p:cNvSpPr>
          <p:nvPr/>
        </p:nvSpPr>
        <p:spPr bwMode="auto">
          <a:xfrm>
            <a:off x="4565650" y="2960689"/>
            <a:ext cx="0" cy="187325"/>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78" name="Line 63">
            <a:extLst>
              <a:ext uri="{FF2B5EF4-FFF2-40B4-BE49-F238E27FC236}">
                <a16:creationId xmlns:a16="http://schemas.microsoft.com/office/drawing/2014/main" id="{65AB91E7-FCEE-4ED5-EC1B-12DF14121980}"/>
              </a:ext>
            </a:extLst>
          </p:cNvPr>
          <p:cNvSpPr>
            <a:spLocks noChangeShapeType="1"/>
          </p:cNvSpPr>
          <p:nvPr/>
        </p:nvSpPr>
        <p:spPr bwMode="auto">
          <a:xfrm>
            <a:off x="4686300" y="2960689"/>
            <a:ext cx="0" cy="187325"/>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79" name="Freeform 64">
            <a:extLst>
              <a:ext uri="{FF2B5EF4-FFF2-40B4-BE49-F238E27FC236}">
                <a16:creationId xmlns:a16="http://schemas.microsoft.com/office/drawing/2014/main" id="{3C699BF8-8710-9849-9923-8BA85B5BCDA4}"/>
              </a:ext>
            </a:extLst>
          </p:cNvPr>
          <p:cNvSpPr>
            <a:spLocks/>
          </p:cNvSpPr>
          <p:nvPr/>
        </p:nvSpPr>
        <p:spPr bwMode="auto">
          <a:xfrm>
            <a:off x="4638675" y="3297239"/>
            <a:ext cx="300038" cy="85725"/>
          </a:xfrm>
          <a:custGeom>
            <a:avLst/>
            <a:gdLst>
              <a:gd name="T0" fmla="*/ 2147483647 w 208"/>
              <a:gd name="T1" fmla="*/ 2147483647 h 61"/>
              <a:gd name="T2" fmla="*/ 2147483647 w 208"/>
              <a:gd name="T3" fmla="*/ 2147483647 h 61"/>
              <a:gd name="T4" fmla="*/ 2147483647 w 208"/>
              <a:gd name="T5" fmla="*/ 2147483647 h 61"/>
              <a:gd name="T6" fmla="*/ 2147483647 w 208"/>
              <a:gd name="T7" fmla="*/ 2147483647 h 61"/>
              <a:gd name="T8" fmla="*/ 2147483647 w 208"/>
              <a:gd name="T9" fmla="*/ 2147483647 h 61"/>
              <a:gd name="T10" fmla="*/ 2147483647 w 208"/>
              <a:gd name="T11" fmla="*/ 2147483647 h 61"/>
              <a:gd name="T12" fmla="*/ 2147483647 w 208"/>
              <a:gd name="T13" fmla="*/ 2147483647 h 61"/>
              <a:gd name="T14" fmla="*/ 2147483647 w 208"/>
              <a:gd name="T15" fmla="*/ 2147483647 h 61"/>
              <a:gd name="T16" fmla="*/ 2147483647 w 208"/>
              <a:gd name="T17" fmla="*/ 2147483647 h 61"/>
              <a:gd name="T18" fmla="*/ 2147483647 w 208"/>
              <a:gd name="T19" fmla="*/ 2147483647 h 61"/>
              <a:gd name="T20" fmla="*/ 2147483647 w 208"/>
              <a:gd name="T21" fmla="*/ 2147483647 h 61"/>
              <a:gd name="T22" fmla="*/ 2147483647 w 208"/>
              <a:gd name="T23" fmla="*/ 2147483647 h 61"/>
              <a:gd name="T24" fmla="*/ 2147483647 w 208"/>
              <a:gd name="T25" fmla="*/ 2147483647 h 61"/>
              <a:gd name="T26" fmla="*/ 2147483647 w 208"/>
              <a:gd name="T27" fmla="*/ 2147483647 h 61"/>
              <a:gd name="T28" fmla="*/ 2147483647 w 208"/>
              <a:gd name="T29" fmla="*/ 2147483647 h 61"/>
              <a:gd name="T30" fmla="*/ 2147483647 w 208"/>
              <a:gd name="T31" fmla="*/ 2147483647 h 61"/>
              <a:gd name="T32" fmla="*/ 2147483647 w 208"/>
              <a:gd name="T33" fmla="*/ 2147483647 h 61"/>
              <a:gd name="T34" fmla="*/ 2147483647 w 208"/>
              <a:gd name="T35" fmla="*/ 2147483647 h 61"/>
              <a:gd name="T36" fmla="*/ 2147483647 w 208"/>
              <a:gd name="T37" fmla="*/ 2147483647 h 61"/>
              <a:gd name="T38" fmla="*/ 2147483647 w 208"/>
              <a:gd name="T39" fmla="*/ 2147483647 h 61"/>
              <a:gd name="T40" fmla="*/ 2147483647 w 208"/>
              <a:gd name="T41" fmla="*/ 2147483647 h 61"/>
              <a:gd name="T42" fmla="*/ 2147483647 w 208"/>
              <a:gd name="T43" fmla="*/ 2147483647 h 61"/>
              <a:gd name="T44" fmla="*/ 2147483647 w 208"/>
              <a:gd name="T45" fmla="*/ 2147483647 h 61"/>
              <a:gd name="T46" fmla="*/ 2147483647 w 208"/>
              <a:gd name="T47" fmla="*/ 2147483647 h 61"/>
              <a:gd name="T48" fmla="*/ 2147483647 w 208"/>
              <a:gd name="T49" fmla="*/ 2147483647 h 61"/>
              <a:gd name="T50" fmla="*/ 2147483647 w 208"/>
              <a:gd name="T51" fmla="*/ 2147483647 h 61"/>
              <a:gd name="T52" fmla="*/ 2147483647 w 208"/>
              <a:gd name="T53" fmla="*/ 2147483647 h 61"/>
              <a:gd name="T54" fmla="*/ 2147483647 w 208"/>
              <a:gd name="T55" fmla="*/ 2147483647 h 61"/>
              <a:gd name="T56" fmla="*/ 2147483647 w 208"/>
              <a:gd name="T57" fmla="*/ 2147483647 h 61"/>
              <a:gd name="T58" fmla="*/ 2147483647 w 208"/>
              <a:gd name="T59" fmla="*/ 2147483647 h 61"/>
              <a:gd name="T60" fmla="*/ 2147483647 w 208"/>
              <a:gd name="T61" fmla="*/ 2147483647 h 61"/>
              <a:gd name="T62" fmla="*/ 2147483647 w 208"/>
              <a:gd name="T63" fmla="*/ 2147483647 h 61"/>
              <a:gd name="T64" fmla="*/ 0 w 208"/>
              <a:gd name="T65" fmla="*/ 0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8" h="61">
                <a:moveTo>
                  <a:pt x="207" y="58"/>
                </a:moveTo>
                <a:lnTo>
                  <a:pt x="200" y="58"/>
                </a:lnTo>
                <a:lnTo>
                  <a:pt x="192" y="60"/>
                </a:lnTo>
                <a:lnTo>
                  <a:pt x="185" y="60"/>
                </a:lnTo>
                <a:lnTo>
                  <a:pt x="178" y="60"/>
                </a:lnTo>
                <a:lnTo>
                  <a:pt x="170" y="60"/>
                </a:lnTo>
                <a:lnTo>
                  <a:pt x="162" y="60"/>
                </a:lnTo>
                <a:lnTo>
                  <a:pt x="155" y="60"/>
                </a:lnTo>
                <a:lnTo>
                  <a:pt x="149" y="60"/>
                </a:lnTo>
                <a:lnTo>
                  <a:pt x="142" y="59"/>
                </a:lnTo>
                <a:lnTo>
                  <a:pt x="134" y="58"/>
                </a:lnTo>
                <a:lnTo>
                  <a:pt x="129" y="57"/>
                </a:lnTo>
                <a:lnTo>
                  <a:pt x="122" y="56"/>
                </a:lnTo>
                <a:lnTo>
                  <a:pt x="115" y="54"/>
                </a:lnTo>
                <a:lnTo>
                  <a:pt x="108" y="54"/>
                </a:lnTo>
                <a:lnTo>
                  <a:pt x="103" y="52"/>
                </a:lnTo>
                <a:lnTo>
                  <a:pt x="96" y="50"/>
                </a:lnTo>
                <a:lnTo>
                  <a:pt x="90" y="49"/>
                </a:lnTo>
                <a:lnTo>
                  <a:pt x="83" y="46"/>
                </a:lnTo>
                <a:lnTo>
                  <a:pt x="76" y="45"/>
                </a:lnTo>
                <a:lnTo>
                  <a:pt x="70" y="42"/>
                </a:lnTo>
                <a:lnTo>
                  <a:pt x="65" y="40"/>
                </a:lnTo>
                <a:lnTo>
                  <a:pt x="58" y="37"/>
                </a:lnTo>
                <a:lnTo>
                  <a:pt x="52" y="33"/>
                </a:lnTo>
                <a:lnTo>
                  <a:pt x="47" y="31"/>
                </a:lnTo>
                <a:lnTo>
                  <a:pt x="41" y="28"/>
                </a:lnTo>
                <a:lnTo>
                  <a:pt x="34" y="24"/>
                </a:lnTo>
                <a:lnTo>
                  <a:pt x="29" y="20"/>
                </a:lnTo>
                <a:lnTo>
                  <a:pt x="23" y="17"/>
                </a:lnTo>
                <a:lnTo>
                  <a:pt x="17" y="13"/>
                </a:lnTo>
                <a:lnTo>
                  <a:pt x="11" y="9"/>
                </a:lnTo>
                <a:lnTo>
                  <a:pt x="6" y="5"/>
                </a:lnTo>
                <a:lnTo>
                  <a:pt x="0"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80" name="Freeform 65">
            <a:extLst>
              <a:ext uri="{FF2B5EF4-FFF2-40B4-BE49-F238E27FC236}">
                <a16:creationId xmlns:a16="http://schemas.microsoft.com/office/drawing/2014/main" id="{800B6F83-37FF-A270-1F7C-23131FEF5C55}"/>
              </a:ext>
            </a:extLst>
          </p:cNvPr>
          <p:cNvSpPr>
            <a:spLocks/>
          </p:cNvSpPr>
          <p:nvPr/>
        </p:nvSpPr>
        <p:spPr bwMode="auto">
          <a:xfrm>
            <a:off x="4565651" y="3162301"/>
            <a:ext cx="73025" cy="136525"/>
          </a:xfrm>
          <a:custGeom>
            <a:avLst/>
            <a:gdLst>
              <a:gd name="T0" fmla="*/ 2147483647 w 51"/>
              <a:gd name="T1" fmla="*/ 2147483647 h 97"/>
              <a:gd name="T2" fmla="*/ 2147483647 w 51"/>
              <a:gd name="T3" fmla="*/ 2147483647 h 97"/>
              <a:gd name="T4" fmla="*/ 2147483647 w 51"/>
              <a:gd name="T5" fmla="*/ 2147483647 h 97"/>
              <a:gd name="T6" fmla="*/ 2147483647 w 51"/>
              <a:gd name="T7" fmla="*/ 2147483647 h 97"/>
              <a:gd name="T8" fmla="*/ 2147483647 w 51"/>
              <a:gd name="T9" fmla="*/ 2147483647 h 97"/>
              <a:gd name="T10" fmla="*/ 2147483647 w 51"/>
              <a:gd name="T11" fmla="*/ 2147483647 h 97"/>
              <a:gd name="T12" fmla="*/ 2147483647 w 51"/>
              <a:gd name="T13" fmla="*/ 2147483647 h 97"/>
              <a:gd name="T14" fmla="*/ 2147483647 w 51"/>
              <a:gd name="T15" fmla="*/ 2147483647 h 97"/>
              <a:gd name="T16" fmla="*/ 2147483647 w 51"/>
              <a:gd name="T17" fmla="*/ 2147483647 h 97"/>
              <a:gd name="T18" fmla="*/ 2147483647 w 51"/>
              <a:gd name="T19" fmla="*/ 2147483647 h 97"/>
              <a:gd name="T20" fmla="*/ 2147483647 w 51"/>
              <a:gd name="T21" fmla="*/ 2147483647 h 97"/>
              <a:gd name="T22" fmla="*/ 2147483647 w 51"/>
              <a:gd name="T23" fmla="*/ 2147483647 h 97"/>
              <a:gd name="T24" fmla="*/ 2147483647 w 51"/>
              <a:gd name="T25" fmla="*/ 2147483647 h 97"/>
              <a:gd name="T26" fmla="*/ 2147483647 w 51"/>
              <a:gd name="T27" fmla="*/ 2147483647 h 97"/>
              <a:gd name="T28" fmla="*/ 0 w 51"/>
              <a:gd name="T29" fmla="*/ 2147483647 h 97"/>
              <a:gd name="T30" fmla="*/ 0 w 51"/>
              <a:gd name="T31" fmla="*/ 0 h 9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1" h="97">
                <a:moveTo>
                  <a:pt x="50" y="96"/>
                </a:moveTo>
                <a:lnTo>
                  <a:pt x="43" y="91"/>
                </a:lnTo>
                <a:lnTo>
                  <a:pt x="38" y="86"/>
                </a:lnTo>
                <a:lnTo>
                  <a:pt x="32" y="80"/>
                </a:lnTo>
                <a:lnTo>
                  <a:pt x="27" y="75"/>
                </a:lnTo>
                <a:lnTo>
                  <a:pt x="22" y="69"/>
                </a:lnTo>
                <a:lnTo>
                  <a:pt x="19" y="62"/>
                </a:lnTo>
                <a:lnTo>
                  <a:pt x="14" y="56"/>
                </a:lnTo>
                <a:lnTo>
                  <a:pt x="11" y="50"/>
                </a:lnTo>
                <a:lnTo>
                  <a:pt x="9" y="43"/>
                </a:lnTo>
                <a:lnTo>
                  <a:pt x="6" y="36"/>
                </a:lnTo>
                <a:lnTo>
                  <a:pt x="4" y="30"/>
                </a:lnTo>
                <a:lnTo>
                  <a:pt x="3" y="23"/>
                </a:lnTo>
                <a:lnTo>
                  <a:pt x="1" y="16"/>
                </a:lnTo>
                <a:lnTo>
                  <a:pt x="0" y="9"/>
                </a:lnTo>
                <a:lnTo>
                  <a:pt x="0"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81" name="Freeform 66">
            <a:extLst>
              <a:ext uri="{FF2B5EF4-FFF2-40B4-BE49-F238E27FC236}">
                <a16:creationId xmlns:a16="http://schemas.microsoft.com/office/drawing/2014/main" id="{E950D5A5-A008-2AF5-02B8-FAA132D2C9D4}"/>
              </a:ext>
            </a:extLst>
          </p:cNvPr>
          <p:cNvSpPr>
            <a:spLocks/>
          </p:cNvSpPr>
          <p:nvPr/>
        </p:nvSpPr>
        <p:spPr bwMode="auto">
          <a:xfrm>
            <a:off x="4733926" y="3225800"/>
            <a:ext cx="187325" cy="44450"/>
          </a:xfrm>
          <a:custGeom>
            <a:avLst/>
            <a:gdLst>
              <a:gd name="T0" fmla="*/ 2147483647 w 130"/>
              <a:gd name="T1" fmla="*/ 2147483647 h 32"/>
              <a:gd name="T2" fmla="*/ 2147483647 w 130"/>
              <a:gd name="T3" fmla="*/ 2147483647 h 32"/>
              <a:gd name="T4" fmla="*/ 2147483647 w 130"/>
              <a:gd name="T5" fmla="*/ 2147483647 h 32"/>
              <a:gd name="T6" fmla="*/ 2147483647 w 130"/>
              <a:gd name="T7" fmla="*/ 2147483647 h 32"/>
              <a:gd name="T8" fmla="*/ 2147483647 w 130"/>
              <a:gd name="T9" fmla="*/ 2147483647 h 32"/>
              <a:gd name="T10" fmla="*/ 2147483647 w 130"/>
              <a:gd name="T11" fmla="*/ 2147483647 h 32"/>
              <a:gd name="T12" fmla="*/ 2147483647 w 130"/>
              <a:gd name="T13" fmla="*/ 2147483647 h 32"/>
              <a:gd name="T14" fmla="*/ 2147483647 w 130"/>
              <a:gd name="T15" fmla="*/ 2147483647 h 32"/>
              <a:gd name="T16" fmla="*/ 2147483647 w 130"/>
              <a:gd name="T17" fmla="*/ 2147483647 h 32"/>
              <a:gd name="T18" fmla="*/ 2147483647 w 130"/>
              <a:gd name="T19" fmla="*/ 2147483647 h 32"/>
              <a:gd name="T20" fmla="*/ 2147483647 w 130"/>
              <a:gd name="T21" fmla="*/ 2147483647 h 32"/>
              <a:gd name="T22" fmla="*/ 2147483647 w 130"/>
              <a:gd name="T23" fmla="*/ 2147483647 h 32"/>
              <a:gd name="T24" fmla="*/ 2147483647 w 130"/>
              <a:gd name="T25" fmla="*/ 2147483647 h 32"/>
              <a:gd name="T26" fmla="*/ 2147483647 w 130"/>
              <a:gd name="T27" fmla="*/ 2147483647 h 32"/>
              <a:gd name="T28" fmla="*/ 2147483647 w 130"/>
              <a:gd name="T29" fmla="*/ 2147483647 h 32"/>
              <a:gd name="T30" fmla="*/ 0 w 130"/>
              <a:gd name="T31" fmla="*/ 0 h 3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30" h="32">
                <a:moveTo>
                  <a:pt x="129" y="30"/>
                </a:moveTo>
                <a:lnTo>
                  <a:pt x="119" y="31"/>
                </a:lnTo>
                <a:lnTo>
                  <a:pt x="109" y="31"/>
                </a:lnTo>
                <a:lnTo>
                  <a:pt x="99" y="31"/>
                </a:lnTo>
                <a:lnTo>
                  <a:pt x="89" y="31"/>
                </a:lnTo>
                <a:lnTo>
                  <a:pt x="81" y="31"/>
                </a:lnTo>
                <a:lnTo>
                  <a:pt x="72" y="30"/>
                </a:lnTo>
                <a:lnTo>
                  <a:pt x="64" y="27"/>
                </a:lnTo>
                <a:lnTo>
                  <a:pt x="55" y="26"/>
                </a:lnTo>
                <a:lnTo>
                  <a:pt x="47" y="24"/>
                </a:lnTo>
                <a:lnTo>
                  <a:pt x="39" y="21"/>
                </a:lnTo>
                <a:lnTo>
                  <a:pt x="32" y="17"/>
                </a:lnTo>
                <a:lnTo>
                  <a:pt x="24" y="13"/>
                </a:lnTo>
                <a:lnTo>
                  <a:pt x="15" y="8"/>
                </a:lnTo>
                <a:lnTo>
                  <a:pt x="8" y="5"/>
                </a:lnTo>
                <a:lnTo>
                  <a:pt x="0"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82" name="Freeform 67">
            <a:extLst>
              <a:ext uri="{FF2B5EF4-FFF2-40B4-BE49-F238E27FC236}">
                <a16:creationId xmlns:a16="http://schemas.microsoft.com/office/drawing/2014/main" id="{6F3F0E19-F4C1-CC1B-1D62-BB58B44B8DEA}"/>
              </a:ext>
            </a:extLst>
          </p:cNvPr>
          <p:cNvSpPr>
            <a:spLocks/>
          </p:cNvSpPr>
          <p:nvPr/>
        </p:nvSpPr>
        <p:spPr bwMode="auto">
          <a:xfrm>
            <a:off x="4686301" y="3154364"/>
            <a:ext cx="47625" cy="73025"/>
          </a:xfrm>
          <a:custGeom>
            <a:avLst/>
            <a:gdLst>
              <a:gd name="T0" fmla="*/ 2147483647 w 33"/>
              <a:gd name="T1" fmla="*/ 2147483647 h 52"/>
              <a:gd name="T2" fmla="*/ 2147483647 w 33"/>
              <a:gd name="T3" fmla="*/ 2147483647 h 52"/>
              <a:gd name="T4" fmla="*/ 2147483647 w 33"/>
              <a:gd name="T5" fmla="*/ 2147483647 h 52"/>
              <a:gd name="T6" fmla="*/ 2147483647 w 33"/>
              <a:gd name="T7" fmla="*/ 2147483647 h 52"/>
              <a:gd name="T8" fmla="*/ 2147483647 w 33"/>
              <a:gd name="T9" fmla="*/ 2147483647 h 52"/>
              <a:gd name="T10" fmla="*/ 2147483647 w 33"/>
              <a:gd name="T11" fmla="*/ 2147483647 h 52"/>
              <a:gd name="T12" fmla="*/ 2147483647 w 33"/>
              <a:gd name="T13" fmla="*/ 2147483647 h 52"/>
              <a:gd name="T14" fmla="*/ 2147483647 w 33"/>
              <a:gd name="T15" fmla="*/ 2147483647 h 52"/>
              <a:gd name="T16" fmla="*/ 2147483647 w 33"/>
              <a:gd name="T17" fmla="*/ 2147483647 h 52"/>
              <a:gd name="T18" fmla="*/ 2147483647 w 33"/>
              <a:gd name="T19" fmla="*/ 2147483647 h 52"/>
              <a:gd name="T20" fmla="*/ 2147483647 w 33"/>
              <a:gd name="T21" fmla="*/ 2147483647 h 52"/>
              <a:gd name="T22" fmla="*/ 0 w 33"/>
              <a:gd name="T23" fmla="*/ 2147483647 h 52"/>
              <a:gd name="T24" fmla="*/ 0 w 33"/>
              <a:gd name="T25" fmla="*/ 0 h 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 h="52">
                <a:moveTo>
                  <a:pt x="32" y="51"/>
                </a:moveTo>
                <a:lnTo>
                  <a:pt x="26" y="48"/>
                </a:lnTo>
                <a:lnTo>
                  <a:pt x="22" y="43"/>
                </a:lnTo>
                <a:lnTo>
                  <a:pt x="18" y="40"/>
                </a:lnTo>
                <a:lnTo>
                  <a:pt x="14" y="36"/>
                </a:lnTo>
                <a:lnTo>
                  <a:pt x="11" y="32"/>
                </a:lnTo>
                <a:lnTo>
                  <a:pt x="9" y="29"/>
                </a:lnTo>
                <a:lnTo>
                  <a:pt x="7" y="25"/>
                </a:lnTo>
                <a:lnTo>
                  <a:pt x="4" y="20"/>
                </a:lnTo>
                <a:lnTo>
                  <a:pt x="4" y="15"/>
                </a:lnTo>
                <a:lnTo>
                  <a:pt x="2" y="10"/>
                </a:lnTo>
                <a:lnTo>
                  <a:pt x="0" y="6"/>
                </a:lnTo>
                <a:lnTo>
                  <a:pt x="0"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83" name="Line 68">
            <a:extLst>
              <a:ext uri="{FF2B5EF4-FFF2-40B4-BE49-F238E27FC236}">
                <a16:creationId xmlns:a16="http://schemas.microsoft.com/office/drawing/2014/main" id="{0023EAB5-F3B9-B643-31AB-BB63A155C73C}"/>
              </a:ext>
            </a:extLst>
          </p:cNvPr>
          <p:cNvSpPr>
            <a:spLocks noChangeShapeType="1"/>
          </p:cNvSpPr>
          <p:nvPr/>
        </p:nvSpPr>
        <p:spPr bwMode="auto">
          <a:xfrm flipV="1">
            <a:off x="4686300" y="2979739"/>
            <a:ext cx="0" cy="185737"/>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84" name="Line 69">
            <a:extLst>
              <a:ext uri="{FF2B5EF4-FFF2-40B4-BE49-F238E27FC236}">
                <a16:creationId xmlns:a16="http://schemas.microsoft.com/office/drawing/2014/main" id="{F34C85EA-4684-DCFA-89ED-9983A3E977D0}"/>
              </a:ext>
            </a:extLst>
          </p:cNvPr>
          <p:cNvSpPr>
            <a:spLocks noChangeShapeType="1"/>
          </p:cNvSpPr>
          <p:nvPr/>
        </p:nvSpPr>
        <p:spPr bwMode="auto">
          <a:xfrm flipV="1">
            <a:off x="4565650" y="2979739"/>
            <a:ext cx="0" cy="185737"/>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85" name="Freeform 70">
            <a:extLst>
              <a:ext uri="{FF2B5EF4-FFF2-40B4-BE49-F238E27FC236}">
                <a16:creationId xmlns:a16="http://schemas.microsoft.com/office/drawing/2014/main" id="{873E9E54-88F9-1CAD-6EE1-95F256F6DB26}"/>
              </a:ext>
            </a:extLst>
          </p:cNvPr>
          <p:cNvSpPr>
            <a:spLocks/>
          </p:cNvSpPr>
          <p:nvPr/>
        </p:nvSpPr>
        <p:spPr bwMode="auto">
          <a:xfrm>
            <a:off x="4538663" y="2832101"/>
            <a:ext cx="101600" cy="106363"/>
          </a:xfrm>
          <a:custGeom>
            <a:avLst/>
            <a:gdLst>
              <a:gd name="T0" fmla="*/ 2147483647 w 71"/>
              <a:gd name="T1" fmla="*/ 2147483647 h 76"/>
              <a:gd name="T2" fmla="*/ 2147483647 w 71"/>
              <a:gd name="T3" fmla="*/ 2147483647 h 76"/>
              <a:gd name="T4" fmla="*/ 2147483647 w 71"/>
              <a:gd name="T5" fmla="*/ 2147483647 h 76"/>
              <a:gd name="T6" fmla="*/ 2147483647 w 71"/>
              <a:gd name="T7" fmla="*/ 0 h 76"/>
              <a:gd name="T8" fmla="*/ 0 w 71"/>
              <a:gd name="T9" fmla="*/ 2147483647 h 76"/>
              <a:gd name="T10" fmla="*/ 2147483647 w 71"/>
              <a:gd name="T11" fmla="*/ 2147483647 h 76"/>
              <a:gd name="T12" fmla="*/ 2147483647 w 71"/>
              <a:gd name="T13" fmla="*/ 2147483647 h 76"/>
              <a:gd name="T14" fmla="*/ 2147483647 w 71"/>
              <a:gd name="T15" fmla="*/ 2147483647 h 76"/>
              <a:gd name="T16" fmla="*/ 2147483647 w 71"/>
              <a:gd name="T17" fmla="*/ 2147483647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1" h="76">
                <a:moveTo>
                  <a:pt x="70" y="75"/>
                </a:moveTo>
                <a:lnTo>
                  <a:pt x="68" y="46"/>
                </a:lnTo>
                <a:lnTo>
                  <a:pt x="62" y="50"/>
                </a:lnTo>
                <a:lnTo>
                  <a:pt x="18" y="0"/>
                </a:lnTo>
                <a:lnTo>
                  <a:pt x="0" y="13"/>
                </a:lnTo>
                <a:lnTo>
                  <a:pt x="44" y="63"/>
                </a:lnTo>
                <a:lnTo>
                  <a:pt x="39" y="67"/>
                </a:lnTo>
                <a:lnTo>
                  <a:pt x="70" y="75"/>
                </a:lnTo>
              </a:path>
            </a:pathLst>
          </a:custGeom>
          <a:solidFill>
            <a:srgbClr val="0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86" name="Freeform 71">
            <a:extLst>
              <a:ext uri="{FF2B5EF4-FFF2-40B4-BE49-F238E27FC236}">
                <a16:creationId xmlns:a16="http://schemas.microsoft.com/office/drawing/2014/main" id="{896F80E9-47BE-E389-C823-BC992CC14BB3}"/>
              </a:ext>
            </a:extLst>
          </p:cNvPr>
          <p:cNvSpPr>
            <a:spLocks/>
          </p:cNvSpPr>
          <p:nvPr/>
        </p:nvSpPr>
        <p:spPr bwMode="auto">
          <a:xfrm>
            <a:off x="4670425" y="3251201"/>
            <a:ext cx="134938" cy="79375"/>
          </a:xfrm>
          <a:custGeom>
            <a:avLst/>
            <a:gdLst>
              <a:gd name="T0" fmla="*/ 2147483647 w 93"/>
              <a:gd name="T1" fmla="*/ 2147483647 h 57"/>
              <a:gd name="T2" fmla="*/ 2147483647 w 93"/>
              <a:gd name="T3" fmla="*/ 2147483647 h 57"/>
              <a:gd name="T4" fmla="*/ 2147483647 w 93"/>
              <a:gd name="T5" fmla="*/ 2147483647 h 57"/>
              <a:gd name="T6" fmla="*/ 2147483647 w 93"/>
              <a:gd name="T7" fmla="*/ 0 h 57"/>
              <a:gd name="T8" fmla="*/ 0 w 93"/>
              <a:gd name="T9" fmla="*/ 2147483647 h 57"/>
              <a:gd name="T10" fmla="*/ 2147483647 w 93"/>
              <a:gd name="T11" fmla="*/ 2147483647 h 57"/>
              <a:gd name="T12" fmla="*/ 2147483647 w 93"/>
              <a:gd name="T13" fmla="*/ 2147483647 h 57"/>
              <a:gd name="T14" fmla="*/ 2147483647 w 93"/>
              <a:gd name="T15" fmla="*/ 2147483647 h 57"/>
              <a:gd name="T16" fmla="*/ 2147483647 w 93"/>
              <a:gd name="T17" fmla="*/ 2147483647 h 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3" h="57">
                <a:moveTo>
                  <a:pt x="92" y="51"/>
                </a:moveTo>
                <a:lnTo>
                  <a:pt x="77" y="25"/>
                </a:lnTo>
                <a:lnTo>
                  <a:pt x="74" y="32"/>
                </a:lnTo>
                <a:lnTo>
                  <a:pt x="10" y="0"/>
                </a:lnTo>
                <a:lnTo>
                  <a:pt x="0" y="18"/>
                </a:lnTo>
                <a:lnTo>
                  <a:pt x="63" y="48"/>
                </a:lnTo>
                <a:lnTo>
                  <a:pt x="59" y="56"/>
                </a:lnTo>
                <a:lnTo>
                  <a:pt x="92" y="51"/>
                </a:lnTo>
              </a:path>
            </a:pathLst>
          </a:custGeom>
          <a:solidFill>
            <a:srgbClr val="0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87" name="Freeform 72">
            <a:extLst>
              <a:ext uri="{FF2B5EF4-FFF2-40B4-BE49-F238E27FC236}">
                <a16:creationId xmlns:a16="http://schemas.microsoft.com/office/drawing/2014/main" id="{56535EAF-3FCC-FFAF-9B40-E93BDE8D16B6}"/>
              </a:ext>
            </a:extLst>
          </p:cNvPr>
          <p:cNvSpPr>
            <a:spLocks/>
          </p:cNvSpPr>
          <p:nvPr/>
        </p:nvSpPr>
        <p:spPr bwMode="auto">
          <a:xfrm>
            <a:off x="4384676" y="2735264"/>
            <a:ext cx="34925" cy="134937"/>
          </a:xfrm>
          <a:custGeom>
            <a:avLst/>
            <a:gdLst>
              <a:gd name="T0" fmla="*/ 0 w 24"/>
              <a:gd name="T1" fmla="*/ 0 h 96"/>
              <a:gd name="T2" fmla="*/ 2147483647 w 24"/>
              <a:gd name="T3" fmla="*/ 0 h 96"/>
              <a:gd name="T4" fmla="*/ 2147483647 w 24"/>
              <a:gd name="T5" fmla="*/ 2147483647 h 96"/>
              <a:gd name="T6" fmla="*/ 0 w 24"/>
              <a:gd name="T7" fmla="*/ 2147483647 h 96"/>
              <a:gd name="T8" fmla="*/ 0 w 24"/>
              <a:gd name="T9" fmla="*/ 0 h 96"/>
              <a:gd name="T10" fmla="*/ 0 w 24"/>
              <a:gd name="T11" fmla="*/ 0 h 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96">
                <a:moveTo>
                  <a:pt x="0" y="0"/>
                </a:moveTo>
                <a:lnTo>
                  <a:pt x="23" y="0"/>
                </a:lnTo>
                <a:lnTo>
                  <a:pt x="23" y="95"/>
                </a:lnTo>
                <a:lnTo>
                  <a:pt x="0" y="95"/>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88" name="Text Box 73">
            <a:extLst>
              <a:ext uri="{FF2B5EF4-FFF2-40B4-BE49-F238E27FC236}">
                <a16:creationId xmlns:a16="http://schemas.microsoft.com/office/drawing/2014/main" id="{D36A2707-3396-4F47-AFCF-D12F6D8D038D}"/>
              </a:ext>
            </a:extLst>
          </p:cNvPr>
          <p:cNvSpPr txBox="1">
            <a:spLocks noChangeArrowheads="1"/>
          </p:cNvSpPr>
          <p:nvPr/>
        </p:nvSpPr>
        <p:spPr bwMode="auto">
          <a:xfrm>
            <a:off x="3695701" y="2740026"/>
            <a:ext cx="55563" cy="10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289" name="Text Box 74">
            <a:extLst>
              <a:ext uri="{FF2B5EF4-FFF2-40B4-BE49-F238E27FC236}">
                <a16:creationId xmlns:a16="http://schemas.microsoft.com/office/drawing/2014/main" id="{F3B3FB81-75E8-5E1D-E7CE-18AA3CCE3287}"/>
              </a:ext>
            </a:extLst>
          </p:cNvPr>
          <p:cNvSpPr txBox="1">
            <a:spLocks noChangeArrowheads="1"/>
          </p:cNvSpPr>
          <p:nvPr/>
        </p:nvSpPr>
        <p:spPr bwMode="auto">
          <a:xfrm>
            <a:off x="4116388" y="2740025"/>
            <a:ext cx="55562" cy="10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290" name="Text Box 75">
            <a:extLst>
              <a:ext uri="{FF2B5EF4-FFF2-40B4-BE49-F238E27FC236}">
                <a16:creationId xmlns:a16="http://schemas.microsoft.com/office/drawing/2014/main" id="{C15C68F1-32EF-0896-B444-7E0CF3B41478}"/>
              </a:ext>
            </a:extLst>
          </p:cNvPr>
          <p:cNvSpPr txBox="1">
            <a:spLocks noChangeArrowheads="1"/>
          </p:cNvSpPr>
          <p:nvPr/>
        </p:nvSpPr>
        <p:spPr bwMode="auto">
          <a:xfrm>
            <a:off x="4441826" y="2760663"/>
            <a:ext cx="53975" cy="10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291" name="Text Box 76">
            <a:extLst>
              <a:ext uri="{FF2B5EF4-FFF2-40B4-BE49-F238E27FC236}">
                <a16:creationId xmlns:a16="http://schemas.microsoft.com/office/drawing/2014/main" id="{78C7B343-5DFF-BFF1-EC88-7D9DC4D02CBE}"/>
              </a:ext>
            </a:extLst>
          </p:cNvPr>
          <p:cNvSpPr txBox="1">
            <a:spLocks noChangeArrowheads="1"/>
          </p:cNvSpPr>
          <p:nvPr/>
        </p:nvSpPr>
        <p:spPr bwMode="auto">
          <a:xfrm>
            <a:off x="4602164" y="2995613"/>
            <a:ext cx="53975" cy="10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292" name="Line 77">
            <a:extLst>
              <a:ext uri="{FF2B5EF4-FFF2-40B4-BE49-F238E27FC236}">
                <a16:creationId xmlns:a16="http://schemas.microsoft.com/office/drawing/2014/main" id="{4ABC8A36-8873-48C2-33AF-B84389F23C88}"/>
              </a:ext>
            </a:extLst>
          </p:cNvPr>
          <p:cNvSpPr>
            <a:spLocks noChangeShapeType="1"/>
          </p:cNvSpPr>
          <p:nvPr/>
        </p:nvSpPr>
        <p:spPr bwMode="auto">
          <a:xfrm>
            <a:off x="4883151" y="3268663"/>
            <a:ext cx="358775" cy="0"/>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93" name="Line 78">
            <a:extLst>
              <a:ext uri="{FF2B5EF4-FFF2-40B4-BE49-F238E27FC236}">
                <a16:creationId xmlns:a16="http://schemas.microsoft.com/office/drawing/2014/main" id="{FA45812C-4D70-7F00-102B-216071DAB42B}"/>
              </a:ext>
            </a:extLst>
          </p:cNvPr>
          <p:cNvSpPr>
            <a:spLocks noChangeShapeType="1"/>
          </p:cNvSpPr>
          <p:nvPr/>
        </p:nvSpPr>
        <p:spPr bwMode="auto">
          <a:xfrm>
            <a:off x="4887914" y="3382963"/>
            <a:ext cx="365125" cy="0"/>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94" name="Freeform 79">
            <a:extLst>
              <a:ext uri="{FF2B5EF4-FFF2-40B4-BE49-F238E27FC236}">
                <a16:creationId xmlns:a16="http://schemas.microsoft.com/office/drawing/2014/main" id="{80CA326C-3582-7428-5C51-1AD4DA8FCE4A}"/>
              </a:ext>
            </a:extLst>
          </p:cNvPr>
          <p:cNvSpPr>
            <a:spLocks/>
          </p:cNvSpPr>
          <p:nvPr/>
        </p:nvSpPr>
        <p:spPr bwMode="auto">
          <a:xfrm>
            <a:off x="4860925" y="3260725"/>
            <a:ext cx="33338" cy="134938"/>
          </a:xfrm>
          <a:custGeom>
            <a:avLst/>
            <a:gdLst>
              <a:gd name="T0" fmla="*/ 2147483647 w 23"/>
              <a:gd name="T1" fmla="*/ 2147483647 h 97"/>
              <a:gd name="T2" fmla="*/ 0 w 23"/>
              <a:gd name="T3" fmla="*/ 2147483647 h 97"/>
              <a:gd name="T4" fmla="*/ 0 w 23"/>
              <a:gd name="T5" fmla="*/ 0 h 97"/>
              <a:gd name="T6" fmla="*/ 2147483647 w 23"/>
              <a:gd name="T7" fmla="*/ 0 h 97"/>
              <a:gd name="T8" fmla="*/ 2147483647 w 23"/>
              <a:gd name="T9" fmla="*/ 2147483647 h 97"/>
              <a:gd name="T10" fmla="*/ 2147483647 w 23"/>
              <a:gd name="T11" fmla="*/ 2147483647 h 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 h="97">
                <a:moveTo>
                  <a:pt x="22" y="96"/>
                </a:moveTo>
                <a:lnTo>
                  <a:pt x="0" y="96"/>
                </a:lnTo>
                <a:lnTo>
                  <a:pt x="0" y="0"/>
                </a:lnTo>
                <a:lnTo>
                  <a:pt x="22" y="0"/>
                </a:lnTo>
                <a:lnTo>
                  <a:pt x="22" y="96"/>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95" name="Freeform 80">
            <a:extLst>
              <a:ext uri="{FF2B5EF4-FFF2-40B4-BE49-F238E27FC236}">
                <a16:creationId xmlns:a16="http://schemas.microsoft.com/office/drawing/2014/main" id="{AFE2B71C-FC8D-673E-89BD-5DB600BA04B7}"/>
              </a:ext>
            </a:extLst>
          </p:cNvPr>
          <p:cNvSpPr>
            <a:spLocks/>
          </p:cNvSpPr>
          <p:nvPr/>
        </p:nvSpPr>
        <p:spPr bwMode="auto">
          <a:xfrm>
            <a:off x="2460625" y="4032251"/>
            <a:ext cx="1333500" cy="117475"/>
          </a:xfrm>
          <a:custGeom>
            <a:avLst/>
            <a:gdLst>
              <a:gd name="T0" fmla="*/ 0 w 924"/>
              <a:gd name="T1" fmla="*/ 0 h 84"/>
              <a:gd name="T2" fmla="*/ 2147483647 w 924"/>
              <a:gd name="T3" fmla="*/ 0 h 84"/>
              <a:gd name="T4" fmla="*/ 2147483647 w 924"/>
              <a:gd name="T5" fmla="*/ 2147483647 h 84"/>
              <a:gd name="T6" fmla="*/ 0 w 924"/>
              <a:gd name="T7" fmla="*/ 2147483647 h 84"/>
              <a:gd name="T8" fmla="*/ 0 w 924"/>
              <a:gd name="T9" fmla="*/ 0 h 84"/>
              <a:gd name="T10" fmla="*/ 0 w 924"/>
              <a:gd name="T11" fmla="*/ 0 h 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24" h="84">
                <a:moveTo>
                  <a:pt x="0" y="0"/>
                </a:moveTo>
                <a:lnTo>
                  <a:pt x="923" y="0"/>
                </a:lnTo>
                <a:lnTo>
                  <a:pt x="923" y="83"/>
                </a:lnTo>
                <a:lnTo>
                  <a:pt x="0" y="83"/>
                </a:lnTo>
                <a:lnTo>
                  <a:pt x="0" y="0"/>
                </a:lnTo>
              </a:path>
            </a:pathLst>
          </a:custGeom>
          <a:solidFill>
            <a:srgbClr val="3FC0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96" name="Freeform 81">
            <a:extLst>
              <a:ext uri="{FF2B5EF4-FFF2-40B4-BE49-F238E27FC236}">
                <a16:creationId xmlns:a16="http://schemas.microsoft.com/office/drawing/2014/main" id="{E47155FE-6C39-7C6C-06AE-1764F654C5C6}"/>
              </a:ext>
            </a:extLst>
          </p:cNvPr>
          <p:cNvSpPr>
            <a:spLocks/>
          </p:cNvSpPr>
          <p:nvPr/>
        </p:nvSpPr>
        <p:spPr bwMode="auto">
          <a:xfrm>
            <a:off x="3983038" y="3803651"/>
            <a:ext cx="25400" cy="282575"/>
          </a:xfrm>
          <a:custGeom>
            <a:avLst/>
            <a:gdLst>
              <a:gd name="T0" fmla="*/ 0 w 18"/>
              <a:gd name="T1" fmla="*/ 0 h 202"/>
              <a:gd name="T2" fmla="*/ 2147483647 w 18"/>
              <a:gd name="T3" fmla="*/ 0 h 202"/>
              <a:gd name="T4" fmla="*/ 2147483647 w 18"/>
              <a:gd name="T5" fmla="*/ 2147483647 h 202"/>
              <a:gd name="T6" fmla="*/ 0 w 18"/>
              <a:gd name="T7" fmla="*/ 2147483647 h 202"/>
              <a:gd name="T8" fmla="*/ 0 w 18"/>
              <a:gd name="T9" fmla="*/ 0 h 202"/>
              <a:gd name="T10" fmla="*/ 0 w 18"/>
              <a:gd name="T11" fmla="*/ 0 h 20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 h="202">
                <a:moveTo>
                  <a:pt x="0" y="0"/>
                </a:moveTo>
                <a:lnTo>
                  <a:pt x="17" y="0"/>
                </a:lnTo>
                <a:lnTo>
                  <a:pt x="17" y="201"/>
                </a:lnTo>
                <a:lnTo>
                  <a:pt x="0" y="201"/>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97" name="Freeform 82">
            <a:extLst>
              <a:ext uri="{FF2B5EF4-FFF2-40B4-BE49-F238E27FC236}">
                <a16:creationId xmlns:a16="http://schemas.microsoft.com/office/drawing/2014/main" id="{4AB600E0-1852-4220-09BC-589307DEBE00}"/>
              </a:ext>
            </a:extLst>
          </p:cNvPr>
          <p:cNvSpPr>
            <a:spLocks/>
          </p:cNvSpPr>
          <p:nvPr/>
        </p:nvSpPr>
        <p:spPr bwMode="auto">
          <a:xfrm>
            <a:off x="3859213" y="4013200"/>
            <a:ext cx="61912" cy="20638"/>
          </a:xfrm>
          <a:custGeom>
            <a:avLst/>
            <a:gdLst>
              <a:gd name="T0" fmla="*/ 0 w 42"/>
              <a:gd name="T1" fmla="*/ 2147483647 h 15"/>
              <a:gd name="T2" fmla="*/ 2147483647 w 42"/>
              <a:gd name="T3" fmla="*/ 2147483647 h 15"/>
              <a:gd name="T4" fmla="*/ 2147483647 w 42"/>
              <a:gd name="T5" fmla="*/ 2147483647 h 15"/>
              <a:gd name="T6" fmla="*/ 2147483647 w 42"/>
              <a:gd name="T7" fmla="*/ 2147483647 h 15"/>
              <a:gd name="T8" fmla="*/ 2147483647 w 42"/>
              <a:gd name="T9" fmla="*/ 2147483647 h 15"/>
              <a:gd name="T10" fmla="*/ 2147483647 w 42"/>
              <a:gd name="T11" fmla="*/ 2147483647 h 15"/>
              <a:gd name="T12" fmla="*/ 2147483647 w 42"/>
              <a:gd name="T13" fmla="*/ 2147483647 h 15"/>
              <a:gd name="T14" fmla="*/ 2147483647 w 42"/>
              <a:gd name="T15" fmla="*/ 2147483647 h 15"/>
              <a:gd name="T16" fmla="*/ 2147483647 w 42"/>
              <a:gd name="T17" fmla="*/ 2147483647 h 15"/>
              <a:gd name="T18" fmla="*/ 2147483647 w 42"/>
              <a:gd name="T19" fmla="*/ 2147483647 h 15"/>
              <a:gd name="T20" fmla="*/ 2147483647 w 42"/>
              <a:gd name="T21" fmla="*/ 2147483647 h 15"/>
              <a:gd name="T22" fmla="*/ 2147483647 w 42"/>
              <a:gd name="T23" fmla="*/ 2147483647 h 15"/>
              <a:gd name="T24" fmla="*/ 2147483647 w 42"/>
              <a:gd name="T25" fmla="*/ 0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15">
                <a:moveTo>
                  <a:pt x="0" y="14"/>
                </a:moveTo>
                <a:lnTo>
                  <a:pt x="6" y="14"/>
                </a:lnTo>
                <a:lnTo>
                  <a:pt x="9" y="14"/>
                </a:lnTo>
                <a:lnTo>
                  <a:pt x="13" y="13"/>
                </a:lnTo>
                <a:lnTo>
                  <a:pt x="17" y="13"/>
                </a:lnTo>
                <a:lnTo>
                  <a:pt x="19" y="13"/>
                </a:lnTo>
                <a:lnTo>
                  <a:pt x="23" y="11"/>
                </a:lnTo>
                <a:lnTo>
                  <a:pt x="26" y="10"/>
                </a:lnTo>
                <a:lnTo>
                  <a:pt x="29" y="9"/>
                </a:lnTo>
                <a:lnTo>
                  <a:pt x="32" y="7"/>
                </a:lnTo>
                <a:lnTo>
                  <a:pt x="35" y="5"/>
                </a:lnTo>
                <a:lnTo>
                  <a:pt x="37" y="4"/>
                </a:lnTo>
                <a:lnTo>
                  <a:pt x="41"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98" name="Freeform 83">
            <a:extLst>
              <a:ext uri="{FF2B5EF4-FFF2-40B4-BE49-F238E27FC236}">
                <a16:creationId xmlns:a16="http://schemas.microsoft.com/office/drawing/2014/main" id="{148C7E2F-7553-F708-3CB9-3693E8DAEBAA}"/>
              </a:ext>
            </a:extLst>
          </p:cNvPr>
          <p:cNvSpPr>
            <a:spLocks/>
          </p:cNvSpPr>
          <p:nvPr/>
        </p:nvSpPr>
        <p:spPr bwMode="auto">
          <a:xfrm>
            <a:off x="3919539" y="3978276"/>
            <a:ext cx="14287" cy="36513"/>
          </a:xfrm>
          <a:custGeom>
            <a:avLst/>
            <a:gdLst>
              <a:gd name="T0" fmla="*/ 0 w 10"/>
              <a:gd name="T1" fmla="*/ 2147483647 h 26"/>
              <a:gd name="T2" fmla="*/ 2147483647 w 10"/>
              <a:gd name="T3" fmla="*/ 2147483647 h 26"/>
              <a:gd name="T4" fmla="*/ 2147483647 w 10"/>
              <a:gd name="T5" fmla="*/ 2147483647 h 26"/>
              <a:gd name="T6" fmla="*/ 2147483647 w 10"/>
              <a:gd name="T7" fmla="*/ 2147483647 h 26"/>
              <a:gd name="T8" fmla="*/ 2147483647 w 10"/>
              <a:gd name="T9" fmla="*/ 2147483647 h 26"/>
              <a:gd name="T10" fmla="*/ 2147483647 w 10"/>
              <a:gd name="T11" fmla="*/ 2147483647 h 26"/>
              <a:gd name="T12" fmla="*/ 2147483647 w 10"/>
              <a:gd name="T13" fmla="*/ 2147483647 h 26"/>
              <a:gd name="T14" fmla="*/ 2147483647 w 10"/>
              <a:gd name="T15" fmla="*/ 2147483647 h 26"/>
              <a:gd name="T16" fmla="*/ 2147483647 w 10"/>
              <a:gd name="T17" fmla="*/ 2147483647 h 26"/>
              <a:gd name="T18" fmla="*/ 2147483647 w 10"/>
              <a:gd name="T19" fmla="*/ 2147483647 h 26"/>
              <a:gd name="T20" fmla="*/ 2147483647 w 10"/>
              <a:gd name="T21" fmla="*/ 2147483647 h 26"/>
              <a:gd name="T22" fmla="*/ 2147483647 w 10"/>
              <a:gd name="T23" fmla="*/ 2147483647 h 26"/>
              <a:gd name="T24" fmla="*/ 2147483647 w 10"/>
              <a:gd name="T25" fmla="*/ 0 h 2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 h="26">
                <a:moveTo>
                  <a:pt x="0" y="25"/>
                </a:moveTo>
                <a:lnTo>
                  <a:pt x="1" y="24"/>
                </a:lnTo>
                <a:lnTo>
                  <a:pt x="2" y="21"/>
                </a:lnTo>
                <a:lnTo>
                  <a:pt x="4" y="20"/>
                </a:lnTo>
                <a:lnTo>
                  <a:pt x="5" y="18"/>
                </a:lnTo>
                <a:lnTo>
                  <a:pt x="6" y="16"/>
                </a:lnTo>
                <a:lnTo>
                  <a:pt x="6" y="14"/>
                </a:lnTo>
                <a:lnTo>
                  <a:pt x="7" y="12"/>
                </a:lnTo>
                <a:lnTo>
                  <a:pt x="7" y="10"/>
                </a:lnTo>
                <a:lnTo>
                  <a:pt x="9" y="7"/>
                </a:lnTo>
                <a:lnTo>
                  <a:pt x="9" y="6"/>
                </a:lnTo>
                <a:lnTo>
                  <a:pt x="9" y="3"/>
                </a:lnTo>
                <a:lnTo>
                  <a:pt x="9"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299" name="Freeform 84">
            <a:extLst>
              <a:ext uri="{FF2B5EF4-FFF2-40B4-BE49-F238E27FC236}">
                <a16:creationId xmlns:a16="http://schemas.microsoft.com/office/drawing/2014/main" id="{52CB4EB8-FF61-A8AF-7B4F-3E57E420F9A7}"/>
              </a:ext>
            </a:extLst>
          </p:cNvPr>
          <p:cNvSpPr>
            <a:spLocks/>
          </p:cNvSpPr>
          <p:nvPr/>
        </p:nvSpPr>
        <p:spPr bwMode="auto">
          <a:xfrm>
            <a:off x="4070350" y="4013200"/>
            <a:ext cx="58738" cy="20638"/>
          </a:xfrm>
          <a:custGeom>
            <a:avLst/>
            <a:gdLst>
              <a:gd name="T0" fmla="*/ 2147483647 w 40"/>
              <a:gd name="T1" fmla="*/ 2147483647 h 15"/>
              <a:gd name="T2" fmla="*/ 2147483647 w 40"/>
              <a:gd name="T3" fmla="*/ 2147483647 h 15"/>
              <a:gd name="T4" fmla="*/ 2147483647 w 40"/>
              <a:gd name="T5" fmla="*/ 2147483647 h 15"/>
              <a:gd name="T6" fmla="*/ 2147483647 w 40"/>
              <a:gd name="T7" fmla="*/ 2147483647 h 15"/>
              <a:gd name="T8" fmla="*/ 2147483647 w 40"/>
              <a:gd name="T9" fmla="*/ 2147483647 h 15"/>
              <a:gd name="T10" fmla="*/ 2147483647 w 40"/>
              <a:gd name="T11" fmla="*/ 2147483647 h 15"/>
              <a:gd name="T12" fmla="*/ 2147483647 w 40"/>
              <a:gd name="T13" fmla="*/ 2147483647 h 15"/>
              <a:gd name="T14" fmla="*/ 2147483647 w 40"/>
              <a:gd name="T15" fmla="*/ 2147483647 h 15"/>
              <a:gd name="T16" fmla="*/ 2147483647 w 40"/>
              <a:gd name="T17" fmla="*/ 2147483647 h 15"/>
              <a:gd name="T18" fmla="*/ 2147483647 w 40"/>
              <a:gd name="T19" fmla="*/ 2147483647 h 15"/>
              <a:gd name="T20" fmla="*/ 2147483647 w 40"/>
              <a:gd name="T21" fmla="*/ 2147483647 h 15"/>
              <a:gd name="T22" fmla="*/ 2147483647 w 40"/>
              <a:gd name="T23" fmla="*/ 2147483647 h 15"/>
              <a:gd name="T24" fmla="*/ 0 w 40"/>
              <a:gd name="T25" fmla="*/ 0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 h="15">
                <a:moveTo>
                  <a:pt x="39" y="14"/>
                </a:moveTo>
                <a:lnTo>
                  <a:pt x="35" y="14"/>
                </a:lnTo>
                <a:lnTo>
                  <a:pt x="32" y="14"/>
                </a:lnTo>
                <a:lnTo>
                  <a:pt x="28" y="13"/>
                </a:lnTo>
                <a:lnTo>
                  <a:pt x="23" y="13"/>
                </a:lnTo>
                <a:lnTo>
                  <a:pt x="22" y="13"/>
                </a:lnTo>
                <a:lnTo>
                  <a:pt x="18" y="11"/>
                </a:lnTo>
                <a:lnTo>
                  <a:pt x="15" y="10"/>
                </a:lnTo>
                <a:lnTo>
                  <a:pt x="12" y="9"/>
                </a:lnTo>
                <a:lnTo>
                  <a:pt x="8" y="7"/>
                </a:lnTo>
                <a:lnTo>
                  <a:pt x="6" y="5"/>
                </a:lnTo>
                <a:lnTo>
                  <a:pt x="2" y="4"/>
                </a:lnTo>
                <a:lnTo>
                  <a:pt x="0"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00" name="Freeform 85">
            <a:extLst>
              <a:ext uri="{FF2B5EF4-FFF2-40B4-BE49-F238E27FC236}">
                <a16:creationId xmlns:a16="http://schemas.microsoft.com/office/drawing/2014/main" id="{502D6D1D-D64F-A88B-832C-569F0B78AD18}"/>
              </a:ext>
            </a:extLst>
          </p:cNvPr>
          <p:cNvSpPr>
            <a:spLocks/>
          </p:cNvSpPr>
          <p:nvPr/>
        </p:nvSpPr>
        <p:spPr bwMode="auto">
          <a:xfrm>
            <a:off x="4057650" y="3978276"/>
            <a:ext cx="14288" cy="36513"/>
          </a:xfrm>
          <a:custGeom>
            <a:avLst/>
            <a:gdLst>
              <a:gd name="T0" fmla="*/ 2147483647 w 10"/>
              <a:gd name="T1" fmla="*/ 2147483647 h 26"/>
              <a:gd name="T2" fmla="*/ 2147483647 w 10"/>
              <a:gd name="T3" fmla="*/ 2147483647 h 26"/>
              <a:gd name="T4" fmla="*/ 2147483647 w 10"/>
              <a:gd name="T5" fmla="*/ 2147483647 h 26"/>
              <a:gd name="T6" fmla="*/ 2147483647 w 10"/>
              <a:gd name="T7" fmla="*/ 2147483647 h 26"/>
              <a:gd name="T8" fmla="*/ 2147483647 w 10"/>
              <a:gd name="T9" fmla="*/ 2147483647 h 26"/>
              <a:gd name="T10" fmla="*/ 2147483647 w 10"/>
              <a:gd name="T11" fmla="*/ 2147483647 h 26"/>
              <a:gd name="T12" fmla="*/ 2147483647 w 10"/>
              <a:gd name="T13" fmla="*/ 2147483647 h 26"/>
              <a:gd name="T14" fmla="*/ 2147483647 w 10"/>
              <a:gd name="T15" fmla="*/ 2147483647 h 26"/>
              <a:gd name="T16" fmla="*/ 0 w 10"/>
              <a:gd name="T17" fmla="*/ 2147483647 h 26"/>
              <a:gd name="T18" fmla="*/ 0 w 10"/>
              <a:gd name="T19" fmla="*/ 2147483647 h 26"/>
              <a:gd name="T20" fmla="*/ 0 w 10"/>
              <a:gd name="T21" fmla="*/ 2147483647 h 26"/>
              <a:gd name="T22" fmla="*/ 0 w 10"/>
              <a:gd name="T23" fmla="*/ 2147483647 h 26"/>
              <a:gd name="T24" fmla="*/ 0 w 10"/>
              <a:gd name="T25" fmla="*/ 0 h 2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 h="26">
                <a:moveTo>
                  <a:pt x="9" y="25"/>
                </a:moveTo>
                <a:lnTo>
                  <a:pt x="8" y="24"/>
                </a:lnTo>
                <a:lnTo>
                  <a:pt x="6" y="21"/>
                </a:lnTo>
                <a:lnTo>
                  <a:pt x="5" y="20"/>
                </a:lnTo>
                <a:lnTo>
                  <a:pt x="4" y="18"/>
                </a:lnTo>
                <a:lnTo>
                  <a:pt x="3" y="16"/>
                </a:lnTo>
                <a:lnTo>
                  <a:pt x="2" y="14"/>
                </a:lnTo>
                <a:lnTo>
                  <a:pt x="2" y="12"/>
                </a:lnTo>
                <a:lnTo>
                  <a:pt x="0" y="10"/>
                </a:lnTo>
                <a:lnTo>
                  <a:pt x="0" y="7"/>
                </a:lnTo>
                <a:lnTo>
                  <a:pt x="0" y="6"/>
                </a:lnTo>
                <a:lnTo>
                  <a:pt x="0" y="3"/>
                </a:lnTo>
                <a:lnTo>
                  <a:pt x="0"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01" name="Line 86">
            <a:extLst>
              <a:ext uri="{FF2B5EF4-FFF2-40B4-BE49-F238E27FC236}">
                <a16:creationId xmlns:a16="http://schemas.microsoft.com/office/drawing/2014/main" id="{EA846621-3137-1BBA-E2B3-A87BA1DEAE69}"/>
              </a:ext>
            </a:extLst>
          </p:cNvPr>
          <p:cNvSpPr>
            <a:spLocks noChangeShapeType="1"/>
          </p:cNvSpPr>
          <p:nvPr/>
        </p:nvSpPr>
        <p:spPr bwMode="auto">
          <a:xfrm flipV="1">
            <a:off x="3932238" y="3943350"/>
            <a:ext cx="0" cy="31750"/>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02" name="Line 87">
            <a:extLst>
              <a:ext uri="{FF2B5EF4-FFF2-40B4-BE49-F238E27FC236}">
                <a16:creationId xmlns:a16="http://schemas.microsoft.com/office/drawing/2014/main" id="{D3591F8E-39F9-F786-1E8A-17B7758920D9}"/>
              </a:ext>
            </a:extLst>
          </p:cNvPr>
          <p:cNvSpPr>
            <a:spLocks noChangeShapeType="1"/>
          </p:cNvSpPr>
          <p:nvPr/>
        </p:nvSpPr>
        <p:spPr bwMode="auto">
          <a:xfrm flipV="1">
            <a:off x="4057650" y="3943350"/>
            <a:ext cx="0" cy="31750"/>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03" name="Freeform 88">
            <a:extLst>
              <a:ext uri="{FF2B5EF4-FFF2-40B4-BE49-F238E27FC236}">
                <a16:creationId xmlns:a16="http://schemas.microsoft.com/office/drawing/2014/main" id="{2E738DB8-2392-9C0A-2145-E9679FB17ABC}"/>
              </a:ext>
            </a:extLst>
          </p:cNvPr>
          <p:cNvSpPr>
            <a:spLocks/>
          </p:cNvSpPr>
          <p:nvPr/>
        </p:nvSpPr>
        <p:spPr bwMode="auto">
          <a:xfrm>
            <a:off x="3922713" y="3933826"/>
            <a:ext cx="144462" cy="11113"/>
          </a:xfrm>
          <a:custGeom>
            <a:avLst/>
            <a:gdLst>
              <a:gd name="T0" fmla="*/ 0 w 101"/>
              <a:gd name="T1" fmla="*/ 0 h 8"/>
              <a:gd name="T2" fmla="*/ 2147483647 w 101"/>
              <a:gd name="T3" fmla="*/ 0 h 8"/>
              <a:gd name="T4" fmla="*/ 2147483647 w 101"/>
              <a:gd name="T5" fmla="*/ 2147483647 h 8"/>
              <a:gd name="T6" fmla="*/ 0 w 101"/>
              <a:gd name="T7" fmla="*/ 2147483647 h 8"/>
              <a:gd name="T8" fmla="*/ 0 w 101"/>
              <a:gd name="T9" fmla="*/ 0 h 8"/>
              <a:gd name="T10" fmla="*/ 0 w 101"/>
              <a:gd name="T11" fmla="*/ 0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1" h="8">
                <a:moveTo>
                  <a:pt x="0" y="0"/>
                </a:moveTo>
                <a:lnTo>
                  <a:pt x="100" y="0"/>
                </a:lnTo>
                <a:lnTo>
                  <a:pt x="100" y="7"/>
                </a:lnTo>
                <a:lnTo>
                  <a:pt x="0" y="7"/>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04" name="Freeform 89">
            <a:extLst>
              <a:ext uri="{FF2B5EF4-FFF2-40B4-BE49-F238E27FC236}">
                <a16:creationId xmlns:a16="http://schemas.microsoft.com/office/drawing/2014/main" id="{634ED841-FC33-9AC5-5089-C453C321B73C}"/>
              </a:ext>
            </a:extLst>
          </p:cNvPr>
          <p:cNvSpPr>
            <a:spLocks/>
          </p:cNvSpPr>
          <p:nvPr/>
        </p:nvSpPr>
        <p:spPr bwMode="auto">
          <a:xfrm>
            <a:off x="3922713" y="3908426"/>
            <a:ext cx="144462" cy="11113"/>
          </a:xfrm>
          <a:custGeom>
            <a:avLst/>
            <a:gdLst>
              <a:gd name="T0" fmla="*/ 0 w 101"/>
              <a:gd name="T1" fmla="*/ 0 h 8"/>
              <a:gd name="T2" fmla="*/ 2147483647 w 101"/>
              <a:gd name="T3" fmla="*/ 0 h 8"/>
              <a:gd name="T4" fmla="*/ 2147483647 w 101"/>
              <a:gd name="T5" fmla="*/ 2147483647 h 8"/>
              <a:gd name="T6" fmla="*/ 0 w 101"/>
              <a:gd name="T7" fmla="*/ 2147483647 h 8"/>
              <a:gd name="T8" fmla="*/ 0 w 101"/>
              <a:gd name="T9" fmla="*/ 0 h 8"/>
              <a:gd name="T10" fmla="*/ 0 w 101"/>
              <a:gd name="T11" fmla="*/ 0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1" h="8">
                <a:moveTo>
                  <a:pt x="0" y="0"/>
                </a:moveTo>
                <a:lnTo>
                  <a:pt x="100" y="0"/>
                </a:lnTo>
                <a:lnTo>
                  <a:pt x="100" y="7"/>
                </a:lnTo>
                <a:lnTo>
                  <a:pt x="0" y="7"/>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05" name="Freeform 90">
            <a:extLst>
              <a:ext uri="{FF2B5EF4-FFF2-40B4-BE49-F238E27FC236}">
                <a16:creationId xmlns:a16="http://schemas.microsoft.com/office/drawing/2014/main" id="{CF8218A7-BF26-4908-ED60-A5839340CF99}"/>
              </a:ext>
            </a:extLst>
          </p:cNvPr>
          <p:cNvSpPr>
            <a:spLocks/>
          </p:cNvSpPr>
          <p:nvPr/>
        </p:nvSpPr>
        <p:spPr bwMode="auto">
          <a:xfrm>
            <a:off x="3910013" y="3919539"/>
            <a:ext cx="169862" cy="15875"/>
          </a:xfrm>
          <a:custGeom>
            <a:avLst/>
            <a:gdLst>
              <a:gd name="T0" fmla="*/ 0 w 117"/>
              <a:gd name="T1" fmla="*/ 0 h 12"/>
              <a:gd name="T2" fmla="*/ 2147483647 w 117"/>
              <a:gd name="T3" fmla="*/ 0 h 12"/>
              <a:gd name="T4" fmla="*/ 2147483647 w 117"/>
              <a:gd name="T5" fmla="*/ 2147483647 h 12"/>
              <a:gd name="T6" fmla="*/ 0 w 117"/>
              <a:gd name="T7" fmla="*/ 2147483647 h 12"/>
              <a:gd name="T8" fmla="*/ 0 w 117"/>
              <a:gd name="T9" fmla="*/ 0 h 12"/>
              <a:gd name="T10" fmla="*/ 0 w 117"/>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7" h="12">
                <a:moveTo>
                  <a:pt x="0" y="0"/>
                </a:moveTo>
                <a:lnTo>
                  <a:pt x="116" y="0"/>
                </a:lnTo>
                <a:lnTo>
                  <a:pt x="116" y="11"/>
                </a:lnTo>
                <a:lnTo>
                  <a:pt x="0" y="11"/>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06" name="Freeform 91">
            <a:extLst>
              <a:ext uri="{FF2B5EF4-FFF2-40B4-BE49-F238E27FC236}">
                <a16:creationId xmlns:a16="http://schemas.microsoft.com/office/drawing/2014/main" id="{92A84B19-BD0D-EFA2-66C8-BF5867F268F2}"/>
              </a:ext>
            </a:extLst>
          </p:cNvPr>
          <p:cNvSpPr>
            <a:spLocks/>
          </p:cNvSpPr>
          <p:nvPr/>
        </p:nvSpPr>
        <p:spPr bwMode="auto">
          <a:xfrm>
            <a:off x="3813176" y="3827464"/>
            <a:ext cx="366713" cy="39687"/>
          </a:xfrm>
          <a:custGeom>
            <a:avLst/>
            <a:gdLst>
              <a:gd name="T0" fmla="*/ 2147483647 w 254"/>
              <a:gd name="T1" fmla="*/ 2147483647 h 28"/>
              <a:gd name="T2" fmla="*/ 2147483647 w 254"/>
              <a:gd name="T3" fmla="*/ 2147483647 h 28"/>
              <a:gd name="T4" fmla="*/ 2147483647 w 254"/>
              <a:gd name="T5" fmla="*/ 2147483647 h 28"/>
              <a:gd name="T6" fmla="*/ 2147483647 w 254"/>
              <a:gd name="T7" fmla="*/ 2147483647 h 28"/>
              <a:gd name="T8" fmla="*/ 2147483647 w 254"/>
              <a:gd name="T9" fmla="*/ 2147483647 h 28"/>
              <a:gd name="T10" fmla="*/ 2147483647 w 254"/>
              <a:gd name="T11" fmla="*/ 2147483647 h 28"/>
              <a:gd name="T12" fmla="*/ 2147483647 w 254"/>
              <a:gd name="T13" fmla="*/ 2147483647 h 28"/>
              <a:gd name="T14" fmla="*/ 2147483647 w 254"/>
              <a:gd name="T15" fmla="*/ 2147483647 h 28"/>
              <a:gd name="T16" fmla="*/ 2147483647 w 254"/>
              <a:gd name="T17" fmla="*/ 2147483647 h 28"/>
              <a:gd name="T18" fmla="*/ 2147483647 w 254"/>
              <a:gd name="T19" fmla="*/ 2147483647 h 28"/>
              <a:gd name="T20" fmla="*/ 2147483647 w 254"/>
              <a:gd name="T21" fmla="*/ 0 h 28"/>
              <a:gd name="T22" fmla="*/ 2147483647 w 254"/>
              <a:gd name="T23" fmla="*/ 0 h 28"/>
              <a:gd name="T24" fmla="*/ 2147483647 w 254"/>
              <a:gd name="T25" fmla="*/ 0 h 28"/>
              <a:gd name="T26" fmla="*/ 2147483647 w 254"/>
              <a:gd name="T27" fmla="*/ 2147483647 h 28"/>
              <a:gd name="T28" fmla="*/ 2147483647 w 254"/>
              <a:gd name="T29" fmla="*/ 2147483647 h 28"/>
              <a:gd name="T30" fmla="*/ 2147483647 w 254"/>
              <a:gd name="T31" fmla="*/ 2147483647 h 28"/>
              <a:gd name="T32" fmla="*/ 2147483647 w 254"/>
              <a:gd name="T33" fmla="*/ 2147483647 h 28"/>
              <a:gd name="T34" fmla="*/ 0 w 254"/>
              <a:gd name="T35" fmla="*/ 2147483647 h 28"/>
              <a:gd name="T36" fmla="*/ 0 w 254"/>
              <a:gd name="T37" fmla="*/ 2147483647 h 28"/>
              <a:gd name="T38" fmla="*/ 2147483647 w 254"/>
              <a:gd name="T39" fmla="*/ 2147483647 h 28"/>
              <a:gd name="T40" fmla="*/ 2147483647 w 254"/>
              <a:gd name="T41" fmla="*/ 2147483647 h 28"/>
              <a:gd name="T42" fmla="*/ 2147483647 w 254"/>
              <a:gd name="T43" fmla="*/ 2147483647 h 28"/>
              <a:gd name="T44" fmla="*/ 2147483647 w 254"/>
              <a:gd name="T45" fmla="*/ 2147483647 h 28"/>
              <a:gd name="T46" fmla="*/ 2147483647 w 254"/>
              <a:gd name="T47" fmla="*/ 2147483647 h 28"/>
              <a:gd name="T48" fmla="*/ 2147483647 w 254"/>
              <a:gd name="T49" fmla="*/ 2147483647 h 28"/>
              <a:gd name="T50" fmla="*/ 2147483647 w 254"/>
              <a:gd name="T51" fmla="*/ 2147483647 h 2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54" h="28">
                <a:moveTo>
                  <a:pt x="179" y="27"/>
                </a:moveTo>
                <a:lnTo>
                  <a:pt x="203" y="27"/>
                </a:lnTo>
                <a:lnTo>
                  <a:pt x="225" y="25"/>
                </a:lnTo>
                <a:lnTo>
                  <a:pt x="243" y="21"/>
                </a:lnTo>
                <a:lnTo>
                  <a:pt x="252" y="17"/>
                </a:lnTo>
                <a:lnTo>
                  <a:pt x="253" y="13"/>
                </a:lnTo>
                <a:lnTo>
                  <a:pt x="248" y="9"/>
                </a:lnTo>
                <a:lnTo>
                  <a:pt x="235" y="4"/>
                </a:lnTo>
                <a:lnTo>
                  <a:pt x="216" y="2"/>
                </a:lnTo>
                <a:lnTo>
                  <a:pt x="191" y="0"/>
                </a:lnTo>
                <a:lnTo>
                  <a:pt x="179" y="0"/>
                </a:lnTo>
                <a:lnTo>
                  <a:pt x="74" y="0"/>
                </a:lnTo>
                <a:lnTo>
                  <a:pt x="49" y="2"/>
                </a:lnTo>
                <a:lnTo>
                  <a:pt x="26" y="4"/>
                </a:lnTo>
                <a:lnTo>
                  <a:pt x="9" y="7"/>
                </a:lnTo>
                <a:lnTo>
                  <a:pt x="1" y="12"/>
                </a:lnTo>
                <a:lnTo>
                  <a:pt x="0" y="13"/>
                </a:lnTo>
                <a:lnTo>
                  <a:pt x="4" y="18"/>
                </a:lnTo>
                <a:lnTo>
                  <a:pt x="17" y="23"/>
                </a:lnTo>
                <a:lnTo>
                  <a:pt x="37" y="26"/>
                </a:lnTo>
                <a:lnTo>
                  <a:pt x="61" y="27"/>
                </a:lnTo>
                <a:lnTo>
                  <a:pt x="74" y="27"/>
                </a:lnTo>
                <a:lnTo>
                  <a:pt x="179" y="27"/>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07" name="Line 92">
            <a:extLst>
              <a:ext uri="{FF2B5EF4-FFF2-40B4-BE49-F238E27FC236}">
                <a16:creationId xmlns:a16="http://schemas.microsoft.com/office/drawing/2014/main" id="{E4D6DEB3-1E0A-AD9C-241B-9C58628B22BF}"/>
              </a:ext>
            </a:extLst>
          </p:cNvPr>
          <p:cNvSpPr>
            <a:spLocks noChangeShapeType="1"/>
          </p:cNvSpPr>
          <p:nvPr/>
        </p:nvSpPr>
        <p:spPr bwMode="auto">
          <a:xfrm flipH="1">
            <a:off x="3787776" y="4032250"/>
            <a:ext cx="74613" cy="0"/>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08" name="Line 93">
            <a:extLst>
              <a:ext uri="{FF2B5EF4-FFF2-40B4-BE49-F238E27FC236}">
                <a16:creationId xmlns:a16="http://schemas.microsoft.com/office/drawing/2014/main" id="{75C7A953-CE15-39CA-91FD-F8E19868D0FF}"/>
              </a:ext>
            </a:extLst>
          </p:cNvPr>
          <p:cNvSpPr>
            <a:spLocks noChangeShapeType="1"/>
          </p:cNvSpPr>
          <p:nvPr/>
        </p:nvSpPr>
        <p:spPr bwMode="auto">
          <a:xfrm flipH="1">
            <a:off x="4125913" y="4032250"/>
            <a:ext cx="76200" cy="0"/>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09" name="Line 94">
            <a:extLst>
              <a:ext uri="{FF2B5EF4-FFF2-40B4-BE49-F238E27FC236}">
                <a16:creationId xmlns:a16="http://schemas.microsoft.com/office/drawing/2014/main" id="{CB8EEA79-D277-8520-E801-B2002D5325F7}"/>
              </a:ext>
            </a:extLst>
          </p:cNvPr>
          <p:cNvSpPr>
            <a:spLocks noChangeShapeType="1"/>
          </p:cNvSpPr>
          <p:nvPr/>
        </p:nvSpPr>
        <p:spPr bwMode="auto">
          <a:xfrm>
            <a:off x="3787776" y="4146550"/>
            <a:ext cx="411163" cy="0"/>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10" name="Freeform 95">
            <a:extLst>
              <a:ext uri="{FF2B5EF4-FFF2-40B4-BE49-F238E27FC236}">
                <a16:creationId xmlns:a16="http://schemas.microsoft.com/office/drawing/2014/main" id="{711B21EC-7A69-A8F1-9853-9B9315DD89C4}"/>
              </a:ext>
            </a:extLst>
          </p:cNvPr>
          <p:cNvSpPr>
            <a:spLocks/>
          </p:cNvSpPr>
          <p:nvPr/>
        </p:nvSpPr>
        <p:spPr bwMode="auto">
          <a:xfrm>
            <a:off x="4191000" y="4021139"/>
            <a:ext cx="33338" cy="136525"/>
          </a:xfrm>
          <a:custGeom>
            <a:avLst/>
            <a:gdLst>
              <a:gd name="T0" fmla="*/ 0 w 23"/>
              <a:gd name="T1" fmla="*/ 0 h 98"/>
              <a:gd name="T2" fmla="*/ 2147483647 w 23"/>
              <a:gd name="T3" fmla="*/ 0 h 98"/>
              <a:gd name="T4" fmla="*/ 2147483647 w 23"/>
              <a:gd name="T5" fmla="*/ 2147483647 h 98"/>
              <a:gd name="T6" fmla="*/ 0 w 23"/>
              <a:gd name="T7" fmla="*/ 2147483647 h 98"/>
              <a:gd name="T8" fmla="*/ 0 w 23"/>
              <a:gd name="T9" fmla="*/ 0 h 98"/>
              <a:gd name="T10" fmla="*/ 0 w 23"/>
              <a:gd name="T11" fmla="*/ 0 h 9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 h="98">
                <a:moveTo>
                  <a:pt x="0" y="0"/>
                </a:moveTo>
                <a:lnTo>
                  <a:pt x="22" y="0"/>
                </a:lnTo>
                <a:lnTo>
                  <a:pt x="22" y="97"/>
                </a:lnTo>
                <a:lnTo>
                  <a:pt x="0" y="97"/>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11" name="Freeform 96">
            <a:extLst>
              <a:ext uri="{FF2B5EF4-FFF2-40B4-BE49-F238E27FC236}">
                <a16:creationId xmlns:a16="http://schemas.microsoft.com/office/drawing/2014/main" id="{E63844CC-3912-D43C-3D22-C32EDA7BA4AA}"/>
              </a:ext>
            </a:extLst>
          </p:cNvPr>
          <p:cNvSpPr>
            <a:spLocks/>
          </p:cNvSpPr>
          <p:nvPr/>
        </p:nvSpPr>
        <p:spPr bwMode="auto">
          <a:xfrm>
            <a:off x="3771901" y="4021139"/>
            <a:ext cx="34925" cy="136525"/>
          </a:xfrm>
          <a:custGeom>
            <a:avLst/>
            <a:gdLst>
              <a:gd name="T0" fmla="*/ 0 w 24"/>
              <a:gd name="T1" fmla="*/ 0 h 98"/>
              <a:gd name="T2" fmla="*/ 2147483647 w 24"/>
              <a:gd name="T3" fmla="*/ 0 h 98"/>
              <a:gd name="T4" fmla="*/ 2147483647 w 24"/>
              <a:gd name="T5" fmla="*/ 2147483647 h 98"/>
              <a:gd name="T6" fmla="*/ 0 w 24"/>
              <a:gd name="T7" fmla="*/ 2147483647 h 98"/>
              <a:gd name="T8" fmla="*/ 0 w 24"/>
              <a:gd name="T9" fmla="*/ 0 h 98"/>
              <a:gd name="T10" fmla="*/ 0 w 24"/>
              <a:gd name="T11" fmla="*/ 0 h 9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98">
                <a:moveTo>
                  <a:pt x="0" y="0"/>
                </a:moveTo>
                <a:lnTo>
                  <a:pt x="23" y="0"/>
                </a:lnTo>
                <a:lnTo>
                  <a:pt x="23" y="97"/>
                </a:lnTo>
                <a:lnTo>
                  <a:pt x="0" y="97"/>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12" name="Freeform 97">
            <a:extLst>
              <a:ext uri="{FF2B5EF4-FFF2-40B4-BE49-F238E27FC236}">
                <a16:creationId xmlns:a16="http://schemas.microsoft.com/office/drawing/2014/main" id="{6FAB40C1-1831-7310-1F7C-C3EBEFD7565A}"/>
              </a:ext>
            </a:extLst>
          </p:cNvPr>
          <p:cNvSpPr>
            <a:spLocks/>
          </p:cNvSpPr>
          <p:nvPr/>
        </p:nvSpPr>
        <p:spPr bwMode="auto">
          <a:xfrm>
            <a:off x="3771901" y="4021139"/>
            <a:ext cx="34925" cy="136525"/>
          </a:xfrm>
          <a:custGeom>
            <a:avLst/>
            <a:gdLst>
              <a:gd name="T0" fmla="*/ 0 w 24"/>
              <a:gd name="T1" fmla="*/ 0 h 98"/>
              <a:gd name="T2" fmla="*/ 2147483647 w 24"/>
              <a:gd name="T3" fmla="*/ 0 h 98"/>
              <a:gd name="T4" fmla="*/ 2147483647 w 24"/>
              <a:gd name="T5" fmla="*/ 2147483647 h 98"/>
              <a:gd name="T6" fmla="*/ 0 w 24"/>
              <a:gd name="T7" fmla="*/ 2147483647 h 98"/>
              <a:gd name="T8" fmla="*/ 0 w 24"/>
              <a:gd name="T9" fmla="*/ 0 h 98"/>
              <a:gd name="T10" fmla="*/ 0 w 24"/>
              <a:gd name="T11" fmla="*/ 0 h 9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98">
                <a:moveTo>
                  <a:pt x="0" y="0"/>
                </a:moveTo>
                <a:lnTo>
                  <a:pt x="23" y="0"/>
                </a:lnTo>
                <a:lnTo>
                  <a:pt x="23" y="97"/>
                </a:lnTo>
                <a:lnTo>
                  <a:pt x="0" y="97"/>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13" name="Freeform 98">
            <a:extLst>
              <a:ext uri="{FF2B5EF4-FFF2-40B4-BE49-F238E27FC236}">
                <a16:creationId xmlns:a16="http://schemas.microsoft.com/office/drawing/2014/main" id="{67EED3F8-BA21-FB2D-AFAB-3C3E608928A1}"/>
              </a:ext>
            </a:extLst>
          </p:cNvPr>
          <p:cNvSpPr>
            <a:spLocks/>
          </p:cNvSpPr>
          <p:nvPr/>
        </p:nvSpPr>
        <p:spPr bwMode="auto">
          <a:xfrm>
            <a:off x="3822700" y="4070351"/>
            <a:ext cx="139700" cy="47625"/>
          </a:xfrm>
          <a:custGeom>
            <a:avLst/>
            <a:gdLst>
              <a:gd name="T0" fmla="*/ 2147483647 w 97"/>
              <a:gd name="T1" fmla="*/ 2147483647 h 34"/>
              <a:gd name="T2" fmla="*/ 2147483647 w 97"/>
              <a:gd name="T3" fmla="*/ 0 h 34"/>
              <a:gd name="T4" fmla="*/ 2147483647 w 97"/>
              <a:gd name="T5" fmla="*/ 2147483647 h 34"/>
              <a:gd name="T6" fmla="*/ 0 w 97"/>
              <a:gd name="T7" fmla="*/ 2147483647 h 34"/>
              <a:gd name="T8" fmla="*/ 0 w 97"/>
              <a:gd name="T9" fmla="*/ 2147483647 h 34"/>
              <a:gd name="T10" fmla="*/ 2147483647 w 97"/>
              <a:gd name="T11" fmla="*/ 2147483647 h 34"/>
              <a:gd name="T12" fmla="*/ 2147483647 w 97"/>
              <a:gd name="T13" fmla="*/ 2147483647 h 34"/>
              <a:gd name="T14" fmla="*/ 2147483647 w 97"/>
              <a:gd name="T15" fmla="*/ 2147483647 h 34"/>
              <a:gd name="T16" fmla="*/ 2147483647 w 97"/>
              <a:gd name="T17" fmla="*/ 2147483647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7" h="34">
                <a:moveTo>
                  <a:pt x="96" y="16"/>
                </a:moveTo>
                <a:lnTo>
                  <a:pt x="71" y="0"/>
                </a:lnTo>
                <a:lnTo>
                  <a:pt x="71" y="7"/>
                </a:lnTo>
                <a:lnTo>
                  <a:pt x="0" y="7"/>
                </a:lnTo>
                <a:lnTo>
                  <a:pt x="0" y="26"/>
                </a:lnTo>
                <a:lnTo>
                  <a:pt x="71" y="26"/>
                </a:lnTo>
                <a:lnTo>
                  <a:pt x="71" y="33"/>
                </a:lnTo>
                <a:lnTo>
                  <a:pt x="96" y="16"/>
                </a:lnTo>
              </a:path>
            </a:pathLst>
          </a:custGeom>
          <a:solidFill>
            <a:srgbClr val="0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14" name="Freeform 99">
            <a:extLst>
              <a:ext uri="{FF2B5EF4-FFF2-40B4-BE49-F238E27FC236}">
                <a16:creationId xmlns:a16="http://schemas.microsoft.com/office/drawing/2014/main" id="{03B5FD88-67BB-5AAF-0E4B-3946B02545D4}"/>
              </a:ext>
            </a:extLst>
          </p:cNvPr>
          <p:cNvSpPr>
            <a:spLocks/>
          </p:cNvSpPr>
          <p:nvPr/>
        </p:nvSpPr>
        <p:spPr bwMode="auto">
          <a:xfrm>
            <a:off x="3495675" y="4065589"/>
            <a:ext cx="141288" cy="46037"/>
          </a:xfrm>
          <a:custGeom>
            <a:avLst/>
            <a:gdLst>
              <a:gd name="T0" fmla="*/ 2147483647 w 97"/>
              <a:gd name="T1" fmla="*/ 2147483647 h 33"/>
              <a:gd name="T2" fmla="*/ 2147483647 w 97"/>
              <a:gd name="T3" fmla="*/ 0 h 33"/>
              <a:gd name="T4" fmla="*/ 2147483647 w 97"/>
              <a:gd name="T5" fmla="*/ 2147483647 h 33"/>
              <a:gd name="T6" fmla="*/ 0 w 97"/>
              <a:gd name="T7" fmla="*/ 2147483647 h 33"/>
              <a:gd name="T8" fmla="*/ 0 w 97"/>
              <a:gd name="T9" fmla="*/ 2147483647 h 33"/>
              <a:gd name="T10" fmla="*/ 2147483647 w 97"/>
              <a:gd name="T11" fmla="*/ 2147483647 h 33"/>
              <a:gd name="T12" fmla="*/ 2147483647 w 97"/>
              <a:gd name="T13" fmla="*/ 2147483647 h 33"/>
              <a:gd name="T14" fmla="*/ 2147483647 w 97"/>
              <a:gd name="T15" fmla="*/ 2147483647 h 33"/>
              <a:gd name="T16" fmla="*/ 2147483647 w 97"/>
              <a:gd name="T17" fmla="*/ 2147483647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7" h="33">
                <a:moveTo>
                  <a:pt x="96" y="16"/>
                </a:moveTo>
                <a:lnTo>
                  <a:pt x="70" y="0"/>
                </a:lnTo>
                <a:lnTo>
                  <a:pt x="70" y="5"/>
                </a:lnTo>
                <a:lnTo>
                  <a:pt x="0" y="5"/>
                </a:lnTo>
                <a:lnTo>
                  <a:pt x="0" y="26"/>
                </a:lnTo>
                <a:lnTo>
                  <a:pt x="70" y="26"/>
                </a:lnTo>
                <a:lnTo>
                  <a:pt x="70" y="32"/>
                </a:lnTo>
                <a:lnTo>
                  <a:pt x="96" y="16"/>
                </a:lnTo>
              </a:path>
            </a:pathLst>
          </a:custGeom>
          <a:solidFill>
            <a:srgbClr val="0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15" name="Freeform 100">
            <a:extLst>
              <a:ext uri="{FF2B5EF4-FFF2-40B4-BE49-F238E27FC236}">
                <a16:creationId xmlns:a16="http://schemas.microsoft.com/office/drawing/2014/main" id="{9AAAAFFD-608B-0CD8-14F2-E25C42382F4E}"/>
              </a:ext>
            </a:extLst>
          </p:cNvPr>
          <p:cNvSpPr>
            <a:spLocks/>
          </p:cNvSpPr>
          <p:nvPr/>
        </p:nvSpPr>
        <p:spPr bwMode="auto">
          <a:xfrm>
            <a:off x="4313238" y="4067175"/>
            <a:ext cx="298450" cy="84138"/>
          </a:xfrm>
          <a:custGeom>
            <a:avLst/>
            <a:gdLst>
              <a:gd name="T0" fmla="*/ 0 w 207"/>
              <a:gd name="T1" fmla="*/ 2147483647 h 60"/>
              <a:gd name="T2" fmla="*/ 2147483647 w 207"/>
              <a:gd name="T3" fmla="*/ 2147483647 h 60"/>
              <a:gd name="T4" fmla="*/ 2147483647 w 207"/>
              <a:gd name="T5" fmla="*/ 2147483647 h 60"/>
              <a:gd name="T6" fmla="*/ 2147483647 w 207"/>
              <a:gd name="T7" fmla="*/ 2147483647 h 60"/>
              <a:gd name="T8" fmla="*/ 2147483647 w 207"/>
              <a:gd name="T9" fmla="*/ 2147483647 h 60"/>
              <a:gd name="T10" fmla="*/ 2147483647 w 207"/>
              <a:gd name="T11" fmla="*/ 2147483647 h 60"/>
              <a:gd name="T12" fmla="*/ 2147483647 w 207"/>
              <a:gd name="T13" fmla="*/ 2147483647 h 60"/>
              <a:gd name="T14" fmla="*/ 2147483647 w 207"/>
              <a:gd name="T15" fmla="*/ 2147483647 h 60"/>
              <a:gd name="T16" fmla="*/ 2147483647 w 207"/>
              <a:gd name="T17" fmla="*/ 2147483647 h 60"/>
              <a:gd name="T18" fmla="*/ 2147483647 w 207"/>
              <a:gd name="T19" fmla="*/ 2147483647 h 60"/>
              <a:gd name="T20" fmla="*/ 2147483647 w 207"/>
              <a:gd name="T21" fmla="*/ 2147483647 h 60"/>
              <a:gd name="T22" fmla="*/ 2147483647 w 207"/>
              <a:gd name="T23" fmla="*/ 2147483647 h 60"/>
              <a:gd name="T24" fmla="*/ 2147483647 w 207"/>
              <a:gd name="T25" fmla="*/ 2147483647 h 60"/>
              <a:gd name="T26" fmla="*/ 2147483647 w 207"/>
              <a:gd name="T27" fmla="*/ 2147483647 h 60"/>
              <a:gd name="T28" fmla="*/ 2147483647 w 207"/>
              <a:gd name="T29" fmla="*/ 2147483647 h 60"/>
              <a:gd name="T30" fmla="*/ 2147483647 w 207"/>
              <a:gd name="T31" fmla="*/ 2147483647 h 60"/>
              <a:gd name="T32" fmla="*/ 2147483647 w 207"/>
              <a:gd name="T33" fmla="*/ 2147483647 h 60"/>
              <a:gd name="T34" fmla="*/ 2147483647 w 207"/>
              <a:gd name="T35" fmla="*/ 2147483647 h 60"/>
              <a:gd name="T36" fmla="*/ 2147483647 w 207"/>
              <a:gd name="T37" fmla="*/ 2147483647 h 60"/>
              <a:gd name="T38" fmla="*/ 2147483647 w 207"/>
              <a:gd name="T39" fmla="*/ 2147483647 h 60"/>
              <a:gd name="T40" fmla="*/ 2147483647 w 207"/>
              <a:gd name="T41" fmla="*/ 2147483647 h 60"/>
              <a:gd name="T42" fmla="*/ 2147483647 w 207"/>
              <a:gd name="T43" fmla="*/ 2147483647 h 60"/>
              <a:gd name="T44" fmla="*/ 2147483647 w 207"/>
              <a:gd name="T45" fmla="*/ 2147483647 h 60"/>
              <a:gd name="T46" fmla="*/ 2147483647 w 207"/>
              <a:gd name="T47" fmla="*/ 2147483647 h 60"/>
              <a:gd name="T48" fmla="*/ 2147483647 w 207"/>
              <a:gd name="T49" fmla="*/ 2147483647 h 60"/>
              <a:gd name="T50" fmla="*/ 2147483647 w 207"/>
              <a:gd name="T51" fmla="*/ 2147483647 h 60"/>
              <a:gd name="T52" fmla="*/ 2147483647 w 207"/>
              <a:gd name="T53" fmla="*/ 2147483647 h 60"/>
              <a:gd name="T54" fmla="*/ 2147483647 w 207"/>
              <a:gd name="T55" fmla="*/ 2147483647 h 60"/>
              <a:gd name="T56" fmla="*/ 2147483647 w 207"/>
              <a:gd name="T57" fmla="*/ 2147483647 h 60"/>
              <a:gd name="T58" fmla="*/ 2147483647 w 207"/>
              <a:gd name="T59" fmla="*/ 2147483647 h 60"/>
              <a:gd name="T60" fmla="*/ 2147483647 w 207"/>
              <a:gd name="T61" fmla="*/ 2147483647 h 60"/>
              <a:gd name="T62" fmla="*/ 2147483647 w 207"/>
              <a:gd name="T63" fmla="*/ 2147483647 h 60"/>
              <a:gd name="T64" fmla="*/ 2147483647 w 207"/>
              <a:gd name="T65" fmla="*/ 0 h 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7" h="60">
                <a:moveTo>
                  <a:pt x="0" y="57"/>
                </a:moveTo>
                <a:lnTo>
                  <a:pt x="7" y="58"/>
                </a:lnTo>
                <a:lnTo>
                  <a:pt x="15" y="58"/>
                </a:lnTo>
                <a:lnTo>
                  <a:pt x="22" y="58"/>
                </a:lnTo>
                <a:lnTo>
                  <a:pt x="29" y="59"/>
                </a:lnTo>
                <a:lnTo>
                  <a:pt x="35" y="59"/>
                </a:lnTo>
                <a:lnTo>
                  <a:pt x="43" y="59"/>
                </a:lnTo>
                <a:lnTo>
                  <a:pt x="50" y="59"/>
                </a:lnTo>
                <a:lnTo>
                  <a:pt x="57" y="58"/>
                </a:lnTo>
                <a:lnTo>
                  <a:pt x="64" y="58"/>
                </a:lnTo>
                <a:lnTo>
                  <a:pt x="71" y="58"/>
                </a:lnTo>
                <a:lnTo>
                  <a:pt x="77" y="57"/>
                </a:lnTo>
                <a:lnTo>
                  <a:pt x="84" y="56"/>
                </a:lnTo>
                <a:lnTo>
                  <a:pt x="91" y="55"/>
                </a:lnTo>
                <a:lnTo>
                  <a:pt x="98" y="53"/>
                </a:lnTo>
                <a:lnTo>
                  <a:pt x="104" y="51"/>
                </a:lnTo>
                <a:lnTo>
                  <a:pt x="110" y="50"/>
                </a:lnTo>
                <a:lnTo>
                  <a:pt x="117" y="48"/>
                </a:lnTo>
                <a:lnTo>
                  <a:pt x="123" y="47"/>
                </a:lnTo>
                <a:lnTo>
                  <a:pt x="130" y="44"/>
                </a:lnTo>
                <a:lnTo>
                  <a:pt x="135" y="41"/>
                </a:lnTo>
                <a:lnTo>
                  <a:pt x="141" y="40"/>
                </a:lnTo>
                <a:lnTo>
                  <a:pt x="148" y="37"/>
                </a:lnTo>
                <a:lnTo>
                  <a:pt x="152" y="34"/>
                </a:lnTo>
                <a:lnTo>
                  <a:pt x="160" y="31"/>
                </a:lnTo>
                <a:lnTo>
                  <a:pt x="166" y="27"/>
                </a:lnTo>
                <a:lnTo>
                  <a:pt x="172" y="24"/>
                </a:lnTo>
                <a:lnTo>
                  <a:pt x="177" y="20"/>
                </a:lnTo>
                <a:lnTo>
                  <a:pt x="183" y="16"/>
                </a:lnTo>
                <a:lnTo>
                  <a:pt x="188" y="13"/>
                </a:lnTo>
                <a:lnTo>
                  <a:pt x="194" y="9"/>
                </a:lnTo>
                <a:lnTo>
                  <a:pt x="200" y="4"/>
                </a:lnTo>
                <a:lnTo>
                  <a:pt x="206"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16" name="Freeform 101">
            <a:extLst>
              <a:ext uri="{FF2B5EF4-FFF2-40B4-BE49-F238E27FC236}">
                <a16:creationId xmlns:a16="http://schemas.microsoft.com/office/drawing/2014/main" id="{59A94E2C-5243-C2C9-3550-093850EFAD44}"/>
              </a:ext>
            </a:extLst>
          </p:cNvPr>
          <p:cNvSpPr>
            <a:spLocks/>
          </p:cNvSpPr>
          <p:nvPr/>
        </p:nvSpPr>
        <p:spPr bwMode="auto">
          <a:xfrm>
            <a:off x="4610101" y="3932239"/>
            <a:ext cx="74613" cy="136525"/>
          </a:xfrm>
          <a:custGeom>
            <a:avLst/>
            <a:gdLst>
              <a:gd name="T0" fmla="*/ 0 w 51"/>
              <a:gd name="T1" fmla="*/ 2147483647 h 97"/>
              <a:gd name="T2" fmla="*/ 2147483647 w 51"/>
              <a:gd name="T3" fmla="*/ 2147483647 h 97"/>
              <a:gd name="T4" fmla="*/ 2147483647 w 51"/>
              <a:gd name="T5" fmla="*/ 2147483647 h 97"/>
              <a:gd name="T6" fmla="*/ 2147483647 w 51"/>
              <a:gd name="T7" fmla="*/ 2147483647 h 97"/>
              <a:gd name="T8" fmla="*/ 2147483647 w 51"/>
              <a:gd name="T9" fmla="*/ 2147483647 h 97"/>
              <a:gd name="T10" fmla="*/ 2147483647 w 51"/>
              <a:gd name="T11" fmla="*/ 2147483647 h 97"/>
              <a:gd name="T12" fmla="*/ 2147483647 w 51"/>
              <a:gd name="T13" fmla="*/ 2147483647 h 97"/>
              <a:gd name="T14" fmla="*/ 2147483647 w 51"/>
              <a:gd name="T15" fmla="*/ 2147483647 h 97"/>
              <a:gd name="T16" fmla="*/ 2147483647 w 51"/>
              <a:gd name="T17" fmla="*/ 2147483647 h 97"/>
              <a:gd name="T18" fmla="*/ 2147483647 w 51"/>
              <a:gd name="T19" fmla="*/ 2147483647 h 97"/>
              <a:gd name="T20" fmla="*/ 2147483647 w 51"/>
              <a:gd name="T21" fmla="*/ 2147483647 h 97"/>
              <a:gd name="T22" fmla="*/ 2147483647 w 51"/>
              <a:gd name="T23" fmla="*/ 2147483647 h 97"/>
              <a:gd name="T24" fmla="*/ 2147483647 w 51"/>
              <a:gd name="T25" fmla="*/ 2147483647 h 97"/>
              <a:gd name="T26" fmla="*/ 2147483647 w 51"/>
              <a:gd name="T27" fmla="*/ 2147483647 h 97"/>
              <a:gd name="T28" fmla="*/ 2147483647 w 51"/>
              <a:gd name="T29" fmla="*/ 2147483647 h 97"/>
              <a:gd name="T30" fmla="*/ 2147483647 w 51"/>
              <a:gd name="T31" fmla="*/ 0 h 9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1" h="97">
                <a:moveTo>
                  <a:pt x="0" y="96"/>
                </a:moveTo>
                <a:lnTo>
                  <a:pt x="7" y="91"/>
                </a:lnTo>
                <a:lnTo>
                  <a:pt x="12" y="86"/>
                </a:lnTo>
                <a:lnTo>
                  <a:pt x="18" y="79"/>
                </a:lnTo>
                <a:lnTo>
                  <a:pt x="22" y="75"/>
                </a:lnTo>
                <a:lnTo>
                  <a:pt x="27" y="68"/>
                </a:lnTo>
                <a:lnTo>
                  <a:pt x="30" y="63"/>
                </a:lnTo>
                <a:lnTo>
                  <a:pt x="35" y="56"/>
                </a:lnTo>
                <a:lnTo>
                  <a:pt x="39" y="50"/>
                </a:lnTo>
                <a:lnTo>
                  <a:pt x="41" y="44"/>
                </a:lnTo>
                <a:lnTo>
                  <a:pt x="43" y="37"/>
                </a:lnTo>
                <a:lnTo>
                  <a:pt x="45" y="30"/>
                </a:lnTo>
                <a:lnTo>
                  <a:pt x="47" y="22"/>
                </a:lnTo>
                <a:lnTo>
                  <a:pt x="48" y="16"/>
                </a:lnTo>
                <a:lnTo>
                  <a:pt x="49" y="8"/>
                </a:lnTo>
                <a:lnTo>
                  <a:pt x="50"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17" name="Freeform 102">
            <a:extLst>
              <a:ext uri="{FF2B5EF4-FFF2-40B4-BE49-F238E27FC236}">
                <a16:creationId xmlns:a16="http://schemas.microsoft.com/office/drawing/2014/main" id="{89A9C365-32EF-31AF-9A3B-98E6CE0F0D59}"/>
              </a:ext>
            </a:extLst>
          </p:cNvPr>
          <p:cNvSpPr>
            <a:spLocks/>
          </p:cNvSpPr>
          <p:nvPr/>
        </p:nvSpPr>
        <p:spPr bwMode="auto">
          <a:xfrm>
            <a:off x="4335464" y="3995739"/>
            <a:ext cx="185737" cy="46037"/>
          </a:xfrm>
          <a:custGeom>
            <a:avLst/>
            <a:gdLst>
              <a:gd name="T0" fmla="*/ 0 w 129"/>
              <a:gd name="T1" fmla="*/ 2147483647 h 33"/>
              <a:gd name="T2" fmla="*/ 2147483647 w 129"/>
              <a:gd name="T3" fmla="*/ 2147483647 h 33"/>
              <a:gd name="T4" fmla="*/ 2147483647 w 129"/>
              <a:gd name="T5" fmla="*/ 2147483647 h 33"/>
              <a:gd name="T6" fmla="*/ 2147483647 w 129"/>
              <a:gd name="T7" fmla="*/ 2147483647 h 33"/>
              <a:gd name="T8" fmla="*/ 2147483647 w 129"/>
              <a:gd name="T9" fmla="*/ 2147483647 h 33"/>
              <a:gd name="T10" fmla="*/ 2147483647 w 129"/>
              <a:gd name="T11" fmla="*/ 2147483647 h 33"/>
              <a:gd name="T12" fmla="*/ 2147483647 w 129"/>
              <a:gd name="T13" fmla="*/ 2147483647 h 33"/>
              <a:gd name="T14" fmla="*/ 2147483647 w 129"/>
              <a:gd name="T15" fmla="*/ 2147483647 h 33"/>
              <a:gd name="T16" fmla="*/ 2147483647 w 129"/>
              <a:gd name="T17" fmla="*/ 2147483647 h 33"/>
              <a:gd name="T18" fmla="*/ 2147483647 w 129"/>
              <a:gd name="T19" fmla="*/ 2147483647 h 33"/>
              <a:gd name="T20" fmla="*/ 2147483647 w 129"/>
              <a:gd name="T21" fmla="*/ 2147483647 h 33"/>
              <a:gd name="T22" fmla="*/ 2147483647 w 129"/>
              <a:gd name="T23" fmla="*/ 2147483647 h 33"/>
              <a:gd name="T24" fmla="*/ 2147483647 w 129"/>
              <a:gd name="T25" fmla="*/ 2147483647 h 33"/>
              <a:gd name="T26" fmla="*/ 2147483647 w 129"/>
              <a:gd name="T27" fmla="*/ 2147483647 h 33"/>
              <a:gd name="T28" fmla="*/ 2147483647 w 129"/>
              <a:gd name="T29" fmla="*/ 2147483647 h 33"/>
              <a:gd name="T30" fmla="*/ 2147483647 w 129"/>
              <a:gd name="T31" fmla="*/ 0 h 3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29" h="33">
                <a:moveTo>
                  <a:pt x="0" y="30"/>
                </a:moveTo>
                <a:lnTo>
                  <a:pt x="10" y="31"/>
                </a:lnTo>
                <a:lnTo>
                  <a:pt x="19" y="32"/>
                </a:lnTo>
                <a:lnTo>
                  <a:pt x="28" y="32"/>
                </a:lnTo>
                <a:lnTo>
                  <a:pt x="38" y="31"/>
                </a:lnTo>
                <a:lnTo>
                  <a:pt x="47" y="30"/>
                </a:lnTo>
                <a:lnTo>
                  <a:pt x="56" y="29"/>
                </a:lnTo>
                <a:lnTo>
                  <a:pt x="65" y="27"/>
                </a:lnTo>
                <a:lnTo>
                  <a:pt x="73" y="25"/>
                </a:lnTo>
                <a:lnTo>
                  <a:pt x="82" y="23"/>
                </a:lnTo>
                <a:lnTo>
                  <a:pt x="90" y="21"/>
                </a:lnTo>
                <a:lnTo>
                  <a:pt x="97" y="17"/>
                </a:lnTo>
                <a:lnTo>
                  <a:pt x="106" y="14"/>
                </a:lnTo>
                <a:lnTo>
                  <a:pt x="112" y="9"/>
                </a:lnTo>
                <a:lnTo>
                  <a:pt x="120" y="5"/>
                </a:lnTo>
                <a:lnTo>
                  <a:pt x="128"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18" name="Freeform 103">
            <a:extLst>
              <a:ext uri="{FF2B5EF4-FFF2-40B4-BE49-F238E27FC236}">
                <a16:creationId xmlns:a16="http://schemas.microsoft.com/office/drawing/2014/main" id="{8FBCE10F-75AB-E712-A1C9-70D964E2D139}"/>
              </a:ext>
            </a:extLst>
          </p:cNvPr>
          <p:cNvSpPr>
            <a:spLocks/>
          </p:cNvSpPr>
          <p:nvPr/>
        </p:nvSpPr>
        <p:spPr bwMode="auto">
          <a:xfrm>
            <a:off x="4513263" y="3925889"/>
            <a:ext cx="49212" cy="71437"/>
          </a:xfrm>
          <a:custGeom>
            <a:avLst/>
            <a:gdLst>
              <a:gd name="T0" fmla="*/ 0 w 34"/>
              <a:gd name="T1" fmla="*/ 2147483647 h 51"/>
              <a:gd name="T2" fmla="*/ 2147483647 w 34"/>
              <a:gd name="T3" fmla="*/ 2147483647 h 51"/>
              <a:gd name="T4" fmla="*/ 2147483647 w 34"/>
              <a:gd name="T5" fmla="*/ 2147483647 h 51"/>
              <a:gd name="T6" fmla="*/ 2147483647 w 34"/>
              <a:gd name="T7" fmla="*/ 2147483647 h 51"/>
              <a:gd name="T8" fmla="*/ 2147483647 w 34"/>
              <a:gd name="T9" fmla="*/ 2147483647 h 51"/>
              <a:gd name="T10" fmla="*/ 2147483647 w 34"/>
              <a:gd name="T11" fmla="*/ 2147483647 h 51"/>
              <a:gd name="T12" fmla="*/ 2147483647 w 34"/>
              <a:gd name="T13" fmla="*/ 2147483647 h 51"/>
              <a:gd name="T14" fmla="*/ 2147483647 w 34"/>
              <a:gd name="T15" fmla="*/ 2147483647 h 51"/>
              <a:gd name="T16" fmla="*/ 2147483647 w 34"/>
              <a:gd name="T17" fmla="*/ 2147483647 h 51"/>
              <a:gd name="T18" fmla="*/ 2147483647 w 34"/>
              <a:gd name="T19" fmla="*/ 2147483647 h 51"/>
              <a:gd name="T20" fmla="*/ 2147483647 w 34"/>
              <a:gd name="T21" fmla="*/ 2147483647 h 51"/>
              <a:gd name="T22" fmla="*/ 2147483647 w 34"/>
              <a:gd name="T23" fmla="*/ 2147483647 h 51"/>
              <a:gd name="T24" fmla="*/ 2147483647 w 34"/>
              <a:gd name="T25" fmla="*/ 0 h 5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 h="51">
                <a:moveTo>
                  <a:pt x="0" y="50"/>
                </a:moveTo>
                <a:lnTo>
                  <a:pt x="6" y="47"/>
                </a:lnTo>
                <a:lnTo>
                  <a:pt x="11" y="44"/>
                </a:lnTo>
                <a:lnTo>
                  <a:pt x="13" y="40"/>
                </a:lnTo>
                <a:lnTo>
                  <a:pt x="18" y="35"/>
                </a:lnTo>
                <a:lnTo>
                  <a:pt x="21" y="31"/>
                </a:lnTo>
                <a:lnTo>
                  <a:pt x="24" y="27"/>
                </a:lnTo>
                <a:lnTo>
                  <a:pt x="27" y="23"/>
                </a:lnTo>
                <a:lnTo>
                  <a:pt x="28" y="19"/>
                </a:lnTo>
                <a:lnTo>
                  <a:pt x="30" y="14"/>
                </a:lnTo>
                <a:lnTo>
                  <a:pt x="30" y="9"/>
                </a:lnTo>
                <a:lnTo>
                  <a:pt x="33" y="5"/>
                </a:lnTo>
                <a:lnTo>
                  <a:pt x="33"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19" name="Line 104">
            <a:extLst>
              <a:ext uri="{FF2B5EF4-FFF2-40B4-BE49-F238E27FC236}">
                <a16:creationId xmlns:a16="http://schemas.microsoft.com/office/drawing/2014/main" id="{EC4C452C-C6F8-9D85-9CC9-0A5B632608D2}"/>
              </a:ext>
            </a:extLst>
          </p:cNvPr>
          <p:cNvSpPr>
            <a:spLocks noChangeShapeType="1"/>
          </p:cNvSpPr>
          <p:nvPr/>
        </p:nvSpPr>
        <p:spPr bwMode="auto">
          <a:xfrm flipV="1">
            <a:off x="4560888" y="3752850"/>
            <a:ext cx="0" cy="185738"/>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20" name="Line 105">
            <a:extLst>
              <a:ext uri="{FF2B5EF4-FFF2-40B4-BE49-F238E27FC236}">
                <a16:creationId xmlns:a16="http://schemas.microsoft.com/office/drawing/2014/main" id="{19167EB5-A871-4589-E7A1-10F8B1939CB7}"/>
              </a:ext>
            </a:extLst>
          </p:cNvPr>
          <p:cNvSpPr>
            <a:spLocks noChangeShapeType="1"/>
          </p:cNvSpPr>
          <p:nvPr/>
        </p:nvSpPr>
        <p:spPr bwMode="auto">
          <a:xfrm flipV="1">
            <a:off x="4681538" y="3752850"/>
            <a:ext cx="0" cy="185738"/>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21" name="Freeform 106">
            <a:extLst>
              <a:ext uri="{FF2B5EF4-FFF2-40B4-BE49-F238E27FC236}">
                <a16:creationId xmlns:a16="http://schemas.microsoft.com/office/drawing/2014/main" id="{59DAAF2E-3563-009B-6558-7304F28152C0}"/>
              </a:ext>
            </a:extLst>
          </p:cNvPr>
          <p:cNvSpPr>
            <a:spLocks/>
          </p:cNvSpPr>
          <p:nvPr/>
        </p:nvSpPr>
        <p:spPr bwMode="auto">
          <a:xfrm>
            <a:off x="4627564" y="3505200"/>
            <a:ext cx="300037" cy="84138"/>
          </a:xfrm>
          <a:custGeom>
            <a:avLst/>
            <a:gdLst>
              <a:gd name="T0" fmla="*/ 2147483647 w 208"/>
              <a:gd name="T1" fmla="*/ 2147483647 h 60"/>
              <a:gd name="T2" fmla="*/ 2147483647 w 208"/>
              <a:gd name="T3" fmla="*/ 2147483647 h 60"/>
              <a:gd name="T4" fmla="*/ 2147483647 w 208"/>
              <a:gd name="T5" fmla="*/ 0 h 60"/>
              <a:gd name="T6" fmla="*/ 2147483647 w 208"/>
              <a:gd name="T7" fmla="*/ 0 h 60"/>
              <a:gd name="T8" fmla="*/ 2147483647 w 208"/>
              <a:gd name="T9" fmla="*/ 0 h 60"/>
              <a:gd name="T10" fmla="*/ 2147483647 w 208"/>
              <a:gd name="T11" fmla="*/ 0 h 60"/>
              <a:gd name="T12" fmla="*/ 2147483647 w 208"/>
              <a:gd name="T13" fmla="*/ 0 h 60"/>
              <a:gd name="T14" fmla="*/ 2147483647 w 208"/>
              <a:gd name="T15" fmla="*/ 0 h 60"/>
              <a:gd name="T16" fmla="*/ 2147483647 w 208"/>
              <a:gd name="T17" fmla="*/ 0 h 60"/>
              <a:gd name="T18" fmla="*/ 2147483647 w 208"/>
              <a:gd name="T19" fmla="*/ 0 h 60"/>
              <a:gd name="T20" fmla="*/ 2147483647 w 208"/>
              <a:gd name="T21" fmla="*/ 2147483647 h 60"/>
              <a:gd name="T22" fmla="*/ 2147483647 w 208"/>
              <a:gd name="T23" fmla="*/ 2147483647 h 60"/>
              <a:gd name="T24" fmla="*/ 2147483647 w 208"/>
              <a:gd name="T25" fmla="*/ 2147483647 h 60"/>
              <a:gd name="T26" fmla="*/ 2147483647 w 208"/>
              <a:gd name="T27" fmla="*/ 2147483647 h 60"/>
              <a:gd name="T28" fmla="*/ 2147483647 w 208"/>
              <a:gd name="T29" fmla="*/ 2147483647 h 60"/>
              <a:gd name="T30" fmla="*/ 2147483647 w 208"/>
              <a:gd name="T31" fmla="*/ 2147483647 h 60"/>
              <a:gd name="T32" fmla="*/ 2147483647 w 208"/>
              <a:gd name="T33" fmla="*/ 2147483647 h 60"/>
              <a:gd name="T34" fmla="*/ 2147483647 w 208"/>
              <a:gd name="T35" fmla="*/ 2147483647 h 60"/>
              <a:gd name="T36" fmla="*/ 2147483647 w 208"/>
              <a:gd name="T37" fmla="*/ 2147483647 h 60"/>
              <a:gd name="T38" fmla="*/ 2147483647 w 208"/>
              <a:gd name="T39" fmla="*/ 2147483647 h 60"/>
              <a:gd name="T40" fmla="*/ 2147483647 w 208"/>
              <a:gd name="T41" fmla="*/ 2147483647 h 60"/>
              <a:gd name="T42" fmla="*/ 2147483647 w 208"/>
              <a:gd name="T43" fmla="*/ 2147483647 h 60"/>
              <a:gd name="T44" fmla="*/ 2147483647 w 208"/>
              <a:gd name="T45" fmla="*/ 2147483647 h 60"/>
              <a:gd name="T46" fmla="*/ 2147483647 w 208"/>
              <a:gd name="T47" fmla="*/ 2147483647 h 60"/>
              <a:gd name="T48" fmla="*/ 2147483647 w 208"/>
              <a:gd name="T49" fmla="*/ 2147483647 h 60"/>
              <a:gd name="T50" fmla="*/ 2147483647 w 208"/>
              <a:gd name="T51" fmla="*/ 2147483647 h 60"/>
              <a:gd name="T52" fmla="*/ 2147483647 w 208"/>
              <a:gd name="T53" fmla="*/ 2147483647 h 60"/>
              <a:gd name="T54" fmla="*/ 2147483647 w 208"/>
              <a:gd name="T55" fmla="*/ 2147483647 h 60"/>
              <a:gd name="T56" fmla="*/ 2147483647 w 208"/>
              <a:gd name="T57" fmla="*/ 2147483647 h 60"/>
              <a:gd name="T58" fmla="*/ 2147483647 w 208"/>
              <a:gd name="T59" fmla="*/ 2147483647 h 60"/>
              <a:gd name="T60" fmla="*/ 2147483647 w 208"/>
              <a:gd name="T61" fmla="*/ 2147483647 h 60"/>
              <a:gd name="T62" fmla="*/ 2147483647 w 208"/>
              <a:gd name="T63" fmla="*/ 2147483647 h 60"/>
              <a:gd name="T64" fmla="*/ 0 w 208"/>
              <a:gd name="T65" fmla="*/ 2147483647 h 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8" h="60">
                <a:moveTo>
                  <a:pt x="207" y="2"/>
                </a:moveTo>
                <a:lnTo>
                  <a:pt x="199" y="1"/>
                </a:lnTo>
                <a:lnTo>
                  <a:pt x="191" y="0"/>
                </a:lnTo>
                <a:lnTo>
                  <a:pt x="185" y="0"/>
                </a:lnTo>
                <a:lnTo>
                  <a:pt x="177" y="0"/>
                </a:lnTo>
                <a:lnTo>
                  <a:pt x="169" y="0"/>
                </a:lnTo>
                <a:lnTo>
                  <a:pt x="162" y="0"/>
                </a:lnTo>
                <a:lnTo>
                  <a:pt x="156" y="0"/>
                </a:lnTo>
                <a:lnTo>
                  <a:pt x="149" y="0"/>
                </a:lnTo>
                <a:lnTo>
                  <a:pt x="141" y="0"/>
                </a:lnTo>
                <a:lnTo>
                  <a:pt x="135" y="1"/>
                </a:lnTo>
                <a:lnTo>
                  <a:pt x="128" y="2"/>
                </a:lnTo>
                <a:lnTo>
                  <a:pt x="122" y="2"/>
                </a:lnTo>
                <a:lnTo>
                  <a:pt x="115" y="4"/>
                </a:lnTo>
                <a:lnTo>
                  <a:pt x="108" y="6"/>
                </a:lnTo>
                <a:lnTo>
                  <a:pt x="102" y="7"/>
                </a:lnTo>
                <a:lnTo>
                  <a:pt x="95" y="8"/>
                </a:lnTo>
                <a:lnTo>
                  <a:pt x="89" y="10"/>
                </a:lnTo>
                <a:lnTo>
                  <a:pt x="83" y="13"/>
                </a:lnTo>
                <a:lnTo>
                  <a:pt x="76" y="16"/>
                </a:lnTo>
                <a:lnTo>
                  <a:pt x="70" y="18"/>
                </a:lnTo>
                <a:lnTo>
                  <a:pt x="63" y="19"/>
                </a:lnTo>
                <a:lnTo>
                  <a:pt x="58" y="24"/>
                </a:lnTo>
                <a:lnTo>
                  <a:pt x="52" y="25"/>
                </a:lnTo>
                <a:lnTo>
                  <a:pt x="46" y="28"/>
                </a:lnTo>
                <a:lnTo>
                  <a:pt x="40" y="32"/>
                </a:lnTo>
                <a:lnTo>
                  <a:pt x="34" y="34"/>
                </a:lnTo>
                <a:lnTo>
                  <a:pt x="29" y="39"/>
                </a:lnTo>
                <a:lnTo>
                  <a:pt x="23" y="42"/>
                </a:lnTo>
                <a:lnTo>
                  <a:pt x="16" y="46"/>
                </a:lnTo>
                <a:lnTo>
                  <a:pt x="11" y="50"/>
                </a:lnTo>
                <a:lnTo>
                  <a:pt x="6" y="54"/>
                </a:lnTo>
                <a:lnTo>
                  <a:pt x="0" y="59"/>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22" name="Freeform 107">
            <a:extLst>
              <a:ext uri="{FF2B5EF4-FFF2-40B4-BE49-F238E27FC236}">
                <a16:creationId xmlns:a16="http://schemas.microsoft.com/office/drawing/2014/main" id="{095D4410-E26C-9506-2775-A672FA06CBC4}"/>
              </a:ext>
            </a:extLst>
          </p:cNvPr>
          <p:cNvSpPr>
            <a:spLocks/>
          </p:cNvSpPr>
          <p:nvPr/>
        </p:nvSpPr>
        <p:spPr bwMode="auto">
          <a:xfrm>
            <a:off x="4556126" y="3587751"/>
            <a:ext cx="73025" cy="136525"/>
          </a:xfrm>
          <a:custGeom>
            <a:avLst/>
            <a:gdLst>
              <a:gd name="T0" fmla="*/ 2147483647 w 51"/>
              <a:gd name="T1" fmla="*/ 0 h 97"/>
              <a:gd name="T2" fmla="*/ 2147483647 w 51"/>
              <a:gd name="T3" fmla="*/ 2147483647 h 97"/>
              <a:gd name="T4" fmla="*/ 2147483647 w 51"/>
              <a:gd name="T5" fmla="*/ 2147483647 h 97"/>
              <a:gd name="T6" fmla="*/ 2147483647 w 51"/>
              <a:gd name="T7" fmla="*/ 2147483647 h 97"/>
              <a:gd name="T8" fmla="*/ 2147483647 w 51"/>
              <a:gd name="T9" fmla="*/ 2147483647 h 97"/>
              <a:gd name="T10" fmla="*/ 2147483647 w 51"/>
              <a:gd name="T11" fmla="*/ 2147483647 h 97"/>
              <a:gd name="T12" fmla="*/ 2147483647 w 51"/>
              <a:gd name="T13" fmla="*/ 2147483647 h 97"/>
              <a:gd name="T14" fmla="*/ 2147483647 w 51"/>
              <a:gd name="T15" fmla="*/ 2147483647 h 97"/>
              <a:gd name="T16" fmla="*/ 2147483647 w 51"/>
              <a:gd name="T17" fmla="*/ 2147483647 h 97"/>
              <a:gd name="T18" fmla="*/ 2147483647 w 51"/>
              <a:gd name="T19" fmla="*/ 2147483647 h 97"/>
              <a:gd name="T20" fmla="*/ 2147483647 w 51"/>
              <a:gd name="T21" fmla="*/ 2147483647 h 97"/>
              <a:gd name="T22" fmla="*/ 2147483647 w 51"/>
              <a:gd name="T23" fmla="*/ 2147483647 h 97"/>
              <a:gd name="T24" fmla="*/ 2147483647 w 51"/>
              <a:gd name="T25" fmla="*/ 2147483647 h 97"/>
              <a:gd name="T26" fmla="*/ 2147483647 w 51"/>
              <a:gd name="T27" fmla="*/ 2147483647 h 97"/>
              <a:gd name="T28" fmla="*/ 0 w 51"/>
              <a:gd name="T29" fmla="*/ 2147483647 h 97"/>
              <a:gd name="T30" fmla="*/ 0 w 51"/>
              <a:gd name="T31" fmla="*/ 2147483647 h 9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1" h="97">
                <a:moveTo>
                  <a:pt x="50" y="0"/>
                </a:moveTo>
                <a:lnTo>
                  <a:pt x="43" y="5"/>
                </a:lnTo>
                <a:lnTo>
                  <a:pt x="37" y="11"/>
                </a:lnTo>
                <a:lnTo>
                  <a:pt x="32" y="16"/>
                </a:lnTo>
                <a:lnTo>
                  <a:pt x="26" y="21"/>
                </a:lnTo>
                <a:lnTo>
                  <a:pt x="22" y="27"/>
                </a:lnTo>
                <a:lnTo>
                  <a:pt x="18" y="34"/>
                </a:lnTo>
                <a:lnTo>
                  <a:pt x="15" y="40"/>
                </a:lnTo>
                <a:lnTo>
                  <a:pt x="11" y="46"/>
                </a:lnTo>
                <a:lnTo>
                  <a:pt x="8" y="53"/>
                </a:lnTo>
                <a:lnTo>
                  <a:pt x="6" y="61"/>
                </a:lnTo>
                <a:lnTo>
                  <a:pt x="4" y="67"/>
                </a:lnTo>
                <a:lnTo>
                  <a:pt x="1" y="74"/>
                </a:lnTo>
                <a:lnTo>
                  <a:pt x="1" y="80"/>
                </a:lnTo>
                <a:lnTo>
                  <a:pt x="0" y="88"/>
                </a:lnTo>
                <a:lnTo>
                  <a:pt x="0" y="96"/>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23" name="Freeform 108">
            <a:extLst>
              <a:ext uri="{FF2B5EF4-FFF2-40B4-BE49-F238E27FC236}">
                <a16:creationId xmlns:a16="http://schemas.microsoft.com/office/drawing/2014/main" id="{49F4EF92-AD07-DBC7-E916-5A9C4C8C857F}"/>
              </a:ext>
            </a:extLst>
          </p:cNvPr>
          <p:cNvSpPr>
            <a:spLocks/>
          </p:cNvSpPr>
          <p:nvPr/>
        </p:nvSpPr>
        <p:spPr bwMode="auto">
          <a:xfrm>
            <a:off x="4721226" y="3616325"/>
            <a:ext cx="188913" cy="46038"/>
          </a:xfrm>
          <a:custGeom>
            <a:avLst/>
            <a:gdLst>
              <a:gd name="T0" fmla="*/ 2147483647 w 131"/>
              <a:gd name="T1" fmla="*/ 2147483647 h 33"/>
              <a:gd name="T2" fmla="*/ 2147483647 w 131"/>
              <a:gd name="T3" fmla="*/ 0 h 33"/>
              <a:gd name="T4" fmla="*/ 2147483647 w 131"/>
              <a:gd name="T5" fmla="*/ 0 h 33"/>
              <a:gd name="T6" fmla="*/ 2147483647 w 131"/>
              <a:gd name="T7" fmla="*/ 0 h 33"/>
              <a:gd name="T8" fmla="*/ 2147483647 w 131"/>
              <a:gd name="T9" fmla="*/ 0 h 33"/>
              <a:gd name="T10" fmla="*/ 2147483647 w 131"/>
              <a:gd name="T11" fmla="*/ 2147483647 h 33"/>
              <a:gd name="T12" fmla="*/ 2147483647 w 131"/>
              <a:gd name="T13" fmla="*/ 2147483647 h 33"/>
              <a:gd name="T14" fmla="*/ 2147483647 w 131"/>
              <a:gd name="T15" fmla="*/ 2147483647 h 33"/>
              <a:gd name="T16" fmla="*/ 2147483647 w 131"/>
              <a:gd name="T17" fmla="*/ 2147483647 h 33"/>
              <a:gd name="T18" fmla="*/ 2147483647 w 131"/>
              <a:gd name="T19" fmla="*/ 2147483647 h 33"/>
              <a:gd name="T20" fmla="*/ 2147483647 w 131"/>
              <a:gd name="T21" fmla="*/ 2147483647 h 33"/>
              <a:gd name="T22" fmla="*/ 2147483647 w 131"/>
              <a:gd name="T23" fmla="*/ 2147483647 h 33"/>
              <a:gd name="T24" fmla="*/ 2147483647 w 131"/>
              <a:gd name="T25" fmla="*/ 2147483647 h 33"/>
              <a:gd name="T26" fmla="*/ 2147483647 w 131"/>
              <a:gd name="T27" fmla="*/ 2147483647 h 33"/>
              <a:gd name="T28" fmla="*/ 2147483647 w 131"/>
              <a:gd name="T29" fmla="*/ 2147483647 h 33"/>
              <a:gd name="T30" fmla="*/ 0 w 131"/>
              <a:gd name="T31" fmla="*/ 2147483647 h 3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31" h="33">
                <a:moveTo>
                  <a:pt x="130" y="1"/>
                </a:moveTo>
                <a:lnTo>
                  <a:pt x="120" y="0"/>
                </a:lnTo>
                <a:lnTo>
                  <a:pt x="109" y="0"/>
                </a:lnTo>
                <a:lnTo>
                  <a:pt x="100" y="0"/>
                </a:lnTo>
                <a:lnTo>
                  <a:pt x="91" y="0"/>
                </a:lnTo>
                <a:lnTo>
                  <a:pt x="82" y="1"/>
                </a:lnTo>
                <a:lnTo>
                  <a:pt x="74" y="1"/>
                </a:lnTo>
                <a:lnTo>
                  <a:pt x="65" y="3"/>
                </a:lnTo>
                <a:lnTo>
                  <a:pt x="57" y="6"/>
                </a:lnTo>
                <a:lnTo>
                  <a:pt x="47" y="8"/>
                </a:lnTo>
                <a:lnTo>
                  <a:pt x="40" y="11"/>
                </a:lnTo>
                <a:lnTo>
                  <a:pt x="32" y="14"/>
                </a:lnTo>
                <a:lnTo>
                  <a:pt x="24" y="19"/>
                </a:lnTo>
                <a:lnTo>
                  <a:pt x="16" y="23"/>
                </a:lnTo>
                <a:lnTo>
                  <a:pt x="8" y="26"/>
                </a:lnTo>
                <a:lnTo>
                  <a:pt x="0" y="32"/>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24" name="Freeform 109">
            <a:extLst>
              <a:ext uri="{FF2B5EF4-FFF2-40B4-BE49-F238E27FC236}">
                <a16:creationId xmlns:a16="http://schemas.microsoft.com/office/drawing/2014/main" id="{BC8C5DBF-3B93-8467-225F-0F970ADDBA88}"/>
              </a:ext>
            </a:extLst>
          </p:cNvPr>
          <p:cNvSpPr>
            <a:spLocks/>
          </p:cNvSpPr>
          <p:nvPr/>
        </p:nvSpPr>
        <p:spPr bwMode="auto">
          <a:xfrm>
            <a:off x="4678363" y="3660775"/>
            <a:ext cx="44450" cy="71438"/>
          </a:xfrm>
          <a:custGeom>
            <a:avLst/>
            <a:gdLst>
              <a:gd name="T0" fmla="*/ 2147483647 w 31"/>
              <a:gd name="T1" fmla="*/ 0 h 51"/>
              <a:gd name="T2" fmla="*/ 2147483647 w 31"/>
              <a:gd name="T3" fmla="*/ 2147483647 h 51"/>
              <a:gd name="T4" fmla="*/ 2147483647 w 31"/>
              <a:gd name="T5" fmla="*/ 2147483647 h 51"/>
              <a:gd name="T6" fmla="*/ 2147483647 w 31"/>
              <a:gd name="T7" fmla="*/ 2147483647 h 51"/>
              <a:gd name="T8" fmla="*/ 2147483647 w 31"/>
              <a:gd name="T9" fmla="*/ 2147483647 h 51"/>
              <a:gd name="T10" fmla="*/ 2147483647 w 31"/>
              <a:gd name="T11" fmla="*/ 2147483647 h 51"/>
              <a:gd name="T12" fmla="*/ 2147483647 w 31"/>
              <a:gd name="T13" fmla="*/ 2147483647 h 51"/>
              <a:gd name="T14" fmla="*/ 2147483647 w 31"/>
              <a:gd name="T15" fmla="*/ 2147483647 h 51"/>
              <a:gd name="T16" fmla="*/ 2147483647 w 31"/>
              <a:gd name="T17" fmla="*/ 2147483647 h 51"/>
              <a:gd name="T18" fmla="*/ 2147483647 w 31"/>
              <a:gd name="T19" fmla="*/ 2147483647 h 51"/>
              <a:gd name="T20" fmla="*/ 2147483647 w 31"/>
              <a:gd name="T21" fmla="*/ 2147483647 h 51"/>
              <a:gd name="T22" fmla="*/ 0 w 31"/>
              <a:gd name="T23" fmla="*/ 2147483647 h 51"/>
              <a:gd name="T24" fmla="*/ 0 w 31"/>
              <a:gd name="T25" fmla="*/ 2147483647 h 5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1" h="51">
                <a:moveTo>
                  <a:pt x="30" y="0"/>
                </a:moveTo>
                <a:lnTo>
                  <a:pt x="25" y="3"/>
                </a:lnTo>
                <a:lnTo>
                  <a:pt x="21" y="6"/>
                </a:lnTo>
                <a:lnTo>
                  <a:pt x="17" y="10"/>
                </a:lnTo>
                <a:lnTo>
                  <a:pt x="14" y="14"/>
                </a:lnTo>
                <a:lnTo>
                  <a:pt x="10" y="18"/>
                </a:lnTo>
                <a:lnTo>
                  <a:pt x="8" y="22"/>
                </a:lnTo>
                <a:lnTo>
                  <a:pt x="5" y="26"/>
                </a:lnTo>
                <a:lnTo>
                  <a:pt x="4" y="31"/>
                </a:lnTo>
                <a:lnTo>
                  <a:pt x="2" y="36"/>
                </a:lnTo>
                <a:lnTo>
                  <a:pt x="1" y="40"/>
                </a:lnTo>
                <a:lnTo>
                  <a:pt x="0" y="45"/>
                </a:lnTo>
                <a:lnTo>
                  <a:pt x="0" y="5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25" name="Line 110">
            <a:extLst>
              <a:ext uri="{FF2B5EF4-FFF2-40B4-BE49-F238E27FC236}">
                <a16:creationId xmlns:a16="http://schemas.microsoft.com/office/drawing/2014/main" id="{9FD63913-D0BC-016B-0353-91E09CDB0684}"/>
              </a:ext>
            </a:extLst>
          </p:cNvPr>
          <p:cNvSpPr>
            <a:spLocks noChangeShapeType="1"/>
          </p:cNvSpPr>
          <p:nvPr/>
        </p:nvSpPr>
        <p:spPr bwMode="auto">
          <a:xfrm>
            <a:off x="4678363" y="3717926"/>
            <a:ext cx="0" cy="188913"/>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26" name="Line 111">
            <a:extLst>
              <a:ext uri="{FF2B5EF4-FFF2-40B4-BE49-F238E27FC236}">
                <a16:creationId xmlns:a16="http://schemas.microsoft.com/office/drawing/2014/main" id="{97B545A6-7B66-95CA-A574-14821EBD3B6E}"/>
              </a:ext>
            </a:extLst>
          </p:cNvPr>
          <p:cNvSpPr>
            <a:spLocks noChangeShapeType="1"/>
          </p:cNvSpPr>
          <p:nvPr/>
        </p:nvSpPr>
        <p:spPr bwMode="auto">
          <a:xfrm>
            <a:off x="4556125" y="3717926"/>
            <a:ext cx="0" cy="188913"/>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27" name="Freeform 112">
            <a:extLst>
              <a:ext uri="{FF2B5EF4-FFF2-40B4-BE49-F238E27FC236}">
                <a16:creationId xmlns:a16="http://schemas.microsoft.com/office/drawing/2014/main" id="{BC4A07C9-1B6D-16D7-71E8-800861CAB347}"/>
              </a:ext>
            </a:extLst>
          </p:cNvPr>
          <p:cNvSpPr>
            <a:spLocks/>
          </p:cNvSpPr>
          <p:nvPr/>
        </p:nvSpPr>
        <p:spPr bwMode="auto">
          <a:xfrm>
            <a:off x="4419600" y="4033839"/>
            <a:ext cx="133350" cy="77787"/>
          </a:xfrm>
          <a:custGeom>
            <a:avLst/>
            <a:gdLst>
              <a:gd name="T0" fmla="*/ 2147483647 w 92"/>
              <a:gd name="T1" fmla="*/ 2147483647 h 56"/>
              <a:gd name="T2" fmla="*/ 2147483647 w 92"/>
              <a:gd name="T3" fmla="*/ 0 h 56"/>
              <a:gd name="T4" fmla="*/ 2147483647 w 92"/>
              <a:gd name="T5" fmla="*/ 2147483647 h 56"/>
              <a:gd name="T6" fmla="*/ 0 w 92"/>
              <a:gd name="T7" fmla="*/ 2147483647 h 56"/>
              <a:gd name="T8" fmla="*/ 2147483647 w 92"/>
              <a:gd name="T9" fmla="*/ 2147483647 h 56"/>
              <a:gd name="T10" fmla="*/ 2147483647 w 92"/>
              <a:gd name="T11" fmla="*/ 2147483647 h 56"/>
              <a:gd name="T12" fmla="*/ 2147483647 w 92"/>
              <a:gd name="T13" fmla="*/ 2147483647 h 56"/>
              <a:gd name="T14" fmla="*/ 2147483647 w 92"/>
              <a:gd name="T15" fmla="*/ 2147483647 h 56"/>
              <a:gd name="T16" fmla="*/ 2147483647 w 92"/>
              <a:gd name="T17" fmla="*/ 2147483647 h 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2" h="56">
                <a:moveTo>
                  <a:pt x="91" y="5"/>
                </a:moveTo>
                <a:lnTo>
                  <a:pt x="60" y="0"/>
                </a:lnTo>
                <a:lnTo>
                  <a:pt x="64" y="7"/>
                </a:lnTo>
                <a:lnTo>
                  <a:pt x="0" y="37"/>
                </a:lnTo>
                <a:lnTo>
                  <a:pt x="9" y="55"/>
                </a:lnTo>
                <a:lnTo>
                  <a:pt x="73" y="24"/>
                </a:lnTo>
                <a:lnTo>
                  <a:pt x="77" y="31"/>
                </a:lnTo>
                <a:lnTo>
                  <a:pt x="91" y="5"/>
                </a:lnTo>
              </a:path>
            </a:pathLst>
          </a:custGeom>
          <a:solidFill>
            <a:srgbClr val="0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28" name="Freeform 113">
            <a:extLst>
              <a:ext uri="{FF2B5EF4-FFF2-40B4-BE49-F238E27FC236}">
                <a16:creationId xmlns:a16="http://schemas.microsoft.com/office/drawing/2014/main" id="{71BD54D1-9E2E-B857-003B-044D59C85008}"/>
              </a:ext>
            </a:extLst>
          </p:cNvPr>
          <p:cNvSpPr>
            <a:spLocks/>
          </p:cNvSpPr>
          <p:nvPr/>
        </p:nvSpPr>
        <p:spPr bwMode="auto">
          <a:xfrm>
            <a:off x="4313239" y="4024313"/>
            <a:ext cx="34925" cy="133350"/>
          </a:xfrm>
          <a:custGeom>
            <a:avLst/>
            <a:gdLst>
              <a:gd name="T0" fmla="*/ 0 w 24"/>
              <a:gd name="T1" fmla="*/ 0 h 96"/>
              <a:gd name="T2" fmla="*/ 2147483647 w 24"/>
              <a:gd name="T3" fmla="*/ 0 h 96"/>
              <a:gd name="T4" fmla="*/ 2147483647 w 24"/>
              <a:gd name="T5" fmla="*/ 2147483647 h 96"/>
              <a:gd name="T6" fmla="*/ 0 w 24"/>
              <a:gd name="T7" fmla="*/ 2147483647 h 96"/>
              <a:gd name="T8" fmla="*/ 0 w 24"/>
              <a:gd name="T9" fmla="*/ 0 h 96"/>
              <a:gd name="T10" fmla="*/ 0 w 24"/>
              <a:gd name="T11" fmla="*/ 0 h 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96">
                <a:moveTo>
                  <a:pt x="0" y="0"/>
                </a:moveTo>
                <a:lnTo>
                  <a:pt x="23" y="0"/>
                </a:lnTo>
                <a:lnTo>
                  <a:pt x="23" y="95"/>
                </a:lnTo>
                <a:lnTo>
                  <a:pt x="0" y="95"/>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29" name="Text Box 114">
            <a:extLst>
              <a:ext uri="{FF2B5EF4-FFF2-40B4-BE49-F238E27FC236}">
                <a16:creationId xmlns:a16="http://schemas.microsoft.com/office/drawing/2014/main" id="{1C6BF3F1-18FC-C385-EF0D-898A11D9D889}"/>
              </a:ext>
            </a:extLst>
          </p:cNvPr>
          <p:cNvSpPr txBox="1">
            <a:spLocks noChangeArrowheads="1"/>
          </p:cNvSpPr>
          <p:nvPr/>
        </p:nvSpPr>
        <p:spPr bwMode="auto">
          <a:xfrm>
            <a:off x="3668713" y="4038600"/>
            <a:ext cx="55562" cy="10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330" name="Text Box 115">
            <a:extLst>
              <a:ext uri="{FF2B5EF4-FFF2-40B4-BE49-F238E27FC236}">
                <a16:creationId xmlns:a16="http://schemas.microsoft.com/office/drawing/2014/main" id="{E8F565CA-F486-0280-AAA1-37FEC0A5515F}"/>
              </a:ext>
            </a:extLst>
          </p:cNvPr>
          <p:cNvSpPr txBox="1">
            <a:spLocks noChangeArrowheads="1"/>
          </p:cNvSpPr>
          <p:nvPr/>
        </p:nvSpPr>
        <p:spPr bwMode="auto">
          <a:xfrm>
            <a:off x="4083050" y="4024314"/>
            <a:ext cx="57150" cy="10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331" name="Text Box 116">
            <a:extLst>
              <a:ext uri="{FF2B5EF4-FFF2-40B4-BE49-F238E27FC236}">
                <a16:creationId xmlns:a16="http://schemas.microsoft.com/office/drawing/2014/main" id="{B06629E7-4B6A-588D-5CFE-5B884CFC23C3}"/>
              </a:ext>
            </a:extLst>
          </p:cNvPr>
          <p:cNvSpPr txBox="1">
            <a:spLocks noChangeArrowheads="1"/>
          </p:cNvSpPr>
          <p:nvPr/>
        </p:nvSpPr>
        <p:spPr bwMode="auto">
          <a:xfrm>
            <a:off x="4779964" y="3482975"/>
            <a:ext cx="53975" cy="10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332" name="Freeform 117">
            <a:extLst>
              <a:ext uri="{FF2B5EF4-FFF2-40B4-BE49-F238E27FC236}">
                <a16:creationId xmlns:a16="http://schemas.microsoft.com/office/drawing/2014/main" id="{BF9D97F6-11ED-7D41-70A4-3F78BA6558BA}"/>
              </a:ext>
            </a:extLst>
          </p:cNvPr>
          <p:cNvSpPr>
            <a:spLocks/>
          </p:cNvSpPr>
          <p:nvPr/>
        </p:nvSpPr>
        <p:spPr bwMode="auto">
          <a:xfrm>
            <a:off x="4902201" y="3502026"/>
            <a:ext cx="327025" cy="112713"/>
          </a:xfrm>
          <a:custGeom>
            <a:avLst/>
            <a:gdLst>
              <a:gd name="T0" fmla="*/ 0 w 227"/>
              <a:gd name="T1" fmla="*/ 0 h 81"/>
              <a:gd name="T2" fmla="*/ 2147483647 w 227"/>
              <a:gd name="T3" fmla="*/ 0 h 81"/>
              <a:gd name="T4" fmla="*/ 2147483647 w 227"/>
              <a:gd name="T5" fmla="*/ 2147483647 h 81"/>
              <a:gd name="T6" fmla="*/ 0 w 227"/>
              <a:gd name="T7" fmla="*/ 2147483647 h 81"/>
              <a:gd name="T8" fmla="*/ 0 w 227"/>
              <a:gd name="T9" fmla="*/ 0 h 81"/>
              <a:gd name="T10" fmla="*/ 0 w 227"/>
              <a:gd name="T11" fmla="*/ 0 h 8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7" h="81">
                <a:moveTo>
                  <a:pt x="0" y="0"/>
                </a:moveTo>
                <a:lnTo>
                  <a:pt x="226" y="0"/>
                </a:lnTo>
                <a:lnTo>
                  <a:pt x="226" y="80"/>
                </a:lnTo>
                <a:lnTo>
                  <a:pt x="0" y="80"/>
                </a:lnTo>
                <a:lnTo>
                  <a:pt x="0" y="0"/>
                </a:lnTo>
              </a:path>
            </a:pathLst>
          </a:custGeom>
          <a:solidFill>
            <a:srgbClr val="3FC0FF"/>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33" name="Line 118">
            <a:extLst>
              <a:ext uri="{FF2B5EF4-FFF2-40B4-BE49-F238E27FC236}">
                <a16:creationId xmlns:a16="http://schemas.microsoft.com/office/drawing/2014/main" id="{3108F516-78EA-CEC4-DD31-9EE1097532C6}"/>
              </a:ext>
            </a:extLst>
          </p:cNvPr>
          <p:cNvSpPr>
            <a:spLocks noChangeShapeType="1"/>
          </p:cNvSpPr>
          <p:nvPr/>
        </p:nvSpPr>
        <p:spPr bwMode="auto">
          <a:xfrm>
            <a:off x="4870451" y="3500438"/>
            <a:ext cx="358775" cy="0"/>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34" name="Line 119">
            <a:extLst>
              <a:ext uri="{FF2B5EF4-FFF2-40B4-BE49-F238E27FC236}">
                <a16:creationId xmlns:a16="http://schemas.microsoft.com/office/drawing/2014/main" id="{CB65C89A-93E5-F915-1655-494763D83821}"/>
              </a:ext>
            </a:extLst>
          </p:cNvPr>
          <p:cNvSpPr>
            <a:spLocks noChangeShapeType="1"/>
          </p:cNvSpPr>
          <p:nvPr/>
        </p:nvSpPr>
        <p:spPr bwMode="auto">
          <a:xfrm>
            <a:off x="4876801" y="3613150"/>
            <a:ext cx="365125" cy="0"/>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35" name="Freeform 120">
            <a:extLst>
              <a:ext uri="{FF2B5EF4-FFF2-40B4-BE49-F238E27FC236}">
                <a16:creationId xmlns:a16="http://schemas.microsoft.com/office/drawing/2014/main" id="{ED1695A3-989E-381A-AB6B-6BD2E6C6CEA6}"/>
              </a:ext>
            </a:extLst>
          </p:cNvPr>
          <p:cNvSpPr>
            <a:spLocks/>
          </p:cNvSpPr>
          <p:nvPr/>
        </p:nvSpPr>
        <p:spPr bwMode="auto">
          <a:xfrm>
            <a:off x="4883150" y="3492501"/>
            <a:ext cx="33338" cy="136525"/>
          </a:xfrm>
          <a:custGeom>
            <a:avLst/>
            <a:gdLst>
              <a:gd name="T0" fmla="*/ 0 w 23"/>
              <a:gd name="T1" fmla="*/ 0 h 97"/>
              <a:gd name="T2" fmla="*/ 2147483647 w 23"/>
              <a:gd name="T3" fmla="*/ 0 h 97"/>
              <a:gd name="T4" fmla="*/ 2147483647 w 23"/>
              <a:gd name="T5" fmla="*/ 2147483647 h 97"/>
              <a:gd name="T6" fmla="*/ 0 w 23"/>
              <a:gd name="T7" fmla="*/ 2147483647 h 97"/>
              <a:gd name="T8" fmla="*/ 0 w 23"/>
              <a:gd name="T9" fmla="*/ 0 h 97"/>
              <a:gd name="T10" fmla="*/ 0 w 23"/>
              <a:gd name="T11" fmla="*/ 0 h 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 h="97">
                <a:moveTo>
                  <a:pt x="0" y="0"/>
                </a:moveTo>
                <a:lnTo>
                  <a:pt x="22" y="0"/>
                </a:lnTo>
                <a:lnTo>
                  <a:pt x="22" y="96"/>
                </a:lnTo>
                <a:lnTo>
                  <a:pt x="0" y="96"/>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36" name="Freeform 121">
            <a:extLst>
              <a:ext uri="{FF2B5EF4-FFF2-40B4-BE49-F238E27FC236}">
                <a16:creationId xmlns:a16="http://schemas.microsoft.com/office/drawing/2014/main" id="{0B3230EF-33DF-3955-6538-4C12AEFBE263}"/>
              </a:ext>
            </a:extLst>
          </p:cNvPr>
          <p:cNvSpPr>
            <a:spLocks/>
          </p:cNvSpPr>
          <p:nvPr/>
        </p:nvSpPr>
        <p:spPr bwMode="auto">
          <a:xfrm>
            <a:off x="5227638" y="3508376"/>
            <a:ext cx="19050" cy="68263"/>
          </a:xfrm>
          <a:custGeom>
            <a:avLst/>
            <a:gdLst>
              <a:gd name="T0" fmla="*/ 0 w 13"/>
              <a:gd name="T1" fmla="*/ 0 h 49"/>
              <a:gd name="T2" fmla="*/ 2147483647 w 13"/>
              <a:gd name="T3" fmla="*/ 2147483647 h 49"/>
              <a:gd name="T4" fmla="*/ 2147483647 w 13"/>
              <a:gd name="T5" fmla="*/ 2147483647 h 49"/>
              <a:gd name="T6" fmla="*/ 2147483647 w 13"/>
              <a:gd name="T7" fmla="*/ 2147483647 h 49"/>
              <a:gd name="T8" fmla="*/ 0 w 13"/>
              <a:gd name="T9" fmla="*/ 2147483647 h 49"/>
              <a:gd name="T10" fmla="*/ 0 w 13"/>
              <a:gd name="T11" fmla="*/ 2147483647 h 49"/>
              <a:gd name="T12" fmla="*/ 0 w 13"/>
              <a:gd name="T13" fmla="*/ 0 h 49"/>
              <a:gd name="T14" fmla="*/ 0 w 13"/>
              <a:gd name="T15" fmla="*/ 0 h 4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 h="49">
                <a:moveTo>
                  <a:pt x="0" y="0"/>
                </a:moveTo>
                <a:lnTo>
                  <a:pt x="9" y="5"/>
                </a:lnTo>
                <a:lnTo>
                  <a:pt x="12" y="22"/>
                </a:lnTo>
                <a:lnTo>
                  <a:pt x="6" y="42"/>
                </a:lnTo>
                <a:lnTo>
                  <a:pt x="0" y="48"/>
                </a:lnTo>
                <a:lnTo>
                  <a:pt x="0" y="2"/>
                </a:lnTo>
                <a:lnTo>
                  <a:pt x="0" y="0"/>
                </a:lnTo>
              </a:path>
            </a:pathLst>
          </a:custGeom>
          <a:solidFill>
            <a:srgbClr val="0000AF"/>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37" name="Freeform 122">
            <a:extLst>
              <a:ext uri="{FF2B5EF4-FFF2-40B4-BE49-F238E27FC236}">
                <a16:creationId xmlns:a16="http://schemas.microsoft.com/office/drawing/2014/main" id="{6696C063-7359-46CB-F414-46910AE3C737}"/>
              </a:ext>
            </a:extLst>
          </p:cNvPr>
          <p:cNvSpPr>
            <a:spLocks/>
          </p:cNvSpPr>
          <p:nvPr/>
        </p:nvSpPr>
        <p:spPr bwMode="auto">
          <a:xfrm>
            <a:off x="5226050" y="3500439"/>
            <a:ext cx="20638" cy="28575"/>
          </a:xfrm>
          <a:custGeom>
            <a:avLst/>
            <a:gdLst>
              <a:gd name="T0" fmla="*/ 0 w 15"/>
              <a:gd name="T1" fmla="*/ 0 h 21"/>
              <a:gd name="T2" fmla="*/ 2147483647 w 15"/>
              <a:gd name="T3" fmla="*/ 2147483647 h 21"/>
              <a:gd name="T4" fmla="*/ 2147483647 w 15"/>
              <a:gd name="T5" fmla="*/ 2147483647 h 21"/>
              <a:gd name="T6" fmla="*/ 2147483647 w 15"/>
              <a:gd name="T7" fmla="*/ 2147483647 h 21"/>
              <a:gd name="T8" fmla="*/ 2147483647 w 15"/>
              <a:gd name="T9" fmla="*/ 2147483647 h 21"/>
              <a:gd name="T10" fmla="*/ 2147483647 w 15"/>
              <a:gd name="T11" fmla="*/ 2147483647 h 21"/>
              <a:gd name="T12" fmla="*/ 2147483647 w 15"/>
              <a:gd name="T13" fmla="*/ 2147483647 h 21"/>
              <a:gd name="T14" fmla="*/ 2147483647 w 15"/>
              <a:gd name="T15" fmla="*/ 2147483647 h 21"/>
              <a:gd name="T16" fmla="*/ 2147483647 w 15"/>
              <a:gd name="T17" fmla="*/ 2147483647 h 21"/>
              <a:gd name="T18" fmla="*/ 2147483647 w 15"/>
              <a:gd name="T19" fmla="*/ 2147483647 h 21"/>
              <a:gd name="T20" fmla="*/ 2147483647 w 15"/>
              <a:gd name="T21" fmla="*/ 2147483647 h 21"/>
              <a:gd name="T22" fmla="*/ 2147483647 w 15"/>
              <a:gd name="T23" fmla="*/ 2147483647 h 21"/>
              <a:gd name="T24" fmla="*/ 2147483647 w 15"/>
              <a:gd name="T25" fmla="*/ 2147483647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 h="21">
                <a:moveTo>
                  <a:pt x="0" y="0"/>
                </a:moveTo>
                <a:lnTo>
                  <a:pt x="3" y="1"/>
                </a:lnTo>
                <a:lnTo>
                  <a:pt x="3" y="2"/>
                </a:lnTo>
                <a:lnTo>
                  <a:pt x="5" y="4"/>
                </a:lnTo>
                <a:lnTo>
                  <a:pt x="5" y="6"/>
                </a:lnTo>
                <a:lnTo>
                  <a:pt x="8" y="7"/>
                </a:lnTo>
                <a:lnTo>
                  <a:pt x="8" y="9"/>
                </a:lnTo>
                <a:lnTo>
                  <a:pt x="10" y="10"/>
                </a:lnTo>
                <a:lnTo>
                  <a:pt x="11" y="12"/>
                </a:lnTo>
                <a:lnTo>
                  <a:pt x="11" y="14"/>
                </a:lnTo>
                <a:lnTo>
                  <a:pt x="12" y="15"/>
                </a:lnTo>
                <a:lnTo>
                  <a:pt x="12" y="17"/>
                </a:lnTo>
                <a:lnTo>
                  <a:pt x="14" y="2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38" name="Freeform 123">
            <a:extLst>
              <a:ext uri="{FF2B5EF4-FFF2-40B4-BE49-F238E27FC236}">
                <a16:creationId xmlns:a16="http://schemas.microsoft.com/office/drawing/2014/main" id="{0DDA1B8E-4E06-987B-17E8-8AA5099A54C5}"/>
              </a:ext>
            </a:extLst>
          </p:cNvPr>
          <p:cNvSpPr>
            <a:spLocks/>
          </p:cNvSpPr>
          <p:nvPr/>
        </p:nvSpPr>
        <p:spPr bwMode="auto">
          <a:xfrm>
            <a:off x="5241926" y="3527425"/>
            <a:ext cx="4763" cy="26988"/>
          </a:xfrm>
          <a:custGeom>
            <a:avLst/>
            <a:gdLst>
              <a:gd name="T0" fmla="*/ 2147483647 w 4"/>
              <a:gd name="T1" fmla="*/ 0 h 19"/>
              <a:gd name="T2" fmla="*/ 2147483647 w 4"/>
              <a:gd name="T3" fmla="*/ 2147483647 h 19"/>
              <a:gd name="T4" fmla="*/ 2147483647 w 4"/>
              <a:gd name="T5" fmla="*/ 2147483647 h 19"/>
              <a:gd name="T6" fmla="*/ 2147483647 w 4"/>
              <a:gd name="T7" fmla="*/ 2147483647 h 19"/>
              <a:gd name="T8" fmla="*/ 2147483647 w 4"/>
              <a:gd name="T9" fmla="*/ 2147483647 h 19"/>
              <a:gd name="T10" fmla="*/ 2147483647 w 4"/>
              <a:gd name="T11" fmla="*/ 2147483647 h 19"/>
              <a:gd name="T12" fmla="*/ 2147483647 w 4"/>
              <a:gd name="T13" fmla="*/ 2147483647 h 19"/>
              <a:gd name="T14" fmla="*/ 2147483647 w 4"/>
              <a:gd name="T15" fmla="*/ 2147483647 h 19"/>
              <a:gd name="T16" fmla="*/ 2147483647 w 4"/>
              <a:gd name="T17" fmla="*/ 2147483647 h 19"/>
              <a:gd name="T18" fmla="*/ 1688701407 w 4"/>
              <a:gd name="T19" fmla="*/ 2147483647 h 19"/>
              <a:gd name="T20" fmla="*/ 1688701407 w 4"/>
              <a:gd name="T21" fmla="*/ 2147483647 h 19"/>
              <a:gd name="T22" fmla="*/ 1688701407 w 4"/>
              <a:gd name="T23" fmla="*/ 2147483647 h 19"/>
              <a:gd name="T24" fmla="*/ 0 w 4"/>
              <a:gd name="T25" fmla="*/ 2147483647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 h="19">
                <a:moveTo>
                  <a:pt x="3" y="0"/>
                </a:moveTo>
                <a:lnTo>
                  <a:pt x="3" y="2"/>
                </a:lnTo>
                <a:lnTo>
                  <a:pt x="3" y="3"/>
                </a:lnTo>
                <a:lnTo>
                  <a:pt x="3" y="4"/>
                </a:lnTo>
                <a:lnTo>
                  <a:pt x="3" y="8"/>
                </a:lnTo>
                <a:lnTo>
                  <a:pt x="3" y="9"/>
                </a:lnTo>
                <a:lnTo>
                  <a:pt x="3" y="11"/>
                </a:lnTo>
                <a:lnTo>
                  <a:pt x="3" y="12"/>
                </a:lnTo>
                <a:lnTo>
                  <a:pt x="1" y="14"/>
                </a:lnTo>
                <a:lnTo>
                  <a:pt x="1" y="16"/>
                </a:lnTo>
                <a:lnTo>
                  <a:pt x="1" y="17"/>
                </a:lnTo>
                <a:lnTo>
                  <a:pt x="0" y="18"/>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39" name="Freeform 124">
            <a:extLst>
              <a:ext uri="{FF2B5EF4-FFF2-40B4-BE49-F238E27FC236}">
                <a16:creationId xmlns:a16="http://schemas.microsoft.com/office/drawing/2014/main" id="{56A38302-06FA-C6BE-3E52-8FA1F8E596F0}"/>
              </a:ext>
            </a:extLst>
          </p:cNvPr>
          <p:cNvSpPr>
            <a:spLocks/>
          </p:cNvSpPr>
          <p:nvPr/>
        </p:nvSpPr>
        <p:spPr bwMode="auto">
          <a:xfrm>
            <a:off x="5232401" y="3552825"/>
            <a:ext cx="11113" cy="25400"/>
          </a:xfrm>
          <a:custGeom>
            <a:avLst/>
            <a:gdLst>
              <a:gd name="T0" fmla="*/ 2147483647 w 7"/>
              <a:gd name="T1" fmla="*/ 0 h 18"/>
              <a:gd name="T2" fmla="*/ 2147483647 w 7"/>
              <a:gd name="T3" fmla="*/ 2147483647 h 18"/>
              <a:gd name="T4" fmla="*/ 2147483647 w 7"/>
              <a:gd name="T5" fmla="*/ 2147483647 h 18"/>
              <a:gd name="T6" fmla="*/ 2147483647 w 7"/>
              <a:gd name="T7" fmla="*/ 2147483647 h 18"/>
              <a:gd name="T8" fmla="*/ 2147483647 w 7"/>
              <a:gd name="T9" fmla="*/ 2147483647 h 18"/>
              <a:gd name="T10" fmla="*/ 2147483647 w 7"/>
              <a:gd name="T11" fmla="*/ 2147483647 h 18"/>
              <a:gd name="T12" fmla="*/ 2147483647 w 7"/>
              <a:gd name="T13" fmla="*/ 2147483647 h 18"/>
              <a:gd name="T14" fmla="*/ 2147483647 w 7"/>
              <a:gd name="T15" fmla="*/ 2147483647 h 18"/>
              <a:gd name="T16" fmla="*/ 0 w 7"/>
              <a:gd name="T17" fmla="*/ 2147483647 h 18"/>
              <a:gd name="T18" fmla="*/ 0 w 7"/>
              <a:gd name="T19" fmla="*/ 2147483647 h 18"/>
              <a:gd name="T20" fmla="*/ 0 w 7"/>
              <a:gd name="T21" fmla="*/ 2147483647 h 18"/>
              <a:gd name="T22" fmla="*/ 0 w 7"/>
              <a:gd name="T23" fmla="*/ 2147483647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18">
                <a:moveTo>
                  <a:pt x="6" y="0"/>
                </a:moveTo>
                <a:lnTo>
                  <a:pt x="6" y="3"/>
                </a:lnTo>
                <a:lnTo>
                  <a:pt x="6" y="4"/>
                </a:lnTo>
                <a:lnTo>
                  <a:pt x="5" y="6"/>
                </a:lnTo>
                <a:lnTo>
                  <a:pt x="4" y="7"/>
                </a:lnTo>
                <a:lnTo>
                  <a:pt x="3" y="8"/>
                </a:lnTo>
                <a:lnTo>
                  <a:pt x="3" y="10"/>
                </a:lnTo>
                <a:lnTo>
                  <a:pt x="1" y="12"/>
                </a:lnTo>
                <a:lnTo>
                  <a:pt x="0" y="12"/>
                </a:lnTo>
                <a:lnTo>
                  <a:pt x="0" y="14"/>
                </a:lnTo>
                <a:lnTo>
                  <a:pt x="0" y="16"/>
                </a:lnTo>
                <a:lnTo>
                  <a:pt x="0" y="17"/>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40" name="Freeform 125">
            <a:extLst>
              <a:ext uri="{FF2B5EF4-FFF2-40B4-BE49-F238E27FC236}">
                <a16:creationId xmlns:a16="http://schemas.microsoft.com/office/drawing/2014/main" id="{3C312EF7-86B0-373D-F2EC-82A630F0FDB1}"/>
              </a:ext>
            </a:extLst>
          </p:cNvPr>
          <p:cNvSpPr>
            <a:spLocks/>
          </p:cNvSpPr>
          <p:nvPr/>
        </p:nvSpPr>
        <p:spPr bwMode="auto">
          <a:xfrm>
            <a:off x="5232401" y="3576638"/>
            <a:ext cx="11113" cy="36512"/>
          </a:xfrm>
          <a:custGeom>
            <a:avLst/>
            <a:gdLst>
              <a:gd name="T0" fmla="*/ 0 w 7"/>
              <a:gd name="T1" fmla="*/ 0 h 26"/>
              <a:gd name="T2" fmla="*/ 0 w 7"/>
              <a:gd name="T3" fmla="*/ 2147483647 h 26"/>
              <a:gd name="T4" fmla="*/ 0 w 7"/>
              <a:gd name="T5" fmla="*/ 2147483647 h 26"/>
              <a:gd name="T6" fmla="*/ 0 w 7"/>
              <a:gd name="T7" fmla="*/ 2147483647 h 26"/>
              <a:gd name="T8" fmla="*/ 0 w 7"/>
              <a:gd name="T9" fmla="*/ 2147483647 h 26"/>
              <a:gd name="T10" fmla="*/ 0 w 7"/>
              <a:gd name="T11" fmla="*/ 2147483647 h 26"/>
              <a:gd name="T12" fmla="*/ 0 w 7"/>
              <a:gd name="T13" fmla="*/ 2147483647 h 26"/>
              <a:gd name="T14" fmla="*/ 0 w 7"/>
              <a:gd name="T15" fmla="*/ 2147483647 h 26"/>
              <a:gd name="T16" fmla="*/ 2147483647 w 7"/>
              <a:gd name="T17" fmla="*/ 2147483647 h 26"/>
              <a:gd name="T18" fmla="*/ 2147483647 w 7"/>
              <a:gd name="T19" fmla="*/ 2147483647 h 26"/>
              <a:gd name="T20" fmla="*/ 2147483647 w 7"/>
              <a:gd name="T21" fmla="*/ 2147483647 h 26"/>
              <a:gd name="T22" fmla="*/ 2147483647 w 7"/>
              <a:gd name="T23" fmla="*/ 2147483647 h 26"/>
              <a:gd name="T24" fmla="*/ 2147483647 w 7"/>
              <a:gd name="T25" fmla="*/ 2147483647 h 2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 h="26">
                <a:moveTo>
                  <a:pt x="0" y="0"/>
                </a:moveTo>
                <a:lnTo>
                  <a:pt x="0" y="3"/>
                </a:lnTo>
                <a:lnTo>
                  <a:pt x="0" y="4"/>
                </a:lnTo>
                <a:lnTo>
                  <a:pt x="0" y="7"/>
                </a:lnTo>
                <a:lnTo>
                  <a:pt x="0" y="9"/>
                </a:lnTo>
                <a:lnTo>
                  <a:pt x="0" y="11"/>
                </a:lnTo>
                <a:lnTo>
                  <a:pt x="0" y="12"/>
                </a:lnTo>
                <a:lnTo>
                  <a:pt x="0" y="14"/>
                </a:lnTo>
                <a:lnTo>
                  <a:pt x="1" y="17"/>
                </a:lnTo>
                <a:lnTo>
                  <a:pt x="3" y="20"/>
                </a:lnTo>
                <a:lnTo>
                  <a:pt x="3" y="21"/>
                </a:lnTo>
                <a:lnTo>
                  <a:pt x="5" y="24"/>
                </a:lnTo>
                <a:lnTo>
                  <a:pt x="6" y="25"/>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41" name="Text Box 126">
            <a:extLst>
              <a:ext uri="{FF2B5EF4-FFF2-40B4-BE49-F238E27FC236}">
                <a16:creationId xmlns:a16="http://schemas.microsoft.com/office/drawing/2014/main" id="{D1454640-EE45-9CCF-57CE-401446DA3ECD}"/>
              </a:ext>
            </a:extLst>
          </p:cNvPr>
          <p:cNvSpPr txBox="1">
            <a:spLocks noChangeArrowheads="1"/>
          </p:cNvSpPr>
          <p:nvPr/>
        </p:nvSpPr>
        <p:spPr bwMode="auto">
          <a:xfrm>
            <a:off x="4583113" y="3913188"/>
            <a:ext cx="55562" cy="10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342" name="Freeform 127">
            <a:extLst>
              <a:ext uri="{FF2B5EF4-FFF2-40B4-BE49-F238E27FC236}">
                <a16:creationId xmlns:a16="http://schemas.microsoft.com/office/drawing/2014/main" id="{DA5CB568-1E0E-7BB4-83DB-4847BBFE43DA}"/>
              </a:ext>
            </a:extLst>
          </p:cNvPr>
          <p:cNvSpPr>
            <a:spLocks/>
          </p:cNvSpPr>
          <p:nvPr/>
        </p:nvSpPr>
        <p:spPr bwMode="auto">
          <a:xfrm>
            <a:off x="4591051" y="3694113"/>
            <a:ext cx="53975" cy="127000"/>
          </a:xfrm>
          <a:custGeom>
            <a:avLst/>
            <a:gdLst>
              <a:gd name="T0" fmla="*/ 2147483647 w 37"/>
              <a:gd name="T1" fmla="*/ 0 h 90"/>
              <a:gd name="T2" fmla="*/ 0 w 37"/>
              <a:gd name="T3" fmla="*/ 2147483647 h 90"/>
              <a:gd name="T4" fmla="*/ 2147483647 w 37"/>
              <a:gd name="T5" fmla="*/ 2147483647 h 90"/>
              <a:gd name="T6" fmla="*/ 2147483647 w 37"/>
              <a:gd name="T7" fmla="*/ 2147483647 h 90"/>
              <a:gd name="T8" fmla="*/ 2147483647 w 37"/>
              <a:gd name="T9" fmla="*/ 2147483647 h 90"/>
              <a:gd name="T10" fmla="*/ 2147483647 w 37"/>
              <a:gd name="T11" fmla="*/ 2147483647 h 90"/>
              <a:gd name="T12" fmla="*/ 2147483647 w 37"/>
              <a:gd name="T13" fmla="*/ 2147483647 h 90"/>
              <a:gd name="T14" fmla="*/ 2147483647 w 37"/>
              <a:gd name="T15" fmla="*/ 0 h 90"/>
              <a:gd name="T16" fmla="*/ 2147483647 w 37"/>
              <a:gd name="T17" fmla="*/ 0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 h="90">
                <a:moveTo>
                  <a:pt x="18" y="0"/>
                </a:moveTo>
                <a:lnTo>
                  <a:pt x="0" y="24"/>
                </a:lnTo>
                <a:lnTo>
                  <a:pt x="7" y="24"/>
                </a:lnTo>
                <a:lnTo>
                  <a:pt x="7" y="89"/>
                </a:lnTo>
                <a:lnTo>
                  <a:pt x="30" y="89"/>
                </a:lnTo>
                <a:lnTo>
                  <a:pt x="30" y="24"/>
                </a:lnTo>
                <a:lnTo>
                  <a:pt x="36" y="24"/>
                </a:lnTo>
                <a:lnTo>
                  <a:pt x="18" y="0"/>
                </a:lnTo>
              </a:path>
            </a:pathLst>
          </a:custGeom>
          <a:solidFill>
            <a:srgbClr val="0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43" name="Freeform 128">
            <a:extLst>
              <a:ext uri="{FF2B5EF4-FFF2-40B4-BE49-F238E27FC236}">
                <a16:creationId xmlns:a16="http://schemas.microsoft.com/office/drawing/2014/main" id="{22C1F481-E1B4-7A4F-A8A6-142E008ABC2B}"/>
              </a:ext>
            </a:extLst>
          </p:cNvPr>
          <p:cNvSpPr>
            <a:spLocks/>
          </p:cNvSpPr>
          <p:nvPr/>
        </p:nvSpPr>
        <p:spPr bwMode="auto">
          <a:xfrm>
            <a:off x="5072063" y="3302001"/>
            <a:ext cx="139700" cy="47625"/>
          </a:xfrm>
          <a:custGeom>
            <a:avLst/>
            <a:gdLst>
              <a:gd name="T0" fmla="*/ 2147483647 w 97"/>
              <a:gd name="T1" fmla="*/ 2147483647 h 34"/>
              <a:gd name="T2" fmla="*/ 2147483647 w 97"/>
              <a:gd name="T3" fmla="*/ 0 h 34"/>
              <a:gd name="T4" fmla="*/ 2147483647 w 97"/>
              <a:gd name="T5" fmla="*/ 2147483647 h 34"/>
              <a:gd name="T6" fmla="*/ 0 w 97"/>
              <a:gd name="T7" fmla="*/ 2147483647 h 34"/>
              <a:gd name="T8" fmla="*/ 0 w 97"/>
              <a:gd name="T9" fmla="*/ 2147483647 h 34"/>
              <a:gd name="T10" fmla="*/ 2147483647 w 97"/>
              <a:gd name="T11" fmla="*/ 2147483647 h 34"/>
              <a:gd name="T12" fmla="*/ 2147483647 w 97"/>
              <a:gd name="T13" fmla="*/ 2147483647 h 34"/>
              <a:gd name="T14" fmla="*/ 2147483647 w 97"/>
              <a:gd name="T15" fmla="*/ 2147483647 h 34"/>
              <a:gd name="T16" fmla="*/ 2147483647 w 97"/>
              <a:gd name="T17" fmla="*/ 2147483647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7" h="34">
                <a:moveTo>
                  <a:pt x="96" y="16"/>
                </a:moveTo>
                <a:lnTo>
                  <a:pt x="71" y="0"/>
                </a:lnTo>
                <a:lnTo>
                  <a:pt x="71" y="6"/>
                </a:lnTo>
                <a:lnTo>
                  <a:pt x="0" y="6"/>
                </a:lnTo>
                <a:lnTo>
                  <a:pt x="0" y="28"/>
                </a:lnTo>
                <a:lnTo>
                  <a:pt x="71" y="28"/>
                </a:lnTo>
                <a:lnTo>
                  <a:pt x="71" y="33"/>
                </a:lnTo>
                <a:lnTo>
                  <a:pt x="96" y="16"/>
                </a:lnTo>
              </a:path>
            </a:pathLst>
          </a:custGeom>
          <a:solidFill>
            <a:srgbClr val="0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44" name="Freeform 129">
            <a:extLst>
              <a:ext uri="{FF2B5EF4-FFF2-40B4-BE49-F238E27FC236}">
                <a16:creationId xmlns:a16="http://schemas.microsoft.com/office/drawing/2014/main" id="{A1036292-A295-FD92-8380-33E23AB6F846}"/>
              </a:ext>
            </a:extLst>
          </p:cNvPr>
          <p:cNvSpPr>
            <a:spLocks/>
          </p:cNvSpPr>
          <p:nvPr/>
        </p:nvSpPr>
        <p:spPr bwMode="auto">
          <a:xfrm>
            <a:off x="4937126" y="3532188"/>
            <a:ext cx="142875" cy="50800"/>
          </a:xfrm>
          <a:custGeom>
            <a:avLst/>
            <a:gdLst>
              <a:gd name="T0" fmla="*/ 2147483647 w 99"/>
              <a:gd name="T1" fmla="*/ 2147483647 h 36"/>
              <a:gd name="T2" fmla="*/ 2147483647 w 99"/>
              <a:gd name="T3" fmla="*/ 0 h 36"/>
              <a:gd name="T4" fmla="*/ 2147483647 w 99"/>
              <a:gd name="T5" fmla="*/ 2147483647 h 36"/>
              <a:gd name="T6" fmla="*/ 0 w 99"/>
              <a:gd name="T7" fmla="*/ 2147483647 h 36"/>
              <a:gd name="T8" fmla="*/ 0 w 99"/>
              <a:gd name="T9" fmla="*/ 2147483647 h 36"/>
              <a:gd name="T10" fmla="*/ 2147483647 w 99"/>
              <a:gd name="T11" fmla="*/ 2147483647 h 36"/>
              <a:gd name="T12" fmla="*/ 2147483647 w 99"/>
              <a:gd name="T13" fmla="*/ 2147483647 h 36"/>
              <a:gd name="T14" fmla="*/ 2147483647 w 99"/>
              <a:gd name="T15" fmla="*/ 2147483647 h 36"/>
              <a:gd name="T16" fmla="*/ 2147483647 w 99"/>
              <a:gd name="T17" fmla="*/ 2147483647 h 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9" h="36">
                <a:moveTo>
                  <a:pt x="98" y="18"/>
                </a:moveTo>
                <a:lnTo>
                  <a:pt x="72" y="0"/>
                </a:lnTo>
                <a:lnTo>
                  <a:pt x="72" y="8"/>
                </a:lnTo>
                <a:lnTo>
                  <a:pt x="0" y="8"/>
                </a:lnTo>
                <a:lnTo>
                  <a:pt x="0" y="27"/>
                </a:lnTo>
                <a:lnTo>
                  <a:pt x="72" y="27"/>
                </a:lnTo>
                <a:lnTo>
                  <a:pt x="72" y="35"/>
                </a:lnTo>
                <a:lnTo>
                  <a:pt x="98" y="18"/>
                </a:lnTo>
              </a:path>
            </a:pathLst>
          </a:custGeom>
          <a:solidFill>
            <a:srgbClr val="0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45" name="Freeform 130">
            <a:extLst>
              <a:ext uri="{FF2B5EF4-FFF2-40B4-BE49-F238E27FC236}">
                <a16:creationId xmlns:a16="http://schemas.microsoft.com/office/drawing/2014/main" id="{C194ADF4-F152-B0E7-2AF6-5B53DBEDD361}"/>
              </a:ext>
            </a:extLst>
          </p:cNvPr>
          <p:cNvSpPr>
            <a:spLocks/>
          </p:cNvSpPr>
          <p:nvPr/>
        </p:nvSpPr>
        <p:spPr bwMode="auto">
          <a:xfrm>
            <a:off x="5245100" y="3279775"/>
            <a:ext cx="20638" cy="69850"/>
          </a:xfrm>
          <a:custGeom>
            <a:avLst/>
            <a:gdLst>
              <a:gd name="T0" fmla="*/ 0 w 14"/>
              <a:gd name="T1" fmla="*/ 0 h 50"/>
              <a:gd name="T2" fmla="*/ 2147483647 w 14"/>
              <a:gd name="T3" fmla="*/ 2147483647 h 50"/>
              <a:gd name="T4" fmla="*/ 2147483647 w 14"/>
              <a:gd name="T5" fmla="*/ 2147483647 h 50"/>
              <a:gd name="T6" fmla="*/ 2147483647 w 14"/>
              <a:gd name="T7" fmla="*/ 2147483647 h 50"/>
              <a:gd name="T8" fmla="*/ 2147483647 w 14"/>
              <a:gd name="T9" fmla="*/ 2147483647 h 50"/>
              <a:gd name="T10" fmla="*/ 2147483647 w 14"/>
              <a:gd name="T11" fmla="*/ 2147483647 h 50"/>
              <a:gd name="T12" fmla="*/ 0 w 14"/>
              <a:gd name="T13" fmla="*/ 0 h 50"/>
              <a:gd name="T14" fmla="*/ 0 w 14"/>
              <a:gd name="T15" fmla="*/ 0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 h="50">
                <a:moveTo>
                  <a:pt x="0" y="0"/>
                </a:moveTo>
                <a:lnTo>
                  <a:pt x="9" y="5"/>
                </a:lnTo>
                <a:lnTo>
                  <a:pt x="13" y="22"/>
                </a:lnTo>
                <a:lnTo>
                  <a:pt x="7" y="40"/>
                </a:lnTo>
                <a:lnTo>
                  <a:pt x="1" y="49"/>
                </a:lnTo>
                <a:lnTo>
                  <a:pt x="1" y="2"/>
                </a:lnTo>
                <a:lnTo>
                  <a:pt x="0" y="0"/>
                </a:lnTo>
              </a:path>
            </a:pathLst>
          </a:custGeom>
          <a:solidFill>
            <a:srgbClr val="0000AF"/>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46" name="Freeform 131">
            <a:extLst>
              <a:ext uri="{FF2B5EF4-FFF2-40B4-BE49-F238E27FC236}">
                <a16:creationId xmlns:a16="http://schemas.microsoft.com/office/drawing/2014/main" id="{ACE1DCBA-47A9-5EE3-A117-5BA640470ABD}"/>
              </a:ext>
            </a:extLst>
          </p:cNvPr>
          <p:cNvSpPr>
            <a:spLocks/>
          </p:cNvSpPr>
          <p:nvPr/>
        </p:nvSpPr>
        <p:spPr bwMode="auto">
          <a:xfrm>
            <a:off x="5243514" y="3268663"/>
            <a:ext cx="20637" cy="30162"/>
          </a:xfrm>
          <a:custGeom>
            <a:avLst/>
            <a:gdLst>
              <a:gd name="T0" fmla="*/ 0 w 15"/>
              <a:gd name="T1" fmla="*/ 0 h 21"/>
              <a:gd name="T2" fmla="*/ 2147483647 w 15"/>
              <a:gd name="T3" fmla="*/ 2147483647 h 21"/>
              <a:gd name="T4" fmla="*/ 2147483647 w 15"/>
              <a:gd name="T5" fmla="*/ 2147483647 h 21"/>
              <a:gd name="T6" fmla="*/ 2147483647 w 15"/>
              <a:gd name="T7" fmla="*/ 2147483647 h 21"/>
              <a:gd name="T8" fmla="*/ 2147483647 w 15"/>
              <a:gd name="T9" fmla="*/ 2147483647 h 21"/>
              <a:gd name="T10" fmla="*/ 2147483647 w 15"/>
              <a:gd name="T11" fmla="*/ 2147483647 h 21"/>
              <a:gd name="T12" fmla="*/ 2147483647 w 15"/>
              <a:gd name="T13" fmla="*/ 2147483647 h 21"/>
              <a:gd name="T14" fmla="*/ 2147483647 w 15"/>
              <a:gd name="T15" fmla="*/ 2147483647 h 21"/>
              <a:gd name="T16" fmla="*/ 2147483647 w 15"/>
              <a:gd name="T17" fmla="*/ 2147483647 h 21"/>
              <a:gd name="T18" fmla="*/ 2147483647 w 15"/>
              <a:gd name="T19" fmla="*/ 2147483647 h 21"/>
              <a:gd name="T20" fmla="*/ 2147483647 w 15"/>
              <a:gd name="T21" fmla="*/ 2147483647 h 21"/>
              <a:gd name="T22" fmla="*/ 2147483647 w 15"/>
              <a:gd name="T23" fmla="*/ 2147483647 h 21"/>
              <a:gd name="T24" fmla="*/ 2147483647 w 15"/>
              <a:gd name="T25" fmla="*/ 2147483647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 h="21">
                <a:moveTo>
                  <a:pt x="0" y="0"/>
                </a:moveTo>
                <a:lnTo>
                  <a:pt x="2" y="1"/>
                </a:lnTo>
                <a:lnTo>
                  <a:pt x="4" y="3"/>
                </a:lnTo>
                <a:lnTo>
                  <a:pt x="5" y="4"/>
                </a:lnTo>
                <a:lnTo>
                  <a:pt x="7" y="7"/>
                </a:lnTo>
                <a:lnTo>
                  <a:pt x="8" y="7"/>
                </a:lnTo>
                <a:lnTo>
                  <a:pt x="9" y="9"/>
                </a:lnTo>
                <a:lnTo>
                  <a:pt x="9" y="11"/>
                </a:lnTo>
                <a:lnTo>
                  <a:pt x="10" y="13"/>
                </a:lnTo>
                <a:lnTo>
                  <a:pt x="11" y="15"/>
                </a:lnTo>
                <a:lnTo>
                  <a:pt x="12" y="16"/>
                </a:lnTo>
                <a:lnTo>
                  <a:pt x="13" y="19"/>
                </a:lnTo>
                <a:lnTo>
                  <a:pt x="14" y="2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47" name="Freeform 132">
            <a:extLst>
              <a:ext uri="{FF2B5EF4-FFF2-40B4-BE49-F238E27FC236}">
                <a16:creationId xmlns:a16="http://schemas.microsoft.com/office/drawing/2014/main" id="{3AEABF67-CA5B-92E4-F307-3F180AC7A07C}"/>
              </a:ext>
            </a:extLst>
          </p:cNvPr>
          <p:cNvSpPr>
            <a:spLocks/>
          </p:cNvSpPr>
          <p:nvPr/>
        </p:nvSpPr>
        <p:spPr bwMode="auto">
          <a:xfrm>
            <a:off x="5259388" y="3297239"/>
            <a:ext cx="4762" cy="26987"/>
          </a:xfrm>
          <a:custGeom>
            <a:avLst/>
            <a:gdLst>
              <a:gd name="T0" fmla="*/ 2147483647 w 4"/>
              <a:gd name="T1" fmla="*/ 0 h 20"/>
              <a:gd name="T2" fmla="*/ 2147483647 w 4"/>
              <a:gd name="T3" fmla="*/ 2147483647 h 20"/>
              <a:gd name="T4" fmla="*/ 2147483647 w 4"/>
              <a:gd name="T5" fmla="*/ 2147483647 h 20"/>
              <a:gd name="T6" fmla="*/ 2147483647 w 4"/>
              <a:gd name="T7" fmla="*/ 2147483647 h 20"/>
              <a:gd name="T8" fmla="*/ 2147483647 w 4"/>
              <a:gd name="T9" fmla="*/ 2147483647 h 20"/>
              <a:gd name="T10" fmla="*/ 2147483647 w 4"/>
              <a:gd name="T11" fmla="*/ 2147483647 h 20"/>
              <a:gd name="T12" fmla="*/ 2147483647 w 4"/>
              <a:gd name="T13" fmla="*/ 2147483647 h 20"/>
              <a:gd name="T14" fmla="*/ 2147483647 w 4"/>
              <a:gd name="T15" fmla="*/ 2147483647 h 20"/>
              <a:gd name="T16" fmla="*/ 2147483647 w 4"/>
              <a:gd name="T17" fmla="*/ 2147483647 h 20"/>
              <a:gd name="T18" fmla="*/ 2147483647 w 4"/>
              <a:gd name="T19" fmla="*/ 2147483647 h 20"/>
              <a:gd name="T20" fmla="*/ 2147483647 w 4"/>
              <a:gd name="T21" fmla="*/ 2147483647 h 20"/>
              <a:gd name="T22" fmla="*/ 0 w 4"/>
              <a:gd name="T23" fmla="*/ 2147483647 h 20"/>
              <a:gd name="T24" fmla="*/ 0 w 4"/>
              <a:gd name="T25" fmla="*/ 2147483647 h 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 h="20">
                <a:moveTo>
                  <a:pt x="3" y="0"/>
                </a:moveTo>
                <a:lnTo>
                  <a:pt x="3" y="1"/>
                </a:lnTo>
                <a:lnTo>
                  <a:pt x="3" y="4"/>
                </a:lnTo>
                <a:lnTo>
                  <a:pt x="3" y="5"/>
                </a:lnTo>
                <a:lnTo>
                  <a:pt x="3" y="6"/>
                </a:lnTo>
                <a:lnTo>
                  <a:pt x="3" y="8"/>
                </a:lnTo>
                <a:lnTo>
                  <a:pt x="3" y="10"/>
                </a:lnTo>
                <a:lnTo>
                  <a:pt x="3" y="11"/>
                </a:lnTo>
                <a:lnTo>
                  <a:pt x="3" y="13"/>
                </a:lnTo>
                <a:lnTo>
                  <a:pt x="2" y="14"/>
                </a:lnTo>
                <a:lnTo>
                  <a:pt x="2" y="15"/>
                </a:lnTo>
                <a:lnTo>
                  <a:pt x="0" y="18"/>
                </a:lnTo>
                <a:lnTo>
                  <a:pt x="0" y="19"/>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48" name="Freeform 133">
            <a:extLst>
              <a:ext uri="{FF2B5EF4-FFF2-40B4-BE49-F238E27FC236}">
                <a16:creationId xmlns:a16="http://schemas.microsoft.com/office/drawing/2014/main" id="{8C2B7797-15F8-2791-2D66-118C3B1817EB}"/>
              </a:ext>
            </a:extLst>
          </p:cNvPr>
          <p:cNvSpPr>
            <a:spLocks/>
          </p:cNvSpPr>
          <p:nvPr/>
        </p:nvSpPr>
        <p:spPr bwMode="auto">
          <a:xfrm>
            <a:off x="5249864" y="3324226"/>
            <a:ext cx="9525" cy="23813"/>
          </a:xfrm>
          <a:custGeom>
            <a:avLst/>
            <a:gdLst>
              <a:gd name="T0" fmla="*/ 2147483647 w 7"/>
              <a:gd name="T1" fmla="*/ 0 h 18"/>
              <a:gd name="T2" fmla="*/ 2147483647 w 7"/>
              <a:gd name="T3" fmla="*/ 2147483647 h 18"/>
              <a:gd name="T4" fmla="*/ 2147483647 w 7"/>
              <a:gd name="T5" fmla="*/ 2147483647 h 18"/>
              <a:gd name="T6" fmla="*/ 2147483647 w 7"/>
              <a:gd name="T7" fmla="*/ 2147483647 h 18"/>
              <a:gd name="T8" fmla="*/ 2147483647 w 7"/>
              <a:gd name="T9" fmla="*/ 2147483647 h 18"/>
              <a:gd name="T10" fmla="*/ 2147483647 w 7"/>
              <a:gd name="T11" fmla="*/ 2147483647 h 18"/>
              <a:gd name="T12" fmla="*/ 2147483647 w 7"/>
              <a:gd name="T13" fmla="*/ 2147483647 h 18"/>
              <a:gd name="T14" fmla="*/ 2147483647 w 7"/>
              <a:gd name="T15" fmla="*/ 2147483647 h 18"/>
              <a:gd name="T16" fmla="*/ 2147483647 w 7"/>
              <a:gd name="T17" fmla="*/ 2147483647 h 18"/>
              <a:gd name="T18" fmla="*/ 0 w 7"/>
              <a:gd name="T19" fmla="*/ 2147483647 h 18"/>
              <a:gd name="T20" fmla="*/ 0 w 7"/>
              <a:gd name="T21" fmla="*/ 2147483647 h 18"/>
              <a:gd name="T22" fmla="*/ 0 w 7"/>
              <a:gd name="T23" fmla="*/ 2147483647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18">
                <a:moveTo>
                  <a:pt x="6" y="0"/>
                </a:moveTo>
                <a:lnTo>
                  <a:pt x="5" y="2"/>
                </a:lnTo>
                <a:lnTo>
                  <a:pt x="5" y="4"/>
                </a:lnTo>
                <a:lnTo>
                  <a:pt x="4" y="6"/>
                </a:lnTo>
                <a:lnTo>
                  <a:pt x="3" y="8"/>
                </a:lnTo>
                <a:lnTo>
                  <a:pt x="2" y="9"/>
                </a:lnTo>
                <a:lnTo>
                  <a:pt x="2" y="10"/>
                </a:lnTo>
                <a:lnTo>
                  <a:pt x="1" y="13"/>
                </a:lnTo>
                <a:lnTo>
                  <a:pt x="0" y="13"/>
                </a:lnTo>
                <a:lnTo>
                  <a:pt x="0" y="15"/>
                </a:lnTo>
                <a:lnTo>
                  <a:pt x="0" y="17"/>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49" name="Freeform 134">
            <a:extLst>
              <a:ext uri="{FF2B5EF4-FFF2-40B4-BE49-F238E27FC236}">
                <a16:creationId xmlns:a16="http://schemas.microsoft.com/office/drawing/2014/main" id="{95E4C7CB-9536-2EC7-569A-EF83E9B470A9}"/>
              </a:ext>
            </a:extLst>
          </p:cNvPr>
          <p:cNvSpPr>
            <a:spLocks/>
          </p:cNvSpPr>
          <p:nvPr/>
        </p:nvSpPr>
        <p:spPr bwMode="auto">
          <a:xfrm>
            <a:off x="5248276" y="3348039"/>
            <a:ext cx="11113" cy="34925"/>
          </a:xfrm>
          <a:custGeom>
            <a:avLst/>
            <a:gdLst>
              <a:gd name="T0" fmla="*/ 2147483647 w 7"/>
              <a:gd name="T1" fmla="*/ 0 h 25"/>
              <a:gd name="T2" fmla="*/ 0 w 7"/>
              <a:gd name="T3" fmla="*/ 2147483647 h 25"/>
              <a:gd name="T4" fmla="*/ 0 w 7"/>
              <a:gd name="T5" fmla="*/ 2147483647 h 25"/>
              <a:gd name="T6" fmla="*/ 0 w 7"/>
              <a:gd name="T7" fmla="*/ 2147483647 h 25"/>
              <a:gd name="T8" fmla="*/ 0 w 7"/>
              <a:gd name="T9" fmla="*/ 2147483647 h 25"/>
              <a:gd name="T10" fmla="*/ 2147483647 w 7"/>
              <a:gd name="T11" fmla="*/ 2147483647 h 25"/>
              <a:gd name="T12" fmla="*/ 2147483647 w 7"/>
              <a:gd name="T13" fmla="*/ 2147483647 h 25"/>
              <a:gd name="T14" fmla="*/ 2147483647 w 7"/>
              <a:gd name="T15" fmla="*/ 2147483647 h 25"/>
              <a:gd name="T16" fmla="*/ 2147483647 w 7"/>
              <a:gd name="T17" fmla="*/ 2147483647 h 25"/>
              <a:gd name="T18" fmla="*/ 2147483647 w 7"/>
              <a:gd name="T19" fmla="*/ 2147483647 h 25"/>
              <a:gd name="T20" fmla="*/ 2147483647 w 7"/>
              <a:gd name="T21" fmla="*/ 2147483647 h 25"/>
              <a:gd name="T22" fmla="*/ 2147483647 w 7"/>
              <a:gd name="T23" fmla="*/ 2147483647 h 25"/>
              <a:gd name="T24" fmla="*/ 2147483647 w 7"/>
              <a:gd name="T25" fmla="*/ 2147483647 h 2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 h="25">
                <a:moveTo>
                  <a:pt x="1" y="0"/>
                </a:moveTo>
                <a:lnTo>
                  <a:pt x="0" y="2"/>
                </a:lnTo>
                <a:lnTo>
                  <a:pt x="0" y="4"/>
                </a:lnTo>
                <a:lnTo>
                  <a:pt x="0" y="6"/>
                </a:lnTo>
                <a:lnTo>
                  <a:pt x="0" y="9"/>
                </a:lnTo>
                <a:lnTo>
                  <a:pt x="1" y="10"/>
                </a:lnTo>
                <a:lnTo>
                  <a:pt x="1" y="13"/>
                </a:lnTo>
                <a:lnTo>
                  <a:pt x="2" y="14"/>
                </a:lnTo>
                <a:lnTo>
                  <a:pt x="3" y="17"/>
                </a:lnTo>
                <a:lnTo>
                  <a:pt x="4" y="18"/>
                </a:lnTo>
                <a:lnTo>
                  <a:pt x="4" y="20"/>
                </a:lnTo>
                <a:lnTo>
                  <a:pt x="5" y="22"/>
                </a:lnTo>
                <a:lnTo>
                  <a:pt x="6" y="24"/>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50" name="Freeform 135" descr="75%">
            <a:extLst>
              <a:ext uri="{FF2B5EF4-FFF2-40B4-BE49-F238E27FC236}">
                <a16:creationId xmlns:a16="http://schemas.microsoft.com/office/drawing/2014/main" id="{92FE2650-935E-DACC-FC4E-3018AEF41D9B}"/>
              </a:ext>
            </a:extLst>
          </p:cNvPr>
          <p:cNvSpPr>
            <a:spLocks/>
          </p:cNvSpPr>
          <p:nvPr/>
        </p:nvSpPr>
        <p:spPr bwMode="auto">
          <a:xfrm>
            <a:off x="5878513" y="3348038"/>
            <a:ext cx="127000" cy="1193800"/>
          </a:xfrm>
          <a:custGeom>
            <a:avLst/>
            <a:gdLst>
              <a:gd name="T0" fmla="*/ 0 w 89"/>
              <a:gd name="T1" fmla="*/ 2147483647 h 852"/>
              <a:gd name="T2" fmla="*/ 0 w 89"/>
              <a:gd name="T3" fmla="*/ 0 h 852"/>
              <a:gd name="T4" fmla="*/ 2147483647 w 89"/>
              <a:gd name="T5" fmla="*/ 0 h 852"/>
              <a:gd name="T6" fmla="*/ 2147483647 w 89"/>
              <a:gd name="T7" fmla="*/ 2147483647 h 852"/>
              <a:gd name="T8" fmla="*/ 0 w 89"/>
              <a:gd name="T9" fmla="*/ 2147483647 h 852"/>
              <a:gd name="T10" fmla="*/ 0 w 89"/>
              <a:gd name="T11" fmla="*/ 2147483647 h 8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9" h="852">
                <a:moveTo>
                  <a:pt x="0" y="851"/>
                </a:moveTo>
                <a:lnTo>
                  <a:pt x="0" y="0"/>
                </a:lnTo>
                <a:lnTo>
                  <a:pt x="88" y="0"/>
                </a:lnTo>
                <a:lnTo>
                  <a:pt x="88" y="851"/>
                </a:lnTo>
                <a:lnTo>
                  <a:pt x="0" y="851"/>
                </a:lnTo>
              </a:path>
            </a:pathLst>
          </a:custGeom>
          <a:pattFill prst="pct75">
            <a:fgClr>
              <a:srgbClr val="FFFF00"/>
            </a:fgClr>
            <a:bgClr>
              <a:srgbClr val="000000"/>
            </a:bgClr>
          </a:patt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51" name="Freeform 136">
            <a:extLst>
              <a:ext uri="{FF2B5EF4-FFF2-40B4-BE49-F238E27FC236}">
                <a16:creationId xmlns:a16="http://schemas.microsoft.com/office/drawing/2014/main" id="{195DA6C4-FDA3-EED7-D813-E41609C3C367}"/>
              </a:ext>
            </a:extLst>
          </p:cNvPr>
          <p:cNvSpPr>
            <a:spLocks/>
          </p:cNvSpPr>
          <p:nvPr/>
        </p:nvSpPr>
        <p:spPr bwMode="auto">
          <a:xfrm>
            <a:off x="5865813" y="3336925"/>
            <a:ext cx="152400" cy="33338"/>
          </a:xfrm>
          <a:custGeom>
            <a:avLst/>
            <a:gdLst>
              <a:gd name="T0" fmla="*/ 0 w 105"/>
              <a:gd name="T1" fmla="*/ 2147483647 h 23"/>
              <a:gd name="T2" fmla="*/ 0 w 105"/>
              <a:gd name="T3" fmla="*/ 0 h 23"/>
              <a:gd name="T4" fmla="*/ 2147483647 w 105"/>
              <a:gd name="T5" fmla="*/ 0 h 23"/>
              <a:gd name="T6" fmla="*/ 2147483647 w 105"/>
              <a:gd name="T7" fmla="*/ 2147483647 h 23"/>
              <a:gd name="T8" fmla="*/ 0 w 105"/>
              <a:gd name="T9" fmla="*/ 2147483647 h 23"/>
              <a:gd name="T10" fmla="*/ 0 w 105"/>
              <a:gd name="T11" fmla="*/ 2147483647 h 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5" h="23">
                <a:moveTo>
                  <a:pt x="0" y="22"/>
                </a:moveTo>
                <a:lnTo>
                  <a:pt x="0" y="0"/>
                </a:lnTo>
                <a:lnTo>
                  <a:pt x="104" y="0"/>
                </a:lnTo>
                <a:lnTo>
                  <a:pt x="104" y="22"/>
                </a:lnTo>
                <a:lnTo>
                  <a:pt x="0" y="22"/>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52" name="Freeform 137" descr="75%">
            <a:extLst>
              <a:ext uri="{FF2B5EF4-FFF2-40B4-BE49-F238E27FC236}">
                <a16:creationId xmlns:a16="http://schemas.microsoft.com/office/drawing/2014/main" id="{BEE593A2-4F4E-9315-7F8D-FF1EBF424641}"/>
              </a:ext>
            </a:extLst>
          </p:cNvPr>
          <p:cNvSpPr>
            <a:spLocks/>
          </p:cNvSpPr>
          <p:nvPr/>
        </p:nvSpPr>
        <p:spPr bwMode="auto">
          <a:xfrm>
            <a:off x="6227764" y="3135313"/>
            <a:ext cx="2287587" cy="120650"/>
          </a:xfrm>
          <a:custGeom>
            <a:avLst/>
            <a:gdLst>
              <a:gd name="T0" fmla="*/ 2147483647 w 1584"/>
              <a:gd name="T1" fmla="*/ 2147483647 h 86"/>
              <a:gd name="T2" fmla="*/ 0 w 1584"/>
              <a:gd name="T3" fmla="*/ 2147483647 h 86"/>
              <a:gd name="T4" fmla="*/ 0 w 1584"/>
              <a:gd name="T5" fmla="*/ 0 h 86"/>
              <a:gd name="T6" fmla="*/ 2147483647 w 1584"/>
              <a:gd name="T7" fmla="*/ 0 h 86"/>
              <a:gd name="T8" fmla="*/ 2147483647 w 1584"/>
              <a:gd name="T9" fmla="*/ 2147483647 h 86"/>
              <a:gd name="T10" fmla="*/ 2147483647 w 1584"/>
              <a:gd name="T11" fmla="*/ 2147483647 h 8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4" h="86">
                <a:moveTo>
                  <a:pt x="1583" y="85"/>
                </a:moveTo>
                <a:lnTo>
                  <a:pt x="0" y="85"/>
                </a:lnTo>
                <a:lnTo>
                  <a:pt x="0" y="0"/>
                </a:lnTo>
                <a:lnTo>
                  <a:pt x="1583" y="0"/>
                </a:lnTo>
                <a:lnTo>
                  <a:pt x="1583" y="85"/>
                </a:lnTo>
              </a:path>
            </a:pathLst>
          </a:custGeom>
          <a:pattFill prst="pct75">
            <a:fgClr>
              <a:srgbClr val="FFFF00"/>
            </a:fgClr>
            <a:bgClr>
              <a:srgbClr val="000000"/>
            </a:bgClr>
          </a:patt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53" name="Freeform 138">
            <a:extLst>
              <a:ext uri="{FF2B5EF4-FFF2-40B4-BE49-F238E27FC236}">
                <a16:creationId xmlns:a16="http://schemas.microsoft.com/office/drawing/2014/main" id="{2647ECD1-7EDE-C0A9-9F4C-6B3178D2E6BA}"/>
              </a:ext>
            </a:extLst>
          </p:cNvPr>
          <p:cNvSpPr>
            <a:spLocks/>
          </p:cNvSpPr>
          <p:nvPr/>
        </p:nvSpPr>
        <p:spPr bwMode="auto">
          <a:xfrm>
            <a:off x="6213476" y="3127376"/>
            <a:ext cx="34925" cy="138113"/>
          </a:xfrm>
          <a:custGeom>
            <a:avLst/>
            <a:gdLst>
              <a:gd name="T0" fmla="*/ 2147483647 w 24"/>
              <a:gd name="T1" fmla="*/ 2147483647 h 98"/>
              <a:gd name="T2" fmla="*/ 0 w 24"/>
              <a:gd name="T3" fmla="*/ 2147483647 h 98"/>
              <a:gd name="T4" fmla="*/ 0 w 24"/>
              <a:gd name="T5" fmla="*/ 0 h 98"/>
              <a:gd name="T6" fmla="*/ 2147483647 w 24"/>
              <a:gd name="T7" fmla="*/ 0 h 98"/>
              <a:gd name="T8" fmla="*/ 2147483647 w 24"/>
              <a:gd name="T9" fmla="*/ 2147483647 h 98"/>
              <a:gd name="T10" fmla="*/ 2147483647 w 24"/>
              <a:gd name="T11" fmla="*/ 2147483647 h 9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98">
                <a:moveTo>
                  <a:pt x="23" y="97"/>
                </a:moveTo>
                <a:lnTo>
                  <a:pt x="0" y="97"/>
                </a:lnTo>
                <a:lnTo>
                  <a:pt x="0" y="0"/>
                </a:lnTo>
                <a:lnTo>
                  <a:pt x="23" y="0"/>
                </a:lnTo>
                <a:lnTo>
                  <a:pt x="23" y="97"/>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54" name="Freeform 139">
            <a:extLst>
              <a:ext uri="{FF2B5EF4-FFF2-40B4-BE49-F238E27FC236}">
                <a16:creationId xmlns:a16="http://schemas.microsoft.com/office/drawing/2014/main" id="{92E44985-F585-F3AC-EDC3-2310D553C4F7}"/>
              </a:ext>
            </a:extLst>
          </p:cNvPr>
          <p:cNvSpPr>
            <a:spLocks/>
          </p:cNvSpPr>
          <p:nvPr/>
        </p:nvSpPr>
        <p:spPr bwMode="auto">
          <a:xfrm>
            <a:off x="5919788" y="4330701"/>
            <a:ext cx="55562" cy="125413"/>
          </a:xfrm>
          <a:custGeom>
            <a:avLst/>
            <a:gdLst>
              <a:gd name="T0" fmla="*/ 2147483647 w 39"/>
              <a:gd name="T1" fmla="*/ 2147483647 h 90"/>
              <a:gd name="T2" fmla="*/ 2147483647 w 39"/>
              <a:gd name="T3" fmla="*/ 2147483647 h 90"/>
              <a:gd name="T4" fmla="*/ 2147483647 w 39"/>
              <a:gd name="T5" fmla="*/ 2147483647 h 90"/>
              <a:gd name="T6" fmla="*/ 2147483647 w 39"/>
              <a:gd name="T7" fmla="*/ 0 h 90"/>
              <a:gd name="T8" fmla="*/ 2147483647 w 39"/>
              <a:gd name="T9" fmla="*/ 0 h 90"/>
              <a:gd name="T10" fmla="*/ 2147483647 w 39"/>
              <a:gd name="T11" fmla="*/ 2147483647 h 90"/>
              <a:gd name="T12" fmla="*/ 0 w 39"/>
              <a:gd name="T13" fmla="*/ 2147483647 h 90"/>
              <a:gd name="T14" fmla="*/ 2147483647 w 39"/>
              <a:gd name="T15" fmla="*/ 2147483647 h 90"/>
              <a:gd name="T16" fmla="*/ 2147483647 w 39"/>
              <a:gd name="T17" fmla="*/ 2147483647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90">
                <a:moveTo>
                  <a:pt x="20" y="89"/>
                </a:moveTo>
                <a:lnTo>
                  <a:pt x="38" y="65"/>
                </a:lnTo>
                <a:lnTo>
                  <a:pt x="30" y="65"/>
                </a:lnTo>
                <a:lnTo>
                  <a:pt x="30" y="0"/>
                </a:lnTo>
                <a:lnTo>
                  <a:pt x="9" y="0"/>
                </a:lnTo>
                <a:lnTo>
                  <a:pt x="9" y="65"/>
                </a:lnTo>
                <a:lnTo>
                  <a:pt x="0" y="65"/>
                </a:lnTo>
                <a:lnTo>
                  <a:pt x="20" y="89"/>
                </a:lnTo>
              </a:path>
            </a:pathLst>
          </a:custGeom>
          <a:solidFill>
            <a:srgbClr val="0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55" name="Text Box 140">
            <a:extLst>
              <a:ext uri="{FF2B5EF4-FFF2-40B4-BE49-F238E27FC236}">
                <a16:creationId xmlns:a16="http://schemas.microsoft.com/office/drawing/2014/main" id="{B22D15EF-35E4-E79F-8DF9-5D363BA49538}"/>
              </a:ext>
            </a:extLst>
          </p:cNvPr>
          <p:cNvSpPr txBox="1">
            <a:spLocks noChangeArrowheads="1"/>
          </p:cNvSpPr>
          <p:nvPr/>
        </p:nvSpPr>
        <p:spPr bwMode="auto">
          <a:xfrm>
            <a:off x="5503863" y="3557588"/>
            <a:ext cx="55562" cy="106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356" name="Text Box 141">
            <a:extLst>
              <a:ext uri="{FF2B5EF4-FFF2-40B4-BE49-F238E27FC236}">
                <a16:creationId xmlns:a16="http://schemas.microsoft.com/office/drawing/2014/main" id="{89D92C3E-22D3-0E6E-78EF-5CA2A3920118}"/>
              </a:ext>
            </a:extLst>
          </p:cNvPr>
          <p:cNvSpPr txBox="1">
            <a:spLocks noChangeArrowheads="1"/>
          </p:cNvSpPr>
          <p:nvPr/>
        </p:nvSpPr>
        <p:spPr bwMode="auto">
          <a:xfrm>
            <a:off x="5370513" y="3644900"/>
            <a:ext cx="55562" cy="10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357" name="Text Box 142">
            <a:extLst>
              <a:ext uri="{FF2B5EF4-FFF2-40B4-BE49-F238E27FC236}">
                <a16:creationId xmlns:a16="http://schemas.microsoft.com/office/drawing/2014/main" id="{DFA11739-F53D-A129-92BD-16F5F3C89CBA}"/>
              </a:ext>
            </a:extLst>
          </p:cNvPr>
          <p:cNvSpPr txBox="1">
            <a:spLocks noChangeArrowheads="1"/>
          </p:cNvSpPr>
          <p:nvPr/>
        </p:nvSpPr>
        <p:spPr bwMode="auto">
          <a:xfrm>
            <a:off x="5630863" y="3903663"/>
            <a:ext cx="57150" cy="10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358" name="Text Box 143">
            <a:extLst>
              <a:ext uri="{FF2B5EF4-FFF2-40B4-BE49-F238E27FC236}">
                <a16:creationId xmlns:a16="http://schemas.microsoft.com/office/drawing/2014/main" id="{207EB547-DF9E-8B73-EEFD-B80AD2901835}"/>
              </a:ext>
            </a:extLst>
          </p:cNvPr>
          <p:cNvSpPr txBox="1">
            <a:spLocks noChangeArrowheads="1"/>
          </p:cNvSpPr>
          <p:nvPr/>
        </p:nvSpPr>
        <p:spPr bwMode="auto">
          <a:xfrm>
            <a:off x="6261100" y="3895725"/>
            <a:ext cx="57150" cy="10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359" name="Text Box 144">
            <a:extLst>
              <a:ext uri="{FF2B5EF4-FFF2-40B4-BE49-F238E27FC236}">
                <a16:creationId xmlns:a16="http://schemas.microsoft.com/office/drawing/2014/main" id="{4727143A-4E0C-1E56-3BF2-4D577FE986AB}"/>
              </a:ext>
            </a:extLst>
          </p:cNvPr>
          <p:cNvSpPr txBox="1">
            <a:spLocks noChangeArrowheads="1"/>
          </p:cNvSpPr>
          <p:nvPr/>
        </p:nvSpPr>
        <p:spPr bwMode="auto">
          <a:xfrm>
            <a:off x="6746876" y="3921126"/>
            <a:ext cx="55563" cy="10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360" name="Text Box 145">
            <a:extLst>
              <a:ext uri="{FF2B5EF4-FFF2-40B4-BE49-F238E27FC236}">
                <a16:creationId xmlns:a16="http://schemas.microsoft.com/office/drawing/2014/main" id="{A2AD5129-7103-9BAB-C9C7-BB59B90C686E}"/>
              </a:ext>
            </a:extLst>
          </p:cNvPr>
          <p:cNvSpPr txBox="1">
            <a:spLocks noChangeArrowheads="1"/>
          </p:cNvSpPr>
          <p:nvPr/>
        </p:nvSpPr>
        <p:spPr bwMode="auto">
          <a:xfrm>
            <a:off x="6519864" y="3987800"/>
            <a:ext cx="58737" cy="10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361" name="Text Box 146">
            <a:extLst>
              <a:ext uri="{FF2B5EF4-FFF2-40B4-BE49-F238E27FC236}">
                <a16:creationId xmlns:a16="http://schemas.microsoft.com/office/drawing/2014/main" id="{D25C2CDC-C673-B30B-E37F-0532AF9F9C8C}"/>
              </a:ext>
            </a:extLst>
          </p:cNvPr>
          <p:cNvSpPr txBox="1">
            <a:spLocks noChangeArrowheads="1"/>
          </p:cNvSpPr>
          <p:nvPr/>
        </p:nvSpPr>
        <p:spPr bwMode="auto">
          <a:xfrm>
            <a:off x="6954839" y="4184650"/>
            <a:ext cx="53975" cy="109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362" name="Text Box 147">
            <a:extLst>
              <a:ext uri="{FF2B5EF4-FFF2-40B4-BE49-F238E27FC236}">
                <a16:creationId xmlns:a16="http://schemas.microsoft.com/office/drawing/2014/main" id="{E0760B5D-B20A-8E56-8584-C5B0E28BB98A}"/>
              </a:ext>
            </a:extLst>
          </p:cNvPr>
          <p:cNvSpPr txBox="1">
            <a:spLocks noChangeArrowheads="1"/>
          </p:cNvSpPr>
          <p:nvPr/>
        </p:nvSpPr>
        <p:spPr bwMode="auto">
          <a:xfrm>
            <a:off x="6646863" y="4427538"/>
            <a:ext cx="57150" cy="10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363" name="Text Box 148">
            <a:extLst>
              <a:ext uri="{FF2B5EF4-FFF2-40B4-BE49-F238E27FC236}">
                <a16:creationId xmlns:a16="http://schemas.microsoft.com/office/drawing/2014/main" id="{F96A7C4B-A9DB-5D47-2236-2256CABFEF7F}"/>
              </a:ext>
            </a:extLst>
          </p:cNvPr>
          <p:cNvSpPr txBox="1">
            <a:spLocks noChangeArrowheads="1"/>
          </p:cNvSpPr>
          <p:nvPr/>
        </p:nvSpPr>
        <p:spPr bwMode="auto">
          <a:xfrm>
            <a:off x="6872288" y="4384676"/>
            <a:ext cx="55562" cy="10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364" name="Text Box 149">
            <a:extLst>
              <a:ext uri="{FF2B5EF4-FFF2-40B4-BE49-F238E27FC236}">
                <a16:creationId xmlns:a16="http://schemas.microsoft.com/office/drawing/2014/main" id="{B2DD7F19-5E60-6999-0704-30E6F89078D0}"/>
              </a:ext>
            </a:extLst>
          </p:cNvPr>
          <p:cNvSpPr txBox="1">
            <a:spLocks noChangeArrowheads="1"/>
          </p:cNvSpPr>
          <p:nvPr/>
        </p:nvSpPr>
        <p:spPr bwMode="auto">
          <a:xfrm>
            <a:off x="6284913" y="4437063"/>
            <a:ext cx="55562" cy="106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365" name="Text Box 150">
            <a:extLst>
              <a:ext uri="{FF2B5EF4-FFF2-40B4-BE49-F238E27FC236}">
                <a16:creationId xmlns:a16="http://schemas.microsoft.com/office/drawing/2014/main" id="{86F20DCA-82D8-083E-EC9B-231AF2753A95}"/>
              </a:ext>
            </a:extLst>
          </p:cNvPr>
          <p:cNvSpPr txBox="1">
            <a:spLocks noChangeArrowheads="1"/>
          </p:cNvSpPr>
          <p:nvPr/>
        </p:nvSpPr>
        <p:spPr bwMode="auto">
          <a:xfrm>
            <a:off x="6149976" y="3992563"/>
            <a:ext cx="103822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1900" b="1">
                <a:solidFill>
                  <a:srgbClr val="003100"/>
                </a:solidFill>
                <a:latin typeface="TimesNewRomanPS"/>
              </a:rPr>
              <a:t>Assets</a:t>
            </a:r>
            <a:endParaRPr lang="en-US" altLang="en-US" sz="2200">
              <a:latin typeface="Times New Roman" panose="02020603050405020304" pitchFamily="18" charset="0"/>
            </a:endParaRPr>
          </a:p>
        </p:txBody>
      </p:sp>
      <p:sp>
        <p:nvSpPr>
          <p:cNvPr id="9366" name="Text Box 151">
            <a:extLst>
              <a:ext uri="{FF2B5EF4-FFF2-40B4-BE49-F238E27FC236}">
                <a16:creationId xmlns:a16="http://schemas.microsoft.com/office/drawing/2014/main" id="{4EE1110B-C0F0-37F6-3098-316F8C2E2028}"/>
              </a:ext>
            </a:extLst>
          </p:cNvPr>
          <p:cNvSpPr txBox="1">
            <a:spLocks noChangeArrowheads="1"/>
          </p:cNvSpPr>
          <p:nvPr/>
        </p:nvSpPr>
        <p:spPr bwMode="auto">
          <a:xfrm>
            <a:off x="5475288" y="4152901"/>
            <a:ext cx="55562" cy="10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367" name="Text Box 152">
            <a:extLst>
              <a:ext uri="{FF2B5EF4-FFF2-40B4-BE49-F238E27FC236}">
                <a16:creationId xmlns:a16="http://schemas.microsoft.com/office/drawing/2014/main" id="{88F30858-F11C-DAE9-4E99-C4C8681CD32B}"/>
              </a:ext>
            </a:extLst>
          </p:cNvPr>
          <p:cNvSpPr txBox="1">
            <a:spLocks noChangeArrowheads="1"/>
          </p:cNvSpPr>
          <p:nvPr/>
        </p:nvSpPr>
        <p:spPr bwMode="auto">
          <a:xfrm>
            <a:off x="5646738" y="4373563"/>
            <a:ext cx="57150" cy="10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368" name="Text Box 153">
            <a:extLst>
              <a:ext uri="{FF2B5EF4-FFF2-40B4-BE49-F238E27FC236}">
                <a16:creationId xmlns:a16="http://schemas.microsoft.com/office/drawing/2014/main" id="{930E9AD1-4752-82D0-83F0-4B0022BB205E}"/>
              </a:ext>
            </a:extLst>
          </p:cNvPr>
          <p:cNvSpPr txBox="1">
            <a:spLocks noChangeArrowheads="1"/>
          </p:cNvSpPr>
          <p:nvPr/>
        </p:nvSpPr>
        <p:spPr bwMode="auto">
          <a:xfrm>
            <a:off x="6135688" y="4610100"/>
            <a:ext cx="57150" cy="10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369" name="Text Box 154">
            <a:extLst>
              <a:ext uri="{FF2B5EF4-FFF2-40B4-BE49-F238E27FC236}">
                <a16:creationId xmlns:a16="http://schemas.microsoft.com/office/drawing/2014/main" id="{78DD7B49-DE2E-AE31-1944-1B2CD1DDBC75}"/>
              </a:ext>
            </a:extLst>
          </p:cNvPr>
          <p:cNvSpPr txBox="1">
            <a:spLocks noChangeArrowheads="1"/>
          </p:cNvSpPr>
          <p:nvPr/>
        </p:nvSpPr>
        <p:spPr bwMode="auto">
          <a:xfrm>
            <a:off x="6519864" y="4578350"/>
            <a:ext cx="58737" cy="10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370" name="Text Box 155">
            <a:extLst>
              <a:ext uri="{FF2B5EF4-FFF2-40B4-BE49-F238E27FC236}">
                <a16:creationId xmlns:a16="http://schemas.microsoft.com/office/drawing/2014/main" id="{3B46DD1A-0748-3F73-D8E2-C681EDD3CCCE}"/>
              </a:ext>
            </a:extLst>
          </p:cNvPr>
          <p:cNvSpPr txBox="1">
            <a:spLocks noChangeArrowheads="1"/>
          </p:cNvSpPr>
          <p:nvPr/>
        </p:nvSpPr>
        <p:spPr bwMode="auto">
          <a:xfrm>
            <a:off x="5781676" y="4570413"/>
            <a:ext cx="55563" cy="10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371" name="Text Box 156">
            <a:extLst>
              <a:ext uri="{FF2B5EF4-FFF2-40B4-BE49-F238E27FC236}">
                <a16:creationId xmlns:a16="http://schemas.microsoft.com/office/drawing/2014/main" id="{117FE04D-AE1A-C485-B754-B32C09541015}"/>
              </a:ext>
            </a:extLst>
          </p:cNvPr>
          <p:cNvSpPr txBox="1">
            <a:spLocks noChangeArrowheads="1"/>
          </p:cNvSpPr>
          <p:nvPr/>
        </p:nvSpPr>
        <p:spPr bwMode="auto">
          <a:xfrm>
            <a:off x="5272088" y="4194176"/>
            <a:ext cx="57150" cy="10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372" name="Text Box 157">
            <a:extLst>
              <a:ext uri="{FF2B5EF4-FFF2-40B4-BE49-F238E27FC236}">
                <a16:creationId xmlns:a16="http://schemas.microsoft.com/office/drawing/2014/main" id="{2C646612-9F4A-B63C-259B-7D3C1CE2AD9A}"/>
              </a:ext>
            </a:extLst>
          </p:cNvPr>
          <p:cNvSpPr txBox="1">
            <a:spLocks noChangeArrowheads="1"/>
          </p:cNvSpPr>
          <p:nvPr/>
        </p:nvSpPr>
        <p:spPr bwMode="auto">
          <a:xfrm>
            <a:off x="5919789" y="4006850"/>
            <a:ext cx="53975" cy="109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373" name="Oval 158">
            <a:extLst>
              <a:ext uri="{FF2B5EF4-FFF2-40B4-BE49-F238E27FC236}">
                <a16:creationId xmlns:a16="http://schemas.microsoft.com/office/drawing/2014/main" id="{51407D8E-A253-EC56-EC13-48635C36002B}"/>
              </a:ext>
            </a:extLst>
          </p:cNvPr>
          <p:cNvSpPr>
            <a:spLocks noChangeArrowheads="1"/>
          </p:cNvSpPr>
          <p:nvPr/>
        </p:nvSpPr>
        <p:spPr bwMode="auto">
          <a:xfrm>
            <a:off x="6183313" y="3711576"/>
            <a:ext cx="209550" cy="187325"/>
          </a:xfrm>
          <a:prstGeom prst="ellipse">
            <a:avLst/>
          </a:prstGeom>
          <a:solidFill>
            <a:srgbClr val="FFFFFF"/>
          </a:solidFill>
          <a:ln w="1901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chemeClr val="accent1"/>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9374" name="Freeform 159">
            <a:extLst>
              <a:ext uri="{FF2B5EF4-FFF2-40B4-BE49-F238E27FC236}">
                <a16:creationId xmlns:a16="http://schemas.microsoft.com/office/drawing/2014/main" id="{567380CE-199A-6055-FCAC-D79265BB1C27}"/>
              </a:ext>
            </a:extLst>
          </p:cNvPr>
          <p:cNvSpPr>
            <a:spLocks/>
          </p:cNvSpPr>
          <p:nvPr/>
        </p:nvSpPr>
        <p:spPr bwMode="auto">
          <a:xfrm>
            <a:off x="6291264" y="3287713"/>
            <a:ext cx="534987" cy="366712"/>
          </a:xfrm>
          <a:custGeom>
            <a:avLst/>
            <a:gdLst>
              <a:gd name="T0" fmla="*/ 0 w 371"/>
              <a:gd name="T1" fmla="*/ 2147483647 h 262"/>
              <a:gd name="T2" fmla="*/ 2147483647 w 371"/>
              <a:gd name="T3" fmla="*/ 2147483647 h 262"/>
              <a:gd name="T4" fmla="*/ 2147483647 w 371"/>
              <a:gd name="T5" fmla="*/ 2147483647 h 262"/>
              <a:gd name="T6" fmla="*/ 2147483647 w 371"/>
              <a:gd name="T7" fmla="*/ 2147483647 h 262"/>
              <a:gd name="T8" fmla="*/ 2147483647 w 371"/>
              <a:gd name="T9" fmla="*/ 2147483647 h 262"/>
              <a:gd name="T10" fmla="*/ 2147483647 w 371"/>
              <a:gd name="T11" fmla="*/ 0 h 262"/>
              <a:gd name="T12" fmla="*/ 0 w 371"/>
              <a:gd name="T13" fmla="*/ 2147483647 h 262"/>
              <a:gd name="T14" fmla="*/ 0 w 371"/>
              <a:gd name="T15" fmla="*/ 2147483647 h 262"/>
              <a:gd name="T16" fmla="*/ 0 w 371"/>
              <a:gd name="T17" fmla="*/ 2147483647 h 2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1" h="262">
                <a:moveTo>
                  <a:pt x="0" y="17"/>
                </a:moveTo>
                <a:lnTo>
                  <a:pt x="211" y="200"/>
                </a:lnTo>
                <a:lnTo>
                  <a:pt x="360" y="261"/>
                </a:lnTo>
                <a:lnTo>
                  <a:pt x="370" y="251"/>
                </a:lnTo>
                <a:lnTo>
                  <a:pt x="266" y="166"/>
                </a:lnTo>
                <a:lnTo>
                  <a:pt x="3" y="0"/>
                </a:lnTo>
                <a:lnTo>
                  <a:pt x="0" y="8"/>
                </a:lnTo>
                <a:lnTo>
                  <a:pt x="0" y="17"/>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75" name="Freeform 160">
            <a:extLst>
              <a:ext uri="{FF2B5EF4-FFF2-40B4-BE49-F238E27FC236}">
                <a16:creationId xmlns:a16="http://schemas.microsoft.com/office/drawing/2014/main" id="{FA7E3B4A-3BEA-9159-29BA-B5ABB05EB75D}"/>
              </a:ext>
            </a:extLst>
          </p:cNvPr>
          <p:cNvSpPr>
            <a:spLocks/>
          </p:cNvSpPr>
          <p:nvPr/>
        </p:nvSpPr>
        <p:spPr bwMode="auto">
          <a:xfrm>
            <a:off x="6553201" y="3251200"/>
            <a:ext cx="111125" cy="300038"/>
          </a:xfrm>
          <a:custGeom>
            <a:avLst/>
            <a:gdLst>
              <a:gd name="T0" fmla="*/ 0 w 77"/>
              <a:gd name="T1" fmla="*/ 0 h 215"/>
              <a:gd name="T2" fmla="*/ 2147483647 w 77"/>
              <a:gd name="T3" fmla="*/ 2147483647 h 215"/>
              <a:gd name="T4" fmla="*/ 2147483647 w 77"/>
              <a:gd name="T5" fmla="*/ 2147483647 h 215"/>
              <a:gd name="T6" fmla="*/ 2147483647 w 77"/>
              <a:gd name="T7" fmla="*/ 2147483647 h 215"/>
              <a:gd name="T8" fmla="*/ 2147483647 w 77"/>
              <a:gd name="T9" fmla="*/ 2147483647 h 215"/>
              <a:gd name="T10" fmla="*/ 2147483647 w 77"/>
              <a:gd name="T11" fmla="*/ 2147483647 h 215"/>
              <a:gd name="T12" fmla="*/ 2147483647 w 77"/>
              <a:gd name="T13" fmla="*/ 0 h 215"/>
              <a:gd name="T14" fmla="*/ 0 w 77"/>
              <a:gd name="T15" fmla="*/ 0 h 215"/>
              <a:gd name="T16" fmla="*/ 0 w 77"/>
              <a:gd name="T17" fmla="*/ 0 h 2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7" h="215">
                <a:moveTo>
                  <a:pt x="0" y="0"/>
                </a:moveTo>
                <a:lnTo>
                  <a:pt x="17" y="183"/>
                </a:lnTo>
                <a:lnTo>
                  <a:pt x="23" y="207"/>
                </a:lnTo>
                <a:lnTo>
                  <a:pt x="41" y="214"/>
                </a:lnTo>
                <a:lnTo>
                  <a:pt x="54" y="208"/>
                </a:lnTo>
                <a:lnTo>
                  <a:pt x="59" y="186"/>
                </a:lnTo>
                <a:lnTo>
                  <a:pt x="76" y="0"/>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76" name="Line 161">
            <a:extLst>
              <a:ext uri="{FF2B5EF4-FFF2-40B4-BE49-F238E27FC236}">
                <a16:creationId xmlns:a16="http://schemas.microsoft.com/office/drawing/2014/main" id="{B9A17C52-A8CE-9321-8A18-3081A07A5020}"/>
              </a:ext>
            </a:extLst>
          </p:cNvPr>
          <p:cNvSpPr>
            <a:spLocks noChangeShapeType="1"/>
          </p:cNvSpPr>
          <p:nvPr/>
        </p:nvSpPr>
        <p:spPr bwMode="auto">
          <a:xfrm>
            <a:off x="6608763" y="3519488"/>
            <a:ext cx="0" cy="4762"/>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77" name="Oval 162">
            <a:extLst>
              <a:ext uri="{FF2B5EF4-FFF2-40B4-BE49-F238E27FC236}">
                <a16:creationId xmlns:a16="http://schemas.microsoft.com/office/drawing/2014/main" id="{3FAC0465-6655-47B8-B6B5-1BFD4361506E}"/>
              </a:ext>
            </a:extLst>
          </p:cNvPr>
          <p:cNvSpPr>
            <a:spLocks noChangeArrowheads="1"/>
          </p:cNvSpPr>
          <p:nvPr/>
        </p:nvSpPr>
        <p:spPr bwMode="auto">
          <a:xfrm>
            <a:off x="6257926" y="3263901"/>
            <a:ext cx="74613" cy="66675"/>
          </a:xfrm>
          <a:prstGeom prst="ellipse">
            <a:avLst/>
          </a:prstGeom>
          <a:solidFill>
            <a:srgbClr val="FFFFFF"/>
          </a:solidFill>
          <a:ln w="1901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chemeClr val="accent1"/>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9378" name="Line 163">
            <a:extLst>
              <a:ext uri="{FF2B5EF4-FFF2-40B4-BE49-F238E27FC236}">
                <a16:creationId xmlns:a16="http://schemas.microsoft.com/office/drawing/2014/main" id="{6AEE164B-83CF-52E6-2A4B-05F0B97AB990}"/>
              </a:ext>
            </a:extLst>
          </p:cNvPr>
          <p:cNvSpPr>
            <a:spLocks noChangeShapeType="1"/>
          </p:cNvSpPr>
          <p:nvPr/>
        </p:nvSpPr>
        <p:spPr bwMode="auto">
          <a:xfrm flipH="1">
            <a:off x="6294439" y="3298825"/>
            <a:ext cx="1587" cy="1588"/>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79" name="Freeform 164">
            <a:extLst>
              <a:ext uri="{FF2B5EF4-FFF2-40B4-BE49-F238E27FC236}">
                <a16:creationId xmlns:a16="http://schemas.microsoft.com/office/drawing/2014/main" id="{61D2243B-E597-24A6-50E6-E293CD6550C1}"/>
              </a:ext>
            </a:extLst>
          </p:cNvPr>
          <p:cNvSpPr>
            <a:spLocks/>
          </p:cNvSpPr>
          <p:nvPr/>
        </p:nvSpPr>
        <p:spPr bwMode="auto">
          <a:xfrm>
            <a:off x="6799263" y="3187700"/>
            <a:ext cx="19050" cy="463550"/>
          </a:xfrm>
          <a:custGeom>
            <a:avLst/>
            <a:gdLst>
              <a:gd name="T0" fmla="*/ 0 w 14"/>
              <a:gd name="T1" fmla="*/ 2147483647 h 331"/>
              <a:gd name="T2" fmla="*/ 2147483647 w 14"/>
              <a:gd name="T3" fmla="*/ 2147483647 h 331"/>
              <a:gd name="T4" fmla="*/ 2147483647 w 14"/>
              <a:gd name="T5" fmla="*/ 0 h 331"/>
              <a:gd name="T6" fmla="*/ 0 w 14"/>
              <a:gd name="T7" fmla="*/ 0 h 331"/>
              <a:gd name="T8" fmla="*/ 0 w 14"/>
              <a:gd name="T9" fmla="*/ 2147483647 h 331"/>
              <a:gd name="T10" fmla="*/ 0 w 14"/>
              <a:gd name="T11" fmla="*/ 2147483647 h 3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331">
                <a:moveTo>
                  <a:pt x="0" y="330"/>
                </a:moveTo>
                <a:lnTo>
                  <a:pt x="13" y="330"/>
                </a:lnTo>
                <a:lnTo>
                  <a:pt x="13" y="0"/>
                </a:lnTo>
                <a:lnTo>
                  <a:pt x="0" y="0"/>
                </a:lnTo>
                <a:lnTo>
                  <a:pt x="0" y="33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80" name="Line 165">
            <a:extLst>
              <a:ext uri="{FF2B5EF4-FFF2-40B4-BE49-F238E27FC236}">
                <a16:creationId xmlns:a16="http://schemas.microsoft.com/office/drawing/2014/main" id="{5EE589A2-B69D-B206-FE97-A7C2EB1BE1F2}"/>
              </a:ext>
            </a:extLst>
          </p:cNvPr>
          <p:cNvSpPr>
            <a:spLocks noChangeShapeType="1"/>
          </p:cNvSpPr>
          <p:nvPr/>
        </p:nvSpPr>
        <p:spPr bwMode="auto">
          <a:xfrm flipH="1" flipV="1">
            <a:off x="6808788" y="3636963"/>
            <a:ext cx="0" cy="6350"/>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81" name="Freeform 166">
            <a:extLst>
              <a:ext uri="{FF2B5EF4-FFF2-40B4-BE49-F238E27FC236}">
                <a16:creationId xmlns:a16="http://schemas.microsoft.com/office/drawing/2014/main" id="{1781F82E-C5A3-6313-ECF3-85E204A3FCC4}"/>
              </a:ext>
            </a:extLst>
          </p:cNvPr>
          <p:cNvSpPr>
            <a:spLocks/>
          </p:cNvSpPr>
          <p:nvPr/>
        </p:nvSpPr>
        <p:spPr bwMode="auto">
          <a:xfrm>
            <a:off x="6797675" y="3132139"/>
            <a:ext cx="25400" cy="22225"/>
          </a:xfrm>
          <a:custGeom>
            <a:avLst/>
            <a:gdLst>
              <a:gd name="T0" fmla="*/ 0 w 18"/>
              <a:gd name="T1" fmla="*/ 0 h 16"/>
              <a:gd name="T2" fmla="*/ 2147483647 w 18"/>
              <a:gd name="T3" fmla="*/ 0 h 16"/>
              <a:gd name="T4" fmla="*/ 2147483647 w 18"/>
              <a:gd name="T5" fmla="*/ 2147483647 h 16"/>
              <a:gd name="T6" fmla="*/ 0 w 18"/>
              <a:gd name="T7" fmla="*/ 2147483647 h 16"/>
              <a:gd name="T8" fmla="*/ 0 w 18"/>
              <a:gd name="T9" fmla="*/ 0 h 16"/>
              <a:gd name="T10" fmla="*/ 0 w 18"/>
              <a:gd name="T11" fmla="*/ 0 h 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 h="16">
                <a:moveTo>
                  <a:pt x="0" y="0"/>
                </a:moveTo>
                <a:lnTo>
                  <a:pt x="17" y="0"/>
                </a:lnTo>
                <a:lnTo>
                  <a:pt x="17" y="15"/>
                </a:lnTo>
                <a:lnTo>
                  <a:pt x="0" y="15"/>
                </a:lnTo>
                <a:lnTo>
                  <a:pt x="0" y="0"/>
                </a:lnTo>
              </a:path>
            </a:pathLst>
          </a:custGeom>
          <a:solidFill>
            <a:srgbClr val="FFFFFF"/>
          </a:solidFill>
          <a:ln w="9485" cap="flat" cmpd="sng">
            <a:solidFill>
              <a:srgbClr val="FFFF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82" name="Freeform 167">
            <a:extLst>
              <a:ext uri="{FF2B5EF4-FFF2-40B4-BE49-F238E27FC236}">
                <a16:creationId xmlns:a16="http://schemas.microsoft.com/office/drawing/2014/main" id="{09FF16A6-A788-1CA7-A59E-736A0682541E}"/>
              </a:ext>
            </a:extLst>
          </p:cNvPr>
          <p:cNvSpPr>
            <a:spLocks/>
          </p:cNvSpPr>
          <p:nvPr/>
        </p:nvSpPr>
        <p:spPr bwMode="auto">
          <a:xfrm>
            <a:off x="6727825" y="3114676"/>
            <a:ext cx="166688" cy="22225"/>
          </a:xfrm>
          <a:custGeom>
            <a:avLst/>
            <a:gdLst>
              <a:gd name="T0" fmla="*/ 0 w 115"/>
              <a:gd name="T1" fmla="*/ 2147483647 h 16"/>
              <a:gd name="T2" fmla="*/ 2147483647 w 115"/>
              <a:gd name="T3" fmla="*/ 0 h 16"/>
              <a:gd name="T4" fmla="*/ 2147483647 w 115"/>
              <a:gd name="T5" fmla="*/ 0 h 16"/>
              <a:gd name="T6" fmla="*/ 2147483647 w 115"/>
              <a:gd name="T7" fmla="*/ 2147483647 h 16"/>
              <a:gd name="T8" fmla="*/ 2147483647 w 115"/>
              <a:gd name="T9" fmla="*/ 2147483647 h 16"/>
              <a:gd name="T10" fmla="*/ 2147483647 w 115"/>
              <a:gd name="T11" fmla="*/ 2147483647 h 16"/>
              <a:gd name="T12" fmla="*/ 2147483647 w 115"/>
              <a:gd name="T13" fmla="*/ 2147483647 h 16"/>
              <a:gd name="T14" fmla="*/ 2147483647 w 115"/>
              <a:gd name="T15" fmla="*/ 2147483647 h 16"/>
              <a:gd name="T16" fmla="*/ 0 w 115"/>
              <a:gd name="T17" fmla="*/ 2147483647 h 16"/>
              <a:gd name="T18" fmla="*/ 0 w 115"/>
              <a:gd name="T19" fmla="*/ 2147483647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5" h="16">
                <a:moveTo>
                  <a:pt x="0" y="15"/>
                </a:moveTo>
                <a:lnTo>
                  <a:pt x="34" y="0"/>
                </a:lnTo>
                <a:lnTo>
                  <a:pt x="88" y="0"/>
                </a:lnTo>
                <a:lnTo>
                  <a:pt x="114" y="15"/>
                </a:lnTo>
                <a:lnTo>
                  <a:pt x="65" y="15"/>
                </a:lnTo>
                <a:lnTo>
                  <a:pt x="65" y="7"/>
                </a:lnTo>
                <a:lnTo>
                  <a:pt x="48" y="7"/>
                </a:lnTo>
                <a:lnTo>
                  <a:pt x="48" y="15"/>
                </a:lnTo>
                <a:lnTo>
                  <a:pt x="0" y="15"/>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83" name="Freeform 168">
            <a:extLst>
              <a:ext uri="{FF2B5EF4-FFF2-40B4-BE49-F238E27FC236}">
                <a16:creationId xmlns:a16="http://schemas.microsoft.com/office/drawing/2014/main" id="{B88CFFC2-0204-CB9E-CA70-11F70AEE3496}"/>
              </a:ext>
            </a:extLst>
          </p:cNvPr>
          <p:cNvSpPr>
            <a:spLocks/>
          </p:cNvSpPr>
          <p:nvPr/>
        </p:nvSpPr>
        <p:spPr bwMode="auto">
          <a:xfrm>
            <a:off x="8289925" y="3168651"/>
            <a:ext cx="141288" cy="47625"/>
          </a:xfrm>
          <a:custGeom>
            <a:avLst/>
            <a:gdLst>
              <a:gd name="T0" fmla="*/ 0 w 98"/>
              <a:gd name="T1" fmla="*/ 2147483647 h 34"/>
              <a:gd name="T2" fmla="*/ 2147483647 w 98"/>
              <a:gd name="T3" fmla="*/ 0 h 34"/>
              <a:gd name="T4" fmla="*/ 2147483647 w 98"/>
              <a:gd name="T5" fmla="*/ 2147483647 h 34"/>
              <a:gd name="T6" fmla="*/ 2147483647 w 98"/>
              <a:gd name="T7" fmla="*/ 2147483647 h 34"/>
              <a:gd name="T8" fmla="*/ 2147483647 w 98"/>
              <a:gd name="T9" fmla="*/ 2147483647 h 34"/>
              <a:gd name="T10" fmla="*/ 2147483647 w 98"/>
              <a:gd name="T11" fmla="*/ 2147483647 h 34"/>
              <a:gd name="T12" fmla="*/ 2147483647 w 98"/>
              <a:gd name="T13" fmla="*/ 2147483647 h 34"/>
              <a:gd name="T14" fmla="*/ 0 w 98"/>
              <a:gd name="T15" fmla="*/ 2147483647 h 34"/>
              <a:gd name="T16" fmla="*/ 0 w 98"/>
              <a:gd name="T17" fmla="*/ 2147483647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8" h="34">
                <a:moveTo>
                  <a:pt x="0" y="17"/>
                </a:moveTo>
                <a:lnTo>
                  <a:pt x="26" y="0"/>
                </a:lnTo>
                <a:lnTo>
                  <a:pt x="26" y="6"/>
                </a:lnTo>
                <a:lnTo>
                  <a:pt x="97" y="6"/>
                </a:lnTo>
                <a:lnTo>
                  <a:pt x="97" y="27"/>
                </a:lnTo>
                <a:lnTo>
                  <a:pt x="26" y="27"/>
                </a:lnTo>
                <a:lnTo>
                  <a:pt x="26" y="33"/>
                </a:lnTo>
                <a:lnTo>
                  <a:pt x="0" y="17"/>
                </a:lnTo>
              </a:path>
            </a:pathLst>
          </a:custGeom>
          <a:solidFill>
            <a:srgbClr val="0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84" name="Freeform 169">
            <a:extLst>
              <a:ext uri="{FF2B5EF4-FFF2-40B4-BE49-F238E27FC236}">
                <a16:creationId xmlns:a16="http://schemas.microsoft.com/office/drawing/2014/main" id="{C48963F5-A9D9-EFC3-5215-BEA53B5C4278}"/>
              </a:ext>
            </a:extLst>
          </p:cNvPr>
          <p:cNvSpPr>
            <a:spLocks/>
          </p:cNvSpPr>
          <p:nvPr/>
        </p:nvSpPr>
        <p:spPr bwMode="auto">
          <a:xfrm>
            <a:off x="6481764" y="3170238"/>
            <a:ext cx="142875" cy="49212"/>
          </a:xfrm>
          <a:custGeom>
            <a:avLst/>
            <a:gdLst>
              <a:gd name="T0" fmla="*/ 0 w 99"/>
              <a:gd name="T1" fmla="*/ 2147483647 h 36"/>
              <a:gd name="T2" fmla="*/ 2147483647 w 99"/>
              <a:gd name="T3" fmla="*/ 0 h 36"/>
              <a:gd name="T4" fmla="*/ 2147483647 w 99"/>
              <a:gd name="T5" fmla="*/ 2147483647 h 36"/>
              <a:gd name="T6" fmla="*/ 2147483647 w 99"/>
              <a:gd name="T7" fmla="*/ 2147483647 h 36"/>
              <a:gd name="T8" fmla="*/ 2147483647 w 99"/>
              <a:gd name="T9" fmla="*/ 2147483647 h 36"/>
              <a:gd name="T10" fmla="*/ 2147483647 w 99"/>
              <a:gd name="T11" fmla="*/ 2147483647 h 36"/>
              <a:gd name="T12" fmla="*/ 2147483647 w 99"/>
              <a:gd name="T13" fmla="*/ 2147483647 h 36"/>
              <a:gd name="T14" fmla="*/ 0 w 99"/>
              <a:gd name="T15" fmla="*/ 2147483647 h 36"/>
              <a:gd name="T16" fmla="*/ 0 w 99"/>
              <a:gd name="T17" fmla="*/ 2147483647 h 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9" h="36">
                <a:moveTo>
                  <a:pt x="0" y="18"/>
                </a:moveTo>
                <a:lnTo>
                  <a:pt x="26" y="0"/>
                </a:lnTo>
                <a:lnTo>
                  <a:pt x="26" y="8"/>
                </a:lnTo>
                <a:lnTo>
                  <a:pt x="98" y="8"/>
                </a:lnTo>
                <a:lnTo>
                  <a:pt x="98" y="28"/>
                </a:lnTo>
                <a:lnTo>
                  <a:pt x="26" y="28"/>
                </a:lnTo>
                <a:lnTo>
                  <a:pt x="26" y="35"/>
                </a:lnTo>
                <a:lnTo>
                  <a:pt x="0" y="18"/>
                </a:lnTo>
              </a:path>
            </a:pathLst>
          </a:custGeom>
          <a:solidFill>
            <a:srgbClr val="0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85" name="Freeform 170">
            <a:extLst>
              <a:ext uri="{FF2B5EF4-FFF2-40B4-BE49-F238E27FC236}">
                <a16:creationId xmlns:a16="http://schemas.microsoft.com/office/drawing/2014/main" id="{9211DB92-834D-11B4-4AB3-1588C9C5D10D}"/>
              </a:ext>
            </a:extLst>
          </p:cNvPr>
          <p:cNvSpPr>
            <a:spLocks/>
          </p:cNvSpPr>
          <p:nvPr/>
        </p:nvSpPr>
        <p:spPr bwMode="auto">
          <a:xfrm>
            <a:off x="5964239" y="3197226"/>
            <a:ext cx="122237" cy="87313"/>
          </a:xfrm>
          <a:custGeom>
            <a:avLst/>
            <a:gdLst>
              <a:gd name="T0" fmla="*/ 0 w 85"/>
              <a:gd name="T1" fmla="*/ 2147483647 h 62"/>
              <a:gd name="T2" fmla="*/ 2147483647 w 85"/>
              <a:gd name="T3" fmla="*/ 2147483647 h 62"/>
              <a:gd name="T4" fmla="*/ 2147483647 w 85"/>
              <a:gd name="T5" fmla="*/ 2147483647 h 62"/>
              <a:gd name="T6" fmla="*/ 2147483647 w 85"/>
              <a:gd name="T7" fmla="*/ 0 h 62"/>
              <a:gd name="T8" fmla="*/ 2147483647 w 85"/>
              <a:gd name="T9" fmla="*/ 2147483647 h 62"/>
              <a:gd name="T10" fmla="*/ 2147483647 w 85"/>
              <a:gd name="T11" fmla="*/ 2147483647 h 62"/>
              <a:gd name="T12" fmla="*/ 2147483647 w 85"/>
              <a:gd name="T13" fmla="*/ 2147483647 h 62"/>
              <a:gd name="T14" fmla="*/ 0 w 85"/>
              <a:gd name="T15" fmla="*/ 2147483647 h 62"/>
              <a:gd name="T16" fmla="*/ 0 w 85"/>
              <a:gd name="T17" fmla="*/ 2147483647 h 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5" h="62">
                <a:moveTo>
                  <a:pt x="0" y="61"/>
                </a:moveTo>
                <a:lnTo>
                  <a:pt x="11" y="33"/>
                </a:lnTo>
                <a:lnTo>
                  <a:pt x="15" y="38"/>
                </a:lnTo>
                <a:lnTo>
                  <a:pt x="73" y="0"/>
                </a:lnTo>
                <a:lnTo>
                  <a:pt x="84" y="15"/>
                </a:lnTo>
                <a:lnTo>
                  <a:pt x="28" y="55"/>
                </a:lnTo>
                <a:lnTo>
                  <a:pt x="33" y="61"/>
                </a:lnTo>
                <a:lnTo>
                  <a:pt x="0" y="61"/>
                </a:lnTo>
              </a:path>
            </a:pathLst>
          </a:custGeom>
          <a:solidFill>
            <a:srgbClr val="0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86" name="Freeform 171">
            <a:extLst>
              <a:ext uri="{FF2B5EF4-FFF2-40B4-BE49-F238E27FC236}">
                <a16:creationId xmlns:a16="http://schemas.microsoft.com/office/drawing/2014/main" id="{007F37F1-DF40-30E1-E183-1D32833B3699}"/>
              </a:ext>
            </a:extLst>
          </p:cNvPr>
          <p:cNvSpPr>
            <a:spLocks/>
          </p:cNvSpPr>
          <p:nvPr/>
        </p:nvSpPr>
        <p:spPr bwMode="auto">
          <a:xfrm>
            <a:off x="5919789" y="3771901"/>
            <a:ext cx="53975" cy="125413"/>
          </a:xfrm>
          <a:custGeom>
            <a:avLst/>
            <a:gdLst>
              <a:gd name="T0" fmla="*/ 2147483647 w 37"/>
              <a:gd name="T1" fmla="*/ 2147483647 h 90"/>
              <a:gd name="T2" fmla="*/ 0 w 37"/>
              <a:gd name="T3" fmla="*/ 2147483647 h 90"/>
              <a:gd name="T4" fmla="*/ 2147483647 w 37"/>
              <a:gd name="T5" fmla="*/ 2147483647 h 90"/>
              <a:gd name="T6" fmla="*/ 2147483647 w 37"/>
              <a:gd name="T7" fmla="*/ 0 h 90"/>
              <a:gd name="T8" fmla="*/ 2147483647 w 37"/>
              <a:gd name="T9" fmla="*/ 0 h 90"/>
              <a:gd name="T10" fmla="*/ 2147483647 w 37"/>
              <a:gd name="T11" fmla="*/ 2147483647 h 90"/>
              <a:gd name="T12" fmla="*/ 2147483647 w 37"/>
              <a:gd name="T13" fmla="*/ 2147483647 h 90"/>
              <a:gd name="T14" fmla="*/ 2147483647 w 37"/>
              <a:gd name="T15" fmla="*/ 2147483647 h 90"/>
              <a:gd name="T16" fmla="*/ 2147483647 w 37"/>
              <a:gd name="T17" fmla="*/ 2147483647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 h="90">
                <a:moveTo>
                  <a:pt x="20" y="89"/>
                </a:moveTo>
                <a:lnTo>
                  <a:pt x="0" y="65"/>
                </a:lnTo>
                <a:lnTo>
                  <a:pt x="8" y="65"/>
                </a:lnTo>
                <a:lnTo>
                  <a:pt x="8" y="0"/>
                </a:lnTo>
                <a:lnTo>
                  <a:pt x="29" y="0"/>
                </a:lnTo>
                <a:lnTo>
                  <a:pt x="29" y="65"/>
                </a:lnTo>
                <a:lnTo>
                  <a:pt x="36" y="65"/>
                </a:lnTo>
                <a:lnTo>
                  <a:pt x="20" y="89"/>
                </a:lnTo>
              </a:path>
            </a:pathLst>
          </a:custGeom>
          <a:solidFill>
            <a:srgbClr val="0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87" name="Text Box 172">
            <a:extLst>
              <a:ext uri="{FF2B5EF4-FFF2-40B4-BE49-F238E27FC236}">
                <a16:creationId xmlns:a16="http://schemas.microsoft.com/office/drawing/2014/main" id="{C8097358-40A7-9D5B-7119-13E3032E312F}"/>
              </a:ext>
            </a:extLst>
          </p:cNvPr>
          <p:cNvSpPr txBox="1">
            <a:spLocks noChangeArrowheads="1"/>
          </p:cNvSpPr>
          <p:nvPr/>
        </p:nvSpPr>
        <p:spPr bwMode="auto">
          <a:xfrm>
            <a:off x="5922964" y="3394076"/>
            <a:ext cx="39687" cy="7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400" b="1">
                <a:solidFill>
                  <a:srgbClr val="000000"/>
                </a:solidFill>
                <a:latin typeface="TimesNewRomanPS"/>
              </a:rPr>
              <a:t>$</a:t>
            </a:r>
            <a:endParaRPr lang="en-US" altLang="en-US" sz="2200">
              <a:latin typeface="Times New Roman" panose="02020603050405020304" pitchFamily="18" charset="0"/>
            </a:endParaRPr>
          </a:p>
        </p:txBody>
      </p:sp>
      <p:sp>
        <p:nvSpPr>
          <p:cNvPr id="9388" name="Text Box 173">
            <a:extLst>
              <a:ext uri="{FF2B5EF4-FFF2-40B4-BE49-F238E27FC236}">
                <a16:creationId xmlns:a16="http://schemas.microsoft.com/office/drawing/2014/main" id="{10474D92-3DCB-19F0-8FE1-2B445DF7DD51}"/>
              </a:ext>
            </a:extLst>
          </p:cNvPr>
          <p:cNvSpPr txBox="1">
            <a:spLocks noChangeArrowheads="1"/>
          </p:cNvSpPr>
          <p:nvPr/>
        </p:nvSpPr>
        <p:spPr bwMode="auto">
          <a:xfrm>
            <a:off x="6310314" y="3146426"/>
            <a:ext cx="39687" cy="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400" b="1">
                <a:solidFill>
                  <a:srgbClr val="000000"/>
                </a:solidFill>
                <a:latin typeface="TimesNewRomanPS"/>
              </a:rPr>
              <a:t>$</a:t>
            </a:r>
            <a:endParaRPr lang="en-US" altLang="en-US" sz="2200">
              <a:latin typeface="Times New Roman" panose="02020603050405020304" pitchFamily="18" charset="0"/>
            </a:endParaRPr>
          </a:p>
        </p:txBody>
      </p:sp>
      <p:sp>
        <p:nvSpPr>
          <p:cNvPr id="9389" name="Text Box 174">
            <a:extLst>
              <a:ext uri="{FF2B5EF4-FFF2-40B4-BE49-F238E27FC236}">
                <a16:creationId xmlns:a16="http://schemas.microsoft.com/office/drawing/2014/main" id="{BFBA57B1-DB85-8564-DAD0-B3879F250F79}"/>
              </a:ext>
            </a:extLst>
          </p:cNvPr>
          <p:cNvSpPr txBox="1">
            <a:spLocks noChangeArrowheads="1"/>
          </p:cNvSpPr>
          <p:nvPr/>
        </p:nvSpPr>
        <p:spPr bwMode="auto">
          <a:xfrm>
            <a:off x="7051675" y="3154363"/>
            <a:ext cx="39688" cy="7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400" b="1">
                <a:solidFill>
                  <a:srgbClr val="000000"/>
                </a:solidFill>
                <a:latin typeface="TimesNewRomanPS"/>
              </a:rPr>
              <a:t>$</a:t>
            </a:r>
            <a:endParaRPr lang="en-US" altLang="en-US" sz="2200">
              <a:latin typeface="Times New Roman" panose="02020603050405020304" pitchFamily="18" charset="0"/>
            </a:endParaRPr>
          </a:p>
        </p:txBody>
      </p:sp>
      <p:sp>
        <p:nvSpPr>
          <p:cNvPr id="9390" name="Freeform 175">
            <a:extLst>
              <a:ext uri="{FF2B5EF4-FFF2-40B4-BE49-F238E27FC236}">
                <a16:creationId xmlns:a16="http://schemas.microsoft.com/office/drawing/2014/main" id="{DF224697-9173-9E50-1FBE-66504BA9A7B7}"/>
              </a:ext>
            </a:extLst>
          </p:cNvPr>
          <p:cNvSpPr>
            <a:spLocks/>
          </p:cNvSpPr>
          <p:nvPr/>
        </p:nvSpPr>
        <p:spPr bwMode="auto">
          <a:xfrm>
            <a:off x="7816850" y="3038476"/>
            <a:ext cx="88900" cy="98425"/>
          </a:xfrm>
          <a:custGeom>
            <a:avLst/>
            <a:gdLst>
              <a:gd name="T0" fmla="*/ 0 w 62"/>
              <a:gd name="T1" fmla="*/ 0 h 71"/>
              <a:gd name="T2" fmla="*/ 2147483647 w 62"/>
              <a:gd name="T3" fmla="*/ 0 h 71"/>
              <a:gd name="T4" fmla="*/ 2147483647 w 62"/>
              <a:gd name="T5" fmla="*/ 2147483647 h 71"/>
              <a:gd name="T6" fmla="*/ 0 w 62"/>
              <a:gd name="T7" fmla="*/ 2147483647 h 71"/>
              <a:gd name="T8" fmla="*/ 0 w 62"/>
              <a:gd name="T9" fmla="*/ 0 h 71"/>
              <a:gd name="T10" fmla="*/ 0 w 62"/>
              <a:gd name="T11" fmla="*/ 0 h 7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 h="71">
                <a:moveTo>
                  <a:pt x="0" y="0"/>
                </a:moveTo>
                <a:lnTo>
                  <a:pt x="61" y="0"/>
                </a:lnTo>
                <a:lnTo>
                  <a:pt x="61" y="70"/>
                </a:lnTo>
                <a:lnTo>
                  <a:pt x="0" y="70"/>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91" name="Freeform 176">
            <a:extLst>
              <a:ext uri="{FF2B5EF4-FFF2-40B4-BE49-F238E27FC236}">
                <a16:creationId xmlns:a16="http://schemas.microsoft.com/office/drawing/2014/main" id="{8B58635E-E43A-E635-7A5A-545BDF1AE398}"/>
              </a:ext>
            </a:extLst>
          </p:cNvPr>
          <p:cNvSpPr>
            <a:spLocks/>
          </p:cNvSpPr>
          <p:nvPr/>
        </p:nvSpPr>
        <p:spPr bwMode="auto">
          <a:xfrm>
            <a:off x="7843838" y="3052764"/>
            <a:ext cx="31750" cy="84137"/>
          </a:xfrm>
          <a:custGeom>
            <a:avLst/>
            <a:gdLst>
              <a:gd name="T0" fmla="*/ 0 w 22"/>
              <a:gd name="T1" fmla="*/ 0 h 60"/>
              <a:gd name="T2" fmla="*/ 2147483647 w 22"/>
              <a:gd name="T3" fmla="*/ 0 h 60"/>
              <a:gd name="T4" fmla="*/ 2147483647 w 22"/>
              <a:gd name="T5" fmla="*/ 2147483647 h 60"/>
              <a:gd name="T6" fmla="*/ 0 w 22"/>
              <a:gd name="T7" fmla="*/ 2147483647 h 60"/>
              <a:gd name="T8" fmla="*/ 0 w 22"/>
              <a:gd name="T9" fmla="*/ 0 h 60"/>
              <a:gd name="T10" fmla="*/ 0 w 22"/>
              <a:gd name="T11" fmla="*/ 0 h 6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60">
                <a:moveTo>
                  <a:pt x="0" y="0"/>
                </a:moveTo>
                <a:lnTo>
                  <a:pt x="21" y="0"/>
                </a:lnTo>
                <a:lnTo>
                  <a:pt x="21" y="59"/>
                </a:lnTo>
                <a:lnTo>
                  <a:pt x="0" y="59"/>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92" name="Oval 177">
            <a:extLst>
              <a:ext uri="{FF2B5EF4-FFF2-40B4-BE49-F238E27FC236}">
                <a16:creationId xmlns:a16="http://schemas.microsoft.com/office/drawing/2014/main" id="{3BC20CCB-DEBF-84BB-91B7-F17E7DEE7152}"/>
              </a:ext>
            </a:extLst>
          </p:cNvPr>
          <p:cNvSpPr>
            <a:spLocks noChangeArrowheads="1"/>
          </p:cNvSpPr>
          <p:nvPr/>
        </p:nvSpPr>
        <p:spPr bwMode="auto">
          <a:xfrm>
            <a:off x="7732713" y="2832101"/>
            <a:ext cx="247650" cy="220663"/>
          </a:xfrm>
          <a:prstGeom prst="ellipse">
            <a:avLst/>
          </a:prstGeom>
          <a:solidFill>
            <a:srgbClr val="FFFFFF"/>
          </a:solidFill>
          <a:ln w="1901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chemeClr val="accent1"/>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9393" name="Freeform 178">
            <a:extLst>
              <a:ext uri="{FF2B5EF4-FFF2-40B4-BE49-F238E27FC236}">
                <a16:creationId xmlns:a16="http://schemas.microsoft.com/office/drawing/2014/main" id="{304C9295-630E-1CA7-328C-FC55B6B6B164}"/>
              </a:ext>
            </a:extLst>
          </p:cNvPr>
          <p:cNvSpPr>
            <a:spLocks/>
          </p:cNvSpPr>
          <p:nvPr/>
        </p:nvSpPr>
        <p:spPr bwMode="auto">
          <a:xfrm>
            <a:off x="7818438" y="2905125"/>
            <a:ext cx="74612" cy="69850"/>
          </a:xfrm>
          <a:custGeom>
            <a:avLst/>
            <a:gdLst>
              <a:gd name="T0" fmla="*/ 0 w 51"/>
              <a:gd name="T1" fmla="*/ 0 h 50"/>
              <a:gd name="T2" fmla="*/ 2147483647 w 51"/>
              <a:gd name="T3" fmla="*/ 2147483647 h 50"/>
              <a:gd name="T4" fmla="*/ 2147483647 w 51"/>
              <a:gd name="T5" fmla="*/ 2147483647 h 50"/>
              <a:gd name="T6" fmla="*/ 0 w 51"/>
              <a:gd name="T7" fmla="*/ 0 h 50"/>
              <a:gd name="T8" fmla="*/ 0 w 51"/>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 h="50">
                <a:moveTo>
                  <a:pt x="0" y="0"/>
                </a:moveTo>
                <a:lnTo>
                  <a:pt x="50" y="36"/>
                </a:lnTo>
                <a:lnTo>
                  <a:pt x="25" y="49"/>
                </a:lnTo>
                <a:lnTo>
                  <a:pt x="0" y="0"/>
                </a:lnTo>
              </a:path>
            </a:pathLst>
          </a:custGeom>
          <a:solidFill>
            <a:srgbClr val="000000"/>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94" name="Freeform 179">
            <a:extLst>
              <a:ext uri="{FF2B5EF4-FFF2-40B4-BE49-F238E27FC236}">
                <a16:creationId xmlns:a16="http://schemas.microsoft.com/office/drawing/2014/main" id="{C37D7EDA-24C8-7DDC-5065-F394550EE8BE}"/>
              </a:ext>
            </a:extLst>
          </p:cNvPr>
          <p:cNvSpPr>
            <a:spLocks/>
          </p:cNvSpPr>
          <p:nvPr/>
        </p:nvSpPr>
        <p:spPr bwMode="auto">
          <a:xfrm>
            <a:off x="7099300" y="4910138"/>
            <a:ext cx="26988" cy="284162"/>
          </a:xfrm>
          <a:custGeom>
            <a:avLst/>
            <a:gdLst>
              <a:gd name="T0" fmla="*/ 0 w 19"/>
              <a:gd name="T1" fmla="*/ 0 h 202"/>
              <a:gd name="T2" fmla="*/ 2147483647 w 19"/>
              <a:gd name="T3" fmla="*/ 0 h 202"/>
              <a:gd name="T4" fmla="*/ 2147483647 w 19"/>
              <a:gd name="T5" fmla="*/ 2147483647 h 202"/>
              <a:gd name="T6" fmla="*/ 0 w 19"/>
              <a:gd name="T7" fmla="*/ 2147483647 h 202"/>
              <a:gd name="T8" fmla="*/ 0 w 19"/>
              <a:gd name="T9" fmla="*/ 0 h 202"/>
              <a:gd name="T10" fmla="*/ 0 w 19"/>
              <a:gd name="T11" fmla="*/ 0 h 20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202">
                <a:moveTo>
                  <a:pt x="0" y="0"/>
                </a:moveTo>
                <a:lnTo>
                  <a:pt x="18" y="0"/>
                </a:lnTo>
                <a:lnTo>
                  <a:pt x="18" y="201"/>
                </a:lnTo>
                <a:lnTo>
                  <a:pt x="0" y="201"/>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95" name="Freeform 180">
            <a:extLst>
              <a:ext uri="{FF2B5EF4-FFF2-40B4-BE49-F238E27FC236}">
                <a16:creationId xmlns:a16="http://schemas.microsoft.com/office/drawing/2014/main" id="{184B8E6F-2203-0D7A-220C-C09BBA224CFF}"/>
              </a:ext>
            </a:extLst>
          </p:cNvPr>
          <p:cNvSpPr>
            <a:spLocks/>
          </p:cNvSpPr>
          <p:nvPr/>
        </p:nvSpPr>
        <p:spPr bwMode="auto">
          <a:xfrm>
            <a:off x="6978651" y="5119689"/>
            <a:ext cx="60325" cy="22225"/>
          </a:xfrm>
          <a:custGeom>
            <a:avLst/>
            <a:gdLst>
              <a:gd name="T0" fmla="*/ 0 w 41"/>
              <a:gd name="T1" fmla="*/ 2147483647 h 16"/>
              <a:gd name="T2" fmla="*/ 2147483647 w 41"/>
              <a:gd name="T3" fmla="*/ 2147483647 h 16"/>
              <a:gd name="T4" fmla="*/ 2147483647 w 41"/>
              <a:gd name="T5" fmla="*/ 2147483647 h 16"/>
              <a:gd name="T6" fmla="*/ 2147483647 w 41"/>
              <a:gd name="T7" fmla="*/ 2147483647 h 16"/>
              <a:gd name="T8" fmla="*/ 2147483647 w 41"/>
              <a:gd name="T9" fmla="*/ 2147483647 h 16"/>
              <a:gd name="T10" fmla="*/ 2147483647 w 41"/>
              <a:gd name="T11" fmla="*/ 2147483647 h 16"/>
              <a:gd name="T12" fmla="*/ 2147483647 w 41"/>
              <a:gd name="T13" fmla="*/ 2147483647 h 16"/>
              <a:gd name="T14" fmla="*/ 2147483647 w 41"/>
              <a:gd name="T15" fmla="*/ 2147483647 h 16"/>
              <a:gd name="T16" fmla="*/ 2147483647 w 41"/>
              <a:gd name="T17" fmla="*/ 2147483647 h 16"/>
              <a:gd name="T18" fmla="*/ 2147483647 w 41"/>
              <a:gd name="T19" fmla="*/ 2147483647 h 16"/>
              <a:gd name="T20" fmla="*/ 2147483647 w 41"/>
              <a:gd name="T21" fmla="*/ 2147483647 h 16"/>
              <a:gd name="T22" fmla="*/ 2147483647 w 41"/>
              <a:gd name="T23" fmla="*/ 2147483647 h 16"/>
              <a:gd name="T24" fmla="*/ 2147483647 w 41"/>
              <a:gd name="T25" fmla="*/ 0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 h="16">
                <a:moveTo>
                  <a:pt x="0" y="15"/>
                </a:moveTo>
                <a:lnTo>
                  <a:pt x="6" y="15"/>
                </a:lnTo>
                <a:lnTo>
                  <a:pt x="7" y="15"/>
                </a:lnTo>
                <a:lnTo>
                  <a:pt x="11" y="15"/>
                </a:lnTo>
                <a:lnTo>
                  <a:pt x="15" y="13"/>
                </a:lnTo>
                <a:lnTo>
                  <a:pt x="19" y="13"/>
                </a:lnTo>
                <a:lnTo>
                  <a:pt x="22" y="12"/>
                </a:lnTo>
                <a:lnTo>
                  <a:pt x="24" y="10"/>
                </a:lnTo>
                <a:lnTo>
                  <a:pt x="28" y="9"/>
                </a:lnTo>
                <a:lnTo>
                  <a:pt x="31" y="7"/>
                </a:lnTo>
                <a:lnTo>
                  <a:pt x="33" y="6"/>
                </a:lnTo>
                <a:lnTo>
                  <a:pt x="37" y="3"/>
                </a:lnTo>
                <a:lnTo>
                  <a:pt x="40"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96" name="Freeform 181">
            <a:extLst>
              <a:ext uri="{FF2B5EF4-FFF2-40B4-BE49-F238E27FC236}">
                <a16:creationId xmlns:a16="http://schemas.microsoft.com/office/drawing/2014/main" id="{5C7B925D-D3BF-8FF7-FF83-D10AC17C2AAE}"/>
              </a:ext>
            </a:extLst>
          </p:cNvPr>
          <p:cNvSpPr>
            <a:spLocks/>
          </p:cNvSpPr>
          <p:nvPr/>
        </p:nvSpPr>
        <p:spPr bwMode="auto">
          <a:xfrm>
            <a:off x="7037389" y="5084763"/>
            <a:ext cx="14287" cy="36512"/>
          </a:xfrm>
          <a:custGeom>
            <a:avLst/>
            <a:gdLst>
              <a:gd name="T0" fmla="*/ 0 w 10"/>
              <a:gd name="T1" fmla="*/ 2147483647 h 26"/>
              <a:gd name="T2" fmla="*/ 2147483647 w 10"/>
              <a:gd name="T3" fmla="*/ 2147483647 h 26"/>
              <a:gd name="T4" fmla="*/ 2147483647 w 10"/>
              <a:gd name="T5" fmla="*/ 2147483647 h 26"/>
              <a:gd name="T6" fmla="*/ 2147483647 w 10"/>
              <a:gd name="T7" fmla="*/ 2147483647 h 26"/>
              <a:gd name="T8" fmla="*/ 2147483647 w 10"/>
              <a:gd name="T9" fmla="*/ 2147483647 h 26"/>
              <a:gd name="T10" fmla="*/ 2147483647 w 10"/>
              <a:gd name="T11" fmla="*/ 2147483647 h 26"/>
              <a:gd name="T12" fmla="*/ 2147483647 w 10"/>
              <a:gd name="T13" fmla="*/ 2147483647 h 26"/>
              <a:gd name="T14" fmla="*/ 2147483647 w 10"/>
              <a:gd name="T15" fmla="*/ 2147483647 h 26"/>
              <a:gd name="T16" fmla="*/ 2147483647 w 10"/>
              <a:gd name="T17" fmla="*/ 2147483647 h 26"/>
              <a:gd name="T18" fmla="*/ 2147483647 w 10"/>
              <a:gd name="T19" fmla="*/ 2147483647 h 26"/>
              <a:gd name="T20" fmla="*/ 2147483647 w 10"/>
              <a:gd name="T21" fmla="*/ 2147483647 h 26"/>
              <a:gd name="T22" fmla="*/ 2147483647 w 10"/>
              <a:gd name="T23" fmla="*/ 2147483647 h 26"/>
              <a:gd name="T24" fmla="*/ 2147483647 w 10"/>
              <a:gd name="T25" fmla="*/ 0 h 2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 h="26">
                <a:moveTo>
                  <a:pt x="0" y="25"/>
                </a:moveTo>
                <a:lnTo>
                  <a:pt x="1" y="23"/>
                </a:lnTo>
                <a:lnTo>
                  <a:pt x="3" y="21"/>
                </a:lnTo>
                <a:lnTo>
                  <a:pt x="4" y="20"/>
                </a:lnTo>
                <a:lnTo>
                  <a:pt x="4" y="18"/>
                </a:lnTo>
                <a:lnTo>
                  <a:pt x="6" y="17"/>
                </a:lnTo>
                <a:lnTo>
                  <a:pt x="6" y="14"/>
                </a:lnTo>
                <a:lnTo>
                  <a:pt x="6" y="12"/>
                </a:lnTo>
                <a:lnTo>
                  <a:pt x="6" y="10"/>
                </a:lnTo>
                <a:lnTo>
                  <a:pt x="7" y="7"/>
                </a:lnTo>
                <a:lnTo>
                  <a:pt x="9" y="4"/>
                </a:lnTo>
                <a:lnTo>
                  <a:pt x="9" y="3"/>
                </a:lnTo>
                <a:lnTo>
                  <a:pt x="9"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97" name="Freeform 182">
            <a:extLst>
              <a:ext uri="{FF2B5EF4-FFF2-40B4-BE49-F238E27FC236}">
                <a16:creationId xmlns:a16="http://schemas.microsoft.com/office/drawing/2014/main" id="{E9D02AF0-D208-BCE8-E6C9-D2B83BCE7E13}"/>
              </a:ext>
            </a:extLst>
          </p:cNvPr>
          <p:cNvSpPr>
            <a:spLocks/>
          </p:cNvSpPr>
          <p:nvPr/>
        </p:nvSpPr>
        <p:spPr bwMode="auto">
          <a:xfrm>
            <a:off x="7188200" y="5119689"/>
            <a:ext cx="57150" cy="22225"/>
          </a:xfrm>
          <a:custGeom>
            <a:avLst/>
            <a:gdLst>
              <a:gd name="T0" fmla="*/ 2147483647 w 40"/>
              <a:gd name="T1" fmla="*/ 2147483647 h 16"/>
              <a:gd name="T2" fmla="*/ 2147483647 w 40"/>
              <a:gd name="T3" fmla="*/ 2147483647 h 16"/>
              <a:gd name="T4" fmla="*/ 2147483647 w 40"/>
              <a:gd name="T5" fmla="*/ 2147483647 h 16"/>
              <a:gd name="T6" fmla="*/ 2147483647 w 40"/>
              <a:gd name="T7" fmla="*/ 2147483647 h 16"/>
              <a:gd name="T8" fmla="*/ 2147483647 w 40"/>
              <a:gd name="T9" fmla="*/ 2147483647 h 16"/>
              <a:gd name="T10" fmla="*/ 2147483647 w 40"/>
              <a:gd name="T11" fmla="*/ 2147483647 h 16"/>
              <a:gd name="T12" fmla="*/ 2147483647 w 40"/>
              <a:gd name="T13" fmla="*/ 2147483647 h 16"/>
              <a:gd name="T14" fmla="*/ 2147483647 w 40"/>
              <a:gd name="T15" fmla="*/ 2147483647 h 16"/>
              <a:gd name="T16" fmla="*/ 2147483647 w 40"/>
              <a:gd name="T17" fmla="*/ 2147483647 h 16"/>
              <a:gd name="T18" fmla="*/ 2147483647 w 40"/>
              <a:gd name="T19" fmla="*/ 2147483647 h 16"/>
              <a:gd name="T20" fmla="*/ 2147483647 w 40"/>
              <a:gd name="T21" fmla="*/ 2147483647 h 16"/>
              <a:gd name="T22" fmla="*/ 2147483647 w 40"/>
              <a:gd name="T23" fmla="*/ 2147483647 h 16"/>
              <a:gd name="T24" fmla="*/ 0 w 40"/>
              <a:gd name="T25" fmla="*/ 0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 h="16">
                <a:moveTo>
                  <a:pt x="39" y="15"/>
                </a:moveTo>
                <a:lnTo>
                  <a:pt x="34" y="15"/>
                </a:lnTo>
                <a:lnTo>
                  <a:pt x="32" y="15"/>
                </a:lnTo>
                <a:lnTo>
                  <a:pt x="28" y="15"/>
                </a:lnTo>
                <a:lnTo>
                  <a:pt x="24" y="13"/>
                </a:lnTo>
                <a:lnTo>
                  <a:pt x="21" y="13"/>
                </a:lnTo>
                <a:lnTo>
                  <a:pt x="18" y="12"/>
                </a:lnTo>
                <a:lnTo>
                  <a:pt x="13" y="10"/>
                </a:lnTo>
                <a:lnTo>
                  <a:pt x="11" y="9"/>
                </a:lnTo>
                <a:lnTo>
                  <a:pt x="8" y="7"/>
                </a:lnTo>
                <a:lnTo>
                  <a:pt x="6" y="6"/>
                </a:lnTo>
                <a:lnTo>
                  <a:pt x="2" y="3"/>
                </a:lnTo>
                <a:lnTo>
                  <a:pt x="0"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98" name="Freeform 183">
            <a:extLst>
              <a:ext uri="{FF2B5EF4-FFF2-40B4-BE49-F238E27FC236}">
                <a16:creationId xmlns:a16="http://schemas.microsoft.com/office/drawing/2014/main" id="{6AA86A6A-66AA-4415-3BC8-3802E75722E0}"/>
              </a:ext>
            </a:extLst>
          </p:cNvPr>
          <p:cNvSpPr>
            <a:spLocks/>
          </p:cNvSpPr>
          <p:nvPr/>
        </p:nvSpPr>
        <p:spPr bwMode="auto">
          <a:xfrm>
            <a:off x="7173914" y="5084763"/>
            <a:ext cx="15875" cy="36512"/>
          </a:xfrm>
          <a:custGeom>
            <a:avLst/>
            <a:gdLst>
              <a:gd name="T0" fmla="*/ 2147483647 w 11"/>
              <a:gd name="T1" fmla="*/ 2147483647 h 26"/>
              <a:gd name="T2" fmla="*/ 2147483647 w 11"/>
              <a:gd name="T3" fmla="*/ 2147483647 h 26"/>
              <a:gd name="T4" fmla="*/ 2147483647 w 11"/>
              <a:gd name="T5" fmla="*/ 2147483647 h 26"/>
              <a:gd name="T6" fmla="*/ 2147483647 w 11"/>
              <a:gd name="T7" fmla="*/ 2147483647 h 26"/>
              <a:gd name="T8" fmla="*/ 2147483647 w 11"/>
              <a:gd name="T9" fmla="*/ 2147483647 h 26"/>
              <a:gd name="T10" fmla="*/ 2147483647 w 11"/>
              <a:gd name="T11" fmla="*/ 2147483647 h 26"/>
              <a:gd name="T12" fmla="*/ 2147483647 w 11"/>
              <a:gd name="T13" fmla="*/ 2147483647 h 26"/>
              <a:gd name="T14" fmla="*/ 2147483647 w 11"/>
              <a:gd name="T15" fmla="*/ 2147483647 h 26"/>
              <a:gd name="T16" fmla="*/ 2147483647 w 11"/>
              <a:gd name="T17" fmla="*/ 2147483647 h 26"/>
              <a:gd name="T18" fmla="*/ 0 w 11"/>
              <a:gd name="T19" fmla="*/ 2147483647 h 26"/>
              <a:gd name="T20" fmla="*/ 0 w 11"/>
              <a:gd name="T21" fmla="*/ 2147483647 h 26"/>
              <a:gd name="T22" fmla="*/ 0 w 11"/>
              <a:gd name="T23" fmla="*/ 2147483647 h 26"/>
              <a:gd name="T24" fmla="*/ 0 w 11"/>
              <a:gd name="T25" fmla="*/ 0 h 2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 h="26">
                <a:moveTo>
                  <a:pt x="10" y="25"/>
                </a:moveTo>
                <a:lnTo>
                  <a:pt x="8" y="23"/>
                </a:lnTo>
                <a:lnTo>
                  <a:pt x="7" y="21"/>
                </a:lnTo>
                <a:lnTo>
                  <a:pt x="6" y="20"/>
                </a:lnTo>
                <a:lnTo>
                  <a:pt x="5" y="18"/>
                </a:lnTo>
                <a:lnTo>
                  <a:pt x="3" y="17"/>
                </a:lnTo>
                <a:lnTo>
                  <a:pt x="3" y="14"/>
                </a:lnTo>
                <a:lnTo>
                  <a:pt x="3" y="12"/>
                </a:lnTo>
                <a:lnTo>
                  <a:pt x="1" y="10"/>
                </a:lnTo>
                <a:lnTo>
                  <a:pt x="0" y="7"/>
                </a:lnTo>
                <a:lnTo>
                  <a:pt x="0" y="4"/>
                </a:lnTo>
                <a:lnTo>
                  <a:pt x="0" y="3"/>
                </a:lnTo>
                <a:lnTo>
                  <a:pt x="0"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399" name="Line 184">
            <a:extLst>
              <a:ext uri="{FF2B5EF4-FFF2-40B4-BE49-F238E27FC236}">
                <a16:creationId xmlns:a16="http://schemas.microsoft.com/office/drawing/2014/main" id="{DD94D92E-86C3-CF63-1850-1EDE84184481}"/>
              </a:ext>
            </a:extLst>
          </p:cNvPr>
          <p:cNvSpPr>
            <a:spLocks noChangeShapeType="1"/>
          </p:cNvSpPr>
          <p:nvPr/>
        </p:nvSpPr>
        <p:spPr bwMode="auto">
          <a:xfrm flipV="1">
            <a:off x="7050088" y="5051425"/>
            <a:ext cx="0" cy="31750"/>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00" name="Line 185">
            <a:extLst>
              <a:ext uri="{FF2B5EF4-FFF2-40B4-BE49-F238E27FC236}">
                <a16:creationId xmlns:a16="http://schemas.microsoft.com/office/drawing/2014/main" id="{439E6363-C1B2-526A-4101-F705C3E26429}"/>
              </a:ext>
            </a:extLst>
          </p:cNvPr>
          <p:cNvSpPr>
            <a:spLocks noChangeShapeType="1"/>
          </p:cNvSpPr>
          <p:nvPr/>
        </p:nvSpPr>
        <p:spPr bwMode="auto">
          <a:xfrm flipV="1">
            <a:off x="7173913" y="5051426"/>
            <a:ext cx="0" cy="30163"/>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01" name="Freeform 186">
            <a:extLst>
              <a:ext uri="{FF2B5EF4-FFF2-40B4-BE49-F238E27FC236}">
                <a16:creationId xmlns:a16="http://schemas.microsoft.com/office/drawing/2014/main" id="{535F737A-CD00-09AC-8B04-0A773D401635}"/>
              </a:ext>
            </a:extLst>
          </p:cNvPr>
          <p:cNvSpPr>
            <a:spLocks/>
          </p:cNvSpPr>
          <p:nvPr/>
        </p:nvSpPr>
        <p:spPr bwMode="auto">
          <a:xfrm>
            <a:off x="7038975" y="5041901"/>
            <a:ext cx="146050" cy="11113"/>
          </a:xfrm>
          <a:custGeom>
            <a:avLst/>
            <a:gdLst>
              <a:gd name="T0" fmla="*/ 0 w 102"/>
              <a:gd name="T1" fmla="*/ 0 h 8"/>
              <a:gd name="T2" fmla="*/ 2147483647 w 102"/>
              <a:gd name="T3" fmla="*/ 0 h 8"/>
              <a:gd name="T4" fmla="*/ 2147483647 w 102"/>
              <a:gd name="T5" fmla="*/ 2147483647 h 8"/>
              <a:gd name="T6" fmla="*/ 0 w 102"/>
              <a:gd name="T7" fmla="*/ 2147483647 h 8"/>
              <a:gd name="T8" fmla="*/ 0 w 102"/>
              <a:gd name="T9" fmla="*/ 0 h 8"/>
              <a:gd name="T10" fmla="*/ 0 w 102"/>
              <a:gd name="T11" fmla="*/ 0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2" h="8">
                <a:moveTo>
                  <a:pt x="0" y="0"/>
                </a:moveTo>
                <a:lnTo>
                  <a:pt x="101" y="0"/>
                </a:lnTo>
                <a:lnTo>
                  <a:pt x="101" y="7"/>
                </a:lnTo>
                <a:lnTo>
                  <a:pt x="0" y="7"/>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02" name="Freeform 187">
            <a:extLst>
              <a:ext uri="{FF2B5EF4-FFF2-40B4-BE49-F238E27FC236}">
                <a16:creationId xmlns:a16="http://schemas.microsoft.com/office/drawing/2014/main" id="{D63A9040-D8BD-4B52-F1AE-1CD8312CB315}"/>
              </a:ext>
            </a:extLst>
          </p:cNvPr>
          <p:cNvSpPr>
            <a:spLocks/>
          </p:cNvSpPr>
          <p:nvPr/>
        </p:nvSpPr>
        <p:spPr bwMode="auto">
          <a:xfrm>
            <a:off x="7038975" y="5014913"/>
            <a:ext cx="146050" cy="12700"/>
          </a:xfrm>
          <a:custGeom>
            <a:avLst/>
            <a:gdLst>
              <a:gd name="T0" fmla="*/ 0 w 102"/>
              <a:gd name="T1" fmla="*/ 0 h 8"/>
              <a:gd name="T2" fmla="*/ 2147483647 w 102"/>
              <a:gd name="T3" fmla="*/ 0 h 8"/>
              <a:gd name="T4" fmla="*/ 2147483647 w 102"/>
              <a:gd name="T5" fmla="*/ 2147483647 h 8"/>
              <a:gd name="T6" fmla="*/ 0 w 102"/>
              <a:gd name="T7" fmla="*/ 2147483647 h 8"/>
              <a:gd name="T8" fmla="*/ 0 w 102"/>
              <a:gd name="T9" fmla="*/ 0 h 8"/>
              <a:gd name="T10" fmla="*/ 0 w 102"/>
              <a:gd name="T11" fmla="*/ 0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2" h="8">
                <a:moveTo>
                  <a:pt x="0" y="0"/>
                </a:moveTo>
                <a:lnTo>
                  <a:pt x="101" y="0"/>
                </a:lnTo>
                <a:lnTo>
                  <a:pt x="101" y="7"/>
                </a:lnTo>
                <a:lnTo>
                  <a:pt x="0" y="7"/>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03" name="Freeform 188">
            <a:extLst>
              <a:ext uri="{FF2B5EF4-FFF2-40B4-BE49-F238E27FC236}">
                <a16:creationId xmlns:a16="http://schemas.microsoft.com/office/drawing/2014/main" id="{D6D6E00C-5FA4-43F5-E891-674B40E92CF3}"/>
              </a:ext>
            </a:extLst>
          </p:cNvPr>
          <p:cNvSpPr>
            <a:spLocks/>
          </p:cNvSpPr>
          <p:nvPr/>
        </p:nvSpPr>
        <p:spPr bwMode="auto">
          <a:xfrm>
            <a:off x="7024689" y="5026026"/>
            <a:ext cx="173037" cy="17463"/>
          </a:xfrm>
          <a:custGeom>
            <a:avLst/>
            <a:gdLst>
              <a:gd name="T0" fmla="*/ 0 w 119"/>
              <a:gd name="T1" fmla="*/ 0 h 13"/>
              <a:gd name="T2" fmla="*/ 2147483647 w 119"/>
              <a:gd name="T3" fmla="*/ 0 h 13"/>
              <a:gd name="T4" fmla="*/ 2147483647 w 119"/>
              <a:gd name="T5" fmla="*/ 2147483647 h 13"/>
              <a:gd name="T6" fmla="*/ 0 w 119"/>
              <a:gd name="T7" fmla="*/ 2147483647 h 13"/>
              <a:gd name="T8" fmla="*/ 0 w 119"/>
              <a:gd name="T9" fmla="*/ 0 h 13"/>
              <a:gd name="T10" fmla="*/ 0 w 119"/>
              <a:gd name="T11" fmla="*/ 0 h 1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 h="13">
                <a:moveTo>
                  <a:pt x="0" y="0"/>
                </a:moveTo>
                <a:lnTo>
                  <a:pt x="118" y="0"/>
                </a:lnTo>
                <a:lnTo>
                  <a:pt x="118" y="12"/>
                </a:lnTo>
                <a:lnTo>
                  <a:pt x="0" y="12"/>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04" name="Freeform 189">
            <a:extLst>
              <a:ext uri="{FF2B5EF4-FFF2-40B4-BE49-F238E27FC236}">
                <a16:creationId xmlns:a16="http://schemas.microsoft.com/office/drawing/2014/main" id="{9C50EB29-1407-17AA-2EF2-AEFE28539D7C}"/>
              </a:ext>
            </a:extLst>
          </p:cNvPr>
          <p:cNvSpPr>
            <a:spLocks/>
          </p:cNvSpPr>
          <p:nvPr/>
        </p:nvSpPr>
        <p:spPr bwMode="auto">
          <a:xfrm>
            <a:off x="6931026" y="4937125"/>
            <a:ext cx="366713" cy="39688"/>
          </a:xfrm>
          <a:custGeom>
            <a:avLst/>
            <a:gdLst>
              <a:gd name="T0" fmla="*/ 2147483647 w 254"/>
              <a:gd name="T1" fmla="*/ 2147483647 h 28"/>
              <a:gd name="T2" fmla="*/ 2147483647 w 254"/>
              <a:gd name="T3" fmla="*/ 2147483647 h 28"/>
              <a:gd name="T4" fmla="*/ 2147483647 w 254"/>
              <a:gd name="T5" fmla="*/ 2147483647 h 28"/>
              <a:gd name="T6" fmla="*/ 2147483647 w 254"/>
              <a:gd name="T7" fmla="*/ 2147483647 h 28"/>
              <a:gd name="T8" fmla="*/ 2147483647 w 254"/>
              <a:gd name="T9" fmla="*/ 2147483647 h 28"/>
              <a:gd name="T10" fmla="*/ 2147483647 w 254"/>
              <a:gd name="T11" fmla="*/ 2147483647 h 28"/>
              <a:gd name="T12" fmla="*/ 2147483647 w 254"/>
              <a:gd name="T13" fmla="*/ 2147483647 h 28"/>
              <a:gd name="T14" fmla="*/ 2147483647 w 254"/>
              <a:gd name="T15" fmla="*/ 2147483647 h 28"/>
              <a:gd name="T16" fmla="*/ 2147483647 w 254"/>
              <a:gd name="T17" fmla="*/ 2147483647 h 28"/>
              <a:gd name="T18" fmla="*/ 2147483647 w 254"/>
              <a:gd name="T19" fmla="*/ 2147483647 h 28"/>
              <a:gd name="T20" fmla="*/ 2147483647 w 254"/>
              <a:gd name="T21" fmla="*/ 0 h 28"/>
              <a:gd name="T22" fmla="*/ 2147483647 w 254"/>
              <a:gd name="T23" fmla="*/ 0 h 28"/>
              <a:gd name="T24" fmla="*/ 2147483647 w 254"/>
              <a:gd name="T25" fmla="*/ 0 h 28"/>
              <a:gd name="T26" fmla="*/ 2147483647 w 254"/>
              <a:gd name="T27" fmla="*/ 0 h 28"/>
              <a:gd name="T28" fmla="*/ 2147483647 w 254"/>
              <a:gd name="T29" fmla="*/ 2147483647 h 28"/>
              <a:gd name="T30" fmla="*/ 2147483647 w 254"/>
              <a:gd name="T31" fmla="*/ 2147483647 h 28"/>
              <a:gd name="T32" fmla="*/ 0 w 254"/>
              <a:gd name="T33" fmla="*/ 2147483647 h 28"/>
              <a:gd name="T34" fmla="*/ 0 w 254"/>
              <a:gd name="T35" fmla="*/ 2147483647 h 28"/>
              <a:gd name="T36" fmla="*/ 0 w 254"/>
              <a:gd name="T37" fmla="*/ 2147483647 h 28"/>
              <a:gd name="T38" fmla="*/ 2147483647 w 254"/>
              <a:gd name="T39" fmla="*/ 2147483647 h 28"/>
              <a:gd name="T40" fmla="*/ 2147483647 w 254"/>
              <a:gd name="T41" fmla="*/ 2147483647 h 28"/>
              <a:gd name="T42" fmla="*/ 2147483647 w 254"/>
              <a:gd name="T43" fmla="*/ 2147483647 h 28"/>
              <a:gd name="T44" fmla="*/ 2147483647 w 254"/>
              <a:gd name="T45" fmla="*/ 2147483647 h 28"/>
              <a:gd name="T46" fmla="*/ 2147483647 w 254"/>
              <a:gd name="T47" fmla="*/ 2147483647 h 28"/>
              <a:gd name="T48" fmla="*/ 2147483647 w 254"/>
              <a:gd name="T49" fmla="*/ 2147483647 h 28"/>
              <a:gd name="T50" fmla="*/ 2147483647 w 254"/>
              <a:gd name="T51" fmla="*/ 2147483647 h 2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54" h="28">
                <a:moveTo>
                  <a:pt x="179" y="27"/>
                </a:moveTo>
                <a:lnTo>
                  <a:pt x="203" y="25"/>
                </a:lnTo>
                <a:lnTo>
                  <a:pt x="225" y="23"/>
                </a:lnTo>
                <a:lnTo>
                  <a:pt x="243" y="20"/>
                </a:lnTo>
                <a:lnTo>
                  <a:pt x="252" y="15"/>
                </a:lnTo>
                <a:lnTo>
                  <a:pt x="253" y="13"/>
                </a:lnTo>
                <a:lnTo>
                  <a:pt x="249" y="7"/>
                </a:lnTo>
                <a:lnTo>
                  <a:pt x="235" y="4"/>
                </a:lnTo>
                <a:lnTo>
                  <a:pt x="215" y="2"/>
                </a:lnTo>
                <a:lnTo>
                  <a:pt x="191" y="0"/>
                </a:lnTo>
                <a:lnTo>
                  <a:pt x="179" y="0"/>
                </a:lnTo>
                <a:lnTo>
                  <a:pt x="74" y="0"/>
                </a:lnTo>
                <a:lnTo>
                  <a:pt x="48" y="0"/>
                </a:lnTo>
                <a:lnTo>
                  <a:pt x="26" y="2"/>
                </a:lnTo>
                <a:lnTo>
                  <a:pt x="9" y="5"/>
                </a:lnTo>
                <a:lnTo>
                  <a:pt x="0" y="10"/>
                </a:lnTo>
                <a:lnTo>
                  <a:pt x="0" y="13"/>
                </a:lnTo>
                <a:lnTo>
                  <a:pt x="4" y="17"/>
                </a:lnTo>
                <a:lnTo>
                  <a:pt x="17" y="21"/>
                </a:lnTo>
                <a:lnTo>
                  <a:pt x="35" y="24"/>
                </a:lnTo>
                <a:lnTo>
                  <a:pt x="61" y="27"/>
                </a:lnTo>
                <a:lnTo>
                  <a:pt x="74" y="27"/>
                </a:lnTo>
                <a:lnTo>
                  <a:pt x="179" y="27"/>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05" name="Line 190">
            <a:extLst>
              <a:ext uri="{FF2B5EF4-FFF2-40B4-BE49-F238E27FC236}">
                <a16:creationId xmlns:a16="http://schemas.microsoft.com/office/drawing/2014/main" id="{8DC01379-2E65-2DFF-0CF6-212C13AC8890}"/>
              </a:ext>
            </a:extLst>
          </p:cNvPr>
          <p:cNvSpPr>
            <a:spLocks noChangeShapeType="1"/>
          </p:cNvSpPr>
          <p:nvPr/>
        </p:nvSpPr>
        <p:spPr bwMode="auto">
          <a:xfrm flipH="1">
            <a:off x="6907214" y="5140325"/>
            <a:ext cx="71437" cy="0"/>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06" name="Line 191">
            <a:extLst>
              <a:ext uri="{FF2B5EF4-FFF2-40B4-BE49-F238E27FC236}">
                <a16:creationId xmlns:a16="http://schemas.microsoft.com/office/drawing/2014/main" id="{22384BE1-4188-D48B-45E5-430DE05F949D}"/>
              </a:ext>
            </a:extLst>
          </p:cNvPr>
          <p:cNvSpPr>
            <a:spLocks noChangeShapeType="1"/>
          </p:cNvSpPr>
          <p:nvPr/>
        </p:nvSpPr>
        <p:spPr bwMode="auto">
          <a:xfrm flipH="1">
            <a:off x="7242175" y="5140325"/>
            <a:ext cx="77788" cy="0"/>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07" name="Freeform 192">
            <a:extLst>
              <a:ext uri="{FF2B5EF4-FFF2-40B4-BE49-F238E27FC236}">
                <a16:creationId xmlns:a16="http://schemas.microsoft.com/office/drawing/2014/main" id="{0D7DA927-84A6-A03E-F08E-0E9B84D35D4C}"/>
              </a:ext>
            </a:extLst>
          </p:cNvPr>
          <p:cNvSpPr>
            <a:spLocks/>
          </p:cNvSpPr>
          <p:nvPr/>
        </p:nvSpPr>
        <p:spPr bwMode="auto">
          <a:xfrm>
            <a:off x="7307264" y="5127626"/>
            <a:ext cx="33337" cy="136525"/>
          </a:xfrm>
          <a:custGeom>
            <a:avLst/>
            <a:gdLst>
              <a:gd name="T0" fmla="*/ 0 w 23"/>
              <a:gd name="T1" fmla="*/ 0 h 97"/>
              <a:gd name="T2" fmla="*/ 2147483647 w 23"/>
              <a:gd name="T3" fmla="*/ 0 h 97"/>
              <a:gd name="T4" fmla="*/ 2147483647 w 23"/>
              <a:gd name="T5" fmla="*/ 2147483647 h 97"/>
              <a:gd name="T6" fmla="*/ 0 w 23"/>
              <a:gd name="T7" fmla="*/ 2147483647 h 97"/>
              <a:gd name="T8" fmla="*/ 0 w 23"/>
              <a:gd name="T9" fmla="*/ 0 h 97"/>
              <a:gd name="T10" fmla="*/ 0 w 23"/>
              <a:gd name="T11" fmla="*/ 0 h 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 h="97">
                <a:moveTo>
                  <a:pt x="0" y="0"/>
                </a:moveTo>
                <a:lnTo>
                  <a:pt x="22" y="0"/>
                </a:lnTo>
                <a:lnTo>
                  <a:pt x="22" y="96"/>
                </a:lnTo>
                <a:lnTo>
                  <a:pt x="0" y="96"/>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08" name="Freeform 193">
            <a:extLst>
              <a:ext uri="{FF2B5EF4-FFF2-40B4-BE49-F238E27FC236}">
                <a16:creationId xmlns:a16="http://schemas.microsoft.com/office/drawing/2014/main" id="{03C1291F-6190-3ADD-E133-613978A44036}"/>
              </a:ext>
            </a:extLst>
          </p:cNvPr>
          <p:cNvSpPr>
            <a:spLocks/>
          </p:cNvSpPr>
          <p:nvPr/>
        </p:nvSpPr>
        <p:spPr bwMode="auto">
          <a:xfrm>
            <a:off x="6888164" y="5127626"/>
            <a:ext cx="34925" cy="136525"/>
          </a:xfrm>
          <a:custGeom>
            <a:avLst/>
            <a:gdLst>
              <a:gd name="T0" fmla="*/ 0 w 24"/>
              <a:gd name="T1" fmla="*/ 0 h 97"/>
              <a:gd name="T2" fmla="*/ 2147483647 w 24"/>
              <a:gd name="T3" fmla="*/ 0 h 97"/>
              <a:gd name="T4" fmla="*/ 2147483647 w 24"/>
              <a:gd name="T5" fmla="*/ 2147483647 h 97"/>
              <a:gd name="T6" fmla="*/ 0 w 24"/>
              <a:gd name="T7" fmla="*/ 2147483647 h 97"/>
              <a:gd name="T8" fmla="*/ 0 w 24"/>
              <a:gd name="T9" fmla="*/ 0 h 97"/>
              <a:gd name="T10" fmla="*/ 0 w 24"/>
              <a:gd name="T11" fmla="*/ 0 h 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97">
                <a:moveTo>
                  <a:pt x="0" y="0"/>
                </a:moveTo>
                <a:lnTo>
                  <a:pt x="23" y="0"/>
                </a:lnTo>
                <a:lnTo>
                  <a:pt x="23" y="96"/>
                </a:lnTo>
                <a:lnTo>
                  <a:pt x="0" y="96"/>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09" name="Freeform 194">
            <a:extLst>
              <a:ext uri="{FF2B5EF4-FFF2-40B4-BE49-F238E27FC236}">
                <a16:creationId xmlns:a16="http://schemas.microsoft.com/office/drawing/2014/main" id="{59A1A28C-7CB5-D2CE-0854-A42A8BA09105}"/>
              </a:ext>
            </a:extLst>
          </p:cNvPr>
          <p:cNvSpPr>
            <a:spLocks/>
          </p:cNvSpPr>
          <p:nvPr/>
        </p:nvSpPr>
        <p:spPr bwMode="auto">
          <a:xfrm>
            <a:off x="6888164" y="5127626"/>
            <a:ext cx="34925" cy="136525"/>
          </a:xfrm>
          <a:custGeom>
            <a:avLst/>
            <a:gdLst>
              <a:gd name="T0" fmla="*/ 0 w 24"/>
              <a:gd name="T1" fmla="*/ 0 h 97"/>
              <a:gd name="T2" fmla="*/ 2147483647 w 24"/>
              <a:gd name="T3" fmla="*/ 0 h 97"/>
              <a:gd name="T4" fmla="*/ 2147483647 w 24"/>
              <a:gd name="T5" fmla="*/ 2147483647 h 97"/>
              <a:gd name="T6" fmla="*/ 0 w 24"/>
              <a:gd name="T7" fmla="*/ 2147483647 h 97"/>
              <a:gd name="T8" fmla="*/ 0 w 24"/>
              <a:gd name="T9" fmla="*/ 0 h 97"/>
              <a:gd name="T10" fmla="*/ 0 w 24"/>
              <a:gd name="T11" fmla="*/ 0 h 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97">
                <a:moveTo>
                  <a:pt x="0" y="0"/>
                </a:moveTo>
                <a:lnTo>
                  <a:pt x="23" y="0"/>
                </a:lnTo>
                <a:lnTo>
                  <a:pt x="23" y="96"/>
                </a:lnTo>
                <a:lnTo>
                  <a:pt x="0" y="96"/>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10" name="Freeform 195">
            <a:extLst>
              <a:ext uri="{FF2B5EF4-FFF2-40B4-BE49-F238E27FC236}">
                <a16:creationId xmlns:a16="http://schemas.microsoft.com/office/drawing/2014/main" id="{90D0A13C-5553-3CF7-3966-D89C6022B9DF}"/>
              </a:ext>
            </a:extLst>
          </p:cNvPr>
          <p:cNvSpPr>
            <a:spLocks/>
          </p:cNvSpPr>
          <p:nvPr/>
        </p:nvSpPr>
        <p:spPr bwMode="auto">
          <a:xfrm>
            <a:off x="6291263" y="4651376"/>
            <a:ext cx="120650" cy="85725"/>
          </a:xfrm>
          <a:custGeom>
            <a:avLst/>
            <a:gdLst>
              <a:gd name="T0" fmla="*/ 0 w 84"/>
              <a:gd name="T1" fmla="*/ 2147483647 h 61"/>
              <a:gd name="T2" fmla="*/ 2147483647 w 84"/>
              <a:gd name="T3" fmla="*/ 2147483647 h 61"/>
              <a:gd name="T4" fmla="*/ 2147483647 w 84"/>
              <a:gd name="T5" fmla="*/ 2147483647 h 61"/>
              <a:gd name="T6" fmla="*/ 2147483647 w 84"/>
              <a:gd name="T7" fmla="*/ 0 h 61"/>
              <a:gd name="T8" fmla="*/ 2147483647 w 84"/>
              <a:gd name="T9" fmla="*/ 2147483647 h 61"/>
              <a:gd name="T10" fmla="*/ 2147483647 w 84"/>
              <a:gd name="T11" fmla="*/ 2147483647 h 61"/>
              <a:gd name="T12" fmla="*/ 2147483647 w 84"/>
              <a:gd name="T13" fmla="*/ 2147483647 h 61"/>
              <a:gd name="T14" fmla="*/ 0 w 84"/>
              <a:gd name="T15" fmla="*/ 2147483647 h 61"/>
              <a:gd name="T16" fmla="*/ 0 w 84"/>
              <a:gd name="T17" fmla="*/ 2147483647 h 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 h="61">
                <a:moveTo>
                  <a:pt x="0" y="60"/>
                </a:moveTo>
                <a:lnTo>
                  <a:pt x="10" y="32"/>
                </a:lnTo>
                <a:lnTo>
                  <a:pt x="14" y="37"/>
                </a:lnTo>
                <a:lnTo>
                  <a:pt x="71" y="0"/>
                </a:lnTo>
                <a:lnTo>
                  <a:pt x="83" y="16"/>
                </a:lnTo>
                <a:lnTo>
                  <a:pt x="26" y="54"/>
                </a:lnTo>
                <a:lnTo>
                  <a:pt x="31" y="60"/>
                </a:lnTo>
                <a:lnTo>
                  <a:pt x="0" y="60"/>
                </a:lnTo>
              </a:path>
            </a:pathLst>
          </a:custGeom>
          <a:solidFill>
            <a:srgbClr val="0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11" name="Freeform 196">
            <a:extLst>
              <a:ext uri="{FF2B5EF4-FFF2-40B4-BE49-F238E27FC236}">
                <a16:creationId xmlns:a16="http://schemas.microsoft.com/office/drawing/2014/main" id="{A08BB69C-B3D3-BA2A-3BCD-6D4924756942}"/>
              </a:ext>
            </a:extLst>
          </p:cNvPr>
          <p:cNvSpPr>
            <a:spLocks/>
          </p:cNvSpPr>
          <p:nvPr/>
        </p:nvSpPr>
        <p:spPr bwMode="auto">
          <a:xfrm>
            <a:off x="5948363" y="4640264"/>
            <a:ext cx="133350" cy="77787"/>
          </a:xfrm>
          <a:custGeom>
            <a:avLst/>
            <a:gdLst>
              <a:gd name="T0" fmla="*/ 2147483647 w 92"/>
              <a:gd name="T1" fmla="*/ 2147483647 h 55"/>
              <a:gd name="T2" fmla="*/ 2147483647 w 92"/>
              <a:gd name="T3" fmla="*/ 2147483647 h 55"/>
              <a:gd name="T4" fmla="*/ 2147483647 w 92"/>
              <a:gd name="T5" fmla="*/ 2147483647 h 55"/>
              <a:gd name="T6" fmla="*/ 2147483647 w 92"/>
              <a:gd name="T7" fmla="*/ 0 h 55"/>
              <a:gd name="T8" fmla="*/ 0 w 92"/>
              <a:gd name="T9" fmla="*/ 2147483647 h 55"/>
              <a:gd name="T10" fmla="*/ 2147483647 w 92"/>
              <a:gd name="T11" fmla="*/ 2147483647 h 55"/>
              <a:gd name="T12" fmla="*/ 2147483647 w 92"/>
              <a:gd name="T13" fmla="*/ 2147483647 h 55"/>
              <a:gd name="T14" fmla="*/ 2147483647 w 92"/>
              <a:gd name="T15" fmla="*/ 2147483647 h 55"/>
              <a:gd name="T16" fmla="*/ 2147483647 w 92"/>
              <a:gd name="T17" fmla="*/ 2147483647 h 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2" h="55">
                <a:moveTo>
                  <a:pt x="91" y="50"/>
                </a:moveTo>
                <a:lnTo>
                  <a:pt x="77" y="24"/>
                </a:lnTo>
                <a:lnTo>
                  <a:pt x="74" y="32"/>
                </a:lnTo>
                <a:lnTo>
                  <a:pt x="10" y="0"/>
                </a:lnTo>
                <a:lnTo>
                  <a:pt x="0" y="18"/>
                </a:lnTo>
                <a:lnTo>
                  <a:pt x="62" y="48"/>
                </a:lnTo>
                <a:lnTo>
                  <a:pt x="59" y="54"/>
                </a:lnTo>
                <a:lnTo>
                  <a:pt x="91" y="50"/>
                </a:lnTo>
              </a:path>
            </a:pathLst>
          </a:custGeom>
          <a:solidFill>
            <a:srgbClr val="0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12" name="Freeform 197">
            <a:extLst>
              <a:ext uri="{FF2B5EF4-FFF2-40B4-BE49-F238E27FC236}">
                <a16:creationId xmlns:a16="http://schemas.microsoft.com/office/drawing/2014/main" id="{C1AB11B9-AAE5-86CF-0935-2BD8FF6C6297}"/>
              </a:ext>
            </a:extLst>
          </p:cNvPr>
          <p:cNvSpPr>
            <a:spLocks/>
          </p:cNvSpPr>
          <p:nvPr/>
        </p:nvSpPr>
        <p:spPr bwMode="auto">
          <a:xfrm>
            <a:off x="6148388" y="4741863"/>
            <a:ext cx="57150" cy="127000"/>
          </a:xfrm>
          <a:custGeom>
            <a:avLst/>
            <a:gdLst>
              <a:gd name="T0" fmla="*/ 2147483647 w 40"/>
              <a:gd name="T1" fmla="*/ 2147483647 h 91"/>
              <a:gd name="T2" fmla="*/ 0 w 40"/>
              <a:gd name="T3" fmla="*/ 2147483647 h 91"/>
              <a:gd name="T4" fmla="*/ 2147483647 w 40"/>
              <a:gd name="T5" fmla="*/ 2147483647 h 91"/>
              <a:gd name="T6" fmla="*/ 2147483647 w 40"/>
              <a:gd name="T7" fmla="*/ 0 h 91"/>
              <a:gd name="T8" fmla="*/ 2147483647 w 40"/>
              <a:gd name="T9" fmla="*/ 0 h 91"/>
              <a:gd name="T10" fmla="*/ 2147483647 w 40"/>
              <a:gd name="T11" fmla="*/ 2147483647 h 91"/>
              <a:gd name="T12" fmla="*/ 2147483647 w 40"/>
              <a:gd name="T13" fmla="*/ 2147483647 h 91"/>
              <a:gd name="T14" fmla="*/ 2147483647 w 40"/>
              <a:gd name="T15" fmla="*/ 2147483647 h 91"/>
              <a:gd name="T16" fmla="*/ 2147483647 w 40"/>
              <a:gd name="T17" fmla="*/ 2147483647 h 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91">
                <a:moveTo>
                  <a:pt x="20" y="90"/>
                </a:moveTo>
                <a:lnTo>
                  <a:pt x="0" y="66"/>
                </a:lnTo>
                <a:lnTo>
                  <a:pt x="7" y="66"/>
                </a:lnTo>
                <a:lnTo>
                  <a:pt x="7" y="0"/>
                </a:lnTo>
                <a:lnTo>
                  <a:pt x="31" y="0"/>
                </a:lnTo>
                <a:lnTo>
                  <a:pt x="31" y="66"/>
                </a:lnTo>
                <a:lnTo>
                  <a:pt x="39" y="66"/>
                </a:lnTo>
                <a:lnTo>
                  <a:pt x="20" y="90"/>
                </a:lnTo>
              </a:path>
            </a:pathLst>
          </a:custGeom>
          <a:solidFill>
            <a:srgbClr val="0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13" name="Freeform 198">
            <a:extLst>
              <a:ext uri="{FF2B5EF4-FFF2-40B4-BE49-F238E27FC236}">
                <a16:creationId xmlns:a16="http://schemas.microsoft.com/office/drawing/2014/main" id="{FEF94FFE-5208-9798-4D76-FFFCB3A330AB}"/>
              </a:ext>
            </a:extLst>
          </p:cNvPr>
          <p:cNvSpPr>
            <a:spLocks/>
          </p:cNvSpPr>
          <p:nvPr/>
        </p:nvSpPr>
        <p:spPr bwMode="auto">
          <a:xfrm>
            <a:off x="8042275" y="5170489"/>
            <a:ext cx="141288" cy="47625"/>
          </a:xfrm>
          <a:custGeom>
            <a:avLst/>
            <a:gdLst>
              <a:gd name="T0" fmla="*/ 2147483647 w 98"/>
              <a:gd name="T1" fmla="*/ 2147483647 h 34"/>
              <a:gd name="T2" fmla="*/ 2147483647 w 98"/>
              <a:gd name="T3" fmla="*/ 0 h 34"/>
              <a:gd name="T4" fmla="*/ 2147483647 w 98"/>
              <a:gd name="T5" fmla="*/ 2147483647 h 34"/>
              <a:gd name="T6" fmla="*/ 0 w 98"/>
              <a:gd name="T7" fmla="*/ 2147483647 h 34"/>
              <a:gd name="T8" fmla="*/ 0 w 98"/>
              <a:gd name="T9" fmla="*/ 2147483647 h 34"/>
              <a:gd name="T10" fmla="*/ 2147483647 w 98"/>
              <a:gd name="T11" fmla="*/ 2147483647 h 34"/>
              <a:gd name="T12" fmla="*/ 2147483647 w 98"/>
              <a:gd name="T13" fmla="*/ 2147483647 h 34"/>
              <a:gd name="T14" fmla="*/ 2147483647 w 98"/>
              <a:gd name="T15" fmla="*/ 2147483647 h 34"/>
              <a:gd name="T16" fmla="*/ 2147483647 w 98"/>
              <a:gd name="T17" fmla="*/ 2147483647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8" h="34">
                <a:moveTo>
                  <a:pt x="97" y="16"/>
                </a:moveTo>
                <a:lnTo>
                  <a:pt x="70" y="0"/>
                </a:lnTo>
                <a:lnTo>
                  <a:pt x="70" y="6"/>
                </a:lnTo>
                <a:lnTo>
                  <a:pt x="0" y="6"/>
                </a:lnTo>
                <a:lnTo>
                  <a:pt x="0" y="26"/>
                </a:lnTo>
                <a:lnTo>
                  <a:pt x="70" y="26"/>
                </a:lnTo>
                <a:lnTo>
                  <a:pt x="70" y="33"/>
                </a:lnTo>
                <a:lnTo>
                  <a:pt x="97" y="16"/>
                </a:lnTo>
              </a:path>
            </a:pathLst>
          </a:custGeom>
          <a:solidFill>
            <a:srgbClr val="0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14" name="Text Box 199">
            <a:extLst>
              <a:ext uri="{FF2B5EF4-FFF2-40B4-BE49-F238E27FC236}">
                <a16:creationId xmlns:a16="http://schemas.microsoft.com/office/drawing/2014/main" id="{B2EA7174-E90E-BD3C-6AED-F620DA5EB148}"/>
              </a:ext>
            </a:extLst>
          </p:cNvPr>
          <p:cNvSpPr txBox="1">
            <a:spLocks noChangeArrowheads="1"/>
          </p:cNvSpPr>
          <p:nvPr/>
        </p:nvSpPr>
        <p:spPr bwMode="auto">
          <a:xfrm>
            <a:off x="7189789" y="4238626"/>
            <a:ext cx="103187" cy="4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100" b="1">
                <a:solidFill>
                  <a:srgbClr val="000000"/>
                </a:solidFill>
                <a:latin typeface="TimesNewRomanPS"/>
              </a:rPr>
              <a:t>PENSION</a:t>
            </a:r>
          </a:p>
          <a:p>
            <a:pPr algn="ctr">
              <a:spcBef>
                <a:spcPct val="0"/>
              </a:spcBef>
              <a:buClr>
                <a:srgbClr val="A1A100"/>
              </a:buClr>
              <a:buSzPct val="90000"/>
              <a:buFont typeface="Monotype Sorts" pitchFamily="2" charset="2"/>
              <a:buNone/>
            </a:pPr>
            <a:r>
              <a:rPr lang="en-US" altLang="en-US" sz="100" b="1">
                <a:solidFill>
                  <a:srgbClr val="000000"/>
                </a:solidFill>
                <a:latin typeface="TimesNewRomanPS"/>
              </a:rPr>
              <a:t>FUND</a:t>
            </a:r>
            <a:endParaRPr lang="en-US" altLang="en-US" sz="2200">
              <a:latin typeface="Times New Roman" panose="02020603050405020304" pitchFamily="18" charset="0"/>
            </a:endParaRPr>
          </a:p>
        </p:txBody>
      </p:sp>
      <p:sp>
        <p:nvSpPr>
          <p:cNvPr id="9415" name="Freeform 200">
            <a:extLst>
              <a:ext uri="{FF2B5EF4-FFF2-40B4-BE49-F238E27FC236}">
                <a16:creationId xmlns:a16="http://schemas.microsoft.com/office/drawing/2014/main" id="{119FD773-309C-7F52-0A8F-010224AD30BD}"/>
              </a:ext>
            </a:extLst>
          </p:cNvPr>
          <p:cNvSpPr>
            <a:spLocks/>
          </p:cNvSpPr>
          <p:nvPr/>
        </p:nvSpPr>
        <p:spPr bwMode="auto">
          <a:xfrm>
            <a:off x="4957764" y="4786314"/>
            <a:ext cx="200025" cy="47625"/>
          </a:xfrm>
          <a:custGeom>
            <a:avLst/>
            <a:gdLst>
              <a:gd name="T0" fmla="*/ 0 w 138"/>
              <a:gd name="T1" fmla="*/ 0 h 34"/>
              <a:gd name="T2" fmla="*/ 2147483647 w 138"/>
              <a:gd name="T3" fmla="*/ 0 h 34"/>
              <a:gd name="T4" fmla="*/ 2147483647 w 138"/>
              <a:gd name="T5" fmla="*/ 2147483647 h 34"/>
              <a:gd name="T6" fmla="*/ 0 w 138"/>
              <a:gd name="T7" fmla="*/ 2147483647 h 34"/>
              <a:gd name="T8" fmla="*/ 0 w 138"/>
              <a:gd name="T9" fmla="*/ 0 h 34"/>
              <a:gd name="T10" fmla="*/ 0 w 138"/>
              <a:gd name="T11" fmla="*/ 0 h 3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8" h="34">
                <a:moveTo>
                  <a:pt x="0" y="0"/>
                </a:moveTo>
                <a:lnTo>
                  <a:pt x="137" y="0"/>
                </a:lnTo>
                <a:lnTo>
                  <a:pt x="137" y="33"/>
                </a:lnTo>
                <a:lnTo>
                  <a:pt x="0" y="33"/>
                </a:lnTo>
                <a:lnTo>
                  <a:pt x="0" y="0"/>
                </a:lnTo>
              </a:path>
            </a:pathLst>
          </a:custGeom>
          <a:solidFill>
            <a:srgbClr val="FF421E"/>
          </a:solidFill>
          <a:ln w="9485"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16" name="Freeform 201">
            <a:extLst>
              <a:ext uri="{FF2B5EF4-FFF2-40B4-BE49-F238E27FC236}">
                <a16:creationId xmlns:a16="http://schemas.microsoft.com/office/drawing/2014/main" id="{AEA9E253-9E95-66B3-24F4-DA5176C39554}"/>
              </a:ext>
            </a:extLst>
          </p:cNvPr>
          <p:cNvSpPr>
            <a:spLocks/>
          </p:cNvSpPr>
          <p:nvPr/>
        </p:nvSpPr>
        <p:spPr bwMode="auto">
          <a:xfrm>
            <a:off x="5049838" y="4686301"/>
            <a:ext cx="12700" cy="123825"/>
          </a:xfrm>
          <a:custGeom>
            <a:avLst/>
            <a:gdLst>
              <a:gd name="T0" fmla="*/ 0 w 9"/>
              <a:gd name="T1" fmla="*/ 0 h 88"/>
              <a:gd name="T2" fmla="*/ 2147483647 w 9"/>
              <a:gd name="T3" fmla="*/ 0 h 88"/>
              <a:gd name="T4" fmla="*/ 2147483647 w 9"/>
              <a:gd name="T5" fmla="*/ 2147483647 h 88"/>
              <a:gd name="T6" fmla="*/ 0 w 9"/>
              <a:gd name="T7" fmla="*/ 2147483647 h 88"/>
              <a:gd name="T8" fmla="*/ 0 w 9"/>
              <a:gd name="T9" fmla="*/ 0 h 88"/>
              <a:gd name="T10" fmla="*/ 0 w 9"/>
              <a:gd name="T11" fmla="*/ 0 h 8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88">
                <a:moveTo>
                  <a:pt x="0" y="0"/>
                </a:moveTo>
                <a:lnTo>
                  <a:pt x="8" y="0"/>
                </a:lnTo>
                <a:lnTo>
                  <a:pt x="8" y="87"/>
                </a:lnTo>
                <a:lnTo>
                  <a:pt x="0" y="87"/>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17" name="Freeform 202">
            <a:extLst>
              <a:ext uri="{FF2B5EF4-FFF2-40B4-BE49-F238E27FC236}">
                <a16:creationId xmlns:a16="http://schemas.microsoft.com/office/drawing/2014/main" id="{3A24D662-5BFD-C171-A4E9-615EAFAE473D}"/>
              </a:ext>
            </a:extLst>
          </p:cNvPr>
          <p:cNvSpPr>
            <a:spLocks/>
          </p:cNvSpPr>
          <p:nvPr/>
        </p:nvSpPr>
        <p:spPr bwMode="auto">
          <a:xfrm>
            <a:off x="4987926" y="4776788"/>
            <a:ext cx="30163" cy="11112"/>
          </a:xfrm>
          <a:custGeom>
            <a:avLst/>
            <a:gdLst>
              <a:gd name="T0" fmla="*/ 0 w 21"/>
              <a:gd name="T1" fmla="*/ 2147483647 h 8"/>
              <a:gd name="T2" fmla="*/ 2147483647 w 21"/>
              <a:gd name="T3" fmla="*/ 2147483647 h 8"/>
              <a:gd name="T4" fmla="*/ 2147483647 w 21"/>
              <a:gd name="T5" fmla="*/ 2147483647 h 8"/>
              <a:gd name="T6" fmla="*/ 2147483647 w 21"/>
              <a:gd name="T7" fmla="*/ 2147483647 h 8"/>
              <a:gd name="T8" fmla="*/ 2147483647 w 21"/>
              <a:gd name="T9" fmla="*/ 2147483647 h 8"/>
              <a:gd name="T10" fmla="*/ 2147483647 w 21"/>
              <a:gd name="T11" fmla="*/ 2147483647 h 8"/>
              <a:gd name="T12" fmla="*/ 2147483647 w 21"/>
              <a:gd name="T13" fmla="*/ 2147483647 h 8"/>
              <a:gd name="T14" fmla="*/ 2147483647 w 21"/>
              <a:gd name="T15" fmla="*/ 2147483647 h 8"/>
              <a:gd name="T16" fmla="*/ 2147483647 w 21"/>
              <a:gd name="T17" fmla="*/ 2147483647 h 8"/>
              <a:gd name="T18" fmla="*/ 2147483647 w 21"/>
              <a:gd name="T19" fmla="*/ 2147483647 h 8"/>
              <a:gd name="T20" fmla="*/ 2147483647 w 21"/>
              <a:gd name="T21" fmla="*/ 2147483647 h 8"/>
              <a:gd name="T22" fmla="*/ 2147483647 w 21"/>
              <a:gd name="T23" fmla="*/ 2147483647 h 8"/>
              <a:gd name="T24" fmla="*/ 2147483647 w 21"/>
              <a:gd name="T25" fmla="*/ 0 h 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 h="8">
                <a:moveTo>
                  <a:pt x="0" y="7"/>
                </a:moveTo>
                <a:lnTo>
                  <a:pt x="2" y="7"/>
                </a:lnTo>
                <a:lnTo>
                  <a:pt x="3" y="7"/>
                </a:lnTo>
                <a:lnTo>
                  <a:pt x="6" y="7"/>
                </a:lnTo>
                <a:lnTo>
                  <a:pt x="7" y="7"/>
                </a:lnTo>
                <a:lnTo>
                  <a:pt x="10" y="7"/>
                </a:lnTo>
                <a:lnTo>
                  <a:pt x="11" y="6"/>
                </a:lnTo>
                <a:lnTo>
                  <a:pt x="12" y="4"/>
                </a:lnTo>
                <a:lnTo>
                  <a:pt x="14" y="4"/>
                </a:lnTo>
                <a:lnTo>
                  <a:pt x="15" y="3"/>
                </a:lnTo>
                <a:lnTo>
                  <a:pt x="17" y="3"/>
                </a:lnTo>
                <a:lnTo>
                  <a:pt x="19" y="1"/>
                </a:lnTo>
                <a:lnTo>
                  <a:pt x="20"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18" name="Freeform 203">
            <a:extLst>
              <a:ext uri="{FF2B5EF4-FFF2-40B4-BE49-F238E27FC236}">
                <a16:creationId xmlns:a16="http://schemas.microsoft.com/office/drawing/2014/main" id="{A17BCA36-5A42-C879-CA04-0C1BDB4453AE}"/>
              </a:ext>
            </a:extLst>
          </p:cNvPr>
          <p:cNvSpPr>
            <a:spLocks/>
          </p:cNvSpPr>
          <p:nvPr/>
        </p:nvSpPr>
        <p:spPr bwMode="auto">
          <a:xfrm>
            <a:off x="5016500" y="4762500"/>
            <a:ext cx="7938" cy="14288"/>
          </a:xfrm>
          <a:custGeom>
            <a:avLst/>
            <a:gdLst>
              <a:gd name="T0" fmla="*/ 0 w 6"/>
              <a:gd name="T1" fmla="*/ 2147483647 h 11"/>
              <a:gd name="T2" fmla="*/ 2147483647 w 6"/>
              <a:gd name="T3" fmla="*/ 2147483647 h 11"/>
              <a:gd name="T4" fmla="*/ 2147483647 w 6"/>
              <a:gd name="T5" fmla="*/ 2147483647 h 11"/>
              <a:gd name="T6" fmla="*/ 2147483647 w 6"/>
              <a:gd name="T7" fmla="*/ 2147483647 h 11"/>
              <a:gd name="T8" fmla="*/ 2147483647 w 6"/>
              <a:gd name="T9" fmla="*/ 2147483647 h 11"/>
              <a:gd name="T10" fmla="*/ 2147483647 w 6"/>
              <a:gd name="T11" fmla="*/ 2147483647 h 11"/>
              <a:gd name="T12" fmla="*/ 2147483647 w 6"/>
              <a:gd name="T13" fmla="*/ 2147483647 h 11"/>
              <a:gd name="T14" fmla="*/ 2147483647 w 6"/>
              <a:gd name="T15" fmla="*/ 0 h 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 h="11">
                <a:moveTo>
                  <a:pt x="0" y="10"/>
                </a:moveTo>
                <a:lnTo>
                  <a:pt x="2" y="10"/>
                </a:lnTo>
                <a:lnTo>
                  <a:pt x="2" y="7"/>
                </a:lnTo>
                <a:lnTo>
                  <a:pt x="4" y="6"/>
                </a:lnTo>
                <a:lnTo>
                  <a:pt x="5" y="4"/>
                </a:lnTo>
                <a:lnTo>
                  <a:pt x="5" y="3"/>
                </a:lnTo>
                <a:lnTo>
                  <a:pt x="5" y="2"/>
                </a:lnTo>
                <a:lnTo>
                  <a:pt x="5"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19" name="Freeform 204">
            <a:extLst>
              <a:ext uri="{FF2B5EF4-FFF2-40B4-BE49-F238E27FC236}">
                <a16:creationId xmlns:a16="http://schemas.microsoft.com/office/drawing/2014/main" id="{93ABAE2D-83A6-E8BD-850B-1DF5979DEAC9}"/>
              </a:ext>
            </a:extLst>
          </p:cNvPr>
          <p:cNvSpPr>
            <a:spLocks/>
          </p:cNvSpPr>
          <p:nvPr/>
        </p:nvSpPr>
        <p:spPr bwMode="auto">
          <a:xfrm>
            <a:off x="5094288" y="4776788"/>
            <a:ext cx="31750" cy="11112"/>
          </a:xfrm>
          <a:custGeom>
            <a:avLst/>
            <a:gdLst>
              <a:gd name="T0" fmla="*/ 2147483647 w 22"/>
              <a:gd name="T1" fmla="*/ 2147483647 h 8"/>
              <a:gd name="T2" fmla="*/ 2147483647 w 22"/>
              <a:gd name="T3" fmla="*/ 2147483647 h 8"/>
              <a:gd name="T4" fmla="*/ 2147483647 w 22"/>
              <a:gd name="T5" fmla="*/ 2147483647 h 8"/>
              <a:gd name="T6" fmla="*/ 2147483647 w 22"/>
              <a:gd name="T7" fmla="*/ 2147483647 h 8"/>
              <a:gd name="T8" fmla="*/ 2147483647 w 22"/>
              <a:gd name="T9" fmla="*/ 2147483647 h 8"/>
              <a:gd name="T10" fmla="*/ 2147483647 w 22"/>
              <a:gd name="T11" fmla="*/ 2147483647 h 8"/>
              <a:gd name="T12" fmla="*/ 2147483647 w 22"/>
              <a:gd name="T13" fmla="*/ 2147483647 h 8"/>
              <a:gd name="T14" fmla="*/ 2147483647 w 22"/>
              <a:gd name="T15" fmla="*/ 2147483647 h 8"/>
              <a:gd name="T16" fmla="*/ 2147483647 w 22"/>
              <a:gd name="T17" fmla="*/ 2147483647 h 8"/>
              <a:gd name="T18" fmla="*/ 2147483647 w 22"/>
              <a:gd name="T19" fmla="*/ 2147483647 h 8"/>
              <a:gd name="T20" fmla="*/ 2147483647 w 22"/>
              <a:gd name="T21" fmla="*/ 2147483647 h 8"/>
              <a:gd name="T22" fmla="*/ 2147483647 w 22"/>
              <a:gd name="T23" fmla="*/ 2147483647 h 8"/>
              <a:gd name="T24" fmla="*/ 0 w 22"/>
              <a:gd name="T25" fmla="*/ 0 h 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2" h="8">
                <a:moveTo>
                  <a:pt x="21" y="7"/>
                </a:moveTo>
                <a:lnTo>
                  <a:pt x="19" y="7"/>
                </a:lnTo>
                <a:lnTo>
                  <a:pt x="17" y="7"/>
                </a:lnTo>
                <a:lnTo>
                  <a:pt x="14" y="7"/>
                </a:lnTo>
                <a:lnTo>
                  <a:pt x="12" y="7"/>
                </a:lnTo>
                <a:lnTo>
                  <a:pt x="11" y="7"/>
                </a:lnTo>
                <a:lnTo>
                  <a:pt x="10" y="6"/>
                </a:lnTo>
                <a:lnTo>
                  <a:pt x="8" y="4"/>
                </a:lnTo>
                <a:lnTo>
                  <a:pt x="7" y="4"/>
                </a:lnTo>
                <a:lnTo>
                  <a:pt x="5" y="3"/>
                </a:lnTo>
                <a:lnTo>
                  <a:pt x="3" y="3"/>
                </a:lnTo>
                <a:lnTo>
                  <a:pt x="2" y="1"/>
                </a:lnTo>
                <a:lnTo>
                  <a:pt x="0"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20" name="Freeform 205">
            <a:extLst>
              <a:ext uri="{FF2B5EF4-FFF2-40B4-BE49-F238E27FC236}">
                <a16:creationId xmlns:a16="http://schemas.microsoft.com/office/drawing/2014/main" id="{4CF3E7DE-8E92-1BDE-4C88-BD7E295FCF3A}"/>
              </a:ext>
            </a:extLst>
          </p:cNvPr>
          <p:cNvSpPr>
            <a:spLocks/>
          </p:cNvSpPr>
          <p:nvPr/>
        </p:nvSpPr>
        <p:spPr bwMode="auto">
          <a:xfrm>
            <a:off x="5086351" y="4762500"/>
            <a:ext cx="9525" cy="14288"/>
          </a:xfrm>
          <a:custGeom>
            <a:avLst/>
            <a:gdLst>
              <a:gd name="T0" fmla="*/ 2147483647 w 6"/>
              <a:gd name="T1" fmla="*/ 2147483647 h 11"/>
              <a:gd name="T2" fmla="*/ 2147483647 w 6"/>
              <a:gd name="T3" fmla="*/ 2147483647 h 11"/>
              <a:gd name="T4" fmla="*/ 2147483647 w 6"/>
              <a:gd name="T5" fmla="*/ 2147483647 h 11"/>
              <a:gd name="T6" fmla="*/ 2147483647 w 6"/>
              <a:gd name="T7" fmla="*/ 2147483647 h 11"/>
              <a:gd name="T8" fmla="*/ 2147483647 w 6"/>
              <a:gd name="T9" fmla="*/ 2147483647 h 11"/>
              <a:gd name="T10" fmla="*/ 0 w 6"/>
              <a:gd name="T11" fmla="*/ 2147483647 h 11"/>
              <a:gd name="T12" fmla="*/ 0 w 6"/>
              <a:gd name="T13" fmla="*/ 2147483647 h 11"/>
              <a:gd name="T14" fmla="*/ 0 w 6"/>
              <a:gd name="T15" fmla="*/ 0 h 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 h="11">
                <a:moveTo>
                  <a:pt x="5" y="10"/>
                </a:moveTo>
                <a:lnTo>
                  <a:pt x="3" y="10"/>
                </a:lnTo>
                <a:lnTo>
                  <a:pt x="2" y="7"/>
                </a:lnTo>
                <a:lnTo>
                  <a:pt x="1" y="6"/>
                </a:lnTo>
                <a:lnTo>
                  <a:pt x="1" y="4"/>
                </a:lnTo>
                <a:lnTo>
                  <a:pt x="0" y="3"/>
                </a:lnTo>
                <a:lnTo>
                  <a:pt x="0" y="2"/>
                </a:lnTo>
                <a:lnTo>
                  <a:pt x="0" y="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21" name="Line 206">
            <a:extLst>
              <a:ext uri="{FF2B5EF4-FFF2-40B4-BE49-F238E27FC236}">
                <a16:creationId xmlns:a16="http://schemas.microsoft.com/office/drawing/2014/main" id="{242FD28E-0710-1F2A-163D-270ED9A1E587}"/>
              </a:ext>
            </a:extLst>
          </p:cNvPr>
          <p:cNvSpPr>
            <a:spLocks noChangeShapeType="1"/>
          </p:cNvSpPr>
          <p:nvPr/>
        </p:nvSpPr>
        <p:spPr bwMode="auto">
          <a:xfrm flipV="1">
            <a:off x="5022850" y="4748213"/>
            <a:ext cx="0" cy="12700"/>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22" name="Line 207">
            <a:extLst>
              <a:ext uri="{FF2B5EF4-FFF2-40B4-BE49-F238E27FC236}">
                <a16:creationId xmlns:a16="http://schemas.microsoft.com/office/drawing/2014/main" id="{AB9E08EF-E479-89BC-B03E-888C92D7185D}"/>
              </a:ext>
            </a:extLst>
          </p:cNvPr>
          <p:cNvSpPr>
            <a:spLocks noChangeShapeType="1"/>
          </p:cNvSpPr>
          <p:nvPr/>
        </p:nvSpPr>
        <p:spPr bwMode="auto">
          <a:xfrm flipV="1">
            <a:off x="5086350" y="4746625"/>
            <a:ext cx="0" cy="14288"/>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23" name="Freeform 208">
            <a:extLst>
              <a:ext uri="{FF2B5EF4-FFF2-40B4-BE49-F238E27FC236}">
                <a16:creationId xmlns:a16="http://schemas.microsoft.com/office/drawing/2014/main" id="{A5A67BB6-64A0-44BD-E5C5-3B390155735F}"/>
              </a:ext>
            </a:extLst>
          </p:cNvPr>
          <p:cNvSpPr>
            <a:spLocks/>
          </p:cNvSpPr>
          <p:nvPr/>
        </p:nvSpPr>
        <p:spPr bwMode="auto">
          <a:xfrm>
            <a:off x="5019676" y="4743450"/>
            <a:ext cx="73025" cy="6350"/>
          </a:xfrm>
          <a:custGeom>
            <a:avLst/>
            <a:gdLst>
              <a:gd name="T0" fmla="*/ 0 w 51"/>
              <a:gd name="T1" fmla="*/ 0 h 4"/>
              <a:gd name="T2" fmla="*/ 2147483647 w 51"/>
              <a:gd name="T3" fmla="*/ 0 h 4"/>
              <a:gd name="T4" fmla="*/ 2147483647 w 51"/>
              <a:gd name="T5" fmla="*/ 2147483647 h 4"/>
              <a:gd name="T6" fmla="*/ 0 w 51"/>
              <a:gd name="T7" fmla="*/ 2147483647 h 4"/>
              <a:gd name="T8" fmla="*/ 0 w 51"/>
              <a:gd name="T9" fmla="*/ 0 h 4"/>
              <a:gd name="T10" fmla="*/ 0 w 51"/>
              <a:gd name="T11" fmla="*/ 0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 h="4">
                <a:moveTo>
                  <a:pt x="0" y="0"/>
                </a:moveTo>
                <a:lnTo>
                  <a:pt x="50" y="0"/>
                </a:lnTo>
                <a:lnTo>
                  <a:pt x="50" y="3"/>
                </a:lnTo>
                <a:lnTo>
                  <a:pt x="0" y="3"/>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24" name="Freeform 209">
            <a:extLst>
              <a:ext uri="{FF2B5EF4-FFF2-40B4-BE49-F238E27FC236}">
                <a16:creationId xmlns:a16="http://schemas.microsoft.com/office/drawing/2014/main" id="{FAE9ADFE-A953-E050-8EA3-20FA6A217328}"/>
              </a:ext>
            </a:extLst>
          </p:cNvPr>
          <p:cNvSpPr>
            <a:spLocks/>
          </p:cNvSpPr>
          <p:nvPr/>
        </p:nvSpPr>
        <p:spPr bwMode="auto">
          <a:xfrm>
            <a:off x="5019676" y="4730750"/>
            <a:ext cx="73025" cy="7938"/>
          </a:xfrm>
          <a:custGeom>
            <a:avLst/>
            <a:gdLst>
              <a:gd name="T0" fmla="*/ 0 w 51"/>
              <a:gd name="T1" fmla="*/ 0 h 5"/>
              <a:gd name="T2" fmla="*/ 2147483647 w 51"/>
              <a:gd name="T3" fmla="*/ 0 h 5"/>
              <a:gd name="T4" fmla="*/ 2147483647 w 51"/>
              <a:gd name="T5" fmla="*/ 2147483647 h 5"/>
              <a:gd name="T6" fmla="*/ 0 w 51"/>
              <a:gd name="T7" fmla="*/ 2147483647 h 5"/>
              <a:gd name="T8" fmla="*/ 0 w 51"/>
              <a:gd name="T9" fmla="*/ 0 h 5"/>
              <a:gd name="T10" fmla="*/ 0 w 51"/>
              <a:gd name="T11" fmla="*/ 0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 h="5">
                <a:moveTo>
                  <a:pt x="0" y="0"/>
                </a:moveTo>
                <a:lnTo>
                  <a:pt x="50" y="0"/>
                </a:lnTo>
                <a:lnTo>
                  <a:pt x="50" y="4"/>
                </a:lnTo>
                <a:lnTo>
                  <a:pt x="0" y="4"/>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25" name="Freeform 210">
            <a:extLst>
              <a:ext uri="{FF2B5EF4-FFF2-40B4-BE49-F238E27FC236}">
                <a16:creationId xmlns:a16="http://schemas.microsoft.com/office/drawing/2014/main" id="{4B3E74AE-0541-2053-72E6-9BB3FBB868CB}"/>
              </a:ext>
            </a:extLst>
          </p:cNvPr>
          <p:cNvSpPr>
            <a:spLocks/>
          </p:cNvSpPr>
          <p:nvPr/>
        </p:nvSpPr>
        <p:spPr bwMode="auto">
          <a:xfrm>
            <a:off x="5011738" y="4735514"/>
            <a:ext cx="87312" cy="9525"/>
          </a:xfrm>
          <a:custGeom>
            <a:avLst/>
            <a:gdLst>
              <a:gd name="T0" fmla="*/ 0 w 60"/>
              <a:gd name="T1" fmla="*/ 0 h 7"/>
              <a:gd name="T2" fmla="*/ 2147483647 w 60"/>
              <a:gd name="T3" fmla="*/ 0 h 7"/>
              <a:gd name="T4" fmla="*/ 2147483647 w 60"/>
              <a:gd name="T5" fmla="*/ 2147483647 h 7"/>
              <a:gd name="T6" fmla="*/ 0 w 60"/>
              <a:gd name="T7" fmla="*/ 2147483647 h 7"/>
              <a:gd name="T8" fmla="*/ 0 w 60"/>
              <a:gd name="T9" fmla="*/ 0 h 7"/>
              <a:gd name="T10" fmla="*/ 0 w 60"/>
              <a:gd name="T11" fmla="*/ 0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7">
                <a:moveTo>
                  <a:pt x="0" y="0"/>
                </a:moveTo>
                <a:lnTo>
                  <a:pt x="59" y="0"/>
                </a:lnTo>
                <a:lnTo>
                  <a:pt x="59" y="6"/>
                </a:lnTo>
                <a:lnTo>
                  <a:pt x="0" y="6"/>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26" name="Freeform 211">
            <a:extLst>
              <a:ext uri="{FF2B5EF4-FFF2-40B4-BE49-F238E27FC236}">
                <a16:creationId xmlns:a16="http://schemas.microsoft.com/office/drawing/2014/main" id="{756BE075-17BD-4815-5CDF-D5883670D9D9}"/>
              </a:ext>
            </a:extLst>
          </p:cNvPr>
          <p:cNvSpPr>
            <a:spLocks/>
          </p:cNvSpPr>
          <p:nvPr/>
        </p:nvSpPr>
        <p:spPr bwMode="auto">
          <a:xfrm>
            <a:off x="4962526" y="4695825"/>
            <a:ext cx="188913" cy="19050"/>
          </a:xfrm>
          <a:custGeom>
            <a:avLst/>
            <a:gdLst>
              <a:gd name="T0" fmla="*/ 2147483647 w 131"/>
              <a:gd name="T1" fmla="*/ 2147483647 h 13"/>
              <a:gd name="T2" fmla="*/ 2147483647 w 131"/>
              <a:gd name="T3" fmla="*/ 2147483647 h 13"/>
              <a:gd name="T4" fmla="*/ 2147483647 w 131"/>
              <a:gd name="T5" fmla="*/ 2147483647 h 13"/>
              <a:gd name="T6" fmla="*/ 2147483647 w 131"/>
              <a:gd name="T7" fmla="*/ 2147483647 h 13"/>
              <a:gd name="T8" fmla="*/ 2147483647 w 131"/>
              <a:gd name="T9" fmla="*/ 2147483647 h 13"/>
              <a:gd name="T10" fmla="*/ 2147483647 w 131"/>
              <a:gd name="T11" fmla="*/ 2147483647 h 13"/>
              <a:gd name="T12" fmla="*/ 2147483647 w 131"/>
              <a:gd name="T13" fmla="*/ 2147483647 h 13"/>
              <a:gd name="T14" fmla="*/ 2147483647 w 131"/>
              <a:gd name="T15" fmla="*/ 2147483647 h 13"/>
              <a:gd name="T16" fmla="*/ 2147483647 w 131"/>
              <a:gd name="T17" fmla="*/ 2147483647 h 13"/>
              <a:gd name="T18" fmla="*/ 2147483647 w 131"/>
              <a:gd name="T19" fmla="*/ 2147483647 h 13"/>
              <a:gd name="T20" fmla="*/ 2147483647 w 131"/>
              <a:gd name="T21" fmla="*/ 0 h 13"/>
              <a:gd name="T22" fmla="*/ 2147483647 w 131"/>
              <a:gd name="T23" fmla="*/ 0 h 13"/>
              <a:gd name="T24" fmla="*/ 2147483647 w 131"/>
              <a:gd name="T25" fmla="*/ 0 h 13"/>
              <a:gd name="T26" fmla="*/ 2147483647 w 131"/>
              <a:gd name="T27" fmla="*/ 0 h 13"/>
              <a:gd name="T28" fmla="*/ 2147483647 w 131"/>
              <a:gd name="T29" fmla="*/ 2147483647 h 13"/>
              <a:gd name="T30" fmla="*/ 2147483647 w 131"/>
              <a:gd name="T31" fmla="*/ 2147483647 h 13"/>
              <a:gd name="T32" fmla="*/ 2147483647 w 131"/>
              <a:gd name="T33" fmla="*/ 2147483647 h 13"/>
              <a:gd name="T34" fmla="*/ 0 w 131"/>
              <a:gd name="T35" fmla="*/ 2147483647 h 13"/>
              <a:gd name="T36" fmla="*/ 0 w 131"/>
              <a:gd name="T37" fmla="*/ 2147483647 h 13"/>
              <a:gd name="T38" fmla="*/ 2147483647 w 131"/>
              <a:gd name="T39" fmla="*/ 2147483647 h 13"/>
              <a:gd name="T40" fmla="*/ 2147483647 w 131"/>
              <a:gd name="T41" fmla="*/ 2147483647 h 13"/>
              <a:gd name="T42" fmla="*/ 2147483647 w 131"/>
              <a:gd name="T43" fmla="*/ 2147483647 h 13"/>
              <a:gd name="T44" fmla="*/ 2147483647 w 131"/>
              <a:gd name="T45" fmla="*/ 2147483647 h 13"/>
              <a:gd name="T46" fmla="*/ 2147483647 w 131"/>
              <a:gd name="T47" fmla="*/ 2147483647 h 13"/>
              <a:gd name="T48" fmla="*/ 2147483647 w 131"/>
              <a:gd name="T49" fmla="*/ 2147483647 h 13"/>
              <a:gd name="T50" fmla="*/ 2147483647 w 131"/>
              <a:gd name="T51" fmla="*/ 2147483647 h 1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31" h="13">
                <a:moveTo>
                  <a:pt x="92" y="12"/>
                </a:moveTo>
                <a:lnTo>
                  <a:pt x="104" y="12"/>
                </a:lnTo>
                <a:lnTo>
                  <a:pt x="117" y="11"/>
                </a:lnTo>
                <a:lnTo>
                  <a:pt x="125" y="9"/>
                </a:lnTo>
                <a:lnTo>
                  <a:pt x="130" y="7"/>
                </a:lnTo>
                <a:lnTo>
                  <a:pt x="130" y="6"/>
                </a:lnTo>
                <a:lnTo>
                  <a:pt x="128" y="4"/>
                </a:lnTo>
                <a:lnTo>
                  <a:pt x="121" y="2"/>
                </a:lnTo>
                <a:lnTo>
                  <a:pt x="111" y="1"/>
                </a:lnTo>
                <a:lnTo>
                  <a:pt x="99" y="0"/>
                </a:lnTo>
                <a:lnTo>
                  <a:pt x="92" y="0"/>
                </a:lnTo>
                <a:lnTo>
                  <a:pt x="38" y="0"/>
                </a:lnTo>
                <a:lnTo>
                  <a:pt x="25" y="0"/>
                </a:lnTo>
                <a:lnTo>
                  <a:pt x="13" y="2"/>
                </a:lnTo>
                <a:lnTo>
                  <a:pt x="4" y="3"/>
                </a:lnTo>
                <a:lnTo>
                  <a:pt x="1" y="5"/>
                </a:lnTo>
                <a:lnTo>
                  <a:pt x="0" y="6"/>
                </a:lnTo>
                <a:lnTo>
                  <a:pt x="1" y="8"/>
                </a:lnTo>
                <a:lnTo>
                  <a:pt x="7" y="10"/>
                </a:lnTo>
                <a:lnTo>
                  <a:pt x="19" y="12"/>
                </a:lnTo>
                <a:lnTo>
                  <a:pt x="31" y="12"/>
                </a:lnTo>
                <a:lnTo>
                  <a:pt x="38" y="12"/>
                </a:lnTo>
                <a:lnTo>
                  <a:pt x="92" y="12"/>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27" name="Line 212">
            <a:extLst>
              <a:ext uri="{FF2B5EF4-FFF2-40B4-BE49-F238E27FC236}">
                <a16:creationId xmlns:a16="http://schemas.microsoft.com/office/drawing/2014/main" id="{691242EF-2D22-6D33-8177-4CAFFE75FD26}"/>
              </a:ext>
            </a:extLst>
          </p:cNvPr>
          <p:cNvSpPr>
            <a:spLocks noChangeShapeType="1"/>
          </p:cNvSpPr>
          <p:nvPr/>
        </p:nvSpPr>
        <p:spPr bwMode="auto">
          <a:xfrm flipH="1">
            <a:off x="4949825" y="4786313"/>
            <a:ext cx="38100" cy="0"/>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28" name="Line 213">
            <a:extLst>
              <a:ext uri="{FF2B5EF4-FFF2-40B4-BE49-F238E27FC236}">
                <a16:creationId xmlns:a16="http://schemas.microsoft.com/office/drawing/2014/main" id="{BDDFC553-1037-8895-7CF0-93348A431DC1}"/>
              </a:ext>
            </a:extLst>
          </p:cNvPr>
          <p:cNvSpPr>
            <a:spLocks noChangeShapeType="1"/>
          </p:cNvSpPr>
          <p:nvPr/>
        </p:nvSpPr>
        <p:spPr bwMode="auto">
          <a:xfrm flipH="1">
            <a:off x="5122864" y="4786313"/>
            <a:ext cx="41275" cy="0"/>
          </a:xfrm>
          <a:prstGeom prst="line">
            <a:avLst/>
          </a:prstGeom>
          <a:noFill/>
          <a:ln w="1901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29" name="Freeform 214">
            <a:extLst>
              <a:ext uri="{FF2B5EF4-FFF2-40B4-BE49-F238E27FC236}">
                <a16:creationId xmlns:a16="http://schemas.microsoft.com/office/drawing/2014/main" id="{EA7B22D1-3A86-A76B-CBCC-C7D9F13273BD}"/>
              </a:ext>
            </a:extLst>
          </p:cNvPr>
          <p:cNvSpPr>
            <a:spLocks/>
          </p:cNvSpPr>
          <p:nvPr/>
        </p:nvSpPr>
        <p:spPr bwMode="auto">
          <a:xfrm>
            <a:off x="5156200" y="4779964"/>
            <a:ext cx="20638" cy="58737"/>
          </a:xfrm>
          <a:custGeom>
            <a:avLst/>
            <a:gdLst>
              <a:gd name="T0" fmla="*/ 0 w 14"/>
              <a:gd name="T1" fmla="*/ 0 h 42"/>
              <a:gd name="T2" fmla="*/ 2147483647 w 14"/>
              <a:gd name="T3" fmla="*/ 0 h 42"/>
              <a:gd name="T4" fmla="*/ 2147483647 w 14"/>
              <a:gd name="T5" fmla="*/ 2147483647 h 42"/>
              <a:gd name="T6" fmla="*/ 0 w 14"/>
              <a:gd name="T7" fmla="*/ 2147483647 h 42"/>
              <a:gd name="T8" fmla="*/ 0 w 14"/>
              <a:gd name="T9" fmla="*/ 0 h 42"/>
              <a:gd name="T10" fmla="*/ 0 w 14"/>
              <a:gd name="T11" fmla="*/ 0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42">
                <a:moveTo>
                  <a:pt x="0" y="0"/>
                </a:moveTo>
                <a:lnTo>
                  <a:pt x="13" y="0"/>
                </a:lnTo>
                <a:lnTo>
                  <a:pt x="13" y="41"/>
                </a:lnTo>
                <a:lnTo>
                  <a:pt x="0" y="41"/>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30" name="Freeform 215">
            <a:extLst>
              <a:ext uri="{FF2B5EF4-FFF2-40B4-BE49-F238E27FC236}">
                <a16:creationId xmlns:a16="http://schemas.microsoft.com/office/drawing/2014/main" id="{07DAF650-7AB7-1BF1-6540-5D883107C9CE}"/>
              </a:ext>
            </a:extLst>
          </p:cNvPr>
          <p:cNvSpPr>
            <a:spLocks/>
          </p:cNvSpPr>
          <p:nvPr/>
        </p:nvSpPr>
        <p:spPr bwMode="auto">
          <a:xfrm>
            <a:off x="4940301" y="4779964"/>
            <a:ext cx="15875" cy="58737"/>
          </a:xfrm>
          <a:custGeom>
            <a:avLst/>
            <a:gdLst>
              <a:gd name="T0" fmla="*/ 0 w 12"/>
              <a:gd name="T1" fmla="*/ 0 h 42"/>
              <a:gd name="T2" fmla="*/ 2147483647 w 12"/>
              <a:gd name="T3" fmla="*/ 0 h 42"/>
              <a:gd name="T4" fmla="*/ 2147483647 w 12"/>
              <a:gd name="T5" fmla="*/ 2147483647 h 42"/>
              <a:gd name="T6" fmla="*/ 0 w 12"/>
              <a:gd name="T7" fmla="*/ 2147483647 h 42"/>
              <a:gd name="T8" fmla="*/ 0 w 12"/>
              <a:gd name="T9" fmla="*/ 0 h 42"/>
              <a:gd name="T10" fmla="*/ 0 w 12"/>
              <a:gd name="T11" fmla="*/ 0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42">
                <a:moveTo>
                  <a:pt x="0" y="0"/>
                </a:moveTo>
                <a:lnTo>
                  <a:pt x="11" y="0"/>
                </a:lnTo>
                <a:lnTo>
                  <a:pt x="11" y="41"/>
                </a:lnTo>
                <a:lnTo>
                  <a:pt x="0" y="41"/>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31" name="Freeform 216">
            <a:extLst>
              <a:ext uri="{FF2B5EF4-FFF2-40B4-BE49-F238E27FC236}">
                <a16:creationId xmlns:a16="http://schemas.microsoft.com/office/drawing/2014/main" id="{2BEDC94E-DE3C-B1A0-A521-9CA196320469}"/>
              </a:ext>
            </a:extLst>
          </p:cNvPr>
          <p:cNvSpPr>
            <a:spLocks/>
          </p:cNvSpPr>
          <p:nvPr/>
        </p:nvSpPr>
        <p:spPr bwMode="auto">
          <a:xfrm>
            <a:off x="4940301" y="4779964"/>
            <a:ext cx="15875" cy="58737"/>
          </a:xfrm>
          <a:custGeom>
            <a:avLst/>
            <a:gdLst>
              <a:gd name="T0" fmla="*/ 0 w 12"/>
              <a:gd name="T1" fmla="*/ 0 h 42"/>
              <a:gd name="T2" fmla="*/ 2147483647 w 12"/>
              <a:gd name="T3" fmla="*/ 0 h 42"/>
              <a:gd name="T4" fmla="*/ 2147483647 w 12"/>
              <a:gd name="T5" fmla="*/ 2147483647 h 42"/>
              <a:gd name="T6" fmla="*/ 0 w 12"/>
              <a:gd name="T7" fmla="*/ 2147483647 h 42"/>
              <a:gd name="T8" fmla="*/ 0 w 12"/>
              <a:gd name="T9" fmla="*/ 0 h 42"/>
              <a:gd name="T10" fmla="*/ 0 w 12"/>
              <a:gd name="T11" fmla="*/ 0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42">
                <a:moveTo>
                  <a:pt x="0" y="0"/>
                </a:moveTo>
                <a:lnTo>
                  <a:pt x="11" y="0"/>
                </a:lnTo>
                <a:lnTo>
                  <a:pt x="11" y="41"/>
                </a:lnTo>
                <a:lnTo>
                  <a:pt x="0" y="41"/>
                </a:lnTo>
                <a:lnTo>
                  <a:pt x="0" y="0"/>
                </a:lnTo>
              </a:path>
            </a:pathLst>
          </a:custGeom>
          <a:solidFill>
            <a:srgbClr val="FFFFFF"/>
          </a:solidFill>
          <a:ln w="1901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32" name="Freeform 217">
            <a:extLst>
              <a:ext uri="{FF2B5EF4-FFF2-40B4-BE49-F238E27FC236}">
                <a16:creationId xmlns:a16="http://schemas.microsoft.com/office/drawing/2014/main" id="{7EF1D830-5591-1A50-4B6D-E57BE2A7CBFC}"/>
              </a:ext>
            </a:extLst>
          </p:cNvPr>
          <p:cNvSpPr>
            <a:spLocks/>
          </p:cNvSpPr>
          <p:nvPr/>
        </p:nvSpPr>
        <p:spPr bwMode="auto">
          <a:xfrm>
            <a:off x="6157914" y="5072064"/>
            <a:ext cx="130175" cy="84137"/>
          </a:xfrm>
          <a:custGeom>
            <a:avLst/>
            <a:gdLst>
              <a:gd name="T0" fmla="*/ 2147483647 w 90"/>
              <a:gd name="T1" fmla="*/ 2147483647 h 60"/>
              <a:gd name="T2" fmla="*/ 2147483647 w 90"/>
              <a:gd name="T3" fmla="*/ 2147483647 h 60"/>
              <a:gd name="T4" fmla="*/ 2147483647 w 90"/>
              <a:gd name="T5" fmla="*/ 2147483647 h 60"/>
              <a:gd name="T6" fmla="*/ 2147483647 w 90"/>
              <a:gd name="T7" fmla="*/ 0 h 60"/>
              <a:gd name="T8" fmla="*/ 0 w 90"/>
              <a:gd name="T9" fmla="*/ 2147483647 h 60"/>
              <a:gd name="T10" fmla="*/ 2147483647 w 90"/>
              <a:gd name="T11" fmla="*/ 2147483647 h 60"/>
              <a:gd name="T12" fmla="*/ 2147483647 w 90"/>
              <a:gd name="T13" fmla="*/ 2147483647 h 60"/>
              <a:gd name="T14" fmla="*/ 2147483647 w 90"/>
              <a:gd name="T15" fmla="*/ 2147483647 h 60"/>
              <a:gd name="T16" fmla="*/ 2147483647 w 90"/>
              <a:gd name="T17" fmla="*/ 2147483647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0" h="60">
                <a:moveTo>
                  <a:pt x="89" y="56"/>
                </a:moveTo>
                <a:lnTo>
                  <a:pt x="77" y="29"/>
                </a:lnTo>
                <a:lnTo>
                  <a:pt x="73" y="35"/>
                </a:lnTo>
                <a:lnTo>
                  <a:pt x="13" y="0"/>
                </a:lnTo>
                <a:lnTo>
                  <a:pt x="0" y="18"/>
                </a:lnTo>
                <a:lnTo>
                  <a:pt x="62" y="52"/>
                </a:lnTo>
                <a:lnTo>
                  <a:pt x="57" y="59"/>
                </a:lnTo>
                <a:lnTo>
                  <a:pt x="89" y="56"/>
                </a:lnTo>
              </a:path>
            </a:pathLst>
          </a:custGeom>
          <a:solidFill>
            <a:srgbClr val="0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33" name="Text Box 218">
            <a:extLst>
              <a:ext uri="{FF2B5EF4-FFF2-40B4-BE49-F238E27FC236}">
                <a16:creationId xmlns:a16="http://schemas.microsoft.com/office/drawing/2014/main" id="{3EEB4A54-BC10-54E8-4EE4-60986C552F6D}"/>
              </a:ext>
            </a:extLst>
          </p:cNvPr>
          <p:cNvSpPr txBox="1">
            <a:spLocks noChangeArrowheads="1"/>
          </p:cNvSpPr>
          <p:nvPr/>
        </p:nvSpPr>
        <p:spPr bwMode="auto">
          <a:xfrm>
            <a:off x="6569076" y="5116513"/>
            <a:ext cx="55563" cy="10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434" name="Freeform 219">
            <a:extLst>
              <a:ext uri="{FF2B5EF4-FFF2-40B4-BE49-F238E27FC236}">
                <a16:creationId xmlns:a16="http://schemas.microsoft.com/office/drawing/2014/main" id="{25AA9F91-10EF-3664-37F0-95247D1BE0CC}"/>
              </a:ext>
            </a:extLst>
          </p:cNvPr>
          <p:cNvSpPr>
            <a:spLocks/>
          </p:cNvSpPr>
          <p:nvPr/>
        </p:nvSpPr>
        <p:spPr bwMode="auto">
          <a:xfrm>
            <a:off x="6734175" y="5170489"/>
            <a:ext cx="139700" cy="47625"/>
          </a:xfrm>
          <a:custGeom>
            <a:avLst/>
            <a:gdLst>
              <a:gd name="T0" fmla="*/ 2147483647 w 97"/>
              <a:gd name="T1" fmla="*/ 2147483647 h 35"/>
              <a:gd name="T2" fmla="*/ 2147483647 w 97"/>
              <a:gd name="T3" fmla="*/ 0 h 35"/>
              <a:gd name="T4" fmla="*/ 2147483647 w 97"/>
              <a:gd name="T5" fmla="*/ 2147483647 h 35"/>
              <a:gd name="T6" fmla="*/ 0 w 97"/>
              <a:gd name="T7" fmla="*/ 2147483647 h 35"/>
              <a:gd name="T8" fmla="*/ 0 w 97"/>
              <a:gd name="T9" fmla="*/ 2147483647 h 35"/>
              <a:gd name="T10" fmla="*/ 2147483647 w 97"/>
              <a:gd name="T11" fmla="*/ 2147483647 h 35"/>
              <a:gd name="T12" fmla="*/ 2147483647 w 97"/>
              <a:gd name="T13" fmla="*/ 2147483647 h 35"/>
              <a:gd name="T14" fmla="*/ 2147483647 w 97"/>
              <a:gd name="T15" fmla="*/ 2147483647 h 35"/>
              <a:gd name="T16" fmla="*/ 2147483647 w 97"/>
              <a:gd name="T17" fmla="*/ 2147483647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7" h="35">
                <a:moveTo>
                  <a:pt x="96" y="17"/>
                </a:moveTo>
                <a:lnTo>
                  <a:pt x="70" y="0"/>
                </a:lnTo>
                <a:lnTo>
                  <a:pt x="70" y="7"/>
                </a:lnTo>
                <a:lnTo>
                  <a:pt x="0" y="7"/>
                </a:lnTo>
                <a:lnTo>
                  <a:pt x="0" y="27"/>
                </a:lnTo>
                <a:lnTo>
                  <a:pt x="70" y="27"/>
                </a:lnTo>
                <a:lnTo>
                  <a:pt x="70" y="34"/>
                </a:lnTo>
                <a:lnTo>
                  <a:pt x="96" y="17"/>
                </a:lnTo>
              </a:path>
            </a:pathLst>
          </a:custGeom>
          <a:solidFill>
            <a:srgbClr val="0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35" name="Text Box 220">
            <a:extLst>
              <a:ext uri="{FF2B5EF4-FFF2-40B4-BE49-F238E27FC236}">
                <a16:creationId xmlns:a16="http://schemas.microsoft.com/office/drawing/2014/main" id="{38B31522-A8CB-33A4-3350-4BA673ACC29C}"/>
              </a:ext>
            </a:extLst>
          </p:cNvPr>
          <p:cNvSpPr txBox="1">
            <a:spLocks noChangeArrowheads="1"/>
          </p:cNvSpPr>
          <p:nvPr/>
        </p:nvSpPr>
        <p:spPr bwMode="auto">
          <a:xfrm>
            <a:off x="7205663" y="5127625"/>
            <a:ext cx="57150" cy="10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defTabSz="382588">
              <a:spcBef>
                <a:spcPct val="20000"/>
              </a:spcBef>
              <a:buClr>
                <a:schemeClr val="accent1"/>
              </a:buClr>
              <a:buSzPct val="150000"/>
              <a:buChar char="•"/>
              <a:defRPr sz="2600">
                <a:solidFill>
                  <a:schemeClr val="tx1"/>
                </a:solidFill>
                <a:latin typeface="Arial" panose="020B0604020202020204" pitchFamily="34" charset="0"/>
              </a:defRPr>
            </a:lvl2pPr>
            <a:lvl3pPr marL="1143000" indent="-228600"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A1A100"/>
              </a:buClr>
              <a:buSzPct val="90000"/>
              <a:buFont typeface="Monotype Sorts" pitchFamily="2" charset="2"/>
              <a:buNone/>
            </a:pPr>
            <a:r>
              <a:rPr lang="en-US" altLang="en-US" sz="500" b="1">
                <a:solidFill>
                  <a:srgbClr val="000000"/>
                </a:solidFill>
                <a:latin typeface="TimesNewRomanPS"/>
              </a:rPr>
              <a:t>$</a:t>
            </a:r>
            <a:endParaRPr lang="en-US" altLang="en-US" sz="2200">
              <a:latin typeface="Times New Roman" panose="02020603050405020304" pitchFamily="18" charset="0"/>
            </a:endParaRPr>
          </a:p>
        </p:txBody>
      </p:sp>
      <p:sp>
        <p:nvSpPr>
          <p:cNvPr id="9436" name="Freeform 221">
            <a:extLst>
              <a:ext uri="{FF2B5EF4-FFF2-40B4-BE49-F238E27FC236}">
                <a16:creationId xmlns:a16="http://schemas.microsoft.com/office/drawing/2014/main" id="{088C6DA7-FB3A-467F-12CC-D0E712EF0AF0}"/>
              </a:ext>
            </a:extLst>
          </p:cNvPr>
          <p:cNvSpPr>
            <a:spLocks/>
          </p:cNvSpPr>
          <p:nvPr/>
        </p:nvSpPr>
        <p:spPr bwMode="auto">
          <a:xfrm>
            <a:off x="8518526" y="3130550"/>
            <a:ext cx="9525" cy="120650"/>
          </a:xfrm>
          <a:custGeom>
            <a:avLst/>
            <a:gdLst>
              <a:gd name="T0" fmla="*/ 2147483647 w 7"/>
              <a:gd name="T1" fmla="*/ 2147483647 h 86"/>
              <a:gd name="T2" fmla="*/ 0 w 7"/>
              <a:gd name="T3" fmla="*/ 2147483647 h 86"/>
              <a:gd name="T4" fmla="*/ 0 w 7"/>
              <a:gd name="T5" fmla="*/ 2147483647 h 86"/>
              <a:gd name="T6" fmla="*/ 2147483647 w 7"/>
              <a:gd name="T7" fmla="*/ 2147483647 h 86"/>
              <a:gd name="T8" fmla="*/ 2147483647 w 7"/>
              <a:gd name="T9" fmla="*/ 0 h 86"/>
              <a:gd name="T10" fmla="*/ 2147483647 w 7"/>
              <a:gd name="T11" fmla="*/ 2147483647 h 86"/>
              <a:gd name="T12" fmla="*/ 2147483647 w 7"/>
              <a:gd name="T13" fmla="*/ 2147483647 h 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86">
                <a:moveTo>
                  <a:pt x="5" y="6"/>
                </a:moveTo>
                <a:lnTo>
                  <a:pt x="0" y="6"/>
                </a:lnTo>
                <a:lnTo>
                  <a:pt x="0" y="85"/>
                </a:lnTo>
                <a:lnTo>
                  <a:pt x="6" y="85"/>
                </a:lnTo>
                <a:lnTo>
                  <a:pt x="6" y="0"/>
                </a:lnTo>
                <a:lnTo>
                  <a:pt x="5" y="6"/>
                </a:lnTo>
              </a:path>
            </a:pathLst>
          </a:custGeom>
          <a:solidFill>
            <a:srgbClr val="0041C2"/>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37" name="Freeform 222">
            <a:extLst>
              <a:ext uri="{FF2B5EF4-FFF2-40B4-BE49-F238E27FC236}">
                <a16:creationId xmlns:a16="http://schemas.microsoft.com/office/drawing/2014/main" id="{EA7134AD-BD5F-7777-6CA1-990ADA990B70}"/>
              </a:ext>
            </a:extLst>
          </p:cNvPr>
          <p:cNvSpPr>
            <a:spLocks/>
          </p:cNvSpPr>
          <p:nvPr/>
        </p:nvSpPr>
        <p:spPr bwMode="auto">
          <a:xfrm>
            <a:off x="8523288" y="3133726"/>
            <a:ext cx="11112" cy="23813"/>
          </a:xfrm>
          <a:custGeom>
            <a:avLst/>
            <a:gdLst>
              <a:gd name="T0" fmla="*/ 0 w 7"/>
              <a:gd name="T1" fmla="*/ 0 h 18"/>
              <a:gd name="T2" fmla="*/ 0 w 7"/>
              <a:gd name="T3" fmla="*/ 2147483647 h 18"/>
              <a:gd name="T4" fmla="*/ 2147483647 w 7"/>
              <a:gd name="T5" fmla="*/ 2147483647 h 18"/>
              <a:gd name="T6" fmla="*/ 2147483647 w 7"/>
              <a:gd name="T7" fmla="*/ 2147483647 h 18"/>
              <a:gd name="T8" fmla="*/ 2147483647 w 7"/>
              <a:gd name="T9" fmla="*/ 2147483647 h 18"/>
              <a:gd name="T10" fmla="*/ 2147483647 w 7"/>
              <a:gd name="T11" fmla="*/ 2147483647 h 18"/>
              <a:gd name="T12" fmla="*/ 2147483647 w 7"/>
              <a:gd name="T13" fmla="*/ 2147483647 h 18"/>
              <a:gd name="T14" fmla="*/ 2147483647 w 7"/>
              <a:gd name="T15" fmla="*/ 2147483647 h 18"/>
              <a:gd name="T16" fmla="*/ 2147483647 w 7"/>
              <a:gd name="T17" fmla="*/ 2147483647 h 18"/>
              <a:gd name="T18" fmla="*/ 2147483647 w 7"/>
              <a:gd name="T19" fmla="*/ 2147483647 h 18"/>
              <a:gd name="T20" fmla="*/ 2147483647 w 7"/>
              <a:gd name="T21" fmla="*/ 2147483647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 h="18">
                <a:moveTo>
                  <a:pt x="0" y="0"/>
                </a:moveTo>
                <a:lnTo>
                  <a:pt x="0" y="2"/>
                </a:lnTo>
                <a:lnTo>
                  <a:pt x="1" y="4"/>
                </a:lnTo>
                <a:lnTo>
                  <a:pt x="2" y="6"/>
                </a:lnTo>
                <a:lnTo>
                  <a:pt x="3" y="8"/>
                </a:lnTo>
                <a:lnTo>
                  <a:pt x="3" y="9"/>
                </a:lnTo>
                <a:lnTo>
                  <a:pt x="3" y="10"/>
                </a:lnTo>
                <a:lnTo>
                  <a:pt x="4" y="11"/>
                </a:lnTo>
                <a:lnTo>
                  <a:pt x="4" y="14"/>
                </a:lnTo>
                <a:lnTo>
                  <a:pt x="6" y="15"/>
                </a:lnTo>
                <a:lnTo>
                  <a:pt x="6" y="17"/>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38" name="Freeform 223">
            <a:extLst>
              <a:ext uri="{FF2B5EF4-FFF2-40B4-BE49-F238E27FC236}">
                <a16:creationId xmlns:a16="http://schemas.microsoft.com/office/drawing/2014/main" id="{D7A0ED00-A47C-FD94-7D94-01FD599FAB8B}"/>
              </a:ext>
            </a:extLst>
          </p:cNvPr>
          <p:cNvSpPr>
            <a:spLocks/>
          </p:cNvSpPr>
          <p:nvPr/>
        </p:nvSpPr>
        <p:spPr bwMode="auto">
          <a:xfrm>
            <a:off x="8528050" y="3157539"/>
            <a:ext cx="6350" cy="26987"/>
          </a:xfrm>
          <a:custGeom>
            <a:avLst/>
            <a:gdLst>
              <a:gd name="T0" fmla="*/ 2147483647 w 4"/>
              <a:gd name="T1" fmla="*/ 0 h 20"/>
              <a:gd name="T2" fmla="*/ 2147483647 w 4"/>
              <a:gd name="T3" fmla="*/ 2147483647 h 20"/>
              <a:gd name="T4" fmla="*/ 2147483647 w 4"/>
              <a:gd name="T5" fmla="*/ 2147483647 h 20"/>
              <a:gd name="T6" fmla="*/ 2147483647 w 4"/>
              <a:gd name="T7" fmla="*/ 2147483647 h 20"/>
              <a:gd name="T8" fmla="*/ 2147483647 w 4"/>
              <a:gd name="T9" fmla="*/ 2147483647 h 20"/>
              <a:gd name="T10" fmla="*/ 2147483647 w 4"/>
              <a:gd name="T11" fmla="*/ 2147483647 h 20"/>
              <a:gd name="T12" fmla="*/ 2147483647 w 4"/>
              <a:gd name="T13" fmla="*/ 2147483647 h 20"/>
              <a:gd name="T14" fmla="*/ 2147483647 w 4"/>
              <a:gd name="T15" fmla="*/ 2147483647 h 20"/>
              <a:gd name="T16" fmla="*/ 2147483647 w 4"/>
              <a:gd name="T17" fmla="*/ 2147483647 h 20"/>
              <a:gd name="T18" fmla="*/ 2147483647 w 4"/>
              <a:gd name="T19" fmla="*/ 2147483647 h 20"/>
              <a:gd name="T20" fmla="*/ 0 w 4"/>
              <a:gd name="T21" fmla="*/ 2147483647 h 20"/>
              <a:gd name="T22" fmla="*/ 0 w 4"/>
              <a:gd name="T23" fmla="*/ 2147483647 h 20"/>
              <a:gd name="T24" fmla="*/ 0 w 4"/>
              <a:gd name="T25" fmla="*/ 2147483647 h 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 h="20">
                <a:moveTo>
                  <a:pt x="3" y="0"/>
                </a:moveTo>
                <a:lnTo>
                  <a:pt x="3" y="2"/>
                </a:lnTo>
                <a:lnTo>
                  <a:pt x="3" y="4"/>
                </a:lnTo>
                <a:lnTo>
                  <a:pt x="3" y="5"/>
                </a:lnTo>
                <a:lnTo>
                  <a:pt x="3" y="6"/>
                </a:lnTo>
                <a:lnTo>
                  <a:pt x="3" y="8"/>
                </a:lnTo>
                <a:lnTo>
                  <a:pt x="3" y="9"/>
                </a:lnTo>
                <a:lnTo>
                  <a:pt x="3" y="11"/>
                </a:lnTo>
                <a:lnTo>
                  <a:pt x="1" y="13"/>
                </a:lnTo>
                <a:lnTo>
                  <a:pt x="1" y="14"/>
                </a:lnTo>
                <a:lnTo>
                  <a:pt x="0" y="14"/>
                </a:lnTo>
                <a:lnTo>
                  <a:pt x="0" y="18"/>
                </a:lnTo>
                <a:lnTo>
                  <a:pt x="0" y="19"/>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39" name="Freeform 224">
            <a:extLst>
              <a:ext uri="{FF2B5EF4-FFF2-40B4-BE49-F238E27FC236}">
                <a16:creationId xmlns:a16="http://schemas.microsoft.com/office/drawing/2014/main" id="{9DF3128B-1CFB-BCC7-536F-0E15C582820E}"/>
              </a:ext>
            </a:extLst>
          </p:cNvPr>
          <p:cNvSpPr>
            <a:spLocks/>
          </p:cNvSpPr>
          <p:nvPr/>
        </p:nvSpPr>
        <p:spPr bwMode="auto">
          <a:xfrm>
            <a:off x="8516938" y="3182939"/>
            <a:ext cx="12700" cy="15875"/>
          </a:xfrm>
          <a:custGeom>
            <a:avLst/>
            <a:gdLst>
              <a:gd name="T0" fmla="*/ 2147483647 w 9"/>
              <a:gd name="T1" fmla="*/ 0 h 11"/>
              <a:gd name="T2" fmla="*/ 2147483647 w 9"/>
              <a:gd name="T3" fmla="*/ 2147483647 h 11"/>
              <a:gd name="T4" fmla="*/ 2147483647 w 9"/>
              <a:gd name="T5" fmla="*/ 2147483647 h 11"/>
              <a:gd name="T6" fmla="*/ 2147483647 w 9"/>
              <a:gd name="T7" fmla="*/ 2147483647 h 11"/>
              <a:gd name="T8" fmla="*/ 2147483647 w 9"/>
              <a:gd name="T9" fmla="*/ 2147483647 h 11"/>
              <a:gd name="T10" fmla="*/ 2147483647 w 9"/>
              <a:gd name="T11" fmla="*/ 2147483647 h 11"/>
              <a:gd name="T12" fmla="*/ 0 w 9"/>
              <a:gd name="T13" fmla="*/ 2147483647 h 11"/>
              <a:gd name="T14" fmla="*/ 0 w 9"/>
              <a:gd name="T15" fmla="*/ 2147483647 h 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11">
                <a:moveTo>
                  <a:pt x="8" y="0"/>
                </a:moveTo>
                <a:lnTo>
                  <a:pt x="6" y="2"/>
                </a:lnTo>
                <a:lnTo>
                  <a:pt x="5" y="3"/>
                </a:lnTo>
                <a:lnTo>
                  <a:pt x="3" y="4"/>
                </a:lnTo>
                <a:lnTo>
                  <a:pt x="2" y="6"/>
                </a:lnTo>
                <a:lnTo>
                  <a:pt x="1" y="7"/>
                </a:lnTo>
                <a:lnTo>
                  <a:pt x="0" y="8"/>
                </a:lnTo>
                <a:lnTo>
                  <a:pt x="0" y="10"/>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40" name="Freeform 225">
            <a:extLst>
              <a:ext uri="{FF2B5EF4-FFF2-40B4-BE49-F238E27FC236}">
                <a16:creationId xmlns:a16="http://schemas.microsoft.com/office/drawing/2014/main" id="{36F5121B-98D6-C5C9-5AAA-20BA68D33847}"/>
              </a:ext>
            </a:extLst>
          </p:cNvPr>
          <p:cNvSpPr>
            <a:spLocks/>
          </p:cNvSpPr>
          <p:nvPr/>
        </p:nvSpPr>
        <p:spPr bwMode="auto">
          <a:xfrm>
            <a:off x="8512175" y="3197225"/>
            <a:ext cx="12700" cy="58738"/>
          </a:xfrm>
          <a:custGeom>
            <a:avLst/>
            <a:gdLst>
              <a:gd name="T0" fmla="*/ 2147483647 w 9"/>
              <a:gd name="T1" fmla="*/ 0 h 42"/>
              <a:gd name="T2" fmla="*/ 2147483647 w 9"/>
              <a:gd name="T3" fmla="*/ 2147483647 h 42"/>
              <a:gd name="T4" fmla="*/ 2147483647 w 9"/>
              <a:gd name="T5" fmla="*/ 2147483647 h 42"/>
              <a:gd name="T6" fmla="*/ 0 w 9"/>
              <a:gd name="T7" fmla="*/ 2147483647 h 42"/>
              <a:gd name="T8" fmla="*/ 0 w 9"/>
              <a:gd name="T9" fmla="*/ 2147483647 h 42"/>
              <a:gd name="T10" fmla="*/ 0 w 9"/>
              <a:gd name="T11" fmla="*/ 2147483647 h 42"/>
              <a:gd name="T12" fmla="*/ 0 w 9"/>
              <a:gd name="T13" fmla="*/ 2147483647 h 42"/>
              <a:gd name="T14" fmla="*/ 2147483647 w 9"/>
              <a:gd name="T15" fmla="*/ 2147483647 h 42"/>
              <a:gd name="T16" fmla="*/ 2147483647 w 9"/>
              <a:gd name="T17" fmla="*/ 2147483647 h 42"/>
              <a:gd name="T18" fmla="*/ 2147483647 w 9"/>
              <a:gd name="T19" fmla="*/ 2147483647 h 42"/>
              <a:gd name="T20" fmla="*/ 2147483647 w 9"/>
              <a:gd name="T21" fmla="*/ 2147483647 h 42"/>
              <a:gd name="T22" fmla="*/ 2147483647 w 9"/>
              <a:gd name="T23" fmla="*/ 2147483647 h 42"/>
              <a:gd name="T24" fmla="*/ 2147483647 w 9"/>
              <a:gd name="T25" fmla="*/ 2147483647 h 4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 h="42">
                <a:moveTo>
                  <a:pt x="3" y="0"/>
                </a:moveTo>
                <a:lnTo>
                  <a:pt x="1" y="2"/>
                </a:lnTo>
                <a:lnTo>
                  <a:pt x="1" y="6"/>
                </a:lnTo>
                <a:lnTo>
                  <a:pt x="0" y="11"/>
                </a:lnTo>
                <a:lnTo>
                  <a:pt x="0" y="15"/>
                </a:lnTo>
                <a:lnTo>
                  <a:pt x="0" y="17"/>
                </a:lnTo>
                <a:lnTo>
                  <a:pt x="0" y="21"/>
                </a:lnTo>
                <a:lnTo>
                  <a:pt x="1" y="24"/>
                </a:lnTo>
                <a:lnTo>
                  <a:pt x="1" y="27"/>
                </a:lnTo>
                <a:lnTo>
                  <a:pt x="3" y="30"/>
                </a:lnTo>
                <a:lnTo>
                  <a:pt x="4" y="34"/>
                </a:lnTo>
                <a:lnTo>
                  <a:pt x="5" y="37"/>
                </a:lnTo>
                <a:lnTo>
                  <a:pt x="8" y="41"/>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41" name="Freeform 226">
            <a:extLst>
              <a:ext uri="{FF2B5EF4-FFF2-40B4-BE49-F238E27FC236}">
                <a16:creationId xmlns:a16="http://schemas.microsoft.com/office/drawing/2014/main" id="{7FA3BAC0-5031-B315-3A84-11697336D9BF}"/>
              </a:ext>
            </a:extLst>
          </p:cNvPr>
          <p:cNvSpPr>
            <a:spLocks/>
          </p:cNvSpPr>
          <p:nvPr/>
        </p:nvSpPr>
        <p:spPr bwMode="auto">
          <a:xfrm>
            <a:off x="8228014" y="5137150"/>
            <a:ext cx="9525" cy="109538"/>
          </a:xfrm>
          <a:custGeom>
            <a:avLst/>
            <a:gdLst>
              <a:gd name="T0" fmla="*/ 2147483647 w 7"/>
              <a:gd name="T1" fmla="*/ 2147483647 h 78"/>
              <a:gd name="T2" fmla="*/ 0 w 7"/>
              <a:gd name="T3" fmla="*/ 2147483647 h 78"/>
              <a:gd name="T4" fmla="*/ 0 w 7"/>
              <a:gd name="T5" fmla="*/ 2147483647 h 78"/>
              <a:gd name="T6" fmla="*/ 2147483647 w 7"/>
              <a:gd name="T7" fmla="*/ 2147483647 h 78"/>
              <a:gd name="T8" fmla="*/ 2147483647 w 7"/>
              <a:gd name="T9" fmla="*/ 0 h 78"/>
              <a:gd name="T10" fmla="*/ 2147483647 w 7"/>
              <a:gd name="T11" fmla="*/ 2147483647 h 78"/>
              <a:gd name="T12" fmla="*/ 2147483647 w 7"/>
              <a:gd name="T13" fmla="*/ 2147483647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78">
                <a:moveTo>
                  <a:pt x="5" y="5"/>
                </a:moveTo>
                <a:lnTo>
                  <a:pt x="0" y="5"/>
                </a:lnTo>
                <a:lnTo>
                  <a:pt x="0" y="77"/>
                </a:lnTo>
                <a:lnTo>
                  <a:pt x="6" y="77"/>
                </a:lnTo>
                <a:lnTo>
                  <a:pt x="6" y="0"/>
                </a:lnTo>
                <a:lnTo>
                  <a:pt x="5" y="5"/>
                </a:lnTo>
              </a:path>
            </a:pathLst>
          </a:custGeom>
          <a:solidFill>
            <a:srgbClr val="A00000"/>
          </a:solidFill>
          <a:ln>
            <a:noFill/>
          </a:ln>
          <a:effectLst/>
          <a:extLst>
            <a:ext uri="{91240B29-F687-4F45-9708-019B960494DF}">
              <a14:hiddenLine xmlns:a14="http://schemas.microsoft.com/office/drawing/2010/main" w="9525">
                <a:solidFill>
                  <a:schemeClr val="tx1"/>
                </a:solidFill>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42" name="Freeform 227">
            <a:extLst>
              <a:ext uri="{FF2B5EF4-FFF2-40B4-BE49-F238E27FC236}">
                <a16:creationId xmlns:a16="http://schemas.microsoft.com/office/drawing/2014/main" id="{199A371F-8F58-159F-1EF4-8C2A4D4A22CB}"/>
              </a:ext>
            </a:extLst>
          </p:cNvPr>
          <p:cNvSpPr>
            <a:spLocks/>
          </p:cNvSpPr>
          <p:nvPr/>
        </p:nvSpPr>
        <p:spPr bwMode="auto">
          <a:xfrm>
            <a:off x="8231189" y="5141914"/>
            <a:ext cx="9525" cy="20637"/>
          </a:xfrm>
          <a:custGeom>
            <a:avLst/>
            <a:gdLst>
              <a:gd name="T0" fmla="*/ 0 w 7"/>
              <a:gd name="T1" fmla="*/ 0 h 15"/>
              <a:gd name="T2" fmla="*/ 2147483647 w 7"/>
              <a:gd name="T3" fmla="*/ 2147483647 h 15"/>
              <a:gd name="T4" fmla="*/ 2147483647 w 7"/>
              <a:gd name="T5" fmla="*/ 2147483647 h 15"/>
              <a:gd name="T6" fmla="*/ 2147483647 w 7"/>
              <a:gd name="T7" fmla="*/ 2147483647 h 15"/>
              <a:gd name="T8" fmla="*/ 2147483647 w 7"/>
              <a:gd name="T9" fmla="*/ 2147483647 h 15"/>
              <a:gd name="T10" fmla="*/ 2147483647 w 7"/>
              <a:gd name="T11" fmla="*/ 2147483647 h 15"/>
              <a:gd name="T12" fmla="*/ 2147483647 w 7"/>
              <a:gd name="T13" fmla="*/ 2147483647 h 15"/>
              <a:gd name="T14" fmla="*/ 2147483647 w 7"/>
              <a:gd name="T15" fmla="*/ 2147483647 h 15"/>
              <a:gd name="T16" fmla="*/ 2147483647 w 7"/>
              <a:gd name="T17" fmla="*/ 2147483647 h 15"/>
              <a:gd name="T18" fmla="*/ 2147483647 w 7"/>
              <a:gd name="T19" fmla="*/ 2147483647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5">
                <a:moveTo>
                  <a:pt x="0" y="0"/>
                </a:moveTo>
                <a:lnTo>
                  <a:pt x="2" y="2"/>
                </a:lnTo>
                <a:lnTo>
                  <a:pt x="3" y="2"/>
                </a:lnTo>
                <a:lnTo>
                  <a:pt x="4" y="4"/>
                </a:lnTo>
                <a:lnTo>
                  <a:pt x="4" y="6"/>
                </a:lnTo>
                <a:lnTo>
                  <a:pt x="5" y="8"/>
                </a:lnTo>
                <a:lnTo>
                  <a:pt x="6" y="9"/>
                </a:lnTo>
                <a:lnTo>
                  <a:pt x="6" y="11"/>
                </a:lnTo>
                <a:lnTo>
                  <a:pt x="6" y="12"/>
                </a:lnTo>
                <a:lnTo>
                  <a:pt x="6" y="14"/>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43" name="Freeform 228">
            <a:extLst>
              <a:ext uri="{FF2B5EF4-FFF2-40B4-BE49-F238E27FC236}">
                <a16:creationId xmlns:a16="http://schemas.microsoft.com/office/drawing/2014/main" id="{87AD8893-96DB-2DC7-0413-913508382A98}"/>
              </a:ext>
            </a:extLst>
          </p:cNvPr>
          <p:cNvSpPr>
            <a:spLocks/>
          </p:cNvSpPr>
          <p:nvPr/>
        </p:nvSpPr>
        <p:spPr bwMode="auto">
          <a:xfrm>
            <a:off x="8235951" y="5160963"/>
            <a:ext cx="4763" cy="25400"/>
          </a:xfrm>
          <a:custGeom>
            <a:avLst/>
            <a:gdLst>
              <a:gd name="T0" fmla="*/ 2147483647 w 3"/>
              <a:gd name="T1" fmla="*/ 0 h 18"/>
              <a:gd name="T2" fmla="*/ 2147483647 w 3"/>
              <a:gd name="T3" fmla="*/ 2147483647 h 18"/>
              <a:gd name="T4" fmla="*/ 2147483647 w 3"/>
              <a:gd name="T5" fmla="*/ 2147483647 h 18"/>
              <a:gd name="T6" fmla="*/ 2147483647 w 3"/>
              <a:gd name="T7" fmla="*/ 2147483647 h 18"/>
              <a:gd name="T8" fmla="*/ 2147483647 w 3"/>
              <a:gd name="T9" fmla="*/ 2147483647 h 18"/>
              <a:gd name="T10" fmla="*/ 2147483647 w 3"/>
              <a:gd name="T11" fmla="*/ 2147483647 h 18"/>
              <a:gd name="T12" fmla="*/ 2147483647 w 3"/>
              <a:gd name="T13" fmla="*/ 2147483647 h 18"/>
              <a:gd name="T14" fmla="*/ 2147483647 w 3"/>
              <a:gd name="T15" fmla="*/ 2147483647 h 18"/>
              <a:gd name="T16" fmla="*/ 2147483647 w 3"/>
              <a:gd name="T17" fmla="*/ 2147483647 h 18"/>
              <a:gd name="T18" fmla="*/ 2147483647 w 3"/>
              <a:gd name="T19" fmla="*/ 2147483647 h 18"/>
              <a:gd name="T20" fmla="*/ 2147483647 w 3"/>
              <a:gd name="T21" fmla="*/ 2147483647 h 18"/>
              <a:gd name="T22" fmla="*/ 0 w 3"/>
              <a:gd name="T23" fmla="*/ 2147483647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 h="18">
                <a:moveTo>
                  <a:pt x="2" y="0"/>
                </a:moveTo>
                <a:lnTo>
                  <a:pt x="2" y="3"/>
                </a:lnTo>
                <a:lnTo>
                  <a:pt x="2" y="4"/>
                </a:lnTo>
                <a:lnTo>
                  <a:pt x="2" y="5"/>
                </a:lnTo>
                <a:lnTo>
                  <a:pt x="2" y="8"/>
                </a:lnTo>
                <a:lnTo>
                  <a:pt x="2" y="9"/>
                </a:lnTo>
                <a:lnTo>
                  <a:pt x="2" y="10"/>
                </a:lnTo>
                <a:lnTo>
                  <a:pt x="2" y="11"/>
                </a:lnTo>
                <a:lnTo>
                  <a:pt x="2" y="13"/>
                </a:lnTo>
                <a:lnTo>
                  <a:pt x="2" y="15"/>
                </a:lnTo>
                <a:lnTo>
                  <a:pt x="1" y="16"/>
                </a:lnTo>
                <a:lnTo>
                  <a:pt x="0" y="17"/>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44" name="Freeform 229">
            <a:extLst>
              <a:ext uri="{FF2B5EF4-FFF2-40B4-BE49-F238E27FC236}">
                <a16:creationId xmlns:a16="http://schemas.microsoft.com/office/drawing/2014/main" id="{1C8DC2A8-A368-A1BD-E261-A7EBC2D8B89C}"/>
              </a:ext>
            </a:extLst>
          </p:cNvPr>
          <p:cNvSpPr>
            <a:spLocks/>
          </p:cNvSpPr>
          <p:nvPr/>
        </p:nvSpPr>
        <p:spPr bwMode="auto">
          <a:xfrm>
            <a:off x="8226426" y="5184775"/>
            <a:ext cx="11113" cy="14288"/>
          </a:xfrm>
          <a:custGeom>
            <a:avLst/>
            <a:gdLst>
              <a:gd name="T0" fmla="*/ 2147483647 w 8"/>
              <a:gd name="T1" fmla="*/ 0 h 10"/>
              <a:gd name="T2" fmla="*/ 2147483647 w 8"/>
              <a:gd name="T3" fmla="*/ 2147483647 h 10"/>
              <a:gd name="T4" fmla="*/ 2147483647 w 8"/>
              <a:gd name="T5" fmla="*/ 2147483647 h 10"/>
              <a:gd name="T6" fmla="*/ 2147483647 w 8"/>
              <a:gd name="T7" fmla="*/ 2147483647 h 10"/>
              <a:gd name="T8" fmla="*/ 2147483647 w 8"/>
              <a:gd name="T9" fmla="*/ 2147483647 h 10"/>
              <a:gd name="T10" fmla="*/ 2147483647 w 8"/>
              <a:gd name="T11" fmla="*/ 2147483647 h 10"/>
              <a:gd name="T12" fmla="*/ 0 w 8"/>
              <a:gd name="T13" fmla="*/ 2147483647 h 10"/>
              <a:gd name="T14" fmla="*/ 0 w 8"/>
              <a:gd name="T15" fmla="*/ 2147483647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10">
                <a:moveTo>
                  <a:pt x="7" y="0"/>
                </a:moveTo>
                <a:lnTo>
                  <a:pt x="7" y="2"/>
                </a:lnTo>
                <a:lnTo>
                  <a:pt x="5" y="2"/>
                </a:lnTo>
                <a:lnTo>
                  <a:pt x="3" y="5"/>
                </a:lnTo>
                <a:lnTo>
                  <a:pt x="1" y="6"/>
                </a:lnTo>
                <a:lnTo>
                  <a:pt x="0" y="8"/>
                </a:lnTo>
                <a:lnTo>
                  <a:pt x="0" y="9"/>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45" name="Freeform 230">
            <a:extLst>
              <a:ext uri="{FF2B5EF4-FFF2-40B4-BE49-F238E27FC236}">
                <a16:creationId xmlns:a16="http://schemas.microsoft.com/office/drawing/2014/main" id="{A29E1801-F9D6-0F73-26D5-80E88BB4529C}"/>
              </a:ext>
            </a:extLst>
          </p:cNvPr>
          <p:cNvSpPr>
            <a:spLocks/>
          </p:cNvSpPr>
          <p:nvPr/>
        </p:nvSpPr>
        <p:spPr bwMode="auto">
          <a:xfrm>
            <a:off x="8221664" y="5197476"/>
            <a:ext cx="9525" cy="53975"/>
          </a:xfrm>
          <a:custGeom>
            <a:avLst/>
            <a:gdLst>
              <a:gd name="T0" fmla="*/ 2147483647 w 7"/>
              <a:gd name="T1" fmla="*/ 0 h 38"/>
              <a:gd name="T2" fmla="*/ 2147483647 w 7"/>
              <a:gd name="T3" fmla="*/ 2147483647 h 38"/>
              <a:gd name="T4" fmla="*/ 0 w 7"/>
              <a:gd name="T5" fmla="*/ 2147483647 h 38"/>
              <a:gd name="T6" fmla="*/ 0 w 7"/>
              <a:gd name="T7" fmla="*/ 2147483647 h 38"/>
              <a:gd name="T8" fmla="*/ 0 w 7"/>
              <a:gd name="T9" fmla="*/ 2147483647 h 38"/>
              <a:gd name="T10" fmla="*/ 0 w 7"/>
              <a:gd name="T11" fmla="*/ 2147483647 h 38"/>
              <a:gd name="T12" fmla="*/ 0 w 7"/>
              <a:gd name="T13" fmla="*/ 2147483647 h 38"/>
              <a:gd name="T14" fmla="*/ 0 w 7"/>
              <a:gd name="T15" fmla="*/ 2147483647 h 38"/>
              <a:gd name="T16" fmla="*/ 2147483647 w 7"/>
              <a:gd name="T17" fmla="*/ 2147483647 h 38"/>
              <a:gd name="T18" fmla="*/ 2147483647 w 7"/>
              <a:gd name="T19" fmla="*/ 2147483647 h 38"/>
              <a:gd name="T20" fmla="*/ 2147483647 w 7"/>
              <a:gd name="T21" fmla="*/ 2147483647 h 38"/>
              <a:gd name="T22" fmla="*/ 2147483647 w 7"/>
              <a:gd name="T23" fmla="*/ 2147483647 h 38"/>
              <a:gd name="T24" fmla="*/ 2147483647 w 7"/>
              <a:gd name="T25" fmla="*/ 2147483647 h 3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 h="38">
                <a:moveTo>
                  <a:pt x="3" y="0"/>
                </a:moveTo>
                <a:lnTo>
                  <a:pt x="1" y="3"/>
                </a:lnTo>
                <a:lnTo>
                  <a:pt x="0" y="7"/>
                </a:lnTo>
                <a:lnTo>
                  <a:pt x="0" y="10"/>
                </a:lnTo>
                <a:lnTo>
                  <a:pt x="0" y="12"/>
                </a:lnTo>
                <a:lnTo>
                  <a:pt x="0" y="15"/>
                </a:lnTo>
                <a:lnTo>
                  <a:pt x="0" y="18"/>
                </a:lnTo>
                <a:lnTo>
                  <a:pt x="0" y="22"/>
                </a:lnTo>
                <a:lnTo>
                  <a:pt x="2" y="25"/>
                </a:lnTo>
                <a:lnTo>
                  <a:pt x="3" y="27"/>
                </a:lnTo>
                <a:lnTo>
                  <a:pt x="4" y="31"/>
                </a:lnTo>
                <a:lnTo>
                  <a:pt x="5" y="34"/>
                </a:lnTo>
                <a:lnTo>
                  <a:pt x="6" y="37"/>
                </a:lnTo>
              </a:path>
            </a:pathLst>
          </a:custGeom>
          <a:noFill/>
          <a:ln w="1901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9446" name="Text Box 231">
            <a:extLst>
              <a:ext uri="{FF2B5EF4-FFF2-40B4-BE49-F238E27FC236}">
                <a16:creationId xmlns:a16="http://schemas.microsoft.com/office/drawing/2014/main" id="{84C3B9B8-99F4-CF7F-6A5A-E9A8F8E89F33}"/>
              </a:ext>
            </a:extLst>
          </p:cNvPr>
          <p:cNvSpPr txBox="1">
            <a:spLocks noChangeArrowheads="1"/>
          </p:cNvSpPr>
          <p:nvPr/>
        </p:nvSpPr>
        <p:spPr bwMode="auto">
          <a:xfrm>
            <a:off x="8099426" y="5402263"/>
            <a:ext cx="1052513" cy="309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423863" indent="-14288" defTabSz="382588">
              <a:spcBef>
                <a:spcPct val="20000"/>
              </a:spcBef>
              <a:buClr>
                <a:schemeClr val="accent1"/>
              </a:buClr>
              <a:buSzPct val="150000"/>
              <a:buChar char="•"/>
              <a:defRPr sz="2600">
                <a:solidFill>
                  <a:schemeClr val="tx1"/>
                </a:solidFill>
                <a:latin typeface="Arial" panose="020B0604020202020204" pitchFamily="34" charset="0"/>
              </a:defRPr>
            </a:lvl2pPr>
            <a:lvl3pPr marL="765175" indent="55563"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FFFF00"/>
              </a:buClr>
              <a:buSzPct val="90000"/>
              <a:buFont typeface="Monotype Sorts" pitchFamily="2" charset="2"/>
              <a:buNone/>
            </a:pPr>
            <a:r>
              <a:rPr lang="en-US" altLang="en-US" sz="1900" b="1">
                <a:solidFill>
                  <a:srgbClr val="E10000"/>
                </a:solidFill>
                <a:latin typeface="TimesNewRomanPS"/>
              </a:rPr>
              <a:t>benefits</a:t>
            </a:r>
            <a:endParaRPr lang="en-US" altLang="en-US" sz="2200">
              <a:latin typeface="Times New Roman" panose="02020603050405020304" pitchFamily="18" charset="0"/>
            </a:endParaRPr>
          </a:p>
        </p:txBody>
      </p:sp>
      <p:sp>
        <p:nvSpPr>
          <p:cNvPr id="9447" name="Text Box 232">
            <a:extLst>
              <a:ext uri="{FF2B5EF4-FFF2-40B4-BE49-F238E27FC236}">
                <a16:creationId xmlns:a16="http://schemas.microsoft.com/office/drawing/2014/main" id="{64250799-84E3-E78D-2EA4-050299F03973}"/>
              </a:ext>
            </a:extLst>
          </p:cNvPr>
          <p:cNvSpPr txBox="1">
            <a:spLocks noChangeArrowheads="1"/>
          </p:cNvSpPr>
          <p:nvPr/>
        </p:nvSpPr>
        <p:spPr bwMode="auto">
          <a:xfrm>
            <a:off x="4067175" y="4926013"/>
            <a:ext cx="104775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423863" indent="-14288" defTabSz="382588">
              <a:spcBef>
                <a:spcPct val="20000"/>
              </a:spcBef>
              <a:buClr>
                <a:schemeClr val="accent1"/>
              </a:buClr>
              <a:buSzPct val="150000"/>
              <a:buChar char="•"/>
              <a:defRPr sz="2600">
                <a:solidFill>
                  <a:schemeClr val="tx1"/>
                </a:solidFill>
                <a:latin typeface="Arial" panose="020B0604020202020204" pitchFamily="34" charset="0"/>
              </a:defRPr>
            </a:lvl2pPr>
            <a:lvl3pPr marL="765175" indent="55563"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FFFF00"/>
              </a:buClr>
              <a:buSzPct val="90000"/>
              <a:buFont typeface="Monotype Sorts" pitchFamily="2" charset="2"/>
              <a:buNone/>
            </a:pPr>
            <a:r>
              <a:rPr lang="en-US" altLang="en-US" sz="1600" b="1">
                <a:solidFill>
                  <a:srgbClr val="E10000"/>
                </a:solidFill>
                <a:latin typeface="TimesNewRomanPS"/>
              </a:rPr>
              <a:t>expenses</a:t>
            </a:r>
            <a:endParaRPr lang="en-US" altLang="en-US" sz="2200">
              <a:latin typeface="Times New Roman" panose="02020603050405020304" pitchFamily="18" charset="0"/>
            </a:endParaRPr>
          </a:p>
        </p:txBody>
      </p:sp>
      <p:sp>
        <p:nvSpPr>
          <p:cNvPr id="9448" name="Text Box 233">
            <a:extLst>
              <a:ext uri="{FF2B5EF4-FFF2-40B4-BE49-F238E27FC236}">
                <a16:creationId xmlns:a16="http://schemas.microsoft.com/office/drawing/2014/main" id="{EC96ADA3-93A0-55F3-D31C-0212431B584A}"/>
              </a:ext>
            </a:extLst>
          </p:cNvPr>
          <p:cNvSpPr txBox="1">
            <a:spLocks noChangeArrowheads="1"/>
          </p:cNvSpPr>
          <p:nvPr/>
        </p:nvSpPr>
        <p:spPr bwMode="auto">
          <a:xfrm>
            <a:off x="2159001" y="2182813"/>
            <a:ext cx="190817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423863" indent="-14288" defTabSz="382588">
              <a:spcBef>
                <a:spcPct val="20000"/>
              </a:spcBef>
              <a:buClr>
                <a:schemeClr val="accent1"/>
              </a:buClr>
              <a:buSzPct val="150000"/>
              <a:buChar char="•"/>
              <a:defRPr sz="2600">
                <a:solidFill>
                  <a:schemeClr val="tx1"/>
                </a:solidFill>
                <a:latin typeface="Arial" panose="020B0604020202020204" pitchFamily="34" charset="0"/>
              </a:defRPr>
            </a:lvl2pPr>
            <a:lvl3pPr marL="765175" indent="55563"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FFFF00"/>
              </a:buClr>
              <a:buSzPct val="90000"/>
              <a:buFont typeface="Monotype Sorts" pitchFamily="2" charset="2"/>
              <a:buNone/>
            </a:pPr>
            <a:r>
              <a:rPr lang="en-US" altLang="en-US" sz="1600" b="1">
                <a:solidFill>
                  <a:srgbClr val="0B0B0B"/>
                </a:solidFill>
                <a:latin typeface="TimesNewRomanPS"/>
              </a:rPr>
              <a:t>employer contributions</a:t>
            </a:r>
            <a:endParaRPr lang="en-US" altLang="en-US" sz="2200">
              <a:solidFill>
                <a:srgbClr val="0B0B0B"/>
              </a:solidFill>
              <a:latin typeface="Times New Roman" panose="02020603050405020304" pitchFamily="18" charset="0"/>
            </a:endParaRPr>
          </a:p>
        </p:txBody>
      </p:sp>
      <p:sp>
        <p:nvSpPr>
          <p:cNvPr id="9449" name="Text Box 233">
            <a:extLst>
              <a:ext uri="{FF2B5EF4-FFF2-40B4-BE49-F238E27FC236}">
                <a16:creationId xmlns:a16="http://schemas.microsoft.com/office/drawing/2014/main" id="{705CDBDB-3407-8D4F-01DD-7601A494BDEC}"/>
              </a:ext>
            </a:extLst>
          </p:cNvPr>
          <p:cNvSpPr txBox="1">
            <a:spLocks noChangeArrowheads="1"/>
          </p:cNvSpPr>
          <p:nvPr/>
        </p:nvSpPr>
        <p:spPr bwMode="auto">
          <a:xfrm>
            <a:off x="1847851" y="3471863"/>
            <a:ext cx="227647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382588">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423863" indent="-14288" defTabSz="382588">
              <a:spcBef>
                <a:spcPct val="20000"/>
              </a:spcBef>
              <a:buClr>
                <a:schemeClr val="accent1"/>
              </a:buClr>
              <a:buSzPct val="150000"/>
              <a:buChar char="•"/>
              <a:defRPr sz="2600">
                <a:solidFill>
                  <a:schemeClr val="tx1"/>
                </a:solidFill>
                <a:latin typeface="Arial" panose="020B0604020202020204" pitchFamily="34" charset="0"/>
              </a:defRPr>
            </a:lvl2pPr>
            <a:lvl3pPr marL="765175" indent="55563" defTabSz="382588">
              <a:spcBef>
                <a:spcPct val="20000"/>
              </a:spcBef>
              <a:buClr>
                <a:schemeClr val="tx1"/>
              </a:buClr>
              <a:buSzPct val="150000"/>
              <a:buChar char="•"/>
              <a:defRPr sz="2200">
                <a:solidFill>
                  <a:schemeClr val="tx1"/>
                </a:solidFill>
                <a:latin typeface="Arial" panose="020B0604020202020204" pitchFamily="34" charset="0"/>
              </a:defRPr>
            </a:lvl3pPr>
            <a:lvl4pPr marL="1600200" indent="-228600" defTabSz="382588">
              <a:spcBef>
                <a:spcPct val="20000"/>
              </a:spcBef>
              <a:buClr>
                <a:schemeClr val="tx2"/>
              </a:buClr>
              <a:buSzPct val="150000"/>
              <a:buChar char="•"/>
              <a:defRPr sz="2000">
                <a:solidFill>
                  <a:schemeClr val="tx1"/>
                </a:solidFill>
                <a:latin typeface="Arial" panose="020B0604020202020204" pitchFamily="34" charset="0"/>
              </a:defRPr>
            </a:lvl4pPr>
            <a:lvl5pPr marL="2057400" indent="-228600" defTabSz="382588">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defTabSz="382588"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a:spcBef>
                <a:spcPct val="0"/>
              </a:spcBef>
              <a:buClr>
                <a:srgbClr val="FFFF00"/>
              </a:buClr>
              <a:buSzPct val="90000"/>
              <a:buFont typeface="Monotype Sorts" pitchFamily="2" charset="2"/>
              <a:buNone/>
            </a:pPr>
            <a:r>
              <a:rPr lang="en-US" altLang="en-US" sz="1600" b="1">
                <a:solidFill>
                  <a:srgbClr val="0B0B0B"/>
                </a:solidFill>
                <a:latin typeface="TimesNewRomanPS"/>
              </a:rPr>
              <a:t>employee contributions</a:t>
            </a:r>
            <a:endParaRPr lang="en-US" altLang="en-US" sz="2200">
              <a:solidFill>
                <a:srgbClr val="0B0B0B"/>
              </a:solidFill>
              <a:latin typeface="Times New Roman" panose="02020603050405020304" pitchFamily="18" charset="0"/>
            </a:endParaRPr>
          </a:p>
        </p:txBody>
      </p:sp>
      <p:sp>
        <p:nvSpPr>
          <p:cNvPr id="3" name="Title 1">
            <a:extLst>
              <a:ext uri="{FF2B5EF4-FFF2-40B4-BE49-F238E27FC236}">
                <a16:creationId xmlns:a16="http://schemas.microsoft.com/office/drawing/2014/main" id="{D470CC00-AE39-E497-AB71-B7900B3EFC7A}"/>
              </a:ext>
            </a:extLst>
          </p:cNvPr>
          <p:cNvSpPr>
            <a:spLocks noGrp="1"/>
          </p:cNvSpPr>
          <p:nvPr>
            <p:ph type="title"/>
          </p:nvPr>
        </p:nvSpPr>
        <p:spPr>
          <a:xfrm>
            <a:off x="608013" y="627063"/>
            <a:ext cx="10515600" cy="692333"/>
          </a:xfrm>
        </p:spPr>
        <p:txBody>
          <a:bodyPr>
            <a:normAutofit fontScale="90000"/>
          </a:bodyPr>
          <a:lstStyle/>
          <a:p>
            <a:pPr algn="ctr"/>
            <a:r>
              <a:rPr lang="en-US" dirty="0"/>
              <a:t>Plan Funding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E8A77-2BA3-9910-41D1-4AAED5DA917C}"/>
              </a:ext>
            </a:extLst>
          </p:cNvPr>
          <p:cNvSpPr>
            <a:spLocks noGrp="1"/>
          </p:cNvSpPr>
          <p:nvPr>
            <p:ph type="title"/>
          </p:nvPr>
        </p:nvSpPr>
        <p:spPr>
          <a:xfrm>
            <a:off x="838200" y="18255"/>
            <a:ext cx="10515600" cy="692333"/>
          </a:xfrm>
        </p:spPr>
        <p:txBody>
          <a:bodyPr>
            <a:normAutofit fontScale="90000"/>
          </a:bodyPr>
          <a:lstStyle/>
          <a:p>
            <a:pPr algn="ctr"/>
            <a:r>
              <a:rPr lang="en-US" dirty="0"/>
              <a:t>Plan Funding</a:t>
            </a:r>
          </a:p>
        </p:txBody>
      </p:sp>
      <p:sp>
        <p:nvSpPr>
          <p:cNvPr id="3" name="Content Placeholder 2">
            <a:extLst>
              <a:ext uri="{FF2B5EF4-FFF2-40B4-BE49-F238E27FC236}">
                <a16:creationId xmlns:a16="http://schemas.microsoft.com/office/drawing/2014/main" id="{C658C126-F33B-0F66-6D0A-808C8ACFD10E}"/>
              </a:ext>
            </a:extLst>
          </p:cNvPr>
          <p:cNvSpPr>
            <a:spLocks noGrp="1"/>
          </p:cNvSpPr>
          <p:nvPr>
            <p:ph idx="1"/>
          </p:nvPr>
        </p:nvSpPr>
        <p:spPr>
          <a:xfrm>
            <a:off x="158367" y="710588"/>
            <a:ext cx="11905103" cy="5480892"/>
          </a:xfrm>
        </p:spPr>
        <p:txBody>
          <a:bodyPr>
            <a:normAutofit fontScale="92500" lnSpcReduction="20000"/>
          </a:bodyPr>
          <a:lstStyle/>
          <a:p>
            <a:r>
              <a:rPr lang="en-US" dirty="0"/>
              <a:t>Plan funding consists of 3 components:</a:t>
            </a:r>
          </a:p>
          <a:p>
            <a:pPr lvl="1"/>
            <a:r>
              <a:rPr lang="en-US" dirty="0"/>
              <a:t>Employer Contributions</a:t>
            </a:r>
          </a:p>
          <a:p>
            <a:pPr lvl="1"/>
            <a:r>
              <a:rPr lang="en-US" dirty="0"/>
              <a:t>Participant Contributions</a:t>
            </a:r>
          </a:p>
          <a:p>
            <a:pPr lvl="1"/>
            <a:r>
              <a:rPr lang="en-US" dirty="0"/>
              <a:t>Investment Returns</a:t>
            </a:r>
          </a:p>
          <a:p>
            <a:r>
              <a:rPr lang="en-US" dirty="0"/>
              <a:t>Contributions:</a:t>
            </a:r>
          </a:p>
          <a:p>
            <a:pPr lvl="1"/>
            <a:r>
              <a:rPr lang="en-US" dirty="0"/>
              <a:t>The annual contribution amounts are actuarially determined, and the City is required by state law to contribute the actuarially determined amount each year.</a:t>
            </a:r>
          </a:p>
          <a:p>
            <a:pPr lvl="1"/>
            <a:r>
              <a:rPr lang="en-US" dirty="0"/>
              <a:t>Active employees are required to contribute 6.65% of their earnings on a pre-tax basis.</a:t>
            </a:r>
          </a:p>
          <a:p>
            <a:pPr lvl="1"/>
            <a:r>
              <a:rPr lang="en-US" dirty="0"/>
              <a:t>Recent contributions have been as follows:</a:t>
            </a:r>
          </a:p>
          <a:p>
            <a:pPr marL="457200" lvl="1" indent="0">
              <a:buNone/>
            </a:pPr>
            <a:endParaRPr lang="en-US" dirty="0"/>
          </a:p>
          <a:p>
            <a:pPr marL="1371600" lvl="3" indent="0">
              <a:buNone/>
            </a:pPr>
            <a:r>
              <a:rPr lang="en-US" dirty="0"/>
              <a:t>		 </a:t>
            </a:r>
            <a:r>
              <a:rPr lang="en-US" u="sng" dirty="0"/>
              <a:t>Employers</a:t>
            </a:r>
            <a:r>
              <a:rPr lang="en-US" dirty="0"/>
              <a:t>		   </a:t>
            </a:r>
            <a:r>
              <a:rPr lang="en-US" u="sng" dirty="0"/>
              <a:t>Members</a:t>
            </a:r>
          </a:p>
          <a:p>
            <a:pPr lvl="2"/>
            <a:r>
              <a:rPr lang="en-US" dirty="0"/>
              <a:t>2018	             $  10,331,820		$ 7,459,327</a:t>
            </a:r>
          </a:p>
          <a:p>
            <a:pPr lvl="2"/>
            <a:r>
              <a:rPr lang="en-US" dirty="0"/>
              <a:t>2019		10,643,079		   7,222,808</a:t>
            </a:r>
          </a:p>
          <a:p>
            <a:pPr lvl="2"/>
            <a:r>
              <a:rPr lang="en-US" dirty="0"/>
              <a:t>2020		11,243,151		   7,903,062</a:t>
            </a:r>
          </a:p>
          <a:p>
            <a:pPr lvl="2"/>
            <a:r>
              <a:rPr lang="en-US" dirty="0"/>
              <a:t>2021		12,019,866		   7,572,831</a:t>
            </a:r>
          </a:p>
          <a:p>
            <a:pPr lvl="2"/>
            <a:r>
              <a:rPr lang="en-US" dirty="0"/>
              <a:t>2022		12,258,946		   7,883,418</a:t>
            </a:r>
          </a:p>
          <a:p>
            <a:pPr lvl="2"/>
            <a:r>
              <a:rPr lang="en-US" dirty="0"/>
              <a:t>2023		11,475,840</a:t>
            </a:r>
          </a:p>
          <a:p>
            <a:pPr marL="457200" lvl="1" indent="0">
              <a:buNone/>
            </a:pPr>
            <a:endParaRPr lang="en-US" dirty="0"/>
          </a:p>
        </p:txBody>
      </p:sp>
    </p:spTree>
    <p:extLst>
      <p:ext uri="{BB962C8B-B14F-4D97-AF65-F5344CB8AC3E}">
        <p14:creationId xmlns:p14="http://schemas.microsoft.com/office/powerpoint/2010/main" val="2094790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E8A77-2BA3-9910-41D1-4AAED5DA917C}"/>
              </a:ext>
            </a:extLst>
          </p:cNvPr>
          <p:cNvSpPr>
            <a:spLocks noGrp="1"/>
          </p:cNvSpPr>
          <p:nvPr>
            <p:ph type="title"/>
          </p:nvPr>
        </p:nvSpPr>
        <p:spPr>
          <a:xfrm>
            <a:off x="838200" y="18255"/>
            <a:ext cx="10515600" cy="692333"/>
          </a:xfrm>
        </p:spPr>
        <p:txBody>
          <a:bodyPr>
            <a:normAutofit fontScale="90000"/>
          </a:bodyPr>
          <a:lstStyle/>
          <a:p>
            <a:pPr algn="ctr"/>
            <a:r>
              <a:rPr lang="en-US" dirty="0"/>
              <a:t>Plan Funding</a:t>
            </a:r>
          </a:p>
        </p:txBody>
      </p:sp>
      <p:sp>
        <p:nvSpPr>
          <p:cNvPr id="3" name="Content Placeholder 2">
            <a:extLst>
              <a:ext uri="{FF2B5EF4-FFF2-40B4-BE49-F238E27FC236}">
                <a16:creationId xmlns:a16="http://schemas.microsoft.com/office/drawing/2014/main" id="{C658C126-F33B-0F66-6D0A-808C8ACFD10E}"/>
              </a:ext>
            </a:extLst>
          </p:cNvPr>
          <p:cNvSpPr>
            <a:spLocks noGrp="1"/>
          </p:cNvSpPr>
          <p:nvPr>
            <p:ph idx="1"/>
          </p:nvPr>
        </p:nvSpPr>
        <p:spPr>
          <a:xfrm>
            <a:off x="158367" y="710588"/>
            <a:ext cx="11905103" cy="5480892"/>
          </a:xfrm>
        </p:spPr>
        <p:txBody>
          <a:bodyPr>
            <a:normAutofit/>
          </a:bodyPr>
          <a:lstStyle/>
          <a:p>
            <a:r>
              <a:rPr lang="en-US" dirty="0"/>
              <a:t>Plan assets are invested in stocks, bonds, real estate and other investments at the discretion of the Pension Board as allowed by state law.</a:t>
            </a:r>
          </a:p>
          <a:p>
            <a:r>
              <a:rPr lang="en-US" dirty="0"/>
              <a:t>The current allocation targets are:</a:t>
            </a:r>
          </a:p>
          <a:p>
            <a:pPr marL="914400" lvl="2" indent="0">
              <a:buNone/>
            </a:pPr>
            <a:r>
              <a:rPr lang="en-US" u="sng" dirty="0"/>
              <a:t>Asset Class</a:t>
            </a:r>
            <a:r>
              <a:rPr lang="en-US" dirty="0"/>
              <a:t>			       </a:t>
            </a:r>
            <a:r>
              <a:rPr lang="en-US" u="sng" dirty="0"/>
              <a:t>Target Allocation</a:t>
            </a:r>
          </a:p>
          <a:p>
            <a:pPr marL="914400" lvl="2" indent="0">
              <a:buNone/>
            </a:pPr>
            <a:r>
              <a:rPr lang="en-US" dirty="0"/>
              <a:t>Domestic equity				40.00%</a:t>
            </a:r>
          </a:p>
          <a:p>
            <a:pPr marL="914400" lvl="2" indent="0">
              <a:buNone/>
            </a:pPr>
            <a:r>
              <a:rPr lang="en-US" dirty="0"/>
              <a:t>International equity			12.50</a:t>
            </a:r>
          </a:p>
          <a:p>
            <a:pPr marL="914400" lvl="2" indent="0">
              <a:buNone/>
            </a:pPr>
            <a:r>
              <a:rPr lang="en-US" dirty="0"/>
              <a:t>Emerging markets equity			  7.50</a:t>
            </a:r>
          </a:p>
          <a:p>
            <a:pPr marL="914400" lvl="2" indent="0">
              <a:buNone/>
            </a:pPr>
            <a:r>
              <a:rPr lang="en-US" dirty="0"/>
              <a:t>Fixed income				20.00</a:t>
            </a:r>
          </a:p>
          <a:p>
            <a:pPr marL="914400" lvl="2" indent="0">
              <a:buNone/>
            </a:pPr>
            <a:r>
              <a:rPr lang="en-US" dirty="0"/>
              <a:t>Core real estate				  5.00</a:t>
            </a:r>
          </a:p>
          <a:p>
            <a:pPr marL="914400" lvl="2" indent="0">
              <a:buNone/>
            </a:pPr>
            <a:r>
              <a:rPr lang="en-US" dirty="0"/>
              <a:t>Short-term fixed income			  5.00</a:t>
            </a:r>
          </a:p>
          <a:p>
            <a:pPr marL="914400" lvl="2" indent="0">
              <a:buNone/>
            </a:pPr>
            <a:r>
              <a:rPr lang="en-US" dirty="0"/>
              <a:t>Private equity				10.00</a:t>
            </a:r>
          </a:p>
          <a:p>
            <a:pPr marL="914400" lvl="2" indent="0">
              <a:buNone/>
            </a:pPr>
            <a:endParaRPr lang="en-US" dirty="0"/>
          </a:p>
          <a:p>
            <a:r>
              <a:rPr lang="en-US" dirty="0"/>
              <a:t>The plan’s actuary assumes a 7.25% return from investments </a:t>
            </a:r>
          </a:p>
          <a:p>
            <a:pPr marL="914400" lvl="2" indent="0">
              <a:buNone/>
            </a:pPr>
            <a:endParaRPr lang="en-US" dirty="0"/>
          </a:p>
          <a:p>
            <a:pPr marL="457200" lvl="1" indent="0">
              <a:buNone/>
            </a:pPr>
            <a:endParaRPr lang="en-US" dirty="0"/>
          </a:p>
        </p:txBody>
      </p:sp>
    </p:spTree>
    <p:extLst>
      <p:ext uri="{BB962C8B-B14F-4D97-AF65-F5344CB8AC3E}">
        <p14:creationId xmlns:p14="http://schemas.microsoft.com/office/powerpoint/2010/main" val="2878524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4E460-CF80-7B6B-51CD-9386245F7361}"/>
              </a:ext>
            </a:extLst>
          </p:cNvPr>
          <p:cNvSpPr>
            <a:spLocks noGrp="1"/>
          </p:cNvSpPr>
          <p:nvPr>
            <p:ph type="title"/>
          </p:nvPr>
        </p:nvSpPr>
        <p:spPr>
          <a:xfrm>
            <a:off x="838200" y="100721"/>
            <a:ext cx="10515600" cy="615376"/>
          </a:xfrm>
        </p:spPr>
        <p:txBody>
          <a:bodyPr>
            <a:normAutofit fontScale="90000"/>
          </a:bodyPr>
          <a:lstStyle/>
          <a:p>
            <a:pPr algn="ctr"/>
            <a:r>
              <a:rPr lang="en-US" dirty="0"/>
              <a:t>Investment Performance</a:t>
            </a:r>
          </a:p>
        </p:txBody>
      </p:sp>
      <p:sp>
        <p:nvSpPr>
          <p:cNvPr id="3" name="Content Placeholder 2">
            <a:extLst>
              <a:ext uri="{FF2B5EF4-FFF2-40B4-BE49-F238E27FC236}">
                <a16:creationId xmlns:a16="http://schemas.microsoft.com/office/drawing/2014/main" id="{5BF6B58F-8DF6-1CCF-838D-7A1BAAF32C40}"/>
              </a:ext>
            </a:extLst>
          </p:cNvPr>
          <p:cNvSpPr>
            <a:spLocks noGrp="1"/>
          </p:cNvSpPr>
          <p:nvPr>
            <p:ph idx="1"/>
          </p:nvPr>
        </p:nvSpPr>
        <p:spPr>
          <a:xfrm>
            <a:off x="838200" y="716096"/>
            <a:ext cx="10515600" cy="2712903"/>
          </a:xfrm>
        </p:spPr>
        <p:txBody>
          <a:bodyPr>
            <a:normAutofit/>
          </a:bodyPr>
          <a:lstStyle/>
          <a:p>
            <a:r>
              <a:rPr lang="en-US" dirty="0"/>
              <a:t>Investment Returns and Money Weighted Rate of Return</a:t>
            </a:r>
          </a:p>
          <a:p>
            <a:pPr lvl="1"/>
            <a:r>
              <a:rPr lang="en-US" dirty="0"/>
              <a:t>2018	loss of $11,332,027	return of -3.1%</a:t>
            </a:r>
          </a:p>
          <a:p>
            <a:pPr lvl="1"/>
            <a:r>
              <a:rPr lang="en-US" dirty="0"/>
              <a:t>2019	gain of $72,761,682	return of  20.6%</a:t>
            </a:r>
          </a:p>
          <a:p>
            <a:pPr lvl="1"/>
            <a:r>
              <a:rPr lang="en-US" dirty="0"/>
              <a:t>2020	gain of $62,207,444	return of  15.7%</a:t>
            </a:r>
          </a:p>
          <a:p>
            <a:pPr lvl="1"/>
            <a:r>
              <a:rPr lang="en-US" dirty="0"/>
              <a:t>2021	gain of $61,559,295	return of  13.3%</a:t>
            </a:r>
          </a:p>
          <a:p>
            <a:pPr lvl="1"/>
            <a:r>
              <a:rPr lang="en-US" dirty="0"/>
              <a:t>2022	loss of  $78,177,688	return of -15.2%</a:t>
            </a:r>
          </a:p>
          <a:p>
            <a:pPr marL="457200" lvl="1" indent="0">
              <a:buNone/>
            </a:pPr>
            <a:endParaRPr lang="en-US" dirty="0"/>
          </a:p>
        </p:txBody>
      </p:sp>
      <p:pic>
        <p:nvPicPr>
          <p:cNvPr id="7" name="Picture 6">
            <a:extLst>
              <a:ext uri="{FF2B5EF4-FFF2-40B4-BE49-F238E27FC236}">
                <a16:creationId xmlns:a16="http://schemas.microsoft.com/office/drawing/2014/main" id="{A9F1D2D4-E254-8AA9-A8E6-0A63D118B774}"/>
              </a:ext>
            </a:extLst>
          </p:cNvPr>
          <p:cNvPicPr>
            <a:picLocks noChangeAspect="1"/>
          </p:cNvPicPr>
          <p:nvPr/>
        </p:nvPicPr>
        <p:blipFill>
          <a:blip r:embed="rId2"/>
          <a:stretch>
            <a:fillRect/>
          </a:stretch>
        </p:blipFill>
        <p:spPr>
          <a:xfrm>
            <a:off x="168892" y="3316421"/>
            <a:ext cx="11854215" cy="2225063"/>
          </a:xfrm>
          <a:prstGeom prst="rect">
            <a:avLst/>
          </a:prstGeom>
        </p:spPr>
      </p:pic>
    </p:spTree>
    <p:extLst>
      <p:ext uri="{BB962C8B-B14F-4D97-AF65-F5344CB8AC3E}">
        <p14:creationId xmlns:p14="http://schemas.microsoft.com/office/powerpoint/2010/main" val="2367263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16FA135-C8BB-5A86-8C72-92F9D7387132}"/>
              </a:ext>
            </a:extLst>
          </p:cNvPr>
          <p:cNvSpPr>
            <a:spLocks noGrp="1" noChangeArrowheads="1"/>
          </p:cNvSpPr>
          <p:nvPr>
            <p:ph type="title"/>
          </p:nvPr>
        </p:nvSpPr>
        <p:spPr>
          <a:xfrm>
            <a:off x="562779" y="0"/>
            <a:ext cx="10515600" cy="1325563"/>
          </a:xfrm>
        </p:spPr>
        <p:txBody>
          <a:bodyPr/>
          <a:lstStyle/>
          <a:p>
            <a:pPr algn="ctr" eaLnBrk="1" hangingPunct="1"/>
            <a:r>
              <a:rPr lang="en-US" altLang="en-US" dirty="0"/>
              <a:t>City of Savannah</a:t>
            </a:r>
            <a:br>
              <a:rPr lang="en-US" altLang="en-US" dirty="0"/>
            </a:br>
            <a:r>
              <a:rPr lang="en-US" altLang="en-US" dirty="0"/>
              <a:t>Retirement Plan History</a:t>
            </a:r>
          </a:p>
        </p:txBody>
      </p:sp>
      <p:pic>
        <p:nvPicPr>
          <p:cNvPr id="4" name="Picture 3">
            <a:extLst>
              <a:ext uri="{FF2B5EF4-FFF2-40B4-BE49-F238E27FC236}">
                <a16:creationId xmlns:a16="http://schemas.microsoft.com/office/drawing/2014/main" id="{B65D5B91-E617-7F6F-18E5-C3BFE345CA56}"/>
              </a:ext>
            </a:extLst>
          </p:cNvPr>
          <p:cNvPicPr>
            <a:picLocks noChangeAspect="1"/>
          </p:cNvPicPr>
          <p:nvPr/>
        </p:nvPicPr>
        <p:blipFill>
          <a:blip r:embed="rId2"/>
          <a:stretch>
            <a:fillRect/>
          </a:stretch>
        </p:blipFill>
        <p:spPr>
          <a:xfrm>
            <a:off x="104661" y="1227807"/>
            <a:ext cx="7620000" cy="4248150"/>
          </a:xfrm>
          <a:prstGeom prst="rect">
            <a:avLst/>
          </a:prstGeom>
        </p:spPr>
      </p:pic>
      <p:sp>
        <p:nvSpPr>
          <p:cNvPr id="5" name="TextBox 4">
            <a:extLst>
              <a:ext uri="{FF2B5EF4-FFF2-40B4-BE49-F238E27FC236}">
                <a16:creationId xmlns:a16="http://schemas.microsoft.com/office/drawing/2014/main" id="{806A4186-EF62-E788-A7D1-47F8E3DB4AFD}"/>
              </a:ext>
            </a:extLst>
          </p:cNvPr>
          <p:cNvSpPr txBox="1"/>
          <p:nvPr/>
        </p:nvSpPr>
        <p:spPr>
          <a:xfrm>
            <a:off x="8086381" y="1227807"/>
            <a:ext cx="4000958" cy="4524315"/>
          </a:xfrm>
          <a:prstGeom prst="rect">
            <a:avLst/>
          </a:prstGeom>
          <a:noFill/>
        </p:spPr>
        <p:txBody>
          <a:bodyPr wrap="square" rtlCol="0">
            <a:spAutoFit/>
          </a:bodyPr>
          <a:lstStyle/>
          <a:p>
            <a:r>
              <a:rPr lang="en-US" dirty="0"/>
              <a:t>Various benefit changes occurred as follows:</a:t>
            </a:r>
          </a:p>
          <a:p>
            <a:pPr marL="285750" indent="-285750">
              <a:buFont typeface="Arial" panose="020B0604020202020204" pitchFamily="34" charset="0"/>
              <a:buChar char="•"/>
            </a:pPr>
            <a:r>
              <a:rPr lang="en-US" dirty="0"/>
              <a:t>In 1987 the normal retirement age was lowered from 65 to 62 for general employees</a:t>
            </a:r>
          </a:p>
          <a:p>
            <a:pPr marL="285750" indent="-285750">
              <a:buFont typeface="Arial" panose="020B0604020202020204" pitchFamily="34" charset="0"/>
              <a:buChar char="•"/>
            </a:pPr>
            <a:r>
              <a:rPr lang="en-US" dirty="0"/>
              <a:t>In 1995 the normal retirement age was lowered from 62 to 60 for general employees and from 60 to 58 for uniformed employees</a:t>
            </a:r>
          </a:p>
          <a:p>
            <a:pPr marL="285750" indent="-285750">
              <a:buFont typeface="Arial" panose="020B0604020202020204" pitchFamily="34" charset="0"/>
              <a:buChar char="•"/>
            </a:pPr>
            <a:r>
              <a:rPr lang="en-US" dirty="0"/>
              <a:t>In 1995 the benefit formula was changed to provide 2.0% for the first 30 years</a:t>
            </a:r>
          </a:p>
          <a:p>
            <a:pPr marL="285750" indent="-285750">
              <a:buFont typeface="Arial" panose="020B0604020202020204" pitchFamily="34" charset="0"/>
              <a:buChar char="•"/>
            </a:pPr>
            <a:r>
              <a:rPr lang="en-US" dirty="0"/>
              <a:t>In 1995 the first post retirement benefit increase was implemented.</a:t>
            </a:r>
          </a:p>
          <a:p>
            <a:pPr marL="285750" indent="-285750">
              <a:buFont typeface="Arial" panose="020B0604020202020204" pitchFamily="34" charset="0"/>
              <a:buChar char="•"/>
            </a:pPr>
            <a:r>
              <a:rPr lang="en-US" dirty="0"/>
              <a:t>In 1999 the post retirement benefit increase provision was improved</a:t>
            </a:r>
          </a:p>
        </p:txBody>
      </p:sp>
    </p:spTree>
    <p:extLst>
      <p:ext uri="{BB962C8B-B14F-4D97-AF65-F5344CB8AC3E}">
        <p14:creationId xmlns:p14="http://schemas.microsoft.com/office/powerpoint/2010/main" val="1139274238"/>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My Savannah Document" ma:contentTypeID="0x0101009EEC4E3E7629074EA37E993EEA41D7CF00ED21C8544094DE438551EFEE7B539558" ma:contentTypeVersion="3" ma:contentTypeDescription="" ma:contentTypeScope="" ma:versionID="4d664decc8bce8421981688a91203103">
  <xsd:schema xmlns:xsd="http://www.w3.org/2001/XMLSchema" xmlns:xs="http://www.w3.org/2001/XMLSchema" xmlns:p="http://schemas.microsoft.com/office/2006/metadata/properties" xmlns:ns2="0974ac4d-b6b0-4073-b19a-67366b3b0f60" targetNamespace="http://schemas.microsoft.com/office/2006/metadata/properties" ma:root="true" ma:fieldsID="0fb1cead5f3186fa6bc063a0e047cf6f" ns2:_="">
    <xsd:import namespace="0974ac4d-b6b0-4073-b19a-67366b3b0f60"/>
    <xsd:element name="properties">
      <xsd:complexType>
        <xsd:sequence>
          <xsd:element name="documentManagement">
            <xsd:complexType>
              <xsd:all>
                <xsd:element ref="ns2:gc6ea7f06dd9455d9ab3d40ce7770074" minOccurs="0"/>
                <xsd:element ref="ns2:TaxCatchAll" minOccurs="0"/>
                <xsd:element ref="ns2:TaxCatchAllLabel" minOccurs="0"/>
                <xsd:element ref="ns2:Document_x0020_Date" minOccurs="0"/>
                <xsd:element ref="ns2:h9ed0b184b3d4d46b9232313a139da48"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74ac4d-b6b0-4073-b19a-67366b3b0f60" elementFormDefault="qualified">
    <xsd:import namespace="http://schemas.microsoft.com/office/2006/documentManagement/types"/>
    <xsd:import namespace="http://schemas.microsoft.com/office/infopath/2007/PartnerControls"/>
    <xsd:element name="gc6ea7f06dd9455d9ab3d40ce7770074" ma:index="8" nillable="true" ma:taxonomy="true" ma:internalName="gc6ea7f06dd9455d9ab3d40ce7770074" ma:taxonomyFieldName="Document_x0020_Category" ma:displayName="Document Category" ma:default="" ma:fieldId="{0c6ea7f0-6dd9-455d-9ab3-d40ce7770074}" ma:sspId="2940c435-9b9d-470a-83dd-5aa7bdc8fee2" ma:termSetId="45266083-290e-4b51-a2ab-72bbf4f5e8ee"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35d3a68a-8ebc-4614-b3a3-e7e38acead72}" ma:internalName="TaxCatchAll" ma:showField="CatchAllData" ma:web="134549a6-0912-4afa-a553-b15dd0bf40d7">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5d3a68a-8ebc-4614-b3a3-e7e38acead72}" ma:internalName="TaxCatchAllLabel" ma:readOnly="true" ma:showField="CatchAllDataLabel" ma:web="134549a6-0912-4afa-a553-b15dd0bf40d7">
      <xsd:complexType>
        <xsd:complexContent>
          <xsd:extension base="dms:MultiChoiceLookup">
            <xsd:sequence>
              <xsd:element name="Value" type="dms:Lookup" maxOccurs="unbounded" minOccurs="0" nillable="true"/>
            </xsd:sequence>
          </xsd:extension>
        </xsd:complexContent>
      </xsd:complexType>
    </xsd:element>
    <xsd:element name="Document_x0020_Date" ma:index="12" nillable="true" ma:displayName="Document Date" ma:default="" ma:format="DateOnly" ma:internalName="Document_x0020_Date">
      <xsd:simpleType>
        <xsd:restriction base="dms:DateTime"/>
      </xsd:simpleType>
    </xsd:element>
    <xsd:element name="h9ed0b184b3d4d46b9232313a139da48" ma:index="13" nillable="true" ma:taxonomy="true" ma:internalName="h9ed0b184b3d4d46b9232313a139da48" ma:taxonomyFieldName="City_x0020_Department" ma:displayName="City Department" ma:default="" ma:fieldId="{19ed0b18-4b3d-4d46-b923-2313a139da48}" ma:sspId="2940c435-9b9d-470a-83dd-5aa7bdc8fee2" ma:termSetId="a57d8403-33e7-485c-a4c1-b46b508fbefd"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974ac4d-b6b0-4073-b19a-67366b3b0f60" xsi:nil="true"/>
    <gc6ea7f06dd9455d9ab3d40ce7770074 xmlns="0974ac4d-b6b0-4073-b19a-67366b3b0f60">
      <Terms xmlns="http://schemas.microsoft.com/office/infopath/2007/PartnerControls"/>
    </gc6ea7f06dd9455d9ab3d40ce7770074>
    <h9ed0b184b3d4d46b9232313a139da48 xmlns="0974ac4d-b6b0-4073-b19a-67366b3b0f60">
      <Terms xmlns="http://schemas.microsoft.com/office/infopath/2007/PartnerControls"/>
    </h9ed0b184b3d4d46b9232313a139da48>
    <Document_x0020_Date xmlns="0974ac4d-b6b0-4073-b19a-67366b3b0f6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2940c435-9b9d-470a-83dd-5aa7bdc8fee2" ContentTypeId="0x0101009EEC4E3E7629074EA37E993EEA41D7CF" PreviousValue="false"/>
</file>

<file path=customXml/itemProps1.xml><?xml version="1.0" encoding="utf-8"?>
<ds:datastoreItem xmlns:ds="http://schemas.openxmlformats.org/officeDocument/2006/customXml" ds:itemID="{7CA62698-9799-4D43-8C43-FEFCB2C7AC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74ac4d-b6b0-4073-b19a-67366b3b0f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1EBA29-DD6D-4061-BDE8-69925350672E}">
  <ds:schemaRefs>
    <ds:schemaRef ds:uri="0974ac4d-b6b0-4073-b19a-67366b3b0f60"/>
    <ds:schemaRef ds:uri="http://purl.org/dc/terms/"/>
    <ds:schemaRef ds:uri="http://schemas.microsoft.com/office/2006/documentManagement/types"/>
    <ds:schemaRef ds:uri="http://schemas.openxmlformats.org/package/2006/metadata/core-properties"/>
    <ds:schemaRef ds:uri="http://purl.org/dc/dcmitype/"/>
    <ds:schemaRef ds:uri="http://www.w3.org/XML/1998/namespace"/>
    <ds:schemaRef ds:uri="http://schemas.microsoft.com/office/infopath/2007/PartnerControl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992AE55F-2FFB-4A8A-8E4C-8773441DED00}">
  <ds:schemaRefs>
    <ds:schemaRef ds:uri="http://schemas.microsoft.com/sharepoint/v3/contenttype/forms"/>
  </ds:schemaRefs>
</ds:datastoreItem>
</file>

<file path=customXml/itemProps4.xml><?xml version="1.0" encoding="utf-8"?>
<ds:datastoreItem xmlns:ds="http://schemas.openxmlformats.org/officeDocument/2006/customXml" ds:itemID="{0EE23D33-28BC-44C9-88EB-2248F4191DBF}">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Office Theme</Template>
  <TotalTime>3437</TotalTime>
  <Words>1096</Words>
  <Application>Microsoft Office PowerPoint</Application>
  <PresentationFormat>Widescreen</PresentationFormat>
  <Paragraphs>126</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Italic</vt:lpstr>
      <vt:lpstr>Calibri</vt:lpstr>
      <vt:lpstr>Calibri Light</vt:lpstr>
      <vt:lpstr>Monotype Sorts</vt:lpstr>
      <vt:lpstr>Times New Roman</vt:lpstr>
      <vt:lpstr>TimesNewRomanPS</vt:lpstr>
      <vt:lpstr>2_Office Theme</vt:lpstr>
      <vt:lpstr>Pension Plan Update</vt:lpstr>
      <vt:lpstr>City of Savannah Retirement Plan History</vt:lpstr>
      <vt:lpstr>Plan Membership and Benefits Provided</vt:lpstr>
      <vt:lpstr>Benefit Structure</vt:lpstr>
      <vt:lpstr>Plan Funding</vt:lpstr>
      <vt:lpstr>Plan Funding</vt:lpstr>
      <vt:lpstr>Plan Funding</vt:lpstr>
      <vt:lpstr>Investment Performance</vt:lpstr>
      <vt:lpstr>City of Savannah Retirement Plan History</vt:lpstr>
      <vt:lpstr>Comparison of COLA Adjustments -From Segal Study dated 3/23/2012</vt:lpstr>
      <vt:lpstr>Cost of Increasing a Post Retirement COLA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Kelvin Bryant</dc:creator>
  <cp:lastModifiedBy>Myriam Baker</cp:lastModifiedBy>
  <cp:revision>6</cp:revision>
  <cp:lastPrinted>2023-06-08T14:54:24Z</cp:lastPrinted>
  <dcterms:created xsi:type="dcterms:W3CDTF">2022-09-20T12:29:10Z</dcterms:created>
  <dcterms:modified xsi:type="dcterms:W3CDTF">2023-06-08T14:55:06Z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0x0101009EEC4E3E7629074EA37E993EEA41D7CF00ED21C8544094DE438551EFEE7B539558</vt:lpwstr>
  </property>
  <property fmtid="{D5CDD505-2E9C-101B-9397-08002B2CF9AE}" pid="3" name="City Department">
    <vt:lpwstr/>
  </property>
  <property fmtid="{D5CDD505-2E9C-101B-9397-08002B2CF9AE}" pid="4" name="Document Category">
    <vt:lpwstr/>
  </property>
  <property fmtid="{D5CDD505-2E9C-101B-9397-08002B2CF9AE}" pid="5" name="MediaServiceImageTags">
    <vt:lpwstr/>
  </property>
  <property fmtid="{D5CDD505-2E9C-101B-9397-08002B2CF9AE}" pid="6" name="lcf76f155ced4ddcb4097134ff3c332f">
    <vt:lpwstr/>
  </property>
</Properties>
</file>