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6" r:id="rId3"/>
    <p:sldId id="548" r:id="rId4"/>
    <p:sldId id="549" r:id="rId5"/>
    <p:sldId id="545" r:id="rId6"/>
    <p:sldId id="546" r:id="rId7"/>
    <p:sldId id="297" r:id="rId8"/>
    <p:sldId id="542" r:id="rId9"/>
    <p:sldId id="298" r:id="rId10"/>
    <p:sldId id="535" r:id="rId11"/>
    <p:sldId id="538" r:id="rId12"/>
    <p:sldId id="536" r:id="rId13"/>
    <p:sldId id="537" r:id="rId14"/>
    <p:sldId id="539" r:id="rId15"/>
    <p:sldId id="540" r:id="rId16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A4A4"/>
    <a:srgbClr val="FFF2CC"/>
    <a:srgbClr val="E8B581"/>
    <a:srgbClr val="BBC58F"/>
    <a:srgbClr val="1B934B"/>
    <a:srgbClr val="B4BFC8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50D389-DE7F-43D6-B1ED-D1782062FE5F}" v="127" dt="2023-01-26T04:52:26.5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5BED7-0E43-4EF9-AE00-5DE68FB1AD04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94718A-1B30-4DED-85D8-569531B2192B}">
      <dgm:prSet phldrT="[Text]" custT="1"/>
      <dgm:spPr>
        <a:solidFill>
          <a:srgbClr val="FF9900"/>
        </a:solidFill>
      </dgm:spPr>
      <dgm:t>
        <a:bodyPr/>
        <a:lstStyle/>
        <a:p>
          <a:r>
            <a:rPr lang="en-US" sz="2200" b="1" dirty="0"/>
            <a:t>Violence Prevention</a:t>
          </a:r>
        </a:p>
      </dgm:t>
    </dgm:pt>
    <dgm:pt modelId="{3C78F772-7D59-4912-929C-915D824A9421}" type="parTrans" cxnId="{29A605DF-542C-4722-90F1-B66C8DE11718}">
      <dgm:prSet/>
      <dgm:spPr/>
      <dgm:t>
        <a:bodyPr/>
        <a:lstStyle/>
        <a:p>
          <a:endParaRPr lang="en-US" sz="2200" b="1"/>
        </a:p>
      </dgm:t>
    </dgm:pt>
    <dgm:pt modelId="{FF554944-74B0-4F38-A4AB-EE675CCFCE90}" type="sibTrans" cxnId="{29A605DF-542C-4722-90F1-B66C8DE11718}">
      <dgm:prSet/>
      <dgm:spPr/>
      <dgm:t>
        <a:bodyPr/>
        <a:lstStyle/>
        <a:p>
          <a:endParaRPr lang="en-US" sz="2200" b="1"/>
        </a:p>
      </dgm:t>
    </dgm:pt>
    <dgm:pt modelId="{08A8D0F2-A03F-408B-B55C-ECCA22320F56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200" b="1"/>
            <a:t>Violence Intervention</a:t>
          </a:r>
        </a:p>
      </dgm:t>
    </dgm:pt>
    <dgm:pt modelId="{494A7429-1895-4DE4-9BE9-6A67CA9EC89D}" type="parTrans" cxnId="{A1C9F9F5-B0EC-4C8C-BDC2-1158DF3BE502}">
      <dgm:prSet/>
      <dgm:spPr/>
      <dgm:t>
        <a:bodyPr/>
        <a:lstStyle/>
        <a:p>
          <a:endParaRPr lang="en-US" sz="2200" b="1"/>
        </a:p>
      </dgm:t>
    </dgm:pt>
    <dgm:pt modelId="{869BB6CB-C58C-4FA9-BDC7-CD981F18FAD2}" type="sibTrans" cxnId="{A1C9F9F5-B0EC-4C8C-BDC2-1158DF3BE502}">
      <dgm:prSet/>
      <dgm:spPr/>
      <dgm:t>
        <a:bodyPr/>
        <a:lstStyle/>
        <a:p>
          <a:endParaRPr lang="en-US" sz="2200" b="1"/>
        </a:p>
      </dgm:t>
    </dgm:pt>
    <dgm:pt modelId="{B2A930B1-20B5-45DB-A5FC-0CED80E9A56C}">
      <dgm:prSet phldrT="[Text]" custT="1"/>
      <dgm:spPr>
        <a:solidFill>
          <a:srgbClr val="008000"/>
        </a:solidFill>
      </dgm:spPr>
      <dgm:t>
        <a:bodyPr/>
        <a:lstStyle/>
        <a:p>
          <a:r>
            <a:rPr lang="en-US" sz="2200" b="1"/>
            <a:t>Youth Redirection</a:t>
          </a:r>
        </a:p>
      </dgm:t>
    </dgm:pt>
    <dgm:pt modelId="{E677AFE9-385A-45E2-AA81-B0EAD7B86EDF}" type="parTrans" cxnId="{35B822E9-3FD8-42A4-A3BE-34F6A309D669}">
      <dgm:prSet/>
      <dgm:spPr/>
      <dgm:t>
        <a:bodyPr/>
        <a:lstStyle/>
        <a:p>
          <a:endParaRPr lang="en-US" sz="2200" b="1"/>
        </a:p>
      </dgm:t>
    </dgm:pt>
    <dgm:pt modelId="{CB8B97C6-7535-4EC5-AE7B-D21416D784A3}" type="sibTrans" cxnId="{35B822E9-3FD8-42A4-A3BE-34F6A309D669}">
      <dgm:prSet/>
      <dgm:spPr/>
      <dgm:t>
        <a:bodyPr/>
        <a:lstStyle/>
        <a:p>
          <a:endParaRPr lang="en-US" sz="2200" b="1"/>
        </a:p>
      </dgm:t>
    </dgm:pt>
    <dgm:pt modelId="{F17E270D-7681-4344-A98A-97D32831F3BD}">
      <dgm:prSet custT="1"/>
      <dgm:spPr>
        <a:solidFill>
          <a:srgbClr val="4D7D99"/>
        </a:solidFill>
      </dgm:spPr>
      <dgm:t>
        <a:bodyPr/>
        <a:lstStyle/>
        <a:p>
          <a:r>
            <a:rPr lang="en-US" sz="2200" b="1" dirty="0"/>
            <a:t>Long-Term Progression</a:t>
          </a:r>
        </a:p>
      </dgm:t>
    </dgm:pt>
    <dgm:pt modelId="{485B1D54-6B27-4832-95C8-E647FAEBE995}" type="parTrans" cxnId="{42C8292E-CD68-4969-819B-DD97C0C783AA}">
      <dgm:prSet/>
      <dgm:spPr/>
      <dgm:t>
        <a:bodyPr/>
        <a:lstStyle/>
        <a:p>
          <a:endParaRPr lang="en-US" sz="2200" b="1"/>
        </a:p>
      </dgm:t>
    </dgm:pt>
    <dgm:pt modelId="{5435C3B3-0FC9-4F62-9D60-F091371A612D}" type="sibTrans" cxnId="{42C8292E-CD68-4969-819B-DD97C0C783AA}">
      <dgm:prSet/>
      <dgm:spPr/>
      <dgm:t>
        <a:bodyPr/>
        <a:lstStyle/>
        <a:p>
          <a:endParaRPr lang="en-US" sz="2200" b="1"/>
        </a:p>
      </dgm:t>
    </dgm:pt>
    <dgm:pt modelId="{AEF1D7A3-C0FE-430E-B5E1-04B9BC428969}" type="pres">
      <dgm:prSet presAssocID="{1AB5BED7-0E43-4EF9-AE00-5DE68FB1AD04}" presName="compositeShape" presStyleCnt="0">
        <dgm:presLayoutVars>
          <dgm:chMax val="7"/>
          <dgm:dir/>
          <dgm:resizeHandles val="exact"/>
        </dgm:presLayoutVars>
      </dgm:prSet>
      <dgm:spPr/>
    </dgm:pt>
    <dgm:pt modelId="{6BACE33E-6B3B-454A-88BA-D1BDFA6B58D5}" type="pres">
      <dgm:prSet presAssocID="{1AB5BED7-0E43-4EF9-AE00-5DE68FB1AD04}" presName="wedge1" presStyleLbl="node1" presStyleIdx="0" presStyleCnt="4" custScaleX="105192" custScaleY="97206" custLinFactNeighborY="-469"/>
      <dgm:spPr/>
    </dgm:pt>
    <dgm:pt modelId="{86D8BC5B-ADD8-4747-92B5-DFA9EC2E4E80}" type="pres">
      <dgm:prSet presAssocID="{1AB5BED7-0E43-4EF9-AE00-5DE68FB1AD04}" presName="dummy1a" presStyleCnt="0"/>
      <dgm:spPr/>
    </dgm:pt>
    <dgm:pt modelId="{D61E4B4A-6683-4950-98FA-BCC06DE13088}" type="pres">
      <dgm:prSet presAssocID="{1AB5BED7-0E43-4EF9-AE00-5DE68FB1AD04}" presName="dummy1b" presStyleCnt="0"/>
      <dgm:spPr/>
    </dgm:pt>
    <dgm:pt modelId="{691A855D-9CC8-47B6-8ECF-1860FC1FC2C6}" type="pres">
      <dgm:prSet presAssocID="{1AB5BED7-0E43-4EF9-AE00-5DE68FB1AD0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96DACB1-71C8-4171-B443-233A9296410C}" type="pres">
      <dgm:prSet presAssocID="{1AB5BED7-0E43-4EF9-AE00-5DE68FB1AD04}" presName="wedge2" presStyleLbl="node1" presStyleIdx="1" presStyleCnt="4" custScaleX="103798" custScaleY="95594" custLinFactNeighborX="248" custLinFactNeighborY="807"/>
      <dgm:spPr/>
    </dgm:pt>
    <dgm:pt modelId="{8ABE07FC-F6FC-4BE9-AD58-4E7DBB0FA045}" type="pres">
      <dgm:prSet presAssocID="{1AB5BED7-0E43-4EF9-AE00-5DE68FB1AD04}" presName="dummy2a" presStyleCnt="0"/>
      <dgm:spPr/>
    </dgm:pt>
    <dgm:pt modelId="{3655C57D-63D4-44E2-9AC3-A200109F44BB}" type="pres">
      <dgm:prSet presAssocID="{1AB5BED7-0E43-4EF9-AE00-5DE68FB1AD04}" presName="dummy2b" presStyleCnt="0"/>
      <dgm:spPr/>
    </dgm:pt>
    <dgm:pt modelId="{5C6CD592-40EC-4002-9657-60C8704CF6BD}" type="pres">
      <dgm:prSet presAssocID="{1AB5BED7-0E43-4EF9-AE00-5DE68FB1AD0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11C20A3-6455-4EDA-A6E9-380EE4705A9C}" type="pres">
      <dgm:prSet presAssocID="{1AB5BED7-0E43-4EF9-AE00-5DE68FB1AD04}" presName="wedge3" presStyleLbl="node1" presStyleIdx="2" presStyleCnt="4" custScaleX="105020" custScaleY="95060" custLinFactNeighborX="-1814" custLinFactNeighborY="975"/>
      <dgm:spPr/>
    </dgm:pt>
    <dgm:pt modelId="{FD214EF1-EB2D-4FA5-808D-D68B48C5984B}" type="pres">
      <dgm:prSet presAssocID="{1AB5BED7-0E43-4EF9-AE00-5DE68FB1AD04}" presName="dummy3a" presStyleCnt="0"/>
      <dgm:spPr/>
    </dgm:pt>
    <dgm:pt modelId="{A4DA4611-A6FE-4EEC-A656-013609C93C72}" type="pres">
      <dgm:prSet presAssocID="{1AB5BED7-0E43-4EF9-AE00-5DE68FB1AD04}" presName="dummy3b" presStyleCnt="0"/>
      <dgm:spPr/>
    </dgm:pt>
    <dgm:pt modelId="{F315176B-73B4-49A3-9D7C-5B008E70D089}" type="pres">
      <dgm:prSet presAssocID="{1AB5BED7-0E43-4EF9-AE00-5DE68FB1AD0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344A744-D966-4F56-A42E-9923822A1B78}" type="pres">
      <dgm:prSet presAssocID="{1AB5BED7-0E43-4EF9-AE00-5DE68FB1AD04}" presName="wedge4" presStyleLbl="node1" presStyleIdx="3" presStyleCnt="4" custScaleX="100975" custScaleY="101570" custLinFactNeighborX="-1561" custLinFactNeighborY="-296"/>
      <dgm:spPr/>
    </dgm:pt>
    <dgm:pt modelId="{F34FF8CD-B333-4D25-A946-A71A4A842A0F}" type="pres">
      <dgm:prSet presAssocID="{1AB5BED7-0E43-4EF9-AE00-5DE68FB1AD04}" presName="dummy4a" presStyleCnt="0"/>
      <dgm:spPr/>
    </dgm:pt>
    <dgm:pt modelId="{DC2C0E5D-4CBF-4306-BB17-E64B6B641B73}" type="pres">
      <dgm:prSet presAssocID="{1AB5BED7-0E43-4EF9-AE00-5DE68FB1AD04}" presName="dummy4b" presStyleCnt="0"/>
      <dgm:spPr/>
    </dgm:pt>
    <dgm:pt modelId="{F1DB4EBA-BDCE-4D78-986D-F8DBEF43F504}" type="pres">
      <dgm:prSet presAssocID="{1AB5BED7-0E43-4EF9-AE00-5DE68FB1AD0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3AF89A7D-BC90-4DCC-9B41-89D1FC7091D7}" type="pres">
      <dgm:prSet presAssocID="{FF554944-74B0-4F38-A4AB-EE675CCFCE90}" presName="arrowWedge1" presStyleLbl="fgSibTrans2D1" presStyleIdx="0" presStyleCnt="4" custScaleX="106278" custScaleY="102118" custLinFactNeighborX="-225" custLinFactNeighborY="450"/>
      <dgm:spPr>
        <a:solidFill>
          <a:schemeClr val="tx1">
            <a:lumMod val="85000"/>
          </a:schemeClr>
        </a:solidFill>
      </dgm:spPr>
    </dgm:pt>
    <dgm:pt modelId="{E5267C21-3EF9-4AA7-8945-2FBB3596FF78}" type="pres">
      <dgm:prSet presAssocID="{869BB6CB-C58C-4FA9-BDC7-CD981F18FAD2}" presName="arrowWedge2" presStyleLbl="fgSibTrans2D1" presStyleIdx="1" presStyleCnt="4" custScaleX="106856" custScaleY="96836" custLinFactNeighborX="-525" custLinFactNeighborY="-230"/>
      <dgm:spPr>
        <a:solidFill>
          <a:schemeClr val="tx1">
            <a:lumMod val="85000"/>
          </a:schemeClr>
        </a:solidFill>
      </dgm:spPr>
    </dgm:pt>
    <dgm:pt modelId="{5956A60B-12CA-4FD3-B3DF-37AAE877D102}" type="pres">
      <dgm:prSet presAssocID="{CB8B97C6-7535-4EC5-AE7B-D21416D784A3}" presName="arrowWedge3" presStyleLbl="fgSibTrans2D1" presStyleIdx="2" presStyleCnt="4" custScaleX="104822" custScaleY="97435" custLinFactNeighborX="400" custLinFactNeighborY="-220"/>
      <dgm:spPr>
        <a:solidFill>
          <a:schemeClr val="tx1">
            <a:lumMod val="85000"/>
          </a:schemeClr>
        </a:solidFill>
      </dgm:spPr>
    </dgm:pt>
    <dgm:pt modelId="{96F514A3-DCDE-403A-BDFE-B19D96E6FC99}" type="pres">
      <dgm:prSet presAssocID="{5435C3B3-0FC9-4F62-9D60-F091371A612D}" presName="arrowWedge4" presStyleLbl="fgSibTrans2D1" presStyleIdx="3" presStyleCnt="4" custScaleX="105997" custScaleY="102264" custLinFactNeighborX="450" custLinFactNeighborY="225"/>
      <dgm:spPr>
        <a:solidFill>
          <a:schemeClr val="tx1">
            <a:lumMod val="85000"/>
          </a:schemeClr>
        </a:solidFill>
      </dgm:spPr>
    </dgm:pt>
  </dgm:ptLst>
  <dgm:cxnLst>
    <dgm:cxn modelId="{47590805-9670-43CA-B628-A612A952EEC1}" type="presOf" srcId="{08A8D0F2-A03F-408B-B55C-ECCA22320F56}" destId="{5C6CD592-40EC-4002-9657-60C8704CF6BD}" srcOrd="1" destOrd="0" presId="urn:microsoft.com/office/officeart/2005/8/layout/cycle8"/>
    <dgm:cxn modelId="{0575A50C-2722-4A4B-B0F7-23E3A7FE1FB7}" type="presOf" srcId="{1AB5BED7-0E43-4EF9-AE00-5DE68FB1AD04}" destId="{AEF1D7A3-C0FE-430E-B5E1-04B9BC428969}" srcOrd="0" destOrd="0" presId="urn:microsoft.com/office/officeart/2005/8/layout/cycle8"/>
    <dgm:cxn modelId="{FD1BE11E-7BEB-41BC-8D3D-67D50D47E23E}" type="presOf" srcId="{F17E270D-7681-4344-A98A-97D32831F3BD}" destId="{4344A744-D966-4F56-A42E-9923822A1B78}" srcOrd="0" destOrd="0" presId="urn:microsoft.com/office/officeart/2005/8/layout/cycle8"/>
    <dgm:cxn modelId="{42C8292E-CD68-4969-819B-DD97C0C783AA}" srcId="{1AB5BED7-0E43-4EF9-AE00-5DE68FB1AD04}" destId="{F17E270D-7681-4344-A98A-97D32831F3BD}" srcOrd="3" destOrd="0" parTransId="{485B1D54-6B27-4832-95C8-E647FAEBE995}" sibTransId="{5435C3B3-0FC9-4F62-9D60-F091371A612D}"/>
    <dgm:cxn modelId="{B243EB5E-D3C5-40B2-9D20-1B22CF9B8E2F}" type="presOf" srcId="{B2A930B1-20B5-45DB-A5FC-0CED80E9A56C}" destId="{F315176B-73B4-49A3-9D7C-5B008E70D089}" srcOrd="1" destOrd="0" presId="urn:microsoft.com/office/officeart/2005/8/layout/cycle8"/>
    <dgm:cxn modelId="{5F955C4A-18DB-43F1-B77D-806BFB13D204}" type="presOf" srcId="{F17E270D-7681-4344-A98A-97D32831F3BD}" destId="{F1DB4EBA-BDCE-4D78-986D-F8DBEF43F504}" srcOrd="1" destOrd="0" presId="urn:microsoft.com/office/officeart/2005/8/layout/cycle8"/>
    <dgm:cxn modelId="{0DD80A74-A962-4224-9A35-9A4531BBA530}" type="presOf" srcId="{08A8D0F2-A03F-408B-B55C-ECCA22320F56}" destId="{F96DACB1-71C8-4171-B443-233A9296410C}" srcOrd="0" destOrd="0" presId="urn:microsoft.com/office/officeart/2005/8/layout/cycle8"/>
    <dgm:cxn modelId="{2A6E0D81-CC3C-459E-9806-43BFEE2241C8}" type="presOf" srcId="{1494718A-1B30-4DED-85D8-569531B2192B}" destId="{6BACE33E-6B3B-454A-88BA-D1BDFA6B58D5}" srcOrd="0" destOrd="0" presId="urn:microsoft.com/office/officeart/2005/8/layout/cycle8"/>
    <dgm:cxn modelId="{C5E95DBD-FEFA-400E-B787-CBB361E30741}" type="presOf" srcId="{1494718A-1B30-4DED-85D8-569531B2192B}" destId="{691A855D-9CC8-47B6-8ECF-1860FC1FC2C6}" srcOrd="1" destOrd="0" presId="urn:microsoft.com/office/officeart/2005/8/layout/cycle8"/>
    <dgm:cxn modelId="{29A605DF-542C-4722-90F1-B66C8DE11718}" srcId="{1AB5BED7-0E43-4EF9-AE00-5DE68FB1AD04}" destId="{1494718A-1B30-4DED-85D8-569531B2192B}" srcOrd="0" destOrd="0" parTransId="{3C78F772-7D59-4912-929C-915D824A9421}" sibTransId="{FF554944-74B0-4F38-A4AB-EE675CCFCE90}"/>
    <dgm:cxn modelId="{35B822E9-3FD8-42A4-A3BE-34F6A309D669}" srcId="{1AB5BED7-0E43-4EF9-AE00-5DE68FB1AD04}" destId="{B2A930B1-20B5-45DB-A5FC-0CED80E9A56C}" srcOrd="2" destOrd="0" parTransId="{E677AFE9-385A-45E2-AA81-B0EAD7B86EDF}" sibTransId="{CB8B97C6-7535-4EC5-AE7B-D21416D784A3}"/>
    <dgm:cxn modelId="{76B467F3-8803-45A3-88CD-022BBFA446C8}" type="presOf" srcId="{B2A930B1-20B5-45DB-A5FC-0CED80E9A56C}" destId="{911C20A3-6455-4EDA-A6E9-380EE4705A9C}" srcOrd="0" destOrd="0" presId="urn:microsoft.com/office/officeart/2005/8/layout/cycle8"/>
    <dgm:cxn modelId="{A1C9F9F5-B0EC-4C8C-BDC2-1158DF3BE502}" srcId="{1AB5BED7-0E43-4EF9-AE00-5DE68FB1AD04}" destId="{08A8D0F2-A03F-408B-B55C-ECCA22320F56}" srcOrd="1" destOrd="0" parTransId="{494A7429-1895-4DE4-9BE9-6A67CA9EC89D}" sibTransId="{869BB6CB-C58C-4FA9-BDC7-CD981F18FAD2}"/>
    <dgm:cxn modelId="{6497AF85-4059-46D5-9853-4865DC24948C}" type="presParOf" srcId="{AEF1D7A3-C0FE-430E-B5E1-04B9BC428969}" destId="{6BACE33E-6B3B-454A-88BA-D1BDFA6B58D5}" srcOrd="0" destOrd="0" presId="urn:microsoft.com/office/officeart/2005/8/layout/cycle8"/>
    <dgm:cxn modelId="{6A43FC21-A2FD-4223-8832-5BC4204EF9A0}" type="presParOf" srcId="{AEF1D7A3-C0FE-430E-B5E1-04B9BC428969}" destId="{86D8BC5B-ADD8-4747-92B5-DFA9EC2E4E80}" srcOrd="1" destOrd="0" presId="urn:microsoft.com/office/officeart/2005/8/layout/cycle8"/>
    <dgm:cxn modelId="{F93471CA-989A-4A35-8555-8BF5D20D5C65}" type="presParOf" srcId="{AEF1D7A3-C0FE-430E-B5E1-04B9BC428969}" destId="{D61E4B4A-6683-4950-98FA-BCC06DE13088}" srcOrd="2" destOrd="0" presId="urn:microsoft.com/office/officeart/2005/8/layout/cycle8"/>
    <dgm:cxn modelId="{59E3BBDF-8632-4184-B219-6AB3A0DDF732}" type="presParOf" srcId="{AEF1D7A3-C0FE-430E-B5E1-04B9BC428969}" destId="{691A855D-9CC8-47B6-8ECF-1860FC1FC2C6}" srcOrd="3" destOrd="0" presId="urn:microsoft.com/office/officeart/2005/8/layout/cycle8"/>
    <dgm:cxn modelId="{5CE815A5-378C-4B6E-AFAF-16B151E5EAF4}" type="presParOf" srcId="{AEF1D7A3-C0FE-430E-B5E1-04B9BC428969}" destId="{F96DACB1-71C8-4171-B443-233A9296410C}" srcOrd="4" destOrd="0" presId="urn:microsoft.com/office/officeart/2005/8/layout/cycle8"/>
    <dgm:cxn modelId="{A1E33D7A-C80D-4857-B5AC-89F624CAE564}" type="presParOf" srcId="{AEF1D7A3-C0FE-430E-B5E1-04B9BC428969}" destId="{8ABE07FC-F6FC-4BE9-AD58-4E7DBB0FA045}" srcOrd="5" destOrd="0" presId="urn:microsoft.com/office/officeart/2005/8/layout/cycle8"/>
    <dgm:cxn modelId="{361EEB32-859C-4F89-A90E-96010B1EE0AE}" type="presParOf" srcId="{AEF1D7A3-C0FE-430E-B5E1-04B9BC428969}" destId="{3655C57D-63D4-44E2-9AC3-A200109F44BB}" srcOrd="6" destOrd="0" presId="urn:microsoft.com/office/officeart/2005/8/layout/cycle8"/>
    <dgm:cxn modelId="{D392A829-DB6C-4611-AEB1-3B351AFF1ABD}" type="presParOf" srcId="{AEF1D7A3-C0FE-430E-B5E1-04B9BC428969}" destId="{5C6CD592-40EC-4002-9657-60C8704CF6BD}" srcOrd="7" destOrd="0" presId="urn:microsoft.com/office/officeart/2005/8/layout/cycle8"/>
    <dgm:cxn modelId="{88555F48-8133-49E8-A5A7-868C96F12C6F}" type="presParOf" srcId="{AEF1D7A3-C0FE-430E-B5E1-04B9BC428969}" destId="{911C20A3-6455-4EDA-A6E9-380EE4705A9C}" srcOrd="8" destOrd="0" presId="urn:microsoft.com/office/officeart/2005/8/layout/cycle8"/>
    <dgm:cxn modelId="{6948AF91-3ED1-4120-ADBF-D7356B20859E}" type="presParOf" srcId="{AEF1D7A3-C0FE-430E-B5E1-04B9BC428969}" destId="{FD214EF1-EB2D-4FA5-808D-D68B48C5984B}" srcOrd="9" destOrd="0" presId="urn:microsoft.com/office/officeart/2005/8/layout/cycle8"/>
    <dgm:cxn modelId="{0D023DF7-64B9-4C3F-844C-FC67EB6E4A03}" type="presParOf" srcId="{AEF1D7A3-C0FE-430E-B5E1-04B9BC428969}" destId="{A4DA4611-A6FE-4EEC-A656-013609C93C72}" srcOrd="10" destOrd="0" presId="urn:microsoft.com/office/officeart/2005/8/layout/cycle8"/>
    <dgm:cxn modelId="{2A6B843F-06F8-41FF-96AE-BC7870CD370B}" type="presParOf" srcId="{AEF1D7A3-C0FE-430E-B5E1-04B9BC428969}" destId="{F315176B-73B4-49A3-9D7C-5B008E70D089}" srcOrd="11" destOrd="0" presId="urn:microsoft.com/office/officeart/2005/8/layout/cycle8"/>
    <dgm:cxn modelId="{6ABAC2EF-6BF3-46CF-8D5C-9FDCA29562BE}" type="presParOf" srcId="{AEF1D7A3-C0FE-430E-B5E1-04B9BC428969}" destId="{4344A744-D966-4F56-A42E-9923822A1B78}" srcOrd="12" destOrd="0" presId="urn:microsoft.com/office/officeart/2005/8/layout/cycle8"/>
    <dgm:cxn modelId="{E9EE7372-9CA0-42A8-9603-C7BA5A3E0285}" type="presParOf" srcId="{AEF1D7A3-C0FE-430E-B5E1-04B9BC428969}" destId="{F34FF8CD-B333-4D25-A946-A71A4A842A0F}" srcOrd="13" destOrd="0" presId="urn:microsoft.com/office/officeart/2005/8/layout/cycle8"/>
    <dgm:cxn modelId="{78EE8D8B-20DB-41C6-A97E-EAE1D3971295}" type="presParOf" srcId="{AEF1D7A3-C0FE-430E-B5E1-04B9BC428969}" destId="{DC2C0E5D-4CBF-4306-BB17-E64B6B641B73}" srcOrd="14" destOrd="0" presId="urn:microsoft.com/office/officeart/2005/8/layout/cycle8"/>
    <dgm:cxn modelId="{BCFB8785-FAC8-4C54-918A-D0073F977A83}" type="presParOf" srcId="{AEF1D7A3-C0FE-430E-B5E1-04B9BC428969}" destId="{F1DB4EBA-BDCE-4D78-986D-F8DBEF43F504}" srcOrd="15" destOrd="0" presId="urn:microsoft.com/office/officeart/2005/8/layout/cycle8"/>
    <dgm:cxn modelId="{895AEE2A-1016-45AD-ABF1-25FDCC1D2DD4}" type="presParOf" srcId="{AEF1D7A3-C0FE-430E-B5E1-04B9BC428969}" destId="{3AF89A7D-BC90-4DCC-9B41-89D1FC7091D7}" srcOrd="16" destOrd="0" presId="urn:microsoft.com/office/officeart/2005/8/layout/cycle8"/>
    <dgm:cxn modelId="{806E3DBE-99CD-42EF-BF4F-C7664A724B31}" type="presParOf" srcId="{AEF1D7A3-C0FE-430E-B5E1-04B9BC428969}" destId="{E5267C21-3EF9-4AA7-8945-2FBB3596FF78}" srcOrd="17" destOrd="0" presId="urn:microsoft.com/office/officeart/2005/8/layout/cycle8"/>
    <dgm:cxn modelId="{D380BFF4-7C72-49D9-B971-D23FFDF6361A}" type="presParOf" srcId="{AEF1D7A3-C0FE-430E-B5E1-04B9BC428969}" destId="{5956A60B-12CA-4FD3-B3DF-37AAE877D102}" srcOrd="18" destOrd="0" presId="urn:microsoft.com/office/officeart/2005/8/layout/cycle8"/>
    <dgm:cxn modelId="{22003C4D-060B-4F44-84AB-824D8658EF2F}" type="presParOf" srcId="{AEF1D7A3-C0FE-430E-B5E1-04B9BC428969}" destId="{96F514A3-DCDE-403A-BDFE-B19D96E6FC99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CE33E-6B3B-454A-88BA-D1BDFA6B58D5}">
      <dsp:nvSpPr>
        <dsp:cNvPr id="0" name=""/>
        <dsp:cNvSpPr/>
      </dsp:nvSpPr>
      <dsp:spPr>
        <a:xfrm>
          <a:off x="805245" y="370543"/>
          <a:ext cx="4454623" cy="4116435"/>
        </a:xfrm>
        <a:prstGeom prst="pie">
          <a:avLst>
            <a:gd name="adj1" fmla="val 16200000"/>
            <a:gd name="adj2" fmla="val 0"/>
          </a:avLst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Violence Prevention</a:t>
          </a:r>
        </a:p>
      </dsp:txBody>
      <dsp:txXfrm>
        <a:off x="3169907" y="1223723"/>
        <a:ext cx="1643968" cy="1127119"/>
      </dsp:txXfrm>
    </dsp:sp>
    <dsp:sp modelId="{F96DACB1-71C8-4171-B443-233A9296410C}">
      <dsp:nvSpPr>
        <dsp:cNvPr id="0" name=""/>
        <dsp:cNvSpPr/>
      </dsp:nvSpPr>
      <dsp:spPr>
        <a:xfrm>
          <a:off x="845263" y="600877"/>
          <a:ext cx="4395590" cy="4048171"/>
        </a:xfrm>
        <a:prstGeom prst="pie">
          <a:avLst>
            <a:gd name="adj1" fmla="val 0"/>
            <a:gd name="adj2" fmla="val 540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Violence Intervention</a:t>
          </a:r>
        </a:p>
      </dsp:txBody>
      <dsp:txXfrm>
        <a:off x="3178589" y="2701589"/>
        <a:ext cx="1622182" cy="1108427"/>
      </dsp:txXfrm>
    </dsp:sp>
    <dsp:sp modelId="{911C20A3-6455-4EDA-A6E9-380EE4705A9C}">
      <dsp:nvSpPr>
        <dsp:cNvPr id="0" name=""/>
        <dsp:cNvSpPr/>
      </dsp:nvSpPr>
      <dsp:spPr>
        <a:xfrm>
          <a:off x="589901" y="619298"/>
          <a:ext cx="4447339" cy="4025558"/>
        </a:xfrm>
        <a:prstGeom prst="pie">
          <a:avLst>
            <a:gd name="adj1" fmla="val 5400000"/>
            <a:gd name="adj2" fmla="val 10800000"/>
          </a:avLst>
        </a:prstGeom>
        <a:solidFill>
          <a:srgbClr val="008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Youth Redirection</a:t>
          </a:r>
        </a:p>
      </dsp:txBody>
      <dsp:txXfrm>
        <a:off x="1035165" y="2708275"/>
        <a:ext cx="1641280" cy="1102236"/>
      </dsp:txXfrm>
    </dsp:sp>
    <dsp:sp modelId="{4344A744-D966-4F56-A42E-9923822A1B78}">
      <dsp:nvSpPr>
        <dsp:cNvPr id="0" name=""/>
        <dsp:cNvSpPr/>
      </dsp:nvSpPr>
      <dsp:spPr>
        <a:xfrm>
          <a:off x="686263" y="285466"/>
          <a:ext cx="4276043" cy="4301240"/>
        </a:xfrm>
        <a:prstGeom prst="pie">
          <a:avLst>
            <a:gd name="adj1" fmla="val 10800000"/>
            <a:gd name="adj2" fmla="val 16200000"/>
          </a:avLst>
        </a:prstGeom>
        <a:solidFill>
          <a:srgbClr val="4D7D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Long-Term Progression</a:t>
          </a:r>
        </a:p>
      </dsp:txBody>
      <dsp:txXfrm>
        <a:off x="1114377" y="1176950"/>
        <a:ext cx="1578063" cy="1177720"/>
      </dsp:txXfrm>
    </dsp:sp>
    <dsp:sp modelId="{3AF89A7D-BC90-4DCC-9B41-89D1FC7091D7}">
      <dsp:nvSpPr>
        <dsp:cNvPr id="0" name=""/>
        <dsp:cNvSpPr/>
      </dsp:nvSpPr>
      <dsp:spPr>
        <a:xfrm>
          <a:off x="491998" y="20752"/>
          <a:ext cx="5057831" cy="4859854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tx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67C21-3EF9-4AA7-8945-2FBB3596FF78}">
      <dsp:nvSpPr>
        <dsp:cNvPr id="0" name=""/>
        <dsp:cNvSpPr/>
      </dsp:nvSpPr>
      <dsp:spPr>
        <a:xfrm>
          <a:off x="474720" y="310569"/>
          <a:ext cx="5085339" cy="4608481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tx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56A60B-12CA-4FD3-B3DF-37AAE877D102}">
      <dsp:nvSpPr>
        <dsp:cNvPr id="0" name=""/>
        <dsp:cNvSpPr/>
      </dsp:nvSpPr>
      <dsp:spPr>
        <a:xfrm>
          <a:off x="337434" y="304002"/>
          <a:ext cx="4988539" cy="4636988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tx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F514A3-DCDE-403A-BDFE-B19D96E6FC99}">
      <dsp:nvSpPr>
        <dsp:cNvPr id="0" name=""/>
        <dsp:cNvSpPr/>
      </dsp:nvSpPr>
      <dsp:spPr>
        <a:xfrm>
          <a:off x="323296" y="13110"/>
          <a:ext cx="5044458" cy="4866803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tx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1D6272-95F0-432A-B207-6C0C675287AC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0050A0D-105D-49BA-9586-1511E74B0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8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96F89C-E81A-4CCA-9CB3-C5359D724A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8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D9CD3-5769-B03A-4761-EF8CC74E6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FAF32-870F-27E3-A78E-65F6FAB63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7AF93-6880-7B00-E77E-9586F83A0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8E632-2B0D-6D31-17A8-BE289D20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0225B-001F-830A-1063-66382B179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8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4BD70-2F05-CAED-20B7-BE4051325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0F9E5-D94F-BB09-89FE-0AF881B2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2069A-9B7F-87FB-D86C-004C9EAA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614B1-BAAF-6D6D-1A0F-F840C65C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7616F-5151-4161-1587-09D80651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28381-E932-78B1-B939-9B2D96325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B62DA-4577-4F1D-B723-284465294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7A20-F043-4409-2DE5-8604DC947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4DB23-47DC-5599-4A9F-4F6076943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00458-F03C-6184-8940-56917A653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5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E7688-3644-6DB9-C14C-FD40921D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E28F3-8739-9510-01C6-BAEFA799B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1175C-FF7E-4F62-3007-7F20A3E3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1793B-B7DD-53BB-E368-8B19E1629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25D31-5674-C066-4598-11FFBEBC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3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D9AEB-4D4D-B5C3-FE5E-EE49F9DA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EE63-381A-4747-90EA-8F310F813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D7E3D-A9C0-3104-6665-7068F50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6CF70-6FBF-E955-BD60-8AE0AAE6B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34049-AB90-05AD-64DB-E726C487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84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A4E50-E620-021C-DE50-73D4ACE7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C463B-2A73-ABBD-60B9-B6B23DD20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1D4D1-C9C6-1F1B-BC81-80CBA6260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B56806-EE0D-184B-9905-2B9058F0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21343-D1D9-125A-3DEF-69CE682C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4E806-8BDE-E303-AAC4-93BA20D4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81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0522-C50B-EFA5-F167-5025EBC0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42413-4BB2-B960-56B4-3C37811C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EC60A0-D6FF-B31B-1C9F-F5C4388E3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635F2E-6557-C1CF-728A-349072592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F417F3-2976-5864-9705-C9DD68FC7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0D359D-CD92-5FD5-E89A-D4EAC5425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9CC594-8890-60BA-36AA-B1ECF430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21B42-5928-BC35-6724-1679DFFD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A029A-05C0-35B9-706A-1AB89DE4E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60EF4-C7AE-D1D8-3CCE-CDE2D19ED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0170D-9D6D-B10A-4F81-838C7D14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5339C-0E7A-EDF3-AD5E-425A7C45A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7C7C1-71FA-F475-3164-5C882EAF0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F6B8E5-37F5-896F-5586-535CB130F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6894B-2B85-461A-FEFA-FF5B86D33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20D6A-38F3-B191-D8F9-386B01B6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6563F-C42A-F5EC-DA7E-90A07E49F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FBC5D-3965-5517-5E2F-8A99CF5F1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82AB6-8005-782C-871E-64143C8ED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66C52-008A-2901-EF65-AFC04E49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7F68F5-0685-F0D5-E9AA-8C640E4A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32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0A97-53F4-1788-50E0-FD8A1568C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593818-0F02-FF18-ACBE-7AE780370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FFED0-729A-1F54-4EC2-EC7DA925D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8494E-AB5A-E458-B7E7-0F5D15AD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49D7F-C3A3-3FBA-9128-5E56E910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FBFAC-8728-FB80-16E1-9261CF0A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6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DCF0CB-D3E7-D59C-9449-993BFDEC8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B8BDB-3BE1-CA33-A7A3-04E7F3A2E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46070-ECCC-E6F4-1C0A-FD3593723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F7E27-DF37-4360-B238-34ED813D39F3}" type="datetimeFigureOut">
              <a:rPr lang="en-US" smtClean="0"/>
              <a:t>1/26/2023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7CCED-875D-C907-FF7A-CF0FF7B91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19368-F18D-AF5B-2D6D-FB733EA77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E16C2-D77A-4903-AB7D-434580F5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2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Word_Document5.docx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98A60A8-054D-BC0F-5D46-5E6BD385D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8824" y="5500087"/>
            <a:ext cx="6035040" cy="500833"/>
          </a:xfrm>
        </p:spPr>
        <p:txBody>
          <a:bodyPr/>
          <a:lstStyle/>
          <a:p>
            <a:pPr algn="r"/>
            <a:r>
              <a:rPr lang="en-US" dirty="0"/>
              <a:t>John Bush, ONSE Director</a:t>
            </a:r>
          </a:p>
        </p:txBody>
      </p:sp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0262C56-D5B3-84CC-D16E-74D2EE144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62484"/>
            <a:ext cx="9144000" cy="17145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A56BF3A-7E0E-6879-A6E3-9B5AC8986FA1}"/>
              </a:ext>
            </a:extLst>
          </p:cNvPr>
          <p:cNvSpPr txBox="1">
            <a:spLocks/>
          </p:cNvSpPr>
          <p:nvPr/>
        </p:nvSpPr>
        <p:spPr>
          <a:xfrm>
            <a:off x="1484812" y="3253010"/>
            <a:ext cx="9144000" cy="9813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1B934B"/>
                </a:solidFill>
                <a:latin typeface="Book Antiqua" panose="02040602050305030304" pitchFamily="18" charset="0"/>
              </a:rPr>
              <a:t>Keeping Youth Alive, Out of Jail, and Safe…</a:t>
            </a:r>
          </a:p>
          <a:p>
            <a:pPr algn="r"/>
            <a:r>
              <a:rPr lang="en-US" dirty="0"/>
              <a:t>…at home, in school, and in the workplace.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5ECC7F2-99E4-D512-3386-FCFBD7C503B6}"/>
              </a:ext>
            </a:extLst>
          </p:cNvPr>
          <p:cNvSpPr txBox="1">
            <a:spLocks/>
          </p:cNvSpPr>
          <p:nvPr/>
        </p:nvSpPr>
        <p:spPr>
          <a:xfrm>
            <a:off x="1968136" y="5525106"/>
            <a:ext cx="2934789" cy="475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January 26, 2023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D75EE8-671D-40D9-5880-63F53188EED7}"/>
              </a:ext>
            </a:extLst>
          </p:cNvPr>
          <p:cNvGrpSpPr/>
          <p:nvPr/>
        </p:nvGrpSpPr>
        <p:grpSpPr>
          <a:xfrm>
            <a:off x="1644289" y="4390250"/>
            <a:ext cx="8903422" cy="928943"/>
            <a:chOff x="1725390" y="4605025"/>
            <a:chExt cx="8903422" cy="928943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2F2E317F-2110-2356-1DDB-CFA54D2C1BCD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74BD3687-A76C-151C-8D11-4846D5484C06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F73102CF-74E9-BBEE-3FFD-48C2191CB476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979020C4-195C-87DC-2651-6ECD09B1A9BB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1435A634-7325-F55D-4EE6-D237814E454C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9C918A03-FA0A-41F5-C010-4193D0379E8B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78A6EF14-5147-F713-CA2F-47D4D9BDB059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277519AD-9EED-9EBE-8BC8-E831067CB6EB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43B21993-F0B4-FDCC-D5DB-41071A3F5BD3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E0889C49-48E0-FB32-41B0-5BF1716875C2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E1903F71-FDEB-B096-2D2D-24F289F78E7C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900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830690-C873-511A-479B-04B2A3D1218D}"/>
              </a:ext>
            </a:extLst>
          </p:cNvPr>
          <p:cNvSpPr txBox="1"/>
          <p:nvPr/>
        </p:nvSpPr>
        <p:spPr>
          <a:xfrm>
            <a:off x="2683741" y="312664"/>
            <a:ext cx="68245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masis MT Pro" panose="02040504050005020304" pitchFamily="18" charset="0"/>
              </a:rPr>
              <a:t>School-Based Violence Intervention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SVI</a:t>
            </a:r>
            <a:endParaRPr lang="en-US" sz="2000" dirty="0">
              <a:latin typeface="Arial Black" panose="020B0A04020102020204" pitchFamily="34" charset="0"/>
            </a:endParaRPr>
          </a:p>
          <a:p>
            <a:pPr algn="ctr"/>
            <a:r>
              <a:rPr lang="en-US" sz="2000" dirty="0">
                <a:latin typeface="Amasis MT Pro Medium" panose="02040604050005020304" pitchFamily="18" charset="0"/>
              </a:rPr>
              <a:t>Primary Partners: Various Community Partners</a:t>
            </a:r>
          </a:p>
          <a:p>
            <a:pPr algn="ctr"/>
            <a:endParaRPr lang="en-US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27AE02-0063-7AEE-4925-1219526781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922397"/>
              </p:ext>
            </p:extLst>
          </p:nvPr>
        </p:nvGraphicFramePr>
        <p:xfrm>
          <a:off x="984906" y="1275633"/>
          <a:ext cx="10212387" cy="4872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304834" imgH="3013898" progId="Word.Document.12">
                  <p:embed/>
                </p:oleObj>
              </mc:Choice>
              <mc:Fallback>
                <p:oleObj name="Document" r:id="rId2" imgW="6304834" imgH="3013898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827AE02-0063-7AEE-4925-1219526781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906" y="1275633"/>
                        <a:ext cx="10212387" cy="4872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99E7E96-749C-B9BC-E6B8-805D0529FD6D}"/>
              </a:ext>
            </a:extLst>
          </p:cNvPr>
          <p:cNvGrpSpPr/>
          <p:nvPr/>
        </p:nvGrpSpPr>
        <p:grpSpPr>
          <a:xfrm>
            <a:off x="1644288" y="5349918"/>
            <a:ext cx="8903422" cy="928943"/>
            <a:chOff x="1725390" y="4605025"/>
            <a:chExt cx="8903422" cy="928943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76F26AD4-B954-6227-8491-35CC3E1A9CA9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92A62F5A-4876-CC51-D25E-69CE8F319934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D41BF68-0B49-30B3-144C-4A3B54B38E68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FD68F9D5-F175-E11C-A0FD-8C0BDAA50593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DD410A3E-980E-7290-CCDC-72036DFEF823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586530EA-2225-B408-F6D4-AB8B7B791DED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073D79B4-3778-7316-0529-8482F115EA17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F29B87EC-9DE7-6024-F270-B0C2FE17EC6A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25F246DB-E500-4D81-64E4-D841ECD42E15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A1659252-2A5D-D73D-45F9-C1F8E4EB2230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2AAA183D-A331-9581-694D-68B775F9AB2F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45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830690-C873-511A-479B-04B2A3D1218D}"/>
              </a:ext>
            </a:extLst>
          </p:cNvPr>
          <p:cNvSpPr txBox="1"/>
          <p:nvPr/>
        </p:nvSpPr>
        <p:spPr>
          <a:xfrm>
            <a:off x="2683741" y="312664"/>
            <a:ext cx="682451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masis MT Pro" panose="02040504050005020304" pitchFamily="18" charset="0"/>
              </a:rPr>
              <a:t>School-Based Violence Intervention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SVI</a:t>
            </a:r>
          </a:p>
          <a:p>
            <a:pPr algn="ctr"/>
            <a:r>
              <a:rPr lang="en-US" sz="2000" dirty="0">
                <a:latin typeface="Amasis MT Pro Medium" panose="02040604050005020304" pitchFamily="18" charset="0"/>
              </a:rPr>
              <a:t>Various Community Partners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27AE02-0063-7AEE-4925-1219526781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204791"/>
              </p:ext>
            </p:extLst>
          </p:nvPr>
        </p:nvGraphicFramePr>
        <p:xfrm>
          <a:off x="1019175" y="1552575"/>
          <a:ext cx="10077450" cy="402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474624" imgH="2585964" progId="Word.Document.12">
                  <p:embed/>
                </p:oleObj>
              </mc:Choice>
              <mc:Fallback>
                <p:oleObj name="Document" r:id="rId2" imgW="6474624" imgH="2585964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827AE02-0063-7AEE-4925-1219526781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9175" y="1552575"/>
                        <a:ext cx="10077450" cy="402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14D6404-471C-F532-60D3-17B26EACA3E8}"/>
              </a:ext>
            </a:extLst>
          </p:cNvPr>
          <p:cNvGrpSpPr/>
          <p:nvPr/>
        </p:nvGrpSpPr>
        <p:grpSpPr>
          <a:xfrm>
            <a:off x="1639389" y="5306845"/>
            <a:ext cx="8903422" cy="928943"/>
            <a:chOff x="1725390" y="4605025"/>
            <a:chExt cx="8903422" cy="928943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47826566-5292-2448-1E9A-95D88D98F9AE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68949B7B-0CEE-3AB5-2BD9-83C65E13792C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88C2665F-016D-8641-6560-A061964E61FF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8B97781E-5751-587C-5E59-EBEF15A3D0F8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B5334E70-0D2D-B833-3A33-B1090D9ED24C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12798E9B-9109-9078-C58D-073C6936A139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5D432E08-6F85-7B7B-3F7F-18269552FDB2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693518D8-27C5-DBE0-956A-640835784CCE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55FA84DC-06C5-B61A-6B69-94361CCC5608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2F655F56-20D3-FCEA-2892-A5D1F1B9DD68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01E8AB2C-A3F5-039A-00BD-A557E3D53E2B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552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830690-C873-511A-479B-04B2A3D1218D}"/>
              </a:ext>
            </a:extLst>
          </p:cNvPr>
          <p:cNvSpPr txBox="1"/>
          <p:nvPr/>
        </p:nvSpPr>
        <p:spPr>
          <a:xfrm>
            <a:off x="2683741" y="312664"/>
            <a:ext cx="6824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masis MT Pro" panose="02040504050005020304" pitchFamily="18" charset="0"/>
              </a:rPr>
              <a:t>School-Based Violence Intervention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SVI</a:t>
            </a:r>
          </a:p>
          <a:p>
            <a:pPr algn="ctr"/>
            <a:r>
              <a:rPr lang="en-US" sz="2000" dirty="0">
                <a:latin typeface="Amasis MT Pro Medium" panose="02040604050005020304" pitchFamily="18" charset="0"/>
              </a:rPr>
              <a:t>Primary Partners: Youth Advocacy Program</a:t>
            </a:r>
          </a:p>
          <a:p>
            <a:pPr algn="ctr"/>
            <a:endParaRPr lang="en-US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BF29D31-BA76-373A-FBF6-FF88C156DE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327173"/>
              </p:ext>
            </p:extLst>
          </p:nvPr>
        </p:nvGraphicFramePr>
        <p:xfrm>
          <a:off x="1019175" y="1800225"/>
          <a:ext cx="10601325" cy="369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99627" imgH="2400969" progId="Word.Document.12">
                  <p:embed/>
                </p:oleObj>
              </mc:Choice>
              <mc:Fallback>
                <p:oleObj name="Document" r:id="rId2" imgW="6899627" imgH="2400969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BF29D31-BA76-373A-FBF6-FF88C156DE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9175" y="1800225"/>
                        <a:ext cx="10601325" cy="369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AD29927-349E-F7D0-CEE4-F8D6B41773E9}"/>
              </a:ext>
            </a:extLst>
          </p:cNvPr>
          <p:cNvGrpSpPr/>
          <p:nvPr/>
        </p:nvGrpSpPr>
        <p:grpSpPr>
          <a:xfrm>
            <a:off x="1644289" y="5196008"/>
            <a:ext cx="8903422" cy="928943"/>
            <a:chOff x="1725390" y="4605025"/>
            <a:chExt cx="8903422" cy="928943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C13975E4-142A-AECE-F3C4-65502D2D8D3C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897F1231-1C70-FE54-DE86-EFC51B16CC84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9AA787FB-99CB-AB37-95BF-8FE2598FC0F0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C79E6664-332A-36EF-343C-F1E4B969B991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35A9B56B-8E4E-6758-623D-79180FA4E44E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6DB40F56-5223-105F-576D-3CA7B3F6A53D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1A6BD030-2AA0-FE92-3B40-1AC8884256C2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D70D29FC-89D4-2A17-F500-7929E5D28676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014C1D4A-061C-323C-6864-78B4DCFC07C8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3E92A2A3-A927-5234-1249-E47731C16E04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FCFAEF42-9DAA-E528-3363-1F8B39E3BB94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821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830690-C873-511A-479B-04B2A3D1218D}"/>
              </a:ext>
            </a:extLst>
          </p:cNvPr>
          <p:cNvSpPr txBox="1"/>
          <p:nvPr/>
        </p:nvSpPr>
        <p:spPr>
          <a:xfrm>
            <a:off x="2683741" y="312664"/>
            <a:ext cx="68245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masis MT Pro" panose="02040504050005020304" pitchFamily="18" charset="0"/>
              </a:rPr>
              <a:t>School-Based Violence Intervention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SVI</a:t>
            </a:r>
          </a:p>
          <a:p>
            <a:pPr algn="ctr"/>
            <a:r>
              <a:rPr lang="en-US" sz="2000" dirty="0">
                <a:latin typeface="Amasis MT Pro Medium" panose="02040604050005020304" pitchFamily="18" charset="0"/>
              </a:rPr>
              <a:t>Primary Partners: SCCPSS</a:t>
            </a:r>
          </a:p>
          <a:p>
            <a:pPr algn="ctr"/>
            <a:endParaRPr lang="en-US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BF29D31-BA76-373A-FBF6-FF88C156DE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069338"/>
              </p:ext>
            </p:extLst>
          </p:nvPr>
        </p:nvGraphicFramePr>
        <p:xfrm>
          <a:off x="1019175" y="1466850"/>
          <a:ext cx="10287000" cy="443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72929" imgH="2964591" progId="Word.Document.12">
                  <p:embed/>
                </p:oleObj>
              </mc:Choice>
              <mc:Fallback>
                <p:oleObj name="Document" r:id="rId2" imgW="6872929" imgH="2964591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BF29D31-BA76-373A-FBF6-FF88C156DE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19175" y="1466850"/>
                        <a:ext cx="10287000" cy="443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531CBF1-4AE5-1EBF-1CCF-6B700A12C738}"/>
              </a:ext>
            </a:extLst>
          </p:cNvPr>
          <p:cNvGrpSpPr/>
          <p:nvPr/>
        </p:nvGrpSpPr>
        <p:grpSpPr>
          <a:xfrm>
            <a:off x="1644289" y="5446844"/>
            <a:ext cx="8903422" cy="928943"/>
            <a:chOff x="1725390" y="4605025"/>
            <a:chExt cx="8903422" cy="928943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56A2A662-2CC4-FCDB-51B6-9B8BC8B8D90A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BC9B93BD-76C4-28CC-D578-EDFF8A03E5C3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39F59164-8F25-A81A-234C-2A5675414ACF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37572C4A-FF29-7ECB-9191-765FD713E23B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42AC9562-9645-9AB9-8BD3-9A71E7ADC7FE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AB45EF56-04C9-A99E-314E-20F79B5788BE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34DEE466-BB67-E691-5C46-B9FFE39206AA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62B0A847-A362-FC18-B5F4-B3A279DF9452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5B837C10-90E8-7461-F713-61E149F339A8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6D940DD1-93A8-257E-CB8A-1ED769242462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E663182C-603F-4C29-3931-4CDEE3B29C4B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278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830690-C873-511A-479B-04B2A3D1218D}"/>
              </a:ext>
            </a:extLst>
          </p:cNvPr>
          <p:cNvSpPr txBox="1"/>
          <p:nvPr/>
        </p:nvSpPr>
        <p:spPr>
          <a:xfrm>
            <a:off x="2683741" y="312664"/>
            <a:ext cx="68245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masis MT Pro" panose="02040504050005020304" pitchFamily="18" charset="0"/>
              </a:rPr>
              <a:t>School-Based Violence Intervention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SVI</a:t>
            </a:r>
          </a:p>
          <a:p>
            <a:pPr algn="ctr"/>
            <a:r>
              <a:rPr lang="en-US" sz="2000" dirty="0">
                <a:latin typeface="Amasis MT Pro Medium" panose="02040604050005020304" pitchFamily="18" charset="0"/>
              </a:rPr>
              <a:t>Primary Partners: Juvenile Court and SCCPSS</a:t>
            </a:r>
          </a:p>
          <a:p>
            <a:pPr algn="ctr"/>
            <a:endParaRPr lang="en-US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BF29D31-BA76-373A-FBF6-FF88C156DE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874948"/>
              </p:ext>
            </p:extLst>
          </p:nvPr>
        </p:nvGraphicFramePr>
        <p:xfrm>
          <a:off x="876300" y="1876425"/>
          <a:ext cx="10458450" cy="344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899627" imgH="2273920" progId="Word.Document.12">
                  <p:embed/>
                </p:oleObj>
              </mc:Choice>
              <mc:Fallback>
                <p:oleObj name="Document" r:id="rId2" imgW="6899627" imgH="2273920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BF29D31-BA76-373A-FBF6-FF88C156DE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6300" y="1876425"/>
                        <a:ext cx="10458450" cy="3448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CAAD32B-E9E9-596A-6CCD-73CFD9048FC7}"/>
              </a:ext>
            </a:extLst>
          </p:cNvPr>
          <p:cNvGrpSpPr/>
          <p:nvPr/>
        </p:nvGrpSpPr>
        <p:grpSpPr>
          <a:xfrm>
            <a:off x="1659370" y="5332413"/>
            <a:ext cx="8903422" cy="928943"/>
            <a:chOff x="1725390" y="4605025"/>
            <a:chExt cx="8903422" cy="928943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FA4E2F6F-3483-CF6C-F444-6EF73B306A8F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E9111A11-CB29-76AA-9C3B-DB97BB0C5F8E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C00A9FD9-86B6-08F7-905E-A510EFC86773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20B9D871-4934-6F71-856E-E5FC30C04F30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9EFEAC16-97E0-C990-BFB3-FCD4D8CF9ECC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614C84D1-8361-BE30-A8F6-A122D57235E7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F807FDF0-1950-FF6B-8373-7F9983A84B85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5178B294-95AA-C06D-F831-43061D7217AA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7B545918-1935-7DC2-0747-8AFB56509846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3AE1632D-7E33-51E5-E684-8D2FA3EA79CA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39FF5732-44A5-A6D2-1CB6-DE6FC43FD370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064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B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830690-C873-511A-479B-04B2A3D1218D}"/>
              </a:ext>
            </a:extLst>
          </p:cNvPr>
          <p:cNvSpPr txBox="1"/>
          <p:nvPr/>
        </p:nvSpPr>
        <p:spPr>
          <a:xfrm>
            <a:off x="2403771" y="322189"/>
            <a:ext cx="73746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masis MT Pro" panose="02040504050005020304" pitchFamily="18" charset="0"/>
              </a:rPr>
              <a:t>School-Based Violence Intervention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SVI</a:t>
            </a:r>
          </a:p>
          <a:p>
            <a:pPr algn="ctr"/>
            <a:r>
              <a:rPr lang="en-US" sz="2000" dirty="0">
                <a:latin typeface="Amasis MT Pro Medium" panose="02040604050005020304" pitchFamily="18" charset="0"/>
              </a:rPr>
              <a:t>Primary Partners: SSU and SCCPSS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27AE02-0063-7AEE-4925-1219526781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552775"/>
              </p:ext>
            </p:extLst>
          </p:nvPr>
        </p:nvGraphicFramePr>
        <p:xfrm>
          <a:off x="923925" y="1885950"/>
          <a:ext cx="10553700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090071" imgH="2840421" progId="Word.Document.12">
                  <p:embed/>
                </p:oleObj>
              </mc:Choice>
              <mc:Fallback>
                <p:oleObj name="Document" r:id="rId2" imgW="7090071" imgH="2840421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827AE02-0063-7AEE-4925-1219526781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3925" y="1885950"/>
                        <a:ext cx="10553700" cy="422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5C9A7E5-DEB2-6C83-3A19-9ED364438706}"/>
              </a:ext>
            </a:extLst>
          </p:cNvPr>
          <p:cNvGrpSpPr/>
          <p:nvPr/>
        </p:nvGrpSpPr>
        <p:grpSpPr>
          <a:xfrm>
            <a:off x="1644289" y="5217857"/>
            <a:ext cx="8903422" cy="928943"/>
            <a:chOff x="1725390" y="4605025"/>
            <a:chExt cx="8903422" cy="928943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0352C483-79DA-407A-E939-7CF6544746E4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2042F780-B7D7-F783-3780-E1110503AF88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AA333086-4A0D-9428-AB72-359B0637CDCB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52A9BF65-B72E-4C52-7276-A80A424997CA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E4A92F13-A6BB-17C1-F8DE-5A6387DBF99A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13645CD8-1E10-5733-9C29-71D86B67D578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C7D9D592-FAEC-EECC-F39D-FF57C62C3366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75A6340F-BB95-4B88-BEE3-B5D7768F07A8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48E46FDE-1EDC-56F4-268A-75C519958953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525468A7-7F36-E8F8-FB1B-3115399382CD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1DD829CA-DE87-123B-A641-BE3E8EE222A8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0238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6910842-0A5D-2C7E-8F89-A0C470777B71}"/>
              </a:ext>
            </a:extLst>
          </p:cNvPr>
          <p:cNvSpPr/>
          <p:nvPr/>
        </p:nvSpPr>
        <p:spPr>
          <a:xfrm>
            <a:off x="3508751" y="-2022"/>
            <a:ext cx="5354321" cy="6858001"/>
          </a:xfrm>
          <a:prstGeom prst="rect">
            <a:avLst/>
          </a:prstGeom>
          <a:solidFill>
            <a:schemeClr val="bg1">
              <a:lumMod val="8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73B6E6-C467-B9C1-443F-0858C4AD1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GB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17179DE-9BF3-494C-804F-0C7C90AC8700}" type="slidenum">
              <a:rPr lang="en-US" smtClean="0"/>
              <a:pPr algn="ctr"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0FC40D-9F67-8B46-4B2E-A20262AC65E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25821"/>
            <a:ext cx="12192000" cy="815975"/>
          </a:xfrm>
        </p:spPr>
        <p:txBody>
          <a:bodyPr anchor="ctr">
            <a:noAutofit/>
          </a:bodyPr>
          <a:lstStyle/>
          <a:p>
            <a:pPr algn="ctr"/>
            <a:r>
              <a:rPr lang="en-US" sz="6600" b="1" dirty="0">
                <a:solidFill>
                  <a:srgbClr val="1B934B"/>
                </a:solidFill>
                <a:latin typeface="Century Gothic" panose="020B0502020202020204" pitchFamily="34" charset="0"/>
              </a:rPr>
              <a:t>A</a:t>
            </a:r>
            <a:r>
              <a:rPr lang="en-US" sz="4800" b="1" dirty="0">
                <a:solidFill>
                  <a:srgbClr val="1B934B"/>
                </a:solidFill>
                <a:latin typeface="Century Gothic" panose="020B0502020202020204" pitchFamily="34" charset="0"/>
              </a:rPr>
              <a:t>ddressing  </a:t>
            </a:r>
            <a:r>
              <a:rPr lang="en-US" sz="6600" b="1" dirty="0">
                <a:solidFill>
                  <a:srgbClr val="1B934B"/>
                </a:solidFill>
                <a:latin typeface="Century Gothic" panose="020B0502020202020204" pitchFamily="34" charset="0"/>
              </a:rPr>
              <a:t>Y</a:t>
            </a:r>
            <a:r>
              <a:rPr lang="en-US" sz="4800" b="1" dirty="0">
                <a:solidFill>
                  <a:srgbClr val="1B934B"/>
                </a:solidFill>
                <a:latin typeface="Century Gothic" panose="020B0502020202020204" pitchFamily="34" charset="0"/>
              </a:rPr>
              <a:t>outh </a:t>
            </a:r>
            <a:r>
              <a:rPr lang="en-US" sz="6600" b="1" dirty="0">
                <a:solidFill>
                  <a:srgbClr val="1B934B"/>
                </a:solidFill>
                <a:latin typeface="Century Gothic" panose="020B0502020202020204" pitchFamily="34" charset="0"/>
              </a:rPr>
              <a:t>V</a:t>
            </a:r>
            <a:r>
              <a:rPr lang="en-US" sz="4800" b="1" dirty="0">
                <a:solidFill>
                  <a:srgbClr val="1B934B"/>
                </a:solidFill>
                <a:latin typeface="Century Gothic" panose="020B0502020202020204" pitchFamily="34" charset="0"/>
              </a:rPr>
              <a:t>iolence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0B188-04BB-6B7E-D9BE-6FB19394BEE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17139" y="944552"/>
            <a:ext cx="3503612" cy="493712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Bradley Hand ITC" panose="03070402050302030203" pitchFamily="66" charset="0"/>
                <a:cs typeface="Calibri" panose="020F0502020204030204" pitchFamily="34" charset="0"/>
              </a:rPr>
              <a:t>Four Priority Areas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D4B4398-8FC7-C85B-969E-D0DF79DEE786}"/>
              </a:ext>
            </a:extLst>
          </p:cNvPr>
          <p:cNvGraphicFramePr/>
          <p:nvPr/>
        </p:nvGraphicFramePr>
        <p:xfrm>
          <a:off x="3252571" y="1316574"/>
          <a:ext cx="5926589" cy="5041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E2321576-A9BF-BDE5-A460-D4957D1BC72F}"/>
              </a:ext>
            </a:extLst>
          </p:cNvPr>
          <p:cNvSpPr txBox="1"/>
          <p:nvPr/>
        </p:nvSpPr>
        <p:spPr>
          <a:xfrm>
            <a:off x="8815959" y="3811218"/>
            <a:ext cx="1299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Decreasing</a:t>
            </a:r>
          </a:p>
          <a:p>
            <a:pPr algn="ctr"/>
            <a:r>
              <a:rPr lang="en-US" sz="2000" b="1" dirty="0"/>
              <a:t>Youth</a:t>
            </a:r>
          </a:p>
          <a:p>
            <a:pPr algn="ctr"/>
            <a:r>
              <a:rPr lang="en-US" sz="2000" b="1" dirty="0"/>
              <a:t>Violence 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23A2467-5C46-D7C7-BCAA-7B3D537D1C0D}"/>
              </a:ext>
            </a:extLst>
          </p:cNvPr>
          <p:cNvSpPr/>
          <p:nvPr/>
        </p:nvSpPr>
        <p:spPr>
          <a:xfrm>
            <a:off x="9179160" y="2883154"/>
            <a:ext cx="573375" cy="95410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AD43816-4D7E-D577-6636-DFD75E246A11}"/>
              </a:ext>
            </a:extLst>
          </p:cNvPr>
          <p:cNvSpPr/>
          <p:nvPr/>
        </p:nvSpPr>
        <p:spPr>
          <a:xfrm rot="10800000">
            <a:off x="2599280" y="3869147"/>
            <a:ext cx="573375" cy="954107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7B1F4C-3DCD-9920-A637-1C32B3506BCA}"/>
              </a:ext>
            </a:extLst>
          </p:cNvPr>
          <p:cNvSpPr txBox="1"/>
          <p:nvPr/>
        </p:nvSpPr>
        <p:spPr>
          <a:xfrm>
            <a:off x="2293931" y="2852375"/>
            <a:ext cx="12148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Increasing</a:t>
            </a:r>
          </a:p>
          <a:p>
            <a:pPr algn="ctr"/>
            <a:r>
              <a:rPr lang="en-US" sz="2000" b="1" dirty="0"/>
              <a:t>Youth</a:t>
            </a:r>
          </a:p>
          <a:p>
            <a:pPr algn="ctr"/>
            <a:r>
              <a:rPr lang="en-US" sz="2000" b="1" dirty="0"/>
              <a:t>Success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D9DFAE-8E47-F53A-CCFA-73EE9714D8EC}"/>
              </a:ext>
            </a:extLst>
          </p:cNvPr>
          <p:cNvSpPr txBox="1"/>
          <p:nvPr/>
        </p:nvSpPr>
        <p:spPr>
          <a:xfrm>
            <a:off x="9904987" y="1622454"/>
            <a:ext cx="19697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solidFill>
                  <a:srgbClr val="FF9900"/>
                </a:solidFill>
                <a:latin typeface="Book Antiqua" panose="02040602050305030304" pitchFamily="18" charset="0"/>
              </a:rPr>
              <a:t>Prevention:</a:t>
            </a:r>
            <a:r>
              <a:rPr lang="en-US" i="1" dirty="0">
                <a:solidFill>
                  <a:srgbClr val="FF9900"/>
                </a:solidFill>
                <a:latin typeface="Book Antiqua" panose="02040602050305030304" pitchFamily="18" charset="0"/>
              </a:rPr>
              <a:t> </a:t>
            </a:r>
            <a:r>
              <a:rPr lang="en-US" i="1" dirty="0">
                <a:latin typeface="Book Antiqua" panose="02040602050305030304" pitchFamily="18" charset="0"/>
              </a:rPr>
              <a:t> The act of stopping something from happening or arising.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ECC6F4-56F0-95CF-B4A8-ADD778EE57C8}"/>
              </a:ext>
            </a:extLst>
          </p:cNvPr>
          <p:cNvSpPr txBox="1"/>
          <p:nvPr/>
        </p:nvSpPr>
        <p:spPr>
          <a:xfrm>
            <a:off x="9924606" y="4523839"/>
            <a:ext cx="196975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    Intervention:</a:t>
            </a:r>
            <a:r>
              <a:rPr lang="en-US" sz="20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  </a:t>
            </a:r>
            <a:r>
              <a:rPr lang="en-US" b="0" i="1" dirty="0">
                <a:latin typeface="Book Antiqua" panose="02040602050305030304" pitchFamily="18" charset="0"/>
              </a:rPr>
              <a:t>Taking action in order to affect an outcome.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9E3223-870D-197B-8893-0C2E946B5D94}"/>
              </a:ext>
            </a:extLst>
          </p:cNvPr>
          <p:cNvSpPr txBox="1"/>
          <p:nvPr/>
        </p:nvSpPr>
        <p:spPr>
          <a:xfrm>
            <a:off x="297641" y="4523839"/>
            <a:ext cx="208995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kern="1200" dirty="0">
                <a:solidFill>
                  <a:srgbClr val="009644"/>
                </a:solidFill>
                <a:effectLst/>
                <a:latin typeface="Book Antiqua" panose="02040602050305030304" pitchFamily="18" charset="0"/>
              </a:rPr>
              <a:t>Redirection:</a:t>
            </a:r>
            <a:r>
              <a:rPr lang="en-US" b="0" i="1" kern="1200" dirty="0">
                <a:effectLst/>
                <a:latin typeface="Book Antiqua" panose="02040602050305030304" pitchFamily="18" charset="0"/>
              </a:rPr>
              <a:t>  </a:t>
            </a:r>
            <a:r>
              <a:rPr lang="en-US" i="1" dirty="0">
                <a:latin typeface="Book Antiqua" panose="02040602050305030304" pitchFamily="18" charset="0"/>
              </a:rPr>
              <a:t>D</a:t>
            </a:r>
            <a:r>
              <a:rPr lang="en-US" b="0" i="1" kern="1200" dirty="0">
                <a:effectLst/>
                <a:latin typeface="Book Antiqua" panose="02040602050305030304" pitchFamily="18" charset="0"/>
              </a:rPr>
              <a:t>irecting something                to a new or different place or purpose.</a:t>
            </a:r>
            <a:endParaRPr lang="en-US" i="1" dirty="0">
              <a:latin typeface="Book Antiqua" panose="0204060205030503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2BFFA4-F215-B836-491A-64CA912DCFA9}"/>
              </a:ext>
            </a:extLst>
          </p:cNvPr>
          <p:cNvSpPr txBox="1"/>
          <p:nvPr/>
        </p:nvSpPr>
        <p:spPr>
          <a:xfrm>
            <a:off x="364693" y="1622453"/>
            <a:ext cx="252127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Progression</a:t>
            </a:r>
            <a:r>
              <a:rPr lang="en-US" b="1" i="1" dirty="0">
                <a:solidFill>
                  <a:schemeClr val="accent2">
                    <a:lumMod val="90000"/>
                    <a:lumOff val="10000"/>
                  </a:schemeClr>
                </a:solidFill>
                <a:latin typeface="Book Antiqua" panose="02040602050305030304" pitchFamily="18" charset="0"/>
              </a:rPr>
              <a:t>:  </a:t>
            </a:r>
            <a:r>
              <a:rPr lang="en-US" b="0" i="1" dirty="0">
                <a:latin typeface="Book Antiqua" panose="02040602050305030304" pitchFamily="18" charset="0"/>
              </a:rPr>
              <a:t>Moving gradually towards a more advanced state; </a:t>
            </a:r>
          </a:p>
          <a:p>
            <a:r>
              <a:rPr lang="en-US" b="0" i="1" dirty="0">
                <a:latin typeface="Book Antiqua" panose="02040602050305030304" pitchFamily="18" charset="0"/>
              </a:rPr>
              <a:t>forward or onward movement.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BB62C6-DCAA-F3B2-AC92-E4B5B9E3D472}"/>
              </a:ext>
            </a:extLst>
          </p:cNvPr>
          <p:cNvGrpSpPr/>
          <p:nvPr/>
        </p:nvGrpSpPr>
        <p:grpSpPr>
          <a:xfrm>
            <a:off x="54318" y="6282523"/>
            <a:ext cx="12057767" cy="343453"/>
            <a:chOff x="0" y="6309682"/>
            <a:chExt cx="12057767" cy="34345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F15525E-DA72-220C-1DA9-B4063C7B9968}"/>
                </a:ext>
              </a:extLst>
            </p:cNvPr>
            <p:cNvGrpSpPr/>
            <p:nvPr/>
          </p:nvGrpSpPr>
          <p:grpSpPr>
            <a:xfrm>
              <a:off x="0" y="6322855"/>
              <a:ext cx="3586580" cy="330280"/>
              <a:chOff x="1725390" y="4605025"/>
              <a:chExt cx="8903422" cy="928943"/>
            </a:xfrm>
          </p:grpSpPr>
          <p:sp>
            <p:nvSpPr>
              <p:cNvPr id="50" name="Arrow: Chevron 49">
                <a:extLst>
                  <a:ext uri="{FF2B5EF4-FFF2-40B4-BE49-F238E27FC236}">
                    <a16:creationId xmlns:a16="http://schemas.microsoft.com/office/drawing/2014/main" id="{476B5581-AF8F-E529-A00B-BA8D8C87E87F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Arrow: Chevron 50">
                <a:extLst>
                  <a:ext uri="{FF2B5EF4-FFF2-40B4-BE49-F238E27FC236}">
                    <a16:creationId xmlns:a16="http://schemas.microsoft.com/office/drawing/2014/main" id="{F53C4DBE-83CE-C3C9-AF20-338007068A13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Arrow: Chevron 51">
                <a:extLst>
                  <a:ext uri="{FF2B5EF4-FFF2-40B4-BE49-F238E27FC236}">
                    <a16:creationId xmlns:a16="http://schemas.microsoft.com/office/drawing/2014/main" id="{CA7C0B91-324D-26E6-39B0-3C2AF6719BB0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Arrow: Chevron 52">
                <a:extLst>
                  <a:ext uri="{FF2B5EF4-FFF2-40B4-BE49-F238E27FC236}">
                    <a16:creationId xmlns:a16="http://schemas.microsoft.com/office/drawing/2014/main" id="{39F825AA-8134-E6D2-E15A-096E6E1300F4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Arrow: Chevron 53">
                <a:extLst>
                  <a:ext uri="{FF2B5EF4-FFF2-40B4-BE49-F238E27FC236}">
                    <a16:creationId xmlns:a16="http://schemas.microsoft.com/office/drawing/2014/main" id="{57BC0EF3-F9DA-A031-3AF8-C39463121802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Arrow: Chevron 54">
                <a:extLst>
                  <a:ext uri="{FF2B5EF4-FFF2-40B4-BE49-F238E27FC236}">
                    <a16:creationId xmlns:a16="http://schemas.microsoft.com/office/drawing/2014/main" id="{8AB9E243-48EA-EB3B-3FAA-1EE5ADD8BAEC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Arrow: Chevron 55">
                <a:extLst>
                  <a:ext uri="{FF2B5EF4-FFF2-40B4-BE49-F238E27FC236}">
                    <a16:creationId xmlns:a16="http://schemas.microsoft.com/office/drawing/2014/main" id="{3944BDEF-347F-64BF-A710-0FE1F04B68E4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Arrow: Chevron 56">
                <a:extLst>
                  <a:ext uri="{FF2B5EF4-FFF2-40B4-BE49-F238E27FC236}">
                    <a16:creationId xmlns:a16="http://schemas.microsoft.com/office/drawing/2014/main" id="{FE005891-F37F-86B3-ED69-4B1E5353F7FA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Arrow: Chevron 57">
                <a:extLst>
                  <a:ext uri="{FF2B5EF4-FFF2-40B4-BE49-F238E27FC236}">
                    <a16:creationId xmlns:a16="http://schemas.microsoft.com/office/drawing/2014/main" id="{B9AE21DC-1FCC-292D-205A-376B8CB799F4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9FE6A3F0-6397-21B1-FDAC-83509D869ADD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Arrow: Chevron 59">
                <a:extLst>
                  <a:ext uri="{FF2B5EF4-FFF2-40B4-BE49-F238E27FC236}">
                    <a16:creationId xmlns:a16="http://schemas.microsoft.com/office/drawing/2014/main" id="{F695FBF1-5A3F-E78D-8C53-B56E44536228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35864E-F940-61B9-22ED-A192950F5C63}"/>
                </a:ext>
              </a:extLst>
            </p:cNvPr>
            <p:cNvGrpSpPr/>
            <p:nvPr/>
          </p:nvGrpSpPr>
          <p:grpSpPr>
            <a:xfrm>
              <a:off x="3260328" y="6318464"/>
              <a:ext cx="3586580" cy="330280"/>
              <a:chOff x="1725390" y="4605025"/>
              <a:chExt cx="8903422" cy="928943"/>
            </a:xfrm>
          </p:grpSpPr>
          <p:sp>
            <p:nvSpPr>
              <p:cNvPr id="39" name="Arrow: Chevron 38">
                <a:extLst>
                  <a:ext uri="{FF2B5EF4-FFF2-40B4-BE49-F238E27FC236}">
                    <a16:creationId xmlns:a16="http://schemas.microsoft.com/office/drawing/2014/main" id="{1144622C-C682-80C2-86E2-4FA6AC1B5CB8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Arrow: Chevron 39">
                <a:extLst>
                  <a:ext uri="{FF2B5EF4-FFF2-40B4-BE49-F238E27FC236}">
                    <a16:creationId xmlns:a16="http://schemas.microsoft.com/office/drawing/2014/main" id="{0A81B937-071C-F528-933D-5E8E98003D89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Arrow: Chevron 40">
                <a:extLst>
                  <a:ext uri="{FF2B5EF4-FFF2-40B4-BE49-F238E27FC236}">
                    <a16:creationId xmlns:a16="http://schemas.microsoft.com/office/drawing/2014/main" id="{2D9EB3B4-31EB-4A92-6C67-00B4D8A224F9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F980982F-60BA-0A91-9F4A-9E5D96723E26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D707D090-5371-7224-E35C-6442FC0B9A0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7EFE5CF3-5FE4-4104-6BB2-BBB5707B1396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Arrow: Chevron 44">
                <a:extLst>
                  <a:ext uri="{FF2B5EF4-FFF2-40B4-BE49-F238E27FC236}">
                    <a16:creationId xmlns:a16="http://schemas.microsoft.com/office/drawing/2014/main" id="{00260A7E-996B-4005-2971-5FCCD9E808A7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8BF13B50-14FE-6F9F-2A93-A5C59EBD54E9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7F4B386C-BCF2-9643-30F9-37936FD183C0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3390D280-2431-6E56-8D1F-D269E2B9A5B0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rrow: Chevron 48">
                <a:extLst>
                  <a:ext uri="{FF2B5EF4-FFF2-40B4-BE49-F238E27FC236}">
                    <a16:creationId xmlns:a16="http://schemas.microsoft.com/office/drawing/2014/main" id="{FCC073AF-B181-40BB-3A58-D25B86884C05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4283AFA-4591-C769-CA9F-E15C3DE79C6A}"/>
                </a:ext>
              </a:extLst>
            </p:cNvPr>
            <p:cNvGrpSpPr/>
            <p:nvPr/>
          </p:nvGrpSpPr>
          <p:grpSpPr>
            <a:xfrm>
              <a:off x="6520656" y="6314073"/>
              <a:ext cx="3586580" cy="330280"/>
              <a:chOff x="1725390" y="4605025"/>
              <a:chExt cx="8903422" cy="928943"/>
            </a:xfrm>
          </p:grpSpPr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A846E8DA-6499-2FB1-EA29-D8CBFBF5CD23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35F8725A-A0D6-2299-C8B3-A584659AD16E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Arrow: Chevron 29">
                <a:extLst>
                  <a:ext uri="{FF2B5EF4-FFF2-40B4-BE49-F238E27FC236}">
                    <a16:creationId xmlns:a16="http://schemas.microsoft.com/office/drawing/2014/main" id="{BEB26F32-976B-F5D5-7B75-359A4FFB86D0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EF19559B-FE4D-8123-CB6F-7F57AC5F379E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7D4866E7-F686-D68C-BDE3-2949CE41FB5B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1DB6A3DE-E34D-4CB8-F4BC-A5F2A941CA59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Arrow: Chevron 33">
                <a:extLst>
                  <a:ext uri="{FF2B5EF4-FFF2-40B4-BE49-F238E27FC236}">
                    <a16:creationId xmlns:a16="http://schemas.microsoft.com/office/drawing/2014/main" id="{477FB9BC-55A2-5FBA-75FF-D6489F7C4C07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row: Chevron 34">
                <a:extLst>
                  <a:ext uri="{FF2B5EF4-FFF2-40B4-BE49-F238E27FC236}">
                    <a16:creationId xmlns:a16="http://schemas.microsoft.com/office/drawing/2014/main" id="{B9B0F1DC-4735-64EF-1345-7D10B7299259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Arrow: Chevron 35">
                <a:extLst>
                  <a:ext uri="{FF2B5EF4-FFF2-40B4-BE49-F238E27FC236}">
                    <a16:creationId xmlns:a16="http://schemas.microsoft.com/office/drawing/2014/main" id="{A6745A61-638C-147F-25F7-C67969DB4460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89742C47-ECEB-4D78-2F27-E4C116328AB3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5076FDD8-21C4-C560-6B1A-70C2ED735806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301A074-3A33-C6DA-327E-882CAD38E145}"/>
                </a:ext>
              </a:extLst>
            </p:cNvPr>
            <p:cNvGrpSpPr/>
            <p:nvPr/>
          </p:nvGrpSpPr>
          <p:grpSpPr>
            <a:xfrm>
              <a:off x="9776634" y="6309682"/>
              <a:ext cx="2281133" cy="330280"/>
              <a:chOff x="1725390" y="4605025"/>
              <a:chExt cx="5662746" cy="928943"/>
            </a:xfrm>
          </p:grpSpPr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932D1055-4C5B-2E8C-1EBB-9C8E4E66227B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B206C6BD-6296-E0AF-B0B1-691E1425E0B4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2A85A00F-3FB6-44BE-1D9F-6561AF21266D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22DBDCD0-E1A5-317E-902C-1F470BA3607E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397D88BD-8B9F-B0B2-8F2D-38853EDA94EA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7219E7ED-0671-DA7A-4724-DC6683226221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row: Chevron 26">
                <a:extLst>
                  <a:ext uri="{FF2B5EF4-FFF2-40B4-BE49-F238E27FC236}">
                    <a16:creationId xmlns:a16="http://schemas.microsoft.com/office/drawing/2014/main" id="{BD5EC505-AFE1-F883-D42D-1CD5552279F2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1342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ight Triangle 65">
            <a:extLst>
              <a:ext uri="{FF2B5EF4-FFF2-40B4-BE49-F238E27FC236}">
                <a16:creationId xmlns:a16="http://schemas.microsoft.com/office/drawing/2014/main" id="{50C54BA6-EE3C-D340-DD15-C9CA9D28CECF}"/>
              </a:ext>
            </a:extLst>
          </p:cNvPr>
          <p:cNvSpPr/>
          <p:nvPr/>
        </p:nvSpPr>
        <p:spPr>
          <a:xfrm rot="16200000">
            <a:off x="6135005" y="3961170"/>
            <a:ext cx="1828800" cy="1951294"/>
          </a:xfrm>
          <a:prstGeom prst="rtTriangle">
            <a:avLst/>
          </a:prstGeom>
          <a:solidFill>
            <a:srgbClr val="E8B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Triangle 64">
            <a:extLst>
              <a:ext uri="{FF2B5EF4-FFF2-40B4-BE49-F238E27FC236}">
                <a16:creationId xmlns:a16="http://schemas.microsoft.com/office/drawing/2014/main" id="{B67965AB-500B-E031-CB23-8FFD394B05FC}"/>
              </a:ext>
            </a:extLst>
          </p:cNvPr>
          <p:cNvSpPr/>
          <p:nvPr/>
        </p:nvSpPr>
        <p:spPr>
          <a:xfrm rot="16200000">
            <a:off x="713710" y="3965791"/>
            <a:ext cx="1828800" cy="1937174"/>
          </a:xfrm>
          <a:prstGeom prst="rtTriangle">
            <a:avLst/>
          </a:prstGeom>
          <a:solidFill>
            <a:srgbClr val="8BA4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Triangle 63">
            <a:extLst>
              <a:ext uri="{FF2B5EF4-FFF2-40B4-BE49-F238E27FC236}">
                <a16:creationId xmlns:a16="http://schemas.microsoft.com/office/drawing/2014/main" id="{0CFE8FB3-BE2A-D151-2634-F36EA03B1B7F}"/>
              </a:ext>
            </a:extLst>
          </p:cNvPr>
          <p:cNvSpPr/>
          <p:nvPr/>
        </p:nvSpPr>
        <p:spPr>
          <a:xfrm rot="5400000">
            <a:off x="4167774" y="2121319"/>
            <a:ext cx="1860669" cy="1951294"/>
          </a:xfrm>
          <a:prstGeom prst="rtTriangle">
            <a:avLst/>
          </a:prstGeom>
          <a:solidFill>
            <a:srgbClr val="BBC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ight Triangle 66">
            <a:extLst>
              <a:ext uri="{FF2B5EF4-FFF2-40B4-BE49-F238E27FC236}">
                <a16:creationId xmlns:a16="http://schemas.microsoft.com/office/drawing/2014/main" id="{D00A12D0-CA1C-A781-82C6-31B892723E97}"/>
              </a:ext>
            </a:extLst>
          </p:cNvPr>
          <p:cNvSpPr/>
          <p:nvPr/>
        </p:nvSpPr>
        <p:spPr>
          <a:xfrm rot="5400000">
            <a:off x="9370266" y="2117783"/>
            <a:ext cx="1860669" cy="1951294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DC26B-E20F-19BD-E79D-8B3186AFB26B}"/>
              </a:ext>
            </a:extLst>
          </p:cNvPr>
          <p:cNvSpPr txBox="1"/>
          <p:nvPr/>
        </p:nvSpPr>
        <p:spPr>
          <a:xfrm>
            <a:off x="362853" y="1281958"/>
            <a:ext cx="1131824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ONSE 2022 – 2023 </a:t>
            </a:r>
            <a:r>
              <a:rPr lang="en-US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Engagement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59703-7F66-E285-EB1F-750A57CCDA75}"/>
              </a:ext>
            </a:extLst>
          </p:cNvPr>
          <p:cNvSpPr txBox="1"/>
          <p:nvPr/>
        </p:nvSpPr>
        <p:spPr>
          <a:xfrm>
            <a:off x="319308" y="120376"/>
            <a:ext cx="1152002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8E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 OF NEIGHBORHOOD SAFETY AND ENGAGEMENT </a:t>
            </a:r>
            <a:endParaRPr lang="en-US" sz="3600" b="1" dirty="0">
              <a:solidFill>
                <a:srgbClr val="008E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43F67C-A735-3337-398B-16A2319FE8A9}"/>
              </a:ext>
            </a:extLst>
          </p:cNvPr>
          <p:cNvCxnSpPr>
            <a:cxnSpLocks/>
          </p:cNvCxnSpPr>
          <p:nvPr/>
        </p:nvCxnSpPr>
        <p:spPr>
          <a:xfrm>
            <a:off x="436880" y="1012717"/>
            <a:ext cx="113182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BE86CC2E-E70B-E13F-0C8E-C3DA028EFDDD}"/>
              </a:ext>
            </a:extLst>
          </p:cNvPr>
          <p:cNvSpPr txBox="1">
            <a:spLocks/>
          </p:cNvSpPr>
          <p:nvPr/>
        </p:nvSpPr>
        <p:spPr>
          <a:xfrm>
            <a:off x="7225285" y="653145"/>
            <a:ext cx="4206166" cy="6588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rgbClr val="C00000"/>
                </a:solidFill>
                <a:latin typeface="Lucida Calligraphy" panose="03010101010101010101" pitchFamily="66" charset="0"/>
              </a:rPr>
              <a:t>Status Update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498C0D-1945-EDC0-CBFD-4FE0B4BCE333}"/>
              </a:ext>
            </a:extLst>
          </p:cNvPr>
          <p:cNvGrpSpPr/>
          <p:nvPr/>
        </p:nvGrpSpPr>
        <p:grpSpPr>
          <a:xfrm>
            <a:off x="54318" y="6228205"/>
            <a:ext cx="12057767" cy="343453"/>
            <a:chOff x="0" y="6309682"/>
            <a:chExt cx="12057767" cy="3434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A2CEC7B-1D89-2F54-A869-37AEDC61FF85}"/>
                </a:ext>
              </a:extLst>
            </p:cNvPr>
            <p:cNvGrpSpPr/>
            <p:nvPr/>
          </p:nvGrpSpPr>
          <p:grpSpPr>
            <a:xfrm>
              <a:off x="0" y="6322855"/>
              <a:ext cx="3586580" cy="330280"/>
              <a:chOff x="1725390" y="4605025"/>
              <a:chExt cx="8903422" cy="928943"/>
            </a:xfrm>
          </p:grpSpPr>
          <p:sp>
            <p:nvSpPr>
              <p:cNvPr id="41" name="Arrow: Chevron 40">
                <a:extLst>
                  <a:ext uri="{FF2B5EF4-FFF2-40B4-BE49-F238E27FC236}">
                    <a16:creationId xmlns:a16="http://schemas.microsoft.com/office/drawing/2014/main" id="{EBF63163-7E77-E2E7-FC9C-1A6D269F2093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A5E380BF-A050-A74E-AEFA-4A435440343D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46F5BA18-267E-DB87-2F97-8287A154953E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2314995A-C51F-C92A-2EBE-A0A44DD803BA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Arrow: Chevron 44">
                <a:extLst>
                  <a:ext uri="{FF2B5EF4-FFF2-40B4-BE49-F238E27FC236}">
                    <a16:creationId xmlns:a16="http://schemas.microsoft.com/office/drawing/2014/main" id="{B44CB1A7-AC26-AC39-9F8C-4DC7C0A3B84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AAB7AFC2-91B1-7E9C-F418-BBC5CBC91595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2EE2AE3C-7F9A-D492-D3AB-A724AC726FA8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B6BDD4E5-DE13-1BAB-91E9-E43489882317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rrow: Chevron 48">
                <a:extLst>
                  <a:ext uri="{FF2B5EF4-FFF2-40B4-BE49-F238E27FC236}">
                    <a16:creationId xmlns:a16="http://schemas.microsoft.com/office/drawing/2014/main" id="{084C3685-7FBD-8E69-B1D2-E1801E72E63C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Arrow: Chevron 49">
                <a:extLst>
                  <a:ext uri="{FF2B5EF4-FFF2-40B4-BE49-F238E27FC236}">
                    <a16:creationId xmlns:a16="http://schemas.microsoft.com/office/drawing/2014/main" id="{A086CBA8-43D6-74F7-E5E4-7B832D095CFB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Arrow: Chevron 50">
                <a:extLst>
                  <a:ext uri="{FF2B5EF4-FFF2-40B4-BE49-F238E27FC236}">
                    <a16:creationId xmlns:a16="http://schemas.microsoft.com/office/drawing/2014/main" id="{CC8B4A64-4858-1FE7-21C0-A3C4C8859CE5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4A33FF-037B-2DF7-81C2-9B241D4E3CDA}"/>
                </a:ext>
              </a:extLst>
            </p:cNvPr>
            <p:cNvGrpSpPr/>
            <p:nvPr/>
          </p:nvGrpSpPr>
          <p:grpSpPr>
            <a:xfrm>
              <a:off x="3260328" y="6318464"/>
              <a:ext cx="3586580" cy="330280"/>
              <a:chOff x="1725390" y="4605025"/>
              <a:chExt cx="8903422" cy="928943"/>
            </a:xfrm>
          </p:grpSpPr>
          <p:sp>
            <p:nvSpPr>
              <p:cNvPr id="30" name="Arrow: Chevron 29">
                <a:extLst>
                  <a:ext uri="{FF2B5EF4-FFF2-40B4-BE49-F238E27FC236}">
                    <a16:creationId xmlns:a16="http://schemas.microsoft.com/office/drawing/2014/main" id="{B9443AD8-E9D0-278A-9B05-D2ED483E7C18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12309075-30FE-6F2C-9005-589BC210654E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83A4E12D-27DA-3B65-512F-F20094708DEB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1C22D991-B3AD-F601-AE1D-216C75F177A6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Arrow: Chevron 33">
                <a:extLst>
                  <a:ext uri="{FF2B5EF4-FFF2-40B4-BE49-F238E27FC236}">
                    <a16:creationId xmlns:a16="http://schemas.microsoft.com/office/drawing/2014/main" id="{FDA1DA68-D3EA-24CF-6E95-90ABD94D0B8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row: Chevron 34">
                <a:extLst>
                  <a:ext uri="{FF2B5EF4-FFF2-40B4-BE49-F238E27FC236}">
                    <a16:creationId xmlns:a16="http://schemas.microsoft.com/office/drawing/2014/main" id="{4AFCAD14-396C-CA3C-FFA9-36C1BEDF4A52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Arrow: Chevron 35">
                <a:extLst>
                  <a:ext uri="{FF2B5EF4-FFF2-40B4-BE49-F238E27FC236}">
                    <a16:creationId xmlns:a16="http://schemas.microsoft.com/office/drawing/2014/main" id="{25629112-C07E-E9FA-E420-CCC10E3BA3AE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CD9CDBA8-60B0-87BA-0FDC-F52C24EE2BB2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003E1-8DA2-3056-F708-B69CF535BBCD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Arrow: Chevron 38">
                <a:extLst>
                  <a:ext uri="{FF2B5EF4-FFF2-40B4-BE49-F238E27FC236}">
                    <a16:creationId xmlns:a16="http://schemas.microsoft.com/office/drawing/2014/main" id="{57A648DD-0420-41AC-F610-FCE5423C7001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Arrow: Chevron 39">
                <a:extLst>
                  <a:ext uri="{FF2B5EF4-FFF2-40B4-BE49-F238E27FC236}">
                    <a16:creationId xmlns:a16="http://schemas.microsoft.com/office/drawing/2014/main" id="{E772DD26-31D4-889E-7963-54335B78C547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884594-EA28-3404-661F-92224BD10DC6}"/>
                </a:ext>
              </a:extLst>
            </p:cNvPr>
            <p:cNvGrpSpPr/>
            <p:nvPr/>
          </p:nvGrpSpPr>
          <p:grpSpPr>
            <a:xfrm>
              <a:off x="6520656" y="6314073"/>
              <a:ext cx="3586580" cy="330280"/>
              <a:chOff x="1725390" y="4605025"/>
              <a:chExt cx="8903422" cy="928943"/>
            </a:xfrm>
          </p:grpSpPr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B463F3BD-EAC2-5F4B-C428-A6A73B679672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8D55AADB-9C9C-587F-3E8C-A862168722F3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D570CF7D-5B5A-0F8F-1FC7-4A237FACB635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63E49C5A-0B56-9009-F0C7-A433C5291EF1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C4D8AE54-CEB2-089B-F84D-3F7568AED14F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DD823FF5-553C-5F5A-1CF1-C992DA61417E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FB597AB1-FB99-804F-7079-32FAAA8BFAAA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A32DF4E-7583-E212-A686-33F1E4ECB9F4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row: Chevron 26">
                <a:extLst>
                  <a:ext uri="{FF2B5EF4-FFF2-40B4-BE49-F238E27FC236}">
                    <a16:creationId xmlns:a16="http://schemas.microsoft.com/office/drawing/2014/main" id="{044FAD44-1C26-883B-A882-DB934E4A408D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37ECB938-84EF-2FF1-4C88-A60D4F8CF27B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9851B17D-CE9B-ADE2-9083-516AFBC37EBB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C169C7-ACE0-344D-1A63-FA57C13998DD}"/>
                </a:ext>
              </a:extLst>
            </p:cNvPr>
            <p:cNvGrpSpPr/>
            <p:nvPr/>
          </p:nvGrpSpPr>
          <p:grpSpPr>
            <a:xfrm>
              <a:off x="9776634" y="6309682"/>
              <a:ext cx="2281133" cy="330280"/>
              <a:chOff x="1725390" y="4605025"/>
              <a:chExt cx="5662746" cy="928943"/>
            </a:xfrm>
          </p:grpSpPr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32D87200-85B2-8AFE-4D17-D041DE4A1A1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090B0A93-067F-E2C2-151F-214680F72FC7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A11C6B22-8067-881A-1A80-6D4E6B525ADB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56EA5781-6707-B5C9-2541-3BA114936382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6703B344-AD4C-9F39-C6BC-23E9145E4056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88068148-0A70-6830-4BD3-688CC65B4401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E57D0FF3-B43F-88CC-3DEE-CDD2F3047A46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C625B74-0B03-6D46-FD7C-80335BC791E1}"/>
              </a:ext>
            </a:extLst>
          </p:cNvPr>
          <p:cNvSpPr txBox="1"/>
          <p:nvPr/>
        </p:nvSpPr>
        <p:spPr>
          <a:xfrm>
            <a:off x="4063893" y="2137555"/>
            <a:ext cx="1695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Reconnection Retreat 2022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1B70EF-45C7-B315-D423-BE0BF60C6CAF}"/>
              </a:ext>
            </a:extLst>
          </p:cNvPr>
          <p:cNvSpPr txBox="1"/>
          <p:nvPr/>
        </p:nvSpPr>
        <p:spPr>
          <a:xfrm>
            <a:off x="704184" y="5297116"/>
            <a:ext cx="1937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Neighborhood Improvement Team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E12D45-42AF-12D0-21C2-8CB7A5F4C1F8}"/>
              </a:ext>
            </a:extLst>
          </p:cNvPr>
          <p:cNvSpPr txBox="1"/>
          <p:nvPr/>
        </p:nvSpPr>
        <p:spPr>
          <a:xfrm>
            <a:off x="6505574" y="5280171"/>
            <a:ext cx="1543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Consequences of Your Actions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4FF82E-2AC3-AADB-CAF5-53BA87DBCC6A}"/>
              </a:ext>
            </a:extLst>
          </p:cNvPr>
          <p:cNvSpPr txBox="1"/>
          <p:nvPr/>
        </p:nvSpPr>
        <p:spPr>
          <a:xfrm>
            <a:off x="9291976" y="2125596"/>
            <a:ext cx="1695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Anti- Gun Violence Pledge</a:t>
            </a:r>
          </a:p>
        </p:txBody>
      </p:sp>
      <p:pic>
        <p:nvPicPr>
          <p:cNvPr id="57" name="Picture 56" descr="A group of people in a classroom&#10;&#10;Description automatically generated with medium confidence">
            <a:extLst>
              <a:ext uri="{FF2B5EF4-FFF2-40B4-BE49-F238E27FC236}">
                <a16:creationId xmlns:a16="http://schemas.microsoft.com/office/drawing/2014/main" id="{CFA86C3C-8519-3504-28F5-BA6A4D154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4" y="2166627"/>
            <a:ext cx="3251199" cy="1861913"/>
          </a:xfrm>
          <a:prstGeom prst="rect">
            <a:avLst/>
          </a:prstGeom>
        </p:spPr>
      </p:pic>
      <p:pic>
        <p:nvPicPr>
          <p:cNvPr id="59" name="Picture 58" descr="A picture containing person, people, crowd, group&#10;&#10;Description automatically generated">
            <a:extLst>
              <a:ext uri="{FF2B5EF4-FFF2-40B4-BE49-F238E27FC236}">
                <a16:creationId xmlns:a16="http://schemas.microsoft.com/office/drawing/2014/main" id="{5E40EAB4-FF31-37F6-FA6F-0060A12AC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214" y="4024730"/>
            <a:ext cx="3251199" cy="1828800"/>
          </a:xfrm>
          <a:prstGeom prst="rect">
            <a:avLst/>
          </a:prstGeom>
        </p:spPr>
      </p:pic>
      <p:pic>
        <p:nvPicPr>
          <p:cNvPr id="61" name="Picture 60" descr="A group of men standing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1AA39B01-3896-5755-B31A-F481F156C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57" y="2165455"/>
            <a:ext cx="3251200" cy="1861913"/>
          </a:xfrm>
          <a:prstGeom prst="rect">
            <a:avLst/>
          </a:prstGeom>
        </p:spPr>
      </p:pic>
      <p:pic>
        <p:nvPicPr>
          <p:cNvPr id="63" name="Picture 62" descr="A group of people wearing yellow vests and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C49DB02F-873C-0A9A-4ED6-F8D2F528B0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0" b="19567"/>
          <a:stretch/>
        </p:blipFill>
        <p:spPr>
          <a:xfrm>
            <a:off x="2599447" y="4027924"/>
            <a:ext cx="347987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8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1DC26B-E20F-19BD-E79D-8B3186AFB26B}"/>
              </a:ext>
            </a:extLst>
          </p:cNvPr>
          <p:cNvSpPr txBox="1"/>
          <p:nvPr/>
        </p:nvSpPr>
        <p:spPr>
          <a:xfrm>
            <a:off x="319308" y="996118"/>
            <a:ext cx="6024343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ONSE Collaborative Partnerships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59703-7F66-E285-EB1F-750A57CCDA75}"/>
              </a:ext>
            </a:extLst>
          </p:cNvPr>
          <p:cNvSpPr txBox="1"/>
          <p:nvPr/>
        </p:nvSpPr>
        <p:spPr>
          <a:xfrm>
            <a:off x="319308" y="120376"/>
            <a:ext cx="1152002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8E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 OF NEIGHBORHOOD SAFETY AND ENGAGEMENT </a:t>
            </a:r>
            <a:endParaRPr lang="en-US" sz="3600" b="1" dirty="0">
              <a:solidFill>
                <a:srgbClr val="008E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43F67C-A735-3337-398B-16A2319FE8A9}"/>
              </a:ext>
            </a:extLst>
          </p:cNvPr>
          <p:cNvCxnSpPr>
            <a:cxnSpLocks/>
          </p:cNvCxnSpPr>
          <p:nvPr/>
        </p:nvCxnSpPr>
        <p:spPr>
          <a:xfrm>
            <a:off x="436880" y="1012717"/>
            <a:ext cx="113182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BE86CC2E-E70B-E13F-0C8E-C3DA028EFDDD}"/>
              </a:ext>
            </a:extLst>
          </p:cNvPr>
          <p:cNvSpPr txBox="1">
            <a:spLocks/>
          </p:cNvSpPr>
          <p:nvPr/>
        </p:nvSpPr>
        <p:spPr>
          <a:xfrm>
            <a:off x="7863841" y="653145"/>
            <a:ext cx="3567610" cy="7191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rgbClr val="C00000"/>
                </a:solidFill>
                <a:latin typeface="Lucida Calligraphy" panose="03010101010101010101" pitchFamily="66" charset="0"/>
              </a:rPr>
              <a:t>Teamwork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498C0D-1945-EDC0-CBFD-4FE0B4BCE333}"/>
              </a:ext>
            </a:extLst>
          </p:cNvPr>
          <p:cNvGrpSpPr/>
          <p:nvPr/>
        </p:nvGrpSpPr>
        <p:grpSpPr>
          <a:xfrm>
            <a:off x="54318" y="6228205"/>
            <a:ext cx="12057767" cy="343453"/>
            <a:chOff x="0" y="6309682"/>
            <a:chExt cx="12057767" cy="3434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A2CEC7B-1D89-2F54-A869-37AEDC61FF85}"/>
                </a:ext>
              </a:extLst>
            </p:cNvPr>
            <p:cNvGrpSpPr/>
            <p:nvPr/>
          </p:nvGrpSpPr>
          <p:grpSpPr>
            <a:xfrm>
              <a:off x="0" y="6322855"/>
              <a:ext cx="3586580" cy="330280"/>
              <a:chOff x="1725390" y="4605025"/>
              <a:chExt cx="8903422" cy="928943"/>
            </a:xfrm>
          </p:grpSpPr>
          <p:sp>
            <p:nvSpPr>
              <p:cNvPr id="41" name="Arrow: Chevron 40">
                <a:extLst>
                  <a:ext uri="{FF2B5EF4-FFF2-40B4-BE49-F238E27FC236}">
                    <a16:creationId xmlns:a16="http://schemas.microsoft.com/office/drawing/2014/main" id="{EBF63163-7E77-E2E7-FC9C-1A6D269F2093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A5E380BF-A050-A74E-AEFA-4A435440343D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46F5BA18-267E-DB87-2F97-8287A154953E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2314995A-C51F-C92A-2EBE-A0A44DD803BA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Arrow: Chevron 44">
                <a:extLst>
                  <a:ext uri="{FF2B5EF4-FFF2-40B4-BE49-F238E27FC236}">
                    <a16:creationId xmlns:a16="http://schemas.microsoft.com/office/drawing/2014/main" id="{B44CB1A7-AC26-AC39-9F8C-4DC7C0A3B84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AAB7AFC2-91B1-7E9C-F418-BBC5CBC91595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2EE2AE3C-7F9A-D492-D3AB-A724AC726FA8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B6BDD4E5-DE13-1BAB-91E9-E43489882317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rrow: Chevron 48">
                <a:extLst>
                  <a:ext uri="{FF2B5EF4-FFF2-40B4-BE49-F238E27FC236}">
                    <a16:creationId xmlns:a16="http://schemas.microsoft.com/office/drawing/2014/main" id="{084C3685-7FBD-8E69-B1D2-E1801E72E63C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Arrow: Chevron 49">
                <a:extLst>
                  <a:ext uri="{FF2B5EF4-FFF2-40B4-BE49-F238E27FC236}">
                    <a16:creationId xmlns:a16="http://schemas.microsoft.com/office/drawing/2014/main" id="{A086CBA8-43D6-74F7-E5E4-7B832D095CFB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Arrow: Chevron 50">
                <a:extLst>
                  <a:ext uri="{FF2B5EF4-FFF2-40B4-BE49-F238E27FC236}">
                    <a16:creationId xmlns:a16="http://schemas.microsoft.com/office/drawing/2014/main" id="{CC8B4A64-4858-1FE7-21C0-A3C4C8859CE5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4A33FF-037B-2DF7-81C2-9B241D4E3CDA}"/>
                </a:ext>
              </a:extLst>
            </p:cNvPr>
            <p:cNvGrpSpPr/>
            <p:nvPr/>
          </p:nvGrpSpPr>
          <p:grpSpPr>
            <a:xfrm>
              <a:off x="3260328" y="6318464"/>
              <a:ext cx="3586580" cy="330280"/>
              <a:chOff x="1725390" y="4605025"/>
              <a:chExt cx="8903422" cy="928943"/>
            </a:xfrm>
          </p:grpSpPr>
          <p:sp>
            <p:nvSpPr>
              <p:cNvPr id="30" name="Arrow: Chevron 29">
                <a:extLst>
                  <a:ext uri="{FF2B5EF4-FFF2-40B4-BE49-F238E27FC236}">
                    <a16:creationId xmlns:a16="http://schemas.microsoft.com/office/drawing/2014/main" id="{B9443AD8-E9D0-278A-9B05-D2ED483E7C18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12309075-30FE-6F2C-9005-589BC210654E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83A4E12D-27DA-3B65-512F-F20094708DEB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1C22D991-B3AD-F601-AE1D-216C75F177A6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Arrow: Chevron 33">
                <a:extLst>
                  <a:ext uri="{FF2B5EF4-FFF2-40B4-BE49-F238E27FC236}">
                    <a16:creationId xmlns:a16="http://schemas.microsoft.com/office/drawing/2014/main" id="{FDA1DA68-D3EA-24CF-6E95-90ABD94D0B8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row: Chevron 34">
                <a:extLst>
                  <a:ext uri="{FF2B5EF4-FFF2-40B4-BE49-F238E27FC236}">
                    <a16:creationId xmlns:a16="http://schemas.microsoft.com/office/drawing/2014/main" id="{4AFCAD14-396C-CA3C-FFA9-36C1BEDF4A52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Arrow: Chevron 35">
                <a:extLst>
                  <a:ext uri="{FF2B5EF4-FFF2-40B4-BE49-F238E27FC236}">
                    <a16:creationId xmlns:a16="http://schemas.microsoft.com/office/drawing/2014/main" id="{25629112-C07E-E9FA-E420-CCC10E3BA3AE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CD9CDBA8-60B0-87BA-0FDC-F52C24EE2BB2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003E1-8DA2-3056-F708-B69CF535BBCD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Arrow: Chevron 38">
                <a:extLst>
                  <a:ext uri="{FF2B5EF4-FFF2-40B4-BE49-F238E27FC236}">
                    <a16:creationId xmlns:a16="http://schemas.microsoft.com/office/drawing/2014/main" id="{57A648DD-0420-41AC-F610-FCE5423C7001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Arrow: Chevron 39">
                <a:extLst>
                  <a:ext uri="{FF2B5EF4-FFF2-40B4-BE49-F238E27FC236}">
                    <a16:creationId xmlns:a16="http://schemas.microsoft.com/office/drawing/2014/main" id="{E772DD26-31D4-889E-7963-54335B78C547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884594-EA28-3404-661F-92224BD10DC6}"/>
                </a:ext>
              </a:extLst>
            </p:cNvPr>
            <p:cNvGrpSpPr/>
            <p:nvPr/>
          </p:nvGrpSpPr>
          <p:grpSpPr>
            <a:xfrm>
              <a:off x="6520656" y="6314073"/>
              <a:ext cx="3586580" cy="330280"/>
              <a:chOff x="1725390" y="4605025"/>
              <a:chExt cx="8903422" cy="928943"/>
            </a:xfrm>
          </p:grpSpPr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B463F3BD-EAC2-5F4B-C428-A6A73B679672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8D55AADB-9C9C-587F-3E8C-A862168722F3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D570CF7D-5B5A-0F8F-1FC7-4A237FACB635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63E49C5A-0B56-9009-F0C7-A433C5291EF1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C4D8AE54-CEB2-089B-F84D-3F7568AED14F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DD823FF5-553C-5F5A-1CF1-C992DA61417E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FB597AB1-FB99-804F-7079-32FAAA8BFAAA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A32DF4E-7583-E212-A686-33F1E4ECB9F4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row: Chevron 26">
                <a:extLst>
                  <a:ext uri="{FF2B5EF4-FFF2-40B4-BE49-F238E27FC236}">
                    <a16:creationId xmlns:a16="http://schemas.microsoft.com/office/drawing/2014/main" id="{044FAD44-1C26-883B-A882-DB934E4A408D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37ECB938-84EF-2FF1-4C88-A60D4F8CF27B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9851B17D-CE9B-ADE2-9083-516AFBC37EBB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C169C7-ACE0-344D-1A63-FA57C13998DD}"/>
                </a:ext>
              </a:extLst>
            </p:cNvPr>
            <p:cNvGrpSpPr/>
            <p:nvPr/>
          </p:nvGrpSpPr>
          <p:grpSpPr>
            <a:xfrm>
              <a:off x="9776634" y="6309682"/>
              <a:ext cx="2281133" cy="330280"/>
              <a:chOff x="1725390" y="4605025"/>
              <a:chExt cx="5662746" cy="928943"/>
            </a:xfrm>
          </p:grpSpPr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32D87200-85B2-8AFE-4D17-D041DE4A1A1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090B0A93-067F-E2C2-151F-214680F72FC7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A11C6B22-8067-881A-1A80-6D4E6B525ADB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56EA5781-6707-B5C9-2541-3BA114936382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6703B344-AD4C-9F39-C6BC-23E9145E4056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88068148-0A70-6830-4BD3-688CC65B4401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E57D0FF3-B43F-88CC-3DEE-CDD2F3047A46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EDD4A7-84B1-0EC6-6D89-0638FC5D4AFE}"/>
              </a:ext>
            </a:extLst>
          </p:cNvPr>
          <p:cNvSpPr txBox="1"/>
          <p:nvPr/>
        </p:nvSpPr>
        <p:spPr>
          <a:xfrm>
            <a:off x="380078" y="1444592"/>
            <a:ext cx="4605927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Savannah Chatham County Public Schools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Chatham County Juvenile Court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Juvenile Justice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Victims Witness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Savannah State University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Georgia Southern University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Savannah Technical College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Memorial Health University Medical Center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St. Joseph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’s / Candler Hospitals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 Georgia Indicators</a:t>
            </a:r>
            <a:endParaRPr lang="en-US" sz="16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Gateway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Service Board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lvl="1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to Adult</a:t>
            </a:r>
          </a:p>
          <a:p>
            <a:pPr marL="344488" lvl="1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APEX</a:t>
            </a:r>
          </a:p>
          <a:p>
            <a:pPr marL="344488" lvl="1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 House</a:t>
            </a:r>
          </a:p>
          <a:p>
            <a:pPr marL="344488" lvl="1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Individual, Group, and Family Counseling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Savannah Pastors Alliance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Innovative Workforce Development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Chatham County Safety Net Planning Council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Georgia Department of Labor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Goodwill of the Coastal Empire</a:t>
            </a: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ACAFD3-1A6D-D743-D5F3-2B63DBB72F50}"/>
              </a:ext>
            </a:extLst>
          </p:cNvPr>
          <p:cNvSpPr txBox="1"/>
          <p:nvPr/>
        </p:nvSpPr>
        <p:spPr>
          <a:xfrm>
            <a:off x="7978141" y="1235042"/>
            <a:ext cx="373073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Coffee Foundation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 Callen Boys and Girls Club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Heads-Up Guidance Services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Skills for Empowerment Center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Mediation Center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Savannah Royal Lions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Talented Individuals with Power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Mentoring Academy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Love </a:t>
            </a:r>
            <a:r>
              <a:rPr lang="en-US" sz="1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Cann</a:t>
            </a: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Park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Loop It Up Savannah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LB3 Foundation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Savannah Learning Academy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Offenders Alumni Association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Savannah Feed the Hungry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Savannah Youth City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League of Brawn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DEEP Center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Wesley Community Center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Georgia Legal Services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Court Appointed Special Advocates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E780D2C-6F1E-9433-74FE-AB2A293E4E3C}"/>
              </a:ext>
            </a:extLst>
          </p:cNvPr>
          <p:cNvSpPr txBox="1"/>
          <p:nvPr/>
        </p:nvSpPr>
        <p:spPr>
          <a:xfrm>
            <a:off x="4936933" y="1477205"/>
            <a:ext cx="3056134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Front Porch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Intercept Program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Kid Forward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 Place</a:t>
            </a:r>
          </a:p>
          <a:p>
            <a:pPr marL="344488" lvl="1" indent="-171450">
              <a:buSzPts val="1000"/>
              <a:buFont typeface="Symbol" panose="05050102010706020507" pitchFamily="18" charset="2"/>
              <a:buChar char=""/>
              <a:tabLst>
                <a:tab pos="461963" algn="l"/>
              </a:tabLs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Emergency Shelter</a:t>
            </a:r>
          </a:p>
          <a:p>
            <a:pPr marL="344488" lvl="1" indent="-171450">
              <a:buSzPts val="1000"/>
              <a:buFont typeface="Symbol" panose="05050102010706020507" pitchFamily="18" charset="2"/>
              <a:buChar char=""/>
              <a:tabLst>
                <a:tab pos="461963" algn="l"/>
              </a:tabLs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Families Always Matter</a:t>
            </a:r>
          </a:p>
          <a:p>
            <a:pPr marL="344488" lvl="1" indent="-171450">
              <a:buSzPts val="1000"/>
              <a:buFont typeface="Symbol" panose="05050102010706020507" pitchFamily="18" charset="2"/>
              <a:buChar char=""/>
              <a:tabLst>
                <a:tab pos="461963" algn="l"/>
              </a:tabLs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Street Outreach</a:t>
            </a:r>
          </a:p>
          <a:p>
            <a:pPr marL="344488" lvl="1" indent="-171450">
              <a:buSzPts val="1000"/>
              <a:buFont typeface="Symbol" panose="05050102010706020507" pitchFamily="18" charset="2"/>
              <a:buChar char=""/>
              <a:tabLst>
                <a:tab pos="461963" algn="l"/>
              </a:tabLs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Rapid Re-Housing Program</a:t>
            </a:r>
          </a:p>
          <a:p>
            <a:pPr marL="344488" lvl="1" indent="-171450">
              <a:buSzPts val="1000"/>
              <a:buFont typeface="Symbol" panose="05050102010706020507" pitchFamily="18" charset="2"/>
              <a:buChar char=""/>
              <a:tabLst>
                <a:tab pos="461963" algn="l"/>
              </a:tabLs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Transitional Living Program</a:t>
            </a:r>
          </a:p>
          <a:p>
            <a:pPr marL="171450" marR="0" lvl="0" indent="-171450"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Advocacy Program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Primal Behavior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Dismas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Charities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Step-Up Savannah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 Oaks Public Library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 Response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Challenge Academy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Front Porch Improv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WorkSource Coastal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ShotSpotter</a:t>
            </a:r>
          </a:p>
          <a:p>
            <a:pPr marL="171450" indent="-17145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NAMI of Georgia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37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1DC26B-E20F-19BD-E79D-8B3186AFB26B}"/>
              </a:ext>
            </a:extLst>
          </p:cNvPr>
          <p:cNvSpPr txBox="1"/>
          <p:nvPr/>
        </p:nvSpPr>
        <p:spPr>
          <a:xfrm>
            <a:off x="362853" y="1281958"/>
            <a:ext cx="11318240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ONSE 2022 – 2023 </a:t>
            </a:r>
            <a:r>
              <a:rPr lang="en-US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 Engagement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59703-7F66-E285-EB1F-750A57CCDA75}"/>
              </a:ext>
            </a:extLst>
          </p:cNvPr>
          <p:cNvSpPr txBox="1"/>
          <p:nvPr/>
        </p:nvSpPr>
        <p:spPr>
          <a:xfrm>
            <a:off x="319308" y="120376"/>
            <a:ext cx="1152002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8E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 OF NEIGHBORHOOD SAFETY AND ENGAGEMENT </a:t>
            </a:r>
            <a:endParaRPr lang="en-US" sz="3600" b="1" dirty="0">
              <a:solidFill>
                <a:srgbClr val="008E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43F67C-A735-3337-398B-16A2319FE8A9}"/>
              </a:ext>
            </a:extLst>
          </p:cNvPr>
          <p:cNvCxnSpPr>
            <a:cxnSpLocks/>
          </p:cNvCxnSpPr>
          <p:nvPr/>
        </p:nvCxnSpPr>
        <p:spPr>
          <a:xfrm>
            <a:off x="436880" y="1012717"/>
            <a:ext cx="113182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BE86CC2E-E70B-E13F-0C8E-C3DA028EFDDD}"/>
              </a:ext>
            </a:extLst>
          </p:cNvPr>
          <p:cNvSpPr txBox="1">
            <a:spLocks/>
          </p:cNvSpPr>
          <p:nvPr/>
        </p:nvSpPr>
        <p:spPr>
          <a:xfrm>
            <a:off x="7225285" y="653145"/>
            <a:ext cx="4206166" cy="65883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rgbClr val="C00000"/>
                </a:solidFill>
                <a:latin typeface="Lucida Calligraphy" panose="03010101010101010101" pitchFamily="66" charset="0"/>
              </a:rPr>
              <a:t>Status Update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498C0D-1945-EDC0-CBFD-4FE0B4BCE333}"/>
              </a:ext>
            </a:extLst>
          </p:cNvPr>
          <p:cNvGrpSpPr/>
          <p:nvPr/>
        </p:nvGrpSpPr>
        <p:grpSpPr>
          <a:xfrm>
            <a:off x="54318" y="6228205"/>
            <a:ext cx="12057767" cy="343453"/>
            <a:chOff x="0" y="6309682"/>
            <a:chExt cx="12057767" cy="3434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A2CEC7B-1D89-2F54-A869-37AEDC61FF85}"/>
                </a:ext>
              </a:extLst>
            </p:cNvPr>
            <p:cNvGrpSpPr/>
            <p:nvPr/>
          </p:nvGrpSpPr>
          <p:grpSpPr>
            <a:xfrm>
              <a:off x="0" y="6322855"/>
              <a:ext cx="3586580" cy="330280"/>
              <a:chOff x="1725390" y="4605025"/>
              <a:chExt cx="8903422" cy="928943"/>
            </a:xfrm>
          </p:grpSpPr>
          <p:sp>
            <p:nvSpPr>
              <p:cNvPr id="41" name="Arrow: Chevron 40">
                <a:extLst>
                  <a:ext uri="{FF2B5EF4-FFF2-40B4-BE49-F238E27FC236}">
                    <a16:creationId xmlns:a16="http://schemas.microsoft.com/office/drawing/2014/main" id="{EBF63163-7E77-E2E7-FC9C-1A6D269F2093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A5E380BF-A050-A74E-AEFA-4A435440343D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46F5BA18-267E-DB87-2F97-8287A154953E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2314995A-C51F-C92A-2EBE-A0A44DD803BA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Arrow: Chevron 44">
                <a:extLst>
                  <a:ext uri="{FF2B5EF4-FFF2-40B4-BE49-F238E27FC236}">
                    <a16:creationId xmlns:a16="http://schemas.microsoft.com/office/drawing/2014/main" id="{B44CB1A7-AC26-AC39-9F8C-4DC7C0A3B84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AAB7AFC2-91B1-7E9C-F418-BBC5CBC91595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2EE2AE3C-7F9A-D492-D3AB-A724AC726FA8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B6BDD4E5-DE13-1BAB-91E9-E43489882317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rrow: Chevron 48">
                <a:extLst>
                  <a:ext uri="{FF2B5EF4-FFF2-40B4-BE49-F238E27FC236}">
                    <a16:creationId xmlns:a16="http://schemas.microsoft.com/office/drawing/2014/main" id="{084C3685-7FBD-8E69-B1D2-E1801E72E63C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Arrow: Chevron 49">
                <a:extLst>
                  <a:ext uri="{FF2B5EF4-FFF2-40B4-BE49-F238E27FC236}">
                    <a16:creationId xmlns:a16="http://schemas.microsoft.com/office/drawing/2014/main" id="{A086CBA8-43D6-74F7-E5E4-7B832D095CFB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Arrow: Chevron 50">
                <a:extLst>
                  <a:ext uri="{FF2B5EF4-FFF2-40B4-BE49-F238E27FC236}">
                    <a16:creationId xmlns:a16="http://schemas.microsoft.com/office/drawing/2014/main" id="{CC8B4A64-4858-1FE7-21C0-A3C4C8859CE5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4A33FF-037B-2DF7-81C2-9B241D4E3CDA}"/>
                </a:ext>
              </a:extLst>
            </p:cNvPr>
            <p:cNvGrpSpPr/>
            <p:nvPr/>
          </p:nvGrpSpPr>
          <p:grpSpPr>
            <a:xfrm>
              <a:off x="3260328" y="6318464"/>
              <a:ext cx="3586580" cy="330280"/>
              <a:chOff x="1725390" y="4605025"/>
              <a:chExt cx="8903422" cy="928943"/>
            </a:xfrm>
          </p:grpSpPr>
          <p:sp>
            <p:nvSpPr>
              <p:cNvPr id="30" name="Arrow: Chevron 29">
                <a:extLst>
                  <a:ext uri="{FF2B5EF4-FFF2-40B4-BE49-F238E27FC236}">
                    <a16:creationId xmlns:a16="http://schemas.microsoft.com/office/drawing/2014/main" id="{B9443AD8-E9D0-278A-9B05-D2ED483E7C18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12309075-30FE-6F2C-9005-589BC210654E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83A4E12D-27DA-3B65-512F-F20094708DEB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1C22D991-B3AD-F601-AE1D-216C75F177A6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Arrow: Chevron 33">
                <a:extLst>
                  <a:ext uri="{FF2B5EF4-FFF2-40B4-BE49-F238E27FC236}">
                    <a16:creationId xmlns:a16="http://schemas.microsoft.com/office/drawing/2014/main" id="{FDA1DA68-D3EA-24CF-6E95-90ABD94D0B8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row: Chevron 34">
                <a:extLst>
                  <a:ext uri="{FF2B5EF4-FFF2-40B4-BE49-F238E27FC236}">
                    <a16:creationId xmlns:a16="http://schemas.microsoft.com/office/drawing/2014/main" id="{4AFCAD14-396C-CA3C-FFA9-36C1BEDF4A52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Arrow: Chevron 35">
                <a:extLst>
                  <a:ext uri="{FF2B5EF4-FFF2-40B4-BE49-F238E27FC236}">
                    <a16:creationId xmlns:a16="http://schemas.microsoft.com/office/drawing/2014/main" id="{25629112-C07E-E9FA-E420-CCC10E3BA3AE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CD9CDBA8-60B0-87BA-0FDC-F52C24EE2BB2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003E1-8DA2-3056-F708-B69CF535BBCD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Arrow: Chevron 38">
                <a:extLst>
                  <a:ext uri="{FF2B5EF4-FFF2-40B4-BE49-F238E27FC236}">
                    <a16:creationId xmlns:a16="http://schemas.microsoft.com/office/drawing/2014/main" id="{57A648DD-0420-41AC-F610-FCE5423C7001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Arrow: Chevron 39">
                <a:extLst>
                  <a:ext uri="{FF2B5EF4-FFF2-40B4-BE49-F238E27FC236}">
                    <a16:creationId xmlns:a16="http://schemas.microsoft.com/office/drawing/2014/main" id="{E772DD26-31D4-889E-7963-54335B78C547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884594-EA28-3404-661F-92224BD10DC6}"/>
                </a:ext>
              </a:extLst>
            </p:cNvPr>
            <p:cNvGrpSpPr/>
            <p:nvPr/>
          </p:nvGrpSpPr>
          <p:grpSpPr>
            <a:xfrm>
              <a:off x="6520656" y="6314073"/>
              <a:ext cx="3586580" cy="330280"/>
              <a:chOff x="1725390" y="4605025"/>
              <a:chExt cx="8903422" cy="928943"/>
            </a:xfrm>
          </p:grpSpPr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B463F3BD-EAC2-5F4B-C428-A6A73B679672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8D55AADB-9C9C-587F-3E8C-A862168722F3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D570CF7D-5B5A-0F8F-1FC7-4A237FACB635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63E49C5A-0B56-9009-F0C7-A433C5291EF1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C4D8AE54-CEB2-089B-F84D-3F7568AED14F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DD823FF5-553C-5F5A-1CF1-C992DA61417E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FB597AB1-FB99-804F-7079-32FAAA8BFAAA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A32DF4E-7583-E212-A686-33F1E4ECB9F4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row: Chevron 26">
                <a:extLst>
                  <a:ext uri="{FF2B5EF4-FFF2-40B4-BE49-F238E27FC236}">
                    <a16:creationId xmlns:a16="http://schemas.microsoft.com/office/drawing/2014/main" id="{044FAD44-1C26-883B-A882-DB934E4A408D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37ECB938-84EF-2FF1-4C88-A60D4F8CF27B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9851B17D-CE9B-ADE2-9083-516AFBC37EBB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C169C7-ACE0-344D-1A63-FA57C13998DD}"/>
                </a:ext>
              </a:extLst>
            </p:cNvPr>
            <p:cNvGrpSpPr/>
            <p:nvPr/>
          </p:nvGrpSpPr>
          <p:grpSpPr>
            <a:xfrm>
              <a:off x="9776634" y="6309682"/>
              <a:ext cx="2281133" cy="330280"/>
              <a:chOff x="1725390" y="4605025"/>
              <a:chExt cx="5662746" cy="928943"/>
            </a:xfrm>
          </p:grpSpPr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32D87200-85B2-8AFE-4D17-D041DE4A1A1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090B0A93-067F-E2C2-151F-214680F72FC7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A11C6B22-8067-881A-1A80-6D4E6B525ADB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56EA5781-6707-B5C9-2541-3BA114936382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6703B344-AD4C-9F39-C6BC-23E9145E4056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88068148-0A70-6830-4BD3-688CC65B4401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E57D0FF3-B43F-88CC-3DEE-CDD2F3047A46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52" name="Table 52">
            <a:extLst>
              <a:ext uri="{FF2B5EF4-FFF2-40B4-BE49-F238E27FC236}">
                <a16:creationId xmlns:a16="http://schemas.microsoft.com/office/drawing/2014/main" id="{7CA45C4B-02EE-FF41-48A2-FBB06011F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179048"/>
              </p:ext>
            </p:extLst>
          </p:nvPr>
        </p:nvGraphicFramePr>
        <p:xfrm>
          <a:off x="1260876" y="2576732"/>
          <a:ext cx="967024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2654">
                  <a:extLst>
                    <a:ext uri="{9D8B030D-6E8A-4147-A177-3AD203B41FA5}">
                      <a16:colId xmlns:a16="http://schemas.microsoft.com/office/drawing/2014/main" val="3220043250"/>
                    </a:ext>
                  </a:extLst>
                </a:gridCol>
                <a:gridCol w="1471131">
                  <a:extLst>
                    <a:ext uri="{9D8B030D-6E8A-4147-A177-3AD203B41FA5}">
                      <a16:colId xmlns:a16="http://schemas.microsoft.com/office/drawing/2014/main" val="2266384464"/>
                    </a:ext>
                  </a:extLst>
                </a:gridCol>
                <a:gridCol w="1207824">
                  <a:extLst>
                    <a:ext uri="{9D8B030D-6E8A-4147-A177-3AD203B41FA5}">
                      <a16:colId xmlns:a16="http://schemas.microsoft.com/office/drawing/2014/main" val="1398673829"/>
                    </a:ext>
                  </a:extLst>
                </a:gridCol>
                <a:gridCol w="1848638">
                  <a:extLst>
                    <a:ext uri="{9D8B030D-6E8A-4147-A177-3AD203B41FA5}">
                      <a16:colId xmlns:a16="http://schemas.microsoft.com/office/drawing/2014/main" val="591498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 Actual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 YTD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2023 Projection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263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Youth Engaged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2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Partnership Meetings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832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Outreach Events Hosted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220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Number of Community Events / Meetings Attended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135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Victim Assistance Referrals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788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Job Referrals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020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Referrals for Services (Non-Victim Related)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045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254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1DC26B-E20F-19BD-E79D-8B3186AFB26B}"/>
              </a:ext>
            </a:extLst>
          </p:cNvPr>
          <p:cNvSpPr txBox="1"/>
          <p:nvPr/>
        </p:nvSpPr>
        <p:spPr>
          <a:xfrm>
            <a:off x="362853" y="1281958"/>
            <a:ext cx="11318240" cy="4934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ONSE 2023 Program Calendar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endParaRPr lang="en-US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 Maps Academy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ONSE staff and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rtners will undergo Violence Reduction Training offered by Cities United.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Reconnection Tour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Youth will explore local history and surrounding communities as it relates to th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so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cial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eterminants of health that impact the lives of Savannah’s youth.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Reconnection Weekend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 Youth will establish meaningful connections with community leaders for the purposes of mentoring youth in specific areas of need.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Reconnection Retreat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An isolated week of life skills, enrichment and social development for high-risk youth.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Neighborhood Improvement Teams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Hosting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 for at-risk teens in their communities.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Services Provider Annual Training Program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skills among service providers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establish a Community-wide “Trauma Sensitive” protocol and partnership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 Engagement Events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Community-wide social summer events for youth citywide.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Savannah Teen Art, Music, and Performance (STAMP)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Therapeutic arts program for at-risk youth.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59703-7F66-E285-EB1F-750A57CCDA75}"/>
              </a:ext>
            </a:extLst>
          </p:cNvPr>
          <p:cNvSpPr txBox="1"/>
          <p:nvPr/>
        </p:nvSpPr>
        <p:spPr>
          <a:xfrm>
            <a:off x="319308" y="120376"/>
            <a:ext cx="1152002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solidFill>
                  <a:srgbClr val="008E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 OF NEIGHBORHOOD SAFETY AND ENGAGEMENT </a:t>
            </a:r>
            <a:endParaRPr lang="en-US" sz="3600" b="1" dirty="0">
              <a:solidFill>
                <a:srgbClr val="008E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43F67C-A735-3337-398B-16A2319FE8A9}"/>
              </a:ext>
            </a:extLst>
          </p:cNvPr>
          <p:cNvCxnSpPr>
            <a:cxnSpLocks/>
          </p:cNvCxnSpPr>
          <p:nvPr/>
        </p:nvCxnSpPr>
        <p:spPr>
          <a:xfrm>
            <a:off x="436880" y="1012717"/>
            <a:ext cx="1131824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BE86CC2E-E70B-E13F-0C8E-C3DA028EFDDD}"/>
              </a:ext>
            </a:extLst>
          </p:cNvPr>
          <p:cNvSpPr txBox="1">
            <a:spLocks/>
          </p:cNvSpPr>
          <p:nvPr/>
        </p:nvSpPr>
        <p:spPr>
          <a:xfrm>
            <a:off x="7863841" y="653145"/>
            <a:ext cx="3567610" cy="7191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rgbClr val="C00000"/>
                </a:solidFill>
                <a:latin typeface="Lucida Calligraphy" panose="03010101010101010101" pitchFamily="66" charset="0"/>
              </a:rPr>
              <a:t>Coming Soon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498C0D-1945-EDC0-CBFD-4FE0B4BCE333}"/>
              </a:ext>
            </a:extLst>
          </p:cNvPr>
          <p:cNvGrpSpPr/>
          <p:nvPr/>
        </p:nvGrpSpPr>
        <p:grpSpPr>
          <a:xfrm>
            <a:off x="54318" y="6228205"/>
            <a:ext cx="12057767" cy="343453"/>
            <a:chOff x="0" y="6309682"/>
            <a:chExt cx="12057767" cy="34345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A2CEC7B-1D89-2F54-A869-37AEDC61FF85}"/>
                </a:ext>
              </a:extLst>
            </p:cNvPr>
            <p:cNvGrpSpPr/>
            <p:nvPr/>
          </p:nvGrpSpPr>
          <p:grpSpPr>
            <a:xfrm>
              <a:off x="0" y="6322855"/>
              <a:ext cx="3586580" cy="330280"/>
              <a:chOff x="1725390" y="4605025"/>
              <a:chExt cx="8903422" cy="928943"/>
            </a:xfrm>
          </p:grpSpPr>
          <p:sp>
            <p:nvSpPr>
              <p:cNvPr id="41" name="Arrow: Chevron 40">
                <a:extLst>
                  <a:ext uri="{FF2B5EF4-FFF2-40B4-BE49-F238E27FC236}">
                    <a16:creationId xmlns:a16="http://schemas.microsoft.com/office/drawing/2014/main" id="{EBF63163-7E77-E2E7-FC9C-1A6D269F2093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Arrow: Chevron 41">
                <a:extLst>
                  <a:ext uri="{FF2B5EF4-FFF2-40B4-BE49-F238E27FC236}">
                    <a16:creationId xmlns:a16="http://schemas.microsoft.com/office/drawing/2014/main" id="{A5E380BF-A050-A74E-AEFA-4A435440343D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Arrow: Chevron 42">
                <a:extLst>
                  <a:ext uri="{FF2B5EF4-FFF2-40B4-BE49-F238E27FC236}">
                    <a16:creationId xmlns:a16="http://schemas.microsoft.com/office/drawing/2014/main" id="{46F5BA18-267E-DB87-2F97-8287A154953E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2314995A-C51F-C92A-2EBE-A0A44DD803BA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Arrow: Chevron 44">
                <a:extLst>
                  <a:ext uri="{FF2B5EF4-FFF2-40B4-BE49-F238E27FC236}">
                    <a16:creationId xmlns:a16="http://schemas.microsoft.com/office/drawing/2014/main" id="{B44CB1A7-AC26-AC39-9F8C-4DC7C0A3B84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AAB7AFC2-91B1-7E9C-F418-BBC5CBC91595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2EE2AE3C-7F9A-D492-D3AB-A724AC726FA8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B6BDD4E5-DE13-1BAB-91E9-E43489882317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rrow: Chevron 48">
                <a:extLst>
                  <a:ext uri="{FF2B5EF4-FFF2-40B4-BE49-F238E27FC236}">
                    <a16:creationId xmlns:a16="http://schemas.microsoft.com/office/drawing/2014/main" id="{084C3685-7FBD-8E69-B1D2-E1801E72E63C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Arrow: Chevron 49">
                <a:extLst>
                  <a:ext uri="{FF2B5EF4-FFF2-40B4-BE49-F238E27FC236}">
                    <a16:creationId xmlns:a16="http://schemas.microsoft.com/office/drawing/2014/main" id="{A086CBA8-43D6-74F7-E5E4-7B832D095CFB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Arrow: Chevron 50">
                <a:extLst>
                  <a:ext uri="{FF2B5EF4-FFF2-40B4-BE49-F238E27FC236}">
                    <a16:creationId xmlns:a16="http://schemas.microsoft.com/office/drawing/2014/main" id="{CC8B4A64-4858-1FE7-21C0-A3C4C8859CE5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4A33FF-037B-2DF7-81C2-9B241D4E3CDA}"/>
                </a:ext>
              </a:extLst>
            </p:cNvPr>
            <p:cNvGrpSpPr/>
            <p:nvPr/>
          </p:nvGrpSpPr>
          <p:grpSpPr>
            <a:xfrm>
              <a:off x="3260328" y="6318464"/>
              <a:ext cx="3586580" cy="330280"/>
              <a:chOff x="1725390" y="4605025"/>
              <a:chExt cx="8903422" cy="928943"/>
            </a:xfrm>
          </p:grpSpPr>
          <p:sp>
            <p:nvSpPr>
              <p:cNvPr id="30" name="Arrow: Chevron 29">
                <a:extLst>
                  <a:ext uri="{FF2B5EF4-FFF2-40B4-BE49-F238E27FC236}">
                    <a16:creationId xmlns:a16="http://schemas.microsoft.com/office/drawing/2014/main" id="{B9443AD8-E9D0-278A-9B05-D2ED483E7C18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12309075-30FE-6F2C-9005-589BC210654E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83A4E12D-27DA-3B65-512F-F20094708DEB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1C22D991-B3AD-F601-AE1D-216C75F177A6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Arrow: Chevron 33">
                <a:extLst>
                  <a:ext uri="{FF2B5EF4-FFF2-40B4-BE49-F238E27FC236}">
                    <a16:creationId xmlns:a16="http://schemas.microsoft.com/office/drawing/2014/main" id="{FDA1DA68-D3EA-24CF-6E95-90ABD94D0B8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row: Chevron 34">
                <a:extLst>
                  <a:ext uri="{FF2B5EF4-FFF2-40B4-BE49-F238E27FC236}">
                    <a16:creationId xmlns:a16="http://schemas.microsoft.com/office/drawing/2014/main" id="{4AFCAD14-396C-CA3C-FFA9-36C1BEDF4A52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Arrow: Chevron 35">
                <a:extLst>
                  <a:ext uri="{FF2B5EF4-FFF2-40B4-BE49-F238E27FC236}">
                    <a16:creationId xmlns:a16="http://schemas.microsoft.com/office/drawing/2014/main" id="{25629112-C07E-E9FA-E420-CCC10E3BA3AE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CD9CDBA8-60B0-87BA-0FDC-F52C24EE2BB2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CF4003E1-8DA2-3056-F708-B69CF535BBCD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Arrow: Chevron 38">
                <a:extLst>
                  <a:ext uri="{FF2B5EF4-FFF2-40B4-BE49-F238E27FC236}">
                    <a16:creationId xmlns:a16="http://schemas.microsoft.com/office/drawing/2014/main" id="{57A648DD-0420-41AC-F610-FCE5423C7001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Arrow: Chevron 39">
                <a:extLst>
                  <a:ext uri="{FF2B5EF4-FFF2-40B4-BE49-F238E27FC236}">
                    <a16:creationId xmlns:a16="http://schemas.microsoft.com/office/drawing/2014/main" id="{E772DD26-31D4-889E-7963-54335B78C547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884594-EA28-3404-661F-92224BD10DC6}"/>
                </a:ext>
              </a:extLst>
            </p:cNvPr>
            <p:cNvGrpSpPr/>
            <p:nvPr/>
          </p:nvGrpSpPr>
          <p:grpSpPr>
            <a:xfrm>
              <a:off x="6520656" y="6314073"/>
              <a:ext cx="3586580" cy="330280"/>
              <a:chOff x="1725390" y="4605025"/>
              <a:chExt cx="8903422" cy="928943"/>
            </a:xfrm>
          </p:grpSpPr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B463F3BD-EAC2-5F4B-C428-A6A73B679672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8D55AADB-9C9C-587F-3E8C-A862168722F3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D570CF7D-5B5A-0F8F-1FC7-4A237FACB635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63E49C5A-0B56-9009-F0C7-A433C5291EF1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C4D8AE54-CEB2-089B-F84D-3F7568AED14F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DD823FF5-553C-5F5A-1CF1-C992DA61417E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FB597AB1-FB99-804F-7079-32FAAA8BFAAA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AA32DF4E-7583-E212-A686-33F1E4ECB9F4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row: Chevron 26">
                <a:extLst>
                  <a:ext uri="{FF2B5EF4-FFF2-40B4-BE49-F238E27FC236}">
                    <a16:creationId xmlns:a16="http://schemas.microsoft.com/office/drawing/2014/main" id="{044FAD44-1C26-883B-A882-DB934E4A408D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37ECB938-84EF-2FF1-4C88-A60D4F8CF27B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9851B17D-CE9B-ADE2-9083-516AFBC37EBB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C169C7-ACE0-344D-1A63-FA57C13998DD}"/>
                </a:ext>
              </a:extLst>
            </p:cNvPr>
            <p:cNvGrpSpPr/>
            <p:nvPr/>
          </p:nvGrpSpPr>
          <p:grpSpPr>
            <a:xfrm>
              <a:off x="9776634" y="6309682"/>
              <a:ext cx="2281133" cy="330280"/>
              <a:chOff x="1725390" y="4605025"/>
              <a:chExt cx="5662746" cy="928943"/>
            </a:xfrm>
          </p:grpSpPr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32D87200-85B2-8AFE-4D17-D041DE4A1A1A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090B0A93-067F-E2C2-151F-214680F72FC7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A11C6B22-8067-881A-1A80-6D4E6B525ADB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56EA5781-6707-B5C9-2541-3BA114936382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Arrow: Chevron 15">
                <a:extLst>
                  <a:ext uri="{FF2B5EF4-FFF2-40B4-BE49-F238E27FC236}">
                    <a16:creationId xmlns:a16="http://schemas.microsoft.com/office/drawing/2014/main" id="{6703B344-AD4C-9F39-C6BC-23E9145E4056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88068148-0A70-6830-4BD3-688CC65B4401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E57D0FF3-B43F-88CC-3DEE-CDD2F3047A46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472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90D16038-31A4-F2BB-3FE1-C79B5FFED684}"/>
              </a:ext>
            </a:extLst>
          </p:cNvPr>
          <p:cNvSpPr/>
          <p:nvPr/>
        </p:nvSpPr>
        <p:spPr>
          <a:xfrm flipH="1">
            <a:off x="2955635" y="0"/>
            <a:ext cx="9236363" cy="6858000"/>
          </a:xfrm>
          <a:prstGeom prst="rtTriangle">
            <a:avLst/>
          </a:prstGeom>
          <a:solidFill>
            <a:schemeClr val="accent6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1754074-D7B5-FC02-DBCD-C025AE8B6971}"/>
              </a:ext>
            </a:extLst>
          </p:cNvPr>
          <p:cNvSpPr/>
          <p:nvPr/>
        </p:nvSpPr>
        <p:spPr>
          <a:xfrm flipV="1">
            <a:off x="2050473" y="1556015"/>
            <a:ext cx="8054110" cy="3020292"/>
          </a:xfrm>
          <a:prstGeom prst="triangle">
            <a:avLst>
              <a:gd name="adj" fmla="val 49658"/>
            </a:avLst>
          </a:prstGeom>
          <a:solidFill>
            <a:schemeClr val="accent2">
              <a:lumMod val="75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8B49CB47-C34F-39E7-30A3-30BF50B36508}"/>
              </a:ext>
            </a:extLst>
          </p:cNvPr>
          <p:cNvSpPr/>
          <p:nvPr/>
        </p:nvSpPr>
        <p:spPr>
          <a:xfrm>
            <a:off x="0" y="0"/>
            <a:ext cx="9088582" cy="6858000"/>
          </a:xfrm>
          <a:prstGeom prst="rtTriangle">
            <a:avLst/>
          </a:prstGeom>
          <a:solidFill>
            <a:srgbClr val="4472C4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5A2B7-363F-757A-4347-6AD03CBE26CA}"/>
              </a:ext>
            </a:extLst>
          </p:cNvPr>
          <p:cNvSpPr txBox="1"/>
          <p:nvPr/>
        </p:nvSpPr>
        <p:spPr>
          <a:xfrm>
            <a:off x="2978774" y="282236"/>
            <a:ext cx="6234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gradFill flip="none" rotWithShape="1">
                  <a:gsLst>
                    <a:gs pos="75250">
                      <a:srgbClr val="1B934B"/>
                    </a:gs>
                    <a:gs pos="26000">
                      <a:srgbClr val="BBC58F"/>
                    </a:gs>
                    <a:gs pos="0">
                      <a:srgbClr val="B4BFC8"/>
                    </a:gs>
                    <a:gs pos="50000">
                      <a:srgbClr val="E8B581"/>
                    </a:gs>
                    <a:gs pos="100000">
                      <a:srgbClr val="8BA4A4"/>
                    </a:gs>
                  </a:gsLst>
                  <a:lin ang="10800000" scaled="1"/>
                  <a:tileRect/>
                </a:gradFill>
                <a:latin typeface="Amasis MT Pro Medium" panose="02040604050005020304" pitchFamily="18" charset="0"/>
              </a:rPr>
              <a:t>Implementation of Group Violence Initiatives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F22DC-9EE3-031F-70F4-1CBBA5C3B446}"/>
              </a:ext>
            </a:extLst>
          </p:cNvPr>
          <p:cNvSpPr txBox="1"/>
          <p:nvPr/>
        </p:nvSpPr>
        <p:spPr>
          <a:xfrm>
            <a:off x="1608282" y="3416082"/>
            <a:ext cx="218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School-Based Violence Intervention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SVI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671FB-7491-7027-8F92-8448271CABD0}"/>
              </a:ext>
            </a:extLst>
          </p:cNvPr>
          <p:cNvSpPr txBox="1"/>
          <p:nvPr/>
        </p:nvSpPr>
        <p:spPr>
          <a:xfrm>
            <a:off x="8399318" y="3416082"/>
            <a:ext cx="2451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Hospital-Based Violence Intervention</a:t>
            </a:r>
          </a:p>
          <a:p>
            <a:pPr algn="ctr"/>
            <a:r>
              <a:rPr lang="en-US" sz="2800" dirty="0" err="1">
                <a:latin typeface="Arial Black" panose="020B0A04020102020204" pitchFamily="34" charset="0"/>
              </a:rPr>
              <a:t>HoVI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8B6B8-4ABA-E6B4-7174-71CA3D9FD312}"/>
              </a:ext>
            </a:extLst>
          </p:cNvPr>
          <p:cNvSpPr txBox="1"/>
          <p:nvPr/>
        </p:nvSpPr>
        <p:spPr>
          <a:xfrm>
            <a:off x="4673600" y="1923475"/>
            <a:ext cx="284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Community-Based Violence Intervention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CVI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365C1F-AF99-3817-7D0B-3FA6DCB9160E}"/>
              </a:ext>
            </a:extLst>
          </p:cNvPr>
          <p:cNvGrpSpPr/>
          <p:nvPr/>
        </p:nvGrpSpPr>
        <p:grpSpPr>
          <a:xfrm rot="2219882">
            <a:off x="1882233" y="2616753"/>
            <a:ext cx="3586580" cy="330280"/>
            <a:chOff x="1725390" y="4605025"/>
            <a:chExt cx="8903422" cy="928943"/>
          </a:xfrm>
        </p:grpSpPr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D0854B91-07C2-0D2D-387E-5289CB6BEFEA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7D4A13AD-716F-4C56-22DB-EAE0D8963822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1F045C6B-25B0-C840-AADB-DEA9602EFBC3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9591894F-88C8-EB90-7C75-9E32F61630F5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Arrow: Chevron 26">
              <a:extLst>
                <a:ext uri="{FF2B5EF4-FFF2-40B4-BE49-F238E27FC236}">
                  <a16:creationId xmlns:a16="http://schemas.microsoft.com/office/drawing/2014/main" id="{224020E7-6A4A-9F29-38F9-9737B14506C7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21B35574-85EF-B535-09E6-03D8F4B972C2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6D0ABE86-CEE5-5DB0-0995-F79E5D357E8D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E5C2B0B0-9009-E191-0E18-B58EB59E8220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9850A551-2E04-D4F2-8FB4-49ABA33A0A3F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27242999-88BD-2FEE-A4ED-A0E19DC9EF0A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B50FFD4B-077E-8446-A558-9651FEB87254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7678E1-CE6F-C6C9-E0B5-6EC9CF64641A}"/>
              </a:ext>
            </a:extLst>
          </p:cNvPr>
          <p:cNvGrpSpPr/>
          <p:nvPr/>
        </p:nvGrpSpPr>
        <p:grpSpPr>
          <a:xfrm rot="8613459">
            <a:off x="6680742" y="2608124"/>
            <a:ext cx="3586580" cy="330280"/>
            <a:chOff x="1725390" y="4605025"/>
            <a:chExt cx="8903422" cy="928943"/>
          </a:xfrm>
        </p:grpSpPr>
        <p:sp>
          <p:nvSpPr>
            <p:cNvPr id="35" name="Arrow: Chevron 34">
              <a:extLst>
                <a:ext uri="{FF2B5EF4-FFF2-40B4-BE49-F238E27FC236}">
                  <a16:creationId xmlns:a16="http://schemas.microsoft.com/office/drawing/2014/main" id="{58047F71-048F-9A9F-676F-61F232A8AA8A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6E19227B-8561-D0C7-262E-EC90E626C889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Arrow: Chevron 36">
              <a:extLst>
                <a:ext uri="{FF2B5EF4-FFF2-40B4-BE49-F238E27FC236}">
                  <a16:creationId xmlns:a16="http://schemas.microsoft.com/office/drawing/2014/main" id="{5A8B7518-EA44-6D0C-A3DA-0664890E0FF0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E3D4B153-5A4E-57DB-5403-83E24F77D452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Arrow: Chevron 38">
              <a:extLst>
                <a:ext uri="{FF2B5EF4-FFF2-40B4-BE49-F238E27FC236}">
                  <a16:creationId xmlns:a16="http://schemas.microsoft.com/office/drawing/2014/main" id="{A016339B-F975-9D8F-CD77-6E9693949448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0D63F020-6D16-A3A3-2F6B-5B0300F6BBED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4FAF7D75-0721-8941-99C6-70376681ED96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E0F902F8-ED27-A6C8-DC30-6524FB514B18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Arrow: Chevron 42">
              <a:extLst>
                <a:ext uri="{FF2B5EF4-FFF2-40B4-BE49-F238E27FC236}">
                  <a16:creationId xmlns:a16="http://schemas.microsoft.com/office/drawing/2014/main" id="{711F34C5-45DC-B8A1-8B44-07D48EA1005A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Arrow: Chevron 43">
              <a:extLst>
                <a:ext uri="{FF2B5EF4-FFF2-40B4-BE49-F238E27FC236}">
                  <a16:creationId xmlns:a16="http://schemas.microsoft.com/office/drawing/2014/main" id="{48A064DB-9B4C-A33C-3A40-8FDE9B261EA5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Arrow: Chevron 44">
              <a:extLst>
                <a:ext uri="{FF2B5EF4-FFF2-40B4-BE49-F238E27FC236}">
                  <a16:creationId xmlns:a16="http://schemas.microsoft.com/office/drawing/2014/main" id="{95159A46-F823-5C20-2FD3-669F2CE12120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5F74A00-0C82-57BE-3F84-012BEF3CE511}"/>
              </a:ext>
            </a:extLst>
          </p:cNvPr>
          <p:cNvGrpSpPr/>
          <p:nvPr/>
        </p:nvGrpSpPr>
        <p:grpSpPr>
          <a:xfrm rot="10800000">
            <a:off x="7831578" y="5248753"/>
            <a:ext cx="3586580" cy="330280"/>
            <a:chOff x="1725390" y="4605025"/>
            <a:chExt cx="8903422" cy="928943"/>
          </a:xfrm>
        </p:grpSpPr>
        <p:sp>
          <p:nvSpPr>
            <p:cNvPr id="47" name="Arrow: Chevron 46">
              <a:extLst>
                <a:ext uri="{FF2B5EF4-FFF2-40B4-BE49-F238E27FC236}">
                  <a16:creationId xmlns:a16="http://schemas.microsoft.com/office/drawing/2014/main" id="{9E77B6AF-F417-028D-8B9C-071A837518EB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Arrow: Chevron 47">
              <a:extLst>
                <a:ext uri="{FF2B5EF4-FFF2-40B4-BE49-F238E27FC236}">
                  <a16:creationId xmlns:a16="http://schemas.microsoft.com/office/drawing/2014/main" id="{AABF2763-FB71-178B-E95B-230ED6596E31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D395635D-8221-210B-8F1C-7254DACFE973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Arrow: Chevron 49">
              <a:extLst>
                <a:ext uri="{FF2B5EF4-FFF2-40B4-BE49-F238E27FC236}">
                  <a16:creationId xmlns:a16="http://schemas.microsoft.com/office/drawing/2014/main" id="{6FBE3271-05DA-6968-8865-77C6603D76A6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Arrow: Chevron 50">
              <a:extLst>
                <a:ext uri="{FF2B5EF4-FFF2-40B4-BE49-F238E27FC236}">
                  <a16:creationId xmlns:a16="http://schemas.microsoft.com/office/drawing/2014/main" id="{953FE0AE-5601-7E87-F782-2144C16AD1C0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Arrow: Chevron 51">
              <a:extLst>
                <a:ext uri="{FF2B5EF4-FFF2-40B4-BE49-F238E27FC236}">
                  <a16:creationId xmlns:a16="http://schemas.microsoft.com/office/drawing/2014/main" id="{1AECB14B-B72F-BD8C-FB8D-5F089B73548D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row: Chevron 52">
              <a:extLst>
                <a:ext uri="{FF2B5EF4-FFF2-40B4-BE49-F238E27FC236}">
                  <a16:creationId xmlns:a16="http://schemas.microsoft.com/office/drawing/2014/main" id="{C46E52A2-584B-AF80-614F-BC408D68746A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Arrow: Chevron 53">
              <a:extLst>
                <a:ext uri="{FF2B5EF4-FFF2-40B4-BE49-F238E27FC236}">
                  <a16:creationId xmlns:a16="http://schemas.microsoft.com/office/drawing/2014/main" id="{88AED666-879C-CA2E-568F-762DAF674E5E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Arrow: Chevron 54">
              <a:extLst>
                <a:ext uri="{FF2B5EF4-FFF2-40B4-BE49-F238E27FC236}">
                  <a16:creationId xmlns:a16="http://schemas.microsoft.com/office/drawing/2014/main" id="{A1D77D44-30A9-3D40-D74A-364151400F03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Arrow: Chevron 55">
              <a:extLst>
                <a:ext uri="{FF2B5EF4-FFF2-40B4-BE49-F238E27FC236}">
                  <a16:creationId xmlns:a16="http://schemas.microsoft.com/office/drawing/2014/main" id="{8A36BBAF-F92C-D9CE-9FAC-26212421F710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row: Chevron 56">
              <a:extLst>
                <a:ext uri="{FF2B5EF4-FFF2-40B4-BE49-F238E27FC236}">
                  <a16:creationId xmlns:a16="http://schemas.microsoft.com/office/drawing/2014/main" id="{0E897027-4369-EA11-B3A4-9ED653CA99D5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B9F62C3-FC23-0A01-EB57-6254CA72C76A}"/>
              </a:ext>
            </a:extLst>
          </p:cNvPr>
          <p:cNvGrpSpPr/>
          <p:nvPr/>
        </p:nvGrpSpPr>
        <p:grpSpPr>
          <a:xfrm>
            <a:off x="773842" y="5176189"/>
            <a:ext cx="3586580" cy="330280"/>
            <a:chOff x="1725390" y="4605025"/>
            <a:chExt cx="8903422" cy="928943"/>
          </a:xfrm>
        </p:grpSpPr>
        <p:sp>
          <p:nvSpPr>
            <p:cNvPr id="59" name="Arrow: Chevron 58">
              <a:extLst>
                <a:ext uri="{FF2B5EF4-FFF2-40B4-BE49-F238E27FC236}">
                  <a16:creationId xmlns:a16="http://schemas.microsoft.com/office/drawing/2014/main" id="{867D78E5-C4CF-D399-C4DB-2A7AA4D384FD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Arrow: Chevron 59">
              <a:extLst>
                <a:ext uri="{FF2B5EF4-FFF2-40B4-BE49-F238E27FC236}">
                  <a16:creationId xmlns:a16="http://schemas.microsoft.com/office/drawing/2014/main" id="{0CBEB7D7-29EF-511E-23C7-BF54DA4A0EF3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Arrow: Chevron 60">
              <a:extLst>
                <a:ext uri="{FF2B5EF4-FFF2-40B4-BE49-F238E27FC236}">
                  <a16:creationId xmlns:a16="http://schemas.microsoft.com/office/drawing/2014/main" id="{A038C715-E3B7-259C-1A62-4CA6A6B21569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Arrow: Chevron 61">
              <a:extLst>
                <a:ext uri="{FF2B5EF4-FFF2-40B4-BE49-F238E27FC236}">
                  <a16:creationId xmlns:a16="http://schemas.microsoft.com/office/drawing/2014/main" id="{E3D1E15D-B17F-2932-FA3D-CD80F9A186C0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3" name="Arrow: Chevron 62">
              <a:extLst>
                <a:ext uri="{FF2B5EF4-FFF2-40B4-BE49-F238E27FC236}">
                  <a16:creationId xmlns:a16="http://schemas.microsoft.com/office/drawing/2014/main" id="{B6FC59AD-1D11-B691-9F16-8C31577476AF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Arrow: Chevron 63">
              <a:extLst>
                <a:ext uri="{FF2B5EF4-FFF2-40B4-BE49-F238E27FC236}">
                  <a16:creationId xmlns:a16="http://schemas.microsoft.com/office/drawing/2014/main" id="{6C7E0DB3-612A-E083-CE8E-680E11D9C750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5" name="Arrow: Chevron 64">
              <a:extLst>
                <a:ext uri="{FF2B5EF4-FFF2-40B4-BE49-F238E27FC236}">
                  <a16:creationId xmlns:a16="http://schemas.microsoft.com/office/drawing/2014/main" id="{AD99884B-1CC9-7459-70D2-27586BC505FC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6" name="Arrow: Chevron 65">
              <a:extLst>
                <a:ext uri="{FF2B5EF4-FFF2-40B4-BE49-F238E27FC236}">
                  <a16:creationId xmlns:a16="http://schemas.microsoft.com/office/drawing/2014/main" id="{7ACB0ED7-D541-5A7D-3CE9-9C6B9C2FFB0A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Arrow: Chevron 66">
              <a:extLst>
                <a:ext uri="{FF2B5EF4-FFF2-40B4-BE49-F238E27FC236}">
                  <a16:creationId xmlns:a16="http://schemas.microsoft.com/office/drawing/2014/main" id="{C2DC048E-7CEA-6D0D-BBE4-64981E6564A7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Arrow: Chevron 67">
              <a:extLst>
                <a:ext uri="{FF2B5EF4-FFF2-40B4-BE49-F238E27FC236}">
                  <a16:creationId xmlns:a16="http://schemas.microsoft.com/office/drawing/2014/main" id="{361CA762-A06C-166D-7C20-11AB81D6334A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9" name="Arrow: Chevron 68">
              <a:extLst>
                <a:ext uri="{FF2B5EF4-FFF2-40B4-BE49-F238E27FC236}">
                  <a16:creationId xmlns:a16="http://schemas.microsoft.com/office/drawing/2014/main" id="{18E62683-7871-F1D3-A92B-FF14B8C5BC9F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75" name="Picture 74" descr="Colorful overlapping people icons">
            <a:extLst>
              <a:ext uri="{FF2B5EF4-FFF2-40B4-BE49-F238E27FC236}">
                <a16:creationId xmlns:a16="http://schemas.microsoft.com/office/drawing/2014/main" id="{F767D5D1-6C63-9BD7-667D-CD1EF0026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63" y="4254422"/>
            <a:ext cx="3142689" cy="2095126"/>
          </a:xfrm>
          <a:prstGeom prst="ellipse">
            <a:avLst/>
          </a:prstGeom>
          <a:ln w="63500" cap="rnd">
            <a:solidFill>
              <a:srgbClr val="FFF2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45494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A4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2C5E020-91FC-B6F0-3D4E-669A12A7D2C3}"/>
              </a:ext>
            </a:extLst>
          </p:cNvPr>
          <p:cNvSpPr/>
          <p:nvPr/>
        </p:nvSpPr>
        <p:spPr>
          <a:xfrm>
            <a:off x="2213002" y="1"/>
            <a:ext cx="7669010" cy="1495274"/>
          </a:xfrm>
          <a:prstGeom prst="rect">
            <a:avLst/>
          </a:prstGeom>
          <a:solidFill>
            <a:srgbClr val="FFF2CC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Free Schoolhouse Silhouette, Download Free Schoolhouse Silhouette png  images, Free ClipArts on Clipart Library">
            <a:extLst>
              <a:ext uri="{FF2B5EF4-FFF2-40B4-BE49-F238E27FC236}">
                <a16:creationId xmlns:a16="http://schemas.microsoft.com/office/drawing/2014/main" id="{CBD75F24-097E-B324-D861-3140FEB85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17" b="98092" l="4167" r="95833">
                        <a14:foregroundMark x1="48438" y1="8779" x2="58333" y2="16794"/>
                        <a14:foregroundMark x1="50521" y1="4580" x2="50521" y2="4580"/>
                        <a14:foregroundMark x1="48958" y1="21756" x2="48958" y2="22137"/>
                        <a14:foregroundMark x1="52083" y1="33206" x2="67188" y2="44656"/>
                        <a14:foregroundMark x1="92188" y1="59160" x2="78646" y2="54962"/>
                        <a14:foregroundMark x1="79167" y1="73664" x2="79167" y2="93511"/>
                        <a14:foregroundMark x1="79167" y1="93511" x2="78646" y2="93893"/>
                        <a14:foregroundMark x1="69792" y1="82061" x2="67708" y2="64885"/>
                        <a14:foregroundMark x1="46354" y1="64504" x2="49479" y2="62595"/>
                        <a14:foregroundMark x1="58854" y1="54198" x2="34375" y2="53817"/>
                        <a14:foregroundMark x1="4167" y1="60305" x2="14583" y2="57252"/>
                        <a14:foregroundMark x1="19271" y1="72901" x2="35417" y2="82443"/>
                        <a14:foregroundMark x1="47917" y1="96565" x2="49479" y2="77099"/>
                        <a14:foregroundMark x1="15625" y1="55725" x2="48438" y2="35878"/>
                        <a14:foregroundMark x1="33333" y1="43893" x2="50000" y2="33588"/>
                        <a14:foregroundMark x1="84896" y1="55344" x2="66667" y2="44275"/>
                        <a14:foregroundMark x1="56771" y1="55344" x2="59375" y2="66031"/>
                        <a14:foregroundMark x1="16146" y1="69466" x2="39063" y2="71756"/>
                        <a14:foregroundMark x1="16146" y1="74046" x2="32813" y2="83969"/>
                        <a14:foregroundMark x1="41146" y1="74427" x2="63021" y2="76718"/>
                        <a14:foregroundMark x1="68750" y1="68321" x2="85417" y2="70611"/>
                        <a14:foregroundMark x1="71875" y1="67557" x2="78646" y2="83588"/>
                        <a14:foregroundMark x1="60938" y1="82443" x2="33333" y2="74046"/>
                        <a14:foregroundMark x1="33333" y1="74046" x2="30208" y2="74046"/>
                        <a14:foregroundMark x1="40104" y1="75573" x2="42188" y2="85878"/>
                        <a14:foregroundMark x1="96354" y1="59160" x2="96354" y2="58779"/>
                        <a14:foregroundMark x1="49479" y1="17939" x2="49479" y2="17939"/>
                        <a14:foregroundMark x1="39063" y1="35115" x2="38542" y2="31679"/>
                        <a14:foregroundMark x1="38021" y1="35878" x2="38542" y2="19847"/>
                        <a14:foregroundMark x1="40104" y1="98092" x2="38021" y2="96183"/>
                        <a14:foregroundMark x1="59896" y1="98092" x2="64063" y2="95802"/>
                        <a14:foregroundMark x1="49479" y1="18321" x2="50000" y2="14885"/>
                        <a14:foregroundMark x1="46875" y1="24427" x2="53125" y2="24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512" y="1536202"/>
            <a:ext cx="3857407" cy="52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arallelogram 17">
            <a:extLst>
              <a:ext uri="{FF2B5EF4-FFF2-40B4-BE49-F238E27FC236}">
                <a16:creationId xmlns:a16="http://schemas.microsoft.com/office/drawing/2014/main" id="{4565CF64-9001-55B5-E44F-A60D0B839A2A}"/>
              </a:ext>
            </a:extLst>
          </p:cNvPr>
          <p:cNvSpPr/>
          <p:nvPr/>
        </p:nvSpPr>
        <p:spPr>
          <a:xfrm flipH="1">
            <a:off x="7743823" y="1499665"/>
            <a:ext cx="4434840" cy="5358335"/>
          </a:xfrm>
          <a:prstGeom prst="parallelogram">
            <a:avLst>
              <a:gd name="adj" fmla="val 14401"/>
            </a:avLst>
          </a:prstGeom>
          <a:solidFill>
            <a:srgbClr val="BBC58F"/>
          </a:solidFill>
          <a:ln>
            <a:solidFill>
              <a:srgbClr val="BBC5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46BC461A-3A78-617C-862B-2C0A90FE58F4}"/>
              </a:ext>
            </a:extLst>
          </p:cNvPr>
          <p:cNvSpPr/>
          <p:nvPr/>
        </p:nvSpPr>
        <p:spPr>
          <a:xfrm>
            <a:off x="-2589" y="1499665"/>
            <a:ext cx="4432773" cy="5358335"/>
          </a:xfrm>
          <a:prstGeom prst="parallelogram">
            <a:avLst>
              <a:gd name="adj" fmla="val 14401"/>
            </a:avLst>
          </a:prstGeom>
          <a:solidFill>
            <a:srgbClr val="E8B581"/>
          </a:solidFill>
          <a:ln>
            <a:solidFill>
              <a:srgbClr val="E8B5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5A2B7-363F-757A-4347-6AD03CBE26CA}"/>
              </a:ext>
            </a:extLst>
          </p:cNvPr>
          <p:cNvSpPr txBox="1"/>
          <p:nvPr/>
        </p:nvSpPr>
        <p:spPr>
          <a:xfrm>
            <a:off x="2930281" y="339922"/>
            <a:ext cx="6234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masis MT Pro Medium" panose="02040604050005020304" pitchFamily="18" charset="0"/>
              </a:rPr>
              <a:t>Group Violence Initiatives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E01A0C-88E9-0F1C-3612-19601E2072DC}"/>
              </a:ext>
            </a:extLst>
          </p:cNvPr>
          <p:cNvGrpSpPr/>
          <p:nvPr/>
        </p:nvGrpSpPr>
        <p:grpSpPr>
          <a:xfrm>
            <a:off x="4311442" y="2124485"/>
            <a:ext cx="3586580" cy="3635852"/>
            <a:chOff x="4302709" y="2515010"/>
            <a:chExt cx="3586580" cy="36358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ADF22DC-9EE3-031F-70F4-1CBBA5C3B446}"/>
                </a:ext>
              </a:extLst>
            </p:cNvPr>
            <p:cNvSpPr txBox="1"/>
            <p:nvPr/>
          </p:nvSpPr>
          <p:spPr>
            <a:xfrm>
              <a:off x="5006252" y="2515010"/>
              <a:ext cx="21844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School-Based Violence Intervention</a:t>
              </a:r>
            </a:p>
            <a:p>
              <a:pPr algn="ctr"/>
              <a:r>
                <a:rPr lang="en-US" sz="2800" dirty="0">
                  <a:latin typeface="Arial Black" panose="020B0A04020102020204" pitchFamily="34" charset="0"/>
                </a:rPr>
                <a:t>SVI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B9F62C3-FC23-0A01-EB57-6254CA72C76A}"/>
                </a:ext>
              </a:extLst>
            </p:cNvPr>
            <p:cNvGrpSpPr/>
            <p:nvPr/>
          </p:nvGrpSpPr>
          <p:grpSpPr>
            <a:xfrm>
              <a:off x="4302709" y="4367759"/>
              <a:ext cx="3586580" cy="330280"/>
              <a:chOff x="1725390" y="4605025"/>
              <a:chExt cx="8903422" cy="928943"/>
            </a:xfrm>
          </p:grpSpPr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867D78E5-C4CF-D399-C4DB-2A7AA4D384FD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Arrow: Chevron 59">
                <a:extLst>
                  <a:ext uri="{FF2B5EF4-FFF2-40B4-BE49-F238E27FC236}">
                    <a16:creationId xmlns:a16="http://schemas.microsoft.com/office/drawing/2014/main" id="{0CBEB7D7-29EF-511E-23C7-BF54DA4A0EF3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Arrow: Chevron 60">
                <a:extLst>
                  <a:ext uri="{FF2B5EF4-FFF2-40B4-BE49-F238E27FC236}">
                    <a16:creationId xmlns:a16="http://schemas.microsoft.com/office/drawing/2014/main" id="{A038C715-E3B7-259C-1A62-4CA6A6B21569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E3D1E15D-B17F-2932-FA3D-CD80F9A186C0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B6FC59AD-1D11-B691-9F16-8C31577476AF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Arrow: Chevron 63">
                <a:extLst>
                  <a:ext uri="{FF2B5EF4-FFF2-40B4-BE49-F238E27FC236}">
                    <a16:creationId xmlns:a16="http://schemas.microsoft.com/office/drawing/2014/main" id="{6C7E0DB3-612A-E083-CE8E-680E11D9C750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Arrow: Chevron 64">
                <a:extLst>
                  <a:ext uri="{FF2B5EF4-FFF2-40B4-BE49-F238E27FC236}">
                    <a16:creationId xmlns:a16="http://schemas.microsoft.com/office/drawing/2014/main" id="{AD99884B-1CC9-7459-70D2-27586BC505FC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Arrow: Chevron 65">
                <a:extLst>
                  <a:ext uri="{FF2B5EF4-FFF2-40B4-BE49-F238E27FC236}">
                    <a16:creationId xmlns:a16="http://schemas.microsoft.com/office/drawing/2014/main" id="{7ACB0ED7-D541-5A7D-3CE9-9C6B9C2FFB0A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Arrow: Chevron 66">
                <a:extLst>
                  <a:ext uri="{FF2B5EF4-FFF2-40B4-BE49-F238E27FC236}">
                    <a16:creationId xmlns:a16="http://schemas.microsoft.com/office/drawing/2014/main" id="{C2DC048E-7CEA-6D0D-BBE4-64981E6564A7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Arrow: Chevron 67">
                <a:extLst>
                  <a:ext uri="{FF2B5EF4-FFF2-40B4-BE49-F238E27FC236}">
                    <a16:creationId xmlns:a16="http://schemas.microsoft.com/office/drawing/2014/main" id="{361CA762-A06C-166D-7C20-11AB81D6334A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Arrow: Chevron 68">
                <a:extLst>
                  <a:ext uri="{FF2B5EF4-FFF2-40B4-BE49-F238E27FC236}">
                    <a16:creationId xmlns:a16="http://schemas.microsoft.com/office/drawing/2014/main" id="{18E62683-7871-F1D3-A92B-FF14B8C5BC9F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782FE3-123D-5274-8825-EB9D8C9A8D92}"/>
                </a:ext>
              </a:extLst>
            </p:cNvPr>
            <p:cNvSpPr txBox="1"/>
            <p:nvPr/>
          </p:nvSpPr>
          <p:spPr>
            <a:xfrm>
              <a:off x="4886975" y="4765867"/>
              <a:ext cx="243406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Focus for</a:t>
              </a:r>
            </a:p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2023</a:t>
              </a:r>
            </a:p>
            <a:p>
              <a:pPr algn="ctr"/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In Progress</a:t>
              </a:r>
              <a:endPara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DB2AAFC9-4F27-7C71-1C7D-D2E3D64AB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36673" r="5203" b="42718"/>
          <a:stretch/>
        </p:blipFill>
        <p:spPr>
          <a:xfrm rot="19768907">
            <a:off x="36309" y="2985314"/>
            <a:ext cx="4399898" cy="1003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671FB-7491-7027-8F92-8448271CABD0}"/>
              </a:ext>
            </a:extLst>
          </p:cNvPr>
          <p:cNvSpPr txBox="1"/>
          <p:nvPr/>
        </p:nvSpPr>
        <p:spPr>
          <a:xfrm>
            <a:off x="8812792" y="2944017"/>
            <a:ext cx="2451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Hospital-Based Violence Intervention</a:t>
            </a:r>
          </a:p>
          <a:p>
            <a:pPr algn="ctr"/>
            <a:r>
              <a:rPr lang="en-US" sz="2800" dirty="0" err="1">
                <a:latin typeface="Arial Black" panose="020B0A04020102020204" pitchFamily="34" charset="0"/>
              </a:rPr>
              <a:t>HoVI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5F74A00-0C82-57BE-3F84-012BEF3CE511}"/>
              </a:ext>
            </a:extLst>
          </p:cNvPr>
          <p:cNvGrpSpPr/>
          <p:nvPr/>
        </p:nvGrpSpPr>
        <p:grpSpPr>
          <a:xfrm>
            <a:off x="8245052" y="4759899"/>
            <a:ext cx="3586580" cy="330280"/>
            <a:chOff x="1725390" y="4605025"/>
            <a:chExt cx="8903422" cy="928943"/>
          </a:xfrm>
        </p:grpSpPr>
        <p:sp>
          <p:nvSpPr>
            <p:cNvPr id="47" name="Arrow: Chevron 46">
              <a:extLst>
                <a:ext uri="{FF2B5EF4-FFF2-40B4-BE49-F238E27FC236}">
                  <a16:creationId xmlns:a16="http://schemas.microsoft.com/office/drawing/2014/main" id="{9E77B6AF-F417-028D-8B9C-071A837518EB}"/>
                </a:ext>
              </a:extLst>
            </p:cNvPr>
            <p:cNvSpPr/>
            <p:nvPr/>
          </p:nvSpPr>
          <p:spPr>
            <a:xfrm>
              <a:off x="9818915" y="460502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Arrow: Chevron 47">
              <a:extLst>
                <a:ext uri="{FF2B5EF4-FFF2-40B4-BE49-F238E27FC236}">
                  <a16:creationId xmlns:a16="http://schemas.microsoft.com/office/drawing/2014/main" id="{AABF2763-FB71-178B-E95B-230ED6596E31}"/>
                </a:ext>
              </a:extLst>
            </p:cNvPr>
            <p:cNvSpPr/>
            <p:nvPr/>
          </p:nvSpPr>
          <p:spPr>
            <a:xfrm>
              <a:off x="9009018" y="4605026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D395635D-8221-210B-8F1C-7254DACFE973}"/>
                </a:ext>
              </a:extLst>
            </p:cNvPr>
            <p:cNvSpPr/>
            <p:nvPr/>
          </p:nvSpPr>
          <p:spPr>
            <a:xfrm>
              <a:off x="8199121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Arrow: Chevron 49">
              <a:extLst>
                <a:ext uri="{FF2B5EF4-FFF2-40B4-BE49-F238E27FC236}">
                  <a16:creationId xmlns:a16="http://schemas.microsoft.com/office/drawing/2014/main" id="{6FBE3271-05DA-6968-8865-77C6603D76A6}"/>
                </a:ext>
              </a:extLst>
            </p:cNvPr>
            <p:cNvSpPr/>
            <p:nvPr/>
          </p:nvSpPr>
          <p:spPr>
            <a:xfrm>
              <a:off x="7389224" y="4605025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Arrow: Chevron 50">
              <a:extLst>
                <a:ext uri="{FF2B5EF4-FFF2-40B4-BE49-F238E27FC236}">
                  <a16:creationId xmlns:a16="http://schemas.microsoft.com/office/drawing/2014/main" id="{953FE0AE-5601-7E87-F782-2144C16AD1C0}"/>
                </a:ext>
              </a:extLst>
            </p:cNvPr>
            <p:cNvSpPr/>
            <p:nvPr/>
          </p:nvSpPr>
          <p:spPr>
            <a:xfrm>
              <a:off x="6578239" y="460502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2" name="Arrow: Chevron 51">
              <a:extLst>
                <a:ext uri="{FF2B5EF4-FFF2-40B4-BE49-F238E27FC236}">
                  <a16:creationId xmlns:a16="http://schemas.microsoft.com/office/drawing/2014/main" id="{1AECB14B-B72F-BD8C-FB8D-5F089B73548D}"/>
                </a:ext>
              </a:extLst>
            </p:cNvPr>
            <p:cNvSpPr/>
            <p:nvPr/>
          </p:nvSpPr>
          <p:spPr>
            <a:xfrm>
              <a:off x="5767254" y="4605025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Arrow: Chevron 52">
              <a:extLst>
                <a:ext uri="{FF2B5EF4-FFF2-40B4-BE49-F238E27FC236}">
                  <a16:creationId xmlns:a16="http://schemas.microsoft.com/office/drawing/2014/main" id="{C46E52A2-584B-AF80-614F-BC408D68746A}"/>
                </a:ext>
              </a:extLst>
            </p:cNvPr>
            <p:cNvSpPr/>
            <p:nvPr/>
          </p:nvSpPr>
          <p:spPr>
            <a:xfrm>
              <a:off x="4979127" y="4605025"/>
              <a:ext cx="809897" cy="916593"/>
            </a:xfrm>
            <a:prstGeom prst="chevron">
              <a:avLst/>
            </a:prstGeom>
            <a:solidFill>
              <a:srgbClr val="BBC5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Arrow: Chevron 53">
              <a:extLst>
                <a:ext uri="{FF2B5EF4-FFF2-40B4-BE49-F238E27FC236}">
                  <a16:creationId xmlns:a16="http://schemas.microsoft.com/office/drawing/2014/main" id="{88AED666-879C-CA2E-568F-762DAF674E5E}"/>
                </a:ext>
              </a:extLst>
            </p:cNvPr>
            <p:cNvSpPr/>
            <p:nvPr/>
          </p:nvSpPr>
          <p:spPr>
            <a:xfrm>
              <a:off x="4145283" y="4605025"/>
              <a:ext cx="809897" cy="916593"/>
            </a:xfrm>
            <a:prstGeom prst="chevron">
              <a:avLst/>
            </a:prstGeom>
            <a:solidFill>
              <a:srgbClr val="E8B5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Arrow: Chevron 54">
              <a:extLst>
                <a:ext uri="{FF2B5EF4-FFF2-40B4-BE49-F238E27FC236}">
                  <a16:creationId xmlns:a16="http://schemas.microsoft.com/office/drawing/2014/main" id="{A1D77D44-30A9-3D40-D74A-364151400F03}"/>
                </a:ext>
              </a:extLst>
            </p:cNvPr>
            <p:cNvSpPr/>
            <p:nvPr/>
          </p:nvSpPr>
          <p:spPr>
            <a:xfrm>
              <a:off x="3348448" y="4613887"/>
              <a:ext cx="809897" cy="916593"/>
            </a:xfrm>
            <a:prstGeom prst="chevron">
              <a:avLst/>
            </a:prstGeom>
            <a:solidFill>
              <a:srgbClr val="8BA4A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Arrow: Chevron 55">
              <a:extLst>
                <a:ext uri="{FF2B5EF4-FFF2-40B4-BE49-F238E27FC236}">
                  <a16:creationId xmlns:a16="http://schemas.microsoft.com/office/drawing/2014/main" id="{8A36BBAF-F92C-D9CE-9FAC-26212421F710}"/>
                </a:ext>
              </a:extLst>
            </p:cNvPr>
            <p:cNvSpPr/>
            <p:nvPr/>
          </p:nvSpPr>
          <p:spPr>
            <a:xfrm>
              <a:off x="2529842" y="4617375"/>
              <a:ext cx="809897" cy="916593"/>
            </a:xfrm>
            <a:prstGeom prst="chevron">
              <a:avLst/>
            </a:prstGeom>
            <a:solidFill>
              <a:srgbClr val="1B934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Arrow: Chevron 56">
              <a:extLst>
                <a:ext uri="{FF2B5EF4-FFF2-40B4-BE49-F238E27FC236}">
                  <a16:creationId xmlns:a16="http://schemas.microsoft.com/office/drawing/2014/main" id="{0E897027-4369-EA11-B3A4-9ED653CA99D5}"/>
                </a:ext>
              </a:extLst>
            </p:cNvPr>
            <p:cNvSpPr/>
            <p:nvPr/>
          </p:nvSpPr>
          <p:spPr>
            <a:xfrm>
              <a:off x="1725390" y="4613887"/>
              <a:ext cx="809897" cy="916593"/>
            </a:xfrm>
            <a:prstGeom prst="chevron">
              <a:avLst/>
            </a:prstGeom>
            <a:solidFill>
              <a:srgbClr val="B4BFC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A4728C0-0124-D7C4-9CC4-7ACD6F864845}"/>
              </a:ext>
            </a:extLst>
          </p:cNvPr>
          <p:cNvSpPr txBox="1"/>
          <p:nvPr/>
        </p:nvSpPr>
        <p:spPr>
          <a:xfrm>
            <a:off x="9175177" y="5186662"/>
            <a:ext cx="20486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2024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On Going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(Add Capacity)</a:t>
            </a:r>
            <a:endParaRPr lang="en-US" sz="105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Newsroom | Memorial Health">
            <a:extLst>
              <a:ext uri="{FF2B5EF4-FFF2-40B4-BE49-F238E27FC236}">
                <a16:creationId xmlns:a16="http://schemas.microsoft.com/office/drawing/2014/main" id="{A7B0CBB4-0F73-AC48-9AC3-3286D1138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1" b="26246"/>
          <a:stretch/>
        </p:blipFill>
        <p:spPr bwMode="auto">
          <a:xfrm>
            <a:off x="8213536" y="1665996"/>
            <a:ext cx="3050356" cy="133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3923D5E-2C0F-8F36-1514-130082C335DB}"/>
              </a:ext>
            </a:extLst>
          </p:cNvPr>
          <p:cNvGrpSpPr/>
          <p:nvPr/>
        </p:nvGrpSpPr>
        <p:grpSpPr>
          <a:xfrm>
            <a:off x="498115" y="1542171"/>
            <a:ext cx="3586580" cy="3525668"/>
            <a:chOff x="498115" y="1665996"/>
            <a:chExt cx="3586580" cy="35256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58B6B8-4ABA-E6B4-7174-71CA3D9FD312}"/>
                </a:ext>
              </a:extLst>
            </p:cNvPr>
            <p:cNvSpPr txBox="1"/>
            <p:nvPr/>
          </p:nvSpPr>
          <p:spPr>
            <a:xfrm>
              <a:off x="869005" y="1665996"/>
              <a:ext cx="28448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Community-Bases Violence Intervention</a:t>
              </a:r>
            </a:p>
            <a:p>
              <a:pPr algn="ctr"/>
              <a:r>
                <a:rPr lang="en-US" sz="2800" dirty="0">
                  <a:latin typeface="Arial Black" panose="020B0A04020102020204" pitchFamily="34" charset="0"/>
                </a:rPr>
                <a:t>CVI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E365C1F-AF99-3817-7D0B-3FA6DCB9160E}"/>
                </a:ext>
              </a:extLst>
            </p:cNvPr>
            <p:cNvGrpSpPr/>
            <p:nvPr/>
          </p:nvGrpSpPr>
          <p:grpSpPr>
            <a:xfrm>
              <a:off x="498115" y="3448162"/>
              <a:ext cx="3586580" cy="330280"/>
              <a:chOff x="1725390" y="4605025"/>
              <a:chExt cx="8903422" cy="928943"/>
            </a:xfrm>
          </p:grpSpPr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D0854B91-07C2-0D2D-387E-5289CB6BEFEA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7D4A13AD-716F-4C56-22DB-EAE0D8963822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1F045C6B-25B0-C840-AADB-DEA9602EFBC3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9591894F-88C8-EB90-7C75-9E32F61630F5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row: Chevron 26">
                <a:extLst>
                  <a:ext uri="{FF2B5EF4-FFF2-40B4-BE49-F238E27FC236}">
                    <a16:creationId xmlns:a16="http://schemas.microsoft.com/office/drawing/2014/main" id="{224020E7-6A4A-9F29-38F9-9737B14506C7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id="{21B35574-85EF-B535-09E6-03D8F4B972C2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6D0ABE86-CEE5-5DB0-0995-F79E5D357E8D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Arrow: Chevron 29">
                <a:extLst>
                  <a:ext uri="{FF2B5EF4-FFF2-40B4-BE49-F238E27FC236}">
                    <a16:creationId xmlns:a16="http://schemas.microsoft.com/office/drawing/2014/main" id="{E5C2B0B0-9009-E191-0E18-B58EB59E8220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9850A551-2E04-D4F2-8FB4-49ABA33A0A3F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27242999-88BD-2FEE-A4ED-A0E19DC9EF0A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B50FFD4B-077E-8446-A558-9651FEB87254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B7B12B-3210-C0DC-2481-F8AAB0B90626}"/>
                </a:ext>
              </a:extLst>
            </p:cNvPr>
            <p:cNvSpPr txBox="1"/>
            <p:nvPr/>
          </p:nvSpPr>
          <p:spPr>
            <a:xfrm>
              <a:off x="900889" y="3872631"/>
              <a:ext cx="24755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2022</a:t>
              </a:r>
            </a:p>
            <a:p>
              <a:pPr algn="ctr"/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Installed</a:t>
              </a:r>
              <a:endParaRPr lang="en-US" sz="1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C170F3-ED82-A7BD-E7DA-D98E9B3DBA57}"/>
                </a:ext>
              </a:extLst>
            </p:cNvPr>
            <p:cNvSpPr txBox="1"/>
            <p:nvPr/>
          </p:nvSpPr>
          <p:spPr>
            <a:xfrm>
              <a:off x="1064893" y="4822332"/>
              <a:ext cx="2122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(Work Ongoing)</a:t>
              </a:r>
            </a:p>
          </p:txBody>
        </p:sp>
      </p:grpSp>
      <p:sp>
        <p:nvSpPr>
          <p:cNvPr id="72" name="Arrow: Pentagon 71">
            <a:extLst>
              <a:ext uri="{FF2B5EF4-FFF2-40B4-BE49-F238E27FC236}">
                <a16:creationId xmlns:a16="http://schemas.microsoft.com/office/drawing/2014/main" id="{24CF9BBE-AA13-9FFF-EF2A-19D2EFBBB619}"/>
              </a:ext>
            </a:extLst>
          </p:cNvPr>
          <p:cNvSpPr/>
          <p:nvPr/>
        </p:nvSpPr>
        <p:spPr>
          <a:xfrm>
            <a:off x="686374" y="-1"/>
            <a:ext cx="2205094" cy="1495273"/>
          </a:xfrm>
          <a:prstGeom prst="homePlate">
            <a:avLst>
              <a:gd name="adj" fmla="val 46367"/>
            </a:avLst>
          </a:prstGeom>
          <a:solidFill>
            <a:srgbClr val="8BA4A4"/>
          </a:solidFill>
          <a:ln>
            <a:solidFill>
              <a:srgbClr val="8BA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Pentagon 72">
            <a:extLst>
              <a:ext uri="{FF2B5EF4-FFF2-40B4-BE49-F238E27FC236}">
                <a16:creationId xmlns:a16="http://schemas.microsoft.com/office/drawing/2014/main" id="{1A2CCADE-0700-7196-86E9-B0F7E2EDE9B2}"/>
              </a:ext>
            </a:extLst>
          </p:cNvPr>
          <p:cNvSpPr/>
          <p:nvPr/>
        </p:nvSpPr>
        <p:spPr>
          <a:xfrm rot="10800000">
            <a:off x="9219861" y="-2"/>
            <a:ext cx="2205094" cy="1495273"/>
          </a:xfrm>
          <a:prstGeom prst="homePlate">
            <a:avLst>
              <a:gd name="adj" fmla="val 46367"/>
            </a:avLst>
          </a:prstGeom>
          <a:solidFill>
            <a:srgbClr val="8BA4A4"/>
          </a:solidFill>
          <a:ln>
            <a:solidFill>
              <a:srgbClr val="8BA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 descr="One in a crowd">
            <a:extLst>
              <a:ext uri="{FF2B5EF4-FFF2-40B4-BE49-F238E27FC236}">
                <a16:creationId xmlns:a16="http://schemas.microsoft.com/office/drawing/2014/main" id="{15C5F0DE-1811-559A-2E2E-33D812D7A11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2" y="5106127"/>
            <a:ext cx="2284780" cy="17135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5631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B5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D00444-A44A-E321-E792-5422CA023054}"/>
              </a:ext>
            </a:extLst>
          </p:cNvPr>
          <p:cNvSpPr txBox="1"/>
          <p:nvPr/>
        </p:nvSpPr>
        <p:spPr>
          <a:xfrm>
            <a:off x="2526145" y="325579"/>
            <a:ext cx="7139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masis MT Pro" panose="02040504050005020304" pitchFamily="18" charset="0"/>
              </a:rPr>
              <a:t>Community-Based Violence Intervention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CVI</a:t>
            </a:r>
          </a:p>
        </p:txBody>
      </p:sp>
      <p:pic>
        <p:nvPicPr>
          <p:cNvPr id="1026" name="Picture 2" descr="Cure Violence">
            <a:extLst>
              <a:ext uri="{FF2B5EF4-FFF2-40B4-BE49-F238E27FC236}">
                <a16:creationId xmlns:a16="http://schemas.microsoft.com/office/drawing/2014/main" id="{EDC920AB-3438-0279-ACB7-90C1B7DA2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63" y="1279259"/>
            <a:ext cx="3393162" cy="489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3DE28-B300-6176-F394-E1961AF246ED}"/>
              </a:ext>
            </a:extLst>
          </p:cNvPr>
          <p:cNvSpPr txBox="1"/>
          <p:nvPr/>
        </p:nvSpPr>
        <p:spPr>
          <a:xfrm>
            <a:off x="4615707" y="1279686"/>
            <a:ext cx="6121867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Program Rollout :</a:t>
            </a:r>
            <a:endParaRPr lang="en-US" sz="800" b="1" dirty="0"/>
          </a:p>
          <a:p>
            <a:pPr>
              <a:lnSpc>
                <a:spcPts val="600"/>
              </a:lnSpc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Jun. 2021 </a:t>
            </a:r>
            <a:r>
              <a:rPr lang="en-US" dirty="0"/>
              <a:t>– The City of Savannah approved the Cure Violence Global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Jan. 2022 </a:t>
            </a:r>
            <a:r>
              <a:rPr lang="en-US" dirty="0"/>
              <a:t>–O.N.S.E. initiated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Apr. 2022 </a:t>
            </a:r>
            <a:r>
              <a:rPr lang="en-US" dirty="0"/>
              <a:t>– The Youth Advocacy Program was contracted to implement the CVG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Aug. 2022 </a:t>
            </a:r>
            <a:r>
              <a:rPr lang="en-US" dirty="0"/>
              <a:t>– Hiring process began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Oct. 2022 </a:t>
            </a:r>
            <a:r>
              <a:rPr lang="en-US" dirty="0"/>
              <a:t>– Soldiers Against Violence conducted the first community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Dec. 2022 </a:t>
            </a:r>
            <a:r>
              <a:rPr lang="en-US" dirty="0"/>
              <a:t>– Violence Interrupters began regularly conducting  and reporting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Jan. 2023 </a:t>
            </a:r>
            <a:r>
              <a:rPr lang="en-US" dirty="0"/>
              <a:t>– Savannah State University began assisting Violence Interrupters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320902-F3E4-F862-7695-21D97F24630B}"/>
              </a:ext>
            </a:extLst>
          </p:cNvPr>
          <p:cNvGrpSpPr/>
          <p:nvPr/>
        </p:nvGrpSpPr>
        <p:grpSpPr>
          <a:xfrm>
            <a:off x="54318" y="6182940"/>
            <a:ext cx="12057767" cy="343453"/>
            <a:chOff x="0" y="6309682"/>
            <a:chExt cx="12057767" cy="34345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7382AB3-0C7F-2104-821C-887F590F334B}"/>
                </a:ext>
              </a:extLst>
            </p:cNvPr>
            <p:cNvGrpSpPr/>
            <p:nvPr/>
          </p:nvGrpSpPr>
          <p:grpSpPr>
            <a:xfrm>
              <a:off x="0" y="6322855"/>
              <a:ext cx="3586580" cy="330280"/>
              <a:chOff x="1725390" y="4605025"/>
              <a:chExt cx="8903422" cy="928943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3F5530A3-CBA5-EB95-7422-8943788C673A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D1D85CDF-F75C-DC06-0360-E7C9322080DC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Arrow: Chevron 6">
                <a:extLst>
                  <a:ext uri="{FF2B5EF4-FFF2-40B4-BE49-F238E27FC236}">
                    <a16:creationId xmlns:a16="http://schemas.microsoft.com/office/drawing/2014/main" id="{CB192AF7-2B1B-6B73-77B1-084DF2A50878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Arrow: Chevron 7">
                <a:extLst>
                  <a:ext uri="{FF2B5EF4-FFF2-40B4-BE49-F238E27FC236}">
                    <a16:creationId xmlns:a16="http://schemas.microsoft.com/office/drawing/2014/main" id="{21253905-D637-A3C2-0872-FFED74A43009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Arrow: Chevron 8">
                <a:extLst>
                  <a:ext uri="{FF2B5EF4-FFF2-40B4-BE49-F238E27FC236}">
                    <a16:creationId xmlns:a16="http://schemas.microsoft.com/office/drawing/2014/main" id="{FA6B3155-15CC-0F36-D2E0-4D559877B5DE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91E629C7-90A4-D388-1EF3-6E6D6162ECAA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322B8CDF-BF7E-F354-30A6-71CCEDCBBF53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276854CD-D614-A189-974A-F9D1528811ED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B22FDBBD-E8F5-36CE-6753-D6E5A6834700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E008232F-D372-9989-2342-1874B2F61193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01BD3DDF-E77C-4093-E6E2-3A575527FF51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61153A-FD90-226B-CA3F-1A06B67CD48B}"/>
                </a:ext>
              </a:extLst>
            </p:cNvPr>
            <p:cNvGrpSpPr/>
            <p:nvPr/>
          </p:nvGrpSpPr>
          <p:grpSpPr>
            <a:xfrm>
              <a:off x="3260328" y="6318464"/>
              <a:ext cx="3586580" cy="330280"/>
              <a:chOff x="1725390" y="4605025"/>
              <a:chExt cx="8903422" cy="928943"/>
            </a:xfrm>
          </p:grpSpPr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id="{E0094604-2A7F-3D30-EDB5-4593D57C9F3E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Arrow: Chevron 17">
                <a:extLst>
                  <a:ext uri="{FF2B5EF4-FFF2-40B4-BE49-F238E27FC236}">
                    <a16:creationId xmlns:a16="http://schemas.microsoft.com/office/drawing/2014/main" id="{962E0DAF-A6DC-B46E-A7AC-51D1A68DBDF4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Arrow: Chevron 18">
                <a:extLst>
                  <a:ext uri="{FF2B5EF4-FFF2-40B4-BE49-F238E27FC236}">
                    <a16:creationId xmlns:a16="http://schemas.microsoft.com/office/drawing/2014/main" id="{C69F8942-105F-3136-D6AD-01944F4FC5BD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Arrow: Chevron 19">
                <a:extLst>
                  <a:ext uri="{FF2B5EF4-FFF2-40B4-BE49-F238E27FC236}">
                    <a16:creationId xmlns:a16="http://schemas.microsoft.com/office/drawing/2014/main" id="{9A248F06-1F67-73B8-B98B-4CDDDBA09038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A9EC1BEB-5A00-F9A0-A9F2-F9E308226A33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Arrow: Chevron 21">
                <a:extLst>
                  <a:ext uri="{FF2B5EF4-FFF2-40B4-BE49-F238E27FC236}">
                    <a16:creationId xmlns:a16="http://schemas.microsoft.com/office/drawing/2014/main" id="{AD973192-6970-1DE9-C311-3F60BC0503B0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Arrow: Chevron 22">
                <a:extLst>
                  <a:ext uri="{FF2B5EF4-FFF2-40B4-BE49-F238E27FC236}">
                    <a16:creationId xmlns:a16="http://schemas.microsoft.com/office/drawing/2014/main" id="{212D9923-91E1-E8A8-3B06-55C3A31E0C5F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DFAEAC3F-EE0E-C2D1-5EFA-B66260FF898D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C5CE3910-31C6-0422-B39A-3F2170B417C4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Arrow: Chevron 25">
                <a:extLst>
                  <a:ext uri="{FF2B5EF4-FFF2-40B4-BE49-F238E27FC236}">
                    <a16:creationId xmlns:a16="http://schemas.microsoft.com/office/drawing/2014/main" id="{5D4852F1-2874-55E7-FA9D-DBA2F9E9469C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Arrow: Chevron 26">
                <a:extLst>
                  <a:ext uri="{FF2B5EF4-FFF2-40B4-BE49-F238E27FC236}">
                    <a16:creationId xmlns:a16="http://schemas.microsoft.com/office/drawing/2014/main" id="{037CD89F-0E16-164A-51C4-99B79A14C885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28E676B-3219-C97A-7602-525D57759843}"/>
                </a:ext>
              </a:extLst>
            </p:cNvPr>
            <p:cNvGrpSpPr/>
            <p:nvPr/>
          </p:nvGrpSpPr>
          <p:grpSpPr>
            <a:xfrm>
              <a:off x="6520656" y="6314073"/>
              <a:ext cx="3586580" cy="330280"/>
              <a:chOff x="1725390" y="4605025"/>
              <a:chExt cx="8903422" cy="928943"/>
            </a:xfrm>
          </p:grpSpPr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id="{31E5650F-13F7-F3D1-DC61-4401681AE618}"/>
                  </a:ext>
                </a:extLst>
              </p:cNvPr>
              <p:cNvSpPr/>
              <p:nvPr/>
            </p:nvSpPr>
            <p:spPr>
              <a:xfrm>
                <a:off x="9818915" y="460502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Arrow: Chevron 29">
                <a:extLst>
                  <a:ext uri="{FF2B5EF4-FFF2-40B4-BE49-F238E27FC236}">
                    <a16:creationId xmlns:a16="http://schemas.microsoft.com/office/drawing/2014/main" id="{BF6D51CA-3993-6B8A-0BB1-FBA5365BFAC4}"/>
                  </a:ext>
                </a:extLst>
              </p:cNvPr>
              <p:cNvSpPr/>
              <p:nvPr/>
            </p:nvSpPr>
            <p:spPr>
              <a:xfrm>
                <a:off x="9009018" y="4605026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id="{B270B2FD-DA12-AA49-4EBD-B53ACADB2DD6}"/>
                  </a:ext>
                </a:extLst>
              </p:cNvPr>
              <p:cNvSpPr/>
              <p:nvPr/>
            </p:nvSpPr>
            <p:spPr>
              <a:xfrm>
                <a:off x="8199121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id="{18CCD64E-7735-290C-7A75-02B864E10386}"/>
                  </a:ext>
                </a:extLst>
              </p:cNvPr>
              <p:cNvSpPr/>
              <p:nvPr/>
            </p:nvSpPr>
            <p:spPr>
              <a:xfrm>
                <a:off x="7389224" y="4605025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row: Chevron 32">
                <a:extLst>
                  <a:ext uri="{FF2B5EF4-FFF2-40B4-BE49-F238E27FC236}">
                    <a16:creationId xmlns:a16="http://schemas.microsoft.com/office/drawing/2014/main" id="{F3ECDB3F-ADD5-8555-2C07-DB47C5F4FC42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Arrow: Chevron 33">
                <a:extLst>
                  <a:ext uri="{FF2B5EF4-FFF2-40B4-BE49-F238E27FC236}">
                    <a16:creationId xmlns:a16="http://schemas.microsoft.com/office/drawing/2014/main" id="{F69B590C-501B-348A-0852-7406ADC3C5AB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Arrow: Chevron 34">
                <a:extLst>
                  <a:ext uri="{FF2B5EF4-FFF2-40B4-BE49-F238E27FC236}">
                    <a16:creationId xmlns:a16="http://schemas.microsoft.com/office/drawing/2014/main" id="{650308F2-4AF5-9B24-1090-6F1A17B9C1AD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Arrow: Chevron 35">
                <a:extLst>
                  <a:ext uri="{FF2B5EF4-FFF2-40B4-BE49-F238E27FC236}">
                    <a16:creationId xmlns:a16="http://schemas.microsoft.com/office/drawing/2014/main" id="{7A20E0F3-2560-68A6-1B54-74A1DC7A8B78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Arrow: Chevron 36">
                <a:extLst>
                  <a:ext uri="{FF2B5EF4-FFF2-40B4-BE49-F238E27FC236}">
                    <a16:creationId xmlns:a16="http://schemas.microsoft.com/office/drawing/2014/main" id="{11482E0B-1E0D-03D5-8246-2F6F71941239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Arrow: Chevron 37">
                <a:extLst>
                  <a:ext uri="{FF2B5EF4-FFF2-40B4-BE49-F238E27FC236}">
                    <a16:creationId xmlns:a16="http://schemas.microsoft.com/office/drawing/2014/main" id="{F0B8BB07-21A1-CDE6-9E79-AA6BB8CF1762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Arrow: Chevron 38">
                <a:extLst>
                  <a:ext uri="{FF2B5EF4-FFF2-40B4-BE49-F238E27FC236}">
                    <a16:creationId xmlns:a16="http://schemas.microsoft.com/office/drawing/2014/main" id="{A67D7FB2-2428-6CF6-425B-E7467478CF1A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E0BA72E-F2FF-A45E-AB35-0C436D46C27A}"/>
                </a:ext>
              </a:extLst>
            </p:cNvPr>
            <p:cNvGrpSpPr/>
            <p:nvPr/>
          </p:nvGrpSpPr>
          <p:grpSpPr>
            <a:xfrm>
              <a:off x="9776634" y="6309682"/>
              <a:ext cx="2281133" cy="330280"/>
              <a:chOff x="1725390" y="4605025"/>
              <a:chExt cx="5662746" cy="928943"/>
            </a:xfrm>
          </p:grpSpPr>
          <p:sp>
            <p:nvSpPr>
              <p:cNvPr id="45" name="Arrow: Chevron 44">
                <a:extLst>
                  <a:ext uri="{FF2B5EF4-FFF2-40B4-BE49-F238E27FC236}">
                    <a16:creationId xmlns:a16="http://schemas.microsoft.com/office/drawing/2014/main" id="{67FE8DED-620A-AE93-D94A-30C2CB458C06}"/>
                  </a:ext>
                </a:extLst>
              </p:cNvPr>
              <p:cNvSpPr/>
              <p:nvPr/>
            </p:nvSpPr>
            <p:spPr>
              <a:xfrm>
                <a:off x="6578239" y="460502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Arrow: Chevron 45">
                <a:extLst>
                  <a:ext uri="{FF2B5EF4-FFF2-40B4-BE49-F238E27FC236}">
                    <a16:creationId xmlns:a16="http://schemas.microsoft.com/office/drawing/2014/main" id="{01F97558-3F80-3A5C-D85A-E0F8D66FADD1}"/>
                  </a:ext>
                </a:extLst>
              </p:cNvPr>
              <p:cNvSpPr/>
              <p:nvPr/>
            </p:nvSpPr>
            <p:spPr>
              <a:xfrm>
                <a:off x="5767254" y="4605025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314DF315-F50B-DD2D-DA9B-037323F18F86}"/>
                  </a:ext>
                </a:extLst>
              </p:cNvPr>
              <p:cNvSpPr/>
              <p:nvPr/>
            </p:nvSpPr>
            <p:spPr>
              <a:xfrm>
                <a:off x="4979127" y="4605025"/>
                <a:ext cx="809897" cy="916593"/>
              </a:xfrm>
              <a:prstGeom prst="chevron">
                <a:avLst/>
              </a:prstGeom>
              <a:solidFill>
                <a:srgbClr val="BBC58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88438461-5A04-7EC8-AE39-6FBADEDF5657}"/>
                  </a:ext>
                </a:extLst>
              </p:cNvPr>
              <p:cNvSpPr/>
              <p:nvPr/>
            </p:nvSpPr>
            <p:spPr>
              <a:xfrm>
                <a:off x="4145283" y="4605025"/>
                <a:ext cx="809897" cy="916593"/>
              </a:xfrm>
              <a:prstGeom prst="chevron">
                <a:avLst/>
              </a:prstGeom>
              <a:solidFill>
                <a:srgbClr val="E8B58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rrow: Chevron 48">
                <a:extLst>
                  <a:ext uri="{FF2B5EF4-FFF2-40B4-BE49-F238E27FC236}">
                    <a16:creationId xmlns:a16="http://schemas.microsoft.com/office/drawing/2014/main" id="{BE71D7CE-70E6-452B-32A5-CA23CE3F6133}"/>
                  </a:ext>
                </a:extLst>
              </p:cNvPr>
              <p:cNvSpPr/>
              <p:nvPr/>
            </p:nvSpPr>
            <p:spPr>
              <a:xfrm>
                <a:off x="3348448" y="4613887"/>
                <a:ext cx="809897" cy="916593"/>
              </a:xfrm>
              <a:prstGeom prst="chevron">
                <a:avLst/>
              </a:prstGeom>
              <a:solidFill>
                <a:srgbClr val="8BA4A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Arrow: Chevron 49">
                <a:extLst>
                  <a:ext uri="{FF2B5EF4-FFF2-40B4-BE49-F238E27FC236}">
                    <a16:creationId xmlns:a16="http://schemas.microsoft.com/office/drawing/2014/main" id="{D6F22834-C83C-9413-F579-0D97E0736585}"/>
                  </a:ext>
                </a:extLst>
              </p:cNvPr>
              <p:cNvSpPr/>
              <p:nvPr/>
            </p:nvSpPr>
            <p:spPr>
              <a:xfrm>
                <a:off x="2529842" y="4617375"/>
                <a:ext cx="809897" cy="916593"/>
              </a:xfrm>
              <a:prstGeom prst="chevron">
                <a:avLst/>
              </a:prstGeom>
              <a:solidFill>
                <a:srgbClr val="1B934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Arrow: Chevron 50">
                <a:extLst>
                  <a:ext uri="{FF2B5EF4-FFF2-40B4-BE49-F238E27FC236}">
                    <a16:creationId xmlns:a16="http://schemas.microsoft.com/office/drawing/2014/main" id="{285B9601-A77C-0C13-0F7A-8B15423FFAD2}"/>
                  </a:ext>
                </a:extLst>
              </p:cNvPr>
              <p:cNvSpPr/>
              <p:nvPr/>
            </p:nvSpPr>
            <p:spPr>
              <a:xfrm>
                <a:off x="1725390" y="4613887"/>
                <a:ext cx="809897" cy="916593"/>
              </a:xfrm>
              <a:prstGeom prst="chevron">
                <a:avLst/>
              </a:prstGeom>
              <a:solidFill>
                <a:srgbClr val="B4BFC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E67BA36-AA1F-3FF2-05CB-02125BFD406D}"/>
              </a:ext>
            </a:extLst>
          </p:cNvPr>
          <p:cNvSpPr txBox="1"/>
          <p:nvPr/>
        </p:nvSpPr>
        <p:spPr>
          <a:xfrm>
            <a:off x="4627032" y="4978149"/>
            <a:ext cx="4544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Initial Data Report:</a:t>
            </a:r>
          </a:p>
          <a:p>
            <a:r>
              <a:rPr lang="en-US" dirty="0"/>
              <a:t>7 – Direct Violence Intervention</a:t>
            </a:r>
          </a:p>
          <a:p>
            <a:r>
              <a:rPr lang="en-US" dirty="0"/>
              <a:t>56 – Violent Community Member Engagement</a:t>
            </a:r>
          </a:p>
          <a:p>
            <a:r>
              <a:rPr lang="en-US" dirty="0"/>
              <a:t>153 – Community Activity Participants</a:t>
            </a:r>
          </a:p>
        </p:txBody>
      </p:sp>
    </p:spTree>
    <p:extLst>
      <p:ext uri="{BB962C8B-B14F-4D97-AF65-F5344CB8AC3E}">
        <p14:creationId xmlns:p14="http://schemas.microsoft.com/office/powerpoint/2010/main" val="473283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3364</TotalTime>
  <Words>797</Words>
  <Application>Microsoft Office PowerPoint</Application>
  <PresentationFormat>Widescreen</PresentationFormat>
  <Paragraphs>195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Amasis MT Pro</vt:lpstr>
      <vt:lpstr>Amasis MT Pro Medium</vt:lpstr>
      <vt:lpstr>Arial</vt:lpstr>
      <vt:lpstr>Arial Black</vt:lpstr>
      <vt:lpstr>Book Antiqua</vt:lpstr>
      <vt:lpstr>Bradley Hand ITC</vt:lpstr>
      <vt:lpstr>Calibri</vt:lpstr>
      <vt:lpstr>Calibri Light</vt:lpstr>
      <vt:lpstr>Century Gothic</vt:lpstr>
      <vt:lpstr>Lucida Calligraphy</vt:lpstr>
      <vt:lpstr>Symbol</vt:lpstr>
      <vt:lpstr>Office Theme</vt:lpstr>
      <vt:lpstr>Document</vt:lpstr>
      <vt:lpstr>PowerPoint Presentation</vt:lpstr>
      <vt:lpstr>Addressing  Youth Violence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Savannah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Bush</dc:creator>
  <cp:lastModifiedBy>Myriam Baker</cp:lastModifiedBy>
  <cp:revision>4</cp:revision>
  <cp:lastPrinted>2023-01-19T18:25:48Z</cp:lastPrinted>
  <dcterms:created xsi:type="dcterms:W3CDTF">2023-01-17T17:31:37Z</dcterms:created>
  <dcterms:modified xsi:type="dcterms:W3CDTF">2023-01-26T17:56:31Z</dcterms:modified>
</cp:coreProperties>
</file>