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71"/>
  </p:notesMasterIdLst>
  <p:sldIdLst>
    <p:sldId id="371" r:id="rId6"/>
    <p:sldId id="257" r:id="rId7"/>
    <p:sldId id="259" r:id="rId8"/>
    <p:sldId id="280" r:id="rId9"/>
    <p:sldId id="267" r:id="rId10"/>
    <p:sldId id="305" r:id="rId11"/>
    <p:sldId id="308" r:id="rId12"/>
    <p:sldId id="303" r:id="rId13"/>
    <p:sldId id="348" r:id="rId14"/>
    <p:sldId id="346" r:id="rId15"/>
    <p:sldId id="306" r:id="rId16"/>
    <p:sldId id="284" r:id="rId17"/>
    <p:sldId id="282" r:id="rId18"/>
    <p:sldId id="272" r:id="rId19"/>
    <p:sldId id="311" r:id="rId20"/>
    <p:sldId id="258" r:id="rId21"/>
    <p:sldId id="300" r:id="rId22"/>
    <p:sldId id="285" r:id="rId23"/>
    <p:sldId id="291" r:id="rId24"/>
    <p:sldId id="312" r:id="rId25"/>
    <p:sldId id="289" r:id="rId26"/>
    <p:sldId id="290" r:id="rId27"/>
    <p:sldId id="265" r:id="rId28"/>
    <p:sldId id="310" r:id="rId29"/>
    <p:sldId id="292" r:id="rId30"/>
    <p:sldId id="293" r:id="rId31"/>
    <p:sldId id="294" r:id="rId32"/>
    <p:sldId id="295" r:id="rId33"/>
    <p:sldId id="296" r:id="rId34"/>
    <p:sldId id="297" r:id="rId35"/>
    <p:sldId id="299" r:id="rId36"/>
    <p:sldId id="298" r:id="rId37"/>
    <p:sldId id="343" r:id="rId38"/>
    <p:sldId id="344" r:id="rId39"/>
    <p:sldId id="349" r:id="rId40"/>
    <p:sldId id="350" r:id="rId41"/>
    <p:sldId id="351" r:id="rId42"/>
    <p:sldId id="352" r:id="rId43"/>
    <p:sldId id="354" r:id="rId44"/>
    <p:sldId id="356" r:id="rId45"/>
    <p:sldId id="357" r:id="rId46"/>
    <p:sldId id="358" r:id="rId47"/>
    <p:sldId id="359" r:id="rId48"/>
    <p:sldId id="360" r:id="rId49"/>
    <p:sldId id="361" r:id="rId50"/>
    <p:sldId id="362" r:id="rId51"/>
    <p:sldId id="363" r:id="rId52"/>
    <p:sldId id="364" r:id="rId53"/>
    <p:sldId id="365" r:id="rId54"/>
    <p:sldId id="366" r:id="rId55"/>
    <p:sldId id="367" r:id="rId56"/>
    <p:sldId id="368" r:id="rId57"/>
    <p:sldId id="369" r:id="rId58"/>
    <p:sldId id="370" r:id="rId59"/>
    <p:sldId id="345" r:id="rId60"/>
    <p:sldId id="326" r:id="rId61"/>
    <p:sldId id="327" r:id="rId62"/>
    <p:sldId id="328" r:id="rId63"/>
    <p:sldId id="329" r:id="rId64"/>
    <p:sldId id="330" r:id="rId65"/>
    <p:sldId id="331" r:id="rId66"/>
    <p:sldId id="263" r:id="rId67"/>
    <p:sldId id="333" r:id="rId68"/>
    <p:sldId id="355" r:id="rId69"/>
    <p:sldId id="373"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0B050"/>
    <a:srgbClr val="C00000"/>
    <a:srgbClr val="A02B93"/>
    <a:srgbClr val="7F7F75"/>
    <a:srgbClr val="FFC000"/>
    <a:srgbClr val="339966"/>
    <a:srgbClr val="0D154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1" d="100"/>
          <a:sy n="101" d="100"/>
        </p:scale>
        <p:origin x="87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849127521910827E-2"/>
          <c:y val="1.9740100635019988E-2"/>
          <c:w val="0.90999008541575488"/>
          <c:h val="0.87055076778561613"/>
        </c:manualLayout>
      </c:layout>
      <c:barChart>
        <c:barDir val="col"/>
        <c:grouping val="clustered"/>
        <c:varyColors val="0"/>
        <c:ser>
          <c:idx val="0"/>
          <c:order val="0"/>
          <c:tx>
            <c:strRef>
              <c:f>Sheet1!$B$1</c:f>
              <c:strCache>
                <c:ptCount val="1"/>
                <c:pt idx="0">
                  <c:v>Column1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7F7F75"/>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D9C-449B-BC2F-426D7DC7B1CF}"/>
              </c:ext>
            </c:extLst>
          </c:dPt>
          <c:dPt>
            <c:idx val="1"/>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DD9C-449B-BC2F-426D7DC7B1CF}"/>
              </c:ext>
            </c:extLst>
          </c:dPt>
          <c:dPt>
            <c:idx val="2"/>
            <c:invertIfNegative val="0"/>
            <c:bubble3D val="0"/>
            <c:spPr>
              <a:solidFill>
                <a:srgbClr val="A02B93"/>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DD9C-449B-BC2F-426D7DC7B1CF}"/>
              </c:ext>
            </c:extLst>
          </c:dPt>
          <c:dPt>
            <c:idx val="3"/>
            <c:invertIfNegative val="0"/>
            <c:bubble3D val="0"/>
            <c:spPr>
              <a:solidFill>
                <a:srgbClr val="00B0F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DD9C-449B-BC2F-426D7DC7B1CF}"/>
              </c:ext>
            </c:extLst>
          </c:dPt>
          <c:dPt>
            <c:idx val="4"/>
            <c:invertIfNegative val="0"/>
            <c:bubble3D val="0"/>
            <c:spPr>
              <a:solidFill>
                <a:srgbClr val="C0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DD9C-449B-BC2F-426D7DC7B1CF}"/>
              </c:ext>
            </c:extLst>
          </c:dPt>
          <c:dPt>
            <c:idx val="5"/>
            <c:invertIfNegative val="0"/>
            <c:bubble3D val="0"/>
            <c:spPr>
              <a:solidFill>
                <a:srgbClr val="FFC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D9C-449B-BC2F-426D7DC7B1CF}"/>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Infrastructure</c:v>
                </c:pt>
                <c:pt idx="1">
                  <c:v>Economic Access</c:v>
                </c:pt>
                <c:pt idx="2">
                  <c:v>Quality of Life</c:v>
                </c:pt>
                <c:pt idx="3">
                  <c:v>Public Safety</c:v>
                </c:pt>
                <c:pt idx="4">
                  <c:v>High-Performing Government</c:v>
                </c:pt>
                <c:pt idx="5">
                  <c:v>Community Development</c:v>
                </c:pt>
                <c:pt idx="6">
                  <c:v>Other</c:v>
                </c:pt>
              </c:strCache>
            </c:strRef>
          </c:cat>
          <c:val>
            <c:numRef>
              <c:f>Sheet1!$B$2:$B$8</c:f>
              <c:numCache>
                <c:formatCode>0%</c:formatCode>
                <c:ptCount val="7"/>
                <c:pt idx="0">
                  <c:v>0.35</c:v>
                </c:pt>
                <c:pt idx="1">
                  <c:v>0.31</c:v>
                </c:pt>
                <c:pt idx="2">
                  <c:v>0.26</c:v>
                </c:pt>
                <c:pt idx="3">
                  <c:v>0.17</c:v>
                </c:pt>
                <c:pt idx="4">
                  <c:v>0.15</c:v>
                </c:pt>
                <c:pt idx="5">
                  <c:v>0.08</c:v>
                </c:pt>
                <c:pt idx="6">
                  <c:v>0.14000000000000001</c:v>
                </c:pt>
              </c:numCache>
            </c:numRef>
          </c:val>
          <c:extLst>
            <c:ext xmlns:c16="http://schemas.microsoft.com/office/drawing/2014/chart" uri="{C3380CC4-5D6E-409C-BE32-E72D297353CC}">
              <c16:uniqueId val="{00000000-DD9C-449B-BC2F-426D7DC7B1CF}"/>
            </c:ext>
          </c:extLst>
        </c:ser>
        <c:dLbls>
          <c:showLegendKey val="0"/>
          <c:showVal val="0"/>
          <c:showCatName val="0"/>
          <c:showSerName val="0"/>
          <c:showPercent val="0"/>
          <c:showBubbleSize val="0"/>
        </c:dLbls>
        <c:gapWidth val="100"/>
        <c:overlap val="-24"/>
        <c:axId val="802751168"/>
        <c:axId val="802722368"/>
      </c:barChart>
      <c:catAx>
        <c:axId val="8027511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802722368"/>
        <c:crosses val="autoZero"/>
        <c:auto val="1"/>
        <c:lblAlgn val="ctr"/>
        <c:lblOffset val="100"/>
        <c:noMultiLvlLbl val="0"/>
      </c:catAx>
      <c:valAx>
        <c:axId val="80272236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80275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0-0D00-4AB3-8212-6A4154B40AE9}"/>
              </c:ext>
            </c:extLst>
          </c:dPt>
          <c:dPt>
            <c:idx val="1"/>
            <c:invertIfNegative val="0"/>
            <c:bubble3D val="0"/>
            <c:extLst>
              <c:ext xmlns:c16="http://schemas.microsoft.com/office/drawing/2014/chart" uri="{C3380CC4-5D6E-409C-BE32-E72D297353CC}">
                <c16:uniqueId val="{00000001-598C-4C44-BBD6-E8D1CB9C83FE}"/>
              </c:ext>
            </c:extLst>
          </c:dPt>
          <c:dPt>
            <c:idx val="2"/>
            <c:invertIfNegative val="0"/>
            <c:bubble3D val="0"/>
            <c:extLst>
              <c:ext xmlns:c16="http://schemas.microsoft.com/office/drawing/2014/chart" uri="{C3380CC4-5D6E-409C-BE32-E72D297353CC}">
                <c16:uniqueId val="{00000002-0D00-4AB3-8212-6A4154B40AE9}"/>
              </c:ext>
            </c:extLst>
          </c:dPt>
          <c:dPt>
            <c:idx val="3"/>
            <c:invertIfNegative val="0"/>
            <c:bubble3D val="0"/>
            <c:extLst>
              <c:ext xmlns:c16="http://schemas.microsoft.com/office/drawing/2014/chart" uri="{C3380CC4-5D6E-409C-BE32-E72D297353CC}">
                <c16:uniqueId val="{00000003-0D00-4AB3-8212-6A4154B40AE9}"/>
              </c:ext>
            </c:extLst>
          </c:dPt>
          <c:dPt>
            <c:idx val="4"/>
            <c:invertIfNegative val="0"/>
            <c:bubble3D val="0"/>
            <c:extLst>
              <c:ext xmlns:c16="http://schemas.microsoft.com/office/drawing/2014/chart" uri="{C3380CC4-5D6E-409C-BE32-E72D297353CC}">
                <c16:uniqueId val="{00000004-0D00-4AB3-8212-6A4154B40AE9}"/>
              </c:ext>
            </c:extLst>
          </c:dPt>
          <c:dPt>
            <c:idx val="5"/>
            <c:invertIfNegative val="0"/>
            <c:bubble3D val="0"/>
            <c:extLst>
              <c:ext xmlns:c16="http://schemas.microsoft.com/office/drawing/2014/chart" uri="{C3380CC4-5D6E-409C-BE32-E72D297353CC}">
                <c16:uniqueId val="{00000005-0D00-4AB3-8212-6A4154B40AE9}"/>
              </c:ext>
            </c:extLst>
          </c:dPt>
          <c:dPt>
            <c:idx val="6"/>
            <c:invertIfNegative val="0"/>
            <c:bubble3D val="0"/>
            <c:extLst>
              <c:ext xmlns:c16="http://schemas.microsoft.com/office/drawing/2014/chart" uri="{C3380CC4-5D6E-409C-BE32-E72D297353CC}">
                <c16:uniqueId val="{00000006-0D00-4AB3-8212-6A4154B40AE9}"/>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Crime &amp; Safety</c:v>
                </c:pt>
                <c:pt idx="1">
                  <c:v>Affordable Housing</c:v>
                </c:pt>
                <c:pt idx="2">
                  <c:v>Homelessness</c:v>
                </c:pt>
                <c:pt idx="3">
                  <c:v>Infrastructure</c:v>
                </c:pt>
                <c:pt idx="4">
                  <c:v>Traffic &amp; Transportation</c:v>
                </c:pt>
                <c:pt idx="5">
                  <c:v>Economy &amp; Jobs</c:v>
                </c:pt>
                <c:pt idx="6">
                  <c:v>Tourism</c:v>
                </c:pt>
              </c:strCache>
            </c:strRef>
          </c:cat>
          <c:val>
            <c:numRef>
              <c:f>Sheet1!$B$2:$B$8</c:f>
              <c:numCache>
                <c:formatCode>General</c:formatCode>
                <c:ptCount val="7"/>
                <c:pt idx="0">
                  <c:v>352</c:v>
                </c:pt>
                <c:pt idx="1">
                  <c:v>266</c:v>
                </c:pt>
                <c:pt idx="2">
                  <c:v>177</c:v>
                </c:pt>
                <c:pt idx="3">
                  <c:v>128</c:v>
                </c:pt>
                <c:pt idx="4">
                  <c:v>92</c:v>
                </c:pt>
                <c:pt idx="5">
                  <c:v>83</c:v>
                </c:pt>
                <c:pt idx="6">
                  <c:v>72</c:v>
                </c:pt>
              </c:numCache>
            </c:numRef>
          </c:val>
          <c:extLst>
            <c:ext xmlns:c16="http://schemas.microsoft.com/office/drawing/2014/chart" uri="{C3380CC4-5D6E-409C-BE32-E72D297353CC}">
              <c16:uniqueId val="{00000000-F211-457F-984B-F6169576BA1F}"/>
            </c:ext>
          </c:extLst>
        </c:ser>
        <c:dLbls>
          <c:dLblPos val="inEnd"/>
          <c:showLegendKey val="0"/>
          <c:showVal val="1"/>
          <c:showCatName val="0"/>
          <c:showSerName val="0"/>
          <c:showPercent val="0"/>
          <c:showBubbleSize val="0"/>
        </c:dLbls>
        <c:gapWidth val="41"/>
        <c:axId val="740344928"/>
        <c:axId val="740343488"/>
      </c:barChart>
      <c:catAx>
        <c:axId val="740344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740343488"/>
        <c:crosses val="autoZero"/>
        <c:auto val="1"/>
        <c:lblAlgn val="ctr"/>
        <c:lblOffset val="100"/>
        <c:noMultiLvlLbl val="0"/>
      </c:catAx>
      <c:valAx>
        <c:axId val="740343488"/>
        <c:scaling>
          <c:orientation val="minMax"/>
        </c:scaling>
        <c:delete val="1"/>
        <c:axPos val="l"/>
        <c:numFmt formatCode="General" sourceLinked="1"/>
        <c:majorTickMark val="none"/>
        <c:minorTickMark val="none"/>
        <c:tickLblPos val="nextTo"/>
        <c:crossAx val="740344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62F40-78F2-4CAD-B234-F0D218F1913E}" type="doc">
      <dgm:prSet loTypeId="urn:microsoft.com/office/officeart/2005/8/layout/target3" loCatId="relationship" qsTypeId="urn:microsoft.com/office/officeart/2005/8/quickstyle/simple1" qsCatId="simple" csTypeId="urn:microsoft.com/office/officeart/2005/8/colors/colorful2" csCatId="colorful" phldr="1"/>
      <dgm:spPr/>
      <dgm:t>
        <a:bodyPr/>
        <a:lstStyle/>
        <a:p>
          <a:endParaRPr lang="en-US"/>
        </a:p>
      </dgm:t>
    </dgm:pt>
    <dgm:pt modelId="{51DFB3F4-EA90-4508-9C9A-2EF7EF5C166E}">
      <dgm:prSet/>
      <dgm:spPr/>
      <dgm:t>
        <a:bodyPr/>
        <a:lstStyle/>
        <a:p>
          <a:pPr algn="l"/>
          <a:r>
            <a:rPr lang="en-US" b="1" dirty="0">
              <a:solidFill>
                <a:schemeClr val="tx1"/>
              </a:solidFill>
            </a:rPr>
            <a:t>What We “Thought” We Knew</a:t>
          </a:r>
        </a:p>
      </dgm:t>
    </dgm:pt>
    <dgm:pt modelId="{96465FCE-8FF5-40B2-9BE7-05FD4603DE8E}" type="parTrans" cxnId="{AC911F8F-E993-4FE0-B499-2673EEA52C48}">
      <dgm:prSet/>
      <dgm:spPr/>
      <dgm:t>
        <a:bodyPr/>
        <a:lstStyle/>
        <a:p>
          <a:endParaRPr lang="en-US"/>
        </a:p>
      </dgm:t>
    </dgm:pt>
    <dgm:pt modelId="{91AF28A9-37F2-4424-B6D0-56E0E28FDA85}" type="sibTrans" cxnId="{AC911F8F-E993-4FE0-B499-2673EEA52C48}">
      <dgm:prSet/>
      <dgm:spPr/>
      <dgm:t>
        <a:bodyPr/>
        <a:lstStyle/>
        <a:p>
          <a:endParaRPr lang="en-US"/>
        </a:p>
      </dgm:t>
    </dgm:pt>
    <dgm:pt modelId="{AC2DE853-AFBD-4600-B758-ED0DE4D6CE3F}">
      <dgm:prSet/>
      <dgm:spPr/>
      <dgm:t>
        <a:bodyPr/>
        <a:lstStyle/>
        <a:p>
          <a:pPr algn="l"/>
          <a:r>
            <a:rPr lang="en-US" b="1" dirty="0">
              <a:solidFill>
                <a:schemeClr val="tx1"/>
              </a:solidFill>
            </a:rPr>
            <a:t>“What We Heard”</a:t>
          </a:r>
        </a:p>
      </dgm:t>
    </dgm:pt>
    <dgm:pt modelId="{440B0BBD-9CFB-4907-BDEB-F437DB04BE75}" type="parTrans" cxnId="{547B9636-8C26-4400-BBC1-F4634D222922}">
      <dgm:prSet/>
      <dgm:spPr/>
      <dgm:t>
        <a:bodyPr/>
        <a:lstStyle/>
        <a:p>
          <a:endParaRPr lang="en-US"/>
        </a:p>
      </dgm:t>
    </dgm:pt>
    <dgm:pt modelId="{34C407A5-1142-46F2-A744-3D930B41A854}" type="sibTrans" cxnId="{547B9636-8C26-4400-BBC1-F4634D222922}">
      <dgm:prSet/>
      <dgm:spPr/>
      <dgm:t>
        <a:bodyPr/>
        <a:lstStyle/>
        <a:p>
          <a:endParaRPr lang="en-US"/>
        </a:p>
      </dgm:t>
    </dgm:pt>
    <dgm:pt modelId="{9F81A5A9-5111-4E83-9A6E-B109425CDB95}">
      <dgm:prSet/>
      <dgm:spPr/>
      <dgm:t>
        <a:bodyPr/>
        <a:lstStyle/>
        <a:p>
          <a:pPr algn="l"/>
          <a:r>
            <a:rPr lang="en-US" b="1" dirty="0">
              <a:solidFill>
                <a:schemeClr val="tx1"/>
              </a:solidFill>
            </a:rPr>
            <a:t>“What We Learned” </a:t>
          </a:r>
        </a:p>
      </dgm:t>
    </dgm:pt>
    <dgm:pt modelId="{69DF641B-3F98-4478-BED2-7F266435FD0D}" type="parTrans" cxnId="{65A53328-09DC-4310-83D5-F9D5088B034D}">
      <dgm:prSet/>
      <dgm:spPr/>
      <dgm:t>
        <a:bodyPr/>
        <a:lstStyle/>
        <a:p>
          <a:endParaRPr lang="en-US"/>
        </a:p>
      </dgm:t>
    </dgm:pt>
    <dgm:pt modelId="{654D930D-75DF-4022-8FBE-D42311A5B823}" type="sibTrans" cxnId="{65A53328-09DC-4310-83D5-F9D5088B034D}">
      <dgm:prSet/>
      <dgm:spPr/>
      <dgm:t>
        <a:bodyPr/>
        <a:lstStyle/>
        <a:p>
          <a:endParaRPr lang="en-US"/>
        </a:p>
      </dgm:t>
    </dgm:pt>
    <dgm:pt modelId="{645E9E1D-A90F-4716-A624-9256935241A0}">
      <dgm:prSet/>
      <dgm:spPr/>
      <dgm:t>
        <a:bodyPr/>
        <a:lstStyle/>
        <a:p>
          <a:pPr algn="l"/>
          <a:r>
            <a:rPr lang="en-US" b="1" dirty="0">
              <a:solidFill>
                <a:schemeClr val="tx1"/>
              </a:solidFill>
            </a:rPr>
            <a:t>Presentation of Draft Strategic Plan</a:t>
          </a:r>
        </a:p>
      </dgm:t>
    </dgm:pt>
    <dgm:pt modelId="{00D3234C-0750-4085-A826-F3B1320AED0B}" type="parTrans" cxnId="{F856D251-19D5-4E26-839A-54E93DDA779D}">
      <dgm:prSet/>
      <dgm:spPr/>
      <dgm:t>
        <a:bodyPr/>
        <a:lstStyle/>
        <a:p>
          <a:endParaRPr lang="en-US"/>
        </a:p>
      </dgm:t>
    </dgm:pt>
    <dgm:pt modelId="{86D8DFE2-2172-4F4D-AF2E-92C0797CCEEF}" type="sibTrans" cxnId="{F856D251-19D5-4E26-839A-54E93DDA779D}">
      <dgm:prSet/>
      <dgm:spPr/>
      <dgm:t>
        <a:bodyPr/>
        <a:lstStyle/>
        <a:p>
          <a:endParaRPr lang="en-US"/>
        </a:p>
      </dgm:t>
    </dgm:pt>
    <dgm:pt modelId="{13F154D1-4AB9-460A-903F-A208693A32C4}">
      <dgm:prSet/>
      <dgm:spPr/>
      <dgm:t>
        <a:bodyPr/>
        <a:lstStyle/>
        <a:p>
          <a:pPr algn="l"/>
          <a:r>
            <a:rPr lang="en-US" b="1" dirty="0">
              <a:solidFill>
                <a:schemeClr val="tx1"/>
              </a:solidFill>
            </a:rPr>
            <a:t>Questions</a:t>
          </a:r>
        </a:p>
      </dgm:t>
    </dgm:pt>
    <dgm:pt modelId="{498AEA54-D9F9-4E21-9775-F90EC427A99B}" type="parTrans" cxnId="{5CC1C686-9453-466F-845E-FACB8B89CF52}">
      <dgm:prSet/>
      <dgm:spPr/>
      <dgm:t>
        <a:bodyPr/>
        <a:lstStyle/>
        <a:p>
          <a:endParaRPr lang="en-US"/>
        </a:p>
      </dgm:t>
    </dgm:pt>
    <dgm:pt modelId="{D7BAFF81-D089-446C-8382-088CECBCAB5E}" type="sibTrans" cxnId="{5CC1C686-9453-466F-845E-FACB8B89CF52}">
      <dgm:prSet/>
      <dgm:spPr/>
      <dgm:t>
        <a:bodyPr/>
        <a:lstStyle/>
        <a:p>
          <a:endParaRPr lang="en-US"/>
        </a:p>
      </dgm:t>
    </dgm:pt>
    <dgm:pt modelId="{428C534E-051A-4EEC-BE5A-E5698B32214D}">
      <dgm:prSet/>
      <dgm:spPr/>
      <dgm:t>
        <a:bodyPr/>
        <a:lstStyle/>
        <a:p>
          <a:pPr algn="l"/>
          <a:r>
            <a:rPr lang="en-US" b="1" dirty="0">
              <a:solidFill>
                <a:schemeClr val="tx1"/>
              </a:solidFill>
            </a:rPr>
            <a:t>Leading Indicators</a:t>
          </a:r>
        </a:p>
      </dgm:t>
    </dgm:pt>
    <dgm:pt modelId="{F9ACB1B7-2E11-45B6-85BF-35F0B5AC7B11}" type="parTrans" cxnId="{DEBCDF80-B618-43C5-B584-3FE778EE79B8}">
      <dgm:prSet/>
      <dgm:spPr/>
    </dgm:pt>
    <dgm:pt modelId="{F1DF0D10-72E8-4149-A660-7DC6AC01A64E}" type="sibTrans" cxnId="{DEBCDF80-B618-43C5-B584-3FE778EE79B8}">
      <dgm:prSet/>
      <dgm:spPr/>
    </dgm:pt>
    <dgm:pt modelId="{58FBE5FC-B1A9-42AA-99B2-8CE6511FEA96}" type="pres">
      <dgm:prSet presAssocID="{0BD62F40-78F2-4CAD-B234-F0D218F1913E}" presName="Name0" presStyleCnt="0">
        <dgm:presLayoutVars>
          <dgm:chMax val="7"/>
          <dgm:dir/>
          <dgm:animLvl val="lvl"/>
          <dgm:resizeHandles val="exact"/>
        </dgm:presLayoutVars>
      </dgm:prSet>
      <dgm:spPr/>
    </dgm:pt>
    <dgm:pt modelId="{A010DFFD-73F5-4F84-ADA9-C4E7F4A5F2F0}" type="pres">
      <dgm:prSet presAssocID="{51DFB3F4-EA90-4508-9C9A-2EF7EF5C166E}" presName="circle1" presStyleLbl="node1" presStyleIdx="0" presStyleCnt="6"/>
      <dgm:spPr/>
    </dgm:pt>
    <dgm:pt modelId="{99E14C25-EDE2-4767-90F0-3431DA4AA48C}" type="pres">
      <dgm:prSet presAssocID="{51DFB3F4-EA90-4508-9C9A-2EF7EF5C166E}" presName="space" presStyleCnt="0"/>
      <dgm:spPr/>
    </dgm:pt>
    <dgm:pt modelId="{44557890-4E63-4EE7-8874-58C516175AFB}" type="pres">
      <dgm:prSet presAssocID="{51DFB3F4-EA90-4508-9C9A-2EF7EF5C166E}" presName="rect1" presStyleLbl="alignAcc1" presStyleIdx="0" presStyleCnt="6"/>
      <dgm:spPr/>
    </dgm:pt>
    <dgm:pt modelId="{76A7358E-E24B-4BFA-9B78-AC79F697BDF9}" type="pres">
      <dgm:prSet presAssocID="{AC2DE853-AFBD-4600-B758-ED0DE4D6CE3F}" presName="vertSpace2" presStyleLbl="node1" presStyleIdx="0" presStyleCnt="6"/>
      <dgm:spPr/>
    </dgm:pt>
    <dgm:pt modelId="{6E362399-DA73-4978-A253-E4FAA9E65E93}" type="pres">
      <dgm:prSet presAssocID="{AC2DE853-AFBD-4600-B758-ED0DE4D6CE3F}" presName="circle2" presStyleLbl="node1" presStyleIdx="1" presStyleCnt="6"/>
      <dgm:spPr/>
    </dgm:pt>
    <dgm:pt modelId="{7C6E7D4E-E747-49AC-954D-5E76D0957362}" type="pres">
      <dgm:prSet presAssocID="{AC2DE853-AFBD-4600-B758-ED0DE4D6CE3F}" presName="rect2" presStyleLbl="alignAcc1" presStyleIdx="1" presStyleCnt="6"/>
      <dgm:spPr/>
    </dgm:pt>
    <dgm:pt modelId="{4077C477-F532-4B48-9973-EE8737C47E1B}" type="pres">
      <dgm:prSet presAssocID="{9F81A5A9-5111-4E83-9A6E-B109425CDB95}" presName="vertSpace3" presStyleLbl="node1" presStyleIdx="1" presStyleCnt="6"/>
      <dgm:spPr/>
    </dgm:pt>
    <dgm:pt modelId="{80F9F7F2-46DE-4016-9231-981C76EB586E}" type="pres">
      <dgm:prSet presAssocID="{9F81A5A9-5111-4E83-9A6E-B109425CDB95}" presName="circle3" presStyleLbl="node1" presStyleIdx="2" presStyleCnt="6"/>
      <dgm:spPr/>
    </dgm:pt>
    <dgm:pt modelId="{B51B0F0B-6489-46EE-89A1-0AE30A27EE3E}" type="pres">
      <dgm:prSet presAssocID="{9F81A5A9-5111-4E83-9A6E-B109425CDB95}" presName="rect3" presStyleLbl="alignAcc1" presStyleIdx="2" presStyleCnt="6"/>
      <dgm:spPr/>
    </dgm:pt>
    <dgm:pt modelId="{73CF9A65-27CD-4A2C-982C-FB3DBA7F15AE}" type="pres">
      <dgm:prSet presAssocID="{645E9E1D-A90F-4716-A624-9256935241A0}" presName="vertSpace4" presStyleLbl="node1" presStyleIdx="2" presStyleCnt="6"/>
      <dgm:spPr/>
    </dgm:pt>
    <dgm:pt modelId="{BB1F54E7-583C-4277-9EA8-AC63DA7D9857}" type="pres">
      <dgm:prSet presAssocID="{645E9E1D-A90F-4716-A624-9256935241A0}" presName="circle4" presStyleLbl="node1" presStyleIdx="3" presStyleCnt="6"/>
      <dgm:spPr/>
    </dgm:pt>
    <dgm:pt modelId="{24D843A0-93CC-4FBD-AF34-81FC0DA91C33}" type="pres">
      <dgm:prSet presAssocID="{645E9E1D-A90F-4716-A624-9256935241A0}" presName="rect4" presStyleLbl="alignAcc1" presStyleIdx="3" presStyleCnt="6"/>
      <dgm:spPr/>
    </dgm:pt>
    <dgm:pt modelId="{8E73077A-32CD-4C41-B7C5-5F3532C1429F}" type="pres">
      <dgm:prSet presAssocID="{428C534E-051A-4EEC-BE5A-E5698B32214D}" presName="vertSpace5" presStyleLbl="node1" presStyleIdx="3" presStyleCnt="6"/>
      <dgm:spPr/>
    </dgm:pt>
    <dgm:pt modelId="{0A37E84C-D584-42D8-A74D-0F5786CFA91A}" type="pres">
      <dgm:prSet presAssocID="{428C534E-051A-4EEC-BE5A-E5698B32214D}" presName="circle5" presStyleLbl="node1" presStyleIdx="4" presStyleCnt="6"/>
      <dgm:spPr/>
    </dgm:pt>
    <dgm:pt modelId="{7C5AA692-F709-4A71-ABCF-C8A6B8941542}" type="pres">
      <dgm:prSet presAssocID="{428C534E-051A-4EEC-BE5A-E5698B32214D}" presName="rect5" presStyleLbl="alignAcc1" presStyleIdx="4" presStyleCnt="6"/>
      <dgm:spPr/>
    </dgm:pt>
    <dgm:pt modelId="{72D4C4FB-7205-4B7D-90CA-1BCD6924E1A7}" type="pres">
      <dgm:prSet presAssocID="{13F154D1-4AB9-460A-903F-A208693A32C4}" presName="vertSpace6" presStyleLbl="node1" presStyleIdx="4" presStyleCnt="6"/>
      <dgm:spPr/>
    </dgm:pt>
    <dgm:pt modelId="{BEB9831C-F148-4F63-9E21-C9DA9EB1D872}" type="pres">
      <dgm:prSet presAssocID="{13F154D1-4AB9-460A-903F-A208693A32C4}" presName="circle6" presStyleLbl="node1" presStyleIdx="5" presStyleCnt="6"/>
      <dgm:spPr/>
    </dgm:pt>
    <dgm:pt modelId="{8073EB5E-ADF2-4696-9239-C100E4F0A51E}" type="pres">
      <dgm:prSet presAssocID="{13F154D1-4AB9-460A-903F-A208693A32C4}" presName="rect6" presStyleLbl="alignAcc1" presStyleIdx="5" presStyleCnt="6"/>
      <dgm:spPr/>
    </dgm:pt>
    <dgm:pt modelId="{4F78B5F3-3012-4D5F-AF73-ECBD88C2C983}" type="pres">
      <dgm:prSet presAssocID="{51DFB3F4-EA90-4508-9C9A-2EF7EF5C166E}" presName="rect1ParTxNoCh" presStyleLbl="alignAcc1" presStyleIdx="5" presStyleCnt="6">
        <dgm:presLayoutVars>
          <dgm:chMax val="1"/>
          <dgm:bulletEnabled val="1"/>
        </dgm:presLayoutVars>
      </dgm:prSet>
      <dgm:spPr/>
    </dgm:pt>
    <dgm:pt modelId="{EBA5BA08-96AE-4952-990B-314299C5284E}" type="pres">
      <dgm:prSet presAssocID="{AC2DE853-AFBD-4600-B758-ED0DE4D6CE3F}" presName="rect2ParTxNoCh" presStyleLbl="alignAcc1" presStyleIdx="5" presStyleCnt="6">
        <dgm:presLayoutVars>
          <dgm:chMax val="1"/>
          <dgm:bulletEnabled val="1"/>
        </dgm:presLayoutVars>
      </dgm:prSet>
      <dgm:spPr/>
    </dgm:pt>
    <dgm:pt modelId="{D4D90880-EB7F-4971-89FB-A4F94CFCEA5D}" type="pres">
      <dgm:prSet presAssocID="{9F81A5A9-5111-4E83-9A6E-B109425CDB95}" presName="rect3ParTxNoCh" presStyleLbl="alignAcc1" presStyleIdx="5" presStyleCnt="6">
        <dgm:presLayoutVars>
          <dgm:chMax val="1"/>
          <dgm:bulletEnabled val="1"/>
        </dgm:presLayoutVars>
      </dgm:prSet>
      <dgm:spPr/>
    </dgm:pt>
    <dgm:pt modelId="{B04234B4-154A-4DB9-B505-57CDB4F05898}" type="pres">
      <dgm:prSet presAssocID="{645E9E1D-A90F-4716-A624-9256935241A0}" presName="rect4ParTxNoCh" presStyleLbl="alignAcc1" presStyleIdx="5" presStyleCnt="6">
        <dgm:presLayoutVars>
          <dgm:chMax val="1"/>
          <dgm:bulletEnabled val="1"/>
        </dgm:presLayoutVars>
      </dgm:prSet>
      <dgm:spPr/>
    </dgm:pt>
    <dgm:pt modelId="{204EBFA0-2FEF-4694-9263-29A110CF27B1}" type="pres">
      <dgm:prSet presAssocID="{428C534E-051A-4EEC-BE5A-E5698B32214D}" presName="rect5ParTxNoCh" presStyleLbl="alignAcc1" presStyleIdx="5" presStyleCnt="6">
        <dgm:presLayoutVars>
          <dgm:chMax val="1"/>
          <dgm:bulletEnabled val="1"/>
        </dgm:presLayoutVars>
      </dgm:prSet>
      <dgm:spPr/>
    </dgm:pt>
    <dgm:pt modelId="{0A6A124E-B9D4-495F-A95F-6F3BCB1E2488}" type="pres">
      <dgm:prSet presAssocID="{13F154D1-4AB9-460A-903F-A208693A32C4}" presName="rect6ParTxNoCh" presStyleLbl="alignAcc1" presStyleIdx="5" presStyleCnt="6">
        <dgm:presLayoutVars>
          <dgm:chMax val="1"/>
          <dgm:bulletEnabled val="1"/>
        </dgm:presLayoutVars>
      </dgm:prSet>
      <dgm:spPr/>
    </dgm:pt>
  </dgm:ptLst>
  <dgm:cxnLst>
    <dgm:cxn modelId="{6F7CF113-9374-4315-84F7-676F66CB31F1}" type="presOf" srcId="{13F154D1-4AB9-460A-903F-A208693A32C4}" destId="{0A6A124E-B9D4-495F-A95F-6F3BCB1E2488}" srcOrd="1" destOrd="0" presId="urn:microsoft.com/office/officeart/2005/8/layout/target3"/>
    <dgm:cxn modelId="{65A53328-09DC-4310-83D5-F9D5088B034D}" srcId="{0BD62F40-78F2-4CAD-B234-F0D218F1913E}" destId="{9F81A5A9-5111-4E83-9A6E-B109425CDB95}" srcOrd="2" destOrd="0" parTransId="{69DF641B-3F98-4478-BED2-7F266435FD0D}" sibTransId="{654D930D-75DF-4022-8FBE-D42311A5B823}"/>
    <dgm:cxn modelId="{48BE3D2F-E210-4AC1-9099-8CA00F73A67D}" type="presOf" srcId="{0BD62F40-78F2-4CAD-B234-F0D218F1913E}" destId="{58FBE5FC-B1A9-42AA-99B2-8CE6511FEA96}" srcOrd="0" destOrd="0" presId="urn:microsoft.com/office/officeart/2005/8/layout/target3"/>
    <dgm:cxn modelId="{740BCE32-248E-4FF8-BAD9-84816ECFB5F7}" type="presOf" srcId="{645E9E1D-A90F-4716-A624-9256935241A0}" destId="{24D843A0-93CC-4FBD-AF34-81FC0DA91C33}" srcOrd="0" destOrd="0" presId="urn:microsoft.com/office/officeart/2005/8/layout/target3"/>
    <dgm:cxn modelId="{547B9636-8C26-4400-BBC1-F4634D222922}" srcId="{0BD62F40-78F2-4CAD-B234-F0D218F1913E}" destId="{AC2DE853-AFBD-4600-B758-ED0DE4D6CE3F}" srcOrd="1" destOrd="0" parTransId="{440B0BBD-9CFB-4907-BDEB-F437DB04BE75}" sibTransId="{34C407A5-1142-46F2-A744-3D930B41A854}"/>
    <dgm:cxn modelId="{E32D105F-F8D1-4100-8119-1FE74307D010}" type="presOf" srcId="{AC2DE853-AFBD-4600-B758-ED0DE4D6CE3F}" destId="{EBA5BA08-96AE-4952-990B-314299C5284E}" srcOrd="1" destOrd="0" presId="urn:microsoft.com/office/officeart/2005/8/layout/target3"/>
    <dgm:cxn modelId="{BE718967-8CBF-4C46-868A-05D215E0D72E}" type="presOf" srcId="{645E9E1D-A90F-4716-A624-9256935241A0}" destId="{B04234B4-154A-4DB9-B505-57CDB4F05898}" srcOrd="1" destOrd="0" presId="urn:microsoft.com/office/officeart/2005/8/layout/target3"/>
    <dgm:cxn modelId="{CA2FC04C-FB23-42F9-A418-8A52F7B4314F}" type="presOf" srcId="{51DFB3F4-EA90-4508-9C9A-2EF7EF5C166E}" destId="{4F78B5F3-3012-4D5F-AF73-ECBD88C2C983}" srcOrd="1" destOrd="0" presId="urn:microsoft.com/office/officeart/2005/8/layout/target3"/>
    <dgm:cxn modelId="{F856D251-19D5-4E26-839A-54E93DDA779D}" srcId="{0BD62F40-78F2-4CAD-B234-F0D218F1913E}" destId="{645E9E1D-A90F-4716-A624-9256935241A0}" srcOrd="3" destOrd="0" parTransId="{00D3234C-0750-4085-A826-F3B1320AED0B}" sibTransId="{86D8DFE2-2172-4F4D-AF2E-92C0797CCEEF}"/>
    <dgm:cxn modelId="{4BBE0077-1108-4C75-871F-5A79FB6B1165}" type="presOf" srcId="{9F81A5A9-5111-4E83-9A6E-B109425CDB95}" destId="{D4D90880-EB7F-4971-89FB-A4F94CFCEA5D}" srcOrd="1" destOrd="0" presId="urn:microsoft.com/office/officeart/2005/8/layout/target3"/>
    <dgm:cxn modelId="{21E57E7F-09AA-44BA-803C-2FF7E617C377}" type="presOf" srcId="{AC2DE853-AFBD-4600-B758-ED0DE4D6CE3F}" destId="{7C6E7D4E-E747-49AC-954D-5E76D0957362}" srcOrd="0" destOrd="0" presId="urn:microsoft.com/office/officeart/2005/8/layout/target3"/>
    <dgm:cxn modelId="{DEBCDF80-B618-43C5-B584-3FE778EE79B8}" srcId="{0BD62F40-78F2-4CAD-B234-F0D218F1913E}" destId="{428C534E-051A-4EEC-BE5A-E5698B32214D}" srcOrd="4" destOrd="0" parTransId="{F9ACB1B7-2E11-45B6-85BF-35F0B5AC7B11}" sibTransId="{F1DF0D10-72E8-4149-A660-7DC6AC01A64E}"/>
    <dgm:cxn modelId="{5CC1C686-9453-466F-845E-FACB8B89CF52}" srcId="{0BD62F40-78F2-4CAD-B234-F0D218F1913E}" destId="{13F154D1-4AB9-460A-903F-A208693A32C4}" srcOrd="5" destOrd="0" parTransId="{498AEA54-D9F9-4E21-9775-F90EC427A99B}" sibTransId="{D7BAFF81-D089-446C-8382-088CECBCAB5E}"/>
    <dgm:cxn modelId="{AC911F8F-E993-4FE0-B499-2673EEA52C48}" srcId="{0BD62F40-78F2-4CAD-B234-F0D218F1913E}" destId="{51DFB3F4-EA90-4508-9C9A-2EF7EF5C166E}" srcOrd="0" destOrd="0" parTransId="{96465FCE-8FF5-40B2-9BE7-05FD4603DE8E}" sibTransId="{91AF28A9-37F2-4424-B6D0-56E0E28FDA85}"/>
    <dgm:cxn modelId="{996E4E9B-3754-4639-881D-0936B3E0EB5D}" type="presOf" srcId="{9F81A5A9-5111-4E83-9A6E-B109425CDB95}" destId="{B51B0F0B-6489-46EE-89A1-0AE30A27EE3E}" srcOrd="0" destOrd="0" presId="urn:microsoft.com/office/officeart/2005/8/layout/target3"/>
    <dgm:cxn modelId="{4E7E859E-508F-40DA-B1F4-0C899C466081}" type="presOf" srcId="{428C534E-051A-4EEC-BE5A-E5698B32214D}" destId="{204EBFA0-2FEF-4694-9263-29A110CF27B1}" srcOrd="1" destOrd="0" presId="urn:microsoft.com/office/officeart/2005/8/layout/target3"/>
    <dgm:cxn modelId="{A148B7DD-5789-47B4-A278-D2949C45AC88}" type="presOf" srcId="{428C534E-051A-4EEC-BE5A-E5698B32214D}" destId="{7C5AA692-F709-4A71-ABCF-C8A6B8941542}" srcOrd="0" destOrd="0" presId="urn:microsoft.com/office/officeart/2005/8/layout/target3"/>
    <dgm:cxn modelId="{FC5D07E2-6532-4481-A7F9-ADCD75149E97}" type="presOf" srcId="{51DFB3F4-EA90-4508-9C9A-2EF7EF5C166E}" destId="{44557890-4E63-4EE7-8874-58C516175AFB}" srcOrd="0" destOrd="0" presId="urn:microsoft.com/office/officeart/2005/8/layout/target3"/>
    <dgm:cxn modelId="{EAD6ABE8-7764-4824-861B-236B39D8E881}" type="presOf" srcId="{13F154D1-4AB9-460A-903F-A208693A32C4}" destId="{8073EB5E-ADF2-4696-9239-C100E4F0A51E}" srcOrd="0" destOrd="0" presId="urn:microsoft.com/office/officeart/2005/8/layout/target3"/>
    <dgm:cxn modelId="{27C9463E-18C2-4228-9306-4A1B775667C6}" type="presParOf" srcId="{58FBE5FC-B1A9-42AA-99B2-8CE6511FEA96}" destId="{A010DFFD-73F5-4F84-ADA9-C4E7F4A5F2F0}" srcOrd="0" destOrd="0" presId="urn:microsoft.com/office/officeart/2005/8/layout/target3"/>
    <dgm:cxn modelId="{8642CC24-DB90-41A1-9A60-1EEF42CAE435}" type="presParOf" srcId="{58FBE5FC-B1A9-42AA-99B2-8CE6511FEA96}" destId="{99E14C25-EDE2-4767-90F0-3431DA4AA48C}" srcOrd="1" destOrd="0" presId="urn:microsoft.com/office/officeart/2005/8/layout/target3"/>
    <dgm:cxn modelId="{C68924F8-F147-4657-BC91-1A9F5F4D4919}" type="presParOf" srcId="{58FBE5FC-B1A9-42AA-99B2-8CE6511FEA96}" destId="{44557890-4E63-4EE7-8874-58C516175AFB}" srcOrd="2" destOrd="0" presId="urn:microsoft.com/office/officeart/2005/8/layout/target3"/>
    <dgm:cxn modelId="{8F35674B-38BD-432C-8E78-58644F522600}" type="presParOf" srcId="{58FBE5FC-B1A9-42AA-99B2-8CE6511FEA96}" destId="{76A7358E-E24B-4BFA-9B78-AC79F697BDF9}" srcOrd="3" destOrd="0" presId="urn:microsoft.com/office/officeart/2005/8/layout/target3"/>
    <dgm:cxn modelId="{20B5FED6-322D-40D9-9FDA-A9E9B78E8EA8}" type="presParOf" srcId="{58FBE5FC-B1A9-42AA-99B2-8CE6511FEA96}" destId="{6E362399-DA73-4978-A253-E4FAA9E65E93}" srcOrd="4" destOrd="0" presId="urn:microsoft.com/office/officeart/2005/8/layout/target3"/>
    <dgm:cxn modelId="{110DC496-826C-42A3-A4FF-1565E4F42C2A}" type="presParOf" srcId="{58FBE5FC-B1A9-42AA-99B2-8CE6511FEA96}" destId="{7C6E7D4E-E747-49AC-954D-5E76D0957362}" srcOrd="5" destOrd="0" presId="urn:microsoft.com/office/officeart/2005/8/layout/target3"/>
    <dgm:cxn modelId="{B060D5D3-FF21-4712-A64B-79B4C537B118}" type="presParOf" srcId="{58FBE5FC-B1A9-42AA-99B2-8CE6511FEA96}" destId="{4077C477-F532-4B48-9973-EE8737C47E1B}" srcOrd="6" destOrd="0" presId="urn:microsoft.com/office/officeart/2005/8/layout/target3"/>
    <dgm:cxn modelId="{FF71D629-2155-4E21-9FCC-5FCFB8E2BD26}" type="presParOf" srcId="{58FBE5FC-B1A9-42AA-99B2-8CE6511FEA96}" destId="{80F9F7F2-46DE-4016-9231-981C76EB586E}" srcOrd="7" destOrd="0" presId="urn:microsoft.com/office/officeart/2005/8/layout/target3"/>
    <dgm:cxn modelId="{40B33A41-3FDA-4444-9B10-7499B5663D52}" type="presParOf" srcId="{58FBE5FC-B1A9-42AA-99B2-8CE6511FEA96}" destId="{B51B0F0B-6489-46EE-89A1-0AE30A27EE3E}" srcOrd="8" destOrd="0" presId="urn:microsoft.com/office/officeart/2005/8/layout/target3"/>
    <dgm:cxn modelId="{A952D66E-FB9E-4E0C-94D5-2A1053A0F2F8}" type="presParOf" srcId="{58FBE5FC-B1A9-42AA-99B2-8CE6511FEA96}" destId="{73CF9A65-27CD-4A2C-982C-FB3DBA7F15AE}" srcOrd="9" destOrd="0" presId="urn:microsoft.com/office/officeart/2005/8/layout/target3"/>
    <dgm:cxn modelId="{C5ECD3C1-0B77-41B2-AA0C-0B74C8DBF3ED}" type="presParOf" srcId="{58FBE5FC-B1A9-42AA-99B2-8CE6511FEA96}" destId="{BB1F54E7-583C-4277-9EA8-AC63DA7D9857}" srcOrd="10" destOrd="0" presId="urn:microsoft.com/office/officeart/2005/8/layout/target3"/>
    <dgm:cxn modelId="{FF5941A1-86B9-4C3D-864D-C2553A0B1A53}" type="presParOf" srcId="{58FBE5FC-B1A9-42AA-99B2-8CE6511FEA96}" destId="{24D843A0-93CC-4FBD-AF34-81FC0DA91C33}" srcOrd="11" destOrd="0" presId="urn:microsoft.com/office/officeart/2005/8/layout/target3"/>
    <dgm:cxn modelId="{83BD8C7E-DF41-4D0D-9752-776B738A94ED}" type="presParOf" srcId="{58FBE5FC-B1A9-42AA-99B2-8CE6511FEA96}" destId="{8E73077A-32CD-4C41-B7C5-5F3532C1429F}" srcOrd="12" destOrd="0" presId="urn:microsoft.com/office/officeart/2005/8/layout/target3"/>
    <dgm:cxn modelId="{DEB37341-2F01-4100-AA2B-A92F953032AF}" type="presParOf" srcId="{58FBE5FC-B1A9-42AA-99B2-8CE6511FEA96}" destId="{0A37E84C-D584-42D8-A74D-0F5786CFA91A}" srcOrd="13" destOrd="0" presId="urn:microsoft.com/office/officeart/2005/8/layout/target3"/>
    <dgm:cxn modelId="{14F9E279-0025-45A2-B5E3-55377AFB20E7}" type="presParOf" srcId="{58FBE5FC-B1A9-42AA-99B2-8CE6511FEA96}" destId="{7C5AA692-F709-4A71-ABCF-C8A6B8941542}" srcOrd="14" destOrd="0" presId="urn:microsoft.com/office/officeart/2005/8/layout/target3"/>
    <dgm:cxn modelId="{2F13376E-5B75-476E-B5BD-5A13CA239648}" type="presParOf" srcId="{58FBE5FC-B1A9-42AA-99B2-8CE6511FEA96}" destId="{72D4C4FB-7205-4B7D-90CA-1BCD6924E1A7}" srcOrd="15" destOrd="0" presId="urn:microsoft.com/office/officeart/2005/8/layout/target3"/>
    <dgm:cxn modelId="{E6E150D2-C5A9-4DFD-B401-8EFBC0ABD30A}" type="presParOf" srcId="{58FBE5FC-B1A9-42AA-99B2-8CE6511FEA96}" destId="{BEB9831C-F148-4F63-9E21-C9DA9EB1D872}" srcOrd="16" destOrd="0" presId="urn:microsoft.com/office/officeart/2005/8/layout/target3"/>
    <dgm:cxn modelId="{C26867FF-1B00-46FE-BF08-4370F6A09EFA}" type="presParOf" srcId="{58FBE5FC-B1A9-42AA-99B2-8CE6511FEA96}" destId="{8073EB5E-ADF2-4696-9239-C100E4F0A51E}" srcOrd="17" destOrd="0" presId="urn:microsoft.com/office/officeart/2005/8/layout/target3"/>
    <dgm:cxn modelId="{ACA56111-17D3-48E0-A592-CFE0D2F71A81}" type="presParOf" srcId="{58FBE5FC-B1A9-42AA-99B2-8CE6511FEA96}" destId="{4F78B5F3-3012-4D5F-AF73-ECBD88C2C983}" srcOrd="18" destOrd="0" presId="urn:microsoft.com/office/officeart/2005/8/layout/target3"/>
    <dgm:cxn modelId="{BF494F5B-A2C5-4C17-871B-172D690239B0}" type="presParOf" srcId="{58FBE5FC-B1A9-42AA-99B2-8CE6511FEA96}" destId="{EBA5BA08-96AE-4952-990B-314299C5284E}" srcOrd="19" destOrd="0" presId="urn:microsoft.com/office/officeart/2005/8/layout/target3"/>
    <dgm:cxn modelId="{05727086-29A6-41A0-AEDB-6BB3EC6DE6CA}" type="presParOf" srcId="{58FBE5FC-B1A9-42AA-99B2-8CE6511FEA96}" destId="{D4D90880-EB7F-4971-89FB-A4F94CFCEA5D}" srcOrd="20" destOrd="0" presId="urn:microsoft.com/office/officeart/2005/8/layout/target3"/>
    <dgm:cxn modelId="{6680AE6A-AC0E-4611-BD2F-80A4246E0938}" type="presParOf" srcId="{58FBE5FC-B1A9-42AA-99B2-8CE6511FEA96}" destId="{B04234B4-154A-4DB9-B505-57CDB4F05898}" srcOrd="21" destOrd="0" presId="urn:microsoft.com/office/officeart/2005/8/layout/target3"/>
    <dgm:cxn modelId="{D69539E4-9C6E-4E19-8C45-6025765AF1C5}" type="presParOf" srcId="{58FBE5FC-B1A9-42AA-99B2-8CE6511FEA96}" destId="{204EBFA0-2FEF-4694-9263-29A110CF27B1}" srcOrd="22" destOrd="0" presId="urn:microsoft.com/office/officeart/2005/8/layout/target3"/>
    <dgm:cxn modelId="{18D58E1D-DAFD-4D1B-81F4-B57F72070DAE}" type="presParOf" srcId="{58FBE5FC-B1A9-42AA-99B2-8CE6511FEA96}" destId="{0A6A124E-B9D4-495F-A95F-6F3BCB1E2488}" srcOrd="2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F3E63B-C1BB-4F8C-814A-867E6C3AD526}" type="doc">
      <dgm:prSet loTypeId="urn:microsoft.com/office/officeart/2005/8/layout/vList6" loCatId="list" qsTypeId="urn:microsoft.com/office/officeart/2005/8/quickstyle/simple5" qsCatId="simple" csTypeId="urn:microsoft.com/office/officeart/2005/8/colors/accent5_2" csCatId="accent5" phldr="1"/>
      <dgm:spPr/>
    </dgm:pt>
    <dgm:pt modelId="{F43EF840-D8A6-4323-9118-500C3278900F}">
      <dgm:prSet phldrT="[Text]"/>
      <dgm:spPr/>
      <dgm:t>
        <a:bodyPr/>
        <a:lstStyle/>
        <a:p>
          <a:r>
            <a:rPr lang="en-US"/>
            <a:t>Safety &amp; Crime</a:t>
          </a:r>
        </a:p>
      </dgm:t>
    </dgm:pt>
    <dgm:pt modelId="{C10E9F4F-4D91-4951-8C95-A643619D34F0}" type="parTrans" cxnId="{54C167A8-7994-4DBA-A882-DD556237B9F3}">
      <dgm:prSet/>
      <dgm:spPr/>
      <dgm:t>
        <a:bodyPr/>
        <a:lstStyle/>
        <a:p>
          <a:endParaRPr lang="en-US"/>
        </a:p>
      </dgm:t>
    </dgm:pt>
    <dgm:pt modelId="{FFB797EA-FC4D-455A-80BF-6BEAE5C7028D}" type="sibTrans" cxnId="{54C167A8-7994-4DBA-A882-DD556237B9F3}">
      <dgm:prSet/>
      <dgm:spPr/>
      <dgm:t>
        <a:bodyPr/>
        <a:lstStyle/>
        <a:p>
          <a:endParaRPr lang="en-US"/>
        </a:p>
      </dgm:t>
    </dgm:pt>
    <dgm:pt modelId="{C8F62A31-09BE-4882-97AD-A28191F810AA}">
      <dgm:prSet phldrT="[Text]"/>
      <dgm:spPr/>
      <dgm:t>
        <a:bodyPr/>
        <a:lstStyle/>
        <a:p>
          <a:r>
            <a:rPr lang="en-US"/>
            <a:t>Cleanliness &amp; Environment</a:t>
          </a:r>
        </a:p>
      </dgm:t>
    </dgm:pt>
    <dgm:pt modelId="{22D2E7FA-75D2-4565-92A7-6CB629AEAF1D}" type="parTrans" cxnId="{B859E751-A9B8-4C01-8108-2079F756BAAE}">
      <dgm:prSet/>
      <dgm:spPr/>
      <dgm:t>
        <a:bodyPr/>
        <a:lstStyle/>
        <a:p>
          <a:endParaRPr lang="en-US"/>
        </a:p>
      </dgm:t>
    </dgm:pt>
    <dgm:pt modelId="{D029FCD0-5DEB-4ED6-B4CF-840CED2CB7F2}" type="sibTrans" cxnId="{B859E751-A9B8-4C01-8108-2079F756BAAE}">
      <dgm:prSet/>
      <dgm:spPr/>
      <dgm:t>
        <a:bodyPr/>
        <a:lstStyle/>
        <a:p>
          <a:endParaRPr lang="en-US"/>
        </a:p>
      </dgm:t>
    </dgm:pt>
    <dgm:pt modelId="{4A839FE6-03D7-4575-97C4-E7BF6CCC6ACF}">
      <dgm:prSet phldrT="[Text]"/>
      <dgm:spPr/>
      <dgm:t>
        <a:bodyPr/>
        <a:lstStyle/>
        <a:p>
          <a:r>
            <a:rPr lang="en-US"/>
            <a:t>Infrastructure</a:t>
          </a:r>
        </a:p>
      </dgm:t>
    </dgm:pt>
    <dgm:pt modelId="{FABD670B-36A4-4379-AB4A-D1E5AC4ACDFE}" type="parTrans" cxnId="{3082E888-A4E0-41EB-9D2A-9DF4EDD68945}">
      <dgm:prSet/>
      <dgm:spPr/>
      <dgm:t>
        <a:bodyPr/>
        <a:lstStyle/>
        <a:p>
          <a:endParaRPr lang="en-US"/>
        </a:p>
      </dgm:t>
    </dgm:pt>
    <dgm:pt modelId="{AF65CC8F-5FF5-44F6-9CD4-20B200638D0E}" type="sibTrans" cxnId="{3082E888-A4E0-41EB-9D2A-9DF4EDD68945}">
      <dgm:prSet/>
      <dgm:spPr/>
      <dgm:t>
        <a:bodyPr/>
        <a:lstStyle/>
        <a:p>
          <a:endParaRPr lang="en-US"/>
        </a:p>
      </dgm:t>
    </dgm:pt>
    <dgm:pt modelId="{A1B83476-DE2E-44A3-9643-6DB013510B5E}">
      <dgm:prSet phldrT="[Text]"/>
      <dgm:spPr/>
      <dgm:t>
        <a:bodyPr/>
        <a:lstStyle/>
        <a:p>
          <a:r>
            <a:rPr lang="en-US"/>
            <a:t>Housing (Affordability and Availability)</a:t>
          </a:r>
        </a:p>
      </dgm:t>
    </dgm:pt>
    <dgm:pt modelId="{15D21C78-73E3-4FF0-B172-56C5B1A252E8}" type="parTrans" cxnId="{25894C46-5B36-45C9-90A0-BFF88B509824}">
      <dgm:prSet/>
      <dgm:spPr/>
      <dgm:t>
        <a:bodyPr/>
        <a:lstStyle/>
        <a:p>
          <a:endParaRPr lang="en-US"/>
        </a:p>
      </dgm:t>
    </dgm:pt>
    <dgm:pt modelId="{C06EE747-B5F4-4B90-8FF3-A20FE2E14328}" type="sibTrans" cxnId="{25894C46-5B36-45C9-90A0-BFF88B509824}">
      <dgm:prSet/>
      <dgm:spPr/>
      <dgm:t>
        <a:bodyPr/>
        <a:lstStyle/>
        <a:p>
          <a:endParaRPr lang="en-US"/>
        </a:p>
      </dgm:t>
    </dgm:pt>
    <dgm:pt modelId="{236AEBF3-693C-40F2-8F49-6D965CFD3FF4}">
      <dgm:prSet phldrT="[Text]"/>
      <dgm:spPr/>
      <dgm:t>
        <a:bodyPr/>
        <a:lstStyle/>
        <a:p>
          <a:r>
            <a:rPr lang="en-US"/>
            <a:t>Traffic &amp; Transportation</a:t>
          </a:r>
        </a:p>
      </dgm:t>
    </dgm:pt>
    <dgm:pt modelId="{0B9FEC79-852F-424F-8DF9-F32983D0A7DA}" type="parTrans" cxnId="{0177067C-B048-49C4-9AD2-3851FA7E2998}">
      <dgm:prSet/>
      <dgm:spPr/>
      <dgm:t>
        <a:bodyPr/>
        <a:lstStyle/>
        <a:p>
          <a:endParaRPr lang="en-US"/>
        </a:p>
      </dgm:t>
    </dgm:pt>
    <dgm:pt modelId="{F9F303FE-D125-4DD0-B7D3-EBA47B3A9B6D}" type="sibTrans" cxnId="{0177067C-B048-49C4-9AD2-3851FA7E2998}">
      <dgm:prSet/>
      <dgm:spPr/>
      <dgm:t>
        <a:bodyPr/>
        <a:lstStyle/>
        <a:p>
          <a:endParaRPr lang="en-US"/>
        </a:p>
      </dgm:t>
    </dgm:pt>
    <dgm:pt modelId="{AB0842BA-DBB7-4C0C-A1E6-AED9B13DC495}">
      <dgm:prSet phldrT="[Text]"/>
      <dgm:spPr/>
      <dgm:t>
        <a:bodyPr/>
        <a:lstStyle/>
        <a:p>
          <a:r>
            <a:rPr lang="en-US"/>
            <a:t>Community &amp; Neighborhoods</a:t>
          </a:r>
        </a:p>
      </dgm:t>
    </dgm:pt>
    <dgm:pt modelId="{4EAFAFCD-F6D1-44EF-AF3A-2D55FAAF5441}" type="parTrans" cxnId="{FE0975AF-294E-4BA8-9821-EB7231E589A4}">
      <dgm:prSet/>
      <dgm:spPr/>
      <dgm:t>
        <a:bodyPr/>
        <a:lstStyle/>
        <a:p>
          <a:endParaRPr lang="en-US"/>
        </a:p>
      </dgm:t>
    </dgm:pt>
    <dgm:pt modelId="{8A72C318-A227-45EA-AFB9-10053D8BFA88}" type="sibTrans" cxnId="{FE0975AF-294E-4BA8-9821-EB7231E589A4}">
      <dgm:prSet/>
      <dgm:spPr/>
      <dgm:t>
        <a:bodyPr/>
        <a:lstStyle/>
        <a:p>
          <a:endParaRPr lang="en-US"/>
        </a:p>
      </dgm:t>
    </dgm:pt>
    <dgm:pt modelId="{B46DF84A-3C16-4488-B620-9039B170C92C}">
      <dgm:prSet phldrT="[Text]"/>
      <dgm:spPr/>
      <dgm:t>
        <a:bodyPr/>
        <a:lstStyle/>
        <a:p>
          <a:r>
            <a:rPr lang="en-US"/>
            <a:t>Cost of Living</a:t>
          </a:r>
        </a:p>
      </dgm:t>
    </dgm:pt>
    <dgm:pt modelId="{F64156F8-76CF-4512-8AAC-731BAD77BFD2}" type="parTrans" cxnId="{A87151DA-0683-45C1-BF70-CD7884793F2E}">
      <dgm:prSet/>
      <dgm:spPr/>
      <dgm:t>
        <a:bodyPr/>
        <a:lstStyle/>
        <a:p>
          <a:endParaRPr lang="en-US"/>
        </a:p>
      </dgm:t>
    </dgm:pt>
    <dgm:pt modelId="{D6F84A12-07D3-42FB-9EC9-3D70D4C18EAA}" type="sibTrans" cxnId="{A87151DA-0683-45C1-BF70-CD7884793F2E}">
      <dgm:prSet/>
      <dgm:spPr/>
      <dgm:t>
        <a:bodyPr/>
        <a:lstStyle/>
        <a:p>
          <a:endParaRPr lang="en-US"/>
        </a:p>
      </dgm:t>
    </dgm:pt>
    <dgm:pt modelId="{6478AF98-A332-45CA-AC0D-02FCC7291F3A}">
      <dgm:prSet phldrT="[Text]"/>
      <dgm:spPr/>
      <dgm:t>
        <a:bodyPr/>
        <a:lstStyle/>
        <a:p>
          <a:pPr>
            <a:buFont typeface="Arial" panose="020B0604020202020204" pitchFamily="34" charset="0"/>
            <a:buChar char="•"/>
          </a:pPr>
          <a:r>
            <a:rPr lang="en-US"/>
            <a:t>Focus on Improving Public Safety Measures</a:t>
          </a:r>
        </a:p>
      </dgm:t>
    </dgm:pt>
    <dgm:pt modelId="{A0DECC46-5A01-4063-AB67-A0FA2D894463}" type="parTrans" cxnId="{F101D058-59D6-46AF-9878-11CE7AEE5AF1}">
      <dgm:prSet/>
      <dgm:spPr/>
      <dgm:t>
        <a:bodyPr/>
        <a:lstStyle/>
        <a:p>
          <a:endParaRPr lang="en-US"/>
        </a:p>
      </dgm:t>
    </dgm:pt>
    <dgm:pt modelId="{83F40C1E-DC19-46ED-90F9-36EDC1E3D840}" type="sibTrans" cxnId="{F101D058-59D6-46AF-9878-11CE7AEE5AF1}">
      <dgm:prSet/>
      <dgm:spPr/>
      <dgm:t>
        <a:bodyPr/>
        <a:lstStyle/>
        <a:p>
          <a:endParaRPr lang="en-US"/>
        </a:p>
      </dgm:t>
    </dgm:pt>
    <dgm:pt modelId="{0A224286-7872-4C13-9657-1730BF846286}">
      <dgm:prSet phldrT="[Text]"/>
      <dgm:spPr/>
      <dgm:t>
        <a:bodyPr/>
        <a:lstStyle/>
        <a:p>
          <a:r>
            <a:rPr lang="en-US"/>
            <a:t>Increase Availability of Affordable Housing Options</a:t>
          </a:r>
        </a:p>
      </dgm:t>
    </dgm:pt>
    <dgm:pt modelId="{770AD758-4D74-4FAF-8E88-B36D345745E2}" type="parTrans" cxnId="{59AD5B40-F554-46D2-934E-D4D8CF098316}">
      <dgm:prSet/>
      <dgm:spPr/>
      <dgm:t>
        <a:bodyPr/>
        <a:lstStyle/>
        <a:p>
          <a:endParaRPr lang="en-US"/>
        </a:p>
      </dgm:t>
    </dgm:pt>
    <dgm:pt modelId="{FE5F9921-24A5-46BF-ABA4-1E33549A4874}" type="sibTrans" cxnId="{59AD5B40-F554-46D2-934E-D4D8CF098316}">
      <dgm:prSet/>
      <dgm:spPr/>
      <dgm:t>
        <a:bodyPr/>
        <a:lstStyle/>
        <a:p>
          <a:endParaRPr lang="en-US"/>
        </a:p>
      </dgm:t>
    </dgm:pt>
    <dgm:pt modelId="{D320A4B9-4849-4396-82EB-954B47609593}">
      <dgm:prSet phldrT="[Text]"/>
      <dgm:spPr/>
      <dgm:t>
        <a:bodyPr/>
        <a:lstStyle/>
        <a:p>
          <a:r>
            <a:rPr lang="en-US"/>
            <a:t>Enhance the Cleanliness &amp;  Maintenance of Public Spaces</a:t>
          </a:r>
        </a:p>
      </dgm:t>
    </dgm:pt>
    <dgm:pt modelId="{2CA1DDBE-E576-4ED6-AB66-A2EBD3AB718F}" type="parTrans" cxnId="{61EDECC3-7BE6-46A6-A514-AE1ABAB9ED9E}">
      <dgm:prSet/>
      <dgm:spPr/>
      <dgm:t>
        <a:bodyPr/>
        <a:lstStyle/>
        <a:p>
          <a:endParaRPr lang="en-US"/>
        </a:p>
      </dgm:t>
    </dgm:pt>
    <dgm:pt modelId="{5AB450B7-DE35-4D7D-8DA9-946A0E77AC67}" type="sibTrans" cxnId="{61EDECC3-7BE6-46A6-A514-AE1ABAB9ED9E}">
      <dgm:prSet/>
      <dgm:spPr/>
      <dgm:t>
        <a:bodyPr/>
        <a:lstStyle/>
        <a:p>
          <a:endParaRPr lang="en-US"/>
        </a:p>
      </dgm:t>
    </dgm:pt>
    <dgm:pt modelId="{7CBB85C2-E8E2-4515-A651-B7DAB547AD12}">
      <dgm:prSet phldrT="[Text]"/>
      <dgm:spPr/>
      <dgm:t>
        <a:bodyPr/>
        <a:lstStyle/>
        <a:p>
          <a:r>
            <a:rPr lang="en-US"/>
            <a:t>Make Strategic Investments in Infrastructure</a:t>
          </a:r>
        </a:p>
      </dgm:t>
    </dgm:pt>
    <dgm:pt modelId="{27C5A7C7-5C32-43F9-ADC2-E4410C259A93}" type="parTrans" cxnId="{57F8AB0F-D311-4C6B-A617-113CFD0BD2AC}">
      <dgm:prSet/>
      <dgm:spPr/>
      <dgm:t>
        <a:bodyPr/>
        <a:lstStyle/>
        <a:p>
          <a:endParaRPr lang="en-US"/>
        </a:p>
      </dgm:t>
    </dgm:pt>
    <dgm:pt modelId="{0BABECA8-04D2-416E-BE84-56ECCCFDF2E7}" type="sibTrans" cxnId="{57F8AB0F-D311-4C6B-A617-113CFD0BD2AC}">
      <dgm:prSet/>
      <dgm:spPr/>
      <dgm:t>
        <a:bodyPr/>
        <a:lstStyle/>
        <a:p>
          <a:endParaRPr lang="en-US"/>
        </a:p>
      </dgm:t>
    </dgm:pt>
    <dgm:pt modelId="{53B8B1E9-C673-4933-AC24-22D45BB69707}">
      <dgm:prSet phldrT="[Text]"/>
      <dgm:spPr/>
      <dgm:t>
        <a:bodyPr/>
        <a:lstStyle/>
        <a:p>
          <a:r>
            <a:rPr lang="en-US"/>
            <a:t>Improve &amp; Expand Transportation Options</a:t>
          </a:r>
        </a:p>
      </dgm:t>
    </dgm:pt>
    <dgm:pt modelId="{0D1D8F4F-73EB-414D-83BF-1FD8229EF7FD}" type="parTrans" cxnId="{DCABA746-0C4C-460C-B839-91D86CF516A8}">
      <dgm:prSet/>
      <dgm:spPr/>
      <dgm:t>
        <a:bodyPr/>
        <a:lstStyle/>
        <a:p>
          <a:endParaRPr lang="en-US"/>
        </a:p>
      </dgm:t>
    </dgm:pt>
    <dgm:pt modelId="{35B52D53-D123-4EC1-B96A-B77392688305}" type="sibTrans" cxnId="{DCABA746-0C4C-460C-B839-91D86CF516A8}">
      <dgm:prSet/>
      <dgm:spPr/>
      <dgm:t>
        <a:bodyPr/>
        <a:lstStyle/>
        <a:p>
          <a:endParaRPr lang="en-US"/>
        </a:p>
      </dgm:t>
    </dgm:pt>
    <dgm:pt modelId="{F09EC44A-E1B6-47A1-9A8A-9CE953653A28}">
      <dgm:prSet phldrT="[Text]"/>
      <dgm:spPr/>
      <dgm:t>
        <a:bodyPr/>
        <a:lstStyle/>
        <a:p>
          <a:r>
            <a:rPr lang="en-US"/>
            <a:t>Support &amp; Invest in Local Neighborhoods</a:t>
          </a:r>
        </a:p>
      </dgm:t>
    </dgm:pt>
    <dgm:pt modelId="{DB5E5491-3117-45BA-B280-8D9CAC3CE15D}" type="parTrans" cxnId="{84C3FFB1-07D2-47D0-8391-D3673700FEEC}">
      <dgm:prSet/>
      <dgm:spPr/>
      <dgm:t>
        <a:bodyPr/>
        <a:lstStyle/>
        <a:p>
          <a:endParaRPr lang="en-US"/>
        </a:p>
      </dgm:t>
    </dgm:pt>
    <dgm:pt modelId="{3B9C6B73-AF65-4C76-9F8C-DC3673471754}" type="sibTrans" cxnId="{84C3FFB1-07D2-47D0-8391-D3673700FEEC}">
      <dgm:prSet/>
      <dgm:spPr/>
      <dgm:t>
        <a:bodyPr/>
        <a:lstStyle/>
        <a:p>
          <a:endParaRPr lang="en-US"/>
        </a:p>
      </dgm:t>
    </dgm:pt>
    <dgm:pt modelId="{A4C1D2B3-2A6C-4778-B159-CF88D082C504}">
      <dgm:prSet phldrT="[Text]"/>
      <dgm:spPr/>
      <dgm:t>
        <a:bodyPr/>
        <a:lstStyle/>
        <a:p>
          <a:r>
            <a:rPr lang="en-US"/>
            <a:t>Manage Impact of Tourism on Resident’s Daily Lives such as Noise  &amp; Congestion</a:t>
          </a:r>
        </a:p>
      </dgm:t>
    </dgm:pt>
    <dgm:pt modelId="{C5081A53-47C8-4AC4-BAFF-13EC9D4D8ECE}" type="parTrans" cxnId="{F44CCCB7-60FC-4CA0-8D49-1D4793F91C6D}">
      <dgm:prSet/>
      <dgm:spPr/>
      <dgm:t>
        <a:bodyPr/>
        <a:lstStyle/>
        <a:p>
          <a:endParaRPr lang="en-US"/>
        </a:p>
      </dgm:t>
    </dgm:pt>
    <dgm:pt modelId="{60E613EF-04B5-425F-AF3B-5A5BEA646D27}" type="sibTrans" cxnId="{F44CCCB7-60FC-4CA0-8D49-1D4793F91C6D}">
      <dgm:prSet/>
      <dgm:spPr/>
      <dgm:t>
        <a:bodyPr/>
        <a:lstStyle/>
        <a:p>
          <a:endParaRPr lang="en-US"/>
        </a:p>
      </dgm:t>
    </dgm:pt>
    <dgm:pt modelId="{F8E9FF07-2EB8-4A05-9807-8ED7DF861C20}" type="pres">
      <dgm:prSet presAssocID="{F9F3E63B-C1BB-4F8C-814A-867E6C3AD526}" presName="Name0" presStyleCnt="0">
        <dgm:presLayoutVars>
          <dgm:dir/>
          <dgm:animLvl val="lvl"/>
          <dgm:resizeHandles/>
        </dgm:presLayoutVars>
      </dgm:prSet>
      <dgm:spPr/>
    </dgm:pt>
    <dgm:pt modelId="{4FBC3E34-C838-4866-8B53-A9B0568A7D19}" type="pres">
      <dgm:prSet presAssocID="{F43EF840-D8A6-4323-9118-500C3278900F}" presName="linNode" presStyleCnt="0"/>
      <dgm:spPr/>
    </dgm:pt>
    <dgm:pt modelId="{B3709A24-44C2-4DFD-9440-2D37DAC615D2}" type="pres">
      <dgm:prSet presAssocID="{F43EF840-D8A6-4323-9118-500C3278900F}" presName="parentShp" presStyleLbl="node1" presStyleIdx="0" presStyleCnt="7">
        <dgm:presLayoutVars>
          <dgm:bulletEnabled val="1"/>
        </dgm:presLayoutVars>
      </dgm:prSet>
      <dgm:spPr/>
    </dgm:pt>
    <dgm:pt modelId="{7CD0EB3A-A435-47DD-BE93-AD5338F00367}" type="pres">
      <dgm:prSet presAssocID="{F43EF840-D8A6-4323-9118-500C3278900F}" presName="childShp" presStyleLbl="bgAccFollowNode1" presStyleIdx="0" presStyleCnt="7">
        <dgm:presLayoutVars>
          <dgm:bulletEnabled val="1"/>
        </dgm:presLayoutVars>
      </dgm:prSet>
      <dgm:spPr/>
    </dgm:pt>
    <dgm:pt modelId="{693491D2-C2CB-4A20-9EBC-24F182EB2D1A}" type="pres">
      <dgm:prSet presAssocID="{FFB797EA-FC4D-455A-80BF-6BEAE5C7028D}" presName="spacing" presStyleCnt="0"/>
      <dgm:spPr/>
    </dgm:pt>
    <dgm:pt modelId="{72AE710C-1D36-47CB-AA30-DB0D7A517801}" type="pres">
      <dgm:prSet presAssocID="{A1B83476-DE2E-44A3-9643-6DB013510B5E}" presName="linNode" presStyleCnt="0"/>
      <dgm:spPr/>
    </dgm:pt>
    <dgm:pt modelId="{8BF2652E-D7DE-4CED-80E7-BA64BF4110DF}" type="pres">
      <dgm:prSet presAssocID="{A1B83476-DE2E-44A3-9643-6DB013510B5E}" presName="parentShp" presStyleLbl="node1" presStyleIdx="1" presStyleCnt="7">
        <dgm:presLayoutVars>
          <dgm:bulletEnabled val="1"/>
        </dgm:presLayoutVars>
      </dgm:prSet>
      <dgm:spPr/>
    </dgm:pt>
    <dgm:pt modelId="{E74A3F36-6D9D-4450-A31A-72C204594FEA}" type="pres">
      <dgm:prSet presAssocID="{A1B83476-DE2E-44A3-9643-6DB013510B5E}" presName="childShp" presStyleLbl="bgAccFollowNode1" presStyleIdx="1" presStyleCnt="7">
        <dgm:presLayoutVars>
          <dgm:bulletEnabled val="1"/>
        </dgm:presLayoutVars>
      </dgm:prSet>
      <dgm:spPr/>
    </dgm:pt>
    <dgm:pt modelId="{D78909F3-4062-4770-966C-E6ADCDEBAA86}" type="pres">
      <dgm:prSet presAssocID="{C06EE747-B5F4-4B90-8FF3-A20FE2E14328}" presName="spacing" presStyleCnt="0"/>
      <dgm:spPr/>
    </dgm:pt>
    <dgm:pt modelId="{0B96239F-06BA-4808-962B-ADA5879F063A}" type="pres">
      <dgm:prSet presAssocID="{C8F62A31-09BE-4882-97AD-A28191F810AA}" presName="linNode" presStyleCnt="0"/>
      <dgm:spPr/>
    </dgm:pt>
    <dgm:pt modelId="{0389AB75-43F6-4659-B16B-D96653A198C3}" type="pres">
      <dgm:prSet presAssocID="{C8F62A31-09BE-4882-97AD-A28191F810AA}" presName="parentShp" presStyleLbl="node1" presStyleIdx="2" presStyleCnt="7">
        <dgm:presLayoutVars>
          <dgm:bulletEnabled val="1"/>
        </dgm:presLayoutVars>
      </dgm:prSet>
      <dgm:spPr/>
    </dgm:pt>
    <dgm:pt modelId="{1B2CFF1A-CA80-468E-9CE0-D4BC92D09327}" type="pres">
      <dgm:prSet presAssocID="{C8F62A31-09BE-4882-97AD-A28191F810AA}" presName="childShp" presStyleLbl="bgAccFollowNode1" presStyleIdx="2" presStyleCnt="7">
        <dgm:presLayoutVars>
          <dgm:bulletEnabled val="1"/>
        </dgm:presLayoutVars>
      </dgm:prSet>
      <dgm:spPr/>
    </dgm:pt>
    <dgm:pt modelId="{D962F84A-E85B-453F-86BA-2A13314D0CBB}" type="pres">
      <dgm:prSet presAssocID="{D029FCD0-5DEB-4ED6-B4CF-840CED2CB7F2}" presName="spacing" presStyleCnt="0"/>
      <dgm:spPr/>
    </dgm:pt>
    <dgm:pt modelId="{1784F716-6F9C-4ED8-BC10-EF24121EE2DC}" type="pres">
      <dgm:prSet presAssocID="{4A839FE6-03D7-4575-97C4-E7BF6CCC6ACF}" presName="linNode" presStyleCnt="0"/>
      <dgm:spPr/>
    </dgm:pt>
    <dgm:pt modelId="{7D802EDC-4120-4042-8B83-032C4BD6983C}" type="pres">
      <dgm:prSet presAssocID="{4A839FE6-03D7-4575-97C4-E7BF6CCC6ACF}" presName="parentShp" presStyleLbl="node1" presStyleIdx="3" presStyleCnt="7">
        <dgm:presLayoutVars>
          <dgm:bulletEnabled val="1"/>
        </dgm:presLayoutVars>
      </dgm:prSet>
      <dgm:spPr/>
    </dgm:pt>
    <dgm:pt modelId="{4E4B6BED-6C54-40C9-8A64-1B62DB6DB820}" type="pres">
      <dgm:prSet presAssocID="{4A839FE6-03D7-4575-97C4-E7BF6CCC6ACF}" presName="childShp" presStyleLbl="bgAccFollowNode1" presStyleIdx="3" presStyleCnt="7">
        <dgm:presLayoutVars>
          <dgm:bulletEnabled val="1"/>
        </dgm:presLayoutVars>
      </dgm:prSet>
      <dgm:spPr/>
    </dgm:pt>
    <dgm:pt modelId="{3052E126-5CD9-47F9-942F-0EFF0E00BE5F}" type="pres">
      <dgm:prSet presAssocID="{AF65CC8F-5FF5-44F6-9CD4-20B200638D0E}" presName="spacing" presStyleCnt="0"/>
      <dgm:spPr/>
    </dgm:pt>
    <dgm:pt modelId="{1B231FB5-BF6A-4417-980F-AA49E59EFFDE}" type="pres">
      <dgm:prSet presAssocID="{236AEBF3-693C-40F2-8F49-6D965CFD3FF4}" presName="linNode" presStyleCnt="0"/>
      <dgm:spPr/>
    </dgm:pt>
    <dgm:pt modelId="{169AB3BB-8048-4A46-B685-CED46AF884EA}" type="pres">
      <dgm:prSet presAssocID="{236AEBF3-693C-40F2-8F49-6D965CFD3FF4}" presName="parentShp" presStyleLbl="node1" presStyleIdx="4" presStyleCnt="7">
        <dgm:presLayoutVars>
          <dgm:bulletEnabled val="1"/>
        </dgm:presLayoutVars>
      </dgm:prSet>
      <dgm:spPr/>
    </dgm:pt>
    <dgm:pt modelId="{C93A072E-B4F5-4F14-89E6-6AFEE6A0A091}" type="pres">
      <dgm:prSet presAssocID="{236AEBF3-693C-40F2-8F49-6D965CFD3FF4}" presName="childShp" presStyleLbl="bgAccFollowNode1" presStyleIdx="4" presStyleCnt="7">
        <dgm:presLayoutVars>
          <dgm:bulletEnabled val="1"/>
        </dgm:presLayoutVars>
      </dgm:prSet>
      <dgm:spPr/>
    </dgm:pt>
    <dgm:pt modelId="{64527D47-E510-426A-B993-8153D6C313D4}" type="pres">
      <dgm:prSet presAssocID="{F9F303FE-D125-4DD0-B7D3-EBA47B3A9B6D}" presName="spacing" presStyleCnt="0"/>
      <dgm:spPr/>
    </dgm:pt>
    <dgm:pt modelId="{152AB0EE-E432-401F-88F3-155182B3BCE1}" type="pres">
      <dgm:prSet presAssocID="{AB0842BA-DBB7-4C0C-A1E6-AED9B13DC495}" presName="linNode" presStyleCnt="0"/>
      <dgm:spPr/>
    </dgm:pt>
    <dgm:pt modelId="{0F384689-19D5-47F5-99D6-0F3F72C22CEB}" type="pres">
      <dgm:prSet presAssocID="{AB0842BA-DBB7-4C0C-A1E6-AED9B13DC495}" presName="parentShp" presStyleLbl="node1" presStyleIdx="5" presStyleCnt="7">
        <dgm:presLayoutVars>
          <dgm:bulletEnabled val="1"/>
        </dgm:presLayoutVars>
      </dgm:prSet>
      <dgm:spPr/>
    </dgm:pt>
    <dgm:pt modelId="{8FFF8816-F7B4-4929-9DD4-1B7A845EDAEF}" type="pres">
      <dgm:prSet presAssocID="{AB0842BA-DBB7-4C0C-A1E6-AED9B13DC495}" presName="childShp" presStyleLbl="bgAccFollowNode1" presStyleIdx="5" presStyleCnt="7">
        <dgm:presLayoutVars>
          <dgm:bulletEnabled val="1"/>
        </dgm:presLayoutVars>
      </dgm:prSet>
      <dgm:spPr/>
    </dgm:pt>
    <dgm:pt modelId="{EDF1FC93-3C97-46D6-A23E-DB2BF1A72057}" type="pres">
      <dgm:prSet presAssocID="{8A72C318-A227-45EA-AFB9-10053D8BFA88}" presName="spacing" presStyleCnt="0"/>
      <dgm:spPr/>
    </dgm:pt>
    <dgm:pt modelId="{B62959F4-158B-43DA-BE0F-5DE126DAB62D}" type="pres">
      <dgm:prSet presAssocID="{B46DF84A-3C16-4488-B620-9039B170C92C}" presName="linNode" presStyleCnt="0"/>
      <dgm:spPr/>
    </dgm:pt>
    <dgm:pt modelId="{282782C8-509B-4FA0-9334-13B319EA94B4}" type="pres">
      <dgm:prSet presAssocID="{B46DF84A-3C16-4488-B620-9039B170C92C}" presName="parentShp" presStyleLbl="node1" presStyleIdx="6" presStyleCnt="7">
        <dgm:presLayoutVars>
          <dgm:bulletEnabled val="1"/>
        </dgm:presLayoutVars>
      </dgm:prSet>
      <dgm:spPr/>
    </dgm:pt>
    <dgm:pt modelId="{07E7E1D4-E177-454D-84E7-2E854D42ADC1}" type="pres">
      <dgm:prSet presAssocID="{B46DF84A-3C16-4488-B620-9039B170C92C}" presName="childShp" presStyleLbl="bgAccFollowNode1" presStyleIdx="6" presStyleCnt="7">
        <dgm:presLayoutVars>
          <dgm:bulletEnabled val="1"/>
        </dgm:presLayoutVars>
      </dgm:prSet>
      <dgm:spPr/>
    </dgm:pt>
  </dgm:ptLst>
  <dgm:cxnLst>
    <dgm:cxn modelId="{57F8AB0F-D311-4C6B-A617-113CFD0BD2AC}" srcId="{4A839FE6-03D7-4575-97C4-E7BF6CCC6ACF}" destId="{7CBB85C2-E8E2-4515-A651-B7DAB547AD12}" srcOrd="0" destOrd="0" parTransId="{27C5A7C7-5C32-43F9-ADC2-E4410C259A93}" sibTransId="{0BABECA8-04D2-416E-BE84-56ECCCFDF2E7}"/>
    <dgm:cxn modelId="{216AC215-CD67-45FC-B1CB-3625AA54CB2A}" type="presOf" srcId="{F09EC44A-E1B6-47A1-9A8A-9CE953653A28}" destId="{8FFF8816-F7B4-4929-9DD4-1B7A845EDAEF}" srcOrd="0" destOrd="0" presId="urn:microsoft.com/office/officeart/2005/8/layout/vList6"/>
    <dgm:cxn modelId="{74F42518-7E3F-4895-9A4D-EBDAB9E57F6B}" type="presOf" srcId="{4A839FE6-03D7-4575-97C4-E7BF6CCC6ACF}" destId="{7D802EDC-4120-4042-8B83-032C4BD6983C}" srcOrd="0" destOrd="0" presId="urn:microsoft.com/office/officeart/2005/8/layout/vList6"/>
    <dgm:cxn modelId="{A5B9F818-E2C7-4AF6-99A2-B6A11D7B0AC0}" type="presOf" srcId="{7CBB85C2-E8E2-4515-A651-B7DAB547AD12}" destId="{4E4B6BED-6C54-40C9-8A64-1B62DB6DB820}" srcOrd="0" destOrd="0" presId="urn:microsoft.com/office/officeart/2005/8/layout/vList6"/>
    <dgm:cxn modelId="{62EF2A23-187B-42D7-9BDA-C05D6C9A8719}" type="presOf" srcId="{D320A4B9-4849-4396-82EB-954B47609593}" destId="{1B2CFF1A-CA80-468E-9CE0-D4BC92D09327}" srcOrd="0" destOrd="0" presId="urn:microsoft.com/office/officeart/2005/8/layout/vList6"/>
    <dgm:cxn modelId="{FB236238-E63D-443F-9DF4-6E365E729260}" type="presOf" srcId="{53B8B1E9-C673-4933-AC24-22D45BB69707}" destId="{C93A072E-B4F5-4F14-89E6-6AFEE6A0A091}" srcOrd="0" destOrd="0" presId="urn:microsoft.com/office/officeart/2005/8/layout/vList6"/>
    <dgm:cxn modelId="{59AD5B40-F554-46D2-934E-D4D8CF098316}" srcId="{A1B83476-DE2E-44A3-9643-6DB013510B5E}" destId="{0A224286-7872-4C13-9657-1730BF846286}" srcOrd="0" destOrd="0" parTransId="{770AD758-4D74-4FAF-8E88-B36D345745E2}" sibTransId="{FE5F9921-24A5-46BF-ABA4-1E33549A4874}"/>
    <dgm:cxn modelId="{48A98561-67C8-4FAC-BA8C-5281FFDED1BD}" type="presOf" srcId="{AB0842BA-DBB7-4C0C-A1E6-AED9B13DC495}" destId="{0F384689-19D5-47F5-99D6-0F3F72C22CEB}" srcOrd="0" destOrd="0" presId="urn:microsoft.com/office/officeart/2005/8/layout/vList6"/>
    <dgm:cxn modelId="{25894C46-5B36-45C9-90A0-BFF88B509824}" srcId="{F9F3E63B-C1BB-4F8C-814A-867E6C3AD526}" destId="{A1B83476-DE2E-44A3-9643-6DB013510B5E}" srcOrd="1" destOrd="0" parTransId="{15D21C78-73E3-4FF0-B172-56C5B1A252E8}" sibTransId="{C06EE747-B5F4-4B90-8FF3-A20FE2E14328}"/>
    <dgm:cxn modelId="{DCABA746-0C4C-460C-B839-91D86CF516A8}" srcId="{236AEBF3-693C-40F2-8F49-6D965CFD3FF4}" destId="{53B8B1E9-C673-4933-AC24-22D45BB69707}" srcOrd="0" destOrd="0" parTransId="{0D1D8F4F-73EB-414D-83BF-1FD8229EF7FD}" sibTransId="{35B52D53-D123-4EC1-B96A-B77392688305}"/>
    <dgm:cxn modelId="{B859E751-A9B8-4C01-8108-2079F756BAAE}" srcId="{F9F3E63B-C1BB-4F8C-814A-867E6C3AD526}" destId="{C8F62A31-09BE-4882-97AD-A28191F810AA}" srcOrd="2" destOrd="0" parTransId="{22D2E7FA-75D2-4565-92A7-6CB629AEAF1D}" sibTransId="{D029FCD0-5DEB-4ED6-B4CF-840CED2CB7F2}"/>
    <dgm:cxn modelId="{76CFF256-D741-4A93-9B05-07E57DA66BD7}" type="presOf" srcId="{F9F3E63B-C1BB-4F8C-814A-867E6C3AD526}" destId="{F8E9FF07-2EB8-4A05-9807-8ED7DF861C20}" srcOrd="0" destOrd="0" presId="urn:microsoft.com/office/officeart/2005/8/layout/vList6"/>
    <dgm:cxn modelId="{EA9E0678-EE90-43A2-89C7-9FEB5EECB078}" type="presOf" srcId="{A1B83476-DE2E-44A3-9643-6DB013510B5E}" destId="{8BF2652E-D7DE-4CED-80E7-BA64BF4110DF}" srcOrd="0" destOrd="0" presId="urn:microsoft.com/office/officeart/2005/8/layout/vList6"/>
    <dgm:cxn modelId="{F101D058-59D6-46AF-9878-11CE7AEE5AF1}" srcId="{F43EF840-D8A6-4323-9118-500C3278900F}" destId="{6478AF98-A332-45CA-AC0D-02FCC7291F3A}" srcOrd="0" destOrd="0" parTransId="{A0DECC46-5A01-4063-AB67-A0FA2D894463}" sibTransId="{83F40C1E-DC19-46ED-90F9-36EDC1E3D840}"/>
    <dgm:cxn modelId="{0177067C-B048-49C4-9AD2-3851FA7E2998}" srcId="{F9F3E63B-C1BB-4F8C-814A-867E6C3AD526}" destId="{236AEBF3-693C-40F2-8F49-6D965CFD3FF4}" srcOrd="4" destOrd="0" parTransId="{0B9FEC79-852F-424F-8DF9-F32983D0A7DA}" sibTransId="{F9F303FE-D125-4DD0-B7D3-EBA47B3A9B6D}"/>
    <dgm:cxn modelId="{3082E888-A4E0-41EB-9D2A-9DF4EDD68945}" srcId="{F9F3E63B-C1BB-4F8C-814A-867E6C3AD526}" destId="{4A839FE6-03D7-4575-97C4-E7BF6CCC6ACF}" srcOrd="3" destOrd="0" parTransId="{FABD670B-36A4-4379-AB4A-D1E5AC4ACDFE}" sibTransId="{AF65CC8F-5FF5-44F6-9CD4-20B200638D0E}"/>
    <dgm:cxn modelId="{A4556B9F-CFB2-4B1B-A0F9-3F4D282B4850}" type="presOf" srcId="{6478AF98-A332-45CA-AC0D-02FCC7291F3A}" destId="{7CD0EB3A-A435-47DD-BE93-AD5338F00367}" srcOrd="0" destOrd="0" presId="urn:microsoft.com/office/officeart/2005/8/layout/vList6"/>
    <dgm:cxn modelId="{54C167A8-7994-4DBA-A882-DD556237B9F3}" srcId="{F9F3E63B-C1BB-4F8C-814A-867E6C3AD526}" destId="{F43EF840-D8A6-4323-9118-500C3278900F}" srcOrd="0" destOrd="0" parTransId="{C10E9F4F-4D91-4951-8C95-A643619D34F0}" sibTransId="{FFB797EA-FC4D-455A-80BF-6BEAE5C7028D}"/>
    <dgm:cxn modelId="{4CE6E4A8-2BA7-45DE-B5C5-10E808805F98}" type="presOf" srcId="{F43EF840-D8A6-4323-9118-500C3278900F}" destId="{B3709A24-44C2-4DFD-9440-2D37DAC615D2}" srcOrd="0" destOrd="0" presId="urn:microsoft.com/office/officeart/2005/8/layout/vList6"/>
    <dgm:cxn modelId="{FE0975AF-294E-4BA8-9821-EB7231E589A4}" srcId="{F9F3E63B-C1BB-4F8C-814A-867E6C3AD526}" destId="{AB0842BA-DBB7-4C0C-A1E6-AED9B13DC495}" srcOrd="5" destOrd="0" parTransId="{4EAFAFCD-F6D1-44EF-AF3A-2D55FAAF5441}" sibTransId="{8A72C318-A227-45EA-AFB9-10053D8BFA88}"/>
    <dgm:cxn modelId="{84C3FFB1-07D2-47D0-8391-D3673700FEEC}" srcId="{AB0842BA-DBB7-4C0C-A1E6-AED9B13DC495}" destId="{F09EC44A-E1B6-47A1-9A8A-9CE953653A28}" srcOrd="0" destOrd="0" parTransId="{DB5E5491-3117-45BA-B280-8D9CAC3CE15D}" sibTransId="{3B9C6B73-AF65-4C76-9F8C-DC3673471754}"/>
    <dgm:cxn modelId="{0F7540B6-E53E-4A3B-AC8C-7C5E338CF9EA}" type="presOf" srcId="{A4C1D2B3-2A6C-4778-B159-CF88D082C504}" destId="{07E7E1D4-E177-454D-84E7-2E854D42ADC1}" srcOrd="0" destOrd="0" presId="urn:microsoft.com/office/officeart/2005/8/layout/vList6"/>
    <dgm:cxn modelId="{F44CCCB7-60FC-4CA0-8D49-1D4793F91C6D}" srcId="{B46DF84A-3C16-4488-B620-9039B170C92C}" destId="{A4C1D2B3-2A6C-4778-B159-CF88D082C504}" srcOrd="0" destOrd="0" parTransId="{C5081A53-47C8-4AC4-BAFF-13EC9D4D8ECE}" sibTransId="{60E613EF-04B5-425F-AF3B-5A5BEA646D27}"/>
    <dgm:cxn modelId="{C44F1BBF-B97D-445B-AC42-3173510BF7FF}" type="presOf" srcId="{C8F62A31-09BE-4882-97AD-A28191F810AA}" destId="{0389AB75-43F6-4659-B16B-D96653A198C3}" srcOrd="0" destOrd="0" presId="urn:microsoft.com/office/officeart/2005/8/layout/vList6"/>
    <dgm:cxn modelId="{61EDECC3-7BE6-46A6-A514-AE1ABAB9ED9E}" srcId="{C8F62A31-09BE-4882-97AD-A28191F810AA}" destId="{D320A4B9-4849-4396-82EB-954B47609593}" srcOrd="0" destOrd="0" parTransId="{2CA1DDBE-E576-4ED6-AB66-A2EBD3AB718F}" sibTransId="{5AB450B7-DE35-4D7D-8DA9-946A0E77AC67}"/>
    <dgm:cxn modelId="{8D4F3BCC-DAF4-40B6-BDA0-C1D8F81EB660}" type="presOf" srcId="{B46DF84A-3C16-4488-B620-9039B170C92C}" destId="{282782C8-509B-4FA0-9334-13B319EA94B4}" srcOrd="0" destOrd="0" presId="urn:microsoft.com/office/officeart/2005/8/layout/vList6"/>
    <dgm:cxn modelId="{A87151DA-0683-45C1-BF70-CD7884793F2E}" srcId="{F9F3E63B-C1BB-4F8C-814A-867E6C3AD526}" destId="{B46DF84A-3C16-4488-B620-9039B170C92C}" srcOrd="6" destOrd="0" parTransId="{F64156F8-76CF-4512-8AAC-731BAD77BFD2}" sibTransId="{D6F84A12-07D3-42FB-9EC9-3D70D4C18EAA}"/>
    <dgm:cxn modelId="{218733E4-CB86-4615-AF04-B27D3546BBF4}" type="presOf" srcId="{0A224286-7872-4C13-9657-1730BF846286}" destId="{E74A3F36-6D9D-4450-A31A-72C204594FEA}" srcOrd="0" destOrd="0" presId="urn:microsoft.com/office/officeart/2005/8/layout/vList6"/>
    <dgm:cxn modelId="{BE92BEFE-C32F-4F32-BE07-A032F1281B5B}" type="presOf" srcId="{236AEBF3-693C-40F2-8F49-6D965CFD3FF4}" destId="{169AB3BB-8048-4A46-B685-CED46AF884EA}" srcOrd="0" destOrd="0" presId="urn:microsoft.com/office/officeart/2005/8/layout/vList6"/>
    <dgm:cxn modelId="{254B6794-B9FF-47DE-90F6-5B90B5713041}" type="presParOf" srcId="{F8E9FF07-2EB8-4A05-9807-8ED7DF861C20}" destId="{4FBC3E34-C838-4866-8B53-A9B0568A7D19}" srcOrd="0" destOrd="0" presId="urn:microsoft.com/office/officeart/2005/8/layout/vList6"/>
    <dgm:cxn modelId="{20BDCAC0-7401-47F0-8767-9DB150AB013A}" type="presParOf" srcId="{4FBC3E34-C838-4866-8B53-A9B0568A7D19}" destId="{B3709A24-44C2-4DFD-9440-2D37DAC615D2}" srcOrd="0" destOrd="0" presId="urn:microsoft.com/office/officeart/2005/8/layout/vList6"/>
    <dgm:cxn modelId="{5BA099C1-AD0B-4F81-9DF3-6DB008251660}" type="presParOf" srcId="{4FBC3E34-C838-4866-8B53-A9B0568A7D19}" destId="{7CD0EB3A-A435-47DD-BE93-AD5338F00367}" srcOrd="1" destOrd="0" presId="urn:microsoft.com/office/officeart/2005/8/layout/vList6"/>
    <dgm:cxn modelId="{6B172D86-CE8F-4D15-BDAE-6EA6E8C890D9}" type="presParOf" srcId="{F8E9FF07-2EB8-4A05-9807-8ED7DF861C20}" destId="{693491D2-C2CB-4A20-9EBC-24F182EB2D1A}" srcOrd="1" destOrd="0" presId="urn:microsoft.com/office/officeart/2005/8/layout/vList6"/>
    <dgm:cxn modelId="{EB839185-AD4B-4BFB-9B04-6FDED0C938F0}" type="presParOf" srcId="{F8E9FF07-2EB8-4A05-9807-8ED7DF861C20}" destId="{72AE710C-1D36-47CB-AA30-DB0D7A517801}" srcOrd="2" destOrd="0" presId="urn:microsoft.com/office/officeart/2005/8/layout/vList6"/>
    <dgm:cxn modelId="{3CC4E321-FD87-408C-953C-57BD7266281D}" type="presParOf" srcId="{72AE710C-1D36-47CB-AA30-DB0D7A517801}" destId="{8BF2652E-D7DE-4CED-80E7-BA64BF4110DF}" srcOrd="0" destOrd="0" presId="urn:microsoft.com/office/officeart/2005/8/layout/vList6"/>
    <dgm:cxn modelId="{EE12F987-A733-42C8-87BB-C1464A9DD54E}" type="presParOf" srcId="{72AE710C-1D36-47CB-AA30-DB0D7A517801}" destId="{E74A3F36-6D9D-4450-A31A-72C204594FEA}" srcOrd="1" destOrd="0" presId="urn:microsoft.com/office/officeart/2005/8/layout/vList6"/>
    <dgm:cxn modelId="{D93E831F-2859-4BE4-810D-BC567209F19A}" type="presParOf" srcId="{F8E9FF07-2EB8-4A05-9807-8ED7DF861C20}" destId="{D78909F3-4062-4770-966C-E6ADCDEBAA86}" srcOrd="3" destOrd="0" presId="urn:microsoft.com/office/officeart/2005/8/layout/vList6"/>
    <dgm:cxn modelId="{507CF80F-6906-4D95-ADDE-A5420735F2FC}" type="presParOf" srcId="{F8E9FF07-2EB8-4A05-9807-8ED7DF861C20}" destId="{0B96239F-06BA-4808-962B-ADA5879F063A}" srcOrd="4" destOrd="0" presId="urn:microsoft.com/office/officeart/2005/8/layout/vList6"/>
    <dgm:cxn modelId="{8388D427-739E-4206-819C-6490F7C8957B}" type="presParOf" srcId="{0B96239F-06BA-4808-962B-ADA5879F063A}" destId="{0389AB75-43F6-4659-B16B-D96653A198C3}" srcOrd="0" destOrd="0" presId="urn:microsoft.com/office/officeart/2005/8/layout/vList6"/>
    <dgm:cxn modelId="{2CA7767C-F43A-4527-954F-14AADC293C71}" type="presParOf" srcId="{0B96239F-06BA-4808-962B-ADA5879F063A}" destId="{1B2CFF1A-CA80-468E-9CE0-D4BC92D09327}" srcOrd="1" destOrd="0" presId="urn:microsoft.com/office/officeart/2005/8/layout/vList6"/>
    <dgm:cxn modelId="{41DE255F-B8DD-427F-90B3-8244555DF003}" type="presParOf" srcId="{F8E9FF07-2EB8-4A05-9807-8ED7DF861C20}" destId="{D962F84A-E85B-453F-86BA-2A13314D0CBB}" srcOrd="5" destOrd="0" presId="urn:microsoft.com/office/officeart/2005/8/layout/vList6"/>
    <dgm:cxn modelId="{9ACFC005-C39E-45A5-B283-BD6F0B5BC9B0}" type="presParOf" srcId="{F8E9FF07-2EB8-4A05-9807-8ED7DF861C20}" destId="{1784F716-6F9C-4ED8-BC10-EF24121EE2DC}" srcOrd="6" destOrd="0" presId="urn:microsoft.com/office/officeart/2005/8/layout/vList6"/>
    <dgm:cxn modelId="{1B0BCB70-BF0F-4A00-B4F6-E4B3FE478731}" type="presParOf" srcId="{1784F716-6F9C-4ED8-BC10-EF24121EE2DC}" destId="{7D802EDC-4120-4042-8B83-032C4BD6983C}" srcOrd="0" destOrd="0" presId="urn:microsoft.com/office/officeart/2005/8/layout/vList6"/>
    <dgm:cxn modelId="{E22D3EE0-6673-4ECF-9E27-90005A328F6F}" type="presParOf" srcId="{1784F716-6F9C-4ED8-BC10-EF24121EE2DC}" destId="{4E4B6BED-6C54-40C9-8A64-1B62DB6DB820}" srcOrd="1" destOrd="0" presId="urn:microsoft.com/office/officeart/2005/8/layout/vList6"/>
    <dgm:cxn modelId="{903F0231-37E6-4546-8025-13FF94A79A80}" type="presParOf" srcId="{F8E9FF07-2EB8-4A05-9807-8ED7DF861C20}" destId="{3052E126-5CD9-47F9-942F-0EFF0E00BE5F}" srcOrd="7" destOrd="0" presId="urn:microsoft.com/office/officeart/2005/8/layout/vList6"/>
    <dgm:cxn modelId="{A6310E84-F910-41FB-9DF9-76CA8FF59E38}" type="presParOf" srcId="{F8E9FF07-2EB8-4A05-9807-8ED7DF861C20}" destId="{1B231FB5-BF6A-4417-980F-AA49E59EFFDE}" srcOrd="8" destOrd="0" presId="urn:microsoft.com/office/officeart/2005/8/layout/vList6"/>
    <dgm:cxn modelId="{E6A9725A-CC88-4DFB-90DD-A4A4A8BC92EB}" type="presParOf" srcId="{1B231FB5-BF6A-4417-980F-AA49E59EFFDE}" destId="{169AB3BB-8048-4A46-B685-CED46AF884EA}" srcOrd="0" destOrd="0" presId="urn:microsoft.com/office/officeart/2005/8/layout/vList6"/>
    <dgm:cxn modelId="{B65F7EA1-4D75-4904-BD82-AA132147A98C}" type="presParOf" srcId="{1B231FB5-BF6A-4417-980F-AA49E59EFFDE}" destId="{C93A072E-B4F5-4F14-89E6-6AFEE6A0A091}" srcOrd="1" destOrd="0" presId="urn:microsoft.com/office/officeart/2005/8/layout/vList6"/>
    <dgm:cxn modelId="{27445006-05A5-4033-966A-CF31F2BAE98C}" type="presParOf" srcId="{F8E9FF07-2EB8-4A05-9807-8ED7DF861C20}" destId="{64527D47-E510-426A-B993-8153D6C313D4}" srcOrd="9" destOrd="0" presId="urn:microsoft.com/office/officeart/2005/8/layout/vList6"/>
    <dgm:cxn modelId="{2796C70F-A0E4-4048-B1C3-CF79F9D9C9F6}" type="presParOf" srcId="{F8E9FF07-2EB8-4A05-9807-8ED7DF861C20}" destId="{152AB0EE-E432-401F-88F3-155182B3BCE1}" srcOrd="10" destOrd="0" presId="urn:microsoft.com/office/officeart/2005/8/layout/vList6"/>
    <dgm:cxn modelId="{634C6A82-A027-4BFC-8346-103F6CAD28CF}" type="presParOf" srcId="{152AB0EE-E432-401F-88F3-155182B3BCE1}" destId="{0F384689-19D5-47F5-99D6-0F3F72C22CEB}" srcOrd="0" destOrd="0" presId="urn:microsoft.com/office/officeart/2005/8/layout/vList6"/>
    <dgm:cxn modelId="{21E6DDE2-2786-4A45-8A7B-059FD82733D0}" type="presParOf" srcId="{152AB0EE-E432-401F-88F3-155182B3BCE1}" destId="{8FFF8816-F7B4-4929-9DD4-1B7A845EDAEF}" srcOrd="1" destOrd="0" presId="urn:microsoft.com/office/officeart/2005/8/layout/vList6"/>
    <dgm:cxn modelId="{634C7B48-8B8D-4E7E-9491-620E40A71339}" type="presParOf" srcId="{F8E9FF07-2EB8-4A05-9807-8ED7DF861C20}" destId="{EDF1FC93-3C97-46D6-A23E-DB2BF1A72057}" srcOrd="11" destOrd="0" presId="urn:microsoft.com/office/officeart/2005/8/layout/vList6"/>
    <dgm:cxn modelId="{AF80A2EC-79FE-4094-8F45-7E30D07F2F4E}" type="presParOf" srcId="{F8E9FF07-2EB8-4A05-9807-8ED7DF861C20}" destId="{B62959F4-158B-43DA-BE0F-5DE126DAB62D}" srcOrd="12" destOrd="0" presId="urn:microsoft.com/office/officeart/2005/8/layout/vList6"/>
    <dgm:cxn modelId="{B7C091D5-420A-4D23-BE8E-D7370E64D4AD}" type="presParOf" srcId="{B62959F4-158B-43DA-BE0F-5DE126DAB62D}" destId="{282782C8-509B-4FA0-9334-13B319EA94B4}" srcOrd="0" destOrd="0" presId="urn:microsoft.com/office/officeart/2005/8/layout/vList6"/>
    <dgm:cxn modelId="{891B6B97-4488-4170-BB47-47B9216D19C3}" type="presParOf" srcId="{B62959F4-158B-43DA-BE0F-5DE126DAB62D}" destId="{07E7E1D4-E177-454D-84E7-2E854D42ADC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394446E-E5F3-4004-83BD-3DCF9E86EA9A}" type="doc">
      <dgm:prSet loTypeId="urn:microsoft.com/office/officeart/2005/8/layout/vList5" loCatId="list" qsTypeId="urn:microsoft.com/office/officeart/2005/8/quickstyle/simple3" qsCatId="simple" csTypeId="urn:microsoft.com/office/officeart/2005/8/colors/accent3_2" csCatId="accent3" phldr="1"/>
      <dgm:spPr/>
      <dgm:t>
        <a:bodyPr/>
        <a:lstStyle/>
        <a:p>
          <a:endParaRPr lang="en-US"/>
        </a:p>
      </dgm:t>
    </dgm:pt>
    <dgm:pt modelId="{0EE83E23-1D8A-4569-B809-936B46FA1FBC}">
      <dgm:prSet phldrT="[Text]"/>
      <dgm:spPr/>
      <dgm:t>
        <a:bodyPr/>
        <a:lstStyle/>
        <a:p>
          <a:pPr>
            <a:buFont typeface="Arial" panose="020B0604020202020204" pitchFamily="34" charset="0"/>
            <a:buChar char="●"/>
          </a:pPr>
          <a:r>
            <a:rPr lang="en-US" b="1" u="none">
              <a:solidFill>
                <a:schemeClr val="bg1"/>
              </a:solidFill>
            </a:rPr>
            <a:t>Enhance public transportation options.</a:t>
          </a:r>
          <a:endParaRPr lang="en-US" b="1">
            <a:solidFill>
              <a:schemeClr val="bg1"/>
            </a:solidFill>
          </a:endParaRPr>
        </a:p>
      </dgm:t>
    </dgm:pt>
    <dgm:pt modelId="{FED4C66E-6F43-4538-A1EB-4C627B9C81D2}" type="parTrans" cxnId="{D2DA051E-47B8-4192-B496-871197E25AD4}">
      <dgm:prSet/>
      <dgm:spPr/>
      <dgm:t>
        <a:bodyPr/>
        <a:lstStyle/>
        <a:p>
          <a:endParaRPr lang="en-US" b="1">
            <a:solidFill>
              <a:schemeClr val="bg1"/>
            </a:solidFill>
          </a:endParaRPr>
        </a:p>
      </dgm:t>
    </dgm:pt>
    <dgm:pt modelId="{94924969-D71D-4894-AE40-C4E7FD9E8782}" type="sibTrans" cxnId="{D2DA051E-47B8-4192-B496-871197E25AD4}">
      <dgm:prSet/>
      <dgm:spPr/>
      <dgm:t>
        <a:bodyPr/>
        <a:lstStyle/>
        <a:p>
          <a:endParaRPr lang="en-US" b="1">
            <a:solidFill>
              <a:schemeClr val="bg1"/>
            </a:solidFill>
          </a:endParaRPr>
        </a:p>
      </dgm:t>
    </dgm:pt>
    <dgm:pt modelId="{0734FFBF-6049-45EC-B3E7-9419EA63BF4D}">
      <dgm:prSet/>
      <dgm:spPr/>
      <dgm:t>
        <a:bodyPr/>
        <a:lstStyle/>
        <a:p>
          <a:pPr>
            <a:buFont typeface="Arial" panose="020B0604020202020204" pitchFamily="34" charset="0"/>
            <a:buChar char="●"/>
          </a:pPr>
          <a:r>
            <a:rPr lang="en-US" b="1" u="none">
              <a:solidFill>
                <a:schemeClr val="bg1"/>
              </a:solidFill>
            </a:rPr>
            <a:t>Expand and improve bike lanes and paths to create a connected network.</a:t>
          </a:r>
        </a:p>
      </dgm:t>
    </dgm:pt>
    <dgm:pt modelId="{24BCF803-C624-4F06-BD2B-521FF0F9C843}" type="parTrans" cxnId="{ADFA50D2-3168-4A06-B2A0-732F742148A4}">
      <dgm:prSet/>
      <dgm:spPr/>
      <dgm:t>
        <a:bodyPr/>
        <a:lstStyle/>
        <a:p>
          <a:endParaRPr lang="en-US" b="1">
            <a:solidFill>
              <a:schemeClr val="bg1"/>
            </a:solidFill>
          </a:endParaRPr>
        </a:p>
      </dgm:t>
    </dgm:pt>
    <dgm:pt modelId="{F7275003-E382-4B94-A5F4-B7D52DFF503E}" type="sibTrans" cxnId="{ADFA50D2-3168-4A06-B2A0-732F742148A4}">
      <dgm:prSet/>
      <dgm:spPr/>
      <dgm:t>
        <a:bodyPr/>
        <a:lstStyle/>
        <a:p>
          <a:endParaRPr lang="en-US" b="1">
            <a:solidFill>
              <a:schemeClr val="bg1"/>
            </a:solidFill>
          </a:endParaRPr>
        </a:p>
      </dgm:t>
    </dgm:pt>
    <dgm:pt modelId="{19A17BCC-0855-43AB-97C5-FB2B7AC220CD}">
      <dgm:prSet/>
      <dgm:spPr/>
      <dgm:t>
        <a:bodyPr/>
        <a:lstStyle/>
        <a:p>
          <a:pPr>
            <a:buFont typeface="Arial" panose="020B0604020202020204" pitchFamily="34" charset="0"/>
            <a:buChar char="●"/>
          </a:pPr>
          <a:r>
            <a:rPr lang="en-US" b="1" u="none">
              <a:solidFill>
                <a:schemeClr val="bg1"/>
              </a:solidFill>
            </a:rPr>
            <a:t>Complete the Tide to Town project.</a:t>
          </a:r>
        </a:p>
      </dgm:t>
    </dgm:pt>
    <dgm:pt modelId="{42CBDE00-3014-4DDB-8FDB-36676340385E}" type="parTrans" cxnId="{4676D197-3487-48B9-B07B-5D012061B746}">
      <dgm:prSet/>
      <dgm:spPr/>
      <dgm:t>
        <a:bodyPr/>
        <a:lstStyle/>
        <a:p>
          <a:endParaRPr lang="en-US" b="1">
            <a:solidFill>
              <a:schemeClr val="bg1"/>
            </a:solidFill>
          </a:endParaRPr>
        </a:p>
      </dgm:t>
    </dgm:pt>
    <dgm:pt modelId="{CB698C0B-9E53-493C-803E-BE3D2DBB02FE}" type="sibTrans" cxnId="{4676D197-3487-48B9-B07B-5D012061B746}">
      <dgm:prSet/>
      <dgm:spPr/>
      <dgm:t>
        <a:bodyPr/>
        <a:lstStyle/>
        <a:p>
          <a:endParaRPr lang="en-US" b="1">
            <a:solidFill>
              <a:schemeClr val="bg1"/>
            </a:solidFill>
          </a:endParaRPr>
        </a:p>
      </dgm:t>
    </dgm:pt>
    <dgm:pt modelId="{23329EF5-F412-474D-8989-C9CA9AC73E75}">
      <dgm:prSet/>
      <dgm:spPr/>
      <dgm:t>
        <a:bodyPr/>
        <a:lstStyle/>
        <a:p>
          <a:pPr>
            <a:buFont typeface="Arial" panose="020B0604020202020204" pitchFamily="34" charset="0"/>
            <a:buChar char="●"/>
          </a:pPr>
          <a:r>
            <a:rPr lang="en-US" b="1" u="none">
              <a:solidFill>
                <a:schemeClr val="bg1"/>
              </a:solidFill>
            </a:rPr>
            <a:t>Increase walkability through better pedestrian infrastructure.</a:t>
          </a:r>
        </a:p>
      </dgm:t>
    </dgm:pt>
    <dgm:pt modelId="{7B2764FE-EE35-4AE8-8A40-0698BDE30579}" type="parTrans" cxnId="{2CAF7067-AB7B-4624-822A-294E87F954CA}">
      <dgm:prSet/>
      <dgm:spPr/>
      <dgm:t>
        <a:bodyPr/>
        <a:lstStyle/>
        <a:p>
          <a:endParaRPr lang="en-US" b="1">
            <a:solidFill>
              <a:schemeClr val="bg1"/>
            </a:solidFill>
          </a:endParaRPr>
        </a:p>
      </dgm:t>
    </dgm:pt>
    <dgm:pt modelId="{4CA059F6-F2AC-4ADE-A927-1EB334BE8EA7}" type="sibTrans" cxnId="{2CAF7067-AB7B-4624-822A-294E87F954CA}">
      <dgm:prSet/>
      <dgm:spPr/>
      <dgm:t>
        <a:bodyPr/>
        <a:lstStyle/>
        <a:p>
          <a:endParaRPr lang="en-US" b="1">
            <a:solidFill>
              <a:schemeClr val="bg1"/>
            </a:solidFill>
          </a:endParaRPr>
        </a:p>
      </dgm:t>
    </dgm:pt>
    <dgm:pt modelId="{82A14F23-46F4-4E7B-8535-52E747C97B86}">
      <dgm:prSet/>
      <dgm:spPr/>
      <dgm:t>
        <a:bodyPr/>
        <a:lstStyle/>
        <a:p>
          <a:pPr>
            <a:buFont typeface="Arial" panose="020B0604020202020204" pitchFamily="34" charset="0"/>
            <a:buChar char="●"/>
          </a:pPr>
          <a:r>
            <a:rPr lang="en-US" b="1" u="none">
              <a:solidFill>
                <a:schemeClr val="bg1"/>
              </a:solidFill>
            </a:rPr>
            <a:t>Implement regional transit planning.</a:t>
          </a:r>
        </a:p>
      </dgm:t>
    </dgm:pt>
    <dgm:pt modelId="{AEFD4EC5-D6A3-463E-8E83-7AA789E65B67}" type="parTrans" cxnId="{632E86C9-CBED-4C94-B6DB-9D2DE128581E}">
      <dgm:prSet/>
      <dgm:spPr/>
      <dgm:t>
        <a:bodyPr/>
        <a:lstStyle/>
        <a:p>
          <a:endParaRPr lang="en-US" b="1">
            <a:solidFill>
              <a:schemeClr val="bg1"/>
            </a:solidFill>
          </a:endParaRPr>
        </a:p>
      </dgm:t>
    </dgm:pt>
    <dgm:pt modelId="{30156BF0-96CC-405A-B1BF-79E979910B79}" type="sibTrans" cxnId="{632E86C9-CBED-4C94-B6DB-9D2DE128581E}">
      <dgm:prSet/>
      <dgm:spPr/>
      <dgm:t>
        <a:bodyPr/>
        <a:lstStyle/>
        <a:p>
          <a:endParaRPr lang="en-US" b="1">
            <a:solidFill>
              <a:schemeClr val="bg1"/>
            </a:solidFill>
          </a:endParaRPr>
        </a:p>
      </dgm:t>
    </dgm:pt>
    <dgm:pt modelId="{B788FA33-3AFC-4048-AC67-7EEC6294AE1A}">
      <dgm:prSet/>
      <dgm:spPr/>
      <dgm:t>
        <a:bodyPr/>
        <a:lstStyle/>
        <a:p>
          <a:pPr>
            <a:buFont typeface="Arial" panose="020B0604020202020204" pitchFamily="34" charset="0"/>
            <a:buChar char="●"/>
          </a:pPr>
          <a:r>
            <a:rPr lang="en-US" b="1" u="none">
              <a:solidFill>
                <a:schemeClr val="bg1"/>
              </a:solidFill>
            </a:rPr>
            <a:t>Invest in multimodal transportation options.</a:t>
          </a:r>
        </a:p>
      </dgm:t>
    </dgm:pt>
    <dgm:pt modelId="{80DEB2C4-8C52-4245-8A2D-7B3CBE9C503C}" type="parTrans" cxnId="{C206C6A3-5B4F-4726-8025-9D51E75A6B3E}">
      <dgm:prSet/>
      <dgm:spPr/>
      <dgm:t>
        <a:bodyPr/>
        <a:lstStyle/>
        <a:p>
          <a:endParaRPr lang="en-US" b="1">
            <a:solidFill>
              <a:schemeClr val="bg1"/>
            </a:solidFill>
          </a:endParaRPr>
        </a:p>
      </dgm:t>
    </dgm:pt>
    <dgm:pt modelId="{841B4C77-1D97-4F6F-8316-23A16A96823A}" type="sibTrans" cxnId="{C206C6A3-5B4F-4726-8025-9D51E75A6B3E}">
      <dgm:prSet/>
      <dgm:spPr/>
      <dgm:t>
        <a:bodyPr/>
        <a:lstStyle/>
        <a:p>
          <a:endParaRPr lang="en-US" b="1">
            <a:solidFill>
              <a:schemeClr val="bg1"/>
            </a:solidFill>
          </a:endParaRPr>
        </a:p>
      </dgm:t>
    </dgm:pt>
    <dgm:pt modelId="{EC357B58-EE1D-49A2-9B55-7B82FCC9343A}">
      <dgm:prSet/>
      <dgm:spPr/>
      <dgm:t>
        <a:bodyPr/>
        <a:lstStyle/>
        <a:p>
          <a:pPr>
            <a:buFont typeface="Arial" panose="020B0604020202020204" pitchFamily="34" charset="0"/>
            <a:buChar char="●"/>
          </a:pPr>
          <a:r>
            <a:rPr lang="en-US" b="1" u="none">
              <a:solidFill>
                <a:schemeClr val="bg1"/>
              </a:solidFill>
            </a:rPr>
            <a:t>Prioritize and expedite road repairs.</a:t>
          </a:r>
        </a:p>
      </dgm:t>
    </dgm:pt>
    <dgm:pt modelId="{B3E6355B-FDDE-4314-A94F-5174D7ED5A04}" type="parTrans" cxnId="{3B06FE46-9724-47DB-8D0A-36F9D6929D68}">
      <dgm:prSet/>
      <dgm:spPr/>
      <dgm:t>
        <a:bodyPr/>
        <a:lstStyle/>
        <a:p>
          <a:endParaRPr lang="en-US" b="1">
            <a:solidFill>
              <a:schemeClr val="bg1"/>
            </a:solidFill>
          </a:endParaRPr>
        </a:p>
      </dgm:t>
    </dgm:pt>
    <dgm:pt modelId="{8060C74F-2DA9-42C4-AB78-837F90FAD3FD}" type="sibTrans" cxnId="{3B06FE46-9724-47DB-8D0A-36F9D6929D68}">
      <dgm:prSet/>
      <dgm:spPr/>
      <dgm:t>
        <a:bodyPr/>
        <a:lstStyle/>
        <a:p>
          <a:endParaRPr lang="en-US" b="1">
            <a:solidFill>
              <a:schemeClr val="bg1"/>
            </a:solidFill>
          </a:endParaRPr>
        </a:p>
      </dgm:t>
    </dgm:pt>
    <dgm:pt modelId="{41DA7930-4DAE-4A6C-B069-2BBC46CAED63}">
      <dgm:prSet/>
      <dgm:spPr/>
      <dgm:t>
        <a:bodyPr/>
        <a:lstStyle/>
        <a:p>
          <a:pPr>
            <a:buFont typeface="Arial" panose="020B0604020202020204" pitchFamily="34" charset="0"/>
            <a:buChar char="●"/>
          </a:pPr>
          <a:r>
            <a:rPr lang="en-US" b="1" u="none">
              <a:solidFill>
                <a:schemeClr val="bg1"/>
              </a:solidFill>
            </a:rPr>
            <a:t>Implement traffic calming measures.</a:t>
          </a:r>
        </a:p>
      </dgm:t>
    </dgm:pt>
    <dgm:pt modelId="{9FD27D22-5A12-4ED7-A860-76946A6271FA}" type="parTrans" cxnId="{BD606CF5-C4F7-431B-BA22-841B20E85E2D}">
      <dgm:prSet/>
      <dgm:spPr/>
      <dgm:t>
        <a:bodyPr/>
        <a:lstStyle/>
        <a:p>
          <a:endParaRPr lang="en-US" b="1">
            <a:solidFill>
              <a:schemeClr val="bg1"/>
            </a:solidFill>
          </a:endParaRPr>
        </a:p>
      </dgm:t>
    </dgm:pt>
    <dgm:pt modelId="{0CD0EEF4-FDFF-49AA-8A2F-18103998327F}" type="sibTrans" cxnId="{BD606CF5-C4F7-431B-BA22-841B20E85E2D}">
      <dgm:prSet/>
      <dgm:spPr/>
      <dgm:t>
        <a:bodyPr/>
        <a:lstStyle/>
        <a:p>
          <a:endParaRPr lang="en-US" b="1">
            <a:solidFill>
              <a:schemeClr val="bg1"/>
            </a:solidFill>
          </a:endParaRPr>
        </a:p>
      </dgm:t>
    </dgm:pt>
    <dgm:pt modelId="{408C40B4-8944-4ACF-A9C5-DAA126C8E17E}">
      <dgm:prSet/>
      <dgm:spPr/>
      <dgm:t>
        <a:bodyPr/>
        <a:lstStyle/>
        <a:p>
          <a:pPr>
            <a:buNone/>
          </a:pPr>
          <a:r>
            <a:rPr lang="en-US" b="1">
              <a:solidFill>
                <a:schemeClr val="bg1"/>
              </a:solidFill>
            </a:rPr>
            <a:t>Improve the frequency and reliability of public transit.</a:t>
          </a:r>
        </a:p>
      </dgm:t>
    </dgm:pt>
    <dgm:pt modelId="{0061F3DF-74E3-4B76-8E51-90B1DE580E1F}" type="parTrans" cxnId="{D5D94B81-59DE-4EE5-A4E7-2DA73DA4203B}">
      <dgm:prSet/>
      <dgm:spPr/>
      <dgm:t>
        <a:bodyPr/>
        <a:lstStyle/>
        <a:p>
          <a:endParaRPr lang="en-US" b="1">
            <a:solidFill>
              <a:schemeClr val="bg1"/>
            </a:solidFill>
          </a:endParaRPr>
        </a:p>
      </dgm:t>
    </dgm:pt>
    <dgm:pt modelId="{A70F4B82-B1BC-496E-969A-2588337E3C66}" type="sibTrans" cxnId="{D5D94B81-59DE-4EE5-A4E7-2DA73DA4203B}">
      <dgm:prSet/>
      <dgm:spPr/>
      <dgm:t>
        <a:bodyPr/>
        <a:lstStyle/>
        <a:p>
          <a:endParaRPr lang="en-US" b="1">
            <a:solidFill>
              <a:schemeClr val="bg1"/>
            </a:solidFill>
          </a:endParaRPr>
        </a:p>
      </dgm:t>
    </dgm:pt>
    <dgm:pt modelId="{26854D62-8EEC-4157-8FCD-4A8CECE40A39}" type="pres">
      <dgm:prSet presAssocID="{3394446E-E5F3-4004-83BD-3DCF9E86EA9A}" presName="Name0" presStyleCnt="0">
        <dgm:presLayoutVars>
          <dgm:dir/>
          <dgm:animLvl val="lvl"/>
          <dgm:resizeHandles val="exact"/>
        </dgm:presLayoutVars>
      </dgm:prSet>
      <dgm:spPr/>
    </dgm:pt>
    <dgm:pt modelId="{595BE583-3A83-48D3-9ABB-5F743571BD3A}" type="pres">
      <dgm:prSet presAssocID="{0EE83E23-1D8A-4569-B809-936B46FA1FBC}" presName="linNode" presStyleCnt="0"/>
      <dgm:spPr/>
    </dgm:pt>
    <dgm:pt modelId="{26CC73AD-FDF1-4FD1-8A3F-5FC0E8AB24F0}" type="pres">
      <dgm:prSet presAssocID="{0EE83E23-1D8A-4569-B809-936B46FA1FBC}" presName="parentText" presStyleLbl="node1" presStyleIdx="0" presStyleCnt="9">
        <dgm:presLayoutVars>
          <dgm:chMax val="1"/>
          <dgm:bulletEnabled val="1"/>
        </dgm:presLayoutVars>
      </dgm:prSet>
      <dgm:spPr/>
    </dgm:pt>
    <dgm:pt modelId="{D350B577-2AE9-4EFE-9BFA-5D9E480DF080}" type="pres">
      <dgm:prSet presAssocID="{94924969-D71D-4894-AE40-C4E7FD9E8782}" presName="sp" presStyleCnt="0"/>
      <dgm:spPr/>
    </dgm:pt>
    <dgm:pt modelId="{55FD1CF5-3F4C-4271-9022-7A8397A07C4C}" type="pres">
      <dgm:prSet presAssocID="{0734FFBF-6049-45EC-B3E7-9419EA63BF4D}" presName="linNode" presStyleCnt="0"/>
      <dgm:spPr/>
    </dgm:pt>
    <dgm:pt modelId="{6308847C-607F-4B88-81FE-B1B0434A9873}" type="pres">
      <dgm:prSet presAssocID="{0734FFBF-6049-45EC-B3E7-9419EA63BF4D}" presName="parentText" presStyleLbl="node1" presStyleIdx="1" presStyleCnt="9">
        <dgm:presLayoutVars>
          <dgm:chMax val="1"/>
          <dgm:bulletEnabled val="1"/>
        </dgm:presLayoutVars>
      </dgm:prSet>
      <dgm:spPr/>
    </dgm:pt>
    <dgm:pt modelId="{DEF9AC8B-BFED-4234-A742-5EBAED1AB486}" type="pres">
      <dgm:prSet presAssocID="{F7275003-E382-4B94-A5F4-B7D52DFF503E}" presName="sp" presStyleCnt="0"/>
      <dgm:spPr/>
    </dgm:pt>
    <dgm:pt modelId="{7177C02C-CD5A-4AEC-8EC9-E874AECDE386}" type="pres">
      <dgm:prSet presAssocID="{19A17BCC-0855-43AB-97C5-FB2B7AC220CD}" presName="linNode" presStyleCnt="0"/>
      <dgm:spPr/>
    </dgm:pt>
    <dgm:pt modelId="{4C50562F-9FCC-4AA1-B13F-C03275133FC3}" type="pres">
      <dgm:prSet presAssocID="{19A17BCC-0855-43AB-97C5-FB2B7AC220CD}" presName="parentText" presStyleLbl="node1" presStyleIdx="2" presStyleCnt="9">
        <dgm:presLayoutVars>
          <dgm:chMax val="1"/>
          <dgm:bulletEnabled val="1"/>
        </dgm:presLayoutVars>
      </dgm:prSet>
      <dgm:spPr/>
    </dgm:pt>
    <dgm:pt modelId="{A275090B-A83E-48CA-B984-AB3B6CB9883D}" type="pres">
      <dgm:prSet presAssocID="{CB698C0B-9E53-493C-803E-BE3D2DBB02FE}" presName="sp" presStyleCnt="0"/>
      <dgm:spPr/>
    </dgm:pt>
    <dgm:pt modelId="{808D1C1F-02BC-4481-91C7-A2F19505A9EB}" type="pres">
      <dgm:prSet presAssocID="{23329EF5-F412-474D-8989-C9CA9AC73E75}" presName="linNode" presStyleCnt="0"/>
      <dgm:spPr/>
    </dgm:pt>
    <dgm:pt modelId="{EEA7A9EA-7F4D-4621-A31D-985D1910960E}" type="pres">
      <dgm:prSet presAssocID="{23329EF5-F412-474D-8989-C9CA9AC73E75}" presName="parentText" presStyleLbl="node1" presStyleIdx="3" presStyleCnt="9">
        <dgm:presLayoutVars>
          <dgm:chMax val="1"/>
          <dgm:bulletEnabled val="1"/>
        </dgm:presLayoutVars>
      </dgm:prSet>
      <dgm:spPr/>
    </dgm:pt>
    <dgm:pt modelId="{8982EFAD-41D8-4428-8E51-92FCC383E3F0}" type="pres">
      <dgm:prSet presAssocID="{4CA059F6-F2AC-4ADE-A927-1EB334BE8EA7}" presName="sp" presStyleCnt="0"/>
      <dgm:spPr/>
    </dgm:pt>
    <dgm:pt modelId="{A7409E7B-B822-4A1C-98B0-DCC62C719371}" type="pres">
      <dgm:prSet presAssocID="{82A14F23-46F4-4E7B-8535-52E747C97B86}" presName="linNode" presStyleCnt="0"/>
      <dgm:spPr/>
    </dgm:pt>
    <dgm:pt modelId="{77B7C0FA-0252-462D-AF3D-90B8C25DC4EF}" type="pres">
      <dgm:prSet presAssocID="{82A14F23-46F4-4E7B-8535-52E747C97B86}" presName="parentText" presStyleLbl="node1" presStyleIdx="4" presStyleCnt="9">
        <dgm:presLayoutVars>
          <dgm:chMax val="1"/>
          <dgm:bulletEnabled val="1"/>
        </dgm:presLayoutVars>
      </dgm:prSet>
      <dgm:spPr/>
    </dgm:pt>
    <dgm:pt modelId="{1FBB532B-D50C-40F1-9AD1-9EFC21E9DD67}" type="pres">
      <dgm:prSet presAssocID="{30156BF0-96CC-405A-B1BF-79E979910B79}" presName="sp" presStyleCnt="0"/>
      <dgm:spPr/>
    </dgm:pt>
    <dgm:pt modelId="{8E012EE2-7881-422F-B96F-B1FD20CDDE2E}" type="pres">
      <dgm:prSet presAssocID="{B788FA33-3AFC-4048-AC67-7EEC6294AE1A}" presName="linNode" presStyleCnt="0"/>
      <dgm:spPr/>
    </dgm:pt>
    <dgm:pt modelId="{41BE5F68-9EE1-4D53-BB4C-B2F7026AB016}" type="pres">
      <dgm:prSet presAssocID="{B788FA33-3AFC-4048-AC67-7EEC6294AE1A}" presName="parentText" presStyleLbl="node1" presStyleIdx="5" presStyleCnt="9">
        <dgm:presLayoutVars>
          <dgm:chMax val="1"/>
          <dgm:bulletEnabled val="1"/>
        </dgm:presLayoutVars>
      </dgm:prSet>
      <dgm:spPr/>
    </dgm:pt>
    <dgm:pt modelId="{CA1EAD9E-7F1A-4F3D-A0C7-5BCD9FBFE380}" type="pres">
      <dgm:prSet presAssocID="{841B4C77-1D97-4F6F-8316-23A16A96823A}" presName="sp" presStyleCnt="0"/>
      <dgm:spPr/>
    </dgm:pt>
    <dgm:pt modelId="{DA71B550-D8B2-4AA3-88E3-02544C7FEA7C}" type="pres">
      <dgm:prSet presAssocID="{EC357B58-EE1D-49A2-9B55-7B82FCC9343A}" presName="linNode" presStyleCnt="0"/>
      <dgm:spPr/>
    </dgm:pt>
    <dgm:pt modelId="{B594E088-4B5C-4BFA-BF30-23B7CBA0B1D7}" type="pres">
      <dgm:prSet presAssocID="{EC357B58-EE1D-49A2-9B55-7B82FCC9343A}" presName="parentText" presStyleLbl="node1" presStyleIdx="6" presStyleCnt="9">
        <dgm:presLayoutVars>
          <dgm:chMax val="1"/>
          <dgm:bulletEnabled val="1"/>
        </dgm:presLayoutVars>
      </dgm:prSet>
      <dgm:spPr/>
    </dgm:pt>
    <dgm:pt modelId="{67F4DC19-3E4B-437A-8BC1-72021C83700E}" type="pres">
      <dgm:prSet presAssocID="{8060C74F-2DA9-42C4-AB78-837F90FAD3FD}" presName="sp" presStyleCnt="0"/>
      <dgm:spPr/>
    </dgm:pt>
    <dgm:pt modelId="{ECADCFAF-4721-43AC-9B78-49ACF67E090A}" type="pres">
      <dgm:prSet presAssocID="{41DA7930-4DAE-4A6C-B069-2BBC46CAED63}" presName="linNode" presStyleCnt="0"/>
      <dgm:spPr/>
    </dgm:pt>
    <dgm:pt modelId="{B2B42D61-597B-44A6-A656-8BFE7786BE33}" type="pres">
      <dgm:prSet presAssocID="{41DA7930-4DAE-4A6C-B069-2BBC46CAED63}" presName="parentText" presStyleLbl="node1" presStyleIdx="7" presStyleCnt="9">
        <dgm:presLayoutVars>
          <dgm:chMax val="1"/>
          <dgm:bulletEnabled val="1"/>
        </dgm:presLayoutVars>
      </dgm:prSet>
      <dgm:spPr/>
    </dgm:pt>
    <dgm:pt modelId="{0A2D2960-92DA-4280-97FD-5FD5A1EBFF0B}" type="pres">
      <dgm:prSet presAssocID="{0CD0EEF4-FDFF-49AA-8A2F-18103998327F}" presName="sp" presStyleCnt="0"/>
      <dgm:spPr/>
    </dgm:pt>
    <dgm:pt modelId="{7B03B069-886B-4EFD-8760-2B39B62836D4}" type="pres">
      <dgm:prSet presAssocID="{408C40B4-8944-4ACF-A9C5-DAA126C8E17E}" presName="linNode" presStyleCnt="0"/>
      <dgm:spPr/>
    </dgm:pt>
    <dgm:pt modelId="{6872EC54-211F-4D93-BC75-DCEA25117CB4}" type="pres">
      <dgm:prSet presAssocID="{408C40B4-8944-4ACF-A9C5-DAA126C8E17E}" presName="parentText" presStyleLbl="node1" presStyleIdx="8" presStyleCnt="9">
        <dgm:presLayoutVars>
          <dgm:chMax val="1"/>
          <dgm:bulletEnabled val="1"/>
        </dgm:presLayoutVars>
      </dgm:prSet>
      <dgm:spPr/>
    </dgm:pt>
  </dgm:ptLst>
  <dgm:cxnLst>
    <dgm:cxn modelId="{1E284102-66A7-4113-98D5-C052B6D908CC}" type="presOf" srcId="{0EE83E23-1D8A-4569-B809-936B46FA1FBC}" destId="{26CC73AD-FDF1-4FD1-8A3F-5FC0E8AB24F0}" srcOrd="0" destOrd="0" presId="urn:microsoft.com/office/officeart/2005/8/layout/vList5"/>
    <dgm:cxn modelId="{06E6AF17-642B-4C1A-8029-C1A9E4EFED3A}" type="presOf" srcId="{EC357B58-EE1D-49A2-9B55-7B82FCC9343A}" destId="{B594E088-4B5C-4BFA-BF30-23B7CBA0B1D7}" srcOrd="0" destOrd="0" presId="urn:microsoft.com/office/officeart/2005/8/layout/vList5"/>
    <dgm:cxn modelId="{D2DA051E-47B8-4192-B496-871197E25AD4}" srcId="{3394446E-E5F3-4004-83BD-3DCF9E86EA9A}" destId="{0EE83E23-1D8A-4569-B809-936B46FA1FBC}" srcOrd="0" destOrd="0" parTransId="{FED4C66E-6F43-4538-A1EB-4C627B9C81D2}" sibTransId="{94924969-D71D-4894-AE40-C4E7FD9E8782}"/>
    <dgm:cxn modelId="{CD32D534-1889-4CAB-8D96-0EEE13042D2B}" type="presOf" srcId="{82A14F23-46F4-4E7B-8535-52E747C97B86}" destId="{77B7C0FA-0252-462D-AF3D-90B8C25DC4EF}" srcOrd="0" destOrd="0" presId="urn:microsoft.com/office/officeart/2005/8/layout/vList5"/>
    <dgm:cxn modelId="{481A1A37-75A8-41F5-8CCA-F26C807AE19E}" type="presOf" srcId="{0734FFBF-6049-45EC-B3E7-9419EA63BF4D}" destId="{6308847C-607F-4B88-81FE-B1B0434A9873}" srcOrd="0" destOrd="0" presId="urn:microsoft.com/office/officeart/2005/8/layout/vList5"/>
    <dgm:cxn modelId="{3B06FE46-9724-47DB-8D0A-36F9D6929D68}" srcId="{3394446E-E5F3-4004-83BD-3DCF9E86EA9A}" destId="{EC357B58-EE1D-49A2-9B55-7B82FCC9343A}" srcOrd="6" destOrd="0" parTransId="{B3E6355B-FDDE-4314-A94F-5174D7ED5A04}" sibTransId="{8060C74F-2DA9-42C4-AB78-837F90FAD3FD}"/>
    <dgm:cxn modelId="{2CAF7067-AB7B-4624-822A-294E87F954CA}" srcId="{3394446E-E5F3-4004-83BD-3DCF9E86EA9A}" destId="{23329EF5-F412-474D-8989-C9CA9AC73E75}" srcOrd="3" destOrd="0" parTransId="{7B2764FE-EE35-4AE8-8A40-0698BDE30579}" sibTransId="{4CA059F6-F2AC-4ADE-A927-1EB334BE8EA7}"/>
    <dgm:cxn modelId="{3CD87C48-648A-4013-A52F-3311F83D945C}" type="presOf" srcId="{408C40B4-8944-4ACF-A9C5-DAA126C8E17E}" destId="{6872EC54-211F-4D93-BC75-DCEA25117CB4}" srcOrd="0" destOrd="0" presId="urn:microsoft.com/office/officeart/2005/8/layout/vList5"/>
    <dgm:cxn modelId="{1B023376-F3E1-4BA7-98E8-C15CAA1CD41B}" type="presOf" srcId="{41DA7930-4DAE-4A6C-B069-2BBC46CAED63}" destId="{B2B42D61-597B-44A6-A656-8BFE7786BE33}" srcOrd="0" destOrd="0" presId="urn:microsoft.com/office/officeart/2005/8/layout/vList5"/>
    <dgm:cxn modelId="{7F539676-9389-4805-AF79-B9F5050C79EA}" type="presOf" srcId="{23329EF5-F412-474D-8989-C9CA9AC73E75}" destId="{EEA7A9EA-7F4D-4621-A31D-985D1910960E}" srcOrd="0" destOrd="0" presId="urn:microsoft.com/office/officeart/2005/8/layout/vList5"/>
    <dgm:cxn modelId="{001C0D58-DB85-47B6-8C08-B9FFE7DCB5FA}" type="presOf" srcId="{B788FA33-3AFC-4048-AC67-7EEC6294AE1A}" destId="{41BE5F68-9EE1-4D53-BB4C-B2F7026AB016}" srcOrd="0" destOrd="0" presId="urn:microsoft.com/office/officeart/2005/8/layout/vList5"/>
    <dgm:cxn modelId="{D5D94B81-59DE-4EE5-A4E7-2DA73DA4203B}" srcId="{3394446E-E5F3-4004-83BD-3DCF9E86EA9A}" destId="{408C40B4-8944-4ACF-A9C5-DAA126C8E17E}" srcOrd="8" destOrd="0" parTransId="{0061F3DF-74E3-4B76-8E51-90B1DE580E1F}" sibTransId="{A70F4B82-B1BC-496E-969A-2588337E3C66}"/>
    <dgm:cxn modelId="{4676D197-3487-48B9-B07B-5D012061B746}" srcId="{3394446E-E5F3-4004-83BD-3DCF9E86EA9A}" destId="{19A17BCC-0855-43AB-97C5-FB2B7AC220CD}" srcOrd="2" destOrd="0" parTransId="{42CBDE00-3014-4DDB-8FDB-36676340385E}" sibTransId="{CB698C0B-9E53-493C-803E-BE3D2DBB02FE}"/>
    <dgm:cxn modelId="{C206C6A3-5B4F-4726-8025-9D51E75A6B3E}" srcId="{3394446E-E5F3-4004-83BD-3DCF9E86EA9A}" destId="{B788FA33-3AFC-4048-AC67-7EEC6294AE1A}" srcOrd="5" destOrd="0" parTransId="{80DEB2C4-8C52-4245-8A2D-7B3CBE9C503C}" sibTransId="{841B4C77-1D97-4F6F-8316-23A16A96823A}"/>
    <dgm:cxn modelId="{FCA838AC-19BC-4845-B231-9E6068D3E938}" type="presOf" srcId="{3394446E-E5F3-4004-83BD-3DCF9E86EA9A}" destId="{26854D62-8EEC-4157-8FCD-4A8CECE40A39}" srcOrd="0" destOrd="0" presId="urn:microsoft.com/office/officeart/2005/8/layout/vList5"/>
    <dgm:cxn modelId="{632E86C9-CBED-4C94-B6DB-9D2DE128581E}" srcId="{3394446E-E5F3-4004-83BD-3DCF9E86EA9A}" destId="{82A14F23-46F4-4E7B-8535-52E747C97B86}" srcOrd="4" destOrd="0" parTransId="{AEFD4EC5-D6A3-463E-8E83-7AA789E65B67}" sibTransId="{30156BF0-96CC-405A-B1BF-79E979910B79}"/>
    <dgm:cxn modelId="{582736CC-5E3A-404E-90CE-8015330EBD8A}" type="presOf" srcId="{19A17BCC-0855-43AB-97C5-FB2B7AC220CD}" destId="{4C50562F-9FCC-4AA1-B13F-C03275133FC3}" srcOrd="0" destOrd="0" presId="urn:microsoft.com/office/officeart/2005/8/layout/vList5"/>
    <dgm:cxn modelId="{ADFA50D2-3168-4A06-B2A0-732F742148A4}" srcId="{3394446E-E5F3-4004-83BD-3DCF9E86EA9A}" destId="{0734FFBF-6049-45EC-B3E7-9419EA63BF4D}" srcOrd="1" destOrd="0" parTransId="{24BCF803-C624-4F06-BD2B-521FF0F9C843}" sibTransId="{F7275003-E382-4B94-A5F4-B7D52DFF503E}"/>
    <dgm:cxn modelId="{BD606CF5-C4F7-431B-BA22-841B20E85E2D}" srcId="{3394446E-E5F3-4004-83BD-3DCF9E86EA9A}" destId="{41DA7930-4DAE-4A6C-B069-2BBC46CAED63}" srcOrd="7" destOrd="0" parTransId="{9FD27D22-5A12-4ED7-A860-76946A6271FA}" sibTransId="{0CD0EEF4-FDFF-49AA-8A2F-18103998327F}"/>
    <dgm:cxn modelId="{1877E0FF-4ED6-4805-A70A-F8656422811F}" type="presParOf" srcId="{26854D62-8EEC-4157-8FCD-4A8CECE40A39}" destId="{595BE583-3A83-48D3-9ABB-5F743571BD3A}" srcOrd="0" destOrd="0" presId="urn:microsoft.com/office/officeart/2005/8/layout/vList5"/>
    <dgm:cxn modelId="{83E0BB71-82D3-4FC1-A904-0A3F4EFA7439}" type="presParOf" srcId="{595BE583-3A83-48D3-9ABB-5F743571BD3A}" destId="{26CC73AD-FDF1-4FD1-8A3F-5FC0E8AB24F0}" srcOrd="0" destOrd="0" presId="urn:microsoft.com/office/officeart/2005/8/layout/vList5"/>
    <dgm:cxn modelId="{CAD1F737-6E4E-4EF6-9D03-0D3ACC8E4A04}" type="presParOf" srcId="{26854D62-8EEC-4157-8FCD-4A8CECE40A39}" destId="{D350B577-2AE9-4EFE-9BFA-5D9E480DF080}" srcOrd="1" destOrd="0" presId="urn:microsoft.com/office/officeart/2005/8/layout/vList5"/>
    <dgm:cxn modelId="{0B224CF4-567B-42C2-ABB6-D0D51C57C4B1}" type="presParOf" srcId="{26854D62-8EEC-4157-8FCD-4A8CECE40A39}" destId="{55FD1CF5-3F4C-4271-9022-7A8397A07C4C}" srcOrd="2" destOrd="0" presId="urn:microsoft.com/office/officeart/2005/8/layout/vList5"/>
    <dgm:cxn modelId="{CBD27B68-5B1C-4A8B-9A28-B3766CF19F87}" type="presParOf" srcId="{55FD1CF5-3F4C-4271-9022-7A8397A07C4C}" destId="{6308847C-607F-4B88-81FE-B1B0434A9873}" srcOrd="0" destOrd="0" presId="urn:microsoft.com/office/officeart/2005/8/layout/vList5"/>
    <dgm:cxn modelId="{E410CCC9-49B3-4A60-BCE1-D6D15B802FE2}" type="presParOf" srcId="{26854D62-8EEC-4157-8FCD-4A8CECE40A39}" destId="{DEF9AC8B-BFED-4234-A742-5EBAED1AB486}" srcOrd="3" destOrd="0" presId="urn:microsoft.com/office/officeart/2005/8/layout/vList5"/>
    <dgm:cxn modelId="{D9E13F53-3898-451F-8342-EDB40D5E7220}" type="presParOf" srcId="{26854D62-8EEC-4157-8FCD-4A8CECE40A39}" destId="{7177C02C-CD5A-4AEC-8EC9-E874AECDE386}" srcOrd="4" destOrd="0" presId="urn:microsoft.com/office/officeart/2005/8/layout/vList5"/>
    <dgm:cxn modelId="{D1199E0F-5D23-4629-97B4-32CE3E15960D}" type="presParOf" srcId="{7177C02C-CD5A-4AEC-8EC9-E874AECDE386}" destId="{4C50562F-9FCC-4AA1-B13F-C03275133FC3}" srcOrd="0" destOrd="0" presId="urn:microsoft.com/office/officeart/2005/8/layout/vList5"/>
    <dgm:cxn modelId="{75140AF2-0664-41AD-9556-9CC59E095FBF}" type="presParOf" srcId="{26854D62-8EEC-4157-8FCD-4A8CECE40A39}" destId="{A275090B-A83E-48CA-B984-AB3B6CB9883D}" srcOrd="5" destOrd="0" presId="urn:microsoft.com/office/officeart/2005/8/layout/vList5"/>
    <dgm:cxn modelId="{0C7BB78D-C895-4E1F-8696-32276CD1AF89}" type="presParOf" srcId="{26854D62-8EEC-4157-8FCD-4A8CECE40A39}" destId="{808D1C1F-02BC-4481-91C7-A2F19505A9EB}" srcOrd="6" destOrd="0" presId="urn:microsoft.com/office/officeart/2005/8/layout/vList5"/>
    <dgm:cxn modelId="{D69EE1F6-7419-4E04-958B-A91F1CE53A7C}" type="presParOf" srcId="{808D1C1F-02BC-4481-91C7-A2F19505A9EB}" destId="{EEA7A9EA-7F4D-4621-A31D-985D1910960E}" srcOrd="0" destOrd="0" presId="urn:microsoft.com/office/officeart/2005/8/layout/vList5"/>
    <dgm:cxn modelId="{60BBB6BD-D5D5-4B53-B1D0-029EDDD0EA8B}" type="presParOf" srcId="{26854D62-8EEC-4157-8FCD-4A8CECE40A39}" destId="{8982EFAD-41D8-4428-8E51-92FCC383E3F0}" srcOrd="7" destOrd="0" presId="urn:microsoft.com/office/officeart/2005/8/layout/vList5"/>
    <dgm:cxn modelId="{64B7E334-3F5E-4704-B1A5-0DDFBF636ACC}" type="presParOf" srcId="{26854D62-8EEC-4157-8FCD-4A8CECE40A39}" destId="{A7409E7B-B822-4A1C-98B0-DCC62C719371}" srcOrd="8" destOrd="0" presId="urn:microsoft.com/office/officeart/2005/8/layout/vList5"/>
    <dgm:cxn modelId="{6110D481-F8E0-4A73-9A6B-0410E2578DBF}" type="presParOf" srcId="{A7409E7B-B822-4A1C-98B0-DCC62C719371}" destId="{77B7C0FA-0252-462D-AF3D-90B8C25DC4EF}" srcOrd="0" destOrd="0" presId="urn:microsoft.com/office/officeart/2005/8/layout/vList5"/>
    <dgm:cxn modelId="{3BF8C333-6CE2-4F82-B2C8-8B4D74262544}" type="presParOf" srcId="{26854D62-8EEC-4157-8FCD-4A8CECE40A39}" destId="{1FBB532B-D50C-40F1-9AD1-9EFC21E9DD67}" srcOrd="9" destOrd="0" presId="urn:microsoft.com/office/officeart/2005/8/layout/vList5"/>
    <dgm:cxn modelId="{0EA4874F-6579-4427-8323-B9572B071968}" type="presParOf" srcId="{26854D62-8EEC-4157-8FCD-4A8CECE40A39}" destId="{8E012EE2-7881-422F-B96F-B1FD20CDDE2E}" srcOrd="10" destOrd="0" presId="urn:microsoft.com/office/officeart/2005/8/layout/vList5"/>
    <dgm:cxn modelId="{09E424B5-3613-478F-B169-C622B475B08D}" type="presParOf" srcId="{8E012EE2-7881-422F-B96F-B1FD20CDDE2E}" destId="{41BE5F68-9EE1-4D53-BB4C-B2F7026AB016}" srcOrd="0" destOrd="0" presId="urn:microsoft.com/office/officeart/2005/8/layout/vList5"/>
    <dgm:cxn modelId="{E98EE7A4-9AA4-4599-A744-1B4F648ED53B}" type="presParOf" srcId="{26854D62-8EEC-4157-8FCD-4A8CECE40A39}" destId="{CA1EAD9E-7F1A-4F3D-A0C7-5BCD9FBFE380}" srcOrd="11" destOrd="0" presId="urn:microsoft.com/office/officeart/2005/8/layout/vList5"/>
    <dgm:cxn modelId="{5E2D0673-81EE-437C-A1D1-9537DF2BE5F2}" type="presParOf" srcId="{26854D62-8EEC-4157-8FCD-4A8CECE40A39}" destId="{DA71B550-D8B2-4AA3-88E3-02544C7FEA7C}" srcOrd="12" destOrd="0" presId="urn:microsoft.com/office/officeart/2005/8/layout/vList5"/>
    <dgm:cxn modelId="{7A285E28-6731-4F1B-B8BC-42A8C462CD6D}" type="presParOf" srcId="{DA71B550-D8B2-4AA3-88E3-02544C7FEA7C}" destId="{B594E088-4B5C-4BFA-BF30-23B7CBA0B1D7}" srcOrd="0" destOrd="0" presId="urn:microsoft.com/office/officeart/2005/8/layout/vList5"/>
    <dgm:cxn modelId="{4FBC640B-4782-4AEA-AEAA-132DBDE2C960}" type="presParOf" srcId="{26854D62-8EEC-4157-8FCD-4A8CECE40A39}" destId="{67F4DC19-3E4B-437A-8BC1-72021C83700E}" srcOrd="13" destOrd="0" presId="urn:microsoft.com/office/officeart/2005/8/layout/vList5"/>
    <dgm:cxn modelId="{2BA915F2-6ABC-4583-83EA-7F9D465AFAAB}" type="presParOf" srcId="{26854D62-8EEC-4157-8FCD-4A8CECE40A39}" destId="{ECADCFAF-4721-43AC-9B78-49ACF67E090A}" srcOrd="14" destOrd="0" presId="urn:microsoft.com/office/officeart/2005/8/layout/vList5"/>
    <dgm:cxn modelId="{6AA1D496-F256-446D-BBB9-EEE69586B00D}" type="presParOf" srcId="{ECADCFAF-4721-43AC-9B78-49ACF67E090A}" destId="{B2B42D61-597B-44A6-A656-8BFE7786BE33}" srcOrd="0" destOrd="0" presId="urn:microsoft.com/office/officeart/2005/8/layout/vList5"/>
    <dgm:cxn modelId="{0AB5AE64-B583-4E75-AD2E-BCF524077477}" type="presParOf" srcId="{26854D62-8EEC-4157-8FCD-4A8CECE40A39}" destId="{0A2D2960-92DA-4280-97FD-5FD5A1EBFF0B}" srcOrd="15" destOrd="0" presId="urn:microsoft.com/office/officeart/2005/8/layout/vList5"/>
    <dgm:cxn modelId="{951B1B32-6B07-4576-A7A2-2A171EF46944}" type="presParOf" srcId="{26854D62-8EEC-4157-8FCD-4A8CECE40A39}" destId="{7B03B069-886B-4EFD-8760-2B39B62836D4}" srcOrd="16" destOrd="0" presId="urn:microsoft.com/office/officeart/2005/8/layout/vList5"/>
    <dgm:cxn modelId="{2A19EFD1-A62D-4DD1-A62E-F8CC5A10177C}" type="presParOf" srcId="{7B03B069-886B-4EFD-8760-2B39B62836D4}" destId="{6872EC54-211F-4D93-BC75-DCEA25117CB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394446E-E5F3-4004-83BD-3DCF9E86EA9A}" type="doc">
      <dgm:prSet loTypeId="urn:microsoft.com/office/officeart/2005/8/layout/default" loCatId="list" qsTypeId="urn:microsoft.com/office/officeart/2005/8/quickstyle/simple1" qsCatId="simple" csTypeId="urn:microsoft.com/office/officeart/2005/8/colors/accent6_3" csCatId="accent6" phldr="1"/>
      <dgm:spPr/>
      <dgm:t>
        <a:bodyPr/>
        <a:lstStyle/>
        <a:p>
          <a:endParaRPr lang="en-US"/>
        </a:p>
      </dgm:t>
    </dgm:pt>
    <dgm:pt modelId="{0EE83E23-1D8A-4569-B809-936B46FA1FBC}">
      <dgm:prSet phldrT="[Text]"/>
      <dgm:spPr/>
      <dgm:t>
        <a:bodyPr/>
        <a:lstStyle/>
        <a:p>
          <a:pPr>
            <a:buFont typeface="Arial" panose="020B0604020202020204" pitchFamily="34" charset="0"/>
            <a:buChar char="●"/>
          </a:pPr>
          <a:r>
            <a:rPr lang="en-US" u="none"/>
            <a:t>Enhanced maintenance and cleanliness.</a:t>
          </a:r>
          <a:endParaRPr lang="en-US"/>
        </a:p>
      </dgm:t>
    </dgm:pt>
    <dgm:pt modelId="{FED4C66E-6F43-4538-A1EB-4C627B9C81D2}" type="parTrans" cxnId="{D2DA051E-47B8-4192-B496-871197E25AD4}">
      <dgm:prSet/>
      <dgm:spPr/>
      <dgm:t>
        <a:bodyPr/>
        <a:lstStyle/>
        <a:p>
          <a:endParaRPr lang="en-US"/>
        </a:p>
      </dgm:t>
    </dgm:pt>
    <dgm:pt modelId="{94924969-D71D-4894-AE40-C4E7FD9E8782}" type="sibTrans" cxnId="{D2DA051E-47B8-4192-B496-871197E25AD4}">
      <dgm:prSet/>
      <dgm:spPr/>
      <dgm:t>
        <a:bodyPr/>
        <a:lstStyle/>
        <a:p>
          <a:endParaRPr lang="en-US"/>
        </a:p>
      </dgm:t>
    </dgm:pt>
    <dgm:pt modelId="{C4ECD9A5-A35D-450D-8AAB-0BD52180F579}">
      <dgm:prSet/>
      <dgm:spPr/>
      <dgm:t>
        <a:bodyPr/>
        <a:lstStyle/>
        <a:p>
          <a:pPr>
            <a:buFont typeface="Arial" panose="020B0604020202020204" pitchFamily="34" charset="0"/>
            <a:buChar char="●"/>
          </a:pPr>
          <a:r>
            <a:rPr lang="en-US" u="none"/>
            <a:t>Increased safety measures and better lighting, especially at night.</a:t>
          </a:r>
        </a:p>
      </dgm:t>
    </dgm:pt>
    <dgm:pt modelId="{46A8A570-322D-484B-89BC-7656D782E78D}" type="parTrans" cxnId="{980E3769-4FB7-43FC-86C3-B8D07152E18E}">
      <dgm:prSet/>
      <dgm:spPr/>
      <dgm:t>
        <a:bodyPr/>
        <a:lstStyle/>
        <a:p>
          <a:endParaRPr lang="en-US"/>
        </a:p>
      </dgm:t>
    </dgm:pt>
    <dgm:pt modelId="{B61CB108-325E-4003-A0A1-CA43D3102825}" type="sibTrans" cxnId="{980E3769-4FB7-43FC-86C3-B8D07152E18E}">
      <dgm:prSet/>
      <dgm:spPr/>
      <dgm:t>
        <a:bodyPr/>
        <a:lstStyle/>
        <a:p>
          <a:endParaRPr lang="en-US"/>
        </a:p>
      </dgm:t>
    </dgm:pt>
    <dgm:pt modelId="{76DCD393-B23E-4956-A3D4-0F25DA08D55A}">
      <dgm:prSet/>
      <dgm:spPr/>
      <dgm:t>
        <a:bodyPr/>
        <a:lstStyle/>
        <a:p>
          <a:pPr>
            <a:buFont typeface="Arial" panose="020B0604020202020204" pitchFamily="34" charset="0"/>
            <a:buChar char="●"/>
          </a:pPr>
          <a:r>
            <a:rPr lang="en-US" u="none"/>
            <a:t>Upgraded amenities such as benches, public restrooms, and water fountains.</a:t>
          </a:r>
        </a:p>
      </dgm:t>
    </dgm:pt>
    <dgm:pt modelId="{CF6D3CE9-B9D5-44B2-B309-435EE6EFCC93}" type="parTrans" cxnId="{576F8A7B-2734-4DC8-BE30-EA4480D7880B}">
      <dgm:prSet/>
      <dgm:spPr/>
      <dgm:t>
        <a:bodyPr/>
        <a:lstStyle/>
        <a:p>
          <a:endParaRPr lang="en-US"/>
        </a:p>
      </dgm:t>
    </dgm:pt>
    <dgm:pt modelId="{DAE37BA4-51C7-4643-AAD8-65616867ED4C}" type="sibTrans" cxnId="{576F8A7B-2734-4DC8-BE30-EA4480D7880B}">
      <dgm:prSet/>
      <dgm:spPr/>
      <dgm:t>
        <a:bodyPr/>
        <a:lstStyle/>
        <a:p>
          <a:endParaRPr lang="en-US"/>
        </a:p>
      </dgm:t>
    </dgm:pt>
    <dgm:pt modelId="{CC229229-C8E4-4791-AD25-A3AE0E8D4157}">
      <dgm:prSet/>
      <dgm:spPr/>
      <dgm:t>
        <a:bodyPr/>
        <a:lstStyle/>
        <a:p>
          <a:pPr>
            <a:buFont typeface="Arial" panose="020B0604020202020204" pitchFamily="34" charset="0"/>
            <a:buChar char="●"/>
          </a:pPr>
          <a:r>
            <a:rPr lang="en-US" u="none"/>
            <a:t>More diverse programming and events to attract a wider range of users.</a:t>
          </a:r>
        </a:p>
      </dgm:t>
    </dgm:pt>
    <dgm:pt modelId="{69162F42-42C1-4D54-872E-63ABCAC1462E}" type="parTrans" cxnId="{5FAEC670-43C5-4407-A25C-DD62144B69C3}">
      <dgm:prSet/>
      <dgm:spPr/>
      <dgm:t>
        <a:bodyPr/>
        <a:lstStyle/>
        <a:p>
          <a:endParaRPr lang="en-US"/>
        </a:p>
      </dgm:t>
    </dgm:pt>
    <dgm:pt modelId="{FC3F8C06-E4BC-4E09-BB59-648032119389}" type="sibTrans" cxnId="{5FAEC670-43C5-4407-A25C-DD62144B69C3}">
      <dgm:prSet/>
      <dgm:spPr/>
      <dgm:t>
        <a:bodyPr/>
        <a:lstStyle/>
        <a:p>
          <a:endParaRPr lang="en-US"/>
        </a:p>
      </dgm:t>
    </dgm:pt>
    <dgm:pt modelId="{AF7B3C29-5F14-4E98-A090-E2646A01FD16}">
      <dgm:prSet/>
      <dgm:spPr/>
      <dgm:t>
        <a:bodyPr/>
        <a:lstStyle/>
        <a:p>
          <a:pPr>
            <a:buFont typeface="Arial" panose="020B0604020202020204" pitchFamily="34" charset="0"/>
            <a:buChar char="●"/>
          </a:pPr>
          <a:r>
            <a:rPr lang="en-US" u="none"/>
            <a:t>Improved accessibility for individuals with disabilities.</a:t>
          </a:r>
        </a:p>
      </dgm:t>
    </dgm:pt>
    <dgm:pt modelId="{D45421E2-FFFC-4A3F-8F87-E747749C0FB6}" type="parTrans" cxnId="{3522B21A-D7C4-4B3F-B4AD-EFC8F11BE14D}">
      <dgm:prSet/>
      <dgm:spPr/>
      <dgm:t>
        <a:bodyPr/>
        <a:lstStyle/>
        <a:p>
          <a:endParaRPr lang="en-US"/>
        </a:p>
      </dgm:t>
    </dgm:pt>
    <dgm:pt modelId="{BF79C9BE-92BE-4EDA-93D7-84D3E7FC27CC}" type="sibTrans" cxnId="{3522B21A-D7C4-4B3F-B4AD-EFC8F11BE14D}">
      <dgm:prSet/>
      <dgm:spPr/>
      <dgm:t>
        <a:bodyPr/>
        <a:lstStyle/>
        <a:p>
          <a:endParaRPr lang="en-US"/>
        </a:p>
      </dgm:t>
    </dgm:pt>
    <dgm:pt modelId="{9D8D47BA-722D-4EED-B2F9-C52185DA62C5}">
      <dgm:prSet/>
      <dgm:spPr/>
      <dgm:t>
        <a:bodyPr/>
        <a:lstStyle/>
        <a:p>
          <a:pPr>
            <a:buFont typeface="Arial" panose="020B0604020202020204" pitchFamily="34" charset="0"/>
            <a:buChar char="●"/>
          </a:pPr>
          <a:r>
            <a:rPr lang="en-US" u="none"/>
            <a:t>Creation of more parks and green spaces, particularly in underserved areas.</a:t>
          </a:r>
        </a:p>
      </dgm:t>
    </dgm:pt>
    <dgm:pt modelId="{4DACFCCD-9044-40D7-8E75-D19E7ABA1717}" type="parTrans" cxnId="{438B29D5-D63D-4E92-BCBA-F74BC6F8D365}">
      <dgm:prSet/>
      <dgm:spPr/>
      <dgm:t>
        <a:bodyPr/>
        <a:lstStyle/>
        <a:p>
          <a:endParaRPr lang="en-US"/>
        </a:p>
      </dgm:t>
    </dgm:pt>
    <dgm:pt modelId="{0087811D-68D6-4AFA-97B6-AE43F0C56782}" type="sibTrans" cxnId="{438B29D5-D63D-4E92-BCBA-F74BC6F8D365}">
      <dgm:prSet/>
      <dgm:spPr/>
      <dgm:t>
        <a:bodyPr/>
        <a:lstStyle/>
        <a:p>
          <a:endParaRPr lang="en-US"/>
        </a:p>
      </dgm:t>
    </dgm:pt>
    <dgm:pt modelId="{911CD742-6572-4326-B452-F67A09FE2C4B}">
      <dgm:prSet/>
      <dgm:spPr/>
      <dgm:t>
        <a:bodyPr/>
        <a:lstStyle/>
        <a:p>
          <a:pPr>
            <a:buFont typeface="Arial" panose="020B0604020202020204" pitchFamily="34" charset="0"/>
            <a:buChar char="●"/>
          </a:pPr>
          <a:r>
            <a:rPr lang="en-US" u="none"/>
            <a:t>Preservation of existing green spaces to prevent development.</a:t>
          </a:r>
        </a:p>
      </dgm:t>
    </dgm:pt>
    <dgm:pt modelId="{C8E77830-C962-4CBD-A741-F7974645501E}" type="parTrans" cxnId="{748EDE2C-1E41-46AB-A0C9-88C62F9F0EED}">
      <dgm:prSet/>
      <dgm:spPr/>
      <dgm:t>
        <a:bodyPr/>
        <a:lstStyle/>
        <a:p>
          <a:endParaRPr lang="en-US"/>
        </a:p>
      </dgm:t>
    </dgm:pt>
    <dgm:pt modelId="{E6A6C633-5A06-43A2-83B4-BFB556A5ADD6}" type="sibTrans" cxnId="{748EDE2C-1E41-46AB-A0C9-88C62F9F0EED}">
      <dgm:prSet/>
      <dgm:spPr/>
      <dgm:t>
        <a:bodyPr/>
        <a:lstStyle/>
        <a:p>
          <a:endParaRPr lang="en-US"/>
        </a:p>
      </dgm:t>
    </dgm:pt>
    <dgm:pt modelId="{07A62573-E338-47D3-99D1-D3D008D2593B}" type="pres">
      <dgm:prSet presAssocID="{3394446E-E5F3-4004-83BD-3DCF9E86EA9A}" presName="diagram" presStyleCnt="0">
        <dgm:presLayoutVars>
          <dgm:dir/>
          <dgm:resizeHandles val="exact"/>
        </dgm:presLayoutVars>
      </dgm:prSet>
      <dgm:spPr/>
    </dgm:pt>
    <dgm:pt modelId="{E8B1E348-9955-4C0F-8E07-B550613A0304}" type="pres">
      <dgm:prSet presAssocID="{0EE83E23-1D8A-4569-B809-936B46FA1FBC}" presName="node" presStyleLbl="node1" presStyleIdx="0" presStyleCnt="7">
        <dgm:presLayoutVars>
          <dgm:bulletEnabled val="1"/>
        </dgm:presLayoutVars>
      </dgm:prSet>
      <dgm:spPr/>
    </dgm:pt>
    <dgm:pt modelId="{9C41D007-B06A-4BE2-AC87-4D6CFCB5641F}" type="pres">
      <dgm:prSet presAssocID="{94924969-D71D-4894-AE40-C4E7FD9E8782}" presName="sibTrans" presStyleCnt="0"/>
      <dgm:spPr/>
    </dgm:pt>
    <dgm:pt modelId="{8EBA2A91-4088-4D38-B236-9DFF8495FEF1}" type="pres">
      <dgm:prSet presAssocID="{C4ECD9A5-A35D-450D-8AAB-0BD52180F579}" presName="node" presStyleLbl="node1" presStyleIdx="1" presStyleCnt="7">
        <dgm:presLayoutVars>
          <dgm:bulletEnabled val="1"/>
        </dgm:presLayoutVars>
      </dgm:prSet>
      <dgm:spPr/>
    </dgm:pt>
    <dgm:pt modelId="{164A9C7A-7609-489B-B46B-2E2FDB5F88DF}" type="pres">
      <dgm:prSet presAssocID="{B61CB108-325E-4003-A0A1-CA43D3102825}" presName="sibTrans" presStyleCnt="0"/>
      <dgm:spPr/>
    </dgm:pt>
    <dgm:pt modelId="{B6A8A10C-AAA5-4D3B-9E88-8C2385DC0C9D}" type="pres">
      <dgm:prSet presAssocID="{76DCD393-B23E-4956-A3D4-0F25DA08D55A}" presName="node" presStyleLbl="node1" presStyleIdx="2" presStyleCnt="7">
        <dgm:presLayoutVars>
          <dgm:bulletEnabled val="1"/>
        </dgm:presLayoutVars>
      </dgm:prSet>
      <dgm:spPr/>
    </dgm:pt>
    <dgm:pt modelId="{9D152D6F-F82E-4589-B36E-376471520A83}" type="pres">
      <dgm:prSet presAssocID="{DAE37BA4-51C7-4643-AAD8-65616867ED4C}" presName="sibTrans" presStyleCnt="0"/>
      <dgm:spPr/>
    </dgm:pt>
    <dgm:pt modelId="{96FE2862-27B3-4666-8E40-1DFEA8C362DB}" type="pres">
      <dgm:prSet presAssocID="{CC229229-C8E4-4791-AD25-A3AE0E8D4157}" presName="node" presStyleLbl="node1" presStyleIdx="3" presStyleCnt="7">
        <dgm:presLayoutVars>
          <dgm:bulletEnabled val="1"/>
        </dgm:presLayoutVars>
      </dgm:prSet>
      <dgm:spPr/>
    </dgm:pt>
    <dgm:pt modelId="{AB4AFFD9-D666-4D9C-93D1-C78332FC5145}" type="pres">
      <dgm:prSet presAssocID="{FC3F8C06-E4BC-4E09-BB59-648032119389}" presName="sibTrans" presStyleCnt="0"/>
      <dgm:spPr/>
    </dgm:pt>
    <dgm:pt modelId="{4A909BF7-E9AC-4526-838C-CC600DA79D12}" type="pres">
      <dgm:prSet presAssocID="{AF7B3C29-5F14-4E98-A090-E2646A01FD16}" presName="node" presStyleLbl="node1" presStyleIdx="4" presStyleCnt="7">
        <dgm:presLayoutVars>
          <dgm:bulletEnabled val="1"/>
        </dgm:presLayoutVars>
      </dgm:prSet>
      <dgm:spPr/>
    </dgm:pt>
    <dgm:pt modelId="{587FBAEE-4D2B-47D6-A617-B8379B06C6EC}" type="pres">
      <dgm:prSet presAssocID="{BF79C9BE-92BE-4EDA-93D7-84D3E7FC27CC}" presName="sibTrans" presStyleCnt="0"/>
      <dgm:spPr/>
    </dgm:pt>
    <dgm:pt modelId="{D85FBC7F-5D12-4AD7-9ECA-E0375F71B141}" type="pres">
      <dgm:prSet presAssocID="{9D8D47BA-722D-4EED-B2F9-C52185DA62C5}" presName="node" presStyleLbl="node1" presStyleIdx="5" presStyleCnt="7">
        <dgm:presLayoutVars>
          <dgm:bulletEnabled val="1"/>
        </dgm:presLayoutVars>
      </dgm:prSet>
      <dgm:spPr/>
    </dgm:pt>
    <dgm:pt modelId="{7A7D8B28-44F8-48FC-9E18-7A294D856EDE}" type="pres">
      <dgm:prSet presAssocID="{0087811D-68D6-4AFA-97B6-AE43F0C56782}" presName="sibTrans" presStyleCnt="0"/>
      <dgm:spPr/>
    </dgm:pt>
    <dgm:pt modelId="{B519994D-224B-4C6B-88C7-C7B8C5E34904}" type="pres">
      <dgm:prSet presAssocID="{911CD742-6572-4326-B452-F67A09FE2C4B}" presName="node" presStyleLbl="node1" presStyleIdx="6" presStyleCnt="7">
        <dgm:presLayoutVars>
          <dgm:bulletEnabled val="1"/>
        </dgm:presLayoutVars>
      </dgm:prSet>
      <dgm:spPr/>
    </dgm:pt>
  </dgm:ptLst>
  <dgm:cxnLst>
    <dgm:cxn modelId="{5B7C530B-A421-48E9-9AB4-FC414057093E}" type="presOf" srcId="{C4ECD9A5-A35D-450D-8AAB-0BD52180F579}" destId="{8EBA2A91-4088-4D38-B236-9DFF8495FEF1}" srcOrd="0" destOrd="0" presId="urn:microsoft.com/office/officeart/2005/8/layout/default"/>
    <dgm:cxn modelId="{3522B21A-D7C4-4B3F-B4AD-EFC8F11BE14D}" srcId="{3394446E-E5F3-4004-83BD-3DCF9E86EA9A}" destId="{AF7B3C29-5F14-4E98-A090-E2646A01FD16}" srcOrd="4" destOrd="0" parTransId="{D45421E2-FFFC-4A3F-8F87-E747749C0FB6}" sibTransId="{BF79C9BE-92BE-4EDA-93D7-84D3E7FC27CC}"/>
    <dgm:cxn modelId="{D2DA051E-47B8-4192-B496-871197E25AD4}" srcId="{3394446E-E5F3-4004-83BD-3DCF9E86EA9A}" destId="{0EE83E23-1D8A-4569-B809-936B46FA1FBC}" srcOrd="0" destOrd="0" parTransId="{FED4C66E-6F43-4538-A1EB-4C627B9C81D2}" sibTransId="{94924969-D71D-4894-AE40-C4E7FD9E8782}"/>
    <dgm:cxn modelId="{E8F03524-69CC-44DC-96F9-FC45A7BD360B}" type="presOf" srcId="{3394446E-E5F3-4004-83BD-3DCF9E86EA9A}" destId="{07A62573-E338-47D3-99D1-D3D008D2593B}" srcOrd="0" destOrd="0" presId="urn:microsoft.com/office/officeart/2005/8/layout/default"/>
    <dgm:cxn modelId="{B4A59D29-5D40-4EC6-957D-89D2FFA2E669}" type="presOf" srcId="{76DCD393-B23E-4956-A3D4-0F25DA08D55A}" destId="{B6A8A10C-AAA5-4D3B-9E88-8C2385DC0C9D}" srcOrd="0" destOrd="0" presId="urn:microsoft.com/office/officeart/2005/8/layout/default"/>
    <dgm:cxn modelId="{C2AD772C-97CE-4AB6-90B8-06F68D4E2DAD}" type="presOf" srcId="{CC229229-C8E4-4791-AD25-A3AE0E8D4157}" destId="{96FE2862-27B3-4666-8E40-1DFEA8C362DB}" srcOrd="0" destOrd="0" presId="urn:microsoft.com/office/officeart/2005/8/layout/default"/>
    <dgm:cxn modelId="{748EDE2C-1E41-46AB-A0C9-88C62F9F0EED}" srcId="{3394446E-E5F3-4004-83BD-3DCF9E86EA9A}" destId="{911CD742-6572-4326-B452-F67A09FE2C4B}" srcOrd="6" destOrd="0" parTransId="{C8E77830-C962-4CBD-A741-F7974645501E}" sibTransId="{E6A6C633-5A06-43A2-83B4-BFB556A5ADD6}"/>
    <dgm:cxn modelId="{A31D5541-1DE9-4B8A-B942-9DA9752E0678}" type="presOf" srcId="{9D8D47BA-722D-4EED-B2F9-C52185DA62C5}" destId="{D85FBC7F-5D12-4AD7-9ECA-E0375F71B141}" srcOrd="0" destOrd="0" presId="urn:microsoft.com/office/officeart/2005/8/layout/default"/>
    <dgm:cxn modelId="{7A290263-2466-4846-A370-07791C6BB51C}" type="presOf" srcId="{911CD742-6572-4326-B452-F67A09FE2C4B}" destId="{B519994D-224B-4C6B-88C7-C7B8C5E34904}" srcOrd="0" destOrd="0" presId="urn:microsoft.com/office/officeart/2005/8/layout/default"/>
    <dgm:cxn modelId="{980E3769-4FB7-43FC-86C3-B8D07152E18E}" srcId="{3394446E-E5F3-4004-83BD-3DCF9E86EA9A}" destId="{C4ECD9A5-A35D-450D-8AAB-0BD52180F579}" srcOrd="1" destOrd="0" parTransId="{46A8A570-322D-484B-89BC-7656D782E78D}" sibTransId="{B61CB108-325E-4003-A0A1-CA43D3102825}"/>
    <dgm:cxn modelId="{5FAEC670-43C5-4407-A25C-DD62144B69C3}" srcId="{3394446E-E5F3-4004-83BD-3DCF9E86EA9A}" destId="{CC229229-C8E4-4791-AD25-A3AE0E8D4157}" srcOrd="3" destOrd="0" parTransId="{69162F42-42C1-4D54-872E-63ABCAC1462E}" sibTransId="{FC3F8C06-E4BC-4E09-BB59-648032119389}"/>
    <dgm:cxn modelId="{576F8A7B-2734-4DC8-BE30-EA4480D7880B}" srcId="{3394446E-E5F3-4004-83BD-3DCF9E86EA9A}" destId="{76DCD393-B23E-4956-A3D4-0F25DA08D55A}" srcOrd="2" destOrd="0" parTransId="{CF6D3CE9-B9D5-44B2-B309-435EE6EFCC93}" sibTransId="{DAE37BA4-51C7-4643-AAD8-65616867ED4C}"/>
    <dgm:cxn modelId="{9EF46D7F-8DEB-48D1-9D0C-90D69B3EB668}" type="presOf" srcId="{0EE83E23-1D8A-4569-B809-936B46FA1FBC}" destId="{E8B1E348-9955-4C0F-8E07-B550613A0304}" srcOrd="0" destOrd="0" presId="urn:microsoft.com/office/officeart/2005/8/layout/default"/>
    <dgm:cxn modelId="{438B29D5-D63D-4E92-BCBA-F74BC6F8D365}" srcId="{3394446E-E5F3-4004-83BD-3DCF9E86EA9A}" destId="{9D8D47BA-722D-4EED-B2F9-C52185DA62C5}" srcOrd="5" destOrd="0" parTransId="{4DACFCCD-9044-40D7-8E75-D19E7ABA1717}" sibTransId="{0087811D-68D6-4AFA-97B6-AE43F0C56782}"/>
    <dgm:cxn modelId="{A470DEFE-9B2A-494B-B9B8-BE34A0D722EA}" type="presOf" srcId="{AF7B3C29-5F14-4E98-A090-E2646A01FD16}" destId="{4A909BF7-E9AC-4526-838C-CC600DA79D12}" srcOrd="0" destOrd="0" presId="urn:microsoft.com/office/officeart/2005/8/layout/default"/>
    <dgm:cxn modelId="{E1D5DB64-38DA-440E-9DDB-12DC4B0D3339}" type="presParOf" srcId="{07A62573-E338-47D3-99D1-D3D008D2593B}" destId="{E8B1E348-9955-4C0F-8E07-B550613A0304}" srcOrd="0" destOrd="0" presId="urn:microsoft.com/office/officeart/2005/8/layout/default"/>
    <dgm:cxn modelId="{068A170B-1C0D-4EED-A455-7226B791039E}" type="presParOf" srcId="{07A62573-E338-47D3-99D1-D3D008D2593B}" destId="{9C41D007-B06A-4BE2-AC87-4D6CFCB5641F}" srcOrd="1" destOrd="0" presId="urn:microsoft.com/office/officeart/2005/8/layout/default"/>
    <dgm:cxn modelId="{BF2A741E-5A5B-40E4-B3E1-E15D37F14A75}" type="presParOf" srcId="{07A62573-E338-47D3-99D1-D3D008D2593B}" destId="{8EBA2A91-4088-4D38-B236-9DFF8495FEF1}" srcOrd="2" destOrd="0" presId="urn:microsoft.com/office/officeart/2005/8/layout/default"/>
    <dgm:cxn modelId="{4E7D57DB-B47F-4F2A-830B-0F534E71E083}" type="presParOf" srcId="{07A62573-E338-47D3-99D1-D3D008D2593B}" destId="{164A9C7A-7609-489B-B46B-2E2FDB5F88DF}" srcOrd="3" destOrd="0" presId="urn:microsoft.com/office/officeart/2005/8/layout/default"/>
    <dgm:cxn modelId="{E6DB342F-42E3-474E-9C9B-D44491420AEA}" type="presParOf" srcId="{07A62573-E338-47D3-99D1-D3D008D2593B}" destId="{B6A8A10C-AAA5-4D3B-9E88-8C2385DC0C9D}" srcOrd="4" destOrd="0" presId="urn:microsoft.com/office/officeart/2005/8/layout/default"/>
    <dgm:cxn modelId="{DA015A88-FCC5-4F36-8678-A4BAB477ED75}" type="presParOf" srcId="{07A62573-E338-47D3-99D1-D3D008D2593B}" destId="{9D152D6F-F82E-4589-B36E-376471520A83}" srcOrd="5" destOrd="0" presId="urn:microsoft.com/office/officeart/2005/8/layout/default"/>
    <dgm:cxn modelId="{E2596C14-FA85-4451-ADDA-9459E42755AB}" type="presParOf" srcId="{07A62573-E338-47D3-99D1-D3D008D2593B}" destId="{96FE2862-27B3-4666-8E40-1DFEA8C362DB}" srcOrd="6" destOrd="0" presId="urn:microsoft.com/office/officeart/2005/8/layout/default"/>
    <dgm:cxn modelId="{84DDFFC7-187F-498D-96F8-84E7DAF6A8F6}" type="presParOf" srcId="{07A62573-E338-47D3-99D1-D3D008D2593B}" destId="{AB4AFFD9-D666-4D9C-93D1-C78332FC5145}" srcOrd="7" destOrd="0" presId="urn:microsoft.com/office/officeart/2005/8/layout/default"/>
    <dgm:cxn modelId="{D18B66EA-B357-4FF7-A934-A91D6F0C34DC}" type="presParOf" srcId="{07A62573-E338-47D3-99D1-D3D008D2593B}" destId="{4A909BF7-E9AC-4526-838C-CC600DA79D12}" srcOrd="8" destOrd="0" presId="urn:microsoft.com/office/officeart/2005/8/layout/default"/>
    <dgm:cxn modelId="{F1D9627F-56FE-4293-A2C8-4C1AAC428C18}" type="presParOf" srcId="{07A62573-E338-47D3-99D1-D3D008D2593B}" destId="{587FBAEE-4D2B-47D6-A617-B8379B06C6EC}" srcOrd="9" destOrd="0" presId="urn:microsoft.com/office/officeart/2005/8/layout/default"/>
    <dgm:cxn modelId="{F7800FE2-8FD0-4906-999E-5FC90B57F0BE}" type="presParOf" srcId="{07A62573-E338-47D3-99D1-D3D008D2593B}" destId="{D85FBC7F-5D12-4AD7-9ECA-E0375F71B141}" srcOrd="10" destOrd="0" presId="urn:microsoft.com/office/officeart/2005/8/layout/default"/>
    <dgm:cxn modelId="{2B6EFF20-96A3-46AC-8AC4-F38606140B34}" type="presParOf" srcId="{07A62573-E338-47D3-99D1-D3D008D2593B}" destId="{7A7D8B28-44F8-48FC-9E18-7A294D856EDE}" srcOrd="11" destOrd="0" presId="urn:microsoft.com/office/officeart/2005/8/layout/default"/>
    <dgm:cxn modelId="{2C660BEE-8D0D-4C4D-B6BD-0CDA4960575C}" type="presParOf" srcId="{07A62573-E338-47D3-99D1-D3D008D2593B}" destId="{B519994D-224B-4C6B-88C7-C7B8C5E3490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94446E-E5F3-4004-83BD-3DCF9E86EA9A}"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7250275A-036E-4421-A08C-7699A0B27C2C}">
      <dgm:prSet/>
      <dgm:spPr/>
      <dgm:t>
        <a:bodyPr/>
        <a:lstStyle/>
        <a:p>
          <a:pPr>
            <a:buNone/>
          </a:pPr>
          <a:r>
            <a:rPr lang="en-US" b="1"/>
            <a:t>Customer Service Focus</a:t>
          </a:r>
          <a:endParaRPr lang="en-US"/>
        </a:p>
      </dgm:t>
    </dgm:pt>
    <dgm:pt modelId="{A7BBF1F0-DB1A-470F-9767-1FD7A7A72CCD}" type="parTrans" cxnId="{2931F864-65D0-4B1C-9D95-30426117F746}">
      <dgm:prSet/>
      <dgm:spPr/>
      <dgm:t>
        <a:bodyPr/>
        <a:lstStyle/>
        <a:p>
          <a:endParaRPr lang="en-US"/>
        </a:p>
      </dgm:t>
    </dgm:pt>
    <dgm:pt modelId="{C6E9F2CA-28C7-46F0-8155-47CDD41B18FC}" type="sibTrans" cxnId="{2931F864-65D0-4B1C-9D95-30426117F746}">
      <dgm:prSet/>
      <dgm:spPr/>
      <dgm:t>
        <a:bodyPr/>
        <a:lstStyle/>
        <a:p>
          <a:endParaRPr lang="en-US"/>
        </a:p>
      </dgm:t>
    </dgm:pt>
    <dgm:pt modelId="{DAD29811-5F4F-43B9-BC26-6CFE227F0ADA}">
      <dgm:prSet/>
      <dgm:spPr/>
      <dgm:t>
        <a:bodyPr/>
        <a:lstStyle/>
        <a:p>
          <a:pPr>
            <a:buNone/>
          </a:pPr>
          <a:r>
            <a:rPr lang="en-US" b="1"/>
            <a:t>Improved Responsiveness and Follow-Up</a:t>
          </a:r>
          <a:endParaRPr lang="en-US"/>
        </a:p>
      </dgm:t>
    </dgm:pt>
    <dgm:pt modelId="{D1032BC0-ACF2-4AD4-AEE6-3A9D9498442E}" type="parTrans" cxnId="{9530DF1F-6F7F-4437-9AA3-1FD5AF38A4FC}">
      <dgm:prSet/>
      <dgm:spPr/>
      <dgm:t>
        <a:bodyPr/>
        <a:lstStyle/>
        <a:p>
          <a:endParaRPr lang="en-US"/>
        </a:p>
      </dgm:t>
    </dgm:pt>
    <dgm:pt modelId="{6050C179-6E3F-497C-A071-6196406C0651}" type="sibTrans" cxnId="{9530DF1F-6F7F-4437-9AA3-1FD5AF38A4FC}">
      <dgm:prSet/>
      <dgm:spPr/>
      <dgm:t>
        <a:bodyPr/>
        <a:lstStyle/>
        <a:p>
          <a:endParaRPr lang="en-US"/>
        </a:p>
      </dgm:t>
    </dgm:pt>
    <dgm:pt modelId="{8BA51FD5-11E3-4526-BC1A-33D84660B8E6}">
      <dgm:prSet/>
      <dgm:spPr/>
      <dgm:t>
        <a:bodyPr/>
        <a:lstStyle/>
        <a:p>
          <a:pPr>
            <a:buNone/>
          </a:pPr>
          <a:r>
            <a:rPr lang="en-US" b="1"/>
            <a:t>Enhanced Employee Training</a:t>
          </a:r>
          <a:endParaRPr lang="en-US"/>
        </a:p>
      </dgm:t>
    </dgm:pt>
    <dgm:pt modelId="{3EF55D48-76F1-421A-B74C-428860D72F19}" type="parTrans" cxnId="{961B6413-736B-49F4-809D-D7A191EF056D}">
      <dgm:prSet/>
      <dgm:spPr/>
      <dgm:t>
        <a:bodyPr/>
        <a:lstStyle/>
        <a:p>
          <a:endParaRPr lang="en-US"/>
        </a:p>
      </dgm:t>
    </dgm:pt>
    <dgm:pt modelId="{102C89B4-0CD6-4EDA-8064-40B0539C7805}" type="sibTrans" cxnId="{961B6413-736B-49F4-809D-D7A191EF056D}">
      <dgm:prSet/>
      <dgm:spPr/>
      <dgm:t>
        <a:bodyPr/>
        <a:lstStyle/>
        <a:p>
          <a:endParaRPr lang="en-US"/>
        </a:p>
      </dgm:t>
    </dgm:pt>
    <dgm:pt modelId="{89058C91-B48F-4AB6-85BE-2C12893C9050}">
      <dgm:prSet/>
      <dgm:spPr/>
      <dgm:t>
        <a:bodyPr/>
        <a:lstStyle/>
        <a:p>
          <a:pPr>
            <a:buNone/>
          </a:pPr>
          <a:r>
            <a:rPr lang="en-US"/>
            <a:t>Increased Transparency</a:t>
          </a:r>
        </a:p>
      </dgm:t>
    </dgm:pt>
    <dgm:pt modelId="{67596FFB-2848-4A79-94D3-40451A48211D}" type="parTrans" cxnId="{3EAB56E2-334C-45E7-9192-A707FAB51BD5}">
      <dgm:prSet/>
      <dgm:spPr/>
      <dgm:t>
        <a:bodyPr/>
        <a:lstStyle/>
        <a:p>
          <a:endParaRPr lang="en-US"/>
        </a:p>
      </dgm:t>
    </dgm:pt>
    <dgm:pt modelId="{96F8B016-432C-47CA-B04F-CDAF61172062}" type="sibTrans" cxnId="{3EAB56E2-334C-45E7-9192-A707FAB51BD5}">
      <dgm:prSet/>
      <dgm:spPr/>
      <dgm:t>
        <a:bodyPr/>
        <a:lstStyle/>
        <a:p>
          <a:endParaRPr lang="en-US"/>
        </a:p>
      </dgm:t>
    </dgm:pt>
    <dgm:pt modelId="{26C88A11-970B-4F5C-BF9D-B50B01CC7AE8}">
      <dgm:prSet/>
      <dgm:spPr/>
      <dgm:t>
        <a:bodyPr/>
        <a:lstStyle/>
        <a:p>
          <a:pPr>
            <a:buNone/>
          </a:pPr>
          <a:r>
            <a:rPr lang="en-US" b="1"/>
            <a:t>Greater Accountability</a:t>
          </a:r>
          <a:endParaRPr lang="en-US"/>
        </a:p>
      </dgm:t>
    </dgm:pt>
    <dgm:pt modelId="{A4B53AF8-E619-4201-96F7-5334C0447C24}" type="parTrans" cxnId="{A5C1CE2A-8355-4198-ACD9-A5144DBF8A30}">
      <dgm:prSet/>
      <dgm:spPr/>
      <dgm:t>
        <a:bodyPr/>
        <a:lstStyle/>
        <a:p>
          <a:endParaRPr lang="en-US"/>
        </a:p>
      </dgm:t>
    </dgm:pt>
    <dgm:pt modelId="{8512BFF9-7FFA-46D2-ACC7-CCE71D72B201}" type="sibTrans" cxnId="{A5C1CE2A-8355-4198-ACD9-A5144DBF8A30}">
      <dgm:prSet/>
      <dgm:spPr/>
      <dgm:t>
        <a:bodyPr/>
        <a:lstStyle/>
        <a:p>
          <a:endParaRPr lang="en-US"/>
        </a:p>
      </dgm:t>
    </dgm:pt>
    <dgm:pt modelId="{CF1B4CF3-9F4C-471E-AF94-71D5E58753FB}">
      <dgm:prSet/>
      <dgm:spPr/>
      <dgm:t>
        <a:bodyPr/>
        <a:lstStyle/>
        <a:p>
          <a:pPr>
            <a:buNone/>
          </a:pPr>
          <a:r>
            <a:rPr lang="en-US" b="1"/>
            <a:t>More Community Input</a:t>
          </a:r>
          <a:endParaRPr lang="en-US"/>
        </a:p>
      </dgm:t>
    </dgm:pt>
    <dgm:pt modelId="{3A98D83C-B3E3-414B-BD0E-FB9589CE9DDA}" type="parTrans" cxnId="{3F073C0C-056B-479A-B848-A87C33DE0418}">
      <dgm:prSet/>
      <dgm:spPr/>
      <dgm:t>
        <a:bodyPr/>
        <a:lstStyle/>
        <a:p>
          <a:endParaRPr lang="en-US"/>
        </a:p>
      </dgm:t>
    </dgm:pt>
    <dgm:pt modelId="{646DB986-4546-43E0-AD13-E921D877A1C2}" type="sibTrans" cxnId="{3F073C0C-056B-479A-B848-A87C33DE0418}">
      <dgm:prSet/>
      <dgm:spPr/>
      <dgm:t>
        <a:bodyPr/>
        <a:lstStyle/>
        <a:p>
          <a:endParaRPr lang="en-US"/>
        </a:p>
      </dgm:t>
    </dgm:pt>
    <dgm:pt modelId="{58C6F8CA-B88A-474D-9C35-961F6274EFCA}">
      <dgm:prSet/>
      <dgm:spPr/>
      <dgm:t>
        <a:bodyPr/>
        <a:lstStyle/>
        <a:p>
          <a:pPr>
            <a:buNone/>
          </a:pPr>
          <a:r>
            <a:rPr lang="en-US" b="1"/>
            <a:t>Improved Accessibility</a:t>
          </a:r>
          <a:endParaRPr lang="en-US"/>
        </a:p>
      </dgm:t>
    </dgm:pt>
    <dgm:pt modelId="{F9711852-6306-48CC-9274-1C370B7E3FD1}" type="parTrans" cxnId="{577F44B3-0B84-4DBE-B525-9F3C3439920F}">
      <dgm:prSet/>
      <dgm:spPr/>
      <dgm:t>
        <a:bodyPr/>
        <a:lstStyle/>
        <a:p>
          <a:endParaRPr lang="en-US"/>
        </a:p>
      </dgm:t>
    </dgm:pt>
    <dgm:pt modelId="{FE75BD09-C4F1-46AE-8E65-F2E5B8242790}" type="sibTrans" cxnId="{577F44B3-0B84-4DBE-B525-9F3C3439920F}">
      <dgm:prSet/>
      <dgm:spPr/>
      <dgm:t>
        <a:bodyPr/>
        <a:lstStyle/>
        <a:p>
          <a:endParaRPr lang="en-US"/>
        </a:p>
      </dgm:t>
    </dgm:pt>
    <dgm:pt modelId="{7C89CE18-C875-47E6-BF20-9DE42B9C7603}">
      <dgm:prSet/>
      <dgm:spPr/>
      <dgm:t>
        <a:bodyPr/>
        <a:lstStyle/>
        <a:p>
          <a:pPr>
            <a:buNone/>
          </a:pPr>
          <a:r>
            <a:rPr lang="en-US" b="1"/>
            <a:t>Enhanced Communication</a:t>
          </a:r>
          <a:endParaRPr lang="en-US"/>
        </a:p>
      </dgm:t>
    </dgm:pt>
    <dgm:pt modelId="{FE6BA4C8-80D7-4254-9708-E44456A13498}" type="parTrans" cxnId="{BE1D4A7A-1DBB-46D3-BA12-937CB0235F15}">
      <dgm:prSet/>
      <dgm:spPr/>
      <dgm:t>
        <a:bodyPr/>
        <a:lstStyle/>
        <a:p>
          <a:endParaRPr lang="en-US"/>
        </a:p>
      </dgm:t>
    </dgm:pt>
    <dgm:pt modelId="{D4C57EEA-0C58-4DFE-8219-79990503F181}" type="sibTrans" cxnId="{BE1D4A7A-1DBB-46D3-BA12-937CB0235F15}">
      <dgm:prSet/>
      <dgm:spPr/>
      <dgm:t>
        <a:bodyPr/>
        <a:lstStyle/>
        <a:p>
          <a:endParaRPr lang="en-US"/>
        </a:p>
      </dgm:t>
    </dgm:pt>
    <dgm:pt modelId="{8B623347-6A05-4C54-8980-41A7C9D1F49A}" type="pres">
      <dgm:prSet presAssocID="{3394446E-E5F3-4004-83BD-3DCF9E86EA9A}" presName="linear" presStyleCnt="0">
        <dgm:presLayoutVars>
          <dgm:animLvl val="lvl"/>
          <dgm:resizeHandles val="exact"/>
        </dgm:presLayoutVars>
      </dgm:prSet>
      <dgm:spPr/>
    </dgm:pt>
    <dgm:pt modelId="{447BFF54-CBEF-4038-8A23-2E14F2671BC7}" type="pres">
      <dgm:prSet presAssocID="{7250275A-036E-4421-A08C-7699A0B27C2C}" presName="parentText" presStyleLbl="node1" presStyleIdx="0" presStyleCnt="8">
        <dgm:presLayoutVars>
          <dgm:chMax val="0"/>
          <dgm:bulletEnabled val="1"/>
        </dgm:presLayoutVars>
      </dgm:prSet>
      <dgm:spPr/>
    </dgm:pt>
    <dgm:pt modelId="{DEC73A84-470F-47DE-A0A9-E591A77A90C2}" type="pres">
      <dgm:prSet presAssocID="{C6E9F2CA-28C7-46F0-8155-47CDD41B18FC}" presName="spacer" presStyleCnt="0"/>
      <dgm:spPr/>
    </dgm:pt>
    <dgm:pt modelId="{025B3E48-607D-435F-929C-FA22C426F322}" type="pres">
      <dgm:prSet presAssocID="{DAD29811-5F4F-43B9-BC26-6CFE227F0ADA}" presName="parentText" presStyleLbl="node1" presStyleIdx="1" presStyleCnt="8">
        <dgm:presLayoutVars>
          <dgm:chMax val="0"/>
          <dgm:bulletEnabled val="1"/>
        </dgm:presLayoutVars>
      </dgm:prSet>
      <dgm:spPr/>
    </dgm:pt>
    <dgm:pt modelId="{EE8259C9-B985-42CF-A338-2386E6D95C62}" type="pres">
      <dgm:prSet presAssocID="{6050C179-6E3F-497C-A071-6196406C0651}" presName="spacer" presStyleCnt="0"/>
      <dgm:spPr/>
    </dgm:pt>
    <dgm:pt modelId="{62E58F4B-0594-432E-82FE-F5DA31164195}" type="pres">
      <dgm:prSet presAssocID="{8BA51FD5-11E3-4526-BC1A-33D84660B8E6}" presName="parentText" presStyleLbl="node1" presStyleIdx="2" presStyleCnt="8">
        <dgm:presLayoutVars>
          <dgm:chMax val="0"/>
          <dgm:bulletEnabled val="1"/>
        </dgm:presLayoutVars>
      </dgm:prSet>
      <dgm:spPr/>
    </dgm:pt>
    <dgm:pt modelId="{46575E08-B58C-4100-BBA8-3D57FC9DD082}" type="pres">
      <dgm:prSet presAssocID="{102C89B4-0CD6-4EDA-8064-40B0539C7805}" presName="spacer" presStyleCnt="0"/>
      <dgm:spPr/>
    </dgm:pt>
    <dgm:pt modelId="{15E110CB-F1E6-42D3-B8D9-5B6A89B462F7}" type="pres">
      <dgm:prSet presAssocID="{89058C91-B48F-4AB6-85BE-2C12893C9050}" presName="parentText" presStyleLbl="node1" presStyleIdx="3" presStyleCnt="8">
        <dgm:presLayoutVars>
          <dgm:chMax val="0"/>
          <dgm:bulletEnabled val="1"/>
        </dgm:presLayoutVars>
      </dgm:prSet>
      <dgm:spPr/>
    </dgm:pt>
    <dgm:pt modelId="{9AE1169E-1EE2-4238-ABB7-C2AA982DB605}" type="pres">
      <dgm:prSet presAssocID="{96F8B016-432C-47CA-B04F-CDAF61172062}" presName="spacer" presStyleCnt="0"/>
      <dgm:spPr/>
    </dgm:pt>
    <dgm:pt modelId="{39812654-2B49-48D8-A7D1-E651713379E4}" type="pres">
      <dgm:prSet presAssocID="{26C88A11-970B-4F5C-BF9D-B50B01CC7AE8}" presName="parentText" presStyleLbl="node1" presStyleIdx="4" presStyleCnt="8">
        <dgm:presLayoutVars>
          <dgm:chMax val="0"/>
          <dgm:bulletEnabled val="1"/>
        </dgm:presLayoutVars>
      </dgm:prSet>
      <dgm:spPr/>
    </dgm:pt>
    <dgm:pt modelId="{F28B9686-2AAB-4948-8305-ABD5B65F156D}" type="pres">
      <dgm:prSet presAssocID="{8512BFF9-7FFA-46D2-ACC7-CCE71D72B201}" presName="spacer" presStyleCnt="0"/>
      <dgm:spPr/>
    </dgm:pt>
    <dgm:pt modelId="{BF0FF08F-938D-4E8A-9CCE-083CF00B43CE}" type="pres">
      <dgm:prSet presAssocID="{CF1B4CF3-9F4C-471E-AF94-71D5E58753FB}" presName="parentText" presStyleLbl="node1" presStyleIdx="5" presStyleCnt="8">
        <dgm:presLayoutVars>
          <dgm:chMax val="0"/>
          <dgm:bulletEnabled val="1"/>
        </dgm:presLayoutVars>
      </dgm:prSet>
      <dgm:spPr/>
    </dgm:pt>
    <dgm:pt modelId="{17877A83-F4C5-4B4F-BEDE-AC251511B8E1}" type="pres">
      <dgm:prSet presAssocID="{646DB986-4546-43E0-AD13-E921D877A1C2}" presName="spacer" presStyleCnt="0"/>
      <dgm:spPr/>
    </dgm:pt>
    <dgm:pt modelId="{FD9BB866-4853-44F7-B7A5-27696E8ED3FE}" type="pres">
      <dgm:prSet presAssocID="{58C6F8CA-B88A-474D-9C35-961F6274EFCA}" presName="parentText" presStyleLbl="node1" presStyleIdx="6" presStyleCnt="8">
        <dgm:presLayoutVars>
          <dgm:chMax val="0"/>
          <dgm:bulletEnabled val="1"/>
        </dgm:presLayoutVars>
      </dgm:prSet>
      <dgm:spPr/>
    </dgm:pt>
    <dgm:pt modelId="{68C66D5C-739B-428C-B53A-409681A28FA6}" type="pres">
      <dgm:prSet presAssocID="{FE75BD09-C4F1-46AE-8E65-F2E5B8242790}" presName="spacer" presStyleCnt="0"/>
      <dgm:spPr/>
    </dgm:pt>
    <dgm:pt modelId="{8A786769-2DD6-4BEC-A677-278F0533240B}" type="pres">
      <dgm:prSet presAssocID="{7C89CE18-C875-47E6-BF20-9DE42B9C7603}" presName="parentText" presStyleLbl="node1" presStyleIdx="7" presStyleCnt="8">
        <dgm:presLayoutVars>
          <dgm:chMax val="0"/>
          <dgm:bulletEnabled val="1"/>
        </dgm:presLayoutVars>
      </dgm:prSet>
      <dgm:spPr/>
    </dgm:pt>
  </dgm:ptLst>
  <dgm:cxnLst>
    <dgm:cxn modelId="{13C6B100-AC3A-4C4A-AAEF-D44C0F3F10BE}" type="presOf" srcId="{CF1B4CF3-9F4C-471E-AF94-71D5E58753FB}" destId="{BF0FF08F-938D-4E8A-9CCE-083CF00B43CE}" srcOrd="0" destOrd="0" presId="urn:microsoft.com/office/officeart/2005/8/layout/vList2"/>
    <dgm:cxn modelId="{3F073C0C-056B-479A-B848-A87C33DE0418}" srcId="{3394446E-E5F3-4004-83BD-3DCF9E86EA9A}" destId="{CF1B4CF3-9F4C-471E-AF94-71D5E58753FB}" srcOrd="5" destOrd="0" parTransId="{3A98D83C-B3E3-414B-BD0E-FB9589CE9DDA}" sibTransId="{646DB986-4546-43E0-AD13-E921D877A1C2}"/>
    <dgm:cxn modelId="{961B6413-736B-49F4-809D-D7A191EF056D}" srcId="{3394446E-E5F3-4004-83BD-3DCF9E86EA9A}" destId="{8BA51FD5-11E3-4526-BC1A-33D84660B8E6}" srcOrd="2" destOrd="0" parTransId="{3EF55D48-76F1-421A-B74C-428860D72F19}" sibTransId="{102C89B4-0CD6-4EDA-8064-40B0539C7805}"/>
    <dgm:cxn modelId="{9530DF1F-6F7F-4437-9AA3-1FD5AF38A4FC}" srcId="{3394446E-E5F3-4004-83BD-3DCF9E86EA9A}" destId="{DAD29811-5F4F-43B9-BC26-6CFE227F0ADA}" srcOrd="1" destOrd="0" parTransId="{D1032BC0-ACF2-4AD4-AEE6-3A9D9498442E}" sibTransId="{6050C179-6E3F-497C-A071-6196406C0651}"/>
    <dgm:cxn modelId="{A5C1CE2A-8355-4198-ACD9-A5144DBF8A30}" srcId="{3394446E-E5F3-4004-83BD-3DCF9E86EA9A}" destId="{26C88A11-970B-4F5C-BF9D-B50B01CC7AE8}" srcOrd="4" destOrd="0" parTransId="{A4B53AF8-E619-4201-96F7-5334C0447C24}" sibTransId="{8512BFF9-7FFA-46D2-ACC7-CCE71D72B201}"/>
    <dgm:cxn modelId="{A18E9A30-CAD7-429A-9677-FC18E5183BEE}" type="presOf" srcId="{26C88A11-970B-4F5C-BF9D-B50B01CC7AE8}" destId="{39812654-2B49-48D8-A7D1-E651713379E4}" srcOrd="0" destOrd="0" presId="urn:microsoft.com/office/officeart/2005/8/layout/vList2"/>
    <dgm:cxn modelId="{1EBD3D3A-C648-465A-A13D-85ADE08D70C3}" type="presOf" srcId="{7250275A-036E-4421-A08C-7699A0B27C2C}" destId="{447BFF54-CBEF-4038-8A23-2E14F2671BC7}" srcOrd="0" destOrd="0" presId="urn:microsoft.com/office/officeart/2005/8/layout/vList2"/>
    <dgm:cxn modelId="{2931F864-65D0-4B1C-9D95-30426117F746}" srcId="{3394446E-E5F3-4004-83BD-3DCF9E86EA9A}" destId="{7250275A-036E-4421-A08C-7699A0B27C2C}" srcOrd="0" destOrd="0" parTransId="{A7BBF1F0-DB1A-470F-9767-1FD7A7A72CCD}" sibTransId="{C6E9F2CA-28C7-46F0-8155-47CDD41B18FC}"/>
    <dgm:cxn modelId="{853FE846-25B5-42A2-8D4D-8EB21D003552}" type="presOf" srcId="{8BA51FD5-11E3-4526-BC1A-33D84660B8E6}" destId="{62E58F4B-0594-432E-82FE-F5DA31164195}" srcOrd="0" destOrd="0" presId="urn:microsoft.com/office/officeart/2005/8/layout/vList2"/>
    <dgm:cxn modelId="{097E4747-CB1D-46F2-81E3-9C81770A1BD0}" type="presOf" srcId="{DAD29811-5F4F-43B9-BC26-6CFE227F0ADA}" destId="{025B3E48-607D-435F-929C-FA22C426F322}" srcOrd="0" destOrd="0" presId="urn:microsoft.com/office/officeart/2005/8/layout/vList2"/>
    <dgm:cxn modelId="{3C8F4E4D-A44E-4B94-9683-934452FA48C5}" type="presOf" srcId="{7C89CE18-C875-47E6-BF20-9DE42B9C7603}" destId="{8A786769-2DD6-4BEC-A677-278F0533240B}" srcOrd="0" destOrd="0" presId="urn:microsoft.com/office/officeart/2005/8/layout/vList2"/>
    <dgm:cxn modelId="{BE1D4A7A-1DBB-46D3-BA12-937CB0235F15}" srcId="{3394446E-E5F3-4004-83BD-3DCF9E86EA9A}" destId="{7C89CE18-C875-47E6-BF20-9DE42B9C7603}" srcOrd="7" destOrd="0" parTransId="{FE6BA4C8-80D7-4254-9708-E44456A13498}" sibTransId="{D4C57EEA-0C58-4DFE-8219-79990503F181}"/>
    <dgm:cxn modelId="{07FB1E87-7AE6-45B0-859C-FFEEE57EDF5B}" type="presOf" srcId="{3394446E-E5F3-4004-83BD-3DCF9E86EA9A}" destId="{8B623347-6A05-4C54-8980-41A7C9D1F49A}" srcOrd="0" destOrd="0" presId="urn:microsoft.com/office/officeart/2005/8/layout/vList2"/>
    <dgm:cxn modelId="{75FB2588-B8F4-4FE3-AFFA-EF58162BABC4}" type="presOf" srcId="{58C6F8CA-B88A-474D-9C35-961F6274EFCA}" destId="{FD9BB866-4853-44F7-B7A5-27696E8ED3FE}" srcOrd="0" destOrd="0" presId="urn:microsoft.com/office/officeart/2005/8/layout/vList2"/>
    <dgm:cxn modelId="{B1C536AD-AF56-44F1-9625-F4F8E8966A1D}" type="presOf" srcId="{89058C91-B48F-4AB6-85BE-2C12893C9050}" destId="{15E110CB-F1E6-42D3-B8D9-5B6A89B462F7}" srcOrd="0" destOrd="0" presId="urn:microsoft.com/office/officeart/2005/8/layout/vList2"/>
    <dgm:cxn modelId="{577F44B3-0B84-4DBE-B525-9F3C3439920F}" srcId="{3394446E-E5F3-4004-83BD-3DCF9E86EA9A}" destId="{58C6F8CA-B88A-474D-9C35-961F6274EFCA}" srcOrd="6" destOrd="0" parTransId="{F9711852-6306-48CC-9274-1C370B7E3FD1}" sibTransId="{FE75BD09-C4F1-46AE-8E65-F2E5B8242790}"/>
    <dgm:cxn modelId="{3EAB56E2-334C-45E7-9192-A707FAB51BD5}" srcId="{3394446E-E5F3-4004-83BD-3DCF9E86EA9A}" destId="{89058C91-B48F-4AB6-85BE-2C12893C9050}" srcOrd="3" destOrd="0" parTransId="{67596FFB-2848-4A79-94D3-40451A48211D}" sibTransId="{96F8B016-432C-47CA-B04F-CDAF61172062}"/>
    <dgm:cxn modelId="{8D33819D-2291-4CE0-9120-B60CC778738B}" type="presParOf" srcId="{8B623347-6A05-4C54-8980-41A7C9D1F49A}" destId="{447BFF54-CBEF-4038-8A23-2E14F2671BC7}" srcOrd="0" destOrd="0" presId="urn:microsoft.com/office/officeart/2005/8/layout/vList2"/>
    <dgm:cxn modelId="{5CE24ED9-C0E6-444B-A62D-7E14793D1B9E}" type="presParOf" srcId="{8B623347-6A05-4C54-8980-41A7C9D1F49A}" destId="{DEC73A84-470F-47DE-A0A9-E591A77A90C2}" srcOrd="1" destOrd="0" presId="urn:microsoft.com/office/officeart/2005/8/layout/vList2"/>
    <dgm:cxn modelId="{273F01A0-E6D1-4E52-98F1-F5CECEB67B96}" type="presParOf" srcId="{8B623347-6A05-4C54-8980-41A7C9D1F49A}" destId="{025B3E48-607D-435F-929C-FA22C426F322}" srcOrd="2" destOrd="0" presId="urn:microsoft.com/office/officeart/2005/8/layout/vList2"/>
    <dgm:cxn modelId="{A9E1DEAE-3A8B-4420-9C85-09E19CFB08AB}" type="presParOf" srcId="{8B623347-6A05-4C54-8980-41A7C9D1F49A}" destId="{EE8259C9-B985-42CF-A338-2386E6D95C62}" srcOrd="3" destOrd="0" presId="urn:microsoft.com/office/officeart/2005/8/layout/vList2"/>
    <dgm:cxn modelId="{28E1F688-5E2E-4C68-9F80-239D24880FCA}" type="presParOf" srcId="{8B623347-6A05-4C54-8980-41A7C9D1F49A}" destId="{62E58F4B-0594-432E-82FE-F5DA31164195}" srcOrd="4" destOrd="0" presId="urn:microsoft.com/office/officeart/2005/8/layout/vList2"/>
    <dgm:cxn modelId="{6BF3AE3F-3B9D-491D-88FD-0F5CC0E33CC1}" type="presParOf" srcId="{8B623347-6A05-4C54-8980-41A7C9D1F49A}" destId="{46575E08-B58C-4100-BBA8-3D57FC9DD082}" srcOrd="5" destOrd="0" presId="urn:microsoft.com/office/officeart/2005/8/layout/vList2"/>
    <dgm:cxn modelId="{597E78A7-88BF-4ACE-B612-E3C60DBDD97A}" type="presParOf" srcId="{8B623347-6A05-4C54-8980-41A7C9D1F49A}" destId="{15E110CB-F1E6-42D3-B8D9-5B6A89B462F7}" srcOrd="6" destOrd="0" presId="urn:microsoft.com/office/officeart/2005/8/layout/vList2"/>
    <dgm:cxn modelId="{B2F1E072-1C7E-43DE-8CB1-5DCB55A6D77E}" type="presParOf" srcId="{8B623347-6A05-4C54-8980-41A7C9D1F49A}" destId="{9AE1169E-1EE2-4238-ABB7-C2AA982DB605}" srcOrd="7" destOrd="0" presId="urn:microsoft.com/office/officeart/2005/8/layout/vList2"/>
    <dgm:cxn modelId="{C87A0516-46CB-49EB-A6E3-216D5BBCA1ED}" type="presParOf" srcId="{8B623347-6A05-4C54-8980-41A7C9D1F49A}" destId="{39812654-2B49-48D8-A7D1-E651713379E4}" srcOrd="8" destOrd="0" presId="urn:microsoft.com/office/officeart/2005/8/layout/vList2"/>
    <dgm:cxn modelId="{A7110278-89EA-42DE-8F84-9811C8B85B1B}" type="presParOf" srcId="{8B623347-6A05-4C54-8980-41A7C9D1F49A}" destId="{F28B9686-2AAB-4948-8305-ABD5B65F156D}" srcOrd="9" destOrd="0" presId="urn:microsoft.com/office/officeart/2005/8/layout/vList2"/>
    <dgm:cxn modelId="{E5E5BBFD-651D-4F22-9A10-DF5B9AFF386B}" type="presParOf" srcId="{8B623347-6A05-4C54-8980-41A7C9D1F49A}" destId="{BF0FF08F-938D-4E8A-9CCE-083CF00B43CE}" srcOrd="10" destOrd="0" presId="urn:microsoft.com/office/officeart/2005/8/layout/vList2"/>
    <dgm:cxn modelId="{CEA11EE2-C7BA-4044-BA39-06DA907A1D10}" type="presParOf" srcId="{8B623347-6A05-4C54-8980-41A7C9D1F49A}" destId="{17877A83-F4C5-4B4F-BEDE-AC251511B8E1}" srcOrd="11" destOrd="0" presId="urn:microsoft.com/office/officeart/2005/8/layout/vList2"/>
    <dgm:cxn modelId="{6C6F58C0-4D25-4653-A1C8-972AB490BE25}" type="presParOf" srcId="{8B623347-6A05-4C54-8980-41A7C9D1F49A}" destId="{FD9BB866-4853-44F7-B7A5-27696E8ED3FE}" srcOrd="12" destOrd="0" presId="urn:microsoft.com/office/officeart/2005/8/layout/vList2"/>
    <dgm:cxn modelId="{3A7E79A2-2C3C-4EDB-B458-E31086A65DFC}" type="presParOf" srcId="{8B623347-6A05-4C54-8980-41A7C9D1F49A}" destId="{68C66D5C-739B-428C-B53A-409681A28FA6}" srcOrd="13" destOrd="0" presId="urn:microsoft.com/office/officeart/2005/8/layout/vList2"/>
    <dgm:cxn modelId="{27AC74F2-987D-4498-927C-D1D6E6D277D9}" type="presParOf" srcId="{8B623347-6A05-4C54-8980-41A7C9D1F49A}" destId="{8A786769-2DD6-4BEC-A677-278F0533240B}"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E53BBE-532E-4E46-95B0-753FC1CF5C1B}"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88737BB-8112-4A7C-8D02-A538941B2528}">
      <dgm:prSet/>
      <dgm:spPr/>
      <dgm:t>
        <a:bodyPr/>
        <a:lstStyle/>
        <a:p>
          <a:r>
            <a:rPr lang="en-US"/>
            <a:t>Public Safety &amp; Crime Prevention</a:t>
          </a:r>
        </a:p>
      </dgm:t>
    </dgm:pt>
    <dgm:pt modelId="{B959B4AF-C01D-4247-A0AC-69172B372167}" type="parTrans" cxnId="{D1C138A6-D132-41B8-80B2-B3FAA9799AAD}">
      <dgm:prSet/>
      <dgm:spPr/>
      <dgm:t>
        <a:bodyPr/>
        <a:lstStyle/>
        <a:p>
          <a:endParaRPr lang="en-US"/>
        </a:p>
      </dgm:t>
    </dgm:pt>
    <dgm:pt modelId="{63A3C2C3-C246-46E8-8EB7-3B12342FF3ED}" type="sibTrans" cxnId="{D1C138A6-D132-41B8-80B2-B3FAA9799AAD}">
      <dgm:prSet/>
      <dgm:spPr/>
      <dgm:t>
        <a:bodyPr/>
        <a:lstStyle/>
        <a:p>
          <a:endParaRPr lang="en-US"/>
        </a:p>
      </dgm:t>
    </dgm:pt>
    <dgm:pt modelId="{3EEA4D4A-460C-4A87-8D3C-D7571C08C893}">
      <dgm:prSet/>
      <dgm:spPr/>
      <dgm:t>
        <a:bodyPr/>
        <a:lstStyle/>
        <a:p>
          <a:r>
            <a:rPr lang="en-US"/>
            <a:t>Increase street lighting</a:t>
          </a:r>
        </a:p>
      </dgm:t>
    </dgm:pt>
    <dgm:pt modelId="{A4E6E856-8384-411C-8F29-E67B49C121BA}" type="parTrans" cxnId="{7C0DBFB1-E746-47A3-BBAB-D21F33F00B26}">
      <dgm:prSet/>
      <dgm:spPr/>
      <dgm:t>
        <a:bodyPr/>
        <a:lstStyle/>
        <a:p>
          <a:endParaRPr lang="en-US"/>
        </a:p>
      </dgm:t>
    </dgm:pt>
    <dgm:pt modelId="{D7CA610B-8998-4B9C-824F-17B1261CA12A}" type="sibTrans" cxnId="{7C0DBFB1-E746-47A3-BBAB-D21F33F00B26}">
      <dgm:prSet/>
      <dgm:spPr/>
      <dgm:t>
        <a:bodyPr/>
        <a:lstStyle/>
        <a:p>
          <a:endParaRPr lang="en-US"/>
        </a:p>
      </dgm:t>
    </dgm:pt>
    <dgm:pt modelId="{D7F70B00-13F6-4A96-B635-3458E9914176}">
      <dgm:prSet/>
      <dgm:spPr/>
      <dgm:t>
        <a:bodyPr/>
        <a:lstStyle/>
        <a:p>
          <a:r>
            <a:rPr lang="en-US" dirty="0"/>
            <a:t>Better enforcement of laws</a:t>
          </a:r>
        </a:p>
      </dgm:t>
    </dgm:pt>
    <dgm:pt modelId="{08D198E6-DD18-4335-BE74-3B2476C9D71C}" type="parTrans" cxnId="{381AD415-58BB-4E1F-8280-BDA9B9CF8584}">
      <dgm:prSet/>
      <dgm:spPr/>
      <dgm:t>
        <a:bodyPr/>
        <a:lstStyle/>
        <a:p>
          <a:endParaRPr lang="en-US"/>
        </a:p>
      </dgm:t>
    </dgm:pt>
    <dgm:pt modelId="{5330376D-4AAE-4FD6-9D97-038FB13727C3}" type="sibTrans" cxnId="{381AD415-58BB-4E1F-8280-BDA9B9CF8584}">
      <dgm:prSet/>
      <dgm:spPr/>
      <dgm:t>
        <a:bodyPr/>
        <a:lstStyle/>
        <a:p>
          <a:endParaRPr lang="en-US"/>
        </a:p>
      </dgm:t>
    </dgm:pt>
    <dgm:pt modelId="{4D399919-B33F-4F8C-A794-1C3C67DF7EB7}">
      <dgm:prSet/>
      <dgm:spPr/>
      <dgm:t>
        <a:bodyPr/>
        <a:lstStyle/>
        <a:p>
          <a:r>
            <a:rPr lang="en-US" dirty="0"/>
            <a:t>City takes more of a lead role in addressing homelessness</a:t>
          </a:r>
        </a:p>
      </dgm:t>
    </dgm:pt>
    <dgm:pt modelId="{5CFFE627-76BD-4C10-AD6C-971FE5EC1C6A}" type="parTrans" cxnId="{3791E673-9D97-4754-A664-F89BECC85796}">
      <dgm:prSet/>
      <dgm:spPr/>
      <dgm:t>
        <a:bodyPr/>
        <a:lstStyle/>
        <a:p>
          <a:endParaRPr lang="en-US"/>
        </a:p>
      </dgm:t>
    </dgm:pt>
    <dgm:pt modelId="{DF82CAC0-4786-4191-8706-2ACBC0444472}" type="sibTrans" cxnId="{3791E673-9D97-4754-A664-F89BECC85796}">
      <dgm:prSet/>
      <dgm:spPr/>
      <dgm:t>
        <a:bodyPr/>
        <a:lstStyle/>
        <a:p>
          <a:endParaRPr lang="en-US"/>
        </a:p>
      </dgm:t>
    </dgm:pt>
    <dgm:pt modelId="{A236C414-A419-492C-A96F-EFE27D818247}">
      <dgm:prSet/>
      <dgm:spPr/>
      <dgm:t>
        <a:bodyPr/>
        <a:lstStyle/>
        <a:p>
          <a:r>
            <a:rPr lang="en-US" dirty="0"/>
            <a:t>Pet/animal control and abuse prevention</a:t>
          </a:r>
        </a:p>
      </dgm:t>
    </dgm:pt>
    <dgm:pt modelId="{93B75DA7-8300-4E89-B738-B070A50275F4}" type="parTrans" cxnId="{56268C16-AC3C-4B39-B6AF-283683028C65}">
      <dgm:prSet/>
      <dgm:spPr/>
      <dgm:t>
        <a:bodyPr/>
        <a:lstStyle/>
        <a:p>
          <a:endParaRPr lang="en-US"/>
        </a:p>
      </dgm:t>
    </dgm:pt>
    <dgm:pt modelId="{98939306-9900-453B-93ED-19C109835F85}" type="sibTrans" cxnId="{56268C16-AC3C-4B39-B6AF-283683028C65}">
      <dgm:prSet/>
      <dgm:spPr/>
      <dgm:t>
        <a:bodyPr/>
        <a:lstStyle/>
        <a:p>
          <a:endParaRPr lang="en-US"/>
        </a:p>
      </dgm:t>
    </dgm:pt>
    <dgm:pt modelId="{FD272948-80D8-4657-AE54-88C52A7E7811}">
      <dgm:prSet/>
      <dgm:spPr/>
      <dgm:t>
        <a:bodyPr/>
        <a:lstStyle/>
        <a:p>
          <a:r>
            <a:rPr lang="en-US"/>
            <a:t>Infrastructure &amp; Maintenance</a:t>
          </a:r>
        </a:p>
      </dgm:t>
    </dgm:pt>
    <dgm:pt modelId="{64E1882B-844A-4A03-AA15-305E89E1F8EA}" type="parTrans" cxnId="{D8AE25D9-92FD-4D77-A9DF-682A81EB59D9}">
      <dgm:prSet/>
      <dgm:spPr/>
      <dgm:t>
        <a:bodyPr/>
        <a:lstStyle/>
        <a:p>
          <a:endParaRPr lang="en-US"/>
        </a:p>
      </dgm:t>
    </dgm:pt>
    <dgm:pt modelId="{3F84152F-099C-4A24-A405-0F8419285F57}" type="sibTrans" cxnId="{D8AE25D9-92FD-4D77-A9DF-682A81EB59D9}">
      <dgm:prSet/>
      <dgm:spPr/>
      <dgm:t>
        <a:bodyPr/>
        <a:lstStyle/>
        <a:p>
          <a:endParaRPr lang="en-US"/>
        </a:p>
      </dgm:t>
    </dgm:pt>
    <dgm:pt modelId="{582C2E0E-FBD0-4058-9A8E-09E0374BB60D}">
      <dgm:prSet/>
      <dgm:spPr/>
      <dgm:t>
        <a:bodyPr/>
        <a:lstStyle/>
        <a:p>
          <a:r>
            <a:rPr lang="en-US"/>
            <a:t>Road repairs and traffic flow improvements</a:t>
          </a:r>
        </a:p>
      </dgm:t>
    </dgm:pt>
    <dgm:pt modelId="{07602042-02BB-408E-AC53-E31DA23A74FF}" type="parTrans" cxnId="{3959DA5F-5310-4AA6-8CC9-6B64390CBD15}">
      <dgm:prSet/>
      <dgm:spPr/>
      <dgm:t>
        <a:bodyPr/>
        <a:lstStyle/>
        <a:p>
          <a:endParaRPr lang="en-US"/>
        </a:p>
      </dgm:t>
    </dgm:pt>
    <dgm:pt modelId="{D6A1E7FD-9763-4FD6-8CFF-FDB771171B9C}" type="sibTrans" cxnId="{3959DA5F-5310-4AA6-8CC9-6B64390CBD15}">
      <dgm:prSet/>
      <dgm:spPr/>
      <dgm:t>
        <a:bodyPr/>
        <a:lstStyle/>
        <a:p>
          <a:endParaRPr lang="en-US"/>
        </a:p>
      </dgm:t>
    </dgm:pt>
    <dgm:pt modelId="{9B4D17F4-04B7-42DF-9CEC-07717269E52C}">
      <dgm:prSet/>
      <dgm:spPr/>
      <dgm:t>
        <a:bodyPr/>
        <a:lstStyle/>
        <a:p>
          <a:r>
            <a:rPr lang="en-US" dirty="0"/>
            <a:t>Drainage and water leak responses</a:t>
          </a:r>
        </a:p>
      </dgm:t>
    </dgm:pt>
    <dgm:pt modelId="{967A60D7-43B5-45C2-943A-8FB96A39F2DE}" type="parTrans" cxnId="{C68C3FD9-A107-4511-A1A5-01CF695A8496}">
      <dgm:prSet/>
      <dgm:spPr/>
      <dgm:t>
        <a:bodyPr/>
        <a:lstStyle/>
        <a:p>
          <a:endParaRPr lang="en-US"/>
        </a:p>
      </dgm:t>
    </dgm:pt>
    <dgm:pt modelId="{6A18FFF6-0AA8-4427-B7B5-4DC215E4EBF2}" type="sibTrans" cxnId="{C68C3FD9-A107-4511-A1A5-01CF695A8496}">
      <dgm:prSet/>
      <dgm:spPr/>
      <dgm:t>
        <a:bodyPr/>
        <a:lstStyle/>
        <a:p>
          <a:endParaRPr lang="en-US"/>
        </a:p>
      </dgm:t>
    </dgm:pt>
    <dgm:pt modelId="{0F675B95-825F-4599-8710-66C0EBDB246D}">
      <dgm:prSet/>
      <dgm:spPr/>
      <dgm:t>
        <a:bodyPr/>
        <a:lstStyle/>
        <a:p>
          <a:r>
            <a:rPr lang="en-US"/>
            <a:t>Street and park lighting</a:t>
          </a:r>
        </a:p>
      </dgm:t>
    </dgm:pt>
    <dgm:pt modelId="{9141A515-C698-4DD6-8C99-D98C07AEB817}" type="parTrans" cxnId="{0D468A4A-A983-4205-8238-D07BF9EC3645}">
      <dgm:prSet/>
      <dgm:spPr/>
      <dgm:t>
        <a:bodyPr/>
        <a:lstStyle/>
        <a:p>
          <a:endParaRPr lang="en-US"/>
        </a:p>
      </dgm:t>
    </dgm:pt>
    <dgm:pt modelId="{E053B2C8-080E-4DCD-9900-4E1CB3EC3C74}" type="sibTrans" cxnId="{0D468A4A-A983-4205-8238-D07BF9EC3645}">
      <dgm:prSet/>
      <dgm:spPr/>
      <dgm:t>
        <a:bodyPr/>
        <a:lstStyle/>
        <a:p>
          <a:endParaRPr lang="en-US"/>
        </a:p>
      </dgm:t>
    </dgm:pt>
    <dgm:pt modelId="{887B5C3E-AE78-4D28-85CA-2E18E7073FF3}">
      <dgm:prSet/>
      <dgm:spPr/>
      <dgm:t>
        <a:bodyPr/>
        <a:lstStyle/>
        <a:p>
          <a:r>
            <a:rPr lang="en-US" dirty="0"/>
            <a:t>Concerns about petty crimes and panhandling</a:t>
          </a:r>
        </a:p>
      </dgm:t>
    </dgm:pt>
    <dgm:pt modelId="{32EA8874-E628-4CFB-836B-EC98339CAA7C}" type="parTrans" cxnId="{0A89231D-E0C2-4CF9-89CE-EBA9C8A66609}">
      <dgm:prSet/>
      <dgm:spPr/>
      <dgm:t>
        <a:bodyPr/>
        <a:lstStyle/>
        <a:p>
          <a:endParaRPr lang="en-US"/>
        </a:p>
      </dgm:t>
    </dgm:pt>
    <dgm:pt modelId="{C914CEEE-A711-4964-A9AE-9F357C3993B4}" type="sibTrans" cxnId="{0A89231D-E0C2-4CF9-89CE-EBA9C8A66609}">
      <dgm:prSet/>
      <dgm:spPr/>
      <dgm:t>
        <a:bodyPr/>
        <a:lstStyle/>
        <a:p>
          <a:endParaRPr lang="en-US"/>
        </a:p>
      </dgm:t>
    </dgm:pt>
    <dgm:pt modelId="{3587773B-F3A7-4D90-85C3-52E541225003}" type="pres">
      <dgm:prSet presAssocID="{BEE53BBE-532E-4E46-95B0-753FC1CF5C1B}" presName="Name0" presStyleCnt="0">
        <dgm:presLayoutVars>
          <dgm:dir/>
          <dgm:animLvl val="lvl"/>
          <dgm:resizeHandles val="exact"/>
        </dgm:presLayoutVars>
      </dgm:prSet>
      <dgm:spPr/>
    </dgm:pt>
    <dgm:pt modelId="{4B6233D5-1C62-4564-82BB-8F98FF5AA7CB}" type="pres">
      <dgm:prSet presAssocID="{988737BB-8112-4A7C-8D02-A538941B2528}" presName="composite" presStyleCnt="0"/>
      <dgm:spPr/>
    </dgm:pt>
    <dgm:pt modelId="{05019E1D-4411-4060-9CAE-B4FF2C372D83}" type="pres">
      <dgm:prSet presAssocID="{988737BB-8112-4A7C-8D02-A538941B2528}" presName="parTx" presStyleLbl="alignNode1" presStyleIdx="0" presStyleCnt="2">
        <dgm:presLayoutVars>
          <dgm:chMax val="0"/>
          <dgm:chPref val="0"/>
          <dgm:bulletEnabled val="1"/>
        </dgm:presLayoutVars>
      </dgm:prSet>
      <dgm:spPr/>
    </dgm:pt>
    <dgm:pt modelId="{32B086DE-D185-475C-ADB9-8E0DA6465FCE}" type="pres">
      <dgm:prSet presAssocID="{988737BB-8112-4A7C-8D02-A538941B2528}" presName="desTx" presStyleLbl="alignAccFollowNode1" presStyleIdx="0" presStyleCnt="2">
        <dgm:presLayoutVars>
          <dgm:bulletEnabled val="1"/>
        </dgm:presLayoutVars>
      </dgm:prSet>
      <dgm:spPr/>
    </dgm:pt>
    <dgm:pt modelId="{BA02D428-8084-43CE-A76C-E745BB00F423}" type="pres">
      <dgm:prSet presAssocID="{63A3C2C3-C246-46E8-8EB7-3B12342FF3ED}" presName="space" presStyleCnt="0"/>
      <dgm:spPr/>
    </dgm:pt>
    <dgm:pt modelId="{C36E22A3-136A-484E-9EC3-F00375840536}" type="pres">
      <dgm:prSet presAssocID="{FD272948-80D8-4657-AE54-88C52A7E7811}" presName="composite" presStyleCnt="0"/>
      <dgm:spPr/>
    </dgm:pt>
    <dgm:pt modelId="{592CAA0B-251F-4589-AB4D-68445C312875}" type="pres">
      <dgm:prSet presAssocID="{FD272948-80D8-4657-AE54-88C52A7E7811}" presName="parTx" presStyleLbl="alignNode1" presStyleIdx="1" presStyleCnt="2">
        <dgm:presLayoutVars>
          <dgm:chMax val="0"/>
          <dgm:chPref val="0"/>
          <dgm:bulletEnabled val="1"/>
        </dgm:presLayoutVars>
      </dgm:prSet>
      <dgm:spPr/>
    </dgm:pt>
    <dgm:pt modelId="{9963DA6F-1EC5-413C-BD8A-DB49891EFDA5}" type="pres">
      <dgm:prSet presAssocID="{FD272948-80D8-4657-AE54-88C52A7E7811}" presName="desTx" presStyleLbl="alignAccFollowNode1" presStyleIdx="1" presStyleCnt="2">
        <dgm:presLayoutVars>
          <dgm:bulletEnabled val="1"/>
        </dgm:presLayoutVars>
      </dgm:prSet>
      <dgm:spPr/>
    </dgm:pt>
  </dgm:ptLst>
  <dgm:cxnLst>
    <dgm:cxn modelId="{381AD415-58BB-4E1F-8280-BDA9B9CF8584}" srcId="{988737BB-8112-4A7C-8D02-A538941B2528}" destId="{D7F70B00-13F6-4A96-B635-3458E9914176}" srcOrd="1" destOrd="0" parTransId="{08D198E6-DD18-4335-BE74-3B2476C9D71C}" sibTransId="{5330376D-4AAE-4FD6-9D97-038FB13727C3}"/>
    <dgm:cxn modelId="{56268C16-AC3C-4B39-B6AF-283683028C65}" srcId="{988737BB-8112-4A7C-8D02-A538941B2528}" destId="{A236C414-A419-492C-A96F-EFE27D818247}" srcOrd="4" destOrd="0" parTransId="{93B75DA7-8300-4E89-B738-B070A50275F4}" sibTransId="{98939306-9900-453B-93ED-19C109835F85}"/>
    <dgm:cxn modelId="{2B2A5119-C1E2-4413-9127-97CF346B2DA7}" type="presOf" srcId="{D7F70B00-13F6-4A96-B635-3458E9914176}" destId="{32B086DE-D185-475C-ADB9-8E0DA6465FCE}" srcOrd="0" destOrd="1" presId="urn:microsoft.com/office/officeart/2005/8/layout/hList1"/>
    <dgm:cxn modelId="{0A89231D-E0C2-4CF9-89CE-EBA9C8A66609}" srcId="{988737BB-8112-4A7C-8D02-A538941B2528}" destId="{887B5C3E-AE78-4D28-85CA-2E18E7073FF3}" srcOrd="2" destOrd="0" parTransId="{32EA8874-E628-4CFB-836B-EC98339CAA7C}" sibTransId="{C914CEEE-A711-4964-A9AE-9F357C3993B4}"/>
    <dgm:cxn modelId="{17DCCA1F-6B03-4D2F-A935-97297E183B72}" type="presOf" srcId="{A236C414-A419-492C-A96F-EFE27D818247}" destId="{32B086DE-D185-475C-ADB9-8E0DA6465FCE}" srcOrd="0" destOrd="4" presId="urn:microsoft.com/office/officeart/2005/8/layout/hList1"/>
    <dgm:cxn modelId="{3959DA5F-5310-4AA6-8CC9-6B64390CBD15}" srcId="{FD272948-80D8-4657-AE54-88C52A7E7811}" destId="{582C2E0E-FBD0-4058-9A8E-09E0374BB60D}" srcOrd="0" destOrd="0" parTransId="{07602042-02BB-408E-AC53-E31DA23A74FF}" sibTransId="{D6A1E7FD-9763-4FD6-8CFF-FDB771171B9C}"/>
    <dgm:cxn modelId="{8D30D061-ACAD-4783-A409-AD1A92408BD7}" type="presOf" srcId="{887B5C3E-AE78-4D28-85CA-2E18E7073FF3}" destId="{32B086DE-D185-475C-ADB9-8E0DA6465FCE}" srcOrd="0" destOrd="2" presId="urn:microsoft.com/office/officeart/2005/8/layout/hList1"/>
    <dgm:cxn modelId="{87F24C44-C916-457B-8494-91723CD780AF}" type="presOf" srcId="{FD272948-80D8-4657-AE54-88C52A7E7811}" destId="{592CAA0B-251F-4589-AB4D-68445C312875}" srcOrd="0" destOrd="0" presId="urn:microsoft.com/office/officeart/2005/8/layout/hList1"/>
    <dgm:cxn modelId="{51B16165-07E4-4F65-BB02-0C7A7243ED3C}" type="presOf" srcId="{BEE53BBE-532E-4E46-95B0-753FC1CF5C1B}" destId="{3587773B-F3A7-4D90-85C3-52E541225003}" srcOrd="0" destOrd="0" presId="urn:microsoft.com/office/officeart/2005/8/layout/hList1"/>
    <dgm:cxn modelId="{0D468A4A-A983-4205-8238-D07BF9EC3645}" srcId="{FD272948-80D8-4657-AE54-88C52A7E7811}" destId="{0F675B95-825F-4599-8710-66C0EBDB246D}" srcOrd="2" destOrd="0" parTransId="{9141A515-C698-4DD6-8C99-D98C07AEB817}" sibTransId="{E053B2C8-080E-4DCD-9900-4E1CB3EC3C74}"/>
    <dgm:cxn modelId="{60ADAB4C-23F4-4F7F-9E39-CC14D87D5D23}" type="presOf" srcId="{582C2E0E-FBD0-4058-9A8E-09E0374BB60D}" destId="{9963DA6F-1EC5-413C-BD8A-DB49891EFDA5}" srcOrd="0" destOrd="0" presId="urn:microsoft.com/office/officeart/2005/8/layout/hList1"/>
    <dgm:cxn modelId="{3791E673-9D97-4754-A664-F89BECC85796}" srcId="{988737BB-8112-4A7C-8D02-A538941B2528}" destId="{4D399919-B33F-4F8C-A794-1C3C67DF7EB7}" srcOrd="3" destOrd="0" parTransId="{5CFFE627-76BD-4C10-AD6C-971FE5EC1C6A}" sibTransId="{DF82CAC0-4786-4191-8706-2ACBC0444472}"/>
    <dgm:cxn modelId="{D1C138A6-D132-41B8-80B2-B3FAA9799AAD}" srcId="{BEE53BBE-532E-4E46-95B0-753FC1CF5C1B}" destId="{988737BB-8112-4A7C-8D02-A538941B2528}" srcOrd="0" destOrd="0" parTransId="{B959B4AF-C01D-4247-A0AC-69172B372167}" sibTransId="{63A3C2C3-C246-46E8-8EB7-3B12342FF3ED}"/>
    <dgm:cxn modelId="{7C0DBFB1-E746-47A3-BBAB-D21F33F00B26}" srcId="{988737BB-8112-4A7C-8D02-A538941B2528}" destId="{3EEA4D4A-460C-4A87-8D3C-D7571C08C893}" srcOrd="0" destOrd="0" parTransId="{A4E6E856-8384-411C-8F29-E67B49C121BA}" sibTransId="{D7CA610B-8998-4B9C-824F-17B1261CA12A}"/>
    <dgm:cxn modelId="{FF9160BE-665B-42D6-AD50-6F620E3A30BA}" type="presOf" srcId="{988737BB-8112-4A7C-8D02-A538941B2528}" destId="{05019E1D-4411-4060-9CAE-B4FF2C372D83}" srcOrd="0" destOrd="0" presId="urn:microsoft.com/office/officeart/2005/8/layout/hList1"/>
    <dgm:cxn modelId="{1646FFC2-45CD-4BE3-92F6-8463062C674B}" type="presOf" srcId="{3EEA4D4A-460C-4A87-8D3C-D7571C08C893}" destId="{32B086DE-D185-475C-ADB9-8E0DA6465FCE}" srcOrd="0" destOrd="0" presId="urn:microsoft.com/office/officeart/2005/8/layout/hList1"/>
    <dgm:cxn modelId="{D8AE25D9-92FD-4D77-A9DF-682A81EB59D9}" srcId="{BEE53BBE-532E-4E46-95B0-753FC1CF5C1B}" destId="{FD272948-80D8-4657-AE54-88C52A7E7811}" srcOrd="1" destOrd="0" parTransId="{64E1882B-844A-4A03-AA15-305E89E1F8EA}" sibTransId="{3F84152F-099C-4A24-A405-0F8419285F57}"/>
    <dgm:cxn modelId="{C68C3FD9-A107-4511-A1A5-01CF695A8496}" srcId="{FD272948-80D8-4657-AE54-88C52A7E7811}" destId="{9B4D17F4-04B7-42DF-9CEC-07717269E52C}" srcOrd="1" destOrd="0" parTransId="{967A60D7-43B5-45C2-943A-8FB96A39F2DE}" sibTransId="{6A18FFF6-0AA8-4427-B7B5-4DC215E4EBF2}"/>
    <dgm:cxn modelId="{8F8C7ADB-6A22-46D8-920D-27D03A220D78}" type="presOf" srcId="{4D399919-B33F-4F8C-A794-1C3C67DF7EB7}" destId="{32B086DE-D185-475C-ADB9-8E0DA6465FCE}" srcOrd="0" destOrd="3" presId="urn:microsoft.com/office/officeart/2005/8/layout/hList1"/>
    <dgm:cxn modelId="{C7EF2BF1-9EE5-4C78-9687-D6FCDDE36FBA}" type="presOf" srcId="{0F675B95-825F-4599-8710-66C0EBDB246D}" destId="{9963DA6F-1EC5-413C-BD8A-DB49891EFDA5}" srcOrd="0" destOrd="2" presId="urn:microsoft.com/office/officeart/2005/8/layout/hList1"/>
    <dgm:cxn modelId="{E4D864FD-58FD-4F5C-B377-6BC38846AD3A}" type="presOf" srcId="{9B4D17F4-04B7-42DF-9CEC-07717269E52C}" destId="{9963DA6F-1EC5-413C-BD8A-DB49891EFDA5}" srcOrd="0" destOrd="1" presId="urn:microsoft.com/office/officeart/2005/8/layout/hList1"/>
    <dgm:cxn modelId="{D9AA38F0-620F-41B1-9597-AF06444A02E3}" type="presParOf" srcId="{3587773B-F3A7-4D90-85C3-52E541225003}" destId="{4B6233D5-1C62-4564-82BB-8F98FF5AA7CB}" srcOrd="0" destOrd="0" presId="urn:microsoft.com/office/officeart/2005/8/layout/hList1"/>
    <dgm:cxn modelId="{831CB45E-3242-4604-811D-3F0D468EBD19}" type="presParOf" srcId="{4B6233D5-1C62-4564-82BB-8F98FF5AA7CB}" destId="{05019E1D-4411-4060-9CAE-B4FF2C372D83}" srcOrd="0" destOrd="0" presId="urn:microsoft.com/office/officeart/2005/8/layout/hList1"/>
    <dgm:cxn modelId="{6870E22C-E073-4531-9190-E2D77D6731DF}" type="presParOf" srcId="{4B6233D5-1C62-4564-82BB-8F98FF5AA7CB}" destId="{32B086DE-D185-475C-ADB9-8E0DA6465FCE}" srcOrd="1" destOrd="0" presId="urn:microsoft.com/office/officeart/2005/8/layout/hList1"/>
    <dgm:cxn modelId="{68FE3FF1-2EE8-4B19-BF80-442509FC0510}" type="presParOf" srcId="{3587773B-F3A7-4D90-85C3-52E541225003}" destId="{BA02D428-8084-43CE-A76C-E745BB00F423}" srcOrd="1" destOrd="0" presId="urn:microsoft.com/office/officeart/2005/8/layout/hList1"/>
    <dgm:cxn modelId="{AD93883E-F517-4952-AEB6-BFAF1B3782B2}" type="presParOf" srcId="{3587773B-F3A7-4D90-85C3-52E541225003}" destId="{C36E22A3-136A-484E-9EC3-F00375840536}" srcOrd="2" destOrd="0" presId="urn:microsoft.com/office/officeart/2005/8/layout/hList1"/>
    <dgm:cxn modelId="{A90C4140-59A1-4094-8261-1BEC0449D962}" type="presParOf" srcId="{C36E22A3-136A-484E-9EC3-F00375840536}" destId="{592CAA0B-251F-4589-AB4D-68445C312875}" srcOrd="0" destOrd="0" presId="urn:microsoft.com/office/officeart/2005/8/layout/hList1"/>
    <dgm:cxn modelId="{CCAE0EA3-ACC2-450D-8673-F54968AD9250}" type="presParOf" srcId="{C36E22A3-136A-484E-9EC3-F00375840536}" destId="{9963DA6F-1EC5-413C-BD8A-DB49891EFDA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82290D-71AB-495F-B1E9-09D6256626C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1004DE9-DC9F-44AF-BF03-8E2800084DA7}">
      <dgm:prSet/>
      <dgm:spPr/>
      <dgm:t>
        <a:bodyPr/>
        <a:lstStyle/>
        <a:p>
          <a:r>
            <a:rPr lang="en-US"/>
            <a:t>Housing &amp; Zoning</a:t>
          </a:r>
        </a:p>
      </dgm:t>
    </dgm:pt>
    <dgm:pt modelId="{4A93674B-8BA4-4AE9-A8E4-24868C2C6952}" type="parTrans" cxnId="{A1D4581A-6AC4-46FA-9999-9A30F26A8E0D}">
      <dgm:prSet/>
      <dgm:spPr/>
      <dgm:t>
        <a:bodyPr/>
        <a:lstStyle/>
        <a:p>
          <a:endParaRPr lang="en-US"/>
        </a:p>
      </dgm:t>
    </dgm:pt>
    <dgm:pt modelId="{3107CD6F-563F-4D6E-9431-DCD751F49806}" type="sibTrans" cxnId="{A1D4581A-6AC4-46FA-9999-9A30F26A8E0D}">
      <dgm:prSet/>
      <dgm:spPr/>
      <dgm:t>
        <a:bodyPr/>
        <a:lstStyle/>
        <a:p>
          <a:endParaRPr lang="en-US"/>
        </a:p>
      </dgm:t>
    </dgm:pt>
    <dgm:pt modelId="{F2C3B0D7-17BC-4BBF-992E-0794022075E4}">
      <dgm:prSet/>
      <dgm:spPr/>
      <dgm:t>
        <a:bodyPr/>
        <a:lstStyle/>
        <a:p>
          <a:r>
            <a:rPr lang="en-US" dirty="0"/>
            <a:t>Rental property upkeep</a:t>
          </a:r>
        </a:p>
      </dgm:t>
    </dgm:pt>
    <dgm:pt modelId="{A4A0A019-B795-4914-B5CA-9E64FE574B8F}" type="parTrans" cxnId="{09AB3EFD-ECC3-4C3D-9939-76610B04CFBF}">
      <dgm:prSet/>
      <dgm:spPr/>
      <dgm:t>
        <a:bodyPr/>
        <a:lstStyle/>
        <a:p>
          <a:endParaRPr lang="en-US"/>
        </a:p>
      </dgm:t>
    </dgm:pt>
    <dgm:pt modelId="{E9A7E930-7181-4851-AF34-C0CB99FDA183}" type="sibTrans" cxnId="{09AB3EFD-ECC3-4C3D-9939-76610B04CFBF}">
      <dgm:prSet/>
      <dgm:spPr/>
      <dgm:t>
        <a:bodyPr/>
        <a:lstStyle/>
        <a:p>
          <a:endParaRPr lang="en-US"/>
        </a:p>
      </dgm:t>
    </dgm:pt>
    <dgm:pt modelId="{8ED23273-AB6F-423C-AAE8-D57004F5E3C4}">
      <dgm:prSet/>
      <dgm:spPr/>
      <dgm:t>
        <a:bodyPr/>
        <a:lstStyle/>
        <a:p>
          <a:r>
            <a:rPr lang="en-US" dirty="0"/>
            <a:t>Zoning changes to incentivize residential development</a:t>
          </a:r>
        </a:p>
      </dgm:t>
    </dgm:pt>
    <dgm:pt modelId="{2CC731A8-F87F-44E5-8CC5-AD6842B0E01E}" type="parTrans" cxnId="{14AB9AD5-7798-4A5A-8ADB-DC76FE2BDA58}">
      <dgm:prSet/>
      <dgm:spPr/>
      <dgm:t>
        <a:bodyPr/>
        <a:lstStyle/>
        <a:p>
          <a:endParaRPr lang="en-US"/>
        </a:p>
      </dgm:t>
    </dgm:pt>
    <dgm:pt modelId="{1A4D4EDF-A82A-4FEB-BF84-9F406210B499}" type="sibTrans" cxnId="{14AB9AD5-7798-4A5A-8ADB-DC76FE2BDA58}">
      <dgm:prSet/>
      <dgm:spPr/>
      <dgm:t>
        <a:bodyPr/>
        <a:lstStyle/>
        <a:p>
          <a:endParaRPr lang="en-US"/>
        </a:p>
      </dgm:t>
    </dgm:pt>
    <dgm:pt modelId="{5C2B7208-0E6C-437F-BEC6-48B2944C13D5}">
      <dgm:prSet/>
      <dgm:spPr/>
      <dgm:t>
        <a:bodyPr/>
        <a:lstStyle/>
        <a:p>
          <a:r>
            <a:rPr lang="en-US"/>
            <a:t>Education &amp; Youth Programs</a:t>
          </a:r>
        </a:p>
      </dgm:t>
    </dgm:pt>
    <dgm:pt modelId="{8CA0D946-0E6A-4546-9678-34C272B9BB7D}" type="parTrans" cxnId="{8CC4FEF8-0D56-49AC-B544-2B5BB04D1B3B}">
      <dgm:prSet/>
      <dgm:spPr/>
      <dgm:t>
        <a:bodyPr/>
        <a:lstStyle/>
        <a:p>
          <a:endParaRPr lang="en-US"/>
        </a:p>
      </dgm:t>
    </dgm:pt>
    <dgm:pt modelId="{B809F5AF-C7BA-4C96-BFDC-BA6C1BA7F1EC}" type="sibTrans" cxnId="{8CC4FEF8-0D56-49AC-B544-2B5BB04D1B3B}">
      <dgm:prSet/>
      <dgm:spPr/>
      <dgm:t>
        <a:bodyPr/>
        <a:lstStyle/>
        <a:p>
          <a:endParaRPr lang="en-US"/>
        </a:p>
      </dgm:t>
    </dgm:pt>
    <dgm:pt modelId="{351F0D29-D8D7-421F-B334-F6B1CC0209D8}">
      <dgm:prSet/>
      <dgm:spPr/>
      <dgm:t>
        <a:bodyPr/>
        <a:lstStyle/>
        <a:p>
          <a:r>
            <a:rPr lang="en-US" dirty="0"/>
            <a:t>Funding for public schools</a:t>
          </a:r>
        </a:p>
      </dgm:t>
    </dgm:pt>
    <dgm:pt modelId="{351C1A4F-E159-48B0-9E4B-23DC176986FC}" type="parTrans" cxnId="{0D106492-A2C0-4A21-BAB4-F80E9718ADD6}">
      <dgm:prSet/>
      <dgm:spPr/>
      <dgm:t>
        <a:bodyPr/>
        <a:lstStyle/>
        <a:p>
          <a:endParaRPr lang="en-US"/>
        </a:p>
      </dgm:t>
    </dgm:pt>
    <dgm:pt modelId="{A2E17B0E-B178-40E6-8F85-A14873FD90FF}" type="sibTrans" cxnId="{0D106492-A2C0-4A21-BAB4-F80E9718ADD6}">
      <dgm:prSet/>
      <dgm:spPr/>
      <dgm:t>
        <a:bodyPr/>
        <a:lstStyle/>
        <a:p>
          <a:endParaRPr lang="en-US"/>
        </a:p>
      </dgm:t>
    </dgm:pt>
    <dgm:pt modelId="{54B5A6F2-DC18-48FA-8C5C-2B523AB8F3FC}">
      <dgm:prSet/>
      <dgm:spPr/>
      <dgm:t>
        <a:bodyPr/>
        <a:lstStyle/>
        <a:p>
          <a:r>
            <a:rPr lang="en-US" dirty="0"/>
            <a:t>High-school partnerships</a:t>
          </a:r>
        </a:p>
      </dgm:t>
    </dgm:pt>
    <dgm:pt modelId="{FDC0A048-4E8A-43BA-B83F-CCF07F0BF048}" type="parTrans" cxnId="{1698291D-FB39-4AF3-9AED-576960AD4429}">
      <dgm:prSet/>
      <dgm:spPr/>
      <dgm:t>
        <a:bodyPr/>
        <a:lstStyle/>
        <a:p>
          <a:endParaRPr lang="en-US"/>
        </a:p>
      </dgm:t>
    </dgm:pt>
    <dgm:pt modelId="{0D51C92C-E568-4494-B5E7-627D59CB0129}" type="sibTrans" cxnId="{1698291D-FB39-4AF3-9AED-576960AD4429}">
      <dgm:prSet/>
      <dgm:spPr/>
      <dgm:t>
        <a:bodyPr/>
        <a:lstStyle/>
        <a:p>
          <a:endParaRPr lang="en-US"/>
        </a:p>
      </dgm:t>
    </dgm:pt>
    <dgm:pt modelId="{ED73F52D-B7A5-498A-A3EF-D0BE40DC1246}" type="pres">
      <dgm:prSet presAssocID="{8882290D-71AB-495F-B1E9-09D6256626CF}" presName="linear" presStyleCnt="0">
        <dgm:presLayoutVars>
          <dgm:animLvl val="lvl"/>
          <dgm:resizeHandles val="exact"/>
        </dgm:presLayoutVars>
      </dgm:prSet>
      <dgm:spPr/>
    </dgm:pt>
    <dgm:pt modelId="{EC6D7D8E-F489-42DD-B687-BF4A2D2C10C4}" type="pres">
      <dgm:prSet presAssocID="{11004DE9-DC9F-44AF-BF03-8E2800084DA7}" presName="parentText" presStyleLbl="node1" presStyleIdx="0" presStyleCnt="2">
        <dgm:presLayoutVars>
          <dgm:chMax val="0"/>
          <dgm:bulletEnabled val="1"/>
        </dgm:presLayoutVars>
      </dgm:prSet>
      <dgm:spPr/>
    </dgm:pt>
    <dgm:pt modelId="{0AA54A95-AE26-443A-B4F1-F7D8AAEB3C96}" type="pres">
      <dgm:prSet presAssocID="{11004DE9-DC9F-44AF-BF03-8E2800084DA7}" presName="childText" presStyleLbl="revTx" presStyleIdx="0" presStyleCnt="2">
        <dgm:presLayoutVars>
          <dgm:bulletEnabled val="1"/>
        </dgm:presLayoutVars>
      </dgm:prSet>
      <dgm:spPr/>
    </dgm:pt>
    <dgm:pt modelId="{4BE3AB58-9F7B-43A7-8EBD-DB4103DA0A13}" type="pres">
      <dgm:prSet presAssocID="{5C2B7208-0E6C-437F-BEC6-48B2944C13D5}" presName="parentText" presStyleLbl="node1" presStyleIdx="1" presStyleCnt="2">
        <dgm:presLayoutVars>
          <dgm:chMax val="0"/>
          <dgm:bulletEnabled val="1"/>
        </dgm:presLayoutVars>
      </dgm:prSet>
      <dgm:spPr/>
    </dgm:pt>
    <dgm:pt modelId="{C9379A54-246D-4E90-BD6E-505E515E1730}" type="pres">
      <dgm:prSet presAssocID="{5C2B7208-0E6C-437F-BEC6-48B2944C13D5}" presName="childText" presStyleLbl="revTx" presStyleIdx="1" presStyleCnt="2">
        <dgm:presLayoutVars>
          <dgm:bulletEnabled val="1"/>
        </dgm:presLayoutVars>
      </dgm:prSet>
      <dgm:spPr/>
    </dgm:pt>
  </dgm:ptLst>
  <dgm:cxnLst>
    <dgm:cxn modelId="{A1D4581A-6AC4-46FA-9999-9A30F26A8E0D}" srcId="{8882290D-71AB-495F-B1E9-09D6256626CF}" destId="{11004DE9-DC9F-44AF-BF03-8E2800084DA7}" srcOrd="0" destOrd="0" parTransId="{4A93674B-8BA4-4AE9-A8E4-24868C2C6952}" sibTransId="{3107CD6F-563F-4D6E-9431-DCD751F49806}"/>
    <dgm:cxn modelId="{1698291D-FB39-4AF3-9AED-576960AD4429}" srcId="{5C2B7208-0E6C-437F-BEC6-48B2944C13D5}" destId="{54B5A6F2-DC18-48FA-8C5C-2B523AB8F3FC}" srcOrd="1" destOrd="0" parTransId="{FDC0A048-4E8A-43BA-B83F-CCF07F0BF048}" sibTransId="{0D51C92C-E568-4494-B5E7-627D59CB0129}"/>
    <dgm:cxn modelId="{9FC9FE32-0F32-4668-984E-B133D15B085C}" type="presOf" srcId="{11004DE9-DC9F-44AF-BF03-8E2800084DA7}" destId="{EC6D7D8E-F489-42DD-B687-BF4A2D2C10C4}" srcOrd="0" destOrd="0" presId="urn:microsoft.com/office/officeart/2005/8/layout/vList2"/>
    <dgm:cxn modelId="{A3162A33-D6F1-4D34-A5CF-6690EE4F7DCF}" type="presOf" srcId="{5C2B7208-0E6C-437F-BEC6-48B2944C13D5}" destId="{4BE3AB58-9F7B-43A7-8EBD-DB4103DA0A13}" srcOrd="0" destOrd="0" presId="urn:microsoft.com/office/officeart/2005/8/layout/vList2"/>
    <dgm:cxn modelId="{684B947D-D666-4FBB-A188-9235659E43E8}" type="presOf" srcId="{F2C3B0D7-17BC-4BBF-992E-0794022075E4}" destId="{0AA54A95-AE26-443A-B4F1-F7D8AAEB3C96}" srcOrd="0" destOrd="0" presId="urn:microsoft.com/office/officeart/2005/8/layout/vList2"/>
    <dgm:cxn modelId="{0D106492-A2C0-4A21-BAB4-F80E9718ADD6}" srcId="{5C2B7208-0E6C-437F-BEC6-48B2944C13D5}" destId="{351F0D29-D8D7-421F-B334-F6B1CC0209D8}" srcOrd="0" destOrd="0" parTransId="{351C1A4F-E159-48B0-9E4B-23DC176986FC}" sibTransId="{A2E17B0E-B178-40E6-8F85-A14873FD90FF}"/>
    <dgm:cxn modelId="{6D33179D-5AD7-4247-BC9D-6DC7C9EFE3F4}" type="presOf" srcId="{351F0D29-D8D7-421F-B334-F6B1CC0209D8}" destId="{C9379A54-246D-4E90-BD6E-505E515E1730}" srcOrd="0" destOrd="0" presId="urn:microsoft.com/office/officeart/2005/8/layout/vList2"/>
    <dgm:cxn modelId="{99071CB7-C846-4E10-8782-CBD2DCBEC468}" type="presOf" srcId="{54B5A6F2-DC18-48FA-8C5C-2B523AB8F3FC}" destId="{C9379A54-246D-4E90-BD6E-505E515E1730}" srcOrd="0" destOrd="1" presId="urn:microsoft.com/office/officeart/2005/8/layout/vList2"/>
    <dgm:cxn modelId="{F0902AC4-916E-4C22-9B31-9F52CB0FF68C}" type="presOf" srcId="{8882290D-71AB-495F-B1E9-09D6256626CF}" destId="{ED73F52D-B7A5-498A-A3EF-D0BE40DC1246}" srcOrd="0" destOrd="0" presId="urn:microsoft.com/office/officeart/2005/8/layout/vList2"/>
    <dgm:cxn modelId="{14AB9AD5-7798-4A5A-8ADB-DC76FE2BDA58}" srcId="{11004DE9-DC9F-44AF-BF03-8E2800084DA7}" destId="{8ED23273-AB6F-423C-AAE8-D57004F5E3C4}" srcOrd="1" destOrd="0" parTransId="{2CC731A8-F87F-44E5-8CC5-AD6842B0E01E}" sibTransId="{1A4D4EDF-A82A-4FEB-BF84-9F406210B499}"/>
    <dgm:cxn modelId="{6647C1F2-146F-462B-BC58-33D2EAA75E61}" type="presOf" srcId="{8ED23273-AB6F-423C-AAE8-D57004F5E3C4}" destId="{0AA54A95-AE26-443A-B4F1-F7D8AAEB3C96}" srcOrd="0" destOrd="1" presId="urn:microsoft.com/office/officeart/2005/8/layout/vList2"/>
    <dgm:cxn modelId="{8CC4FEF8-0D56-49AC-B544-2B5BB04D1B3B}" srcId="{8882290D-71AB-495F-B1E9-09D6256626CF}" destId="{5C2B7208-0E6C-437F-BEC6-48B2944C13D5}" srcOrd="1" destOrd="0" parTransId="{8CA0D946-0E6A-4546-9678-34C272B9BB7D}" sibTransId="{B809F5AF-C7BA-4C96-BFDC-BA6C1BA7F1EC}"/>
    <dgm:cxn modelId="{09AB3EFD-ECC3-4C3D-9939-76610B04CFBF}" srcId="{11004DE9-DC9F-44AF-BF03-8E2800084DA7}" destId="{F2C3B0D7-17BC-4BBF-992E-0794022075E4}" srcOrd="0" destOrd="0" parTransId="{A4A0A019-B795-4914-B5CA-9E64FE574B8F}" sibTransId="{E9A7E930-7181-4851-AF34-C0CB99FDA183}"/>
    <dgm:cxn modelId="{8C35341A-5D91-49A4-B2FE-656840F1F443}" type="presParOf" srcId="{ED73F52D-B7A5-498A-A3EF-D0BE40DC1246}" destId="{EC6D7D8E-F489-42DD-B687-BF4A2D2C10C4}" srcOrd="0" destOrd="0" presId="urn:microsoft.com/office/officeart/2005/8/layout/vList2"/>
    <dgm:cxn modelId="{F9F4AFB0-C498-46B3-A6CE-1377FB26BAB8}" type="presParOf" srcId="{ED73F52D-B7A5-498A-A3EF-D0BE40DC1246}" destId="{0AA54A95-AE26-443A-B4F1-F7D8AAEB3C96}" srcOrd="1" destOrd="0" presId="urn:microsoft.com/office/officeart/2005/8/layout/vList2"/>
    <dgm:cxn modelId="{D267ABA0-E328-4925-BC84-3A26F33EBAE7}" type="presParOf" srcId="{ED73F52D-B7A5-498A-A3EF-D0BE40DC1246}" destId="{4BE3AB58-9F7B-43A7-8EBD-DB4103DA0A13}" srcOrd="2" destOrd="0" presId="urn:microsoft.com/office/officeart/2005/8/layout/vList2"/>
    <dgm:cxn modelId="{A99463C7-55FC-49FA-9D45-C8B84FED49CC}" type="presParOf" srcId="{ED73F52D-B7A5-498A-A3EF-D0BE40DC1246}" destId="{C9379A54-246D-4E90-BD6E-505E515E173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63F8197-1DDE-4465-9ED7-A5CCC63F146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FB8C9DD-5B51-4064-9A4B-AE297823AAB8}">
      <dgm:prSet/>
      <dgm:spPr/>
      <dgm:t>
        <a:bodyPr/>
        <a:lstStyle/>
        <a:p>
          <a:r>
            <a:rPr lang="en-US"/>
            <a:t>Government Transparency &amp; Accountability</a:t>
          </a:r>
        </a:p>
      </dgm:t>
    </dgm:pt>
    <dgm:pt modelId="{D6BF5774-5B56-4C49-A793-DE5110D931A6}" type="parTrans" cxnId="{CCBE16F9-9609-47AB-8D63-AE422CCBD73B}">
      <dgm:prSet/>
      <dgm:spPr/>
      <dgm:t>
        <a:bodyPr/>
        <a:lstStyle/>
        <a:p>
          <a:endParaRPr lang="en-US"/>
        </a:p>
      </dgm:t>
    </dgm:pt>
    <dgm:pt modelId="{68E7B99B-BC68-460D-921B-B21B5D4D5634}" type="sibTrans" cxnId="{CCBE16F9-9609-47AB-8D63-AE422CCBD73B}">
      <dgm:prSet/>
      <dgm:spPr/>
      <dgm:t>
        <a:bodyPr/>
        <a:lstStyle/>
        <a:p>
          <a:endParaRPr lang="en-US"/>
        </a:p>
      </dgm:t>
    </dgm:pt>
    <dgm:pt modelId="{B8AD6254-AC35-406C-9AFC-20345608A66E}">
      <dgm:prSet/>
      <dgm:spPr/>
      <dgm:t>
        <a:bodyPr/>
        <a:lstStyle/>
        <a:p>
          <a:r>
            <a:rPr lang="en-US"/>
            <a:t>Clear communication from government</a:t>
          </a:r>
        </a:p>
      </dgm:t>
    </dgm:pt>
    <dgm:pt modelId="{15420C45-6234-4166-9B07-CCC7C5F77D60}" type="parTrans" cxnId="{15E55F5F-ADAD-4C84-AC14-84E1AACA4E59}">
      <dgm:prSet/>
      <dgm:spPr/>
      <dgm:t>
        <a:bodyPr/>
        <a:lstStyle/>
        <a:p>
          <a:endParaRPr lang="en-US"/>
        </a:p>
      </dgm:t>
    </dgm:pt>
    <dgm:pt modelId="{5C0EC9D6-FB29-4713-AC1D-815828333346}" type="sibTrans" cxnId="{15E55F5F-ADAD-4C84-AC14-84E1AACA4E59}">
      <dgm:prSet/>
      <dgm:spPr/>
      <dgm:t>
        <a:bodyPr/>
        <a:lstStyle/>
        <a:p>
          <a:endParaRPr lang="en-US"/>
        </a:p>
      </dgm:t>
    </dgm:pt>
    <dgm:pt modelId="{7F4F2D40-D75D-472F-8014-F6746E26F1EA}">
      <dgm:prSet/>
      <dgm:spPr/>
      <dgm:t>
        <a:bodyPr/>
        <a:lstStyle/>
        <a:p>
          <a:r>
            <a:rPr lang="en-US" dirty="0"/>
            <a:t>Equitable code enforcement</a:t>
          </a:r>
        </a:p>
      </dgm:t>
    </dgm:pt>
    <dgm:pt modelId="{680514EF-C23D-46A8-9ECE-602B5DF46F02}" type="parTrans" cxnId="{6FF58969-957B-4784-90B4-D60CE8BDE0AD}">
      <dgm:prSet/>
      <dgm:spPr/>
      <dgm:t>
        <a:bodyPr/>
        <a:lstStyle/>
        <a:p>
          <a:endParaRPr lang="en-US"/>
        </a:p>
      </dgm:t>
    </dgm:pt>
    <dgm:pt modelId="{0D0E8D56-16A4-46B8-9E8C-44AD1295CC5C}" type="sibTrans" cxnId="{6FF58969-957B-4784-90B4-D60CE8BDE0AD}">
      <dgm:prSet/>
      <dgm:spPr/>
      <dgm:t>
        <a:bodyPr/>
        <a:lstStyle/>
        <a:p>
          <a:endParaRPr lang="en-US"/>
        </a:p>
      </dgm:t>
    </dgm:pt>
    <dgm:pt modelId="{F2AE640B-1ECE-492C-8A49-4F8645E315BA}">
      <dgm:prSet/>
      <dgm:spPr/>
      <dgm:t>
        <a:bodyPr/>
        <a:lstStyle/>
        <a:p>
          <a:r>
            <a:rPr lang="en-US" dirty="0"/>
            <a:t>Engagement with local communities and nonprofits</a:t>
          </a:r>
        </a:p>
      </dgm:t>
    </dgm:pt>
    <dgm:pt modelId="{7F6DFC5E-B80D-46C0-84A0-9FE698B6C27F}" type="parTrans" cxnId="{E93AB667-6F29-4915-94C7-4594F3CD5FAF}">
      <dgm:prSet/>
      <dgm:spPr/>
      <dgm:t>
        <a:bodyPr/>
        <a:lstStyle/>
        <a:p>
          <a:endParaRPr lang="en-US"/>
        </a:p>
      </dgm:t>
    </dgm:pt>
    <dgm:pt modelId="{7A474CAC-8DB1-4E57-8ABC-0E1936EE6485}" type="sibTrans" cxnId="{E93AB667-6F29-4915-94C7-4594F3CD5FAF}">
      <dgm:prSet/>
      <dgm:spPr/>
      <dgm:t>
        <a:bodyPr/>
        <a:lstStyle/>
        <a:p>
          <a:endParaRPr lang="en-US"/>
        </a:p>
      </dgm:t>
    </dgm:pt>
    <dgm:pt modelId="{31A61700-4F46-4087-8CFA-5F53CBA304C3}">
      <dgm:prSet/>
      <dgm:spPr/>
      <dgm:t>
        <a:bodyPr/>
        <a:lstStyle/>
        <a:p>
          <a:r>
            <a:rPr lang="en-US"/>
            <a:t>Transportation &amp; Traffic</a:t>
          </a:r>
        </a:p>
      </dgm:t>
    </dgm:pt>
    <dgm:pt modelId="{4FC0ECC5-5588-4B00-A53D-27B75C150F06}" type="parTrans" cxnId="{B0AA4679-2D01-41B6-B07D-DE36B9280B89}">
      <dgm:prSet/>
      <dgm:spPr/>
      <dgm:t>
        <a:bodyPr/>
        <a:lstStyle/>
        <a:p>
          <a:endParaRPr lang="en-US"/>
        </a:p>
      </dgm:t>
    </dgm:pt>
    <dgm:pt modelId="{88232627-5473-420C-BB20-47A14A4B6D99}" type="sibTrans" cxnId="{B0AA4679-2D01-41B6-B07D-DE36B9280B89}">
      <dgm:prSet/>
      <dgm:spPr/>
      <dgm:t>
        <a:bodyPr/>
        <a:lstStyle/>
        <a:p>
          <a:endParaRPr lang="en-US"/>
        </a:p>
      </dgm:t>
    </dgm:pt>
    <dgm:pt modelId="{52893F8B-6B94-47D2-8085-79A18BC9BA4B}">
      <dgm:prSet/>
      <dgm:spPr/>
      <dgm:t>
        <a:bodyPr/>
        <a:lstStyle/>
        <a:p>
          <a:r>
            <a:rPr lang="en-US"/>
            <a:t>Street calming and traffic signals</a:t>
          </a:r>
        </a:p>
      </dgm:t>
    </dgm:pt>
    <dgm:pt modelId="{999742E1-FB54-485F-98F6-FDE2761C7AE9}" type="parTrans" cxnId="{14B12F92-E4A8-419F-91DD-77C7008899AF}">
      <dgm:prSet/>
      <dgm:spPr/>
      <dgm:t>
        <a:bodyPr/>
        <a:lstStyle/>
        <a:p>
          <a:endParaRPr lang="en-US"/>
        </a:p>
      </dgm:t>
    </dgm:pt>
    <dgm:pt modelId="{6D96652C-7D18-4819-81BE-DFF69D6E5F23}" type="sibTrans" cxnId="{14B12F92-E4A8-419F-91DD-77C7008899AF}">
      <dgm:prSet/>
      <dgm:spPr/>
      <dgm:t>
        <a:bodyPr/>
        <a:lstStyle/>
        <a:p>
          <a:endParaRPr lang="en-US"/>
        </a:p>
      </dgm:t>
    </dgm:pt>
    <dgm:pt modelId="{48E90225-4CE3-4075-81FA-06A606319367}">
      <dgm:prSet/>
      <dgm:spPr/>
      <dgm:t>
        <a:bodyPr/>
        <a:lstStyle/>
        <a:p>
          <a:r>
            <a:rPr lang="en-US" dirty="0"/>
            <a:t>Bike lanes and pedestrian infrastructure (everywhere not only to provide access to transit)</a:t>
          </a:r>
        </a:p>
      </dgm:t>
    </dgm:pt>
    <dgm:pt modelId="{C453223B-887B-4F4A-99ED-096F8D178DA6}" type="parTrans" cxnId="{248EF286-8CCA-4FE5-B3BC-AD0AB99E6E86}">
      <dgm:prSet/>
      <dgm:spPr/>
      <dgm:t>
        <a:bodyPr/>
        <a:lstStyle/>
        <a:p>
          <a:endParaRPr lang="en-US"/>
        </a:p>
      </dgm:t>
    </dgm:pt>
    <dgm:pt modelId="{581F933A-88FA-405C-BE42-75704E922BD2}" type="sibTrans" cxnId="{248EF286-8CCA-4FE5-B3BC-AD0AB99E6E86}">
      <dgm:prSet/>
      <dgm:spPr/>
      <dgm:t>
        <a:bodyPr/>
        <a:lstStyle/>
        <a:p>
          <a:endParaRPr lang="en-US"/>
        </a:p>
      </dgm:t>
    </dgm:pt>
    <dgm:pt modelId="{56A8BFC5-C2C9-4FBE-8350-2AB4E996441B}">
      <dgm:prSet/>
      <dgm:spPr/>
      <dgm:t>
        <a:bodyPr/>
        <a:lstStyle/>
        <a:p>
          <a:r>
            <a:rPr lang="en-US" dirty="0"/>
            <a:t>Metrics of success/Performance Management</a:t>
          </a:r>
        </a:p>
      </dgm:t>
    </dgm:pt>
    <dgm:pt modelId="{73BD3C0E-069D-4B71-B7BB-EE560D2BA44D}" type="parTrans" cxnId="{B9918963-1AC5-4A58-BC9D-EA932F892080}">
      <dgm:prSet/>
      <dgm:spPr/>
      <dgm:t>
        <a:bodyPr/>
        <a:lstStyle/>
        <a:p>
          <a:endParaRPr lang="en-US"/>
        </a:p>
      </dgm:t>
    </dgm:pt>
    <dgm:pt modelId="{9A9CFE49-C868-44E6-9BA0-8FBC1564148E}" type="sibTrans" cxnId="{B9918963-1AC5-4A58-BC9D-EA932F892080}">
      <dgm:prSet/>
      <dgm:spPr/>
      <dgm:t>
        <a:bodyPr/>
        <a:lstStyle/>
        <a:p>
          <a:endParaRPr lang="en-US"/>
        </a:p>
      </dgm:t>
    </dgm:pt>
    <dgm:pt modelId="{02A7E986-46F8-40F0-B356-1C56224F3E2E}">
      <dgm:prSet/>
      <dgm:spPr/>
      <dgm:t>
        <a:bodyPr/>
        <a:lstStyle/>
        <a:p>
          <a:r>
            <a:rPr lang="en-US" dirty="0"/>
            <a:t>Transparency and reporting</a:t>
          </a:r>
        </a:p>
      </dgm:t>
    </dgm:pt>
    <dgm:pt modelId="{3CAD9E56-083D-4165-A867-AD4D144F0569}" type="parTrans" cxnId="{741FB9BF-DA80-4F25-AD56-A1D8E8225C21}">
      <dgm:prSet/>
      <dgm:spPr/>
      <dgm:t>
        <a:bodyPr/>
        <a:lstStyle/>
        <a:p>
          <a:endParaRPr lang="en-US"/>
        </a:p>
      </dgm:t>
    </dgm:pt>
    <dgm:pt modelId="{BFCB2B11-662C-4459-A847-3A2F88515D2B}" type="sibTrans" cxnId="{741FB9BF-DA80-4F25-AD56-A1D8E8225C21}">
      <dgm:prSet/>
      <dgm:spPr/>
      <dgm:t>
        <a:bodyPr/>
        <a:lstStyle/>
        <a:p>
          <a:endParaRPr lang="en-US"/>
        </a:p>
      </dgm:t>
    </dgm:pt>
    <dgm:pt modelId="{05AA42BF-1B07-4F8B-B70F-95DF24A2B5BC}" type="pres">
      <dgm:prSet presAssocID="{B63F8197-1DDE-4465-9ED7-A5CCC63F1465}" presName="linear" presStyleCnt="0">
        <dgm:presLayoutVars>
          <dgm:animLvl val="lvl"/>
          <dgm:resizeHandles val="exact"/>
        </dgm:presLayoutVars>
      </dgm:prSet>
      <dgm:spPr/>
    </dgm:pt>
    <dgm:pt modelId="{07710109-A6F1-4F41-83DD-7DB3546FFAF1}" type="pres">
      <dgm:prSet presAssocID="{3FB8C9DD-5B51-4064-9A4B-AE297823AAB8}" presName="parentText" presStyleLbl="node1" presStyleIdx="0" presStyleCnt="2">
        <dgm:presLayoutVars>
          <dgm:chMax val="0"/>
          <dgm:bulletEnabled val="1"/>
        </dgm:presLayoutVars>
      </dgm:prSet>
      <dgm:spPr/>
    </dgm:pt>
    <dgm:pt modelId="{9034A8DB-207D-496B-A0FE-EF70A180AA20}" type="pres">
      <dgm:prSet presAssocID="{3FB8C9DD-5B51-4064-9A4B-AE297823AAB8}" presName="childText" presStyleLbl="revTx" presStyleIdx="0" presStyleCnt="2">
        <dgm:presLayoutVars>
          <dgm:bulletEnabled val="1"/>
        </dgm:presLayoutVars>
      </dgm:prSet>
      <dgm:spPr/>
    </dgm:pt>
    <dgm:pt modelId="{F55B029B-FDE8-44B5-9076-47B9529C9112}" type="pres">
      <dgm:prSet presAssocID="{31A61700-4F46-4087-8CFA-5F53CBA304C3}" presName="parentText" presStyleLbl="node1" presStyleIdx="1" presStyleCnt="2">
        <dgm:presLayoutVars>
          <dgm:chMax val="0"/>
          <dgm:bulletEnabled val="1"/>
        </dgm:presLayoutVars>
      </dgm:prSet>
      <dgm:spPr/>
    </dgm:pt>
    <dgm:pt modelId="{A8210835-CAA5-41F1-8D5F-E3C7655DADF9}" type="pres">
      <dgm:prSet presAssocID="{31A61700-4F46-4087-8CFA-5F53CBA304C3}" presName="childText" presStyleLbl="revTx" presStyleIdx="1" presStyleCnt="2">
        <dgm:presLayoutVars>
          <dgm:bulletEnabled val="1"/>
        </dgm:presLayoutVars>
      </dgm:prSet>
      <dgm:spPr/>
    </dgm:pt>
  </dgm:ptLst>
  <dgm:cxnLst>
    <dgm:cxn modelId="{751B9F2F-F0D5-4F37-992E-F9AD13EDB967}" type="presOf" srcId="{F2AE640B-1ECE-492C-8A49-4F8645E315BA}" destId="{9034A8DB-207D-496B-A0FE-EF70A180AA20}" srcOrd="0" destOrd="2" presId="urn:microsoft.com/office/officeart/2005/8/layout/vList2"/>
    <dgm:cxn modelId="{15E55F5F-ADAD-4C84-AC14-84E1AACA4E59}" srcId="{3FB8C9DD-5B51-4064-9A4B-AE297823AAB8}" destId="{B8AD6254-AC35-406C-9AFC-20345608A66E}" srcOrd="0" destOrd="0" parTransId="{15420C45-6234-4166-9B07-CCC7C5F77D60}" sibTransId="{5C0EC9D6-FB29-4713-AC1D-815828333346}"/>
    <dgm:cxn modelId="{B9918963-1AC5-4A58-BC9D-EA932F892080}" srcId="{3FB8C9DD-5B51-4064-9A4B-AE297823AAB8}" destId="{56A8BFC5-C2C9-4FBE-8350-2AB4E996441B}" srcOrd="3" destOrd="0" parTransId="{73BD3C0E-069D-4B71-B7BB-EE560D2BA44D}" sibTransId="{9A9CFE49-C868-44E6-9BA0-8FBC1564148E}"/>
    <dgm:cxn modelId="{E93AB667-6F29-4915-94C7-4594F3CD5FAF}" srcId="{3FB8C9DD-5B51-4064-9A4B-AE297823AAB8}" destId="{F2AE640B-1ECE-492C-8A49-4F8645E315BA}" srcOrd="2" destOrd="0" parTransId="{7F6DFC5E-B80D-46C0-84A0-9FE698B6C27F}" sibTransId="{7A474CAC-8DB1-4E57-8ABC-0E1936EE6485}"/>
    <dgm:cxn modelId="{6FF58969-957B-4784-90B4-D60CE8BDE0AD}" srcId="{3FB8C9DD-5B51-4064-9A4B-AE297823AAB8}" destId="{7F4F2D40-D75D-472F-8014-F6746E26F1EA}" srcOrd="1" destOrd="0" parTransId="{680514EF-C23D-46A8-9ECE-602B5DF46F02}" sibTransId="{0D0E8D56-16A4-46B8-9E8C-44AD1295CC5C}"/>
    <dgm:cxn modelId="{3939D949-258B-461A-95C1-8CBECFC83F1F}" type="presOf" srcId="{B63F8197-1DDE-4465-9ED7-A5CCC63F1465}" destId="{05AA42BF-1B07-4F8B-B70F-95DF24A2B5BC}" srcOrd="0" destOrd="0" presId="urn:microsoft.com/office/officeart/2005/8/layout/vList2"/>
    <dgm:cxn modelId="{B0AA4679-2D01-41B6-B07D-DE36B9280B89}" srcId="{B63F8197-1DDE-4465-9ED7-A5CCC63F1465}" destId="{31A61700-4F46-4087-8CFA-5F53CBA304C3}" srcOrd="1" destOrd="0" parTransId="{4FC0ECC5-5588-4B00-A53D-27B75C150F06}" sibTransId="{88232627-5473-420C-BB20-47A14A4B6D99}"/>
    <dgm:cxn modelId="{248EF286-8CCA-4FE5-B3BC-AD0AB99E6E86}" srcId="{31A61700-4F46-4087-8CFA-5F53CBA304C3}" destId="{48E90225-4CE3-4075-81FA-06A606319367}" srcOrd="1" destOrd="0" parTransId="{C453223B-887B-4F4A-99ED-096F8D178DA6}" sibTransId="{581F933A-88FA-405C-BE42-75704E922BD2}"/>
    <dgm:cxn modelId="{95067B8E-A157-49A7-812C-2CC545021BB7}" type="presOf" srcId="{02A7E986-46F8-40F0-B356-1C56224F3E2E}" destId="{9034A8DB-207D-496B-A0FE-EF70A180AA20}" srcOrd="0" destOrd="4" presId="urn:microsoft.com/office/officeart/2005/8/layout/vList2"/>
    <dgm:cxn modelId="{C2944091-1781-4761-9A0E-42767A4F4D9B}" type="presOf" srcId="{31A61700-4F46-4087-8CFA-5F53CBA304C3}" destId="{F55B029B-FDE8-44B5-9076-47B9529C9112}" srcOrd="0" destOrd="0" presId="urn:microsoft.com/office/officeart/2005/8/layout/vList2"/>
    <dgm:cxn modelId="{14B12F92-E4A8-419F-91DD-77C7008899AF}" srcId="{31A61700-4F46-4087-8CFA-5F53CBA304C3}" destId="{52893F8B-6B94-47D2-8085-79A18BC9BA4B}" srcOrd="0" destOrd="0" parTransId="{999742E1-FB54-485F-98F6-FDE2761C7AE9}" sibTransId="{6D96652C-7D18-4819-81BE-DFF69D6E5F23}"/>
    <dgm:cxn modelId="{406D7EA2-D89D-4BDA-9999-ACC2F3A5048A}" type="presOf" srcId="{56A8BFC5-C2C9-4FBE-8350-2AB4E996441B}" destId="{9034A8DB-207D-496B-A0FE-EF70A180AA20}" srcOrd="0" destOrd="3" presId="urn:microsoft.com/office/officeart/2005/8/layout/vList2"/>
    <dgm:cxn modelId="{01ED92AB-6A7C-4577-B62A-5D18DF3121F7}" type="presOf" srcId="{7F4F2D40-D75D-472F-8014-F6746E26F1EA}" destId="{9034A8DB-207D-496B-A0FE-EF70A180AA20}" srcOrd="0" destOrd="1" presId="urn:microsoft.com/office/officeart/2005/8/layout/vList2"/>
    <dgm:cxn modelId="{657262AD-24B8-42BB-8C61-DDFBB59C8F7F}" type="presOf" srcId="{B8AD6254-AC35-406C-9AFC-20345608A66E}" destId="{9034A8DB-207D-496B-A0FE-EF70A180AA20}" srcOrd="0" destOrd="0" presId="urn:microsoft.com/office/officeart/2005/8/layout/vList2"/>
    <dgm:cxn modelId="{80F501B5-A8DC-49EF-8C1C-35492DD24FDF}" type="presOf" srcId="{3FB8C9DD-5B51-4064-9A4B-AE297823AAB8}" destId="{07710109-A6F1-4F41-83DD-7DB3546FFAF1}" srcOrd="0" destOrd="0" presId="urn:microsoft.com/office/officeart/2005/8/layout/vList2"/>
    <dgm:cxn modelId="{9E25CFB9-F2DE-457F-8713-838AD78710E9}" type="presOf" srcId="{48E90225-4CE3-4075-81FA-06A606319367}" destId="{A8210835-CAA5-41F1-8D5F-E3C7655DADF9}" srcOrd="0" destOrd="1" presId="urn:microsoft.com/office/officeart/2005/8/layout/vList2"/>
    <dgm:cxn modelId="{741FB9BF-DA80-4F25-AD56-A1D8E8225C21}" srcId="{3FB8C9DD-5B51-4064-9A4B-AE297823AAB8}" destId="{02A7E986-46F8-40F0-B356-1C56224F3E2E}" srcOrd="4" destOrd="0" parTransId="{3CAD9E56-083D-4165-A867-AD4D144F0569}" sibTransId="{BFCB2B11-662C-4459-A847-3A2F88515D2B}"/>
    <dgm:cxn modelId="{CDD1F0DD-D50F-4FAC-8270-BFE0C4596BEA}" type="presOf" srcId="{52893F8B-6B94-47D2-8085-79A18BC9BA4B}" destId="{A8210835-CAA5-41F1-8D5F-E3C7655DADF9}" srcOrd="0" destOrd="0" presId="urn:microsoft.com/office/officeart/2005/8/layout/vList2"/>
    <dgm:cxn modelId="{CCBE16F9-9609-47AB-8D63-AE422CCBD73B}" srcId="{B63F8197-1DDE-4465-9ED7-A5CCC63F1465}" destId="{3FB8C9DD-5B51-4064-9A4B-AE297823AAB8}" srcOrd="0" destOrd="0" parTransId="{D6BF5774-5B56-4C49-A793-DE5110D931A6}" sibTransId="{68E7B99B-BC68-460D-921B-B21B5D4D5634}"/>
    <dgm:cxn modelId="{3BB1ABB5-C5B2-404E-A66D-2786250AA77D}" type="presParOf" srcId="{05AA42BF-1B07-4F8B-B70F-95DF24A2B5BC}" destId="{07710109-A6F1-4F41-83DD-7DB3546FFAF1}" srcOrd="0" destOrd="0" presId="urn:microsoft.com/office/officeart/2005/8/layout/vList2"/>
    <dgm:cxn modelId="{8DC80D57-C65C-43F6-B390-0EDD645DDF50}" type="presParOf" srcId="{05AA42BF-1B07-4F8B-B70F-95DF24A2B5BC}" destId="{9034A8DB-207D-496B-A0FE-EF70A180AA20}" srcOrd="1" destOrd="0" presId="urn:microsoft.com/office/officeart/2005/8/layout/vList2"/>
    <dgm:cxn modelId="{A250491E-1FED-4B79-AF89-AA3515C76022}" type="presParOf" srcId="{05AA42BF-1B07-4F8B-B70F-95DF24A2B5BC}" destId="{F55B029B-FDE8-44B5-9076-47B9529C9112}" srcOrd="2" destOrd="0" presId="urn:microsoft.com/office/officeart/2005/8/layout/vList2"/>
    <dgm:cxn modelId="{6A57B70B-D705-4E4B-8FF3-AF40588D50A6}" type="presParOf" srcId="{05AA42BF-1B07-4F8B-B70F-95DF24A2B5BC}" destId="{A8210835-CAA5-41F1-8D5F-E3C7655DADF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E7D557C-DEAE-4480-B090-71DDBF60C88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D56F867-CDEF-45E2-892E-C1BE68027A7A}">
      <dgm:prSet/>
      <dgm:spPr/>
      <dgm:t>
        <a:bodyPr/>
        <a:lstStyle/>
        <a:p>
          <a:r>
            <a:rPr lang="en-US"/>
            <a:t>Health &amp; Environment</a:t>
          </a:r>
        </a:p>
      </dgm:t>
    </dgm:pt>
    <dgm:pt modelId="{AB0367F0-DD36-4BEF-BB9B-C8B659674796}" type="parTrans" cxnId="{B4F85A4B-D9FB-48D5-A2C6-CE25B9CC7287}">
      <dgm:prSet/>
      <dgm:spPr/>
      <dgm:t>
        <a:bodyPr/>
        <a:lstStyle/>
        <a:p>
          <a:endParaRPr lang="en-US"/>
        </a:p>
      </dgm:t>
    </dgm:pt>
    <dgm:pt modelId="{6FA78B61-278C-40F4-8795-6263F4B20B09}" type="sibTrans" cxnId="{B4F85A4B-D9FB-48D5-A2C6-CE25B9CC7287}">
      <dgm:prSet/>
      <dgm:spPr/>
      <dgm:t>
        <a:bodyPr/>
        <a:lstStyle/>
        <a:p>
          <a:endParaRPr lang="en-US"/>
        </a:p>
      </dgm:t>
    </dgm:pt>
    <dgm:pt modelId="{BA1F3BF8-CB75-41C1-B4F3-9AC084ECC5CB}">
      <dgm:prSet/>
      <dgm:spPr/>
      <dgm:t>
        <a:bodyPr/>
        <a:lstStyle/>
        <a:p>
          <a:r>
            <a:rPr lang="en-US"/>
            <a:t>Water quality and pressure</a:t>
          </a:r>
        </a:p>
      </dgm:t>
    </dgm:pt>
    <dgm:pt modelId="{CDC8494A-145E-4A57-BC93-4FF36B89955B}" type="parTrans" cxnId="{27D98F60-CA5E-432C-B416-0FAD7F8E9ED7}">
      <dgm:prSet/>
      <dgm:spPr/>
      <dgm:t>
        <a:bodyPr/>
        <a:lstStyle/>
        <a:p>
          <a:endParaRPr lang="en-US"/>
        </a:p>
      </dgm:t>
    </dgm:pt>
    <dgm:pt modelId="{E5244006-6342-419B-9778-AD346E5AC896}" type="sibTrans" cxnId="{27D98F60-CA5E-432C-B416-0FAD7F8E9ED7}">
      <dgm:prSet/>
      <dgm:spPr/>
      <dgm:t>
        <a:bodyPr/>
        <a:lstStyle/>
        <a:p>
          <a:endParaRPr lang="en-US"/>
        </a:p>
      </dgm:t>
    </dgm:pt>
    <dgm:pt modelId="{24AFE34B-4CAA-4BE3-B653-DB048C4720AE}">
      <dgm:prSet/>
      <dgm:spPr/>
      <dgm:t>
        <a:bodyPr/>
        <a:lstStyle/>
        <a:p>
          <a:r>
            <a:rPr lang="en-US" dirty="0"/>
            <a:t>Tree maintenance and wildlife control</a:t>
          </a:r>
        </a:p>
      </dgm:t>
    </dgm:pt>
    <dgm:pt modelId="{C14E8E00-8182-44D6-9782-3899594E1631}" type="parTrans" cxnId="{DD0FD402-6BAC-4157-8B13-1B0EE6540753}">
      <dgm:prSet/>
      <dgm:spPr/>
      <dgm:t>
        <a:bodyPr/>
        <a:lstStyle/>
        <a:p>
          <a:endParaRPr lang="en-US"/>
        </a:p>
      </dgm:t>
    </dgm:pt>
    <dgm:pt modelId="{CB95D3B7-A7F3-4755-A3AC-25EDADE06EF7}" type="sibTrans" cxnId="{DD0FD402-6BAC-4157-8B13-1B0EE6540753}">
      <dgm:prSet/>
      <dgm:spPr/>
      <dgm:t>
        <a:bodyPr/>
        <a:lstStyle/>
        <a:p>
          <a:endParaRPr lang="en-US"/>
        </a:p>
      </dgm:t>
    </dgm:pt>
    <dgm:pt modelId="{5C1A5B86-7585-4FB7-BF96-9C6C1CD986FC}">
      <dgm:prSet/>
      <dgm:spPr/>
      <dgm:t>
        <a:bodyPr/>
        <a:lstStyle/>
        <a:p>
          <a:r>
            <a:rPr lang="en-US"/>
            <a:t>Business &amp; Economic Development</a:t>
          </a:r>
        </a:p>
      </dgm:t>
    </dgm:pt>
    <dgm:pt modelId="{901CBD8A-F0A5-49A4-9C06-B428B96B747F}" type="parTrans" cxnId="{3415CD88-49D5-458D-93E1-84EAD8F77306}">
      <dgm:prSet/>
      <dgm:spPr/>
      <dgm:t>
        <a:bodyPr/>
        <a:lstStyle/>
        <a:p>
          <a:endParaRPr lang="en-US"/>
        </a:p>
      </dgm:t>
    </dgm:pt>
    <dgm:pt modelId="{A427F0AF-856D-4322-843F-14515B39C457}" type="sibTrans" cxnId="{3415CD88-49D5-458D-93E1-84EAD8F77306}">
      <dgm:prSet/>
      <dgm:spPr/>
      <dgm:t>
        <a:bodyPr/>
        <a:lstStyle/>
        <a:p>
          <a:endParaRPr lang="en-US"/>
        </a:p>
      </dgm:t>
    </dgm:pt>
    <dgm:pt modelId="{63F970E1-2DF0-4E88-91AB-71ADE7949A1F}">
      <dgm:prSet/>
      <dgm:spPr/>
      <dgm:t>
        <a:bodyPr/>
        <a:lstStyle/>
        <a:p>
          <a:r>
            <a:rPr lang="en-US" dirty="0"/>
            <a:t>Limit hotel development</a:t>
          </a:r>
        </a:p>
      </dgm:t>
    </dgm:pt>
    <dgm:pt modelId="{A21AC71D-4C8E-439C-8545-58AE80C2FA5D}" type="parTrans" cxnId="{01AB5A53-D273-4AA0-BCE0-8BA1EE0A1192}">
      <dgm:prSet/>
      <dgm:spPr/>
      <dgm:t>
        <a:bodyPr/>
        <a:lstStyle/>
        <a:p>
          <a:endParaRPr lang="en-US"/>
        </a:p>
      </dgm:t>
    </dgm:pt>
    <dgm:pt modelId="{930430CB-651D-4713-A2A1-56CAFBE38308}" type="sibTrans" cxnId="{01AB5A53-D273-4AA0-BCE0-8BA1EE0A1192}">
      <dgm:prSet/>
      <dgm:spPr/>
      <dgm:t>
        <a:bodyPr/>
        <a:lstStyle/>
        <a:p>
          <a:endParaRPr lang="en-US"/>
        </a:p>
      </dgm:t>
    </dgm:pt>
    <dgm:pt modelId="{B6B7573D-0ADE-40BF-8905-43F1CE9D2A85}" type="pres">
      <dgm:prSet presAssocID="{0E7D557C-DEAE-4480-B090-71DDBF60C88C}" presName="linear" presStyleCnt="0">
        <dgm:presLayoutVars>
          <dgm:animLvl val="lvl"/>
          <dgm:resizeHandles val="exact"/>
        </dgm:presLayoutVars>
      </dgm:prSet>
      <dgm:spPr/>
    </dgm:pt>
    <dgm:pt modelId="{3EF163B5-7EBA-432D-A11D-DD9D665E07B3}" type="pres">
      <dgm:prSet presAssocID="{DD56F867-CDEF-45E2-892E-C1BE68027A7A}" presName="parentText" presStyleLbl="node1" presStyleIdx="0" presStyleCnt="2">
        <dgm:presLayoutVars>
          <dgm:chMax val="0"/>
          <dgm:bulletEnabled val="1"/>
        </dgm:presLayoutVars>
      </dgm:prSet>
      <dgm:spPr/>
    </dgm:pt>
    <dgm:pt modelId="{8B19F9C2-9CCB-426D-B1D3-7D017F2D423D}" type="pres">
      <dgm:prSet presAssocID="{DD56F867-CDEF-45E2-892E-C1BE68027A7A}" presName="childText" presStyleLbl="revTx" presStyleIdx="0" presStyleCnt="2">
        <dgm:presLayoutVars>
          <dgm:bulletEnabled val="1"/>
        </dgm:presLayoutVars>
      </dgm:prSet>
      <dgm:spPr/>
    </dgm:pt>
    <dgm:pt modelId="{D7238E7C-AFFA-4A2C-8326-487B040308FF}" type="pres">
      <dgm:prSet presAssocID="{5C1A5B86-7585-4FB7-BF96-9C6C1CD986FC}" presName="parentText" presStyleLbl="node1" presStyleIdx="1" presStyleCnt="2">
        <dgm:presLayoutVars>
          <dgm:chMax val="0"/>
          <dgm:bulletEnabled val="1"/>
        </dgm:presLayoutVars>
      </dgm:prSet>
      <dgm:spPr/>
    </dgm:pt>
    <dgm:pt modelId="{4D7A62BB-BA96-4197-B674-0B794ACF08E1}" type="pres">
      <dgm:prSet presAssocID="{5C1A5B86-7585-4FB7-BF96-9C6C1CD986FC}" presName="childText" presStyleLbl="revTx" presStyleIdx="1" presStyleCnt="2">
        <dgm:presLayoutVars>
          <dgm:bulletEnabled val="1"/>
        </dgm:presLayoutVars>
      </dgm:prSet>
      <dgm:spPr/>
    </dgm:pt>
  </dgm:ptLst>
  <dgm:cxnLst>
    <dgm:cxn modelId="{D3BFFB00-B4E4-486F-A81F-7F218961A6F0}" type="presOf" srcId="{63F970E1-2DF0-4E88-91AB-71ADE7949A1F}" destId="{4D7A62BB-BA96-4197-B674-0B794ACF08E1}" srcOrd="0" destOrd="0" presId="urn:microsoft.com/office/officeart/2005/8/layout/vList2"/>
    <dgm:cxn modelId="{DD0FD402-6BAC-4157-8B13-1B0EE6540753}" srcId="{DD56F867-CDEF-45E2-892E-C1BE68027A7A}" destId="{24AFE34B-4CAA-4BE3-B653-DB048C4720AE}" srcOrd="1" destOrd="0" parTransId="{C14E8E00-8182-44D6-9782-3899594E1631}" sibTransId="{CB95D3B7-A7F3-4755-A3AC-25EDADE06EF7}"/>
    <dgm:cxn modelId="{C0E8610C-BC8C-47CA-87B1-6F8165C344BD}" type="presOf" srcId="{BA1F3BF8-CB75-41C1-B4F3-9AC084ECC5CB}" destId="{8B19F9C2-9CCB-426D-B1D3-7D017F2D423D}" srcOrd="0" destOrd="0" presId="urn:microsoft.com/office/officeart/2005/8/layout/vList2"/>
    <dgm:cxn modelId="{12032918-3894-4C8E-BBA7-7ABA7CF28764}" type="presOf" srcId="{0E7D557C-DEAE-4480-B090-71DDBF60C88C}" destId="{B6B7573D-0ADE-40BF-8905-43F1CE9D2A85}" srcOrd="0" destOrd="0" presId="urn:microsoft.com/office/officeart/2005/8/layout/vList2"/>
    <dgm:cxn modelId="{27D98F60-CA5E-432C-B416-0FAD7F8E9ED7}" srcId="{DD56F867-CDEF-45E2-892E-C1BE68027A7A}" destId="{BA1F3BF8-CB75-41C1-B4F3-9AC084ECC5CB}" srcOrd="0" destOrd="0" parTransId="{CDC8494A-145E-4A57-BC93-4FF36B89955B}" sibTransId="{E5244006-6342-419B-9778-AD346E5AC896}"/>
    <dgm:cxn modelId="{B4F85A4B-D9FB-48D5-A2C6-CE25B9CC7287}" srcId="{0E7D557C-DEAE-4480-B090-71DDBF60C88C}" destId="{DD56F867-CDEF-45E2-892E-C1BE68027A7A}" srcOrd="0" destOrd="0" parTransId="{AB0367F0-DD36-4BEF-BB9B-C8B659674796}" sibTransId="{6FA78B61-278C-40F4-8795-6263F4B20B09}"/>
    <dgm:cxn modelId="{215FC751-57D4-4B5E-88B3-6837EBEC126F}" type="presOf" srcId="{DD56F867-CDEF-45E2-892E-C1BE68027A7A}" destId="{3EF163B5-7EBA-432D-A11D-DD9D665E07B3}" srcOrd="0" destOrd="0" presId="urn:microsoft.com/office/officeart/2005/8/layout/vList2"/>
    <dgm:cxn modelId="{01AB5A53-D273-4AA0-BCE0-8BA1EE0A1192}" srcId="{5C1A5B86-7585-4FB7-BF96-9C6C1CD986FC}" destId="{63F970E1-2DF0-4E88-91AB-71ADE7949A1F}" srcOrd="0" destOrd="0" parTransId="{A21AC71D-4C8E-439C-8545-58AE80C2FA5D}" sibTransId="{930430CB-651D-4713-A2A1-56CAFBE38308}"/>
    <dgm:cxn modelId="{D477E173-CDA8-4470-9AD9-53F7EF413F58}" type="presOf" srcId="{5C1A5B86-7585-4FB7-BF96-9C6C1CD986FC}" destId="{D7238E7C-AFFA-4A2C-8326-487B040308FF}" srcOrd="0" destOrd="0" presId="urn:microsoft.com/office/officeart/2005/8/layout/vList2"/>
    <dgm:cxn modelId="{A99BC056-E7BD-4548-AC5F-BC5B2AA06D18}" type="presOf" srcId="{24AFE34B-4CAA-4BE3-B653-DB048C4720AE}" destId="{8B19F9C2-9CCB-426D-B1D3-7D017F2D423D}" srcOrd="0" destOrd="1" presId="urn:microsoft.com/office/officeart/2005/8/layout/vList2"/>
    <dgm:cxn modelId="{3415CD88-49D5-458D-93E1-84EAD8F77306}" srcId="{0E7D557C-DEAE-4480-B090-71DDBF60C88C}" destId="{5C1A5B86-7585-4FB7-BF96-9C6C1CD986FC}" srcOrd="1" destOrd="0" parTransId="{901CBD8A-F0A5-49A4-9C06-B428B96B747F}" sibTransId="{A427F0AF-856D-4322-843F-14515B39C457}"/>
    <dgm:cxn modelId="{A990344D-8536-4F11-8B49-72B5EB11BB34}" type="presParOf" srcId="{B6B7573D-0ADE-40BF-8905-43F1CE9D2A85}" destId="{3EF163B5-7EBA-432D-A11D-DD9D665E07B3}" srcOrd="0" destOrd="0" presId="urn:microsoft.com/office/officeart/2005/8/layout/vList2"/>
    <dgm:cxn modelId="{81C98379-FD20-4794-8B4B-C0CFD2F8CB7C}" type="presParOf" srcId="{B6B7573D-0ADE-40BF-8905-43F1CE9D2A85}" destId="{8B19F9C2-9CCB-426D-B1D3-7D017F2D423D}" srcOrd="1" destOrd="0" presId="urn:microsoft.com/office/officeart/2005/8/layout/vList2"/>
    <dgm:cxn modelId="{41112517-72D2-4BC5-A349-523687C80080}" type="presParOf" srcId="{B6B7573D-0ADE-40BF-8905-43F1CE9D2A85}" destId="{D7238E7C-AFFA-4A2C-8326-487B040308FF}" srcOrd="2" destOrd="0" presId="urn:microsoft.com/office/officeart/2005/8/layout/vList2"/>
    <dgm:cxn modelId="{684778AE-B348-4362-B377-3A53270B7A73}" type="presParOf" srcId="{B6B7573D-0ADE-40BF-8905-43F1CE9D2A85}" destId="{4D7A62BB-BA96-4197-B674-0B794ACF08E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AC404A0-028A-41A4-9713-4C821FFEA03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F18D9D0-7195-4DD2-BF50-8719316944BF}">
      <dgm:prSet/>
      <dgm:spPr/>
      <dgm:t>
        <a:bodyPr/>
        <a:lstStyle/>
        <a:p>
          <a:r>
            <a:rPr lang="en-US"/>
            <a:t>Community Engagement</a:t>
          </a:r>
        </a:p>
      </dgm:t>
    </dgm:pt>
    <dgm:pt modelId="{9A9C8747-746C-4000-B0E3-4163B5D9585A}" type="parTrans" cxnId="{BC58D710-BD57-4391-86E1-C6B4A0612302}">
      <dgm:prSet/>
      <dgm:spPr/>
      <dgm:t>
        <a:bodyPr/>
        <a:lstStyle/>
        <a:p>
          <a:endParaRPr lang="en-US"/>
        </a:p>
      </dgm:t>
    </dgm:pt>
    <dgm:pt modelId="{C9C71E30-0D32-4793-9EDF-3E99553BB78D}" type="sibTrans" cxnId="{BC58D710-BD57-4391-86E1-C6B4A0612302}">
      <dgm:prSet/>
      <dgm:spPr/>
      <dgm:t>
        <a:bodyPr/>
        <a:lstStyle/>
        <a:p>
          <a:endParaRPr lang="en-US"/>
        </a:p>
      </dgm:t>
    </dgm:pt>
    <dgm:pt modelId="{D7583CED-A308-448F-B58D-64885B5D90F6}">
      <dgm:prSet/>
      <dgm:spPr/>
      <dgm:t>
        <a:bodyPr/>
        <a:lstStyle/>
        <a:p>
          <a:r>
            <a:rPr lang="en-US" dirty="0"/>
            <a:t>More Town halls</a:t>
          </a:r>
        </a:p>
      </dgm:t>
    </dgm:pt>
    <dgm:pt modelId="{BB65629F-EBB6-4481-A413-3180ED2A8A03}" type="parTrans" cxnId="{A6570CF8-5FF8-4107-864B-CF0F686032B1}">
      <dgm:prSet/>
      <dgm:spPr/>
      <dgm:t>
        <a:bodyPr/>
        <a:lstStyle/>
        <a:p>
          <a:endParaRPr lang="en-US"/>
        </a:p>
      </dgm:t>
    </dgm:pt>
    <dgm:pt modelId="{30F97B57-566D-4DA8-8AF6-D01C8F4E5D8B}" type="sibTrans" cxnId="{A6570CF8-5FF8-4107-864B-CF0F686032B1}">
      <dgm:prSet/>
      <dgm:spPr/>
      <dgm:t>
        <a:bodyPr/>
        <a:lstStyle/>
        <a:p>
          <a:endParaRPr lang="en-US"/>
        </a:p>
      </dgm:t>
    </dgm:pt>
    <dgm:pt modelId="{52C9588D-2C81-4880-A889-B160A2466DF7}">
      <dgm:prSet/>
      <dgm:spPr/>
      <dgm:t>
        <a:bodyPr/>
        <a:lstStyle/>
        <a:p>
          <a:r>
            <a:rPr lang="en-US" dirty="0"/>
            <a:t>Faith-based and volunteer collaboration</a:t>
          </a:r>
        </a:p>
      </dgm:t>
    </dgm:pt>
    <dgm:pt modelId="{554DC7BC-05FF-426F-A6FE-C64EB02B18A6}" type="parTrans" cxnId="{17BE0C9F-D556-4082-B291-56655B8F9246}">
      <dgm:prSet/>
      <dgm:spPr/>
      <dgm:t>
        <a:bodyPr/>
        <a:lstStyle/>
        <a:p>
          <a:endParaRPr lang="en-US"/>
        </a:p>
      </dgm:t>
    </dgm:pt>
    <dgm:pt modelId="{14E164C3-2B57-4633-879A-56B01C540781}" type="sibTrans" cxnId="{17BE0C9F-D556-4082-B291-56655B8F9246}">
      <dgm:prSet/>
      <dgm:spPr/>
      <dgm:t>
        <a:bodyPr/>
        <a:lstStyle/>
        <a:p>
          <a:endParaRPr lang="en-US"/>
        </a:p>
      </dgm:t>
    </dgm:pt>
    <dgm:pt modelId="{B6300097-C4C2-4EAE-9244-7DBFF4FFD21B}">
      <dgm:prSet/>
      <dgm:spPr/>
      <dgm:t>
        <a:bodyPr/>
        <a:lstStyle/>
        <a:p>
          <a:r>
            <a:rPr lang="en-US"/>
            <a:t>Technology &amp; Services Access</a:t>
          </a:r>
        </a:p>
      </dgm:t>
    </dgm:pt>
    <dgm:pt modelId="{17213FCF-CCD4-4DD8-9BED-9D69F55272FD}" type="parTrans" cxnId="{8CB45E62-B5AC-4FFD-8D7D-ABE3DB30A840}">
      <dgm:prSet/>
      <dgm:spPr/>
      <dgm:t>
        <a:bodyPr/>
        <a:lstStyle/>
        <a:p>
          <a:endParaRPr lang="en-US"/>
        </a:p>
      </dgm:t>
    </dgm:pt>
    <dgm:pt modelId="{B7128B2D-F28A-4CC6-A5D2-58F2A63CCBFF}" type="sibTrans" cxnId="{8CB45E62-B5AC-4FFD-8D7D-ABE3DB30A840}">
      <dgm:prSet/>
      <dgm:spPr/>
      <dgm:t>
        <a:bodyPr/>
        <a:lstStyle/>
        <a:p>
          <a:endParaRPr lang="en-US"/>
        </a:p>
      </dgm:t>
    </dgm:pt>
    <dgm:pt modelId="{A2A35CCF-5CD7-4AA2-8F62-35CD99DBDC22}">
      <dgm:prSet/>
      <dgm:spPr/>
      <dgm:t>
        <a:bodyPr/>
        <a:lstStyle/>
        <a:p>
          <a:r>
            <a:rPr lang="en-US"/>
            <a:t>Access to public WiFi</a:t>
          </a:r>
        </a:p>
      </dgm:t>
    </dgm:pt>
    <dgm:pt modelId="{0688CC7D-5627-4F4A-8837-0194519D3D9F}" type="parTrans" cxnId="{FD3B17BC-68B0-40F6-B3EF-3822DD8C9335}">
      <dgm:prSet/>
      <dgm:spPr/>
      <dgm:t>
        <a:bodyPr/>
        <a:lstStyle/>
        <a:p>
          <a:endParaRPr lang="en-US"/>
        </a:p>
      </dgm:t>
    </dgm:pt>
    <dgm:pt modelId="{461D620D-72D5-483B-9E66-0ECB6E8AFB40}" type="sibTrans" cxnId="{FD3B17BC-68B0-40F6-B3EF-3822DD8C9335}">
      <dgm:prSet/>
      <dgm:spPr/>
      <dgm:t>
        <a:bodyPr/>
        <a:lstStyle/>
        <a:p>
          <a:endParaRPr lang="en-US"/>
        </a:p>
      </dgm:t>
    </dgm:pt>
    <dgm:pt modelId="{B28D8CA8-794B-4100-956E-F660766D79D8}">
      <dgm:prSet/>
      <dgm:spPr/>
      <dgm:t>
        <a:bodyPr/>
        <a:lstStyle/>
        <a:p>
          <a:r>
            <a:rPr lang="en-US" dirty="0"/>
            <a:t>More efficient permitting and license processes</a:t>
          </a:r>
        </a:p>
      </dgm:t>
    </dgm:pt>
    <dgm:pt modelId="{F8D21B56-F2D4-48DB-BD8B-E8B2598B54D9}" type="parTrans" cxnId="{DF1E17F0-CF9E-4B8D-A8DF-8CA92E69D73E}">
      <dgm:prSet/>
      <dgm:spPr/>
      <dgm:t>
        <a:bodyPr/>
        <a:lstStyle/>
        <a:p>
          <a:endParaRPr lang="en-US"/>
        </a:p>
      </dgm:t>
    </dgm:pt>
    <dgm:pt modelId="{520E1FAE-63E0-4C09-96BD-7D509F7F9E66}" type="sibTrans" cxnId="{DF1E17F0-CF9E-4B8D-A8DF-8CA92E69D73E}">
      <dgm:prSet/>
      <dgm:spPr/>
      <dgm:t>
        <a:bodyPr/>
        <a:lstStyle/>
        <a:p>
          <a:endParaRPr lang="en-US"/>
        </a:p>
      </dgm:t>
    </dgm:pt>
    <dgm:pt modelId="{5A4FF9A9-2C8E-46CE-906E-719B41072432}">
      <dgm:prSet/>
      <dgm:spPr/>
      <dgm:t>
        <a:bodyPr/>
        <a:lstStyle/>
        <a:p>
          <a:r>
            <a:rPr lang="en-US" dirty="0"/>
            <a:t>City’s website</a:t>
          </a:r>
        </a:p>
      </dgm:t>
    </dgm:pt>
    <dgm:pt modelId="{2D1040B1-57D5-46A9-9E95-7F8177D27827}" type="parTrans" cxnId="{2DDBC1CB-85F3-4DC4-AFC2-D1EFC2416F7A}">
      <dgm:prSet/>
      <dgm:spPr/>
    </dgm:pt>
    <dgm:pt modelId="{958A4AAC-8227-45B5-B544-FBCC6969C3CA}" type="sibTrans" cxnId="{2DDBC1CB-85F3-4DC4-AFC2-D1EFC2416F7A}">
      <dgm:prSet/>
      <dgm:spPr/>
    </dgm:pt>
    <dgm:pt modelId="{C2D72E68-AD11-4782-8E16-6C7FBE2BAF83}">
      <dgm:prSet/>
      <dgm:spPr/>
      <dgm:t>
        <a:bodyPr/>
        <a:lstStyle/>
        <a:p>
          <a:r>
            <a:rPr lang="en-US" dirty="0"/>
            <a:t>Language Accessibility</a:t>
          </a:r>
        </a:p>
      </dgm:t>
    </dgm:pt>
    <dgm:pt modelId="{EA29160B-0020-46A1-BD62-22221EBB41E5}" type="parTrans" cxnId="{EA10573B-5579-4EDF-AAC6-5304BEA78020}">
      <dgm:prSet/>
      <dgm:spPr/>
    </dgm:pt>
    <dgm:pt modelId="{710008FC-4A23-4E37-A38C-1C4A5BD14517}" type="sibTrans" cxnId="{EA10573B-5579-4EDF-AAC6-5304BEA78020}">
      <dgm:prSet/>
      <dgm:spPr/>
    </dgm:pt>
    <dgm:pt modelId="{02AE5B42-5B2A-4E4D-9E60-948D1C40BF29}" type="pres">
      <dgm:prSet presAssocID="{5AC404A0-028A-41A4-9713-4C821FFEA030}" presName="linear" presStyleCnt="0">
        <dgm:presLayoutVars>
          <dgm:animLvl val="lvl"/>
          <dgm:resizeHandles val="exact"/>
        </dgm:presLayoutVars>
      </dgm:prSet>
      <dgm:spPr/>
    </dgm:pt>
    <dgm:pt modelId="{4FA056CE-E60B-4381-95DF-6C043B298E30}" type="pres">
      <dgm:prSet presAssocID="{8F18D9D0-7195-4DD2-BF50-8719316944BF}" presName="parentText" presStyleLbl="node1" presStyleIdx="0" presStyleCnt="2">
        <dgm:presLayoutVars>
          <dgm:chMax val="0"/>
          <dgm:bulletEnabled val="1"/>
        </dgm:presLayoutVars>
      </dgm:prSet>
      <dgm:spPr/>
    </dgm:pt>
    <dgm:pt modelId="{04564E17-BC59-4AA4-9328-F385C285E286}" type="pres">
      <dgm:prSet presAssocID="{8F18D9D0-7195-4DD2-BF50-8719316944BF}" presName="childText" presStyleLbl="revTx" presStyleIdx="0" presStyleCnt="2">
        <dgm:presLayoutVars>
          <dgm:bulletEnabled val="1"/>
        </dgm:presLayoutVars>
      </dgm:prSet>
      <dgm:spPr/>
    </dgm:pt>
    <dgm:pt modelId="{D3961D19-87B8-454F-9C65-41DB7F2A988D}" type="pres">
      <dgm:prSet presAssocID="{B6300097-C4C2-4EAE-9244-7DBFF4FFD21B}" presName="parentText" presStyleLbl="node1" presStyleIdx="1" presStyleCnt="2">
        <dgm:presLayoutVars>
          <dgm:chMax val="0"/>
          <dgm:bulletEnabled val="1"/>
        </dgm:presLayoutVars>
      </dgm:prSet>
      <dgm:spPr/>
    </dgm:pt>
    <dgm:pt modelId="{97E68E55-98DA-443E-8CEC-E8ADC4A1B0E8}" type="pres">
      <dgm:prSet presAssocID="{B6300097-C4C2-4EAE-9244-7DBFF4FFD21B}" presName="childText" presStyleLbl="revTx" presStyleIdx="1" presStyleCnt="2">
        <dgm:presLayoutVars>
          <dgm:bulletEnabled val="1"/>
        </dgm:presLayoutVars>
      </dgm:prSet>
      <dgm:spPr/>
    </dgm:pt>
  </dgm:ptLst>
  <dgm:cxnLst>
    <dgm:cxn modelId="{0754B001-7B0A-4E58-95AA-B94526A38522}" type="presOf" srcId="{B6300097-C4C2-4EAE-9244-7DBFF4FFD21B}" destId="{D3961D19-87B8-454F-9C65-41DB7F2A988D}" srcOrd="0" destOrd="0" presId="urn:microsoft.com/office/officeart/2005/8/layout/vList2"/>
    <dgm:cxn modelId="{BC58D710-BD57-4391-86E1-C6B4A0612302}" srcId="{5AC404A0-028A-41A4-9713-4C821FFEA030}" destId="{8F18D9D0-7195-4DD2-BF50-8719316944BF}" srcOrd="0" destOrd="0" parTransId="{9A9C8747-746C-4000-B0E3-4163B5D9585A}" sibTransId="{C9C71E30-0D32-4793-9EDF-3E99553BB78D}"/>
    <dgm:cxn modelId="{43F9D52C-0832-4876-9330-E6BA700F03B5}" type="presOf" srcId="{52C9588D-2C81-4880-A889-B160A2466DF7}" destId="{04564E17-BC59-4AA4-9328-F385C285E286}" srcOrd="0" destOrd="1" presId="urn:microsoft.com/office/officeart/2005/8/layout/vList2"/>
    <dgm:cxn modelId="{EA10573B-5579-4EDF-AAC6-5304BEA78020}" srcId="{B6300097-C4C2-4EAE-9244-7DBFF4FFD21B}" destId="{C2D72E68-AD11-4782-8E16-6C7FBE2BAF83}" srcOrd="3" destOrd="0" parTransId="{EA29160B-0020-46A1-BD62-22221EBB41E5}" sibTransId="{710008FC-4A23-4E37-A38C-1C4A5BD14517}"/>
    <dgm:cxn modelId="{8CB45E62-B5AC-4FFD-8D7D-ABE3DB30A840}" srcId="{5AC404A0-028A-41A4-9713-4C821FFEA030}" destId="{B6300097-C4C2-4EAE-9244-7DBFF4FFD21B}" srcOrd="1" destOrd="0" parTransId="{17213FCF-CCD4-4DD8-9BED-9D69F55272FD}" sibTransId="{B7128B2D-F28A-4CC6-A5D2-58F2A63CCBFF}"/>
    <dgm:cxn modelId="{8FF5B542-D35B-4370-A842-79F9FBBAF009}" type="presOf" srcId="{5A4FF9A9-2C8E-46CE-906E-719B41072432}" destId="{97E68E55-98DA-443E-8CEC-E8ADC4A1B0E8}" srcOrd="0" destOrd="2" presId="urn:microsoft.com/office/officeart/2005/8/layout/vList2"/>
    <dgm:cxn modelId="{3566CF56-0364-4534-A4AD-A6A055298D88}" type="presOf" srcId="{D7583CED-A308-448F-B58D-64885B5D90F6}" destId="{04564E17-BC59-4AA4-9328-F385C285E286}" srcOrd="0" destOrd="0" presId="urn:microsoft.com/office/officeart/2005/8/layout/vList2"/>
    <dgm:cxn modelId="{D5381C8F-5D55-4DAD-8323-DC9635032D8F}" type="presOf" srcId="{8F18D9D0-7195-4DD2-BF50-8719316944BF}" destId="{4FA056CE-E60B-4381-95DF-6C043B298E30}" srcOrd="0" destOrd="0" presId="urn:microsoft.com/office/officeart/2005/8/layout/vList2"/>
    <dgm:cxn modelId="{F03EF497-2CDF-4B91-BA36-9FC5397B4C85}" type="presOf" srcId="{B28D8CA8-794B-4100-956E-F660766D79D8}" destId="{97E68E55-98DA-443E-8CEC-E8ADC4A1B0E8}" srcOrd="0" destOrd="1" presId="urn:microsoft.com/office/officeart/2005/8/layout/vList2"/>
    <dgm:cxn modelId="{17BE0C9F-D556-4082-B291-56655B8F9246}" srcId="{8F18D9D0-7195-4DD2-BF50-8719316944BF}" destId="{52C9588D-2C81-4880-A889-B160A2466DF7}" srcOrd="1" destOrd="0" parTransId="{554DC7BC-05FF-426F-A6FE-C64EB02B18A6}" sibTransId="{14E164C3-2B57-4633-879A-56B01C540781}"/>
    <dgm:cxn modelId="{124325AB-5607-4F7C-840C-F3169B51D256}" type="presOf" srcId="{C2D72E68-AD11-4782-8E16-6C7FBE2BAF83}" destId="{97E68E55-98DA-443E-8CEC-E8ADC4A1B0E8}" srcOrd="0" destOrd="3" presId="urn:microsoft.com/office/officeart/2005/8/layout/vList2"/>
    <dgm:cxn modelId="{8E5B36AE-11B8-43E2-AEAA-27DD8FCA4DA2}" type="presOf" srcId="{A2A35CCF-5CD7-4AA2-8F62-35CD99DBDC22}" destId="{97E68E55-98DA-443E-8CEC-E8ADC4A1B0E8}" srcOrd="0" destOrd="0" presId="urn:microsoft.com/office/officeart/2005/8/layout/vList2"/>
    <dgm:cxn modelId="{FD3B17BC-68B0-40F6-B3EF-3822DD8C9335}" srcId="{B6300097-C4C2-4EAE-9244-7DBFF4FFD21B}" destId="{A2A35CCF-5CD7-4AA2-8F62-35CD99DBDC22}" srcOrd="0" destOrd="0" parTransId="{0688CC7D-5627-4F4A-8837-0194519D3D9F}" sibTransId="{461D620D-72D5-483B-9E66-0ECB6E8AFB40}"/>
    <dgm:cxn modelId="{2DDBC1CB-85F3-4DC4-AFC2-D1EFC2416F7A}" srcId="{B6300097-C4C2-4EAE-9244-7DBFF4FFD21B}" destId="{5A4FF9A9-2C8E-46CE-906E-719B41072432}" srcOrd="2" destOrd="0" parTransId="{2D1040B1-57D5-46A9-9E95-7F8177D27827}" sibTransId="{958A4AAC-8227-45B5-B544-FBCC6969C3CA}"/>
    <dgm:cxn modelId="{5CF03DE3-1F07-4544-90B3-33DD95BC661A}" type="presOf" srcId="{5AC404A0-028A-41A4-9713-4C821FFEA030}" destId="{02AE5B42-5B2A-4E4D-9E60-948D1C40BF29}" srcOrd="0" destOrd="0" presId="urn:microsoft.com/office/officeart/2005/8/layout/vList2"/>
    <dgm:cxn modelId="{DF1E17F0-CF9E-4B8D-A8DF-8CA92E69D73E}" srcId="{B6300097-C4C2-4EAE-9244-7DBFF4FFD21B}" destId="{B28D8CA8-794B-4100-956E-F660766D79D8}" srcOrd="1" destOrd="0" parTransId="{F8D21B56-F2D4-48DB-BD8B-E8B2598B54D9}" sibTransId="{520E1FAE-63E0-4C09-96BD-7D509F7F9E66}"/>
    <dgm:cxn modelId="{A6570CF8-5FF8-4107-864B-CF0F686032B1}" srcId="{8F18D9D0-7195-4DD2-BF50-8719316944BF}" destId="{D7583CED-A308-448F-B58D-64885B5D90F6}" srcOrd="0" destOrd="0" parTransId="{BB65629F-EBB6-4481-A413-3180ED2A8A03}" sibTransId="{30F97B57-566D-4DA8-8AF6-D01C8F4E5D8B}"/>
    <dgm:cxn modelId="{57044D15-83EE-4C4D-993D-38E9DB2AB335}" type="presParOf" srcId="{02AE5B42-5B2A-4E4D-9E60-948D1C40BF29}" destId="{4FA056CE-E60B-4381-95DF-6C043B298E30}" srcOrd="0" destOrd="0" presId="urn:microsoft.com/office/officeart/2005/8/layout/vList2"/>
    <dgm:cxn modelId="{D7D498EE-8C68-47EC-9D15-933D68B14803}" type="presParOf" srcId="{02AE5B42-5B2A-4E4D-9E60-948D1C40BF29}" destId="{04564E17-BC59-4AA4-9328-F385C285E286}" srcOrd="1" destOrd="0" presId="urn:microsoft.com/office/officeart/2005/8/layout/vList2"/>
    <dgm:cxn modelId="{0E415F69-6CE2-4F7B-8A48-09909817EC38}" type="presParOf" srcId="{02AE5B42-5B2A-4E4D-9E60-948D1C40BF29}" destId="{D3961D19-87B8-454F-9C65-41DB7F2A988D}" srcOrd="2" destOrd="0" presId="urn:microsoft.com/office/officeart/2005/8/layout/vList2"/>
    <dgm:cxn modelId="{D6AD2FEB-472C-430A-8348-B80AD528A5A8}" type="presParOf" srcId="{02AE5B42-5B2A-4E4D-9E60-948D1C40BF29}" destId="{97E68E55-98DA-443E-8CEC-E8ADC4A1B0E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8A56F8-5D84-8F47-B2C1-41BA7BE94E2A}" type="doc">
      <dgm:prSet loTypeId="urn:microsoft.com/office/officeart/2005/8/layout/chevron1" loCatId="" qsTypeId="urn:microsoft.com/office/officeart/2005/8/quickstyle/simple1" qsCatId="simple" csTypeId="urn:microsoft.com/office/officeart/2005/8/colors/accent6_4" csCatId="accent6" phldr="1"/>
      <dgm:spPr/>
    </dgm:pt>
    <dgm:pt modelId="{1B8969F8-0575-6444-9F88-85B84EE1D50A}">
      <dgm:prSet phldrT="[Text]"/>
      <dgm:spPr>
        <a:solidFill>
          <a:srgbClr val="00B050"/>
        </a:solidFill>
      </dgm:spPr>
      <dgm:t>
        <a:bodyPr/>
        <a:lstStyle/>
        <a:p>
          <a:r>
            <a:rPr lang="en-US"/>
            <a:t>In March 2024, City Council convened a Visioning Session to determine priorities for the City. </a:t>
          </a:r>
        </a:p>
      </dgm:t>
    </dgm:pt>
    <dgm:pt modelId="{EFEA04DC-F0A8-3A4A-9C6E-0C56B789D485}" type="parTrans" cxnId="{06FEF4A5-803A-2945-9D7D-D650413679A4}">
      <dgm:prSet/>
      <dgm:spPr/>
      <dgm:t>
        <a:bodyPr/>
        <a:lstStyle/>
        <a:p>
          <a:endParaRPr lang="en-US"/>
        </a:p>
      </dgm:t>
    </dgm:pt>
    <dgm:pt modelId="{31BEAD13-093A-5E4A-B29B-0CE2D52CC72D}" type="sibTrans" cxnId="{06FEF4A5-803A-2945-9D7D-D650413679A4}">
      <dgm:prSet/>
      <dgm:spPr/>
      <dgm:t>
        <a:bodyPr/>
        <a:lstStyle/>
        <a:p>
          <a:endParaRPr lang="en-US"/>
        </a:p>
      </dgm:t>
    </dgm:pt>
    <dgm:pt modelId="{CE31DBF8-D0AA-FC49-96AB-FD883C422482}">
      <dgm:prSet phldrT="[Text]"/>
      <dgm:spPr>
        <a:solidFill>
          <a:srgbClr val="00B050"/>
        </a:solidFill>
      </dgm:spPr>
      <dgm:t>
        <a:bodyPr/>
        <a:lstStyle/>
        <a:p>
          <a:r>
            <a:rPr lang="en-US"/>
            <a:t>The two-day meeting resulted in 166 priorities, which were refined to 6 Goals and 8 Organizational Values.</a:t>
          </a:r>
        </a:p>
      </dgm:t>
    </dgm:pt>
    <dgm:pt modelId="{53F2E1C3-1D38-5243-9468-B58B2CC09F6A}" type="parTrans" cxnId="{2E5D4BC4-F4DE-AB4A-A0E7-355C8DD9CEB9}">
      <dgm:prSet/>
      <dgm:spPr/>
      <dgm:t>
        <a:bodyPr/>
        <a:lstStyle/>
        <a:p>
          <a:endParaRPr lang="en-US"/>
        </a:p>
      </dgm:t>
    </dgm:pt>
    <dgm:pt modelId="{7CCA86A8-6A3A-3F4A-88F5-362FE45BA919}" type="sibTrans" cxnId="{2E5D4BC4-F4DE-AB4A-A0E7-355C8DD9CEB9}">
      <dgm:prSet/>
      <dgm:spPr/>
      <dgm:t>
        <a:bodyPr/>
        <a:lstStyle/>
        <a:p>
          <a:endParaRPr lang="en-US"/>
        </a:p>
      </dgm:t>
    </dgm:pt>
    <dgm:pt modelId="{C6F1DE8C-E65F-BF46-A775-7A1F82B76B2D}">
      <dgm:prSet phldrT="[Text]"/>
      <dgm:spPr>
        <a:solidFill>
          <a:srgbClr val="00B050"/>
        </a:solidFill>
      </dgm:spPr>
      <dgm:t>
        <a:bodyPr/>
        <a:lstStyle/>
        <a:p>
          <a:r>
            <a:rPr lang="en-US"/>
            <a:t>City Council directed the City Manager to perform a strategic planning process with the community.</a:t>
          </a:r>
        </a:p>
      </dgm:t>
    </dgm:pt>
    <dgm:pt modelId="{6F19773E-452D-A945-A7A0-09DAAA9482E8}" type="parTrans" cxnId="{3FE514D0-9003-244A-B4CA-D28467ECE409}">
      <dgm:prSet/>
      <dgm:spPr/>
      <dgm:t>
        <a:bodyPr/>
        <a:lstStyle/>
        <a:p>
          <a:endParaRPr lang="en-US"/>
        </a:p>
      </dgm:t>
    </dgm:pt>
    <dgm:pt modelId="{5B90E20D-06F5-B845-A4F3-1990FAD65FEE}" type="sibTrans" cxnId="{3FE514D0-9003-244A-B4CA-D28467ECE409}">
      <dgm:prSet/>
      <dgm:spPr/>
      <dgm:t>
        <a:bodyPr/>
        <a:lstStyle/>
        <a:p>
          <a:endParaRPr lang="en-US"/>
        </a:p>
      </dgm:t>
    </dgm:pt>
    <dgm:pt modelId="{2AE0ECBA-F5B8-E241-B906-C9CF2B19F8A2}" type="pres">
      <dgm:prSet presAssocID="{F78A56F8-5D84-8F47-B2C1-41BA7BE94E2A}" presName="Name0" presStyleCnt="0">
        <dgm:presLayoutVars>
          <dgm:dir/>
          <dgm:animLvl val="lvl"/>
          <dgm:resizeHandles val="exact"/>
        </dgm:presLayoutVars>
      </dgm:prSet>
      <dgm:spPr/>
    </dgm:pt>
    <dgm:pt modelId="{F8ED3BD5-ACF1-654A-A623-F9726723958F}" type="pres">
      <dgm:prSet presAssocID="{1B8969F8-0575-6444-9F88-85B84EE1D50A}" presName="parTxOnly" presStyleLbl="node1" presStyleIdx="0" presStyleCnt="3">
        <dgm:presLayoutVars>
          <dgm:chMax val="0"/>
          <dgm:chPref val="0"/>
          <dgm:bulletEnabled val="1"/>
        </dgm:presLayoutVars>
      </dgm:prSet>
      <dgm:spPr/>
    </dgm:pt>
    <dgm:pt modelId="{59AB6A95-B456-E544-9306-B00489B04D93}" type="pres">
      <dgm:prSet presAssocID="{31BEAD13-093A-5E4A-B29B-0CE2D52CC72D}" presName="parTxOnlySpace" presStyleCnt="0"/>
      <dgm:spPr/>
    </dgm:pt>
    <dgm:pt modelId="{9DC91BC3-0E57-4841-8DF8-C7D5AA9973DF}" type="pres">
      <dgm:prSet presAssocID="{CE31DBF8-D0AA-FC49-96AB-FD883C422482}" presName="parTxOnly" presStyleLbl="node1" presStyleIdx="1" presStyleCnt="3">
        <dgm:presLayoutVars>
          <dgm:chMax val="0"/>
          <dgm:chPref val="0"/>
          <dgm:bulletEnabled val="1"/>
        </dgm:presLayoutVars>
      </dgm:prSet>
      <dgm:spPr/>
    </dgm:pt>
    <dgm:pt modelId="{8C365CCD-E360-B948-9A77-96E56DCBB71D}" type="pres">
      <dgm:prSet presAssocID="{7CCA86A8-6A3A-3F4A-88F5-362FE45BA919}" presName="parTxOnlySpace" presStyleCnt="0"/>
      <dgm:spPr/>
    </dgm:pt>
    <dgm:pt modelId="{A51B3783-62FB-8449-88EB-25DDD8926266}" type="pres">
      <dgm:prSet presAssocID="{C6F1DE8C-E65F-BF46-A775-7A1F82B76B2D}" presName="parTxOnly" presStyleLbl="node1" presStyleIdx="2" presStyleCnt="3">
        <dgm:presLayoutVars>
          <dgm:chMax val="0"/>
          <dgm:chPref val="0"/>
          <dgm:bulletEnabled val="1"/>
        </dgm:presLayoutVars>
      </dgm:prSet>
      <dgm:spPr/>
    </dgm:pt>
  </dgm:ptLst>
  <dgm:cxnLst>
    <dgm:cxn modelId="{C41AD351-8956-864E-AAD9-60FB4C808587}" type="presOf" srcId="{C6F1DE8C-E65F-BF46-A775-7A1F82B76B2D}" destId="{A51B3783-62FB-8449-88EB-25DDD8926266}" srcOrd="0" destOrd="0" presId="urn:microsoft.com/office/officeart/2005/8/layout/chevron1"/>
    <dgm:cxn modelId="{FA281B95-0DDE-8948-84D0-C4BBBD03CC14}" type="presOf" srcId="{1B8969F8-0575-6444-9F88-85B84EE1D50A}" destId="{F8ED3BD5-ACF1-654A-A623-F9726723958F}" srcOrd="0" destOrd="0" presId="urn:microsoft.com/office/officeart/2005/8/layout/chevron1"/>
    <dgm:cxn modelId="{A36B7D97-837E-A840-8CF7-27FC716E6756}" type="presOf" srcId="{CE31DBF8-D0AA-FC49-96AB-FD883C422482}" destId="{9DC91BC3-0E57-4841-8DF8-C7D5AA9973DF}" srcOrd="0" destOrd="0" presId="urn:microsoft.com/office/officeart/2005/8/layout/chevron1"/>
    <dgm:cxn modelId="{F09C7B9D-7092-6F41-9363-02F4B5FEBA86}" type="presOf" srcId="{F78A56F8-5D84-8F47-B2C1-41BA7BE94E2A}" destId="{2AE0ECBA-F5B8-E241-B906-C9CF2B19F8A2}" srcOrd="0" destOrd="0" presId="urn:microsoft.com/office/officeart/2005/8/layout/chevron1"/>
    <dgm:cxn modelId="{06FEF4A5-803A-2945-9D7D-D650413679A4}" srcId="{F78A56F8-5D84-8F47-B2C1-41BA7BE94E2A}" destId="{1B8969F8-0575-6444-9F88-85B84EE1D50A}" srcOrd="0" destOrd="0" parTransId="{EFEA04DC-F0A8-3A4A-9C6E-0C56B789D485}" sibTransId="{31BEAD13-093A-5E4A-B29B-0CE2D52CC72D}"/>
    <dgm:cxn modelId="{2E5D4BC4-F4DE-AB4A-A0E7-355C8DD9CEB9}" srcId="{F78A56F8-5D84-8F47-B2C1-41BA7BE94E2A}" destId="{CE31DBF8-D0AA-FC49-96AB-FD883C422482}" srcOrd="1" destOrd="0" parTransId="{53F2E1C3-1D38-5243-9468-B58B2CC09F6A}" sibTransId="{7CCA86A8-6A3A-3F4A-88F5-362FE45BA919}"/>
    <dgm:cxn modelId="{3FE514D0-9003-244A-B4CA-D28467ECE409}" srcId="{F78A56F8-5D84-8F47-B2C1-41BA7BE94E2A}" destId="{C6F1DE8C-E65F-BF46-A775-7A1F82B76B2D}" srcOrd="2" destOrd="0" parTransId="{6F19773E-452D-A945-A7A0-09DAAA9482E8}" sibTransId="{5B90E20D-06F5-B845-A4F3-1990FAD65FEE}"/>
    <dgm:cxn modelId="{6FFC9DC9-F29C-C94C-8CAD-BF2D5D237F75}" type="presParOf" srcId="{2AE0ECBA-F5B8-E241-B906-C9CF2B19F8A2}" destId="{F8ED3BD5-ACF1-654A-A623-F9726723958F}" srcOrd="0" destOrd="0" presId="urn:microsoft.com/office/officeart/2005/8/layout/chevron1"/>
    <dgm:cxn modelId="{F52416EC-B87B-F544-8A34-1181BE04AA06}" type="presParOf" srcId="{2AE0ECBA-F5B8-E241-B906-C9CF2B19F8A2}" destId="{59AB6A95-B456-E544-9306-B00489B04D93}" srcOrd="1" destOrd="0" presId="urn:microsoft.com/office/officeart/2005/8/layout/chevron1"/>
    <dgm:cxn modelId="{1370450B-C1F9-9245-A2FB-B7A4B3C34EDF}" type="presParOf" srcId="{2AE0ECBA-F5B8-E241-B906-C9CF2B19F8A2}" destId="{9DC91BC3-0E57-4841-8DF8-C7D5AA9973DF}" srcOrd="2" destOrd="0" presId="urn:microsoft.com/office/officeart/2005/8/layout/chevron1"/>
    <dgm:cxn modelId="{8710C2A7-3C4F-C14B-97AA-7F78E0FF8B2C}" type="presParOf" srcId="{2AE0ECBA-F5B8-E241-B906-C9CF2B19F8A2}" destId="{8C365CCD-E360-B948-9A77-96E56DCBB71D}" srcOrd="3" destOrd="0" presId="urn:microsoft.com/office/officeart/2005/8/layout/chevron1"/>
    <dgm:cxn modelId="{B2BB9DAF-A1ED-D14A-9C11-89670AE76CF4}" type="presParOf" srcId="{2AE0ECBA-F5B8-E241-B906-C9CF2B19F8A2}" destId="{A51B3783-62FB-8449-88EB-25DDD8926266}"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D318319-CB99-4B2E-A8A2-1EC47A875769}" type="doc">
      <dgm:prSet loTypeId="urn:microsoft.com/office/officeart/2005/8/layout/equation2" loCatId="process" qsTypeId="urn:microsoft.com/office/officeart/2005/8/quickstyle/3d2" qsCatId="3D" csTypeId="urn:microsoft.com/office/officeart/2005/8/colors/colorful1" csCatId="colorful" phldr="1"/>
      <dgm:spPr/>
    </dgm:pt>
    <dgm:pt modelId="{81B430D6-B480-4927-B7F0-8E61DF38C126}">
      <dgm:prSet phldrT="[Text]"/>
      <dgm:spPr/>
      <dgm:t>
        <a:bodyPr/>
        <a:lstStyle/>
        <a:p>
          <a:r>
            <a:rPr lang="en-US"/>
            <a:t>Feb 2025 Community Meeting Feedback</a:t>
          </a:r>
        </a:p>
      </dgm:t>
    </dgm:pt>
    <dgm:pt modelId="{67143D4F-6F04-448D-B568-D422CADF9E9B}" type="parTrans" cxnId="{848A3647-55E9-4072-A3A1-85476626D1B1}">
      <dgm:prSet/>
      <dgm:spPr/>
      <dgm:t>
        <a:bodyPr/>
        <a:lstStyle/>
        <a:p>
          <a:endParaRPr lang="en-US"/>
        </a:p>
      </dgm:t>
    </dgm:pt>
    <dgm:pt modelId="{9387051E-4A7A-485C-B93E-131A9850D083}" type="sibTrans" cxnId="{848A3647-55E9-4072-A3A1-85476626D1B1}">
      <dgm:prSet/>
      <dgm:spPr/>
      <dgm:t>
        <a:bodyPr/>
        <a:lstStyle/>
        <a:p>
          <a:endParaRPr lang="en-US"/>
        </a:p>
      </dgm:t>
    </dgm:pt>
    <dgm:pt modelId="{666EBD0D-E945-4750-973B-819CC3144CB0}">
      <dgm:prSet phldrT="[Text]"/>
      <dgm:spPr>
        <a:solidFill>
          <a:srgbClr val="00B050"/>
        </a:solidFill>
      </dgm:spPr>
      <dgm:t>
        <a:bodyPr/>
        <a:lstStyle/>
        <a:p>
          <a:r>
            <a:rPr lang="en-US"/>
            <a:t>Online Survey Feedback</a:t>
          </a:r>
        </a:p>
      </dgm:t>
    </dgm:pt>
    <dgm:pt modelId="{89589829-E8C8-4213-AD7F-C90C81DAF047}" type="parTrans" cxnId="{8318CB3D-CECE-4305-AB08-7093B2AE0043}">
      <dgm:prSet/>
      <dgm:spPr/>
      <dgm:t>
        <a:bodyPr/>
        <a:lstStyle/>
        <a:p>
          <a:endParaRPr lang="en-US"/>
        </a:p>
      </dgm:t>
    </dgm:pt>
    <dgm:pt modelId="{A0923053-6F20-4AEE-AFC2-473C17E58173}" type="sibTrans" cxnId="{8318CB3D-CECE-4305-AB08-7093B2AE0043}">
      <dgm:prSet/>
      <dgm:spPr>
        <a:solidFill>
          <a:srgbClr val="00B050"/>
        </a:solidFill>
      </dgm:spPr>
      <dgm:t>
        <a:bodyPr/>
        <a:lstStyle/>
        <a:p>
          <a:endParaRPr lang="en-US"/>
        </a:p>
      </dgm:t>
    </dgm:pt>
    <dgm:pt modelId="{DA586B04-F473-416C-A6CA-1C1A472DE2F4}">
      <dgm:prSet phldrT="[Text]"/>
      <dgm:spPr/>
      <dgm:t>
        <a:bodyPr/>
        <a:lstStyle/>
        <a:p>
          <a:r>
            <a:rPr lang="en-US"/>
            <a:t>What We Heard</a:t>
          </a:r>
        </a:p>
      </dgm:t>
    </dgm:pt>
    <dgm:pt modelId="{FDA5C0E8-755D-437C-8E8D-E0441BC4DFC8}" type="parTrans" cxnId="{2678F768-A5CF-4C6C-888A-B5AB03BF3D96}">
      <dgm:prSet/>
      <dgm:spPr/>
      <dgm:t>
        <a:bodyPr/>
        <a:lstStyle/>
        <a:p>
          <a:endParaRPr lang="en-US"/>
        </a:p>
      </dgm:t>
    </dgm:pt>
    <dgm:pt modelId="{E1613F91-4E46-45D7-82DC-E136B276EEDD}" type="sibTrans" cxnId="{2678F768-A5CF-4C6C-888A-B5AB03BF3D96}">
      <dgm:prSet/>
      <dgm:spPr/>
      <dgm:t>
        <a:bodyPr/>
        <a:lstStyle/>
        <a:p>
          <a:endParaRPr lang="en-US"/>
        </a:p>
      </dgm:t>
    </dgm:pt>
    <dgm:pt modelId="{170DC31D-A645-4DC9-9757-5F437312E087}" type="pres">
      <dgm:prSet presAssocID="{BD318319-CB99-4B2E-A8A2-1EC47A875769}" presName="Name0" presStyleCnt="0">
        <dgm:presLayoutVars>
          <dgm:dir/>
          <dgm:resizeHandles val="exact"/>
        </dgm:presLayoutVars>
      </dgm:prSet>
      <dgm:spPr/>
    </dgm:pt>
    <dgm:pt modelId="{0C2A8CDA-CD1C-49BA-9896-5C70D560369F}" type="pres">
      <dgm:prSet presAssocID="{BD318319-CB99-4B2E-A8A2-1EC47A875769}" presName="vNodes" presStyleCnt="0"/>
      <dgm:spPr/>
    </dgm:pt>
    <dgm:pt modelId="{79A52B64-E15E-4FD8-9D81-A26F3C053E19}" type="pres">
      <dgm:prSet presAssocID="{81B430D6-B480-4927-B7F0-8E61DF38C126}" presName="node" presStyleLbl="node1" presStyleIdx="0" presStyleCnt="3" custLinFactNeighborX="109" custLinFactNeighborY="-9362">
        <dgm:presLayoutVars>
          <dgm:bulletEnabled val="1"/>
        </dgm:presLayoutVars>
      </dgm:prSet>
      <dgm:spPr/>
    </dgm:pt>
    <dgm:pt modelId="{EABA1ACD-0A63-456C-A722-8E0343274A29}" type="pres">
      <dgm:prSet presAssocID="{9387051E-4A7A-485C-B93E-131A9850D083}" presName="spacerT" presStyleCnt="0"/>
      <dgm:spPr/>
    </dgm:pt>
    <dgm:pt modelId="{D640A9C1-D837-41FA-A1C8-A1E066F0CD53}" type="pres">
      <dgm:prSet presAssocID="{9387051E-4A7A-485C-B93E-131A9850D083}" presName="sibTrans" presStyleLbl="sibTrans2D1" presStyleIdx="0" presStyleCnt="2"/>
      <dgm:spPr/>
    </dgm:pt>
    <dgm:pt modelId="{7641C2C2-D2D9-4650-BB59-70DDBD3AF180}" type="pres">
      <dgm:prSet presAssocID="{9387051E-4A7A-485C-B93E-131A9850D083}" presName="spacerB" presStyleCnt="0"/>
      <dgm:spPr/>
    </dgm:pt>
    <dgm:pt modelId="{694C198C-2960-4BD5-9C45-EC9A24AF8767}" type="pres">
      <dgm:prSet presAssocID="{666EBD0D-E945-4750-973B-819CC3144CB0}" presName="node" presStyleLbl="node1" presStyleIdx="1" presStyleCnt="3" custLinFactNeighborX="-944" custLinFactNeighborY="-32583">
        <dgm:presLayoutVars>
          <dgm:bulletEnabled val="1"/>
        </dgm:presLayoutVars>
      </dgm:prSet>
      <dgm:spPr/>
    </dgm:pt>
    <dgm:pt modelId="{10B82638-5F55-4E9F-9FAD-7EA669886BC2}" type="pres">
      <dgm:prSet presAssocID="{BD318319-CB99-4B2E-A8A2-1EC47A875769}" presName="sibTransLast" presStyleLbl="sibTrans2D1" presStyleIdx="1" presStyleCnt="2"/>
      <dgm:spPr/>
    </dgm:pt>
    <dgm:pt modelId="{AE41E922-6D2A-4534-9293-377A980F7039}" type="pres">
      <dgm:prSet presAssocID="{BD318319-CB99-4B2E-A8A2-1EC47A875769}" presName="connectorText" presStyleLbl="sibTrans2D1" presStyleIdx="1" presStyleCnt="2"/>
      <dgm:spPr/>
    </dgm:pt>
    <dgm:pt modelId="{5D0D6F71-B69E-4E53-867D-CD8419838E42}" type="pres">
      <dgm:prSet presAssocID="{BD318319-CB99-4B2E-A8A2-1EC47A875769}" presName="lastNode" presStyleLbl="node1" presStyleIdx="2" presStyleCnt="3" custLinFactX="52570" custLinFactNeighborX="100000" custLinFactNeighborY="-652">
        <dgm:presLayoutVars>
          <dgm:bulletEnabled val="1"/>
        </dgm:presLayoutVars>
      </dgm:prSet>
      <dgm:spPr/>
    </dgm:pt>
  </dgm:ptLst>
  <dgm:cxnLst>
    <dgm:cxn modelId="{F8BE6C0F-E3C2-4D0A-BE67-5436B08C7ED7}" type="presOf" srcId="{A0923053-6F20-4AEE-AFC2-473C17E58173}" destId="{AE41E922-6D2A-4534-9293-377A980F7039}" srcOrd="1" destOrd="0" presId="urn:microsoft.com/office/officeart/2005/8/layout/equation2"/>
    <dgm:cxn modelId="{D83DFF16-2173-44E6-A16C-B9B1DE0E49B7}" type="presOf" srcId="{BD318319-CB99-4B2E-A8A2-1EC47A875769}" destId="{170DC31D-A645-4DC9-9757-5F437312E087}" srcOrd="0" destOrd="0" presId="urn:microsoft.com/office/officeart/2005/8/layout/equation2"/>
    <dgm:cxn modelId="{8318CB3D-CECE-4305-AB08-7093B2AE0043}" srcId="{BD318319-CB99-4B2E-A8A2-1EC47A875769}" destId="{666EBD0D-E945-4750-973B-819CC3144CB0}" srcOrd="1" destOrd="0" parTransId="{89589829-E8C8-4213-AD7F-C90C81DAF047}" sibTransId="{A0923053-6F20-4AEE-AFC2-473C17E58173}"/>
    <dgm:cxn modelId="{C3A89061-831F-4914-BF86-25107B5C9DD0}" type="presOf" srcId="{A0923053-6F20-4AEE-AFC2-473C17E58173}" destId="{10B82638-5F55-4E9F-9FAD-7EA669886BC2}" srcOrd="0" destOrd="0" presId="urn:microsoft.com/office/officeart/2005/8/layout/equation2"/>
    <dgm:cxn modelId="{848A3647-55E9-4072-A3A1-85476626D1B1}" srcId="{BD318319-CB99-4B2E-A8A2-1EC47A875769}" destId="{81B430D6-B480-4927-B7F0-8E61DF38C126}" srcOrd="0" destOrd="0" parTransId="{67143D4F-6F04-448D-B568-D422CADF9E9B}" sibTransId="{9387051E-4A7A-485C-B93E-131A9850D083}"/>
    <dgm:cxn modelId="{2678F768-A5CF-4C6C-888A-B5AB03BF3D96}" srcId="{BD318319-CB99-4B2E-A8A2-1EC47A875769}" destId="{DA586B04-F473-416C-A6CA-1C1A472DE2F4}" srcOrd="2" destOrd="0" parTransId="{FDA5C0E8-755D-437C-8E8D-E0441BC4DFC8}" sibTransId="{E1613F91-4E46-45D7-82DC-E136B276EEDD}"/>
    <dgm:cxn modelId="{11C07A84-0C60-49DD-AED0-89E0DE2F92BD}" type="presOf" srcId="{81B430D6-B480-4927-B7F0-8E61DF38C126}" destId="{79A52B64-E15E-4FD8-9D81-A26F3C053E19}" srcOrd="0" destOrd="0" presId="urn:microsoft.com/office/officeart/2005/8/layout/equation2"/>
    <dgm:cxn modelId="{4AF05985-F0BA-4347-8CB4-94F86456E626}" type="presOf" srcId="{DA586B04-F473-416C-A6CA-1C1A472DE2F4}" destId="{5D0D6F71-B69E-4E53-867D-CD8419838E42}" srcOrd="0" destOrd="0" presId="urn:microsoft.com/office/officeart/2005/8/layout/equation2"/>
    <dgm:cxn modelId="{5A2CE4B5-79D7-4724-A47B-E3F638DE386B}" type="presOf" srcId="{666EBD0D-E945-4750-973B-819CC3144CB0}" destId="{694C198C-2960-4BD5-9C45-EC9A24AF8767}" srcOrd="0" destOrd="0" presId="urn:microsoft.com/office/officeart/2005/8/layout/equation2"/>
    <dgm:cxn modelId="{B65C89C7-FB08-4641-ACD4-6CCFC76564C3}" type="presOf" srcId="{9387051E-4A7A-485C-B93E-131A9850D083}" destId="{D640A9C1-D837-41FA-A1C8-A1E066F0CD53}" srcOrd="0" destOrd="0" presId="urn:microsoft.com/office/officeart/2005/8/layout/equation2"/>
    <dgm:cxn modelId="{E44662BE-27CD-478D-98AC-0716AB02487C}" type="presParOf" srcId="{170DC31D-A645-4DC9-9757-5F437312E087}" destId="{0C2A8CDA-CD1C-49BA-9896-5C70D560369F}" srcOrd="0" destOrd="0" presId="urn:microsoft.com/office/officeart/2005/8/layout/equation2"/>
    <dgm:cxn modelId="{67FED835-C043-4A37-AD65-4178FE7BE430}" type="presParOf" srcId="{0C2A8CDA-CD1C-49BA-9896-5C70D560369F}" destId="{79A52B64-E15E-4FD8-9D81-A26F3C053E19}" srcOrd="0" destOrd="0" presId="urn:microsoft.com/office/officeart/2005/8/layout/equation2"/>
    <dgm:cxn modelId="{A2866029-C1BD-4AE4-BA2C-E2420246FB18}" type="presParOf" srcId="{0C2A8CDA-CD1C-49BA-9896-5C70D560369F}" destId="{EABA1ACD-0A63-456C-A722-8E0343274A29}" srcOrd="1" destOrd="0" presId="urn:microsoft.com/office/officeart/2005/8/layout/equation2"/>
    <dgm:cxn modelId="{31CAEB6C-47EA-49D8-941D-243033E03F43}" type="presParOf" srcId="{0C2A8CDA-CD1C-49BA-9896-5C70D560369F}" destId="{D640A9C1-D837-41FA-A1C8-A1E066F0CD53}" srcOrd="2" destOrd="0" presId="urn:microsoft.com/office/officeart/2005/8/layout/equation2"/>
    <dgm:cxn modelId="{7FFA2FA6-2C7B-4CCD-8101-D5F898643E32}" type="presParOf" srcId="{0C2A8CDA-CD1C-49BA-9896-5C70D560369F}" destId="{7641C2C2-D2D9-4650-BB59-70DDBD3AF180}" srcOrd="3" destOrd="0" presId="urn:microsoft.com/office/officeart/2005/8/layout/equation2"/>
    <dgm:cxn modelId="{6218C450-E079-43C2-B682-D2B5EF2D522B}" type="presParOf" srcId="{0C2A8CDA-CD1C-49BA-9896-5C70D560369F}" destId="{694C198C-2960-4BD5-9C45-EC9A24AF8767}" srcOrd="4" destOrd="0" presId="urn:microsoft.com/office/officeart/2005/8/layout/equation2"/>
    <dgm:cxn modelId="{3EAEBFF9-9034-4917-8B98-18553E7E6932}" type="presParOf" srcId="{170DC31D-A645-4DC9-9757-5F437312E087}" destId="{10B82638-5F55-4E9F-9FAD-7EA669886BC2}" srcOrd="1" destOrd="0" presId="urn:microsoft.com/office/officeart/2005/8/layout/equation2"/>
    <dgm:cxn modelId="{7A8C920C-E797-48FB-B2B0-1FB0680FF728}" type="presParOf" srcId="{10B82638-5F55-4E9F-9FAD-7EA669886BC2}" destId="{AE41E922-6D2A-4534-9293-377A980F7039}" srcOrd="0" destOrd="0" presId="urn:microsoft.com/office/officeart/2005/8/layout/equation2"/>
    <dgm:cxn modelId="{AFDE7B5F-1255-4079-BB0E-57F28DB420CB}" type="presParOf" srcId="{170DC31D-A645-4DC9-9757-5F437312E087}" destId="{5D0D6F71-B69E-4E53-867D-CD8419838E4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BD7D4E-E5B1-DF43-B792-1F93CD5EF0EF}"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727F346F-7DFB-1741-BFB3-B3D063FF07CA}">
      <dgm:prSet phldrT="[Text]"/>
      <dgm:spPr>
        <a:solidFill>
          <a:schemeClr val="accent1">
            <a:alpha val="90000"/>
          </a:schemeClr>
        </a:solidFill>
        <a:ln>
          <a:solidFill>
            <a:schemeClr val="accent1"/>
          </a:solidFill>
        </a:ln>
      </dgm:spPr>
      <dgm:t>
        <a:bodyPr/>
        <a:lstStyle/>
        <a:p>
          <a:r>
            <a:rPr lang="en-US">
              <a:solidFill>
                <a:schemeClr val="bg1"/>
              </a:solidFill>
            </a:rPr>
            <a:t>Values &amp; Goals</a:t>
          </a:r>
        </a:p>
      </dgm:t>
    </dgm:pt>
    <dgm:pt modelId="{9674765B-09A9-4C47-A155-93E7DDD27E83}" type="parTrans" cxnId="{F2BC9A4B-C152-6248-BA8C-4E979A6064FE}">
      <dgm:prSet/>
      <dgm:spPr/>
      <dgm:t>
        <a:bodyPr/>
        <a:lstStyle/>
        <a:p>
          <a:endParaRPr lang="en-US"/>
        </a:p>
      </dgm:t>
    </dgm:pt>
    <dgm:pt modelId="{62796CC7-E61E-944D-A7AD-6CA6E92C26FC}" type="sibTrans" cxnId="{F2BC9A4B-C152-6248-BA8C-4E979A6064FE}">
      <dgm:prSet/>
      <dgm:spPr/>
      <dgm:t>
        <a:bodyPr/>
        <a:lstStyle/>
        <a:p>
          <a:endParaRPr lang="en-US"/>
        </a:p>
      </dgm:t>
    </dgm:pt>
    <dgm:pt modelId="{61B049F0-733D-6441-BA46-60B447D2E2A9}">
      <dgm:prSet phldrT="[Text]" custT="1"/>
      <dgm:spPr/>
      <dgm:t>
        <a:bodyPr/>
        <a:lstStyle/>
        <a:p>
          <a:r>
            <a:rPr lang="en-US" sz="2000">
              <a:solidFill>
                <a:schemeClr val="bg1"/>
              </a:solidFill>
            </a:rPr>
            <a:t>Vision-based</a:t>
          </a:r>
        </a:p>
      </dgm:t>
    </dgm:pt>
    <dgm:pt modelId="{078A6565-5629-F04C-87A9-9F1F24C68BE6}" type="parTrans" cxnId="{CC8CA858-B62A-8248-90B4-D7EEF79BCACA}">
      <dgm:prSet/>
      <dgm:spPr/>
      <dgm:t>
        <a:bodyPr/>
        <a:lstStyle/>
        <a:p>
          <a:endParaRPr lang="en-US"/>
        </a:p>
      </dgm:t>
    </dgm:pt>
    <dgm:pt modelId="{F95CE12C-9A50-704C-8898-DA73B94EC1BD}" type="sibTrans" cxnId="{CC8CA858-B62A-8248-90B4-D7EEF79BCACA}">
      <dgm:prSet/>
      <dgm:spPr/>
      <dgm:t>
        <a:bodyPr/>
        <a:lstStyle/>
        <a:p>
          <a:endParaRPr lang="en-US"/>
        </a:p>
      </dgm:t>
    </dgm:pt>
    <dgm:pt modelId="{6BA38DB9-9759-AB49-BF09-3503A928C3E3}">
      <dgm:prSet phldrT="[Text]" custT="1"/>
      <dgm:spPr/>
      <dgm:t>
        <a:bodyPr/>
        <a:lstStyle/>
        <a:p>
          <a:r>
            <a:rPr lang="en-US" sz="2000">
              <a:solidFill>
                <a:schemeClr val="bg1"/>
              </a:solidFill>
            </a:rPr>
            <a:t>Reevaluated every Council</a:t>
          </a:r>
        </a:p>
      </dgm:t>
    </dgm:pt>
    <dgm:pt modelId="{0793BF69-313B-744A-A05E-4138329CFC28}" type="parTrans" cxnId="{F0484452-59BC-3345-BC5C-F04BC289FB79}">
      <dgm:prSet/>
      <dgm:spPr/>
      <dgm:t>
        <a:bodyPr/>
        <a:lstStyle/>
        <a:p>
          <a:endParaRPr lang="en-US"/>
        </a:p>
      </dgm:t>
    </dgm:pt>
    <dgm:pt modelId="{17D55DB1-21D0-BF45-A224-A9228C05DB40}" type="sibTrans" cxnId="{F0484452-59BC-3345-BC5C-F04BC289FB79}">
      <dgm:prSet/>
      <dgm:spPr/>
      <dgm:t>
        <a:bodyPr/>
        <a:lstStyle/>
        <a:p>
          <a:endParaRPr lang="en-US"/>
        </a:p>
      </dgm:t>
    </dgm:pt>
    <dgm:pt modelId="{C1994EBD-01B9-1346-8096-7F67622F20B6}">
      <dgm:prSet phldrT="[Text]"/>
      <dgm:spPr>
        <a:solidFill>
          <a:schemeClr val="accent3"/>
        </a:solidFill>
        <a:ln>
          <a:solidFill>
            <a:schemeClr val="accent3"/>
          </a:solidFill>
        </a:ln>
      </dgm:spPr>
      <dgm:t>
        <a:bodyPr/>
        <a:lstStyle/>
        <a:p>
          <a:r>
            <a:rPr lang="en-US">
              <a:solidFill>
                <a:schemeClr val="bg1"/>
              </a:solidFill>
            </a:rPr>
            <a:t>Objectives &amp; Strategies</a:t>
          </a:r>
        </a:p>
      </dgm:t>
    </dgm:pt>
    <dgm:pt modelId="{CCBB7306-BC63-9743-9D4F-072239182338}" type="parTrans" cxnId="{33CC77C8-BFFE-4F44-A0F3-AE8C16B98518}">
      <dgm:prSet/>
      <dgm:spPr/>
      <dgm:t>
        <a:bodyPr/>
        <a:lstStyle/>
        <a:p>
          <a:endParaRPr lang="en-US"/>
        </a:p>
      </dgm:t>
    </dgm:pt>
    <dgm:pt modelId="{6A9DF75F-50F0-E649-B35F-00A617AE391B}" type="sibTrans" cxnId="{33CC77C8-BFFE-4F44-A0F3-AE8C16B98518}">
      <dgm:prSet/>
      <dgm:spPr/>
      <dgm:t>
        <a:bodyPr/>
        <a:lstStyle/>
        <a:p>
          <a:endParaRPr lang="en-US"/>
        </a:p>
      </dgm:t>
    </dgm:pt>
    <dgm:pt modelId="{BB57791F-EF95-6440-ABD4-A74D673D74EE}">
      <dgm:prSet phldrT="[Text]" custT="1"/>
      <dgm:spPr/>
      <dgm:t>
        <a:bodyPr/>
        <a:lstStyle/>
        <a:p>
          <a:r>
            <a:rPr lang="en-US" sz="2000">
              <a:solidFill>
                <a:schemeClr val="bg1"/>
              </a:solidFill>
            </a:rPr>
            <a:t>Outcome-based</a:t>
          </a:r>
        </a:p>
      </dgm:t>
    </dgm:pt>
    <dgm:pt modelId="{B0955A4D-C1D4-544C-A892-16508EDC35AE}" type="parTrans" cxnId="{43DAD95F-8557-5749-9395-2569D3BCA4E5}">
      <dgm:prSet/>
      <dgm:spPr/>
      <dgm:t>
        <a:bodyPr/>
        <a:lstStyle/>
        <a:p>
          <a:endParaRPr lang="en-US"/>
        </a:p>
      </dgm:t>
    </dgm:pt>
    <dgm:pt modelId="{30198523-F1B6-F84A-BD35-C1C1546DC7BE}" type="sibTrans" cxnId="{43DAD95F-8557-5749-9395-2569D3BCA4E5}">
      <dgm:prSet/>
      <dgm:spPr/>
      <dgm:t>
        <a:bodyPr/>
        <a:lstStyle/>
        <a:p>
          <a:endParaRPr lang="en-US"/>
        </a:p>
      </dgm:t>
    </dgm:pt>
    <dgm:pt modelId="{0429C623-56DC-5C48-BF12-E63AC72349E7}">
      <dgm:prSet phldrT="[Text]"/>
      <dgm:spPr>
        <a:solidFill>
          <a:schemeClr val="accent2"/>
        </a:solidFill>
        <a:ln>
          <a:solidFill>
            <a:schemeClr val="accent2"/>
          </a:solidFill>
        </a:ln>
      </dgm:spPr>
      <dgm:t>
        <a:bodyPr/>
        <a:lstStyle/>
        <a:p>
          <a:r>
            <a:rPr lang="en-US">
              <a:solidFill>
                <a:schemeClr val="bg1"/>
              </a:solidFill>
            </a:rPr>
            <a:t>Initiatives &amp; Activities</a:t>
          </a:r>
        </a:p>
      </dgm:t>
    </dgm:pt>
    <dgm:pt modelId="{6C500201-A739-344F-821E-610178B3E55C}" type="parTrans" cxnId="{8FB7BCAE-FF9E-F441-9AB5-A7423BDC24F6}">
      <dgm:prSet/>
      <dgm:spPr/>
      <dgm:t>
        <a:bodyPr/>
        <a:lstStyle/>
        <a:p>
          <a:endParaRPr lang="en-US"/>
        </a:p>
      </dgm:t>
    </dgm:pt>
    <dgm:pt modelId="{C4D66950-2AE4-E04F-9449-6E005B1134A1}" type="sibTrans" cxnId="{8FB7BCAE-FF9E-F441-9AB5-A7423BDC24F6}">
      <dgm:prSet/>
      <dgm:spPr/>
      <dgm:t>
        <a:bodyPr/>
        <a:lstStyle/>
        <a:p>
          <a:endParaRPr lang="en-US"/>
        </a:p>
      </dgm:t>
    </dgm:pt>
    <dgm:pt modelId="{65492BBF-F331-6144-B9BD-B10726D07D50}">
      <dgm:prSet phldrT="[Text]" custT="1"/>
      <dgm:spPr/>
      <dgm:t>
        <a:bodyPr/>
        <a:lstStyle/>
        <a:p>
          <a:r>
            <a:rPr lang="en-US" sz="2000">
              <a:solidFill>
                <a:schemeClr val="bg1"/>
              </a:solidFill>
            </a:rPr>
            <a:t>Process-based</a:t>
          </a:r>
        </a:p>
      </dgm:t>
    </dgm:pt>
    <dgm:pt modelId="{66A21FE3-129C-7A4F-904B-9E6A617BFEA6}" type="parTrans" cxnId="{8896BB7F-0616-E047-97AC-BC57C321A36E}">
      <dgm:prSet/>
      <dgm:spPr/>
      <dgm:t>
        <a:bodyPr/>
        <a:lstStyle/>
        <a:p>
          <a:endParaRPr lang="en-US"/>
        </a:p>
      </dgm:t>
    </dgm:pt>
    <dgm:pt modelId="{2C99B786-2790-3248-B3F4-E8181373C8E1}" type="sibTrans" cxnId="{8896BB7F-0616-E047-97AC-BC57C321A36E}">
      <dgm:prSet/>
      <dgm:spPr/>
      <dgm:t>
        <a:bodyPr/>
        <a:lstStyle/>
        <a:p>
          <a:endParaRPr lang="en-US"/>
        </a:p>
      </dgm:t>
    </dgm:pt>
    <dgm:pt modelId="{DE423682-EDCB-2C4C-B38F-B2DDB05A9282}">
      <dgm:prSet phldrT="[Text]" custT="1"/>
      <dgm:spPr/>
      <dgm:t>
        <a:bodyPr/>
        <a:lstStyle/>
        <a:p>
          <a:r>
            <a:rPr lang="en-US" sz="2000">
              <a:solidFill>
                <a:schemeClr val="bg1"/>
              </a:solidFill>
            </a:rPr>
            <a:t>Evaluated Constantly</a:t>
          </a:r>
        </a:p>
      </dgm:t>
    </dgm:pt>
    <dgm:pt modelId="{4ED2C563-7945-6141-9036-BF20AFAE1933}" type="parTrans" cxnId="{423BF81F-84EF-554A-8A8C-99353992BB93}">
      <dgm:prSet/>
      <dgm:spPr/>
      <dgm:t>
        <a:bodyPr/>
        <a:lstStyle/>
        <a:p>
          <a:endParaRPr lang="en-US"/>
        </a:p>
      </dgm:t>
    </dgm:pt>
    <dgm:pt modelId="{E841B53D-AF62-2447-9F7D-0D0520FCD311}" type="sibTrans" cxnId="{423BF81F-84EF-554A-8A8C-99353992BB93}">
      <dgm:prSet/>
      <dgm:spPr/>
      <dgm:t>
        <a:bodyPr/>
        <a:lstStyle/>
        <a:p>
          <a:endParaRPr lang="en-US"/>
        </a:p>
      </dgm:t>
    </dgm:pt>
    <dgm:pt modelId="{81B3C50C-14BF-5143-94DC-B2926B513C1B}">
      <dgm:prSet phldrT="[Text]" custT="1"/>
      <dgm:spPr/>
      <dgm:t>
        <a:bodyPr/>
        <a:lstStyle/>
        <a:p>
          <a:r>
            <a:rPr lang="en-US" sz="2000">
              <a:solidFill>
                <a:schemeClr val="bg1"/>
              </a:solidFill>
            </a:rPr>
            <a:t>Evaluated Annually</a:t>
          </a:r>
        </a:p>
      </dgm:t>
    </dgm:pt>
    <dgm:pt modelId="{F212E5AC-0ACB-0148-9BCA-EC6A2AA37AC8}" type="parTrans" cxnId="{D5134A0E-9338-CE4C-AEA3-D9010E079CF5}">
      <dgm:prSet/>
      <dgm:spPr/>
      <dgm:t>
        <a:bodyPr/>
        <a:lstStyle/>
        <a:p>
          <a:endParaRPr lang="en-US"/>
        </a:p>
      </dgm:t>
    </dgm:pt>
    <dgm:pt modelId="{23D616D5-29CF-7E4F-B462-95D01AB49370}" type="sibTrans" cxnId="{D5134A0E-9338-CE4C-AEA3-D9010E079CF5}">
      <dgm:prSet/>
      <dgm:spPr/>
      <dgm:t>
        <a:bodyPr/>
        <a:lstStyle/>
        <a:p>
          <a:endParaRPr lang="en-US"/>
        </a:p>
      </dgm:t>
    </dgm:pt>
    <dgm:pt modelId="{AAF04A38-8A23-FE46-9624-3F69D6F9DEB0}">
      <dgm:prSet phldrT="[Text]" custT="1"/>
      <dgm:spPr/>
      <dgm:t>
        <a:bodyPr/>
        <a:lstStyle/>
        <a:p>
          <a:r>
            <a:rPr lang="en-US" sz="2000">
              <a:solidFill>
                <a:schemeClr val="bg1"/>
              </a:solidFill>
            </a:rPr>
            <a:t>Clear Performance Metrics</a:t>
          </a:r>
        </a:p>
      </dgm:t>
    </dgm:pt>
    <dgm:pt modelId="{9CEC0D46-AAD1-E34D-9A7D-E2C70C25246F}" type="parTrans" cxnId="{9181297B-FBD9-1C46-9E56-F53CC7BE3A7E}">
      <dgm:prSet/>
      <dgm:spPr/>
      <dgm:t>
        <a:bodyPr/>
        <a:lstStyle/>
        <a:p>
          <a:endParaRPr lang="en-US"/>
        </a:p>
      </dgm:t>
    </dgm:pt>
    <dgm:pt modelId="{31654E92-A5F1-C543-B35B-8614EF567563}" type="sibTrans" cxnId="{9181297B-FBD9-1C46-9E56-F53CC7BE3A7E}">
      <dgm:prSet/>
      <dgm:spPr/>
      <dgm:t>
        <a:bodyPr/>
        <a:lstStyle/>
        <a:p>
          <a:endParaRPr lang="en-US"/>
        </a:p>
      </dgm:t>
    </dgm:pt>
    <dgm:pt modelId="{FAAB63BA-77D9-914B-933F-EC5BBFFD5438}">
      <dgm:prSet phldrT="[Text]" custT="1"/>
      <dgm:spPr/>
      <dgm:t>
        <a:bodyPr/>
        <a:lstStyle/>
        <a:p>
          <a:r>
            <a:rPr lang="en-US" sz="2000">
              <a:solidFill>
                <a:schemeClr val="bg1"/>
              </a:solidFill>
            </a:rPr>
            <a:t>Leading Indicators</a:t>
          </a:r>
        </a:p>
      </dgm:t>
    </dgm:pt>
    <dgm:pt modelId="{29A392BA-510B-874C-B59C-CB2352281A3F}" type="parTrans" cxnId="{37518C9D-2F9C-0B49-8951-A500A246724F}">
      <dgm:prSet/>
      <dgm:spPr/>
      <dgm:t>
        <a:bodyPr/>
        <a:lstStyle/>
        <a:p>
          <a:endParaRPr lang="en-US"/>
        </a:p>
      </dgm:t>
    </dgm:pt>
    <dgm:pt modelId="{7D518801-F512-A249-8704-F6B75A6625EF}" type="sibTrans" cxnId="{37518C9D-2F9C-0B49-8951-A500A246724F}">
      <dgm:prSet/>
      <dgm:spPr/>
      <dgm:t>
        <a:bodyPr/>
        <a:lstStyle/>
        <a:p>
          <a:endParaRPr lang="en-US"/>
        </a:p>
      </dgm:t>
    </dgm:pt>
    <dgm:pt modelId="{CE5CE46E-2B36-9945-96EB-B76C7835DF3C}">
      <dgm:prSet phldrT="[Text]" custT="1"/>
      <dgm:spPr/>
      <dgm:t>
        <a:bodyPr/>
        <a:lstStyle/>
        <a:p>
          <a:r>
            <a:rPr lang="en-US" sz="2000">
              <a:solidFill>
                <a:schemeClr val="bg1"/>
              </a:solidFill>
            </a:rPr>
            <a:t>City Vital Signs</a:t>
          </a:r>
        </a:p>
      </dgm:t>
    </dgm:pt>
    <dgm:pt modelId="{E06AE15B-29B8-904B-B1B3-DEDC9DAE2C10}" type="parTrans" cxnId="{0BE3F18D-16B8-A848-BB31-04B840E0F2ED}">
      <dgm:prSet/>
      <dgm:spPr/>
      <dgm:t>
        <a:bodyPr/>
        <a:lstStyle/>
        <a:p>
          <a:endParaRPr lang="en-US"/>
        </a:p>
      </dgm:t>
    </dgm:pt>
    <dgm:pt modelId="{41DBF621-02C6-8146-84C6-BF7F3ADE8F38}" type="sibTrans" cxnId="{0BE3F18D-16B8-A848-BB31-04B840E0F2ED}">
      <dgm:prSet/>
      <dgm:spPr/>
      <dgm:t>
        <a:bodyPr/>
        <a:lstStyle/>
        <a:p>
          <a:endParaRPr lang="en-US"/>
        </a:p>
      </dgm:t>
    </dgm:pt>
    <dgm:pt modelId="{F021D739-ED9A-504A-A488-C570DCB9ACCF}" type="pres">
      <dgm:prSet presAssocID="{E5BD7D4E-E5B1-DF43-B792-1F93CD5EF0EF}" presName="Name0" presStyleCnt="0">
        <dgm:presLayoutVars>
          <dgm:chMax val="7"/>
          <dgm:dir/>
          <dgm:animLvl val="lvl"/>
          <dgm:resizeHandles val="exact"/>
        </dgm:presLayoutVars>
      </dgm:prSet>
      <dgm:spPr/>
    </dgm:pt>
    <dgm:pt modelId="{C4742096-683B-AE47-B82D-F8C2EDD163AA}" type="pres">
      <dgm:prSet presAssocID="{727F346F-7DFB-1741-BFB3-B3D063FF07CA}" presName="circle1" presStyleLbl="node1" presStyleIdx="0" presStyleCnt="3" custLinFactNeighborX="-227"/>
      <dgm:spPr>
        <a:solidFill>
          <a:schemeClr val="accent1"/>
        </a:solidFill>
        <a:ln>
          <a:solidFill>
            <a:schemeClr val="accent1"/>
          </a:solidFill>
        </a:ln>
      </dgm:spPr>
    </dgm:pt>
    <dgm:pt modelId="{0A8F1774-2F97-2647-A49C-76643F38C149}" type="pres">
      <dgm:prSet presAssocID="{727F346F-7DFB-1741-BFB3-B3D063FF07CA}" presName="space" presStyleCnt="0"/>
      <dgm:spPr/>
    </dgm:pt>
    <dgm:pt modelId="{C93DCD21-5703-A04A-ACDA-174845E41448}" type="pres">
      <dgm:prSet presAssocID="{727F346F-7DFB-1741-BFB3-B3D063FF07CA}" presName="rect1" presStyleLbl="alignAcc1" presStyleIdx="0" presStyleCnt="3"/>
      <dgm:spPr/>
    </dgm:pt>
    <dgm:pt modelId="{8696B1EA-A065-5749-853B-D2F747D260D4}" type="pres">
      <dgm:prSet presAssocID="{C1994EBD-01B9-1346-8096-7F67622F20B6}" presName="vertSpace2" presStyleLbl="node1" presStyleIdx="0" presStyleCnt="3"/>
      <dgm:spPr/>
    </dgm:pt>
    <dgm:pt modelId="{63102F2C-75E0-1A4B-82ED-847001FA7F40}" type="pres">
      <dgm:prSet presAssocID="{C1994EBD-01B9-1346-8096-7F67622F20B6}" presName="circle2" presStyleLbl="node1" presStyleIdx="1" presStyleCnt="3"/>
      <dgm:spPr>
        <a:solidFill>
          <a:schemeClr val="accent3"/>
        </a:solidFill>
        <a:ln>
          <a:solidFill>
            <a:schemeClr val="accent3"/>
          </a:solidFill>
        </a:ln>
      </dgm:spPr>
    </dgm:pt>
    <dgm:pt modelId="{24EBC6EA-720A-5246-8F80-92EE10AD5E8C}" type="pres">
      <dgm:prSet presAssocID="{C1994EBD-01B9-1346-8096-7F67622F20B6}" presName="rect2" presStyleLbl="alignAcc1" presStyleIdx="1" presStyleCnt="3"/>
      <dgm:spPr/>
    </dgm:pt>
    <dgm:pt modelId="{1180F807-121D-6446-8F82-C50CF4213BE8}" type="pres">
      <dgm:prSet presAssocID="{0429C623-56DC-5C48-BF12-E63AC72349E7}" presName="vertSpace3" presStyleLbl="node1" presStyleIdx="1" presStyleCnt="3"/>
      <dgm:spPr/>
    </dgm:pt>
    <dgm:pt modelId="{CE0C8965-36CA-D140-812A-DE8517DF5731}" type="pres">
      <dgm:prSet presAssocID="{0429C623-56DC-5C48-BF12-E63AC72349E7}" presName="circle3" presStyleLbl="node1" presStyleIdx="2" presStyleCnt="3"/>
      <dgm:spPr>
        <a:solidFill>
          <a:schemeClr val="accent2"/>
        </a:solidFill>
        <a:ln>
          <a:solidFill>
            <a:schemeClr val="accent2"/>
          </a:solidFill>
        </a:ln>
      </dgm:spPr>
    </dgm:pt>
    <dgm:pt modelId="{C9612273-763D-754D-B197-2BA1E4F956CD}" type="pres">
      <dgm:prSet presAssocID="{0429C623-56DC-5C48-BF12-E63AC72349E7}" presName="rect3" presStyleLbl="alignAcc1" presStyleIdx="2" presStyleCnt="3"/>
      <dgm:spPr/>
    </dgm:pt>
    <dgm:pt modelId="{4BA9FFE5-7B05-8547-80C7-9087BD8327C5}" type="pres">
      <dgm:prSet presAssocID="{727F346F-7DFB-1741-BFB3-B3D063FF07CA}" presName="rect1ParTx" presStyleLbl="alignAcc1" presStyleIdx="2" presStyleCnt="3">
        <dgm:presLayoutVars>
          <dgm:chMax val="1"/>
          <dgm:bulletEnabled val="1"/>
        </dgm:presLayoutVars>
      </dgm:prSet>
      <dgm:spPr/>
    </dgm:pt>
    <dgm:pt modelId="{EFDFAE26-86C5-304E-9979-AD7E152E66EC}" type="pres">
      <dgm:prSet presAssocID="{727F346F-7DFB-1741-BFB3-B3D063FF07CA}" presName="rect1ChTx" presStyleLbl="alignAcc1" presStyleIdx="2" presStyleCnt="3">
        <dgm:presLayoutVars>
          <dgm:bulletEnabled val="1"/>
        </dgm:presLayoutVars>
      </dgm:prSet>
      <dgm:spPr/>
    </dgm:pt>
    <dgm:pt modelId="{2FD9AAFE-7359-B048-86B8-6E364A417747}" type="pres">
      <dgm:prSet presAssocID="{C1994EBD-01B9-1346-8096-7F67622F20B6}" presName="rect2ParTx" presStyleLbl="alignAcc1" presStyleIdx="2" presStyleCnt="3">
        <dgm:presLayoutVars>
          <dgm:chMax val="1"/>
          <dgm:bulletEnabled val="1"/>
        </dgm:presLayoutVars>
      </dgm:prSet>
      <dgm:spPr/>
    </dgm:pt>
    <dgm:pt modelId="{7C9CB618-1890-7640-B74C-A02ADEE2C9C0}" type="pres">
      <dgm:prSet presAssocID="{C1994EBD-01B9-1346-8096-7F67622F20B6}" presName="rect2ChTx" presStyleLbl="alignAcc1" presStyleIdx="2" presStyleCnt="3">
        <dgm:presLayoutVars>
          <dgm:bulletEnabled val="1"/>
        </dgm:presLayoutVars>
      </dgm:prSet>
      <dgm:spPr/>
    </dgm:pt>
    <dgm:pt modelId="{E2BEF260-3F57-1545-B98B-3AA28C183AF7}" type="pres">
      <dgm:prSet presAssocID="{0429C623-56DC-5C48-BF12-E63AC72349E7}" presName="rect3ParTx" presStyleLbl="alignAcc1" presStyleIdx="2" presStyleCnt="3">
        <dgm:presLayoutVars>
          <dgm:chMax val="1"/>
          <dgm:bulletEnabled val="1"/>
        </dgm:presLayoutVars>
      </dgm:prSet>
      <dgm:spPr/>
    </dgm:pt>
    <dgm:pt modelId="{BF5D5BB5-AA8D-B145-9C97-4E163C877564}" type="pres">
      <dgm:prSet presAssocID="{0429C623-56DC-5C48-BF12-E63AC72349E7}" presName="rect3ChTx" presStyleLbl="alignAcc1" presStyleIdx="2" presStyleCnt="3">
        <dgm:presLayoutVars>
          <dgm:bulletEnabled val="1"/>
        </dgm:presLayoutVars>
      </dgm:prSet>
      <dgm:spPr/>
    </dgm:pt>
  </dgm:ptLst>
  <dgm:cxnLst>
    <dgm:cxn modelId="{3912A405-A49F-0F43-B938-1A8E988EF2B0}" type="presOf" srcId="{0429C623-56DC-5C48-BF12-E63AC72349E7}" destId="{C9612273-763D-754D-B197-2BA1E4F956CD}" srcOrd="0" destOrd="0" presId="urn:microsoft.com/office/officeart/2005/8/layout/target3"/>
    <dgm:cxn modelId="{D5134A0E-9338-CE4C-AEA3-D9010E079CF5}" srcId="{C1994EBD-01B9-1346-8096-7F67622F20B6}" destId="{81B3C50C-14BF-5143-94DC-B2926B513C1B}" srcOrd="2" destOrd="0" parTransId="{F212E5AC-0ACB-0148-9BCA-EC6A2AA37AC8}" sibTransId="{23D616D5-29CF-7E4F-B462-95D01AB49370}"/>
    <dgm:cxn modelId="{423BF81F-84EF-554A-8A8C-99353992BB93}" srcId="{0429C623-56DC-5C48-BF12-E63AC72349E7}" destId="{DE423682-EDCB-2C4C-B38F-B2DDB05A9282}" srcOrd="2" destOrd="0" parTransId="{4ED2C563-7945-6141-9036-BF20AFAE1933}" sibTransId="{E841B53D-AF62-2447-9F7D-0D0520FCD311}"/>
    <dgm:cxn modelId="{87AE1B33-268B-644D-AD08-45E2E22225C8}" type="presOf" srcId="{C1994EBD-01B9-1346-8096-7F67622F20B6}" destId="{2FD9AAFE-7359-B048-86B8-6E364A417747}" srcOrd="1" destOrd="0" presId="urn:microsoft.com/office/officeart/2005/8/layout/target3"/>
    <dgm:cxn modelId="{1F6D3439-4E00-F547-B8B5-EF06694DECFA}" type="presOf" srcId="{BB57791F-EF95-6440-ABD4-A74D673D74EE}" destId="{7C9CB618-1890-7640-B74C-A02ADEE2C9C0}" srcOrd="0" destOrd="0" presId="urn:microsoft.com/office/officeart/2005/8/layout/target3"/>
    <dgm:cxn modelId="{3A4AA93F-A568-1141-A6A2-135B097D182E}" type="presOf" srcId="{727F346F-7DFB-1741-BFB3-B3D063FF07CA}" destId="{C93DCD21-5703-A04A-ACDA-174845E41448}" srcOrd="0" destOrd="0" presId="urn:microsoft.com/office/officeart/2005/8/layout/target3"/>
    <dgm:cxn modelId="{3B03E140-6ABD-734E-9E2E-CC95A9804D80}" type="presOf" srcId="{65492BBF-F331-6144-B9BD-B10726D07D50}" destId="{BF5D5BB5-AA8D-B145-9C97-4E163C877564}" srcOrd="0" destOrd="0" presId="urn:microsoft.com/office/officeart/2005/8/layout/target3"/>
    <dgm:cxn modelId="{DC28BC5E-B738-3443-AEAF-2A8D49A93F79}" type="presOf" srcId="{727F346F-7DFB-1741-BFB3-B3D063FF07CA}" destId="{4BA9FFE5-7B05-8547-80C7-9087BD8327C5}" srcOrd="1" destOrd="0" presId="urn:microsoft.com/office/officeart/2005/8/layout/target3"/>
    <dgm:cxn modelId="{43DAD95F-8557-5749-9395-2569D3BCA4E5}" srcId="{C1994EBD-01B9-1346-8096-7F67622F20B6}" destId="{BB57791F-EF95-6440-ABD4-A74D673D74EE}" srcOrd="0" destOrd="0" parTransId="{B0955A4D-C1D4-544C-A892-16508EDC35AE}" sibTransId="{30198523-F1B6-F84A-BD35-C1C1546DC7BE}"/>
    <dgm:cxn modelId="{05EC4165-14FB-6B41-932F-F364BEFD493D}" type="presOf" srcId="{6BA38DB9-9759-AB49-BF09-3503A928C3E3}" destId="{EFDFAE26-86C5-304E-9979-AD7E152E66EC}" srcOrd="0" destOrd="2" presId="urn:microsoft.com/office/officeart/2005/8/layout/target3"/>
    <dgm:cxn modelId="{F2BC9A4B-C152-6248-BA8C-4E979A6064FE}" srcId="{E5BD7D4E-E5B1-DF43-B792-1F93CD5EF0EF}" destId="{727F346F-7DFB-1741-BFB3-B3D063FF07CA}" srcOrd="0" destOrd="0" parTransId="{9674765B-09A9-4C47-A155-93E7DDD27E83}" sibTransId="{62796CC7-E61E-944D-A7AD-6CA6E92C26FC}"/>
    <dgm:cxn modelId="{F0484452-59BC-3345-BC5C-F04BC289FB79}" srcId="{727F346F-7DFB-1741-BFB3-B3D063FF07CA}" destId="{6BA38DB9-9759-AB49-BF09-3503A928C3E3}" srcOrd="2" destOrd="0" parTransId="{0793BF69-313B-744A-A05E-4138329CFC28}" sibTransId="{17D55DB1-21D0-BF45-A224-A9228C05DB40}"/>
    <dgm:cxn modelId="{CC8CA858-B62A-8248-90B4-D7EEF79BCACA}" srcId="{727F346F-7DFB-1741-BFB3-B3D063FF07CA}" destId="{61B049F0-733D-6441-BA46-60B447D2E2A9}" srcOrd="0" destOrd="0" parTransId="{078A6565-5629-F04C-87A9-9F1F24C68BE6}" sibTransId="{F95CE12C-9A50-704C-8898-DA73B94EC1BD}"/>
    <dgm:cxn modelId="{9181297B-FBD9-1C46-9E56-F53CC7BE3A7E}" srcId="{0429C623-56DC-5C48-BF12-E63AC72349E7}" destId="{AAF04A38-8A23-FE46-9624-3F69D6F9DEB0}" srcOrd="1" destOrd="0" parTransId="{9CEC0D46-AAD1-E34D-9A7D-E2C70C25246F}" sibTransId="{31654E92-A5F1-C543-B35B-8614EF567563}"/>
    <dgm:cxn modelId="{8896BB7F-0616-E047-97AC-BC57C321A36E}" srcId="{0429C623-56DC-5C48-BF12-E63AC72349E7}" destId="{65492BBF-F331-6144-B9BD-B10726D07D50}" srcOrd="0" destOrd="0" parTransId="{66A21FE3-129C-7A4F-904B-9E6A617BFEA6}" sibTransId="{2C99B786-2790-3248-B3F4-E8181373C8E1}"/>
    <dgm:cxn modelId="{22C2FD88-25AF-A64F-8091-6061E147A3F3}" type="presOf" srcId="{0429C623-56DC-5C48-BF12-E63AC72349E7}" destId="{E2BEF260-3F57-1545-B98B-3AA28C183AF7}" srcOrd="1" destOrd="0" presId="urn:microsoft.com/office/officeart/2005/8/layout/target3"/>
    <dgm:cxn modelId="{0BE3F18D-16B8-A848-BB31-04B840E0F2ED}" srcId="{727F346F-7DFB-1741-BFB3-B3D063FF07CA}" destId="{CE5CE46E-2B36-9945-96EB-B76C7835DF3C}" srcOrd="1" destOrd="0" parTransId="{E06AE15B-29B8-904B-B1B3-DEDC9DAE2C10}" sibTransId="{41DBF621-02C6-8146-84C6-BF7F3ADE8F38}"/>
    <dgm:cxn modelId="{37518C9D-2F9C-0B49-8951-A500A246724F}" srcId="{C1994EBD-01B9-1346-8096-7F67622F20B6}" destId="{FAAB63BA-77D9-914B-933F-EC5BBFFD5438}" srcOrd="1" destOrd="0" parTransId="{29A392BA-510B-874C-B59C-CB2352281A3F}" sibTransId="{7D518801-F512-A249-8704-F6B75A6625EF}"/>
    <dgm:cxn modelId="{8FB7BCAE-FF9E-F441-9AB5-A7423BDC24F6}" srcId="{E5BD7D4E-E5B1-DF43-B792-1F93CD5EF0EF}" destId="{0429C623-56DC-5C48-BF12-E63AC72349E7}" srcOrd="2" destOrd="0" parTransId="{6C500201-A739-344F-821E-610178B3E55C}" sibTransId="{C4D66950-2AE4-E04F-9449-6E005B1134A1}"/>
    <dgm:cxn modelId="{DFCE65BB-E173-C44D-A07A-6FD1DEDC8E52}" type="presOf" srcId="{CE5CE46E-2B36-9945-96EB-B76C7835DF3C}" destId="{EFDFAE26-86C5-304E-9979-AD7E152E66EC}" srcOrd="0" destOrd="1" presId="urn:microsoft.com/office/officeart/2005/8/layout/target3"/>
    <dgm:cxn modelId="{C5C03CC3-21CE-AB4F-94A5-84E35EB7E922}" type="presOf" srcId="{E5BD7D4E-E5B1-DF43-B792-1F93CD5EF0EF}" destId="{F021D739-ED9A-504A-A488-C570DCB9ACCF}" srcOrd="0" destOrd="0" presId="urn:microsoft.com/office/officeart/2005/8/layout/target3"/>
    <dgm:cxn modelId="{7599ECC3-B4E1-664C-8D52-50AD8EA8339A}" type="presOf" srcId="{FAAB63BA-77D9-914B-933F-EC5BBFFD5438}" destId="{7C9CB618-1890-7640-B74C-A02ADEE2C9C0}" srcOrd="0" destOrd="1" presId="urn:microsoft.com/office/officeart/2005/8/layout/target3"/>
    <dgm:cxn modelId="{0F9E87C7-4879-4E48-9E53-3CC2D65ABA06}" type="presOf" srcId="{81B3C50C-14BF-5143-94DC-B2926B513C1B}" destId="{7C9CB618-1890-7640-B74C-A02ADEE2C9C0}" srcOrd="0" destOrd="2" presId="urn:microsoft.com/office/officeart/2005/8/layout/target3"/>
    <dgm:cxn modelId="{33CC77C8-BFFE-4F44-A0F3-AE8C16B98518}" srcId="{E5BD7D4E-E5B1-DF43-B792-1F93CD5EF0EF}" destId="{C1994EBD-01B9-1346-8096-7F67622F20B6}" srcOrd="1" destOrd="0" parTransId="{CCBB7306-BC63-9743-9D4F-072239182338}" sibTransId="{6A9DF75F-50F0-E649-B35F-00A617AE391B}"/>
    <dgm:cxn modelId="{647887D4-B8FE-1B42-921D-0C6423B4C76A}" type="presOf" srcId="{61B049F0-733D-6441-BA46-60B447D2E2A9}" destId="{EFDFAE26-86C5-304E-9979-AD7E152E66EC}" srcOrd="0" destOrd="0" presId="urn:microsoft.com/office/officeart/2005/8/layout/target3"/>
    <dgm:cxn modelId="{35675EF1-589E-044D-900D-1627E8FDC46B}" type="presOf" srcId="{C1994EBD-01B9-1346-8096-7F67622F20B6}" destId="{24EBC6EA-720A-5246-8F80-92EE10AD5E8C}" srcOrd="0" destOrd="0" presId="urn:microsoft.com/office/officeart/2005/8/layout/target3"/>
    <dgm:cxn modelId="{7ED40FF5-C45B-374D-834B-D10753471AC6}" type="presOf" srcId="{DE423682-EDCB-2C4C-B38F-B2DDB05A9282}" destId="{BF5D5BB5-AA8D-B145-9C97-4E163C877564}" srcOrd="0" destOrd="2" presId="urn:microsoft.com/office/officeart/2005/8/layout/target3"/>
    <dgm:cxn modelId="{79A036F9-467D-4A47-9132-C4090BA11589}" type="presOf" srcId="{AAF04A38-8A23-FE46-9624-3F69D6F9DEB0}" destId="{BF5D5BB5-AA8D-B145-9C97-4E163C877564}" srcOrd="0" destOrd="1" presId="urn:microsoft.com/office/officeart/2005/8/layout/target3"/>
    <dgm:cxn modelId="{467F9317-5A45-384A-88C3-C4177932B763}" type="presParOf" srcId="{F021D739-ED9A-504A-A488-C570DCB9ACCF}" destId="{C4742096-683B-AE47-B82D-F8C2EDD163AA}" srcOrd="0" destOrd="0" presId="urn:microsoft.com/office/officeart/2005/8/layout/target3"/>
    <dgm:cxn modelId="{E8E852A6-42CD-E340-AA07-333E5D402E8B}" type="presParOf" srcId="{F021D739-ED9A-504A-A488-C570DCB9ACCF}" destId="{0A8F1774-2F97-2647-A49C-76643F38C149}" srcOrd="1" destOrd="0" presId="urn:microsoft.com/office/officeart/2005/8/layout/target3"/>
    <dgm:cxn modelId="{442A8177-DDE6-DB47-BE64-4B0ECF1ECF86}" type="presParOf" srcId="{F021D739-ED9A-504A-A488-C570DCB9ACCF}" destId="{C93DCD21-5703-A04A-ACDA-174845E41448}" srcOrd="2" destOrd="0" presId="urn:microsoft.com/office/officeart/2005/8/layout/target3"/>
    <dgm:cxn modelId="{AC59C78A-8F2A-884C-B2D6-5E21BDB78F84}" type="presParOf" srcId="{F021D739-ED9A-504A-A488-C570DCB9ACCF}" destId="{8696B1EA-A065-5749-853B-D2F747D260D4}" srcOrd="3" destOrd="0" presId="urn:microsoft.com/office/officeart/2005/8/layout/target3"/>
    <dgm:cxn modelId="{284F5192-30CD-F845-9B40-B6E96E3A69E2}" type="presParOf" srcId="{F021D739-ED9A-504A-A488-C570DCB9ACCF}" destId="{63102F2C-75E0-1A4B-82ED-847001FA7F40}" srcOrd="4" destOrd="0" presId="urn:microsoft.com/office/officeart/2005/8/layout/target3"/>
    <dgm:cxn modelId="{86AB8047-DDAC-BD49-AA53-8921331DD8CF}" type="presParOf" srcId="{F021D739-ED9A-504A-A488-C570DCB9ACCF}" destId="{24EBC6EA-720A-5246-8F80-92EE10AD5E8C}" srcOrd="5" destOrd="0" presId="urn:microsoft.com/office/officeart/2005/8/layout/target3"/>
    <dgm:cxn modelId="{272AC066-A170-3546-AE35-3592C532E188}" type="presParOf" srcId="{F021D739-ED9A-504A-A488-C570DCB9ACCF}" destId="{1180F807-121D-6446-8F82-C50CF4213BE8}" srcOrd="6" destOrd="0" presId="urn:microsoft.com/office/officeart/2005/8/layout/target3"/>
    <dgm:cxn modelId="{767B2FC0-957F-4548-97ED-1AD0688D7E13}" type="presParOf" srcId="{F021D739-ED9A-504A-A488-C570DCB9ACCF}" destId="{CE0C8965-36CA-D140-812A-DE8517DF5731}" srcOrd="7" destOrd="0" presId="urn:microsoft.com/office/officeart/2005/8/layout/target3"/>
    <dgm:cxn modelId="{FCEE693F-DC50-F04A-8245-77B0FC4BCC43}" type="presParOf" srcId="{F021D739-ED9A-504A-A488-C570DCB9ACCF}" destId="{C9612273-763D-754D-B197-2BA1E4F956CD}" srcOrd="8" destOrd="0" presId="urn:microsoft.com/office/officeart/2005/8/layout/target3"/>
    <dgm:cxn modelId="{612BEECB-91FD-994D-A51B-59061868C5CF}" type="presParOf" srcId="{F021D739-ED9A-504A-A488-C570DCB9ACCF}" destId="{4BA9FFE5-7B05-8547-80C7-9087BD8327C5}" srcOrd="9" destOrd="0" presId="urn:microsoft.com/office/officeart/2005/8/layout/target3"/>
    <dgm:cxn modelId="{6ED2B3F6-6FBC-A846-BA6C-8E515C375AD7}" type="presParOf" srcId="{F021D739-ED9A-504A-A488-C570DCB9ACCF}" destId="{EFDFAE26-86C5-304E-9979-AD7E152E66EC}" srcOrd="10" destOrd="0" presId="urn:microsoft.com/office/officeart/2005/8/layout/target3"/>
    <dgm:cxn modelId="{D9E06FC9-E7BE-9B48-A33A-E430E6CD0578}" type="presParOf" srcId="{F021D739-ED9A-504A-A488-C570DCB9ACCF}" destId="{2FD9AAFE-7359-B048-86B8-6E364A417747}" srcOrd="11" destOrd="0" presId="urn:microsoft.com/office/officeart/2005/8/layout/target3"/>
    <dgm:cxn modelId="{B13BDDE7-F55C-E240-82D7-BB2A4A5E97C5}" type="presParOf" srcId="{F021D739-ED9A-504A-A488-C570DCB9ACCF}" destId="{7C9CB618-1890-7640-B74C-A02ADEE2C9C0}" srcOrd="12" destOrd="0" presId="urn:microsoft.com/office/officeart/2005/8/layout/target3"/>
    <dgm:cxn modelId="{B1964974-BB49-6044-B0C6-DA962BF5EBAD}" type="presParOf" srcId="{F021D739-ED9A-504A-A488-C570DCB9ACCF}" destId="{E2BEF260-3F57-1545-B98B-3AA28C183AF7}" srcOrd="13" destOrd="0" presId="urn:microsoft.com/office/officeart/2005/8/layout/target3"/>
    <dgm:cxn modelId="{392B30FE-471A-EF47-A503-A3574D05017C}" type="presParOf" srcId="{F021D739-ED9A-504A-A488-C570DCB9ACCF}" destId="{BF5D5BB5-AA8D-B145-9C97-4E163C877564}" srcOrd="14"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CFC20F-6BB8-46CE-AF67-7D475A8A2905}" type="doc">
      <dgm:prSet loTypeId="urn:microsoft.com/office/officeart/2005/8/layout/hProcess9" loCatId="process" qsTypeId="urn:microsoft.com/office/officeart/2005/8/quickstyle/simple5" qsCatId="simple" csTypeId="urn:microsoft.com/office/officeart/2005/8/colors/colorful1" csCatId="colorful" phldr="1"/>
      <dgm:spPr/>
    </dgm:pt>
    <dgm:pt modelId="{964B29DD-042B-4203-8DD5-D51694372C80}">
      <dgm:prSet phldrT="[Text]"/>
      <dgm:spPr/>
      <dgm:t>
        <a:bodyPr/>
        <a:lstStyle/>
        <a:p>
          <a:r>
            <a:rPr lang="en-US"/>
            <a:t>Community Meetings &amp; Survey Period</a:t>
          </a:r>
        </a:p>
      </dgm:t>
    </dgm:pt>
    <dgm:pt modelId="{DA97DB9E-7D6A-42A4-89BE-44C40FBB1038}" type="parTrans" cxnId="{0EBED2E3-356C-4FBC-A349-14D23A918746}">
      <dgm:prSet/>
      <dgm:spPr/>
      <dgm:t>
        <a:bodyPr/>
        <a:lstStyle/>
        <a:p>
          <a:endParaRPr lang="en-US"/>
        </a:p>
      </dgm:t>
    </dgm:pt>
    <dgm:pt modelId="{171C7668-0B6C-4442-AD8E-E804DC199FEE}" type="sibTrans" cxnId="{0EBED2E3-356C-4FBC-A349-14D23A918746}">
      <dgm:prSet/>
      <dgm:spPr/>
      <dgm:t>
        <a:bodyPr/>
        <a:lstStyle/>
        <a:p>
          <a:endParaRPr lang="en-US"/>
        </a:p>
      </dgm:t>
    </dgm:pt>
    <dgm:pt modelId="{456C57E4-6C38-4EF9-8C17-CA7895FC7455}">
      <dgm:prSet phldrT="[Text]"/>
      <dgm:spPr/>
      <dgm:t>
        <a:bodyPr/>
        <a:lstStyle/>
        <a:p>
          <a:r>
            <a:rPr lang="en-US"/>
            <a:t>Analyze Feedback</a:t>
          </a:r>
        </a:p>
      </dgm:t>
    </dgm:pt>
    <dgm:pt modelId="{D38C4D5D-03DC-4B23-8F4B-E9C8A9E9138F}" type="parTrans" cxnId="{7F73A21F-2D10-4671-AE6B-52761B57E9A3}">
      <dgm:prSet/>
      <dgm:spPr/>
      <dgm:t>
        <a:bodyPr/>
        <a:lstStyle/>
        <a:p>
          <a:endParaRPr lang="en-US"/>
        </a:p>
      </dgm:t>
    </dgm:pt>
    <dgm:pt modelId="{4ACCFB6D-AF81-47CA-8D90-218151AAE811}" type="sibTrans" cxnId="{7F73A21F-2D10-4671-AE6B-52761B57E9A3}">
      <dgm:prSet/>
      <dgm:spPr/>
      <dgm:t>
        <a:bodyPr/>
        <a:lstStyle/>
        <a:p>
          <a:endParaRPr lang="en-US"/>
        </a:p>
      </dgm:t>
    </dgm:pt>
    <dgm:pt modelId="{21C056DA-86FA-43E6-8B14-4FB2B0B72E52}">
      <dgm:prSet phldrT="[Text]"/>
      <dgm:spPr/>
      <dgm:t>
        <a:bodyPr/>
        <a:lstStyle/>
        <a:p>
          <a:r>
            <a:rPr lang="en-US"/>
            <a:t>Draft Plan</a:t>
          </a:r>
        </a:p>
      </dgm:t>
    </dgm:pt>
    <dgm:pt modelId="{AC58781C-6EF1-47A4-A9CE-9CDDB6564C32}" type="parTrans" cxnId="{D7415838-9147-44DF-A479-19B2DA8D7839}">
      <dgm:prSet/>
      <dgm:spPr/>
      <dgm:t>
        <a:bodyPr/>
        <a:lstStyle/>
        <a:p>
          <a:endParaRPr lang="en-US"/>
        </a:p>
      </dgm:t>
    </dgm:pt>
    <dgm:pt modelId="{82154D5E-631B-43C2-940D-C8291D04ADC5}" type="sibTrans" cxnId="{D7415838-9147-44DF-A479-19B2DA8D7839}">
      <dgm:prSet/>
      <dgm:spPr/>
      <dgm:t>
        <a:bodyPr/>
        <a:lstStyle/>
        <a:p>
          <a:endParaRPr lang="en-US"/>
        </a:p>
      </dgm:t>
    </dgm:pt>
    <dgm:pt modelId="{F91703A2-8E5D-4CA9-A314-A355ACF7F28D}">
      <dgm:prSet phldrT="[Text]"/>
      <dgm:spPr/>
      <dgm:t>
        <a:bodyPr/>
        <a:lstStyle/>
        <a:p>
          <a:r>
            <a:rPr lang="en-US"/>
            <a:t>Present for City Council Adoption</a:t>
          </a:r>
        </a:p>
      </dgm:t>
    </dgm:pt>
    <dgm:pt modelId="{E1A29674-1206-4618-BF07-50E4BE1170E9}" type="parTrans" cxnId="{17FB4930-053B-43D9-8EC3-16CFAF4F830F}">
      <dgm:prSet/>
      <dgm:spPr/>
      <dgm:t>
        <a:bodyPr/>
        <a:lstStyle/>
        <a:p>
          <a:endParaRPr lang="en-US"/>
        </a:p>
      </dgm:t>
    </dgm:pt>
    <dgm:pt modelId="{5FEB0D80-B57F-4373-B387-DC2C98AE7BA2}" type="sibTrans" cxnId="{17FB4930-053B-43D9-8EC3-16CFAF4F830F}">
      <dgm:prSet/>
      <dgm:spPr/>
      <dgm:t>
        <a:bodyPr/>
        <a:lstStyle/>
        <a:p>
          <a:endParaRPr lang="en-US"/>
        </a:p>
      </dgm:t>
    </dgm:pt>
    <dgm:pt modelId="{3446C67F-9E9A-40C2-8622-2235E654B925}">
      <dgm:prSet phldrT="[Text]"/>
      <dgm:spPr/>
      <dgm:t>
        <a:bodyPr/>
        <a:lstStyle/>
        <a:p>
          <a:r>
            <a:rPr lang="en-US"/>
            <a:t>Implementation</a:t>
          </a:r>
        </a:p>
        <a:p>
          <a:r>
            <a:rPr lang="en-US"/>
            <a:t>&amp; Evaluation</a:t>
          </a:r>
        </a:p>
      </dgm:t>
    </dgm:pt>
    <dgm:pt modelId="{19A486BE-0689-4F98-91C8-89A7BE2D3471}" type="parTrans" cxnId="{A130EC1D-A9FF-4E58-A131-BDA961EA0213}">
      <dgm:prSet/>
      <dgm:spPr/>
      <dgm:t>
        <a:bodyPr/>
        <a:lstStyle/>
        <a:p>
          <a:endParaRPr lang="en-US"/>
        </a:p>
      </dgm:t>
    </dgm:pt>
    <dgm:pt modelId="{DBCE4E75-BA38-4348-B39E-156FBBA539D7}" type="sibTrans" cxnId="{A130EC1D-A9FF-4E58-A131-BDA961EA0213}">
      <dgm:prSet/>
      <dgm:spPr/>
      <dgm:t>
        <a:bodyPr/>
        <a:lstStyle/>
        <a:p>
          <a:endParaRPr lang="en-US"/>
        </a:p>
      </dgm:t>
    </dgm:pt>
    <dgm:pt modelId="{9C40B5DF-9974-4978-83F5-909C2E94DAD5}" type="pres">
      <dgm:prSet presAssocID="{DBCFC20F-6BB8-46CE-AF67-7D475A8A2905}" presName="CompostProcess" presStyleCnt="0">
        <dgm:presLayoutVars>
          <dgm:dir/>
          <dgm:resizeHandles val="exact"/>
        </dgm:presLayoutVars>
      </dgm:prSet>
      <dgm:spPr/>
    </dgm:pt>
    <dgm:pt modelId="{DF7F8597-AD53-433E-8927-52A882DC3A7D}" type="pres">
      <dgm:prSet presAssocID="{DBCFC20F-6BB8-46CE-AF67-7D475A8A2905}" presName="arrow" presStyleLbl="bgShp" presStyleIdx="0" presStyleCnt="1"/>
      <dgm:spPr/>
    </dgm:pt>
    <dgm:pt modelId="{1992A345-CB9C-4659-8EE2-3EA1F893DDDF}" type="pres">
      <dgm:prSet presAssocID="{DBCFC20F-6BB8-46CE-AF67-7D475A8A2905}" presName="linearProcess" presStyleCnt="0"/>
      <dgm:spPr/>
    </dgm:pt>
    <dgm:pt modelId="{27519B5A-17F5-461C-B521-4F57273385C4}" type="pres">
      <dgm:prSet presAssocID="{964B29DD-042B-4203-8DD5-D51694372C80}" presName="textNode" presStyleLbl="node1" presStyleIdx="0" presStyleCnt="5">
        <dgm:presLayoutVars>
          <dgm:bulletEnabled val="1"/>
        </dgm:presLayoutVars>
      </dgm:prSet>
      <dgm:spPr/>
    </dgm:pt>
    <dgm:pt modelId="{CEA7E65E-90F4-414D-A5D8-CE286C42CCDA}" type="pres">
      <dgm:prSet presAssocID="{171C7668-0B6C-4442-AD8E-E804DC199FEE}" presName="sibTrans" presStyleCnt="0"/>
      <dgm:spPr/>
    </dgm:pt>
    <dgm:pt modelId="{B7F18E73-D472-45CB-8AD2-4C0A44D1D13B}" type="pres">
      <dgm:prSet presAssocID="{456C57E4-6C38-4EF9-8C17-CA7895FC7455}" presName="textNode" presStyleLbl="node1" presStyleIdx="1" presStyleCnt="5">
        <dgm:presLayoutVars>
          <dgm:bulletEnabled val="1"/>
        </dgm:presLayoutVars>
      </dgm:prSet>
      <dgm:spPr/>
    </dgm:pt>
    <dgm:pt modelId="{BBD6F49C-35BD-403C-9CCC-DCC0056F6FB9}" type="pres">
      <dgm:prSet presAssocID="{4ACCFB6D-AF81-47CA-8D90-218151AAE811}" presName="sibTrans" presStyleCnt="0"/>
      <dgm:spPr/>
    </dgm:pt>
    <dgm:pt modelId="{C1553D8A-5BE4-49AF-BA23-293C09913333}" type="pres">
      <dgm:prSet presAssocID="{21C056DA-86FA-43E6-8B14-4FB2B0B72E52}" presName="textNode" presStyleLbl="node1" presStyleIdx="2" presStyleCnt="5">
        <dgm:presLayoutVars>
          <dgm:bulletEnabled val="1"/>
        </dgm:presLayoutVars>
      </dgm:prSet>
      <dgm:spPr/>
    </dgm:pt>
    <dgm:pt modelId="{97CC7A84-1B8F-472B-AA22-DCB3E2A6B881}" type="pres">
      <dgm:prSet presAssocID="{82154D5E-631B-43C2-940D-C8291D04ADC5}" presName="sibTrans" presStyleCnt="0"/>
      <dgm:spPr/>
    </dgm:pt>
    <dgm:pt modelId="{0F72ACB8-C4B8-4C20-907C-84B7D665670E}" type="pres">
      <dgm:prSet presAssocID="{F91703A2-8E5D-4CA9-A314-A355ACF7F28D}" presName="textNode" presStyleLbl="node1" presStyleIdx="3" presStyleCnt="5">
        <dgm:presLayoutVars>
          <dgm:bulletEnabled val="1"/>
        </dgm:presLayoutVars>
      </dgm:prSet>
      <dgm:spPr/>
    </dgm:pt>
    <dgm:pt modelId="{801D4214-1FF1-4600-AE78-13BB940095E8}" type="pres">
      <dgm:prSet presAssocID="{5FEB0D80-B57F-4373-B387-DC2C98AE7BA2}" presName="sibTrans" presStyleCnt="0"/>
      <dgm:spPr/>
    </dgm:pt>
    <dgm:pt modelId="{BE90C608-E336-4E76-8338-9BC842D31C4E}" type="pres">
      <dgm:prSet presAssocID="{3446C67F-9E9A-40C2-8622-2235E654B925}" presName="textNode" presStyleLbl="node1" presStyleIdx="4" presStyleCnt="5">
        <dgm:presLayoutVars>
          <dgm:bulletEnabled val="1"/>
        </dgm:presLayoutVars>
      </dgm:prSet>
      <dgm:spPr/>
    </dgm:pt>
  </dgm:ptLst>
  <dgm:cxnLst>
    <dgm:cxn modelId="{D9865804-1E47-405B-86BB-8C85B0A708F7}" type="presOf" srcId="{456C57E4-6C38-4EF9-8C17-CA7895FC7455}" destId="{B7F18E73-D472-45CB-8AD2-4C0A44D1D13B}" srcOrd="0" destOrd="0" presId="urn:microsoft.com/office/officeart/2005/8/layout/hProcess9"/>
    <dgm:cxn modelId="{A130EC1D-A9FF-4E58-A131-BDA961EA0213}" srcId="{DBCFC20F-6BB8-46CE-AF67-7D475A8A2905}" destId="{3446C67F-9E9A-40C2-8622-2235E654B925}" srcOrd="4" destOrd="0" parTransId="{19A486BE-0689-4F98-91C8-89A7BE2D3471}" sibTransId="{DBCE4E75-BA38-4348-B39E-156FBBA539D7}"/>
    <dgm:cxn modelId="{7F73A21F-2D10-4671-AE6B-52761B57E9A3}" srcId="{DBCFC20F-6BB8-46CE-AF67-7D475A8A2905}" destId="{456C57E4-6C38-4EF9-8C17-CA7895FC7455}" srcOrd="1" destOrd="0" parTransId="{D38C4D5D-03DC-4B23-8F4B-E9C8A9E9138F}" sibTransId="{4ACCFB6D-AF81-47CA-8D90-218151AAE811}"/>
    <dgm:cxn modelId="{17FB4930-053B-43D9-8EC3-16CFAF4F830F}" srcId="{DBCFC20F-6BB8-46CE-AF67-7D475A8A2905}" destId="{F91703A2-8E5D-4CA9-A314-A355ACF7F28D}" srcOrd="3" destOrd="0" parTransId="{E1A29674-1206-4618-BF07-50E4BE1170E9}" sibTransId="{5FEB0D80-B57F-4373-B387-DC2C98AE7BA2}"/>
    <dgm:cxn modelId="{D7415838-9147-44DF-A479-19B2DA8D7839}" srcId="{DBCFC20F-6BB8-46CE-AF67-7D475A8A2905}" destId="{21C056DA-86FA-43E6-8B14-4FB2B0B72E52}" srcOrd="2" destOrd="0" parTransId="{AC58781C-6EF1-47A4-A9CE-9CDDB6564C32}" sibTransId="{82154D5E-631B-43C2-940D-C8291D04ADC5}"/>
    <dgm:cxn modelId="{E4631E43-CE77-4AB8-BCB8-FE0861D801ED}" type="presOf" srcId="{3446C67F-9E9A-40C2-8622-2235E654B925}" destId="{BE90C608-E336-4E76-8338-9BC842D31C4E}" srcOrd="0" destOrd="0" presId="urn:microsoft.com/office/officeart/2005/8/layout/hProcess9"/>
    <dgm:cxn modelId="{66598169-F05F-494D-8738-02B9AD721536}" type="presOf" srcId="{21C056DA-86FA-43E6-8B14-4FB2B0B72E52}" destId="{C1553D8A-5BE4-49AF-BA23-293C09913333}" srcOrd="0" destOrd="0" presId="urn:microsoft.com/office/officeart/2005/8/layout/hProcess9"/>
    <dgm:cxn modelId="{757324A1-57A6-4EDF-9C4D-EC7E8FD85805}" type="presOf" srcId="{DBCFC20F-6BB8-46CE-AF67-7D475A8A2905}" destId="{9C40B5DF-9974-4978-83F5-909C2E94DAD5}" srcOrd="0" destOrd="0" presId="urn:microsoft.com/office/officeart/2005/8/layout/hProcess9"/>
    <dgm:cxn modelId="{8C7E6CB1-524D-4EB2-B2BF-E5A57ED6D679}" type="presOf" srcId="{F91703A2-8E5D-4CA9-A314-A355ACF7F28D}" destId="{0F72ACB8-C4B8-4C20-907C-84B7D665670E}" srcOrd="0" destOrd="0" presId="urn:microsoft.com/office/officeart/2005/8/layout/hProcess9"/>
    <dgm:cxn modelId="{E23FF6D6-0C48-4048-A636-C34CF4B27F66}" type="presOf" srcId="{964B29DD-042B-4203-8DD5-D51694372C80}" destId="{27519B5A-17F5-461C-B521-4F57273385C4}" srcOrd="0" destOrd="0" presId="urn:microsoft.com/office/officeart/2005/8/layout/hProcess9"/>
    <dgm:cxn modelId="{0EBED2E3-356C-4FBC-A349-14D23A918746}" srcId="{DBCFC20F-6BB8-46CE-AF67-7D475A8A2905}" destId="{964B29DD-042B-4203-8DD5-D51694372C80}" srcOrd="0" destOrd="0" parTransId="{DA97DB9E-7D6A-42A4-89BE-44C40FBB1038}" sibTransId="{171C7668-0B6C-4442-AD8E-E804DC199FEE}"/>
    <dgm:cxn modelId="{D01245C5-6FC1-4F92-B26C-FF6B46DE37C9}" type="presParOf" srcId="{9C40B5DF-9974-4978-83F5-909C2E94DAD5}" destId="{DF7F8597-AD53-433E-8927-52A882DC3A7D}" srcOrd="0" destOrd="0" presId="urn:microsoft.com/office/officeart/2005/8/layout/hProcess9"/>
    <dgm:cxn modelId="{85AB9D58-6039-4B62-BE7C-8658AF544EE4}" type="presParOf" srcId="{9C40B5DF-9974-4978-83F5-909C2E94DAD5}" destId="{1992A345-CB9C-4659-8EE2-3EA1F893DDDF}" srcOrd="1" destOrd="0" presId="urn:microsoft.com/office/officeart/2005/8/layout/hProcess9"/>
    <dgm:cxn modelId="{C2BBC446-8826-4A09-BC45-E3DA2BC54B0F}" type="presParOf" srcId="{1992A345-CB9C-4659-8EE2-3EA1F893DDDF}" destId="{27519B5A-17F5-461C-B521-4F57273385C4}" srcOrd="0" destOrd="0" presId="urn:microsoft.com/office/officeart/2005/8/layout/hProcess9"/>
    <dgm:cxn modelId="{4682D824-F0A7-4271-A7DB-B48D2F5C4F6B}" type="presParOf" srcId="{1992A345-CB9C-4659-8EE2-3EA1F893DDDF}" destId="{CEA7E65E-90F4-414D-A5D8-CE286C42CCDA}" srcOrd="1" destOrd="0" presId="urn:microsoft.com/office/officeart/2005/8/layout/hProcess9"/>
    <dgm:cxn modelId="{9BB4563A-BD7E-466F-83ED-D41BDF05B463}" type="presParOf" srcId="{1992A345-CB9C-4659-8EE2-3EA1F893DDDF}" destId="{B7F18E73-D472-45CB-8AD2-4C0A44D1D13B}" srcOrd="2" destOrd="0" presId="urn:microsoft.com/office/officeart/2005/8/layout/hProcess9"/>
    <dgm:cxn modelId="{B124BAA9-1103-4AFA-B479-4FB094870AC0}" type="presParOf" srcId="{1992A345-CB9C-4659-8EE2-3EA1F893DDDF}" destId="{BBD6F49C-35BD-403C-9CCC-DCC0056F6FB9}" srcOrd="3" destOrd="0" presId="urn:microsoft.com/office/officeart/2005/8/layout/hProcess9"/>
    <dgm:cxn modelId="{896A66F9-35C5-425D-937E-F9FCF2DA5447}" type="presParOf" srcId="{1992A345-CB9C-4659-8EE2-3EA1F893DDDF}" destId="{C1553D8A-5BE4-49AF-BA23-293C09913333}" srcOrd="4" destOrd="0" presId="urn:microsoft.com/office/officeart/2005/8/layout/hProcess9"/>
    <dgm:cxn modelId="{976BD8A0-48F2-41EA-8903-B414223E1380}" type="presParOf" srcId="{1992A345-CB9C-4659-8EE2-3EA1F893DDDF}" destId="{97CC7A84-1B8F-472B-AA22-DCB3E2A6B881}" srcOrd="5" destOrd="0" presId="urn:microsoft.com/office/officeart/2005/8/layout/hProcess9"/>
    <dgm:cxn modelId="{E4724CAC-BAA0-4771-8351-AECA45CC2F7A}" type="presParOf" srcId="{1992A345-CB9C-4659-8EE2-3EA1F893DDDF}" destId="{0F72ACB8-C4B8-4C20-907C-84B7D665670E}" srcOrd="6" destOrd="0" presId="urn:microsoft.com/office/officeart/2005/8/layout/hProcess9"/>
    <dgm:cxn modelId="{19DBB3F5-667D-4664-AFAA-CBD3D19E668E}" type="presParOf" srcId="{1992A345-CB9C-4659-8EE2-3EA1F893DDDF}" destId="{801D4214-1FF1-4600-AE78-13BB940095E8}" srcOrd="7" destOrd="0" presId="urn:microsoft.com/office/officeart/2005/8/layout/hProcess9"/>
    <dgm:cxn modelId="{30A34DBE-CA4F-4385-8F76-29F7ECCE4F2C}" type="presParOf" srcId="{1992A345-CB9C-4659-8EE2-3EA1F893DDDF}" destId="{BE90C608-E336-4E76-8338-9BC842D31C4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458A5A-7071-44ED-B25D-37568C369C41}" type="doc">
      <dgm:prSet loTypeId="urn:microsoft.com/office/officeart/2005/8/layout/default" loCatId="list" qsTypeId="urn:microsoft.com/office/officeart/2005/8/quickstyle/simple4" qsCatId="simple" csTypeId="urn:microsoft.com/office/officeart/2005/8/colors/accent1_4" csCatId="accent1" phldr="1"/>
      <dgm:spPr/>
      <dgm:t>
        <a:bodyPr/>
        <a:lstStyle/>
        <a:p>
          <a:endParaRPr lang="en-US"/>
        </a:p>
      </dgm:t>
    </dgm:pt>
    <dgm:pt modelId="{889B7D3A-2F03-4D7D-AB9B-A0322473BA89}">
      <dgm:prSet phldrT="[Text]" custT="1"/>
      <dgm:spPr>
        <a:solidFill>
          <a:srgbClr val="339966"/>
        </a:solidFill>
      </dgm:spPr>
      <dgm:t>
        <a:bodyPr/>
        <a:lstStyle/>
        <a:p>
          <a:r>
            <a:rPr lang="en-US" sz="2800"/>
            <a:t>Nearly</a:t>
          </a:r>
        </a:p>
        <a:p>
          <a:r>
            <a:rPr lang="en-US" sz="6000" b="1"/>
            <a:t> 300 </a:t>
          </a:r>
        </a:p>
        <a:p>
          <a:r>
            <a:rPr lang="en-US" sz="2800"/>
            <a:t>attendees</a:t>
          </a:r>
        </a:p>
      </dgm:t>
    </dgm:pt>
    <dgm:pt modelId="{72C1180E-27C0-424D-B9D3-BB1B84643D01}" type="parTrans" cxnId="{072A85FB-3AB0-4C34-81E2-F830F64EC5C0}">
      <dgm:prSet/>
      <dgm:spPr/>
      <dgm:t>
        <a:bodyPr/>
        <a:lstStyle/>
        <a:p>
          <a:endParaRPr lang="en-US"/>
        </a:p>
      </dgm:t>
    </dgm:pt>
    <dgm:pt modelId="{3BD74090-C51A-4FB3-9D91-86258F2C59A5}" type="sibTrans" cxnId="{072A85FB-3AB0-4C34-81E2-F830F64EC5C0}">
      <dgm:prSet/>
      <dgm:spPr/>
      <dgm:t>
        <a:bodyPr/>
        <a:lstStyle/>
        <a:p>
          <a:endParaRPr lang="en-US"/>
        </a:p>
      </dgm:t>
    </dgm:pt>
    <dgm:pt modelId="{BC7CEF58-6971-4E3C-8378-0A936E431790}">
      <dgm:prSet phldrT="[Text]" custT="1"/>
      <dgm:spPr/>
      <dgm:t>
        <a:bodyPr/>
        <a:lstStyle/>
        <a:p>
          <a:r>
            <a:rPr lang="en-US" sz="2800"/>
            <a:t>Provided </a:t>
          </a:r>
        </a:p>
        <a:p>
          <a:r>
            <a:rPr lang="en-US" sz="6000" b="1"/>
            <a:t>1,512 </a:t>
          </a:r>
        </a:p>
        <a:p>
          <a:r>
            <a:rPr lang="en-US" sz="2800"/>
            <a:t>Comments</a:t>
          </a:r>
        </a:p>
      </dgm:t>
    </dgm:pt>
    <dgm:pt modelId="{182891D6-53DB-4F12-A498-C2AEC13CF4A4}" type="parTrans" cxnId="{34DF4889-6DA2-411E-AD2B-5CBC7E3DFEA1}">
      <dgm:prSet/>
      <dgm:spPr/>
      <dgm:t>
        <a:bodyPr/>
        <a:lstStyle/>
        <a:p>
          <a:endParaRPr lang="en-US"/>
        </a:p>
      </dgm:t>
    </dgm:pt>
    <dgm:pt modelId="{A168C044-5B7D-422C-89E0-9EA27AEAEF1D}" type="sibTrans" cxnId="{34DF4889-6DA2-411E-AD2B-5CBC7E3DFEA1}">
      <dgm:prSet/>
      <dgm:spPr/>
      <dgm:t>
        <a:bodyPr/>
        <a:lstStyle/>
        <a:p>
          <a:endParaRPr lang="en-US"/>
        </a:p>
      </dgm:t>
    </dgm:pt>
    <dgm:pt modelId="{9F51ADED-A61D-41E4-8AED-5D7EE7724C19}" type="pres">
      <dgm:prSet presAssocID="{36458A5A-7071-44ED-B25D-37568C369C41}" presName="diagram" presStyleCnt="0">
        <dgm:presLayoutVars>
          <dgm:dir/>
          <dgm:resizeHandles val="exact"/>
        </dgm:presLayoutVars>
      </dgm:prSet>
      <dgm:spPr/>
    </dgm:pt>
    <dgm:pt modelId="{7220D571-4EAA-4906-81B9-4D4C002110D3}" type="pres">
      <dgm:prSet presAssocID="{889B7D3A-2F03-4D7D-AB9B-A0322473BA89}" presName="node" presStyleLbl="node1" presStyleIdx="0" presStyleCnt="2">
        <dgm:presLayoutVars>
          <dgm:bulletEnabled val="1"/>
        </dgm:presLayoutVars>
      </dgm:prSet>
      <dgm:spPr/>
    </dgm:pt>
    <dgm:pt modelId="{64D5A98D-807A-4205-9132-1519891DE26A}" type="pres">
      <dgm:prSet presAssocID="{3BD74090-C51A-4FB3-9D91-86258F2C59A5}" presName="sibTrans" presStyleCnt="0"/>
      <dgm:spPr/>
    </dgm:pt>
    <dgm:pt modelId="{D78AB4F2-B841-46D9-AEDD-78B0EDA3A563}" type="pres">
      <dgm:prSet presAssocID="{BC7CEF58-6971-4E3C-8378-0A936E431790}" presName="node" presStyleLbl="node1" presStyleIdx="1" presStyleCnt="2">
        <dgm:presLayoutVars>
          <dgm:bulletEnabled val="1"/>
        </dgm:presLayoutVars>
      </dgm:prSet>
      <dgm:spPr/>
    </dgm:pt>
  </dgm:ptLst>
  <dgm:cxnLst>
    <dgm:cxn modelId="{B719D90D-B0E5-4096-B0A2-68C4597F6D91}" type="presOf" srcId="{889B7D3A-2F03-4D7D-AB9B-A0322473BA89}" destId="{7220D571-4EAA-4906-81B9-4D4C002110D3}" srcOrd="0" destOrd="0" presId="urn:microsoft.com/office/officeart/2005/8/layout/default"/>
    <dgm:cxn modelId="{7F5C9983-CEBC-4DA5-B347-F093C3C1F261}" type="presOf" srcId="{BC7CEF58-6971-4E3C-8378-0A936E431790}" destId="{D78AB4F2-B841-46D9-AEDD-78B0EDA3A563}" srcOrd="0" destOrd="0" presId="urn:microsoft.com/office/officeart/2005/8/layout/default"/>
    <dgm:cxn modelId="{34DF4889-6DA2-411E-AD2B-5CBC7E3DFEA1}" srcId="{36458A5A-7071-44ED-B25D-37568C369C41}" destId="{BC7CEF58-6971-4E3C-8378-0A936E431790}" srcOrd="1" destOrd="0" parTransId="{182891D6-53DB-4F12-A498-C2AEC13CF4A4}" sibTransId="{A168C044-5B7D-422C-89E0-9EA27AEAEF1D}"/>
    <dgm:cxn modelId="{11626AB5-1C1F-4C87-86F7-5D4D6F0FEFF3}" type="presOf" srcId="{36458A5A-7071-44ED-B25D-37568C369C41}" destId="{9F51ADED-A61D-41E4-8AED-5D7EE7724C19}" srcOrd="0" destOrd="0" presId="urn:microsoft.com/office/officeart/2005/8/layout/default"/>
    <dgm:cxn modelId="{072A85FB-3AB0-4C34-81E2-F830F64EC5C0}" srcId="{36458A5A-7071-44ED-B25D-37568C369C41}" destId="{889B7D3A-2F03-4D7D-AB9B-A0322473BA89}" srcOrd="0" destOrd="0" parTransId="{72C1180E-27C0-424D-B9D3-BB1B84643D01}" sibTransId="{3BD74090-C51A-4FB3-9D91-86258F2C59A5}"/>
    <dgm:cxn modelId="{8636D793-BA7B-49F4-AE2D-3D16FD6CA703}" type="presParOf" srcId="{9F51ADED-A61D-41E4-8AED-5D7EE7724C19}" destId="{7220D571-4EAA-4906-81B9-4D4C002110D3}" srcOrd="0" destOrd="0" presId="urn:microsoft.com/office/officeart/2005/8/layout/default"/>
    <dgm:cxn modelId="{A838D844-D7AE-4AF8-AA65-666CC33F1D91}" type="presParOf" srcId="{9F51ADED-A61D-41E4-8AED-5D7EE7724C19}" destId="{64D5A98D-807A-4205-9132-1519891DE26A}" srcOrd="1" destOrd="0" presId="urn:microsoft.com/office/officeart/2005/8/layout/default"/>
    <dgm:cxn modelId="{09464764-443E-480C-B326-2ECEBC41DAEB}" type="presParOf" srcId="{9F51ADED-A61D-41E4-8AED-5D7EE7724C19}" destId="{D78AB4F2-B841-46D9-AEDD-78B0EDA3A56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B40B12-9E7E-41AF-A3F9-0CE10271E87F}" type="doc">
      <dgm:prSet loTypeId="urn:microsoft.com/office/officeart/2005/8/layout/pyramid3" loCatId="pyramid" qsTypeId="urn:microsoft.com/office/officeart/2005/8/quickstyle/simple5" qsCatId="simple" csTypeId="urn:microsoft.com/office/officeart/2005/8/colors/accent3_5" csCatId="accent3" phldr="1"/>
      <dgm:spPr/>
      <dgm:t>
        <a:bodyPr/>
        <a:lstStyle/>
        <a:p>
          <a:endParaRPr lang="en-US"/>
        </a:p>
      </dgm:t>
    </dgm:pt>
    <dgm:pt modelId="{4E325CAA-EF26-4291-B195-20492AC2A82E}">
      <dgm:prSet phldrT="[Text]" custT="1"/>
      <dgm:spPr/>
      <dgm:t>
        <a:bodyPr/>
        <a:lstStyle/>
        <a:p>
          <a:r>
            <a:rPr lang="en-US" sz="1600" b="1">
              <a:solidFill>
                <a:schemeClr val="bg1"/>
              </a:solidFill>
            </a:rPr>
            <a:t>Public Safety</a:t>
          </a:r>
        </a:p>
      </dgm:t>
    </dgm:pt>
    <dgm:pt modelId="{8B4EF1C9-8DDB-4355-9AAE-7079B06DFE37}" type="parTrans" cxnId="{95A81FFC-61FD-413C-8A39-2A9ACC9DD337}">
      <dgm:prSet/>
      <dgm:spPr/>
      <dgm:t>
        <a:bodyPr/>
        <a:lstStyle/>
        <a:p>
          <a:endParaRPr lang="en-US" sz="1200">
            <a:solidFill>
              <a:schemeClr val="bg1"/>
            </a:solidFill>
          </a:endParaRPr>
        </a:p>
      </dgm:t>
    </dgm:pt>
    <dgm:pt modelId="{4002C0EF-FE87-4039-8DD1-B782F4D1CD9F}" type="sibTrans" cxnId="{95A81FFC-61FD-413C-8A39-2A9ACC9DD337}">
      <dgm:prSet/>
      <dgm:spPr/>
      <dgm:t>
        <a:bodyPr/>
        <a:lstStyle/>
        <a:p>
          <a:endParaRPr lang="en-US" sz="1200">
            <a:solidFill>
              <a:schemeClr val="bg1"/>
            </a:solidFill>
          </a:endParaRPr>
        </a:p>
      </dgm:t>
    </dgm:pt>
    <dgm:pt modelId="{B9CCF30F-994C-4BB1-8AC1-7A600F158783}">
      <dgm:prSet phldrT="[Text]" custT="1"/>
      <dgm:spPr/>
      <dgm:t>
        <a:bodyPr/>
        <a:lstStyle/>
        <a:p>
          <a:r>
            <a:rPr lang="en-US" sz="1200">
              <a:solidFill>
                <a:schemeClr val="tx1"/>
              </a:solidFill>
            </a:rPr>
            <a:t>Mental Health Crisis Response</a:t>
          </a:r>
        </a:p>
      </dgm:t>
    </dgm:pt>
    <dgm:pt modelId="{A839F93D-AD32-420C-AF8E-7273DF819486}" type="parTrans" cxnId="{6F55EA74-C258-430F-95BF-BD8336A677FD}">
      <dgm:prSet/>
      <dgm:spPr/>
      <dgm:t>
        <a:bodyPr/>
        <a:lstStyle/>
        <a:p>
          <a:endParaRPr lang="en-US" sz="1200">
            <a:solidFill>
              <a:schemeClr val="bg1"/>
            </a:solidFill>
          </a:endParaRPr>
        </a:p>
      </dgm:t>
    </dgm:pt>
    <dgm:pt modelId="{55E3E81E-0057-4196-A398-4E7CDE7C66DB}" type="sibTrans" cxnId="{6F55EA74-C258-430F-95BF-BD8336A677FD}">
      <dgm:prSet/>
      <dgm:spPr/>
      <dgm:t>
        <a:bodyPr/>
        <a:lstStyle/>
        <a:p>
          <a:endParaRPr lang="en-US" sz="1200">
            <a:solidFill>
              <a:schemeClr val="bg1"/>
            </a:solidFill>
          </a:endParaRPr>
        </a:p>
      </dgm:t>
    </dgm:pt>
    <dgm:pt modelId="{E187C3EB-4B5B-4090-83B6-E640257A017D}">
      <dgm:prSet phldrT="[Text]" custT="1"/>
      <dgm:spPr/>
      <dgm:t>
        <a:bodyPr/>
        <a:lstStyle/>
        <a:p>
          <a:r>
            <a:rPr lang="en-US" sz="1200">
              <a:solidFill>
                <a:schemeClr val="tx1"/>
              </a:solidFill>
            </a:rPr>
            <a:t>Crime Surveillance &amp; Deterrence</a:t>
          </a:r>
        </a:p>
      </dgm:t>
    </dgm:pt>
    <dgm:pt modelId="{65101999-71A1-44DE-B214-C5EEB4F13B1E}" type="parTrans" cxnId="{09625AA8-2350-4298-A625-E607600D9D8F}">
      <dgm:prSet/>
      <dgm:spPr/>
      <dgm:t>
        <a:bodyPr/>
        <a:lstStyle/>
        <a:p>
          <a:endParaRPr lang="en-US" sz="1200">
            <a:solidFill>
              <a:schemeClr val="bg1"/>
            </a:solidFill>
          </a:endParaRPr>
        </a:p>
      </dgm:t>
    </dgm:pt>
    <dgm:pt modelId="{0F38DB12-24F8-4D8C-A181-44189C80FBAF}" type="sibTrans" cxnId="{09625AA8-2350-4298-A625-E607600D9D8F}">
      <dgm:prSet/>
      <dgm:spPr/>
      <dgm:t>
        <a:bodyPr/>
        <a:lstStyle/>
        <a:p>
          <a:endParaRPr lang="en-US" sz="1200">
            <a:solidFill>
              <a:schemeClr val="bg1"/>
            </a:solidFill>
          </a:endParaRPr>
        </a:p>
      </dgm:t>
    </dgm:pt>
    <dgm:pt modelId="{70EEBA2E-DB4F-45A5-A93F-B694EDE8237B}">
      <dgm:prSet phldrT="[Text]" custT="1"/>
      <dgm:spPr/>
      <dgm:t>
        <a:bodyPr/>
        <a:lstStyle/>
        <a:p>
          <a:r>
            <a:rPr lang="en-US" sz="1600" b="1">
              <a:solidFill>
                <a:schemeClr val="bg1"/>
              </a:solidFill>
            </a:rPr>
            <a:t>Community Development &amp; Resiliency</a:t>
          </a:r>
        </a:p>
      </dgm:t>
    </dgm:pt>
    <dgm:pt modelId="{1F5D61B7-23F2-4CEA-9CB8-42C9BF6ABA7A}" type="parTrans" cxnId="{D436F5F0-159E-497A-A3BF-4B6005F94DBE}">
      <dgm:prSet/>
      <dgm:spPr/>
      <dgm:t>
        <a:bodyPr/>
        <a:lstStyle/>
        <a:p>
          <a:endParaRPr lang="en-US" sz="1200">
            <a:solidFill>
              <a:schemeClr val="bg1"/>
            </a:solidFill>
          </a:endParaRPr>
        </a:p>
      </dgm:t>
    </dgm:pt>
    <dgm:pt modelId="{F4AF78B2-A20B-4360-B08E-A604C29D84A3}" type="sibTrans" cxnId="{D436F5F0-159E-497A-A3BF-4B6005F94DBE}">
      <dgm:prSet/>
      <dgm:spPr/>
      <dgm:t>
        <a:bodyPr/>
        <a:lstStyle/>
        <a:p>
          <a:endParaRPr lang="en-US" sz="1200">
            <a:solidFill>
              <a:schemeClr val="bg1"/>
            </a:solidFill>
          </a:endParaRPr>
        </a:p>
      </dgm:t>
    </dgm:pt>
    <dgm:pt modelId="{5DE53E93-74A9-4664-9AB8-A00C1AA2CB5E}">
      <dgm:prSet phldrT="[Text]" custT="1"/>
      <dgm:spPr/>
      <dgm:t>
        <a:bodyPr/>
        <a:lstStyle/>
        <a:p>
          <a:r>
            <a:rPr lang="en-US" sz="1200">
              <a:solidFill>
                <a:schemeClr val="tx1"/>
              </a:solidFill>
            </a:rPr>
            <a:t>Housing Preservation &amp; Affordability</a:t>
          </a:r>
        </a:p>
      </dgm:t>
    </dgm:pt>
    <dgm:pt modelId="{81DEE469-7A3C-4C00-9AF4-F91EE6C4AFAE}" type="parTrans" cxnId="{B68104A2-062C-4CAC-A8AE-F53FE21CAB21}">
      <dgm:prSet/>
      <dgm:spPr/>
      <dgm:t>
        <a:bodyPr/>
        <a:lstStyle/>
        <a:p>
          <a:endParaRPr lang="en-US" sz="1200">
            <a:solidFill>
              <a:schemeClr val="bg1"/>
            </a:solidFill>
          </a:endParaRPr>
        </a:p>
      </dgm:t>
    </dgm:pt>
    <dgm:pt modelId="{9CF38C82-F64E-426F-A4E2-9435419B1F8A}" type="sibTrans" cxnId="{B68104A2-062C-4CAC-A8AE-F53FE21CAB21}">
      <dgm:prSet/>
      <dgm:spPr/>
      <dgm:t>
        <a:bodyPr/>
        <a:lstStyle/>
        <a:p>
          <a:endParaRPr lang="en-US" sz="1200">
            <a:solidFill>
              <a:schemeClr val="bg1"/>
            </a:solidFill>
          </a:endParaRPr>
        </a:p>
      </dgm:t>
    </dgm:pt>
    <dgm:pt modelId="{3C87C6D0-8411-4B8A-A6BD-42A5B0FAAC0A}">
      <dgm:prSet phldrT="[Text]" custT="1"/>
      <dgm:spPr/>
      <dgm:t>
        <a:bodyPr/>
        <a:lstStyle/>
        <a:p>
          <a:r>
            <a:rPr lang="en-US" sz="1200" dirty="0">
              <a:solidFill>
                <a:schemeClr val="tx1"/>
              </a:solidFill>
            </a:rPr>
            <a:t>Neighborhood Conditions</a:t>
          </a:r>
        </a:p>
      </dgm:t>
    </dgm:pt>
    <dgm:pt modelId="{50CAD76F-9C5A-47E0-8F37-264ABA805A62}" type="parTrans" cxnId="{97669D61-4F78-427B-96E6-5F398EBB5742}">
      <dgm:prSet/>
      <dgm:spPr/>
      <dgm:t>
        <a:bodyPr/>
        <a:lstStyle/>
        <a:p>
          <a:endParaRPr lang="en-US" sz="1200">
            <a:solidFill>
              <a:schemeClr val="bg1"/>
            </a:solidFill>
          </a:endParaRPr>
        </a:p>
      </dgm:t>
    </dgm:pt>
    <dgm:pt modelId="{40038DBC-50E2-41A1-8A30-D21A6AC078CE}" type="sibTrans" cxnId="{97669D61-4F78-427B-96E6-5F398EBB5742}">
      <dgm:prSet/>
      <dgm:spPr/>
      <dgm:t>
        <a:bodyPr/>
        <a:lstStyle/>
        <a:p>
          <a:endParaRPr lang="en-US" sz="1200">
            <a:solidFill>
              <a:schemeClr val="bg1"/>
            </a:solidFill>
          </a:endParaRPr>
        </a:p>
      </dgm:t>
    </dgm:pt>
    <dgm:pt modelId="{D6B7A66F-14AC-4912-97C2-DA2F35E20FEE}">
      <dgm:prSet phldrT="[Text]" custT="1"/>
      <dgm:spPr/>
      <dgm:t>
        <a:bodyPr/>
        <a:lstStyle/>
        <a:p>
          <a:r>
            <a:rPr lang="en-US" sz="1600" b="1">
              <a:solidFill>
                <a:schemeClr val="bg1"/>
              </a:solidFill>
            </a:rPr>
            <a:t>Economic Access, Opportunity and Vitality for All</a:t>
          </a:r>
        </a:p>
      </dgm:t>
    </dgm:pt>
    <dgm:pt modelId="{1240E92A-0CE6-444A-A57B-5A15012DD5D8}" type="parTrans" cxnId="{EFE702FA-4D82-4E46-9697-C6B762F49AC4}">
      <dgm:prSet/>
      <dgm:spPr/>
      <dgm:t>
        <a:bodyPr/>
        <a:lstStyle/>
        <a:p>
          <a:endParaRPr lang="en-US" sz="1200">
            <a:solidFill>
              <a:schemeClr val="bg1"/>
            </a:solidFill>
          </a:endParaRPr>
        </a:p>
      </dgm:t>
    </dgm:pt>
    <dgm:pt modelId="{C3CBEC7E-C2D1-43CC-963D-EA936D896E44}" type="sibTrans" cxnId="{EFE702FA-4D82-4E46-9697-C6B762F49AC4}">
      <dgm:prSet/>
      <dgm:spPr/>
      <dgm:t>
        <a:bodyPr/>
        <a:lstStyle/>
        <a:p>
          <a:endParaRPr lang="en-US" sz="1200">
            <a:solidFill>
              <a:schemeClr val="bg1"/>
            </a:solidFill>
          </a:endParaRPr>
        </a:p>
      </dgm:t>
    </dgm:pt>
    <dgm:pt modelId="{97F0F9CD-F3DE-498F-A867-1A08E3FA5620}">
      <dgm:prSet phldrT="[Text]" custT="1"/>
      <dgm:spPr/>
      <dgm:t>
        <a:bodyPr/>
        <a:lstStyle/>
        <a:p>
          <a:r>
            <a:rPr lang="en-US" sz="1200">
              <a:solidFill>
                <a:schemeClr val="tx1"/>
              </a:solidFill>
            </a:rPr>
            <a:t>Small Business Support</a:t>
          </a:r>
        </a:p>
      </dgm:t>
    </dgm:pt>
    <dgm:pt modelId="{F95E0C93-DB63-441D-87C7-D60BE5C4930F}" type="parTrans" cxnId="{3CFFD711-274C-48E1-802A-F6D7CB789516}">
      <dgm:prSet/>
      <dgm:spPr/>
      <dgm:t>
        <a:bodyPr/>
        <a:lstStyle/>
        <a:p>
          <a:endParaRPr lang="en-US" sz="1200">
            <a:solidFill>
              <a:schemeClr val="bg1"/>
            </a:solidFill>
          </a:endParaRPr>
        </a:p>
      </dgm:t>
    </dgm:pt>
    <dgm:pt modelId="{1AC82B7F-08FD-4A3A-8455-178822A89085}" type="sibTrans" cxnId="{3CFFD711-274C-48E1-802A-F6D7CB789516}">
      <dgm:prSet/>
      <dgm:spPr/>
      <dgm:t>
        <a:bodyPr/>
        <a:lstStyle/>
        <a:p>
          <a:endParaRPr lang="en-US" sz="1200">
            <a:solidFill>
              <a:schemeClr val="bg1"/>
            </a:solidFill>
          </a:endParaRPr>
        </a:p>
      </dgm:t>
    </dgm:pt>
    <dgm:pt modelId="{A95F78F4-9BBB-44E7-9D2E-308A166269E5}">
      <dgm:prSet phldrT="[Text]" custT="1"/>
      <dgm:spPr/>
      <dgm:t>
        <a:bodyPr/>
        <a:lstStyle/>
        <a:p>
          <a:r>
            <a:rPr lang="en-US" sz="1200">
              <a:solidFill>
                <a:schemeClr val="tx1"/>
              </a:solidFill>
            </a:rPr>
            <a:t>Workforce &amp; Skills Development</a:t>
          </a:r>
        </a:p>
      </dgm:t>
    </dgm:pt>
    <dgm:pt modelId="{56F17A40-D648-4329-9867-5CA94F4AC20F}" type="parTrans" cxnId="{E30FAAB3-1F4F-4832-A055-8BED1D540B99}">
      <dgm:prSet/>
      <dgm:spPr/>
      <dgm:t>
        <a:bodyPr/>
        <a:lstStyle/>
        <a:p>
          <a:endParaRPr lang="en-US" sz="1200">
            <a:solidFill>
              <a:schemeClr val="bg1"/>
            </a:solidFill>
          </a:endParaRPr>
        </a:p>
      </dgm:t>
    </dgm:pt>
    <dgm:pt modelId="{E83E2A13-73FF-424C-ACDC-F51440156CDA}" type="sibTrans" cxnId="{E30FAAB3-1F4F-4832-A055-8BED1D540B99}">
      <dgm:prSet/>
      <dgm:spPr/>
      <dgm:t>
        <a:bodyPr/>
        <a:lstStyle/>
        <a:p>
          <a:endParaRPr lang="en-US" sz="1200">
            <a:solidFill>
              <a:schemeClr val="bg1"/>
            </a:solidFill>
          </a:endParaRPr>
        </a:p>
      </dgm:t>
    </dgm:pt>
    <dgm:pt modelId="{6FA41C83-A05C-470B-B161-90B9CD503EEC}">
      <dgm:prSet phldrT="[Text]" custT="1"/>
      <dgm:spPr/>
      <dgm:t>
        <a:bodyPr/>
        <a:lstStyle/>
        <a:p>
          <a:r>
            <a:rPr lang="en-US" sz="1600" b="1">
              <a:solidFill>
                <a:schemeClr val="bg1"/>
              </a:solidFill>
            </a:rPr>
            <a:t>Livable Environments &amp; Infrastructure</a:t>
          </a:r>
        </a:p>
      </dgm:t>
    </dgm:pt>
    <dgm:pt modelId="{1873B162-536E-4640-8BA6-0F400672A179}" type="parTrans" cxnId="{AA48B824-B864-44B2-9983-6A2FBCE67AE1}">
      <dgm:prSet/>
      <dgm:spPr/>
      <dgm:t>
        <a:bodyPr/>
        <a:lstStyle/>
        <a:p>
          <a:endParaRPr lang="en-US" sz="1200">
            <a:solidFill>
              <a:schemeClr val="bg1"/>
            </a:solidFill>
          </a:endParaRPr>
        </a:p>
      </dgm:t>
    </dgm:pt>
    <dgm:pt modelId="{49E5830F-16D6-4639-8BF3-77A6AFA92DEC}" type="sibTrans" cxnId="{AA48B824-B864-44B2-9983-6A2FBCE67AE1}">
      <dgm:prSet/>
      <dgm:spPr/>
      <dgm:t>
        <a:bodyPr/>
        <a:lstStyle/>
        <a:p>
          <a:endParaRPr lang="en-US" sz="1200">
            <a:solidFill>
              <a:schemeClr val="bg1"/>
            </a:solidFill>
          </a:endParaRPr>
        </a:p>
      </dgm:t>
    </dgm:pt>
    <dgm:pt modelId="{DC47E9CC-7E3D-48A3-BA71-26400C367963}">
      <dgm:prSet phldrT="[Text]" custT="1"/>
      <dgm:spPr/>
      <dgm:t>
        <a:bodyPr/>
        <a:lstStyle/>
        <a:p>
          <a:r>
            <a:rPr lang="en-US" sz="1600" b="1">
              <a:solidFill>
                <a:schemeClr val="bg1"/>
              </a:solidFill>
            </a:rPr>
            <a:t>Quality of Life</a:t>
          </a:r>
        </a:p>
      </dgm:t>
    </dgm:pt>
    <dgm:pt modelId="{19BE24BC-A099-43CB-BB2F-85D3B43D2350}" type="parTrans" cxnId="{7849680F-6921-4B0A-96D9-16C551E0A75E}">
      <dgm:prSet/>
      <dgm:spPr/>
      <dgm:t>
        <a:bodyPr/>
        <a:lstStyle/>
        <a:p>
          <a:endParaRPr lang="en-US" sz="1200">
            <a:solidFill>
              <a:schemeClr val="bg1"/>
            </a:solidFill>
          </a:endParaRPr>
        </a:p>
      </dgm:t>
    </dgm:pt>
    <dgm:pt modelId="{B74F0EB3-591D-4697-A9E8-ABA5019CEE21}" type="sibTrans" cxnId="{7849680F-6921-4B0A-96D9-16C551E0A75E}">
      <dgm:prSet/>
      <dgm:spPr/>
      <dgm:t>
        <a:bodyPr/>
        <a:lstStyle/>
        <a:p>
          <a:endParaRPr lang="en-US" sz="1200">
            <a:solidFill>
              <a:schemeClr val="bg1"/>
            </a:solidFill>
          </a:endParaRPr>
        </a:p>
      </dgm:t>
    </dgm:pt>
    <dgm:pt modelId="{4BB705D9-4451-4F41-A9F8-E75A4CBFF077}">
      <dgm:prSet phldrT="[Text]" custT="1"/>
      <dgm:spPr/>
      <dgm:t>
        <a:bodyPr/>
        <a:lstStyle/>
        <a:p>
          <a:r>
            <a:rPr lang="en-US" sz="1600" b="1">
              <a:solidFill>
                <a:schemeClr val="bg1"/>
              </a:solidFill>
            </a:rPr>
            <a:t>High-Performing Government</a:t>
          </a:r>
        </a:p>
      </dgm:t>
    </dgm:pt>
    <dgm:pt modelId="{7992E8C8-6B43-4A70-9DC9-5FDBB8EB28E9}" type="parTrans" cxnId="{FB4D3694-9334-4933-9453-FA7DD601FA57}">
      <dgm:prSet/>
      <dgm:spPr/>
      <dgm:t>
        <a:bodyPr/>
        <a:lstStyle/>
        <a:p>
          <a:endParaRPr lang="en-US" sz="1200">
            <a:solidFill>
              <a:schemeClr val="bg1"/>
            </a:solidFill>
          </a:endParaRPr>
        </a:p>
      </dgm:t>
    </dgm:pt>
    <dgm:pt modelId="{D3AB0A31-AF1D-4525-A1C3-E61E4D73F924}" type="sibTrans" cxnId="{FB4D3694-9334-4933-9453-FA7DD601FA57}">
      <dgm:prSet/>
      <dgm:spPr/>
      <dgm:t>
        <a:bodyPr/>
        <a:lstStyle/>
        <a:p>
          <a:endParaRPr lang="en-US" sz="1200">
            <a:solidFill>
              <a:schemeClr val="bg1"/>
            </a:solidFill>
          </a:endParaRPr>
        </a:p>
      </dgm:t>
    </dgm:pt>
    <dgm:pt modelId="{2B9B0F0D-BA9F-4344-B0B9-81BACB79429A}">
      <dgm:prSet phldrT="[Text]" custT="1"/>
      <dgm:spPr/>
      <dgm:t>
        <a:bodyPr/>
        <a:lstStyle/>
        <a:p>
          <a:r>
            <a:rPr lang="en-US" sz="1200" dirty="0">
              <a:solidFill>
                <a:schemeClr val="tx1"/>
              </a:solidFill>
            </a:rPr>
            <a:t>Cultural Inclusivity</a:t>
          </a:r>
        </a:p>
      </dgm:t>
    </dgm:pt>
    <dgm:pt modelId="{7B0A022D-2761-4E4B-A6C1-8DED6705C1A9}" type="parTrans" cxnId="{37B0E163-6270-4B19-B548-0FC9078C977A}">
      <dgm:prSet/>
      <dgm:spPr/>
      <dgm:t>
        <a:bodyPr/>
        <a:lstStyle/>
        <a:p>
          <a:endParaRPr lang="en-US" sz="1200">
            <a:solidFill>
              <a:schemeClr val="bg1"/>
            </a:solidFill>
          </a:endParaRPr>
        </a:p>
      </dgm:t>
    </dgm:pt>
    <dgm:pt modelId="{A35D283F-AC62-4D61-85AA-7E70FD7D6BA2}" type="sibTrans" cxnId="{37B0E163-6270-4B19-B548-0FC9078C977A}">
      <dgm:prSet/>
      <dgm:spPr/>
      <dgm:t>
        <a:bodyPr/>
        <a:lstStyle/>
        <a:p>
          <a:endParaRPr lang="en-US" sz="1200">
            <a:solidFill>
              <a:schemeClr val="bg1"/>
            </a:solidFill>
          </a:endParaRPr>
        </a:p>
      </dgm:t>
    </dgm:pt>
    <dgm:pt modelId="{83FBC949-3062-4B12-B257-B0DF38950BBA}">
      <dgm:prSet phldrT="[Text]" custT="1"/>
      <dgm:spPr/>
      <dgm:t>
        <a:bodyPr/>
        <a:lstStyle/>
        <a:p>
          <a:r>
            <a:rPr lang="en-US" sz="1200">
              <a:solidFill>
                <a:schemeClr val="tx1"/>
              </a:solidFill>
            </a:rPr>
            <a:t>Communication</a:t>
          </a:r>
        </a:p>
      </dgm:t>
    </dgm:pt>
    <dgm:pt modelId="{8CA113AA-1209-4F04-A40C-9A5BB5DDF92F}" type="parTrans" cxnId="{CE761A12-AA8C-40AD-836F-5EE1F5387BAA}">
      <dgm:prSet/>
      <dgm:spPr/>
      <dgm:t>
        <a:bodyPr/>
        <a:lstStyle/>
        <a:p>
          <a:endParaRPr lang="en-US" sz="1200">
            <a:solidFill>
              <a:schemeClr val="bg1"/>
            </a:solidFill>
          </a:endParaRPr>
        </a:p>
      </dgm:t>
    </dgm:pt>
    <dgm:pt modelId="{D15D6CF1-C057-4BA6-BE82-58FE0A2713B4}" type="sibTrans" cxnId="{CE761A12-AA8C-40AD-836F-5EE1F5387BAA}">
      <dgm:prSet/>
      <dgm:spPr/>
      <dgm:t>
        <a:bodyPr/>
        <a:lstStyle/>
        <a:p>
          <a:endParaRPr lang="en-US" sz="1200">
            <a:solidFill>
              <a:schemeClr val="bg1"/>
            </a:solidFill>
          </a:endParaRPr>
        </a:p>
      </dgm:t>
    </dgm:pt>
    <dgm:pt modelId="{4644DF35-125C-4783-BD33-D3B44D599C4B}">
      <dgm:prSet phldrT="[Text]" custT="1"/>
      <dgm:spPr/>
      <dgm:t>
        <a:bodyPr/>
        <a:lstStyle/>
        <a:p>
          <a:r>
            <a:rPr lang="en-US" sz="1200">
              <a:solidFill>
                <a:schemeClr val="tx1"/>
              </a:solidFill>
            </a:rPr>
            <a:t>Fiscal Responsibility &amp; Tax Equity</a:t>
          </a:r>
        </a:p>
      </dgm:t>
    </dgm:pt>
    <dgm:pt modelId="{9EB177B3-27B6-4CDD-A5D9-DDF0FFE2E175}" type="parTrans" cxnId="{92BE58FA-ADF2-462D-8067-4E8934792DF9}">
      <dgm:prSet/>
      <dgm:spPr/>
      <dgm:t>
        <a:bodyPr/>
        <a:lstStyle/>
        <a:p>
          <a:endParaRPr lang="en-US" sz="1200">
            <a:solidFill>
              <a:schemeClr val="bg1"/>
            </a:solidFill>
          </a:endParaRPr>
        </a:p>
      </dgm:t>
    </dgm:pt>
    <dgm:pt modelId="{025B0830-C97D-42B1-8C5E-6806C9C41418}" type="sibTrans" cxnId="{92BE58FA-ADF2-462D-8067-4E8934792DF9}">
      <dgm:prSet/>
      <dgm:spPr/>
      <dgm:t>
        <a:bodyPr/>
        <a:lstStyle/>
        <a:p>
          <a:endParaRPr lang="en-US" sz="1200">
            <a:solidFill>
              <a:schemeClr val="bg1"/>
            </a:solidFill>
          </a:endParaRPr>
        </a:p>
      </dgm:t>
    </dgm:pt>
    <dgm:pt modelId="{08BB3A15-9529-431A-B92E-C4AF2FFD08EF}">
      <dgm:prSet phldrT="[Text]" custT="1"/>
      <dgm:spPr/>
      <dgm:t>
        <a:bodyPr/>
        <a:lstStyle/>
        <a:p>
          <a:r>
            <a:rPr lang="en-US" sz="1200">
              <a:solidFill>
                <a:schemeClr val="tx1"/>
              </a:solidFill>
            </a:rPr>
            <a:t>Service Delivery &amp; Efficiency</a:t>
          </a:r>
        </a:p>
      </dgm:t>
    </dgm:pt>
    <dgm:pt modelId="{B20AAC97-C831-48DC-BDC7-C858FE11C45A}" type="parTrans" cxnId="{07220ABA-28DA-429A-B7C3-90CA7D48E950}">
      <dgm:prSet/>
      <dgm:spPr/>
      <dgm:t>
        <a:bodyPr/>
        <a:lstStyle/>
        <a:p>
          <a:endParaRPr lang="en-US" sz="1200">
            <a:solidFill>
              <a:schemeClr val="bg1"/>
            </a:solidFill>
          </a:endParaRPr>
        </a:p>
      </dgm:t>
    </dgm:pt>
    <dgm:pt modelId="{591A77E2-A41D-411B-A8EF-AE1E89E65C11}" type="sibTrans" cxnId="{07220ABA-28DA-429A-B7C3-90CA7D48E950}">
      <dgm:prSet/>
      <dgm:spPr/>
      <dgm:t>
        <a:bodyPr/>
        <a:lstStyle/>
        <a:p>
          <a:endParaRPr lang="en-US" sz="1200">
            <a:solidFill>
              <a:schemeClr val="bg1"/>
            </a:solidFill>
          </a:endParaRPr>
        </a:p>
      </dgm:t>
    </dgm:pt>
    <dgm:pt modelId="{6ED226E9-4E5C-47DE-A8F9-D5A2837A0CA6}">
      <dgm:prSet phldrT="[Text]" custT="1"/>
      <dgm:spPr/>
      <dgm:t>
        <a:bodyPr/>
        <a:lstStyle/>
        <a:p>
          <a:r>
            <a:rPr lang="en-US" sz="1200">
              <a:solidFill>
                <a:schemeClr val="tx1"/>
              </a:solidFill>
            </a:rPr>
            <a:t>Communication &amp; Transparency</a:t>
          </a:r>
        </a:p>
      </dgm:t>
    </dgm:pt>
    <dgm:pt modelId="{6D06B612-58AA-4633-8CD0-642E011B30AF}" type="parTrans" cxnId="{20B27DC2-4F77-4DC0-A231-C8A8A542F2F7}">
      <dgm:prSet/>
      <dgm:spPr/>
      <dgm:t>
        <a:bodyPr/>
        <a:lstStyle/>
        <a:p>
          <a:endParaRPr lang="en-US" sz="1200">
            <a:solidFill>
              <a:schemeClr val="bg1"/>
            </a:solidFill>
          </a:endParaRPr>
        </a:p>
      </dgm:t>
    </dgm:pt>
    <dgm:pt modelId="{3A278C1D-5B1A-4044-A44A-980BA3DF82F6}" type="sibTrans" cxnId="{20B27DC2-4F77-4DC0-A231-C8A8A542F2F7}">
      <dgm:prSet/>
      <dgm:spPr/>
      <dgm:t>
        <a:bodyPr/>
        <a:lstStyle/>
        <a:p>
          <a:endParaRPr lang="en-US" sz="1200">
            <a:solidFill>
              <a:schemeClr val="bg1"/>
            </a:solidFill>
          </a:endParaRPr>
        </a:p>
      </dgm:t>
    </dgm:pt>
    <dgm:pt modelId="{12972640-2C90-40FC-8053-A0C5D5E69AEF}">
      <dgm:prSet phldrT="[Text]" custT="1"/>
      <dgm:spPr/>
      <dgm:t>
        <a:bodyPr/>
        <a:lstStyle/>
        <a:p>
          <a:r>
            <a:rPr lang="en-US" sz="1200">
              <a:solidFill>
                <a:schemeClr val="tx1"/>
              </a:solidFill>
            </a:rPr>
            <a:t>Roads &amp; Traffic</a:t>
          </a:r>
        </a:p>
      </dgm:t>
    </dgm:pt>
    <dgm:pt modelId="{0F88A89C-944D-4DFA-8714-84A66D0EA332}" type="parTrans" cxnId="{4BA9CA48-66AD-495B-B3B6-88CE88B286ED}">
      <dgm:prSet/>
      <dgm:spPr/>
      <dgm:t>
        <a:bodyPr/>
        <a:lstStyle/>
        <a:p>
          <a:endParaRPr lang="en-US" sz="1200">
            <a:solidFill>
              <a:schemeClr val="bg1"/>
            </a:solidFill>
          </a:endParaRPr>
        </a:p>
      </dgm:t>
    </dgm:pt>
    <dgm:pt modelId="{684991F0-3735-4787-BE67-06F606F4237B}" type="sibTrans" cxnId="{4BA9CA48-66AD-495B-B3B6-88CE88B286ED}">
      <dgm:prSet/>
      <dgm:spPr/>
      <dgm:t>
        <a:bodyPr/>
        <a:lstStyle/>
        <a:p>
          <a:endParaRPr lang="en-US" sz="1200">
            <a:solidFill>
              <a:schemeClr val="bg1"/>
            </a:solidFill>
          </a:endParaRPr>
        </a:p>
      </dgm:t>
    </dgm:pt>
    <dgm:pt modelId="{54CD5AF8-A918-453B-A757-A3EE7D782D21}">
      <dgm:prSet phldrT="[Text]" custT="1"/>
      <dgm:spPr/>
      <dgm:t>
        <a:bodyPr/>
        <a:lstStyle/>
        <a:p>
          <a:r>
            <a:rPr lang="en-US" sz="1200">
              <a:solidFill>
                <a:schemeClr val="tx1"/>
              </a:solidFill>
            </a:rPr>
            <a:t>Water &amp; Drainage</a:t>
          </a:r>
        </a:p>
      </dgm:t>
    </dgm:pt>
    <dgm:pt modelId="{F3475277-62F4-483F-A6EF-A0CDA3E43618}" type="parTrans" cxnId="{B6D950F8-0375-4342-B7D8-EBB6AB98555A}">
      <dgm:prSet/>
      <dgm:spPr/>
      <dgm:t>
        <a:bodyPr/>
        <a:lstStyle/>
        <a:p>
          <a:endParaRPr lang="en-US" sz="1200">
            <a:solidFill>
              <a:schemeClr val="bg1"/>
            </a:solidFill>
          </a:endParaRPr>
        </a:p>
      </dgm:t>
    </dgm:pt>
    <dgm:pt modelId="{AEE2B28F-93F6-48ED-B86B-83008B2CD2CB}" type="sibTrans" cxnId="{B6D950F8-0375-4342-B7D8-EBB6AB98555A}">
      <dgm:prSet/>
      <dgm:spPr/>
      <dgm:t>
        <a:bodyPr/>
        <a:lstStyle/>
        <a:p>
          <a:endParaRPr lang="en-US" sz="1200">
            <a:solidFill>
              <a:schemeClr val="bg1"/>
            </a:solidFill>
          </a:endParaRPr>
        </a:p>
      </dgm:t>
    </dgm:pt>
    <dgm:pt modelId="{D230C622-D730-4547-9885-A131C3355859}">
      <dgm:prSet phldrT="[Text]" custT="1"/>
      <dgm:spPr/>
      <dgm:t>
        <a:bodyPr/>
        <a:lstStyle/>
        <a:p>
          <a:r>
            <a:rPr lang="en-US" sz="1200">
              <a:solidFill>
                <a:schemeClr val="tx1"/>
              </a:solidFill>
            </a:rPr>
            <a:t>Community Access</a:t>
          </a:r>
        </a:p>
      </dgm:t>
    </dgm:pt>
    <dgm:pt modelId="{AAAD14E8-0889-4215-886A-FB79B77C6D86}" type="parTrans" cxnId="{914A4013-F8DE-4462-AD5F-46F8556A1C51}">
      <dgm:prSet/>
      <dgm:spPr/>
      <dgm:t>
        <a:bodyPr/>
        <a:lstStyle/>
        <a:p>
          <a:endParaRPr lang="en-US" sz="1200">
            <a:solidFill>
              <a:schemeClr val="bg1"/>
            </a:solidFill>
          </a:endParaRPr>
        </a:p>
      </dgm:t>
    </dgm:pt>
    <dgm:pt modelId="{71CC00D1-7043-4A0C-950D-9000DA97DC27}" type="sibTrans" cxnId="{914A4013-F8DE-4462-AD5F-46F8556A1C51}">
      <dgm:prSet/>
      <dgm:spPr/>
      <dgm:t>
        <a:bodyPr/>
        <a:lstStyle/>
        <a:p>
          <a:endParaRPr lang="en-US" sz="1200">
            <a:solidFill>
              <a:schemeClr val="bg1"/>
            </a:solidFill>
          </a:endParaRPr>
        </a:p>
      </dgm:t>
    </dgm:pt>
    <dgm:pt modelId="{B795C369-DF01-4DD8-9910-7F1B04CBF856}">
      <dgm:prSet phldrT="[Text]" custT="1"/>
      <dgm:spPr/>
      <dgm:t>
        <a:bodyPr/>
        <a:lstStyle/>
        <a:p>
          <a:r>
            <a:rPr lang="en-US" sz="1200">
              <a:solidFill>
                <a:schemeClr val="tx1"/>
              </a:solidFill>
            </a:rPr>
            <a:t>Community-Based Approaches</a:t>
          </a:r>
        </a:p>
      </dgm:t>
    </dgm:pt>
    <dgm:pt modelId="{05DA8EC8-A522-4E64-8149-57C1C72F6C4F}" type="parTrans" cxnId="{B00B9C58-0A75-417A-B8B2-DFBFFAA1A0CC}">
      <dgm:prSet/>
      <dgm:spPr/>
      <dgm:t>
        <a:bodyPr/>
        <a:lstStyle/>
        <a:p>
          <a:endParaRPr lang="en-US" sz="1200">
            <a:solidFill>
              <a:schemeClr val="bg1"/>
            </a:solidFill>
          </a:endParaRPr>
        </a:p>
      </dgm:t>
    </dgm:pt>
    <dgm:pt modelId="{01A2951F-B91F-4DF1-97B8-A07DB7941666}" type="sibTrans" cxnId="{B00B9C58-0A75-417A-B8B2-DFBFFAA1A0CC}">
      <dgm:prSet/>
      <dgm:spPr/>
      <dgm:t>
        <a:bodyPr/>
        <a:lstStyle/>
        <a:p>
          <a:endParaRPr lang="en-US" sz="1200">
            <a:solidFill>
              <a:schemeClr val="bg1"/>
            </a:solidFill>
          </a:endParaRPr>
        </a:p>
      </dgm:t>
    </dgm:pt>
    <dgm:pt modelId="{198CF6A2-583F-4EF9-9192-34A245E826A4}">
      <dgm:prSet phldrT="[Text]" custT="1"/>
      <dgm:spPr/>
      <dgm:t>
        <a:bodyPr/>
        <a:lstStyle/>
        <a:p>
          <a:r>
            <a:rPr lang="en-US" sz="1200">
              <a:solidFill>
                <a:schemeClr val="tx1"/>
              </a:solidFill>
            </a:rPr>
            <a:t>Infrastructure Maintenance for Livability</a:t>
          </a:r>
        </a:p>
      </dgm:t>
    </dgm:pt>
    <dgm:pt modelId="{92BFEB53-DAE3-41F5-8860-9644DF413332}" type="parTrans" cxnId="{21491C53-DE19-4CC7-9812-E8547AF5A42D}">
      <dgm:prSet/>
      <dgm:spPr/>
      <dgm:t>
        <a:bodyPr/>
        <a:lstStyle/>
        <a:p>
          <a:endParaRPr lang="en-US" sz="1200">
            <a:solidFill>
              <a:schemeClr val="bg1"/>
            </a:solidFill>
          </a:endParaRPr>
        </a:p>
      </dgm:t>
    </dgm:pt>
    <dgm:pt modelId="{306473B9-24D7-4946-ACAB-02CE2619B95A}" type="sibTrans" cxnId="{21491C53-DE19-4CC7-9812-E8547AF5A42D}">
      <dgm:prSet/>
      <dgm:spPr/>
      <dgm:t>
        <a:bodyPr/>
        <a:lstStyle/>
        <a:p>
          <a:endParaRPr lang="en-US" sz="1200">
            <a:solidFill>
              <a:schemeClr val="bg1"/>
            </a:solidFill>
          </a:endParaRPr>
        </a:p>
      </dgm:t>
    </dgm:pt>
    <dgm:pt modelId="{BCEE17F6-BD3F-446A-808D-2AAD884EE43F}">
      <dgm:prSet phldrT="[Text]" custT="1"/>
      <dgm:spPr/>
      <dgm:t>
        <a:bodyPr/>
        <a:lstStyle/>
        <a:p>
          <a:r>
            <a:rPr lang="en-US" sz="1200">
              <a:solidFill>
                <a:schemeClr val="tx1"/>
              </a:solidFill>
            </a:rPr>
            <a:t>Accessibility</a:t>
          </a:r>
        </a:p>
      </dgm:t>
    </dgm:pt>
    <dgm:pt modelId="{64BF839D-4EFB-4FAA-8EA0-7E158AB6AD46}" type="parTrans" cxnId="{826D9968-4A10-4A82-B085-52FBF5A06611}">
      <dgm:prSet/>
      <dgm:spPr/>
      <dgm:t>
        <a:bodyPr/>
        <a:lstStyle/>
        <a:p>
          <a:endParaRPr lang="en-US" sz="1200">
            <a:solidFill>
              <a:schemeClr val="bg1"/>
            </a:solidFill>
          </a:endParaRPr>
        </a:p>
      </dgm:t>
    </dgm:pt>
    <dgm:pt modelId="{118D7D5F-C6A6-4943-A7EA-8ED60D84818F}" type="sibTrans" cxnId="{826D9968-4A10-4A82-B085-52FBF5A06611}">
      <dgm:prSet/>
      <dgm:spPr/>
      <dgm:t>
        <a:bodyPr/>
        <a:lstStyle/>
        <a:p>
          <a:endParaRPr lang="en-US" sz="1200">
            <a:solidFill>
              <a:schemeClr val="bg1"/>
            </a:solidFill>
          </a:endParaRPr>
        </a:p>
      </dgm:t>
    </dgm:pt>
    <dgm:pt modelId="{507A2A96-C577-4897-88A9-1F64D381AC34}">
      <dgm:prSet phldrT="[Text]" custT="1"/>
      <dgm:spPr/>
      <dgm:t>
        <a:bodyPr/>
        <a:lstStyle/>
        <a:p>
          <a:r>
            <a:rPr lang="en-US" sz="1200">
              <a:solidFill>
                <a:schemeClr val="tx1"/>
              </a:solidFill>
            </a:rPr>
            <a:t>Targeted Services &amp; Green Space</a:t>
          </a:r>
        </a:p>
      </dgm:t>
    </dgm:pt>
    <dgm:pt modelId="{FB0A45C3-00BF-45E2-904E-F858784C7FC3}" type="parTrans" cxnId="{097BA233-53A4-43ED-8765-B5B6B1EFCF87}">
      <dgm:prSet/>
      <dgm:spPr/>
      <dgm:t>
        <a:bodyPr/>
        <a:lstStyle/>
        <a:p>
          <a:endParaRPr lang="en-US" sz="1200">
            <a:solidFill>
              <a:schemeClr val="bg1"/>
            </a:solidFill>
          </a:endParaRPr>
        </a:p>
      </dgm:t>
    </dgm:pt>
    <dgm:pt modelId="{3D7DC425-61D3-4C88-A5F5-E55E7BE18648}" type="sibTrans" cxnId="{097BA233-53A4-43ED-8765-B5B6B1EFCF87}">
      <dgm:prSet/>
      <dgm:spPr/>
      <dgm:t>
        <a:bodyPr/>
        <a:lstStyle/>
        <a:p>
          <a:endParaRPr lang="en-US" sz="1200">
            <a:solidFill>
              <a:schemeClr val="bg1"/>
            </a:solidFill>
          </a:endParaRPr>
        </a:p>
      </dgm:t>
    </dgm:pt>
    <dgm:pt modelId="{9A23DAC6-092C-43A1-ACF9-D3453F72DB20}" type="pres">
      <dgm:prSet presAssocID="{B6B40B12-9E7E-41AF-A3F9-0CE10271E87F}" presName="Name0" presStyleCnt="0">
        <dgm:presLayoutVars>
          <dgm:dir/>
          <dgm:animLvl val="lvl"/>
          <dgm:resizeHandles val="exact"/>
        </dgm:presLayoutVars>
      </dgm:prSet>
      <dgm:spPr/>
    </dgm:pt>
    <dgm:pt modelId="{D2D59870-BF8B-4117-9013-A0CFAE1906F8}" type="pres">
      <dgm:prSet presAssocID="{4E325CAA-EF26-4291-B195-20492AC2A82E}" presName="Name8" presStyleCnt="0"/>
      <dgm:spPr/>
    </dgm:pt>
    <dgm:pt modelId="{49A6FD36-D5C0-492A-AF5A-16DA5F314968}" type="pres">
      <dgm:prSet presAssocID="{4E325CAA-EF26-4291-B195-20492AC2A82E}" presName="acctBkgd" presStyleLbl="alignAcc1" presStyleIdx="0" presStyleCnt="6"/>
      <dgm:spPr/>
    </dgm:pt>
    <dgm:pt modelId="{DE249B1B-C3D7-453E-AA25-D565E455FFB3}" type="pres">
      <dgm:prSet presAssocID="{4E325CAA-EF26-4291-B195-20492AC2A82E}" presName="acctTx" presStyleLbl="alignAcc1" presStyleIdx="0" presStyleCnt="6">
        <dgm:presLayoutVars>
          <dgm:bulletEnabled val="1"/>
        </dgm:presLayoutVars>
      </dgm:prSet>
      <dgm:spPr/>
    </dgm:pt>
    <dgm:pt modelId="{7F38700C-3FBE-4CF1-A651-C5C5779CA4C9}" type="pres">
      <dgm:prSet presAssocID="{4E325CAA-EF26-4291-B195-20492AC2A82E}" presName="level" presStyleLbl="node1" presStyleIdx="0" presStyleCnt="6">
        <dgm:presLayoutVars>
          <dgm:chMax val="1"/>
          <dgm:bulletEnabled val="1"/>
        </dgm:presLayoutVars>
      </dgm:prSet>
      <dgm:spPr/>
    </dgm:pt>
    <dgm:pt modelId="{076D5737-176B-4FBE-9226-B6B5BD72BCF5}" type="pres">
      <dgm:prSet presAssocID="{4E325CAA-EF26-4291-B195-20492AC2A82E}" presName="levelTx" presStyleLbl="revTx" presStyleIdx="0" presStyleCnt="0">
        <dgm:presLayoutVars>
          <dgm:chMax val="1"/>
          <dgm:bulletEnabled val="1"/>
        </dgm:presLayoutVars>
      </dgm:prSet>
      <dgm:spPr/>
    </dgm:pt>
    <dgm:pt modelId="{A9C0DD68-9831-4EBC-A1B4-1BEC8451ED41}" type="pres">
      <dgm:prSet presAssocID="{70EEBA2E-DB4F-45A5-A93F-B694EDE8237B}" presName="Name8" presStyleCnt="0"/>
      <dgm:spPr/>
    </dgm:pt>
    <dgm:pt modelId="{C9603B24-7000-4300-9C56-03B44C9DFE47}" type="pres">
      <dgm:prSet presAssocID="{70EEBA2E-DB4F-45A5-A93F-B694EDE8237B}" presName="acctBkgd" presStyleLbl="alignAcc1" presStyleIdx="1" presStyleCnt="6"/>
      <dgm:spPr/>
    </dgm:pt>
    <dgm:pt modelId="{54B2E3E6-3A4A-46D8-A990-69F152AFE0EC}" type="pres">
      <dgm:prSet presAssocID="{70EEBA2E-DB4F-45A5-A93F-B694EDE8237B}" presName="acctTx" presStyleLbl="alignAcc1" presStyleIdx="1" presStyleCnt="6">
        <dgm:presLayoutVars>
          <dgm:bulletEnabled val="1"/>
        </dgm:presLayoutVars>
      </dgm:prSet>
      <dgm:spPr/>
    </dgm:pt>
    <dgm:pt modelId="{4945027D-FB26-4B75-9C14-950479234B6F}" type="pres">
      <dgm:prSet presAssocID="{70EEBA2E-DB4F-45A5-A93F-B694EDE8237B}" presName="level" presStyleLbl="node1" presStyleIdx="1" presStyleCnt="6">
        <dgm:presLayoutVars>
          <dgm:chMax val="1"/>
          <dgm:bulletEnabled val="1"/>
        </dgm:presLayoutVars>
      </dgm:prSet>
      <dgm:spPr/>
    </dgm:pt>
    <dgm:pt modelId="{3FDB8B25-C4EC-4221-BF35-F2366EAD0AD1}" type="pres">
      <dgm:prSet presAssocID="{70EEBA2E-DB4F-45A5-A93F-B694EDE8237B}" presName="levelTx" presStyleLbl="revTx" presStyleIdx="0" presStyleCnt="0">
        <dgm:presLayoutVars>
          <dgm:chMax val="1"/>
          <dgm:bulletEnabled val="1"/>
        </dgm:presLayoutVars>
      </dgm:prSet>
      <dgm:spPr/>
    </dgm:pt>
    <dgm:pt modelId="{68F10D51-3C33-4A35-BCC0-C5ABEEAC753B}" type="pres">
      <dgm:prSet presAssocID="{D6B7A66F-14AC-4912-97C2-DA2F35E20FEE}" presName="Name8" presStyleCnt="0"/>
      <dgm:spPr/>
    </dgm:pt>
    <dgm:pt modelId="{75A29588-822F-477F-827A-70943BFEEBB7}" type="pres">
      <dgm:prSet presAssocID="{D6B7A66F-14AC-4912-97C2-DA2F35E20FEE}" presName="acctBkgd" presStyleLbl="alignAcc1" presStyleIdx="2" presStyleCnt="6"/>
      <dgm:spPr/>
    </dgm:pt>
    <dgm:pt modelId="{157AC819-C15D-48A5-80BB-9C6DE44ABC79}" type="pres">
      <dgm:prSet presAssocID="{D6B7A66F-14AC-4912-97C2-DA2F35E20FEE}" presName="acctTx" presStyleLbl="alignAcc1" presStyleIdx="2" presStyleCnt="6">
        <dgm:presLayoutVars>
          <dgm:bulletEnabled val="1"/>
        </dgm:presLayoutVars>
      </dgm:prSet>
      <dgm:spPr/>
    </dgm:pt>
    <dgm:pt modelId="{17EC6619-C9E7-487E-BB0C-F0200373E458}" type="pres">
      <dgm:prSet presAssocID="{D6B7A66F-14AC-4912-97C2-DA2F35E20FEE}" presName="level" presStyleLbl="node1" presStyleIdx="2" presStyleCnt="6">
        <dgm:presLayoutVars>
          <dgm:chMax val="1"/>
          <dgm:bulletEnabled val="1"/>
        </dgm:presLayoutVars>
      </dgm:prSet>
      <dgm:spPr/>
    </dgm:pt>
    <dgm:pt modelId="{1996DDE7-EF1F-4E04-AD0E-7365CF3E4126}" type="pres">
      <dgm:prSet presAssocID="{D6B7A66F-14AC-4912-97C2-DA2F35E20FEE}" presName="levelTx" presStyleLbl="revTx" presStyleIdx="0" presStyleCnt="0">
        <dgm:presLayoutVars>
          <dgm:chMax val="1"/>
          <dgm:bulletEnabled val="1"/>
        </dgm:presLayoutVars>
      </dgm:prSet>
      <dgm:spPr/>
    </dgm:pt>
    <dgm:pt modelId="{2DC30425-B4AA-45DE-A2C4-D216EB09827C}" type="pres">
      <dgm:prSet presAssocID="{6FA41C83-A05C-470B-B161-90B9CD503EEC}" presName="Name8" presStyleCnt="0"/>
      <dgm:spPr/>
    </dgm:pt>
    <dgm:pt modelId="{DC81BA1D-6928-464B-9349-A5A349D2E083}" type="pres">
      <dgm:prSet presAssocID="{6FA41C83-A05C-470B-B161-90B9CD503EEC}" presName="acctBkgd" presStyleLbl="alignAcc1" presStyleIdx="3" presStyleCnt="6"/>
      <dgm:spPr/>
    </dgm:pt>
    <dgm:pt modelId="{9C9FB5B4-AD3F-496F-99E5-141763B34EBE}" type="pres">
      <dgm:prSet presAssocID="{6FA41C83-A05C-470B-B161-90B9CD503EEC}" presName="acctTx" presStyleLbl="alignAcc1" presStyleIdx="3" presStyleCnt="6">
        <dgm:presLayoutVars>
          <dgm:bulletEnabled val="1"/>
        </dgm:presLayoutVars>
      </dgm:prSet>
      <dgm:spPr/>
    </dgm:pt>
    <dgm:pt modelId="{0344533C-E468-4FE0-BD74-78A231E26CE9}" type="pres">
      <dgm:prSet presAssocID="{6FA41C83-A05C-470B-B161-90B9CD503EEC}" presName="level" presStyleLbl="node1" presStyleIdx="3" presStyleCnt="6">
        <dgm:presLayoutVars>
          <dgm:chMax val="1"/>
          <dgm:bulletEnabled val="1"/>
        </dgm:presLayoutVars>
      </dgm:prSet>
      <dgm:spPr/>
    </dgm:pt>
    <dgm:pt modelId="{34AEF965-5216-42CB-A66C-96468BA660CC}" type="pres">
      <dgm:prSet presAssocID="{6FA41C83-A05C-470B-B161-90B9CD503EEC}" presName="levelTx" presStyleLbl="revTx" presStyleIdx="0" presStyleCnt="0">
        <dgm:presLayoutVars>
          <dgm:chMax val="1"/>
          <dgm:bulletEnabled val="1"/>
        </dgm:presLayoutVars>
      </dgm:prSet>
      <dgm:spPr/>
    </dgm:pt>
    <dgm:pt modelId="{E26BDC85-19E6-4B29-BB4B-58B78C74A819}" type="pres">
      <dgm:prSet presAssocID="{DC47E9CC-7E3D-48A3-BA71-26400C367963}" presName="Name8" presStyleCnt="0"/>
      <dgm:spPr/>
    </dgm:pt>
    <dgm:pt modelId="{BB80B50E-053C-4605-A99A-8A0EAC6D7D68}" type="pres">
      <dgm:prSet presAssocID="{DC47E9CC-7E3D-48A3-BA71-26400C367963}" presName="acctBkgd" presStyleLbl="alignAcc1" presStyleIdx="4" presStyleCnt="6"/>
      <dgm:spPr/>
    </dgm:pt>
    <dgm:pt modelId="{8A8C0E21-B87E-467B-8AB2-5F24CB5724B6}" type="pres">
      <dgm:prSet presAssocID="{DC47E9CC-7E3D-48A3-BA71-26400C367963}" presName="acctTx" presStyleLbl="alignAcc1" presStyleIdx="4" presStyleCnt="6">
        <dgm:presLayoutVars>
          <dgm:bulletEnabled val="1"/>
        </dgm:presLayoutVars>
      </dgm:prSet>
      <dgm:spPr/>
    </dgm:pt>
    <dgm:pt modelId="{B3A1F754-F93D-446C-B40D-C4AAAD39A4C1}" type="pres">
      <dgm:prSet presAssocID="{DC47E9CC-7E3D-48A3-BA71-26400C367963}" presName="level" presStyleLbl="node1" presStyleIdx="4" presStyleCnt="6">
        <dgm:presLayoutVars>
          <dgm:chMax val="1"/>
          <dgm:bulletEnabled val="1"/>
        </dgm:presLayoutVars>
      </dgm:prSet>
      <dgm:spPr/>
    </dgm:pt>
    <dgm:pt modelId="{135CC403-05CF-4130-89C0-63C9B2644109}" type="pres">
      <dgm:prSet presAssocID="{DC47E9CC-7E3D-48A3-BA71-26400C367963}" presName="levelTx" presStyleLbl="revTx" presStyleIdx="0" presStyleCnt="0">
        <dgm:presLayoutVars>
          <dgm:chMax val="1"/>
          <dgm:bulletEnabled val="1"/>
        </dgm:presLayoutVars>
      </dgm:prSet>
      <dgm:spPr/>
    </dgm:pt>
    <dgm:pt modelId="{0039ACB2-5AC3-476F-B197-02094FACA71B}" type="pres">
      <dgm:prSet presAssocID="{4BB705D9-4451-4F41-A9F8-E75A4CBFF077}" presName="Name8" presStyleCnt="0"/>
      <dgm:spPr/>
    </dgm:pt>
    <dgm:pt modelId="{65C0B63B-FB1A-40CB-AA74-974FD0DC212A}" type="pres">
      <dgm:prSet presAssocID="{4BB705D9-4451-4F41-A9F8-E75A4CBFF077}" presName="acctBkgd" presStyleLbl="alignAcc1" presStyleIdx="5" presStyleCnt="6"/>
      <dgm:spPr/>
    </dgm:pt>
    <dgm:pt modelId="{8795B885-2017-4147-913D-BBC77D7DFD0D}" type="pres">
      <dgm:prSet presAssocID="{4BB705D9-4451-4F41-A9F8-E75A4CBFF077}" presName="acctTx" presStyleLbl="alignAcc1" presStyleIdx="5" presStyleCnt="6">
        <dgm:presLayoutVars>
          <dgm:bulletEnabled val="1"/>
        </dgm:presLayoutVars>
      </dgm:prSet>
      <dgm:spPr/>
    </dgm:pt>
    <dgm:pt modelId="{165C4EBB-F73B-4096-B12D-71BA0C03B310}" type="pres">
      <dgm:prSet presAssocID="{4BB705D9-4451-4F41-A9F8-E75A4CBFF077}" presName="level" presStyleLbl="node1" presStyleIdx="5" presStyleCnt="6">
        <dgm:presLayoutVars>
          <dgm:chMax val="1"/>
          <dgm:bulletEnabled val="1"/>
        </dgm:presLayoutVars>
      </dgm:prSet>
      <dgm:spPr/>
    </dgm:pt>
    <dgm:pt modelId="{2B70EFB9-18B9-4827-87DB-C322FE43FFC1}" type="pres">
      <dgm:prSet presAssocID="{4BB705D9-4451-4F41-A9F8-E75A4CBFF077}" presName="levelTx" presStyleLbl="revTx" presStyleIdx="0" presStyleCnt="0">
        <dgm:presLayoutVars>
          <dgm:chMax val="1"/>
          <dgm:bulletEnabled val="1"/>
        </dgm:presLayoutVars>
      </dgm:prSet>
      <dgm:spPr/>
    </dgm:pt>
  </dgm:ptLst>
  <dgm:cxnLst>
    <dgm:cxn modelId="{8BED3405-C3E4-41F5-B8F1-D1526033C0A2}" type="presOf" srcId="{08BB3A15-9529-431A-B92E-C4AF2FFD08EF}" destId="{8795B885-2017-4147-913D-BBC77D7DFD0D}" srcOrd="1" destOrd="1" presId="urn:microsoft.com/office/officeart/2005/8/layout/pyramid3"/>
    <dgm:cxn modelId="{7609860A-8C75-43AF-B20E-1EF1AAE20D6B}" type="presOf" srcId="{12972640-2C90-40FC-8053-A0C5D5E69AEF}" destId="{DC81BA1D-6928-464B-9349-A5A349D2E083}" srcOrd="0" destOrd="0" presId="urn:microsoft.com/office/officeart/2005/8/layout/pyramid3"/>
    <dgm:cxn modelId="{6BDC930D-5891-40B3-A218-1F7B3B2E8745}" type="presOf" srcId="{70EEBA2E-DB4F-45A5-A93F-B694EDE8237B}" destId="{3FDB8B25-C4EC-4221-BF35-F2366EAD0AD1}" srcOrd="1" destOrd="0" presId="urn:microsoft.com/office/officeart/2005/8/layout/pyramid3"/>
    <dgm:cxn modelId="{B812E10D-F935-49B4-86F4-B8FAF5C2AB77}" type="presOf" srcId="{4644DF35-125C-4783-BD33-D3B44D599C4B}" destId="{8795B885-2017-4147-913D-BBC77D7DFD0D}" srcOrd="1" destOrd="0" presId="urn:microsoft.com/office/officeart/2005/8/layout/pyramid3"/>
    <dgm:cxn modelId="{3B4A130E-56BA-497D-81A4-B6BD6868A382}" type="presOf" srcId="{4E325CAA-EF26-4291-B195-20492AC2A82E}" destId="{7F38700C-3FBE-4CF1-A651-C5C5779CA4C9}" srcOrd="0" destOrd="0" presId="urn:microsoft.com/office/officeart/2005/8/layout/pyramid3"/>
    <dgm:cxn modelId="{7849680F-6921-4B0A-96D9-16C551E0A75E}" srcId="{B6B40B12-9E7E-41AF-A3F9-0CE10271E87F}" destId="{DC47E9CC-7E3D-48A3-BA71-26400C367963}" srcOrd="4" destOrd="0" parTransId="{19BE24BC-A099-43CB-BB2F-85D3B43D2350}" sibTransId="{B74F0EB3-591D-4697-A9E8-ABA5019CEE21}"/>
    <dgm:cxn modelId="{2A20DE10-C12D-43F3-A6DC-5AFBE6348A76}" type="presOf" srcId="{3C87C6D0-8411-4B8A-A6BD-42A5B0FAAC0A}" destId="{54B2E3E6-3A4A-46D8-A990-69F152AFE0EC}" srcOrd="1" destOrd="1" presId="urn:microsoft.com/office/officeart/2005/8/layout/pyramid3"/>
    <dgm:cxn modelId="{3CFFD711-274C-48E1-802A-F6D7CB789516}" srcId="{D6B7A66F-14AC-4912-97C2-DA2F35E20FEE}" destId="{97F0F9CD-F3DE-498F-A867-1A08E3FA5620}" srcOrd="0" destOrd="0" parTransId="{F95E0C93-DB63-441D-87C7-D60BE5C4930F}" sibTransId="{1AC82B7F-08FD-4A3A-8455-178822A89085}"/>
    <dgm:cxn modelId="{CE761A12-AA8C-40AD-836F-5EE1F5387BAA}" srcId="{D6B7A66F-14AC-4912-97C2-DA2F35E20FEE}" destId="{83FBC949-3062-4B12-B257-B0DF38950BBA}" srcOrd="2" destOrd="0" parTransId="{8CA113AA-1209-4F04-A40C-9A5BB5DDF92F}" sibTransId="{D15D6CF1-C057-4BA6-BE82-58FE0A2713B4}"/>
    <dgm:cxn modelId="{914A4013-F8DE-4462-AD5F-46F8556A1C51}" srcId="{6FA41C83-A05C-470B-B161-90B9CD503EEC}" destId="{D230C622-D730-4547-9885-A131C3355859}" srcOrd="2" destOrd="0" parTransId="{AAAD14E8-0889-4215-886A-FB79B77C6D86}" sibTransId="{71CC00D1-7043-4A0C-950D-9000DA97DC27}"/>
    <dgm:cxn modelId="{BE108C17-3842-4A4C-AB4A-A2D8703A5891}" type="presOf" srcId="{D230C622-D730-4547-9885-A131C3355859}" destId="{9C9FB5B4-AD3F-496F-99E5-141763B34EBE}" srcOrd="1" destOrd="2" presId="urn:microsoft.com/office/officeart/2005/8/layout/pyramid3"/>
    <dgm:cxn modelId="{75CE2F1A-81A7-4A93-9D28-5F364126B9A6}" type="presOf" srcId="{2B9B0F0D-BA9F-4344-B0B9-81BACB79429A}" destId="{C9603B24-7000-4300-9C56-03B44C9DFE47}" srcOrd="0" destOrd="2" presId="urn:microsoft.com/office/officeart/2005/8/layout/pyramid3"/>
    <dgm:cxn modelId="{4E8D8F1A-023A-4A23-8BDB-513B1F7BEB19}" type="presOf" srcId="{BCEE17F6-BD3F-446A-808D-2AAD884EE43F}" destId="{BB80B50E-053C-4605-A99A-8A0EAC6D7D68}" srcOrd="0" destOrd="1" presId="urn:microsoft.com/office/officeart/2005/8/layout/pyramid3"/>
    <dgm:cxn modelId="{EDB99D22-5C09-4B76-86E7-C993279977CD}" type="presOf" srcId="{83FBC949-3062-4B12-B257-B0DF38950BBA}" destId="{157AC819-C15D-48A5-80BB-9C6DE44ABC79}" srcOrd="1" destOrd="2" presId="urn:microsoft.com/office/officeart/2005/8/layout/pyramid3"/>
    <dgm:cxn modelId="{AA48B824-B864-44B2-9983-6A2FBCE67AE1}" srcId="{B6B40B12-9E7E-41AF-A3F9-0CE10271E87F}" destId="{6FA41C83-A05C-470B-B161-90B9CD503EEC}" srcOrd="3" destOrd="0" parTransId="{1873B162-536E-4640-8BA6-0F400672A179}" sibTransId="{49E5830F-16D6-4639-8BF3-77A6AFA92DEC}"/>
    <dgm:cxn modelId="{EB3D8F2A-B00A-4250-97C9-9B6FFB14CB7D}" type="presOf" srcId="{BCEE17F6-BD3F-446A-808D-2AAD884EE43F}" destId="{8A8C0E21-B87E-467B-8AB2-5F24CB5724B6}" srcOrd="1" destOrd="1" presId="urn:microsoft.com/office/officeart/2005/8/layout/pyramid3"/>
    <dgm:cxn modelId="{90C21030-A403-4683-866D-FB737242E26F}" type="presOf" srcId="{DC47E9CC-7E3D-48A3-BA71-26400C367963}" destId="{135CC403-05CF-4130-89C0-63C9B2644109}" srcOrd="1" destOrd="0" presId="urn:microsoft.com/office/officeart/2005/8/layout/pyramid3"/>
    <dgm:cxn modelId="{097BA233-53A4-43ED-8765-B5B6B1EFCF87}" srcId="{DC47E9CC-7E3D-48A3-BA71-26400C367963}" destId="{507A2A96-C577-4897-88A9-1F64D381AC34}" srcOrd="2" destOrd="0" parTransId="{FB0A45C3-00BF-45E2-904E-F858784C7FC3}" sibTransId="{3D7DC425-61D3-4C88-A5F5-E55E7BE18648}"/>
    <dgm:cxn modelId="{B822F536-6FC3-4C3D-B819-C55594061EE6}" type="presOf" srcId="{198CF6A2-583F-4EF9-9192-34A245E826A4}" destId="{8A8C0E21-B87E-467B-8AB2-5F24CB5724B6}" srcOrd="1" destOrd="0" presId="urn:microsoft.com/office/officeart/2005/8/layout/pyramid3"/>
    <dgm:cxn modelId="{A744775F-C919-450A-AEE8-1924FD9B733B}" type="presOf" srcId="{6ED226E9-4E5C-47DE-A8F9-D5A2837A0CA6}" destId="{8795B885-2017-4147-913D-BBC77D7DFD0D}" srcOrd="1" destOrd="2" presId="urn:microsoft.com/office/officeart/2005/8/layout/pyramid3"/>
    <dgm:cxn modelId="{97669D61-4F78-427B-96E6-5F398EBB5742}" srcId="{70EEBA2E-DB4F-45A5-A93F-B694EDE8237B}" destId="{3C87C6D0-8411-4B8A-A6BD-42A5B0FAAC0A}" srcOrd="1" destOrd="0" parTransId="{50CAD76F-9C5A-47E0-8F37-264ABA805A62}" sibTransId="{40038DBC-50E2-41A1-8A30-D21A6AC078CE}"/>
    <dgm:cxn modelId="{71CB3C62-D45C-41FD-BD59-800022464340}" type="presOf" srcId="{5DE53E93-74A9-4664-9AB8-A00C1AA2CB5E}" destId="{C9603B24-7000-4300-9C56-03B44C9DFE47}" srcOrd="0" destOrd="0" presId="urn:microsoft.com/office/officeart/2005/8/layout/pyramid3"/>
    <dgm:cxn modelId="{9D726962-0384-4A7E-B703-4BBE0856E047}" type="presOf" srcId="{B6B40B12-9E7E-41AF-A3F9-0CE10271E87F}" destId="{9A23DAC6-092C-43A1-ACF9-D3453F72DB20}" srcOrd="0" destOrd="0" presId="urn:microsoft.com/office/officeart/2005/8/layout/pyramid3"/>
    <dgm:cxn modelId="{37B0E163-6270-4B19-B548-0FC9078C977A}" srcId="{70EEBA2E-DB4F-45A5-A93F-B694EDE8237B}" destId="{2B9B0F0D-BA9F-4344-B0B9-81BACB79429A}" srcOrd="2" destOrd="0" parTransId="{7B0A022D-2761-4E4B-A6C1-8DED6705C1A9}" sibTransId="{A35D283F-AC62-4D61-85AA-7E70FD7D6BA2}"/>
    <dgm:cxn modelId="{F6B13A45-96D9-49A6-8A7C-02D78FD6B304}" type="presOf" srcId="{97F0F9CD-F3DE-498F-A867-1A08E3FA5620}" destId="{157AC819-C15D-48A5-80BB-9C6DE44ABC79}" srcOrd="1" destOrd="0" presId="urn:microsoft.com/office/officeart/2005/8/layout/pyramid3"/>
    <dgm:cxn modelId="{1BD3C845-2B53-461E-BF22-B2ED2D28856D}" type="presOf" srcId="{54CD5AF8-A918-453B-A757-A3EE7D782D21}" destId="{9C9FB5B4-AD3F-496F-99E5-141763B34EBE}" srcOrd="1" destOrd="1" presId="urn:microsoft.com/office/officeart/2005/8/layout/pyramid3"/>
    <dgm:cxn modelId="{826D9968-4A10-4A82-B085-52FBF5A06611}" srcId="{DC47E9CC-7E3D-48A3-BA71-26400C367963}" destId="{BCEE17F6-BD3F-446A-808D-2AAD884EE43F}" srcOrd="1" destOrd="0" parTransId="{64BF839D-4EFB-4FAA-8EA0-7E158AB6AD46}" sibTransId="{118D7D5F-C6A6-4943-A7EA-8ED60D84818F}"/>
    <dgm:cxn modelId="{4BA9CA48-66AD-495B-B3B6-88CE88B286ED}" srcId="{6FA41C83-A05C-470B-B161-90B9CD503EEC}" destId="{12972640-2C90-40FC-8053-A0C5D5E69AEF}" srcOrd="0" destOrd="0" parTransId="{0F88A89C-944D-4DFA-8714-84A66D0EA332}" sibTransId="{684991F0-3735-4787-BE67-06F606F4237B}"/>
    <dgm:cxn modelId="{5EA1C549-CD39-459D-9184-6D01E00C1EFB}" type="presOf" srcId="{D6B7A66F-14AC-4912-97C2-DA2F35E20FEE}" destId="{1996DDE7-EF1F-4E04-AD0E-7365CF3E4126}" srcOrd="1" destOrd="0" presId="urn:microsoft.com/office/officeart/2005/8/layout/pyramid3"/>
    <dgm:cxn modelId="{2C6E316A-8899-4D6C-BC11-53C3338F9FA5}" type="presOf" srcId="{A95F78F4-9BBB-44E7-9D2E-308A166269E5}" destId="{157AC819-C15D-48A5-80BB-9C6DE44ABC79}" srcOrd="1" destOrd="1" presId="urn:microsoft.com/office/officeart/2005/8/layout/pyramid3"/>
    <dgm:cxn modelId="{CA08BE4B-6C78-455D-8660-6B200A3787E5}" type="presOf" srcId="{B795C369-DF01-4DD8-9910-7F1B04CBF856}" destId="{DE249B1B-C3D7-453E-AA25-D565E455FFB3}" srcOrd="1" destOrd="2" presId="urn:microsoft.com/office/officeart/2005/8/layout/pyramid3"/>
    <dgm:cxn modelId="{78A35A4C-1869-42E5-9A62-50332950ED0C}" type="presOf" srcId="{DC47E9CC-7E3D-48A3-BA71-26400C367963}" destId="{B3A1F754-F93D-446C-B40D-C4AAAD39A4C1}" srcOrd="0" destOrd="0" presId="urn:microsoft.com/office/officeart/2005/8/layout/pyramid3"/>
    <dgm:cxn modelId="{AB366251-9962-4EFC-A44B-563BC034340B}" type="presOf" srcId="{12972640-2C90-40FC-8053-A0C5D5E69AEF}" destId="{9C9FB5B4-AD3F-496F-99E5-141763B34EBE}" srcOrd="1" destOrd="0" presId="urn:microsoft.com/office/officeart/2005/8/layout/pyramid3"/>
    <dgm:cxn modelId="{ED22D351-5735-40E1-A554-BF1490E054D5}" type="presOf" srcId="{2B9B0F0D-BA9F-4344-B0B9-81BACB79429A}" destId="{54B2E3E6-3A4A-46D8-A990-69F152AFE0EC}" srcOrd="1" destOrd="2" presId="urn:microsoft.com/office/officeart/2005/8/layout/pyramid3"/>
    <dgm:cxn modelId="{01D0B552-800A-44D6-BE29-B488CCEA840E}" type="presOf" srcId="{507A2A96-C577-4897-88A9-1F64D381AC34}" destId="{8A8C0E21-B87E-467B-8AB2-5F24CB5724B6}" srcOrd="1" destOrd="2" presId="urn:microsoft.com/office/officeart/2005/8/layout/pyramid3"/>
    <dgm:cxn modelId="{21491C53-DE19-4CC7-9812-E8547AF5A42D}" srcId="{DC47E9CC-7E3D-48A3-BA71-26400C367963}" destId="{198CF6A2-583F-4EF9-9192-34A245E826A4}" srcOrd="0" destOrd="0" parTransId="{92BFEB53-DAE3-41F5-8860-9644DF413332}" sibTransId="{306473B9-24D7-4946-ACAB-02CE2619B95A}"/>
    <dgm:cxn modelId="{289F9854-8D6A-4573-904C-E6687112EF4D}" type="presOf" srcId="{198CF6A2-583F-4EF9-9192-34A245E826A4}" destId="{BB80B50E-053C-4605-A99A-8A0EAC6D7D68}" srcOrd="0" destOrd="0" presId="urn:microsoft.com/office/officeart/2005/8/layout/pyramid3"/>
    <dgm:cxn modelId="{6F55EA74-C258-430F-95BF-BD8336A677FD}" srcId="{4E325CAA-EF26-4291-B195-20492AC2A82E}" destId="{B9CCF30F-994C-4BB1-8AC1-7A600F158783}" srcOrd="0" destOrd="0" parTransId="{A839F93D-AD32-420C-AF8E-7273DF819486}" sibTransId="{55E3E81E-0057-4196-A398-4E7CDE7C66DB}"/>
    <dgm:cxn modelId="{19E4AF56-3E8C-4D7C-9374-0DC32BEE69F3}" type="presOf" srcId="{6FA41C83-A05C-470B-B161-90B9CD503EEC}" destId="{0344533C-E468-4FE0-BD74-78A231E26CE9}" srcOrd="0" destOrd="0" presId="urn:microsoft.com/office/officeart/2005/8/layout/pyramid3"/>
    <dgm:cxn modelId="{B00B9C58-0A75-417A-B8B2-DFBFFAA1A0CC}" srcId="{4E325CAA-EF26-4291-B195-20492AC2A82E}" destId="{B795C369-DF01-4DD8-9910-7F1B04CBF856}" srcOrd="2" destOrd="0" parTransId="{05DA8EC8-A522-4E64-8149-57C1C72F6C4F}" sibTransId="{01A2951F-B91F-4DF1-97B8-A07DB7941666}"/>
    <dgm:cxn modelId="{343DD179-3F57-4BBD-AC62-B92C4DEB3524}" type="presOf" srcId="{4644DF35-125C-4783-BD33-D3B44D599C4B}" destId="{65C0B63B-FB1A-40CB-AA74-974FD0DC212A}" srcOrd="0" destOrd="0" presId="urn:microsoft.com/office/officeart/2005/8/layout/pyramid3"/>
    <dgm:cxn modelId="{9548F059-9F6A-44CC-BB91-6E060BA9F5DB}" type="presOf" srcId="{70EEBA2E-DB4F-45A5-A93F-B694EDE8237B}" destId="{4945027D-FB26-4B75-9C14-950479234B6F}" srcOrd="0" destOrd="0" presId="urn:microsoft.com/office/officeart/2005/8/layout/pyramid3"/>
    <dgm:cxn modelId="{A7DA267C-1528-4D97-A839-FC701475568B}" type="presOf" srcId="{6ED226E9-4E5C-47DE-A8F9-D5A2837A0CA6}" destId="{65C0B63B-FB1A-40CB-AA74-974FD0DC212A}" srcOrd="0" destOrd="2" presId="urn:microsoft.com/office/officeart/2005/8/layout/pyramid3"/>
    <dgm:cxn modelId="{DEFBE682-E39D-4BA7-94FD-AA7F7D576807}" type="presOf" srcId="{4BB705D9-4451-4F41-A9F8-E75A4CBFF077}" destId="{165C4EBB-F73B-4096-B12D-71BA0C03B310}" srcOrd="0" destOrd="0" presId="urn:microsoft.com/office/officeart/2005/8/layout/pyramid3"/>
    <dgm:cxn modelId="{CB930D85-A6AA-434D-BEC1-4BD1BDF26C70}" type="presOf" srcId="{97F0F9CD-F3DE-498F-A867-1A08E3FA5620}" destId="{75A29588-822F-477F-827A-70943BFEEBB7}" srcOrd="0" destOrd="0" presId="urn:microsoft.com/office/officeart/2005/8/layout/pyramid3"/>
    <dgm:cxn modelId="{44BA3E86-4534-4101-AF2A-AA6AC1E1B563}" type="presOf" srcId="{B795C369-DF01-4DD8-9910-7F1B04CBF856}" destId="{49A6FD36-D5C0-492A-AF5A-16DA5F314968}" srcOrd="0" destOrd="2" presId="urn:microsoft.com/office/officeart/2005/8/layout/pyramid3"/>
    <dgm:cxn modelId="{98250E8A-F2CE-4843-AC84-7E046069925A}" type="presOf" srcId="{B9CCF30F-994C-4BB1-8AC1-7A600F158783}" destId="{49A6FD36-D5C0-492A-AF5A-16DA5F314968}" srcOrd="0" destOrd="0" presId="urn:microsoft.com/office/officeart/2005/8/layout/pyramid3"/>
    <dgm:cxn modelId="{FB4D3694-9334-4933-9453-FA7DD601FA57}" srcId="{B6B40B12-9E7E-41AF-A3F9-0CE10271E87F}" destId="{4BB705D9-4451-4F41-A9F8-E75A4CBFF077}" srcOrd="5" destOrd="0" parTransId="{7992E8C8-6B43-4A70-9DC9-5FDBB8EB28E9}" sibTransId="{D3AB0A31-AF1D-4525-A1C3-E61E4D73F924}"/>
    <dgm:cxn modelId="{758BE698-B301-4552-BDCF-9A081A91FBC2}" type="presOf" srcId="{4BB705D9-4451-4F41-A9F8-E75A4CBFF077}" destId="{2B70EFB9-18B9-4827-87DB-C322FE43FFC1}" srcOrd="1" destOrd="0" presId="urn:microsoft.com/office/officeart/2005/8/layout/pyramid3"/>
    <dgm:cxn modelId="{6F296099-6A10-43C4-A63F-3A8533DF8C39}" type="presOf" srcId="{D6B7A66F-14AC-4912-97C2-DA2F35E20FEE}" destId="{17EC6619-C9E7-487E-BB0C-F0200373E458}" srcOrd="0" destOrd="0" presId="urn:microsoft.com/office/officeart/2005/8/layout/pyramid3"/>
    <dgm:cxn modelId="{DDEBA6A0-9C40-4DB0-BBDB-DE1EEDCFE8D1}" type="presOf" srcId="{E187C3EB-4B5B-4090-83B6-E640257A017D}" destId="{DE249B1B-C3D7-453E-AA25-D565E455FFB3}" srcOrd="1" destOrd="1" presId="urn:microsoft.com/office/officeart/2005/8/layout/pyramid3"/>
    <dgm:cxn modelId="{B68104A2-062C-4CAC-A8AE-F53FE21CAB21}" srcId="{70EEBA2E-DB4F-45A5-A93F-B694EDE8237B}" destId="{5DE53E93-74A9-4664-9AB8-A00C1AA2CB5E}" srcOrd="0" destOrd="0" parTransId="{81DEE469-7A3C-4C00-9AF4-F91EE6C4AFAE}" sibTransId="{9CF38C82-F64E-426F-A4E2-9435419B1F8A}"/>
    <dgm:cxn modelId="{AFF243A5-58BE-497B-93BD-C57B4E4BE2D1}" type="presOf" srcId="{4E325CAA-EF26-4291-B195-20492AC2A82E}" destId="{076D5737-176B-4FBE-9226-B6B5BD72BCF5}" srcOrd="1" destOrd="0" presId="urn:microsoft.com/office/officeart/2005/8/layout/pyramid3"/>
    <dgm:cxn modelId="{7497DCA5-06A5-40B7-851B-7BD6ACF9955B}" type="presOf" srcId="{B9CCF30F-994C-4BB1-8AC1-7A600F158783}" destId="{DE249B1B-C3D7-453E-AA25-D565E455FFB3}" srcOrd="1" destOrd="0" presId="urn:microsoft.com/office/officeart/2005/8/layout/pyramid3"/>
    <dgm:cxn modelId="{E41D64A7-34D0-4924-A6FF-BB0EDAE8B7CD}" type="presOf" srcId="{08BB3A15-9529-431A-B92E-C4AF2FFD08EF}" destId="{65C0B63B-FB1A-40CB-AA74-974FD0DC212A}" srcOrd="0" destOrd="1" presId="urn:microsoft.com/office/officeart/2005/8/layout/pyramid3"/>
    <dgm:cxn modelId="{09625AA8-2350-4298-A625-E607600D9D8F}" srcId="{4E325CAA-EF26-4291-B195-20492AC2A82E}" destId="{E187C3EB-4B5B-4090-83B6-E640257A017D}" srcOrd="1" destOrd="0" parTransId="{65101999-71A1-44DE-B214-C5EEB4F13B1E}" sibTransId="{0F38DB12-24F8-4D8C-A181-44189C80FBAF}"/>
    <dgm:cxn modelId="{11ED8AAC-266A-4113-A648-4C9D4D0CDA45}" type="presOf" srcId="{E187C3EB-4B5B-4090-83B6-E640257A017D}" destId="{49A6FD36-D5C0-492A-AF5A-16DA5F314968}" srcOrd="0" destOrd="1" presId="urn:microsoft.com/office/officeart/2005/8/layout/pyramid3"/>
    <dgm:cxn modelId="{E30FAAB3-1F4F-4832-A055-8BED1D540B99}" srcId="{D6B7A66F-14AC-4912-97C2-DA2F35E20FEE}" destId="{A95F78F4-9BBB-44E7-9D2E-308A166269E5}" srcOrd="1" destOrd="0" parTransId="{56F17A40-D648-4329-9867-5CA94F4AC20F}" sibTransId="{E83E2A13-73FF-424C-ACDC-F51440156CDA}"/>
    <dgm:cxn modelId="{D16A3FB6-A392-4273-83F5-0314F42C5D56}" type="presOf" srcId="{507A2A96-C577-4897-88A9-1F64D381AC34}" destId="{BB80B50E-053C-4605-A99A-8A0EAC6D7D68}" srcOrd="0" destOrd="2" presId="urn:microsoft.com/office/officeart/2005/8/layout/pyramid3"/>
    <dgm:cxn modelId="{07220ABA-28DA-429A-B7C3-90CA7D48E950}" srcId="{4BB705D9-4451-4F41-A9F8-E75A4CBFF077}" destId="{08BB3A15-9529-431A-B92E-C4AF2FFD08EF}" srcOrd="1" destOrd="0" parTransId="{B20AAC97-C831-48DC-BDC7-C858FE11C45A}" sibTransId="{591A77E2-A41D-411B-A8EF-AE1E89E65C11}"/>
    <dgm:cxn modelId="{B3EA4AC0-33B0-41F2-B501-9CDB36197131}" type="presOf" srcId="{3C87C6D0-8411-4B8A-A6BD-42A5B0FAAC0A}" destId="{C9603B24-7000-4300-9C56-03B44C9DFE47}" srcOrd="0" destOrd="1" presId="urn:microsoft.com/office/officeart/2005/8/layout/pyramid3"/>
    <dgm:cxn modelId="{20B27DC2-4F77-4DC0-A231-C8A8A542F2F7}" srcId="{4BB705D9-4451-4F41-A9F8-E75A4CBFF077}" destId="{6ED226E9-4E5C-47DE-A8F9-D5A2837A0CA6}" srcOrd="2" destOrd="0" parTransId="{6D06B612-58AA-4633-8CD0-642E011B30AF}" sibTransId="{3A278C1D-5B1A-4044-A44A-980BA3DF82F6}"/>
    <dgm:cxn modelId="{DA519AC4-4196-4318-A945-EE6D1ABF13C7}" type="presOf" srcId="{54CD5AF8-A918-453B-A757-A3EE7D782D21}" destId="{DC81BA1D-6928-464B-9349-A5A349D2E083}" srcOrd="0" destOrd="1" presId="urn:microsoft.com/office/officeart/2005/8/layout/pyramid3"/>
    <dgm:cxn modelId="{D9AA24CD-9EBB-4D31-9FD0-24332C0F0920}" type="presOf" srcId="{D230C622-D730-4547-9885-A131C3355859}" destId="{DC81BA1D-6928-464B-9349-A5A349D2E083}" srcOrd="0" destOrd="2" presId="urn:microsoft.com/office/officeart/2005/8/layout/pyramid3"/>
    <dgm:cxn modelId="{96FCACE1-A7BD-472A-A91E-6371F99E8E65}" type="presOf" srcId="{83FBC949-3062-4B12-B257-B0DF38950BBA}" destId="{75A29588-822F-477F-827A-70943BFEEBB7}" srcOrd="0" destOrd="2" presId="urn:microsoft.com/office/officeart/2005/8/layout/pyramid3"/>
    <dgm:cxn modelId="{9C1F09EF-F8AC-4D7A-9189-1BB0244B7D56}" type="presOf" srcId="{A95F78F4-9BBB-44E7-9D2E-308A166269E5}" destId="{75A29588-822F-477F-827A-70943BFEEBB7}" srcOrd="0" destOrd="1" presId="urn:microsoft.com/office/officeart/2005/8/layout/pyramid3"/>
    <dgm:cxn modelId="{3A2A8DF0-0583-415C-8E71-D6E61B126952}" type="presOf" srcId="{6FA41C83-A05C-470B-B161-90B9CD503EEC}" destId="{34AEF965-5216-42CB-A66C-96468BA660CC}" srcOrd="1" destOrd="0" presId="urn:microsoft.com/office/officeart/2005/8/layout/pyramid3"/>
    <dgm:cxn modelId="{D436F5F0-159E-497A-A3BF-4B6005F94DBE}" srcId="{B6B40B12-9E7E-41AF-A3F9-0CE10271E87F}" destId="{70EEBA2E-DB4F-45A5-A93F-B694EDE8237B}" srcOrd="1" destOrd="0" parTransId="{1F5D61B7-23F2-4CEA-9CB8-42C9BF6ABA7A}" sibTransId="{F4AF78B2-A20B-4360-B08E-A604C29D84A3}"/>
    <dgm:cxn modelId="{8DB410F5-2142-47CF-AC59-29A52AEF9F18}" type="presOf" srcId="{5DE53E93-74A9-4664-9AB8-A00C1AA2CB5E}" destId="{54B2E3E6-3A4A-46D8-A990-69F152AFE0EC}" srcOrd="1" destOrd="0" presId="urn:microsoft.com/office/officeart/2005/8/layout/pyramid3"/>
    <dgm:cxn modelId="{B6D950F8-0375-4342-B7D8-EBB6AB98555A}" srcId="{6FA41C83-A05C-470B-B161-90B9CD503EEC}" destId="{54CD5AF8-A918-453B-A757-A3EE7D782D21}" srcOrd="1" destOrd="0" parTransId="{F3475277-62F4-483F-A6EF-A0CDA3E43618}" sibTransId="{AEE2B28F-93F6-48ED-B86B-83008B2CD2CB}"/>
    <dgm:cxn modelId="{EFE702FA-4D82-4E46-9697-C6B762F49AC4}" srcId="{B6B40B12-9E7E-41AF-A3F9-0CE10271E87F}" destId="{D6B7A66F-14AC-4912-97C2-DA2F35E20FEE}" srcOrd="2" destOrd="0" parTransId="{1240E92A-0CE6-444A-A57B-5A15012DD5D8}" sibTransId="{C3CBEC7E-C2D1-43CC-963D-EA936D896E44}"/>
    <dgm:cxn modelId="{92BE58FA-ADF2-462D-8067-4E8934792DF9}" srcId="{4BB705D9-4451-4F41-A9F8-E75A4CBFF077}" destId="{4644DF35-125C-4783-BD33-D3B44D599C4B}" srcOrd="0" destOrd="0" parTransId="{9EB177B3-27B6-4CDD-A5D9-DDF0FFE2E175}" sibTransId="{025B0830-C97D-42B1-8C5E-6806C9C41418}"/>
    <dgm:cxn modelId="{95A81FFC-61FD-413C-8A39-2A9ACC9DD337}" srcId="{B6B40B12-9E7E-41AF-A3F9-0CE10271E87F}" destId="{4E325CAA-EF26-4291-B195-20492AC2A82E}" srcOrd="0" destOrd="0" parTransId="{8B4EF1C9-8DDB-4355-9AAE-7079B06DFE37}" sibTransId="{4002C0EF-FE87-4039-8DD1-B782F4D1CD9F}"/>
    <dgm:cxn modelId="{0EB18E16-9ADD-4F32-9A4C-C97CF2E6A2C3}" type="presParOf" srcId="{9A23DAC6-092C-43A1-ACF9-D3453F72DB20}" destId="{D2D59870-BF8B-4117-9013-A0CFAE1906F8}" srcOrd="0" destOrd="0" presId="urn:microsoft.com/office/officeart/2005/8/layout/pyramid3"/>
    <dgm:cxn modelId="{8B2EFE54-A6E9-40D2-930A-2D6725A34E72}" type="presParOf" srcId="{D2D59870-BF8B-4117-9013-A0CFAE1906F8}" destId="{49A6FD36-D5C0-492A-AF5A-16DA5F314968}" srcOrd="0" destOrd="0" presId="urn:microsoft.com/office/officeart/2005/8/layout/pyramid3"/>
    <dgm:cxn modelId="{17C39284-D233-4C98-BB9A-18ED0B8321CC}" type="presParOf" srcId="{D2D59870-BF8B-4117-9013-A0CFAE1906F8}" destId="{DE249B1B-C3D7-453E-AA25-D565E455FFB3}" srcOrd="1" destOrd="0" presId="urn:microsoft.com/office/officeart/2005/8/layout/pyramid3"/>
    <dgm:cxn modelId="{0897F3D1-6A87-40C8-B355-50C4E611E34E}" type="presParOf" srcId="{D2D59870-BF8B-4117-9013-A0CFAE1906F8}" destId="{7F38700C-3FBE-4CF1-A651-C5C5779CA4C9}" srcOrd="2" destOrd="0" presId="urn:microsoft.com/office/officeart/2005/8/layout/pyramid3"/>
    <dgm:cxn modelId="{12E4BF19-5C9E-48CE-9FBC-BB7A19EB5B54}" type="presParOf" srcId="{D2D59870-BF8B-4117-9013-A0CFAE1906F8}" destId="{076D5737-176B-4FBE-9226-B6B5BD72BCF5}" srcOrd="3" destOrd="0" presId="urn:microsoft.com/office/officeart/2005/8/layout/pyramid3"/>
    <dgm:cxn modelId="{0282B074-AA52-42F3-A440-41482C0E9DFD}" type="presParOf" srcId="{9A23DAC6-092C-43A1-ACF9-D3453F72DB20}" destId="{A9C0DD68-9831-4EBC-A1B4-1BEC8451ED41}" srcOrd="1" destOrd="0" presId="urn:microsoft.com/office/officeart/2005/8/layout/pyramid3"/>
    <dgm:cxn modelId="{EA8FBC8A-D151-4A27-A9B2-EB35684283B8}" type="presParOf" srcId="{A9C0DD68-9831-4EBC-A1B4-1BEC8451ED41}" destId="{C9603B24-7000-4300-9C56-03B44C9DFE47}" srcOrd="0" destOrd="0" presId="urn:microsoft.com/office/officeart/2005/8/layout/pyramid3"/>
    <dgm:cxn modelId="{AAD2CD26-A7FE-4E4B-A183-7F774FB6512D}" type="presParOf" srcId="{A9C0DD68-9831-4EBC-A1B4-1BEC8451ED41}" destId="{54B2E3E6-3A4A-46D8-A990-69F152AFE0EC}" srcOrd="1" destOrd="0" presId="urn:microsoft.com/office/officeart/2005/8/layout/pyramid3"/>
    <dgm:cxn modelId="{FDFEF2A2-25D0-42BD-A147-1E3FE53704D8}" type="presParOf" srcId="{A9C0DD68-9831-4EBC-A1B4-1BEC8451ED41}" destId="{4945027D-FB26-4B75-9C14-950479234B6F}" srcOrd="2" destOrd="0" presId="urn:microsoft.com/office/officeart/2005/8/layout/pyramid3"/>
    <dgm:cxn modelId="{F1684152-BB18-4F87-ACBC-604BBBB9E5B3}" type="presParOf" srcId="{A9C0DD68-9831-4EBC-A1B4-1BEC8451ED41}" destId="{3FDB8B25-C4EC-4221-BF35-F2366EAD0AD1}" srcOrd="3" destOrd="0" presId="urn:microsoft.com/office/officeart/2005/8/layout/pyramid3"/>
    <dgm:cxn modelId="{0EEDDEB4-DCAB-41B3-97C4-D930111BC83D}" type="presParOf" srcId="{9A23DAC6-092C-43A1-ACF9-D3453F72DB20}" destId="{68F10D51-3C33-4A35-BCC0-C5ABEEAC753B}" srcOrd="2" destOrd="0" presId="urn:microsoft.com/office/officeart/2005/8/layout/pyramid3"/>
    <dgm:cxn modelId="{B6F3F1A5-0919-41C9-96C0-E36EF823918F}" type="presParOf" srcId="{68F10D51-3C33-4A35-BCC0-C5ABEEAC753B}" destId="{75A29588-822F-477F-827A-70943BFEEBB7}" srcOrd="0" destOrd="0" presId="urn:microsoft.com/office/officeart/2005/8/layout/pyramid3"/>
    <dgm:cxn modelId="{C977BC0C-DE10-4E2D-83F2-6077BB6F3729}" type="presParOf" srcId="{68F10D51-3C33-4A35-BCC0-C5ABEEAC753B}" destId="{157AC819-C15D-48A5-80BB-9C6DE44ABC79}" srcOrd="1" destOrd="0" presId="urn:microsoft.com/office/officeart/2005/8/layout/pyramid3"/>
    <dgm:cxn modelId="{83F451D8-4ABA-4F09-A562-65E3B4D5FFE7}" type="presParOf" srcId="{68F10D51-3C33-4A35-BCC0-C5ABEEAC753B}" destId="{17EC6619-C9E7-487E-BB0C-F0200373E458}" srcOrd="2" destOrd="0" presId="urn:microsoft.com/office/officeart/2005/8/layout/pyramid3"/>
    <dgm:cxn modelId="{AEED4C2E-D9C2-4E9E-8BD3-9CE7A2AF2367}" type="presParOf" srcId="{68F10D51-3C33-4A35-BCC0-C5ABEEAC753B}" destId="{1996DDE7-EF1F-4E04-AD0E-7365CF3E4126}" srcOrd="3" destOrd="0" presId="urn:microsoft.com/office/officeart/2005/8/layout/pyramid3"/>
    <dgm:cxn modelId="{7D23AB8D-3B4E-4AF9-A5F1-3818EDDF688A}" type="presParOf" srcId="{9A23DAC6-092C-43A1-ACF9-D3453F72DB20}" destId="{2DC30425-B4AA-45DE-A2C4-D216EB09827C}" srcOrd="3" destOrd="0" presId="urn:microsoft.com/office/officeart/2005/8/layout/pyramid3"/>
    <dgm:cxn modelId="{FEC09E22-3E2C-4811-8463-7937D116E675}" type="presParOf" srcId="{2DC30425-B4AA-45DE-A2C4-D216EB09827C}" destId="{DC81BA1D-6928-464B-9349-A5A349D2E083}" srcOrd="0" destOrd="0" presId="urn:microsoft.com/office/officeart/2005/8/layout/pyramid3"/>
    <dgm:cxn modelId="{ED195943-A33B-4BC8-AC22-F917E4A74686}" type="presParOf" srcId="{2DC30425-B4AA-45DE-A2C4-D216EB09827C}" destId="{9C9FB5B4-AD3F-496F-99E5-141763B34EBE}" srcOrd="1" destOrd="0" presId="urn:microsoft.com/office/officeart/2005/8/layout/pyramid3"/>
    <dgm:cxn modelId="{B42190DE-DED7-403B-A41A-8DCD6412D0EB}" type="presParOf" srcId="{2DC30425-B4AA-45DE-A2C4-D216EB09827C}" destId="{0344533C-E468-4FE0-BD74-78A231E26CE9}" srcOrd="2" destOrd="0" presId="urn:microsoft.com/office/officeart/2005/8/layout/pyramid3"/>
    <dgm:cxn modelId="{35C30B1D-9142-4157-8072-B3DAA2F8976F}" type="presParOf" srcId="{2DC30425-B4AA-45DE-A2C4-D216EB09827C}" destId="{34AEF965-5216-42CB-A66C-96468BA660CC}" srcOrd="3" destOrd="0" presId="urn:microsoft.com/office/officeart/2005/8/layout/pyramid3"/>
    <dgm:cxn modelId="{061614DC-DA47-42C3-BB3C-E1917E0EFBC1}" type="presParOf" srcId="{9A23DAC6-092C-43A1-ACF9-D3453F72DB20}" destId="{E26BDC85-19E6-4B29-BB4B-58B78C74A819}" srcOrd="4" destOrd="0" presId="urn:microsoft.com/office/officeart/2005/8/layout/pyramid3"/>
    <dgm:cxn modelId="{C4A29D53-D55B-4328-915B-0E8140572A16}" type="presParOf" srcId="{E26BDC85-19E6-4B29-BB4B-58B78C74A819}" destId="{BB80B50E-053C-4605-A99A-8A0EAC6D7D68}" srcOrd="0" destOrd="0" presId="urn:microsoft.com/office/officeart/2005/8/layout/pyramid3"/>
    <dgm:cxn modelId="{F923833D-F0CF-4159-9722-FCA73A5C667E}" type="presParOf" srcId="{E26BDC85-19E6-4B29-BB4B-58B78C74A819}" destId="{8A8C0E21-B87E-467B-8AB2-5F24CB5724B6}" srcOrd="1" destOrd="0" presId="urn:microsoft.com/office/officeart/2005/8/layout/pyramid3"/>
    <dgm:cxn modelId="{FB8D295E-8EE9-4B48-AF4E-33E1CB9F36F7}" type="presParOf" srcId="{E26BDC85-19E6-4B29-BB4B-58B78C74A819}" destId="{B3A1F754-F93D-446C-B40D-C4AAAD39A4C1}" srcOrd="2" destOrd="0" presId="urn:microsoft.com/office/officeart/2005/8/layout/pyramid3"/>
    <dgm:cxn modelId="{F9DCA952-B2F3-48F9-B011-9187170BFA8A}" type="presParOf" srcId="{E26BDC85-19E6-4B29-BB4B-58B78C74A819}" destId="{135CC403-05CF-4130-89C0-63C9B2644109}" srcOrd="3" destOrd="0" presId="urn:microsoft.com/office/officeart/2005/8/layout/pyramid3"/>
    <dgm:cxn modelId="{ECAB481F-D2E3-446C-A6D8-66FC8FCDA85C}" type="presParOf" srcId="{9A23DAC6-092C-43A1-ACF9-D3453F72DB20}" destId="{0039ACB2-5AC3-476F-B197-02094FACA71B}" srcOrd="5" destOrd="0" presId="urn:microsoft.com/office/officeart/2005/8/layout/pyramid3"/>
    <dgm:cxn modelId="{2455CDB7-FA36-4F72-A78E-59FEC4F7BD0F}" type="presParOf" srcId="{0039ACB2-5AC3-476F-B197-02094FACA71B}" destId="{65C0B63B-FB1A-40CB-AA74-974FD0DC212A}" srcOrd="0" destOrd="0" presId="urn:microsoft.com/office/officeart/2005/8/layout/pyramid3"/>
    <dgm:cxn modelId="{A8319287-C276-40BC-87E0-9E19CA12F46C}" type="presParOf" srcId="{0039ACB2-5AC3-476F-B197-02094FACA71B}" destId="{8795B885-2017-4147-913D-BBC77D7DFD0D}" srcOrd="1" destOrd="0" presId="urn:microsoft.com/office/officeart/2005/8/layout/pyramid3"/>
    <dgm:cxn modelId="{662F6843-8858-4307-9989-A7F1E75CED5F}" type="presParOf" srcId="{0039ACB2-5AC3-476F-B197-02094FACA71B}" destId="{165C4EBB-F73B-4096-B12D-71BA0C03B310}" srcOrd="2" destOrd="0" presId="urn:microsoft.com/office/officeart/2005/8/layout/pyramid3"/>
    <dgm:cxn modelId="{0A71218A-274C-40CF-BADE-EBE7E6BA361D}" type="presParOf" srcId="{0039ACB2-5AC3-476F-B197-02094FACA71B}" destId="{2B70EFB9-18B9-4827-87DB-C322FE43FFC1}" srcOrd="3" destOrd="0" presId="urn:microsoft.com/office/officeart/2005/8/layout/pyramid3"/>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B40B12-9E7E-41AF-A3F9-0CE10271E87F}" type="doc">
      <dgm:prSet loTypeId="urn:diagrams.loki3.com/BracketList" loCatId="list" qsTypeId="urn:microsoft.com/office/officeart/2005/8/quickstyle/simple3" qsCatId="simple" csTypeId="urn:microsoft.com/office/officeart/2005/8/colors/accent0_3" csCatId="mainScheme" phldr="1"/>
      <dgm:spPr/>
      <dgm:t>
        <a:bodyPr/>
        <a:lstStyle/>
        <a:p>
          <a:endParaRPr lang="en-US"/>
        </a:p>
      </dgm:t>
    </dgm:pt>
    <dgm:pt modelId="{4E325CAA-EF26-4291-B195-20492AC2A82E}">
      <dgm:prSet phldrT="[Text]" custT="1"/>
      <dgm:spPr/>
      <dgm:t>
        <a:bodyPr/>
        <a:lstStyle/>
        <a:p>
          <a:r>
            <a:rPr lang="en-US" sz="1800" b="1" dirty="0">
              <a:solidFill>
                <a:schemeClr val="tx1"/>
              </a:solidFill>
            </a:rPr>
            <a:t>District 1</a:t>
          </a:r>
        </a:p>
      </dgm:t>
    </dgm:pt>
    <dgm:pt modelId="{8B4EF1C9-8DDB-4355-9AAE-7079B06DFE37}" type="parTrans" cxnId="{95A81FFC-61FD-413C-8A39-2A9ACC9DD337}">
      <dgm:prSet/>
      <dgm:spPr/>
      <dgm:t>
        <a:bodyPr/>
        <a:lstStyle/>
        <a:p>
          <a:endParaRPr lang="en-US" sz="1400"/>
        </a:p>
      </dgm:t>
    </dgm:pt>
    <dgm:pt modelId="{4002C0EF-FE87-4039-8DD1-B782F4D1CD9F}" type="sibTrans" cxnId="{95A81FFC-61FD-413C-8A39-2A9ACC9DD337}">
      <dgm:prSet/>
      <dgm:spPr/>
      <dgm:t>
        <a:bodyPr/>
        <a:lstStyle/>
        <a:p>
          <a:endParaRPr lang="en-US" sz="1400"/>
        </a:p>
      </dgm:t>
    </dgm:pt>
    <dgm:pt modelId="{70EEBA2E-DB4F-45A5-A93F-B694EDE8237B}">
      <dgm:prSet phldrT="[Text]" custT="1"/>
      <dgm:spPr/>
      <dgm:t>
        <a:bodyPr/>
        <a:lstStyle/>
        <a:p>
          <a:r>
            <a:rPr lang="en-US" sz="1800" b="1" dirty="0">
              <a:solidFill>
                <a:schemeClr val="tx1"/>
              </a:solidFill>
            </a:rPr>
            <a:t>District 2</a:t>
          </a:r>
        </a:p>
      </dgm:t>
    </dgm:pt>
    <dgm:pt modelId="{1F5D61B7-23F2-4CEA-9CB8-42C9BF6ABA7A}" type="parTrans" cxnId="{D436F5F0-159E-497A-A3BF-4B6005F94DBE}">
      <dgm:prSet/>
      <dgm:spPr/>
      <dgm:t>
        <a:bodyPr/>
        <a:lstStyle/>
        <a:p>
          <a:endParaRPr lang="en-US" sz="1400"/>
        </a:p>
      </dgm:t>
    </dgm:pt>
    <dgm:pt modelId="{F4AF78B2-A20B-4360-B08E-A604C29D84A3}" type="sibTrans" cxnId="{D436F5F0-159E-497A-A3BF-4B6005F94DBE}">
      <dgm:prSet/>
      <dgm:spPr/>
      <dgm:t>
        <a:bodyPr/>
        <a:lstStyle/>
        <a:p>
          <a:endParaRPr lang="en-US" sz="1400"/>
        </a:p>
      </dgm:t>
    </dgm:pt>
    <dgm:pt modelId="{D6B7A66F-14AC-4912-97C2-DA2F35E20FEE}">
      <dgm:prSet phldrT="[Text]" custT="1"/>
      <dgm:spPr/>
      <dgm:t>
        <a:bodyPr/>
        <a:lstStyle/>
        <a:p>
          <a:r>
            <a:rPr lang="en-US" sz="1800" b="1" dirty="0">
              <a:solidFill>
                <a:schemeClr val="tx1"/>
              </a:solidFill>
            </a:rPr>
            <a:t>District 3</a:t>
          </a:r>
        </a:p>
      </dgm:t>
    </dgm:pt>
    <dgm:pt modelId="{1240E92A-0CE6-444A-A57B-5A15012DD5D8}" type="parTrans" cxnId="{EFE702FA-4D82-4E46-9697-C6B762F49AC4}">
      <dgm:prSet/>
      <dgm:spPr/>
      <dgm:t>
        <a:bodyPr/>
        <a:lstStyle/>
        <a:p>
          <a:endParaRPr lang="en-US" sz="1400"/>
        </a:p>
      </dgm:t>
    </dgm:pt>
    <dgm:pt modelId="{C3CBEC7E-C2D1-43CC-963D-EA936D896E44}" type="sibTrans" cxnId="{EFE702FA-4D82-4E46-9697-C6B762F49AC4}">
      <dgm:prSet/>
      <dgm:spPr/>
      <dgm:t>
        <a:bodyPr/>
        <a:lstStyle/>
        <a:p>
          <a:endParaRPr lang="en-US" sz="1400"/>
        </a:p>
      </dgm:t>
    </dgm:pt>
    <dgm:pt modelId="{6FA41C83-A05C-470B-B161-90B9CD503EEC}">
      <dgm:prSet phldrT="[Text]" custT="1"/>
      <dgm:spPr/>
      <dgm:t>
        <a:bodyPr/>
        <a:lstStyle/>
        <a:p>
          <a:r>
            <a:rPr lang="en-US" sz="1800" b="1" dirty="0">
              <a:solidFill>
                <a:schemeClr val="tx1"/>
              </a:solidFill>
            </a:rPr>
            <a:t>District 4</a:t>
          </a:r>
        </a:p>
      </dgm:t>
    </dgm:pt>
    <dgm:pt modelId="{1873B162-536E-4640-8BA6-0F400672A179}" type="parTrans" cxnId="{AA48B824-B864-44B2-9983-6A2FBCE67AE1}">
      <dgm:prSet/>
      <dgm:spPr/>
      <dgm:t>
        <a:bodyPr/>
        <a:lstStyle/>
        <a:p>
          <a:endParaRPr lang="en-US" sz="1400"/>
        </a:p>
      </dgm:t>
    </dgm:pt>
    <dgm:pt modelId="{49E5830F-16D6-4639-8BF3-77A6AFA92DEC}" type="sibTrans" cxnId="{AA48B824-B864-44B2-9983-6A2FBCE67AE1}">
      <dgm:prSet/>
      <dgm:spPr/>
      <dgm:t>
        <a:bodyPr/>
        <a:lstStyle/>
        <a:p>
          <a:endParaRPr lang="en-US" sz="1400"/>
        </a:p>
      </dgm:t>
    </dgm:pt>
    <dgm:pt modelId="{4BB705D9-4451-4F41-A9F8-E75A4CBFF077}">
      <dgm:prSet phldrT="[Text]" custT="1"/>
      <dgm:spPr/>
      <dgm:t>
        <a:bodyPr/>
        <a:lstStyle/>
        <a:p>
          <a:r>
            <a:rPr lang="en-US" sz="1800" b="1" dirty="0">
              <a:solidFill>
                <a:schemeClr val="tx1"/>
              </a:solidFill>
            </a:rPr>
            <a:t>District 6</a:t>
          </a:r>
        </a:p>
      </dgm:t>
    </dgm:pt>
    <dgm:pt modelId="{7992E8C8-6B43-4A70-9DC9-5FDBB8EB28E9}" type="parTrans" cxnId="{FB4D3694-9334-4933-9453-FA7DD601FA57}">
      <dgm:prSet/>
      <dgm:spPr/>
      <dgm:t>
        <a:bodyPr/>
        <a:lstStyle/>
        <a:p>
          <a:endParaRPr lang="en-US" sz="1400"/>
        </a:p>
      </dgm:t>
    </dgm:pt>
    <dgm:pt modelId="{D3AB0A31-AF1D-4525-A1C3-E61E4D73F924}" type="sibTrans" cxnId="{FB4D3694-9334-4933-9453-FA7DD601FA57}">
      <dgm:prSet/>
      <dgm:spPr/>
      <dgm:t>
        <a:bodyPr/>
        <a:lstStyle/>
        <a:p>
          <a:endParaRPr lang="en-US" sz="1400"/>
        </a:p>
      </dgm:t>
    </dgm:pt>
    <dgm:pt modelId="{E8822010-26F9-4ED5-966A-79E019862691}">
      <dgm:prSet phldrT="[Text]" custT="1"/>
      <dgm:spPr/>
      <dgm:t>
        <a:bodyPr/>
        <a:lstStyle/>
        <a:p>
          <a:r>
            <a:rPr lang="en-US" sz="1800" b="1" dirty="0">
              <a:solidFill>
                <a:srgbClr val="FFFF00"/>
              </a:solidFill>
            </a:rPr>
            <a:t>Infrastructure Maintenance for Livability</a:t>
          </a:r>
        </a:p>
      </dgm:t>
    </dgm:pt>
    <dgm:pt modelId="{8AA3C05A-4507-4338-A8CA-63686237F67C}" type="parTrans" cxnId="{1A887D2D-5B70-4ACA-8439-4EDD00BFF852}">
      <dgm:prSet/>
      <dgm:spPr/>
      <dgm:t>
        <a:bodyPr/>
        <a:lstStyle/>
        <a:p>
          <a:endParaRPr lang="en-US" sz="1400"/>
        </a:p>
      </dgm:t>
    </dgm:pt>
    <dgm:pt modelId="{1C334EAE-5017-437B-AFB8-676553F8353C}" type="sibTrans" cxnId="{1A887D2D-5B70-4ACA-8439-4EDD00BFF852}">
      <dgm:prSet/>
      <dgm:spPr/>
      <dgm:t>
        <a:bodyPr/>
        <a:lstStyle/>
        <a:p>
          <a:endParaRPr lang="en-US" sz="1400"/>
        </a:p>
      </dgm:t>
    </dgm:pt>
    <dgm:pt modelId="{EFC6E412-DDDD-466B-8A2C-A591F0846848}">
      <dgm:prSet phldrT="[Text]" custT="1"/>
      <dgm:spPr/>
      <dgm:t>
        <a:bodyPr/>
        <a:lstStyle/>
        <a:p>
          <a:r>
            <a:rPr lang="en-US" sz="1800" b="0" dirty="0">
              <a:solidFill>
                <a:schemeClr val="bg1"/>
              </a:solidFill>
            </a:rPr>
            <a:t>Neighborhood Conditions</a:t>
          </a:r>
        </a:p>
      </dgm:t>
    </dgm:pt>
    <dgm:pt modelId="{874CC6F8-6FB9-480A-896B-C97280CBAF88}" type="parTrans" cxnId="{4016887E-CA68-4C4E-8601-E75E5857E5BF}">
      <dgm:prSet/>
      <dgm:spPr/>
      <dgm:t>
        <a:bodyPr/>
        <a:lstStyle/>
        <a:p>
          <a:endParaRPr lang="en-US" sz="1400"/>
        </a:p>
      </dgm:t>
    </dgm:pt>
    <dgm:pt modelId="{8CD552CD-BD47-4C38-BAA1-9608569E9AC9}" type="sibTrans" cxnId="{4016887E-CA68-4C4E-8601-E75E5857E5BF}">
      <dgm:prSet/>
      <dgm:spPr/>
      <dgm:t>
        <a:bodyPr/>
        <a:lstStyle/>
        <a:p>
          <a:endParaRPr lang="en-US" sz="1400"/>
        </a:p>
      </dgm:t>
    </dgm:pt>
    <dgm:pt modelId="{D632CA09-8DEB-4E84-9915-36C0F94109E9}">
      <dgm:prSet phldrT="[Text]" custT="1"/>
      <dgm:spPr/>
      <dgm:t>
        <a:bodyPr/>
        <a:lstStyle/>
        <a:p>
          <a:r>
            <a:rPr lang="en-US" sz="1800" b="0" dirty="0">
              <a:solidFill>
                <a:schemeClr val="bg1"/>
              </a:solidFill>
            </a:rPr>
            <a:t>Communication &amp; Transparency</a:t>
          </a:r>
        </a:p>
      </dgm:t>
    </dgm:pt>
    <dgm:pt modelId="{4264C483-71EA-4A6D-A324-0BE21C943714}" type="parTrans" cxnId="{529A9387-9FF8-475A-80E0-AF96C1F2EAA7}">
      <dgm:prSet/>
      <dgm:spPr/>
      <dgm:t>
        <a:bodyPr/>
        <a:lstStyle/>
        <a:p>
          <a:endParaRPr lang="en-US" sz="1400"/>
        </a:p>
      </dgm:t>
    </dgm:pt>
    <dgm:pt modelId="{84770DFF-ACED-469E-81AA-A4310B15EDDA}" type="sibTrans" cxnId="{529A9387-9FF8-475A-80E0-AF96C1F2EAA7}">
      <dgm:prSet/>
      <dgm:spPr/>
      <dgm:t>
        <a:bodyPr/>
        <a:lstStyle/>
        <a:p>
          <a:endParaRPr lang="en-US" sz="1400"/>
        </a:p>
      </dgm:t>
    </dgm:pt>
    <dgm:pt modelId="{8BF5DB46-3396-4B9A-BEAE-BAE09C9CE126}">
      <dgm:prSet phldrT="[Text]" custT="1"/>
      <dgm:spPr/>
      <dgm:t>
        <a:bodyPr/>
        <a:lstStyle/>
        <a:p>
          <a:r>
            <a:rPr lang="en-US" sz="1800" b="0" dirty="0">
              <a:solidFill>
                <a:schemeClr val="bg1"/>
              </a:solidFill>
            </a:rPr>
            <a:t>Mental Health Crisis Response</a:t>
          </a:r>
        </a:p>
      </dgm:t>
    </dgm:pt>
    <dgm:pt modelId="{EAA704D2-1653-454A-981B-724EB2FFB4B6}" type="parTrans" cxnId="{1854D8A7-F4DC-466E-B7B3-A9FB661FE332}">
      <dgm:prSet/>
      <dgm:spPr/>
      <dgm:t>
        <a:bodyPr/>
        <a:lstStyle/>
        <a:p>
          <a:endParaRPr lang="en-US" sz="1400"/>
        </a:p>
      </dgm:t>
    </dgm:pt>
    <dgm:pt modelId="{EB09272B-6BA6-47B6-A071-88A1588FF717}" type="sibTrans" cxnId="{1854D8A7-F4DC-466E-B7B3-A9FB661FE332}">
      <dgm:prSet/>
      <dgm:spPr/>
      <dgm:t>
        <a:bodyPr/>
        <a:lstStyle/>
        <a:p>
          <a:endParaRPr lang="en-US" sz="1400"/>
        </a:p>
      </dgm:t>
    </dgm:pt>
    <dgm:pt modelId="{400D5F22-F203-41CB-A169-A51E69EC0D5C}">
      <dgm:prSet phldrT="[Text]" custT="1"/>
      <dgm:spPr/>
      <dgm:t>
        <a:bodyPr/>
        <a:lstStyle/>
        <a:p>
          <a:r>
            <a:rPr lang="en-US" sz="1800" b="1" dirty="0">
              <a:solidFill>
                <a:srgbClr val="FFFF00"/>
              </a:solidFill>
            </a:rPr>
            <a:t>Infrastructure Maintenance for Livability</a:t>
          </a:r>
        </a:p>
      </dgm:t>
    </dgm:pt>
    <dgm:pt modelId="{6AF15354-1A18-4726-B4FF-19685CB3DE5B}" type="parTrans" cxnId="{D215EDC5-36A1-45F9-99BA-470D8605BEF2}">
      <dgm:prSet/>
      <dgm:spPr/>
      <dgm:t>
        <a:bodyPr/>
        <a:lstStyle/>
        <a:p>
          <a:endParaRPr lang="en-US" sz="1400"/>
        </a:p>
      </dgm:t>
    </dgm:pt>
    <dgm:pt modelId="{7F75D84A-DE37-4D87-B4E5-4F8B0A9CFEF0}" type="sibTrans" cxnId="{D215EDC5-36A1-45F9-99BA-470D8605BEF2}">
      <dgm:prSet/>
      <dgm:spPr/>
      <dgm:t>
        <a:bodyPr/>
        <a:lstStyle/>
        <a:p>
          <a:endParaRPr lang="en-US" sz="1400"/>
        </a:p>
      </dgm:t>
    </dgm:pt>
    <dgm:pt modelId="{4B8D7703-C094-49C9-B9AE-4EED7AF173A1}">
      <dgm:prSet phldrT="[Text]" custT="1"/>
      <dgm:spPr/>
      <dgm:t>
        <a:bodyPr/>
        <a:lstStyle/>
        <a:p>
          <a:r>
            <a:rPr lang="en-US" sz="1800" b="0" dirty="0">
              <a:solidFill>
                <a:schemeClr val="bg1"/>
              </a:solidFill>
            </a:rPr>
            <a:t>City Employee Compensation</a:t>
          </a:r>
        </a:p>
      </dgm:t>
    </dgm:pt>
    <dgm:pt modelId="{1CCEEDE3-6278-4775-84E2-68EF8EB8335B}" type="parTrans" cxnId="{9F3A2498-1BE0-4E2E-AB2C-76B3C4FD2719}">
      <dgm:prSet/>
      <dgm:spPr/>
      <dgm:t>
        <a:bodyPr/>
        <a:lstStyle/>
        <a:p>
          <a:endParaRPr lang="en-US" sz="1400"/>
        </a:p>
      </dgm:t>
    </dgm:pt>
    <dgm:pt modelId="{4C465EF6-AB84-41BC-A7D0-F2060452C000}" type="sibTrans" cxnId="{9F3A2498-1BE0-4E2E-AB2C-76B3C4FD2719}">
      <dgm:prSet/>
      <dgm:spPr/>
      <dgm:t>
        <a:bodyPr/>
        <a:lstStyle/>
        <a:p>
          <a:endParaRPr lang="en-US" sz="1400"/>
        </a:p>
      </dgm:t>
    </dgm:pt>
    <dgm:pt modelId="{D3531896-EC03-47AC-B686-EF085CA756D2}">
      <dgm:prSet phldrT="[Text]" custT="1"/>
      <dgm:spPr/>
      <dgm:t>
        <a:bodyPr/>
        <a:lstStyle/>
        <a:p>
          <a:r>
            <a:rPr lang="en-US" sz="1800" b="0" dirty="0">
              <a:solidFill>
                <a:schemeClr val="bg1"/>
              </a:solidFill>
            </a:rPr>
            <a:t>Service Delivery &amp; Efficiency</a:t>
          </a:r>
        </a:p>
      </dgm:t>
    </dgm:pt>
    <dgm:pt modelId="{0D9C88E5-1531-48E0-9CED-FCCC2C4DF700}" type="parTrans" cxnId="{D71BF4F0-087A-4748-92A3-1A9212FE222D}">
      <dgm:prSet/>
      <dgm:spPr/>
      <dgm:t>
        <a:bodyPr/>
        <a:lstStyle/>
        <a:p>
          <a:endParaRPr lang="en-US" sz="1400"/>
        </a:p>
      </dgm:t>
    </dgm:pt>
    <dgm:pt modelId="{9863FF78-5FD3-472A-8F5B-55FD759A3B70}" type="sibTrans" cxnId="{D71BF4F0-087A-4748-92A3-1A9212FE222D}">
      <dgm:prSet/>
      <dgm:spPr/>
      <dgm:t>
        <a:bodyPr/>
        <a:lstStyle/>
        <a:p>
          <a:endParaRPr lang="en-US" sz="1400"/>
        </a:p>
      </dgm:t>
    </dgm:pt>
    <dgm:pt modelId="{F98644D7-A3B9-4018-86E9-B3D5AA0795CD}">
      <dgm:prSet phldrT="[Text]" custT="1"/>
      <dgm:spPr/>
      <dgm:t>
        <a:bodyPr/>
        <a:lstStyle/>
        <a:p>
          <a:r>
            <a:rPr lang="en-US" sz="1800" b="0" dirty="0">
              <a:solidFill>
                <a:schemeClr val="bg1"/>
              </a:solidFill>
            </a:rPr>
            <a:t>Fiscal Responsibility &amp; Tax Equity</a:t>
          </a:r>
        </a:p>
      </dgm:t>
    </dgm:pt>
    <dgm:pt modelId="{7652007A-F019-439E-920E-BBF027620ECA}" type="parTrans" cxnId="{746F671D-7ED5-4EA3-806E-06CADA4D250E}">
      <dgm:prSet/>
      <dgm:spPr/>
      <dgm:t>
        <a:bodyPr/>
        <a:lstStyle/>
        <a:p>
          <a:endParaRPr lang="en-US" sz="1400"/>
        </a:p>
      </dgm:t>
    </dgm:pt>
    <dgm:pt modelId="{99B5E2F9-36F0-4A45-8E92-3C7B29BDC802}" type="sibTrans" cxnId="{746F671D-7ED5-4EA3-806E-06CADA4D250E}">
      <dgm:prSet/>
      <dgm:spPr/>
      <dgm:t>
        <a:bodyPr/>
        <a:lstStyle/>
        <a:p>
          <a:endParaRPr lang="en-US" sz="1400"/>
        </a:p>
      </dgm:t>
    </dgm:pt>
    <dgm:pt modelId="{D5DB73DE-ECB0-4354-93A5-D67354E7B150}">
      <dgm:prSet phldrT="[Text]" custT="1"/>
      <dgm:spPr/>
      <dgm:t>
        <a:bodyPr/>
        <a:lstStyle/>
        <a:p>
          <a:r>
            <a:rPr lang="en-US" sz="1800" b="1" dirty="0">
              <a:solidFill>
                <a:srgbClr val="FFFF00"/>
              </a:solidFill>
            </a:rPr>
            <a:t>Infrastructure Maintenance for Livability</a:t>
          </a:r>
        </a:p>
      </dgm:t>
    </dgm:pt>
    <dgm:pt modelId="{C7CF8CA2-1C22-44AE-BABE-F6E585084103}" type="parTrans" cxnId="{D7A007CF-A151-4ACA-95F3-14679F022E43}">
      <dgm:prSet/>
      <dgm:spPr/>
      <dgm:t>
        <a:bodyPr/>
        <a:lstStyle/>
        <a:p>
          <a:endParaRPr lang="en-US" sz="1400"/>
        </a:p>
      </dgm:t>
    </dgm:pt>
    <dgm:pt modelId="{C7C2F9EA-B49F-4E86-9F1E-8683B072752B}" type="sibTrans" cxnId="{D7A007CF-A151-4ACA-95F3-14679F022E43}">
      <dgm:prSet/>
      <dgm:spPr/>
      <dgm:t>
        <a:bodyPr/>
        <a:lstStyle/>
        <a:p>
          <a:endParaRPr lang="en-US" sz="1400"/>
        </a:p>
      </dgm:t>
    </dgm:pt>
    <dgm:pt modelId="{63D1934E-8584-456F-B1FF-26FF9AEE754A}">
      <dgm:prSet phldrT="[Text]" custT="1"/>
      <dgm:spPr/>
      <dgm:t>
        <a:bodyPr/>
        <a:lstStyle/>
        <a:p>
          <a:r>
            <a:rPr lang="en-US" sz="1800" b="1" dirty="0">
              <a:solidFill>
                <a:schemeClr val="tx1"/>
              </a:solidFill>
            </a:rPr>
            <a:t>District 5</a:t>
          </a:r>
        </a:p>
      </dgm:t>
    </dgm:pt>
    <dgm:pt modelId="{ACA36E10-E657-4A95-B9BC-C979C1D9CCF8}" type="parTrans" cxnId="{1174DD98-2C44-4D37-9FD1-FB180818A31E}">
      <dgm:prSet/>
      <dgm:spPr/>
      <dgm:t>
        <a:bodyPr/>
        <a:lstStyle/>
        <a:p>
          <a:endParaRPr lang="en-US" sz="1400"/>
        </a:p>
      </dgm:t>
    </dgm:pt>
    <dgm:pt modelId="{78DC638C-DC61-4837-ABA6-0CED4F35007F}" type="sibTrans" cxnId="{1174DD98-2C44-4D37-9FD1-FB180818A31E}">
      <dgm:prSet/>
      <dgm:spPr/>
      <dgm:t>
        <a:bodyPr/>
        <a:lstStyle/>
        <a:p>
          <a:endParaRPr lang="en-US" sz="1400"/>
        </a:p>
      </dgm:t>
    </dgm:pt>
    <dgm:pt modelId="{29494B35-13CF-4738-82B3-FB990E9432E4}">
      <dgm:prSet phldrT="[Text]" custT="1"/>
      <dgm:spPr/>
      <dgm:t>
        <a:bodyPr/>
        <a:lstStyle/>
        <a:p>
          <a:r>
            <a:rPr lang="en-US" sz="1800" b="0" dirty="0">
              <a:solidFill>
                <a:schemeClr val="bg1"/>
              </a:solidFill>
            </a:rPr>
            <a:t>Water &amp; Drainage</a:t>
          </a:r>
        </a:p>
      </dgm:t>
    </dgm:pt>
    <dgm:pt modelId="{55190ED2-BE5D-4208-8112-DE323C16A96A}" type="parTrans" cxnId="{D91266EB-F346-48F1-BD79-D34D921D6827}">
      <dgm:prSet/>
      <dgm:spPr/>
      <dgm:t>
        <a:bodyPr/>
        <a:lstStyle/>
        <a:p>
          <a:endParaRPr lang="en-US" sz="1400"/>
        </a:p>
      </dgm:t>
    </dgm:pt>
    <dgm:pt modelId="{A40080A3-8FB3-4401-8B57-CCE54CA567CB}" type="sibTrans" cxnId="{D91266EB-F346-48F1-BD79-D34D921D6827}">
      <dgm:prSet/>
      <dgm:spPr/>
      <dgm:t>
        <a:bodyPr/>
        <a:lstStyle/>
        <a:p>
          <a:endParaRPr lang="en-US" sz="1400"/>
        </a:p>
      </dgm:t>
    </dgm:pt>
    <dgm:pt modelId="{0E04E9EB-1767-41ED-B2F1-907BBE8A51AC}">
      <dgm:prSet phldrT="[Text]" custT="1"/>
      <dgm:spPr/>
      <dgm:t>
        <a:bodyPr/>
        <a:lstStyle/>
        <a:p>
          <a:r>
            <a:rPr lang="en-US" sz="1800" b="0" dirty="0">
              <a:solidFill>
                <a:schemeClr val="bg1"/>
              </a:solidFill>
            </a:rPr>
            <a:t>Service Delivery &amp; Efficiency</a:t>
          </a:r>
        </a:p>
      </dgm:t>
    </dgm:pt>
    <dgm:pt modelId="{9E74B797-861C-420F-AF99-040E11E35CC8}" type="parTrans" cxnId="{B61650C0-CF60-4D89-83CC-CE6512CBF2AE}">
      <dgm:prSet/>
      <dgm:spPr/>
      <dgm:t>
        <a:bodyPr/>
        <a:lstStyle/>
        <a:p>
          <a:endParaRPr lang="en-US" sz="1400"/>
        </a:p>
      </dgm:t>
    </dgm:pt>
    <dgm:pt modelId="{4DE4962A-2DF2-4968-B345-1FAB56537C71}" type="sibTrans" cxnId="{B61650C0-CF60-4D89-83CC-CE6512CBF2AE}">
      <dgm:prSet/>
      <dgm:spPr/>
      <dgm:t>
        <a:bodyPr/>
        <a:lstStyle/>
        <a:p>
          <a:endParaRPr lang="en-US" sz="1400"/>
        </a:p>
      </dgm:t>
    </dgm:pt>
    <dgm:pt modelId="{1D9F4AA8-3CDD-4E7B-8CAF-7E6F01E81C9C}">
      <dgm:prSet phldrT="[Text]" custT="1"/>
      <dgm:spPr/>
      <dgm:t>
        <a:bodyPr/>
        <a:lstStyle/>
        <a:p>
          <a:r>
            <a:rPr lang="en-US" sz="1800" b="1" dirty="0">
              <a:solidFill>
                <a:srgbClr val="FFFF00"/>
              </a:solidFill>
            </a:rPr>
            <a:t>Infrastructure Maintenance for Livability</a:t>
          </a:r>
        </a:p>
      </dgm:t>
    </dgm:pt>
    <dgm:pt modelId="{619DC429-2B51-4829-A01B-01DB1B625027}" type="parTrans" cxnId="{EDCAABE8-8ECF-4F7E-BD8D-4477B203DCF8}">
      <dgm:prSet/>
      <dgm:spPr/>
      <dgm:t>
        <a:bodyPr/>
        <a:lstStyle/>
        <a:p>
          <a:endParaRPr lang="en-US" sz="1400"/>
        </a:p>
      </dgm:t>
    </dgm:pt>
    <dgm:pt modelId="{74951C61-3C1E-444D-8392-A06523029848}" type="sibTrans" cxnId="{EDCAABE8-8ECF-4F7E-BD8D-4477B203DCF8}">
      <dgm:prSet/>
      <dgm:spPr/>
      <dgm:t>
        <a:bodyPr/>
        <a:lstStyle/>
        <a:p>
          <a:endParaRPr lang="en-US" sz="1400"/>
        </a:p>
      </dgm:t>
    </dgm:pt>
    <dgm:pt modelId="{6F7905C9-1B2B-4BF8-B147-09EA5EC76DEA}">
      <dgm:prSet phldrT="[Text]" custT="1"/>
      <dgm:spPr/>
      <dgm:t>
        <a:bodyPr/>
        <a:lstStyle/>
        <a:p>
          <a:r>
            <a:rPr lang="en-US" sz="1800" b="0" dirty="0">
              <a:solidFill>
                <a:schemeClr val="bg1"/>
              </a:solidFill>
            </a:rPr>
            <a:t>Communication</a:t>
          </a:r>
        </a:p>
      </dgm:t>
    </dgm:pt>
    <dgm:pt modelId="{3E939C5B-451A-4AEE-86AD-92D2811958C6}" type="parTrans" cxnId="{1DA17124-560F-424B-9B44-041807E93475}">
      <dgm:prSet/>
      <dgm:spPr/>
      <dgm:t>
        <a:bodyPr/>
        <a:lstStyle/>
        <a:p>
          <a:endParaRPr lang="en-US" sz="1400"/>
        </a:p>
      </dgm:t>
    </dgm:pt>
    <dgm:pt modelId="{49CD434C-9034-49C7-9ADD-BFFA58089B1C}" type="sibTrans" cxnId="{1DA17124-560F-424B-9B44-041807E93475}">
      <dgm:prSet/>
      <dgm:spPr/>
      <dgm:t>
        <a:bodyPr/>
        <a:lstStyle/>
        <a:p>
          <a:endParaRPr lang="en-US" sz="1400"/>
        </a:p>
      </dgm:t>
    </dgm:pt>
    <dgm:pt modelId="{8D2576A4-4842-4F09-85A0-BD5360B606B7}">
      <dgm:prSet phldrT="[Text]" custT="1"/>
      <dgm:spPr/>
      <dgm:t>
        <a:bodyPr/>
        <a:lstStyle/>
        <a:p>
          <a:r>
            <a:rPr lang="en-US" sz="1800" b="1" dirty="0">
              <a:solidFill>
                <a:srgbClr val="FFFF00"/>
              </a:solidFill>
            </a:rPr>
            <a:t>Infrastructure Maintenance for Livability</a:t>
          </a:r>
        </a:p>
      </dgm:t>
    </dgm:pt>
    <dgm:pt modelId="{F75C5658-91C1-45CB-931C-856667468C19}" type="parTrans" cxnId="{F96CB6C4-1951-4FF4-9542-00E790C27710}">
      <dgm:prSet/>
      <dgm:spPr/>
      <dgm:t>
        <a:bodyPr/>
        <a:lstStyle/>
        <a:p>
          <a:endParaRPr lang="en-US" sz="1400"/>
        </a:p>
      </dgm:t>
    </dgm:pt>
    <dgm:pt modelId="{24C83A8F-D3CC-4BE5-A7D5-60C042D7C118}" type="sibTrans" cxnId="{F96CB6C4-1951-4FF4-9542-00E790C27710}">
      <dgm:prSet/>
      <dgm:spPr/>
      <dgm:t>
        <a:bodyPr/>
        <a:lstStyle/>
        <a:p>
          <a:endParaRPr lang="en-US" sz="1400"/>
        </a:p>
      </dgm:t>
    </dgm:pt>
    <dgm:pt modelId="{27A823E2-6568-4776-8BAF-492A99354F91}">
      <dgm:prSet phldrT="[Text]" custT="1"/>
      <dgm:spPr/>
      <dgm:t>
        <a:bodyPr/>
        <a:lstStyle/>
        <a:p>
          <a:r>
            <a:rPr lang="en-US" sz="1800" b="0" dirty="0">
              <a:solidFill>
                <a:schemeClr val="bg1"/>
              </a:solidFill>
            </a:rPr>
            <a:t>Housing Preservation &amp; Affordability</a:t>
          </a:r>
        </a:p>
      </dgm:t>
    </dgm:pt>
    <dgm:pt modelId="{C19D3EA6-17D2-41B4-87D9-DA42685D5FE4}" type="parTrans" cxnId="{8CC96720-7DFC-4F0F-88D9-6A34A576C5A6}">
      <dgm:prSet/>
      <dgm:spPr/>
      <dgm:t>
        <a:bodyPr/>
        <a:lstStyle/>
        <a:p>
          <a:endParaRPr lang="en-US" sz="1400"/>
        </a:p>
      </dgm:t>
    </dgm:pt>
    <dgm:pt modelId="{AE568C6C-1270-474D-8E2D-3AB1FCED3384}" type="sibTrans" cxnId="{8CC96720-7DFC-4F0F-88D9-6A34A576C5A6}">
      <dgm:prSet/>
      <dgm:spPr/>
      <dgm:t>
        <a:bodyPr/>
        <a:lstStyle/>
        <a:p>
          <a:endParaRPr lang="en-US" sz="1400"/>
        </a:p>
      </dgm:t>
    </dgm:pt>
    <dgm:pt modelId="{A1A0A4E1-0095-4598-BA95-42D3EAA6034F}">
      <dgm:prSet phldrT="[Text]" custT="1"/>
      <dgm:spPr/>
      <dgm:t>
        <a:bodyPr/>
        <a:lstStyle/>
        <a:p>
          <a:r>
            <a:rPr lang="en-US" sz="1800" b="0" dirty="0">
              <a:solidFill>
                <a:schemeClr val="bg1"/>
              </a:solidFill>
            </a:rPr>
            <a:t>Handicapped Accessibility</a:t>
          </a:r>
        </a:p>
      </dgm:t>
    </dgm:pt>
    <dgm:pt modelId="{866580AF-502F-4593-A6ED-378C8F0339F2}" type="parTrans" cxnId="{A5B95FB6-FFF0-40B6-A0AA-5002C12D390C}">
      <dgm:prSet/>
      <dgm:spPr/>
      <dgm:t>
        <a:bodyPr/>
        <a:lstStyle/>
        <a:p>
          <a:endParaRPr lang="en-US" sz="1400"/>
        </a:p>
      </dgm:t>
    </dgm:pt>
    <dgm:pt modelId="{15938638-6D15-4711-94B3-709ABC22F3B0}" type="sibTrans" cxnId="{A5B95FB6-FFF0-40B6-A0AA-5002C12D390C}">
      <dgm:prSet/>
      <dgm:spPr/>
      <dgm:t>
        <a:bodyPr/>
        <a:lstStyle/>
        <a:p>
          <a:endParaRPr lang="en-US" sz="1400"/>
        </a:p>
      </dgm:t>
    </dgm:pt>
    <dgm:pt modelId="{1328F843-0398-4BCE-B68B-048465D1CAF8}">
      <dgm:prSet custT="1"/>
      <dgm:spPr/>
      <dgm:t>
        <a:bodyPr/>
        <a:lstStyle/>
        <a:p>
          <a:r>
            <a:rPr lang="en-US" sz="1800" b="1" dirty="0">
              <a:solidFill>
                <a:srgbClr val="FFFF00"/>
              </a:solidFill>
            </a:rPr>
            <a:t>Infrastructure Maintenance for Livability</a:t>
          </a:r>
        </a:p>
      </dgm:t>
    </dgm:pt>
    <dgm:pt modelId="{CE947CB0-3D66-4513-AA93-6F4B4628C2D5}" type="parTrans" cxnId="{5C138FF0-9089-4765-B100-9F2E5CB73212}">
      <dgm:prSet/>
      <dgm:spPr/>
      <dgm:t>
        <a:bodyPr/>
        <a:lstStyle/>
        <a:p>
          <a:endParaRPr lang="en-US" sz="1400"/>
        </a:p>
      </dgm:t>
    </dgm:pt>
    <dgm:pt modelId="{BF5032A3-2F63-4877-BB19-DE56AA60A4DA}" type="sibTrans" cxnId="{5C138FF0-9089-4765-B100-9F2E5CB73212}">
      <dgm:prSet/>
      <dgm:spPr/>
      <dgm:t>
        <a:bodyPr/>
        <a:lstStyle/>
        <a:p>
          <a:endParaRPr lang="en-US" sz="1400"/>
        </a:p>
      </dgm:t>
    </dgm:pt>
    <dgm:pt modelId="{4BB4FD35-7BD2-43BB-AC00-7B429B83E55D}">
      <dgm:prSet custT="1"/>
      <dgm:spPr/>
      <dgm:t>
        <a:bodyPr/>
        <a:lstStyle/>
        <a:p>
          <a:r>
            <a:rPr lang="en-US" sz="1800" b="0" dirty="0">
              <a:solidFill>
                <a:schemeClr val="bg1"/>
              </a:solidFill>
            </a:rPr>
            <a:t>More Recognition of Public Safety Top Performers</a:t>
          </a:r>
        </a:p>
      </dgm:t>
    </dgm:pt>
    <dgm:pt modelId="{F8828341-5331-4A81-8C14-C4138542BC5C}" type="parTrans" cxnId="{0CE950BA-D349-4104-B2F9-168A3691EE75}">
      <dgm:prSet/>
      <dgm:spPr/>
      <dgm:t>
        <a:bodyPr/>
        <a:lstStyle/>
        <a:p>
          <a:endParaRPr lang="en-US" sz="1400"/>
        </a:p>
      </dgm:t>
    </dgm:pt>
    <dgm:pt modelId="{0F5831FA-8DBB-4ADF-A2D9-7D1888478DB7}" type="sibTrans" cxnId="{0CE950BA-D349-4104-B2F9-168A3691EE75}">
      <dgm:prSet/>
      <dgm:spPr/>
      <dgm:t>
        <a:bodyPr/>
        <a:lstStyle/>
        <a:p>
          <a:endParaRPr lang="en-US" sz="1400"/>
        </a:p>
      </dgm:t>
    </dgm:pt>
    <dgm:pt modelId="{3E4D8403-14AA-46B1-B9C7-B69B9928D76C}">
      <dgm:prSet custT="1"/>
      <dgm:spPr/>
      <dgm:t>
        <a:bodyPr/>
        <a:lstStyle/>
        <a:p>
          <a:r>
            <a:rPr lang="en-US" sz="1800" b="0" dirty="0">
              <a:solidFill>
                <a:schemeClr val="bg1"/>
              </a:solidFill>
            </a:rPr>
            <a:t>Communication</a:t>
          </a:r>
        </a:p>
      </dgm:t>
    </dgm:pt>
    <dgm:pt modelId="{53A32E93-8202-4EB2-90B5-C8DE49EE1F99}" type="parTrans" cxnId="{E1461510-05B4-403C-BAC5-00006ED83F4D}">
      <dgm:prSet/>
      <dgm:spPr/>
      <dgm:t>
        <a:bodyPr/>
        <a:lstStyle/>
        <a:p>
          <a:endParaRPr lang="en-US"/>
        </a:p>
      </dgm:t>
    </dgm:pt>
    <dgm:pt modelId="{F3A0796A-D7B4-456B-9960-EF0103B95903}" type="sibTrans" cxnId="{E1461510-05B4-403C-BAC5-00006ED83F4D}">
      <dgm:prSet/>
      <dgm:spPr/>
      <dgm:t>
        <a:bodyPr/>
        <a:lstStyle/>
        <a:p>
          <a:endParaRPr lang="en-US"/>
        </a:p>
      </dgm:t>
    </dgm:pt>
    <dgm:pt modelId="{F2C255FD-EC6A-464F-80B0-BAF268F326D1}" type="pres">
      <dgm:prSet presAssocID="{B6B40B12-9E7E-41AF-A3F9-0CE10271E87F}" presName="Name0" presStyleCnt="0">
        <dgm:presLayoutVars>
          <dgm:dir/>
          <dgm:animLvl val="lvl"/>
          <dgm:resizeHandles val="exact"/>
        </dgm:presLayoutVars>
      </dgm:prSet>
      <dgm:spPr/>
    </dgm:pt>
    <dgm:pt modelId="{3E9C40FC-C26C-43E6-85FD-3C11C8B2911F}" type="pres">
      <dgm:prSet presAssocID="{4E325CAA-EF26-4291-B195-20492AC2A82E}" presName="linNode" presStyleCnt="0"/>
      <dgm:spPr/>
    </dgm:pt>
    <dgm:pt modelId="{9D90D457-461B-449B-A79E-77ADC746FEC8}" type="pres">
      <dgm:prSet presAssocID="{4E325CAA-EF26-4291-B195-20492AC2A82E}" presName="parTx" presStyleLbl="revTx" presStyleIdx="0" presStyleCnt="6">
        <dgm:presLayoutVars>
          <dgm:chMax val="1"/>
          <dgm:bulletEnabled val="1"/>
        </dgm:presLayoutVars>
      </dgm:prSet>
      <dgm:spPr/>
    </dgm:pt>
    <dgm:pt modelId="{3FD416F8-4184-41EF-89CF-47F37D62EEE3}" type="pres">
      <dgm:prSet presAssocID="{4E325CAA-EF26-4291-B195-20492AC2A82E}" presName="bracket" presStyleLbl="parChTrans1D1" presStyleIdx="0" presStyleCnt="6"/>
      <dgm:spPr/>
    </dgm:pt>
    <dgm:pt modelId="{33EA8AB4-CEC3-4DE2-A286-C3A6ED9DEB38}" type="pres">
      <dgm:prSet presAssocID="{4E325CAA-EF26-4291-B195-20492AC2A82E}" presName="spH" presStyleCnt="0"/>
      <dgm:spPr/>
    </dgm:pt>
    <dgm:pt modelId="{B47241B1-E0B1-46EB-855E-32B3AB8EF3E6}" type="pres">
      <dgm:prSet presAssocID="{4E325CAA-EF26-4291-B195-20492AC2A82E}" presName="desTx" presStyleLbl="node1" presStyleIdx="0" presStyleCnt="6">
        <dgm:presLayoutVars>
          <dgm:bulletEnabled val="1"/>
        </dgm:presLayoutVars>
      </dgm:prSet>
      <dgm:spPr/>
    </dgm:pt>
    <dgm:pt modelId="{44D4B555-92E5-4E0D-8092-D44F4D0E87C6}" type="pres">
      <dgm:prSet presAssocID="{4002C0EF-FE87-4039-8DD1-B782F4D1CD9F}" presName="spV" presStyleCnt="0"/>
      <dgm:spPr/>
    </dgm:pt>
    <dgm:pt modelId="{4B48D7E1-7679-4D0B-8260-6E0B02F4CF10}" type="pres">
      <dgm:prSet presAssocID="{70EEBA2E-DB4F-45A5-A93F-B694EDE8237B}" presName="linNode" presStyleCnt="0"/>
      <dgm:spPr/>
    </dgm:pt>
    <dgm:pt modelId="{C3FD4965-9197-4BC1-9115-F667CA02DEA0}" type="pres">
      <dgm:prSet presAssocID="{70EEBA2E-DB4F-45A5-A93F-B694EDE8237B}" presName="parTx" presStyleLbl="revTx" presStyleIdx="1" presStyleCnt="6">
        <dgm:presLayoutVars>
          <dgm:chMax val="1"/>
          <dgm:bulletEnabled val="1"/>
        </dgm:presLayoutVars>
      </dgm:prSet>
      <dgm:spPr/>
    </dgm:pt>
    <dgm:pt modelId="{CDF6A984-ADA0-4562-A68C-2F4E4AD0593C}" type="pres">
      <dgm:prSet presAssocID="{70EEBA2E-DB4F-45A5-A93F-B694EDE8237B}" presName="bracket" presStyleLbl="parChTrans1D1" presStyleIdx="1" presStyleCnt="6"/>
      <dgm:spPr/>
    </dgm:pt>
    <dgm:pt modelId="{8126C7B8-9DA6-491B-97A5-76D2F63D74E1}" type="pres">
      <dgm:prSet presAssocID="{70EEBA2E-DB4F-45A5-A93F-B694EDE8237B}" presName="spH" presStyleCnt="0"/>
      <dgm:spPr/>
    </dgm:pt>
    <dgm:pt modelId="{36A725F6-1DD1-4638-B43C-D75A4FFCE761}" type="pres">
      <dgm:prSet presAssocID="{70EEBA2E-DB4F-45A5-A93F-B694EDE8237B}" presName="desTx" presStyleLbl="node1" presStyleIdx="1" presStyleCnt="6">
        <dgm:presLayoutVars>
          <dgm:bulletEnabled val="1"/>
        </dgm:presLayoutVars>
      </dgm:prSet>
      <dgm:spPr/>
    </dgm:pt>
    <dgm:pt modelId="{762E2536-92CF-4BF7-934E-5C6293E60A1E}" type="pres">
      <dgm:prSet presAssocID="{F4AF78B2-A20B-4360-B08E-A604C29D84A3}" presName="spV" presStyleCnt="0"/>
      <dgm:spPr/>
    </dgm:pt>
    <dgm:pt modelId="{1F73735D-D3A3-46D0-AD2D-2BFBA987E5BE}" type="pres">
      <dgm:prSet presAssocID="{D6B7A66F-14AC-4912-97C2-DA2F35E20FEE}" presName="linNode" presStyleCnt="0"/>
      <dgm:spPr/>
    </dgm:pt>
    <dgm:pt modelId="{72990B13-E495-48A7-A5DF-0A7826CE41C7}" type="pres">
      <dgm:prSet presAssocID="{D6B7A66F-14AC-4912-97C2-DA2F35E20FEE}" presName="parTx" presStyleLbl="revTx" presStyleIdx="2" presStyleCnt="6">
        <dgm:presLayoutVars>
          <dgm:chMax val="1"/>
          <dgm:bulletEnabled val="1"/>
        </dgm:presLayoutVars>
      </dgm:prSet>
      <dgm:spPr/>
    </dgm:pt>
    <dgm:pt modelId="{781BB2E1-169B-42A9-9BCF-E2F06FC4F500}" type="pres">
      <dgm:prSet presAssocID="{D6B7A66F-14AC-4912-97C2-DA2F35E20FEE}" presName="bracket" presStyleLbl="parChTrans1D1" presStyleIdx="2" presStyleCnt="6"/>
      <dgm:spPr/>
    </dgm:pt>
    <dgm:pt modelId="{9823B3B0-0168-47D1-BD6E-A18F8D330731}" type="pres">
      <dgm:prSet presAssocID="{D6B7A66F-14AC-4912-97C2-DA2F35E20FEE}" presName="spH" presStyleCnt="0"/>
      <dgm:spPr/>
    </dgm:pt>
    <dgm:pt modelId="{B67DA83B-A698-4C66-91AB-E8D059222594}" type="pres">
      <dgm:prSet presAssocID="{D6B7A66F-14AC-4912-97C2-DA2F35E20FEE}" presName="desTx" presStyleLbl="node1" presStyleIdx="2" presStyleCnt="6">
        <dgm:presLayoutVars>
          <dgm:bulletEnabled val="1"/>
        </dgm:presLayoutVars>
      </dgm:prSet>
      <dgm:spPr/>
    </dgm:pt>
    <dgm:pt modelId="{89CA3892-F2FD-411C-BEF4-4561B81C4FA7}" type="pres">
      <dgm:prSet presAssocID="{C3CBEC7E-C2D1-43CC-963D-EA936D896E44}" presName="spV" presStyleCnt="0"/>
      <dgm:spPr/>
    </dgm:pt>
    <dgm:pt modelId="{0DB9ED1F-E753-46FA-AE60-CD206103C4EA}" type="pres">
      <dgm:prSet presAssocID="{6FA41C83-A05C-470B-B161-90B9CD503EEC}" presName="linNode" presStyleCnt="0"/>
      <dgm:spPr/>
    </dgm:pt>
    <dgm:pt modelId="{D1C8B378-49ED-4B3E-A4D2-129A91C87929}" type="pres">
      <dgm:prSet presAssocID="{6FA41C83-A05C-470B-B161-90B9CD503EEC}" presName="parTx" presStyleLbl="revTx" presStyleIdx="3" presStyleCnt="6">
        <dgm:presLayoutVars>
          <dgm:chMax val="1"/>
          <dgm:bulletEnabled val="1"/>
        </dgm:presLayoutVars>
      </dgm:prSet>
      <dgm:spPr/>
    </dgm:pt>
    <dgm:pt modelId="{B4BA860E-B1C6-4917-B3ED-81702CD9BE6F}" type="pres">
      <dgm:prSet presAssocID="{6FA41C83-A05C-470B-B161-90B9CD503EEC}" presName="bracket" presStyleLbl="parChTrans1D1" presStyleIdx="3" presStyleCnt="6"/>
      <dgm:spPr/>
    </dgm:pt>
    <dgm:pt modelId="{700BC202-93A8-4AE8-958A-8177369842F0}" type="pres">
      <dgm:prSet presAssocID="{6FA41C83-A05C-470B-B161-90B9CD503EEC}" presName="spH" presStyleCnt="0"/>
      <dgm:spPr/>
    </dgm:pt>
    <dgm:pt modelId="{FF599D09-F34C-4323-81B2-B350555E36AB}" type="pres">
      <dgm:prSet presAssocID="{6FA41C83-A05C-470B-B161-90B9CD503EEC}" presName="desTx" presStyleLbl="node1" presStyleIdx="3" presStyleCnt="6">
        <dgm:presLayoutVars>
          <dgm:bulletEnabled val="1"/>
        </dgm:presLayoutVars>
      </dgm:prSet>
      <dgm:spPr/>
    </dgm:pt>
    <dgm:pt modelId="{8AE976B2-7815-44FA-9CF7-FD40002D2210}" type="pres">
      <dgm:prSet presAssocID="{49E5830F-16D6-4639-8BF3-77A6AFA92DEC}" presName="spV" presStyleCnt="0"/>
      <dgm:spPr/>
    </dgm:pt>
    <dgm:pt modelId="{288E207A-123D-4A76-B9CD-06753F3EA8CB}" type="pres">
      <dgm:prSet presAssocID="{63D1934E-8584-456F-B1FF-26FF9AEE754A}" presName="linNode" presStyleCnt="0"/>
      <dgm:spPr/>
    </dgm:pt>
    <dgm:pt modelId="{04E8C8DC-92BB-4EEB-8E90-4781DA0B2F54}" type="pres">
      <dgm:prSet presAssocID="{63D1934E-8584-456F-B1FF-26FF9AEE754A}" presName="parTx" presStyleLbl="revTx" presStyleIdx="4" presStyleCnt="6">
        <dgm:presLayoutVars>
          <dgm:chMax val="1"/>
          <dgm:bulletEnabled val="1"/>
        </dgm:presLayoutVars>
      </dgm:prSet>
      <dgm:spPr/>
    </dgm:pt>
    <dgm:pt modelId="{0EB25447-D4EE-4FB3-BA66-BDC5D19DC0F9}" type="pres">
      <dgm:prSet presAssocID="{63D1934E-8584-456F-B1FF-26FF9AEE754A}" presName="bracket" presStyleLbl="parChTrans1D1" presStyleIdx="4" presStyleCnt="6"/>
      <dgm:spPr/>
    </dgm:pt>
    <dgm:pt modelId="{0C79421D-5F0C-4DDC-AA31-B5D6AD9A3743}" type="pres">
      <dgm:prSet presAssocID="{63D1934E-8584-456F-B1FF-26FF9AEE754A}" presName="spH" presStyleCnt="0"/>
      <dgm:spPr/>
    </dgm:pt>
    <dgm:pt modelId="{63A030AB-7687-4D6C-92DD-75D7E84C491F}" type="pres">
      <dgm:prSet presAssocID="{63D1934E-8584-456F-B1FF-26FF9AEE754A}" presName="desTx" presStyleLbl="node1" presStyleIdx="4" presStyleCnt="6">
        <dgm:presLayoutVars>
          <dgm:bulletEnabled val="1"/>
        </dgm:presLayoutVars>
      </dgm:prSet>
      <dgm:spPr/>
    </dgm:pt>
    <dgm:pt modelId="{1E8B8CEE-CABB-4282-8C27-6F732ED9F230}" type="pres">
      <dgm:prSet presAssocID="{78DC638C-DC61-4837-ABA6-0CED4F35007F}" presName="spV" presStyleCnt="0"/>
      <dgm:spPr/>
    </dgm:pt>
    <dgm:pt modelId="{87939940-1412-4E1F-88FA-5B435E9EF2E1}" type="pres">
      <dgm:prSet presAssocID="{4BB705D9-4451-4F41-A9F8-E75A4CBFF077}" presName="linNode" presStyleCnt="0"/>
      <dgm:spPr/>
    </dgm:pt>
    <dgm:pt modelId="{016D36FB-F27E-4B9F-B9DC-C8BC068D7D81}" type="pres">
      <dgm:prSet presAssocID="{4BB705D9-4451-4F41-A9F8-E75A4CBFF077}" presName="parTx" presStyleLbl="revTx" presStyleIdx="5" presStyleCnt="6">
        <dgm:presLayoutVars>
          <dgm:chMax val="1"/>
          <dgm:bulletEnabled val="1"/>
        </dgm:presLayoutVars>
      </dgm:prSet>
      <dgm:spPr/>
    </dgm:pt>
    <dgm:pt modelId="{A19F85AF-50AE-42DC-8FEC-DC3EE829AAEA}" type="pres">
      <dgm:prSet presAssocID="{4BB705D9-4451-4F41-A9F8-E75A4CBFF077}" presName="bracket" presStyleLbl="parChTrans1D1" presStyleIdx="5" presStyleCnt="6"/>
      <dgm:spPr/>
    </dgm:pt>
    <dgm:pt modelId="{E4DEC2CE-595B-4ECD-822D-BB7BED2BA92D}" type="pres">
      <dgm:prSet presAssocID="{4BB705D9-4451-4F41-A9F8-E75A4CBFF077}" presName="spH" presStyleCnt="0"/>
      <dgm:spPr/>
    </dgm:pt>
    <dgm:pt modelId="{C3DF5A21-6226-4C1F-81B1-BFADA07B699F}" type="pres">
      <dgm:prSet presAssocID="{4BB705D9-4451-4F41-A9F8-E75A4CBFF077}" presName="desTx" presStyleLbl="node1" presStyleIdx="5" presStyleCnt="6">
        <dgm:presLayoutVars>
          <dgm:bulletEnabled val="1"/>
        </dgm:presLayoutVars>
      </dgm:prSet>
      <dgm:spPr/>
    </dgm:pt>
  </dgm:ptLst>
  <dgm:cxnLst>
    <dgm:cxn modelId="{6045FF00-E3CA-47FD-AE2E-74164088ADAB}" type="presOf" srcId="{D5DB73DE-ECB0-4354-93A5-D67354E7B150}" destId="{FF599D09-F34C-4323-81B2-B350555E36AB}" srcOrd="0" destOrd="1" presId="urn:diagrams.loki3.com/BracketList"/>
    <dgm:cxn modelId="{128FDE0A-893C-4330-B1C2-B298AF52B8FD}" type="presOf" srcId="{D632CA09-8DEB-4E84-9915-36C0F94109E9}" destId="{B47241B1-E0B1-46EB-855E-32B3AB8EF3E6}" srcOrd="0" destOrd="2" presId="urn:diagrams.loki3.com/BracketList"/>
    <dgm:cxn modelId="{F3CB1B0B-75B4-49A5-BAAB-50A80F6A99A1}" type="presOf" srcId="{3E4D8403-14AA-46B1-B9C7-B69B9928D76C}" destId="{B67DA83B-A698-4C66-91AB-E8D059222594}" srcOrd="0" destOrd="3" presId="urn:diagrams.loki3.com/BracketList"/>
    <dgm:cxn modelId="{E1461510-05B4-403C-BAC5-00006ED83F4D}" srcId="{D6B7A66F-14AC-4912-97C2-DA2F35E20FEE}" destId="{3E4D8403-14AA-46B1-B9C7-B69B9928D76C}" srcOrd="3" destOrd="0" parTransId="{53A32E93-8202-4EB2-90B5-C8DE49EE1F99}" sibTransId="{F3A0796A-D7B4-456B-9960-EF0103B95903}"/>
    <dgm:cxn modelId="{746F671D-7ED5-4EA3-806E-06CADA4D250E}" srcId="{6FA41C83-A05C-470B-B161-90B9CD503EEC}" destId="{F98644D7-A3B9-4018-86E9-B3D5AA0795CD}" srcOrd="0" destOrd="0" parTransId="{7652007A-F019-439E-920E-BBF027620ECA}" sibTransId="{99B5E2F9-36F0-4A45-8E92-3C7B29BDC802}"/>
    <dgm:cxn modelId="{8CC96720-7DFC-4F0F-88D9-6A34A576C5A6}" srcId="{4BB705D9-4451-4F41-A9F8-E75A4CBFF077}" destId="{27A823E2-6568-4776-8BAF-492A99354F91}" srcOrd="2" destOrd="0" parTransId="{C19D3EA6-17D2-41B4-87D9-DA42685D5FE4}" sibTransId="{AE568C6C-1270-474D-8E2D-3AB1FCED3384}"/>
    <dgm:cxn modelId="{1DA17124-560F-424B-9B44-041807E93475}" srcId="{63D1934E-8584-456F-B1FF-26FF9AEE754A}" destId="{6F7905C9-1B2B-4BF8-B147-09EA5EC76DEA}" srcOrd="2" destOrd="0" parTransId="{3E939C5B-451A-4AEE-86AD-92D2811958C6}" sibTransId="{49CD434C-9034-49C7-9ADD-BFFA58089B1C}"/>
    <dgm:cxn modelId="{AA48B824-B864-44B2-9983-6A2FBCE67AE1}" srcId="{B6B40B12-9E7E-41AF-A3F9-0CE10271E87F}" destId="{6FA41C83-A05C-470B-B161-90B9CD503EEC}" srcOrd="3" destOrd="0" parTransId="{1873B162-536E-4640-8BA6-0F400672A179}" sibTransId="{49E5830F-16D6-4639-8BF3-77A6AFA92DEC}"/>
    <dgm:cxn modelId="{1A887D2D-5B70-4ACA-8439-4EDD00BFF852}" srcId="{4E325CAA-EF26-4291-B195-20492AC2A82E}" destId="{E8822010-26F9-4ED5-966A-79E019862691}" srcOrd="0" destOrd="0" parTransId="{8AA3C05A-4507-4338-A8CA-63686237F67C}" sibTransId="{1C334EAE-5017-437B-AFB8-676553F8353C}"/>
    <dgm:cxn modelId="{DE6E9E36-36A5-481F-AB26-2AEEAFF6428C}" type="presOf" srcId="{6F7905C9-1B2B-4BF8-B147-09EA5EC76DEA}" destId="{63A030AB-7687-4D6C-92DD-75D7E84C491F}" srcOrd="0" destOrd="2" presId="urn:diagrams.loki3.com/BracketList"/>
    <dgm:cxn modelId="{88199F37-AA7E-434F-9B3B-132A909AAAEC}" type="presOf" srcId="{B6B40B12-9E7E-41AF-A3F9-0CE10271E87F}" destId="{F2C255FD-EC6A-464F-80B0-BAF268F326D1}" srcOrd="0" destOrd="0" presId="urn:diagrams.loki3.com/BracketList"/>
    <dgm:cxn modelId="{75C39A3B-5038-4D45-BB66-135A589CE057}" type="presOf" srcId="{E8822010-26F9-4ED5-966A-79E019862691}" destId="{B47241B1-E0B1-46EB-855E-32B3AB8EF3E6}" srcOrd="0" destOrd="0" presId="urn:diagrams.loki3.com/BracketList"/>
    <dgm:cxn modelId="{D7E55562-481C-464C-AE07-7B202BD46DE5}" type="presOf" srcId="{A1A0A4E1-0095-4598-BA95-42D3EAA6034F}" destId="{C3DF5A21-6226-4C1F-81B1-BFADA07B699F}" srcOrd="0" destOrd="1" presId="urn:diagrams.loki3.com/BracketList"/>
    <dgm:cxn modelId="{6D587B46-56F1-4145-BE53-FDC01FFE54F8}" type="presOf" srcId="{27A823E2-6568-4776-8BAF-492A99354F91}" destId="{C3DF5A21-6226-4C1F-81B1-BFADA07B699F}" srcOrd="0" destOrd="2" presId="urn:diagrams.loki3.com/BracketList"/>
    <dgm:cxn modelId="{F9DF6E71-4954-4587-B4AB-666333EC7A45}" type="presOf" srcId="{63D1934E-8584-456F-B1FF-26FF9AEE754A}" destId="{04E8C8DC-92BB-4EEB-8E90-4781DA0B2F54}" srcOrd="0" destOrd="0" presId="urn:diagrams.loki3.com/BracketList"/>
    <dgm:cxn modelId="{AAA92173-4E31-4750-A040-9A07B9E3B7FA}" type="presOf" srcId="{4BB4FD35-7BD2-43BB-AC00-7B429B83E55D}" destId="{B67DA83B-A698-4C66-91AB-E8D059222594}" srcOrd="0" destOrd="2" presId="urn:diagrams.loki3.com/BracketList"/>
    <dgm:cxn modelId="{6B9E3376-84A6-4BD3-B293-55B7D1A9D56A}" type="presOf" srcId="{6FA41C83-A05C-470B-B161-90B9CD503EEC}" destId="{D1C8B378-49ED-4B3E-A4D2-129A91C87929}" srcOrd="0" destOrd="0" presId="urn:diagrams.loki3.com/BracketList"/>
    <dgm:cxn modelId="{53584576-95EC-4326-9227-EF6F56E4CE63}" type="presOf" srcId="{4B8D7703-C094-49C9-B9AE-4EED7AF173A1}" destId="{36A725F6-1DD1-4638-B43C-D75A4FFCE761}" srcOrd="0" destOrd="2" presId="urn:diagrams.loki3.com/BracketList"/>
    <dgm:cxn modelId="{5B2D6378-8453-4B73-ADE3-654D6628A91C}" type="presOf" srcId="{0E04E9EB-1767-41ED-B2F1-907BBE8A51AC}" destId="{63A030AB-7687-4D6C-92DD-75D7E84C491F}" srcOrd="0" destOrd="0" presId="urn:diagrams.loki3.com/BracketList"/>
    <dgm:cxn modelId="{709E717A-E9C7-4E55-8B84-AE0120B1CBD4}" type="presOf" srcId="{29494B35-13CF-4738-82B3-FB990E9432E4}" destId="{FF599D09-F34C-4323-81B2-B350555E36AB}" srcOrd="0" destOrd="2" presId="urn:diagrams.loki3.com/BracketList"/>
    <dgm:cxn modelId="{78799C5A-028F-4D26-AB92-2064E1ADD9A7}" type="presOf" srcId="{EFC6E412-DDDD-466B-8A2C-A591F0846848}" destId="{B47241B1-E0B1-46EB-855E-32B3AB8EF3E6}" srcOrd="0" destOrd="1" presId="urn:diagrams.loki3.com/BracketList"/>
    <dgm:cxn modelId="{4016887E-CA68-4C4E-8601-E75E5857E5BF}" srcId="{4E325CAA-EF26-4291-B195-20492AC2A82E}" destId="{EFC6E412-DDDD-466B-8A2C-A591F0846848}" srcOrd="1" destOrd="0" parTransId="{874CC6F8-6FB9-480A-896B-C97280CBAF88}" sibTransId="{8CD552CD-BD47-4C38-BAA1-9608569E9AC9}"/>
    <dgm:cxn modelId="{D9665685-0F9F-40F3-A8E3-A2BE680FD205}" type="presOf" srcId="{8BF5DB46-3396-4B9A-BEAE-BAE09C9CE126}" destId="{36A725F6-1DD1-4638-B43C-D75A4FFCE761}" srcOrd="0" destOrd="0" presId="urn:diagrams.loki3.com/BracketList"/>
    <dgm:cxn modelId="{529A9387-9FF8-475A-80E0-AF96C1F2EAA7}" srcId="{4E325CAA-EF26-4291-B195-20492AC2A82E}" destId="{D632CA09-8DEB-4E84-9915-36C0F94109E9}" srcOrd="2" destOrd="0" parTransId="{4264C483-71EA-4A6D-A324-0BE21C943714}" sibTransId="{84770DFF-ACED-469E-81AA-A4310B15EDDA}"/>
    <dgm:cxn modelId="{FB4D3694-9334-4933-9453-FA7DD601FA57}" srcId="{B6B40B12-9E7E-41AF-A3F9-0CE10271E87F}" destId="{4BB705D9-4451-4F41-A9F8-E75A4CBFF077}" srcOrd="5" destOrd="0" parTransId="{7992E8C8-6B43-4A70-9DC9-5FDBB8EB28E9}" sibTransId="{D3AB0A31-AF1D-4525-A1C3-E61E4D73F924}"/>
    <dgm:cxn modelId="{A9F59695-93C0-498D-AD03-0AED138A3D1D}" type="presOf" srcId="{4E325CAA-EF26-4291-B195-20492AC2A82E}" destId="{9D90D457-461B-449B-A79E-77ADC746FEC8}" srcOrd="0" destOrd="0" presId="urn:diagrams.loki3.com/BracketList"/>
    <dgm:cxn modelId="{16FE5B96-37B1-4F68-83B0-87926409452A}" type="presOf" srcId="{1D9F4AA8-3CDD-4E7B-8CAF-7E6F01E81C9C}" destId="{63A030AB-7687-4D6C-92DD-75D7E84C491F}" srcOrd="0" destOrd="1" presId="urn:diagrams.loki3.com/BracketList"/>
    <dgm:cxn modelId="{849C0D98-7049-4F7D-87FA-3BC3BBA8F74A}" type="presOf" srcId="{4BB705D9-4451-4F41-A9F8-E75A4CBFF077}" destId="{016D36FB-F27E-4B9F-B9DC-C8BC068D7D81}" srcOrd="0" destOrd="0" presId="urn:diagrams.loki3.com/BracketList"/>
    <dgm:cxn modelId="{9F3A2498-1BE0-4E2E-AB2C-76B3C4FD2719}" srcId="{70EEBA2E-DB4F-45A5-A93F-B694EDE8237B}" destId="{4B8D7703-C094-49C9-B9AE-4EED7AF173A1}" srcOrd="2" destOrd="0" parTransId="{1CCEEDE3-6278-4775-84E2-68EF8EB8335B}" sibTransId="{4C465EF6-AB84-41BC-A7D0-F2060452C000}"/>
    <dgm:cxn modelId="{1174DD98-2C44-4D37-9FD1-FB180818A31E}" srcId="{B6B40B12-9E7E-41AF-A3F9-0CE10271E87F}" destId="{63D1934E-8584-456F-B1FF-26FF9AEE754A}" srcOrd="4" destOrd="0" parTransId="{ACA36E10-E657-4A95-B9BC-C979C1D9CCF8}" sibTransId="{78DC638C-DC61-4837-ABA6-0CED4F35007F}"/>
    <dgm:cxn modelId="{1854D8A7-F4DC-466E-B7B3-A9FB661FE332}" srcId="{70EEBA2E-DB4F-45A5-A93F-B694EDE8237B}" destId="{8BF5DB46-3396-4B9A-BEAE-BAE09C9CE126}" srcOrd="0" destOrd="0" parTransId="{EAA704D2-1653-454A-981B-724EB2FFB4B6}" sibTransId="{EB09272B-6BA6-47B6-A071-88A1588FF717}"/>
    <dgm:cxn modelId="{E1AB3EAC-50EA-484B-BE2D-E7EE46B0F4AE}" type="presOf" srcId="{F98644D7-A3B9-4018-86E9-B3D5AA0795CD}" destId="{FF599D09-F34C-4323-81B2-B350555E36AB}" srcOrd="0" destOrd="0" presId="urn:diagrams.loki3.com/BracketList"/>
    <dgm:cxn modelId="{A5B95FB6-FFF0-40B6-A0AA-5002C12D390C}" srcId="{4BB705D9-4451-4F41-A9F8-E75A4CBFF077}" destId="{A1A0A4E1-0095-4598-BA95-42D3EAA6034F}" srcOrd="1" destOrd="0" parTransId="{866580AF-502F-4593-A6ED-378C8F0339F2}" sibTransId="{15938638-6D15-4711-94B3-709ABC22F3B0}"/>
    <dgm:cxn modelId="{0CE950BA-D349-4104-B2F9-168A3691EE75}" srcId="{D6B7A66F-14AC-4912-97C2-DA2F35E20FEE}" destId="{4BB4FD35-7BD2-43BB-AC00-7B429B83E55D}" srcOrd="2" destOrd="0" parTransId="{F8828341-5331-4A81-8C14-C4138542BC5C}" sibTransId="{0F5831FA-8DBB-4ADF-A2D9-7D1888478DB7}"/>
    <dgm:cxn modelId="{B61650C0-CF60-4D89-83CC-CE6512CBF2AE}" srcId="{63D1934E-8584-456F-B1FF-26FF9AEE754A}" destId="{0E04E9EB-1767-41ED-B2F1-907BBE8A51AC}" srcOrd="0" destOrd="0" parTransId="{9E74B797-861C-420F-AF99-040E11E35CC8}" sibTransId="{4DE4962A-2DF2-4968-B345-1FAB56537C71}"/>
    <dgm:cxn modelId="{F96CB6C4-1951-4FF4-9542-00E790C27710}" srcId="{4BB705D9-4451-4F41-A9F8-E75A4CBFF077}" destId="{8D2576A4-4842-4F09-85A0-BD5360B606B7}" srcOrd="0" destOrd="0" parTransId="{F75C5658-91C1-45CB-931C-856667468C19}" sibTransId="{24C83A8F-D3CC-4BE5-A7D5-60C042D7C118}"/>
    <dgm:cxn modelId="{D215EDC5-36A1-45F9-99BA-470D8605BEF2}" srcId="{70EEBA2E-DB4F-45A5-A93F-B694EDE8237B}" destId="{400D5F22-F203-41CB-A169-A51E69EC0D5C}" srcOrd="1" destOrd="0" parTransId="{6AF15354-1A18-4726-B4FF-19685CB3DE5B}" sibTransId="{7F75D84A-DE37-4D87-B4E5-4F8B0A9CFEF0}"/>
    <dgm:cxn modelId="{B09930CA-6093-4A38-BE8E-B6743F589C6A}" type="presOf" srcId="{D3531896-EC03-47AC-B686-EF085CA756D2}" destId="{B67DA83B-A698-4C66-91AB-E8D059222594}" srcOrd="0" destOrd="0" presId="urn:diagrams.loki3.com/BracketList"/>
    <dgm:cxn modelId="{D7A007CF-A151-4ACA-95F3-14679F022E43}" srcId="{6FA41C83-A05C-470B-B161-90B9CD503EEC}" destId="{D5DB73DE-ECB0-4354-93A5-D67354E7B150}" srcOrd="1" destOrd="0" parTransId="{C7CF8CA2-1C22-44AE-BABE-F6E585084103}" sibTransId="{C7C2F9EA-B49F-4E86-9F1E-8683B072752B}"/>
    <dgm:cxn modelId="{54D4C1D0-9714-48DD-B300-AE5A67D0881C}" type="presOf" srcId="{8D2576A4-4842-4F09-85A0-BD5360B606B7}" destId="{C3DF5A21-6226-4C1F-81B1-BFADA07B699F}" srcOrd="0" destOrd="0" presId="urn:diagrams.loki3.com/BracketList"/>
    <dgm:cxn modelId="{B10374D1-FB8D-4EC2-BABD-64A3FE662678}" type="presOf" srcId="{1328F843-0398-4BCE-B68B-048465D1CAF8}" destId="{B67DA83B-A698-4C66-91AB-E8D059222594}" srcOrd="0" destOrd="1" presId="urn:diagrams.loki3.com/BracketList"/>
    <dgm:cxn modelId="{5AA411D5-830C-4415-988A-F252659D37D4}" type="presOf" srcId="{400D5F22-F203-41CB-A169-A51E69EC0D5C}" destId="{36A725F6-1DD1-4638-B43C-D75A4FFCE761}" srcOrd="0" destOrd="1" presId="urn:diagrams.loki3.com/BracketList"/>
    <dgm:cxn modelId="{26362CE2-53FD-4589-B1B2-F1AE0363CAB0}" type="presOf" srcId="{D6B7A66F-14AC-4912-97C2-DA2F35E20FEE}" destId="{72990B13-E495-48A7-A5DF-0A7826CE41C7}" srcOrd="0" destOrd="0" presId="urn:diagrams.loki3.com/BracketList"/>
    <dgm:cxn modelId="{EDCAABE8-8ECF-4F7E-BD8D-4477B203DCF8}" srcId="{63D1934E-8584-456F-B1FF-26FF9AEE754A}" destId="{1D9F4AA8-3CDD-4E7B-8CAF-7E6F01E81C9C}" srcOrd="1" destOrd="0" parTransId="{619DC429-2B51-4829-A01B-01DB1B625027}" sibTransId="{74951C61-3C1E-444D-8392-A06523029848}"/>
    <dgm:cxn modelId="{D91266EB-F346-48F1-BD79-D34D921D6827}" srcId="{6FA41C83-A05C-470B-B161-90B9CD503EEC}" destId="{29494B35-13CF-4738-82B3-FB990E9432E4}" srcOrd="2" destOrd="0" parTransId="{55190ED2-BE5D-4208-8112-DE323C16A96A}" sibTransId="{A40080A3-8FB3-4401-8B57-CCE54CA567CB}"/>
    <dgm:cxn modelId="{89D2BCEB-FA2F-43D8-837C-35342DEB190B}" type="presOf" srcId="{70EEBA2E-DB4F-45A5-A93F-B694EDE8237B}" destId="{C3FD4965-9197-4BC1-9115-F667CA02DEA0}" srcOrd="0" destOrd="0" presId="urn:diagrams.loki3.com/BracketList"/>
    <dgm:cxn modelId="{5C138FF0-9089-4765-B100-9F2E5CB73212}" srcId="{D6B7A66F-14AC-4912-97C2-DA2F35E20FEE}" destId="{1328F843-0398-4BCE-B68B-048465D1CAF8}" srcOrd="1" destOrd="0" parTransId="{CE947CB0-3D66-4513-AA93-6F4B4628C2D5}" sibTransId="{BF5032A3-2F63-4877-BB19-DE56AA60A4DA}"/>
    <dgm:cxn modelId="{D71BF4F0-087A-4748-92A3-1A9212FE222D}" srcId="{D6B7A66F-14AC-4912-97C2-DA2F35E20FEE}" destId="{D3531896-EC03-47AC-B686-EF085CA756D2}" srcOrd="0" destOrd="0" parTransId="{0D9C88E5-1531-48E0-9CED-FCCC2C4DF700}" sibTransId="{9863FF78-5FD3-472A-8F5B-55FD759A3B70}"/>
    <dgm:cxn modelId="{D436F5F0-159E-497A-A3BF-4B6005F94DBE}" srcId="{B6B40B12-9E7E-41AF-A3F9-0CE10271E87F}" destId="{70EEBA2E-DB4F-45A5-A93F-B694EDE8237B}" srcOrd="1" destOrd="0" parTransId="{1F5D61B7-23F2-4CEA-9CB8-42C9BF6ABA7A}" sibTransId="{F4AF78B2-A20B-4360-B08E-A604C29D84A3}"/>
    <dgm:cxn modelId="{EFE702FA-4D82-4E46-9697-C6B762F49AC4}" srcId="{B6B40B12-9E7E-41AF-A3F9-0CE10271E87F}" destId="{D6B7A66F-14AC-4912-97C2-DA2F35E20FEE}" srcOrd="2" destOrd="0" parTransId="{1240E92A-0CE6-444A-A57B-5A15012DD5D8}" sibTransId="{C3CBEC7E-C2D1-43CC-963D-EA936D896E44}"/>
    <dgm:cxn modelId="{95A81FFC-61FD-413C-8A39-2A9ACC9DD337}" srcId="{B6B40B12-9E7E-41AF-A3F9-0CE10271E87F}" destId="{4E325CAA-EF26-4291-B195-20492AC2A82E}" srcOrd="0" destOrd="0" parTransId="{8B4EF1C9-8DDB-4355-9AAE-7079B06DFE37}" sibTransId="{4002C0EF-FE87-4039-8DD1-B782F4D1CD9F}"/>
    <dgm:cxn modelId="{6F63D705-D285-45A1-B939-EBA47083FF1C}" type="presParOf" srcId="{F2C255FD-EC6A-464F-80B0-BAF268F326D1}" destId="{3E9C40FC-C26C-43E6-85FD-3C11C8B2911F}" srcOrd="0" destOrd="0" presId="urn:diagrams.loki3.com/BracketList"/>
    <dgm:cxn modelId="{14BC0144-A3AF-488A-93AA-49F661841DE0}" type="presParOf" srcId="{3E9C40FC-C26C-43E6-85FD-3C11C8B2911F}" destId="{9D90D457-461B-449B-A79E-77ADC746FEC8}" srcOrd="0" destOrd="0" presId="urn:diagrams.loki3.com/BracketList"/>
    <dgm:cxn modelId="{8EFA5CF8-0134-4615-A14D-CE791EEE1B5F}" type="presParOf" srcId="{3E9C40FC-C26C-43E6-85FD-3C11C8B2911F}" destId="{3FD416F8-4184-41EF-89CF-47F37D62EEE3}" srcOrd="1" destOrd="0" presId="urn:diagrams.loki3.com/BracketList"/>
    <dgm:cxn modelId="{E5E32D4F-4F67-41E5-A0C3-EF1BCD04936D}" type="presParOf" srcId="{3E9C40FC-C26C-43E6-85FD-3C11C8B2911F}" destId="{33EA8AB4-CEC3-4DE2-A286-C3A6ED9DEB38}" srcOrd="2" destOrd="0" presId="urn:diagrams.loki3.com/BracketList"/>
    <dgm:cxn modelId="{79EC4531-52D2-4621-AC85-3761D90A4725}" type="presParOf" srcId="{3E9C40FC-C26C-43E6-85FD-3C11C8B2911F}" destId="{B47241B1-E0B1-46EB-855E-32B3AB8EF3E6}" srcOrd="3" destOrd="0" presId="urn:diagrams.loki3.com/BracketList"/>
    <dgm:cxn modelId="{78AED86E-E505-488D-BE13-E826B5DD6DC6}" type="presParOf" srcId="{F2C255FD-EC6A-464F-80B0-BAF268F326D1}" destId="{44D4B555-92E5-4E0D-8092-D44F4D0E87C6}" srcOrd="1" destOrd="0" presId="urn:diagrams.loki3.com/BracketList"/>
    <dgm:cxn modelId="{8B920231-25B9-4712-9311-6982FEE8DA10}" type="presParOf" srcId="{F2C255FD-EC6A-464F-80B0-BAF268F326D1}" destId="{4B48D7E1-7679-4D0B-8260-6E0B02F4CF10}" srcOrd="2" destOrd="0" presId="urn:diagrams.loki3.com/BracketList"/>
    <dgm:cxn modelId="{C7937806-BD92-40AD-B2A1-394AE2CEF855}" type="presParOf" srcId="{4B48D7E1-7679-4D0B-8260-6E0B02F4CF10}" destId="{C3FD4965-9197-4BC1-9115-F667CA02DEA0}" srcOrd="0" destOrd="0" presId="urn:diagrams.loki3.com/BracketList"/>
    <dgm:cxn modelId="{874E1F1F-E69B-4D60-BD11-5D806F7C54C1}" type="presParOf" srcId="{4B48D7E1-7679-4D0B-8260-6E0B02F4CF10}" destId="{CDF6A984-ADA0-4562-A68C-2F4E4AD0593C}" srcOrd="1" destOrd="0" presId="urn:diagrams.loki3.com/BracketList"/>
    <dgm:cxn modelId="{B36C7926-50EE-4F08-8DBB-F08A235E7C84}" type="presParOf" srcId="{4B48D7E1-7679-4D0B-8260-6E0B02F4CF10}" destId="{8126C7B8-9DA6-491B-97A5-76D2F63D74E1}" srcOrd="2" destOrd="0" presId="urn:diagrams.loki3.com/BracketList"/>
    <dgm:cxn modelId="{2CEB608F-010D-484D-A9CE-1B78A84D6C27}" type="presParOf" srcId="{4B48D7E1-7679-4D0B-8260-6E0B02F4CF10}" destId="{36A725F6-1DD1-4638-B43C-D75A4FFCE761}" srcOrd="3" destOrd="0" presId="urn:diagrams.loki3.com/BracketList"/>
    <dgm:cxn modelId="{49DB6963-39EC-43B0-B933-7C7C19AA6797}" type="presParOf" srcId="{F2C255FD-EC6A-464F-80B0-BAF268F326D1}" destId="{762E2536-92CF-4BF7-934E-5C6293E60A1E}" srcOrd="3" destOrd="0" presId="urn:diagrams.loki3.com/BracketList"/>
    <dgm:cxn modelId="{E59FCA9C-1D15-45F5-A75B-A16797A5F293}" type="presParOf" srcId="{F2C255FD-EC6A-464F-80B0-BAF268F326D1}" destId="{1F73735D-D3A3-46D0-AD2D-2BFBA987E5BE}" srcOrd="4" destOrd="0" presId="urn:diagrams.loki3.com/BracketList"/>
    <dgm:cxn modelId="{FE2677C0-4F2D-496B-B300-D653772FF03B}" type="presParOf" srcId="{1F73735D-D3A3-46D0-AD2D-2BFBA987E5BE}" destId="{72990B13-E495-48A7-A5DF-0A7826CE41C7}" srcOrd="0" destOrd="0" presId="urn:diagrams.loki3.com/BracketList"/>
    <dgm:cxn modelId="{D90EC5AC-7BFF-41BF-BCBB-2183EAC07B18}" type="presParOf" srcId="{1F73735D-D3A3-46D0-AD2D-2BFBA987E5BE}" destId="{781BB2E1-169B-42A9-9BCF-E2F06FC4F500}" srcOrd="1" destOrd="0" presId="urn:diagrams.loki3.com/BracketList"/>
    <dgm:cxn modelId="{E0AE4C92-A7C7-4233-A6F7-6302B3FF2B74}" type="presParOf" srcId="{1F73735D-D3A3-46D0-AD2D-2BFBA987E5BE}" destId="{9823B3B0-0168-47D1-BD6E-A18F8D330731}" srcOrd="2" destOrd="0" presId="urn:diagrams.loki3.com/BracketList"/>
    <dgm:cxn modelId="{06AE6006-4007-41E8-B1D3-0509DE93AB72}" type="presParOf" srcId="{1F73735D-D3A3-46D0-AD2D-2BFBA987E5BE}" destId="{B67DA83B-A698-4C66-91AB-E8D059222594}" srcOrd="3" destOrd="0" presId="urn:diagrams.loki3.com/BracketList"/>
    <dgm:cxn modelId="{39C91A5E-8AC6-4AD0-A005-5932D352E50F}" type="presParOf" srcId="{F2C255FD-EC6A-464F-80B0-BAF268F326D1}" destId="{89CA3892-F2FD-411C-BEF4-4561B81C4FA7}" srcOrd="5" destOrd="0" presId="urn:diagrams.loki3.com/BracketList"/>
    <dgm:cxn modelId="{7D803DCE-519B-41A3-B993-790C4362C06B}" type="presParOf" srcId="{F2C255FD-EC6A-464F-80B0-BAF268F326D1}" destId="{0DB9ED1F-E753-46FA-AE60-CD206103C4EA}" srcOrd="6" destOrd="0" presId="urn:diagrams.loki3.com/BracketList"/>
    <dgm:cxn modelId="{727F005B-9C0E-46E2-B008-9DB2A1D4302E}" type="presParOf" srcId="{0DB9ED1F-E753-46FA-AE60-CD206103C4EA}" destId="{D1C8B378-49ED-4B3E-A4D2-129A91C87929}" srcOrd="0" destOrd="0" presId="urn:diagrams.loki3.com/BracketList"/>
    <dgm:cxn modelId="{C1097462-903E-44CC-AF2C-419A1686A7A0}" type="presParOf" srcId="{0DB9ED1F-E753-46FA-AE60-CD206103C4EA}" destId="{B4BA860E-B1C6-4917-B3ED-81702CD9BE6F}" srcOrd="1" destOrd="0" presId="urn:diagrams.loki3.com/BracketList"/>
    <dgm:cxn modelId="{F61D0F42-B076-4ABA-98DD-3D2163479E0D}" type="presParOf" srcId="{0DB9ED1F-E753-46FA-AE60-CD206103C4EA}" destId="{700BC202-93A8-4AE8-958A-8177369842F0}" srcOrd="2" destOrd="0" presId="urn:diagrams.loki3.com/BracketList"/>
    <dgm:cxn modelId="{BF75EAA2-70BA-43A5-B16D-C2B8686DE772}" type="presParOf" srcId="{0DB9ED1F-E753-46FA-AE60-CD206103C4EA}" destId="{FF599D09-F34C-4323-81B2-B350555E36AB}" srcOrd="3" destOrd="0" presId="urn:diagrams.loki3.com/BracketList"/>
    <dgm:cxn modelId="{18828DEA-F299-4D2D-B44A-B0FB46A72B4C}" type="presParOf" srcId="{F2C255FD-EC6A-464F-80B0-BAF268F326D1}" destId="{8AE976B2-7815-44FA-9CF7-FD40002D2210}" srcOrd="7" destOrd="0" presId="urn:diagrams.loki3.com/BracketList"/>
    <dgm:cxn modelId="{392185DD-7973-41CE-B94F-81CEDE72C8F9}" type="presParOf" srcId="{F2C255FD-EC6A-464F-80B0-BAF268F326D1}" destId="{288E207A-123D-4A76-B9CD-06753F3EA8CB}" srcOrd="8" destOrd="0" presId="urn:diagrams.loki3.com/BracketList"/>
    <dgm:cxn modelId="{790AEA0A-9C0B-4CDF-BA1E-A33B3EA647FB}" type="presParOf" srcId="{288E207A-123D-4A76-B9CD-06753F3EA8CB}" destId="{04E8C8DC-92BB-4EEB-8E90-4781DA0B2F54}" srcOrd="0" destOrd="0" presId="urn:diagrams.loki3.com/BracketList"/>
    <dgm:cxn modelId="{8ABE16EF-DDE0-40A3-94E9-746B469432A6}" type="presParOf" srcId="{288E207A-123D-4A76-B9CD-06753F3EA8CB}" destId="{0EB25447-D4EE-4FB3-BA66-BDC5D19DC0F9}" srcOrd="1" destOrd="0" presId="urn:diagrams.loki3.com/BracketList"/>
    <dgm:cxn modelId="{9CD59786-4A5E-4090-AB26-A7D279497348}" type="presParOf" srcId="{288E207A-123D-4A76-B9CD-06753F3EA8CB}" destId="{0C79421D-5F0C-4DDC-AA31-B5D6AD9A3743}" srcOrd="2" destOrd="0" presId="urn:diagrams.loki3.com/BracketList"/>
    <dgm:cxn modelId="{DA8147AA-3CCB-4BC4-90F9-59189DC86BE2}" type="presParOf" srcId="{288E207A-123D-4A76-B9CD-06753F3EA8CB}" destId="{63A030AB-7687-4D6C-92DD-75D7E84C491F}" srcOrd="3" destOrd="0" presId="urn:diagrams.loki3.com/BracketList"/>
    <dgm:cxn modelId="{E02772D5-FDF0-47A9-AD02-1A6AF4D624C6}" type="presParOf" srcId="{F2C255FD-EC6A-464F-80B0-BAF268F326D1}" destId="{1E8B8CEE-CABB-4282-8C27-6F732ED9F230}" srcOrd="9" destOrd="0" presId="urn:diagrams.loki3.com/BracketList"/>
    <dgm:cxn modelId="{282F1713-B6D6-4B95-AAB5-1307971A93F9}" type="presParOf" srcId="{F2C255FD-EC6A-464F-80B0-BAF268F326D1}" destId="{87939940-1412-4E1F-88FA-5B435E9EF2E1}" srcOrd="10" destOrd="0" presId="urn:diagrams.loki3.com/BracketList"/>
    <dgm:cxn modelId="{3A23B3AB-F363-493C-AC52-F19AB37EC048}" type="presParOf" srcId="{87939940-1412-4E1F-88FA-5B435E9EF2E1}" destId="{016D36FB-F27E-4B9F-B9DC-C8BC068D7D81}" srcOrd="0" destOrd="0" presId="urn:diagrams.loki3.com/BracketList"/>
    <dgm:cxn modelId="{5E3232C5-C147-46B3-B317-F78C970D50FA}" type="presParOf" srcId="{87939940-1412-4E1F-88FA-5B435E9EF2E1}" destId="{A19F85AF-50AE-42DC-8FEC-DC3EE829AAEA}" srcOrd="1" destOrd="0" presId="urn:diagrams.loki3.com/BracketList"/>
    <dgm:cxn modelId="{714EE0C3-4B2C-4EBF-9DB4-D02ED1773FED}" type="presParOf" srcId="{87939940-1412-4E1F-88FA-5B435E9EF2E1}" destId="{E4DEC2CE-595B-4ECD-822D-BB7BED2BA92D}" srcOrd="2" destOrd="0" presId="urn:diagrams.loki3.com/BracketList"/>
    <dgm:cxn modelId="{ACC71E54-2F40-47D4-BD20-D9247418C83D}" type="presParOf" srcId="{87939940-1412-4E1F-88FA-5B435E9EF2E1}" destId="{C3DF5A21-6226-4C1F-81B1-BFADA07B699F}"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147A95-66E8-4C9A-9550-E93DF22CB1E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D03F2E0-56B4-4454-B3F9-CD38944C523D}">
      <dgm:prSet phldrT="[Text]" custT="1"/>
      <dgm:spPr/>
      <dgm:t>
        <a:bodyPr/>
        <a:lstStyle/>
        <a:p>
          <a:pPr>
            <a:lnSpc>
              <a:spcPct val="100000"/>
            </a:lnSpc>
            <a:defRPr b="1"/>
          </a:pPr>
          <a:r>
            <a:rPr lang="en-US" sz="3200" b="1">
              <a:solidFill>
                <a:srgbClr val="C00000"/>
              </a:solidFill>
            </a:rPr>
            <a:t>Recommendations</a:t>
          </a:r>
        </a:p>
      </dgm:t>
    </dgm:pt>
    <dgm:pt modelId="{B12072D5-FC23-42B0-99E0-6CDB6CAAEA62}" type="parTrans" cxnId="{C0549802-4C2E-442C-9C7A-9E6DECFFEACD}">
      <dgm:prSet/>
      <dgm:spPr/>
      <dgm:t>
        <a:bodyPr/>
        <a:lstStyle/>
        <a:p>
          <a:endParaRPr lang="en-US">
            <a:solidFill>
              <a:schemeClr val="bg1"/>
            </a:solidFill>
          </a:endParaRPr>
        </a:p>
      </dgm:t>
    </dgm:pt>
    <dgm:pt modelId="{96BC704E-EE6B-4895-935A-7EAAAE698720}" type="sibTrans" cxnId="{C0549802-4C2E-442C-9C7A-9E6DECFFEACD}">
      <dgm:prSet/>
      <dgm:spPr/>
      <dgm:t>
        <a:bodyPr/>
        <a:lstStyle/>
        <a:p>
          <a:endParaRPr lang="en-US">
            <a:solidFill>
              <a:schemeClr val="bg1"/>
            </a:solidFill>
          </a:endParaRPr>
        </a:p>
      </dgm:t>
    </dgm:pt>
    <dgm:pt modelId="{690BE816-4530-4D2A-A540-3538BE7341E6}">
      <dgm:prSet phldrT="[Text]" custT="1"/>
      <dgm:spPr/>
      <dgm:t>
        <a:bodyPr/>
        <a:lstStyle/>
        <a:p>
          <a:pPr>
            <a:lnSpc>
              <a:spcPct val="100000"/>
            </a:lnSpc>
            <a:defRPr b="1"/>
          </a:pPr>
          <a:r>
            <a:rPr lang="en-US" sz="3200" b="1" dirty="0">
              <a:solidFill>
                <a:srgbClr val="C00000"/>
              </a:solidFill>
            </a:rPr>
            <a:t>Perceptions</a:t>
          </a:r>
        </a:p>
      </dgm:t>
    </dgm:pt>
    <dgm:pt modelId="{974AD2D3-6B35-427F-B612-D65D9E3DF6D0}" type="parTrans" cxnId="{849699BA-9D9F-43E4-A0AB-E1E937D0341D}">
      <dgm:prSet/>
      <dgm:spPr/>
      <dgm:t>
        <a:bodyPr/>
        <a:lstStyle/>
        <a:p>
          <a:endParaRPr lang="en-US">
            <a:solidFill>
              <a:schemeClr val="bg1"/>
            </a:solidFill>
          </a:endParaRPr>
        </a:p>
      </dgm:t>
    </dgm:pt>
    <dgm:pt modelId="{2AB772D9-45E5-48C3-B713-C79F9CD8FBEA}" type="sibTrans" cxnId="{849699BA-9D9F-43E4-A0AB-E1E937D0341D}">
      <dgm:prSet/>
      <dgm:spPr/>
      <dgm:t>
        <a:bodyPr/>
        <a:lstStyle/>
        <a:p>
          <a:endParaRPr lang="en-US">
            <a:solidFill>
              <a:schemeClr val="bg1"/>
            </a:solidFill>
          </a:endParaRPr>
        </a:p>
      </dgm:t>
    </dgm:pt>
    <dgm:pt modelId="{411E9FE1-CA52-44F9-ABCF-E0F7C7B7FE0F}">
      <dgm:prSet phldrT="[Text]" custT="1"/>
      <dgm:spPr>
        <a:solidFill>
          <a:schemeClr val="bg1">
            <a:lumMod val="95000"/>
          </a:schemeClr>
        </a:solidFill>
      </dgm:spPr>
      <dgm:t>
        <a:bodyPr/>
        <a:lstStyle/>
        <a:p>
          <a:pPr>
            <a:lnSpc>
              <a:spcPct val="100000"/>
            </a:lnSpc>
          </a:pPr>
          <a:r>
            <a:rPr lang="en-US" sz="1200" u="none">
              <a:solidFill>
                <a:schemeClr val="tx1"/>
              </a:solidFill>
            </a:rPr>
            <a:t>Historical neglect of certain (often minority) communities leading to current disparities.</a:t>
          </a:r>
        </a:p>
        <a:p>
          <a:endParaRPr lang="en-US" sz="1200">
            <a:solidFill>
              <a:schemeClr val="tx1"/>
            </a:solidFill>
          </a:endParaRPr>
        </a:p>
      </dgm:t>
    </dgm:pt>
    <dgm:pt modelId="{343A361F-F54C-4B31-9853-E6B149A35CE5}" type="parTrans" cxnId="{D455E21C-B662-48EE-A79E-1CC2E5655921}">
      <dgm:prSet/>
      <dgm:spPr/>
      <dgm:t>
        <a:bodyPr/>
        <a:lstStyle/>
        <a:p>
          <a:endParaRPr lang="en-US">
            <a:solidFill>
              <a:schemeClr val="bg1"/>
            </a:solidFill>
          </a:endParaRPr>
        </a:p>
      </dgm:t>
    </dgm:pt>
    <dgm:pt modelId="{A52D30D3-28CD-4B52-82DB-9F17D8BD5E6D}" type="sibTrans" cxnId="{D455E21C-B662-48EE-A79E-1CC2E5655921}">
      <dgm:prSet/>
      <dgm:spPr/>
      <dgm:t>
        <a:bodyPr/>
        <a:lstStyle/>
        <a:p>
          <a:endParaRPr lang="en-US">
            <a:solidFill>
              <a:schemeClr val="bg1"/>
            </a:solidFill>
          </a:endParaRPr>
        </a:p>
      </dgm:t>
    </dgm:pt>
    <dgm:pt modelId="{228F5707-4FF7-410D-B0EA-04618EF5C0F5}">
      <dgm:prSet custT="1"/>
      <dgm:spPr>
        <a:solidFill>
          <a:schemeClr val="bg1">
            <a:lumMod val="95000"/>
          </a:schemeClr>
        </a:solidFill>
      </dgm:spPr>
      <dgm:t>
        <a:bodyPr/>
        <a:lstStyle/>
        <a:p>
          <a:pPr>
            <a:lnSpc>
              <a:spcPct val="100000"/>
            </a:lnSpc>
          </a:pPr>
          <a:r>
            <a:rPr lang="en-US" sz="1200" u="none">
              <a:solidFill>
                <a:schemeClr val="tx1"/>
              </a:solidFill>
            </a:rPr>
            <a:t>Systemic bias &amp; racism influencing decision-making</a:t>
          </a:r>
        </a:p>
        <a:p>
          <a:pPr>
            <a:lnSpc>
              <a:spcPct val="100000"/>
            </a:lnSpc>
          </a:pPr>
          <a:endParaRPr lang="en-US" sz="1200" u="none">
            <a:solidFill>
              <a:schemeClr val="tx1"/>
            </a:solidFill>
          </a:endParaRPr>
        </a:p>
        <a:p>
          <a:pPr>
            <a:lnSpc>
              <a:spcPct val="100000"/>
            </a:lnSpc>
          </a:pPr>
          <a:r>
            <a:rPr lang="en-US" sz="1200" u="none">
              <a:solidFill>
                <a:schemeClr val="tx1"/>
              </a:solidFill>
            </a:rPr>
            <a:t>Prioritization of the tourism industry and historic downtown over residents' needs</a:t>
          </a:r>
        </a:p>
        <a:p>
          <a:endParaRPr lang="en-US" sz="1200" u="none">
            <a:solidFill>
              <a:schemeClr val="tx1"/>
            </a:solidFill>
          </a:endParaRPr>
        </a:p>
      </dgm:t>
    </dgm:pt>
    <dgm:pt modelId="{44274021-8902-4188-9393-8DECF6D2D6E2}" type="parTrans" cxnId="{544FBB38-C90F-4BBF-9F82-B82AB008ACC8}">
      <dgm:prSet/>
      <dgm:spPr/>
      <dgm:t>
        <a:bodyPr/>
        <a:lstStyle/>
        <a:p>
          <a:endParaRPr lang="en-US">
            <a:solidFill>
              <a:schemeClr val="bg1"/>
            </a:solidFill>
          </a:endParaRPr>
        </a:p>
      </dgm:t>
    </dgm:pt>
    <dgm:pt modelId="{F7AD7D7E-14B3-4CE2-A93D-C4E85D95F659}" type="sibTrans" cxnId="{544FBB38-C90F-4BBF-9F82-B82AB008ACC8}">
      <dgm:prSet/>
      <dgm:spPr/>
      <dgm:t>
        <a:bodyPr/>
        <a:lstStyle/>
        <a:p>
          <a:endParaRPr lang="en-US">
            <a:solidFill>
              <a:schemeClr val="bg1"/>
            </a:solidFill>
          </a:endParaRPr>
        </a:p>
      </dgm:t>
    </dgm:pt>
    <dgm:pt modelId="{7D119BA3-21CA-4028-9465-B2A338AD1013}">
      <dgm:prSet custT="1"/>
      <dgm:spPr>
        <a:solidFill>
          <a:schemeClr val="bg1">
            <a:lumMod val="95000"/>
          </a:schemeClr>
        </a:solidFill>
      </dgm:spPr>
      <dgm:t>
        <a:bodyPr/>
        <a:lstStyle/>
        <a:p>
          <a:pPr>
            <a:lnSpc>
              <a:spcPct val="100000"/>
            </a:lnSpc>
          </a:pPr>
          <a:r>
            <a:rPr lang="en-US" sz="1200" u="none">
              <a:solidFill>
                <a:schemeClr val="tx1"/>
              </a:solidFill>
            </a:rPr>
            <a:t>Political decision-making influenced by special interests or the "old guard“</a:t>
          </a:r>
        </a:p>
        <a:p>
          <a:endParaRPr lang="en-US" sz="1200" u="none">
            <a:solidFill>
              <a:schemeClr val="tx1"/>
            </a:solidFill>
          </a:endParaRPr>
        </a:p>
      </dgm:t>
    </dgm:pt>
    <dgm:pt modelId="{0CF43626-4683-4A43-830B-83BA834FA13E}" type="parTrans" cxnId="{F1485B00-F46A-40E6-BAB1-B744CA54EEC2}">
      <dgm:prSet/>
      <dgm:spPr/>
      <dgm:t>
        <a:bodyPr/>
        <a:lstStyle/>
        <a:p>
          <a:endParaRPr lang="en-US">
            <a:solidFill>
              <a:schemeClr val="bg1"/>
            </a:solidFill>
          </a:endParaRPr>
        </a:p>
      </dgm:t>
    </dgm:pt>
    <dgm:pt modelId="{4C7A2357-5ABB-4399-BD9C-AEEEA876CC18}" type="sibTrans" cxnId="{F1485B00-F46A-40E6-BAB1-B744CA54EEC2}">
      <dgm:prSet/>
      <dgm:spPr/>
      <dgm:t>
        <a:bodyPr/>
        <a:lstStyle/>
        <a:p>
          <a:endParaRPr lang="en-US">
            <a:solidFill>
              <a:schemeClr val="bg1"/>
            </a:solidFill>
          </a:endParaRPr>
        </a:p>
      </dgm:t>
    </dgm:pt>
    <dgm:pt modelId="{0A1D5D3D-5EA7-452E-BD03-AB4E67E77D40}">
      <dgm:prSet custT="1"/>
      <dgm:spPr>
        <a:solidFill>
          <a:schemeClr val="bg1">
            <a:lumMod val="95000"/>
          </a:schemeClr>
        </a:solidFill>
      </dgm:spPr>
      <dgm:t>
        <a:bodyPr/>
        <a:lstStyle/>
        <a:p>
          <a:pPr>
            <a:lnSpc>
              <a:spcPct val="100000"/>
            </a:lnSpc>
          </a:pPr>
          <a:r>
            <a:rPr lang="en-US" sz="1200" u="none">
              <a:solidFill>
                <a:schemeClr val="tx1"/>
              </a:solidFill>
            </a:rPr>
            <a:t>Lack of adequate resident input and transparency in decision-making</a:t>
          </a:r>
        </a:p>
        <a:p>
          <a:endParaRPr lang="en-US" sz="1200" u="none">
            <a:solidFill>
              <a:schemeClr val="tx1"/>
            </a:solidFill>
          </a:endParaRPr>
        </a:p>
      </dgm:t>
    </dgm:pt>
    <dgm:pt modelId="{BBFA929C-46F7-4777-8159-705EE5AFB224}" type="parTrans" cxnId="{0BA9720D-3876-41A4-8A90-974EFB97FA04}">
      <dgm:prSet/>
      <dgm:spPr/>
      <dgm:t>
        <a:bodyPr/>
        <a:lstStyle/>
        <a:p>
          <a:endParaRPr lang="en-US">
            <a:solidFill>
              <a:schemeClr val="bg1"/>
            </a:solidFill>
          </a:endParaRPr>
        </a:p>
      </dgm:t>
    </dgm:pt>
    <dgm:pt modelId="{206AE938-8536-4CCE-86B1-0FFB13AB9C7C}" type="sibTrans" cxnId="{0BA9720D-3876-41A4-8A90-974EFB97FA04}">
      <dgm:prSet/>
      <dgm:spPr/>
      <dgm:t>
        <a:bodyPr/>
        <a:lstStyle/>
        <a:p>
          <a:endParaRPr lang="en-US">
            <a:solidFill>
              <a:schemeClr val="bg1"/>
            </a:solidFill>
          </a:endParaRPr>
        </a:p>
      </dgm:t>
    </dgm:pt>
    <dgm:pt modelId="{4E258CF0-0D44-41FD-8B00-F12A96331A8E}">
      <dgm:prSet custT="1"/>
      <dgm:spPr>
        <a:solidFill>
          <a:schemeClr val="bg1">
            <a:lumMod val="95000"/>
          </a:schemeClr>
        </a:solidFill>
      </dgm:spPr>
      <dgm:t>
        <a:bodyPr/>
        <a:lstStyle/>
        <a:p>
          <a:pPr>
            <a:lnSpc>
              <a:spcPct val="100000"/>
            </a:lnSpc>
          </a:pPr>
          <a:r>
            <a:rPr lang="en-US" sz="1200" u="none">
              <a:solidFill>
                <a:schemeClr val="tx1"/>
              </a:solidFill>
            </a:rPr>
            <a:t>Implicit bias affecting resource allocation and policy</a:t>
          </a:r>
        </a:p>
      </dgm:t>
    </dgm:pt>
    <dgm:pt modelId="{00320D84-B879-4349-AAC6-64DEA11C6B25}" type="parTrans" cxnId="{BA77BA08-0C08-4626-A81F-5E16BCCDD655}">
      <dgm:prSet/>
      <dgm:spPr/>
      <dgm:t>
        <a:bodyPr/>
        <a:lstStyle/>
        <a:p>
          <a:endParaRPr lang="en-US">
            <a:solidFill>
              <a:schemeClr val="bg1"/>
            </a:solidFill>
          </a:endParaRPr>
        </a:p>
      </dgm:t>
    </dgm:pt>
    <dgm:pt modelId="{AE90F877-86AE-48A9-B241-2BC04A77F6E1}" type="sibTrans" cxnId="{BA77BA08-0C08-4626-A81F-5E16BCCDD655}">
      <dgm:prSet/>
      <dgm:spPr/>
      <dgm:t>
        <a:bodyPr/>
        <a:lstStyle/>
        <a:p>
          <a:endParaRPr lang="en-US">
            <a:solidFill>
              <a:schemeClr val="bg1"/>
            </a:solidFill>
          </a:endParaRPr>
        </a:p>
      </dgm:t>
    </dgm:pt>
    <dgm:pt modelId="{F8A238BC-FB60-4812-ADF7-D0200A56C8C6}">
      <dgm:prSet phldrT="[Text]" custT="1"/>
      <dgm:spPr>
        <a:solidFill>
          <a:srgbClr val="92D050"/>
        </a:solidFill>
      </dgm:spPr>
      <dgm:t>
        <a:bodyPr/>
        <a:lstStyle/>
        <a:p>
          <a:pPr>
            <a:lnSpc>
              <a:spcPct val="100000"/>
            </a:lnSpc>
          </a:pPr>
          <a:r>
            <a:rPr lang="en-US" sz="1200" u="none" dirty="0">
              <a:solidFill>
                <a:schemeClr val="tx1"/>
              </a:solidFill>
            </a:rPr>
            <a:t>Fair allocation of city funds &amp; services</a:t>
          </a:r>
        </a:p>
        <a:p>
          <a:pPr>
            <a:lnSpc>
              <a:spcPct val="100000"/>
            </a:lnSpc>
          </a:pPr>
          <a:endParaRPr lang="en-US" sz="1200" u="none" dirty="0">
            <a:solidFill>
              <a:schemeClr val="tx1"/>
            </a:solidFill>
          </a:endParaRPr>
        </a:p>
        <a:p>
          <a:pPr>
            <a:lnSpc>
              <a:spcPct val="100000"/>
            </a:lnSpc>
          </a:pPr>
          <a:r>
            <a:rPr lang="en-US" sz="1200" u="none" dirty="0">
              <a:solidFill>
                <a:schemeClr val="tx1"/>
              </a:solidFill>
            </a:rPr>
            <a:t>Targeted investment in historically underserved communities &amp; blight removal</a:t>
          </a:r>
        </a:p>
        <a:p>
          <a:pPr>
            <a:buFont typeface="Arial" panose="020B0604020202020204" pitchFamily="34" charset="0"/>
            <a:buChar char="•"/>
          </a:pPr>
          <a:endParaRPr lang="en-US" sz="1200" dirty="0">
            <a:solidFill>
              <a:schemeClr val="tx1"/>
            </a:solidFill>
          </a:endParaRPr>
        </a:p>
      </dgm:t>
    </dgm:pt>
    <dgm:pt modelId="{113600D0-3208-42AB-90F3-07ED39B7E5BE}" type="sibTrans" cxnId="{76D6955D-E90D-4BC5-9AB3-F8E6028908C1}">
      <dgm:prSet/>
      <dgm:spPr/>
      <dgm:t>
        <a:bodyPr/>
        <a:lstStyle/>
        <a:p>
          <a:endParaRPr lang="en-US">
            <a:solidFill>
              <a:schemeClr val="bg1"/>
            </a:solidFill>
          </a:endParaRPr>
        </a:p>
      </dgm:t>
    </dgm:pt>
    <dgm:pt modelId="{3061EAC1-0AAE-4792-AED9-FF667AA13D5F}" type="parTrans" cxnId="{76D6955D-E90D-4BC5-9AB3-F8E6028908C1}">
      <dgm:prSet/>
      <dgm:spPr/>
      <dgm:t>
        <a:bodyPr/>
        <a:lstStyle/>
        <a:p>
          <a:endParaRPr lang="en-US">
            <a:solidFill>
              <a:schemeClr val="bg1"/>
            </a:solidFill>
          </a:endParaRPr>
        </a:p>
      </dgm:t>
    </dgm:pt>
    <dgm:pt modelId="{4A53BC51-44F9-4F1D-BD19-5531A25AD753}">
      <dgm:prSet custT="1"/>
      <dgm:spPr>
        <a:solidFill>
          <a:srgbClr val="92D050"/>
        </a:solidFill>
      </dgm:spPr>
      <dgm:t>
        <a:bodyPr/>
        <a:lstStyle/>
        <a:p>
          <a:pPr>
            <a:lnSpc>
              <a:spcPct val="100000"/>
            </a:lnSpc>
          </a:pPr>
          <a:r>
            <a:rPr lang="en-US" sz="1200" u="none">
              <a:solidFill>
                <a:schemeClr val="tx1"/>
              </a:solidFill>
            </a:rPr>
            <a:t>Ensure equitable access to affordable housing and public services</a:t>
          </a:r>
        </a:p>
        <a:p>
          <a:pPr>
            <a:buFont typeface="Arial" panose="020B0604020202020204" pitchFamily="34" charset="0"/>
            <a:buChar char="•"/>
          </a:pPr>
          <a:endParaRPr lang="en-US" sz="1200" u="none">
            <a:solidFill>
              <a:schemeClr val="tx1"/>
            </a:solidFill>
          </a:endParaRPr>
        </a:p>
      </dgm:t>
    </dgm:pt>
    <dgm:pt modelId="{15A8E655-F79A-465D-8262-9F964EC15075}" type="sibTrans" cxnId="{C9EA5B6C-419C-484C-98B7-D0CAB5FE366A}">
      <dgm:prSet/>
      <dgm:spPr/>
      <dgm:t>
        <a:bodyPr/>
        <a:lstStyle/>
        <a:p>
          <a:endParaRPr lang="en-US">
            <a:solidFill>
              <a:schemeClr val="bg1"/>
            </a:solidFill>
          </a:endParaRPr>
        </a:p>
      </dgm:t>
    </dgm:pt>
    <dgm:pt modelId="{EE894DAC-6B53-41F9-B554-26B3EA231B14}" type="parTrans" cxnId="{C9EA5B6C-419C-484C-98B7-D0CAB5FE366A}">
      <dgm:prSet/>
      <dgm:spPr/>
      <dgm:t>
        <a:bodyPr/>
        <a:lstStyle/>
        <a:p>
          <a:endParaRPr lang="en-US">
            <a:solidFill>
              <a:schemeClr val="bg1"/>
            </a:solidFill>
          </a:endParaRPr>
        </a:p>
      </dgm:t>
    </dgm:pt>
    <dgm:pt modelId="{C1AC6247-BDBE-47AB-A3AA-B45E6A4FA5CB}">
      <dgm:prSet custT="1"/>
      <dgm:spPr>
        <a:solidFill>
          <a:srgbClr val="92D050"/>
        </a:solidFill>
      </dgm:spPr>
      <dgm:t>
        <a:bodyPr/>
        <a:lstStyle/>
        <a:p>
          <a:pPr>
            <a:lnSpc>
              <a:spcPct val="100000"/>
            </a:lnSpc>
          </a:pPr>
          <a:r>
            <a:rPr lang="en-US" sz="1200" u="none">
              <a:solidFill>
                <a:schemeClr val="tx1"/>
              </a:solidFill>
            </a:rPr>
            <a:t>Improved communication from the City and engagement</a:t>
          </a:r>
        </a:p>
        <a:p>
          <a:pPr>
            <a:buFont typeface="Arial" panose="020B0604020202020204" pitchFamily="34" charset="0"/>
            <a:buChar char="•"/>
          </a:pPr>
          <a:endParaRPr lang="en-US" sz="1200" u="none">
            <a:solidFill>
              <a:schemeClr val="tx1"/>
            </a:solidFill>
          </a:endParaRPr>
        </a:p>
      </dgm:t>
    </dgm:pt>
    <dgm:pt modelId="{B220F068-E7E4-4DD6-8D1D-863829D363FD}" type="sibTrans" cxnId="{84283B68-7311-486D-907D-785EB2A5E640}">
      <dgm:prSet/>
      <dgm:spPr/>
      <dgm:t>
        <a:bodyPr/>
        <a:lstStyle/>
        <a:p>
          <a:endParaRPr lang="en-US">
            <a:solidFill>
              <a:schemeClr val="bg1"/>
            </a:solidFill>
          </a:endParaRPr>
        </a:p>
      </dgm:t>
    </dgm:pt>
    <dgm:pt modelId="{56D08C98-39CC-4949-B027-CCBD0ADC140E}" type="parTrans" cxnId="{84283B68-7311-486D-907D-785EB2A5E640}">
      <dgm:prSet/>
      <dgm:spPr/>
      <dgm:t>
        <a:bodyPr/>
        <a:lstStyle/>
        <a:p>
          <a:endParaRPr lang="en-US">
            <a:solidFill>
              <a:schemeClr val="bg1"/>
            </a:solidFill>
          </a:endParaRPr>
        </a:p>
      </dgm:t>
    </dgm:pt>
    <dgm:pt modelId="{2D5E89B6-ABD4-4D24-96F4-F316F9ECB992}">
      <dgm:prSet custT="1"/>
      <dgm:spPr>
        <a:solidFill>
          <a:srgbClr val="92D050"/>
        </a:solidFill>
      </dgm:spPr>
      <dgm:t>
        <a:bodyPr/>
        <a:lstStyle/>
        <a:p>
          <a:pPr>
            <a:lnSpc>
              <a:spcPct val="100000"/>
            </a:lnSpc>
          </a:pPr>
          <a:r>
            <a:rPr lang="en-US" sz="1200" u="none">
              <a:solidFill>
                <a:schemeClr val="tx1"/>
              </a:solidFill>
            </a:rPr>
            <a:t>Transparency in decision-making processes</a:t>
          </a:r>
        </a:p>
        <a:p>
          <a:pPr>
            <a:buFont typeface="Arial" panose="020B0604020202020204" pitchFamily="34" charset="0"/>
            <a:buChar char="•"/>
          </a:pPr>
          <a:endParaRPr lang="en-US" sz="1200" u="none">
            <a:solidFill>
              <a:schemeClr val="tx1"/>
            </a:solidFill>
          </a:endParaRPr>
        </a:p>
      </dgm:t>
    </dgm:pt>
    <dgm:pt modelId="{21D2007D-F675-4120-9CED-2A075D3E5EE9}" type="sibTrans" cxnId="{BC89294B-4AF0-4189-9E5D-F439363094D9}">
      <dgm:prSet/>
      <dgm:spPr/>
      <dgm:t>
        <a:bodyPr/>
        <a:lstStyle/>
        <a:p>
          <a:endParaRPr lang="en-US">
            <a:solidFill>
              <a:schemeClr val="bg1"/>
            </a:solidFill>
          </a:endParaRPr>
        </a:p>
      </dgm:t>
    </dgm:pt>
    <dgm:pt modelId="{B5B51159-E44C-4955-9FCA-AE7F1CA43A13}" type="parTrans" cxnId="{BC89294B-4AF0-4189-9E5D-F439363094D9}">
      <dgm:prSet/>
      <dgm:spPr/>
      <dgm:t>
        <a:bodyPr/>
        <a:lstStyle/>
        <a:p>
          <a:endParaRPr lang="en-US">
            <a:solidFill>
              <a:schemeClr val="bg1"/>
            </a:solidFill>
          </a:endParaRPr>
        </a:p>
      </dgm:t>
    </dgm:pt>
    <dgm:pt modelId="{68BD60EC-B3BC-4869-9BAE-4117DD41EC46}">
      <dgm:prSet custT="1"/>
      <dgm:spPr>
        <a:solidFill>
          <a:srgbClr val="92D050"/>
        </a:solidFill>
      </dgm:spPr>
      <dgm:t>
        <a:bodyPr/>
        <a:lstStyle/>
        <a:p>
          <a:pPr>
            <a:lnSpc>
              <a:spcPct val="100000"/>
            </a:lnSpc>
          </a:pPr>
          <a:r>
            <a:rPr lang="en-US" sz="1200" u="none">
              <a:solidFill>
                <a:schemeClr val="tx1"/>
              </a:solidFill>
            </a:rPr>
            <a:t>Diverse representation in city government &amp; processes</a:t>
          </a:r>
        </a:p>
        <a:p>
          <a:pPr>
            <a:lnSpc>
              <a:spcPct val="100000"/>
            </a:lnSpc>
          </a:pPr>
          <a:endParaRPr lang="en-US" sz="1200" u="none">
            <a:solidFill>
              <a:schemeClr val="tx1"/>
            </a:solidFill>
          </a:endParaRPr>
        </a:p>
      </dgm:t>
    </dgm:pt>
    <dgm:pt modelId="{E8B4B2BD-9142-4A96-9F87-31E100E21502}" type="sibTrans" cxnId="{662255A6-FB1E-4979-B4E2-55428C64E8BE}">
      <dgm:prSet/>
      <dgm:spPr/>
      <dgm:t>
        <a:bodyPr/>
        <a:lstStyle/>
        <a:p>
          <a:endParaRPr lang="en-US">
            <a:solidFill>
              <a:schemeClr val="bg1"/>
            </a:solidFill>
          </a:endParaRPr>
        </a:p>
      </dgm:t>
    </dgm:pt>
    <dgm:pt modelId="{9784B7F3-5821-4BC1-AE0D-422947CAF43E}" type="parTrans" cxnId="{662255A6-FB1E-4979-B4E2-55428C64E8BE}">
      <dgm:prSet/>
      <dgm:spPr/>
      <dgm:t>
        <a:bodyPr/>
        <a:lstStyle/>
        <a:p>
          <a:endParaRPr lang="en-US">
            <a:solidFill>
              <a:schemeClr val="bg1"/>
            </a:solidFill>
          </a:endParaRPr>
        </a:p>
      </dgm:t>
    </dgm:pt>
    <dgm:pt modelId="{EC009CC7-65E9-4D03-90AE-5B2D80D7B044}">
      <dgm:prSet custT="1"/>
      <dgm:spPr>
        <a:solidFill>
          <a:srgbClr val="92D050"/>
        </a:solidFill>
      </dgm:spPr>
      <dgm:t>
        <a:bodyPr/>
        <a:lstStyle/>
        <a:p>
          <a:pPr>
            <a:lnSpc>
              <a:spcPct val="100000"/>
            </a:lnSpc>
          </a:pPr>
          <a:r>
            <a:rPr lang="en-US" sz="1200" u="none">
              <a:solidFill>
                <a:schemeClr val="tx1"/>
              </a:solidFill>
            </a:rPr>
            <a:t>Fair &amp; consistent enforcement of laws and city codes</a:t>
          </a:r>
        </a:p>
        <a:p>
          <a:pPr>
            <a:lnSpc>
              <a:spcPct val="100000"/>
            </a:lnSpc>
          </a:pPr>
          <a:endParaRPr lang="en-US" sz="1200" u="none">
            <a:solidFill>
              <a:schemeClr val="tx1"/>
            </a:solidFill>
          </a:endParaRPr>
        </a:p>
      </dgm:t>
    </dgm:pt>
    <dgm:pt modelId="{22F2DE18-F348-4BD4-9FF4-0AFE897722C5}" type="sibTrans" cxnId="{EE346B05-6BB3-430A-9CF3-C9335AF0D9DB}">
      <dgm:prSet/>
      <dgm:spPr/>
      <dgm:t>
        <a:bodyPr/>
        <a:lstStyle/>
        <a:p>
          <a:endParaRPr lang="en-US">
            <a:solidFill>
              <a:schemeClr val="bg1"/>
            </a:solidFill>
          </a:endParaRPr>
        </a:p>
      </dgm:t>
    </dgm:pt>
    <dgm:pt modelId="{A0EE8725-B4FF-453D-9DD1-6DB886FE365B}" type="parTrans" cxnId="{EE346B05-6BB3-430A-9CF3-C9335AF0D9DB}">
      <dgm:prSet/>
      <dgm:spPr/>
      <dgm:t>
        <a:bodyPr/>
        <a:lstStyle/>
        <a:p>
          <a:endParaRPr lang="en-US">
            <a:solidFill>
              <a:schemeClr val="bg1"/>
            </a:solidFill>
          </a:endParaRPr>
        </a:p>
      </dgm:t>
    </dgm:pt>
    <dgm:pt modelId="{8CCDB4CD-E601-44A1-82C8-DE4975BA1151}">
      <dgm:prSet custT="1"/>
      <dgm:spPr>
        <a:solidFill>
          <a:srgbClr val="92D050"/>
        </a:solidFill>
      </dgm:spPr>
      <dgm:t>
        <a:bodyPr/>
        <a:lstStyle/>
        <a:p>
          <a:pPr>
            <a:lnSpc>
              <a:spcPct val="100000"/>
            </a:lnSpc>
          </a:pPr>
          <a:r>
            <a:rPr lang="en-US" sz="1200">
              <a:solidFill>
                <a:schemeClr val="tx1"/>
              </a:solidFill>
            </a:rPr>
            <a:t>Support for local businesses, particularly those owned by minority groups</a:t>
          </a:r>
          <a:endParaRPr lang="en-US" sz="1200" u="none">
            <a:solidFill>
              <a:schemeClr val="tx1"/>
            </a:solidFill>
          </a:endParaRPr>
        </a:p>
      </dgm:t>
    </dgm:pt>
    <dgm:pt modelId="{C6E653C4-4BEF-4CC6-AE69-AC66BACCE4BD}" type="sibTrans" cxnId="{ACA8746D-7B5B-4CBA-8E5B-FB234FAF4F29}">
      <dgm:prSet/>
      <dgm:spPr/>
      <dgm:t>
        <a:bodyPr/>
        <a:lstStyle/>
        <a:p>
          <a:endParaRPr lang="en-US">
            <a:solidFill>
              <a:schemeClr val="bg1"/>
            </a:solidFill>
          </a:endParaRPr>
        </a:p>
      </dgm:t>
    </dgm:pt>
    <dgm:pt modelId="{2CB82882-3416-4510-9819-65DAE031484D}" type="parTrans" cxnId="{ACA8746D-7B5B-4CBA-8E5B-FB234FAF4F29}">
      <dgm:prSet/>
      <dgm:spPr/>
      <dgm:t>
        <a:bodyPr/>
        <a:lstStyle/>
        <a:p>
          <a:endParaRPr lang="en-US">
            <a:solidFill>
              <a:schemeClr val="bg1"/>
            </a:solidFill>
          </a:endParaRPr>
        </a:p>
      </dgm:t>
    </dgm:pt>
    <dgm:pt modelId="{EFD18450-C894-44A2-8722-F5F7AD15CFE9}" type="pres">
      <dgm:prSet presAssocID="{E9147A95-66E8-4C9A-9550-E93DF22CB1EC}" presName="root" presStyleCnt="0">
        <dgm:presLayoutVars>
          <dgm:dir/>
          <dgm:resizeHandles val="exact"/>
        </dgm:presLayoutVars>
      </dgm:prSet>
      <dgm:spPr/>
    </dgm:pt>
    <dgm:pt modelId="{9FA2BC22-70DD-404B-BBB8-C58AA9147EE7}" type="pres">
      <dgm:prSet presAssocID="{690BE816-4530-4D2A-A540-3538BE7341E6}" presName="compNode" presStyleCnt="0"/>
      <dgm:spPr/>
    </dgm:pt>
    <dgm:pt modelId="{6DC8FD3B-66E3-46BA-832D-07D7B12AB28E}" type="pres">
      <dgm:prSet presAssocID="{690BE816-4530-4D2A-A540-3538BE7341E6}" presName="iconRect" presStyleLbl="node1" presStyleIdx="0" presStyleCnt="2" custLinFactNeighborX="-2122" custLinFactNeighborY="-7176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EF360F32-9D5A-4E22-9A38-3099C6ABE9BE}" type="pres">
      <dgm:prSet presAssocID="{690BE816-4530-4D2A-A540-3538BE7341E6}" presName="iconSpace" presStyleCnt="0"/>
      <dgm:spPr/>
    </dgm:pt>
    <dgm:pt modelId="{603BE8CD-3649-469F-95D5-E92713BDC0BD}" type="pres">
      <dgm:prSet presAssocID="{690BE816-4530-4D2A-A540-3538BE7341E6}" presName="parTx" presStyleLbl="revTx" presStyleIdx="0" presStyleCnt="4" custScaleY="68891" custLinFactY="-96556" custLinFactNeighborX="558" custLinFactNeighborY="-100000">
        <dgm:presLayoutVars>
          <dgm:chMax val="0"/>
          <dgm:chPref val="0"/>
        </dgm:presLayoutVars>
      </dgm:prSet>
      <dgm:spPr/>
    </dgm:pt>
    <dgm:pt modelId="{BB7CB923-668F-4B0F-ADBD-FF67686A046E}" type="pres">
      <dgm:prSet presAssocID="{690BE816-4530-4D2A-A540-3538BE7341E6}" presName="txSpace" presStyleCnt="0"/>
      <dgm:spPr/>
    </dgm:pt>
    <dgm:pt modelId="{64B440FA-6371-41FA-B710-1D7CCBDC1CFB}" type="pres">
      <dgm:prSet presAssocID="{690BE816-4530-4D2A-A540-3538BE7341E6}" presName="desTx" presStyleLbl="revTx" presStyleIdx="1" presStyleCnt="4" custScaleY="529154" custLinFactNeighborX="1498" custLinFactNeighborY="96566">
        <dgm:presLayoutVars/>
      </dgm:prSet>
      <dgm:spPr/>
    </dgm:pt>
    <dgm:pt modelId="{7096DC86-6186-440B-9FE9-2EFDE3855E4E}" type="pres">
      <dgm:prSet presAssocID="{2AB772D9-45E5-48C3-B713-C79F9CD8FBEA}" presName="sibTrans" presStyleCnt="0"/>
      <dgm:spPr/>
    </dgm:pt>
    <dgm:pt modelId="{8672422F-C169-4951-905C-893B290AB87B}" type="pres">
      <dgm:prSet presAssocID="{FD03F2E0-56B4-4454-B3F9-CD38944C523D}" presName="compNode" presStyleCnt="0"/>
      <dgm:spPr/>
    </dgm:pt>
    <dgm:pt modelId="{0D7F8B2E-2FC9-4538-B8F6-3CFFDF180A43}" type="pres">
      <dgm:prSet presAssocID="{FD03F2E0-56B4-4454-B3F9-CD38944C523D}" presName="iconRect" presStyleLbl="node1" presStyleIdx="1" presStyleCnt="2" custScaleX="116803" custScaleY="111262" custLinFactNeighborX="-24909" custLinFactNeighborY="-598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E3D5167B-A4C9-4AC2-84BB-6158501A0EB4}" type="pres">
      <dgm:prSet presAssocID="{FD03F2E0-56B4-4454-B3F9-CD38944C523D}" presName="iconSpace" presStyleCnt="0"/>
      <dgm:spPr/>
    </dgm:pt>
    <dgm:pt modelId="{E4E0DBCD-2DAD-4FD9-8F36-DFD55FE1B8ED}" type="pres">
      <dgm:prSet presAssocID="{FD03F2E0-56B4-4454-B3F9-CD38944C523D}" presName="parTx" presStyleLbl="revTx" presStyleIdx="2" presStyleCnt="4" custScaleY="75746" custLinFactY="-100000" custLinFactNeighborX="-5385" custLinFactNeighborY="-107724">
        <dgm:presLayoutVars>
          <dgm:chMax val="0"/>
          <dgm:chPref val="0"/>
        </dgm:presLayoutVars>
      </dgm:prSet>
      <dgm:spPr/>
    </dgm:pt>
    <dgm:pt modelId="{0A81D95F-EB2B-46E2-B26C-8A67FAD90140}" type="pres">
      <dgm:prSet presAssocID="{FD03F2E0-56B4-4454-B3F9-CD38944C523D}" presName="txSpace" presStyleCnt="0"/>
      <dgm:spPr/>
    </dgm:pt>
    <dgm:pt modelId="{DDECFB26-085B-4CEA-BACF-630F35E38EF5}" type="pres">
      <dgm:prSet presAssocID="{FD03F2E0-56B4-4454-B3F9-CD38944C523D}" presName="desTx" presStyleLbl="revTx" presStyleIdx="3" presStyleCnt="4" custScaleY="525921" custLinFactNeighborX="-5022" custLinFactNeighborY="88564">
        <dgm:presLayoutVars/>
      </dgm:prSet>
      <dgm:spPr/>
    </dgm:pt>
  </dgm:ptLst>
  <dgm:cxnLst>
    <dgm:cxn modelId="{F1485B00-F46A-40E6-BAB1-B744CA54EEC2}" srcId="{690BE816-4530-4D2A-A540-3538BE7341E6}" destId="{7D119BA3-21CA-4028-9465-B2A338AD1013}" srcOrd="2" destOrd="0" parTransId="{0CF43626-4683-4A43-830B-83BA834FA13E}" sibTransId="{4C7A2357-5ABB-4399-BD9C-AEEEA876CC18}"/>
    <dgm:cxn modelId="{C0549802-4C2E-442C-9C7A-9E6DECFFEACD}" srcId="{E9147A95-66E8-4C9A-9550-E93DF22CB1EC}" destId="{FD03F2E0-56B4-4454-B3F9-CD38944C523D}" srcOrd="1" destOrd="0" parTransId="{B12072D5-FC23-42B0-99E0-6CDB6CAAEA62}" sibTransId="{96BC704E-EE6B-4895-935A-7EAAAE698720}"/>
    <dgm:cxn modelId="{EE346B05-6BB3-430A-9CF3-C9335AF0D9DB}" srcId="{FD03F2E0-56B4-4454-B3F9-CD38944C523D}" destId="{EC009CC7-65E9-4D03-90AE-5B2D80D7B044}" srcOrd="5" destOrd="0" parTransId="{A0EE8725-B4FF-453D-9DD1-6DB886FE365B}" sibTransId="{22F2DE18-F348-4BD4-9FF4-0AFE897722C5}"/>
    <dgm:cxn modelId="{BA77BA08-0C08-4626-A81F-5E16BCCDD655}" srcId="{690BE816-4530-4D2A-A540-3538BE7341E6}" destId="{4E258CF0-0D44-41FD-8B00-F12A96331A8E}" srcOrd="4" destOrd="0" parTransId="{00320D84-B879-4349-AAC6-64DEA11C6B25}" sibTransId="{AE90F877-86AE-48A9-B241-2BC04A77F6E1}"/>
    <dgm:cxn modelId="{0BA9720D-3876-41A4-8A90-974EFB97FA04}" srcId="{690BE816-4530-4D2A-A540-3538BE7341E6}" destId="{0A1D5D3D-5EA7-452E-BD03-AB4E67E77D40}" srcOrd="3" destOrd="0" parTransId="{BBFA929C-46F7-4777-8159-705EE5AFB224}" sibTransId="{206AE938-8536-4CCE-86B1-0FFB13AB9C7C}"/>
    <dgm:cxn modelId="{D455E21C-B662-48EE-A79E-1CC2E5655921}" srcId="{690BE816-4530-4D2A-A540-3538BE7341E6}" destId="{411E9FE1-CA52-44F9-ABCF-E0F7C7B7FE0F}" srcOrd="0" destOrd="0" parTransId="{343A361F-F54C-4B31-9853-E6B149A35CE5}" sibTransId="{A52D30D3-28CD-4B52-82DB-9F17D8BD5E6D}"/>
    <dgm:cxn modelId="{4EA45020-BF9E-4EB2-B9C4-2B8B0782B4F1}" type="presOf" srcId="{F8A238BC-FB60-4812-ADF7-D0200A56C8C6}" destId="{DDECFB26-085B-4CEA-BACF-630F35E38EF5}" srcOrd="0" destOrd="0" presId="urn:microsoft.com/office/officeart/2018/2/layout/IconLabelDescriptionList"/>
    <dgm:cxn modelId="{544FBB38-C90F-4BBF-9F82-B82AB008ACC8}" srcId="{690BE816-4530-4D2A-A540-3538BE7341E6}" destId="{228F5707-4FF7-410D-B0EA-04618EF5C0F5}" srcOrd="1" destOrd="0" parTransId="{44274021-8902-4188-9393-8DECF6D2D6E2}" sibTransId="{F7AD7D7E-14B3-4CE2-A93D-C4E85D95F659}"/>
    <dgm:cxn modelId="{76D6955D-E90D-4BC5-9AB3-F8E6028908C1}" srcId="{FD03F2E0-56B4-4454-B3F9-CD38944C523D}" destId="{F8A238BC-FB60-4812-ADF7-D0200A56C8C6}" srcOrd="0" destOrd="0" parTransId="{3061EAC1-0AAE-4792-AED9-FF667AA13D5F}" sibTransId="{113600D0-3208-42AB-90F3-07ED39B7E5BE}"/>
    <dgm:cxn modelId="{E0768041-FEBE-4600-84F4-0C1C291016FF}" type="presOf" srcId="{228F5707-4FF7-410D-B0EA-04618EF5C0F5}" destId="{64B440FA-6371-41FA-B710-1D7CCBDC1CFB}" srcOrd="0" destOrd="1" presId="urn:microsoft.com/office/officeart/2018/2/layout/IconLabelDescriptionList"/>
    <dgm:cxn modelId="{477CB463-8FD4-448A-BBFB-6386CF812CBB}" type="presOf" srcId="{2D5E89B6-ABD4-4D24-96F4-F316F9ECB992}" destId="{DDECFB26-085B-4CEA-BACF-630F35E38EF5}" srcOrd="0" destOrd="3" presId="urn:microsoft.com/office/officeart/2018/2/layout/IconLabelDescriptionList"/>
    <dgm:cxn modelId="{84283B68-7311-486D-907D-785EB2A5E640}" srcId="{FD03F2E0-56B4-4454-B3F9-CD38944C523D}" destId="{C1AC6247-BDBE-47AB-A3AA-B45E6A4FA5CB}" srcOrd="2" destOrd="0" parTransId="{56D08C98-39CC-4949-B027-CCBD0ADC140E}" sibTransId="{B220F068-E7E4-4DD6-8D1D-863829D363FD}"/>
    <dgm:cxn modelId="{AB85014B-6462-464A-83BC-B45C40B6A4F9}" type="presOf" srcId="{E9147A95-66E8-4C9A-9550-E93DF22CB1EC}" destId="{EFD18450-C894-44A2-8722-F5F7AD15CFE9}" srcOrd="0" destOrd="0" presId="urn:microsoft.com/office/officeart/2018/2/layout/IconLabelDescriptionList"/>
    <dgm:cxn modelId="{BC89294B-4AF0-4189-9E5D-F439363094D9}" srcId="{FD03F2E0-56B4-4454-B3F9-CD38944C523D}" destId="{2D5E89B6-ABD4-4D24-96F4-F316F9ECB992}" srcOrd="3" destOrd="0" parTransId="{B5B51159-E44C-4955-9FCA-AE7F1CA43A13}" sibTransId="{21D2007D-F675-4120-9CED-2A075D3E5EE9}"/>
    <dgm:cxn modelId="{C9EA5B6C-419C-484C-98B7-D0CAB5FE366A}" srcId="{FD03F2E0-56B4-4454-B3F9-CD38944C523D}" destId="{4A53BC51-44F9-4F1D-BD19-5531A25AD753}" srcOrd="1" destOrd="0" parTransId="{EE894DAC-6B53-41F9-B554-26B3EA231B14}" sibTransId="{15A8E655-F79A-465D-8262-9F964EC15075}"/>
    <dgm:cxn modelId="{ACA8746D-7B5B-4CBA-8E5B-FB234FAF4F29}" srcId="{FD03F2E0-56B4-4454-B3F9-CD38944C523D}" destId="{8CCDB4CD-E601-44A1-82C8-DE4975BA1151}" srcOrd="6" destOrd="0" parTransId="{2CB82882-3416-4510-9819-65DAE031484D}" sibTransId="{C6E653C4-4BEF-4CC6-AE69-AC66BACCE4BD}"/>
    <dgm:cxn modelId="{82A47951-123B-4487-A92B-182083FBB195}" type="presOf" srcId="{0A1D5D3D-5EA7-452E-BD03-AB4E67E77D40}" destId="{64B440FA-6371-41FA-B710-1D7CCBDC1CFB}" srcOrd="0" destOrd="3" presId="urn:microsoft.com/office/officeart/2018/2/layout/IconLabelDescriptionList"/>
    <dgm:cxn modelId="{DF242C78-E9F7-49A8-9BB0-35D8CC9592C0}" type="presOf" srcId="{690BE816-4530-4D2A-A540-3538BE7341E6}" destId="{603BE8CD-3649-469F-95D5-E92713BDC0BD}" srcOrd="0" destOrd="0" presId="urn:microsoft.com/office/officeart/2018/2/layout/IconLabelDescriptionList"/>
    <dgm:cxn modelId="{A4A0BC91-BE0B-4083-A209-1BB1F0F56D15}" type="presOf" srcId="{4A53BC51-44F9-4F1D-BD19-5531A25AD753}" destId="{DDECFB26-085B-4CEA-BACF-630F35E38EF5}" srcOrd="0" destOrd="1" presId="urn:microsoft.com/office/officeart/2018/2/layout/IconLabelDescriptionList"/>
    <dgm:cxn modelId="{E62A35A1-4784-480A-8DDD-B0B1A610210C}" type="presOf" srcId="{411E9FE1-CA52-44F9-ABCF-E0F7C7B7FE0F}" destId="{64B440FA-6371-41FA-B710-1D7CCBDC1CFB}" srcOrd="0" destOrd="0" presId="urn:microsoft.com/office/officeart/2018/2/layout/IconLabelDescriptionList"/>
    <dgm:cxn modelId="{662255A6-FB1E-4979-B4E2-55428C64E8BE}" srcId="{FD03F2E0-56B4-4454-B3F9-CD38944C523D}" destId="{68BD60EC-B3BC-4869-9BAE-4117DD41EC46}" srcOrd="4" destOrd="0" parTransId="{9784B7F3-5821-4BC1-AE0D-422947CAF43E}" sibTransId="{E8B4B2BD-9142-4A96-9F87-31E100E21502}"/>
    <dgm:cxn modelId="{849699BA-9D9F-43E4-A0AB-E1E937D0341D}" srcId="{E9147A95-66E8-4C9A-9550-E93DF22CB1EC}" destId="{690BE816-4530-4D2A-A540-3538BE7341E6}" srcOrd="0" destOrd="0" parTransId="{974AD2D3-6B35-427F-B612-D65D9E3DF6D0}" sibTransId="{2AB772D9-45E5-48C3-B713-C79F9CD8FBEA}"/>
    <dgm:cxn modelId="{97C602D3-A639-4B67-8005-D6A6BFA45FA2}" type="presOf" srcId="{68BD60EC-B3BC-4869-9BAE-4117DD41EC46}" destId="{DDECFB26-085B-4CEA-BACF-630F35E38EF5}" srcOrd="0" destOrd="4" presId="urn:microsoft.com/office/officeart/2018/2/layout/IconLabelDescriptionList"/>
    <dgm:cxn modelId="{50B9B8D4-13AB-4249-B7C8-FDE216234C33}" type="presOf" srcId="{EC009CC7-65E9-4D03-90AE-5B2D80D7B044}" destId="{DDECFB26-085B-4CEA-BACF-630F35E38EF5}" srcOrd="0" destOrd="5" presId="urn:microsoft.com/office/officeart/2018/2/layout/IconLabelDescriptionList"/>
    <dgm:cxn modelId="{7024C9E1-D68D-498D-8566-0C665E90B5D6}" type="presOf" srcId="{8CCDB4CD-E601-44A1-82C8-DE4975BA1151}" destId="{DDECFB26-085B-4CEA-BACF-630F35E38EF5}" srcOrd="0" destOrd="6" presId="urn:microsoft.com/office/officeart/2018/2/layout/IconLabelDescriptionList"/>
    <dgm:cxn modelId="{6CCB8CE4-CACD-4E4E-B8D1-20ACB54768EA}" type="presOf" srcId="{7D119BA3-21CA-4028-9465-B2A338AD1013}" destId="{64B440FA-6371-41FA-B710-1D7CCBDC1CFB}" srcOrd="0" destOrd="2" presId="urn:microsoft.com/office/officeart/2018/2/layout/IconLabelDescriptionList"/>
    <dgm:cxn modelId="{4562B4E5-B122-4D08-969C-54561BBB5E6D}" type="presOf" srcId="{C1AC6247-BDBE-47AB-A3AA-B45E6A4FA5CB}" destId="{DDECFB26-085B-4CEA-BACF-630F35E38EF5}" srcOrd="0" destOrd="2" presId="urn:microsoft.com/office/officeart/2018/2/layout/IconLabelDescriptionList"/>
    <dgm:cxn modelId="{2B0A63E7-24A5-491A-A39A-3DE649B1BB7F}" type="presOf" srcId="{FD03F2E0-56B4-4454-B3F9-CD38944C523D}" destId="{E4E0DBCD-2DAD-4FD9-8F36-DFD55FE1B8ED}" srcOrd="0" destOrd="0" presId="urn:microsoft.com/office/officeart/2018/2/layout/IconLabelDescriptionList"/>
    <dgm:cxn modelId="{401916F7-D3CB-4749-8532-0F467CD098AB}" type="presOf" srcId="{4E258CF0-0D44-41FD-8B00-F12A96331A8E}" destId="{64B440FA-6371-41FA-B710-1D7CCBDC1CFB}" srcOrd="0" destOrd="4" presId="urn:microsoft.com/office/officeart/2018/2/layout/IconLabelDescriptionList"/>
    <dgm:cxn modelId="{090611E7-0737-4C15-8C82-F4730AB26FA1}" type="presParOf" srcId="{EFD18450-C894-44A2-8722-F5F7AD15CFE9}" destId="{9FA2BC22-70DD-404B-BBB8-C58AA9147EE7}" srcOrd="0" destOrd="0" presId="urn:microsoft.com/office/officeart/2018/2/layout/IconLabelDescriptionList"/>
    <dgm:cxn modelId="{82D0183C-5546-4892-A8B5-3E2A0C0F73D5}" type="presParOf" srcId="{9FA2BC22-70DD-404B-BBB8-C58AA9147EE7}" destId="{6DC8FD3B-66E3-46BA-832D-07D7B12AB28E}" srcOrd="0" destOrd="0" presId="urn:microsoft.com/office/officeart/2018/2/layout/IconLabelDescriptionList"/>
    <dgm:cxn modelId="{158EEFAF-645A-42F5-80ED-74FA31C35444}" type="presParOf" srcId="{9FA2BC22-70DD-404B-BBB8-C58AA9147EE7}" destId="{EF360F32-9D5A-4E22-9A38-3099C6ABE9BE}" srcOrd="1" destOrd="0" presId="urn:microsoft.com/office/officeart/2018/2/layout/IconLabelDescriptionList"/>
    <dgm:cxn modelId="{34BC5A9C-2605-4773-BDBE-31C949E3B0D0}" type="presParOf" srcId="{9FA2BC22-70DD-404B-BBB8-C58AA9147EE7}" destId="{603BE8CD-3649-469F-95D5-E92713BDC0BD}" srcOrd="2" destOrd="0" presId="urn:microsoft.com/office/officeart/2018/2/layout/IconLabelDescriptionList"/>
    <dgm:cxn modelId="{96F4301B-1EFA-41B7-87DC-AC3E6A3F7695}" type="presParOf" srcId="{9FA2BC22-70DD-404B-BBB8-C58AA9147EE7}" destId="{BB7CB923-668F-4B0F-ADBD-FF67686A046E}" srcOrd="3" destOrd="0" presId="urn:microsoft.com/office/officeart/2018/2/layout/IconLabelDescriptionList"/>
    <dgm:cxn modelId="{E74533D5-60C5-409F-BC04-70DB7D671C19}" type="presParOf" srcId="{9FA2BC22-70DD-404B-BBB8-C58AA9147EE7}" destId="{64B440FA-6371-41FA-B710-1D7CCBDC1CFB}" srcOrd="4" destOrd="0" presId="urn:microsoft.com/office/officeart/2018/2/layout/IconLabelDescriptionList"/>
    <dgm:cxn modelId="{E4A2EBF2-5389-48A0-9C88-721A7F54BCB6}" type="presParOf" srcId="{EFD18450-C894-44A2-8722-F5F7AD15CFE9}" destId="{7096DC86-6186-440B-9FE9-2EFDE3855E4E}" srcOrd="1" destOrd="0" presId="urn:microsoft.com/office/officeart/2018/2/layout/IconLabelDescriptionList"/>
    <dgm:cxn modelId="{8BCEA9C5-FB9C-47C8-BFD8-B8F5D9259FF5}" type="presParOf" srcId="{EFD18450-C894-44A2-8722-F5F7AD15CFE9}" destId="{8672422F-C169-4951-905C-893B290AB87B}" srcOrd="2" destOrd="0" presId="urn:microsoft.com/office/officeart/2018/2/layout/IconLabelDescriptionList"/>
    <dgm:cxn modelId="{F13F9903-1990-46D0-882E-33C1D1FD3419}" type="presParOf" srcId="{8672422F-C169-4951-905C-893B290AB87B}" destId="{0D7F8B2E-2FC9-4538-B8F6-3CFFDF180A43}" srcOrd="0" destOrd="0" presId="urn:microsoft.com/office/officeart/2018/2/layout/IconLabelDescriptionList"/>
    <dgm:cxn modelId="{C9C57DCD-AFA2-4D78-9755-0A77344904ED}" type="presParOf" srcId="{8672422F-C169-4951-905C-893B290AB87B}" destId="{E3D5167B-A4C9-4AC2-84BB-6158501A0EB4}" srcOrd="1" destOrd="0" presId="urn:microsoft.com/office/officeart/2018/2/layout/IconLabelDescriptionList"/>
    <dgm:cxn modelId="{F7CDB239-E822-4700-8989-EF582B8A3AC3}" type="presParOf" srcId="{8672422F-C169-4951-905C-893B290AB87B}" destId="{E4E0DBCD-2DAD-4FD9-8F36-DFD55FE1B8ED}" srcOrd="2" destOrd="0" presId="urn:microsoft.com/office/officeart/2018/2/layout/IconLabelDescriptionList"/>
    <dgm:cxn modelId="{C6C10CF7-A586-4076-BE27-E77B63569955}" type="presParOf" srcId="{8672422F-C169-4951-905C-893B290AB87B}" destId="{0A81D95F-EB2B-46E2-B26C-8A67FAD90140}" srcOrd="3" destOrd="0" presId="urn:microsoft.com/office/officeart/2018/2/layout/IconLabelDescriptionList"/>
    <dgm:cxn modelId="{88532119-7525-4754-8AC4-2C9CA86B2276}" type="presParOf" srcId="{8672422F-C169-4951-905C-893B290AB87B}" destId="{DDECFB26-085B-4CEA-BACF-630F35E38EF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0DFFD-73F5-4F84-ADA9-C4E7F4A5F2F0}">
      <dsp:nvSpPr>
        <dsp:cNvPr id="0" name=""/>
        <dsp:cNvSpPr/>
      </dsp:nvSpPr>
      <dsp:spPr>
        <a:xfrm>
          <a:off x="0" y="0"/>
          <a:ext cx="5687290" cy="5687290"/>
        </a:xfrm>
        <a:prstGeom prst="pie">
          <a:avLst>
            <a:gd name="adj1" fmla="val 5400000"/>
            <a:gd name="adj2" fmla="val 162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557890-4E63-4EE7-8874-58C516175AFB}">
      <dsp:nvSpPr>
        <dsp:cNvPr id="0" name=""/>
        <dsp:cNvSpPr/>
      </dsp:nvSpPr>
      <dsp:spPr>
        <a:xfrm>
          <a:off x="2843645" y="0"/>
          <a:ext cx="8066809" cy="568729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What We “Thought” We Knew</a:t>
          </a:r>
        </a:p>
      </dsp:txBody>
      <dsp:txXfrm>
        <a:off x="2843645" y="0"/>
        <a:ext cx="8066809" cy="710913"/>
      </dsp:txXfrm>
    </dsp:sp>
    <dsp:sp modelId="{6E362399-DA73-4978-A253-E4FAA9E65E93}">
      <dsp:nvSpPr>
        <dsp:cNvPr id="0" name=""/>
        <dsp:cNvSpPr/>
      </dsp:nvSpPr>
      <dsp:spPr>
        <a:xfrm>
          <a:off x="497638" y="710913"/>
          <a:ext cx="4692013" cy="4692013"/>
        </a:xfrm>
        <a:prstGeom prst="pie">
          <a:avLst>
            <a:gd name="adj1" fmla="val 5400000"/>
            <a:gd name="adj2" fmla="val 16200000"/>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E7D4E-E747-49AC-954D-5E76D0957362}">
      <dsp:nvSpPr>
        <dsp:cNvPr id="0" name=""/>
        <dsp:cNvSpPr/>
      </dsp:nvSpPr>
      <dsp:spPr>
        <a:xfrm>
          <a:off x="2843645" y="710913"/>
          <a:ext cx="8066809" cy="4692013"/>
        </a:xfrm>
        <a:prstGeom prst="rect">
          <a:avLst/>
        </a:prstGeom>
        <a:solidFill>
          <a:schemeClr val="lt1">
            <a:alpha val="90000"/>
            <a:hueOff val="0"/>
            <a:satOff val="0"/>
            <a:lumOff val="0"/>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“What We Heard”</a:t>
          </a:r>
        </a:p>
      </dsp:txBody>
      <dsp:txXfrm>
        <a:off x="2843645" y="710913"/>
        <a:ext cx="8066809" cy="710913"/>
      </dsp:txXfrm>
    </dsp:sp>
    <dsp:sp modelId="{80F9F7F2-46DE-4016-9231-981C76EB586E}">
      <dsp:nvSpPr>
        <dsp:cNvPr id="0" name=""/>
        <dsp:cNvSpPr/>
      </dsp:nvSpPr>
      <dsp:spPr>
        <a:xfrm>
          <a:off x="995277" y="1421826"/>
          <a:ext cx="3696735" cy="3696735"/>
        </a:xfrm>
        <a:prstGeom prst="pie">
          <a:avLst>
            <a:gd name="adj1" fmla="val 5400000"/>
            <a:gd name="adj2" fmla="val 16200000"/>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1B0F0B-6489-46EE-89A1-0AE30A27EE3E}">
      <dsp:nvSpPr>
        <dsp:cNvPr id="0" name=""/>
        <dsp:cNvSpPr/>
      </dsp:nvSpPr>
      <dsp:spPr>
        <a:xfrm>
          <a:off x="2843645" y="1421826"/>
          <a:ext cx="8066809" cy="3696735"/>
        </a:xfrm>
        <a:prstGeom prst="rect">
          <a:avLst/>
        </a:prstGeom>
        <a:solidFill>
          <a:schemeClr val="lt1">
            <a:alpha val="90000"/>
            <a:hueOff val="0"/>
            <a:satOff val="0"/>
            <a:lumOff val="0"/>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“What We Learned” </a:t>
          </a:r>
        </a:p>
      </dsp:txBody>
      <dsp:txXfrm>
        <a:off x="2843645" y="1421826"/>
        <a:ext cx="8066809" cy="710907"/>
      </dsp:txXfrm>
    </dsp:sp>
    <dsp:sp modelId="{BB1F54E7-583C-4277-9EA8-AC63DA7D9857}">
      <dsp:nvSpPr>
        <dsp:cNvPr id="0" name=""/>
        <dsp:cNvSpPr/>
      </dsp:nvSpPr>
      <dsp:spPr>
        <a:xfrm>
          <a:off x="1492913" y="2132734"/>
          <a:ext cx="2701463" cy="2701463"/>
        </a:xfrm>
        <a:prstGeom prst="pie">
          <a:avLst>
            <a:gd name="adj1" fmla="val 5400000"/>
            <a:gd name="adj2" fmla="val 16200000"/>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843A0-93CC-4FBD-AF34-81FC0DA91C33}">
      <dsp:nvSpPr>
        <dsp:cNvPr id="0" name=""/>
        <dsp:cNvSpPr/>
      </dsp:nvSpPr>
      <dsp:spPr>
        <a:xfrm>
          <a:off x="2843645" y="2132734"/>
          <a:ext cx="8066809" cy="2701463"/>
        </a:xfrm>
        <a:prstGeom prst="rect">
          <a:avLst/>
        </a:prstGeom>
        <a:solidFill>
          <a:schemeClr val="lt1">
            <a:alpha val="90000"/>
            <a:hueOff val="0"/>
            <a:satOff val="0"/>
            <a:lumOff val="0"/>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Presentation of Draft Strategic Plan</a:t>
          </a:r>
        </a:p>
      </dsp:txBody>
      <dsp:txXfrm>
        <a:off x="2843645" y="2132734"/>
        <a:ext cx="8066809" cy="710913"/>
      </dsp:txXfrm>
    </dsp:sp>
    <dsp:sp modelId="{0A37E84C-D584-42D8-A74D-0F5786CFA91A}">
      <dsp:nvSpPr>
        <dsp:cNvPr id="0" name=""/>
        <dsp:cNvSpPr/>
      </dsp:nvSpPr>
      <dsp:spPr>
        <a:xfrm>
          <a:off x="1990552" y="2843647"/>
          <a:ext cx="1706185" cy="1706185"/>
        </a:xfrm>
        <a:prstGeom prst="pie">
          <a:avLst>
            <a:gd name="adj1" fmla="val 5400000"/>
            <a:gd name="adj2" fmla="val 16200000"/>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AA692-F709-4A71-ABCF-C8A6B8941542}">
      <dsp:nvSpPr>
        <dsp:cNvPr id="0" name=""/>
        <dsp:cNvSpPr/>
      </dsp:nvSpPr>
      <dsp:spPr>
        <a:xfrm>
          <a:off x="2843645" y="2843647"/>
          <a:ext cx="8066809" cy="1706185"/>
        </a:xfrm>
        <a:prstGeom prst="rect">
          <a:avLst/>
        </a:prstGeom>
        <a:solidFill>
          <a:schemeClr val="lt1">
            <a:alpha val="90000"/>
            <a:hueOff val="0"/>
            <a:satOff val="0"/>
            <a:lumOff val="0"/>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Leading Indicators</a:t>
          </a:r>
        </a:p>
      </dsp:txBody>
      <dsp:txXfrm>
        <a:off x="2843645" y="2843647"/>
        <a:ext cx="8066809" cy="710913"/>
      </dsp:txXfrm>
    </dsp:sp>
    <dsp:sp modelId="{BEB9831C-F148-4F63-9E21-C9DA9EB1D872}">
      <dsp:nvSpPr>
        <dsp:cNvPr id="0" name=""/>
        <dsp:cNvSpPr/>
      </dsp:nvSpPr>
      <dsp:spPr>
        <a:xfrm>
          <a:off x="2488191" y="3554560"/>
          <a:ext cx="710907" cy="710907"/>
        </a:xfrm>
        <a:prstGeom prst="pie">
          <a:avLst>
            <a:gd name="adj1" fmla="val 5400000"/>
            <a:gd name="adj2" fmla="val 1620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3EB5E-ADF2-4696-9239-C100E4F0A51E}">
      <dsp:nvSpPr>
        <dsp:cNvPr id="0" name=""/>
        <dsp:cNvSpPr/>
      </dsp:nvSpPr>
      <dsp:spPr>
        <a:xfrm>
          <a:off x="2843645" y="3554560"/>
          <a:ext cx="8066809" cy="710907"/>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Questions</a:t>
          </a:r>
        </a:p>
      </dsp:txBody>
      <dsp:txXfrm>
        <a:off x="2843645" y="3554560"/>
        <a:ext cx="8066809" cy="7109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0EB3A-A435-47DD-BE93-AD5338F00367}">
      <dsp:nvSpPr>
        <dsp:cNvPr id="0" name=""/>
        <dsp:cNvSpPr/>
      </dsp:nvSpPr>
      <dsp:spPr>
        <a:xfrm>
          <a:off x="3532908" y="4706"/>
          <a:ext cx="5299363" cy="703338"/>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t>Focus on Improving Public Safety Measures</a:t>
          </a:r>
        </a:p>
      </dsp:txBody>
      <dsp:txXfrm>
        <a:off x="3532908" y="92623"/>
        <a:ext cx="5035611" cy="527504"/>
      </dsp:txXfrm>
    </dsp:sp>
    <dsp:sp modelId="{B3709A24-44C2-4DFD-9440-2D37DAC615D2}">
      <dsp:nvSpPr>
        <dsp:cNvPr id="0" name=""/>
        <dsp:cNvSpPr/>
      </dsp:nvSpPr>
      <dsp:spPr>
        <a:xfrm>
          <a:off x="0" y="4706"/>
          <a:ext cx="3532908" cy="70333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Safety &amp; Crime</a:t>
          </a:r>
        </a:p>
      </dsp:txBody>
      <dsp:txXfrm>
        <a:off x="34334" y="39040"/>
        <a:ext cx="3464240" cy="634670"/>
      </dsp:txXfrm>
    </dsp:sp>
    <dsp:sp modelId="{E74A3F36-6D9D-4450-A31A-72C204594FEA}">
      <dsp:nvSpPr>
        <dsp:cNvPr id="0" name=""/>
        <dsp:cNvSpPr/>
      </dsp:nvSpPr>
      <dsp:spPr>
        <a:xfrm>
          <a:off x="3532908" y="778378"/>
          <a:ext cx="5299363" cy="703338"/>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Increase Availability of Affordable Housing Options</a:t>
          </a:r>
        </a:p>
      </dsp:txBody>
      <dsp:txXfrm>
        <a:off x="3532908" y="866295"/>
        <a:ext cx="5035611" cy="527504"/>
      </dsp:txXfrm>
    </dsp:sp>
    <dsp:sp modelId="{8BF2652E-D7DE-4CED-80E7-BA64BF4110DF}">
      <dsp:nvSpPr>
        <dsp:cNvPr id="0" name=""/>
        <dsp:cNvSpPr/>
      </dsp:nvSpPr>
      <dsp:spPr>
        <a:xfrm>
          <a:off x="0" y="778378"/>
          <a:ext cx="3532908" cy="70333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Housing (Affordability and Availability)</a:t>
          </a:r>
        </a:p>
      </dsp:txBody>
      <dsp:txXfrm>
        <a:off x="34334" y="812712"/>
        <a:ext cx="3464240" cy="634670"/>
      </dsp:txXfrm>
    </dsp:sp>
    <dsp:sp modelId="{1B2CFF1A-CA80-468E-9CE0-D4BC92D09327}">
      <dsp:nvSpPr>
        <dsp:cNvPr id="0" name=""/>
        <dsp:cNvSpPr/>
      </dsp:nvSpPr>
      <dsp:spPr>
        <a:xfrm>
          <a:off x="3532908" y="1552050"/>
          <a:ext cx="5299363" cy="703338"/>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Enhance the Cleanliness &amp;  Maintenance of Public Spaces</a:t>
          </a:r>
        </a:p>
      </dsp:txBody>
      <dsp:txXfrm>
        <a:off x="3532908" y="1639967"/>
        <a:ext cx="5035611" cy="527504"/>
      </dsp:txXfrm>
    </dsp:sp>
    <dsp:sp modelId="{0389AB75-43F6-4659-B16B-D96653A198C3}">
      <dsp:nvSpPr>
        <dsp:cNvPr id="0" name=""/>
        <dsp:cNvSpPr/>
      </dsp:nvSpPr>
      <dsp:spPr>
        <a:xfrm>
          <a:off x="0" y="1552050"/>
          <a:ext cx="3532908" cy="70333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Cleanliness &amp; Environment</a:t>
          </a:r>
        </a:p>
      </dsp:txBody>
      <dsp:txXfrm>
        <a:off x="34334" y="1586384"/>
        <a:ext cx="3464240" cy="634670"/>
      </dsp:txXfrm>
    </dsp:sp>
    <dsp:sp modelId="{4E4B6BED-6C54-40C9-8A64-1B62DB6DB820}">
      <dsp:nvSpPr>
        <dsp:cNvPr id="0" name=""/>
        <dsp:cNvSpPr/>
      </dsp:nvSpPr>
      <dsp:spPr>
        <a:xfrm>
          <a:off x="3532908" y="2325721"/>
          <a:ext cx="5299363" cy="703338"/>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Make Strategic Investments in Infrastructure</a:t>
          </a:r>
        </a:p>
      </dsp:txBody>
      <dsp:txXfrm>
        <a:off x="3532908" y="2413638"/>
        <a:ext cx="5035611" cy="527504"/>
      </dsp:txXfrm>
    </dsp:sp>
    <dsp:sp modelId="{7D802EDC-4120-4042-8B83-032C4BD6983C}">
      <dsp:nvSpPr>
        <dsp:cNvPr id="0" name=""/>
        <dsp:cNvSpPr/>
      </dsp:nvSpPr>
      <dsp:spPr>
        <a:xfrm>
          <a:off x="0" y="2325721"/>
          <a:ext cx="3532908" cy="70333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Infrastructure</a:t>
          </a:r>
        </a:p>
      </dsp:txBody>
      <dsp:txXfrm>
        <a:off x="34334" y="2360055"/>
        <a:ext cx="3464240" cy="634670"/>
      </dsp:txXfrm>
    </dsp:sp>
    <dsp:sp modelId="{C93A072E-B4F5-4F14-89E6-6AFEE6A0A091}">
      <dsp:nvSpPr>
        <dsp:cNvPr id="0" name=""/>
        <dsp:cNvSpPr/>
      </dsp:nvSpPr>
      <dsp:spPr>
        <a:xfrm>
          <a:off x="3532908" y="3099393"/>
          <a:ext cx="5299363" cy="703338"/>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Improve &amp; Expand Transportation Options</a:t>
          </a:r>
        </a:p>
      </dsp:txBody>
      <dsp:txXfrm>
        <a:off x="3532908" y="3187310"/>
        <a:ext cx="5035611" cy="527504"/>
      </dsp:txXfrm>
    </dsp:sp>
    <dsp:sp modelId="{169AB3BB-8048-4A46-B685-CED46AF884EA}">
      <dsp:nvSpPr>
        <dsp:cNvPr id="0" name=""/>
        <dsp:cNvSpPr/>
      </dsp:nvSpPr>
      <dsp:spPr>
        <a:xfrm>
          <a:off x="0" y="3099393"/>
          <a:ext cx="3532908" cy="70333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Traffic &amp; Transportation</a:t>
          </a:r>
        </a:p>
      </dsp:txBody>
      <dsp:txXfrm>
        <a:off x="34334" y="3133727"/>
        <a:ext cx="3464240" cy="634670"/>
      </dsp:txXfrm>
    </dsp:sp>
    <dsp:sp modelId="{8FFF8816-F7B4-4929-9DD4-1B7A845EDAEF}">
      <dsp:nvSpPr>
        <dsp:cNvPr id="0" name=""/>
        <dsp:cNvSpPr/>
      </dsp:nvSpPr>
      <dsp:spPr>
        <a:xfrm>
          <a:off x="3532908" y="3873065"/>
          <a:ext cx="5299363" cy="703338"/>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Support &amp; Invest in Local Neighborhoods</a:t>
          </a:r>
        </a:p>
      </dsp:txBody>
      <dsp:txXfrm>
        <a:off x="3532908" y="3960982"/>
        <a:ext cx="5035611" cy="527504"/>
      </dsp:txXfrm>
    </dsp:sp>
    <dsp:sp modelId="{0F384689-19D5-47F5-99D6-0F3F72C22CEB}">
      <dsp:nvSpPr>
        <dsp:cNvPr id="0" name=""/>
        <dsp:cNvSpPr/>
      </dsp:nvSpPr>
      <dsp:spPr>
        <a:xfrm>
          <a:off x="0" y="3873065"/>
          <a:ext cx="3532908" cy="70333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Community &amp; Neighborhoods</a:t>
          </a:r>
        </a:p>
      </dsp:txBody>
      <dsp:txXfrm>
        <a:off x="34334" y="3907399"/>
        <a:ext cx="3464240" cy="634670"/>
      </dsp:txXfrm>
    </dsp:sp>
    <dsp:sp modelId="{07E7E1D4-E177-454D-84E7-2E854D42ADC1}">
      <dsp:nvSpPr>
        <dsp:cNvPr id="0" name=""/>
        <dsp:cNvSpPr/>
      </dsp:nvSpPr>
      <dsp:spPr>
        <a:xfrm>
          <a:off x="3532908" y="4646737"/>
          <a:ext cx="5299363" cy="703338"/>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Manage Impact of Tourism on Resident’s Daily Lives such as Noise  &amp; Congestion</a:t>
          </a:r>
        </a:p>
      </dsp:txBody>
      <dsp:txXfrm>
        <a:off x="3532908" y="4734654"/>
        <a:ext cx="5035611" cy="527504"/>
      </dsp:txXfrm>
    </dsp:sp>
    <dsp:sp modelId="{282782C8-509B-4FA0-9334-13B319EA94B4}">
      <dsp:nvSpPr>
        <dsp:cNvPr id="0" name=""/>
        <dsp:cNvSpPr/>
      </dsp:nvSpPr>
      <dsp:spPr>
        <a:xfrm>
          <a:off x="0" y="4646737"/>
          <a:ext cx="3532908" cy="70333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Cost of Living</a:t>
          </a:r>
        </a:p>
      </dsp:txBody>
      <dsp:txXfrm>
        <a:off x="34334" y="4681071"/>
        <a:ext cx="3464240" cy="6346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C73AD-FDF1-4FD1-8A3F-5FC0E8AB24F0}">
      <dsp:nvSpPr>
        <dsp:cNvPr id="0" name=""/>
        <dsp:cNvSpPr/>
      </dsp:nvSpPr>
      <dsp:spPr>
        <a:xfrm>
          <a:off x="4977793" y="1548"/>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u="none" kern="1200">
              <a:solidFill>
                <a:schemeClr val="bg1"/>
              </a:solidFill>
            </a:rPr>
            <a:t>Enhance public transportation options.</a:t>
          </a:r>
          <a:endParaRPr lang="en-US" sz="1600" b="1" kern="1200">
            <a:solidFill>
              <a:schemeClr val="bg1"/>
            </a:solidFill>
          </a:endParaRPr>
        </a:p>
      </dsp:txBody>
      <dsp:txXfrm>
        <a:off x="5006417" y="30172"/>
        <a:ext cx="5542770" cy="529116"/>
      </dsp:txXfrm>
    </dsp:sp>
    <dsp:sp modelId="{6308847C-607F-4B88-81FE-B1B0434A9873}">
      <dsp:nvSpPr>
        <dsp:cNvPr id="0" name=""/>
        <dsp:cNvSpPr/>
      </dsp:nvSpPr>
      <dsp:spPr>
        <a:xfrm>
          <a:off x="4977793" y="617230"/>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u="none" kern="1200">
              <a:solidFill>
                <a:schemeClr val="bg1"/>
              </a:solidFill>
            </a:rPr>
            <a:t>Expand and improve bike lanes and paths to create a connected network.</a:t>
          </a:r>
        </a:p>
      </dsp:txBody>
      <dsp:txXfrm>
        <a:off x="5006417" y="645854"/>
        <a:ext cx="5542770" cy="529116"/>
      </dsp:txXfrm>
    </dsp:sp>
    <dsp:sp modelId="{4C50562F-9FCC-4AA1-B13F-C03275133FC3}">
      <dsp:nvSpPr>
        <dsp:cNvPr id="0" name=""/>
        <dsp:cNvSpPr/>
      </dsp:nvSpPr>
      <dsp:spPr>
        <a:xfrm>
          <a:off x="4977793" y="1232913"/>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u="none" kern="1200">
              <a:solidFill>
                <a:schemeClr val="bg1"/>
              </a:solidFill>
            </a:rPr>
            <a:t>Complete the Tide to Town project.</a:t>
          </a:r>
        </a:p>
      </dsp:txBody>
      <dsp:txXfrm>
        <a:off x="5006417" y="1261537"/>
        <a:ext cx="5542770" cy="529116"/>
      </dsp:txXfrm>
    </dsp:sp>
    <dsp:sp modelId="{EEA7A9EA-7F4D-4621-A31D-985D1910960E}">
      <dsp:nvSpPr>
        <dsp:cNvPr id="0" name=""/>
        <dsp:cNvSpPr/>
      </dsp:nvSpPr>
      <dsp:spPr>
        <a:xfrm>
          <a:off x="4977793" y="1848596"/>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u="none" kern="1200">
              <a:solidFill>
                <a:schemeClr val="bg1"/>
              </a:solidFill>
            </a:rPr>
            <a:t>Increase walkability through better pedestrian infrastructure.</a:t>
          </a:r>
        </a:p>
      </dsp:txBody>
      <dsp:txXfrm>
        <a:off x="5006417" y="1877220"/>
        <a:ext cx="5542770" cy="529116"/>
      </dsp:txXfrm>
    </dsp:sp>
    <dsp:sp modelId="{77B7C0FA-0252-462D-AF3D-90B8C25DC4EF}">
      <dsp:nvSpPr>
        <dsp:cNvPr id="0" name=""/>
        <dsp:cNvSpPr/>
      </dsp:nvSpPr>
      <dsp:spPr>
        <a:xfrm>
          <a:off x="4977793" y="2464278"/>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u="none" kern="1200">
              <a:solidFill>
                <a:schemeClr val="bg1"/>
              </a:solidFill>
            </a:rPr>
            <a:t>Implement regional transit planning.</a:t>
          </a:r>
        </a:p>
      </dsp:txBody>
      <dsp:txXfrm>
        <a:off x="5006417" y="2492902"/>
        <a:ext cx="5542770" cy="529116"/>
      </dsp:txXfrm>
    </dsp:sp>
    <dsp:sp modelId="{41BE5F68-9EE1-4D53-BB4C-B2F7026AB016}">
      <dsp:nvSpPr>
        <dsp:cNvPr id="0" name=""/>
        <dsp:cNvSpPr/>
      </dsp:nvSpPr>
      <dsp:spPr>
        <a:xfrm>
          <a:off x="4977793" y="3079961"/>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u="none" kern="1200">
              <a:solidFill>
                <a:schemeClr val="bg1"/>
              </a:solidFill>
            </a:rPr>
            <a:t>Invest in multimodal transportation options.</a:t>
          </a:r>
        </a:p>
      </dsp:txBody>
      <dsp:txXfrm>
        <a:off x="5006417" y="3108585"/>
        <a:ext cx="5542770" cy="529116"/>
      </dsp:txXfrm>
    </dsp:sp>
    <dsp:sp modelId="{B594E088-4B5C-4BFA-BF30-23B7CBA0B1D7}">
      <dsp:nvSpPr>
        <dsp:cNvPr id="0" name=""/>
        <dsp:cNvSpPr/>
      </dsp:nvSpPr>
      <dsp:spPr>
        <a:xfrm>
          <a:off x="4977793" y="3695644"/>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u="none" kern="1200">
              <a:solidFill>
                <a:schemeClr val="bg1"/>
              </a:solidFill>
            </a:rPr>
            <a:t>Prioritize and expedite road repairs.</a:t>
          </a:r>
        </a:p>
      </dsp:txBody>
      <dsp:txXfrm>
        <a:off x="5006417" y="3724268"/>
        <a:ext cx="5542770" cy="529116"/>
      </dsp:txXfrm>
    </dsp:sp>
    <dsp:sp modelId="{B2B42D61-597B-44A6-A656-8BFE7786BE33}">
      <dsp:nvSpPr>
        <dsp:cNvPr id="0" name=""/>
        <dsp:cNvSpPr/>
      </dsp:nvSpPr>
      <dsp:spPr>
        <a:xfrm>
          <a:off x="4977793" y="4311326"/>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u="none" kern="1200">
              <a:solidFill>
                <a:schemeClr val="bg1"/>
              </a:solidFill>
            </a:rPr>
            <a:t>Implement traffic calming measures.</a:t>
          </a:r>
        </a:p>
      </dsp:txBody>
      <dsp:txXfrm>
        <a:off x="5006417" y="4339950"/>
        <a:ext cx="5542770" cy="529116"/>
      </dsp:txXfrm>
    </dsp:sp>
    <dsp:sp modelId="{6872EC54-211F-4D93-BC75-DCEA25117CB4}">
      <dsp:nvSpPr>
        <dsp:cNvPr id="0" name=""/>
        <dsp:cNvSpPr/>
      </dsp:nvSpPr>
      <dsp:spPr>
        <a:xfrm>
          <a:off x="4977793" y="4927009"/>
          <a:ext cx="5600018" cy="5863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Improve the frequency and reliability of public transit.</a:t>
          </a:r>
        </a:p>
      </dsp:txBody>
      <dsp:txXfrm>
        <a:off x="5006417" y="4955633"/>
        <a:ext cx="5542770" cy="5291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1E348-9955-4C0F-8E07-B550613A0304}">
      <dsp:nvSpPr>
        <dsp:cNvPr id="0" name=""/>
        <dsp:cNvSpPr/>
      </dsp:nvSpPr>
      <dsp:spPr>
        <a:xfrm>
          <a:off x="0" y="523827"/>
          <a:ext cx="1947489" cy="1168493"/>
        </a:xfrm>
        <a:prstGeom prst="rect">
          <a:avLst/>
        </a:prstGeom>
        <a:solidFill>
          <a:schemeClr val="accent6">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u="none" kern="1200"/>
            <a:t>Enhanced maintenance and cleanliness.</a:t>
          </a:r>
          <a:endParaRPr lang="en-US" sz="1500" kern="1200"/>
        </a:p>
      </dsp:txBody>
      <dsp:txXfrm>
        <a:off x="0" y="523827"/>
        <a:ext cx="1947489" cy="1168493"/>
      </dsp:txXfrm>
    </dsp:sp>
    <dsp:sp modelId="{8EBA2A91-4088-4D38-B236-9DFF8495FEF1}">
      <dsp:nvSpPr>
        <dsp:cNvPr id="0" name=""/>
        <dsp:cNvSpPr/>
      </dsp:nvSpPr>
      <dsp:spPr>
        <a:xfrm>
          <a:off x="2142238" y="523827"/>
          <a:ext cx="1947489" cy="1168493"/>
        </a:xfrm>
        <a:prstGeom prst="rect">
          <a:avLst/>
        </a:prstGeom>
        <a:solidFill>
          <a:schemeClr val="accent6">
            <a:shade val="80000"/>
            <a:hueOff val="63711"/>
            <a:satOff val="-4761"/>
            <a:lumOff val="524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u="none" kern="1200"/>
            <a:t>Increased safety measures and better lighting, especially at night.</a:t>
          </a:r>
        </a:p>
      </dsp:txBody>
      <dsp:txXfrm>
        <a:off x="2142238" y="523827"/>
        <a:ext cx="1947489" cy="1168493"/>
      </dsp:txXfrm>
    </dsp:sp>
    <dsp:sp modelId="{B6A8A10C-AAA5-4D3B-9E88-8C2385DC0C9D}">
      <dsp:nvSpPr>
        <dsp:cNvPr id="0" name=""/>
        <dsp:cNvSpPr/>
      </dsp:nvSpPr>
      <dsp:spPr>
        <a:xfrm>
          <a:off x="4284477" y="523827"/>
          <a:ext cx="1947489" cy="1168493"/>
        </a:xfrm>
        <a:prstGeom prst="rect">
          <a:avLst/>
        </a:prstGeom>
        <a:solidFill>
          <a:schemeClr val="accent6">
            <a:shade val="80000"/>
            <a:hueOff val="127422"/>
            <a:satOff val="-9522"/>
            <a:lumOff val="1048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u="none" kern="1200"/>
            <a:t>Upgraded amenities such as benches, public restrooms, and water fountains.</a:t>
          </a:r>
        </a:p>
      </dsp:txBody>
      <dsp:txXfrm>
        <a:off x="4284477" y="523827"/>
        <a:ext cx="1947489" cy="1168493"/>
      </dsp:txXfrm>
    </dsp:sp>
    <dsp:sp modelId="{96FE2862-27B3-4666-8E40-1DFEA8C362DB}">
      <dsp:nvSpPr>
        <dsp:cNvPr id="0" name=""/>
        <dsp:cNvSpPr/>
      </dsp:nvSpPr>
      <dsp:spPr>
        <a:xfrm>
          <a:off x="0" y="1887070"/>
          <a:ext cx="1947489" cy="1168493"/>
        </a:xfrm>
        <a:prstGeom prst="rect">
          <a:avLst/>
        </a:prstGeom>
        <a:solidFill>
          <a:schemeClr val="accent6">
            <a:shade val="80000"/>
            <a:hueOff val="191133"/>
            <a:satOff val="-14282"/>
            <a:lumOff val="1572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u="none" kern="1200"/>
            <a:t>More diverse programming and events to attract a wider range of users.</a:t>
          </a:r>
        </a:p>
      </dsp:txBody>
      <dsp:txXfrm>
        <a:off x="0" y="1887070"/>
        <a:ext cx="1947489" cy="1168493"/>
      </dsp:txXfrm>
    </dsp:sp>
    <dsp:sp modelId="{4A909BF7-E9AC-4526-838C-CC600DA79D12}">
      <dsp:nvSpPr>
        <dsp:cNvPr id="0" name=""/>
        <dsp:cNvSpPr/>
      </dsp:nvSpPr>
      <dsp:spPr>
        <a:xfrm>
          <a:off x="2142238" y="1887070"/>
          <a:ext cx="1947489" cy="1168493"/>
        </a:xfrm>
        <a:prstGeom prst="rect">
          <a:avLst/>
        </a:prstGeom>
        <a:solidFill>
          <a:schemeClr val="accent6">
            <a:shade val="80000"/>
            <a:hueOff val="254844"/>
            <a:satOff val="-19043"/>
            <a:lumOff val="209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u="none" kern="1200"/>
            <a:t>Improved accessibility for individuals with disabilities.</a:t>
          </a:r>
        </a:p>
      </dsp:txBody>
      <dsp:txXfrm>
        <a:off x="2142238" y="1887070"/>
        <a:ext cx="1947489" cy="1168493"/>
      </dsp:txXfrm>
    </dsp:sp>
    <dsp:sp modelId="{D85FBC7F-5D12-4AD7-9ECA-E0375F71B141}">
      <dsp:nvSpPr>
        <dsp:cNvPr id="0" name=""/>
        <dsp:cNvSpPr/>
      </dsp:nvSpPr>
      <dsp:spPr>
        <a:xfrm>
          <a:off x="4284477" y="1887070"/>
          <a:ext cx="1947489" cy="1168493"/>
        </a:xfrm>
        <a:prstGeom prst="rect">
          <a:avLst/>
        </a:prstGeom>
        <a:solidFill>
          <a:schemeClr val="accent6">
            <a:shade val="80000"/>
            <a:hueOff val="318555"/>
            <a:satOff val="-23804"/>
            <a:lumOff val="262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u="none" kern="1200"/>
            <a:t>Creation of more parks and green spaces, particularly in underserved areas.</a:t>
          </a:r>
        </a:p>
      </dsp:txBody>
      <dsp:txXfrm>
        <a:off x="4284477" y="1887070"/>
        <a:ext cx="1947489" cy="1168493"/>
      </dsp:txXfrm>
    </dsp:sp>
    <dsp:sp modelId="{B519994D-224B-4C6B-88C7-C7B8C5E34904}">
      <dsp:nvSpPr>
        <dsp:cNvPr id="0" name=""/>
        <dsp:cNvSpPr/>
      </dsp:nvSpPr>
      <dsp:spPr>
        <a:xfrm>
          <a:off x="2142238" y="3250313"/>
          <a:ext cx="1947489" cy="1168493"/>
        </a:xfrm>
        <a:prstGeom prst="rect">
          <a:avLst/>
        </a:prstGeom>
        <a:solidFill>
          <a:schemeClr val="accent6">
            <a:shade val="80000"/>
            <a:hueOff val="382266"/>
            <a:satOff val="-28565"/>
            <a:lumOff val="3145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u="none" kern="1200"/>
            <a:t>Preservation of existing green spaces to prevent development.</a:t>
          </a:r>
        </a:p>
      </dsp:txBody>
      <dsp:txXfrm>
        <a:off x="2142238" y="3250313"/>
        <a:ext cx="1947489" cy="11684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BFF54-CBEF-4038-8A23-2E14F2671BC7}">
      <dsp:nvSpPr>
        <dsp:cNvPr id="0" name=""/>
        <dsp:cNvSpPr/>
      </dsp:nvSpPr>
      <dsp:spPr>
        <a:xfrm>
          <a:off x="0" y="48309"/>
          <a:ext cx="6424624" cy="565110"/>
        </a:xfrm>
        <a:prstGeom prst="round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Customer Service Focus</a:t>
          </a:r>
          <a:endParaRPr lang="en-US" sz="2300" kern="1200"/>
        </a:p>
      </dsp:txBody>
      <dsp:txXfrm>
        <a:off x="27586" y="75895"/>
        <a:ext cx="6369452" cy="509938"/>
      </dsp:txXfrm>
    </dsp:sp>
    <dsp:sp modelId="{025B3E48-607D-435F-929C-FA22C426F322}">
      <dsp:nvSpPr>
        <dsp:cNvPr id="0" name=""/>
        <dsp:cNvSpPr/>
      </dsp:nvSpPr>
      <dsp:spPr>
        <a:xfrm>
          <a:off x="0" y="679659"/>
          <a:ext cx="6424624" cy="565110"/>
        </a:xfrm>
        <a:prstGeom prst="roundRect">
          <a:avLst/>
        </a:prstGeom>
        <a:solidFill>
          <a:schemeClr val="accent3">
            <a:shade val="80000"/>
            <a:hueOff val="-36857"/>
            <a:satOff val="-7569"/>
            <a:lumOff val="56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Improved Responsiveness and Follow-Up</a:t>
          </a:r>
          <a:endParaRPr lang="en-US" sz="2300" kern="1200"/>
        </a:p>
      </dsp:txBody>
      <dsp:txXfrm>
        <a:off x="27586" y="707245"/>
        <a:ext cx="6369452" cy="509938"/>
      </dsp:txXfrm>
    </dsp:sp>
    <dsp:sp modelId="{62E58F4B-0594-432E-82FE-F5DA31164195}">
      <dsp:nvSpPr>
        <dsp:cNvPr id="0" name=""/>
        <dsp:cNvSpPr/>
      </dsp:nvSpPr>
      <dsp:spPr>
        <a:xfrm>
          <a:off x="0" y="1311009"/>
          <a:ext cx="6424624" cy="565110"/>
        </a:xfrm>
        <a:prstGeom prst="roundRect">
          <a:avLst/>
        </a:prstGeom>
        <a:solidFill>
          <a:schemeClr val="accent3">
            <a:shade val="80000"/>
            <a:hueOff val="-73714"/>
            <a:satOff val="-15139"/>
            <a:lumOff val="113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Enhanced Employee Training</a:t>
          </a:r>
          <a:endParaRPr lang="en-US" sz="2300" kern="1200"/>
        </a:p>
      </dsp:txBody>
      <dsp:txXfrm>
        <a:off x="27586" y="1338595"/>
        <a:ext cx="6369452" cy="509938"/>
      </dsp:txXfrm>
    </dsp:sp>
    <dsp:sp modelId="{15E110CB-F1E6-42D3-B8D9-5B6A89B462F7}">
      <dsp:nvSpPr>
        <dsp:cNvPr id="0" name=""/>
        <dsp:cNvSpPr/>
      </dsp:nvSpPr>
      <dsp:spPr>
        <a:xfrm>
          <a:off x="0" y="1942359"/>
          <a:ext cx="6424624" cy="565110"/>
        </a:xfrm>
        <a:prstGeom prst="roundRect">
          <a:avLst/>
        </a:prstGeom>
        <a:solidFill>
          <a:schemeClr val="accent3">
            <a:shade val="80000"/>
            <a:hueOff val="-110571"/>
            <a:satOff val="-22708"/>
            <a:lumOff val="170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Increased Transparency</a:t>
          </a:r>
        </a:p>
      </dsp:txBody>
      <dsp:txXfrm>
        <a:off x="27586" y="1969945"/>
        <a:ext cx="6369452" cy="509938"/>
      </dsp:txXfrm>
    </dsp:sp>
    <dsp:sp modelId="{39812654-2B49-48D8-A7D1-E651713379E4}">
      <dsp:nvSpPr>
        <dsp:cNvPr id="0" name=""/>
        <dsp:cNvSpPr/>
      </dsp:nvSpPr>
      <dsp:spPr>
        <a:xfrm>
          <a:off x="0" y="2573709"/>
          <a:ext cx="6424624" cy="565110"/>
        </a:xfrm>
        <a:prstGeom prst="roundRect">
          <a:avLst/>
        </a:prstGeom>
        <a:solidFill>
          <a:schemeClr val="accent3">
            <a:shade val="80000"/>
            <a:hueOff val="-147427"/>
            <a:satOff val="-30278"/>
            <a:lumOff val="227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Greater Accountability</a:t>
          </a:r>
          <a:endParaRPr lang="en-US" sz="2300" kern="1200"/>
        </a:p>
      </dsp:txBody>
      <dsp:txXfrm>
        <a:off x="27586" y="2601295"/>
        <a:ext cx="6369452" cy="509938"/>
      </dsp:txXfrm>
    </dsp:sp>
    <dsp:sp modelId="{BF0FF08F-938D-4E8A-9CCE-083CF00B43CE}">
      <dsp:nvSpPr>
        <dsp:cNvPr id="0" name=""/>
        <dsp:cNvSpPr/>
      </dsp:nvSpPr>
      <dsp:spPr>
        <a:xfrm>
          <a:off x="0" y="3205059"/>
          <a:ext cx="6424624" cy="565110"/>
        </a:xfrm>
        <a:prstGeom prst="roundRect">
          <a:avLst/>
        </a:prstGeom>
        <a:solidFill>
          <a:schemeClr val="accent3">
            <a:shade val="80000"/>
            <a:hueOff val="-184284"/>
            <a:satOff val="-37847"/>
            <a:lumOff val="28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More Community Input</a:t>
          </a:r>
          <a:endParaRPr lang="en-US" sz="2300" kern="1200"/>
        </a:p>
      </dsp:txBody>
      <dsp:txXfrm>
        <a:off x="27586" y="3232645"/>
        <a:ext cx="6369452" cy="509938"/>
      </dsp:txXfrm>
    </dsp:sp>
    <dsp:sp modelId="{FD9BB866-4853-44F7-B7A5-27696E8ED3FE}">
      <dsp:nvSpPr>
        <dsp:cNvPr id="0" name=""/>
        <dsp:cNvSpPr/>
      </dsp:nvSpPr>
      <dsp:spPr>
        <a:xfrm>
          <a:off x="0" y="3836410"/>
          <a:ext cx="6424624" cy="565110"/>
        </a:xfrm>
        <a:prstGeom prst="roundRect">
          <a:avLst/>
        </a:prstGeom>
        <a:solidFill>
          <a:schemeClr val="accent3">
            <a:shade val="80000"/>
            <a:hueOff val="-221141"/>
            <a:satOff val="-45417"/>
            <a:lumOff val="340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Improved Accessibility</a:t>
          </a:r>
          <a:endParaRPr lang="en-US" sz="2300" kern="1200"/>
        </a:p>
      </dsp:txBody>
      <dsp:txXfrm>
        <a:off x="27586" y="3863996"/>
        <a:ext cx="6369452" cy="509938"/>
      </dsp:txXfrm>
    </dsp:sp>
    <dsp:sp modelId="{8A786769-2DD6-4BEC-A677-278F0533240B}">
      <dsp:nvSpPr>
        <dsp:cNvPr id="0" name=""/>
        <dsp:cNvSpPr/>
      </dsp:nvSpPr>
      <dsp:spPr>
        <a:xfrm>
          <a:off x="0" y="4467760"/>
          <a:ext cx="6424624" cy="565110"/>
        </a:xfrm>
        <a:prstGeom prst="roundRect">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Enhanced Communication</a:t>
          </a:r>
          <a:endParaRPr lang="en-US" sz="2300" kern="1200"/>
        </a:p>
      </dsp:txBody>
      <dsp:txXfrm>
        <a:off x="27586" y="4495346"/>
        <a:ext cx="6369452" cy="5099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19E1D-4411-4060-9CAE-B4FF2C372D83}">
      <dsp:nvSpPr>
        <dsp:cNvPr id="0" name=""/>
        <dsp:cNvSpPr/>
      </dsp:nvSpPr>
      <dsp:spPr>
        <a:xfrm>
          <a:off x="53" y="55089"/>
          <a:ext cx="5106412" cy="7200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t>Public Safety &amp; Crime Prevention</a:t>
          </a:r>
        </a:p>
      </dsp:txBody>
      <dsp:txXfrm>
        <a:off x="53" y="55089"/>
        <a:ext cx="5106412" cy="720000"/>
      </dsp:txXfrm>
    </dsp:sp>
    <dsp:sp modelId="{32B086DE-D185-475C-ADB9-8E0DA6465FCE}">
      <dsp:nvSpPr>
        <dsp:cNvPr id="0" name=""/>
        <dsp:cNvSpPr/>
      </dsp:nvSpPr>
      <dsp:spPr>
        <a:xfrm>
          <a:off x="53" y="775089"/>
          <a:ext cx="5106412" cy="336262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Increase street lighting</a:t>
          </a:r>
        </a:p>
        <a:p>
          <a:pPr marL="228600" lvl="1" indent="-228600" algn="l" defTabSz="1111250">
            <a:lnSpc>
              <a:spcPct val="90000"/>
            </a:lnSpc>
            <a:spcBef>
              <a:spcPct val="0"/>
            </a:spcBef>
            <a:spcAft>
              <a:spcPct val="15000"/>
            </a:spcAft>
            <a:buChar char="•"/>
          </a:pPr>
          <a:r>
            <a:rPr lang="en-US" sz="2500" kern="1200" dirty="0"/>
            <a:t>Better enforcement of laws</a:t>
          </a:r>
        </a:p>
        <a:p>
          <a:pPr marL="228600" lvl="1" indent="-228600" algn="l" defTabSz="1111250">
            <a:lnSpc>
              <a:spcPct val="90000"/>
            </a:lnSpc>
            <a:spcBef>
              <a:spcPct val="0"/>
            </a:spcBef>
            <a:spcAft>
              <a:spcPct val="15000"/>
            </a:spcAft>
            <a:buChar char="•"/>
          </a:pPr>
          <a:r>
            <a:rPr lang="en-US" sz="2500" kern="1200" dirty="0"/>
            <a:t>Concerns about petty crimes and panhandling</a:t>
          </a:r>
        </a:p>
        <a:p>
          <a:pPr marL="228600" lvl="1" indent="-228600" algn="l" defTabSz="1111250">
            <a:lnSpc>
              <a:spcPct val="90000"/>
            </a:lnSpc>
            <a:spcBef>
              <a:spcPct val="0"/>
            </a:spcBef>
            <a:spcAft>
              <a:spcPct val="15000"/>
            </a:spcAft>
            <a:buChar char="•"/>
          </a:pPr>
          <a:r>
            <a:rPr lang="en-US" sz="2500" kern="1200" dirty="0"/>
            <a:t>City takes more of a lead role in addressing homelessness</a:t>
          </a:r>
        </a:p>
        <a:p>
          <a:pPr marL="228600" lvl="1" indent="-228600" algn="l" defTabSz="1111250">
            <a:lnSpc>
              <a:spcPct val="90000"/>
            </a:lnSpc>
            <a:spcBef>
              <a:spcPct val="0"/>
            </a:spcBef>
            <a:spcAft>
              <a:spcPct val="15000"/>
            </a:spcAft>
            <a:buChar char="•"/>
          </a:pPr>
          <a:r>
            <a:rPr lang="en-US" sz="2500" kern="1200" dirty="0"/>
            <a:t>Pet/animal control and abuse prevention</a:t>
          </a:r>
        </a:p>
      </dsp:txBody>
      <dsp:txXfrm>
        <a:off x="53" y="775089"/>
        <a:ext cx="5106412" cy="3362625"/>
      </dsp:txXfrm>
    </dsp:sp>
    <dsp:sp modelId="{592CAA0B-251F-4589-AB4D-68445C312875}">
      <dsp:nvSpPr>
        <dsp:cNvPr id="0" name=""/>
        <dsp:cNvSpPr/>
      </dsp:nvSpPr>
      <dsp:spPr>
        <a:xfrm>
          <a:off x="5821363" y="55089"/>
          <a:ext cx="5106412" cy="720000"/>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t>Infrastructure &amp; Maintenance</a:t>
          </a:r>
        </a:p>
      </dsp:txBody>
      <dsp:txXfrm>
        <a:off x="5821363" y="55089"/>
        <a:ext cx="5106412" cy="720000"/>
      </dsp:txXfrm>
    </dsp:sp>
    <dsp:sp modelId="{9963DA6F-1EC5-413C-BD8A-DB49891EFDA5}">
      <dsp:nvSpPr>
        <dsp:cNvPr id="0" name=""/>
        <dsp:cNvSpPr/>
      </dsp:nvSpPr>
      <dsp:spPr>
        <a:xfrm>
          <a:off x="5821363" y="775089"/>
          <a:ext cx="5106412" cy="3362625"/>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Road repairs and traffic flow improvements</a:t>
          </a:r>
        </a:p>
        <a:p>
          <a:pPr marL="228600" lvl="1" indent="-228600" algn="l" defTabSz="1111250">
            <a:lnSpc>
              <a:spcPct val="90000"/>
            </a:lnSpc>
            <a:spcBef>
              <a:spcPct val="0"/>
            </a:spcBef>
            <a:spcAft>
              <a:spcPct val="15000"/>
            </a:spcAft>
            <a:buChar char="•"/>
          </a:pPr>
          <a:r>
            <a:rPr lang="en-US" sz="2500" kern="1200" dirty="0"/>
            <a:t>Drainage and water leak responses</a:t>
          </a:r>
        </a:p>
        <a:p>
          <a:pPr marL="228600" lvl="1" indent="-228600" algn="l" defTabSz="1111250">
            <a:lnSpc>
              <a:spcPct val="90000"/>
            </a:lnSpc>
            <a:spcBef>
              <a:spcPct val="0"/>
            </a:spcBef>
            <a:spcAft>
              <a:spcPct val="15000"/>
            </a:spcAft>
            <a:buChar char="•"/>
          </a:pPr>
          <a:r>
            <a:rPr lang="en-US" sz="2500" kern="1200"/>
            <a:t>Street and park lighting</a:t>
          </a:r>
        </a:p>
      </dsp:txBody>
      <dsp:txXfrm>
        <a:off x="5821363" y="775089"/>
        <a:ext cx="5106412" cy="33626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D7D8E-F489-42DD-B687-BF4A2D2C10C4}">
      <dsp:nvSpPr>
        <dsp:cNvPr id="0" name=""/>
        <dsp:cNvSpPr/>
      </dsp:nvSpPr>
      <dsp:spPr>
        <a:xfrm>
          <a:off x="0" y="440059"/>
          <a:ext cx="6666833" cy="98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Housing &amp; Zoning</a:t>
          </a:r>
        </a:p>
      </dsp:txBody>
      <dsp:txXfrm>
        <a:off x="47976" y="488035"/>
        <a:ext cx="6570881" cy="886848"/>
      </dsp:txXfrm>
    </dsp:sp>
    <dsp:sp modelId="{0AA54A95-AE26-443A-B4F1-F7D8AAEB3C96}">
      <dsp:nvSpPr>
        <dsp:cNvPr id="0" name=""/>
        <dsp:cNvSpPr/>
      </dsp:nvSpPr>
      <dsp:spPr>
        <a:xfrm>
          <a:off x="0" y="1422859"/>
          <a:ext cx="6666833" cy="1531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a:t>Rental property upkeep</a:t>
          </a:r>
        </a:p>
        <a:p>
          <a:pPr marL="285750" lvl="1" indent="-285750" algn="l" defTabSz="1377950">
            <a:lnSpc>
              <a:spcPct val="90000"/>
            </a:lnSpc>
            <a:spcBef>
              <a:spcPct val="0"/>
            </a:spcBef>
            <a:spcAft>
              <a:spcPct val="20000"/>
            </a:spcAft>
            <a:buChar char="•"/>
          </a:pPr>
          <a:r>
            <a:rPr lang="en-US" sz="3100" kern="1200" dirty="0"/>
            <a:t>Zoning changes to incentivize residential development</a:t>
          </a:r>
        </a:p>
      </dsp:txBody>
      <dsp:txXfrm>
        <a:off x="0" y="1422859"/>
        <a:ext cx="6666833" cy="1531799"/>
      </dsp:txXfrm>
    </dsp:sp>
    <dsp:sp modelId="{4BE3AB58-9F7B-43A7-8EBD-DB4103DA0A13}">
      <dsp:nvSpPr>
        <dsp:cNvPr id="0" name=""/>
        <dsp:cNvSpPr/>
      </dsp:nvSpPr>
      <dsp:spPr>
        <a:xfrm>
          <a:off x="0" y="2954659"/>
          <a:ext cx="6666833" cy="98280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Education &amp; Youth Programs</a:t>
          </a:r>
        </a:p>
      </dsp:txBody>
      <dsp:txXfrm>
        <a:off x="47976" y="3002635"/>
        <a:ext cx="6570881" cy="886848"/>
      </dsp:txXfrm>
    </dsp:sp>
    <dsp:sp modelId="{C9379A54-246D-4E90-BD6E-505E515E1730}">
      <dsp:nvSpPr>
        <dsp:cNvPr id="0" name=""/>
        <dsp:cNvSpPr/>
      </dsp:nvSpPr>
      <dsp:spPr>
        <a:xfrm>
          <a:off x="0" y="3937460"/>
          <a:ext cx="6666833"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a:t>Funding for public schools</a:t>
          </a:r>
        </a:p>
        <a:p>
          <a:pPr marL="285750" lvl="1" indent="-285750" algn="l" defTabSz="1377950">
            <a:lnSpc>
              <a:spcPct val="90000"/>
            </a:lnSpc>
            <a:spcBef>
              <a:spcPct val="0"/>
            </a:spcBef>
            <a:spcAft>
              <a:spcPct val="20000"/>
            </a:spcAft>
            <a:buChar char="•"/>
          </a:pPr>
          <a:r>
            <a:rPr lang="en-US" sz="3100" kern="1200" dirty="0"/>
            <a:t>High-school partnerships</a:t>
          </a:r>
        </a:p>
      </dsp:txBody>
      <dsp:txXfrm>
        <a:off x="0" y="3937460"/>
        <a:ext cx="6666833" cy="10764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10109-A6F1-4F41-83DD-7DB3546FFAF1}">
      <dsp:nvSpPr>
        <dsp:cNvPr id="0" name=""/>
        <dsp:cNvSpPr/>
      </dsp:nvSpPr>
      <dsp:spPr>
        <a:xfrm>
          <a:off x="0" y="213732"/>
          <a:ext cx="6666833" cy="10740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Government Transparency &amp; Accountability</a:t>
          </a:r>
        </a:p>
      </dsp:txBody>
      <dsp:txXfrm>
        <a:off x="52431" y="266163"/>
        <a:ext cx="6561971" cy="969198"/>
      </dsp:txXfrm>
    </dsp:sp>
    <dsp:sp modelId="{9034A8DB-207D-496B-A0FE-EF70A180AA20}">
      <dsp:nvSpPr>
        <dsp:cNvPr id="0" name=""/>
        <dsp:cNvSpPr/>
      </dsp:nvSpPr>
      <dsp:spPr>
        <a:xfrm>
          <a:off x="0" y="1287792"/>
          <a:ext cx="6666833"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Clear communication from government</a:t>
          </a:r>
        </a:p>
        <a:p>
          <a:pPr marL="228600" lvl="1" indent="-228600" algn="l" defTabSz="933450">
            <a:lnSpc>
              <a:spcPct val="90000"/>
            </a:lnSpc>
            <a:spcBef>
              <a:spcPct val="0"/>
            </a:spcBef>
            <a:spcAft>
              <a:spcPct val="20000"/>
            </a:spcAft>
            <a:buChar char="•"/>
          </a:pPr>
          <a:r>
            <a:rPr lang="en-US" sz="2100" kern="1200" dirty="0"/>
            <a:t>Equitable code enforcement</a:t>
          </a:r>
        </a:p>
        <a:p>
          <a:pPr marL="228600" lvl="1" indent="-228600" algn="l" defTabSz="933450">
            <a:lnSpc>
              <a:spcPct val="90000"/>
            </a:lnSpc>
            <a:spcBef>
              <a:spcPct val="0"/>
            </a:spcBef>
            <a:spcAft>
              <a:spcPct val="20000"/>
            </a:spcAft>
            <a:buChar char="•"/>
          </a:pPr>
          <a:r>
            <a:rPr lang="en-US" sz="2100" kern="1200" dirty="0"/>
            <a:t>Engagement with local communities and nonprofits</a:t>
          </a:r>
        </a:p>
        <a:p>
          <a:pPr marL="228600" lvl="1" indent="-228600" algn="l" defTabSz="933450">
            <a:lnSpc>
              <a:spcPct val="90000"/>
            </a:lnSpc>
            <a:spcBef>
              <a:spcPct val="0"/>
            </a:spcBef>
            <a:spcAft>
              <a:spcPct val="20000"/>
            </a:spcAft>
            <a:buChar char="•"/>
          </a:pPr>
          <a:r>
            <a:rPr lang="en-US" sz="2100" kern="1200" dirty="0"/>
            <a:t>Metrics of success/Performance Management</a:t>
          </a:r>
        </a:p>
        <a:p>
          <a:pPr marL="228600" lvl="1" indent="-228600" algn="l" defTabSz="933450">
            <a:lnSpc>
              <a:spcPct val="90000"/>
            </a:lnSpc>
            <a:spcBef>
              <a:spcPct val="0"/>
            </a:spcBef>
            <a:spcAft>
              <a:spcPct val="20000"/>
            </a:spcAft>
            <a:buChar char="•"/>
          </a:pPr>
          <a:r>
            <a:rPr lang="en-US" sz="2100" kern="1200" dirty="0"/>
            <a:t>Transparency and reporting</a:t>
          </a:r>
        </a:p>
      </dsp:txBody>
      <dsp:txXfrm>
        <a:off x="0" y="1287792"/>
        <a:ext cx="6666833" cy="1844369"/>
      </dsp:txXfrm>
    </dsp:sp>
    <dsp:sp modelId="{F55B029B-FDE8-44B5-9076-47B9529C9112}">
      <dsp:nvSpPr>
        <dsp:cNvPr id="0" name=""/>
        <dsp:cNvSpPr/>
      </dsp:nvSpPr>
      <dsp:spPr>
        <a:xfrm>
          <a:off x="0" y="3132162"/>
          <a:ext cx="6666833" cy="107406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Transportation &amp; Traffic</a:t>
          </a:r>
        </a:p>
      </dsp:txBody>
      <dsp:txXfrm>
        <a:off x="52431" y="3184593"/>
        <a:ext cx="6561971" cy="969198"/>
      </dsp:txXfrm>
    </dsp:sp>
    <dsp:sp modelId="{A8210835-CAA5-41F1-8D5F-E3C7655DADF9}">
      <dsp:nvSpPr>
        <dsp:cNvPr id="0" name=""/>
        <dsp:cNvSpPr/>
      </dsp:nvSpPr>
      <dsp:spPr>
        <a:xfrm>
          <a:off x="0" y="4206222"/>
          <a:ext cx="6666833"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Street calming and traffic signals</a:t>
          </a:r>
        </a:p>
        <a:p>
          <a:pPr marL="228600" lvl="1" indent="-228600" algn="l" defTabSz="933450">
            <a:lnSpc>
              <a:spcPct val="90000"/>
            </a:lnSpc>
            <a:spcBef>
              <a:spcPct val="0"/>
            </a:spcBef>
            <a:spcAft>
              <a:spcPct val="20000"/>
            </a:spcAft>
            <a:buChar char="•"/>
          </a:pPr>
          <a:r>
            <a:rPr lang="en-US" sz="2100" kern="1200" dirty="0"/>
            <a:t>Bike lanes and pedestrian infrastructure (everywhere not only to provide access to transit)</a:t>
          </a:r>
        </a:p>
      </dsp:txBody>
      <dsp:txXfrm>
        <a:off x="0" y="4206222"/>
        <a:ext cx="6666833" cy="10339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163B5-7EBA-432D-A11D-DD9D665E07B3}">
      <dsp:nvSpPr>
        <dsp:cNvPr id="0" name=""/>
        <dsp:cNvSpPr/>
      </dsp:nvSpPr>
      <dsp:spPr>
        <a:xfrm>
          <a:off x="0" y="32809"/>
          <a:ext cx="6666833" cy="15970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Health &amp; Environment</a:t>
          </a:r>
        </a:p>
      </dsp:txBody>
      <dsp:txXfrm>
        <a:off x="77962" y="110771"/>
        <a:ext cx="6510909" cy="1441126"/>
      </dsp:txXfrm>
    </dsp:sp>
    <dsp:sp modelId="{8B19F9C2-9CCB-426D-B1D3-7D017F2D423D}">
      <dsp:nvSpPr>
        <dsp:cNvPr id="0" name=""/>
        <dsp:cNvSpPr/>
      </dsp:nvSpPr>
      <dsp:spPr>
        <a:xfrm>
          <a:off x="0" y="1629859"/>
          <a:ext cx="6666833" cy="1531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Water quality and pressure</a:t>
          </a:r>
        </a:p>
        <a:p>
          <a:pPr marL="285750" lvl="1" indent="-285750" algn="l" defTabSz="1377950">
            <a:lnSpc>
              <a:spcPct val="90000"/>
            </a:lnSpc>
            <a:spcBef>
              <a:spcPct val="0"/>
            </a:spcBef>
            <a:spcAft>
              <a:spcPct val="20000"/>
            </a:spcAft>
            <a:buChar char="•"/>
          </a:pPr>
          <a:r>
            <a:rPr lang="en-US" sz="3100" kern="1200" dirty="0"/>
            <a:t>Tree maintenance and wildlife control</a:t>
          </a:r>
        </a:p>
      </dsp:txBody>
      <dsp:txXfrm>
        <a:off x="0" y="1629859"/>
        <a:ext cx="6666833" cy="1531799"/>
      </dsp:txXfrm>
    </dsp:sp>
    <dsp:sp modelId="{D7238E7C-AFFA-4A2C-8326-487B040308FF}">
      <dsp:nvSpPr>
        <dsp:cNvPr id="0" name=""/>
        <dsp:cNvSpPr/>
      </dsp:nvSpPr>
      <dsp:spPr>
        <a:xfrm>
          <a:off x="0" y="3161659"/>
          <a:ext cx="6666833" cy="159705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Business &amp; Economic Development</a:t>
          </a:r>
        </a:p>
      </dsp:txBody>
      <dsp:txXfrm>
        <a:off x="77962" y="3239621"/>
        <a:ext cx="6510909" cy="1441126"/>
      </dsp:txXfrm>
    </dsp:sp>
    <dsp:sp modelId="{4D7A62BB-BA96-4197-B674-0B794ACF08E1}">
      <dsp:nvSpPr>
        <dsp:cNvPr id="0" name=""/>
        <dsp:cNvSpPr/>
      </dsp:nvSpPr>
      <dsp:spPr>
        <a:xfrm>
          <a:off x="0" y="4758709"/>
          <a:ext cx="6666833"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a:t>Limit hotel development</a:t>
          </a:r>
        </a:p>
      </dsp:txBody>
      <dsp:txXfrm>
        <a:off x="0" y="4758709"/>
        <a:ext cx="6666833" cy="6624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056CE-E60B-4381-95DF-6C043B298E30}">
      <dsp:nvSpPr>
        <dsp:cNvPr id="0" name=""/>
        <dsp:cNvSpPr/>
      </dsp:nvSpPr>
      <dsp:spPr>
        <a:xfrm>
          <a:off x="0" y="273109"/>
          <a:ext cx="6666833" cy="8599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Community Engagement</a:t>
          </a:r>
        </a:p>
      </dsp:txBody>
      <dsp:txXfrm>
        <a:off x="41979" y="315088"/>
        <a:ext cx="6582875" cy="775991"/>
      </dsp:txXfrm>
    </dsp:sp>
    <dsp:sp modelId="{04564E17-BC59-4AA4-9328-F385C285E286}">
      <dsp:nvSpPr>
        <dsp:cNvPr id="0" name=""/>
        <dsp:cNvSpPr/>
      </dsp:nvSpPr>
      <dsp:spPr>
        <a:xfrm>
          <a:off x="0" y="1133059"/>
          <a:ext cx="6666833" cy="94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More Town halls</a:t>
          </a:r>
        </a:p>
        <a:p>
          <a:pPr marL="228600" lvl="1" indent="-228600" algn="l" defTabSz="1200150">
            <a:lnSpc>
              <a:spcPct val="90000"/>
            </a:lnSpc>
            <a:spcBef>
              <a:spcPct val="0"/>
            </a:spcBef>
            <a:spcAft>
              <a:spcPct val="20000"/>
            </a:spcAft>
            <a:buChar char="•"/>
          </a:pPr>
          <a:r>
            <a:rPr lang="en-US" sz="2700" kern="1200" dirty="0"/>
            <a:t>Faith-based and volunteer collaboration</a:t>
          </a:r>
        </a:p>
      </dsp:txBody>
      <dsp:txXfrm>
        <a:off x="0" y="1133059"/>
        <a:ext cx="6666833" cy="941850"/>
      </dsp:txXfrm>
    </dsp:sp>
    <dsp:sp modelId="{D3961D19-87B8-454F-9C65-41DB7F2A988D}">
      <dsp:nvSpPr>
        <dsp:cNvPr id="0" name=""/>
        <dsp:cNvSpPr/>
      </dsp:nvSpPr>
      <dsp:spPr>
        <a:xfrm>
          <a:off x="0" y="2074909"/>
          <a:ext cx="6666833" cy="859949"/>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Technology &amp; Services Access</a:t>
          </a:r>
        </a:p>
      </dsp:txBody>
      <dsp:txXfrm>
        <a:off x="41979" y="2116888"/>
        <a:ext cx="6582875" cy="775991"/>
      </dsp:txXfrm>
    </dsp:sp>
    <dsp:sp modelId="{97E68E55-98DA-443E-8CEC-E8ADC4A1B0E8}">
      <dsp:nvSpPr>
        <dsp:cNvPr id="0" name=""/>
        <dsp:cNvSpPr/>
      </dsp:nvSpPr>
      <dsp:spPr>
        <a:xfrm>
          <a:off x="0" y="2934859"/>
          <a:ext cx="6666833" cy="2245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Access to public WiFi</a:t>
          </a:r>
        </a:p>
        <a:p>
          <a:pPr marL="228600" lvl="1" indent="-228600" algn="l" defTabSz="1200150">
            <a:lnSpc>
              <a:spcPct val="90000"/>
            </a:lnSpc>
            <a:spcBef>
              <a:spcPct val="0"/>
            </a:spcBef>
            <a:spcAft>
              <a:spcPct val="20000"/>
            </a:spcAft>
            <a:buChar char="•"/>
          </a:pPr>
          <a:r>
            <a:rPr lang="en-US" sz="2700" kern="1200" dirty="0"/>
            <a:t>More efficient permitting and license processes</a:t>
          </a:r>
        </a:p>
        <a:p>
          <a:pPr marL="228600" lvl="1" indent="-228600" algn="l" defTabSz="1200150">
            <a:lnSpc>
              <a:spcPct val="90000"/>
            </a:lnSpc>
            <a:spcBef>
              <a:spcPct val="0"/>
            </a:spcBef>
            <a:spcAft>
              <a:spcPct val="20000"/>
            </a:spcAft>
            <a:buChar char="•"/>
          </a:pPr>
          <a:r>
            <a:rPr lang="en-US" sz="2700" kern="1200" dirty="0"/>
            <a:t>City’s website</a:t>
          </a:r>
        </a:p>
        <a:p>
          <a:pPr marL="228600" lvl="1" indent="-228600" algn="l" defTabSz="1200150">
            <a:lnSpc>
              <a:spcPct val="90000"/>
            </a:lnSpc>
            <a:spcBef>
              <a:spcPct val="0"/>
            </a:spcBef>
            <a:spcAft>
              <a:spcPct val="20000"/>
            </a:spcAft>
            <a:buChar char="•"/>
          </a:pPr>
          <a:r>
            <a:rPr lang="en-US" sz="2700" kern="1200" dirty="0"/>
            <a:t>Language Accessibility</a:t>
          </a:r>
        </a:p>
      </dsp:txBody>
      <dsp:txXfrm>
        <a:off x="0" y="2934859"/>
        <a:ext cx="6666833" cy="2245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D3BD5-ACF1-654A-A623-F9726723958F}">
      <dsp:nvSpPr>
        <dsp:cNvPr id="0" name=""/>
        <dsp:cNvSpPr/>
      </dsp:nvSpPr>
      <dsp:spPr>
        <a:xfrm>
          <a:off x="3299" y="2746255"/>
          <a:ext cx="4019702" cy="1607881"/>
        </a:xfrm>
        <a:prstGeom prst="chevron">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In March 2024, City Council convened a Visioning Session to determine priorities for the City. </a:t>
          </a:r>
        </a:p>
      </dsp:txBody>
      <dsp:txXfrm>
        <a:off x="807240" y="2746255"/>
        <a:ext cx="2411821" cy="1607881"/>
      </dsp:txXfrm>
    </dsp:sp>
    <dsp:sp modelId="{9DC91BC3-0E57-4841-8DF8-C7D5AA9973DF}">
      <dsp:nvSpPr>
        <dsp:cNvPr id="0" name=""/>
        <dsp:cNvSpPr/>
      </dsp:nvSpPr>
      <dsp:spPr>
        <a:xfrm>
          <a:off x="3621031" y="2746255"/>
          <a:ext cx="4019702" cy="1607881"/>
        </a:xfrm>
        <a:prstGeom prst="chevron">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The two-day meeting resulted in 166 priorities, which were refined to 6 Goals and 8 Organizational Values.</a:t>
          </a:r>
        </a:p>
      </dsp:txBody>
      <dsp:txXfrm>
        <a:off x="4424972" y="2746255"/>
        <a:ext cx="2411821" cy="1607881"/>
      </dsp:txXfrm>
    </dsp:sp>
    <dsp:sp modelId="{A51B3783-62FB-8449-88EB-25DDD8926266}">
      <dsp:nvSpPr>
        <dsp:cNvPr id="0" name=""/>
        <dsp:cNvSpPr/>
      </dsp:nvSpPr>
      <dsp:spPr>
        <a:xfrm>
          <a:off x="7238764" y="2746255"/>
          <a:ext cx="4019702" cy="1607881"/>
        </a:xfrm>
        <a:prstGeom prst="chevron">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City Council directed the City Manager to perform a strategic planning process with the community.</a:t>
          </a:r>
        </a:p>
      </dsp:txBody>
      <dsp:txXfrm>
        <a:off x="8042705" y="2746255"/>
        <a:ext cx="2411821" cy="1607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52B64-E15E-4FD8-9D81-A26F3C053E19}">
      <dsp:nvSpPr>
        <dsp:cNvPr id="0" name=""/>
        <dsp:cNvSpPr/>
      </dsp:nvSpPr>
      <dsp:spPr>
        <a:xfrm>
          <a:off x="1572484" y="0"/>
          <a:ext cx="1973547" cy="1973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Feb 2025 Community Meeting Feedback</a:t>
          </a:r>
        </a:p>
      </dsp:txBody>
      <dsp:txXfrm>
        <a:off x="1861503" y="289019"/>
        <a:ext cx="1395509" cy="1395509"/>
      </dsp:txXfrm>
    </dsp:sp>
    <dsp:sp modelId="{D640A9C1-D837-41FA-A1C8-A1E066F0CD53}">
      <dsp:nvSpPr>
        <dsp:cNvPr id="0" name=""/>
        <dsp:cNvSpPr/>
      </dsp:nvSpPr>
      <dsp:spPr>
        <a:xfrm>
          <a:off x="1984778" y="2137004"/>
          <a:ext cx="1144657" cy="1144657"/>
        </a:xfrm>
        <a:prstGeom prst="mathPlus">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136502" y="2574721"/>
        <a:ext cx="841209" cy="269223"/>
      </dsp:txXfrm>
    </dsp:sp>
    <dsp:sp modelId="{694C198C-2960-4BD5-9C45-EC9A24AF8767}">
      <dsp:nvSpPr>
        <dsp:cNvPr id="0" name=""/>
        <dsp:cNvSpPr/>
      </dsp:nvSpPr>
      <dsp:spPr>
        <a:xfrm>
          <a:off x="1551702" y="3389699"/>
          <a:ext cx="1973547" cy="1973547"/>
        </a:xfrm>
        <a:prstGeom prst="ellipse">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Online Survey Feedback</a:t>
          </a:r>
        </a:p>
      </dsp:txBody>
      <dsp:txXfrm>
        <a:off x="1840721" y="3678718"/>
        <a:ext cx="1395509" cy="1395509"/>
      </dsp:txXfrm>
    </dsp:sp>
    <dsp:sp modelId="{10B82638-5F55-4E9F-9FAD-7EA669886BC2}">
      <dsp:nvSpPr>
        <dsp:cNvPr id="0" name=""/>
        <dsp:cNvSpPr/>
      </dsp:nvSpPr>
      <dsp:spPr>
        <a:xfrm rot="1187">
          <a:off x="4234109" y="2315376"/>
          <a:ext cx="1458724" cy="734159"/>
        </a:xfrm>
        <a:prstGeom prst="rightArrow">
          <a:avLst>
            <a:gd name="adj1" fmla="val 60000"/>
            <a:gd name="adj2" fmla="val 50000"/>
          </a:avLst>
        </a:prstGeom>
        <a:solidFill>
          <a:srgbClr val="00B050"/>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234109" y="2462170"/>
        <a:ext cx="1238476" cy="440495"/>
      </dsp:txXfrm>
    </dsp:sp>
    <dsp:sp modelId="{5D0D6F71-B69E-4E53-867D-CD8419838E42}">
      <dsp:nvSpPr>
        <dsp:cNvPr id="0" name=""/>
        <dsp:cNvSpPr/>
      </dsp:nvSpPr>
      <dsp:spPr>
        <a:xfrm>
          <a:off x="6298341" y="710051"/>
          <a:ext cx="3947094" cy="394709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US" sz="6200" kern="1200"/>
            <a:t>What We Heard</a:t>
          </a:r>
        </a:p>
      </dsp:txBody>
      <dsp:txXfrm>
        <a:off x="6876380" y="1288090"/>
        <a:ext cx="2791016" cy="2791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42096-683B-AE47-B82D-F8C2EDD163AA}">
      <dsp:nvSpPr>
        <dsp:cNvPr id="0" name=""/>
        <dsp:cNvSpPr/>
      </dsp:nvSpPr>
      <dsp:spPr>
        <a:xfrm>
          <a:off x="-12110" y="0"/>
          <a:ext cx="5335214" cy="5335214"/>
        </a:xfrm>
        <a:prstGeom prst="pie">
          <a:avLst>
            <a:gd name="adj1" fmla="val 5400000"/>
            <a:gd name="adj2" fmla="val 16200000"/>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DCD21-5703-A04A-ACDA-174845E41448}">
      <dsp:nvSpPr>
        <dsp:cNvPr id="0" name=""/>
        <dsp:cNvSpPr/>
      </dsp:nvSpPr>
      <dsp:spPr>
        <a:xfrm>
          <a:off x="2667607" y="0"/>
          <a:ext cx="7433824" cy="5335214"/>
        </a:xfrm>
        <a:prstGeom prst="rect">
          <a:avLst/>
        </a:prstGeom>
        <a:solidFill>
          <a:schemeClr val="accent1">
            <a:alpha val="90000"/>
          </a:schemeClr>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chemeClr val="bg1"/>
              </a:solidFill>
            </a:rPr>
            <a:t>Values &amp; Goals</a:t>
          </a:r>
        </a:p>
      </dsp:txBody>
      <dsp:txXfrm>
        <a:off x="2667607" y="0"/>
        <a:ext cx="3716912" cy="1600567"/>
      </dsp:txXfrm>
    </dsp:sp>
    <dsp:sp modelId="{63102F2C-75E0-1A4B-82ED-847001FA7F40}">
      <dsp:nvSpPr>
        <dsp:cNvPr id="0" name=""/>
        <dsp:cNvSpPr/>
      </dsp:nvSpPr>
      <dsp:spPr>
        <a:xfrm>
          <a:off x="933664" y="1600567"/>
          <a:ext cx="3467885" cy="3467885"/>
        </a:xfrm>
        <a:prstGeom prst="pie">
          <a:avLst>
            <a:gd name="adj1" fmla="val 5400000"/>
            <a:gd name="adj2" fmla="val 16200000"/>
          </a:avLst>
        </a:prstGeom>
        <a:solidFill>
          <a:schemeClr val="accent3"/>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EBC6EA-720A-5246-8F80-92EE10AD5E8C}">
      <dsp:nvSpPr>
        <dsp:cNvPr id="0" name=""/>
        <dsp:cNvSpPr/>
      </dsp:nvSpPr>
      <dsp:spPr>
        <a:xfrm>
          <a:off x="2667607" y="1600567"/>
          <a:ext cx="7433824" cy="3467885"/>
        </a:xfrm>
        <a:prstGeom prst="rect">
          <a:avLst/>
        </a:prstGeom>
        <a:solidFill>
          <a:schemeClr val="accent3"/>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chemeClr val="bg1"/>
              </a:solidFill>
            </a:rPr>
            <a:t>Objectives &amp; Strategies</a:t>
          </a:r>
        </a:p>
      </dsp:txBody>
      <dsp:txXfrm>
        <a:off x="2667607" y="1600567"/>
        <a:ext cx="3716912" cy="1600562"/>
      </dsp:txXfrm>
    </dsp:sp>
    <dsp:sp modelId="{CE0C8965-36CA-D140-812A-DE8517DF5731}">
      <dsp:nvSpPr>
        <dsp:cNvPr id="0" name=""/>
        <dsp:cNvSpPr/>
      </dsp:nvSpPr>
      <dsp:spPr>
        <a:xfrm>
          <a:off x="1867325" y="3201130"/>
          <a:ext cx="1600562" cy="1600562"/>
        </a:xfrm>
        <a:prstGeom prst="pie">
          <a:avLst>
            <a:gd name="adj1" fmla="val 5400000"/>
            <a:gd name="adj2" fmla="val 16200000"/>
          </a:avLst>
        </a:prstGeom>
        <a:solidFill>
          <a:schemeClr val="accent2"/>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612273-763D-754D-B197-2BA1E4F956CD}">
      <dsp:nvSpPr>
        <dsp:cNvPr id="0" name=""/>
        <dsp:cNvSpPr/>
      </dsp:nvSpPr>
      <dsp:spPr>
        <a:xfrm>
          <a:off x="2667607" y="3201130"/>
          <a:ext cx="7433824" cy="1600562"/>
        </a:xfrm>
        <a:prstGeom prst="rect">
          <a:avLst/>
        </a:prstGeom>
        <a:solidFill>
          <a:schemeClr val="accent2"/>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chemeClr val="bg1"/>
              </a:solidFill>
            </a:rPr>
            <a:t>Initiatives &amp; Activities</a:t>
          </a:r>
        </a:p>
      </dsp:txBody>
      <dsp:txXfrm>
        <a:off x="2667607" y="3201130"/>
        <a:ext cx="3716912" cy="1600562"/>
      </dsp:txXfrm>
    </dsp:sp>
    <dsp:sp modelId="{EFDFAE26-86C5-304E-9979-AD7E152E66EC}">
      <dsp:nvSpPr>
        <dsp:cNvPr id="0" name=""/>
        <dsp:cNvSpPr/>
      </dsp:nvSpPr>
      <dsp:spPr>
        <a:xfrm>
          <a:off x="6384519" y="0"/>
          <a:ext cx="3716912" cy="1600567"/>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a:solidFill>
                <a:schemeClr val="bg1"/>
              </a:solidFill>
            </a:rPr>
            <a:t>Vision-based</a:t>
          </a:r>
        </a:p>
        <a:p>
          <a:pPr marL="228600" lvl="1" indent="-228600" algn="l" defTabSz="889000">
            <a:lnSpc>
              <a:spcPct val="90000"/>
            </a:lnSpc>
            <a:spcBef>
              <a:spcPct val="0"/>
            </a:spcBef>
            <a:spcAft>
              <a:spcPct val="15000"/>
            </a:spcAft>
            <a:buChar char="•"/>
          </a:pPr>
          <a:r>
            <a:rPr lang="en-US" sz="2000" kern="1200">
              <a:solidFill>
                <a:schemeClr val="bg1"/>
              </a:solidFill>
            </a:rPr>
            <a:t>City Vital Signs</a:t>
          </a:r>
        </a:p>
        <a:p>
          <a:pPr marL="228600" lvl="1" indent="-228600" algn="l" defTabSz="889000">
            <a:lnSpc>
              <a:spcPct val="90000"/>
            </a:lnSpc>
            <a:spcBef>
              <a:spcPct val="0"/>
            </a:spcBef>
            <a:spcAft>
              <a:spcPct val="15000"/>
            </a:spcAft>
            <a:buChar char="•"/>
          </a:pPr>
          <a:r>
            <a:rPr lang="en-US" sz="2000" kern="1200">
              <a:solidFill>
                <a:schemeClr val="bg1"/>
              </a:solidFill>
            </a:rPr>
            <a:t>Reevaluated every Council</a:t>
          </a:r>
        </a:p>
      </dsp:txBody>
      <dsp:txXfrm>
        <a:off x="6384519" y="0"/>
        <a:ext cx="3716912" cy="1600567"/>
      </dsp:txXfrm>
    </dsp:sp>
    <dsp:sp modelId="{7C9CB618-1890-7640-B74C-A02ADEE2C9C0}">
      <dsp:nvSpPr>
        <dsp:cNvPr id="0" name=""/>
        <dsp:cNvSpPr/>
      </dsp:nvSpPr>
      <dsp:spPr>
        <a:xfrm>
          <a:off x="6384519" y="1600567"/>
          <a:ext cx="3716912" cy="160056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a:solidFill>
                <a:schemeClr val="bg1"/>
              </a:solidFill>
            </a:rPr>
            <a:t>Outcome-based</a:t>
          </a:r>
        </a:p>
        <a:p>
          <a:pPr marL="228600" lvl="1" indent="-228600" algn="l" defTabSz="889000">
            <a:lnSpc>
              <a:spcPct val="90000"/>
            </a:lnSpc>
            <a:spcBef>
              <a:spcPct val="0"/>
            </a:spcBef>
            <a:spcAft>
              <a:spcPct val="15000"/>
            </a:spcAft>
            <a:buChar char="•"/>
          </a:pPr>
          <a:r>
            <a:rPr lang="en-US" sz="2000" kern="1200">
              <a:solidFill>
                <a:schemeClr val="bg1"/>
              </a:solidFill>
            </a:rPr>
            <a:t>Leading Indicators</a:t>
          </a:r>
        </a:p>
        <a:p>
          <a:pPr marL="228600" lvl="1" indent="-228600" algn="l" defTabSz="889000">
            <a:lnSpc>
              <a:spcPct val="90000"/>
            </a:lnSpc>
            <a:spcBef>
              <a:spcPct val="0"/>
            </a:spcBef>
            <a:spcAft>
              <a:spcPct val="15000"/>
            </a:spcAft>
            <a:buChar char="•"/>
          </a:pPr>
          <a:r>
            <a:rPr lang="en-US" sz="2000" kern="1200">
              <a:solidFill>
                <a:schemeClr val="bg1"/>
              </a:solidFill>
            </a:rPr>
            <a:t>Evaluated Annually</a:t>
          </a:r>
        </a:p>
      </dsp:txBody>
      <dsp:txXfrm>
        <a:off x="6384519" y="1600567"/>
        <a:ext cx="3716912" cy="1600562"/>
      </dsp:txXfrm>
    </dsp:sp>
    <dsp:sp modelId="{BF5D5BB5-AA8D-B145-9C97-4E163C877564}">
      <dsp:nvSpPr>
        <dsp:cNvPr id="0" name=""/>
        <dsp:cNvSpPr/>
      </dsp:nvSpPr>
      <dsp:spPr>
        <a:xfrm>
          <a:off x="6384519" y="3201130"/>
          <a:ext cx="3716912" cy="160056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a:solidFill>
                <a:schemeClr val="bg1"/>
              </a:solidFill>
            </a:rPr>
            <a:t>Process-based</a:t>
          </a:r>
        </a:p>
        <a:p>
          <a:pPr marL="228600" lvl="1" indent="-228600" algn="l" defTabSz="889000">
            <a:lnSpc>
              <a:spcPct val="90000"/>
            </a:lnSpc>
            <a:spcBef>
              <a:spcPct val="0"/>
            </a:spcBef>
            <a:spcAft>
              <a:spcPct val="15000"/>
            </a:spcAft>
            <a:buChar char="•"/>
          </a:pPr>
          <a:r>
            <a:rPr lang="en-US" sz="2000" kern="1200">
              <a:solidFill>
                <a:schemeClr val="bg1"/>
              </a:solidFill>
            </a:rPr>
            <a:t>Clear Performance Metrics</a:t>
          </a:r>
        </a:p>
        <a:p>
          <a:pPr marL="228600" lvl="1" indent="-228600" algn="l" defTabSz="889000">
            <a:lnSpc>
              <a:spcPct val="90000"/>
            </a:lnSpc>
            <a:spcBef>
              <a:spcPct val="0"/>
            </a:spcBef>
            <a:spcAft>
              <a:spcPct val="15000"/>
            </a:spcAft>
            <a:buChar char="•"/>
          </a:pPr>
          <a:r>
            <a:rPr lang="en-US" sz="2000" kern="1200">
              <a:solidFill>
                <a:schemeClr val="bg1"/>
              </a:solidFill>
            </a:rPr>
            <a:t>Evaluated Constantly</a:t>
          </a:r>
        </a:p>
      </dsp:txBody>
      <dsp:txXfrm>
        <a:off x="6384519" y="3201130"/>
        <a:ext cx="3716912" cy="16005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F8597-AD53-433E-8927-52A882DC3A7D}">
      <dsp:nvSpPr>
        <dsp:cNvPr id="0" name=""/>
        <dsp:cNvSpPr/>
      </dsp:nvSpPr>
      <dsp:spPr>
        <a:xfrm>
          <a:off x="891540" y="0"/>
          <a:ext cx="10104121" cy="541866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7519B5A-17F5-461C-B521-4F57273385C4}">
      <dsp:nvSpPr>
        <dsp:cNvPr id="0" name=""/>
        <dsp:cNvSpPr/>
      </dsp:nvSpPr>
      <dsp:spPr>
        <a:xfrm>
          <a:off x="5223" y="1625600"/>
          <a:ext cx="2283991" cy="216746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Community Meetings &amp; Survey Period</a:t>
          </a:r>
        </a:p>
      </dsp:txBody>
      <dsp:txXfrm>
        <a:off x="111030" y="1731407"/>
        <a:ext cx="2072377" cy="1955852"/>
      </dsp:txXfrm>
    </dsp:sp>
    <dsp:sp modelId="{B7F18E73-D472-45CB-8AD2-4C0A44D1D13B}">
      <dsp:nvSpPr>
        <dsp:cNvPr id="0" name=""/>
        <dsp:cNvSpPr/>
      </dsp:nvSpPr>
      <dsp:spPr>
        <a:xfrm>
          <a:off x="2403414" y="1625600"/>
          <a:ext cx="2283991" cy="216746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Analyze Feedback</a:t>
          </a:r>
        </a:p>
      </dsp:txBody>
      <dsp:txXfrm>
        <a:off x="2509221" y="1731407"/>
        <a:ext cx="2072377" cy="1955852"/>
      </dsp:txXfrm>
    </dsp:sp>
    <dsp:sp modelId="{C1553D8A-5BE4-49AF-BA23-293C09913333}">
      <dsp:nvSpPr>
        <dsp:cNvPr id="0" name=""/>
        <dsp:cNvSpPr/>
      </dsp:nvSpPr>
      <dsp:spPr>
        <a:xfrm>
          <a:off x="4801605" y="1625600"/>
          <a:ext cx="2283991" cy="216746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Draft Plan</a:t>
          </a:r>
        </a:p>
      </dsp:txBody>
      <dsp:txXfrm>
        <a:off x="4907412" y="1731407"/>
        <a:ext cx="2072377" cy="1955852"/>
      </dsp:txXfrm>
    </dsp:sp>
    <dsp:sp modelId="{0F72ACB8-C4B8-4C20-907C-84B7D665670E}">
      <dsp:nvSpPr>
        <dsp:cNvPr id="0" name=""/>
        <dsp:cNvSpPr/>
      </dsp:nvSpPr>
      <dsp:spPr>
        <a:xfrm>
          <a:off x="7199796" y="1625600"/>
          <a:ext cx="2283991" cy="216746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Present for City Council Adoption</a:t>
          </a:r>
        </a:p>
      </dsp:txBody>
      <dsp:txXfrm>
        <a:off x="7305603" y="1731407"/>
        <a:ext cx="2072377" cy="1955852"/>
      </dsp:txXfrm>
    </dsp:sp>
    <dsp:sp modelId="{BE90C608-E336-4E76-8338-9BC842D31C4E}">
      <dsp:nvSpPr>
        <dsp:cNvPr id="0" name=""/>
        <dsp:cNvSpPr/>
      </dsp:nvSpPr>
      <dsp:spPr>
        <a:xfrm>
          <a:off x="9597986" y="1625600"/>
          <a:ext cx="2283991" cy="216746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Implementation</a:t>
          </a:r>
        </a:p>
        <a:p>
          <a:pPr marL="0" lvl="0" indent="0" algn="ctr" defTabSz="933450">
            <a:lnSpc>
              <a:spcPct val="90000"/>
            </a:lnSpc>
            <a:spcBef>
              <a:spcPct val="0"/>
            </a:spcBef>
            <a:spcAft>
              <a:spcPct val="35000"/>
            </a:spcAft>
            <a:buNone/>
          </a:pPr>
          <a:r>
            <a:rPr lang="en-US" sz="2100" kern="1200"/>
            <a:t>&amp; Evaluation</a:t>
          </a:r>
        </a:p>
      </dsp:txBody>
      <dsp:txXfrm>
        <a:off x="9703793" y="1731407"/>
        <a:ext cx="2072377" cy="19558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0D571-4EAA-4906-81B9-4D4C002110D3}">
      <dsp:nvSpPr>
        <dsp:cNvPr id="0" name=""/>
        <dsp:cNvSpPr/>
      </dsp:nvSpPr>
      <dsp:spPr>
        <a:xfrm>
          <a:off x="1798" y="379380"/>
          <a:ext cx="3679403" cy="2207641"/>
        </a:xfrm>
        <a:prstGeom prst="rect">
          <a:avLst/>
        </a:prstGeom>
        <a:solidFill>
          <a:srgbClr val="3399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Nearly</a:t>
          </a:r>
        </a:p>
        <a:p>
          <a:pPr marL="0" lvl="0" indent="0" algn="ctr" defTabSz="1244600">
            <a:lnSpc>
              <a:spcPct val="90000"/>
            </a:lnSpc>
            <a:spcBef>
              <a:spcPct val="0"/>
            </a:spcBef>
            <a:spcAft>
              <a:spcPct val="35000"/>
            </a:spcAft>
            <a:buNone/>
          </a:pPr>
          <a:r>
            <a:rPr lang="en-US" sz="6000" b="1" kern="1200"/>
            <a:t> 300 </a:t>
          </a:r>
        </a:p>
        <a:p>
          <a:pPr marL="0" lvl="0" indent="0" algn="ctr" defTabSz="1244600">
            <a:lnSpc>
              <a:spcPct val="90000"/>
            </a:lnSpc>
            <a:spcBef>
              <a:spcPct val="0"/>
            </a:spcBef>
            <a:spcAft>
              <a:spcPct val="35000"/>
            </a:spcAft>
            <a:buNone/>
          </a:pPr>
          <a:r>
            <a:rPr lang="en-US" sz="2800" kern="1200"/>
            <a:t>attendees</a:t>
          </a:r>
        </a:p>
      </dsp:txBody>
      <dsp:txXfrm>
        <a:off x="1798" y="379380"/>
        <a:ext cx="3679403" cy="2207641"/>
      </dsp:txXfrm>
    </dsp:sp>
    <dsp:sp modelId="{D78AB4F2-B841-46D9-AEDD-78B0EDA3A563}">
      <dsp:nvSpPr>
        <dsp:cNvPr id="0" name=""/>
        <dsp:cNvSpPr/>
      </dsp:nvSpPr>
      <dsp:spPr>
        <a:xfrm>
          <a:off x="1798" y="2954962"/>
          <a:ext cx="3679403" cy="2207641"/>
        </a:xfrm>
        <a:prstGeom prst="rect">
          <a:avLst/>
        </a:prstGeom>
        <a:gradFill rotWithShape="0">
          <a:gsLst>
            <a:gs pos="0">
              <a:schemeClr val="accent1">
                <a:shade val="50000"/>
                <a:hueOff val="589649"/>
                <a:satOff val="-61978"/>
                <a:lumOff val="53482"/>
                <a:alphaOff val="0"/>
                <a:satMod val="103000"/>
                <a:lumMod val="102000"/>
                <a:tint val="94000"/>
              </a:schemeClr>
            </a:gs>
            <a:gs pos="50000">
              <a:schemeClr val="accent1">
                <a:shade val="50000"/>
                <a:hueOff val="589649"/>
                <a:satOff val="-61978"/>
                <a:lumOff val="53482"/>
                <a:alphaOff val="0"/>
                <a:satMod val="110000"/>
                <a:lumMod val="100000"/>
                <a:shade val="100000"/>
              </a:schemeClr>
            </a:gs>
            <a:gs pos="100000">
              <a:schemeClr val="accent1">
                <a:shade val="50000"/>
                <a:hueOff val="589649"/>
                <a:satOff val="-61978"/>
                <a:lumOff val="534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Provided </a:t>
          </a:r>
        </a:p>
        <a:p>
          <a:pPr marL="0" lvl="0" indent="0" algn="ctr" defTabSz="1244600">
            <a:lnSpc>
              <a:spcPct val="90000"/>
            </a:lnSpc>
            <a:spcBef>
              <a:spcPct val="0"/>
            </a:spcBef>
            <a:spcAft>
              <a:spcPct val="35000"/>
            </a:spcAft>
            <a:buNone/>
          </a:pPr>
          <a:r>
            <a:rPr lang="en-US" sz="6000" b="1" kern="1200"/>
            <a:t>1,512 </a:t>
          </a:r>
        </a:p>
        <a:p>
          <a:pPr marL="0" lvl="0" indent="0" algn="ctr" defTabSz="1244600">
            <a:lnSpc>
              <a:spcPct val="90000"/>
            </a:lnSpc>
            <a:spcBef>
              <a:spcPct val="0"/>
            </a:spcBef>
            <a:spcAft>
              <a:spcPct val="35000"/>
            </a:spcAft>
            <a:buNone/>
          </a:pPr>
          <a:r>
            <a:rPr lang="en-US" sz="2800" kern="1200"/>
            <a:t>Comments</a:t>
          </a:r>
        </a:p>
      </dsp:txBody>
      <dsp:txXfrm>
        <a:off x="1798" y="2954962"/>
        <a:ext cx="3679403" cy="22076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6FD36-D5C0-492A-AF5A-16DA5F314968}">
      <dsp:nvSpPr>
        <dsp:cNvPr id="0" name=""/>
        <dsp:cNvSpPr/>
      </dsp:nvSpPr>
      <dsp:spPr>
        <a:xfrm>
          <a:off x="7319009" y="0"/>
          <a:ext cx="4422716" cy="995346"/>
        </a:xfrm>
        <a:prstGeom prst="nonIsoscelesTrapezoid">
          <a:avLst>
            <a:gd name="adj1" fmla="val 66848"/>
            <a:gd name="adj2" fmla="val 0"/>
          </a:avLst>
        </a:prstGeom>
        <a:solidFill>
          <a:schemeClr val="lt1">
            <a:alpha val="9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tx1"/>
              </a:solidFill>
            </a:rPr>
            <a:t>Mental Health Crisis Response</a:t>
          </a:r>
        </a:p>
        <a:p>
          <a:pPr marL="114300" lvl="1" indent="-114300" algn="l" defTabSz="533400">
            <a:lnSpc>
              <a:spcPct val="90000"/>
            </a:lnSpc>
            <a:spcBef>
              <a:spcPct val="0"/>
            </a:spcBef>
            <a:spcAft>
              <a:spcPct val="15000"/>
            </a:spcAft>
            <a:buChar char="•"/>
          </a:pPr>
          <a:r>
            <a:rPr lang="en-US" sz="1200" kern="1200">
              <a:solidFill>
                <a:schemeClr val="tx1"/>
              </a:solidFill>
            </a:rPr>
            <a:t>Crime Surveillance &amp; Deterrence</a:t>
          </a:r>
        </a:p>
        <a:p>
          <a:pPr marL="114300" lvl="1" indent="-114300" algn="l" defTabSz="533400">
            <a:lnSpc>
              <a:spcPct val="90000"/>
            </a:lnSpc>
            <a:spcBef>
              <a:spcPct val="0"/>
            </a:spcBef>
            <a:spcAft>
              <a:spcPct val="15000"/>
            </a:spcAft>
            <a:buChar char="•"/>
          </a:pPr>
          <a:r>
            <a:rPr lang="en-US" sz="1200" kern="1200">
              <a:solidFill>
                <a:schemeClr val="tx1"/>
              </a:solidFill>
            </a:rPr>
            <a:t>Community-Based Approaches</a:t>
          </a:r>
        </a:p>
      </dsp:txBody>
      <dsp:txXfrm>
        <a:off x="7984373" y="0"/>
        <a:ext cx="3757352" cy="995346"/>
      </dsp:txXfrm>
    </dsp:sp>
    <dsp:sp modelId="{7F38700C-3FBE-4CF1-A651-C5C5779CA4C9}">
      <dsp:nvSpPr>
        <dsp:cNvPr id="0" name=""/>
        <dsp:cNvSpPr/>
      </dsp:nvSpPr>
      <dsp:spPr>
        <a:xfrm rot="10800000">
          <a:off x="0" y="0"/>
          <a:ext cx="7984373" cy="995346"/>
        </a:xfrm>
        <a:prstGeom prst="trapezoid">
          <a:avLst>
            <a:gd name="adj" fmla="val 66848"/>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Public Safety</a:t>
          </a:r>
        </a:p>
      </dsp:txBody>
      <dsp:txXfrm rot="-10800000">
        <a:off x="1397265" y="0"/>
        <a:ext cx="5189842" cy="995346"/>
      </dsp:txXfrm>
    </dsp:sp>
    <dsp:sp modelId="{C9603B24-7000-4300-9C56-03B44C9DFE47}">
      <dsp:nvSpPr>
        <dsp:cNvPr id="0" name=""/>
        <dsp:cNvSpPr/>
      </dsp:nvSpPr>
      <dsp:spPr>
        <a:xfrm>
          <a:off x="6653644" y="995346"/>
          <a:ext cx="5088081" cy="995346"/>
        </a:xfrm>
        <a:prstGeom prst="nonIsoscelesTrapezoid">
          <a:avLst>
            <a:gd name="adj1" fmla="val 66848"/>
            <a:gd name="adj2" fmla="val 0"/>
          </a:avLst>
        </a:prstGeom>
        <a:solidFill>
          <a:schemeClr val="lt1">
            <a:alpha val="90000"/>
            <a:hueOff val="0"/>
            <a:satOff val="0"/>
            <a:lumOff val="0"/>
            <a:alphaOff val="0"/>
          </a:schemeClr>
        </a:solidFill>
        <a:ln w="12700" cap="flat" cmpd="sng" algn="ctr">
          <a:solidFill>
            <a:schemeClr val="accent3">
              <a:alpha val="90000"/>
              <a:hueOff val="0"/>
              <a:satOff val="0"/>
              <a:lumOff val="0"/>
              <a:alphaOff val="-8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tx1"/>
              </a:solidFill>
            </a:rPr>
            <a:t>Housing Preservation &amp; Affordability</a:t>
          </a:r>
        </a:p>
        <a:p>
          <a:pPr marL="114300" lvl="1" indent="-114300" algn="l" defTabSz="533400">
            <a:lnSpc>
              <a:spcPct val="90000"/>
            </a:lnSpc>
            <a:spcBef>
              <a:spcPct val="0"/>
            </a:spcBef>
            <a:spcAft>
              <a:spcPct val="15000"/>
            </a:spcAft>
            <a:buChar char="•"/>
          </a:pPr>
          <a:r>
            <a:rPr lang="en-US" sz="1200" kern="1200" dirty="0">
              <a:solidFill>
                <a:schemeClr val="tx1"/>
              </a:solidFill>
            </a:rPr>
            <a:t>Neighborhood Conditions</a:t>
          </a:r>
        </a:p>
        <a:p>
          <a:pPr marL="114300" lvl="1" indent="-114300" algn="l" defTabSz="533400">
            <a:lnSpc>
              <a:spcPct val="90000"/>
            </a:lnSpc>
            <a:spcBef>
              <a:spcPct val="0"/>
            </a:spcBef>
            <a:spcAft>
              <a:spcPct val="15000"/>
            </a:spcAft>
            <a:buChar char="•"/>
          </a:pPr>
          <a:r>
            <a:rPr lang="en-US" sz="1200" kern="1200" dirty="0">
              <a:solidFill>
                <a:schemeClr val="tx1"/>
              </a:solidFill>
            </a:rPr>
            <a:t>Cultural Inclusivity</a:t>
          </a:r>
        </a:p>
      </dsp:txBody>
      <dsp:txXfrm>
        <a:off x="7319009" y="995346"/>
        <a:ext cx="4422716" cy="995346"/>
      </dsp:txXfrm>
    </dsp:sp>
    <dsp:sp modelId="{4945027D-FB26-4B75-9C14-950479234B6F}">
      <dsp:nvSpPr>
        <dsp:cNvPr id="0" name=""/>
        <dsp:cNvSpPr/>
      </dsp:nvSpPr>
      <dsp:spPr>
        <a:xfrm rot="10800000">
          <a:off x="665364" y="995346"/>
          <a:ext cx="6653644" cy="995346"/>
        </a:xfrm>
        <a:prstGeom prst="trapezoid">
          <a:avLst>
            <a:gd name="adj" fmla="val 66848"/>
          </a:avLst>
        </a:prstGeom>
        <a:gradFill rotWithShape="0">
          <a:gsLst>
            <a:gs pos="0">
              <a:schemeClr val="accent3">
                <a:alpha val="90000"/>
                <a:hueOff val="0"/>
                <a:satOff val="0"/>
                <a:lumOff val="0"/>
                <a:alphaOff val="-8000"/>
                <a:satMod val="103000"/>
                <a:lumMod val="102000"/>
                <a:tint val="94000"/>
              </a:schemeClr>
            </a:gs>
            <a:gs pos="50000">
              <a:schemeClr val="accent3">
                <a:alpha val="90000"/>
                <a:hueOff val="0"/>
                <a:satOff val="0"/>
                <a:lumOff val="0"/>
                <a:alphaOff val="-8000"/>
                <a:satMod val="110000"/>
                <a:lumMod val="100000"/>
                <a:shade val="100000"/>
              </a:schemeClr>
            </a:gs>
            <a:gs pos="100000">
              <a:schemeClr val="accent3">
                <a:alpha val="90000"/>
                <a:hueOff val="0"/>
                <a:satOff val="0"/>
                <a:lumOff val="0"/>
                <a:alphaOff val="-8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Community Development &amp; Resiliency</a:t>
          </a:r>
        </a:p>
      </dsp:txBody>
      <dsp:txXfrm rot="-10800000">
        <a:off x="1829752" y="995346"/>
        <a:ext cx="4324869" cy="995346"/>
      </dsp:txXfrm>
    </dsp:sp>
    <dsp:sp modelId="{75A29588-822F-477F-827A-70943BFEEBB7}">
      <dsp:nvSpPr>
        <dsp:cNvPr id="0" name=""/>
        <dsp:cNvSpPr/>
      </dsp:nvSpPr>
      <dsp:spPr>
        <a:xfrm>
          <a:off x="5988280" y="1990692"/>
          <a:ext cx="5753445" cy="995346"/>
        </a:xfrm>
        <a:prstGeom prst="nonIsoscelesTrapezoid">
          <a:avLst>
            <a:gd name="adj1" fmla="val 66848"/>
            <a:gd name="adj2" fmla="val 0"/>
          </a:avLst>
        </a:prstGeom>
        <a:solidFill>
          <a:schemeClr val="lt1">
            <a:alpha val="90000"/>
            <a:hueOff val="0"/>
            <a:satOff val="0"/>
            <a:lumOff val="0"/>
            <a:alphaOff val="0"/>
          </a:schemeClr>
        </a:solidFill>
        <a:ln w="12700" cap="flat" cmpd="sng" algn="ctr">
          <a:solidFill>
            <a:schemeClr val="accent3">
              <a:alpha val="90000"/>
              <a:hueOff val="0"/>
              <a:satOff val="0"/>
              <a:lumOff val="0"/>
              <a:alphaOff val="-16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tx1"/>
              </a:solidFill>
            </a:rPr>
            <a:t>Small Business Support</a:t>
          </a:r>
        </a:p>
        <a:p>
          <a:pPr marL="114300" lvl="1" indent="-114300" algn="l" defTabSz="533400">
            <a:lnSpc>
              <a:spcPct val="90000"/>
            </a:lnSpc>
            <a:spcBef>
              <a:spcPct val="0"/>
            </a:spcBef>
            <a:spcAft>
              <a:spcPct val="15000"/>
            </a:spcAft>
            <a:buChar char="•"/>
          </a:pPr>
          <a:r>
            <a:rPr lang="en-US" sz="1200" kern="1200">
              <a:solidFill>
                <a:schemeClr val="tx1"/>
              </a:solidFill>
            </a:rPr>
            <a:t>Workforce &amp; Skills Development</a:t>
          </a:r>
        </a:p>
        <a:p>
          <a:pPr marL="114300" lvl="1" indent="-114300" algn="l" defTabSz="533400">
            <a:lnSpc>
              <a:spcPct val="90000"/>
            </a:lnSpc>
            <a:spcBef>
              <a:spcPct val="0"/>
            </a:spcBef>
            <a:spcAft>
              <a:spcPct val="15000"/>
            </a:spcAft>
            <a:buChar char="•"/>
          </a:pPr>
          <a:r>
            <a:rPr lang="en-US" sz="1200" kern="1200">
              <a:solidFill>
                <a:schemeClr val="tx1"/>
              </a:solidFill>
            </a:rPr>
            <a:t>Communication</a:t>
          </a:r>
        </a:p>
      </dsp:txBody>
      <dsp:txXfrm>
        <a:off x="6653644" y="1990692"/>
        <a:ext cx="5088081" cy="995346"/>
      </dsp:txXfrm>
    </dsp:sp>
    <dsp:sp modelId="{17EC6619-C9E7-487E-BB0C-F0200373E458}">
      <dsp:nvSpPr>
        <dsp:cNvPr id="0" name=""/>
        <dsp:cNvSpPr/>
      </dsp:nvSpPr>
      <dsp:spPr>
        <a:xfrm rot="10800000">
          <a:off x="1330728" y="1990692"/>
          <a:ext cx="5322915" cy="995346"/>
        </a:xfrm>
        <a:prstGeom prst="trapezoid">
          <a:avLst>
            <a:gd name="adj" fmla="val 66848"/>
          </a:avLst>
        </a:prstGeom>
        <a:gradFill rotWithShape="0">
          <a:gsLst>
            <a:gs pos="0">
              <a:schemeClr val="accent3">
                <a:alpha val="90000"/>
                <a:hueOff val="0"/>
                <a:satOff val="0"/>
                <a:lumOff val="0"/>
                <a:alphaOff val="-16000"/>
                <a:satMod val="103000"/>
                <a:lumMod val="102000"/>
                <a:tint val="94000"/>
              </a:schemeClr>
            </a:gs>
            <a:gs pos="50000">
              <a:schemeClr val="accent3">
                <a:alpha val="90000"/>
                <a:hueOff val="0"/>
                <a:satOff val="0"/>
                <a:lumOff val="0"/>
                <a:alphaOff val="-16000"/>
                <a:satMod val="110000"/>
                <a:lumMod val="100000"/>
                <a:shade val="100000"/>
              </a:schemeClr>
            </a:gs>
            <a:gs pos="100000">
              <a:schemeClr val="accent3">
                <a:alpha val="90000"/>
                <a:hueOff val="0"/>
                <a:satOff val="0"/>
                <a:lumOff val="0"/>
                <a:alphaOff val="-16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Economic Access, Opportunity and Vitality for All</a:t>
          </a:r>
        </a:p>
      </dsp:txBody>
      <dsp:txXfrm rot="-10800000">
        <a:off x="2262239" y="1990692"/>
        <a:ext cx="3459895" cy="995346"/>
      </dsp:txXfrm>
    </dsp:sp>
    <dsp:sp modelId="{DC81BA1D-6928-464B-9349-A5A349D2E083}">
      <dsp:nvSpPr>
        <dsp:cNvPr id="0" name=""/>
        <dsp:cNvSpPr/>
      </dsp:nvSpPr>
      <dsp:spPr>
        <a:xfrm>
          <a:off x="5322915" y="2986038"/>
          <a:ext cx="6418810" cy="995346"/>
        </a:xfrm>
        <a:prstGeom prst="nonIsoscelesTrapezoid">
          <a:avLst>
            <a:gd name="adj1" fmla="val 66848"/>
            <a:gd name="adj2" fmla="val 0"/>
          </a:avLst>
        </a:prstGeom>
        <a:solidFill>
          <a:schemeClr val="lt1">
            <a:alpha val="90000"/>
            <a:hueOff val="0"/>
            <a:satOff val="0"/>
            <a:lumOff val="0"/>
            <a:alphaOff val="0"/>
          </a:schemeClr>
        </a:solidFill>
        <a:ln w="12700" cap="flat" cmpd="sng" algn="ctr">
          <a:solidFill>
            <a:schemeClr val="accent3">
              <a:alpha val="90000"/>
              <a:hueOff val="0"/>
              <a:satOff val="0"/>
              <a:lumOff val="0"/>
              <a:alphaOff val="-24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tx1"/>
              </a:solidFill>
            </a:rPr>
            <a:t>Roads &amp; Traffic</a:t>
          </a:r>
        </a:p>
        <a:p>
          <a:pPr marL="114300" lvl="1" indent="-114300" algn="l" defTabSz="533400">
            <a:lnSpc>
              <a:spcPct val="90000"/>
            </a:lnSpc>
            <a:spcBef>
              <a:spcPct val="0"/>
            </a:spcBef>
            <a:spcAft>
              <a:spcPct val="15000"/>
            </a:spcAft>
            <a:buChar char="•"/>
          </a:pPr>
          <a:r>
            <a:rPr lang="en-US" sz="1200" kern="1200">
              <a:solidFill>
                <a:schemeClr val="tx1"/>
              </a:solidFill>
            </a:rPr>
            <a:t>Water &amp; Drainage</a:t>
          </a:r>
        </a:p>
        <a:p>
          <a:pPr marL="114300" lvl="1" indent="-114300" algn="l" defTabSz="533400">
            <a:lnSpc>
              <a:spcPct val="90000"/>
            </a:lnSpc>
            <a:spcBef>
              <a:spcPct val="0"/>
            </a:spcBef>
            <a:spcAft>
              <a:spcPct val="15000"/>
            </a:spcAft>
            <a:buChar char="•"/>
          </a:pPr>
          <a:r>
            <a:rPr lang="en-US" sz="1200" kern="1200">
              <a:solidFill>
                <a:schemeClr val="tx1"/>
              </a:solidFill>
            </a:rPr>
            <a:t>Community Access</a:t>
          </a:r>
        </a:p>
      </dsp:txBody>
      <dsp:txXfrm>
        <a:off x="5988280" y="2986038"/>
        <a:ext cx="5753445" cy="995346"/>
      </dsp:txXfrm>
    </dsp:sp>
    <dsp:sp modelId="{0344533C-E468-4FE0-BD74-78A231E26CE9}">
      <dsp:nvSpPr>
        <dsp:cNvPr id="0" name=""/>
        <dsp:cNvSpPr/>
      </dsp:nvSpPr>
      <dsp:spPr>
        <a:xfrm rot="10800000">
          <a:off x="1996093" y="2986038"/>
          <a:ext cx="3992186" cy="995346"/>
        </a:xfrm>
        <a:prstGeom prst="trapezoid">
          <a:avLst>
            <a:gd name="adj" fmla="val 66848"/>
          </a:avLst>
        </a:prstGeom>
        <a:gradFill rotWithShape="0">
          <a:gsLst>
            <a:gs pos="0">
              <a:schemeClr val="accent3">
                <a:alpha val="90000"/>
                <a:hueOff val="0"/>
                <a:satOff val="0"/>
                <a:lumOff val="0"/>
                <a:alphaOff val="-24000"/>
                <a:satMod val="103000"/>
                <a:lumMod val="102000"/>
                <a:tint val="94000"/>
              </a:schemeClr>
            </a:gs>
            <a:gs pos="50000">
              <a:schemeClr val="accent3">
                <a:alpha val="90000"/>
                <a:hueOff val="0"/>
                <a:satOff val="0"/>
                <a:lumOff val="0"/>
                <a:alphaOff val="-24000"/>
                <a:satMod val="110000"/>
                <a:lumMod val="100000"/>
                <a:shade val="100000"/>
              </a:schemeClr>
            </a:gs>
            <a:gs pos="100000">
              <a:schemeClr val="accent3">
                <a:alpha val="90000"/>
                <a:hueOff val="0"/>
                <a:satOff val="0"/>
                <a:lumOff val="0"/>
                <a:alphaOff val="-24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Livable Environments &amp; Infrastructure</a:t>
          </a:r>
        </a:p>
      </dsp:txBody>
      <dsp:txXfrm rot="-10800000">
        <a:off x="2694726" y="2986038"/>
        <a:ext cx="2594921" cy="995346"/>
      </dsp:txXfrm>
    </dsp:sp>
    <dsp:sp modelId="{BB80B50E-053C-4605-A99A-8A0EAC6D7D68}">
      <dsp:nvSpPr>
        <dsp:cNvPr id="0" name=""/>
        <dsp:cNvSpPr/>
      </dsp:nvSpPr>
      <dsp:spPr>
        <a:xfrm>
          <a:off x="4657551" y="3981384"/>
          <a:ext cx="7084174" cy="995346"/>
        </a:xfrm>
        <a:prstGeom prst="nonIsoscelesTrapezoid">
          <a:avLst>
            <a:gd name="adj1" fmla="val 66848"/>
            <a:gd name="adj2" fmla="val 0"/>
          </a:avLst>
        </a:prstGeom>
        <a:solidFill>
          <a:schemeClr val="lt1">
            <a:alpha val="90000"/>
            <a:hueOff val="0"/>
            <a:satOff val="0"/>
            <a:lumOff val="0"/>
            <a:alphaOff val="0"/>
          </a:schemeClr>
        </a:solidFill>
        <a:ln w="12700" cap="flat" cmpd="sng" algn="ctr">
          <a:solidFill>
            <a:schemeClr val="accent3">
              <a:alpha val="90000"/>
              <a:hueOff val="0"/>
              <a:satOff val="0"/>
              <a:lumOff val="0"/>
              <a:alphaOff val="-32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tx1"/>
              </a:solidFill>
            </a:rPr>
            <a:t>Infrastructure Maintenance for Livability</a:t>
          </a:r>
        </a:p>
        <a:p>
          <a:pPr marL="114300" lvl="1" indent="-114300" algn="l" defTabSz="533400">
            <a:lnSpc>
              <a:spcPct val="90000"/>
            </a:lnSpc>
            <a:spcBef>
              <a:spcPct val="0"/>
            </a:spcBef>
            <a:spcAft>
              <a:spcPct val="15000"/>
            </a:spcAft>
            <a:buChar char="•"/>
          </a:pPr>
          <a:r>
            <a:rPr lang="en-US" sz="1200" kern="1200">
              <a:solidFill>
                <a:schemeClr val="tx1"/>
              </a:solidFill>
            </a:rPr>
            <a:t>Accessibility</a:t>
          </a:r>
        </a:p>
        <a:p>
          <a:pPr marL="114300" lvl="1" indent="-114300" algn="l" defTabSz="533400">
            <a:lnSpc>
              <a:spcPct val="90000"/>
            </a:lnSpc>
            <a:spcBef>
              <a:spcPct val="0"/>
            </a:spcBef>
            <a:spcAft>
              <a:spcPct val="15000"/>
            </a:spcAft>
            <a:buChar char="•"/>
          </a:pPr>
          <a:r>
            <a:rPr lang="en-US" sz="1200" kern="1200">
              <a:solidFill>
                <a:schemeClr val="tx1"/>
              </a:solidFill>
            </a:rPr>
            <a:t>Targeted Services &amp; Green Space</a:t>
          </a:r>
        </a:p>
      </dsp:txBody>
      <dsp:txXfrm>
        <a:off x="5322915" y="3981384"/>
        <a:ext cx="6418810" cy="995346"/>
      </dsp:txXfrm>
    </dsp:sp>
    <dsp:sp modelId="{B3A1F754-F93D-446C-B40D-C4AAAD39A4C1}">
      <dsp:nvSpPr>
        <dsp:cNvPr id="0" name=""/>
        <dsp:cNvSpPr/>
      </dsp:nvSpPr>
      <dsp:spPr>
        <a:xfrm rot="10800000">
          <a:off x="2661457" y="3981384"/>
          <a:ext cx="2661457" cy="995346"/>
        </a:xfrm>
        <a:prstGeom prst="trapezoid">
          <a:avLst>
            <a:gd name="adj" fmla="val 66848"/>
          </a:avLst>
        </a:prstGeom>
        <a:gradFill rotWithShape="0">
          <a:gsLst>
            <a:gs pos="0">
              <a:schemeClr val="accent3">
                <a:alpha val="90000"/>
                <a:hueOff val="0"/>
                <a:satOff val="0"/>
                <a:lumOff val="0"/>
                <a:alphaOff val="-32000"/>
                <a:satMod val="103000"/>
                <a:lumMod val="102000"/>
                <a:tint val="94000"/>
              </a:schemeClr>
            </a:gs>
            <a:gs pos="50000">
              <a:schemeClr val="accent3">
                <a:alpha val="90000"/>
                <a:hueOff val="0"/>
                <a:satOff val="0"/>
                <a:lumOff val="0"/>
                <a:alphaOff val="-32000"/>
                <a:satMod val="110000"/>
                <a:lumMod val="100000"/>
                <a:shade val="100000"/>
              </a:schemeClr>
            </a:gs>
            <a:gs pos="100000">
              <a:schemeClr val="accent3">
                <a:alpha val="90000"/>
                <a:hueOff val="0"/>
                <a:satOff val="0"/>
                <a:lumOff val="0"/>
                <a:alphaOff val="-32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Quality of Life</a:t>
          </a:r>
        </a:p>
      </dsp:txBody>
      <dsp:txXfrm rot="-10800000">
        <a:off x="3127213" y="3981384"/>
        <a:ext cx="1729947" cy="995346"/>
      </dsp:txXfrm>
    </dsp:sp>
    <dsp:sp modelId="{65C0B63B-FB1A-40CB-AA74-974FD0DC212A}">
      <dsp:nvSpPr>
        <dsp:cNvPr id="0" name=""/>
        <dsp:cNvSpPr/>
      </dsp:nvSpPr>
      <dsp:spPr>
        <a:xfrm>
          <a:off x="3992186" y="4976730"/>
          <a:ext cx="7749539" cy="995346"/>
        </a:xfrm>
        <a:prstGeom prst="nonIsoscelesTrapezoid">
          <a:avLst>
            <a:gd name="adj1" fmla="val 66848"/>
            <a:gd name="adj2" fmla="val 0"/>
          </a:avLst>
        </a:prstGeom>
        <a:solidFill>
          <a:schemeClr val="lt1">
            <a:alpha val="90000"/>
            <a:hueOff val="0"/>
            <a:satOff val="0"/>
            <a:lumOff val="0"/>
            <a:alphaOff val="0"/>
          </a:schemeClr>
        </a:solidFill>
        <a:ln w="12700" cap="flat" cmpd="sng" algn="ctr">
          <a:solidFill>
            <a:schemeClr val="accent3">
              <a:alpha val="90000"/>
              <a:hueOff val="0"/>
              <a:satOff val="0"/>
              <a:lumOff val="0"/>
              <a:alphaOff val="-4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tx1"/>
              </a:solidFill>
            </a:rPr>
            <a:t>Fiscal Responsibility &amp; Tax Equity</a:t>
          </a:r>
        </a:p>
        <a:p>
          <a:pPr marL="114300" lvl="1" indent="-114300" algn="l" defTabSz="533400">
            <a:lnSpc>
              <a:spcPct val="90000"/>
            </a:lnSpc>
            <a:spcBef>
              <a:spcPct val="0"/>
            </a:spcBef>
            <a:spcAft>
              <a:spcPct val="15000"/>
            </a:spcAft>
            <a:buChar char="•"/>
          </a:pPr>
          <a:r>
            <a:rPr lang="en-US" sz="1200" kern="1200">
              <a:solidFill>
                <a:schemeClr val="tx1"/>
              </a:solidFill>
            </a:rPr>
            <a:t>Service Delivery &amp; Efficiency</a:t>
          </a:r>
        </a:p>
        <a:p>
          <a:pPr marL="114300" lvl="1" indent="-114300" algn="l" defTabSz="533400">
            <a:lnSpc>
              <a:spcPct val="90000"/>
            </a:lnSpc>
            <a:spcBef>
              <a:spcPct val="0"/>
            </a:spcBef>
            <a:spcAft>
              <a:spcPct val="15000"/>
            </a:spcAft>
            <a:buChar char="•"/>
          </a:pPr>
          <a:r>
            <a:rPr lang="en-US" sz="1200" kern="1200">
              <a:solidFill>
                <a:schemeClr val="tx1"/>
              </a:solidFill>
            </a:rPr>
            <a:t>Communication &amp; Transparency</a:t>
          </a:r>
        </a:p>
      </dsp:txBody>
      <dsp:txXfrm>
        <a:off x="4657551" y="4976730"/>
        <a:ext cx="7084174" cy="995346"/>
      </dsp:txXfrm>
    </dsp:sp>
    <dsp:sp modelId="{165C4EBB-F73B-4096-B12D-71BA0C03B310}">
      <dsp:nvSpPr>
        <dsp:cNvPr id="0" name=""/>
        <dsp:cNvSpPr/>
      </dsp:nvSpPr>
      <dsp:spPr>
        <a:xfrm rot="10800000">
          <a:off x="3326822" y="4976730"/>
          <a:ext cx="1330728" cy="995346"/>
        </a:xfrm>
        <a:prstGeom prst="trapezoid">
          <a:avLst>
            <a:gd name="adj" fmla="val 66848"/>
          </a:avLst>
        </a:prstGeom>
        <a:gradFill rotWithShape="0">
          <a:gsLst>
            <a:gs pos="0">
              <a:schemeClr val="accent3">
                <a:alpha val="90000"/>
                <a:hueOff val="0"/>
                <a:satOff val="0"/>
                <a:lumOff val="0"/>
                <a:alphaOff val="-40000"/>
                <a:satMod val="103000"/>
                <a:lumMod val="102000"/>
                <a:tint val="94000"/>
              </a:schemeClr>
            </a:gs>
            <a:gs pos="50000">
              <a:schemeClr val="accent3">
                <a:alpha val="90000"/>
                <a:hueOff val="0"/>
                <a:satOff val="0"/>
                <a:lumOff val="0"/>
                <a:alphaOff val="-40000"/>
                <a:satMod val="110000"/>
                <a:lumMod val="100000"/>
                <a:shade val="100000"/>
              </a:schemeClr>
            </a:gs>
            <a:gs pos="100000">
              <a:schemeClr val="accent3">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High-Performing Government</a:t>
          </a:r>
        </a:p>
      </dsp:txBody>
      <dsp:txXfrm rot="-10800000">
        <a:off x="3326822" y="4976730"/>
        <a:ext cx="1330728" cy="9953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0D457-461B-449B-A79E-77ADC746FEC8}">
      <dsp:nvSpPr>
        <dsp:cNvPr id="0" name=""/>
        <dsp:cNvSpPr/>
      </dsp:nvSpPr>
      <dsp:spPr>
        <a:xfrm>
          <a:off x="0" y="295425"/>
          <a:ext cx="2935431" cy="312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solidFill>
                <a:schemeClr val="tx1"/>
              </a:solidFill>
            </a:rPr>
            <a:t>District 1</a:t>
          </a:r>
        </a:p>
      </dsp:txBody>
      <dsp:txXfrm>
        <a:off x="0" y="295425"/>
        <a:ext cx="2935431" cy="312018"/>
      </dsp:txXfrm>
    </dsp:sp>
    <dsp:sp modelId="{3FD416F8-4184-41EF-89CF-47F37D62EEE3}">
      <dsp:nvSpPr>
        <dsp:cNvPr id="0" name=""/>
        <dsp:cNvSpPr/>
      </dsp:nvSpPr>
      <dsp:spPr>
        <a:xfrm>
          <a:off x="2935431" y="2907"/>
          <a:ext cx="587086" cy="897053"/>
        </a:xfrm>
        <a:prstGeom prst="leftBrace">
          <a:avLst>
            <a:gd name="adj1" fmla="val 35000"/>
            <a:gd name="adj2" fmla="val 50000"/>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7241B1-E0B1-46EB-855E-32B3AB8EF3E6}">
      <dsp:nvSpPr>
        <dsp:cNvPr id="0" name=""/>
        <dsp:cNvSpPr/>
      </dsp:nvSpPr>
      <dsp:spPr>
        <a:xfrm>
          <a:off x="3757352" y="2907"/>
          <a:ext cx="7984373" cy="8970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solidFill>
                <a:srgbClr val="FFFF00"/>
              </a:solidFill>
            </a:rPr>
            <a:t>Infrastructure Maintenance for Livability</a:t>
          </a:r>
        </a:p>
        <a:p>
          <a:pPr marL="171450" lvl="1" indent="-171450" algn="l" defTabSz="800100">
            <a:lnSpc>
              <a:spcPct val="90000"/>
            </a:lnSpc>
            <a:spcBef>
              <a:spcPct val="0"/>
            </a:spcBef>
            <a:spcAft>
              <a:spcPct val="15000"/>
            </a:spcAft>
            <a:buChar char="•"/>
          </a:pPr>
          <a:r>
            <a:rPr lang="en-US" sz="1800" b="0" kern="1200" dirty="0">
              <a:solidFill>
                <a:schemeClr val="bg1"/>
              </a:solidFill>
            </a:rPr>
            <a:t>Neighborhood Conditions</a:t>
          </a:r>
        </a:p>
        <a:p>
          <a:pPr marL="171450" lvl="1" indent="-171450" algn="l" defTabSz="800100">
            <a:lnSpc>
              <a:spcPct val="90000"/>
            </a:lnSpc>
            <a:spcBef>
              <a:spcPct val="0"/>
            </a:spcBef>
            <a:spcAft>
              <a:spcPct val="15000"/>
            </a:spcAft>
            <a:buChar char="•"/>
          </a:pPr>
          <a:r>
            <a:rPr lang="en-US" sz="1800" b="0" kern="1200" dirty="0">
              <a:solidFill>
                <a:schemeClr val="bg1"/>
              </a:solidFill>
            </a:rPr>
            <a:t>Communication &amp; Transparency</a:t>
          </a:r>
        </a:p>
      </dsp:txBody>
      <dsp:txXfrm>
        <a:off x="3757352" y="2907"/>
        <a:ext cx="7984373" cy="897053"/>
      </dsp:txXfrm>
    </dsp:sp>
    <dsp:sp modelId="{C3FD4965-9197-4BC1-9115-F667CA02DEA0}">
      <dsp:nvSpPr>
        <dsp:cNvPr id="0" name=""/>
        <dsp:cNvSpPr/>
      </dsp:nvSpPr>
      <dsp:spPr>
        <a:xfrm>
          <a:off x="0" y="1208687"/>
          <a:ext cx="2935431" cy="312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solidFill>
                <a:schemeClr val="tx1"/>
              </a:solidFill>
            </a:rPr>
            <a:t>District 2</a:t>
          </a:r>
        </a:p>
      </dsp:txBody>
      <dsp:txXfrm>
        <a:off x="0" y="1208687"/>
        <a:ext cx="2935431" cy="312018"/>
      </dsp:txXfrm>
    </dsp:sp>
    <dsp:sp modelId="{CDF6A984-ADA0-4562-A68C-2F4E4AD0593C}">
      <dsp:nvSpPr>
        <dsp:cNvPr id="0" name=""/>
        <dsp:cNvSpPr/>
      </dsp:nvSpPr>
      <dsp:spPr>
        <a:xfrm>
          <a:off x="2935431" y="916170"/>
          <a:ext cx="587086" cy="897053"/>
        </a:xfrm>
        <a:prstGeom prst="leftBrace">
          <a:avLst>
            <a:gd name="adj1" fmla="val 35000"/>
            <a:gd name="adj2" fmla="val 50000"/>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A725F6-1DD1-4638-B43C-D75A4FFCE761}">
      <dsp:nvSpPr>
        <dsp:cNvPr id="0" name=""/>
        <dsp:cNvSpPr/>
      </dsp:nvSpPr>
      <dsp:spPr>
        <a:xfrm>
          <a:off x="3757352" y="916170"/>
          <a:ext cx="7984373" cy="8970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chemeClr val="bg1"/>
              </a:solidFill>
            </a:rPr>
            <a:t>Mental Health Crisis Response</a:t>
          </a:r>
        </a:p>
        <a:p>
          <a:pPr marL="171450" lvl="1" indent="-171450" algn="l" defTabSz="800100">
            <a:lnSpc>
              <a:spcPct val="90000"/>
            </a:lnSpc>
            <a:spcBef>
              <a:spcPct val="0"/>
            </a:spcBef>
            <a:spcAft>
              <a:spcPct val="15000"/>
            </a:spcAft>
            <a:buChar char="•"/>
          </a:pPr>
          <a:r>
            <a:rPr lang="en-US" sz="1800" b="1" kern="1200" dirty="0">
              <a:solidFill>
                <a:srgbClr val="FFFF00"/>
              </a:solidFill>
            </a:rPr>
            <a:t>Infrastructure Maintenance for Livability</a:t>
          </a:r>
        </a:p>
        <a:p>
          <a:pPr marL="171450" lvl="1" indent="-171450" algn="l" defTabSz="800100">
            <a:lnSpc>
              <a:spcPct val="90000"/>
            </a:lnSpc>
            <a:spcBef>
              <a:spcPct val="0"/>
            </a:spcBef>
            <a:spcAft>
              <a:spcPct val="15000"/>
            </a:spcAft>
            <a:buChar char="•"/>
          </a:pPr>
          <a:r>
            <a:rPr lang="en-US" sz="1800" b="0" kern="1200" dirty="0">
              <a:solidFill>
                <a:schemeClr val="bg1"/>
              </a:solidFill>
            </a:rPr>
            <a:t>City Employee Compensation</a:t>
          </a:r>
        </a:p>
      </dsp:txBody>
      <dsp:txXfrm>
        <a:off x="3757352" y="916170"/>
        <a:ext cx="7984373" cy="897053"/>
      </dsp:txXfrm>
    </dsp:sp>
    <dsp:sp modelId="{72990B13-E495-48A7-A5DF-0A7826CE41C7}">
      <dsp:nvSpPr>
        <dsp:cNvPr id="0" name=""/>
        <dsp:cNvSpPr/>
      </dsp:nvSpPr>
      <dsp:spPr>
        <a:xfrm>
          <a:off x="0" y="2248707"/>
          <a:ext cx="2935431" cy="312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solidFill>
                <a:schemeClr val="tx1"/>
              </a:solidFill>
            </a:rPr>
            <a:t>District 3</a:t>
          </a:r>
        </a:p>
      </dsp:txBody>
      <dsp:txXfrm>
        <a:off x="0" y="2248707"/>
        <a:ext cx="2935431" cy="312018"/>
      </dsp:txXfrm>
    </dsp:sp>
    <dsp:sp modelId="{781BB2E1-169B-42A9-9BCF-E2F06FC4F500}">
      <dsp:nvSpPr>
        <dsp:cNvPr id="0" name=""/>
        <dsp:cNvSpPr/>
      </dsp:nvSpPr>
      <dsp:spPr>
        <a:xfrm>
          <a:off x="2935431" y="1829432"/>
          <a:ext cx="587086" cy="1150569"/>
        </a:xfrm>
        <a:prstGeom prst="leftBrace">
          <a:avLst>
            <a:gd name="adj1" fmla="val 35000"/>
            <a:gd name="adj2" fmla="val 50000"/>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7DA83B-A698-4C66-91AB-E8D059222594}">
      <dsp:nvSpPr>
        <dsp:cNvPr id="0" name=""/>
        <dsp:cNvSpPr/>
      </dsp:nvSpPr>
      <dsp:spPr>
        <a:xfrm>
          <a:off x="3757352" y="1829432"/>
          <a:ext cx="7984373" cy="1150569"/>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chemeClr val="bg1"/>
              </a:solidFill>
            </a:rPr>
            <a:t>Service Delivery &amp; Efficiency</a:t>
          </a:r>
        </a:p>
        <a:p>
          <a:pPr marL="171450" lvl="1" indent="-171450" algn="l" defTabSz="800100">
            <a:lnSpc>
              <a:spcPct val="90000"/>
            </a:lnSpc>
            <a:spcBef>
              <a:spcPct val="0"/>
            </a:spcBef>
            <a:spcAft>
              <a:spcPct val="15000"/>
            </a:spcAft>
            <a:buChar char="•"/>
          </a:pPr>
          <a:r>
            <a:rPr lang="en-US" sz="1800" b="1" kern="1200" dirty="0">
              <a:solidFill>
                <a:srgbClr val="FFFF00"/>
              </a:solidFill>
            </a:rPr>
            <a:t>Infrastructure Maintenance for Livability</a:t>
          </a:r>
        </a:p>
        <a:p>
          <a:pPr marL="171450" lvl="1" indent="-171450" algn="l" defTabSz="800100">
            <a:lnSpc>
              <a:spcPct val="90000"/>
            </a:lnSpc>
            <a:spcBef>
              <a:spcPct val="0"/>
            </a:spcBef>
            <a:spcAft>
              <a:spcPct val="15000"/>
            </a:spcAft>
            <a:buChar char="•"/>
          </a:pPr>
          <a:r>
            <a:rPr lang="en-US" sz="1800" b="0" kern="1200" dirty="0">
              <a:solidFill>
                <a:schemeClr val="bg1"/>
              </a:solidFill>
            </a:rPr>
            <a:t>More Recognition of Public Safety Top Performers</a:t>
          </a:r>
        </a:p>
        <a:p>
          <a:pPr marL="171450" lvl="1" indent="-171450" algn="l" defTabSz="800100">
            <a:lnSpc>
              <a:spcPct val="90000"/>
            </a:lnSpc>
            <a:spcBef>
              <a:spcPct val="0"/>
            </a:spcBef>
            <a:spcAft>
              <a:spcPct val="15000"/>
            </a:spcAft>
            <a:buChar char="•"/>
          </a:pPr>
          <a:r>
            <a:rPr lang="en-US" sz="1800" b="0" kern="1200" dirty="0">
              <a:solidFill>
                <a:schemeClr val="bg1"/>
              </a:solidFill>
            </a:rPr>
            <a:t>Communication</a:t>
          </a:r>
        </a:p>
      </dsp:txBody>
      <dsp:txXfrm>
        <a:off x="3757352" y="1829432"/>
        <a:ext cx="7984373" cy="1150569"/>
      </dsp:txXfrm>
    </dsp:sp>
    <dsp:sp modelId="{D1C8B378-49ED-4B3E-A4D2-129A91C87929}">
      <dsp:nvSpPr>
        <dsp:cNvPr id="0" name=""/>
        <dsp:cNvSpPr/>
      </dsp:nvSpPr>
      <dsp:spPr>
        <a:xfrm>
          <a:off x="0" y="3288728"/>
          <a:ext cx="2935431" cy="312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solidFill>
                <a:schemeClr val="tx1"/>
              </a:solidFill>
            </a:rPr>
            <a:t>District 4</a:t>
          </a:r>
        </a:p>
      </dsp:txBody>
      <dsp:txXfrm>
        <a:off x="0" y="3288728"/>
        <a:ext cx="2935431" cy="312018"/>
      </dsp:txXfrm>
    </dsp:sp>
    <dsp:sp modelId="{B4BA860E-B1C6-4917-B3ED-81702CD9BE6F}">
      <dsp:nvSpPr>
        <dsp:cNvPr id="0" name=""/>
        <dsp:cNvSpPr/>
      </dsp:nvSpPr>
      <dsp:spPr>
        <a:xfrm>
          <a:off x="2935431" y="2996210"/>
          <a:ext cx="587086" cy="897053"/>
        </a:xfrm>
        <a:prstGeom prst="leftBrace">
          <a:avLst>
            <a:gd name="adj1" fmla="val 35000"/>
            <a:gd name="adj2" fmla="val 50000"/>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599D09-F34C-4323-81B2-B350555E36AB}">
      <dsp:nvSpPr>
        <dsp:cNvPr id="0" name=""/>
        <dsp:cNvSpPr/>
      </dsp:nvSpPr>
      <dsp:spPr>
        <a:xfrm>
          <a:off x="3757352" y="2996210"/>
          <a:ext cx="7984373" cy="8970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chemeClr val="bg1"/>
              </a:solidFill>
            </a:rPr>
            <a:t>Fiscal Responsibility &amp; Tax Equity</a:t>
          </a:r>
        </a:p>
        <a:p>
          <a:pPr marL="171450" lvl="1" indent="-171450" algn="l" defTabSz="800100">
            <a:lnSpc>
              <a:spcPct val="90000"/>
            </a:lnSpc>
            <a:spcBef>
              <a:spcPct val="0"/>
            </a:spcBef>
            <a:spcAft>
              <a:spcPct val="15000"/>
            </a:spcAft>
            <a:buChar char="•"/>
          </a:pPr>
          <a:r>
            <a:rPr lang="en-US" sz="1800" b="1" kern="1200" dirty="0">
              <a:solidFill>
                <a:srgbClr val="FFFF00"/>
              </a:solidFill>
            </a:rPr>
            <a:t>Infrastructure Maintenance for Livability</a:t>
          </a:r>
        </a:p>
        <a:p>
          <a:pPr marL="171450" lvl="1" indent="-171450" algn="l" defTabSz="800100">
            <a:lnSpc>
              <a:spcPct val="90000"/>
            </a:lnSpc>
            <a:spcBef>
              <a:spcPct val="0"/>
            </a:spcBef>
            <a:spcAft>
              <a:spcPct val="15000"/>
            </a:spcAft>
            <a:buChar char="•"/>
          </a:pPr>
          <a:r>
            <a:rPr lang="en-US" sz="1800" b="0" kern="1200" dirty="0">
              <a:solidFill>
                <a:schemeClr val="bg1"/>
              </a:solidFill>
            </a:rPr>
            <a:t>Water &amp; Drainage</a:t>
          </a:r>
        </a:p>
      </dsp:txBody>
      <dsp:txXfrm>
        <a:off x="3757352" y="2996210"/>
        <a:ext cx="7984373" cy="897053"/>
      </dsp:txXfrm>
    </dsp:sp>
    <dsp:sp modelId="{04E8C8DC-92BB-4EEB-8E90-4781DA0B2F54}">
      <dsp:nvSpPr>
        <dsp:cNvPr id="0" name=""/>
        <dsp:cNvSpPr/>
      </dsp:nvSpPr>
      <dsp:spPr>
        <a:xfrm>
          <a:off x="0" y="4201990"/>
          <a:ext cx="2935431" cy="312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solidFill>
                <a:schemeClr val="tx1"/>
              </a:solidFill>
            </a:rPr>
            <a:t>District 5</a:t>
          </a:r>
        </a:p>
      </dsp:txBody>
      <dsp:txXfrm>
        <a:off x="0" y="4201990"/>
        <a:ext cx="2935431" cy="312018"/>
      </dsp:txXfrm>
    </dsp:sp>
    <dsp:sp modelId="{0EB25447-D4EE-4FB3-BA66-BDC5D19DC0F9}">
      <dsp:nvSpPr>
        <dsp:cNvPr id="0" name=""/>
        <dsp:cNvSpPr/>
      </dsp:nvSpPr>
      <dsp:spPr>
        <a:xfrm>
          <a:off x="2935431" y="3909473"/>
          <a:ext cx="587086" cy="897053"/>
        </a:xfrm>
        <a:prstGeom prst="leftBrace">
          <a:avLst>
            <a:gd name="adj1" fmla="val 35000"/>
            <a:gd name="adj2" fmla="val 50000"/>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A030AB-7687-4D6C-92DD-75D7E84C491F}">
      <dsp:nvSpPr>
        <dsp:cNvPr id="0" name=""/>
        <dsp:cNvSpPr/>
      </dsp:nvSpPr>
      <dsp:spPr>
        <a:xfrm>
          <a:off x="3757352" y="3909473"/>
          <a:ext cx="7984373" cy="8970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chemeClr val="bg1"/>
              </a:solidFill>
            </a:rPr>
            <a:t>Service Delivery &amp; Efficiency</a:t>
          </a:r>
        </a:p>
        <a:p>
          <a:pPr marL="171450" lvl="1" indent="-171450" algn="l" defTabSz="800100">
            <a:lnSpc>
              <a:spcPct val="90000"/>
            </a:lnSpc>
            <a:spcBef>
              <a:spcPct val="0"/>
            </a:spcBef>
            <a:spcAft>
              <a:spcPct val="15000"/>
            </a:spcAft>
            <a:buChar char="•"/>
          </a:pPr>
          <a:r>
            <a:rPr lang="en-US" sz="1800" b="1" kern="1200" dirty="0">
              <a:solidFill>
                <a:srgbClr val="FFFF00"/>
              </a:solidFill>
            </a:rPr>
            <a:t>Infrastructure Maintenance for Livability</a:t>
          </a:r>
        </a:p>
        <a:p>
          <a:pPr marL="171450" lvl="1" indent="-171450" algn="l" defTabSz="800100">
            <a:lnSpc>
              <a:spcPct val="90000"/>
            </a:lnSpc>
            <a:spcBef>
              <a:spcPct val="0"/>
            </a:spcBef>
            <a:spcAft>
              <a:spcPct val="15000"/>
            </a:spcAft>
            <a:buChar char="•"/>
          </a:pPr>
          <a:r>
            <a:rPr lang="en-US" sz="1800" b="0" kern="1200" dirty="0">
              <a:solidFill>
                <a:schemeClr val="bg1"/>
              </a:solidFill>
            </a:rPr>
            <a:t>Communication</a:t>
          </a:r>
        </a:p>
      </dsp:txBody>
      <dsp:txXfrm>
        <a:off x="3757352" y="3909473"/>
        <a:ext cx="7984373" cy="897053"/>
      </dsp:txXfrm>
    </dsp:sp>
    <dsp:sp modelId="{016D36FB-F27E-4B9F-B9DC-C8BC068D7D81}">
      <dsp:nvSpPr>
        <dsp:cNvPr id="0" name=""/>
        <dsp:cNvSpPr/>
      </dsp:nvSpPr>
      <dsp:spPr>
        <a:xfrm>
          <a:off x="0" y="5115253"/>
          <a:ext cx="2935431" cy="312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solidFill>
                <a:schemeClr val="tx1"/>
              </a:solidFill>
            </a:rPr>
            <a:t>District 6</a:t>
          </a:r>
        </a:p>
      </dsp:txBody>
      <dsp:txXfrm>
        <a:off x="0" y="5115253"/>
        <a:ext cx="2935431" cy="312018"/>
      </dsp:txXfrm>
    </dsp:sp>
    <dsp:sp modelId="{A19F85AF-50AE-42DC-8FEC-DC3EE829AAEA}">
      <dsp:nvSpPr>
        <dsp:cNvPr id="0" name=""/>
        <dsp:cNvSpPr/>
      </dsp:nvSpPr>
      <dsp:spPr>
        <a:xfrm>
          <a:off x="2935431" y="4822735"/>
          <a:ext cx="587086" cy="897053"/>
        </a:xfrm>
        <a:prstGeom prst="leftBrace">
          <a:avLst>
            <a:gd name="adj1" fmla="val 35000"/>
            <a:gd name="adj2" fmla="val 50000"/>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DF5A21-6226-4C1F-81B1-BFADA07B699F}">
      <dsp:nvSpPr>
        <dsp:cNvPr id="0" name=""/>
        <dsp:cNvSpPr/>
      </dsp:nvSpPr>
      <dsp:spPr>
        <a:xfrm>
          <a:off x="3757352" y="4822735"/>
          <a:ext cx="7984373" cy="89705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solidFill>
                <a:srgbClr val="FFFF00"/>
              </a:solidFill>
            </a:rPr>
            <a:t>Infrastructure Maintenance for Livability</a:t>
          </a:r>
        </a:p>
        <a:p>
          <a:pPr marL="171450" lvl="1" indent="-171450" algn="l" defTabSz="800100">
            <a:lnSpc>
              <a:spcPct val="90000"/>
            </a:lnSpc>
            <a:spcBef>
              <a:spcPct val="0"/>
            </a:spcBef>
            <a:spcAft>
              <a:spcPct val="15000"/>
            </a:spcAft>
            <a:buChar char="•"/>
          </a:pPr>
          <a:r>
            <a:rPr lang="en-US" sz="1800" b="0" kern="1200" dirty="0">
              <a:solidFill>
                <a:schemeClr val="bg1"/>
              </a:solidFill>
            </a:rPr>
            <a:t>Handicapped Accessibility</a:t>
          </a:r>
        </a:p>
        <a:p>
          <a:pPr marL="171450" lvl="1" indent="-171450" algn="l" defTabSz="800100">
            <a:lnSpc>
              <a:spcPct val="90000"/>
            </a:lnSpc>
            <a:spcBef>
              <a:spcPct val="0"/>
            </a:spcBef>
            <a:spcAft>
              <a:spcPct val="15000"/>
            </a:spcAft>
            <a:buChar char="•"/>
          </a:pPr>
          <a:r>
            <a:rPr lang="en-US" sz="1800" b="0" kern="1200" dirty="0">
              <a:solidFill>
                <a:schemeClr val="bg1"/>
              </a:solidFill>
            </a:rPr>
            <a:t>Housing Preservation &amp; Affordability</a:t>
          </a:r>
        </a:p>
      </dsp:txBody>
      <dsp:txXfrm>
        <a:off x="3757352" y="4822735"/>
        <a:ext cx="7984373" cy="8970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8FD3B-66E3-46BA-832D-07D7B12AB28E}">
      <dsp:nvSpPr>
        <dsp:cNvPr id="0" name=""/>
        <dsp:cNvSpPr/>
      </dsp:nvSpPr>
      <dsp:spPr>
        <a:xfrm>
          <a:off x="0" y="130936"/>
          <a:ext cx="1287996" cy="12879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3BE8CD-3649-469F-95D5-E92713BDC0BD}">
      <dsp:nvSpPr>
        <dsp:cNvPr id="0" name=""/>
        <dsp:cNvSpPr/>
      </dsp:nvSpPr>
      <dsp:spPr>
        <a:xfrm>
          <a:off x="30749" y="1588228"/>
          <a:ext cx="3679989" cy="33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3200" b="1" kern="1200" dirty="0">
              <a:solidFill>
                <a:srgbClr val="C00000"/>
              </a:solidFill>
            </a:rPr>
            <a:t>Perceptions</a:t>
          </a:r>
        </a:p>
      </dsp:txBody>
      <dsp:txXfrm>
        <a:off x="30749" y="1588228"/>
        <a:ext cx="3679989" cy="337280"/>
      </dsp:txXfrm>
    </dsp:sp>
    <dsp:sp modelId="{64B440FA-6371-41FA-B710-1D7CCBDC1CFB}">
      <dsp:nvSpPr>
        <dsp:cNvPr id="0" name=""/>
        <dsp:cNvSpPr/>
      </dsp:nvSpPr>
      <dsp:spPr>
        <a:xfrm>
          <a:off x="65341" y="2014498"/>
          <a:ext cx="3679989" cy="4530745"/>
        </a:xfrm>
        <a:prstGeom prst="rect">
          <a:avLst/>
        </a:prstGeom>
        <a:solidFill>
          <a:schemeClr val="bg1">
            <a:lumMod val="9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u="none" kern="1200">
              <a:solidFill>
                <a:schemeClr val="tx1"/>
              </a:solidFill>
            </a:rPr>
            <a:t>Historical neglect of certain (often minority) communities leading to current disparities.</a:t>
          </a:r>
        </a:p>
        <a:p>
          <a:pPr marL="0" lvl="0" indent="0" algn="l" defTabSz="533400">
            <a:spcBef>
              <a:spcPct val="0"/>
            </a:spcBef>
            <a:spcAft>
              <a:spcPct val="35000"/>
            </a:spcAft>
            <a:buNone/>
          </a:pPr>
          <a:endParaRPr lang="en-US" sz="1200"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Systemic bias &amp; racism influencing decision-making</a:t>
          </a:r>
        </a:p>
        <a:p>
          <a:pPr marL="0" lvl="0" indent="0" algn="l" defTabSz="533400">
            <a:lnSpc>
              <a:spcPct val="100000"/>
            </a:lnSpc>
            <a:spcBef>
              <a:spcPct val="0"/>
            </a:spcBef>
            <a:spcAft>
              <a:spcPct val="35000"/>
            </a:spcAft>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Prioritization of the tourism industry and historic downtown over residents' needs</a:t>
          </a:r>
        </a:p>
        <a:p>
          <a:pPr marL="0" lvl="0" indent="0" algn="l" defTabSz="533400">
            <a:spcBef>
              <a:spcPct val="0"/>
            </a:spcBef>
            <a:spcAft>
              <a:spcPct val="35000"/>
            </a:spcAft>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Political decision-making influenced by special interests or the "old guard“</a:t>
          </a:r>
        </a:p>
        <a:p>
          <a:pPr marL="0" lvl="0" indent="0" algn="l" defTabSz="533400">
            <a:spcBef>
              <a:spcPct val="0"/>
            </a:spcBef>
            <a:spcAft>
              <a:spcPct val="35000"/>
            </a:spcAft>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Lack of adequate resident input and transparency in decision-making</a:t>
          </a:r>
        </a:p>
        <a:p>
          <a:pPr marL="0" lvl="0" indent="0" algn="l" defTabSz="533400">
            <a:spcBef>
              <a:spcPct val="0"/>
            </a:spcBef>
            <a:spcAft>
              <a:spcPct val="35000"/>
            </a:spcAft>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Implicit bias affecting resource allocation and policy</a:t>
          </a:r>
        </a:p>
      </dsp:txBody>
      <dsp:txXfrm>
        <a:off x="65341" y="2014498"/>
        <a:ext cx="3679989" cy="4530745"/>
      </dsp:txXfrm>
    </dsp:sp>
    <dsp:sp modelId="{0D7F8B2E-2FC9-4538-B8F6-3CFFDF180A43}">
      <dsp:nvSpPr>
        <dsp:cNvPr id="0" name=""/>
        <dsp:cNvSpPr/>
      </dsp:nvSpPr>
      <dsp:spPr>
        <a:xfrm>
          <a:off x="4013376" y="254685"/>
          <a:ext cx="1504418" cy="1433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E0DBCD-2DAD-4FD9-8F36-DFD55FE1B8ED}">
      <dsp:nvSpPr>
        <dsp:cNvPr id="0" name=""/>
        <dsp:cNvSpPr/>
      </dsp:nvSpPr>
      <dsp:spPr>
        <a:xfrm>
          <a:off x="4244246" y="1559954"/>
          <a:ext cx="3679989" cy="37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3200" b="1" kern="1200">
              <a:solidFill>
                <a:srgbClr val="C00000"/>
              </a:solidFill>
            </a:rPr>
            <a:t>Recommendations</a:t>
          </a:r>
        </a:p>
      </dsp:txBody>
      <dsp:txXfrm>
        <a:off x="4244246" y="1559954"/>
        <a:ext cx="3679989" cy="370842"/>
      </dsp:txXfrm>
    </dsp:sp>
    <dsp:sp modelId="{DDECFB26-085B-4CEA-BACF-630F35E38EF5}">
      <dsp:nvSpPr>
        <dsp:cNvPr id="0" name=""/>
        <dsp:cNvSpPr/>
      </dsp:nvSpPr>
      <dsp:spPr>
        <a:xfrm>
          <a:off x="4257605" y="2003008"/>
          <a:ext cx="3679989" cy="4503063"/>
        </a:xfrm>
        <a:prstGeom prst="rect">
          <a:avLst/>
        </a:prstGeom>
        <a:solidFill>
          <a:srgbClr val="92D050"/>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u="none" kern="1200" dirty="0">
              <a:solidFill>
                <a:schemeClr val="tx1"/>
              </a:solidFill>
            </a:rPr>
            <a:t>Fair allocation of city funds &amp; services</a:t>
          </a:r>
        </a:p>
        <a:p>
          <a:pPr marL="0" lvl="0" indent="0" algn="l" defTabSz="533400">
            <a:lnSpc>
              <a:spcPct val="100000"/>
            </a:lnSpc>
            <a:spcBef>
              <a:spcPct val="0"/>
            </a:spcBef>
            <a:spcAft>
              <a:spcPct val="35000"/>
            </a:spcAft>
            <a:buNone/>
          </a:pPr>
          <a:endParaRPr lang="en-US" sz="1200" u="none" kern="1200" dirty="0">
            <a:solidFill>
              <a:schemeClr val="tx1"/>
            </a:solidFill>
          </a:endParaRPr>
        </a:p>
        <a:p>
          <a:pPr marL="0" lvl="0" indent="0" algn="l" defTabSz="533400">
            <a:lnSpc>
              <a:spcPct val="100000"/>
            </a:lnSpc>
            <a:spcBef>
              <a:spcPct val="0"/>
            </a:spcBef>
            <a:spcAft>
              <a:spcPct val="35000"/>
            </a:spcAft>
            <a:buNone/>
          </a:pPr>
          <a:r>
            <a:rPr lang="en-US" sz="1200" u="none" kern="1200" dirty="0">
              <a:solidFill>
                <a:schemeClr val="tx1"/>
              </a:solidFill>
            </a:rPr>
            <a:t>Targeted investment in historically underserved communities &amp; blight removal</a:t>
          </a:r>
        </a:p>
        <a:p>
          <a:pPr marL="0" lvl="0" indent="0" algn="l" defTabSz="533400">
            <a:spcBef>
              <a:spcPct val="0"/>
            </a:spcBef>
            <a:spcAft>
              <a:spcPct val="35000"/>
            </a:spcAft>
            <a:buFont typeface="Arial" panose="020B0604020202020204" pitchFamily="34" charset="0"/>
            <a:buNone/>
          </a:pPr>
          <a:endParaRPr lang="en-US" sz="1200" kern="1200" dirty="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Ensure equitable access to affordable housing and public services</a:t>
          </a:r>
        </a:p>
        <a:p>
          <a:pPr marL="0" lvl="0" indent="0" algn="l" defTabSz="533400">
            <a:spcBef>
              <a:spcPct val="0"/>
            </a:spcBef>
            <a:spcAft>
              <a:spcPct val="35000"/>
            </a:spcAft>
            <a:buFont typeface="Arial" panose="020B0604020202020204" pitchFamily="34" charset="0"/>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Improved communication from the City and engagement</a:t>
          </a:r>
        </a:p>
        <a:p>
          <a:pPr marL="0" lvl="0" indent="0" algn="l" defTabSz="533400">
            <a:spcBef>
              <a:spcPct val="0"/>
            </a:spcBef>
            <a:spcAft>
              <a:spcPct val="35000"/>
            </a:spcAft>
            <a:buFont typeface="Arial" panose="020B0604020202020204" pitchFamily="34" charset="0"/>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Transparency in decision-making processes</a:t>
          </a:r>
        </a:p>
        <a:p>
          <a:pPr marL="0" lvl="0" indent="0" algn="l" defTabSz="533400">
            <a:spcBef>
              <a:spcPct val="0"/>
            </a:spcBef>
            <a:spcAft>
              <a:spcPct val="35000"/>
            </a:spcAft>
            <a:buFont typeface="Arial" panose="020B0604020202020204" pitchFamily="34" charset="0"/>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Diverse representation in city government &amp; processes</a:t>
          </a:r>
        </a:p>
        <a:p>
          <a:pPr marL="0" lvl="0" indent="0" algn="l" defTabSz="533400">
            <a:lnSpc>
              <a:spcPct val="100000"/>
            </a:lnSpc>
            <a:spcBef>
              <a:spcPct val="0"/>
            </a:spcBef>
            <a:spcAft>
              <a:spcPct val="35000"/>
            </a:spcAft>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u="none" kern="1200">
              <a:solidFill>
                <a:schemeClr val="tx1"/>
              </a:solidFill>
            </a:rPr>
            <a:t>Fair &amp; consistent enforcement of laws and city codes</a:t>
          </a:r>
        </a:p>
        <a:p>
          <a:pPr marL="0" lvl="0" indent="0" algn="l" defTabSz="533400">
            <a:lnSpc>
              <a:spcPct val="100000"/>
            </a:lnSpc>
            <a:spcBef>
              <a:spcPct val="0"/>
            </a:spcBef>
            <a:spcAft>
              <a:spcPct val="35000"/>
            </a:spcAft>
            <a:buNone/>
          </a:pPr>
          <a:endParaRPr lang="en-US" sz="1200" u="none" kern="1200">
            <a:solidFill>
              <a:schemeClr val="tx1"/>
            </a:solidFill>
          </a:endParaRPr>
        </a:p>
        <a:p>
          <a:pPr marL="0" lvl="0" indent="0" algn="l" defTabSz="533400">
            <a:lnSpc>
              <a:spcPct val="100000"/>
            </a:lnSpc>
            <a:spcBef>
              <a:spcPct val="0"/>
            </a:spcBef>
            <a:spcAft>
              <a:spcPct val="35000"/>
            </a:spcAft>
            <a:buNone/>
          </a:pPr>
          <a:r>
            <a:rPr lang="en-US" sz="1200" kern="1200">
              <a:solidFill>
                <a:schemeClr val="tx1"/>
              </a:solidFill>
            </a:rPr>
            <a:t>Support for local businesses, particularly those owned by minority groups</a:t>
          </a:r>
          <a:endParaRPr lang="en-US" sz="1200" u="none" kern="1200">
            <a:solidFill>
              <a:schemeClr val="tx1"/>
            </a:solidFill>
          </a:endParaRPr>
        </a:p>
      </dsp:txBody>
      <dsp:txXfrm>
        <a:off x="4257605" y="2003008"/>
        <a:ext cx="3679989" cy="450306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CF6A5F-C13A-8F4A-92E5-B55BBEEA8E83}" type="datetimeFigureOut">
              <a:rPr lang="en-US" smtClean="0"/>
              <a:t>5/22/2025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DDAB7F-A41A-D848-9A89-58B198ECCFAA}" type="slidenum">
              <a:rPr lang="en-US" smtClean="0"/>
              <a:t>‹#›</a:t>
            </a:fld>
            <a:endParaRPr lang="en-US"/>
          </a:p>
        </p:txBody>
      </p:sp>
    </p:spTree>
    <p:extLst>
      <p:ext uri="{BB962C8B-B14F-4D97-AF65-F5344CB8AC3E}">
        <p14:creationId xmlns:p14="http://schemas.microsoft.com/office/powerpoint/2010/main" val="144918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DDAB7F-A41A-D848-9A89-58B198ECCFAA}" type="slidenum">
              <a:rPr lang="en-US" smtClean="0"/>
              <a:t>13</a:t>
            </a:fld>
            <a:endParaRPr lang="en-US"/>
          </a:p>
        </p:txBody>
      </p:sp>
    </p:spTree>
    <p:extLst>
      <p:ext uri="{BB962C8B-B14F-4D97-AF65-F5344CB8AC3E}">
        <p14:creationId xmlns:p14="http://schemas.microsoft.com/office/powerpoint/2010/main" val="134072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DDAB7F-A41A-D848-9A89-58B198ECCFAA}" type="slidenum">
              <a:rPr lang="en-US" smtClean="0"/>
              <a:t>24</a:t>
            </a:fld>
            <a:endParaRPr lang="en-US"/>
          </a:p>
        </p:txBody>
      </p:sp>
    </p:spTree>
    <p:extLst>
      <p:ext uri="{BB962C8B-B14F-4D97-AF65-F5344CB8AC3E}">
        <p14:creationId xmlns:p14="http://schemas.microsoft.com/office/powerpoint/2010/main" val="221404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DDAB7F-A41A-D848-9A89-58B198ECCFAA}" type="slidenum">
              <a:rPr lang="en-US" smtClean="0"/>
              <a:t>42</a:t>
            </a:fld>
            <a:endParaRPr lang="en-US"/>
          </a:p>
        </p:txBody>
      </p:sp>
    </p:spTree>
    <p:extLst>
      <p:ext uri="{BB962C8B-B14F-4D97-AF65-F5344CB8AC3E}">
        <p14:creationId xmlns:p14="http://schemas.microsoft.com/office/powerpoint/2010/main" val="148617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DDAB7F-A41A-D848-9A89-58B198ECCFAA}" type="slidenum">
              <a:rPr lang="en-US" smtClean="0"/>
              <a:t>44</a:t>
            </a:fld>
            <a:endParaRPr lang="en-US"/>
          </a:p>
        </p:txBody>
      </p:sp>
    </p:spTree>
    <p:extLst>
      <p:ext uri="{BB962C8B-B14F-4D97-AF65-F5344CB8AC3E}">
        <p14:creationId xmlns:p14="http://schemas.microsoft.com/office/powerpoint/2010/main" val="80462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E3D2-1A0A-AF92-8A51-3ED32739A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C5A41A-2760-EE62-81C6-976FF36F2A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2D41DD-34FD-78E2-F624-074E7D44AADD}"/>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5" name="Footer Placeholder 4">
            <a:extLst>
              <a:ext uri="{FF2B5EF4-FFF2-40B4-BE49-F238E27FC236}">
                <a16:creationId xmlns:a16="http://schemas.microsoft.com/office/drawing/2014/main" id="{D337585B-5657-7471-1E84-AE17549DF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D4800-5190-D5E6-8530-064B0B204415}"/>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187889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6547-FA95-4C53-8DC0-BF6B7F1119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FDE873-9A25-C52E-F7F6-25278FCA9C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D87A5-D990-C796-A580-1438C2EDA176}"/>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5" name="Footer Placeholder 4">
            <a:extLst>
              <a:ext uri="{FF2B5EF4-FFF2-40B4-BE49-F238E27FC236}">
                <a16:creationId xmlns:a16="http://schemas.microsoft.com/office/drawing/2014/main" id="{B52DB149-2260-CE42-1D88-284657214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88BA2-34D5-B5B2-045A-A4C3FE831D62}"/>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2233314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3CAA39-564C-C9CB-850F-5B9E7FD0A7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43B830-90BC-6B9D-CA5C-0429AEED9A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31579-8497-11C6-A6E9-577360549DAC}"/>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5" name="Footer Placeholder 4">
            <a:extLst>
              <a:ext uri="{FF2B5EF4-FFF2-40B4-BE49-F238E27FC236}">
                <a16:creationId xmlns:a16="http://schemas.microsoft.com/office/drawing/2014/main" id="{1567296F-B8BF-2155-75EC-7D9F3DFD0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DDDE4-CE52-321A-9701-C2DC686E38E6}"/>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3032771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5953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41476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732847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75442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682492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41731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929624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3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0F0F1"/>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47748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9006-5AA4-02EB-8B92-024F0C733D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79EEBD-E021-7189-8BFD-19C5BFF54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F5EE1-D6F2-172C-92F6-D5BE214845F9}"/>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5" name="Footer Placeholder 4">
            <a:extLst>
              <a:ext uri="{FF2B5EF4-FFF2-40B4-BE49-F238E27FC236}">
                <a16:creationId xmlns:a16="http://schemas.microsoft.com/office/drawing/2014/main" id="{EA228456-E1C2-4F90-1B1C-080312940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1F800-D313-B871-70B4-51C4F21C696C}"/>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291158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870D-D1BE-EBB6-1A02-92A10940D3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7529B4-8E91-01E6-FA16-52130E7BD62A}"/>
              </a:ext>
            </a:extLst>
          </p:cNvPr>
          <p:cNvSpPr>
            <a:spLocks noGrp="1"/>
          </p:cNvSpPr>
          <p:nvPr>
            <p:ph type="subTitle" idx="1"/>
          </p:nvPr>
        </p:nvSpPr>
        <p:spPr>
          <a:xfrm>
            <a:off x="1524000" y="3602039"/>
            <a:ext cx="9144000" cy="1655762"/>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7"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A7C456-841C-462D-453D-6C69521E9014}"/>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49815E7A-5328-7C2B-EE4F-D905645C7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36B6B-9DBD-3F81-AF84-9E667D51280A}"/>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104274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1AEB-75EB-A6CA-512A-2F3467FB9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67A33-27EE-9E0E-02F0-4D0097EE2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646C6-3C69-74D8-60A9-CD26A1764BA2}"/>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045CB156-2461-C33F-87C3-AECD69E1C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EA922-52E6-F8F7-17EF-6FD063B9B417}"/>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4222903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1D3C-92D2-7329-226D-DB6686594796}"/>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F812A9-10D1-16C9-E35C-BA9FD65354FF}"/>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FF2A6-BF5B-8E8E-FC18-2A9218AB7A82}"/>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B70CE6C2-7C8F-1A06-0A69-9C8F5C837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28EC3-6D2F-AB2A-E3FD-D3B7C28E1180}"/>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515671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A79B-E3C8-346E-6919-ED9AF1EC5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2F12C-BECF-7590-9F36-B42E75A28C3F}"/>
              </a:ext>
            </a:extLst>
          </p:cNvPr>
          <p:cNvSpPr>
            <a:spLocks noGrp="1"/>
          </p:cNvSpPr>
          <p:nvPr>
            <p:ph sz="half" idx="1"/>
          </p:nvPr>
        </p:nvSpPr>
        <p:spPr>
          <a:xfrm>
            <a:off x="838200"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50B8BA-BDC5-CD6E-6D93-CEF75B57658C}"/>
              </a:ext>
            </a:extLst>
          </p:cNvPr>
          <p:cNvSpPr>
            <a:spLocks noGrp="1"/>
          </p:cNvSpPr>
          <p:nvPr>
            <p:ph sz="half" idx="2"/>
          </p:nvPr>
        </p:nvSpPr>
        <p:spPr>
          <a:xfrm>
            <a:off x="6172200"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449DEE-80EC-96C9-5425-04316AF4BCFA}"/>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6" name="Footer Placeholder 5">
            <a:extLst>
              <a:ext uri="{FF2B5EF4-FFF2-40B4-BE49-F238E27FC236}">
                <a16:creationId xmlns:a16="http://schemas.microsoft.com/office/drawing/2014/main" id="{F57F8A09-C891-BF6D-4149-B7323FEE4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2692D5-A91B-F0BE-DE3E-E4910AB9CA52}"/>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4156153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D59A7-CB2F-8203-8157-F2072380619B}"/>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CDEE3-9BF8-8F21-6979-A57E1DFD2114}"/>
              </a:ext>
            </a:extLst>
          </p:cNvPr>
          <p:cNvSpPr>
            <a:spLocks noGrp="1"/>
          </p:cNvSpPr>
          <p:nvPr>
            <p:ph type="body" idx="1"/>
          </p:nvPr>
        </p:nvSpPr>
        <p:spPr>
          <a:xfrm>
            <a:off x="839791"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AA2B0-AC73-4EC5-88A6-7992D62E8D84}"/>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FF40C2-2AA3-2869-9221-4D28AF5EDD03}"/>
              </a:ext>
            </a:extLst>
          </p:cNvPr>
          <p:cNvSpPr>
            <a:spLocks noGrp="1"/>
          </p:cNvSpPr>
          <p:nvPr>
            <p:ph type="body" sz="quarter" idx="3"/>
          </p:nvPr>
        </p:nvSpPr>
        <p:spPr>
          <a:xfrm>
            <a:off x="6172202" y="1681163"/>
            <a:ext cx="5183189"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D05C99-D0C3-F474-3843-54576775092C}"/>
              </a:ext>
            </a:extLst>
          </p:cNvPr>
          <p:cNvSpPr>
            <a:spLocks noGrp="1"/>
          </p:cNvSpPr>
          <p:nvPr>
            <p:ph sz="quarter" idx="4"/>
          </p:nvPr>
        </p:nvSpPr>
        <p:spPr>
          <a:xfrm>
            <a:off x="6172202" y="2505075"/>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94D17A-CD31-1550-D0BF-06C080074465}"/>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8" name="Footer Placeholder 7">
            <a:extLst>
              <a:ext uri="{FF2B5EF4-FFF2-40B4-BE49-F238E27FC236}">
                <a16:creationId xmlns:a16="http://schemas.microsoft.com/office/drawing/2014/main" id="{2B058085-2373-E793-F5D9-BDD2AFA91F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FF3D4E-FED5-4E2D-736D-D1B8F4C60338}"/>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1546961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6AE3-A823-7797-3455-F8CC11EED9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B96381-5A26-8F0C-D71C-5EA6408E7DCE}"/>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4" name="Footer Placeholder 3">
            <a:extLst>
              <a:ext uri="{FF2B5EF4-FFF2-40B4-BE49-F238E27FC236}">
                <a16:creationId xmlns:a16="http://schemas.microsoft.com/office/drawing/2014/main" id="{B67AD44E-2D50-6865-7EFA-BFEA81BF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2E1ED-4D0B-B02D-1452-D97D6DF46BBC}"/>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686934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562443-8FA4-B0D4-6BCD-2B456AF815CD}"/>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3" name="Footer Placeholder 2">
            <a:extLst>
              <a:ext uri="{FF2B5EF4-FFF2-40B4-BE49-F238E27FC236}">
                <a16:creationId xmlns:a16="http://schemas.microsoft.com/office/drawing/2014/main" id="{E0A44467-A7F9-7CEE-C043-6EF2571C0B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BEB002-BA58-EEC3-E211-65352BE5BB82}"/>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302580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5669-B2FE-B7EB-C124-4BA037EC6BB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A612A8-774A-0ADF-CF65-AC0D817848F3}"/>
              </a:ext>
            </a:extLst>
          </p:cNvPr>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9097A4-71CD-EE5B-0CC8-3A5B6415A2DA}"/>
              </a:ext>
            </a:extLst>
          </p:cNvPr>
          <p:cNvSpPr>
            <a:spLocks noGrp="1"/>
          </p:cNvSpPr>
          <p:nvPr>
            <p:ph type="body" sz="half" idx="2"/>
          </p:nvPr>
        </p:nvSpPr>
        <p:spPr>
          <a:xfrm>
            <a:off x="839789" y="2057400"/>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7"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7101B-4ECA-0810-DBF8-B6600A4458D1}"/>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6" name="Footer Placeholder 5">
            <a:extLst>
              <a:ext uri="{FF2B5EF4-FFF2-40B4-BE49-F238E27FC236}">
                <a16:creationId xmlns:a16="http://schemas.microsoft.com/office/drawing/2014/main" id="{A8AB03BA-DA1B-97EE-6E43-B8C8703A4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D61AB-1211-1428-1BFB-BD2C5B8F05B7}"/>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3447546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313F-CF8A-1BE7-6797-F07437EA592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05FBAB-245A-4A85-E0E7-4AE187C83AC1}"/>
              </a:ext>
            </a:extLst>
          </p:cNvPr>
          <p:cNvSpPr>
            <a:spLocks noGrp="1"/>
          </p:cNvSpPr>
          <p:nvPr>
            <p:ph type="pic" idx="1"/>
          </p:nvPr>
        </p:nvSpPr>
        <p:spPr>
          <a:xfrm>
            <a:off x="5183189" y="987426"/>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7"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a:extLst>
              <a:ext uri="{FF2B5EF4-FFF2-40B4-BE49-F238E27FC236}">
                <a16:creationId xmlns:a16="http://schemas.microsoft.com/office/drawing/2014/main" id="{F046D617-D72E-1E3F-7553-5CC363A99850}"/>
              </a:ext>
            </a:extLst>
          </p:cNvPr>
          <p:cNvSpPr>
            <a:spLocks noGrp="1"/>
          </p:cNvSpPr>
          <p:nvPr>
            <p:ph type="body" sz="half" idx="2"/>
          </p:nvPr>
        </p:nvSpPr>
        <p:spPr>
          <a:xfrm>
            <a:off x="839789" y="2057400"/>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7"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285C5-6EFA-5EC3-141C-6DD2ADBFDCFF}"/>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6" name="Footer Placeholder 5">
            <a:extLst>
              <a:ext uri="{FF2B5EF4-FFF2-40B4-BE49-F238E27FC236}">
                <a16:creationId xmlns:a16="http://schemas.microsoft.com/office/drawing/2014/main" id="{025E95BF-04F7-E05A-0B92-CB633EAF8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36674-0FD2-D4F7-9F57-B9742B8FE864}"/>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388482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E552-42A4-38BC-4ED0-E89EE558FB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633F0-1399-2EEE-DE3B-875A1B37C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00500-E16C-DB44-9D82-D8417EF8F515}"/>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EB48C6D5-C18C-3CD9-8131-CB97B9355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B0345-53E6-E9B9-ECB1-1E1B65CFF946}"/>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909793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E20B-15DB-DA5F-7810-2602BBE25C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5754E-839A-08C9-FA0C-619405C687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4F8FE8-828F-2B06-93D7-7CAE8AF79FBA}"/>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5" name="Footer Placeholder 4">
            <a:extLst>
              <a:ext uri="{FF2B5EF4-FFF2-40B4-BE49-F238E27FC236}">
                <a16:creationId xmlns:a16="http://schemas.microsoft.com/office/drawing/2014/main" id="{732E628F-62EC-0163-2022-B14D49BB9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DDE0D-0381-E740-D7B8-B523602AC89A}"/>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2498999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B610F-3F18-3C84-A0C7-9739A8A761A3}"/>
              </a:ext>
            </a:extLst>
          </p:cNvPr>
          <p:cNvSpPr>
            <a:spLocks noGrp="1"/>
          </p:cNvSpPr>
          <p:nvPr>
            <p:ph type="title" orient="vert"/>
          </p:nvPr>
        </p:nvSpPr>
        <p:spPr>
          <a:xfrm>
            <a:off x="8724901" y="365128"/>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490CF3-FC3D-EFCC-53CF-F699E6BB6414}"/>
              </a:ext>
            </a:extLst>
          </p:cNvPr>
          <p:cNvSpPr>
            <a:spLocks noGrp="1"/>
          </p:cNvSpPr>
          <p:nvPr>
            <p:ph type="body" orient="vert" idx="1"/>
          </p:nvPr>
        </p:nvSpPr>
        <p:spPr>
          <a:xfrm>
            <a:off x="838201" y="365128"/>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73858-3CB8-0F2B-D816-ACDA74BE09F0}"/>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D10592DF-0E98-4698-D35D-89C86420A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E90BD-8437-E324-3BB5-88990F3E0EE1}"/>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1165071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57600" y="1219200"/>
            <a:ext cx="7926400" cy="18288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4500"/>
              <a:buFont typeface="Poppins"/>
              <a:buNone/>
              <a:defRPr sz="6000" b="1">
                <a:solidFill>
                  <a:schemeClr val="dk1"/>
                </a:solidFill>
                <a:latin typeface="Poppins"/>
                <a:ea typeface="Poppins"/>
                <a:cs typeface="Poppins"/>
                <a:sym typeface="Poppins"/>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0" name="Google Shape;10;p2"/>
          <p:cNvSpPr txBox="1">
            <a:spLocks noGrp="1"/>
          </p:cNvSpPr>
          <p:nvPr>
            <p:ph type="sldNum" idx="12"/>
          </p:nvPr>
        </p:nvSpPr>
        <p:spPr>
          <a:xfrm>
            <a:off x="11582400" y="6251667"/>
            <a:ext cx="646400" cy="609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 smtClean="0"/>
              <a:pPr algn="ctr"/>
              <a:t>‹#›</a:t>
            </a:fld>
            <a:endParaRPr lang="en"/>
          </a:p>
        </p:txBody>
      </p:sp>
      <p:sp>
        <p:nvSpPr>
          <p:cNvPr id="11" name="Google Shape;11;p2"/>
          <p:cNvSpPr>
            <a:spLocks noGrp="1"/>
          </p:cNvSpPr>
          <p:nvPr>
            <p:ph type="pic" idx="2"/>
          </p:nvPr>
        </p:nvSpPr>
        <p:spPr>
          <a:xfrm>
            <a:off x="8500" y="-4333"/>
            <a:ext cx="3046000" cy="6858000"/>
          </a:xfrm>
          <a:prstGeom prst="rect">
            <a:avLst/>
          </a:prstGeom>
          <a:noFill/>
          <a:ln>
            <a:noFill/>
          </a:ln>
        </p:spPr>
      </p:sp>
      <p:sp>
        <p:nvSpPr>
          <p:cNvPr id="12" name="Google Shape;12;p2" descr="Date"/>
          <p:cNvSpPr txBox="1">
            <a:spLocks noGrp="1"/>
          </p:cNvSpPr>
          <p:nvPr>
            <p:ph type="subTitle" idx="1"/>
          </p:nvPr>
        </p:nvSpPr>
        <p:spPr>
          <a:xfrm>
            <a:off x="3656712" y="3657600"/>
            <a:ext cx="4372400" cy="3560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400"/>
              <a:buFont typeface="Hepta Slab"/>
              <a:buNone/>
              <a:defRPr>
                <a:latin typeface="Hepta Slab"/>
                <a:ea typeface="Hepta Slab"/>
                <a:cs typeface="Hepta Slab"/>
                <a:sym typeface="Hepta Slab"/>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805117580"/>
      </p:ext>
    </p:extLst>
  </p:cSld>
  <p:clrMapOvr>
    <a:masterClrMapping/>
  </p:clrMapOvr>
  <p:extLst>
    <p:ext uri="{DCECCB84-F9BA-43D5-87BE-67443E8EF086}">
      <p15:sldGuideLst xmlns:p15="http://schemas.microsoft.com/office/powerpoint/2012/main">
        <p15:guide id="1" pos="1727">
          <p15:clr>
            <a:srgbClr val="E46962"/>
          </p15:clr>
        </p15:guide>
        <p15:guide id="2" orient="horz" pos="1728">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
        <p:cNvGrpSpPr/>
        <p:nvPr/>
      </p:nvGrpSpPr>
      <p:grpSpPr>
        <a:xfrm>
          <a:off x="0" y="0"/>
          <a:ext cx="0" cy="0"/>
          <a:chOff x="0" y="0"/>
          <a:chExt cx="0" cy="0"/>
        </a:xfrm>
      </p:grpSpPr>
      <p:sp>
        <p:nvSpPr>
          <p:cNvPr id="44" name="Google Shape;44;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
        <p:nvSpPr>
          <p:cNvPr id="45" name="Google Shape;45;p10"/>
          <p:cNvSpPr txBox="1">
            <a:spLocks noGrp="1"/>
          </p:cNvSpPr>
          <p:nvPr>
            <p:ph type="title"/>
          </p:nvPr>
        </p:nvSpPr>
        <p:spPr>
          <a:xfrm>
            <a:off x="465333" y="521167"/>
            <a:ext cx="5025200" cy="847200"/>
          </a:xfrm>
          <a:prstGeom prst="rect">
            <a:avLst/>
          </a:prstGeom>
        </p:spPr>
        <p:txBody>
          <a:bodyPr spcFirstLastPara="1" wrap="square" lIns="0" tIns="0" rIns="0" bIns="0" anchor="t" anchorCtr="0">
            <a:noAutofit/>
          </a:bodyPr>
          <a:lstStyle>
            <a:lvl1pPr marL="0" marR="0" lvl="0" indent="0" algn="l" rtl="0">
              <a:lnSpc>
                <a:spcPct val="100000"/>
              </a:lnSpc>
              <a:spcBef>
                <a:spcPts val="0"/>
              </a:spcBef>
              <a:spcAft>
                <a:spcPts val="0"/>
              </a:spcAft>
              <a:buSzPts val="1200"/>
              <a:buFont typeface="Poppins ExtraBold"/>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 name="Google Shape;46;p10"/>
          <p:cNvPicPr preferRelativeResize="0"/>
          <p:nvPr/>
        </p:nvPicPr>
        <p:blipFill>
          <a:blip r:embed="rId2">
            <a:alphaModFix/>
          </a:blip>
          <a:stretch>
            <a:fillRect/>
          </a:stretch>
        </p:blipFill>
        <p:spPr>
          <a:xfrm>
            <a:off x="478467" y="6251677"/>
            <a:ext cx="1631300" cy="210267"/>
          </a:xfrm>
          <a:prstGeom prst="rect">
            <a:avLst/>
          </a:prstGeom>
          <a:noFill/>
          <a:ln>
            <a:noFill/>
          </a:ln>
        </p:spPr>
      </p:pic>
    </p:spTree>
    <p:extLst>
      <p:ext uri="{BB962C8B-B14F-4D97-AF65-F5344CB8AC3E}">
        <p14:creationId xmlns:p14="http://schemas.microsoft.com/office/powerpoint/2010/main" val="3276884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
        <p:cNvGrpSpPr/>
        <p:nvPr/>
      </p:nvGrpSpPr>
      <p:grpSpPr>
        <a:xfrm>
          <a:off x="0" y="0"/>
          <a:ext cx="0" cy="0"/>
          <a:chOff x="0" y="0"/>
          <a:chExt cx="0" cy="0"/>
        </a:xfrm>
      </p:grpSpPr>
      <p:sp>
        <p:nvSpPr>
          <p:cNvPr id="24" name="Google Shape;24;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
        <p:nvSpPr>
          <p:cNvPr id="25" name="Google Shape;25;p5"/>
          <p:cNvSpPr txBox="1">
            <a:spLocks noGrp="1"/>
          </p:cNvSpPr>
          <p:nvPr>
            <p:ph type="title"/>
          </p:nvPr>
        </p:nvSpPr>
        <p:spPr>
          <a:xfrm>
            <a:off x="465333" y="521167"/>
            <a:ext cx="5025200" cy="847200"/>
          </a:xfrm>
          <a:prstGeom prst="rect">
            <a:avLst/>
          </a:prstGeom>
        </p:spPr>
        <p:txBody>
          <a:bodyPr spcFirstLastPara="1" wrap="square" lIns="0" tIns="0" rIns="0" bIns="0" anchor="t" anchorCtr="0">
            <a:noAutofit/>
          </a:bodyPr>
          <a:lstStyle>
            <a:lvl1pPr marL="0" marR="0" lvl="0" indent="0" algn="l" rtl="0">
              <a:lnSpc>
                <a:spcPct val="100000"/>
              </a:lnSpc>
              <a:spcBef>
                <a:spcPts val="0"/>
              </a:spcBef>
              <a:spcAft>
                <a:spcPts val="0"/>
              </a:spcAft>
              <a:buSzPts val="1200"/>
              <a:buFont typeface="Poppins ExtraBold"/>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9238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943D-D071-372C-2E79-6BCE25F1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F4E1F-1817-0694-8C7A-DF0AEFB5E1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F4B682-0F12-3066-4569-2505422C4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F19F7-FE70-183A-8FC9-5FE1AA1B4CEF}"/>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6" name="Footer Placeholder 5">
            <a:extLst>
              <a:ext uri="{FF2B5EF4-FFF2-40B4-BE49-F238E27FC236}">
                <a16:creationId xmlns:a16="http://schemas.microsoft.com/office/drawing/2014/main" id="{0A7D4CE5-2539-3504-7286-45EFE2B16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BC50C-DBCA-89AB-E836-FC7231524AF3}"/>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2083162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06EB-A614-1052-DF79-8C3B85A61E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FEE21-41D7-847D-76B8-4BD38F3FE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8E1D9-B75F-93CD-4B44-B2F3C45BE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CF00B2-F6A4-E54A-0FA8-80CDC4C899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CA9A07-3903-6F42-F7FA-BE134A6B9A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9884AC-48C6-E9AE-2D8C-56D90C80D80E}"/>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8" name="Footer Placeholder 7">
            <a:extLst>
              <a:ext uri="{FF2B5EF4-FFF2-40B4-BE49-F238E27FC236}">
                <a16:creationId xmlns:a16="http://schemas.microsoft.com/office/drawing/2014/main" id="{EBA64D9C-D3FE-0212-1A21-216047FF48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FA7961-252E-723A-AB95-0E55182EE35A}"/>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161601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990D-8085-E081-3AF2-8D86212FFA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471471-B935-42C6-1F3A-D7D17691E62E}"/>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4" name="Footer Placeholder 3">
            <a:extLst>
              <a:ext uri="{FF2B5EF4-FFF2-40B4-BE49-F238E27FC236}">
                <a16:creationId xmlns:a16="http://schemas.microsoft.com/office/drawing/2014/main" id="{805340A5-A0D4-252D-C102-06E13E049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2C1F8C-27AD-9B57-983A-A36BA5F435EA}"/>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3946922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C9030-BA9D-E8DA-5CBB-B057DAFD767F}"/>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3" name="Footer Placeholder 2">
            <a:extLst>
              <a:ext uri="{FF2B5EF4-FFF2-40B4-BE49-F238E27FC236}">
                <a16:creationId xmlns:a16="http://schemas.microsoft.com/office/drawing/2014/main" id="{20EB348B-3EF2-4536-E8A3-2807DB4907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A17D16-1278-71F8-E459-2D7CAD9CDD2D}"/>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286509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08C2-6A5A-ED67-569B-2C4545ADE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D5A41C-2E88-26AE-C880-590F7836F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877DE3-EFE0-C939-F3E4-FEA627F6C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F7898-6B11-0B5B-387A-F53358B70BE7}"/>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6" name="Footer Placeholder 5">
            <a:extLst>
              <a:ext uri="{FF2B5EF4-FFF2-40B4-BE49-F238E27FC236}">
                <a16:creationId xmlns:a16="http://schemas.microsoft.com/office/drawing/2014/main" id="{D6CFFD94-345C-3844-25B8-BC37707C3A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BCA4F-0B91-C040-1AF3-11039658CC7D}"/>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321289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33FC-7AC5-FC87-1731-38D8D578F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3E982A-BF36-9672-6504-6B9506CE54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79105C-C945-9F4D-40C5-E9E7DFD35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FE8C92-B22A-7C54-A839-685A93CB328F}"/>
              </a:ext>
            </a:extLst>
          </p:cNvPr>
          <p:cNvSpPr>
            <a:spLocks noGrp="1"/>
          </p:cNvSpPr>
          <p:nvPr>
            <p:ph type="dt" sz="half" idx="10"/>
          </p:nvPr>
        </p:nvSpPr>
        <p:spPr/>
        <p:txBody>
          <a:bodyPr/>
          <a:lstStyle/>
          <a:p>
            <a:fld id="{70F7FE18-3691-4EEB-A061-09BA7C5403FA}" type="datetimeFigureOut">
              <a:rPr lang="en-US" smtClean="0"/>
              <a:t>5/22/2025</a:t>
            </a:fld>
            <a:endParaRPr lang="en-US"/>
          </a:p>
        </p:txBody>
      </p:sp>
      <p:sp>
        <p:nvSpPr>
          <p:cNvPr id="6" name="Footer Placeholder 5">
            <a:extLst>
              <a:ext uri="{FF2B5EF4-FFF2-40B4-BE49-F238E27FC236}">
                <a16:creationId xmlns:a16="http://schemas.microsoft.com/office/drawing/2014/main" id="{72C50B6D-6F01-AB48-465C-BE7A27F2E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F76B1-12DC-BEC7-E639-B0E6A8F1C71D}"/>
              </a:ext>
            </a:extLst>
          </p:cNvPr>
          <p:cNvSpPr>
            <a:spLocks noGrp="1"/>
          </p:cNvSpPr>
          <p:nvPr>
            <p:ph type="sldNum" sz="quarter" idx="12"/>
          </p:nvPr>
        </p:nvSpPr>
        <p:spPr/>
        <p:txBody>
          <a:bodyPr/>
          <a:lstStyle/>
          <a:p>
            <a:fld id="{6BE0FFC3-CE98-497B-93D4-8A115E76135B}" type="slidenum">
              <a:rPr lang="en-US" smtClean="0"/>
              <a:t>‹#›</a:t>
            </a:fld>
            <a:endParaRPr lang="en-US"/>
          </a:p>
        </p:txBody>
      </p:sp>
    </p:spTree>
    <p:extLst>
      <p:ext uri="{BB962C8B-B14F-4D97-AF65-F5344CB8AC3E}">
        <p14:creationId xmlns:p14="http://schemas.microsoft.com/office/powerpoint/2010/main" val="3995673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B4B06-3040-FBB5-A3C4-1B659D18F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0C0777-38F7-1D08-156D-9B2F6432D5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875B7-AE26-E1D3-C4A9-670845785A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F7FE18-3691-4EEB-A061-09BA7C5403FA}" type="datetimeFigureOut">
              <a:rPr lang="en-US" smtClean="0"/>
              <a:t>5/22/2025</a:t>
            </a:fld>
            <a:endParaRPr lang="en-US"/>
          </a:p>
        </p:txBody>
      </p:sp>
      <p:sp>
        <p:nvSpPr>
          <p:cNvPr id="5" name="Footer Placeholder 4">
            <a:extLst>
              <a:ext uri="{FF2B5EF4-FFF2-40B4-BE49-F238E27FC236}">
                <a16:creationId xmlns:a16="http://schemas.microsoft.com/office/drawing/2014/main" id="{D382A3A1-9D2D-61FE-5234-1A15E5ED8C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88CC3B-CF44-2CC5-8B2E-10E89AAC7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E0FFC3-CE98-497B-93D4-8A115E76135B}" type="slidenum">
              <a:rPr lang="en-US" smtClean="0"/>
              <a:t>‹#›</a:t>
            </a:fld>
            <a:endParaRPr lang="en-US"/>
          </a:p>
        </p:txBody>
      </p:sp>
    </p:spTree>
    <p:extLst>
      <p:ext uri="{BB962C8B-B14F-4D97-AF65-F5344CB8AC3E}">
        <p14:creationId xmlns:p14="http://schemas.microsoft.com/office/powerpoint/2010/main" val="81605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93D55-CC3E-92CD-E587-49CDD3A8F69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A8987C-5769-DDAC-685C-35FAAFAE9FE7}"/>
              </a:ext>
            </a:extLst>
          </p:cNvPr>
          <p:cNvSpPr>
            <a:spLocks noGrp="1"/>
          </p:cNvSpPr>
          <p:nvPr>
            <p:ph type="body" idx="1"/>
          </p:nvPr>
        </p:nvSpPr>
        <p:spPr>
          <a:xfrm>
            <a:off x="838200" y="182562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2CBEE-41CF-7D04-88CC-342A5DB2568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AE081842-6046-F4AE-12E3-2237A01290C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A80355-9609-5B4F-CDB7-2D80C8D60C1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C6CA0-28D0-4E2E-BE64-97126083446E}" type="slidenum">
              <a:rPr lang="en-US" smtClean="0"/>
              <a:t>‹#›</a:t>
            </a:fld>
            <a:endParaRPr lang="en-US"/>
          </a:p>
        </p:txBody>
      </p:sp>
    </p:spTree>
    <p:extLst>
      <p:ext uri="{BB962C8B-B14F-4D97-AF65-F5344CB8AC3E}">
        <p14:creationId xmlns:p14="http://schemas.microsoft.com/office/powerpoint/2010/main" val="1767381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7" indent="-228605" algn="l" defTabSz="914423"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97"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5.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gold coin with a picture of a building and text&#10;&#10;Description automatically generated">
            <a:extLst>
              <a:ext uri="{FF2B5EF4-FFF2-40B4-BE49-F238E27FC236}">
                <a16:creationId xmlns:a16="http://schemas.microsoft.com/office/drawing/2014/main" id="{CA9FDBE1-8AFC-4F56-B1E9-0FE57A653AF9}"/>
              </a:ext>
            </a:extLst>
          </p:cNvPr>
          <p:cNvPicPr>
            <a:picLocks noChangeAspect="1"/>
          </p:cNvPicPr>
          <p:nvPr/>
        </p:nvPicPr>
        <p:blipFill>
          <a:blip r:embed="rId2">
            <a:alphaModFix/>
            <a:extLst>
              <a:ext uri="{28A0092B-C50C-407E-A947-70E740481C1C}">
                <a14:useLocalDpi xmlns:a14="http://schemas.microsoft.com/office/drawing/2010/main" val="0"/>
              </a:ext>
            </a:extLst>
          </a:blip>
          <a:srcRect t="5919" r="-1" b="8462"/>
          <a:stretch/>
        </p:blipFill>
        <p:spPr>
          <a:xfrm>
            <a:off x="4547938" y="-4"/>
            <a:ext cx="7644062" cy="3681405"/>
          </a:xfrm>
          <a:prstGeom prst="rect">
            <a:avLst/>
          </a:prstGeom>
        </p:spPr>
      </p:pic>
      <p:pic>
        <p:nvPicPr>
          <p:cNvPr id="6" name="Picture 5" descr="A gold coin with a bridge and a river&#10;&#10;Description automatically generated">
            <a:extLst>
              <a:ext uri="{FF2B5EF4-FFF2-40B4-BE49-F238E27FC236}">
                <a16:creationId xmlns:a16="http://schemas.microsoft.com/office/drawing/2014/main" id="{9AB49175-C79E-E20A-3CAB-5BC1FE37459B}"/>
              </a:ext>
            </a:extLst>
          </p:cNvPr>
          <p:cNvPicPr>
            <a:picLocks noChangeAspect="1"/>
          </p:cNvPicPr>
          <p:nvPr/>
        </p:nvPicPr>
        <p:blipFill>
          <a:blip r:embed="rId3">
            <a:extLst>
              <a:ext uri="{28A0092B-C50C-407E-A947-70E740481C1C}">
                <a14:useLocalDpi xmlns:a14="http://schemas.microsoft.com/office/drawing/2010/main" val="0"/>
              </a:ext>
            </a:extLst>
          </a:blip>
          <a:srcRect t="15293" r="-1" b="10828"/>
          <a:stretch/>
        </p:blipFill>
        <p:spPr>
          <a:xfrm>
            <a:off x="4547940" y="3681411"/>
            <a:ext cx="7644062" cy="3176595"/>
          </a:xfrm>
          <a:prstGeom prst="rect">
            <a:avLst/>
          </a:prstGeom>
        </p:spPr>
      </p:pic>
      <p:sp>
        <p:nvSpPr>
          <p:cNvPr id="14" name="Rectangle 1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F1F27C-1839-514D-6A44-23668E603C58}"/>
              </a:ext>
            </a:extLst>
          </p:cNvPr>
          <p:cNvSpPr>
            <a:spLocks noGrp="1"/>
          </p:cNvSpPr>
          <p:nvPr>
            <p:ph type="ctrTitle"/>
          </p:nvPr>
        </p:nvSpPr>
        <p:spPr>
          <a:xfrm>
            <a:off x="838201" y="1115219"/>
            <a:ext cx="5395912" cy="2387600"/>
          </a:xfrm>
        </p:spPr>
        <p:txBody>
          <a:bodyPr>
            <a:normAutofit/>
          </a:bodyPr>
          <a:lstStyle/>
          <a:p>
            <a:pPr algn="l"/>
            <a:r>
              <a:rPr lang="en-US" sz="4600" b="1" dirty="0">
                <a:solidFill>
                  <a:schemeClr val="bg1"/>
                </a:solidFill>
                <a:latin typeface="Lato" panose="020F0502020204030203" pitchFamily="34" charset="0"/>
                <a:ea typeface="Lato" panose="020F0502020204030203" pitchFamily="34" charset="0"/>
                <a:cs typeface="Lato" panose="020F0502020204030203" pitchFamily="34" charset="0"/>
              </a:rPr>
              <a:t>City Council Meeting</a:t>
            </a:r>
          </a:p>
          <a:p>
            <a:pPr algn="l"/>
            <a:r>
              <a:rPr lang="en-US" sz="4600" b="1" dirty="0">
                <a:solidFill>
                  <a:schemeClr val="bg1"/>
                </a:solidFill>
                <a:latin typeface="Lato" panose="020F0502020204030203" pitchFamily="34" charset="0"/>
                <a:ea typeface="Lato" panose="020F0502020204030203" pitchFamily="34" charset="0"/>
                <a:cs typeface="Lato" panose="020F0502020204030203" pitchFamily="34" charset="0"/>
              </a:rPr>
              <a:t>May 22, 2025</a:t>
            </a:r>
          </a:p>
        </p:txBody>
      </p:sp>
      <p:sp>
        <p:nvSpPr>
          <p:cNvPr id="3" name="Subtitle 2">
            <a:extLst>
              <a:ext uri="{FF2B5EF4-FFF2-40B4-BE49-F238E27FC236}">
                <a16:creationId xmlns:a16="http://schemas.microsoft.com/office/drawing/2014/main" id="{1C845A6E-26D3-73E7-7D7B-4DDC5C2DBD5C}"/>
              </a:ext>
            </a:extLst>
          </p:cNvPr>
          <p:cNvSpPr>
            <a:spLocks noGrp="1"/>
          </p:cNvSpPr>
          <p:nvPr>
            <p:ph type="subTitle" idx="1"/>
          </p:nvPr>
        </p:nvSpPr>
        <p:spPr>
          <a:xfrm>
            <a:off x="838201" y="3902076"/>
            <a:ext cx="5395912" cy="1655762"/>
          </a:xfrm>
        </p:spPr>
        <p:txBody>
          <a:bodyPr>
            <a:normAutofit/>
          </a:bodyPr>
          <a:lstStyle/>
          <a:p>
            <a:pPr algn="l"/>
            <a:r>
              <a:rPr lang="en-US" sz="2000" dirty="0">
                <a:solidFill>
                  <a:schemeClr val="bg1"/>
                </a:solidFill>
              </a:rPr>
              <a:t>                                                     </a:t>
            </a:r>
          </a:p>
        </p:txBody>
      </p:sp>
      <p:cxnSp>
        <p:nvCxnSpPr>
          <p:cNvPr id="16" name="Straight Connector 1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1"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854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18F783-43DD-5A03-5387-46CC6AC5BF69}"/>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DB2322-2D05-8183-F47B-405D7C75DB0E}"/>
              </a:ext>
            </a:extLst>
          </p:cNvPr>
          <p:cNvSpPr txBox="1">
            <a:spLocks/>
          </p:cNvSpPr>
          <p:nvPr/>
        </p:nvSpPr>
        <p:spPr>
          <a:xfrm>
            <a:off x="630936" y="4562856"/>
            <a:ext cx="3419856"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3400" b="1" i="0" u="none" strike="noStrike" kern="1200" cap="none" spc="0" normalizeH="0" baseline="0" noProof="0">
                <a:ln>
                  <a:noFill/>
                </a:ln>
                <a:solidFill>
                  <a:schemeClr val="tx1"/>
                </a:solidFill>
                <a:effectLst/>
                <a:uLnTx/>
                <a:uFillTx/>
                <a:latin typeface="+mj-lt"/>
                <a:ea typeface="+mj-ea"/>
                <a:cs typeface="+mj-cs"/>
              </a:rPr>
              <a:t>Employee Engagement &amp; Feedback</a:t>
            </a:r>
          </a:p>
        </p:txBody>
      </p:sp>
      <p:pic>
        <p:nvPicPr>
          <p:cNvPr id="5" name="Picture 4" descr="A picture containing text, wall, indoor, person&#10;&#10;AI-generated content may be incorrect.">
            <a:extLst>
              <a:ext uri="{FF2B5EF4-FFF2-40B4-BE49-F238E27FC236}">
                <a16:creationId xmlns:a16="http://schemas.microsoft.com/office/drawing/2014/main" id="{FD716FB9-9684-2C7F-32B9-149B9F796E34}"/>
              </a:ext>
            </a:extLst>
          </p:cNvPr>
          <p:cNvPicPr>
            <a:picLocks noChangeAspect="1"/>
          </p:cNvPicPr>
          <p:nvPr/>
        </p:nvPicPr>
        <p:blipFill>
          <a:blip r:embed="rId2">
            <a:extLst>
              <a:ext uri="{28A0092B-C50C-407E-A947-70E740481C1C}">
                <a14:useLocalDpi xmlns:a14="http://schemas.microsoft.com/office/drawing/2010/main" val="0"/>
              </a:ext>
            </a:extLst>
          </a:blip>
          <a:srcRect b="8218"/>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6" name="Picture 5" descr="A group of people in a room&#10;&#10;AI-generated content may be incorrect.">
            <a:extLst>
              <a:ext uri="{FF2B5EF4-FFF2-40B4-BE49-F238E27FC236}">
                <a16:creationId xmlns:a16="http://schemas.microsoft.com/office/drawing/2014/main" id="{A4852C66-19C6-6AB1-3897-E0AA173DC24D}"/>
              </a:ext>
            </a:extLst>
          </p:cNvPr>
          <p:cNvPicPr>
            <a:picLocks noChangeAspect="1"/>
          </p:cNvPicPr>
          <p:nvPr/>
        </p:nvPicPr>
        <p:blipFill>
          <a:blip r:embed="rId3">
            <a:extLst>
              <a:ext uri="{28A0092B-C50C-407E-A947-70E740481C1C}">
                <a14:useLocalDpi xmlns:a14="http://schemas.microsoft.com/office/drawing/2010/main" val="0"/>
              </a:ext>
            </a:extLst>
          </a:blip>
          <a:srcRect t="8951" r="-3" b="584"/>
          <a:stretch/>
        </p:blipFill>
        <p:spPr>
          <a:xfrm>
            <a:off x="6148141" y="87086"/>
            <a:ext cx="6043854" cy="4100586"/>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34"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a:extLst>
              <a:ext uri="{FF2B5EF4-FFF2-40B4-BE49-F238E27FC236}">
                <a16:creationId xmlns:a16="http://schemas.microsoft.com/office/drawing/2014/main" id="{5123A7F4-4275-2164-C6FD-15E38C2A3C19}"/>
              </a:ext>
            </a:extLst>
          </p:cNvPr>
          <p:cNvSpPr>
            <a:spLocks noChangeArrowheads="1"/>
          </p:cNvSpPr>
          <p:nvPr/>
        </p:nvSpPr>
        <p:spPr bwMode="auto">
          <a:xfrm>
            <a:off x="4654294" y="4562856"/>
            <a:ext cx="6903721" cy="1600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fontAlgn="base">
              <a:lnSpc>
                <a:spcPct val="90000"/>
              </a:lnSpc>
              <a:spcBef>
                <a:spcPct val="0"/>
              </a:spcBef>
              <a:spcAft>
                <a:spcPct val="0"/>
              </a:spcAft>
              <a:buClrTx/>
              <a:buSzTx/>
              <a:buFont typeface="Arial" panose="020B0604020202020204" pitchFamily="34" charset="0"/>
              <a:buChar char="•"/>
              <a:tabLst/>
              <a:defRPr/>
            </a:pPr>
            <a:endParaRPr kumimoji="0" lang="en-US" altLang="en-US" sz="2200" b="0" i="0" u="none" strike="noStrike" cap="none" spc="0" normalizeH="0" baseline="0" noProof="0">
              <a:ln>
                <a:noFill/>
              </a:ln>
              <a:effectLst/>
              <a:uLnTx/>
              <a:uFillTx/>
            </a:endParaRPr>
          </a:p>
          <a:p>
            <a:pPr marL="228600" marR="0" lvl="0" indent="-228600" fontAlgn="base">
              <a:lnSpc>
                <a:spcPct val="90000"/>
              </a:lnSpc>
              <a:spcBef>
                <a:spcPts val="1000"/>
              </a:spcBef>
              <a:spcAft>
                <a:spcPct val="0"/>
              </a:spcAft>
              <a:buClrTx/>
              <a:buSzTx/>
              <a:buFont typeface="Arial" panose="020B0604020202020204" pitchFamily="34" charset="0"/>
              <a:buChar char="•"/>
              <a:tabLst/>
              <a:defRPr/>
            </a:pPr>
            <a:r>
              <a:rPr kumimoji="0" lang="en-US" altLang="en-US" sz="2200" b="1" i="0" u="none" strike="noStrike" cap="none" spc="0" normalizeH="0" baseline="0" noProof="0">
                <a:ln>
                  <a:noFill/>
                </a:ln>
                <a:effectLst/>
                <a:uLnTx/>
                <a:uFillTx/>
              </a:rPr>
              <a:t>Department Outreach</a:t>
            </a:r>
          </a:p>
          <a:p>
            <a:pPr marL="228600" marR="0" lvl="1" indent="-228600" fontAlgn="base">
              <a:lnSpc>
                <a:spcPct val="90000"/>
              </a:lnSpc>
              <a:spcBef>
                <a:spcPct val="0"/>
              </a:spcBef>
              <a:spcAft>
                <a:spcPct val="0"/>
              </a:spcAft>
              <a:buClrTx/>
              <a:buSzTx/>
              <a:buFont typeface="Arial" panose="020B0604020202020204" pitchFamily="34" charset="0"/>
              <a:buChar char="•"/>
              <a:tabLst/>
              <a:defRPr/>
            </a:pPr>
            <a:endParaRPr kumimoji="0" lang="en-US" altLang="en-US" sz="2200" b="0" i="0" u="none" strike="noStrike" cap="none" spc="0" normalizeH="0" baseline="0" noProof="0">
              <a:ln>
                <a:noFill/>
              </a:ln>
              <a:effectLst/>
              <a:uLnTx/>
              <a:uFillTx/>
            </a:endParaRPr>
          </a:p>
          <a:p>
            <a:pPr marL="0" marR="0" lvl="0" indent="-228600" fontAlgn="base">
              <a:lnSpc>
                <a:spcPct val="90000"/>
              </a:lnSpc>
              <a:spcBef>
                <a:spcPct val="0"/>
              </a:spcBef>
              <a:spcAft>
                <a:spcPct val="0"/>
              </a:spcAft>
              <a:buClrTx/>
              <a:buSzTx/>
              <a:buFont typeface="Arial" panose="020B0604020202020204" pitchFamily="34" charset="0"/>
              <a:buChar char="•"/>
              <a:tabLst/>
              <a:defRPr/>
            </a:pPr>
            <a:endParaRPr kumimoji="0" lang="en-US" altLang="en-US" sz="2200" b="0" i="0" u="none" strike="noStrike" cap="none" spc="0" normalizeH="0" baseline="0" noProof="0">
              <a:ln>
                <a:noFill/>
              </a:ln>
              <a:effectLst/>
              <a:uLnTx/>
              <a:uFillTx/>
            </a:endParaRPr>
          </a:p>
        </p:txBody>
      </p:sp>
      <p:sp>
        <p:nvSpPr>
          <p:cNvPr id="12" name="Rectangle 5">
            <a:extLst>
              <a:ext uri="{FF2B5EF4-FFF2-40B4-BE49-F238E27FC236}">
                <a16:creationId xmlns:a16="http://schemas.microsoft.com/office/drawing/2014/main" id="{E8666F99-58C8-B1F1-1C8D-A74C0852841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3109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096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59424C-F12D-D9CD-0B72-964CC89DB4FE}"/>
              </a:ext>
            </a:extLst>
          </p:cNvPr>
          <p:cNvSpPr/>
          <p:nvPr/>
        </p:nvSpPr>
        <p:spPr>
          <a:xfrm>
            <a:off x="640080" y="2074363"/>
            <a:ext cx="2752354" cy="2709275"/>
          </a:xfrm>
          <a:prstGeom prst="ellipse">
            <a:avLst/>
          </a:prstGeom>
          <a:solidFill>
            <a:srgbClr val="262626"/>
          </a:solidFill>
          <a:ln w="174625" cmpd="thinThick">
            <a:solidFill>
              <a:srgbClr val="262626"/>
            </a:solidFill>
          </a:ln>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2600" kern="1200">
                <a:solidFill>
                  <a:srgbClr val="FFFFFF"/>
                </a:solidFill>
                <a:latin typeface="+mj-lt"/>
                <a:ea typeface="+mj-ea"/>
                <a:cs typeface="+mj-cs"/>
              </a:rPr>
              <a:t>Online Survey</a:t>
            </a:r>
          </a:p>
          <a:p>
            <a:pPr algn="ctr">
              <a:lnSpc>
                <a:spcPct val="90000"/>
              </a:lnSpc>
              <a:spcBef>
                <a:spcPct val="0"/>
              </a:spcBef>
              <a:spcAft>
                <a:spcPts val="600"/>
              </a:spcAft>
            </a:pPr>
            <a:r>
              <a:rPr lang="en-US" sz="2600" b="1" kern="1200">
                <a:solidFill>
                  <a:srgbClr val="FFFFFF"/>
                </a:solidFill>
                <a:latin typeface="+mj-lt"/>
                <a:ea typeface="+mj-ea"/>
                <a:cs typeface="+mj-cs"/>
              </a:rPr>
              <a:t>February – April 2025</a:t>
            </a:r>
          </a:p>
        </p:txBody>
      </p:sp>
      <p:pic>
        <p:nvPicPr>
          <p:cNvPr id="9" name="Picture 8" descr="Qr code&#10;&#10;AI-generated content may be incorrect.">
            <a:extLst>
              <a:ext uri="{FF2B5EF4-FFF2-40B4-BE49-F238E27FC236}">
                <a16:creationId xmlns:a16="http://schemas.microsoft.com/office/drawing/2014/main" id="{41C2A854-D765-B171-B0CD-840A5115C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799" y="961812"/>
            <a:ext cx="5667800" cy="4930987"/>
          </a:xfrm>
          <a:prstGeom prst="rect">
            <a:avLst/>
          </a:prstGeom>
        </p:spPr>
      </p:pic>
    </p:spTree>
    <p:extLst>
      <p:ext uri="{BB962C8B-B14F-4D97-AF65-F5344CB8AC3E}">
        <p14:creationId xmlns:p14="http://schemas.microsoft.com/office/powerpoint/2010/main" val="162793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16EEC5-0928-1EF0-2161-4CA3DD4FD43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67610FD5-598A-ACF1-CA5D-4D9E80BAB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670" y="643467"/>
            <a:ext cx="8252660" cy="5571066"/>
          </a:xfrm>
          <a:prstGeom prst="rect">
            <a:avLst/>
          </a:prstGeom>
        </p:spPr>
      </p:pic>
      <p:sp>
        <p:nvSpPr>
          <p:cNvPr id="12" name="Rectangle 5">
            <a:extLst>
              <a:ext uri="{FF2B5EF4-FFF2-40B4-BE49-F238E27FC236}">
                <a16:creationId xmlns:a16="http://schemas.microsoft.com/office/drawing/2014/main" id="{AD4DCA58-CD3D-9C58-51B9-9FF330FB73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Diagram 1">
            <a:extLst>
              <a:ext uri="{FF2B5EF4-FFF2-40B4-BE49-F238E27FC236}">
                <a16:creationId xmlns:a16="http://schemas.microsoft.com/office/drawing/2014/main" id="{911BEE10-1DE3-3D85-0156-CDDE45918294}"/>
              </a:ext>
            </a:extLst>
          </p:cNvPr>
          <p:cNvGraphicFramePr/>
          <p:nvPr>
            <p:extLst>
              <p:ext uri="{D42A27DB-BD31-4B8C-83A1-F6EECF244321}">
                <p14:modId xmlns:p14="http://schemas.microsoft.com/office/powerpoint/2010/main" val="643560051"/>
              </p:ext>
            </p:extLst>
          </p:nvPr>
        </p:nvGraphicFramePr>
        <p:xfrm>
          <a:off x="484909" y="913630"/>
          <a:ext cx="102454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215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693DDC-8F5A-C5A7-2134-1F59D21BBD53}"/>
            </a:ext>
          </a:extLst>
        </p:cNvPr>
        <p:cNvGrpSpPr/>
        <p:nvPr/>
      </p:nvGrpSpPr>
      <p:grpSpPr>
        <a:xfrm>
          <a:off x="0" y="0"/>
          <a:ext cx="0" cy="0"/>
          <a:chOff x="0" y="0"/>
          <a:chExt cx="0" cy="0"/>
        </a:xfrm>
      </p:grpSpPr>
      <p:sp>
        <p:nvSpPr>
          <p:cNvPr id="12" name="Rectangle 5">
            <a:extLst>
              <a:ext uri="{FF2B5EF4-FFF2-40B4-BE49-F238E27FC236}">
                <a16:creationId xmlns:a16="http://schemas.microsoft.com/office/drawing/2014/main" id="{89A35437-F0E6-680D-B515-D5837CB34D3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6">
            <a:extLst>
              <a:ext uri="{FF2B5EF4-FFF2-40B4-BE49-F238E27FC236}">
                <a16:creationId xmlns:a16="http://schemas.microsoft.com/office/drawing/2014/main" id="{A2004000-63E7-6805-E8EC-20A3DA243577}"/>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CEB56ED5-FDFA-964E-F155-7A095E2A695D}"/>
              </a:ext>
            </a:extLst>
          </p:cNvPr>
          <p:cNvSpPr txBox="1"/>
          <p:nvPr/>
        </p:nvSpPr>
        <p:spPr>
          <a:xfrm>
            <a:off x="152399" y="39117"/>
            <a:ext cx="12039601" cy="769441"/>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4400" b="1">
                <a:latin typeface="Arial" panose="020B0604020202020204" pitchFamily="34" charset="0"/>
              </a:rPr>
              <a:t>Planning for </a:t>
            </a:r>
            <a:r>
              <a:rPr kumimoji="0" lang="en-US" altLang="en-US" sz="4400" b="1" i="0" u="none" strike="noStrike" cap="none" normalizeH="0" baseline="0">
                <a:ln>
                  <a:noFill/>
                </a:ln>
                <a:effectLst/>
                <a:latin typeface="Arial" panose="020B0604020202020204" pitchFamily="34" charset="0"/>
              </a:rPr>
              <a:t>Action</a:t>
            </a:r>
          </a:p>
        </p:txBody>
      </p:sp>
      <p:pic>
        <p:nvPicPr>
          <p:cNvPr id="3" name="Picture 2" descr="Logo&#10;&#10;Description automatically generated">
            <a:extLst>
              <a:ext uri="{FF2B5EF4-FFF2-40B4-BE49-F238E27FC236}">
                <a16:creationId xmlns:a16="http://schemas.microsoft.com/office/drawing/2014/main" id="{D088C02B-5FC2-FC52-354D-B330B864B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7634" y="6067084"/>
            <a:ext cx="1124366" cy="759018"/>
          </a:xfrm>
          <a:prstGeom prst="rect">
            <a:avLst/>
          </a:prstGeom>
        </p:spPr>
      </p:pic>
      <p:graphicFrame>
        <p:nvGraphicFramePr>
          <p:cNvPr id="2" name="Diagram 1">
            <a:extLst>
              <a:ext uri="{FF2B5EF4-FFF2-40B4-BE49-F238E27FC236}">
                <a16:creationId xmlns:a16="http://schemas.microsoft.com/office/drawing/2014/main" id="{A92B3323-2CDC-36EC-D898-63D8BEBE45D3}"/>
              </a:ext>
            </a:extLst>
          </p:cNvPr>
          <p:cNvGraphicFramePr/>
          <p:nvPr>
            <p:extLst>
              <p:ext uri="{D42A27DB-BD31-4B8C-83A1-F6EECF244321}">
                <p14:modId xmlns:p14="http://schemas.microsoft.com/office/powerpoint/2010/main" val="4251686098"/>
              </p:ext>
            </p:extLst>
          </p:nvPr>
        </p:nvGraphicFramePr>
        <p:xfrm>
          <a:off x="882126" y="1362557"/>
          <a:ext cx="10101431" cy="5335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8" name="Straight Arrow Connector 7">
            <a:extLst>
              <a:ext uri="{FF2B5EF4-FFF2-40B4-BE49-F238E27FC236}">
                <a16:creationId xmlns:a16="http://schemas.microsoft.com/office/drawing/2014/main" id="{27BF7A33-CD7A-6458-2409-C52D97716117}"/>
              </a:ext>
            </a:extLst>
          </p:cNvPr>
          <p:cNvCxnSpPr>
            <a:cxnSpLocks/>
          </p:cNvCxnSpPr>
          <p:nvPr/>
        </p:nvCxnSpPr>
        <p:spPr>
          <a:xfrm>
            <a:off x="1101436" y="2313709"/>
            <a:ext cx="2618509" cy="1233055"/>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7D590E3-D6B8-4C9E-0626-75AFA46F5579}"/>
              </a:ext>
            </a:extLst>
          </p:cNvPr>
          <p:cNvSpPr/>
          <p:nvPr/>
        </p:nvSpPr>
        <p:spPr>
          <a:xfrm>
            <a:off x="228600" y="1697182"/>
            <a:ext cx="1489364" cy="122612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b="1"/>
              <a:t>Today’s Focus</a:t>
            </a:r>
          </a:p>
        </p:txBody>
      </p:sp>
    </p:spTree>
    <p:extLst>
      <p:ext uri="{BB962C8B-B14F-4D97-AF65-F5344CB8AC3E}">
        <p14:creationId xmlns:p14="http://schemas.microsoft.com/office/powerpoint/2010/main" val="3225184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24255C-4AB1-3C4F-D7EF-A72232135B7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1764979-09E6-9EA3-5F39-FDE40BAD1385}"/>
              </a:ext>
            </a:extLst>
          </p:cNvPr>
          <p:cNvSpPr txBox="1"/>
          <p:nvPr/>
        </p:nvSpPr>
        <p:spPr>
          <a:xfrm>
            <a:off x="152399" y="0"/>
            <a:ext cx="5270205" cy="769441"/>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4400" b="1">
                <a:latin typeface="Arial" panose="020B0604020202020204" pitchFamily="34" charset="0"/>
              </a:rPr>
              <a:t>Timeline</a:t>
            </a:r>
            <a:endParaRPr kumimoji="0" lang="en-US" altLang="en-US" sz="4400" b="1" i="0" u="none" strike="noStrike" cap="none" normalizeH="0" baseline="0">
              <a:ln>
                <a:noFill/>
              </a:ln>
              <a:effectLst/>
              <a:latin typeface="Arial" panose="020B0604020202020204" pitchFamily="34" charset="0"/>
            </a:endParaRPr>
          </a:p>
        </p:txBody>
      </p:sp>
      <p:sp>
        <p:nvSpPr>
          <p:cNvPr id="12" name="Rectangle 5">
            <a:extLst>
              <a:ext uri="{FF2B5EF4-FFF2-40B4-BE49-F238E27FC236}">
                <a16:creationId xmlns:a16="http://schemas.microsoft.com/office/drawing/2014/main" id="{3EF49DC0-7551-E0DE-7812-1EA6B84F5CF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Logo&#10;&#10;Description automatically generated">
            <a:extLst>
              <a:ext uri="{FF2B5EF4-FFF2-40B4-BE49-F238E27FC236}">
                <a16:creationId xmlns:a16="http://schemas.microsoft.com/office/drawing/2014/main" id="{4EF85FB4-1739-2E7B-9D82-52465A4FE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5479" y="5570792"/>
            <a:ext cx="1993425" cy="1345687"/>
          </a:xfrm>
          <a:prstGeom prst="rect">
            <a:avLst/>
          </a:prstGeom>
        </p:spPr>
      </p:pic>
      <p:sp>
        <p:nvSpPr>
          <p:cNvPr id="15" name="Rectangle 6">
            <a:extLst>
              <a:ext uri="{FF2B5EF4-FFF2-40B4-BE49-F238E27FC236}">
                <a16:creationId xmlns:a16="http://schemas.microsoft.com/office/drawing/2014/main" id="{A63203EA-A3BA-B5EB-1C52-01640F0A2CA9}"/>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Diagram 1">
            <a:extLst>
              <a:ext uri="{FF2B5EF4-FFF2-40B4-BE49-F238E27FC236}">
                <a16:creationId xmlns:a16="http://schemas.microsoft.com/office/drawing/2014/main" id="{8241305A-8089-85E6-34DB-23EEDBA55F5A}"/>
              </a:ext>
            </a:extLst>
          </p:cNvPr>
          <p:cNvGraphicFramePr/>
          <p:nvPr>
            <p:extLst>
              <p:ext uri="{D42A27DB-BD31-4B8C-83A1-F6EECF244321}">
                <p14:modId xmlns:p14="http://schemas.microsoft.com/office/powerpoint/2010/main" val="559481445"/>
              </p:ext>
            </p:extLst>
          </p:nvPr>
        </p:nvGraphicFramePr>
        <p:xfrm>
          <a:off x="152398" y="719666"/>
          <a:ext cx="1188720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D73E3C37-0775-D925-DC00-29AC0956A58E}"/>
              </a:ext>
            </a:extLst>
          </p:cNvPr>
          <p:cNvSpPr/>
          <p:nvPr/>
        </p:nvSpPr>
        <p:spPr>
          <a:xfrm>
            <a:off x="7410891" y="3888293"/>
            <a:ext cx="2179675" cy="457200"/>
          </a:xfrm>
          <a:prstGeom prst="rect">
            <a:avLst/>
          </a:prstGeom>
          <a:solidFill>
            <a:srgbClr val="00B050"/>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a:solidFill>
                  <a:srgbClr val="FFFF00"/>
                </a:solidFill>
              </a:rPr>
              <a:t>Spring 2025</a:t>
            </a:r>
          </a:p>
        </p:txBody>
      </p:sp>
    </p:spTree>
    <p:extLst>
      <p:ext uri="{BB962C8B-B14F-4D97-AF65-F5344CB8AC3E}">
        <p14:creationId xmlns:p14="http://schemas.microsoft.com/office/powerpoint/2010/main" val="212941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F9D48D-3CBF-61FE-8893-57B7688AE827}"/>
              </a:ext>
            </a:extLst>
          </p:cNvPr>
          <p:cNvSpPr txBox="1"/>
          <p:nvPr/>
        </p:nvSpPr>
        <p:spPr>
          <a:xfrm>
            <a:off x="-1" y="2237348"/>
            <a:ext cx="12191999" cy="2123658"/>
          </a:xfrm>
          <a:prstGeom prst="rect">
            <a:avLst/>
          </a:prstGeom>
          <a:solidFill>
            <a:srgbClr val="339966"/>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4400" b="1">
              <a:solidFill>
                <a:schemeClr val="bg1"/>
              </a:solidFill>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400" b="1">
                <a:solidFill>
                  <a:schemeClr val="bg1"/>
                </a:solidFill>
                <a:latin typeface="Arial" panose="020B0604020202020204" pitchFamily="34" charset="0"/>
              </a:rPr>
              <a:t>Community Meeting Feedback</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1" i="0" u="none" strike="noStrike" cap="none" normalizeH="0" baseline="0">
              <a:ln>
                <a:noFill/>
              </a:ln>
              <a:solidFill>
                <a:schemeClr val="bg1"/>
              </a:solidFill>
              <a:effectLst/>
              <a:latin typeface="Arial" panose="020B0604020202020204" pitchFamily="34" charset="0"/>
            </a:endParaRPr>
          </a:p>
        </p:txBody>
      </p:sp>
      <p:pic>
        <p:nvPicPr>
          <p:cNvPr id="4" name="Picture 3" descr="A picture containing text, clipart&#10;&#10;AI-generated content may be incorrect.">
            <a:extLst>
              <a:ext uri="{FF2B5EF4-FFF2-40B4-BE49-F238E27FC236}">
                <a16:creationId xmlns:a16="http://schemas.microsoft.com/office/drawing/2014/main" id="{77FAEB7B-4C52-A0FD-9838-BC944B0DE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43742" cy="676369"/>
          </a:xfrm>
          <a:prstGeom prst="rect">
            <a:avLst/>
          </a:prstGeom>
        </p:spPr>
      </p:pic>
    </p:spTree>
    <p:extLst>
      <p:ext uri="{BB962C8B-B14F-4D97-AF65-F5344CB8AC3E}">
        <p14:creationId xmlns:p14="http://schemas.microsoft.com/office/powerpoint/2010/main" val="3806666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1F402-CA5F-634B-5E20-6BAA921B908D}"/>
              </a:ext>
            </a:extLst>
          </p:cNvPr>
          <p:cNvSpPr>
            <a:spLocks noGrp="1"/>
          </p:cNvSpPr>
          <p:nvPr>
            <p:ph type="title"/>
          </p:nvPr>
        </p:nvSpPr>
        <p:spPr>
          <a:xfrm>
            <a:off x="0" y="0"/>
            <a:ext cx="12192000" cy="810491"/>
          </a:xfrm>
          <a:solidFill>
            <a:schemeClr val="bg1"/>
          </a:solidFill>
          <a:ln>
            <a:noFill/>
          </a:ln>
        </p:spPr>
        <p:style>
          <a:lnRef idx="1">
            <a:schemeClr val="accent3"/>
          </a:lnRef>
          <a:fillRef idx="3">
            <a:schemeClr val="accent3"/>
          </a:fillRef>
          <a:effectRef idx="2">
            <a:schemeClr val="accent3"/>
          </a:effectRef>
          <a:fontRef idx="minor">
            <a:schemeClr val="lt1"/>
          </a:fontRef>
        </p:style>
        <p:txBody>
          <a:bodyPr/>
          <a:lstStyle/>
          <a:p>
            <a:r>
              <a:rPr lang="en-US" b="1">
                <a:solidFill>
                  <a:schemeClr val="tx1"/>
                </a:solidFill>
              </a:rPr>
              <a:t>Community Meetings - Overview</a:t>
            </a:r>
          </a:p>
        </p:txBody>
      </p:sp>
      <p:graphicFrame>
        <p:nvGraphicFramePr>
          <p:cNvPr id="10" name="Diagram 9">
            <a:extLst>
              <a:ext uri="{FF2B5EF4-FFF2-40B4-BE49-F238E27FC236}">
                <a16:creationId xmlns:a16="http://schemas.microsoft.com/office/drawing/2014/main" id="{AACBF6EA-8A01-5334-A3AD-6AAA34D14B1E}"/>
              </a:ext>
            </a:extLst>
          </p:cNvPr>
          <p:cNvGraphicFramePr/>
          <p:nvPr>
            <p:extLst>
              <p:ext uri="{D42A27DB-BD31-4B8C-83A1-F6EECF244321}">
                <p14:modId xmlns:p14="http://schemas.microsoft.com/office/powerpoint/2010/main" val="3383902527"/>
              </p:ext>
            </p:extLst>
          </p:nvPr>
        </p:nvGraphicFramePr>
        <p:xfrm>
          <a:off x="6980582" y="1051014"/>
          <a:ext cx="3683000" cy="5541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2">
            <a:extLst>
              <a:ext uri="{FF2B5EF4-FFF2-40B4-BE49-F238E27FC236}">
                <a16:creationId xmlns:a16="http://schemas.microsoft.com/office/drawing/2014/main" id="{6666FE18-1519-A610-8614-E4CDC053D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2010" y="1465123"/>
            <a:ext cx="3149357" cy="48564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74194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ECE4E1-80D7-59F0-0CC1-DCFCC6CC6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1D7BD-6690-F184-752C-095269C7746F}"/>
              </a:ext>
            </a:extLst>
          </p:cNvPr>
          <p:cNvSpPr>
            <a:spLocks noGrp="1"/>
          </p:cNvSpPr>
          <p:nvPr>
            <p:ph type="title"/>
          </p:nvPr>
        </p:nvSpPr>
        <p:spPr>
          <a:xfrm>
            <a:off x="-1" y="0"/>
            <a:ext cx="8125691" cy="637309"/>
          </a:xfrm>
          <a:solidFill>
            <a:schemeClr val="bg1"/>
          </a:solidFill>
          <a:ln>
            <a:noFill/>
          </a:ln>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b="1">
                <a:solidFill>
                  <a:schemeClr val="tx1"/>
                </a:solidFill>
              </a:rPr>
              <a:t>Community Meetings - Results</a:t>
            </a:r>
          </a:p>
        </p:txBody>
      </p:sp>
      <p:graphicFrame>
        <p:nvGraphicFramePr>
          <p:cNvPr id="11" name="Chart 10">
            <a:extLst>
              <a:ext uri="{FF2B5EF4-FFF2-40B4-BE49-F238E27FC236}">
                <a16:creationId xmlns:a16="http://schemas.microsoft.com/office/drawing/2014/main" id="{5BB99012-3467-3C9A-D2E1-E4EA7D1DEEA2}"/>
              </a:ext>
            </a:extLst>
          </p:cNvPr>
          <p:cNvGraphicFramePr/>
          <p:nvPr>
            <p:extLst>
              <p:ext uri="{D42A27DB-BD31-4B8C-83A1-F6EECF244321}">
                <p14:modId xmlns:p14="http://schemas.microsoft.com/office/powerpoint/2010/main" val="383596698"/>
              </p:ext>
            </p:extLst>
          </p:nvPr>
        </p:nvGraphicFramePr>
        <p:xfrm>
          <a:off x="297874" y="640773"/>
          <a:ext cx="11402290" cy="5531428"/>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7828DB8D-9676-02A3-314C-D42AF0452FB7}"/>
              </a:ext>
            </a:extLst>
          </p:cNvPr>
          <p:cNvSpPr/>
          <p:nvPr/>
        </p:nvSpPr>
        <p:spPr>
          <a:xfrm>
            <a:off x="0" y="6373091"/>
            <a:ext cx="12192000" cy="460663"/>
          </a:xfrm>
          <a:prstGeom prst="rect">
            <a:avLst/>
          </a:prstGeom>
          <a:solidFill>
            <a:srgbClr val="7F7F75"/>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b="1"/>
              <a:t>35% </a:t>
            </a:r>
            <a:r>
              <a:rPr lang="en-US" sz="2400"/>
              <a:t>of Community Meeting Feedback Received Focused on </a:t>
            </a:r>
            <a:r>
              <a:rPr lang="en-US" sz="2400" b="1"/>
              <a:t>INFRASTRUCTURE</a:t>
            </a:r>
          </a:p>
        </p:txBody>
      </p:sp>
    </p:spTree>
    <p:extLst>
      <p:ext uri="{BB962C8B-B14F-4D97-AF65-F5344CB8AC3E}">
        <p14:creationId xmlns:p14="http://schemas.microsoft.com/office/powerpoint/2010/main" val="1630016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3FA5C-D1A5-FF02-91E2-B0A53F7A78D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8A5EF0B-3383-392C-A58E-FC3E01CD75E5}"/>
              </a:ext>
            </a:extLst>
          </p:cNvPr>
          <p:cNvSpPr txBox="1"/>
          <p:nvPr/>
        </p:nvSpPr>
        <p:spPr>
          <a:xfrm>
            <a:off x="152400" y="11780"/>
            <a:ext cx="12039600" cy="707886"/>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4000" b="1">
                <a:latin typeface="Arial" panose="020B0604020202020204" pitchFamily="34" charset="0"/>
              </a:rPr>
              <a:t>Community Meetings – Key Themes by Priority</a:t>
            </a:r>
            <a:endParaRPr kumimoji="0" lang="en-US" altLang="en-US" sz="4000" b="1" i="0" u="none" strike="noStrike" cap="none" normalizeH="0" baseline="0">
              <a:ln>
                <a:noFill/>
              </a:ln>
              <a:effectLst/>
              <a:latin typeface="Arial" panose="020B0604020202020204" pitchFamily="34" charset="0"/>
            </a:endParaRPr>
          </a:p>
        </p:txBody>
      </p:sp>
      <p:sp>
        <p:nvSpPr>
          <p:cNvPr id="12" name="Rectangle 5">
            <a:extLst>
              <a:ext uri="{FF2B5EF4-FFF2-40B4-BE49-F238E27FC236}">
                <a16:creationId xmlns:a16="http://schemas.microsoft.com/office/drawing/2014/main" id="{6D09AF92-963E-5BB3-CBDE-1DC6E4E2A6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Logo&#10;&#10;Description automatically generated">
            <a:extLst>
              <a:ext uri="{FF2B5EF4-FFF2-40B4-BE49-F238E27FC236}">
                <a16:creationId xmlns:a16="http://schemas.microsoft.com/office/drawing/2014/main" id="{368F6212-6658-36D8-C2F6-7B4C8E453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928" y="5979329"/>
            <a:ext cx="1359072" cy="917459"/>
          </a:xfrm>
          <a:prstGeom prst="rect">
            <a:avLst/>
          </a:prstGeom>
        </p:spPr>
      </p:pic>
      <p:sp>
        <p:nvSpPr>
          <p:cNvPr id="15" name="Rectangle 6">
            <a:extLst>
              <a:ext uri="{FF2B5EF4-FFF2-40B4-BE49-F238E27FC236}">
                <a16:creationId xmlns:a16="http://schemas.microsoft.com/office/drawing/2014/main" id="{956A6137-C87B-B0D0-D418-B24EB9C9F2A5}"/>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Diagram 1">
            <a:extLst>
              <a:ext uri="{FF2B5EF4-FFF2-40B4-BE49-F238E27FC236}">
                <a16:creationId xmlns:a16="http://schemas.microsoft.com/office/drawing/2014/main" id="{03B36E72-5568-D200-E711-D37DB9A32CF6}"/>
              </a:ext>
            </a:extLst>
          </p:cNvPr>
          <p:cNvGraphicFramePr/>
          <p:nvPr>
            <p:extLst>
              <p:ext uri="{D42A27DB-BD31-4B8C-83A1-F6EECF244321}">
                <p14:modId xmlns:p14="http://schemas.microsoft.com/office/powerpoint/2010/main" val="4106948258"/>
              </p:ext>
            </p:extLst>
          </p:nvPr>
        </p:nvGraphicFramePr>
        <p:xfrm>
          <a:off x="228601" y="719666"/>
          <a:ext cx="11741726" cy="5972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1447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D2708-28B7-ED1F-989B-5D3B7FE9840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4D5FAE4-4CBA-D14F-AAD0-3DFD26A6D4E7}"/>
              </a:ext>
            </a:extLst>
          </p:cNvPr>
          <p:cNvSpPr txBox="1"/>
          <p:nvPr/>
        </p:nvSpPr>
        <p:spPr>
          <a:xfrm>
            <a:off x="152400" y="0"/>
            <a:ext cx="12039600" cy="707886"/>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4000" b="1">
                <a:latin typeface="Arial" panose="020B0604020202020204" pitchFamily="34" charset="0"/>
              </a:rPr>
              <a:t>Community Meetings – Key Themes by Location</a:t>
            </a:r>
            <a:endParaRPr kumimoji="0" lang="en-US" altLang="en-US" sz="4000" b="1" i="0" u="none" strike="noStrike" cap="none" normalizeH="0" baseline="0">
              <a:ln>
                <a:noFill/>
              </a:ln>
              <a:effectLst/>
              <a:latin typeface="Arial" panose="020B0604020202020204" pitchFamily="34" charset="0"/>
            </a:endParaRPr>
          </a:p>
        </p:txBody>
      </p:sp>
      <p:sp>
        <p:nvSpPr>
          <p:cNvPr id="12" name="Rectangle 5">
            <a:extLst>
              <a:ext uri="{FF2B5EF4-FFF2-40B4-BE49-F238E27FC236}">
                <a16:creationId xmlns:a16="http://schemas.microsoft.com/office/drawing/2014/main" id="{B3D29A9E-8EBB-7480-462D-64FA369375A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6">
            <a:extLst>
              <a:ext uri="{FF2B5EF4-FFF2-40B4-BE49-F238E27FC236}">
                <a16:creationId xmlns:a16="http://schemas.microsoft.com/office/drawing/2014/main" id="{4B515B01-0BDD-6053-7649-04EBE1F3083F}"/>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Diagram 1">
            <a:extLst>
              <a:ext uri="{FF2B5EF4-FFF2-40B4-BE49-F238E27FC236}">
                <a16:creationId xmlns:a16="http://schemas.microsoft.com/office/drawing/2014/main" id="{4AF4A2AA-611B-9538-ACFA-3AB0E50A72B5}"/>
              </a:ext>
            </a:extLst>
          </p:cNvPr>
          <p:cNvGraphicFramePr/>
          <p:nvPr>
            <p:extLst>
              <p:ext uri="{D42A27DB-BD31-4B8C-83A1-F6EECF244321}">
                <p14:modId xmlns:p14="http://schemas.microsoft.com/office/powerpoint/2010/main" val="3678387532"/>
              </p:ext>
            </p:extLst>
          </p:nvPr>
        </p:nvGraphicFramePr>
        <p:xfrm>
          <a:off x="263237" y="949036"/>
          <a:ext cx="11741726" cy="5722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0343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154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5A4E65-9F15-031F-F2BB-CF2D34B7419E}"/>
              </a:ext>
            </a:extLst>
          </p:cNvPr>
          <p:cNvSpPr txBox="1"/>
          <p:nvPr/>
        </p:nvSpPr>
        <p:spPr>
          <a:xfrm>
            <a:off x="-198475" y="2504962"/>
            <a:ext cx="11958084" cy="120032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7200" b="1" i="0" u="none" strike="noStrike" cap="none" normalizeH="0" baseline="0">
                <a:ln>
                  <a:noFill/>
                </a:ln>
                <a:solidFill>
                  <a:schemeClr val="bg1"/>
                </a:solidFill>
                <a:effectLst/>
                <a:latin typeface="Arial" panose="020B0604020202020204" pitchFamily="34" charset="0"/>
              </a:rPr>
              <a:t>SAVANNAH </a:t>
            </a:r>
            <a:r>
              <a:rPr kumimoji="0" lang="en-US" altLang="en-US" sz="7200" b="1" i="0" u="none" strike="noStrike" cap="none" normalizeH="0" baseline="0">
                <a:ln>
                  <a:noFill/>
                </a:ln>
                <a:solidFill>
                  <a:srgbClr val="00B050"/>
                </a:solidFill>
                <a:effectLst/>
                <a:latin typeface="Arial" panose="020B0604020202020204" pitchFamily="34" charset="0"/>
              </a:rPr>
              <a:t>GPS </a:t>
            </a:r>
          </a:p>
        </p:txBody>
      </p:sp>
      <p:sp>
        <p:nvSpPr>
          <p:cNvPr id="12" name="Rectangle 5">
            <a:extLst>
              <a:ext uri="{FF2B5EF4-FFF2-40B4-BE49-F238E27FC236}">
                <a16:creationId xmlns:a16="http://schemas.microsoft.com/office/drawing/2014/main" id="{77079647-DDA3-7C5B-0791-B30BFD5BF46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Logo&#10;&#10;Description automatically generated">
            <a:extLst>
              <a:ext uri="{FF2B5EF4-FFF2-40B4-BE49-F238E27FC236}">
                <a16:creationId xmlns:a16="http://schemas.microsoft.com/office/drawing/2014/main" id="{54334B5A-F468-834D-B087-540088E18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60"/>
            <a:ext cx="2420322" cy="1633870"/>
          </a:xfrm>
          <a:prstGeom prst="rect">
            <a:avLst/>
          </a:prstGeom>
        </p:spPr>
      </p:pic>
      <p:sp>
        <p:nvSpPr>
          <p:cNvPr id="15" name="Rectangle 6">
            <a:extLst>
              <a:ext uri="{FF2B5EF4-FFF2-40B4-BE49-F238E27FC236}">
                <a16:creationId xmlns:a16="http://schemas.microsoft.com/office/drawing/2014/main" id="{3F195B52-0F6D-563B-CA69-18E5D73DA135}"/>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9">
            <a:extLst>
              <a:ext uri="{FF2B5EF4-FFF2-40B4-BE49-F238E27FC236}">
                <a16:creationId xmlns:a16="http://schemas.microsoft.com/office/drawing/2014/main" id="{A9EE7A7A-4E8E-0B2A-3DF8-5A1BFA927684}"/>
              </a:ext>
            </a:extLst>
          </p:cNvPr>
          <p:cNvSpPr>
            <a:spLocks noChangeArrowheads="1"/>
          </p:cNvSpPr>
          <p:nvPr/>
        </p:nvSpPr>
        <p:spPr bwMode="auto">
          <a:xfrm>
            <a:off x="-269359" y="3461114"/>
            <a:ext cx="12110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FF00"/>
                </a:solidFill>
                <a:effectLst/>
                <a:latin typeface="Arial" panose="020B0604020202020204" pitchFamily="34" charset="0"/>
              </a:rPr>
              <a:t>Your City. Your Future. Your Voice.</a:t>
            </a:r>
          </a:p>
        </p:txBody>
      </p:sp>
      <p:sp>
        <p:nvSpPr>
          <p:cNvPr id="23" name="Rectangle 22">
            <a:extLst>
              <a:ext uri="{FF2B5EF4-FFF2-40B4-BE49-F238E27FC236}">
                <a16:creationId xmlns:a16="http://schemas.microsoft.com/office/drawing/2014/main" id="{4CEAF1F3-9A2B-77DD-13BA-F50A38BAA824}"/>
              </a:ext>
            </a:extLst>
          </p:cNvPr>
          <p:cNvSpPr/>
          <p:nvPr/>
        </p:nvSpPr>
        <p:spPr>
          <a:xfrm>
            <a:off x="9101470" y="6206194"/>
            <a:ext cx="2892056" cy="457200"/>
          </a:xfrm>
          <a:prstGeom prst="rect">
            <a:avLst/>
          </a:prstGeom>
          <a:solidFill>
            <a:srgbClr val="339966"/>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b="1">
                <a:solidFill>
                  <a:schemeClr val="bg1"/>
                </a:solidFill>
              </a:rPr>
              <a:t>May 2025</a:t>
            </a:r>
          </a:p>
        </p:txBody>
      </p:sp>
      <p:pic>
        <p:nvPicPr>
          <p:cNvPr id="3" name="Picture 2" descr="A close up of a compass&#10;&#10;AI-generated content may be incorrect.">
            <a:extLst>
              <a:ext uri="{FF2B5EF4-FFF2-40B4-BE49-F238E27FC236}">
                <a16:creationId xmlns:a16="http://schemas.microsoft.com/office/drawing/2014/main" id="{7170734F-8CCE-2F61-A63D-0E99E9A86CAF}"/>
              </a:ext>
            </a:extLst>
          </p:cNvPr>
          <p:cNvPicPr>
            <a:picLocks noChangeAspect="1"/>
          </p:cNvPicPr>
          <p:nvPr/>
        </p:nvPicPr>
        <p:blipFill>
          <a:blip r:embed="rId3">
            <a:extLst>
              <a:ext uri="{28A0092B-C50C-407E-A947-70E740481C1C}">
                <a14:useLocalDpi xmlns:a14="http://schemas.microsoft.com/office/drawing/2010/main" val="0"/>
              </a:ext>
            </a:extLst>
          </a:blip>
          <a:srcRect t="1218" r="390" b="-1"/>
          <a:stretch/>
        </p:blipFill>
        <p:spPr>
          <a:xfrm>
            <a:off x="152400" y="1795347"/>
            <a:ext cx="4178595" cy="3395657"/>
          </a:xfrm>
          <a:prstGeom prst="rect">
            <a:avLst/>
          </a:prstGeom>
        </p:spPr>
      </p:pic>
      <p:sp>
        <p:nvSpPr>
          <p:cNvPr id="4" name="Rectangle 3">
            <a:extLst>
              <a:ext uri="{FF2B5EF4-FFF2-40B4-BE49-F238E27FC236}">
                <a16:creationId xmlns:a16="http://schemas.microsoft.com/office/drawing/2014/main" id="{A1996738-8551-A150-947D-246051565488}"/>
              </a:ext>
            </a:extLst>
          </p:cNvPr>
          <p:cNvSpPr/>
          <p:nvPr/>
        </p:nvSpPr>
        <p:spPr>
          <a:xfrm>
            <a:off x="3732028" y="2094614"/>
            <a:ext cx="669851" cy="608042"/>
          </a:xfrm>
          <a:prstGeom prst="rect">
            <a:avLst/>
          </a:prstGeom>
          <a:solidFill>
            <a:srgbClr val="0D1540"/>
          </a:solidFill>
          <a:ln>
            <a:solidFill>
              <a:srgbClr val="0D15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626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4921E-E50C-47B2-5D20-19CDD12B6D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4A54E6-3476-BCDA-A36D-8CCC8E4C0F69}"/>
              </a:ext>
            </a:extLst>
          </p:cNvPr>
          <p:cNvSpPr txBox="1"/>
          <p:nvPr/>
        </p:nvSpPr>
        <p:spPr>
          <a:xfrm>
            <a:off x="-1" y="1516912"/>
            <a:ext cx="12191999" cy="2123658"/>
          </a:xfrm>
          <a:prstGeom prst="rect">
            <a:avLst/>
          </a:prstGeom>
          <a:solidFill>
            <a:srgbClr val="339966"/>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4400" b="1">
              <a:solidFill>
                <a:schemeClr val="bg1"/>
              </a:solidFill>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400" b="1">
                <a:solidFill>
                  <a:schemeClr val="bg1"/>
                </a:solidFill>
                <a:latin typeface="Arial" panose="020B0604020202020204" pitchFamily="34" charset="0"/>
              </a:rPr>
              <a:t>Online Survey Feedback</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1" i="0" u="none" strike="noStrike" cap="none" normalizeH="0" baseline="0">
              <a:ln>
                <a:noFill/>
              </a:ln>
              <a:solidFill>
                <a:schemeClr val="bg1"/>
              </a:solidFill>
              <a:effectLst/>
              <a:latin typeface="Arial" panose="020B0604020202020204" pitchFamily="34" charset="0"/>
            </a:endParaRPr>
          </a:p>
        </p:txBody>
      </p:sp>
      <p:pic>
        <p:nvPicPr>
          <p:cNvPr id="4" name="Picture 3" descr="A picture containing text, clipart&#10;&#10;AI-generated content may be incorrect.">
            <a:extLst>
              <a:ext uri="{FF2B5EF4-FFF2-40B4-BE49-F238E27FC236}">
                <a16:creationId xmlns:a16="http://schemas.microsoft.com/office/drawing/2014/main" id="{C9A9E7D4-D310-F7A7-564F-FE78A6A0E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43742" cy="676369"/>
          </a:xfrm>
          <a:prstGeom prst="rect">
            <a:avLst/>
          </a:prstGeom>
        </p:spPr>
      </p:pic>
    </p:spTree>
    <p:extLst>
      <p:ext uri="{BB962C8B-B14F-4D97-AF65-F5344CB8AC3E}">
        <p14:creationId xmlns:p14="http://schemas.microsoft.com/office/powerpoint/2010/main" val="1538200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6F7AE-4898-52D2-2984-96DC46D37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A4CC0-107E-B3BC-BC65-DB449B4D8362}"/>
              </a:ext>
            </a:extLst>
          </p:cNvPr>
          <p:cNvSpPr>
            <a:spLocks noGrp="1"/>
          </p:cNvSpPr>
          <p:nvPr>
            <p:ph type="title"/>
          </p:nvPr>
        </p:nvSpPr>
        <p:spPr>
          <a:xfrm>
            <a:off x="0" y="1"/>
            <a:ext cx="12192000" cy="647698"/>
          </a:xfrm>
          <a:solidFill>
            <a:schemeClr val="bg1"/>
          </a:solidFill>
          <a:ln>
            <a:noFill/>
          </a:ln>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b="1">
                <a:solidFill>
                  <a:schemeClr val="tx1"/>
                </a:solidFill>
              </a:rPr>
              <a:t>Online Survey - Demographics</a:t>
            </a:r>
          </a:p>
        </p:txBody>
      </p:sp>
      <p:sp>
        <p:nvSpPr>
          <p:cNvPr id="5" name="Rectangle 4">
            <a:extLst>
              <a:ext uri="{FF2B5EF4-FFF2-40B4-BE49-F238E27FC236}">
                <a16:creationId xmlns:a16="http://schemas.microsoft.com/office/drawing/2014/main" id="{B682AD42-293E-9AD1-A5DF-A2E440567208}"/>
              </a:ext>
            </a:extLst>
          </p:cNvPr>
          <p:cNvSpPr/>
          <p:nvPr/>
        </p:nvSpPr>
        <p:spPr>
          <a:xfrm>
            <a:off x="651164" y="3838214"/>
            <a:ext cx="3290454" cy="23790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b="1"/>
              <a:t>Live &amp; Work in Savannah</a:t>
            </a:r>
          </a:p>
        </p:txBody>
      </p:sp>
      <p:sp>
        <p:nvSpPr>
          <p:cNvPr id="6" name="Rectangle 5">
            <a:extLst>
              <a:ext uri="{FF2B5EF4-FFF2-40B4-BE49-F238E27FC236}">
                <a16:creationId xmlns:a16="http://schemas.microsoft.com/office/drawing/2014/main" id="{7A1F9D10-17C6-B093-11FB-1139BC38985C}"/>
              </a:ext>
            </a:extLst>
          </p:cNvPr>
          <p:cNvSpPr/>
          <p:nvPr/>
        </p:nvSpPr>
        <p:spPr>
          <a:xfrm>
            <a:off x="651164" y="1392382"/>
            <a:ext cx="3290454" cy="23790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t>1,229</a:t>
            </a:r>
            <a:r>
              <a:rPr lang="en-US" sz="2000"/>
              <a:t> </a:t>
            </a:r>
          </a:p>
          <a:p>
            <a:pPr algn="ctr"/>
            <a:r>
              <a:rPr lang="en-US"/>
              <a:t>Responses</a:t>
            </a:r>
          </a:p>
        </p:txBody>
      </p:sp>
      <p:sp>
        <p:nvSpPr>
          <p:cNvPr id="8" name="Rectangle 7">
            <a:extLst>
              <a:ext uri="{FF2B5EF4-FFF2-40B4-BE49-F238E27FC236}">
                <a16:creationId xmlns:a16="http://schemas.microsoft.com/office/drawing/2014/main" id="{2F147234-11AB-9395-E614-1EDCA33396FD}"/>
              </a:ext>
            </a:extLst>
          </p:cNvPr>
          <p:cNvSpPr/>
          <p:nvPr/>
        </p:nvSpPr>
        <p:spPr>
          <a:xfrm>
            <a:off x="4336483" y="3838214"/>
            <a:ext cx="3290454" cy="23790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sz="1600"/>
              <a:t>Age:  </a:t>
            </a:r>
            <a:r>
              <a:rPr lang="en-US" sz="1600" b="1"/>
              <a:t>60-69</a:t>
            </a:r>
          </a:p>
        </p:txBody>
      </p:sp>
      <p:sp>
        <p:nvSpPr>
          <p:cNvPr id="9" name="Rectangle 8">
            <a:extLst>
              <a:ext uri="{FF2B5EF4-FFF2-40B4-BE49-F238E27FC236}">
                <a16:creationId xmlns:a16="http://schemas.microsoft.com/office/drawing/2014/main" id="{DAA9CF69-F96B-4DF0-1DEC-F9D547FA4C19}"/>
              </a:ext>
            </a:extLst>
          </p:cNvPr>
          <p:cNvSpPr/>
          <p:nvPr/>
        </p:nvSpPr>
        <p:spPr>
          <a:xfrm>
            <a:off x="4336483" y="1392382"/>
            <a:ext cx="3290454" cy="23790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sz="1600"/>
              <a:t>Gender: </a:t>
            </a:r>
            <a:r>
              <a:rPr lang="en-US" sz="1600" b="1"/>
              <a:t>Female</a:t>
            </a:r>
          </a:p>
        </p:txBody>
      </p:sp>
      <p:sp>
        <p:nvSpPr>
          <p:cNvPr id="11" name="Rectangle 10">
            <a:extLst>
              <a:ext uri="{FF2B5EF4-FFF2-40B4-BE49-F238E27FC236}">
                <a16:creationId xmlns:a16="http://schemas.microsoft.com/office/drawing/2014/main" id="{D7E805C3-F91B-E8A0-A4A4-61BB633BF0AB}"/>
              </a:ext>
            </a:extLst>
          </p:cNvPr>
          <p:cNvSpPr/>
          <p:nvPr/>
        </p:nvSpPr>
        <p:spPr>
          <a:xfrm>
            <a:off x="8063366" y="3831289"/>
            <a:ext cx="3290454" cy="23790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sz="1600"/>
              <a:t>Income:  </a:t>
            </a:r>
            <a:r>
              <a:rPr lang="en-US" sz="1200" b="1"/>
              <a:t>Prefer Not to Say/$100 - $145K</a:t>
            </a:r>
          </a:p>
        </p:txBody>
      </p:sp>
      <p:sp>
        <p:nvSpPr>
          <p:cNvPr id="13" name="Rectangle 12">
            <a:extLst>
              <a:ext uri="{FF2B5EF4-FFF2-40B4-BE49-F238E27FC236}">
                <a16:creationId xmlns:a16="http://schemas.microsoft.com/office/drawing/2014/main" id="{7FC10121-F462-CFF1-8160-BA59CD8B0709}"/>
              </a:ext>
            </a:extLst>
          </p:cNvPr>
          <p:cNvSpPr/>
          <p:nvPr/>
        </p:nvSpPr>
        <p:spPr>
          <a:xfrm>
            <a:off x="8063366" y="1385457"/>
            <a:ext cx="3290454" cy="23790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sz="1600"/>
              <a:t>Race: </a:t>
            </a:r>
            <a:r>
              <a:rPr lang="en-US" sz="1600" b="1"/>
              <a:t>White</a:t>
            </a:r>
          </a:p>
        </p:txBody>
      </p:sp>
      <p:pic>
        <p:nvPicPr>
          <p:cNvPr id="15" name="image6.png">
            <a:extLst>
              <a:ext uri="{FF2B5EF4-FFF2-40B4-BE49-F238E27FC236}">
                <a16:creationId xmlns:a16="http://schemas.microsoft.com/office/drawing/2014/main" id="{D53CD972-7AA4-29AE-9350-989E357CEF7F}"/>
              </a:ext>
            </a:extLst>
          </p:cNvPr>
          <p:cNvPicPr/>
          <p:nvPr/>
        </p:nvPicPr>
        <p:blipFill>
          <a:blip r:embed="rId2"/>
          <a:srcRect/>
          <a:stretch>
            <a:fillRect/>
          </a:stretch>
        </p:blipFill>
        <p:spPr>
          <a:xfrm>
            <a:off x="8111026" y="3891536"/>
            <a:ext cx="3213332" cy="2040017"/>
          </a:xfrm>
          <a:prstGeom prst="rect">
            <a:avLst/>
          </a:prstGeom>
          <a:ln/>
        </p:spPr>
      </p:pic>
      <p:pic>
        <p:nvPicPr>
          <p:cNvPr id="16" name="image5.png">
            <a:extLst>
              <a:ext uri="{FF2B5EF4-FFF2-40B4-BE49-F238E27FC236}">
                <a16:creationId xmlns:a16="http://schemas.microsoft.com/office/drawing/2014/main" id="{E4822950-BE81-4E5A-A26A-F4C9B8DB2934}"/>
              </a:ext>
            </a:extLst>
          </p:cNvPr>
          <p:cNvPicPr/>
          <p:nvPr/>
        </p:nvPicPr>
        <p:blipFill>
          <a:blip r:embed="rId3"/>
          <a:srcRect/>
          <a:stretch>
            <a:fillRect/>
          </a:stretch>
        </p:blipFill>
        <p:spPr>
          <a:xfrm>
            <a:off x="4390819" y="1448228"/>
            <a:ext cx="3187618" cy="2003361"/>
          </a:xfrm>
          <a:prstGeom prst="rect">
            <a:avLst/>
          </a:prstGeom>
          <a:ln/>
        </p:spPr>
      </p:pic>
      <p:pic>
        <p:nvPicPr>
          <p:cNvPr id="17" name="image2.png">
            <a:extLst>
              <a:ext uri="{FF2B5EF4-FFF2-40B4-BE49-F238E27FC236}">
                <a16:creationId xmlns:a16="http://schemas.microsoft.com/office/drawing/2014/main" id="{F94BE1A2-5955-61E4-0DE4-404CAE029237}"/>
              </a:ext>
            </a:extLst>
          </p:cNvPr>
          <p:cNvPicPr/>
          <p:nvPr/>
        </p:nvPicPr>
        <p:blipFill>
          <a:blip r:embed="rId4"/>
          <a:srcRect/>
          <a:stretch>
            <a:fillRect/>
          </a:stretch>
        </p:blipFill>
        <p:spPr>
          <a:xfrm>
            <a:off x="708548" y="3910589"/>
            <a:ext cx="3194972" cy="2003899"/>
          </a:xfrm>
          <a:prstGeom prst="rect">
            <a:avLst/>
          </a:prstGeom>
          <a:ln/>
        </p:spPr>
      </p:pic>
      <p:pic>
        <p:nvPicPr>
          <p:cNvPr id="18" name="image3.png">
            <a:extLst>
              <a:ext uri="{FF2B5EF4-FFF2-40B4-BE49-F238E27FC236}">
                <a16:creationId xmlns:a16="http://schemas.microsoft.com/office/drawing/2014/main" id="{F46CA432-DA61-5703-FC5B-092DD3EBD544}"/>
              </a:ext>
            </a:extLst>
          </p:cNvPr>
          <p:cNvPicPr/>
          <p:nvPr/>
        </p:nvPicPr>
        <p:blipFill>
          <a:blip r:embed="rId5"/>
          <a:srcRect/>
          <a:stretch>
            <a:fillRect/>
          </a:stretch>
        </p:blipFill>
        <p:spPr>
          <a:xfrm>
            <a:off x="8125444" y="1447689"/>
            <a:ext cx="3172939" cy="2003899"/>
          </a:xfrm>
          <a:prstGeom prst="rect">
            <a:avLst/>
          </a:prstGeom>
          <a:ln/>
        </p:spPr>
      </p:pic>
      <p:pic>
        <p:nvPicPr>
          <p:cNvPr id="19" name="image4.png">
            <a:extLst>
              <a:ext uri="{FF2B5EF4-FFF2-40B4-BE49-F238E27FC236}">
                <a16:creationId xmlns:a16="http://schemas.microsoft.com/office/drawing/2014/main" id="{F97CE115-7689-A422-B92C-312383C7598C}"/>
              </a:ext>
            </a:extLst>
          </p:cNvPr>
          <p:cNvPicPr/>
          <p:nvPr/>
        </p:nvPicPr>
        <p:blipFill>
          <a:blip r:embed="rId6"/>
          <a:srcRect/>
          <a:stretch>
            <a:fillRect/>
          </a:stretch>
        </p:blipFill>
        <p:spPr>
          <a:xfrm>
            <a:off x="4383475" y="3891536"/>
            <a:ext cx="3194962" cy="2040017"/>
          </a:xfrm>
          <a:prstGeom prst="rect">
            <a:avLst/>
          </a:prstGeom>
          <a:ln/>
        </p:spPr>
      </p:pic>
    </p:spTree>
    <p:extLst>
      <p:ext uri="{BB962C8B-B14F-4D97-AF65-F5344CB8AC3E}">
        <p14:creationId xmlns:p14="http://schemas.microsoft.com/office/powerpoint/2010/main" val="52299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42B916-54A2-7962-5C13-C68A600E90A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36B91-07F6-62C0-31F2-71DFE8D39855}"/>
              </a:ext>
            </a:extLst>
          </p:cNvPr>
          <p:cNvSpPr>
            <a:spLocks noGrp="1"/>
          </p:cNvSpPr>
          <p:nvPr>
            <p:ph type="title"/>
          </p:nvPr>
        </p:nvSpPr>
        <p:spPr>
          <a:xfrm>
            <a:off x="-1" y="-1"/>
            <a:ext cx="12192001" cy="346365"/>
          </a:xfrm>
          <a:noFill/>
        </p:spPr>
        <p:txBody>
          <a:bodyPr>
            <a:normAutofit fontScale="90000"/>
          </a:bodyPr>
          <a:lstStyle/>
          <a:p>
            <a:r>
              <a:rPr lang="en-US" sz="2800" b="1"/>
              <a:t>Q1: What are You Most Proud Of?</a:t>
            </a:r>
          </a:p>
        </p:txBody>
      </p:sp>
      <p:pic>
        <p:nvPicPr>
          <p:cNvPr id="7" name="Content Placeholder 6">
            <a:extLst>
              <a:ext uri="{FF2B5EF4-FFF2-40B4-BE49-F238E27FC236}">
                <a16:creationId xmlns:a16="http://schemas.microsoft.com/office/drawing/2014/main" id="{3F02B12A-BF06-6755-6AB7-FF9668122108}"/>
              </a:ext>
            </a:extLst>
          </p:cNvPr>
          <p:cNvPicPr>
            <a:picLocks noChangeAspect="1"/>
          </p:cNvPicPr>
          <p:nvPr/>
        </p:nvPicPr>
        <p:blipFill>
          <a:blip r:embed="rId2">
            <a:extLst>
              <a:ext uri="{28A0092B-C50C-407E-A947-70E740481C1C}">
                <a14:useLocalDpi xmlns:a14="http://schemas.microsoft.com/office/drawing/2010/main" val="0"/>
              </a:ext>
            </a:extLst>
          </a:blip>
          <a:srcRect t="565" b="565"/>
          <a:stretch/>
        </p:blipFill>
        <p:spPr>
          <a:xfrm>
            <a:off x="2957946" y="431106"/>
            <a:ext cx="6414654" cy="6342151"/>
          </a:xfrm>
          <a:prstGeom prst="rect">
            <a:avLst/>
          </a:prstGeom>
        </p:spPr>
      </p:pic>
    </p:spTree>
    <p:extLst>
      <p:ext uri="{BB962C8B-B14F-4D97-AF65-F5344CB8AC3E}">
        <p14:creationId xmlns:p14="http://schemas.microsoft.com/office/powerpoint/2010/main" val="2616456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A11688B-0A27-4E86-8D55-76F71ADF2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84A868B-654E-447C-8D9C-0F9328308C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4E43F5E5-7E34-4029-B18F-CAED02086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59931FA-11DF-4781-8AAD-FEE88674F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40F88E6C-5782-452A-8C4F-9D2C2EAC8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3" cy="31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A3A4BA6-479F-D814-28F4-91935EFE6D77}"/>
              </a:ext>
            </a:extLst>
          </p:cNvPr>
          <p:cNvSpPr>
            <a:spLocks noGrp="1"/>
          </p:cNvSpPr>
          <p:nvPr>
            <p:ph type="title"/>
          </p:nvPr>
        </p:nvSpPr>
        <p:spPr>
          <a:xfrm>
            <a:off x="3177" y="53604"/>
            <a:ext cx="11918659" cy="438232"/>
          </a:xfrm>
          <a:noFill/>
        </p:spPr>
        <p:txBody>
          <a:bodyPr>
            <a:noAutofit/>
          </a:bodyPr>
          <a:lstStyle/>
          <a:p>
            <a:r>
              <a:rPr lang="en-US" sz="2800" b="1"/>
              <a:t>Q2: What is the Most Pressing Issue Facing Our City?</a:t>
            </a:r>
          </a:p>
        </p:txBody>
      </p:sp>
      <p:graphicFrame>
        <p:nvGraphicFramePr>
          <p:cNvPr id="8" name="Content Placeholder 7">
            <a:extLst>
              <a:ext uri="{FF2B5EF4-FFF2-40B4-BE49-F238E27FC236}">
                <a16:creationId xmlns:a16="http://schemas.microsoft.com/office/drawing/2014/main" id="{D9B77B15-0195-AFB7-9276-F920D0F3CCEE}"/>
              </a:ext>
            </a:extLst>
          </p:cNvPr>
          <p:cNvGraphicFramePr>
            <a:graphicFrameLocks noGrp="1"/>
          </p:cNvGraphicFramePr>
          <p:nvPr>
            <p:ph idx="1"/>
            <p:extLst>
              <p:ext uri="{D42A27DB-BD31-4B8C-83A1-F6EECF244321}">
                <p14:modId xmlns:p14="http://schemas.microsoft.com/office/powerpoint/2010/main" val="3605050301"/>
              </p:ext>
            </p:extLst>
          </p:nvPr>
        </p:nvGraphicFramePr>
        <p:xfrm>
          <a:off x="547688" y="1185567"/>
          <a:ext cx="11093450" cy="510569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7A4A24E5-9F36-7875-9158-0816D8E2E8B1}"/>
              </a:ext>
            </a:extLst>
          </p:cNvPr>
          <p:cNvSpPr/>
          <p:nvPr/>
        </p:nvSpPr>
        <p:spPr>
          <a:xfrm>
            <a:off x="50450" y="6230532"/>
            <a:ext cx="12082692" cy="5738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2318262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C90E70D-F913-5572-CE64-1E323823E12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b="1" kern="1200">
                <a:solidFill>
                  <a:srgbClr val="FFFFFF"/>
                </a:solidFill>
                <a:latin typeface="+mj-lt"/>
                <a:ea typeface="+mj-ea"/>
                <a:cs typeface="+mj-cs"/>
              </a:rPr>
              <a:t>Q3: What actions would show the City is being fair &amp; equitable to all residents?  What is getting in the way?</a:t>
            </a:r>
          </a:p>
        </p:txBody>
      </p:sp>
      <p:graphicFrame>
        <p:nvGraphicFramePr>
          <p:cNvPr id="6" name="Content Placeholder 3">
            <a:extLst>
              <a:ext uri="{FF2B5EF4-FFF2-40B4-BE49-F238E27FC236}">
                <a16:creationId xmlns:a16="http://schemas.microsoft.com/office/drawing/2014/main" id="{EA2908CE-270B-4695-3427-3B7F3F6F80B6}"/>
              </a:ext>
            </a:extLst>
          </p:cNvPr>
          <p:cNvGraphicFramePr>
            <a:graphicFrameLocks noGrp="1"/>
          </p:cNvGraphicFramePr>
          <p:nvPr>
            <p:ph idx="1"/>
            <p:extLst>
              <p:ext uri="{D42A27DB-BD31-4B8C-83A1-F6EECF244321}">
                <p14:modId xmlns:p14="http://schemas.microsoft.com/office/powerpoint/2010/main" val="1345517134"/>
              </p:ext>
            </p:extLst>
          </p:nvPr>
        </p:nvGraphicFramePr>
        <p:xfrm>
          <a:off x="3616036" y="-48491"/>
          <a:ext cx="8132619" cy="6773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2726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D5BE55-59E8-D045-B8AD-56C950247B8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0A1F9C-20A4-495B-695D-DDCBE8368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E1ECC3C-4A77-E7DA-EF84-4BB0434513E4}"/>
              </a:ext>
            </a:extLst>
          </p:cNvPr>
          <p:cNvSpPr/>
          <p:nvPr/>
        </p:nvSpPr>
        <p:spPr>
          <a:xfrm>
            <a:off x="-1" y="0"/>
            <a:ext cx="4256691" cy="6858000"/>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52F91-5988-0F5C-CE2C-12CB760BA084}"/>
              </a:ext>
            </a:extLst>
          </p:cNvPr>
          <p:cNvSpPr>
            <a:spLocks noGrp="1"/>
          </p:cNvSpPr>
          <p:nvPr>
            <p:ph type="title"/>
          </p:nvPr>
        </p:nvSpPr>
        <p:spPr>
          <a:xfrm>
            <a:off x="0" y="0"/>
            <a:ext cx="12192000" cy="1080655"/>
          </a:xfrm>
          <a:noFill/>
        </p:spPr>
        <p:txBody>
          <a:bodyPr>
            <a:noAutofit/>
          </a:bodyPr>
          <a:lstStyle/>
          <a:p>
            <a:r>
              <a:rPr lang="en-US" sz="2800" b="1"/>
              <a:t>Q4: What Issues are Most Important to You for Your Quality of Life? How could the City Work to Improve?</a:t>
            </a:r>
          </a:p>
        </p:txBody>
      </p:sp>
      <p:graphicFrame>
        <p:nvGraphicFramePr>
          <p:cNvPr id="3" name="Diagram 2">
            <a:extLst>
              <a:ext uri="{FF2B5EF4-FFF2-40B4-BE49-F238E27FC236}">
                <a16:creationId xmlns:a16="http://schemas.microsoft.com/office/drawing/2014/main" id="{60652251-7EBA-5209-6508-2B6CB74BA21E}"/>
              </a:ext>
            </a:extLst>
          </p:cNvPr>
          <p:cNvGraphicFramePr/>
          <p:nvPr>
            <p:extLst>
              <p:ext uri="{D42A27DB-BD31-4B8C-83A1-F6EECF244321}">
                <p14:modId xmlns:p14="http://schemas.microsoft.com/office/powerpoint/2010/main" val="3227912007"/>
              </p:ext>
            </p:extLst>
          </p:nvPr>
        </p:nvGraphicFramePr>
        <p:xfrm>
          <a:off x="2223655" y="1149927"/>
          <a:ext cx="8832272" cy="5354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0542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2930B5-B1CE-12E6-E748-77738D0382C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3B63BA0-D923-21A5-694A-5D1914E1B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75910A-2F39-FDD0-031B-EBEC02AD65EB}"/>
              </a:ext>
            </a:extLst>
          </p:cNvPr>
          <p:cNvSpPr/>
          <p:nvPr/>
        </p:nvSpPr>
        <p:spPr>
          <a:xfrm>
            <a:off x="-1" y="0"/>
            <a:ext cx="4256691" cy="6858000"/>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DB9571-80F8-DB5E-D589-B89DDB880626}"/>
              </a:ext>
            </a:extLst>
          </p:cNvPr>
          <p:cNvSpPr>
            <a:spLocks noGrp="1"/>
          </p:cNvSpPr>
          <p:nvPr>
            <p:ph type="title"/>
          </p:nvPr>
        </p:nvSpPr>
        <p:spPr>
          <a:xfrm>
            <a:off x="0" y="0"/>
            <a:ext cx="12188951" cy="900546"/>
          </a:xfrm>
          <a:noFill/>
        </p:spPr>
        <p:txBody>
          <a:bodyPr>
            <a:noAutofit/>
          </a:bodyPr>
          <a:lstStyle/>
          <a:p>
            <a:r>
              <a:rPr lang="en-US" sz="2400" b="1"/>
              <a:t>Q5:  How Concerned are you about Homelessness in Savannah?  How should the City respond to homelessness? – </a:t>
            </a:r>
            <a:r>
              <a:rPr lang="en-US" sz="2400" b="1">
                <a:solidFill>
                  <a:srgbClr val="C00000"/>
                </a:solidFill>
              </a:rPr>
              <a:t>57% expressed negative sentiments</a:t>
            </a:r>
          </a:p>
        </p:txBody>
      </p:sp>
      <p:pic>
        <p:nvPicPr>
          <p:cNvPr id="4" name="image11.jpg">
            <a:extLst>
              <a:ext uri="{FF2B5EF4-FFF2-40B4-BE49-F238E27FC236}">
                <a16:creationId xmlns:a16="http://schemas.microsoft.com/office/drawing/2014/main" id="{E4C84930-6CCB-C696-FA11-BA1E1EA1C5F8}"/>
              </a:ext>
            </a:extLst>
          </p:cNvPr>
          <p:cNvPicPr/>
          <p:nvPr/>
        </p:nvPicPr>
        <p:blipFill>
          <a:blip r:embed="rId2"/>
          <a:srcRect/>
          <a:stretch>
            <a:fillRect/>
          </a:stretch>
        </p:blipFill>
        <p:spPr>
          <a:xfrm>
            <a:off x="100919" y="900546"/>
            <a:ext cx="2282828" cy="5891239"/>
          </a:xfrm>
          <a:prstGeom prst="rect">
            <a:avLst/>
          </a:prstGeom>
          <a:ln/>
        </p:spPr>
      </p:pic>
      <p:graphicFrame>
        <p:nvGraphicFramePr>
          <p:cNvPr id="6" name="Table 5">
            <a:extLst>
              <a:ext uri="{FF2B5EF4-FFF2-40B4-BE49-F238E27FC236}">
                <a16:creationId xmlns:a16="http://schemas.microsoft.com/office/drawing/2014/main" id="{D0C0692B-7BB4-7E1B-84EE-1F6E676E6CE9}"/>
              </a:ext>
            </a:extLst>
          </p:cNvPr>
          <p:cNvGraphicFramePr>
            <a:graphicFrameLocks noGrp="1"/>
          </p:cNvGraphicFramePr>
          <p:nvPr>
            <p:extLst>
              <p:ext uri="{D42A27DB-BD31-4B8C-83A1-F6EECF244321}">
                <p14:modId xmlns:p14="http://schemas.microsoft.com/office/powerpoint/2010/main" val="1334606453"/>
              </p:ext>
            </p:extLst>
          </p:nvPr>
        </p:nvGraphicFramePr>
        <p:xfrm>
          <a:off x="4421716" y="1611758"/>
          <a:ext cx="7602209" cy="4468813"/>
        </p:xfrm>
        <a:graphic>
          <a:graphicData uri="http://schemas.openxmlformats.org/drawingml/2006/table">
            <a:tbl>
              <a:tblPr firstRow="1" bandRow="1">
                <a:tableStyleId>{C083E6E3-FA7D-4D7B-A595-EF9225AFEA82}</a:tableStyleId>
              </a:tblPr>
              <a:tblGrid>
                <a:gridCol w="7602209">
                  <a:extLst>
                    <a:ext uri="{9D8B030D-6E8A-4147-A177-3AD203B41FA5}">
                      <a16:colId xmlns:a16="http://schemas.microsoft.com/office/drawing/2014/main" val="2231678916"/>
                    </a:ext>
                  </a:extLst>
                </a:gridCol>
              </a:tblGrid>
              <a:tr h="378912">
                <a:tc>
                  <a:txBody>
                    <a:bodyPr/>
                    <a:lstStyle/>
                    <a:p>
                      <a:r>
                        <a:rPr lang="en-US">
                          <a:solidFill>
                            <a:schemeClr val="tx1"/>
                          </a:solidFill>
                        </a:rPr>
                        <a:t>Recommendations </a:t>
                      </a:r>
                    </a:p>
                  </a:txBody>
                  <a:tcPr/>
                </a:tc>
                <a:extLst>
                  <a:ext uri="{0D108BD9-81ED-4DB2-BD59-A6C34878D82A}">
                    <a16:rowId xmlns:a16="http://schemas.microsoft.com/office/drawing/2014/main" val="299817795"/>
                  </a:ext>
                </a:extLst>
              </a:tr>
              <a:tr h="378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a:solidFill>
                            <a:schemeClr val="dk1"/>
                          </a:solidFill>
                          <a:effectLst/>
                        </a:rPr>
                        <a:t>Increase the number of available beds in emergency shelters.</a:t>
                      </a:r>
                      <a:endParaRPr lang="en-US" sz="180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1752400156"/>
                  </a:ext>
                </a:extLst>
              </a:tr>
              <a:tr h="378912">
                <a:tc>
                  <a:txBody>
                    <a:bodyPr/>
                    <a:lstStyle/>
                    <a:p>
                      <a:r>
                        <a:rPr lang="en-US" sz="1800" kern="1200">
                          <a:solidFill>
                            <a:schemeClr val="dk1"/>
                          </a:solidFill>
                          <a:effectLst/>
                        </a:rPr>
                        <a:t>Provide more options for transitional housing</a:t>
                      </a:r>
                      <a:endParaRPr lang="en-US"/>
                    </a:p>
                  </a:txBody>
                  <a:tcPr/>
                </a:tc>
                <a:extLst>
                  <a:ext uri="{0D108BD9-81ED-4DB2-BD59-A6C34878D82A}">
                    <a16:rowId xmlns:a16="http://schemas.microsoft.com/office/drawing/2014/main" val="3889955829"/>
                  </a:ext>
                </a:extLst>
              </a:tr>
              <a:tr h="378912">
                <a:tc>
                  <a:txBody>
                    <a:bodyPr/>
                    <a:lstStyle/>
                    <a:p>
                      <a:r>
                        <a:rPr lang="en-US" sz="1800" kern="1200">
                          <a:solidFill>
                            <a:schemeClr val="dk1"/>
                          </a:solidFill>
                          <a:effectLst/>
                        </a:rPr>
                        <a:t>Develop long-term housing solutions combined with supportive services</a:t>
                      </a:r>
                      <a:endParaRPr lang="en-US"/>
                    </a:p>
                  </a:txBody>
                  <a:tcPr/>
                </a:tc>
                <a:extLst>
                  <a:ext uri="{0D108BD9-81ED-4DB2-BD59-A6C34878D82A}">
                    <a16:rowId xmlns:a16="http://schemas.microsoft.com/office/drawing/2014/main" val="1741414617"/>
                  </a:ext>
                </a:extLst>
              </a:tr>
              <a:tr h="378912">
                <a:tc>
                  <a:txBody>
                    <a:bodyPr/>
                    <a:lstStyle/>
                    <a:p>
                      <a:r>
                        <a:rPr lang="en-US" sz="1800" kern="1200">
                          <a:solidFill>
                            <a:schemeClr val="dk1"/>
                          </a:solidFill>
                          <a:effectLst/>
                        </a:rPr>
                        <a:t>Address underlying issues: mental health services, substance abuse treatment, job training</a:t>
                      </a:r>
                      <a:endParaRPr lang="en-US"/>
                    </a:p>
                  </a:txBody>
                  <a:tcPr/>
                </a:tc>
                <a:extLst>
                  <a:ext uri="{0D108BD9-81ED-4DB2-BD59-A6C34878D82A}">
                    <a16:rowId xmlns:a16="http://schemas.microsoft.com/office/drawing/2014/main" val="2659986594"/>
                  </a:ext>
                </a:extLst>
              </a:tr>
              <a:tr h="378912">
                <a:tc>
                  <a:txBody>
                    <a:bodyPr/>
                    <a:lstStyle/>
                    <a:p>
                      <a:r>
                        <a:rPr lang="en-US" sz="1800" kern="1200">
                          <a:solidFill>
                            <a:schemeClr val="dk1"/>
                          </a:solidFill>
                          <a:effectLst/>
                        </a:rPr>
                        <a:t>Implement systemic approaches, foster partnerships, and improve leadership</a:t>
                      </a:r>
                      <a:endParaRPr lang="en-US"/>
                    </a:p>
                  </a:txBody>
                  <a:tcPr/>
                </a:tc>
                <a:extLst>
                  <a:ext uri="{0D108BD9-81ED-4DB2-BD59-A6C34878D82A}">
                    <a16:rowId xmlns:a16="http://schemas.microsoft.com/office/drawing/2014/main" val="2819904519"/>
                  </a:ext>
                </a:extLst>
              </a:tr>
              <a:tr h="378912">
                <a:tc>
                  <a:txBody>
                    <a:bodyPr/>
                    <a:lstStyle/>
                    <a:p>
                      <a:r>
                        <a:rPr lang="en-US" sz="1800" kern="1200">
                          <a:solidFill>
                            <a:schemeClr val="dk1"/>
                          </a:solidFill>
                          <a:effectLst/>
                        </a:rPr>
                        <a:t>Increase resources and make programs more accessible</a:t>
                      </a:r>
                      <a:endParaRPr lang="en-US"/>
                    </a:p>
                  </a:txBody>
                  <a:tcPr/>
                </a:tc>
                <a:extLst>
                  <a:ext uri="{0D108BD9-81ED-4DB2-BD59-A6C34878D82A}">
                    <a16:rowId xmlns:a16="http://schemas.microsoft.com/office/drawing/2014/main" val="3251571945"/>
                  </a:ext>
                </a:extLst>
              </a:tr>
              <a:tr h="378912">
                <a:tc>
                  <a:txBody>
                    <a:bodyPr/>
                    <a:lstStyle/>
                    <a:p>
                      <a:r>
                        <a:rPr lang="en-US" sz="1800" kern="1200">
                          <a:solidFill>
                            <a:schemeClr val="dk1"/>
                          </a:solidFill>
                          <a:effectLst/>
                        </a:rPr>
                        <a:t>Utilize evidence-based solutions, including targeted prevention and supportive services</a:t>
                      </a:r>
                      <a:endParaRPr lang="en-US"/>
                    </a:p>
                  </a:txBody>
                  <a:tcPr/>
                </a:tc>
                <a:extLst>
                  <a:ext uri="{0D108BD9-81ED-4DB2-BD59-A6C34878D82A}">
                    <a16:rowId xmlns:a16="http://schemas.microsoft.com/office/drawing/2014/main" val="1200271306"/>
                  </a:ext>
                </a:extLst>
              </a:tr>
              <a:tr h="654013">
                <a:tc>
                  <a:txBody>
                    <a:bodyPr/>
                    <a:lstStyle/>
                    <a:p>
                      <a:r>
                        <a:rPr lang="en-US" sz="1800" kern="1200">
                          <a:solidFill>
                            <a:schemeClr val="dk1"/>
                          </a:solidFill>
                          <a:effectLst/>
                        </a:rPr>
                        <a:t>Prioritize compassionate, resource-based solutions over solely enforcement-focused approaches</a:t>
                      </a:r>
                      <a:endParaRPr lang="en-US"/>
                    </a:p>
                  </a:txBody>
                  <a:tcPr/>
                </a:tc>
                <a:extLst>
                  <a:ext uri="{0D108BD9-81ED-4DB2-BD59-A6C34878D82A}">
                    <a16:rowId xmlns:a16="http://schemas.microsoft.com/office/drawing/2014/main" val="782594027"/>
                  </a:ext>
                </a:extLst>
              </a:tr>
            </a:tbl>
          </a:graphicData>
        </a:graphic>
      </p:graphicFrame>
      <p:sp>
        <p:nvSpPr>
          <p:cNvPr id="3" name="Rectangle 2">
            <a:extLst>
              <a:ext uri="{FF2B5EF4-FFF2-40B4-BE49-F238E27FC236}">
                <a16:creationId xmlns:a16="http://schemas.microsoft.com/office/drawing/2014/main" id="{D6B112AB-2E0D-0189-D755-2A31CFEFE0D8}"/>
              </a:ext>
            </a:extLst>
          </p:cNvPr>
          <p:cNvSpPr/>
          <p:nvPr/>
        </p:nvSpPr>
        <p:spPr>
          <a:xfrm>
            <a:off x="3872345" y="464127"/>
            <a:ext cx="7966364" cy="436419"/>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274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6B335E-E717-5594-5780-CDDD2ABA8D0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C374963-CBCE-DA1A-3580-59D0F9CC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733B30-25FB-AA77-7C74-54AAEAFD9393}"/>
              </a:ext>
            </a:extLst>
          </p:cNvPr>
          <p:cNvSpPr>
            <a:spLocks noGrp="1"/>
          </p:cNvSpPr>
          <p:nvPr>
            <p:ph type="title"/>
          </p:nvPr>
        </p:nvSpPr>
        <p:spPr>
          <a:xfrm>
            <a:off x="0" y="0"/>
            <a:ext cx="12188951" cy="893618"/>
          </a:xfrm>
          <a:noFill/>
        </p:spPr>
        <p:txBody>
          <a:bodyPr>
            <a:noAutofit/>
          </a:bodyPr>
          <a:lstStyle/>
          <a:p>
            <a:r>
              <a:rPr lang="en-US" sz="2000" b="1"/>
              <a:t>Q6:  How Concerned are you about Public Safety in Savannah?  Do you feel safe in your Neighborhood? What should the City do to Improve Public Safety? - </a:t>
            </a:r>
            <a:r>
              <a:rPr kumimoji="0" lang="en-US" sz="2400" b="1" i="0" u="none" strike="noStrike" kern="1200" cap="none" spc="0" normalizeH="0" baseline="0" noProof="0">
                <a:ln>
                  <a:noFill/>
                </a:ln>
                <a:solidFill>
                  <a:srgbClr val="C00000"/>
                </a:solidFill>
                <a:effectLst/>
                <a:uLnTx/>
                <a:uFillTx/>
                <a:latin typeface="Aptos Display" panose="02110004020202020204"/>
                <a:ea typeface="+mj-ea"/>
                <a:cs typeface="+mj-cs"/>
              </a:rPr>
              <a:t>44% expressed negative sentiments</a:t>
            </a:r>
            <a:endParaRPr lang="en-US" sz="2000" b="1">
              <a:solidFill>
                <a:srgbClr val="C00000"/>
              </a:solidFill>
            </a:endParaRPr>
          </a:p>
        </p:txBody>
      </p:sp>
      <p:graphicFrame>
        <p:nvGraphicFramePr>
          <p:cNvPr id="6" name="Table 5">
            <a:extLst>
              <a:ext uri="{FF2B5EF4-FFF2-40B4-BE49-F238E27FC236}">
                <a16:creationId xmlns:a16="http://schemas.microsoft.com/office/drawing/2014/main" id="{EEAC182D-8386-F534-C9F9-19CD88B40E9B}"/>
              </a:ext>
            </a:extLst>
          </p:cNvPr>
          <p:cNvGraphicFramePr>
            <a:graphicFrameLocks noGrp="1"/>
          </p:cNvGraphicFramePr>
          <p:nvPr>
            <p:extLst>
              <p:ext uri="{D42A27DB-BD31-4B8C-83A1-F6EECF244321}">
                <p14:modId xmlns:p14="http://schemas.microsoft.com/office/powerpoint/2010/main" val="3841169914"/>
              </p:ext>
            </p:extLst>
          </p:nvPr>
        </p:nvGraphicFramePr>
        <p:xfrm>
          <a:off x="4190948" y="1766454"/>
          <a:ext cx="7855579" cy="3589360"/>
        </p:xfrm>
        <a:graphic>
          <a:graphicData uri="http://schemas.openxmlformats.org/drawingml/2006/table">
            <a:tbl>
              <a:tblPr firstRow="1" bandRow="1">
                <a:tableStyleId>{D27102A9-8310-4765-A935-A1911B00CA55}</a:tableStyleId>
              </a:tblPr>
              <a:tblGrid>
                <a:gridCol w="7855579">
                  <a:extLst>
                    <a:ext uri="{9D8B030D-6E8A-4147-A177-3AD203B41FA5}">
                      <a16:colId xmlns:a16="http://schemas.microsoft.com/office/drawing/2014/main" val="2231678916"/>
                    </a:ext>
                  </a:extLst>
                </a:gridCol>
              </a:tblGrid>
              <a:tr h="534992">
                <a:tc>
                  <a:txBody>
                    <a:bodyPr/>
                    <a:lstStyle/>
                    <a:p>
                      <a:r>
                        <a:rPr lang="en-US">
                          <a:solidFill>
                            <a:schemeClr val="tx1"/>
                          </a:solidFill>
                        </a:rPr>
                        <a:t>Recommendations </a:t>
                      </a:r>
                    </a:p>
                  </a:txBody>
                  <a:tcPr/>
                </a:tc>
                <a:extLst>
                  <a:ext uri="{0D108BD9-81ED-4DB2-BD59-A6C34878D82A}">
                    <a16:rowId xmlns:a16="http://schemas.microsoft.com/office/drawing/2014/main" val="299817795"/>
                  </a:ext>
                </a:extLst>
              </a:tr>
              <a:tr h="669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a:solidFill>
                            <a:schemeClr val="dk1"/>
                          </a:solidFill>
                          <a:effectLst/>
                        </a:rPr>
                        <a:t>Address underlying issues contributing to crime (poverty, lack of opportunity, drug addiction, mental health, unemployment).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1752400156"/>
                  </a:ext>
                </a:extLst>
              </a:tr>
              <a:tr h="534992">
                <a:tc>
                  <a:txBody>
                    <a:bodyPr/>
                    <a:lstStyle/>
                    <a:p>
                      <a:r>
                        <a:rPr lang="en-US" sz="1800" kern="1200">
                          <a:solidFill>
                            <a:schemeClr val="dk1"/>
                          </a:solidFill>
                          <a:effectLst/>
                        </a:rPr>
                        <a:t>Improve street lighting in neighborhoods and public areas</a:t>
                      </a:r>
                      <a:endParaRPr lang="en-US"/>
                    </a:p>
                  </a:txBody>
                  <a:tcPr/>
                </a:tc>
                <a:extLst>
                  <a:ext uri="{0D108BD9-81ED-4DB2-BD59-A6C34878D82A}">
                    <a16:rowId xmlns:a16="http://schemas.microsoft.com/office/drawing/2014/main" val="3889955829"/>
                  </a:ext>
                </a:extLst>
              </a:tr>
              <a:tr h="534992">
                <a:tc>
                  <a:txBody>
                    <a:bodyPr/>
                    <a:lstStyle/>
                    <a:p>
                      <a:r>
                        <a:rPr lang="en-US" sz="1800" kern="1200">
                          <a:solidFill>
                            <a:schemeClr val="dk1"/>
                          </a:solidFill>
                          <a:effectLst/>
                        </a:rPr>
                        <a:t>Implement focused attention on reducing gun violence</a:t>
                      </a:r>
                      <a:endParaRPr lang="en-US"/>
                    </a:p>
                  </a:txBody>
                  <a:tcPr/>
                </a:tc>
                <a:extLst>
                  <a:ext uri="{0D108BD9-81ED-4DB2-BD59-A6C34878D82A}">
                    <a16:rowId xmlns:a16="http://schemas.microsoft.com/office/drawing/2014/main" val="1741414617"/>
                  </a:ext>
                </a:extLst>
              </a:tr>
              <a:tr h="534992">
                <a:tc>
                  <a:txBody>
                    <a:bodyPr/>
                    <a:lstStyle/>
                    <a:p>
                      <a:r>
                        <a:rPr lang="en-US" sz="1800" kern="1200">
                          <a:solidFill>
                            <a:schemeClr val="dk1"/>
                          </a:solidFill>
                          <a:effectLst/>
                        </a:rPr>
                        <a:t>Improve prosecution of crimes</a:t>
                      </a:r>
                      <a:endParaRPr lang="en-US"/>
                    </a:p>
                  </a:txBody>
                  <a:tcPr/>
                </a:tc>
                <a:extLst>
                  <a:ext uri="{0D108BD9-81ED-4DB2-BD59-A6C34878D82A}">
                    <a16:rowId xmlns:a16="http://schemas.microsoft.com/office/drawing/2014/main" val="2659986594"/>
                  </a:ext>
                </a:extLst>
              </a:tr>
              <a:tr h="534992">
                <a:tc>
                  <a:txBody>
                    <a:bodyPr/>
                    <a:lstStyle/>
                    <a:p>
                      <a:r>
                        <a:rPr lang="en-US" sz="1800" kern="1200">
                          <a:solidFill>
                            <a:schemeClr val="dk1"/>
                          </a:solidFill>
                          <a:effectLst/>
                        </a:rPr>
                        <a:t>Adopt a balanced approach incorporating compassion and accountability</a:t>
                      </a:r>
                      <a:endParaRPr lang="en-US"/>
                    </a:p>
                  </a:txBody>
                  <a:tcPr/>
                </a:tc>
                <a:extLst>
                  <a:ext uri="{0D108BD9-81ED-4DB2-BD59-A6C34878D82A}">
                    <a16:rowId xmlns:a16="http://schemas.microsoft.com/office/drawing/2014/main" val="2819904519"/>
                  </a:ext>
                </a:extLst>
              </a:tr>
            </a:tbl>
          </a:graphicData>
        </a:graphic>
      </p:graphicFrame>
      <p:pic>
        <p:nvPicPr>
          <p:cNvPr id="3" name="image8.jpg">
            <a:extLst>
              <a:ext uri="{FF2B5EF4-FFF2-40B4-BE49-F238E27FC236}">
                <a16:creationId xmlns:a16="http://schemas.microsoft.com/office/drawing/2014/main" id="{DA856093-00E9-D957-13FE-2022FE3FFE4A}"/>
              </a:ext>
            </a:extLst>
          </p:cNvPr>
          <p:cNvPicPr/>
          <p:nvPr/>
        </p:nvPicPr>
        <p:blipFill>
          <a:blip r:embed="rId2"/>
          <a:srcRect/>
          <a:stretch>
            <a:fillRect/>
          </a:stretch>
        </p:blipFill>
        <p:spPr>
          <a:xfrm>
            <a:off x="629482" y="976745"/>
            <a:ext cx="2072154" cy="5457688"/>
          </a:xfrm>
          <a:prstGeom prst="rect">
            <a:avLst/>
          </a:prstGeom>
          <a:ln/>
        </p:spPr>
      </p:pic>
    </p:spTree>
    <p:extLst>
      <p:ext uri="{BB962C8B-B14F-4D97-AF65-F5344CB8AC3E}">
        <p14:creationId xmlns:p14="http://schemas.microsoft.com/office/powerpoint/2010/main" val="2803329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C01B8-AEFB-2EA2-97EB-5D8A32B50E4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EF8A083-1200-1C26-09A2-CFBBD7EA6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AA1AC3-1274-1F5E-61DF-7012D61867A8}"/>
              </a:ext>
            </a:extLst>
          </p:cNvPr>
          <p:cNvSpPr/>
          <p:nvPr/>
        </p:nvSpPr>
        <p:spPr>
          <a:xfrm>
            <a:off x="-1" y="0"/>
            <a:ext cx="4256691" cy="6858000"/>
          </a:xfrm>
          <a:prstGeom prst="rect">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506D7-0017-62A0-397D-0EB87B921517}"/>
              </a:ext>
            </a:extLst>
          </p:cNvPr>
          <p:cNvSpPr>
            <a:spLocks noGrp="1"/>
          </p:cNvSpPr>
          <p:nvPr>
            <p:ph type="title"/>
          </p:nvPr>
        </p:nvSpPr>
        <p:spPr>
          <a:xfrm>
            <a:off x="0" y="0"/>
            <a:ext cx="12188951" cy="685800"/>
          </a:xfrm>
          <a:noFill/>
        </p:spPr>
        <p:txBody>
          <a:bodyPr>
            <a:noAutofit/>
          </a:bodyPr>
          <a:lstStyle/>
          <a:p>
            <a:r>
              <a:rPr lang="en-US" sz="2000" b="1"/>
              <a:t>Q7: How Concerned are you about Affordable Housing in Savannah?  How should the City respond to this problem? </a:t>
            </a:r>
            <a:r>
              <a:rPr lang="en-US" sz="2000" b="1">
                <a:solidFill>
                  <a:srgbClr val="C00000"/>
                </a:solidFill>
              </a:rPr>
              <a:t>61% expressed negative sentiments</a:t>
            </a:r>
          </a:p>
        </p:txBody>
      </p:sp>
      <p:graphicFrame>
        <p:nvGraphicFramePr>
          <p:cNvPr id="6" name="Table 5">
            <a:extLst>
              <a:ext uri="{FF2B5EF4-FFF2-40B4-BE49-F238E27FC236}">
                <a16:creationId xmlns:a16="http://schemas.microsoft.com/office/drawing/2014/main" id="{265973D3-E1FA-B2D4-C657-FCCE527FCB22}"/>
              </a:ext>
            </a:extLst>
          </p:cNvPr>
          <p:cNvGraphicFramePr>
            <a:graphicFrameLocks noGrp="1"/>
          </p:cNvGraphicFramePr>
          <p:nvPr>
            <p:extLst>
              <p:ext uri="{D42A27DB-BD31-4B8C-83A1-F6EECF244321}">
                <p14:modId xmlns:p14="http://schemas.microsoft.com/office/powerpoint/2010/main" val="3621397048"/>
              </p:ext>
            </p:extLst>
          </p:nvPr>
        </p:nvGraphicFramePr>
        <p:xfrm>
          <a:off x="4173562" y="1232179"/>
          <a:ext cx="7706710" cy="5079442"/>
        </p:xfrm>
        <a:graphic>
          <a:graphicData uri="http://schemas.openxmlformats.org/drawingml/2006/table">
            <a:tbl>
              <a:tblPr firstRow="1" bandRow="1">
                <a:tableStyleId>{9D7B26C5-4107-4FEC-AEDC-1716B250A1EF}</a:tableStyleId>
              </a:tblPr>
              <a:tblGrid>
                <a:gridCol w="7706710">
                  <a:extLst>
                    <a:ext uri="{9D8B030D-6E8A-4147-A177-3AD203B41FA5}">
                      <a16:colId xmlns:a16="http://schemas.microsoft.com/office/drawing/2014/main" val="2231678916"/>
                    </a:ext>
                  </a:extLst>
                </a:gridCol>
              </a:tblGrid>
              <a:tr h="290515">
                <a:tc>
                  <a:txBody>
                    <a:bodyPr/>
                    <a:lstStyle/>
                    <a:p>
                      <a:r>
                        <a:rPr lang="en-US"/>
                        <a:t>Recommendations </a:t>
                      </a:r>
                    </a:p>
                  </a:txBody>
                  <a:tcPr/>
                </a:tc>
                <a:extLst>
                  <a:ext uri="{0D108BD9-81ED-4DB2-BD59-A6C34878D82A}">
                    <a16:rowId xmlns:a16="http://schemas.microsoft.com/office/drawing/2014/main" val="299817795"/>
                  </a:ext>
                </a:extLst>
              </a:tr>
              <a:tr h="2663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Construct more affordable units</a:t>
                      </a:r>
                      <a:endParaRPr lang="en-US" sz="160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1752400156"/>
                  </a:ext>
                </a:extLst>
              </a:tr>
              <a:tr h="266306">
                <a:tc>
                  <a:txBody>
                    <a:bodyPr/>
                    <a:lstStyle/>
                    <a:p>
                      <a:r>
                        <a:rPr lang="en-US" sz="1600" kern="1200">
                          <a:solidFill>
                            <a:schemeClr val="dk1"/>
                          </a:solidFill>
                          <a:effectLst/>
                        </a:rPr>
                        <a:t>Offer incentives to developers to include affordable housing in their projects</a:t>
                      </a:r>
                      <a:endParaRPr lang="en-US" sz="1600"/>
                    </a:p>
                  </a:txBody>
                  <a:tcPr/>
                </a:tc>
                <a:extLst>
                  <a:ext uri="{0D108BD9-81ED-4DB2-BD59-A6C34878D82A}">
                    <a16:rowId xmlns:a16="http://schemas.microsoft.com/office/drawing/2014/main" val="3889955829"/>
                  </a:ext>
                </a:extLst>
              </a:tr>
              <a:tr h="459983">
                <a:tc>
                  <a:txBody>
                    <a:bodyPr/>
                    <a:lstStyle/>
                    <a:p>
                      <a:r>
                        <a:rPr lang="en-US" sz="1600" kern="1200">
                          <a:solidFill>
                            <a:schemeClr val="dk1"/>
                          </a:solidFill>
                          <a:effectLst/>
                        </a:rPr>
                        <a:t>Support diverse housing types, such as tiny homes, accessory dwelling units, and duplexes/triplexes</a:t>
                      </a:r>
                      <a:endParaRPr lang="en-US" sz="1600"/>
                    </a:p>
                  </a:txBody>
                  <a:tcPr/>
                </a:tc>
                <a:extLst>
                  <a:ext uri="{0D108BD9-81ED-4DB2-BD59-A6C34878D82A}">
                    <a16:rowId xmlns:a16="http://schemas.microsoft.com/office/drawing/2014/main" val="1741414617"/>
                  </a:ext>
                </a:extLst>
              </a:tr>
              <a:tr h="266306">
                <a:tc>
                  <a:txBody>
                    <a:bodyPr/>
                    <a:lstStyle/>
                    <a:p>
                      <a:r>
                        <a:rPr lang="en-US" sz="1600" kern="1200">
                          <a:solidFill>
                            <a:schemeClr val="dk1"/>
                          </a:solidFill>
                          <a:effectLst/>
                        </a:rPr>
                        <a:t>Rehabilitate existing blighted properties for housing</a:t>
                      </a:r>
                      <a:endParaRPr lang="en-US" sz="1600"/>
                    </a:p>
                  </a:txBody>
                  <a:tcPr/>
                </a:tc>
                <a:extLst>
                  <a:ext uri="{0D108BD9-81ED-4DB2-BD59-A6C34878D82A}">
                    <a16:rowId xmlns:a16="http://schemas.microsoft.com/office/drawing/2014/main" val="2659986594"/>
                  </a:ext>
                </a:extLst>
              </a:tr>
              <a:tr h="550744">
                <a:tc>
                  <a:txBody>
                    <a:bodyPr/>
                    <a:lstStyle/>
                    <a:p>
                      <a:r>
                        <a:rPr lang="en-US" sz="1600" kern="1200">
                          <a:solidFill>
                            <a:schemeClr val="dk1"/>
                          </a:solidFill>
                          <a:effectLst/>
                        </a:rPr>
                        <a:t>Regulate short-term rentals through increased enforcement, limiting numbers (especially in residential areas), and increasing fees/taxes to potentially fund affordable housing</a:t>
                      </a:r>
                      <a:endParaRPr lang="en-US" sz="1600"/>
                    </a:p>
                  </a:txBody>
                  <a:tcPr/>
                </a:tc>
                <a:extLst>
                  <a:ext uri="{0D108BD9-81ED-4DB2-BD59-A6C34878D82A}">
                    <a16:rowId xmlns:a16="http://schemas.microsoft.com/office/drawing/2014/main" val="2819904519"/>
                  </a:ext>
                </a:extLst>
              </a:tr>
              <a:tr h="266306">
                <a:tc>
                  <a:txBody>
                    <a:bodyPr/>
                    <a:lstStyle/>
                    <a:p>
                      <a:r>
                        <a:rPr lang="en-US" sz="1600" kern="1200">
                          <a:solidFill>
                            <a:schemeClr val="dk1"/>
                          </a:solidFill>
                          <a:effectLst/>
                        </a:rPr>
                        <a:t>Implement rent control or stabilization measures</a:t>
                      </a:r>
                      <a:endParaRPr lang="en-US" sz="1600"/>
                    </a:p>
                  </a:txBody>
                  <a:tcPr/>
                </a:tc>
                <a:extLst>
                  <a:ext uri="{0D108BD9-81ED-4DB2-BD59-A6C34878D82A}">
                    <a16:rowId xmlns:a16="http://schemas.microsoft.com/office/drawing/2014/main" val="2765076983"/>
                  </a:ext>
                </a:extLst>
              </a:tr>
              <a:tr h="385522">
                <a:tc>
                  <a:txBody>
                    <a:bodyPr/>
                    <a:lstStyle/>
                    <a:p>
                      <a:r>
                        <a:rPr lang="en-US" sz="1600" kern="1200">
                          <a:solidFill>
                            <a:schemeClr val="dk1"/>
                          </a:solidFill>
                          <a:effectLst/>
                        </a:rPr>
                        <a:t>Reform zoning regulations to allow for more diverse and affordable housing options</a:t>
                      </a:r>
                      <a:endParaRPr lang="en-US" sz="1600"/>
                    </a:p>
                  </a:txBody>
                  <a:tcPr/>
                </a:tc>
                <a:extLst>
                  <a:ext uri="{0D108BD9-81ED-4DB2-BD59-A6C34878D82A}">
                    <a16:rowId xmlns:a16="http://schemas.microsoft.com/office/drawing/2014/main" val="3926430215"/>
                  </a:ext>
                </a:extLst>
              </a:tr>
              <a:tr h="266306">
                <a:tc>
                  <a:txBody>
                    <a:bodyPr/>
                    <a:lstStyle/>
                    <a:p>
                      <a:r>
                        <a:rPr lang="en-US" sz="1600" kern="1200">
                          <a:solidFill>
                            <a:schemeClr val="dk1"/>
                          </a:solidFill>
                          <a:effectLst/>
                        </a:rPr>
                        <a:t>Utilize city-owned land for affordable housing development</a:t>
                      </a:r>
                      <a:endParaRPr lang="en-US" sz="1600"/>
                    </a:p>
                  </a:txBody>
                  <a:tcPr/>
                </a:tc>
                <a:extLst>
                  <a:ext uri="{0D108BD9-81ED-4DB2-BD59-A6C34878D82A}">
                    <a16:rowId xmlns:a16="http://schemas.microsoft.com/office/drawing/2014/main" val="2530463691"/>
                  </a:ext>
                </a:extLst>
              </a:tr>
              <a:tr h="266306">
                <a:tc>
                  <a:txBody>
                    <a:bodyPr/>
                    <a:lstStyle/>
                    <a:p>
                      <a:r>
                        <a:rPr lang="en-US" sz="1600" kern="1200">
                          <a:solidFill>
                            <a:schemeClr val="dk1"/>
                          </a:solidFill>
                          <a:effectLst/>
                        </a:rPr>
                        <a:t>Provide property tax relief for residents</a:t>
                      </a:r>
                      <a:endParaRPr lang="en-US" sz="1600"/>
                    </a:p>
                  </a:txBody>
                  <a:tcPr/>
                </a:tc>
                <a:extLst>
                  <a:ext uri="{0D108BD9-81ED-4DB2-BD59-A6C34878D82A}">
                    <a16:rowId xmlns:a16="http://schemas.microsoft.com/office/drawing/2014/main" val="1058157272"/>
                  </a:ext>
                </a:extLst>
              </a:tr>
              <a:tr h="266306">
                <a:tc>
                  <a:txBody>
                    <a:bodyPr/>
                    <a:lstStyle/>
                    <a:p>
                      <a:r>
                        <a:rPr lang="en-US" sz="1600" kern="1200">
                          <a:solidFill>
                            <a:schemeClr val="dk1"/>
                          </a:solidFill>
                          <a:effectLst/>
                        </a:rPr>
                        <a:t>Increase support for homeownership initiatives</a:t>
                      </a:r>
                      <a:endParaRPr lang="en-US" sz="1600"/>
                    </a:p>
                  </a:txBody>
                  <a:tcPr/>
                </a:tc>
                <a:extLst>
                  <a:ext uri="{0D108BD9-81ED-4DB2-BD59-A6C34878D82A}">
                    <a16:rowId xmlns:a16="http://schemas.microsoft.com/office/drawing/2014/main" val="3950132731"/>
                  </a:ext>
                </a:extLst>
              </a:tr>
              <a:tr h="459983">
                <a:tc>
                  <a:txBody>
                    <a:bodyPr/>
                    <a:lstStyle/>
                    <a:p>
                      <a:r>
                        <a:rPr lang="en-US" sz="1600" kern="1200">
                          <a:solidFill>
                            <a:schemeClr val="dk1"/>
                          </a:solidFill>
                          <a:effectLst/>
                        </a:rPr>
                        <a:t>Focus affordable housing efforts on middle-income workers in addition to the lowest income brackets</a:t>
                      </a:r>
                      <a:endParaRPr lang="en-US" sz="1600"/>
                    </a:p>
                  </a:txBody>
                  <a:tcPr/>
                </a:tc>
                <a:extLst>
                  <a:ext uri="{0D108BD9-81ED-4DB2-BD59-A6C34878D82A}">
                    <a16:rowId xmlns:a16="http://schemas.microsoft.com/office/drawing/2014/main" val="699244576"/>
                  </a:ext>
                </a:extLst>
              </a:tr>
            </a:tbl>
          </a:graphicData>
        </a:graphic>
      </p:graphicFrame>
      <p:pic>
        <p:nvPicPr>
          <p:cNvPr id="4" name="image7.jpg">
            <a:extLst>
              <a:ext uri="{FF2B5EF4-FFF2-40B4-BE49-F238E27FC236}">
                <a16:creationId xmlns:a16="http://schemas.microsoft.com/office/drawing/2014/main" id="{51240434-12D8-EDFD-EF02-02A7BDB4C587}"/>
              </a:ext>
            </a:extLst>
          </p:cNvPr>
          <p:cNvPicPr/>
          <p:nvPr/>
        </p:nvPicPr>
        <p:blipFill>
          <a:blip r:embed="rId2"/>
          <a:srcRect/>
          <a:stretch>
            <a:fillRect/>
          </a:stretch>
        </p:blipFill>
        <p:spPr>
          <a:xfrm>
            <a:off x="228600" y="685800"/>
            <a:ext cx="2241726" cy="5907021"/>
          </a:xfrm>
          <a:prstGeom prst="rect">
            <a:avLst/>
          </a:prstGeom>
          <a:ln/>
        </p:spPr>
      </p:pic>
    </p:spTree>
    <p:extLst>
      <p:ext uri="{BB962C8B-B14F-4D97-AF65-F5344CB8AC3E}">
        <p14:creationId xmlns:p14="http://schemas.microsoft.com/office/powerpoint/2010/main" val="34257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FE3025-B51A-86A5-04A0-700C1A5CF8A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25A6AE-3ED1-0D76-32D0-F8913B397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7274D-BDA7-AD3A-2759-34D88666A873}"/>
              </a:ext>
            </a:extLst>
          </p:cNvPr>
          <p:cNvSpPr>
            <a:spLocks noGrp="1"/>
          </p:cNvSpPr>
          <p:nvPr>
            <p:ph type="title"/>
          </p:nvPr>
        </p:nvSpPr>
        <p:spPr>
          <a:xfrm>
            <a:off x="3049" y="-3153"/>
            <a:ext cx="12188951" cy="841354"/>
          </a:xfrm>
          <a:noFill/>
        </p:spPr>
        <p:txBody>
          <a:bodyPr>
            <a:noAutofit/>
          </a:bodyPr>
          <a:lstStyle/>
          <a:p>
            <a:r>
              <a:rPr lang="en-US" sz="2000" b="1"/>
              <a:t>Q8:  What could the City of Savannah do to improve transportation? What would you like to see more of in Savannah: bus routes, bike lanes, walking and bike paths, traffic calming, and road improvement projects?</a:t>
            </a:r>
          </a:p>
        </p:txBody>
      </p:sp>
      <p:graphicFrame>
        <p:nvGraphicFramePr>
          <p:cNvPr id="3" name="Diagram 2">
            <a:extLst>
              <a:ext uri="{FF2B5EF4-FFF2-40B4-BE49-F238E27FC236}">
                <a16:creationId xmlns:a16="http://schemas.microsoft.com/office/drawing/2014/main" id="{2D3652D7-1581-2D84-B4E1-363BAD8CB2F0}"/>
              </a:ext>
            </a:extLst>
          </p:cNvPr>
          <p:cNvGraphicFramePr/>
          <p:nvPr>
            <p:extLst>
              <p:ext uri="{D42A27DB-BD31-4B8C-83A1-F6EECF244321}">
                <p14:modId xmlns:p14="http://schemas.microsoft.com/office/powerpoint/2010/main" val="3977180956"/>
              </p:ext>
            </p:extLst>
          </p:nvPr>
        </p:nvGraphicFramePr>
        <p:xfrm>
          <a:off x="-4772891" y="969821"/>
          <a:ext cx="15555606" cy="5514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peech Bubble: Rectangle 12">
            <a:extLst>
              <a:ext uri="{FF2B5EF4-FFF2-40B4-BE49-F238E27FC236}">
                <a16:creationId xmlns:a16="http://schemas.microsoft.com/office/drawing/2014/main" id="{F3301F9E-AEE8-A777-09E4-26EA8B5BEAE8}"/>
              </a:ext>
            </a:extLst>
          </p:cNvPr>
          <p:cNvSpPr/>
          <p:nvPr/>
        </p:nvSpPr>
        <p:spPr>
          <a:xfrm>
            <a:off x="8732643" y="2215796"/>
            <a:ext cx="3001754" cy="2724282"/>
          </a:xfrm>
          <a:prstGeom prst="wedgeRectCallou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600" b="1">
                <a:solidFill>
                  <a:srgbClr val="C00000"/>
                </a:solidFill>
              </a:rPr>
              <a:t>More Bike Lanes &amp; Paths</a:t>
            </a:r>
          </a:p>
        </p:txBody>
      </p:sp>
      <p:sp>
        <p:nvSpPr>
          <p:cNvPr id="4" name="Arrow: Right 3">
            <a:extLst>
              <a:ext uri="{FF2B5EF4-FFF2-40B4-BE49-F238E27FC236}">
                <a16:creationId xmlns:a16="http://schemas.microsoft.com/office/drawing/2014/main" id="{D9BDC068-A490-7626-8D5A-34E907B2376B}"/>
              </a:ext>
            </a:extLst>
          </p:cNvPr>
          <p:cNvSpPr/>
          <p:nvPr/>
        </p:nvSpPr>
        <p:spPr>
          <a:xfrm>
            <a:off x="6348942" y="3429000"/>
            <a:ext cx="2137804" cy="722063"/>
          </a:xfrm>
          <a:prstGeom prst="rightArrow">
            <a:avLst/>
          </a:prstGeom>
          <a:solidFill>
            <a:srgbClr val="7F7F75"/>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376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6044-2263-46A8-C2C8-997D359EF4F8}"/>
              </a:ext>
            </a:extLst>
          </p:cNvPr>
          <p:cNvSpPr>
            <a:spLocks noGrp="1"/>
          </p:cNvSpPr>
          <p:nvPr>
            <p:ph type="title"/>
          </p:nvPr>
        </p:nvSpPr>
        <p:spPr>
          <a:xfrm>
            <a:off x="678873" y="365126"/>
            <a:ext cx="11069782" cy="576984"/>
          </a:xfrm>
          <a:solidFill>
            <a:srgbClr val="0D1540"/>
          </a:solidFill>
        </p:spPr>
        <p:txBody>
          <a:bodyPr>
            <a:normAutofit fontScale="90000"/>
          </a:bodyPr>
          <a:lstStyle/>
          <a:p>
            <a:pPr algn="ctr"/>
            <a:r>
              <a:rPr lang="en-US" b="1">
                <a:solidFill>
                  <a:schemeClr val="bg1"/>
                </a:solidFill>
              </a:rPr>
              <a:t>Today’s Agenda</a:t>
            </a:r>
          </a:p>
        </p:txBody>
      </p:sp>
      <p:graphicFrame>
        <p:nvGraphicFramePr>
          <p:cNvPr id="4" name="Content Placeholder 3">
            <a:extLst>
              <a:ext uri="{FF2B5EF4-FFF2-40B4-BE49-F238E27FC236}">
                <a16:creationId xmlns:a16="http://schemas.microsoft.com/office/drawing/2014/main" id="{D91D1957-0D53-39DA-9FE8-FA644070753C}"/>
              </a:ext>
            </a:extLst>
          </p:cNvPr>
          <p:cNvGraphicFramePr>
            <a:graphicFrameLocks noGrp="1"/>
          </p:cNvGraphicFramePr>
          <p:nvPr>
            <p:ph idx="1"/>
            <p:extLst>
              <p:ext uri="{D42A27DB-BD31-4B8C-83A1-F6EECF244321}">
                <p14:modId xmlns:p14="http://schemas.microsoft.com/office/powerpoint/2010/main" val="2669312304"/>
              </p:ext>
            </p:extLst>
          </p:nvPr>
        </p:nvGraphicFramePr>
        <p:xfrm>
          <a:off x="838199" y="1046018"/>
          <a:ext cx="10910455" cy="5687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3292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20A4F6-CFBC-BEA1-6E82-90710647835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2BACD4-1FE7-2428-F6E5-096E320B0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B74A0D-D5A1-E01B-9982-D3CFDC1FCE25}"/>
              </a:ext>
            </a:extLst>
          </p:cNvPr>
          <p:cNvSpPr>
            <a:spLocks noGrp="1"/>
          </p:cNvSpPr>
          <p:nvPr>
            <p:ph type="title"/>
          </p:nvPr>
        </p:nvSpPr>
        <p:spPr>
          <a:xfrm>
            <a:off x="0" y="-1"/>
            <a:ext cx="12188951" cy="670035"/>
          </a:xfrm>
          <a:noFill/>
        </p:spPr>
        <p:txBody>
          <a:bodyPr>
            <a:noAutofit/>
          </a:bodyPr>
          <a:lstStyle/>
          <a:p>
            <a:r>
              <a:rPr lang="en-US" sz="2000" b="1"/>
              <a:t>Q9: How often do you use public parks and recreation facilities? How could the City improve public spaces?</a:t>
            </a:r>
          </a:p>
        </p:txBody>
      </p:sp>
      <p:graphicFrame>
        <p:nvGraphicFramePr>
          <p:cNvPr id="3" name="Diagram 2">
            <a:extLst>
              <a:ext uri="{FF2B5EF4-FFF2-40B4-BE49-F238E27FC236}">
                <a16:creationId xmlns:a16="http://schemas.microsoft.com/office/drawing/2014/main" id="{168B56E1-460B-F05D-56A9-6C956F0831F1}"/>
              </a:ext>
            </a:extLst>
          </p:cNvPr>
          <p:cNvGraphicFramePr/>
          <p:nvPr>
            <p:extLst>
              <p:ext uri="{D42A27DB-BD31-4B8C-83A1-F6EECF244321}">
                <p14:modId xmlns:p14="http://schemas.microsoft.com/office/powerpoint/2010/main" val="4239149858"/>
              </p:ext>
            </p:extLst>
          </p:nvPr>
        </p:nvGraphicFramePr>
        <p:xfrm>
          <a:off x="5835342" y="1524000"/>
          <a:ext cx="6231967" cy="4942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709DC94C-DD58-2C31-A5FF-9A170172D75E}"/>
              </a:ext>
            </a:extLst>
          </p:cNvPr>
          <p:cNvSpPr/>
          <p:nvPr/>
        </p:nvSpPr>
        <p:spPr>
          <a:xfrm>
            <a:off x="6210667" y="1119351"/>
            <a:ext cx="5978284" cy="283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Improvement Recommendations</a:t>
            </a:r>
          </a:p>
        </p:txBody>
      </p:sp>
      <p:sp>
        <p:nvSpPr>
          <p:cNvPr id="10" name="Arrow: Right 9">
            <a:extLst>
              <a:ext uri="{FF2B5EF4-FFF2-40B4-BE49-F238E27FC236}">
                <a16:creationId xmlns:a16="http://schemas.microsoft.com/office/drawing/2014/main" id="{F06EDE2F-8A08-3BF1-82CF-2AA0A5044E04}"/>
              </a:ext>
            </a:extLst>
          </p:cNvPr>
          <p:cNvSpPr/>
          <p:nvPr/>
        </p:nvSpPr>
        <p:spPr>
          <a:xfrm>
            <a:off x="3626523" y="2262350"/>
            <a:ext cx="2137804" cy="722063"/>
          </a:xfrm>
          <a:prstGeom prst="rightArrow">
            <a:avLst/>
          </a:prstGeom>
          <a:solidFill>
            <a:srgbClr val="7F7F75"/>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Speech Bubble: Rectangle 12">
            <a:extLst>
              <a:ext uri="{FF2B5EF4-FFF2-40B4-BE49-F238E27FC236}">
                <a16:creationId xmlns:a16="http://schemas.microsoft.com/office/drawing/2014/main" id="{A17C5193-9A1D-AB93-DBE5-31BA5BC24BDF}"/>
              </a:ext>
            </a:extLst>
          </p:cNvPr>
          <p:cNvSpPr/>
          <p:nvPr/>
        </p:nvSpPr>
        <p:spPr>
          <a:xfrm>
            <a:off x="364517" y="1261241"/>
            <a:ext cx="3001754" cy="2724282"/>
          </a:xfrm>
          <a:prstGeom prst="wedgeRectCallout">
            <a:avLst/>
          </a:prstGeom>
          <a:solidFill>
            <a:srgbClr val="92D05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rPr>
              <a:t>Rarely</a:t>
            </a:r>
          </a:p>
          <a:p>
            <a:pPr algn="ctr"/>
            <a:r>
              <a:rPr lang="en-US" sz="2400" b="1" dirty="0">
                <a:solidFill>
                  <a:schemeClr val="bg1"/>
                </a:solidFill>
              </a:rPr>
              <a:t>(Highest Category)</a:t>
            </a:r>
          </a:p>
        </p:txBody>
      </p:sp>
    </p:spTree>
    <p:extLst>
      <p:ext uri="{BB962C8B-B14F-4D97-AF65-F5344CB8AC3E}">
        <p14:creationId xmlns:p14="http://schemas.microsoft.com/office/powerpoint/2010/main" val="1979237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5B7915-DB85-23F7-2D35-D8432FA6413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298C160-B97D-0073-4E40-93CE7D4F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721E26-20CC-7507-713B-D641E5A809DE}"/>
              </a:ext>
            </a:extLst>
          </p:cNvPr>
          <p:cNvSpPr>
            <a:spLocks noGrp="1"/>
          </p:cNvSpPr>
          <p:nvPr>
            <p:ph type="title"/>
          </p:nvPr>
        </p:nvSpPr>
        <p:spPr>
          <a:xfrm>
            <a:off x="0" y="0"/>
            <a:ext cx="12188951" cy="810491"/>
          </a:xfrm>
          <a:noFill/>
        </p:spPr>
        <p:txBody>
          <a:bodyPr>
            <a:noAutofit/>
          </a:bodyPr>
          <a:lstStyle/>
          <a:p>
            <a:r>
              <a:rPr lang="en-US" sz="2000" b="1"/>
              <a:t>Q10: How important is having a strong local economy to you? How would you like to see the City support local economic growth and vitality? - </a:t>
            </a:r>
            <a:r>
              <a:rPr lang="en-US" sz="2000" b="1">
                <a:solidFill>
                  <a:srgbClr val="C00000"/>
                </a:solidFill>
              </a:rPr>
              <a:t>51% expressed positive sentiments</a:t>
            </a:r>
            <a:endParaRPr lang="en-US" sz="2000" b="1"/>
          </a:p>
        </p:txBody>
      </p:sp>
      <p:graphicFrame>
        <p:nvGraphicFramePr>
          <p:cNvPr id="6" name="Table 5">
            <a:extLst>
              <a:ext uri="{FF2B5EF4-FFF2-40B4-BE49-F238E27FC236}">
                <a16:creationId xmlns:a16="http://schemas.microsoft.com/office/drawing/2014/main" id="{2F876F87-F40C-5368-2BC7-5C45FCB6DFDD}"/>
              </a:ext>
            </a:extLst>
          </p:cNvPr>
          <p:cNvGraphicFramePr>
            <a:graphicFrameLocks noGrp="1"/>
          </p:cNvGraphicFramePr>
          <p:nvPr>
            <p:extLst>
              <p:ext uri="{D42A27DB-BD31-4B8C-83A1-F6EECF244321}">
                <p14:modId xmlns:p14="http://schemas.microsoft.com/office/powerpoint/2010/main" val="2755974846"/>
              </p:ext>
            </p:extLst>
          </p:nvPr>
        </p:nvGraphicFramePr>
        <p:xfrm>
          <a:off x="3553691" y="1299225"/>
          <a:ext cx="8356695" cy="4259549"/>
        </p:xfrm>
        <a:graphic>
          <a:graphicData uri="http://schemas.openxmlformats.org/drawingml/2006/table">
            <a:tbl>
              <a:tblPr firstRow="1" bandRow="1">
                <a:tableStyleId>{21E4AEA4-8DFA-4A89-87EB-49C32662AFE0}</a:tableStyleId>
              </a:tblPr>
              <a:tblGrid>
                <a:gridCol w="8356695">
                  <a:extLst>
                    <a:ext uri="{9D8B030D-6E8A-4147-A177-3AD203B41FA5}">
                      <a16:colId xmlns:a16="http://schemas.microsoft.com/office/drawing/2014/main" val="2231678916"/>
                    </a:ext>
                  </a:extLst>
                </a:gridCol>
              </a:tblGrid>
              <a:tr h="351063">
                <a:tc>
                  <a:txBody>
                    <a:bodyPr/>
                    <a:lstStyle/>
                    <a:p>
                      <a:r>
                        <a:rPr lang="en-US"/>
                        <a:t>Recommendations </a:t>
                      </a:r>
                    </a:p>
                  </a:txBody>
                  <a:tcPr/>
                </a:tc>
                <a:extLst>
                  <a:ext uri="{0D108BD9-81ED-4DB2-BD59-A6C34878D82A}">
                    <a16:rowId xmlns:a16="http://schemas.microsoft.com/office/drawing/2014/main" val="299817795"/>
                  </a:ext>
                </a:extLst>
              </a:tr>
              <a:tr h="321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Support local and small businesses through reduced bureaucracy, financial assistance, and promotion</a:t>
                      </a:r>
                      <a:endParaRPr lang="en-US" sz="160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1752400156"/>
                  </a:ext>
                </a:extLst>
              </a:tr>
              <a:tr h="321808">
                <a:tc>
                  <a:txBody>
                    <a:bodyPr/>
                    <a:lstStyle/>
                    <a:p>
                      <a:r>
                        <a:rPr lang="en-US" sz="1800" kern="1200">
                          <a:solidFill>
                            <a:schemeClr val="dk1"/>
                          </a:solidFill>
                          <a:effectLst/>
                          <a:latin typeface="+mn-lt"/>
                          <a:ea typeface="+mn-ea"/>
                          <a:cs typeface="+mn-cs"/>
                        </a:rPr>
                        <a:t>Invest in workforce development and provide support for entrepreneurs</a:t>
                      </a:r>
                      <a:endParaRPr lang="en-US" sz="1600"/>
                    </a:p>
                  </a:txBody>
                  <a:tcPr/>
                </a:tc>
                <a:extLst>
                  <a:ext uri="{0D108BD9-81ED-4DB2-BD59-A6C34878D82A}">
                    <a16:rowId xmlns:a16="http://schemas.microsoft.com/office/drawing/2014/main" val="3889955829"/>
                  </a:ext>
                </a:extLst>
              </a:tr>
              <a:tr h="555850">
                <a:tc>
                  <a:txBody>
                    <a:bodyPr/>
                    <a:lstStyle/>
                    <a:p>
                      <a:r>
                        <a:rPr lang="en-US" sz="1800" kern="1200">
                          <a:solidFill>
                            <a:schemeClr val="dk1"/>
                          </a:solidFill>
                          <a:effectLst/>
                          <a:latin typeface="+mn-lt"/>
                          <a:ea typeface="+mn-ea"/>
                          <a:cs typeface="+mn-cs"/>
                        </a:rPr>
                        <a:t>Reduce barriers to opening local businesses, particularly by addressing high commercial rent costs</a:t>
                      </a:r>
                      <a:endParaRPr lang="en-US" sz="1600"/>
                    </a:p>
                  </a:txBody>
                  <a:tcPr/>
                </a:tc>
                <a:extLst>
                  <a:ext uri="{0D108BD9-81ED-4DB2-BD59-A6C34878D82A}">
                    <a16:rowId xmlns:a16="http://schemas.microsoft.com/office/drawing/2014/main" val="1741414617"/>
                  </a:ext>
                </a:extLst>
              </a:tr>
              <a:tr h="321808">
                <a:tc>
                  <a:txBody>
                    <a:bodyPr/>
                    <a:lstStyle/>
                    <a:p>
                      <a:r>
                        <a:rPr lang="en-US" sz="1800" kern="1200">
                          <a:solidFill>
                            <a:schemeClr val="dk1"/>
                          </a:solidFill>
                          <a:effectLst/>
                          <a:latin typeface="+mn-lt"/>
                          <a:ea typeface="+mn-ea"/>
                          <a:cs typeface="+mn-cs"/>
                        </a:rPr>
                        <a:t>Diversify the economy by attracting and supporting industries beyond tourism, such as technology, manufacturing, healthcare, and the arts, to create more stable, higher-paying jobs</a:t>
                      </a:r>
                      <a:endParaRPr lang="en-US" sz="1600"/>
                    </a:p>
                  </a:txBody>
                  <a:tcPr/>
                </a:tc>
                <a:extLst>
                  <a:ext uri="{0D108BD9-81ED-4DB2-BD59-A6C34878D82A}">
                    <a16:rowId xmlns:a16="http://schemas.microsoft.com/office/drawing/2014/main" val="2659986594"/>
                  </a:ext>
                </a:extLst>
              </a:tr>
              <a:tr h="693389">
                <a:tc>
                  <a:txBody>
                    <a:bodyPr/>
                    <a:lstStyle/>
                    <a:p>
                      <a:r>
                        <a:rPr lang="en-US" sz="1800" kern="1200">
                          <a:solidFill>
                            <a:schemeClr val="dk1"/>
                          </a:solidFill>
                          <a:effectLst/>
                          <a:latin typeface="+mn-lt"/>
                          <a:ea typeface="+mn-ea"/>
                          <a:cs typeface="+mn-cs"/>
                        </a:rPr>
                        <a:t>Provide targeted support, resources, and opportunities for minority-owned (particularly Black-owned) businesses</a:t>
                      </a:r>
                      <a:endParaRPr lang="en-US" sz="1600"/>
                    </a:p>
                  </a:txBody>
                  <a:tcPr/>
                </a:tc>
                <a:extLst>
                  <a:ext uri="{0D108BD9-81ED-4DB2-BD59-A6C34878D82A}">
                    <a16:rowId xmlns:a16="http://schemas.microsoft.com/office/drawing/2014/main" val="2819904519"/>
                  </a:ext>
                </a:extLst>
              </a:tr>
              <a:tr h="321808">
                <a:tc>
                  <a:txBody>
                    <a:bodyPr/>
                    <a:lstStyle/>
                    <a:p>
                      <a:r>
                        <a:rPr lang="en-US" sz="1800" kern="1200">
                          <a:solidFill>
                            <a:schemeClr val="dk1"/>
                          </a:solidFill>
                          <a:effectLst/>
                          <a:latin typeface="+mn-lt"/>
                          <a:ea typeface="+mn-ea"/>
                          <a:cs typeface="+mn-cs"/>
                        </a:rPr>
                        <a:t>Ensure economic growth initiatives consider the impact on residents' quality of life, infrastructure capacity, and housing affordability</a:t>
                      </a:r>
                      <a:endParaRPr lang="en-US" sz="1600"/>
                    </a:p>
                  </a:txBody>
                  <a:tcPr/>
                </a:tc>
                <a:extLst>
                  <a:ext uri="{0D108BD9-81ED-4DB2-BD59-A6C34878D82A}">
                    <a16:rowId xmlns:a16="http://schemas.microsoft.com/office/drawing/2014/main" val="2765076983"/>
                  </a:ext>
                </a:extLst>
              </a:tr>
            </a:tbl>
          </a:graphicData>
        </a:graphic>
      </p:graphicFrame>
      <p:pic>
        <p:nvPicPr>
          <p:cNvPr id="3" name="Picture 2">
            <a:extLst>
              <a:ext uri="{FF2B5EF4-FFF2-40B4-BE49-F238E27FC236}">
                <a16:creationId xmlns:a16="http://schemas.microsoft.com/office/drawing/2014/main" id="{11D0F142-FD74-13F2-8440-0BCAE9B24A93}"/>
              </a:ext>
            </a:extLst>
          </p:cNvPr>
          <p:cNvPicPr>
            <a:picLocks noChangeAspect="1"/>
          </p:cNvPicPr>
          <p:nvPr/>
        </p:nvPicPr>
        <p:blipFill>
          <a:blip r:embed="rId2"/>
          <a:srcRect b="3384"/>
          <a:stretch/>
        </p:blipFill>
        <p:spPr>
          <a:xfrm>
            <a:off x="281614" y="684368"/>
            <a:ext cx="2253768" cy="5955357"/>
          </a:xfrm>
          <a:prstGeom prst="rect">
            <a:avLst/>
          </a:prstGeom>
        </p:spPr>
      </p:pic>
    </p:spTree>
    <p:extLst>
      <p:ext uri="{BB962C8B-B14F-4D97-AF65-F5344CB8AC3E}">
        <p14:creationId xmlns:p14="http://schemas.microsoft.com/office/powerpoint/2010/main" val="3177620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53B50C-327C-563B-453B-A1C877E643C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E229BD5-34E9-EC6F-284E-152C19459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F2582-2470-063D-C0AA-0BDD252D6CEA}"/>
              </a:ext>
            </a:extLst>
          </p:cNvPr>
          <p:cNvSpPr>
            <a:spLocks noGrp="1"/>
          </p:cNvSpPr>
          <p:nvPr>
            <p:ph type="title"/>
          </p:nvPr>
        </p:nvSpPr>
        <p:spPr>
          <a:xfrm>
            <a:off x="0" y="-1"/>
            <a:ext cx="12188951" cy="574965"/>
          </a:xfrm>
          <a:solidFill>
            <a:schemeClr val="bg1"/>
          </a:solidFill>
        </p:spPr>
        <p:txBody>
          <a:bodyPr>
            <a:noAutofit/>
          </a:bodyPr>
          <a:lstStyle/>
          <a:p>
            <a:r>
              <a:rPr lang="en-US" sz="2000" b="1"/>
              <a:t>Q11: How often do you interact with City employees? How could the City improve interactions with City employees?</a:t>
            </a:r>
          </a:p>
        </p:txBody>
      </p:sp>
      <p:graphicFrame>
        <p:nvGraphicFramePr>
          <p:cNvPr id="3" name="Diagram 2">
            <a:extLst>
              <a:ext uri="{FF2B5EF4-FFF2-40B4-BE49-F238E27FC236}">
                <a16:creationId xmlns:a16="http://schemas.microsoft.com/office/drawing/2014/main" id="{A9FC3711-488C-B5F5-153D-9A066DA39F45}"/>
              </a:ext>
            </a:extLst>
          </p:cNvPr>
          <p:cNvGraphicFramePr/>
          <p:nvPr>
            <p:extLst>
              <p:ext uri="{D42A27DB-BD31-4B8C-83A1-F6EECF244321}">
                <p14:modId xmlns:p14="http://schemas.microsoft.com/office/powerpoint/2010/main" val="2647916133"/>
              </p:ext>
            </p:extLst>
          </p:nvPr>
        </p:nvGraphicFramePr>
        <p:xfrm>
          <a:off x="5835342" y="1385455"/>
          <a:ext cx="6424624" cy="5081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A4B8788F-910B-1AB4-F2A9-FDF0D09DCEBB}"/>
              </a:ext>
            </a:extLst>
          </p:cNvPr>
          <p:cNvSpPr/>
          <p:nvPr/>
        </p:nvSpPr>
        <p:spPr>
          <a:xfrm>
            <a:off x="6157947" y="936662"/>
            <a:ext cx="5978284" cy="2837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Improvement Recommendations</a:t>
            </a:r>
          </a:p>
        </p:txBody>
      </p:sp>
      <p:sp>
        <p:nvSpPr>
          <p:cNvPr id="10" name="Arrow: Right 9">
            <a:extLst>
              <a:ext uri="{FF2B5EF4-FFF2-40B4-BE49-F238E27FC236}">
                <a16:creationId xmlns:a16="http://schemas.microsoft.com/office/drawing/2014/main" id="{B8B135FC-FB08-BDC8-564D-EA9EE547AF2D}"/>
              </a:ext>
            </a:extLst>
          </p:cNvPr>
          <p:cNvSpPr/>
          <p:nvPr/>
        </p:nvSpPr>
        <p:spPr>
          <a:xfrm>
            <a:off x="3538832" y="3926045"/>
            <a:ext cx="2137804" cy="722063"/>
          </a:xfrm>
          <a:prstGeom prst="rightArrow">
            <a:avLst/>
          </a:prstGeom>
          <a:solidFill>
            <a:srgbClr val="7F7F75"/>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Speech Bubble: Rectangle 12">
            <a:extLst>
              <a:ext uri="{FF2B5EF4-FFF2-40B4-BE49-F238E27FC236}">
                <a16:creationId xmlns:a16="http://schemas.microsoft.com/office/drawing/2014/main" id="{07C97412-8F9F-FB2D-1E03-21637C495D2B}"/>
              </a:ext>
            </a:extLst>
          </p:cNvPr>
          <p:cNvSpPr/>
          <p:nvPr/>
        </p:nvSpPr>
        <p:spPr>
          <a:xfrm>
            <a:off x="378372" y="2932386"/>
            <a:ext cx="3001754" cy="2724282"/>
          </a:xfrm>
          <a:prstGeom prst="wedgeRectCallou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600" b="1" dirty="0">
                <a:solidFill>
                  <a:schemeClr val="bg1"/>
                </a:solidFill>
              </a:rPr>
              <a:t>Daily</a:t>
            </a:r>
          </a:p>
          <a:p>
            <a:pPr algn="ctr"/>
            <a:r>
              <a:rPr lang="en-US" sz="2400" b="1" dirty="0">
                <a:solidFill>
                  <a:schemeClr val="bg1"/>
                </a:solidFill>
              </a:rPr>
              <a:t>(Highest Category)</a:t>
            </a:r>
          </a:p>
        </p:txBody>
      </p:sp>
    </p:spTree>
    <p:extLst>
      <p:ext uri="{BB962C8B-B14F-4D97-AF65-F5344CB8AC3E}">
        <p14:creationId xmlns:p14="http://schemas.microsoft.com/office/powerpoint/2010/main" val="3610572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a:extLst>
            <a:ext uri="{FF2B5EF4-FFF2-40B4-BE49-F238E27FC236}">
              <a16:creationId xmlns:a16="http://schemas.microsoft.com/office/drawing/2014/main" id="{4B8AE072-242F-70D5-3268-8B325FF8240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CFD4C30-297F-9F5C-F42D-8A2A131A770B}"/>
              </a:ext>
            </a:extLst>
          </p:cNvPr>
          <p:cNvSpPr txBox="1"/>
          <p:nvPr/>
        </p:nvSpPr>
        <p:spPr>
          <a:xfrm>
            <a:off x="152400" y="2404085"/>
            <a:ext cx="11958084" cy="181588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“What We Learned”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a:ln>
                  <a:noFill/>
                </a:ln>
                <a:solidFill>
                  <a:prstClr val="white"/>
                </a:solidFill>
                <a:effectLst/>
                <a:uLnTx/>
                <a:uFillTx/>
                <a:latin typeface="Arial" panose="020B0604020202020204" pitchFamily="34" charset="0"/>
                <a:ea typeface="+mn-ea"/>
                <a:cs typeface="+mn-cs"/>
              </a:rPr>
              <a:t>SAVANNAH </a:t>
            </a:r>
            <a:r>
              <a:rPr kumimoji="0" lang="en-US" altLang="en-US" sz="7200" b="1" i="0" u="none" strike="noStrike" kern="1200" cap="none" spc="0" normalizeH="0" baseline="0" noProof="0">
                <a:ln>
                  <a:noFill/>
                </a:ln>
                <a:solidFill>
                  <a:srgbClr val="0D1540"/>
                </a:solidFill>
                <a:effectLst/>
                <a:uLnTx/>
                <a:uFillTx/>
                <a:latin typeface="Arial" panose="020B0604020202020204" pitchFamily="34" charset="0"/>
                <a:ea typeface="+mn-ea"/>
                <a:cs typeface="+mn-cs"/>
              </a:rPr>
              <a:t>GPS </a:t>
            </a:r>
          </a:p>
        </p:txBody>
      </p:sp>
      <p:sp>
        <p:nvSpPr>
          <p:cNvPr id="12" name="Rectangle 5">
            <a:extLst>
              <a:ext uri="{FF2B5EF4-FFF2-40B4-BE49-F238E27FC236}">
                <a16:creationId xmlns:a16="http://schemas.microsoft.com/office/drawing/2014/main" id="{50C5E577-2404-5295-581F-A61A74C0CC0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Logo&#10;&#10;Description automatically generated">
            <a:extLst>
              <a:ext uri="{FF2B5EF4-FFF2-40B4-BE49-F238E27FC236}">
                <a16:creationId xmlns:a16="http://schemas.microsoft.com/office/drawing/2014/main" id="{1B0BD2B3-676D-92C9-A65E-9B9560295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 y="80739"/>
            <a:ext cx="2420322" cy="1633870"/>
          </a:xfrm>
          <a:prstGeom prst="rect">
            <a:avLst/>
          </a:prstGeom>
        </p:spPr>
      </p:pic>
      <p:sp>
        <p:nvSpPr>
          <p:cNvPr id="15" name="Rectangle 6">
            <a:extLst>
              <a:ext uri="{FF2B5EF4-FFF2-40B4-BE49-F238E27FC236}">
                <a16:creationId xmlns:a16="http://schemas.microsoft.com/office/drawing/2014/main" id="{0C165807-F0A8-5830-6318-AAB50DBF8955}"/>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6039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63EB12-5DC8-1359-51FC-641672F7B93F}"/>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Themes that Helped Us Fill In the Gaps</a:t>
            </a:r>
          </a:p>
        </p:txBody>
      </p:sp>
      <p:graphicFrame>
        <p:nvGraphicFramePr>
          <p:cNvPr id="5" name="Content Placeholder 2">
            <a:extLst>
              <a:ext uri="{FF2B5EF4-FFF2-40B4-BE49-F238E27FC236}">
                <a16:creationId xmlns:a16="http://schemas.microsoft.com/office/drawing/2014/main" id="{5EDE281A-F637-610B-6722-E771D07CE161}"/>
              </a:ext>
            </a:extLst>
          </p:cNvPr>
          <p:cNvGraphicFramePr>
            <a:graphicFrameLocks noGrp="1"/>
          </p:cNvGraphicFramePr>
          <p:nvPr>
            <p:ph idx="1"/>
            <p:extLst>
              <p:ext uri="{D42A27DB-BD31-4B8C-83A1-F6EECF244321}">
                <p14:modId xmlns:p14="http://schemas.microsoft.com/office/powerpoint/2010/main" val="16475932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8697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9F2085-8614-B6E7-CBB4-D506D6217CF2}"/>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Themes that Helped Us Fill In the Gaps</a:t>
            </a:r>
          </a:p>
        </p:txBody>
      </p:sp>
      <p:graphicFrame>
        <p:nvGraphicFramePr>
          <p:cNvPr id="5" name="Content Placeholder 2">
            <a:extLst>
              <a:ext uri="{FF2B5EF4-FFF2-40B4-BE49-F238E27FC236}">
                <a16:creationId xmlns:a16="http://schemas.microsoft.com/office/drawing/2014/main" id="{C4BE04C6-4F96-B1EB-CB7F-890E2977DB4F}"/>
              </a:ext>
            </a:extLst>
          </p:cNvPr>
          <p:cNvGraphicFramePr>
            <a:graphicFrameLocks noGrp="1"/>
          </p:cNvGraphicFramePr>
          <p:nvPr>
            <p:ph idx="1"/>
            <p:extLst>
              <p:ext uri="{D42A27DB-BD31-4B8C-83A1-F6EECF244321}">
                <p14:modId xmlns:p14="http://schemas.microsoft.com/office/powerpoint/2010/main" val="393679400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2293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82983A-8FBD-1756-F535-C2A1A1934677}"/>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Themes that Helped Us Fill In the Gaps</a:t>
            </a:r>
          </a:p>
        </p:txBody>
      </p:sp>
      <p:graphicFrame>
        <p:nvGraphicFramePr>
          <p:cNvPr id="5" name="Content Placeholder 2">
            <a:extLst>
              <a:ext uri="{FF2B5EF4-FFF2-40B4-BE49-F238E27FC236}">
                <a16:creationId xmlns:a16="http://schemas.microsoft.com/office/drawing/2014/main" id="{66566075-7E83-80C5-8E38-DC75C7DF0641}"/>
              </a:ext>
            </a:extLst>
          </p:cNvPr>
          <p:cNvGraphicFramePr>
            <a:graphicFrameLocks noGrp="1"/>
          </p:cNvGraphicFramePr>
          <p:nvPr>
            <p:ph idx="1"/>
            <p:extLst>
              <p:ext uri="{D42A27DB-BD31-4B8C-83A1-F6EECF244321}">
                <p14:modId xmlns:p14="http://schemas.microsoft.com/office/powerpoint/2010/main" val="144365857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5903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410BE-5B5A-0ADD-679F-0E9B8A425F69}"/>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Themes that Helped Us Fill In the Gaps</a:t>
            </a:r>
          </a:p>
        </p:txBody>
      </p:sp>
      <p:graphicFrame>
        <p:nvGraphicFramePr>
          <p:cNvPr id="5" name="Content Placeholder 2">
            <a:extLst>
              <a:ext uri="{FF2B5EF4-FFF2-40B4-BE49-F238E27FC236}">
                <a16:creationId xmlns:a16="http://schemas.microsoft.com/office/drawing/2014/main" id="{04277399-EAF8-269E-2085-181DAB4D05B0}"/>
              </a:ext>
            </a:extLst>
          </p:cNvPr>
          <p:cNvGraphicFramePr>
            <a:graphicFrameLocks noGrp="1"/>
          </p:cNvGraphicFramePr>
          <p:nvPr>
            <p:ph idx="1"/>
            <p:extLst>
              <p:ext uri="{D42A27DB-BD31-4B8C-83A1-F6EECF244321}">
                <p14:modId xmlns:p14="http://schemas.microsoft.com/office/powerpoint/2010/main" val="133667761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3924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54D5D-EE92-BEB8-3450-2BCFACD627A7}"/>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Themes that Helped Us Fill In the Gaps</a:t>
            </a:r>
          </a:p>
        </p:txBody>
      </p:sp>
      <p:graphicFrame>
        <p:nvGraphicFramePr>
          <p:cNvPr id="5" name="Content Placeholder 2">
            <a:extLst>
              <a:ext uri="{FF2B5EF4-FFF2-40B4-BE49-F238E27FC236}">
                <a16:creationId xmlns:a16="http://schemas.microsoft.com/office/drawing/2014/main" id="{677EF1B8-58B0-6AD5-236E-EDA3726DC8FE}"/>
              </a:ext>
            </a:extLst>
          </p:cNvPr>
          <p:cNvGraphicFramePr>
            <a:graphicFrameLocks noGrp="1"/>
          </p:cNvGraphicFramePr>
          <p:nvPr>
            <p:ph idx="1"/>
            <p:extLst>
              <p:ext uri="{D42A27DB-BD31-4B8C-83A1-F6EECF244321}">
                <p14:modId xmlns:p14="http://schemas.microsoft.com/office/powerpoint/2010/main" val="426723049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7588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a:extLst>
            <a:ext uri="{FF2B5EF4-FFF2-40B4-BE49-F238E27FC236}">
              <a16:creationId xmlns:a16="http://schemas.microsoft.com/office/drawing/2014/main" id="{785F85F8-3789-EDE0-C4DB-8DF98D2960A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67993CF7-1629-E31D-82E0-B970B2FA490A}"/>
              </a:ext>
            </a:extLst>
          </p:cNvPr>
          <p:cNvSpPr txBox="1"/>
          <p:nvPr/>
        </p:nvSpPr>
        <p:spPr>
          <a:xfrm>
            <a:off x="152400" y="2404085"/>
            <a:ext cx="11958084" cy="181588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Presentation of Draft Strategic Plan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SAVANNAH </a:t>
            </a:r>
            <a:r>
              <a:rPr kumimoji="0" lang="en-US" altLang="en-US" sz="7200" b="1" i="0" u="none" strike="noStrike" kern="1200" cap="none" spc="0" normalizeH="0" baseline="0" noProof="0" dirty="0">
                <a:ln>
                  <a:noFill/>
                </a:ln>
                <a:solidFill>
                  <a:srgbClr val="0D1540"/>
                </a:solidFill>
                <a:effectLst/>
                <a:uLnTx/>
                <a:uFillTx/>
                <a:latin typeface="Arial" panose="020B0604020202020204" pitchFamily="34" charset="0"/>
                <a:ea typeface="+mn-ea"/>
                <a:cs typeface="+mn-cs"/>
              </a:rPr>
              <a:t>GPS </a:t>
            </a:r>
          </a:p>
        </p:txBody>
      </p:sp>
      <p:sp>
        <p:nvSpPr>
          <p:cNvPr id="12" name="Rectangle 5">
            <a:extLst>
              <a:ext uri="{FF2B5EF4-FFF2-40B4-BE49-F238E27FC236}">
                <a16:creationId xmlns:a16="http://schemas.microsoft.com/office/drawing/2014/main" id="{02A70682-6B06-80C8-3FC2-CAB0CF4EA27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Logo&#10;&#10;Description automatically generated">
            <a:extLst>
              <a:ext uri="{FF2B5EF4-FFF2-40B4-BE49-F238E27FC236}">
                <a16:creationId xmlns:a16="http://schemas.microsoft.com/office/drawing/2014/main" id="{70243CA4-E5B0-9A85-8870-8E11E4C66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 y="80739"/>
            <a:ext cx="2420322" cy="1633870"/>
          </a:xfrm>
          <a:prstGeom prst="rect">
            <a:avLst/>
          </a:prstGeom>
        </p:spPr>
      </p:pic>
      <p:sp>
        <p:nvSpPr>
          <p:cNvPr id="15" name="Rectangle 6">
            <a:extLst>
              <a:ext uri="{FF2B5EF4-FFF2-40B4-BE49-F238E27FC236}">
                <a16:creationId xmlns:a16="http://schemas.microsoft.com/office/drawing/2014/main" id="{438A67C6-DDD1-D6A5-9922-8A86BEC529B4}"/>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8059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87DDD7E6-B459-C1C4-3AB5-64FBE95717F2}"/>
            </a:ext>
          </a:extLst>
        </p:cNvPr>
        <p:cNvGrpSpPr/>
        <p:nvPr/>
      </p:nvGrpSpPr>
      <p:grpSpPr>
        <a:xfrm>
          <a:off x="0" y="0"/>
          <a:ext cx="0" cy="0"/>
          <a:chOff x="0" y="0"/>
          <a:chExt cx="0" cy="0"/>
        </a:xfrm>
      </p:grpSpPr>
      <p:sp>
        <p:nvSpPr>
          <p:cNvPr id="12" name="Rectangle 5">
            <a:extLst>
              <a:ext uri="{FF2B5EF4-FFF2-40B4-BE49-F238E27FC236}">
                <a16:creationId xmlns:a16="http://schemas.microsoft.com/office/drawing/2014/main" id="{6BD77A4C-8266-854D-4B23-B65443CCF93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Rectangle 6">
            <a:extLst>
              <a:ext uri="{FF2B5EF4-FFF2-40B4-BE49-F238E27FC236}">
                <a16:creationId xmlns:a16="http://schemas.microsoft.com/office/drawing/2014/main" id="{3D0C4D78-91BE-CCAC-6029-693F728DE191}"/>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48879CD-D366-BE75-D0AB-96100AD337C5}"/>
              </a:ext>
            </a:extLst>
          </p:cNvPr>
          <p:cNvSpPr txBox="1"/>
          <p:nvPr/>
        </p:nvSpPr>
        <p:spPr>
          <a:xfrm>
            <a:off x="152399" y="31898"/>
            <a:ext cx="12039601"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effectLst/>
                <a:uLnTx/>
                <a:uFillTx/>
                <a:latin typeface="Arial" panose="020B0604020202020204" pitchFamily="34" charset="0"/>
                <a:ea typeface="+mn-ea"/>
                <a:cs typeface="+mn-cs"/>
              </a:rPr>
              <a:t>City Council’s Direction</a:t>
            </a:r>
          </a:p>
        </p:txBody>
      </p:sp>
      <p:pic>
        <p:nvPicPr>
          <p:cNvPr id="3" name="Picture 2" descr="Logo&#10;&#10;Description automatically generated">
            <a:extLst>
              <a:ext uri="{FF2B5EF4-FFF2-40B4-BE49-F238E27FC236}">
                <a16:creationId xmlns:a16="http://schemas.microsoft.com/office/drawing/2014/main" id="{8480E3FF-47D5-F51C-D3DF-1F7F12DE1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7634" y="6067084"/>
            <a:ext cx="1124366" cy="759018"/>
          </a:xfrm>
          <a:prstGeom prst="rect">
            <a:avLst/>
          </a:prstGeom>
        </p:spPr>
      </p:pic>
      <p:graphicFrame>
        <p:nvGraphicFramePr>
          <p:cNvPr id="5" name="Diagram 4">
            <a:extLst>
              <a:ext uri="{FF2B5EF4-FFF2-40B4-BE49-F238E27FC236}">
                <a16:creationId xmlns:a16="http://schemas.microsoft.com/office/drawing/2014/main" id="{72100906-5718-C589-6BF4-BD74C8766653}"/>
              </a:ext>
            </a:extLst>
          </p:cNvPr>
          <p:cNvGraphicFramePr/>
          <p:nvPr>
            <p:extLst>
              <p:ext uri="{D42A27DB-BD31-4B8C-83A1-F6EECF244321}">
                <p14:modId xmlns:p14="http://schemas.microsoft.com/office/powerpoint/2010/main" val="3314633993"/>
              </p:ext>
            </p:extLst>
          </p:nvPr>
        </p:nvGraphicFramePr>
        <p:xfrm>
          <a:off x="777834" y="220742"/>
          <a:ext cx="11261766" cy="7100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934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28679-E462-564B-BE9F-00D8276BC6C0}"/>
              </a:ext>
            </a:extLst>
          </p:cNvPr>
          <p:cNvSpPr txBox="1"/>
          <p:nvPr/>
        </p:nvSpPr>
        <p:spPr>
          <a:xfrm>
            <a:off x="438411" y="225469"/>
            <a:ext cx="11210794" cy="5748625"/>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1: Increase Public Safety and Our Collective Sense of Security</a:t>
            </a:r>
          </a:p>
          <a:p>
            <a:pPr marL="22860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The City of Savannah will strive to enable Savannahians to live, work, and play in safe neighborhoods and have a strong sense of community safety through key investments in effective public safety initiatives.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22860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romanUcPeriod"/>
            </a:pPr>
            <a:r>
              <a:rPr lang="en-US" sz="1800" b="1" dirty="0">
                <a:effectLst/>
                <a:latin typeface="Calibri" panose="020F0502020204030204" pitchFamily="34" charset="0"/>
                <a:ea typeface="Calibri" panose="020F0502020204030204" pitchFamily="34" charset="0"/>
                <a:cs typeface="Arial" panose="020B0604020202020204" pitchFamily="34" charset="0"/>
              </a:rPr>
              <a:t>Drive Down Violent Crime, End Preventable Deaths, and Improve Community Safety.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Clr>
                <a:srgbClr val="000000"/>
              </a:buClr>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End gun violence by</a:t>
            </a:r>
            <a:r>
              <a:rPr lang="en-US" b="1" dirty="0">
                <a:effectLst/>
                <a:latin typeface="Calibri" panose="020F0502020204030204" pitchFamily="34" charset="0"/>
                <a:ea typeface="Calibri" panose="020F0502020204030204" pitchFamily="34" charset="0"/>
                <a:cs typeface="Arial" panose="020B0604020202020204" pitchFamily="34" charset="0"/>
              </a:rPr>
              <a:t> </a:t>
            </a:r>
            <a:r>
              <a:rPr lang="en-US" dirty="0">
                <a:effectLst/>
                <a:latin typeface="Calibri" panose="020F0502020204030204" pitchFamily="34" charset="0"/>
                <a:ea typeface="Calibri" panose="020F0502020204030204" pitchFamily="34" charset="0"/>
                <a:cs typeface="Arial" panose="020B0604020202020204" pitchFamily="34" charset="0"/>
              </a:rPr>
              <a:t>partnering with community organizations to engage in targeted outreach, enacting common sense policies and ordinances, enforcing gun safety laws, and focusing on confiscating illegal firearms from the streets.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Clr>
                <a:srgbClr val="000000"/>
              </a:buClr>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End preventable deaths from fires through data-driven expansion of public education initiatives, expanding household fire safety programs, and enforcing fire safety rules and regulations.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Clr>
                <a:srgbClr val="000000"/>
              </a:buClr>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End preventable deaths from traffic accidents by improving transportation infrastructure, enhancing traffic management, strengthening law enforcement, and expanding public education through the implementation of the Vision Zero initiative, which aims to protect human lives.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Clr>
                <a:srgbClr val="000000"/>
              </a:buClr>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Foster safe behaviors in young people by supporting programs and services to help them reach their full potential, such as mentorship, job training, violence prevention programs, and other supportive services.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spcAft>
                <a:spcPts val="800"/>
              </a:spcAft>
              <a:buClr>
                <a:srgbClr val="000000"/>
              </a:buClr>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Collaborate with federal agencies and local prosecutors to prioritize successful prosecution of all violent offenders.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92373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28679-E462-564B-BE9F-00D8276BC6C0}"/>
              </a:ext>
            </a:extLst>
          </p:cNvPr>
          <p:cNvSpPr txBox="1"/>
          <p:nvPr/>
        </p:nvSpPr>
        <p:spPr>
          <a:xfrm>
            <a:off x="438411" y="225469"/>
            <a:ext cx="11210794" cy="59593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1: Increase Public Safety and Our Collective Sense of Security</a:t>
            </a:r>
          </a:p>
        </p:txBody>
      </p:sp>
      <p:sp>
        <p:nvSpPr>
          <p:cNvPr id="4" name="TextBox 3">
            <a:extLst>
              <a:ext uri="{FF2B5EF4-FFF2-40B4-BE49-F238E27FC236}">
                <a16:creationId xmlns:a16="http://schemas.microsoft.com/office/drawing/2014/main" id="{BA7F62AB-3FA3-5C40-A2A3-73B41A4BB84D}"/>
              </a:ext>
            </a:extLst>
          </p:cNvPr>
          <p:cNvSpPr txBox="1"/>
          <p:nvPr/>
        </p:nvSpPr>
        <p:spPr>
          <a:xfrm>
            <a:off x="1064711" y="1002083"/>
            <a:ext cx="10459233" cy="4648196"/>
          </a:xfrm>
          <a:prstGeom prst="rect">
            <a:avLst/>
          </a:prstGeom>
          <a:noFill/>
        </p:spPr>
        <p:txBody>
          <a:bodyPr wrap="square">
            <a:spAutoFit/>
          </a:bodyPr>
          <a:lstStyle/>
          <a:p>
            <a:pPr marL="514350" marR="0" lvl="0" indent="-514350">
              <a:lnSpc>
                <a:spcPct val="107000"/>
              </a:lnSpc>
              <a:spcBef>
                <a:spcPts val="0"/>
              </a:spcBef>
              <a:spcAft>
                <a:spcPts val="0"/>
              </a:spcAft>
              <a:buFont typeface="+mj-lt"/>
              <a:buAutoNum type="romanUcPeriod" startAt="2"/>
            </a:pPr>
            <a:r>
              <a:rPr lang="en-US" sz="2000" b="1" dirty="0">
                <a:effectLst/>
                <a:latin typeface="Calibri" panose="020F0502020204030204" pitchFamily="34" charset="0"/>
                <a:ea typeface="Calibri" panose="020F0502020204030204" pitchFamily="34" charset="0"/>
                <a:cs typeface="Arial" panose="020B0604020202020204" pitchFamily="34" charset="0"/>
              </a:rPr>
              <a:t>Build stronger community partnerships and improve transparency.</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Strengthen community policing by enhancing initiatives such as the Community Specialist Program to increase police presence to focus on enforcing ordinance violations and quality of life issues.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Develop interactive online public engagement tools to display public safety trends, policies, and safety data to encourage citizen feedback and engagement.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Improve public communication during emergencies as well as routine public safety interactions.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Collaborate with local nonprofits, schools, and businesses to strengthen the network of support and resources that address community safety and engagement needs.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Ensure public safety policies, such as those related to use of force, community policing, mental health crisis response, and fire safety are reviewed and updated regularly with our community to ensure best practices and improved outcomes.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5041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28679-E462-564B-BE9F-00D8276BC6C0}"/>
              </a:ext>
            </a:extLst>
          </p:cNvPr>
          <p:cNvSpPr txBox="1"/>
          <p:nvPr/>
        </p:nvSpPr>
        <p:spPr>
          <a:xfrm>
            <a:off x="438411" y="225469"/>
            <a:ext cx="11210794" cy="59593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1: Increase Public Safety and Our Collective Sense of Security</a:t>
            </a:r>
          </a:p>
        </p:txBody>
      </p:sp>
      <p:sp>
        <p:nvSpPr>
          <p:cNvPr id="5" name="TextBox 4">
            <a:extLst>
              <a:ext uri="{FF2B5EF4-FFF2-40B4-BE49-F238E27FC236}">
                <a16:creationId xmlns:a16="http://schemas.microsoft.com/office/drawing/2014/main" id="{2204A567-9476-CE46-B6FB-128AB33C3557}"/>
              </a:ext>
            </a:extLst>
          </p:cNvPr>
          <p:cNvSpPr txBox="1"/>
          <p:nvPr/>
        </p:nvSpPr>
        <p:spPr>
          <a:xfrm>
            <a:off x="638827" y="914400"/>
            <a:ext cx="10559441" cy="5250155"/>
          </a:xfrm>
          <a:prstGeom prst="rect">
            <a:avLst/>
          </a:prstGeom>
          <a:noFill/>
        </p:spPr>
        <p:txBody>
          <a:bodyPr wrap="square">
            <a:spAutoFit/>
          </a:bodyPr>
          <a:lstStyle/>
          <a:p>
            <a:pPr marL="342900" marR="0" lvl="0" indent="-342900">
              <a:lnSpc>
                <a:spcPct val="115000"/>
              </a:lnSpc>
              <a:spcBef>
                <a:spcPts val="0"/>
              </a:spcBef>
              <a:spcAft>
                <a:spcPts val="0"/>
              </a:spcAft>
              <a:buFont typeface="+mj-lt"/>
              <a:buAutoNum type="romanUcPeriod" startAt="3"/>
            </a:pPr>
            <a:r>
              <a:rPr lang="en-US" sz="1800" b="1" dirty="0">
                <a:effectLst/>
                <a:latin typeface="Calibri" panose="020F0502020204030204" pitchFamily="34" charset="0"/>
                <a:ea typeface="Calibri" panose="020F0502020204030204" pitchFamily="34" charset="0"/>
                <a:cs typeface="Arial" panose="020B0604020202020204" pitchFamily="34" charset="0"/>
              </a:rPr>
              <a:t>Provide public safety personnel with necessary tools, resources, and training to effectively meet modern challenges and enhance community protection.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Expand the public safety technology program by enhancing the real-time safety center and leveraging advanced data analytics.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Modernizing public safety facilities and upgrade safety equipment and fleet apparatus.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Expand wellness and resilience programs to better support the mental and physical health of public safety personnel.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Increase and diversify training and certification opportunities, including specialized programs.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pPr>
            <a:r>
              <a:rPr lang="en-US" b="1" dirty="0">
                <a:latin typeface="Calibri" panose="020F0502020204030204" pitchFamily="34" charset="0"/>
                <a:cs typeface="Arial" panose="020B0604020202020204" pitchFamily="34" charset="0"/>
              </a:rPr>
              <a:t>IV. Develop, implement, and maintain a comprehensive strategy to recruit, retain, and develop a diverse and highly qualified public safety workforce.</a:t>
            </a:r>
          </a:p>
          <a:p>
            <a:pPr marL="342900" indent="-342900">
              <a:lnSpc>
                <a:spcPct val="115000"/>
              </a:lnSpc>
              <a:buSzPts val="1200"/>
              <a:buFont typeface="+mj-lt"/>
              <a:buAutoNum type="arabicPeriod"/>
            </a:pPr>
            <a:r>
              <a:rPr lang="en-US" dirty="0">
                <a:latin typeface="Calibri" panose="020F0502020204030204" pitchFamily="34" charset="0"/>
                <a:cs typeface="Arial" panose="020B0604020202020204" pitchFamily="34" charset="0"/>
              </a:rPr>
              <a:t>Update staffing and hiring processes, strategically recruit diverse candidates, refine onboarding procedures, and implement comprehensive career development and succession planning.</a:t>
            </a:r>
          </a:p>
          <a:p>
            <a:pPr marL="342900" indent="-342900">
              <a:lnSpc>
                <a:spcPct val="115000"/>
              </a:lnSpc>
              <a:buSzPts val="1200"/>
              <a:buFont typeface="+mj-lt"/>
              <a:buAutoNum type="arabicPeriod"/>
            </a:pPr>
            <a:r>
              <a:rPr lang="en-US" dirty="0">
                <a:latin typeface="Calibri" panose="020F0502020204030204" pitchFamily="34" charset="0"/>
                <a:cs typeface="Arial" panose="020B0604020202020204" pitchFamily="34" charset="0"/>
              </a:rPr>
              <a:t>Use proven recruitment strategies to attract and keep young people in public safety careers and create programs that help develop local talent through community partnerships.</a:t>
            </a:r>
          </a:p>
          <a:p>
            <a:pPr marL="342900" indent="-342900">
              <a:lnSpc>
                <a:spcPct val="115000"/>
              </a:lnSpc>
              <a:buSzPts val="1200"/>
              <a:buFont typeface="+mj-lt"/>
              <a:buAutoNum type="arabicPeriod"/>
            </a:pPr>
            <a:r>
              <a:rPr lang="en-US" dirty="0">
                <a:latin typeface="Calibri" panose="020F0502020204030204" pitchFamily="34" charset="0"/>
                <a:cs typeface="Arial" panose="020B0604020202020204" pitchFamily="34" charset="0"/>
              </a:rPr>
              <a:t>Continue enhancing rewards and incentive programs. </a:t>
            </a:r>
          </a:p>
        </p:txBody>
      </p:sp>
    </p:spTree>
    <p:extLst>
      <p:ext uri="{BB962C8B-B14F-4D97-AF65-F5344CB8AC3E}">
        <p14:creationId xmlns:p14="http://schemas.microsoft.com/office/powerpoint/2010/main" val="72151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6B9746-F901-1F4C-9EA9-898F8062299F}"/>
              </a:ext>
            </a:extLst>
          </p:cNvPr>
          <p:cNvSpPr txBox="1"/>
          <p:nvPr/>
        </p:nvSpPr>
        <p:spPr>
          <a:xfrm>
            <a:off x="501041" y="338203"/>
            <a:ext cx="11185743" cy="4294509"/>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2: Invest in Equitable Community Development &amp; Resiliency</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Arial" panose="020B0604020202020204" pitchFamily="34" charset="0"/>
              </a:rPr>
              <a:t>The City of Savannah is dedicated to building strong neighborhoods, protecting housing, and promoting the well-being of all residents while celebrating our unique and diverse cultures and supporting individuals, families, and communities.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romanUcPeriod"/>
            </a:pPr>
            <a:r>
              <a:rPr lang="en-US" b="1" dirty="0">
                <a:effectLst/>
                <a:latin typeface="Calibri" panose="020F0502020204030204" pitchFamily="34" charset="0"/>
                <a:ea typeface="Calibri" panose="020F0502020204030204" pitchFamily="34" charset="0"/>
                <a:cs typeface="Arial" panose="020B0604020202020204" pitchFamily="34" charset="0"/>
              </a:rPr>
              <a:t>Expand access to housing affordability and availability, address homelessness.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Implement programs and partner with organizations to build, retain, and improve affordable and workforce housing options for individuals and families.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80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Update housing policies and ordinances to remove barriers and offer incentives that encourage the development of affordable housing.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800"/>
              </a:spcAft>
              <a:buFont typeface="+mj-lt"/>
              <a:buAutoNum type="arabicPeriod"/>
            </a:pPr>
            <a:r>
              <a:rPr lang="en-US" dirty="0">
                <a:latin typeface="Calibri" panose="020F0502020204030204" pitchFamily="34" charset="0"/>
                <a:cs typeface="Arial" panose="020B0604020202020204" pitchFamily="34" charset="0"/>
              </a:rPr>
              <a:t>Work with local partners to make homelessness rare, brief, and nonrecurring by developing an effective crisis response system, improve connections to permanent housing and services, and continually addressing public health and safety issues that are present in areas where homelessness persists.</a:t>
            </a:r>
          </a:p>
        </p:txBody>
      </p:sp>
    </p:spTree>
    <p:extLst>
      <p:ext uri="{BB962C8B-B14F-4D97-AF65-F5344CB8AC3E}">
        <p14:creationId xmlns:p14="http://schemas.microsoft.com/office/powerpoint/2010/main" val="1231053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6B9746-F901-1F4C-9EA9-898F8062299F}"/>
              </a:ext>
            </a:extLst>
          </p:cNvPr>
          <p:cNvSpPr txBox="1"/>
          <p:nvPr/>
        </p:nvSpPr>
        <p:spPr>
          <a:xfrm>
            <a:off x="501041" y="338203"/>
            <a:ext cx="11185743" cy="59593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2: Invest in Equitable Community Development &amp; Resiliency</a:t>
            </a:r>
          </a:p>
        </p:txBody>
      </p:sp>
      <p:sp>
        <p:nvSpPr>
          <p:cNvPr id="4" name="TextBox 3">
            <a:extLst>
              <a:ext uri="{FF2B5EF4-FFF2-40B4-BE49-F238E27FC236}">
                <a16:creationId xmlns:a16="http://schemas.microsoft.com/office/drawing/2014/main" id="{AB90A59D-F12F-DD43-8608-C6E48A9A1F5D}"/>
              </a:ext>
            </a:extLst>
          </p:cNvPr>
          <p:cNvSpPr txBox="1"/>
          <p:nvPr/>
        </p:nvSpPr>
        <p:spPr>
          <a:xfrm>
            <a:off x="651353" y="1052186"/>
            <a:ext cx="11185743" cy="5041701"/>
          </a:xfrm>
          <a:prstGeom prst="rect">
            <a:avLst/>
          </a:prstGeom>
          <a:noFill/>
        </p:spPr>
        <p:txBody>
          <a:bodyPr wrap="square">
            <a:spAutoFit/>
          </a:bodyPr>
          <a:lstStyle/>
          <a:p>
            <a:pPr marL="400050" marR="0" lvl="0" indent="-400050">
              <a:lnSpc>
                <a:spcPct val="115000"/>
              </a:lnSpc>
              <a:spcBef>
                <a:spcPts val="0"/>
              </a:spcBef>
              <a:spcAft>
                <a:spcPts val="0"/>
              </a:spcAft>
              <a:buFont typeface="+mj-lt"/>
              <a:buAutoNum type="romanUcPeriod" startAt="2"/>
            </a:pPr>
            <a:r>
              <a:rPr lang="en-US" sz="1500" b="1" dirty="0">
                <a:effectLst/>
                <a:latin typeface="Calibri" panose="020F0502020204030204" pitchFamily="34" charset="0"/>
                <a:ea typeface="Calibri" panose="020F0502020204030204" pitchFamily="34" charset="0"/>
                <a:cs typeface="Arial" panose="020B0604020202020204" pitchFamily="34" charset="0"/>
              </a:rPr>
              <a:t>Implement initiatives that build resilience, improve health, and foster stronger community connections and civic responsibility.</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Promote and advocate for better access to health resources and provide programs that promote active lifestyles and address physical and mental health needs.</a:t>
            </a:r>
          </a:p>
          <a:p>
            <a:pPr marL="800100" lvl="1" indent="-342900">
              <a:lnSpc>
                <a:spcPct val="115000"/>
              </a:lnSpc>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Invest in world-class, community-based recreation resources and programming that is available and accessible for all Savannahians.</a:t>
            </a:r>
          </a:p>
          <a:p>
            <a:pPr marL="800100" lvl="1" indent="-342900">
              <a:lnSpc>
                <a:spcPct val="115000"/>
              </a:lnSpc>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Develop training and resources that empower neighborhood associations and build the capacity of residents, community organizations, and local nonprofits to effectively address community needs.</a:t>
            </a:r>
          </a:p>
          <a:p>
            <a:pPr marL="800100" lvl="1" indent="-342900">
              <a:lnSpc>
                <a:spcPct val="115000"/>
              </a:lnSpc>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Promote civic engagement and volunteerism through improved citizen board and commission training, onboarding and support, and expand informal opportunities to participate in local service and governance.</a:t>
            </a:r>
          </a:p>
          <a:p>
            <a:pPr marL="800100" lvl="1" indent="-342900">
              <a:lnSpc>
                <a:spcPct val="115000"/>
              </a:lnSpc>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Outreach to underserved and underrepresented communities to educate, inform and engage individuals on issues and opportunities to improve quality of life.</a:t>
            </a:r>
          </a:p>
          <a:p>
            <a:pPr marL="457200" marR="0">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Arial" panose="020B0604020202020204" pitchFamily="34" charset="0"/>
              </a:rPr>
              <a:t> </a:t>
            </a:r>
          </a:p>
          <a:p>
            <a:pPr marL="400050" marR="0" lvl="0" indent="-400050">
              <a:lnSpc>
                <a:spcPct val="107000"/>
              </a:lnSpc>
              <a:spcBef>
                <a:spcPts val="0"/>
              </a:spcBef>
              <a:spcAft>
                <a:spcPts val="0"/>
              </a:spcAft>
              <a:buFont typeface="+mj-lt"/>
              <a:buAutoNum type="romanUcPeriod" startAt="3"/>
            </a:pPr>
            <a:r>
              <a:rPr lang="en-US" sz="1500" b="1" dirty="0">
                <a:effectLst/>
                <a:latin typeface="Calibri" panose="020F0502020204030204" pitchFamily="34" charset="0"/>
                <a:ea typeface="Calibri" panose="020F0502020204030204" pitchFamily="34" charset="0"/>
                <a:cs typeface="Arial" panose="020B0604020202020204" pitchFamily="34" charset="0"/>
              </a:rPr>
              <a:t>Celebrate Savannah’s unique and diverse cultures by promoting the arts and celebrating our diverse communities.  </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Identify and protect Savannah's diverse local history and culturally significant assets, including the renovation and restoration of the Savannah Civic Center to a world class facility that serves the entire community.</a:t>
            </a:r>
          </a:p>
          <a:p>
            <a:pPr marL="800100" lvl="1" indent="-342900">
              <a:lnSpc>
                <a:spcPct val="115000"/>
              </a:lnSpc>
              <a:spcAft>
                <a:spcPts val="800"/>
              </a:spcAft>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Implement projects that support local arts, creative works, and innovative reuse of materials.</a:t>
            </a:r>
          </a:p>
          <a:p>
            <a:pPr marL="800100" lvl="1" indent="-342900">
              <a:lnSpc>
                <a:spcPct val="115000"/>
              </a:lnSpc>
              <a:spcAft>
                <a:spcPts val="800"/>
              </a:spcAft>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Host programs and events that expand access and attract diverse audiences to learn, share and celebrate art, local cultures and history.</a:t>
            </a:r>
          </a:p>
          <a:p>
            <a:pPr marL="800100" lvl="1" indent="-342900">
              <a:lnSpc>
                <a:spcPct val="115000"/>
              </a:lnSpc>
              <a:spcAft>
                <a:spcPts val="800"/>
              </a:spcAft>
              <a:buFont typeface="+mj-lt"/>
              <a:buAutoNum type="arabicPeriod"/>
            </a:pPr>
            <a:r>
              <a:rPr lang="en-US" sz="1500" dirty="0">
                <a:effectLst/>
                <a:latin typeface="Calibri" panose="020F0502020204030204" pitchFamily="34" charset="0"/>
                <a:ea typeface="Calibri" panose="020F0502020204030204" pitchFamily="34" charset="0"/>
                <a:cs typeface="Arial" panose="020B0604020202020204" pitchFamily="34" charset="0"/>
              </a:rPr>
              <a:t>Develop and implement a Public Art Master Plan.  </a:t>
            </a:r>
          </a:p>
        </p:txBody>
      </p:sp>
    </p:spTree>
    <p:extLst>
      <p:ext uri="{BB962C8B-B14F-4D97-AF65-F5344CB8AC3E}">
        <p14:creationId xmlns:p14="http://schemas.microsoft.com/office/powerpoint/2010/main" val="3100081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40C50A-6C8E-AC40-8AD8-8C20E8542558}"/>
              </a:ext>
            </a:extLst>
          </p:cNvPr>
          <p:cNvSpPr txBox="1"/>
          <p:nvPr/>
        </p:nvSpPr>
        <p:spPr>
          <a:xfrm>
            <a:off x="187890" y="162838"/>
            <a:ext cx="11874674" cy="5111528"/>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3: Expand Economic Access, Opportunity &amp; Vitality for All</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The City of Savannah is dedicated to expanding economic security for all residents by ensuring everyone has fair access to economic opportunities.  We strive to grow our local economy by supporting local businesses and entrepreneurs and spearheading programs, policies, and actions that create and protect good-paying jobs and make it easier to do business in the City of Savannah.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400050" marR="0" lvl="0" indent="-400050">
              <a:lnSpc>
                <a:spcPct val="115000"/>
              </a:lnSpc>
              <a:spcBef>
                <a:spcPts val="0"/>
              </a:spcBef>
              <a:spcAft>
                <a:spcPts val="0"/>
              </a:spcAft>
              <a:buSzPct val="101000"/>
              <a:buFont typeface="+mj-lt"/>
              <a:buAutoNum type="romanUcPeriod"/>
            </a:pPr>
            <a:r>
              <a:rPr lang="en-US" sz="1800" b="1" dirty="0">
                <a:effectLst/>
                <a:latin typeface="Calibri" panose="020F0502020204030204" pitchFamily="34" charset="0"/>
                <a:ea typeface="Calibri" panose="020F0502020204030204" pitchFamily="34" charset="0"/>
                <a:cs typeface="Arial" panose="020B0604020202020204" pitchFamily="34" charset="0"/>
              </a:rPr>
              <a:t>Enhance financial security for low-wealth households by improving access to jobs, resources, and economic opportunities.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SzPct val="1010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Invest in meaningful workforce development programs that train and place Savannahians in high-demand, high-paying jobs with clear career pathways.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SzPct val="1010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Support programs that empower residents to build long-term wealth through homeownership, savings, and investments by leveraging grants and partnerships.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spcAft>
                <a:spcPts val="800"/>
              </a:spcAft>
              <a:buSzPct val="1010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Collaborate with partners and local businesses to foster economic opportunity by implementing effective economic development incentive programs, streamlining permit and license processes, and building needed infrastructure to support local economic growth.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4919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40C50A-6C8E-AC40-8AD8-8C20E8542558}"/>
              </a:ext>
            </a:extLst>
          </p:cNvPr>
          <p:cNvSpPr txBox="1"/>
          <p:nvPr/>
        </p:nvSpPr>
        <p:spPr>
          <a:xfrm>
            <a:off x="187890" y="162838"/>
            <a:ext cx="11874674" cy="59593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3: Expand Economic Access, Opportunity &amp; Vitality for All</a:t>
            </a:r>
          </a:p>
        </p:txBody>
      </p:sp>
      <p:sp>
        <p:nvSpPr>
          <p:cNvPr id="4" name="TextBox 3">
            <a:extLst>
              <a:ext uri="{FF2B5EF4-FFF2-40B4-BE49-F238E27FC236}">
                <a16:creationId xmlns:a16="http://schemas.microsoft.com/office/drawing/2014/main" id="{31BAB341-CDAF-E747-B1F7-317DDBF0EA0E}"/>
              </a:ext>
            </a:extLst>
          </p:cNvPr>
          <p:cNvSpPr txBox="1"/>
          <p:nvPr/>
        </p:nvSpPr>
        <p:spPr>
          <a:xfrm>
            <a:off x="488515" y="901874"/>
            <a:ext cx="11110586" cy="5103833"/>
          </a:xfrm>
          <a:prstGeom prst="rect">
            <a:avLst/>
          </a:prstGeom>
          <a:noFill/>
        </p:spPr>
        <p:txBody>
          <a:bodyPr wrap="square">
            <a:spAutoFit/>
          </a:bodyPr>
          <a:lstStyle/>
          <a:p>
            <a:pPr marL="400050" marR="0" lvl="0" indent="-400050">
              <a:lnSpc>
                <a:spcPct val="115000"/>
              </a:lnSpc>
              <a:spcBef>
                <a:spcPts val="0"/>
              </a:spcBef>
              <a:spcAft>
                <a:spcPts val="0"/>
              </a:spcAft>
              <a:buSzPct val="101000"/>
              <a:buFont typeface="+mj-lt"/>
              <a:buAutoNum type="romanUcPeriod" startAt="2"/>
            </a:pPr>
            <a:r>
              <a:rPr lang="en-US" sz="1800" b="1" dirty="0">
                <a:effectLst/>
                <a:latin typeface="Calibri" panose="020F0502020204030204" pitchFamily="34" charset="0"/>
                <a:ea typeface="Calibri" panose="020F0502020204030204" pitchFamily="34" charset="0"/>
                <a:cs typeface="Arial" panose="020B0604020202020204" pitchFamily="34" charset="0"/>
              </a:rPr>
              <a:t>Support local, small, and minority-owned businesses and entrepreneurs.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SzPct val="1000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Establish and support business incubators and strengthen partnerships</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dirty="0">
                <a:effectLst/>
                <a:latin typeface="Calibri" panose="020F0502020204030204" pitchFamily="34" charset="0"/>
                <a:ea typeface="Calibri" panose="020F0502020204030204" pitchFamily="34" charset="0"/>
                <a:cs typeface="Arial" panose="020B0604020202020204" pitchFamily="34" charset="0"/>
              </a:rPr>
              <a:t>to expand opportunities for certified DBE and small businesses.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07000"/>
              </a:lnSpc>
              <a:buSzPct val="1000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Expand business training and offer incentives to encourage small business growth, bringing more jobs to the community.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SzPct val="1000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Partner with local neighborhoods to invest and incentivize local business growth along historic and emerging neighborhood commercial corridors.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SzPct val="1000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Meaningfully prioritize certified DBE and local business in City procurement processes.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400050" marR="0" lvl="0" indent="-400050">
              <a:lnSpc>
                <a:spcPct val="115000"/>
              </a:lnSpc>
              <a:spcBef>
                <a:spcPts val="0"/>
              </a:spcBef>
              <a:spcAft>
                <a:spcPts val="0"/>
              </a:spcAft>
              <a:buSzPct val="101000"/>
              <a:buFont typeface="+mj-lt"/>
              <a:buAutoNum type="romanUcPeriod" startAt="3"/>
            </a:pPr>
            <a:r>
              <a:rPr lang="en-US" sz="1800" b="1" dirty="0">
                <a:effectLst/>
                <a:latin typeface="Calibri" panose="020F0502020204030204" pitchFamily="34" charset="0"/>
                <a:ea typeface="Calibri" panose="020F0502020204030204" pitchFamily="34" charset="0"/>
                <a:cs typeface="Arial" panose="020B0604020202020204" pitchFamily="34" charset="0"/>
              </a:rPr>
              <a:t>Promote sustainable and equitable development by leveraging community assets and historic preservation.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Clr>
                <a:srgbClr val="000000"/>
              </a:buClr>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Advance strategic community-based initiatives that enhance public spaces, improve neighborhood corridors, and boost local quality of life through sustainable development.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Clr>
                <a:srgbClr val="000000"/>
              </a:buClr>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Implement incentives that spur investment in underinvested areas and prevent forced displacement and the negative impacts of gentrification.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spcAft>
                <a:spcPts val="800"/>
              </a:spcAft>
              <a:buClr>
                <a:srgbClr val="000000"/>
              </a:buClr>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Use place-based planning and land-use policies, like neighborhood and small area plans, to drive redevelopment efforts that prioritize equity, sustainability, and the preservation of historic neighborhoods.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6842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40C50A-6C8E-AC40-8AD8-8C20E8542558}"/>
              </a:ext>
            </a:extLst>
          </p:cNvPr>
          <p:cNvSpPr txBox="1"/>
          <p:nvPr/>
        </p:nvSpPr>
        <p:spPr>
          <a:xfrm>
            <a:off x="187890" y="162838"/>
            <a:ext cx="11874674" cy="59593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3: Expand Economic Access, Opportunity &amp; Vitality for All</a:t>
            </a:r>
          </a:p>
        </p:txBody>
      </p:sp>
      <p:sp>
        <p:nvSpPr>
          <p:cNvPr id="5" name="TextBox 4">
            <a:extLst>
              <a:ext uri="{FF2B5EF4-FFF2-40B4-BE49-F238E27FC236}">
                <a16:creationId xmlns:a16="http://schemas.microsoft.com/office/drawing/2014/main" id="{16464EE1-B549-7242-A6D9-6EE0E6BD8A12}"/>
              </a:ext>
            </a:extLst>
          </p:cNvPr>
          <p:cNvSpPr txBox="1"/>
          <p:nvPr/>
        </p:nvSpPr>
        <p:spPr>
          <a:xfrm>
            <a:off x="1089763" y="1102290"/>
            <a:ext cx="10183661" cy="2303451"/>
          </a:xfrm>
          <a:prstGeom prst="rect">
            <a:avLst/>
          </a:prstGeom>
          <a:noFill/>
        </p:spPr>
        <p:txBody>
          <a:bodyPr wrap="square">
            <a:spAutoFit/>
          </a:bodyPr>
          <a:lstStyle/>
          <a:p>
            <a:pPr marL="400050" marR="0" lvl="0" indent="-400050">
              <a:lnSpc>
                <a:spcPct val="115000"/>
              </a:lnSpc>
              <a:spcBef>
                <a:spcPts val="0"/>
              </a:spcBef>
              <a:spcAft>
                <a:spcPts val="0"/>
              </a:spcAft>
              <a:buSzPct val="101000"/>
              <a:buFont typeface="+mj-lt"/>
              <a:buAutoNum type="romanUcPeriod" startAt="4"/>
            </a:pPr>
            <a:r>
              <a:rPr lang="en-US" sz="1800" b="1" dirty="0">
                <a:effectLst/>
                <a:latin typeface="Calibri" panose="020F0502020204030204" pitchFamily="34" charset="0"/>
                <a:ea typeface="Calibri" panose="020F0502020204030204" pitchFamily="34" charset="0"/>
                <a:cs typeface="Arial" panose="020B0604020202020204" pitchFamily="34" charset="0"/>
              </a:rPr>
              <a:t>Expand access to public transit and mobility options.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SzPts val="12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Partner with local organizations to inform residents about available public transit options.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SzPts val="12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Support infrastructure improvements such as sidewalks, bike paths, and pedestrian crossings to provide safe and convenient access to public transit stops.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SzPts val="12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Work with Federal, State, Regional and Local Partners to provide maximum access to transportation options for low-income residents.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spcAft>
                <a:spcPts val="800"/>
              </a:spcAft>
              <a:buSzPts val="1200"/>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Promote the development of housing and commercial spaces near transit hubs.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401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BB83D-A240-A748-9ABD-BE2D289A68EF}"/>
              </a:ext>
            </a:extLst>
          </p:cNvPr>
          <p:cNvSpPr txBox="1"/>
          <p:nvPr/>
        </p:nvSpPr>
        <p:spPr>
          <a:xfrm>
            <a:off x="450937" y="263046"/>
            <a:ext cx="11599101" cy="5111528"/>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4:  Develop World Class Livable Environment &amp; Infrastructure</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The City of Savannah will make equitable investments in our infrastructure and built environment to create strong, resilient communities, support a thriving economy, and protect our environment.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romanUcPeriod"/>
            </a:pPr>
            <a:r>
              <a:rPr lang="en-US" sz="1800" b="1" dirty="0">
                <a:effectLst/>
                <a:latin typeface="Calibri" panose="020F0502020204030204" pitchFamily="34" charset="0"/>
                <a:ea typeface="Calibri" panose="020F0502020204030204" pitchFamily="34" charset="0"/>
                <a:cs typeface="Arial" panose="020B0604020202020204" pitchFamily="34" charset="0"/>
              </a:rPr>
              <a:t>Build better, stronger infrastructure to handle the needs of a growing community and changing climate.</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Develop a comprehensive stormwater master plan to guide the design and construction of infrastructure that reduces flooding and mitigates the impacts of 100-year storm events, hurricanes, heatwaves, and other extreme weather conditions.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Invest in advanced infrastructure for all City systems, using technology to monitor their condition in real time.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Maintain full compliance with regulatory requirements and best practices by integrating environmental, public health, and safety standards into infrastructure planning, operations, and maintenance.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Update building standards to support safe, resilient, and sustainable construction practices by incorporating industry standards, best practices, green design principles, and environmental sustainability.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spcAft>
                <a:spcPts val="80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Maximize the lifespan of our infrastructure by implementing comprehensive asset management and proactive preventative maintenance programs.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50162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BB83D-A240-A748-9ABD-BE2D289A68EF}"/>
              </a:ext>
            </a:extLst>
          </p:cNvPr>
          <p:cNvSpPr txBox="1"/>
          <p:nvPr/>
        </p:nvSpPr>
        <p:spPr>
          <a:xfrm>
            <a:off x="450937" y="263046"/>
            <a:ext cx="11599101" cy="59593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4:  Develop World Class Livable Environment &amp; Infrastructure</a:t>
            </a:r>
          </a:p>
        </p:txBody>
      </p:sp>
      <p:sp>
        <p:nvSpPr>
          <p:cNvPr id="4" name="TextBox 3">
            <a:extLst>
              <a:ext uri="{FF2B5EF4-FFF2-40B4-BE49-F238E27FC236}">
                <a16:creationId xmlns:a16="http://schemas.microsoft.com/office/drawing/2014/main" id="{D44D3E28-6E60-3C45-9FFE-F5861D8E5377}"/>
              </a:ext>
            </a:extLst>
          </p:cNvPr>
          <p:cNvSpPr txBox="1"/>
          <p:nvPr/>
        </p:nvSpPr>
        <p:spPr>
          <a:xfrm>
            <a:off x="1102290" y="1265129"/>
            <a:ext cx="9995770" cy="3896195"/>
          </a:xfrm>
          <a:prstGeom prst="rect">
            <a:avLst/>
          </a:prstGeom>
          <a:noFill/>
        </p:spPr>
        <p:txBody>
          <a:bodyPr wrap="square">
            <a:spAutoFit/>
          </a:bodyPr>
          <a:lstStyle/>
          <a:p>
            <a:pPr marL="400050" marR="0" lvl="0" indent="-400050">
              <a:lnSpc>
                <a:spcPct val="115000"/>
              </a:lnSpc>
              <a:spcBef>
                <a:spcPts val="0"/>
              </a:spcBef>
              <a:spcAft>
                <a:spcPts val="0"/>
              </a:spcAft>
              <a:buFont typeface="+mj-lt"/>
              <a:buAutoNum type="romanUcPeriod" startAt="2"/>
            </a:pPr>
            <a:r>
              <a:rPr lang="en-US" sz="1800" b="1" dirty="0">
                <a:effectLst/>
                <a:latin typeface="Calibri" panose="020F0502020204030204" pitchFamily="34" charset="0"/>
                <a:ea typeface="Calibri" panose="020F0502020204030204" pitchFamily="34" charset="0"/>
                <a:cs typeface="Arial" panose="020B0604020202020204" pitchFamily="34" charset="0"/>
              </a:rPr>
              <a:t>Create and maintain world class public spaces that are safer, more accessible and welcoming for all.</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Deliver consistent, high-quality maintenance services in all neighborhoods to uphold equity, preserve community assets, and enhance quality of life citywide.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Enhance the City’s transportation system through appropriate traffic management and traffic calming strategies to increase safety and reduce crashes, while improving connections across neighborhoods.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Prioritize street and sidewalk maintenance throughout the City.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Use urban and architectural design and the management of built and natural environments, to improve quality of life and public safety, including installing better lighting, advanced security systems, and emergency stations.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spcAft>
                <a:spcPts val="80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Upgrade and modernize public spaces to meet current and future community needs, and prioritize street, trail, and sidewalk maintenance throughout the City.</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1563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a:extLst>
            <a:ext uri="{FF2B5EF4-FFF2-40B4-BE49-F238E27FC236}">
              <a16:creationId xmlns:a16="http://schemas.microsoft.com/office/drawing/2014/main" id="{E1D25AD3-801C-4CD7-201D-72C09A41AE7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CD90F8F-6E07-289F-B6B7-1F1A7B096E26}"/>
              </a:ext>
            </a:extLst>
          </p:cNvPr>
          <p:cNvSpPr txBox="1"/>
          <p:nvPr/>
        </p:nvSpPr>
        <p:spPr>
          <a:xfrm>
            <a:off x="152400" y="2404085"/>
            <a:ext cx="11958084" cy="181588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FFFF00"/>
                </a:solidFill>
                <a:latin typeface="Arial" panose="020B0604020202020204" pitchFamily="34" charset="0"/>
              </a:rPr>
              <a:t>What We “Thought” We Knew</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200" b="1" i="0" u="none" strike="noStrike" cap="none" normalizeH="0" baseline="0" dirty="0">
                <a:ln>
                  <a:noFill/>
                </a:ln>
                <a:solidFill>
                  <a:schemeClr val="bg1"/>
                </a:solidFill>
                <a:effectLst/>
                <a:latin typeface="Arial" panose="020B0604020202020204" pitchFamily="34" charset="0"/>
              </a:rPr>
              <a:t>SAVANNAH </a:t>
            </a:r>
            <a:r>
              <a:rPr kumimoji="0" lang="en-US" altLang="en-US" sz="7200" b="1" i="0" u="none" strike="noStrike" cap="none" normalizeH="0" baseline="0" dirty="0">
                <a:ln>
                  <a:noFill/>
                </a:ln>
                <a:solidFill>
                  <a:srgbClr val="0D1540"/>
                </a:solidFill>
                <a:effectLst/>
                <a:latin typeface="Arial" panose="020B0604020202020204" pitchFamily="34" charset="0"/>
              </a:rPr>
              <a:t>GPS</a:t>
            </a:r>
            <a:r>
              <a:rPr kumimoji="0" lang="en-US" altLang="en-US" sz="7200" b="1" i="0" u="none" strike="noStrike" cap="none" normalizeH="0" baseline="0" dirty="0">
                <a:ln>
                  <a:noFill/>
                </a:ln>
                <a:solidFill>
                  <a:srgbClr val="00B050"/>
                </a:solidFill>
                <a:effectLst/>
                <a:latin typeface="Arial" panose="020B0604020202020204" pitchFamily="34" charset="0"/>
              </a:rPr>
              <a:t> </a:t>
            </a:r>
          </a:p>
        </p:txBody>
      </p:sp>
      <p:sp>
        <p:nvSpPr>
          <p:cNvPr id="12" name="Rectangle 5">
            <a:extLst>
              <a:ext uri="{FF2B5EF4-FFF2-40B4-BE49-F238E27FC236}">
                <a16:creationId xmlns:a16="http://schemas.microsoft.com/office/drawing/2014/main" id="{E426AD65-7DB2-F28A-50DC-27E61FBF8C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Logo&#10;&#10;Description automatically generated">
            <a:extLst>
              <a:ext uri="{FF2B5EF4-FFF2-40B4-BE49-F238E27FC236}">
                <a16:creationId xmlns:a16="http://schemas.microsoft.com/office/drawing/2014/main" id="{CDC048A5-761B-47FF-84BB-7A5688523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 y="80739"/>
            <a:ext cx="2420322" cy="1633870"/>
          </a:xfrm>
          <a:prstGeom prst="rect">
            <a:avLst/>
          </a:prstGeom>
        </p:spPr>
      </p:pic>
      <p:sp>
        <p:nvSpPr>
          <p:cNvPr id="15" name="Rectangle 6">
            <a:extLst>
              <a:ext uri="{FF2B5EF4-FFF2-40B4-BE49-F238E27FC236}">
                <a16:creationId xmlns:a16="http://schemas.microsoft.com/office/drawing/2014/main" id="{0D77C479-819E-AF0F-D478-2983F2538FD0}"/>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89206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BB83D-A240-A748-9ABD-BE2D289A68EF}"/>
              </a:ext>
            </a:extLst>
          </p:cNvPr>
          <p:cNvSpPr txBox="1"/>
          <p:nvPr/>
        </p:nvSpPr>
        <p:spPr>
          <a:xfrm>
            <a:off x="450937" y="263046"/>
            <a:ext cx="11599101" cy="59593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4:  Develop World Class Livable Environment &amp; Infrastructure</a:t>
            </a:r>
          </a:p>
        </p:txBody>
      </p:sp>
      <p:sp>
        <p:nvSpPr>
          <p:cNvPr id="5" name="TextBox 4">
            <a:extLst>
              <a:ext uri="{FF2B5EF4-FFF2-40B4-BE49-F238E27FC236}">
                <a16:creationId xmlns:a16="http://schemas.microsoft.com/office/drawing/2014/main" id="{60CDEEEF-D478-9347-97A0-9829AD267252}"/>
              </a:ext>
            </a:extLst>
          </p:cNvPr>
          <p:cNvSpPr txBox="1"/>
          <p:nvPr/>
        </p:nvSpPr>
        <p:spPr>
          <a:xfrm>
            <a:off x="1027134" y="858979"/>
            <a:ext cx="9745250" cy="4851841"/>
          </a:xfrm>
          <a:prstGeom prst="rect">
            <a:avLst/>
          </a:prstGeom>
          <a:noFill/>
        </p:spPr>
        <p:txBody>
          <a:bodyPr wrap="square">
            <a:spAutoFit/>
          </a:bodyPr>
          <a:lstStyle/>
          <a:p>
            <a:pPr marL="400050" marR="0" lvl="0" indent="-400050">
              <a:lnSpc>
                <a:spcPct val="115000"/>
              </a:lnSpc>
              <a:spcBef>
                <a:spcPts val="0"/>
              </a:spcBef>
              <a:spcAft>
                <a:spcPts val="0"/>
              </a:spcAft>
              <a:buFont typeface="+mj-lt"/>
              <a:buAutoNum type="romanUcPeriod" startAt="3"/>
            </a:pPr>
            <a:r>
              <a:rPr lang="en-US" sz="1800" b="1" dirty="0">
                <a:effectLst/>
                <a:latin typeface="Calibri" panose="020F0502020204030204" pitchFamily="34" charset="0"/>
                <a:ea typeface="Calibri" panose="020F0502020204030204" pitchFamily="34" charset="0"/>
                <a:cs typeface="Arial" panose="020B0604020202020204" pitchFamily="34" charset="0"/>
              </a:rPr>
              <a:t>Be a leader in establishing environmentally healthy policies and equitable land use plans that protect our natural and cultural resources.</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Engage the community in the planning and design of all public spaces and comprehensive zoning and land use plans.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Continue and potentially expand the 100% Savannah Clean Energy plan and sustainability programs.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Support community-led efforts such as tree planting, habitat restoration, and clean-up events, while strengthening community engagement and education campaigns and programs to raise awareness about environmental issues.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Collaborate with neighboring jurisdictions to take a leadership role in regional planning initiatives.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Strengthen and expand existing initiatives to preserve historic sites, restore historic buildings, and further promote Savannah’s cultural history.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spcAft>
                <a:spcPts val="80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Support the use of recycled, locally sourced materials in construction, and encourage practices that reduce waste, save energy, and protect the environment.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2827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BDC735-D0A8-6647-BFD2-13EB8A8CAED8}"/>
              </a:ext>
            </a:extLst>
          </p:cNvPr>
          <p:cNvSpPr txBox="1"/>
          <p:nvPr/>
        </p:nvSpPr>
        <p:spPr>
          <a:xfrm>
            <a:off x="588723" y="350729"/>
            <a:ext cx="11223321" cy="529959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5: Improve Quality of Life by Raising Municipal Service Standards</a:t>
            </a:r>
          </a:p>
          <a:p>
            <a:pPr marL="0" marR="0">
              <a:lnSpc>
                <a:spcPct val="115000"/>
              </a:lnSpc>
              <a:spcBef>
                <a:spcPts val="0"/>
              </a:spcBef>
              <a:spcAft>
                <a:spcPts val="800"/>
              </a:spcAft>
            </a:pPr>
            <a:r>
              <a:rPr lang="en-US" dirty="0">
                <a:effectLst/>
                <a:latin typeface="Calibri" panose="020F0502020204030204" pitchFamily="34" charset="0"/>
                <a:ea typeface="Calibri" panose="020F0502020204030204" pitchFamily="34" charset="0"/>
                <a:cs typeface="Arial" panose="020B0604020202020204" pitchFamily="34" charset="0"/>
              </a:rPr>
              <a:t>The City of Savannah is committed to improving the quality of life for residents by raising the standard of upkeep and maintenance of public spaces and rights-of-way, and by providing high-quality residential services that promote healthy, vibrant and peaceful neighborhoods.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pPr>
            <a:r>
              <a:rPr lang="en-US" b="1" dirty="0">
                <a:effectLst/>
                <a:latin typeface="Calibri" panose="020F0502020204030204" pitchFamily="34" charset="0"/>
                <a:ea typeface="Calibri" panose="020F0502020204030204" pitchFamily="34" charset="0"/>
                <a:cs typeface="Arial" panose="020B0604020202020204" pitchFamily="34" charset="0"/>
              </a:rPr>
              <a:t>I. Improve neighborhood quality and livability.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Strengthen enforcement of quality-of-life codes and effectively enforce City Ordinances that protect the use of public spaces for the enjoyment of all.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Prioritize initiatives for reducing blight, removing graffiti, and supporting beautification programs such as Keep Savannah Beautiful.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Monitor and assess neighborhood conditions, addressing issues like litter, speeding and noise on a regular basis.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Continue collaborating with residents and organizations to promote neighborhood cleanliness through education and active engagement.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Conduct tri-annual reviews of quality-of-life codes and standards.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4107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BDC735-D0A8-6647-BFD2-13EB8A8CAED8}"/>
              </a:ext>
            </a:extLst>
          </p:cNvPr>
          <p:cNvSpPr txBox="1"/>
          <p:nvPr/>
        </p:nvSpPr>
        <p:spPr>
          <a:xfrm>
            <a:off x="1" y="350729"/>
            <a:ext cx="11812044" cy="937116"/>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5: Improve Quality of Life by Raising Municipal Service Standards</a:t>
            </a:r>
          </a:p>
          <a:p>
            <a:pPr marL="0" marR="0">
              <a:lnSpc>
                <a:spcPct val="115000"/>
              </a:lnSpc>
              <a:spcBef>
                <a:spcPts val="0"/>
              </a:spcBef>
              <a:spcAft>
                <a:spcPts val="800"/>
              </a:spcAft>
            </a:pP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84C3A947-690D-0C42-A12F-5A9D834F1DE0}"/>
              </a:ext>
            </a:extLst>
          </p:cNvPr>
          <p:cNvSpPr txBox="1"/>
          <p:nvPr/>
        </p:nvSpPr>
        <p:spPr>
          <a:xfrm>
            <a:off x="789140" y="1189973"/>
            <a:ext cx="10722279" cy="5488939"/>
          </a:xfrm>
          <a:prstGeom prst="rect">
            <a:avLst/>
          </a:prstGeom>
          <a:noFill/>
        </p:spPr>
        <p:txBody>
          <a:bodyPr wrap="square">
            <a:spAutoFit/>
          </a:bodyPr>
          <a:lstStyle/>
          <a:p>
            <a:pPr marL="400050" marR="0" lvl="0" indent="-400050">
              <a:lnSpc>
                <a:spcPct val="115000"/>
              </a:lnSpc>
              <a:spcBef>
                <a:spcPts val="0"/>
              </a:spcBef>
              <a:spcAft>
                <a:spcPts val="0"/>
              </a:spcAft>
              <a:buFont typeface="+mj-lt"/>
              <a:buAutoNum type="romanUcPeriod" startAt="2"/>
            </a:pPr>
            <a:r>
              <a:rPr lang="en-US" sz="1800" b="1" dirty="0">
                <a:effectLst/>
                <a:latin typeface="Calibri" panose="020F0502020204030204" pitchFamily="34" charset="0"/>
                <a:ea typeface="Calibri" panose="020F0502020204030204" pitchFamily="34" charset="0"/>
                <a:cs typeface="Arial" panose="020B0604020202020204" pitchFamily="34" charset="0"/>
              </a:rPr>
              <a:t>Keep public spaces and infrastructure safe, clean, and well-maintained.</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Equip staff with appropriate training and tools to enhance upkeep, address issues, and to maximize customer service quality.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Strengthen standards for maintaining public spaces to ensure facility accessibility, functionality, useability and quality for citizens and visitors.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Leverage new technology to streamline and improve processes to maximize maintenance efficiencies and minimize cost.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400050" marR="0" lvl="0" indent="-400050">
              <a:lnSpc>
                <a:spcPct val="115000"/>
              </a:lnSpc>
              <a:spcBef>
                <a:spcPts val="0"/>
              </a:spcBef>
              <a:spcAft>
                <a:spcPts val="0"/>
              </a:spcAft>
              <a:buFont typeface="+mj-lt"/>
              <a:buAutoNum type="romanUcPeriod" startAt="3"/>
            </a:pPr>
            <a:r>
              <a:rPr lang="en-US" sz="1800" b="1" dirty="0">
                <a:effectLst/>
                <a:latin typeface="Calibri" panose="020F0502020204030204" pitchFamily="34" charset="0"/>
                <a:ea typeface="Calibri" panose="020F0502020204030204" pitchFamily="34" charset="0"/>
                <a:cs typeface="Arial" panose="020B0604020202020204" pitchFamily="34" charset="0"/>
              </a:rPr>
              <a:t>Deliver exceptional and personalized customer service efficiently and equitably.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Enhance efforts to provide timely updates on schedules for routine municipal services—like trash collection, recycling pickups, and street cleaning.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15000"/>
              </a:lnSpc>
              <a:buFont typeface="+mj-lt"/>
              <a:buAutoNum type="arabicPeriod"/>
            </a:pPr>
            <a:r>
              <a:rPr lang="en-US" dirty="0">
                <a:effectLst/>
                <a:latin typeface="Calibri" panose="020F0502020204030204" pitchFamily="34" charset="0"/>
                <a:ea typeface="Yu Mincho" panose="02020400000000000000" pitchFamily="18" charset="-128"/>
                <a:cs typeface="Arial" panose="020B0604020202020204" pitchFamily="34" charset="0"/>
              </a:rPr>
              <a:t>Enhance and expand the City’s 311 system to serve as a centralized platform for capturing, integrating, and tracking service requests from all sources; use this data to monitor service levels, identify changing service demand trends, and engage and educate the community on City services and responsiveness.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Use tools and surveys to measure customer satisfaction and establish a “push” notification to inform residents about things that may impact their service schedule.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spcAft>
                <a:spcPts val="80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Establish a customer service program that trains employees and holds them accountable.</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6954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FC0CE-5CB0-D941-AD2E-23DDE7D947B4}"/>
              </a:ext>
            </a:extLst>
          </p:cNvPr>
          <p:cNvSpPr txBox="1"/>
          <p:nvPr/>
        </p:nvSpPr>
        <p:spPr>
          <a:xfrm>
            <a:off x="1114816" y="350728"/>
            <a:ext cx="9695145" cy="4474430"/>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6:  Always Be a High-Performing Government</a:t>
            </a:r>
          </a:p>
          <a:p>
            <a:pPr marL="228600" marR="0" algn="just">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The City of Savannah will provide exceptional municipal services that are responsive, inclusive, and innovative.  We will partner with citizens and businesses in the development of solutions for the community, practice sound fiscal management and do all things with integrity, transparency, and accountability.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228600" marR="0" algn="just">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romanUcPeriod"/>
            </a:pPr>
            <a:r>
              <a:rPr lang="en-US" sz="1800" b="1" dirty="0">
                <a:effectLst/>
                <a:latin typeface="Calibri" panose="020F0502020204030204" pitchFamily="34" charset="0"/>
                <a:ea typeface="Calibri" panose="020F0502020204030204" pitchFamily="34" charset="0"/>
                <a:cs typeface="Arial" panose="020B0604020202020204" pitchFamily="34" charset="0"/>
              </a:rPr>
              <a:t>Ensure every dollar of public funds is spent wisely, transparently, and to the maximum benefit of our community.</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Exercise prudent and long-term focused fiscal practices that keep property tax rates as low as possible, maintain reserves, sustain a high credit rating, and diversifies revenue streams.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Transparently align budget resources with the City’s key priorities.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Save money to the taxpayer by implementing operational efficiencies, eliminating redundancy and waste, and optimizing partnerships to leverage shared services.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46875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FC0CE-5CB0-D941-AD2E-23DDE7D947B4}"/>
              </a:ext>
            </a:extLst>
          </p:cNvPr>
          <p:cNvSpPr txBox="1"/>
          <p:nvPr/>
        </p:nvSpPr>
        <p:spPr>
          <a:xfrm>
            <a:off x="1114816" y="350728"/>
            <a:ext cx="9695145" cy="595932"/>
          </a:xfrm>
          <a:prstGeom prst="rect">
            <a:avLst/>
          </a:prstGeom>
          <a:noFill/>
        </p:spPr>
        <p:txBody>
          <a:bodyPr wrap="square">
            <a:spAutoFit/>
          </a:bodyPr>
          <a:lstStyle/>
          <a:p>
            <a:pPr marL="0" marR="0" algn="ctr">
              <a:lnSpc>
                <a:spcPct val="107000"/>
              </a:lnSpc>
              <a:spcBef>
                <a:spcPts val="1800"/>
              </a:spcBef>
              <a:spcAft>
                <a:spcPts val="400"/>
              </a:spcAft>
            </a:pPr>
            <a:r>
              <a:rPr lang="en-US" sz="32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GOAL 6:  Always Be a High-Performing Government</a:t>
            </a:r>
          </a:p>
        </p:txBody>
      </p:sp>
      <p:sp>
        <p:nvSpPr>
          <p:cNvPr id="4" name="TextBox 3">
            <a:extLst>
              <a:ext uri="{FF2B5EF4-FFF2-40B4-BE49-F238E27FC236}">
                <a16:creationId xmlns:a16="http://schemas.microsoft.com/office/drawing/2014/main" id="{1E0B9117-BA49-2A48-97CA-1163BD67D091}"/>
              </a:ext>
            </a:extLst>
          </p:cNvPr>
          <p:cNvSpPr txBox="1"/>
          <p:nvPr/>
        </p:nvSpPr>
        <p:spPr>
          <a:xfrm>
            <a:off x="475989" y="1064712"/>
            <a:ext cx="10622071" cy="5157822"/>
          </a:xfrm>
          <a:prstGeom prst="rect">
            <a:avLst/>
          </a:prstGeom>
          <a:noFill/>
        </p:spPr>
        <p:txBody>
          <a:bodyPr wrap="square">
            <a:spAutoFit/>
          </a:bodyPr>
          <a:lstStyle/>
          <a:p>
            <a:pPr marL="400050" marR="0" lvl="0" indent="-400050" algn="just">
              <a:lnSpc>
                <a:spcPct val="115000"/>
              </a:lnSpc>
              <a:spcBef>
                <a:spcPts val="0"/>
              </a:spcBef>
              <a:spcAft>
                <a:spcPts val="0"/>
              </a:spcAft>
              <a:buFont typeface="+mj-lt"/>
              <a:buAutoNum type="romanUcPeriod" startAt="2"/>
            </a:pPr>
            <a:r>
              <a:rPr lang="en-US" sz="1800" b="1" dirty="0">
                <a:effectLst/>
                <a:latin typeface="Calibri" panose="020F0502020204030204" pitchFamily="34" charset="0"/>
                <a:ea typeface="Calibri" panose="020F0502020204030204" pitchFamily="34" charset="0"/>
                <a:cs typeface="Arial" panose="020B0604020202020204" pitchFamily="34" charset="0"/>
              </a:rPr>
              <a:t>Use the latest technology to make city services fast, easy and accurate.</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Enhance utility billing processes, implement user-friendly payment options and upgrade to digital records.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Implement a new Enterprise Resource Planning (ERP) System.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Launch data and performance management initiatives to monitor performance through open portal dashboards and trend analysis.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685800" marR="0" algn="just">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400050" marR="0" lvl="0" indent="-400050" algn="just">
              <a:lnSpc>
                <a:spcPct val="115000"/>
              </a:lnSpc>
              <a:spcBef>
                <a:spcPts val="0"/>
              </a:spcBef>
              <a:spcAft>
                <a:spcPts val="0"/>
              </a:spcAft>
              <a:buFont typeface="+mj-lt"/>
              <a:buAutoNum type="romanUcPeriod" startAt="3"/>
            </a:pPr>
            <a:r>
              <a:rPr lang="en-US" sz="1800" b="1" dirty="0">
                <a:effectLst/>
                <a:latin typeface="Calibri" panose="020F0502020204030204" pitchFamily="34" charset="0"/>
                <a:ea typeface="Calibri" panose="020F0502020204030204" pitchFamily="34" charset="0"/>
                <a:cs typeface="Arial" panose="020B0604020202020204" pitchFamily="34" charset="0"/>
              </a:rPr>
              <a:t>Build a talented team of great public servants committed to providing exceptional services to residents.</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Maintain a disciplined employee performance review process that builds professional strengths and holds team members accountable for expected job performance.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Integrate Diversity, Equity and Inclusion principles in hiring and promotion processes.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Refine and advance a comprehensive compensation strategy.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Offer training and professional growth opportunities to employees.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Celebrate employee achievements and improve internal communication.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spcAft>
                <a:spcPts val="800"/>
              </a:spcAft>
              <a:buFont typeface="+mj-lt"/>
              <a:buAutoNum type="arabicPeriod"/>
            </a:pPr>
            <a:r>
              <a:rPr lang="en-US" dirty="0">
                <a:effectLst/>
                <a:latin typeface="Calibri" panose="020F0502020204030204" pitchFamily="34" charset="0"/>
                <a:ea typeface="Calibri" panose="020F0502020204030204" pitchFamily="34" charset="0"/>
                <a:cs typeface="Arial" panose="020B0604020202020204" pitchFamily="34" charset="0"/>
              </a:rPr>
              <a:t>Implement a citywide succession plan and Workspace Master Plan.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See upcoming Equity Strategic Plan</a:t>
            </a:r>
          </a:p>
        </p:txBody>
      </p:sp>
    </p:spTree>
    <p:extLst>
      <p:ext uri="{BB962C8B-B14F-4D97-AF65-F5344CB8AC3E}">
        <p14:creationId xmlns:p14="http://schemas.microsoft.com/office/powerpoint/2010/main" val="3553795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a:extLst>
            <a:ext uri="{FF2B5EF4-FFF2-40B4-BE49-F238E27FC236}">
              <a16:creationId xmlns:a16="http://schemas.microsoft.com/office/drawing/2014/main" id="{5C2916BE-D035-C48F-6B8B-C6FAAE76E2F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ACBCB90-2AA2-2CF6-8A55-10A4FB06C664}"/>
              </a:ext>
            </a:extLst>
          </p:cNvPr>
          <p:cNvSpPr txBox="1"/>
          <p:nvPr/>
        </p:nvSpPr>
        <p:spPr>
          <a:xfrm>
            <a:off x="152400" y="2404085"/>
            <a:ext cx="11958084" cy="181588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Leading Indicators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a:ln>
                  <a:noFill/>
                </a:ln>
                <a:solidFill>
                  <a:prstClr val="white"/>
                </a:solidFill>
                <a:effectLst/>
                <a:uLnTx/>
                <a:uFillTx/>
                <a:latin typeface="Arial" panose="020B0604020202020204" pitchFamily="34" charset="0"/>
                <a:ea typeface="+mn-ea"/>
                <a:cs typeface="+mn-cs"/>
              </a:rPr>
              <a:t>SAVANNAH </a:t>
            </a:r>
            <a:r>
              <a:rPr kumimoji="0" lang="en-US" altLang="en-US" sz="7200" b="1" i="0" u="none" strike="noStrike" kern="1200" cap="none" spc="0" normalizeH="0" baseline="0" noProof="0">
                <a:ln>
                  <a:noFill/>
                </a:ln>
                <a:solidFill>
                  <a:srgbClr val="0D1540"/>
                </a:solidFill>
                <a:effectLst/>
                <a:uLnTx/>
                <a:uFillTx/>
                <a:latin typeface="Arial" panose="020B0604020202020204" pitchFamily="34" charset="0"/>
                <a:ea typeface="+mn-ea"/>
                <a:cs typeface="+mn-cs"/>
              </a:rPr>
              <a:t>GPS </a:t>
            </a:r>
          </a:p>
        </p:txBody>
      </p:sp>
      <p:sp>
        <p:nvSpPr>
          <p:cNvPr id="12" name="Rectangle 5">
            <a:extLst>
              <a:ext uri="{FF2B5EF4-FFF2-40B4-BE49-F238E27FC236}">
                <a16:creationId xmlns:a16="http://schemas.microsoft.com/office/drawing/2014/main" id="{681891DE-BC9F-2B82-3648-64DDF55A204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Logo&#10;&#10;Description automatically generated">
            <a:extLst>
              <a:ext uri="{FF2B5EF4-FFF2-40B4-BE49-F238E27FC236}">
                <a16:creationId xmlns:a16="http://schemas.microsoft.com/office/drawing/2014/main" id="{8F017582-2A25-B09E-9016-C8E2591E4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 y="80739"/>
            <a:ext cx="2420322" cy="1633870"/>
          </a:xfrm>
          <a:prstGeom prst="rect">
            <a:avLst/>
          </a:prstGeom>
        </p:spPr>
      </p:pic>
      <p:sp>
        <p:nvSpPr>
          <p:cNvPr id="15" name="Rectangle 6">
            <a:extLst>
              <a:ext uri="{FF2B5EF4-FFF2-40B4-BE49-F238E27FC236}">
                <a16:creationId xmlns:a16="http://schemas.microsoft.com/office/drawing/2014/main" id="{F68E0568-EF7E-AF34-6320-8FACE8D2D786}"/>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3581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327759" y="300625"/>
            <a:ext cx="10202751" cy="2091242"/>
          </a:xfrm>
          <a:prstGeom prst="rect">
            <a:avLst/>
          </a:prstGeom>
          <a:noFill/>
          <a:ln/>
        </p:spPr>
        <p:txBody>
          <a:bodyPr wrap="square" lIns="0" tIns="0" rIns="0" bIns="0" rtlCol="0" anchor="t"/>
          <a:lstStyle/>
          <a:p>
            <a:pPr>
              <a:lnSpc>
                <a:spcPts val="4625"/>
              </a:lnSpc>
            </a:pPr>
            <a:r>
              <a:rPr lang="en-US" sz="3708" b="1" dirty="0">
                <a:solidFill>
                  <a:srgbClr val="152D47"/>
                </a:solidFill>
                <a:latin typeface="Crimson Pro Semi Bold" pitchFamily="34" charset="0"/>
                <a:ea typeface="Crimson Pro Semi Bold" pitchFamily="34" charset="-122"/>
                <a:cs typeface="Crimson Pro Semi Bold" pitchFamily="34" charset="-120"/>
              </a:rPr>
              <a:t>Understanding Strategic Progress Measurement</a:t>
            </a:r>
            <a:endParaRPr lang="en-US" sz="3708" b="1" dirty="0"/>
          </a:p>
        </p:txBody>
      </p:sp>
      <p:pic>
        <p:nvPicPr>
          <p:cNvPr id="11" name="Picture 10" descr="Diagram&#10;&#10;AI-generated content may be incorrect.">
            <a:extLst>
              <a:ext uri="{FF2B5EF4-FFF2-40B4-BE49-F238E27FC236}">
                <a16:creationId xmlns:a16="http://schemas.microsoft.com/office/drawing/2014/main" id="{DA7C9722-AEDC-0BB2-7EB0-C947BCE9A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836" y="1057861"/>
            <a:ext cx="9010327" cy="510445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931863"/>
            <a:ext cx="10869018" cy="1181298"/>
          </a:xfrm>
          <a:prstGeom prst="rect">
            <a:avLst/>
          </a:prstGeom>
          <a:noFill/>
          <a:ln/>
        </p:spPr>
        <p:txBody>
          <a:bodyPr wrap="square" lIns="0" tIns="0" rIns="0" bIns="0" rtlCol="0" anchor="t"/>
          <a:lstStyle/>
          <a:p>
            <a:pPr>
              <a:lnSpc>
                <a:spcPts val="4625"/>
              </a:lnSpc>
            </a:pPr>
            <a:r>
              <a:rPr lang="en-US" sz="3708" b="1" dirty="0">
                <a:solidFill>
                  <a:srgbClr val="152D47"/>
                </a:solidFill>
                <a:latin typeface="Crimson Pro Semi Bold" pitchFamily="34" charset="0"/>
                <a:ea typeface="Crimson Pro Semi Bold" pitchFamily="34" charset="-122"/>
                <a:cs typeface="Crimson Pro Semi Bold" pitchFamily="34" charset="-120"/>
              </a:rPr>
              <a:t>Goal 1: Increase Public Safety and Our Collective Sense of Security</a:t>
            </a:r>
            <a:endParaRPr lang="en-US" sz="3708" b="1" dirty="0"/>
          </a:p>
        </p:txBody>
      </p:sp>
      <p:sp>
        <p:nvSpPr>
          <p:cNvPr id="3" name="Shape 1"/>
          <p:cNvSpPr/>
          <p:nvPr/>
        </p:nvSpPr>
        <p:spPr>
          <a:xfrm>
            <a:off x="661492" y="2491184"/>
            <a:ext cx="425252" cy="425252"/>
          </a:xfrm>
          <a:prstGeom prst="roundRect">
            <a:avLst>
              <a:gd name="adj" fmla="val 6667"/>
            </a:avLst>
          </a:prstGeom>
          <a:solidFill>
            <a:srgbClr val="F2EEEE"/>
          </a:solidFill>
          <a:ln/>
        </p:spPr>
        <p:txBody>
          <a:bodyPr/>
          <a:lstStyle/>
          <a:p>
            <a:endParaRPr lang="en-US" sz="1500"/>
          </a:p>
        </p:txBody>
      </p:sp>
      <p:pic>
        <p:nvPicPr>
          <p:cNvPr id="4" name="Image 0" descr="preencoded.png"/>
          <p:cNvPicPr>
            <a:picLocks noChangeAspect="1"/>
          </p:cNvPicPr>
          <p:nvPr/>
        </p:nvPicPr>
        <p:blipFill>
          <a:blip r:embed="rId3"/>
          <a:stretch>
            <a:fillRect/>
          </a:stretch>
        </p:blipFill>
        <p:spPr>
          <a:xfrm>
            <a:off x="732384" y="2526606"/>
            <a:ext cx="283468" cy="354409"/>
          </a:xfrm>
          <a:prstGeom prst="rect">
            <a:avLst/>
          </a:prstGeom>
        </p:spPr>
      </p:pic>
      <p:sp>
        <p:nvSpPr>
          <p:cNvPr id="5" name="Text 2"/>
          <p:cNvSpPr/>
          <p:nvPr/>
        </p:nvSpPr>
        <p:spPr>
          <a:xfrm>
            <a:off x="1275756" y="2556073"/>
            <a:ext cx="2851249" cy="590550"/>
          </a:xfrm>
          <a:prstGeom prst="rect">
            <a:avLst/>
          </a:prstGeom>
          <a:noFill/>
          <a:ln/>
        </p:spPr>
        <p:txBody>
          <a:bodyPr wrap="square" lIns="0" tIns="0" rIns="0" bIns="0" rtlCol="0" anchor="t"/>
          <a:lstStyle/>
          <a:p>
            <a:pPr>
              <a:lnSpc>
                <a:spcPts val="2292"/>
              </a:lnSpc>
            </a:pPr>
            <a:r>
              <a:rPr lang="en-US" sz="1833">
                <a:solidFill>
                  <a:srgbClr val="4C4C4D"/>
                </a:solidFill>
                <a:latin typeface="Crimson Pro Semi Bold" pitchFamily="34" charset="0"/>
                <a:ea typeface="Crimson Pro Semi Bold" pitchFamily="34" charset="-122"/>
                <a:cs typeface="Crimson Pro Semi Bold" pitchFamily="34" charset="-120"/>
              </a:rPr>
              <a:t>Community Safety Perception Index</a:t>
            </a:r>
            <a:endParaRPr lang="en-US" sz="1833"/>
          </a:p>
        </p:txBody>
      </p:sp>
      <p:sp>
        <p:nvSpPr>
          <p:cNvPr id="6" name="Text 3"/>
          <p:cNvSpPr/>
          <p:nvPr/>
        </p:nvSpPr>
        <p:spPr>
          <a:xfrm>
            <a:off x="1275756" y="3260031"/>
            <a:ext cx="2851249" cy="1209675"/>
          </a:xfrm>
          <a:prstGeom prst="rect">
            <a:avLst/>
          </a:prstGeom>
          <a:noFill/>
          <a:ln/>
        </p:spPr>
        <p:txBody>
          <a:bodyPr wrap="squar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Annual survey measuring residents' sense of safety in neighborhoods, downtown, and parks</a:t>
            </a:r>
            <a:endParaRPr lang="en-US" sz="1458"/>
          </a:p>
        </p:txBody>
      </p:sp>
      <p:sp>
        <p:nvSpPr>
          <p:cNvPr id="9" name="Text 5"/>
          <p:cNvSpPr/>
          <p:nvPr/>
        </p:nvSpPr>
        <p:spPr>
          <a:xfrm>
            <a:off x="4977507" y="2556073"/>
            <a:ext cx="2362696" cy="295275"/>
          </a:xfrm>
          <a:prstGeom prst="rect">
            <a:avLst/>
          </a:prstGeom>
          <a:noFill/>
          <a:ln/>
        </p:spPr>
        <p:txBody>
          <a:bodyPr wrap="none" lIns="0" tIns="0" rIns="0" bIns="0" rtlCol="0" anchor="t"/>
          <a:lstStyle/>
          <a:p>
            <a:pPr>
              <a:lnSpc>
                <a:spcPts val="2292"/>
              </a:lnSpc>
            </a:pPr>
            <a:endParaRPr lang="en-US" sz="1833" dirty="0"/>
          </a:p>
        </p:txBody>
      </p:sp>
      <p:sp>
        <p:nvSpPr>
          <p:cNvPr id="15" name="Shape 10"/>
          <p:cNvSpPr/>
          <p:nvPr/>
        </p:nvSpPr>
        <p:spPr>
          <a:xfrm>
            <a:off x="661492" y="4847729"/>
            <a:ext cx="425252" cy="425252"/>
          </a:xfrm>
          <a:prstGeom prst="roundRect">
            <a:avLst>
              <a:gd name="adj" fmla="val 6667"/>
            </a:avLst>
          </a:prstGeom>
          <a:solidFill>
            <a:srgbClr val="F2EEEE"/>
          </a:solidFill>
          <a:ln/>
        </p:spPr>
        <p:txBody>
          <a:bodyPr/>
          <a:lstStyle/>
          <a:p>
            <a:endParaRPr lang="en-US" sz="1500"/>
          </a:p>
        </p:txBody>
      </p:sp>
      <p:pic>
        <p:nvPicPr>
          <p:cNvPr id="16" name="Image 3" descr="preencoded.png"/>
          <p:cNvPicPr>
            <a:picLocks noChangeAspect="1"/>
          </p:cNvPicPr>
          <p:nvPr/>
        </p:nvPicPr>
        <p:blipFill>
          <a:blip r:embed="rId4"/>
          <a:stretch>
            <a:fillRect/>
          </a:stretch>
        </p:blipFill>
        <p:spPr>
          <a:xfrm>
            <a:off x="732384" y="4883151"/>
            <a:ext cx="283468" cy="354409"/>
          </a:xfrm>
          <a:prstGeom prst="rect">
            <a:avLst/>
          </a:prstGeom>
        </p:spPr>
      </p:pic>
      <p:sp>
        <p:nvSpPr>
          <p:cNvPr id="17" name="Text 11"/>
          <p:cNvSpPr/>
          <p:nvPr/>
        </p:nvSpPr>
        <p:spPr>
          <a:xfrm>
            <a:off x="1275755" y="4912618"/>
            <a:ext cx="3409355" cy="295275"/>
          </a:xfrm>
          <a:prstGeom prst="rect">
            <a:avLst/>
          </a:prstGeom>
          <a:noFill/>
          <a:ln/>
        </p:spPr>
        <p:txBody>
          <a:bodyPr wrap="none" lIns="0" tIns="0" rIns="0" bIns="0" rtlCol="0" anchor="t"/>
          <a:lstStyle/>
          <a:p>
            <a:pPr>
              <a:lnSpc>
                <a:spcPts val="2292"/>
              </a:lnSpc>
            </a:pPr>
            <a:r>
              <a:rPr lang="en-US" sz="1833">
                <a:solidFill>
                  <a:srgbClr val="4C4C4D"/>
                </a:solidFill>
                <a:latin typeface="Crimson Pro Semi Bold" pitchFamily="34" charset="0"/>
                <a:ea typeface="Crimson Pro Semi Bold" pitchFamily="34" charset="-122"/>
                <a:cs typeface="Crimson Pro Semi Bold" pitchFamily="34" charset="-120"/>
              </a:rPr>
              <a:t>Crisis Response Effectiveness Ratio</a:t>
            </a:r>
            <a:endParaRPr lang="en-US" sz="1833"/>
          </a:p>
        </p:txBody>
      </p:sp>
      <p:sp>
        <p:nvSpPr>
          <p:cNvPr id="18" name="Text 12"/>
          <p:cNvSpPr/>
          <p:nvPr/>
        </p:nvSpPr>
        <p:spPr>
          <a:xfrm>
            <a:off x="1275755" y="5321300"/>
            <a:ext cx="4702175" cy="604838"/>
          </a:xfrm>
          <a:prstGeom prst="rect">
            <a:avLst/>
          </a:prstGeom>
          <a:noFill/>
          <a:ln/>
        </p:spPr>
        <p:txBody>
          <a:bodyPr wrap="squar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Percentage of mental health and non-violent crisis calls resolved without arrest/force</a:t>
            </a:r>
            <a:endParaRPr lang="en-US" sz="1458"/>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12032"/>
            <a:ext cx="10869018" cy="1181298"/>
          </a:xfrm>
          <a:prstGeom prst="rect">
            <a:avLst/>
          </a:prstGeom>
          <a:noFill/>
          <a:ln/>
        </p:spPr>
        <p:txBody>
          <a:bodyPr wrap="square" lIns="0" tIns="0" rIns="0" bIns="0" rtlCol="0" anchor="t"/>
          <a:lstStyle/>
          <a:p>
            <a:pPr>
              <a:lnSpc>
                <a:spcPts val="4625"/>
              </a:lnSpc>
            </a:pPr>
            <a:r>
              <a:rPr lang="en-US" sz="3708" b="1" dirty="0">
                <a:solidFill>
                  <a:srgbClr val="152D47"/>
                </a:solidFill>
                <a:latin typeface="Crimson Pro Semi Bold" pitchFamily="34" charset="0"/>
                <a:ea typeface="Crimson Pro Semi Bold" pitchFamily="34" charset="-122"/>
                <a:cs typeface="Crimson Pro Semi Bold" pitchFamily="34" charset="-120"/>
              </a:rPr>
              <a:t>Goal 2: Invest in Equitable Community Development &amp; Resiliency</a:t>
            </a:r>
            <a:endParaRPr lang="en-US" sz="3708" b="1" dirty="0"/>
          </a:p>
        </p:txBody>
      </p:sp>
      <p:grpSp>
        <p:nvGrpSpPr>
          <p:cNvPr id="19" name="Group 18">
            <a:extLst>
              <a:ext uri="{FF2B5EF4-FFF2-40B4-BE49-F238E27FC236}">
                <a16:creationId xmlns:a16="http://schemas.microsoft.com/office/drawing/2014/main" id="{C4C1B213-47C5-C9CC-B8A9-067E4D3BEEEA}"/>
              </a:ext>
            </a:extLst>
          </p:cNvPr>
          <p:cNvGrpSpPr/>
          <p:nvPr/>
        </p:nvGrpSpPr>
        <p:grpSpPr>
          <a:xfrm>
            <a:off x="661492" y="2571353"/>
            <a:ext cx="5340052" cy="1693962"/>
            <a:chOff x="661492" y="2571353"/>
            <a:chExt cx="3496965" cy="1693962"/>
          </a:xfrm>
        </p:grpSpPr>
        <p:sp>
          <p:nvSpPr>
            <p:cNvPr id="3" name="Shape 1"/>
            <p:cNvSpPr/>
            <p:nvPr/>
          </p:nvSpPr>
          <p:spPr>
            <a:xfrm>
              <a:off x="661492" y="2571353"/>
              <a:ext cx="3496965" cy="1693962"/>
            </a:xfrm>
            <a:prstGeom prst="roundRect">
              <a:avLst>
                <a:gd name="adj" fmla="val 1674"/>
              </a:avLst>
            </a:prstGeom>
            <a:solidFill>
              <a:srgbClr val="F2EEEE"/>
            </a:solidFill>
            <a:ln/>
          </p:spPr>
          <p:txBody>
            <a:bodyPr/>
            <a:lstStyle/>
            <a:p>
              <a:endParaRPr lang="en-US" sz="1500"/>
            </a:p>
          </p:txBody>
        </p:sp>
        <p:sp>
          <p:nvSpPr>
            <p:cNvPr id="4" name="Text 2"/>
            <p:cNvSpPr/>
            <p:nvPr/>
          </p:nvSpPr>
          <p:spPr>
            <a:xfrm>
              <a:off x="850504" y="2760365"/>
              <a:ext cx="2774256" cy="295275"/>
            </a:xfrm>
            <a:prstGeom prst="rect">
              <a:avLst/>
            </a:prstGeom>
            <a:noFill/>
            <a:ln/>
          </p:spPr>
          <p:txBody>
            <a:bodyPr wrap="none" lIns="0" tIns="0" rIns="0" bIns="0" rtlCol="0" anchor="t"/>
            <a:lstStyle/>
            <a:p>
              <a:pPr>
                <a:lnSpc>
                  <a:spcPts val="2292"/>
                </a:lnSpc>
              </a:pPr>
              <a:r>
                <a:rPr lang="en-US" sz="1833">
                  <a:solidFill>
                    <a:srgbClr val="4C4C4D"/>
                  </a:solidFill>
                  <a:latin typeface="Crimson Pro Semi Bold" pitchFamily="34" charset="0"/>
                  <a:ea typeface="Crimson Pro Semi Bold" pitchFamily="34" charset="-122"/>
                  <a:cs typeface="Crimson Pro Semi Bold" pitchFamily="34" charset="-120"/>
                </a:rPr>
                <a:t>Housing Affordability Index:</a:t>
              </a:r>
              <a:endParaRPr lang="en-US" sz="1833"/>
            </a:p>
          </p:txBody>
        </p:sp>
        <p:sp>
          <p:nvSpPr>
            <p:cNvPr id="5" name="Text 3"/>
            <p:cNvSpPr/>
            <p:nvPr/>
          </p:nvSpPr>
          <p:spPr>
            <a:xfrm>
              <a:off x="850503" y="3169047"/>
              <a:ext cx="3118942" cy="907257"/>
            </a:xfrm>
            <a:prstGeom prst="rect">
              <a:avLst/>
            </a:prstGeom>
            <a:noFill/>
            <a:ln/>
          </p:spPr>
          <p:txBody>
            <a:bodyPr wrap="square" lIns="0" tIns="0" rIns="0" bIns="0" rtlCol="0" anchor="t"/>
            <a:lstStyle/>
            <a:p>
              <a:pPr>
                <a:lnSpc>
                  <a:spcPts val="2375"/>
                </a:lnSpc>
              </a:pPr>
              <a:r>
                <a:rPr lang="en-US" sz="1458" dirty="0">
                  <a:solidFill>
                    <a:srgbClr val="4C4C4D"/>
                  </a:solidFill>
                  <a:latin typeface="Heebo" pitchFamily="34" charset="0"/>
                  <a:ea typeface="Heebo" pitchFamily="34" charset="-122"/>
                  <a:cs typeface="Heebo" pitchFamily="34" charset="-120"/>
                </a:rPr>
                <a:t>Percentage of households spending less than 30% of income on housing by neighborhood</a:t>
              </a:r>
              <a:endParaRPr lang="en-US" sz="1458" dirty="0"/>
            </a:p>
          </p:txBody>
        </p:sp>
      </p:grpSp>
      <p:grpSp>
        <p:nvGrpSpPr>
          <p:cNvPr id="18" name="Group 17">
            <a:extLst>
              <a:ext uri="{FF2B5EF4-FFF2-40B4-BE49-F238E27FC236}">
                <a16:creationId xmlns:a16="http://schemas.microsoft.com/office/drawing/2014/main" id="{7E544D80-8BB5-6810-9F80-C71EAFF53BC2}"/>
              </a:ext>
            </a:extLst>
          </p:cNvPr>
          <p:cNvGrpSpPr/>
          <p:nvPr/>
        </p:nvGrpSpPr>
        <p:grpSpPr>
          <a:xfrm>
            <a:off x="6190457" y="2571353"/>
            <a:ext cx="5340052" cy="1693962"/>
            <a:chOff x="4347468" y="2571353"/>
            <a:chExt cx="3496965" cy="1693962"/>
          </a:xfrm>
        </p:grpSpPr>
        <p:sp>
          <p:nvSpPr>
            <p:cNvPr id="6" name="Shape 4"/>
            <p:cNvSpPr/>
            <p:nvPr/>
          </p:nvSpPr>
          <p:spPr>
            <a:xfrm>
              <a:off x="4347468" y="2571353"/>
              <a:ext cx="3496965" cy="1693962"/>
            </a:xfrm>
            <a:prstGeom prst="roundRect">
              <a:avLst>
                <a:gd name="adj" fmla="val 1674"/>
              </a:avLst>
            </a:prstGeom>
            <a:solidFill>
              <a:srgbClr val="F2EEEE"/>
            </a:solidFill>
            <a:ln/>
          </p:spPr>
          <p:txBody>
            <a:bodyPr/>
            <a:lstStyle/>
            <a:p>
              <a:endParaRPr lang="en-US" sz="1500"/>
            </a:p>
          </p:txBody>
        </p:sp>
        <p:sp>
          <p:nvSpPr>
            <p:cNvPr id="7" name="Text 5"/>
            <p:cNvSpPr/>
            <p:nvPr/>
          </p:nvSpPr>
          <p:spPr>
            <a:xfrm>
              <a:off x="4536480" y="2760365"/>
              <a:ext cx="2968823" cy="295275"/>
            </a:xfrm>
            <a:prstGeom prst="rect">
              <a:avLst/>
            </a:prstGeom>
            <a:noFill/>
            <a:ln/>
          </p:spPr>
          <p:txBody>
            <a:bodyPr wrap="none" lIns="0" tIns="0" rIns="0" bIns="0" rtlCol="0" anchor="t"/>
            <a:lstStyle/>
            <a:p>
              <a:pPr>
                <a:lnSpc>
                  <a:spcPts val="2292"/>
                </a:lnSpc>
              </a:pPr>
              <a:r>
                <a:rPr lang="en-US" sz="1833">
                  <a:solidFill>
                    <a:srgbClr val="4C4C4D"/>
                  </a:solidFill>
                  <a:latin typeface="Crimson Pro Semi Bold" pitchFamily="34" charset="0"/>
                  <a:ea typeface="Crimson Pro Semi Bold" pitchFamily="34" charset="-122"/>
                  <a:cs typeface="Crimson Pro Semi Bold" pitchFamily="34" charset="-120"/>
                </a:rPr>
                <a:t>Homelessness Rate Reduction:</a:t>
              </a:r>
              <a:endParaRPr lang="en-US" sz="1833"/>
            </a:p>
          </p:txBody>
        </p:sp>
        <p:sp>
          <p:nvSpPr>
            <p:cNvPr id="8" name="Text 6"/>
            <p:cNvSpPr/>
            <p:nvPr/>
          </p:nvSpPr>
          <p:spPr>
            <a:xfrm>
              <a:off x="4536480" y="3169047"/>
              <a:ext cx="3118942" cy="907257"/>
            </a:xfrm>
            <a:prstGeom prst="rect">
              <a:avLst/>
            </a:prstGeom>
            <a:noFill/>
            <a:ln/>
          </p:spPr>
          <p:txBody>
            <a:bodyPr wrap="square" lIns="0" tIns="0" rIns="0" bIns="0" rtlCol="0" anchor="t"/>
            <a:lstStyle/>
            <a:p>
              <a:pPr>
                <a:lnSpc>
                  <a:spcPts val="2375"/>
                </a:lnSpc>
              </a:pPr>
              <a:r>
                <a:rPr lang="en-US" sz="1458" dirty="0">
                  <a:solidFill>
                    <a:srgbClr val="4C4C4D"/>
                  </a:solidFill>
                  <a:latin typeface="Heebo" pitchFamily="34" charset="0"/>
                  <a:ea typeface="Heebo" pitchFamily="34" charset="-122"/>
                  <a:cs typeface="Heebo" pitchFamily="34" charset="-120"/>
                </a:rPr>
                <a:t>Annual percentage change in total homelessness based on point-in-time counts</a:t>
              </a:r>
              <a:endParaRPr lang="en-US" sz="1458" dirty="0"/>
            </a:p>
          </p:txBody>
        </p:sp>
      </p:grpSp>
      <p:sp>
        <p:nvSpPr>
          <p:cNvPr id="12" name="Shape 10"/>
          <p:cNvSpPr/>
          <p:nvPr/>
        </p:nvSpPr>
        <p:spPr>
          <a:xfrm>
            <a:off x="661492" y="4454327"/>
            <a:ext cx="5340053" cy="1391543"/>
          </a:xfrm>
          <a:prstGeom prst="roundRect">
            <a:avLst>
              <a:gd name="adj" fmla="val 2038"/>
            </a:avLst>
          </a:prstGeom>
          <a:solidFill>
            <a:srgbClr val="F2EEEE"/>
          </a:solidFill>
          <a:ln/>
        </p:spPr>
        <p:txBody>
          <a:bodyPr/>
          <a:lstStyle/>
          <a:p>
            <a:endParaRPr lang="en-US" sz="1500"/>
          </a:p>
        </p:txBody>
      </p:sp>
      <p:sp>
        <p:nvSpPr>
          <p:cNvPr id="13" name="Text 11"/>
          <p:cNvSpPr/>
          <p:nvPr/>
        </p:nvSpPr>
        <p:spPr>
          <a:xfrm>
            <a:off x="850503" y="4643338"/>
            <a:ext cx="3656310" cy="295275"/>
          </a:xfrm>
          <a:prstGeom prst="rect">
            <a:avLst/>
          </a:prstGeom>
          <a:noFill/>
          <a:ln/>
        </p:spPr>
        <p:txBody>
          <a:bodyPr wrap="none" lIns="0" tIns="0" rIns="0" bIns="0" rtlCol="0" anchor="t"/>
          <a:lstStyle/>
          <a:p>
            <a:pPr>
              <a:lnSpc>
                <a:spcPts val="2292"/>
              </a:lnSpc>
            </a:pPr>
            <a:r>
              <a:rPr lang="en-US" sz="1833">
                <a:solidFill>
                  <a:srgbClr val="4C4C4D"/>
                </a:solidFill>
                <a:latin typeface="Crimson Pro Semi Bold" pitchFamily="34" charset="0"/>
                <a:ea typeface="Crimson Pro Semi Bold" pitchFamily="34" charset="-122"/>
                <a:cs typeface="Crimson Pro Semi Bold" pitchFamily="34" charset="-120"/>
              </a:rPr>
              <a:t>Community Health Disparities Index:</a:t>
            </a:r>
            <a:endParaRPr lang="en-US" sz="1833"/>
          </a:p>
        </p:txBody>
      </p:sp>
      <p:sp>
        <p:nvSpPr>
          <p:cNvPr id="14" name="Text 12"/>
          <p:cNvSpPr/>
          <p:nvPr/>
        </p:nvSpPr>
        <p:spPr>
          <a:xfrm>
            <a:off x="850504" y="5052020"/>
            <a:ext cx="4962029" cy="604838"/>
          </a:xfrm>
          <a:prstGeom prst="rect">
            <a:avLst/>
          </a:prstGeom>
          <a:noFill/>
          <a:ln/>
        </p:spPr>
        <p:txBody>
          <a:bodyPr wrap="squar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Measures gaps in key health outcomes between neighborhoods</a:t>
            </a:r>
            <a:endParaRPr lang="en-US" sz="1458"/>
          </a:p>
        </p:txBody>
      </p:sp>
      <p:sp>
        <p:nvSpPr>
          <p:cNvPr id="15" name="Shape 13"/>
          <p:cNvSpPr/>
          <p:nvPr/>
        </p:nvSpPr>
        <p:spPr>
          <a:xfrm>
            <a:off x="6190556" y="4454327"/>
            <a:ext cx="5340053" cy="1391543"/>
          </a:xfrm>
          <a:prstGeom prst="roundRect">
            <a:avLst>
              <a:gd name="adj" fmla="val 2038"/>
            </a:avLst>
          </a:prstGeom>
          <a:solidFill>
            <a:srgbClr val="F2EEEE"/>
          </a:solidFill>
          <a:ln/>
        </p:spPr>
        <p:txBody>
          <a:bodyPr/>
          <a:lstStyle/>
          <a:p>
            <a:endParaRPr lang="en-US" sz="1500"/>
          </a:p>
        </p:txBody>
      </p:sp>
      <p:sp>
        <p:nvSpPr>
          <p:cNvPr id="16" name="Text 14"/>
          <p:cNvSpPr/>
          <p:nvPr/>
        </p:nvSpPr>
        <p:spPr>
          <a:xfrm>
            <a:off x="6379568" y="4643338"/>
            <a:ext cx="4330799" cy="295275"/>
          </a:xfrm>
          <a:prstGeom prst="rect">
            <a:avLst/>
          </a:prstGeom>
          <a:noFill/>
          <a:ln/>
        </p:spPr>
        <p:txBody>
          <a:bodyPr wrap="none" lIns="0" tIns="0" rIns="0" bIns="0" rtlCol="0" anchor="t"/>
          <a:lstStyle/>
          <a:p>
            <a:pPr>
              <a:lnSpc>
                <a:spcPts val="2292"/>
              </a:lnSpc>
            </a:pPr>
            <a:r>
              <a:rPr lang="en-US" sz="1833">
                <a:solidFill>
                  <a:srgbClr val="4C4C4D"/>
                </a:solidFill>
                <a:latin typeface="Crimson Pro Semi Bold" pitchFamily="34" charset="0"/>
                <a:ea typeface="Crimson Pro Semi Bold" pitchFamily="34" charset="-122"/>
                <a:cs typeface="Crimson Pro Semi Bold" pitchFamily="34" charset="-120"/>
              </a:rPr>
              <a:t>Inclusive Community Engagement Measure:</a:t>
            </a:r>
            <a:endParaRPr lang="en-US" sz="1833"/>
          </a:p>
        </p:txBody>
      </p:sp>
      <p:sp>
        <p:nvSpPr>
          <p:cNvPr id="17" name="Text 15"/>
          <p:cNvSpPr/>
          <p:nvPr/>
        </p:nvSpPr>
        <p:spPr>
          <a:xfrm>
            <a:off x="6379568" y="5052020"/>
            <a:ext cx="4962029" cy="604838"/>
          </a:xfrm>
          <a:prstGeom prst="rect">
            <a:avLst/>
          </a:prstGeom>
          <a:noFill/>
          <a:ln/>
        </p:spPr>
        <p:txBody>
          <a:bodyPr wrap="squar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Assessment of demographic representativeness in public participation across city activities</a:t>
            </a:r>
            <a:endParaRPr lang="en-US" sz="1458"/>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7120" y="728762"/>
            <a:ext cx="10977761" cy="1084064"/>
          </a:xfrm>
          <a:prstGeom prst="rect">
            <a:avLst/>
          </a:prstGeom>
          <a:noFill/>
          <a:ln/>
        </p:spPr>
        <p:txBody>
          <a:bodyPr wrap="square" lIns="0" tIns="0" rIns="0" bIns="0" rtlCol="0" anchor="t"/>
          <a:lstStyle/>
          <a:p>
            <a:pPr>
              <a:lnSpc>
                <a:spcPts val="4250"/>
              </a:lnSpc>
            </a:pPr>
            <a:r>
              <a:rPr lang="en-US" sz="3375" b="1" dirty="0">
                <a:solidFill>
                  <a:srgbClr val="152D47"/>
                </a:solidFill>
                <a:latin typeface="Crimson Pro Semi Bold" pitchFamily="34" charset="0"/>
                <a:ea typeface="Crimson Pro Semi Bold" pitchFamily="34" charset="-122"/>
                <a:cs typeface="Crimson Pro Semi Bold" pitchFamily="34" charset="-120"/>
              </a:rPr>
              <a:t>Goal 3: Expand Economic Access, Opportunity &amp; Vitality for All</a:t>
            </a:r>
            <a:endParaRPr lang="en-US" sz="3375" b="1" dirty="0"/>
          </a:p>
        </p:txBody>
      </p:sp>
      <p:pic>
        <p:nvPicPr>
          <p:cNvPr id="3" name="Image 0" descr="preencoded.png"/>
          <p:cNvPicPr>
            <a:picLocks noChangeAspect="1"/>
          </p:cNvPicPr>
          <p:nvPr/>
        </p:nvPicPr>
        <p:blipFill>
          <a:blip r:embed="rId3"/>
          <a:stretch>
            <a:fillRect/>
          </a:stretch>
        </p:blipFill>
        <p:spPr>
          <a:xfrm>
            <a:off x="607119" y="2159694"/>
            <a:ext cx="433685" cy="433685"/>
          </a:xfrm>
          <a:prstGeom prst="rect">
            <a:avLst/>
          </a:prstGeom>
        </p:spPr>
      </p:pic>
      <p:sp>
        <p:nvSpPr>
          <p:cNvPr id="4" name="Text 1"/>
          <p:cNvSpPr/>
          <p:nvPr/>
        </p:nvSpPr>
        <p:spPr>
          <a:xfrm>
            <a:off x="607120" y="2766814"/>
            <a:ext cx="2581771" cy="542132"/>
          </a:xfrm>
          <a:prstGeom prst="rect">
            <a:avLst/>
          </a:prstGeom>
          <a:noFill/>
          <a:ln/>
        </p:spPr>
        <p:txBody>
          <a:bodyPr wrap="square" lIns="0" tIns="0" rIns="0" bIns="0" rtlCol="0" anchor="t"/>
          <a:lstStyle/>
          <a:p>
            <a:pPr>
              <a:lnSpc>
                <a:spcPts val="2125"/>
              </a:lnSpc>
            </a:pPr>
            <a:r>
              <a:rPr lang="en-US" sz="1667" dirty="0">
                <a:solidFill>
                  <a:srgbClr val="4C4C4D"/>
                </a:solidFill>
                <a:latin typeface="Crimson Pro Semi Bold" pitchFamily="34" charset="0"/>
                <a:ea typeface="Crimson Pro Semi Bold" pitchFamily="34" charset="-122"/>
                <a:cs typeface="Crimson Pro Semi Bold" pitchFamily="34" charset="-120"/>
              </a:rPr>
              <a:t>Household Financial Stability Index</a:t>
            </a:r>
            <a:endParaRPr lang="en-US" sz="1667" dirty="0"/>
          </a:p>
        </p:txBody>
      </p:sp>
      <p:sp>
        <p:nvSpPr>
          <p:cNvPr id="5" name="Text 2"/>
          <p:cNvSpPr/>
          <p:nvPr/>
        </p:nvSpPr>
        <p:spPr>
          <a:xfrm>
            <a:off x="607120" y="3413026"/>
            <a:ext cx="2581771" cy="832247"/>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Percentage of households with emergency savings and positive net worth</a:t>
            </a:r>
            <a:endParaRPr lang="en-US" sz="1333"/>
          </a:p>
        </p:txBody>
      </p:sp>
      <p:pic>
        <p:nvPicPr>
          <p:cNvPr id="6" name="Image 1" descr="preencoded.png"/>
          <p:cNvPicPr>
            <a:picLocks noChangeAspect="1"/>
          </p:cNvPicPr>
          <p:nvPr/>
        </p:nvPicPr>
        <p:blipFill>
          <a:blip r:embed="rId4"/>
          <a:stretch>
            <a:fillRect/>
          </a:stretch>
        </p:blipFill>
        <p:spPr>
          <a:xfrm>
            <a:off x="3405683" y="2159694"/>
            <a:ext cx="433685" cy="433685"/>
          </a:xfrm>
          <a:prstGeom prst="rect">
            <a:avLst/>
          </a:prstGeom>
        </p:spPr>
      </p:pic>
      <p:sp>
        <p:nvSpPr>
          <p:cNvPr id="7" name="Text 3"/>
          <p:cNvSpPr/>
          <p:nvPr/>
        </p:nvSpPr>
        <p:spPr>
          <a:xfrm>
            <a:off x="3405683" y="2766814"/>
            <a:ext cx="2581870" cy="542132"/>
          </a:xfrm>
          <a:prstGeom prst="rect">
            <a:avLst/>
          </a:prstGeom>
          <a:noFill/>
          <a:ln/>
        </p:spPr>
        <p:txBody>
          <a:bodyPr wrap="squar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Small Business Vitality Index</a:t>
            </a:r>
            <a:endParaRPr lang="en-US" sz="1667"/>
          </a:p>
        </p:txBody>
      </p:sp>
      <p:sp>
        <p:nvSpPr>
          <p:cNvPr id="8" name="Text 4"/>
          <p:cNvSpPr/>
          <p:nvPr/>
        </p:nvSpPr>
        <p:spPr>
          <a:xfrm>
            <a:off x="3405683" y="3413026"/>
            <a:ext cx="2581870" cy="832247"/>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Measures new business formation, survival rates, and diversity of business ownership</a:t>
            </a:r>
            <a:endParaRPr lang="en-US" sz="1333"/>
          </a:p>
        </p:txBody>
      </p:sp>
      <p:pic>
        <p:nvPicPr>
          <p:cNvPr id="9" name="Image 2" descr="preencoded.png"/>
          <p:cNvPicPr>
            <a:picLocks noChangeAspect="1"/>
          </p:cNvPicPr>
          <p:nvPr/>
        </p:nvPicPr>
        <p:blipFill>
          <a:blip r:embed="rId5"/>
          <a:stretch>
            <a:fillRect/>
          </a:stretch>
        </p:blipFill>
        <p:spPr>
          <a:xfrm>
            <a:off x="6204347" y="2159694"/>
            <a:ext cx="433685" cy="433685"/>
          </a:xfrm>
          <a:prstGeom prst="rect">
            <a:avLst/>
          </a:prstGeom>
        </p:spPr>
      </p:pic>
      <p:sp>
        <p:nvSpPr>
          <p:cNvPr id="10" name="Text 5"/>
          <p:cNvSpPr/>
          <p:nvPr/>
        </p:nvSpPr>
        <p:spPr>
          <a:xfrm>
            <a:off x="6204347" y="2766814"/>
            <a:ext cx="2581870" cy="542132"/>
          </a:xfrm>
          <a:prstGeom prst="rect">
            <a:avLst/>
          </a:prstGeom>
          <a:noFill/>
          <a:ln/>
        </p:spPr>
        <p:txBody>
          <a:bodyPr wrap="squar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Local Economic Impact Measure</a:t>
            </a:r>
            <a:endParaRPr lang="en-US" sz="1667"/>
          </a:p>
        </p:txBody>
      </p:sp>
      <p:sp>
        <p:nvSpPr>
          <p:cNvPr id="11" name="Text 6"/>
          <p:cNvSpPr/>
          <p:nvPr/>
        </p:nvSpPr>
        <p:spPr>
          <a:xfrm>
            <a:off x="6204347" y="3413026"/>
            <a:ext cx="2581870" cy="554832"/>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Percentage of total city spending captured by local businesses</a:t>
            </a:r>
            <a:endParaRPr lang="en-US" sz="1333"/>
          </a:p>
        </p:txBody>
      </p:sp>
      <p:pic>
        <p:nvPicPr>
          <p:cNvPr id="12" name="Image 3" descr="preencoded.png"/>
          <p:cNvPicPr>
            <a:picLocks noChangeAspect="1"/>
          </p:cNvPicPr>
          <p:nvPr/>
        </p:nvPicPr>
        <p:blipFill>
          <a:blip r:embed="rId6"/>
          <a:stretch>
            <a:fillRect/>
          </a:stretch>
        </p:blipFill>
        <p:spPr>
          <a:xfrm>
            <a:off x="9003010" y="2159694"/>
            <a:ext cx="433685" cy="433685"/>
          </a:xfrm>
          <a:prstGeom prst="rect">
            <a:avLst/>
          </a:prstGeom>
        </p:spPr>
      </p:pic>
      <p:sp>
        <p:nvSpPr>
          <p:cNvPr id="13" name="Text 7"/>
          <p:cNvSpPr/>
          <p:nvPr/>
        </p:nvSpPr>
        <p:spPr>
          <a:xfrm>
            <a:off x="9003010" y="2766814"/>
            <a:ext cx="2581870" cy="542132"/>
          </a:xfrm>
          <a:prstGeom prst="rect">
            <a:avLst/>
          </a:prstGeom>
          <a:noFill/>
          <a:ln/>
        </p:spPr>
        <p:txBody>
          <a:bodyPr wrap="squar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Commercial District Vitality Score</a:t>
            </a:r>
            <a:endParaRPr lang="en-US" sz="1667"/>
          </a:p>
        </p:txBody>
      </p:sp>
      <p:sp>
        <p:nvSpPr>
          <p:cNvPr id="14" name="Text 8"/>
          <p:cNvSpPr/>
          <p:nvPr/>
        </p:nvSpPr>
        <p:spPr>
          <a:xfrm>
            <a:off x="9003010" y="3413026"/>
            <a:ext cx="2581870" cy="832247"/>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Measures vacancy rates, business diversity, pedestrian activity, and property values</a:t>
            </a:r>
            <a:endParaRPr lang="en-US" sz="1333"/>
          </a:p>
        </p:txBody>
      </p:sp>
      <p:pic>
        <p:nvPicPr>
          <p:cNvPr id="15" name="Image 4" descr="preencoded.png"/>
          <p:cNvPicPr>
            <a:picLocks noChangeAspect="1"/>
          </p:cNvPicPr>
          <p:nvPr/>
        </p:nvPicPr>
        <p:blipFill>
          <a:blip r:embed="rId7"/>
          <a:stretch>
            <a:fillRect/>
          </a:stretch>
        </p:blipFill>
        <p:spPr>
          <a:xfrm>
            <a:off x="607119" y="4592142"/>
            <a:ext cx="433685" cy="433685"/>
          </a:xfrm>
          <a:prstGeom prst="rect">
            <a:avLst/>
          </a:prstGeom>
        </p:spPr>
      </p:pic>
      <p:sp>
        <p:nvSpPr>
          <p:cNvPr id="16" name="Text 9"/>
          <p:cNvSpPr/>
          <p:nvPr/>
        </p:nvSpPr>
        <p:spPr>
          <a:xfrm>
            <a:off x="607120" y="5199261"/>
            <a:ext cx="2477889" cy="271066"/>
          </a:xfrm>
          <a:prstGeom prst="rect">
            <a:avLst/>
          </a:prstGeom>
          <a:noFill/>
          <a:ln/>
        </p:spPr>
        <p:txBody>
          <a:bodyPr wrap="non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Jobs-Housing Balance Ratio</a:t>
            </a:r>
            <a:endParaRPr lang="en-US" sz="1667"/>
          </a:p>
        </p:txBody>
      </p:sp>
      <p:sp>
        <p:nvSpPr>
          <p:cNvPr id="17" name="Text 10"/>
          <p:cNvSpPr/>
          <p:nvPr/>
        </p:nvSpPr>
        <p:spPr>
          <a:xfrm>
            <a:off x="607120" y="5574407"/>
            <a:ext cx="2581771" cy="554832"/>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Relationship between jobs and housing within neighborhoods</a:t>
            </a:r>
            <a:endParaRPr lang="en-US" sz="1333"/>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03892F-FF80-B1CE-A6A2-A31F790B0D73}"/>
              </a:ext>
            </a:extLst>
          </p:cNvPr>
          <p:cNvPicPr>
            <a:picLocks noChangeAspect="1"/>
          </p:cNvPicPr>
          <p:nvPr/>
        </p:nvPicPr>
        <p:blipFill>
          <a:blip r:embed="rId2"/>
          <a:srcRect t="21700" r="-3" b="-3"/>
          <a:stretch/>
        </p:blipFill>
        <p:spPr>
          <a:xfrm>
            <a:off x="3114471" y="321733"/>
            <a:ext cx="3807847" cy="2236177"/>
          </a:xfrm>
          <a:prstGeom prst="rect">
            <a:avLst/>
          </a:prstGeom>
        </p:spPr>
      </p:pic>
      <p:sp>
        <p:nvSpPr>
          <p:cNvPr id="45" name="Rectangle 44">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itting in a room&#10;&#10;AI-generated content may be incorrect.">
            <a:extLst>
              <a:ext uri="{FF2B5EF4-FFF2-40B4-BE49-F238E27FC236}">
                <a16:creationId xmlns:a16="http://schemas.microsoft.com/office/drawing/2014/main" id="{14B02E31-B9BE-32BD-6436-98A708DA8277}"/>
              </a:ext>
            </a:extLst>
          </p:cNvPr>
          <p:cNvPicPr>
            <a:picLocks noChangeAspect="1"/>
          </p:cNvPicPr>
          <p:nvPr/>
        </p:nvPicPr>
        <p:blipFill>
          <a:blip r:embed="rId3">
            <a:extLst>
              <a:ext uri="{28A0092B-C50C-407E-A947-70E740481C1C}">
                <a14:useLocalDpi xmlns:a14="http://schemas.microsoft.com/office/drawing/2010/main" val="0"/>
              </a:ext>
            </a:extLst>
          </a:blip>
          <a:srcRect t="36498" r="-1" b="23370"/>
          <a:stretch/>
        </p:blipFill>
        <p:spPr>
          <a:xfrm>
            <a:off x="942109" y="3179004"/>
            <a:ext cx="5980210" cy="3199942"/>
          </a:xfrm>
          <a:prstGeom prst="rect">
            <a:avLst/>
          </a:prstGeom>
        </p:spPr>
      </p:pic>
      <p:sp>
        <p:nvSpPr>
          <p:cNvPr id="47" name="Rectangle 46">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1E16CC-D0E9-F9E5-6474-64508F76BB83}"/>
              </a:ext>
            </a:extLst>
          </p:cNvPr>
          <p:cNvPicPr>
            <a:picLocks noChangeAspect="1"/>
          </p:cNvPicPr>
          <p:nvPr/>
        </p:nvPicPr>
        <p:blipFill>
          <a:blip r:embed="rId4"/>
          <a:srcRect t="9469" r="-1" b="28715"/>
          <a:stretch/>
        </p:blipFill>
        <p:spPr>
          <a:xfrm>
            <a:off x="7979986" y="513291"/>
            <a:ext cx="3440644" cy="2835794"/>
          </a:xfrm>
          <a:prstGeom prst="rect">
            <a:avLst/>
          </a:prstGeom>
        </p:spPr>
      </p:pic>
      <p:sp>
        <p:nvSpPr>
          <p:cNvPr id="49" name="Rectangle 48">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45DE48D-648C-9062-E3AE-E447913E1B2A}"/>
              </a:ext>
            </a:extLst>
          </p:cNvPr>
          <p:cNvPicPr>
            <a:picLocks noChangeAspect="1"/>
          </p:cNvPicPr>
          <p:nvPr/>
        </p:nvPicPr>
        <p:blipFill>
          <a:blip r:embed="rId5"/>
          <a:srcRect t="22586" r="2" b="35542"/>
          <a:stretch/>
        </p:blipFill>
        <p:spPr>
          <a:xfrm>
            <a:off x="7979985" y="4373269"/>
            <a:ext cx="3440383" cy="1920780"/>
          </a:xfrm>
          <a:prstGeom prst="rect">
            <a:avLst/>
          </a:prstGeom>
        </p:spPr>
      </p:pic>
      <p:sp>
        <p:nvSpPr>
          <p:cNvPr id="9" name="Rectangle 8">
            <a:extLst>
              <a:ext uri="{FF2B5EF4-FFF2-40B4-BE49-F238E27FC236}">
                <a16:creationId xmlns:a16="http://schemas.microsoft.com/office/drawing/2014/main" id="{8B6E84B8-A47F-74C3-41FA-90B237E4E8EF}"/>
              </a:ext>
            </a:extLst>
          </p:cNvPr>
          <p:cNvSpPr/>
          <p:nvPr/>
        </p:nvSpPr>
        <p:spPr>
          <a:xfrm>
            <a:off x="102405" y="138915"/>
            <a:ext cx="2623691" cy="1260755"/>
          </a:xfrm>
          <a:prstGeom prst="rect">
            <a:avLst/>
          </a:prstGeom>
          <a:solidFill>
            <a:schemeClr val="bg1">
              <a:lumMod val="95000"/>
            </a:schemeClr>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lnSpcReduction="10000"/>
          </a:bodyPr>
          <a:lstStyle/>
          <a:p>
            <a:pPr>
              <a:lnSpc>
                <a:spcPct val="90000"/>
              </a:lnSpc>
              <a:spcAft>
                <a:spcPts val="600"/>
              </a:spcAft>
            </a:pPr>
            <a:r>
              <a:rPr lang="en-US" sz="1700" b="1">
                <a:solidFill>
                  <a:srgbClr val="C00000"/>
                </a:solidFill>
              </a:rPr>
              <a:t>Internal City Staff Meetings 2024</a:t>
            </a:r>
          </a:p>
          <a:p>
            <a:pPr>
              <a:lnSpc>
                <a:spcPct val="90000"/>
              </a:lnSpc>
              <a:spcAft>
                <a:spcPts val="600"/>
              </a:spcAft>
            </a:pPr>
            <a:r>
              <a:rPr lang="en-US" sz="1700" b="1">
                <a:solidFill>
                  <a:schemeClr val="tx1"/>
                </a:solidFill>
              </a:rPr>
              <a:t>Executive Leadership Team &amp; City Departments</a:t>
            </a:r>
          </a:p>
        </p:txBody>
      </p:sp>
      <p:cxnSp>
        <p:nvCxnSpPr>
          <p:cNvPr id="10" name="Straight Arrow Connector 9">
            <a:extLst>
              <a:ext uri="{FF2B5EF4-FFF2-40B4-BE49-F238E27FC236}">
                <a16:creationId xmlns:a16="http://schemas.microsoft.com/office/drawing/2014/main" id="{209B31D4-048A-ADD1-0343-44CA9191C054}"/>
              </a:ext>
            </a:extLst>
          </p:cNvPr>
          <p:cNvCxnSpPr>
            <a:cxnSpLocks/>
          </p:cNvCxnSpPr>
          <p:nvPr/>
        </p:nvCxnSpPr>
        <p:spPr>
          <a:xfrm>
            <a:off x="1387627" y="1438581"/>
            <a:ext cx="0" cy="3832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Speech Bubble: Rectangle 10">
            <a:extLst>
              <a:ext uri="{FF2B5EF4-FFF2-40B4-BE49-F238E27FC236}">
                <a16:creationId xmlns:a16="http://schemas.microsoft.com/office/drawing/2014/main" id="{AF9DD937-F039-09DE-4AE5-FEE05DCF2FAA}"/>
              </a:ext>
            </a:extLst>
          </p:cNvPr>
          <p:cNvSpPr/>
          <p:nvPr/>
        </p:nvSpPr>
        <p:spPr>
          <a:xfrm>
            <a:off x="-513" y="1860783"/>
            <a:ext cx="3032175" cy="1046951"/>
          </a:xfrm>
          <a:prstGeom prst="wedgeRectCallou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b="1" dirty="0">
                <a:solidFill>
                  <a:schemeClr val="bg1"/>
                </a:solidFill>
              </a:rPr>
              <a:t>Creation of Draft Strategic Plan</a:t>
            </a:r>
          </a:p>
          <a:p>
            <a:pPr algn="ctr"/>
            <a:r>
              <a:rPr lang="en-US" sz="1600" b="1" dirty="0">
                <a:solidFill>
                  <a:schemeClr val="bg1"/>
                </a:solidFill>
              </a:rPr>
              <a:t>Representing </a:t>
            </a:r>
          </a:p>
          <a:p>
            <a:pPr algn="ctr"/>
            <a:r>
              <a:rPr lang="en-US" sz="1600" b="1" dirty="0">
                <a:solidFill>
                  <a:schemeClr val="bg1"/>
                </a:solidFill>
              </a:rPr>
              <a:t>What We “Thought” We Knew </a:t>
            </a:r>
            <a:endParaRPr lang="en-US" sz="1600" dirty="0">
              <a:solidFill>
                <a:schemeClr val="bg1"/>
              </a:solidFill>
            </a:endParaRPr>
          </a:p>
        </p:txBody>
      </p:sp>
    </p:spTree>
    <p:extLst>
      <p:ext uri="{BB962C8B-B14F-4D97-AF65-F5344CB8AC3E}">
        <p14:creationId xmlns:p14="http://schemas.microsoft.com/office/powerpoint/2010/main" val="2452027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864394"/>
            <a:ext cx="10869018" cy="1181298"/>
          </a:xfrm>
          <a:prstGeom prst="rect">
            <a:avLst/>
          </a:prstGeom>
          <a:noFill/>
          <a:ln/>
        </p:spPr>
        <p:txBody>
          <a:bodyPr wrap="square" lIns="0" tIns="0" rIns="0" bIns="0" rtlCol="0" anchor="t"/>
          <a:lstStyle/>
          <a:p>
            <a:pPr>
              <a:lnSpc>
                <a:spcPts val="4625"/>
              </a:lnSpc>
            </a:pPr>
            <a:r>
              <a:rPr lang="en-US" sz="3708" b="1" dirty="0">
                <a:solidFill>
                  <a:srgbClr val="152D47"/>
                </a:solidFill>
                <a:latin typeface="Crimson Pro Semi Bold" pitchFamily="34" charset="0"/>
                <a:ea typeface="Crimson Pro Semi Bold" pitchFamily="34" charset="-122"/>
                <a:cs typeface="Crimson Pro Semi Bold" pitchFamily="34" charset="-120"/>
              </a:rPr>
              <a:t>Goal 4: Develop World Class Livable Environs &amp; Infrastructure</a:t>
            </a:r>
            <a:endParaRPr lang="en-US" sz="3708" b="1" dirty="0"/>
          </a:p>
        </p:txBody>
      </p:sp>
      <p:sp>
        <p:nvSpPr>
          <p:cNvPr id="6" name="Shape 4"/>
          <p:cNvSpPr/>
          <p:nvPr/>
        </p:nvSpPr>
        <p:spPr>
          <a:xfrm>
            <a:off x="4347468" y="2423716"/>
            <a:ext cx="3496965" cy="1989237"/>
          </a:xfrm>
          <a:prstGeom prst="roundRect">
            <a:avLst>
              <a:gd name="adj" fmla="val 1425"/>
            </a:avLst>
          </a:prstGeom>
          <a:solidFill>
            <a:srgbClr val="F2EEEE"/>
          </a:solidFill>
          <a:ln/>
        </p:spPr>
        <p:txBody>
          <a:bodyPr/>
          <a:lstStyle/>
          <a:p>
            <a:endParaRPr lang="en-US" sz="1500"/>
          </a:p>
        </p:txBody>
      </p:sp>
      <p:sp>
        <p:nvSpPr>
          <p:cNvPr id="7" name="Text 5"/>
          <p:cNvSpPr/>
          <p:nvPr/>
        </p:nvSpPr>
        <p:spPr>
          <a:xfrm>
            <a:off x="4536480" y="2612728"/>
            <a:ext cx="3118942" cy="590550"/>
          </a:xfrm>
          <a:prstGeom prst="rect">
            <a:avLst/>
          </a:prstGeom>
          <a:noFill/>
          <a:ln/>
        </p:spPr>
        <p:txBody>
          <a:bodyPr wrap="square" lIns="0" tIns="0" rIns="0" bIns="0" rtlCol="0" anchor="t"/>
          <a:lstStyle/>
          <a:p>
            <a:pPr>
              <a:lnSpc>
                <a:spcPts val="2292"/>
              </a:lnSpc>
            </a:pPr>
            <a:r>
              <a:rPr lang="en-US" sz="1833">
                <a:solidFill>
                  <a:srgbClr val="4C4C4D"/>
                </a:solidFill>
                <a:latin typeface="Crimson Pro Semi Bold" pitchFamily="34" charset="0"/>
                <a:ea typeface="Crimson Pro Semi Bold" pitchFamily="34" charset="-122"/>
                <a:cs typeface="Crimson Pro Semi Bold" pitchFamily="34" charset="-120"/>
              </a:rPr>
              <a:t>Water System Performance Index</a:t>
            </a:r>
            <a:endParaRPr lang="en-US" sz="1833"/>
          </a:p>
        </p:txBody>
      </p:sp>
      <p:sp>
        <p:nvSpPr>
          <p:cNvPr id="8" name="Text 6"/>
          <p:cNvSpPr/>
          <p:nvPr/>
        </p:nvSpPr>
        <p:spPr>
          <a:xfrm>
            <a:off x="4536480" y="3316684"/>
            <a:ext cx="3118942" cy="907257"/>
          </a:xfrm>
          <a:prstGeom prst="rect">
            <a:avLst/>
          </a:prstGeom>
          <a:noFill/>
          <a:ln/>
        </p:spPr>
        <p:txBody>
          <a:bodyPr wrap="squar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Composite score of water quality, system reliability, and customer satisfaction</a:t>
            </a:r>
            <a:endParaRPr lang="en-US" sz="1458"/>
          </a:p>
        </p:txBody>
      </p:sp>
      <p:sp>
        <p:nvSpPr>
          <p:cNvPr id="9" name="Shape 7"/>
          <p:cNvSpPr/>
          <p:nvPr/>
        </p:nvSpPr>
        <p:spPr>
          <a:xfrm>
            <a:off x="8033444" y="2423716"/>
            <a:ext cx="3496965" cy="1989237"/>
          </a:xfrm>
          <a:prstGeom prst="roundRect">
            <a:avLst>
              <a:gd name="adj" fmla="val 1425"/>
            </a:avLst>
          </a:prstGeom>
          <a:solidFill>
            <a:srgbClr val="F2EEEE"/>
          </a:solidFill>
          <a:ln/>
        </p:spPr>
        <p:txBody>
          <a:bodyPr/>
          <a:lstStyle/>
          <a:p>
            <a:endParaRPr lang="en-US" sz="1500"/>
          </a:p>
        </p:txBody>
      </p:sp>
      <p:sp>
        <p:nvSpPr>
          <p:cNvPr id="10" name="Text 8"/>
          <p:cNvSpPr/>
          <p:nvPr/>
        </p:nvSpPr>
        <p:spPr>
          <a:xfrm>
            <a:off x="8222457" y="2612728"/>
            <a:ext cx="2653903" cy="295275"/>
          </a:xfrm>
          <a:prstGeom prst="rect">
            <a:avLst/>
          </a:prstGeom>
          <a:noFill/>
          <a:ln/>
        </p:spPr>
        <p:txBody>
          <a:bodyPr wrap="none" lIns="0" tIns="0" rIns="0" bIns="0" rtlCol="0" anchor="t"/>
          <a:lstStyle/>
          <a:p>
            <a:pPr>
              <a:lnSpc>
                <a:spcPts val="2292"/>
              </a:lnSpc>
            </a:pPr>
            <a:r>
              <a:rPr lang="en-US" sz="1833">
                <a:solidFill>
                  <a:srgbClr val="4C4C4D"/>
                </a:solidFill>
                <a:latin typeface="Crimson Pro Semi Bold" pitchFamily="34" charset="0"/>
                <a:ea typeface="Crimson Pro Semi Bold" pitchFamily="34" charset="-122"/>
                <a:cs typeface="Crimson Pro Semi Bold" pitchFamily="34" charset="-120"/>
              </a:rPr>
              <a:t>Infrastructure Equity Score</a:t>
            </a:r>
            <a:endParaRPr lang="en-US" sz="1833"/>
          </a:p>
        </p:txBody>
      </p:sp>
      <p:sp>
        <p:nvSpPr>
          <p:cNvPr id="11" name="Text 9"/>
          <p:cNvSpPr/>
          <p:nvPr/>
        </p:nvSpPr>
        <p:spPr>
          <a:xfrm>
            <a:off x="8222457" y="3286027"/>
            <a:ext cx="3118942" cy="604838"/>
          </a:xfrm>
          <a:prstGeom prst="rect">
            <a:avLst/>
          </a:prstGeom>
          <a:noFill/>
          <a:ln/>
        </p:spPr>
        <p:txBody>
          <a:bodyPr wrap="square" lIns="0" tIns="0" rIns="0" bIns="0" rtlCol="0" anchor="t"/>
          <a:lstStyle/>
          <a:p>
            <a:pPr>
              <a:lnSpc>
                <a:spcPts val="2375"/>
              </a:lnSpc>
            </a:pPr>
            <a:r>
              <a:rPr lang="en-US" sz="1458" dirty="0">
                <a:solidFill>
                  <a:srgbClr val="4C4C4D"/>
                </a:solidFill>
                <a:latin typeface="Heebo" pitchFamily="34" charset="0"/>
                <a:ea typeface="Heebo" pitchFamily="34" charset="-122"/>
                <a:cs typeface="Heebo" pitchFamily="34" charset="-120"/>
              </a:rPr>
              <a:t>Ratio of infrastructure condition and investment across neighborhoods</a:t>
            </a:r>
            <a:endParaRPr lang="en-US" sz="1458" dirty="0"/>
          </a:p>
        </p:txBody>
      </p:sp>
      <p:grpSp>
        <p:nvGrpSpPr>
          <p:cNvPr id="18" name="Group 17">
            <a:extLst>
              <a:ext uri="{FF2B5EF4-FFF2-40B4-BE49-F238E27FC236}">
                <a16:creationId xmlns:a16="http://schemas.microsoft.com/office/drawing/2014/main" id="{EBA5F3EC-0146-202B-0CFE-F899B2B7D428}"/>
              </a:ext>
            </a:extLst>
          </p:cNvPr>
          <p:cNvGrpSpPr/>
          <p:nvPr/>
        </p:nvGrpSpPr>
        <p:grpSpPr>
          <a:xfrm>
            <a:off x="571438" y="2431901"/>
            <a:ext cx="3496965" cy="1989237"/>
            <a:chOff x="661492" y="4601964"/>
            <a:chExt cx="5340053" cy="1391543"/>
          </a:xfrm>
        </p:grpSpPr>
        <p:sp>
          <p:nvSpPr>
            <p:cNvPr id="12" name="Shape 10"/>
            <p:cNvSpPr/>
            <p:nvPr/>
          </p:nvSpPr>
          <p:spPr>
            <a:xfrm>
              <a:off x="661492" y="4601964"/>
              <a:ext cx="5340053" cy="1391543"/>
            </a:xfrm>
            <a:prstGeom prst="roundRect">
              <a:avLst>
                <a:gd name="adj" fmla="val 2038"/>
              </a:avLst>
            </a:prstGeom>
            <a:solidFill>
              <a:srgbClr val="F2EEEE"/>
            </a:solidFill>
            <a:ln/>
          </p:spPr>
          <p:txBody>
            <a:bodyPr/>
            <a:lstStyle/>
            <a:p>
              <a:endParaRPr lang="en-US" sz="1500"/>
            </a:p>
          </p:txBody>
        </p:sp>
        <p:sp>
          <p:nvSpPr>
            <p:cNvPr id="13" name="Text 11"/>
            <p:cNvSpPr/>
            <p:nvPr/>
          </p:nvSpPr>
          <p:spPr>
            <a:xfrm>
              <a:off x="850504" y="4790976"/>
              <a:ext cx="3701753" cy="295275"/>
            </a:xfrm>
            <a:prstGeom prst="rect">
              <a:avLst/>
            </a:prstGeom>
            <a:noFill/>
            <a:ln/>
          </p:spPr>
          <p:txBody>
            <a:bodyPr wrap="none" lIns="0" tIns="0" rIns="0" bIns="0" rtlCol="0" anchor="t"/>
            <a:lstStyle/>
            <a:p>
              <a:r>
                <a:rPr lang="en-US" sz="1833" dirty="0">
                  <a:solidFill>
                    <a:srgbClr val="4C4C4D"/>
                  </a:solidFill>
                  <a:latin typeface="Crimson Pro Semi Bold" pitchFamily="34" charset="0"/>
                  <a:ea typeface="Crimson Pro Semi Bold" pitchFamily="34" charset="-122"/>
                  <a:cs typeface="Crimson Pro Semi Bold" pitchFamily="34" charset="-120"/>
                </a:rPr>
                <a:t>Public Space Access and Quality </a:t>
              </a:r>
            </a:p>
            <a:p>
              <a:r>
                <a:rPr lang="en-US" sz="1833" dirty="0">
                  <a:solidFill>
                    <a:srgbClr val="4C4C4D"/>
                  </a:solidFill>
                  <a:latin typeface="Crimson Pro Semi Bold" pitchFamily="34" charset="0"/>
                  <a:ea typeface="Crimson Pro Semi Bold" pitchFamily="34" charset="-122"/>
                  <a:cs typeface="Crimson Pro Semi Bold" pitchFamily="34" charset="-120"/>
                </a:rPr>
                <a:t>Index</a:t>
              </a:r>
              <a:endParaRPr lang="en-US" sz="1833" dirty="0"/>
            </a:p>
          </p:txBody>
        </p:sp>
        <p:sp>
          <p:nvSpPr>
            <p:cNvPr id="14" name="Text 12"/>
            <p:cNvSpPr/>
            <p:nvPr/>
          </p:nvSpPr>
          <p:spPr>
            <a:xfrm>
              <a:off x="850505" y="5220902"/>
              <a:ext cx="4962029" cy="604838"/>
            </a:xfrm>
            <a:prstGeom prst="rect">
              <a:avLst/>
            </a:prstGeom>
            <a:noFill/>
            <a:ln/>
          </p:spPr>
          <p:txBody>
            <a:bodyPr wrap="square" lIns="0" tIns="0" rIns="0" bIns="0" rtlCol="0" anchor="t"/>
            <a:lstStyle/>
            <a:p>
              <a:pPr>
                <a:lnSpc>
                  <a:spcPts val="2375"/>
                </a:lnSpc>
              </a:pPr>
              <a:r>
                <a:rPr lang="en-US" sz="1458" dirty="0">
                  <a:solidFill>
                    <a:srgbClr val="4C4C4D"/>
                  </a:solidFill>
                  <a:latin typeface="Heebo" pitchFamily="34" charset="0"/>
                  <a:ea typeface="Heebo" pitchFamily="34" charset="-122"/>
                  <a:cs typeface="Heebo" pitchFamily="34" charset="-120"/>
                </a:rPr>
                <a:t>Percentage of residents with quality public spaces within 10-minute walk</a:t>
              </a:r>
              <a:endParaRPr lang="en-US" sz="1458" dirty="0"/>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7120" y="590055"/>
            <a:ext cx="10977761" cy="1084064"/>
          </a:xfrm>
          <a:prstGeom prst="rect">
            <a:avLst/>
          </a:prstGeom>
          <a:noFill/>
          <a:ln/>
        </p:spPr>
        <p:txBody>
          <a:bodyPr wrap="square" lIns="0" tIns="0" rIns="0" bIns="0" rtlCol="0" anchor="t"/>
          <a:lstStyle/>
          <a:p>
            <a:pPr>
              <a:lnSpc>
                <a:spcPts val="4250"/>
              </a:lnSpc>
            </a:pPr>
            <a:r>
              <a:rPr lang="en-US" sz="3375" b="1" dirty="0">
                <a:solidFill>
                  <a:srgbClr val="152D47"/>
                </a:solidFill>
                <a:latin typeface="Crimson Pro Semi Bold" pitchFamily="34" charset="0"/>
                <a:ea typeface="Crimson Pro Semi Bold" pitchFamily="34" charset="-122"/>
                <a:cs typeface="Crimson Pro Semi Bold" pitchFamily="34" charset="-120"/>
              </a:rPr>
              <a:t>Goal 5: Improve Quality of Life by Raising Municipal Service Standards</a:t>
            </a:r>
            <a:endParaRPr lang="en-US" sz="3375" b="1" dirty="0"/>
          </a:p>
        </p:txBody>
      </p:sp>
      <p:sp>
        <p:nvSpPr>
          <p:cNvPr id="3" name="Shape 1"/>
          <p:cNvSpPr/>
          <p:nvPr/>
        </p:nvSpPr>
        <p:spPr>
          <a:xfrm>
            <a:off x="628749" y="2012355"/>
            <a:ext cx="390228" cy="450850"/>
          </a:xfrm>
          <a:prstGeom prst="roundRect">
            <a:avLst>
              <a:gd name="adj" fmla="val 11716"/>
            </a:avLst>
          </a:prstGeom>
          <a:solidFill>
            <a:srgbClr val="E6E6E7"/>
          </a:solidFill>
          <a:ln/>
        </p:spPr>
        <p:txBody>
          <a:bodyPr/>
          <a:lstStyle/>
          <a:p>
            <a:endParaRPr lang="en-US" sz="1500"/>
          </a:p>
        </p:txBody>
      </p:sp>
      <p:pic>
        <p:nvPicPr>
          <p:cNvPr id="4" name="Image 0" descr="preencoded.png"/>
          <p:cNvPicPr>
            <a:picLocks noChangeAspect="1"/>
          </p:cNvPicPr>
          <p:nvPr/>
        </p:nvPicPr>
        <p:blipFill>
          <a:blip r:embed="rId3"/>
          <a:stretch>
            <a:fillRect/>
          </a:stretch>
        </p:blipFill>
        <p:spPr>
          <a:xfrm>
            <a:off x="607119" y="2020987"/>
            <a:ext cx="433685" cy="433685"/>
          </a:xfrm>
          <a:prstGeom prst="rect">
            <a:avLst/>
          </a:prstGeom>
        </p:spPr>
      </p:pic>
      <p:sp>
        <p:nvSpPr>
          <p:cNvPr id="5" name="Text 2"/>
          <p:cNvSpPr/>
          <p:nvPr/>
        </p:nvSpPr>
        <p:spPr>
          <a:xfrm>
            <a:off x="607120" y="2628107"/>
            <a:ext cx="2168426" cy="271066"/>
          </a:xfrm>
          <a:prstGeom prst="rect">
            <a:avLst/>
          </a:prstGeom>
          <a:noFill/>
          <a:ln/>
        </p:spPr>
        <p:txBody>
          <a:bodyPr wrap="non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Service Equity Index</a:t>
            </a:r>
            <a:endParaRPr lang="en-US" sz="1667"/>
          </a:p>
        </p:txBody>
      </p:sp>
      <p:sp>
        <p:nvSpPr>
          <p:cNvPr id="6" name="Text 3"/>
          <p:cNvSpPr/>
          <p:nvPr/>
        </p:nvSpPr>
        <p:spPr>
          <a:xfrm>
            <a:off x="607120" y="3003252"/>
            <a:ext cx="2581771" cy="832247"/>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Measures disparities in service delivery times, quality, and outcomes across neighborhoods</a:t>
            </a:r>
            <a:endParaRPr lang="en-US" sz="1333"/>
          </a:p>
        </p:txBody>
      </p:sp>
      <p:pic>
        <p:nvPicPr>
          <p:cNvPr id="7" name="Image 1" descr="preencoded.png"/>
          <p:cNvPicPr>
            <a:picLocks noChangeAspect="1"/>
          </p:cNvPicPr>
          <p:nvPr/>
        </p:nvPicPr>
        <p:blipFill>
          <a:blip r:embed="rId4"/>
          <a:stretch>
            <a:fillRect/>
          </a:stretch>
        </p:blipFill>
        <p:spPr>
          <a:xfrm>
            <a:off x="3405683" y="2020987"/>
            <a:ext cx="433685" cy="433685"/>
          </a:xfrm>
          <a:prstGeom prst="rect">
            <a:avLst/>
          </a:prstGeom>
        </p:spPr>
      </p:pic>
      <p:sp>
        <p:nvSpPr>
          <p:cNvPr id="8" name="Text 4"/>
          <p:cNvSpPr/>
          <p:nvPr/>
        </p:nvSpPr>
        <p:spPr>
          <a:xfrm>
            <a:off x="3405683" y="2628107"/>
            <a:ext cx="2581870" cy="542132"/>
          </a:xfrm>
          <a:prstGeom prst="rect">
            <a:avLst/>
          </a:prstGeom>
          <a:noFill/>
          <a:ln/>
        </p:spPr>
        <p:txBody>
          <a:bodyPr wrap="squar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Quality of Life Compliance Effectiveness</a:t>
            </a:r>
            <a:endParaRPr lang="en-US" sz="1667"/>
          </a:p>
        </p:txBody>
      </p:sp>
      <p:sp>
        <p:nvSpPr>
          <p:cNvPr id="9" name="Text 5"/>
          <p:cNvSpPr/>
          <p:nvPr/>
        </p:nvSpPr>
        <p:spPr>
          <a:xfrm>
            <a:off x="3405683" y="3274318"/>
            <a:ext cx="2581870" cy="554832"/>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Ratio of resolved quality of life complaints to total complaints</a:t>
            </a:r>
            <a:endParaRPr lang="en-US" sz="1333"/>
          </a:p>
        </p:txBody>
      </p:sp>
      <p:pic>
        <p:nvPicPr>
          <p:cNvPr id="10" name="Image 2" descr="preencoded.png"/>
          <p:cNvPicPr>
            <a:picLocks noChangeAspect="1"/>
          </p:cNvPicPr>
          <p:nvPr/>
        </p:nvPicPr>
        <p:blipFill>
          <a:blip r:embed="rId5"/>
          <a:stretch>
            <a:fillRect/>
          </a:stretch>
        </p:blipFill>
        <p:spPr>
          <a:xfrm>
            <a:off x="6204347" y="2020987"/>
            <a:ext cx="433685" cy="433685"/>
          </a:xfrm>
          <a:prstGeom prst="rect">
            <a:avLst/>
          </a:prstGeom>
        </p:spPr>
      </p:pic>
      <p:sp>
        <p:nvSpPr>
          <p:cNvPr id="11" name="Text 6"/>
          <p:cNvSpPr/>
          <p:nvPr/>
        </p:nvSpPr>
        <p:spPr>
          <a:xfrm>
            <a:off x="6204347" y="2628107"/>
            <a:ext cx="2168426" cy="271066"/>
          </a:xfrm>
          <a:prstGeom prst="rect">
            <a:avLst/>
          </a:prstGeom>
          <a:noFill/>
          <a:ln/>
        </p:spPr>
        <p:txBody>
          <a:bodyPr wrap="non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Blight Reduction Rate</a:t>
            </a:r>
            <a:endParaRPr lang="en-US" sz="1667"/>
          </a:p>
        </p:txBody>
      </p:sp>
      <p:sp>
        <p:nvSpPr>
          <p:cNvPr id="12" name="Text 7"/>
          <p:cNvSpPr/>
          <p:nvPr/>
        </p:nvSpPr>
        <p:spPr>
          <a:xfrm>
            <a:off x="6204347" y="3003252"/>
            <a:ext cx="2581870" cy="832247"/>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Number of blighted properties rehabilitated or addressed by neighborhood</a:t>
            </a:r>
            <a:endParaRPr lang="en-US" sz="1333"/>
          </a:p>
        </p:txBody>
      </p:sp>
      <p:pic>
        <p:nvPicPr>
          <p:cNvPr id="13" name="Image 3" descr="preencoded.png"/>
          <p:cNvPicPr>
            <a:picLocks noChangeAspect="1"/>
          </p:cNvPicPr>
          <p:nvPr/>
        </p:nvPicPr>
        <p:blipFill>
          <a:blip r:embed="rId6"/>
          <a:stretch>
            <a:fillRect/>
          </a:stretch>
        </p:blipFill>
        <p:spPr>
          <a:xfrm>
            <a:off x="9003010" y="2020987"/>
            <a:ext cx="433685" cy="433685"/>
          </a:xfrm>
          <a:prstGeom prst="rect">
            <a:avLst/>
          </a:prstGeom>
        </p:spPr>
      </p:pic>
      <p:sp>
        <p:nvSpPr>
          <p:cNvPr id="14" name="Text 8"/>
          <p:cNvSpPr/>
          <p:nvPr/>
        </p:nvSpPr>
        <p:spPr>
          <a:xfrm>
            <a:off x="9003010" y="2628107"/>
            <a:ext cx="2581870" cy="542132"/>
          </a:xfrm>
          <a:prstGeom prst="rect">
            <a:avLst/>
          </a:prstGeom>
          <a:noFill/>
          <a:ln/>
        </p:spPr>
        <p:txBody>
          <a:bodyPr wrap="squar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Public Space Experience Rating</a:t>
            </a:r>
            <a:endParaRPr lang="en-US" sz="1667"/>
          </a:p>
        </p:txBody>
      </p:sp>
      <p:sp>
        <p:nvSpPr>
          <p:cNvPr id="15" name="Text 9"/>
          <p:cNvSpPr/>
          <p:nvPr/>
        </p:nvSpPr>
        <p:spPr>
          <a:xfrm>
            <a:off x="9003010" y="3274318"/>
            <a:ext cx="2581870" cy="832247"/>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Composite score of cleanliness, safety, accessibility, and amenity quality</a:t>
            </a:r>
            <a:endParaRPr lang="en-US" sz="1333"/>
          </a:p>
        </p:txBody>
      </p:sp>
      <p:pic>
        <p:nvPicPr>
          <p:cNvPr id="16" name="Image 4" descr="preencoded.png"/>
          <p:cNvPicPr>
            <a:picLocks noChangeAspect="1"/>
          </p:cNvPicPr>
          <p:nvPr/>
        </p:nvPicPr>
        <p:blipFill>
          <a:blip r:embed="rId7"/>
          <a:stretch>
            <a:fillRect/>
          </a:stretch>
        </p:blipFill>
        <p:spPr>
          <a:xfrm>
            <a:off x="607119" y="4453433"/>
            <a:ext cx="433685" cy="433685"/>
          </a:xfrm>
          <a:prstGeom prst="rect">
            <a:avLst/>
          </a:prstGeom>
        </p:spPr>
      </p:pic>
      <p:sp>
        <p:nvSpPr>
          <p:cNvPr id="17" name="Text 10"/>
          <p:cNvSpPr/>
          <p:nvPr/>
        </p:nvSpPr>
        <p:spPr>
          <a:xfrm>
            <a:off x="607119" y="5060554"/>
            <a:ext cx="2440980" cy="271066"/>
          </a:xfrm>
          <a:prstGeom prst="rect">
            <a:avLst/>
          </a:prstGeom>
          <a:noFill/>
          <a:ln/>
        </p:spPr>
        <p:txBody>
          <a:bodyPr wrap="none" lIns="0" tIns="0" rIns="0" bIns="0" rtlCol="0" anchor="t"/>
          <a:lstStyle/>
          <a:p>
            <a:pPr>
              <a:lnSpc>
                <a:spcPts val="2125"/>
              </a:lnSpc>
            </a:pPr>
            <a:r>
              <a:rPr lang="en-US" sz="1667">
                <a:solidFill>
                  <a:srgbClr val="4C4C4D"/>
                </a:solidFill>
                <a:latin typeface="Crimson Pro Semi Bold" pitchFamily="34" charset="0"/>
                <a:ea typeface="Crimson Pro Semi Bold" pitchFamily="34" charset="-122"/>
                <a:cs typeface="Crimson Pro Semi Bold" pitchFamily="34" charset="-120"/>
              </a:rPr>
              <a:t>Resident Satisfaction Index</a:t>
            </a:r>
            <a:endParaRPr lang="en-US" sz="1667"/>
          </a:p>
        </p:txBody>
      </p:sp>
      <p:sp>
        <p:nvSpPr>
          <p:cNvPr id="18" name="Text 11"/>
          <p:cNvSpPr/>
          <p:nvPr/>
        </p:nvSpPr>
        <p:spPr>
          <a:xfrm>
            <a:off x="607120" y="5435699"/>
            <a:ext cx="2581771" cy="832247"/>
          </a:xfrm>
          <a:prstGeom prst="rect">
            <a:avLst/>
          </a:prstGeom>
          <a:noFill/>
          <a:ln/>
        </p:spPr>
        <p:txBody>
          <a:bodyPr wrap="square" lIns="0" tIns="0" rIns="0" bIns="0" rtlCol="0" anchor="t"/>
          <a:lstStyle/>
          <a:p>
            <a:pPr>
              <a:lnSpc>
                <a:spcPts val="2167"/>
              </a:lnSpc>
            </a:pPr>
            <a:r>
              <a:rPr lang="en-US" sz="1333">
                <a:solidFill>
                  <a:srgbClr val="4C4C4D"/>
                </a:solidFill>
                <a:latin typeface="Heebo" pitchFamily="34" charset="0"/>
                <a:ea typeface="Heebo" pitchFamily="34" charset="-122"/>
                <a:cs typeface="Heebo" pitchFamily="34" charset="-120"/>
              </a:rPr>
              <a:t>Annual survey assessing satisfaction with municipal services</a:t>
            </a:r>
            <a:endParaRPr lang="en-US" sz="1333"/>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46461"/>
            <a:ext cx="9743083" cy="590649"/>
          </a:xfrm>
          <a:prstGeom prst="rect">
            <a:avLst/>
          </a:prstGeom>
          <a:noFill/>
          <a:ln/>
        </p:spPr>
        <p:txBody>
          <a:bodyPr wrap="none" lIns="0" tIns="0" rIns="0" bIns="0" rtlCol="0" anchor="t"/>
          <a:lstStyle/>
          <a:p>
            <a:pPr>
              <a:lnSpc>
                <a:spcPts val="4625"/>
              </a:lnSpc>
            </a:pPr>
            <a:r>
              <a:rPr lang="en-US" sz="3708" b="1" dirty="0">
                <a:solidFill>
                  <a:srgbClr val="152D47"/>
                </a:solidFill>
                <a:latin typeface="Crimson Pro Semi Bold" pitchFamily="34" charset="0"/>
                <a:ea typeface="Crimson Pro Semi Bold" pitchFamily="34" charset="-122"/>
                <a:cs typeface="Crimson Pro Semi Bold" pitchFamily="34" charset="-120"/>
              </a:rPr>
              <a:t>Goal 6: Always Be a High-Performing Government</a:t>
            </a:r>
            <a:endParaRPr lang="en-US" sz="3708" b="1" dirty="0"/>
          </a:p>
        </p:txBody>
      </p:sp>
      <p:sp>
        <p:nvSpPr>
          <p:cNvPr id="3" name="Text 1"/>
          <p:cNvSpPr/>
          <p:nvPr/>
        </p:nvSpPr>
        <p:spPr>
          <a:xfrm>
            <a:off x="661492" y="2109589"/>
            <a:ext cx="3249315" cy="295275"/>
          </a:xfrm>
          <a:prstGeom prst="rect">
            <a:avLst/>
          </a:prstGeom>
          <a:noFill/>
          <a:ln/>
        </p:spPr>
        <p:txBody>
          <a:bodyPr wrap="none" lIns="0" tIns="0" rIns="0" bIns="0" rtlCol="0" anchor="t"/>
          <a:lstStyle/>
          <a:p>
            <a:pPr>
              <a:lnSpc>
                <a:spcPts val="2292"/>
              </a:lnSpc>
            </a:pPr>
            <a:r>
              <a:rPr lang="en-US" sz="1833">
                <a:solidFill>
                  <a:srgbClr val="152D47"/>
                </a:solidFill>
                <a:latin typeface="Crimson Pro Semi Bold" pitchFamily="34" charset="0"/>
                <a:ea typeface="Crimson Pro Semi Bold" pitchFamily="34" charset="-122"/>
                <a:cs typeface="Crimson Pro Semi Bold" pitchFamily="34" charset="-120"/>
              </a:rPr>
              <a:t>Government Effectiveness Rating</a:t>
            </a:r>
            <a:endParaRPr lang="en-US" sz="1833"/>
          </a:p>
        </p:txBody>
      </p:sp>
      <p:sp>
        <p:nvSpPr>
          <p:cNvPr id="4" name="Text 2"/>
          <p:cNvSpPr/>
          <p:nvPr/>
        </p:nvSpPr>
        <p:spPr>
          <a:xfrm>
            <a:off x="661492" y="2593876"/>
            <a:ext cx="5203924" cy="604838"/>
          </a:xfrm>
          <a:prstGeom prst="rect">
            <a:avLst/>
          </a:prstGeom>
          <a:noFill/>
          <a:ln/>
        </p:spPr>
        <p:txBody>
          <a:bodyPr wrap="squar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Savannah's performance on key services against benchmark cities</a:t>
            </a:r>
            <a:endParaRPr lang="en-US" sz="1458"/>
          </a:p>
        </p:txBody>
      </p:sp>
      <p:sp>
        <p:nvSpPr>
          <p:cNvPr id="5" name="Text 3"/>
          <p:cNvSpPr/>
          <p:nvPr/>
        </p:nvSpPr>
        <p:spPr>
          <a:xfrm>
            <a:off x="661492" y="3387725"/>
            <a:ext cx="4001790" cy="295275"/>
          </a:xfrm>
          <a:prstGeom prst="rect">
            <a:avLst/>
          </a:prstGeom>
          <a:noFill/>
          <a:ln/>
        </p:spPr>
        <p:txBody>
          <a:bodyPr wrap="none" lIns="0" tIns="0" rIns="0" bIns="0" rtlCol="0" anchor="t"/>
          <a:lstStyle/>
          <a:p>
            <a:pPr>
              <a:lnSpc>
                <a:spcPts val="2292"/>
              </a:lnSpc>
            </a:pPr>
            <a:r>
              <a:rPr lang="en-US" sz="1833">
                <a:solidFill>
                  <a:srgbClr val="152D47"/>
                </a:solidFill>
                <a:latin typeface="Crimson Pro Semi Bold" pitchFamily="34" charset="0"/>
                <a:ea typeface="Crimson Pro Semi Bold" pitchFamily="34" charset="-122"/>
                <a:cs typeface="Crimson Pro Semi Bold" pitchFamily="34" charset="-120"/>
              </a:rPr>
              <a:t>Digital Service Adoption and Satisfaction</a:t>
            </a:r>
            <a:endParaRPr lang="en-US" sz="1833"/>
          </a:p>
        </p:txBody>
      </p:sp>
      <p:sp>
        <p:nvSpPr>
          <p:cNvPr id="6" name="Text 4"/>
          <p:cNvSpPr/>
          <p:nvPr/>
        </p:nvSpPr>
        <p:spPr>
          <a:xfrm>
            <a:off x="661492" y="3872012"/>
            <a:ext cx="5203924" cy="604838"/>
          </a:xfrm>
          <a:prstGeom prst="rect">
            <a:avLst/>
          </a:prstGeom>
          <a:noFill/>
          <a:ln/>
        </p:spPr>
        <p:txBody>
          <a:bodyPr wrap="squar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Percentage of transactions completed digitally and satisfaction ratings</a:t>
            </a:r>
            <a:endParaRPr lang="en-US" sz="1458"/>
          </a:p>
        </p:txBody>
      </p:sp>
      <p:sp>
        <p:nvSpPr>
          <p:cNvPr id="7" name="Text 5"/>
          <p:cNvSpPr/>
          <p:nvPr/>
        </p:nvSpPr>
        <p:spPr>
          <a:xfrm>
            <a:off x="6332935" y="2109589"/>
            <a:ext cx="2900561" cy="295275"/>
          </a:xfrm>
          <a:prstGeom prst="rect">
            <a:avLst/>
          </a:prstGeom>
          <a:noFill/>
          <a:ln/>
        </p:spPr>
        <p:txBody>
          <a:bodyPr wrap="none" lIns="0" tIns="0" rIns="0" bIns="0" rtlCol="0" anchor="t"/>
          <a:lstStyle/>
          <a:p>
            <a:pPr>
              <a:lnSpc>
                <a:spcPts val="2292"/>
              </a:lnSpc>
            </a:pPr>
            <a:r>
              <a:rPr lang="en-US" sz="1833">
                <a:solidFill>
                  <a:srgbClr val="152D47"/>
                </a:solidFill>
                <a:latin typeface="Crimson Pro Semi Bold" pitchFamily="34" charset="0"/>
                <a:ea typeface="Crimson Pro Semi Bold" pitchFamily="34" charset="-122"/>
                <a:cs typeface="Crimson Pro Semi Bold" pitchFamily="34" charset="-120"/>
              </a:rPr>
              <a:t>Financial Performance Rating</a:t>
            </a:r>
            <a:endParaRPr lang="en-US" sz="1833"/>
          </a:p>
        </p:txBody>
      </p:sp>
      <p:sp>
        <p:nvSpPr>
          <p:cNvPr id="8" name="Text 6"/>
          <p:cNvSpPr/>
          <p:nvPr/>
        </p:nvSpPr>
        <p:spPr>
          <a:xfrm>
            <a:off x="6332935" y="2593876"/>
            <a:ext cx="5203924" cy="604838"/>
          </a:xfrm>
          <a:prstGeom prst="rect">
            <a:avLst/>
          </a:prstGeom>
          <a:noFill/>
          <a:ln/>
        </p:spPr>
        <p:txBody>
          <a:bodyPr wrap="squar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Composite of bond ratings, reserve levels, revenue diversity, and liability management</a:t>
            </a:r>
            <a:endParaRPr lang="en-US" sz="1458"/>
          </a:p>
        </p:txBody>
      </p:sp>
      <p:sp>
        <p:nvSpPr>
          <p:cNvPr id="11" name="Text 9"/>
          <p:cNvSpPr/>
          <p:nvPr/>
        </p:nvSpPr>
        <p:spPr>
          <a:xfrm>
            <a:off x="661492" y="4930378"/>
            <a:ext cx="3133725" cy="295275"/>
          </a:xfrm>
          <a:prstGeom prst="rect">
            <a:avLst/>
          </a:prstGeom>
          <a:noFill/>
          <a:ln/>
        </p:spPr>
        <p:txBody>
          <a:bodyPr wrap="none" lIns="0" tIns="0" rIns="0" bIns="0" rtlCol="0" anchor="t"/>
          <a:lstStyle/>
          <a:p>
            <a:pPr>
              <a:lnSpc>
                <a:spcPts val="2292"/>
              </a:lnSpc>
            </a:pPr>
            <a:r>
              <a:rPr lang="en-US" sz="1833">
                <a:solidFill>
                  <a:srgbClr val="152D47"/>
                </a:solidFill>
                <a:latin typeface="Crimson Pro Semi Bold" pitchFamily="34" charset="0"/>
                <a:ea typeface="Crimson Pro Semi Bold" pitchFamily="34" charset="-122"/>
                <a:cs typeface="Crimson Pro Semi Bold" pitchFamily="34" charset="-120"/>
              </a:rPr>
              <a:t>Operational Excellence Measure</a:t>
            </a:r>
            <a:endParaRPr lang="en-US" sz="1833"/>
          </a:p>
        </p:txBody>
      </p:sp>
      <p:sp>
        <p:nvSpPr>
          <p:cNvPr id="12" name="Text 10"/>
          <p:cNvSpPr/>
          <p:nvPr/>
        </p:nvSpPr>
        <p:spPr>
          <a:xfrm>
            <a:off x="661492" y="5509121"/>
            <a:ext cx="10869018" cy="302419"/>
          </a:xfrm>
          <a:prstGeom prst="rect">
            <a:avLst/>
          </a:prstGeom>
          <a:noFill/>
          <a:ln/>
        </p:spPr>
        <p:txBody>
          <a:bodyPr wrap="none" lIns="0" tIns="0" rIns="0" bIns="0" rtlCol="0" anchor="t"/>
          <a:lstStyle/>
          <a:p>
            <a:pPr>
              <a:lnSpc>
                <a:spcPts val="2375"/>
              </a:lnSpc>
            </a:pPr>
            <a:r>
              <a:rPr lang="en-US" sz="1458">
                <a:solidFill>
                  <a:srgbClr val="4C4C4D"/>
                </a:solidFill>
                <a:latin typeface="Heebo" pitchFamily="34" charset="0"/>
                <a:ea typeface="Heebo" pitchFamily="34" charset="-122"/>
                <a:cs typeface="Heebo" pitchFamily="34" charset="-120"/>
              </a:rPr>
              <a:t>Annual cost savings and service improvements from efficiency initiatives</a:t>
            </a:r>
            <a:endParaRPr lang="en-US" sz="1458"/>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92733" y="466924"/>
            <a:ext cx="5545138" cy="529133"/>
          </a:xfrm>
          <a:prstGeom prst="rect">
            <a:avLst/>
          </a:prstGeom>
          <a:noFill/>
          <a:ln/>
        </p:spPr>
        <p:txBody>
          <a:bodyPr wrap="none" lIns="0" tIns="0" rIns="0" bIns="0" rtlCol="0" anchor="t"/>
          <a:lstStyle/>
          <a:p>
            <a:pPr>
              <a:lnSpc>
                <a:spcPts val="4167"/>
              </a:lnSpc>
            </a:pPr>
            <a:r>
              <a:rPr lang="en-US" sz="3333" b="1" dirty="0">
                <a:solidFill>
                  <a:srgbClr val="152D47"/>
                </a:solidFill>
                <a:latin typeface="Crimson Pro Semi Bold" pitchFamily="34" charset="0"/>
                <a:ea typeface="Crimson Pro Semi Bold" pitchFamily="34" charset="-122"/>
                <a:cs typeface="Crimson Pro Semi Bold" pitchFamily="34" charset="-120"/>
              </a:rPr>
              <a:t>Next Steps and Implementation</a:t>
            </a:r>
            <a:endParaRPr lang="en-US" sz="3333" b="1" dirty="0"/>
          </a:p>
        </p:txBody>
      </p:sp>
      <p:sp>
        <p:nvSpPr>
          <p:cNvPr id="3" name="Shape 1"/>
          <p:cNvSpPr/>
          <p:nvPr/>
        </p:nvSpPr>
        <p:spPr>
          <a:xfrm>
            <a:off x="6086475" y="1334691"/>
            <a:ext cx="19050" cy="5056386"/>
          </a:xfrm>
          <a:prstGeom prst="roundRect">
            <a:avLst>
              <a:gd name="adj" fmla="val 133358"/>
            </a:avLst>
          </a:prstGeom>
          <a:solidFill>
            <a:srgbClr val="D8D4D4"/>
          </a:solidFill>
          <a:ln/>
        </p:spPr>
        <p:txBody>
          <a:bodyPr/>
          <a:lstStyle/>
          <a:p>
            <a:endParaRPr lang="en-US" sz="1500"/>
          </a:p>
        </p:txBody>
      </p:sp>
      <p:sp>
        <p:nvSpPr>
          <p:cNvPr id="4" name="Shape 2"/>
          <p:cNvSpPr/>
          <p:nvPr/>
        </p:nvSpPr>
        <p:spPr>
          <a:xfrm>
            <a:off x="5416550" y="1515666"/>
            <a:ext cx="508000" cy="19050"/>
          </a:xfrm>
          <a:prstGeom prst="roundRect">
            <a:avLst>
              <a:gd name="adj" fmla="val 133358"/>
            </a:avLst>
          </a:prstGeom>
          <a:solidFill>
            <a:srgbClr val="D8D4D4"/>
          </a:solidFill>
          <a:ln/>
        </p:spPr>
        <p:txBody>
          <a:bodyPr/>
          <a:lstStyle/>
          <a:p>
            <a:endParaRPr lang="en-US" sz="1500"/>
          </a:p>
        </p:txBody>
      </p:sp>
      <p:sp>
        <p:nvSpPr>
          <p:cNvPr id="5" name="Shape 3"/>
          <p:cNvSpPr/>
          <p:nvPr/>
        </p:nvSpPr>
        <p:spPr>
          <a:xfrm>
            <a:off x="5905500" y="1334691"/>
            <a:ext cx="381000" cy="381000"/>
          </a:xfrm>
          <a:prstGeom prst="roundRect">
            <a:avLst>
              <a:gd name="adj" fmla="val 6668"/>
            </a:avLst>
          </a:prstGeom>
          <a:solidFill>
            <a:srgbClr val="F2EEEE"/>
          </a:solidFill>
          <a:ln/>
        </p:spPr>
        <p:txBody>
          <a:bodyPr/>
          <a:lstStyle/>
          <a:p>
            <a:endParaRPr lang="en-US" sz="1500"/>
          </a:p>
        </p:txBody>
      </p:sp>
      <p:pic>
        <p:nvPicPr>
          <p:cNvPr id="6" name="Image 0" descr="preencoded.png"/>
          <p:cNvPicPr>
            <a:picLocks noChangeAspect="1"/>
          </p:cNvPicPr>
          <p:nvPr/>
        </p:nvPicPr>
        <p:blipFill>
          <a:blip r:embed="rId3"/>
          <a:stretch>
            <a:fillRect/>
          </a:stretch>
        </p:blipFill>
        <p:spPr>
          <a:xfrm>
            <a:off x="5969000" y="1366441"/>
            <a:ext cx="254000" cy="317500"/>
          </a:xfrm>
          <a:prstGeom prst="rect">
            <a:avLst/>
          </a:prstGeom>
        </p:spPr>
      </p:pic>
      <p:sp>
        <p:nvSpPr>
          <p:cNvPr id="7" name="Text 4"/>
          <p:cNvSpPr/>
          <p:nvPr/>
        </p:nvSpPr>
        <p:spPr>
          <a:xfrm>
            <a:off x="2999184" y="1392832"/>
            <a:ext cx="2250083" cy="264617"/>
          </a:xfrm>
          <a:prstGeom prst="rect">
            <a:avLst/>
          </a:prstGeom>
          <a:noFill/>
          <a:ln/>
        </p:spPr>
        <p:txBody>
          <a:bodyPr wrap="none" lIns="0" tIns="0" rIns="0" bIns="0" rtlCol="0" anchor="t"/>
          <a:lstStyle/>
          <a:p>
            <a:pPr algn="r">
              <a:lnSpc>
                <a:spcPts val="2083"/>
              </a:lnSpc>
            </a:pPr>
            <a:r>
              <a:rPr lang="en-US" sz="1667">
                <a:solidFill>
                  <a:srgbClr val="4C4C4D"/>
                </a:solidFill>
                <a:latin typeface="Crimson Pro Semi Bold" pitchFamily="34" charset="0"/>
                <a:ea typeface="Crimson Pro Semi Bold" pitchFamily="34" charset="-122"/>
                <a:cs typeface="Crimson Pro Semi Bold" pitchFamily="34" charset="-120"/>
              </a:rPr>
              <a:t>Strategic Plan Integration</a:t>
            </a:r>
            <a:endParaRPr lang="en-US" sz="1667"/>
          </a:p>
        </p:txBody>
      </p:sp>
      <p:sp>
        <p:nvSpPr>
          <p:cNvPr id="8" name="Text 5"/>
          <p:cNvSpPr/>
          <p:nvPr/>
        </p:nvSpPr>
        <p:spPr>
          <a:xfrm>
            <a:off x="592733" y="1759049"/>
            <a:ext cx="4656534" cy="270967"/>
          </a:xfrm>
          <a:prstGeom prst="rect">
            <a:avLst/>
          </a:prstGeom>
          <a:noFill/>
          <a:ln/>
        </p:spPr>
        <p:txBody>
          <a:bodyPr wrap="none" lIns="0" tIns="0" rIns="0" bIns="0" rtlCol="0" anchor="t"/>
          <a:lstStyle/>
          <a:p>
            <a:pPr algn="r">
              <a:lnSpc>
                <a:spcPts val="2125"/>
              </a:lnSpc>
            </a:pPr>
            <a:r>
              <a:rPr lang="en-US" sz="1333">
                <a:solidFill>
                  <a:srgbClr val="4C4C4D"/>
                </a:solidFill>
                <a:latin typeface="Heebo" pitchFamily="34" charset="0"/>
                <a:ea typeface="Heebo" pitchFamily="34" charset="-122"/>
                <a:cs typeface="Heebo" pitchFamily="34" charset="-120"/>
              </a:rPr>
              <a:t>Incorporate feedback into final plan</a:t>
            </a:r>
            <a:endParaRPr lang="en-US" sz="1333"/>
          </a:p>
        </p:txBody>
      </p:sp>
      <p:sp>
        <p:nvSpPr>
          <p:cNvPr id="9" name="Shape 6"/>
          <p:cNvSpPr/>
          <p:nvPr/>
        </p:nvSpPr>
        <p:spPr>
          <a:xfrm>
            <a:off x="6267450" y="2531666"/>
            <a:ext cx="508000" cy="19050"/>
          </a:xfrm>
          <a:prstGeom prst="roundRect">
            <a:avLst>
              <a:gd name="adj" fmla="val 133358"/>
            </a:avLst>
          </a:prstGeom>
          <a:solidFill>
            <a:srgbClr val="D8D4D4"/>
          </a:solidFill>
          <a:ln/>
        </p:spPr>
        <p:txBody>
          <a:bodyPr/>
          <a:lstStyle/>
          <a:p>
            <a:endParaRPr lang="en-US" sz="1500"/>
          </a:p>
        </p:txBody>
      </p:sp>
      <p:sp>
        <p:nvSpPr>
          <p:cNvPr id="10" name="Shape 7"/>
          <p:cNvSpPr/>
          <p:nvPr/>
        </p:nvSpPr>
        <p:spPr>
          <a:xfrm>
            <a:off x="5905500" y="2350691"/>
            <a:ext cx="381000" cy="381000"/>
          </a:xfrm>
          <a:prstGeom prst="roundRect">
            <a:avLst>
              <a:gd name="adj" fmla="val 6668"/>
            </a:avLst>
          </a:prstGeom>
          <a:solidFill>
            <a:srgbClr val="F2EEEE"/>
          </a:solidFill>
          <a:ln/>
        </p:spPr>
        <p:txBody>
          <a:bodyPr/>
          <a:lstStyle/>
          <a:p>
            <a:endParaRPr lang="en-US" sz="1500"/>
          </a:p>
        </p:txBody>
      </p:sp>
      <p:sp>
        <p:nvSpPr>
          <p:cNvPr id="11" name="Text 8"/>
          <p:cNvSpPr/>
          <p:nvPr/>
        </p:nvSpPr>
        <p:spPr>
          <a:xfrm>
            <a:off x="5969000" y="2382441"/>
            <a:ext cx="254000" cy="317500"/>
          </a:xfrm>
          <a:prstGeom prst="rect">
            <a:avLst/>
          </a:prstGeom>
          <a:noFill/>
          <a:ln/>
        </p:spPr>
        <p:txBody>
          <a:bodyPr wrap="none" lIns="0" tIns="0" rIns="0" bIns="0" rtlCol="0" anchor="t"/>
          <a:lstStyle/>
          <a:p>
            <a:pPr algn="ctr">
              <a:lnSpc>
                <a:spcPts val="2000"/>
              </a:lnSpc>
            </a:pPr>
            <a:r>
              <a:rPr lang="en-US" sz="2000">
                <a:solidFill>
                  <a:srgbClr val="4C4C4D"/>
                </a:solidFill>
                <a:latin typeface="Crimson Pro Semi Bold" pitchFamily="34" charset="0"/>
                <a:ea typeface="Crimson Pro Semi Bold" pitchFamily="34" charset="-122"/>
                <a:cs typeface="Crimson Pro Semi Bold" pitchFamily="34" charset="-120"/>
              </a:rPr>
              <a:t>2</a:t>
            </a:r>
            <a:endParaRPr lang="en-US" sz="2000"/>
          </a:p>
        </p:txBody>
      </p:sp>
      <p:sp>
        <p:nvSpPr>
          <p:cNvPr id="12" name="Text 9"/>
          <p:cNvSpPr/>
          <p:nvPr/>
        </p:nvSpPr>
        <p:spPr>
          <a:xfrm>
            <a:off x="6942733" y="2408832"/>
            <a:ext cx="2117031" cy="264617"/>
          </a:xfrm>
          <a:prstGeom prst="rect">
            <a:avLst/>
          </a:prstGeom>
          <a:noFill/>
          <a:ln/>
        </p:spPr>
        <p:txBody>
          <a:bodyPr wrap="none" lIns="0" tIns="0" rIns="0" bIns="0" rtlCol="0" anchor="t"/>
          <a:lstStyle/>
          <a:p>
            <a:pPr>
              <a:lnSpc>
                <a:spcPts val="2083"/>
              </a:lnSpc>
            </a:pPr>
            <a:r>
              <a:rPr lang="en-US" sz="1667">
                <a:solidFill>
                  <a:srgbClr val="4C4C4D"/>
                </a:solidFill>
                <a:latin typeface="Crimson Pro Semi Bold" pitchFamily="34" charset="0"/>
                <a:ea typeface="Crimson Pro Semi Bold" pitchFamily="34" charset="-122"/>
                <a:cs typeface="Crimson Pro Semi Bold" pitchFamily="34" charset="-120"/>
              </a:rPr>
              <a:t>Measurable Metrics</a:t>
            </a:r>
            <a:endParaRPr lang="en-US" sz="1667"/>
          </a:p>
        </p:txBody>
      </p:sp>
      <p:sp>
        <p:nvSpPr>
          <p:cNvPr id="13" name="Text 10"/>
          <p:cNvSpPr/>
          <p:nvPr/>
        </p:nvSpPr>
        <p:spPr>
          <a:xfrm>
            <a:off x="6942733" y="2775049"/>
            <a:ext cx="4656534" cy="270967"/>
          </a:xfrm>
          <a:prstGeom prst="rect">
            <a:avLst/>
          </a:prstGeom>
          <a:noFill/>
          <a:ln/>
        </p:spPr>
        <p:txBody>
          <a:bodyPr wrap="none" lIns="0" tIns="0" rIns="0" bIns="0" rtlCol="0" anchor="t"/>
          <a:lstStyle/>
          <a:p>
            <a:pPr>
              <a:lnSpc>
                <a:spcPts val="2125"/>
              </a:lnSpc>
            </a:pPr>
            <a:r>
              <a:rPr lang="en-US" sz="1333" dirty="0">
                <a:solidFill>
                  <a:srgbClr val="4C4C4D"/>
                </a:solidFill>
                <a:latin typeface="Heebo" pitchFamily="34" charset="0"/>
                <a:ea typeface="Heebo" pitchFamily="34" charset="-122"/>
                <a:cs typeface="Heebo" pitchFamily="34" charset="-120"/>
              </a:rPr>
              <a:t>Develop specific activities and dashboards</a:t>
            </a:r>
            <a:endParaRPr lang="en-US" sz="1333" dirty="0"/>
          </a:p>
        </p:txBody>
      </p:sp>
      <p:sp>
        <p:nvSpPr>
          <p:cNvPr id="14" name="Shape 11"/>
          <p:cNvSpPr/>
          <p:nvPr/>
        </p:nvSpPr>
        <p:spPr>
          <a:xfrm>
            <a:off x="5416550" y="3407469"/>
            <a:ext cx="508000" cy="19050"/>
          </a:xfrm>
          <a:prstGeom prst="roundRect">
            <a:avLst>
              <a:gd name="adj" fmla="val 133358"/>
            </a:avLst>
          </a:prstGeom>
          <a:solidFill>
            <a:srgbClr val="D8D4D4"/>
          </a:solidFill>
          <a:ln/>
        </p:spPr>
        <p:txBody>
          <a:bodyPr/>
          <a:lstStyle/>
          <a:p>
            <a:endParaRPr lang="en-US" sz="1500"/>
          </a:p>
        </p:txBody>
      </p:sp>
      <p:sp>
        <p:nvSpPr>
          <p:cNvPr id="15" name="Shape 12"/>
          <p:cNvSpPr/>
          <p:nvPr/>
        </p:nvSpPr>
        <p:spPr>
          <a:xfrm>
            <a:off x="5905500" y="3226494"/>
            <a:ext cx="381000" cy="381000"/>
          </a:xfrm>
          <a:prstGeom prst="roundRect">
            <a:avLst>
              <a:gd name="adj" fmla="val 6668"/>
            </a:avLst>
          </a:prstGeom>
          <a:solidFill>
            <a:srgbClr val="F2EEEE"/>
          </a:solidFill>
          <a:ln/>
        </p:spPr>
        <p:txBody>
          <a:bodyPr/>
          <a:lstStyle/>
          <a:p>
            <a:endParaRPr lang="en-US" sz="1500"/>
          </a:p>
        </p:txBody>
      </p:sp>
      <p:sp>
        <p:nvSpPr>
          <p:cNvPr id="16" name="Text 13"/>
          <p:cNvSpPr/>
          <p:nvPr/>
        </p:nvSpPr>
        <p:spPr>
          <a:xfrm>
            <a:off x="5969000" y="3258244"/>
            <a:ext cx="254000" cy="317500"/>
          </a:xfrm>
          <a:prstGeom prst="rect">
            <a:avLst/>
          </a:prstGeom>
          <a:noFill/>
          <a:ln/>
        </p:spPr>
        <p:txBody>
          <a:bodyPr wrap="none" lIns="0" tIns="0" rIns="0" bIns="0" rtlCol="0" anchor="t"/>
          <a:lstStyle/>
          <a:p>
            <a:pPr algn="ctr">
              <a:lnSpc>
                <a:spcPts val="2000"/>
              </a:lnSpc>
            </a:pPr>
            <a:r>
              <a:rPr lang="en-US" sz="2000">
                <a:solidFill>
                  <a:srgbClr val="4C4C4D"/>
                </a:solidFill>
                <a:latin typeface="Crimson Pro Semi Bold" pitchFamily="34" charset="0"/>
                <a:ea typeface="Crimson Pro Semi Bold" pitchFamily="34" charset="-122"/>
                <a:cs typeface="Crimson Pro Semi Bold" pitchFamily="34" charset="-120"/>
              </a:rPr>
              <a:t>3</a:t>
            </a:r>
            <a:endParaRPr lang="en-US" sz="2000"/>
          </a:p>
        </p:txBody>
      </p:sp>
      <p:sp>
        <p:nvSpPr>
          <p:cNvPr id="17" name="Text 14"/>
          <p:cNvSpPr/>
          <p:nvPr/>
        </p:nvSpPr>
        <p:spPr>
          <a:xfrm>
            <a:off x="2756297" y="3284637"/>
            <a:ext cx="2492970" cy="264617"/>
          </a:xfrm>
          <a:prstGeom prst="rect">
            <a:avLst/>
          </a:prstGeom>
          <a:noFill/>
          <a:ln/>
        </p:spPr>
        <p:txBody>
          <a:bodyPr wrap="none" lIns="0" tIns="0" rIns="0" bIns="0" rtlCol="0" anchor="t"/>
          <a:lstStyle/>
          <a:p>
            <a:pPr algn="r">
              <a:lnSpc>
                <a:spcPts val="2083"/>
              </a:lnSpc>
            </a:pPr>
            <a:r>
              <a:rPr lang="en-US" sz="1667">
                <a:solidFill>
                  <a:srgbClr val="4C4C4D"/>
                </a:solidFill>
                <a:latin typeface="Crimson Pro Semi Bold" pitchFamily="34" charset="0"/>
                <a:ea typeface="Crimson Pro Semi Bold" pitchFamily="34" charset="-122"/>
                <a:cs typeface="Crimson Pro Semi Bold" pitchFamily="34" charset="-120"/>
              </a:rPr>
              <a:t>Implementation Framework</a:t>
            </a:r>
            <a:endParaRPr lang="en-US" sz="1667"/>
          </a:p>
        </p:txBody>
      </p:sp>
      <p:sp>
        <p:nvSpPr>
          <p:cNvPr id="18" name="Text 15"/>
          <p:cNvSpPr/>
          <p:nvPr/>
        </p:nvSpPr>
        <p:spPr>
          <a:xfrm>
            <a:off x="592733" y="3650853"/>
            <a:ext cx="4656534" cy="270967"/>
          </a:xfrm>
          <a:prstGeom prst="rect">
            <a:avLst/>
          </a:prstGeom>
          <a:noFill/>
          <a:ln/>
        </p:spPr>
        <p:txBody>
          <a:bodyPr wrap="none" lIns="0" tIns="0" rIns="0" bIns="0" rtlCol="0" anchor="t"/>
          <a:lstStyle/>
          <a:p>
            <a:pPr algn="r">
              <a:lnSpc>
                <a:spcPts val="2125"/>
              </a:lnSpc>
            </a:pPr>
            <a:r>
              <a:rPr lang="en-US" sz="1333">
                <a:solidFill>
                  <a:srgbClr val="4C4C4D"/>
                </a:solidFill>
                <a:latin typeface="Heebo" pitchFamily="34" charset="0"/>
                <a:ea typeface="Heebo" pitchFamily="34" charset="-122"/>
                <a:cs typeface="Heebo" pitchFamily="34" charset="-120"/>
              </a:rPr>
              <a:t>Assign responsibilities and timelines</a:t>
            </a:r>
            <a:endParaRPr lang="en-US" sz="1333"/>
          </a:p>
        </p:txBody>
      </p:sp>
      <p:sp>
        <p:nvSpPr>
          <p:cNvPr id="19" name="Shape 16"/>
          <p:cNvSpPr/>
          <p:nvPr/>
        </p:nvSpPr>
        <p:spPr>
          <a:xfrm>
            <a:off x="6267450" y="4283273"/>
            <a:ext cx="508000" cy="19050"/>
          </a:xfrm>
          <a:prstGeom prst="roundRect">
            <a:avLst>
              <a:gd name="adj" fmla="val 133358"/>
            </a:avLst>
          </a:prstGeom>
          <a:solidFill>
            <a:srgbClr val="D8D4D4"/>
          </a:solidFill>
          <a:ln/>
        </p:spPr>
        <p:txBody>
          <a:bodyPr/>
          <a:lstStyle/>
          <a:p>
            <a:endParaRPr lang="en-US" sz="1500"/>
          </a:p>
        </p:txBody>
      </p:sp>
      <p:sp>
        <p:nvSpPr>
          <p:cNvPr id="20" name="Shape 17"/>
          <p:cNvSpPr/>
          <p:nvPr/>
        </p:nvSpPr>
        <p:spPr>
          <a:xfrm>
            <a:off x="5905500" y="4102298"/>
            <a:ext cx="381000" cy="381000"/>
          </a:xfrm>
          <a:prstGeom prst="roundRect">
            <a:avLst>
              <a:gd name="adj" fmla="val 6668"/>
            </a:avLst>
          </a:prstGeom>
          <a:solidFill>
            <a:srgbClr val="F2EEEE"/>
          </a:solidFill>
          <a:ln/>
        </p:spPr>
        <p:txBody>
          <a:bodyPr/>
          <a:lstStyle/>
          <a:p>
            <a:endParaRPr lang="en-US" sz="1500"/>
          </a:p>
        </p:txBody>
      </p:sp>
      <p:pic>
        <p:nvPicPr>
          <p:cNvPr id="21" name="Image 1" descr="preencoded.png"/>
          <p:cNvPicPr>
            <a:picLocks noChangeAspect="1"/>
          </p:cNvPicPr>
          <p:nvPr/>
        </p:nvPicPr>
        <p:blipFill>
          <a:blip r:embed="rId4"/>
          <a:stretch>
            <a:fillRect/>
          </a:stretch>
        </p:blipFill>
        <p:spPr>
          <a:xfrm>
            <a:off x="5969000" y="4134048"/>
            <a:ext cx="254000" cy="317500"/>
          </a:xfrm>
          <a:prstGeom prst="rect">
            <a:avLst/>
          </a:prstGeom>
        </p:spPr>
      </p:pic>
      <p:sp>
        <p:nvSpPr>
          <p:cNvPr id="22" name="Text 18"/>
          <p:cNvSpPr/>
          <p:nvPr/>
        </p:nvSpPr>
        <p:spPr>
          <a:xfrm>
            <a:off x="6942733" y="4160441"/>
            <a:ext cx="2117031" cy="264617"/>
          </a:xfrm>
          <a:prstGeom prst="rect">
            <a:avLst/>
          </a:prstGeom>
          <a:noFill/>
          <a:ln/>
        </p:spPr>
        <p:txBody>
          <a:bodyPr wrap="none" lIns="0" tIns="0" rIns="0" bIns="0" rtlCol="0" anchor="t"/>
          <a:lstStyle/>
          <a:p>
            <a:pPr>
              <a:lnSpc>
                <a:spcPts val="2083"/>
              </a:lnSpc>
            </a:pPr>
            <a:r>
              <a:rPr lang="en-US" sz="1667">
                <a:solidFill>
                  <a:srgbClr val="4C4C4D"/>
                </a:solidFill>
                <a:latin typeface="Crimson Pro Semi Bold" pitchFamily="34" charset="0"/>
                <a:ea typeface="Crimson Pro Semi Bold" pitchFamily="34" charset="-122"/>
                <a:cs typeface="Crimson Pro Semi Bold" pitchFamily="34" charset="-120"/>
              </a:rPr>
              <a:t>Continued Engagement</a:t>
            </a:r>
            <a:endParaRPr lang="en-US" sz="1667"/>
          </a:p>
        </p:txBody>
      </p:sp>
      <p:sp>
        <p:nvSpPr>
          <p:cNvPr id="23" name="Text 19"/>
          <p:cNvSpPr/>
          <p:nvPr/>
        </p:nvSpPr>
        <p:spPr>
          <a:xfrm>
            <a:off x="6942733" y="4526657"/>
            <a:ext cx="4656534" cy="270967"/>
          </a:xfrm>
          <a:prstGeom prst="rect">
            <a:avLst/>
          </a:prstGeom>
          <a:noFill/>
          <a:ln/>
        </p:spPr>
        <p:txBody>
          <a:bodyPr wrap="none" lIns="0" tIns="0" rIns="0" bIns="0" rtlCol="0" anchor="t"/>
          <a:lstStyle/>
          <a:p>
            <a:pPr>
              <a:lnSpc>
                <a:spcPts val="2125"/>
              </a:lnSpc>
            </a:pPr>
            <a:r>
              <a:rPr lang="en-US" sz="1333">
                <a:solidFill>
                  <a:srgbClr val="4C4C4D"/>
                </a:solidFill>
                <a:latin typeface="Heebo" pitchFamily="34" charset="0"/>
                <a:ea typeface="Heebo" pitchFamily="34" charset="-122"/>
                <a:cs typeface="Heebo" pitchFamily="34" charset="-120"/>
              </a:rPr>
              <a:t>Regular updates and feedback mechanisms</a:t>
            </a:r>
            <a:endParaRPr lang="en-US" sz="1333"/>
          </a:p>
        </p:txBody>
      </p:sp>
      <p:sp>
        <p:nvSpPr>
          <p:cNvPr id="24" name="Shape 20"/>
          <p:cNvSpPr/>
          <p:nvPr/>
        </p:nvSpPr>
        <p:spPr>
          <a:xfrm>
            <a:off x="5416550" y="5159078"/>
            <a:ext cx="508000" cy="19050"/>
          </a:xfrm>
          <a:prstGeom prst="roundRect">
            <a:avLst>
              <a:gd name="adj" fmla="val 133358"/>
            </a:avLst>
          </a:prstGeom>
          <a:solidFill>
            <a:srgbClr val="D8D4D4"/>
          </a:solidFill>
          <a:ln/>
        </p:spPr>
        <p:txBody>
          <a:bodyPr/>
          <a:lstStyle/>
          <a:p>
            <a:endParaRPr lang="en-US" sz="1500"/>
          </a:p>
        </p:txBody>
      </p:sp>
      <p:sp>
        <p:nvSpPr>
          <p:cNvPr id="25" name="Shape 21"/>
          <p:cNvSpPr/>
          <p:nvPr/>
        </p:nvSpPr>
        <p:spPr>
          <a:xfrm>
            <a:off x="5905500" y="4978103"/>
            <a:ext cx="381000" cy="381000"/>
          </a:xfrm>
          <a:prstGeom prst="roundRect">
            <a:avLst>
              <a:gd name="adj" fmla="val 6668"/>
            </a:avLst>
          </a:prstGeom>
          <a:solidFill>
            <a:srgbClr val="F2EEEE"/>
          </a:solidFill>
          <a:ln/>
        </p:spPr>
        <p:txBody>
          <a:bodyPr/>
          <a:lstStyle/>
          <a:p>
            <a:endParaRPr lang="en-US" sz="1500"/>
          </a:p>
        </p:txBody>
      </p:sp>
      <p:pic>
        <p:nvPicPr>
          <p:cNvPr id="26" name="Image 2" descr="preencoded.png"/>
          <p:cNvPicPr>
            <a:picLocks noChangeAspect="1"/>
          </p:cNvPicPr>
          <p:nvPr/>
        </p:nvPicPr>
        <p:blipFill>
          <a:blip r:embed="rId5"/>
          <a:stretch>
            <a:fillRect/>
          </a:stretch>
        </p:blipFill>
        <p:spPr>
          <a:xfrm>
            <a:off x="5969000" y="5009853"/>
            <a:ext cx="254000" cy="317500"/>
          </a:xfrm>
          <a:prstGeom prst="rect">
            <a:avLst/>
          </a:prstGeom>
        </p:spPr>
      </p:pic>
      <p:sp>
        <p:nvSpPr>
          <p:cNvPr id="27" name="Text 22"/>
          <p:cNvSpPr/>
          <p:nvPr/>
        </p:nvSpPr>
        <p:spPr>
          <a:xfrm>
            <a:off x="3132237" y="5036244"/>
            <a:ext cx="2117031" cy="264617"/>
          </a:xfrm>
          <a:prstGeom prst="rect">
            <a:avLst/>
          </a:prstGeom>
          <a:noFill/>
          <a:ln/>
        </p:spPr>
        <p:txBody>
          <a:bodyPr wrap="none" lIns="0" tIns="0" rIns="0" bIns="0" rtlCol="0" anchor="t"/>
          <a:lstStyle/>
          <a:p>
            <a:pPr algn="r">
              <a:lnSpc>
                <a:spcPts val="2083"/>
              </a:lnSpc>
            </a:pPr>
            <a:r>
              <a:rPr lang="en-US" sz="1667">
                <a:solidFill>
                  <a:srgbClr val="4C4C4D"/>
                </a:solidFill>
                <a:latin typeface="Crimson Pro Semi Bold" pitchFamily="34" charset="0"/>
                <a:ea typeface="Crimson Pro Semi Bold" pitchFamily="34" charset="-122"/>
                <a:cs typeface="Crimson Pro Semi Bold" pitchFamily="34" charset="-120"/>
              </a:rPr>
              <a:t>Annual Review</a:t>
            </a:r>
            <a:endParaRPr lang="en-US" sz="1667"/>
          </a:p>
        </p:txBody>
      </p:sp>
      <p:sp>
        <p:nvSpPr>
          <p:cNvPr id="28" name="Text 23"/>
          <p:cNvSpPr/>
          <p:nvPr/>
        </p:nvSpPr>
        <p:spPr>
          <a:xfrm>
            <a:off x="592733" y="5402461"/>
            <a:ext cx="4656534" cy="270967"/>
          </a:xfrm>
          <a:prstGeom prst="rect">
            <a:avLst/>
          </a:prstGeom>
          <a:noFill/>
          <a:ln/>
        </p:spPr>
        <p:txBody>
          <a:bodyPr wrap="none" lIns="0" tIns="0" rIns="0" bIns="0" rtlCol="0" anchor="t"/>
          <a:lstStyle/>
          <a:p>
            <a:pPr algn="r">
              <a:lnSpc>
                <a:spcPts val="2125"/>
              </a:lnSpc>
            </a:pPr>
            <a:r>
              <a:rPr lang="en-US" sz="1333">
                <a:solidFill>
                  <a:srgbClr val="4C4C4D"/>
                </a:solidFill>
                <a:latin typeface="Heebo" pitchFamily="34" charset="0"/>
                <a:ea typeface="Heebo" pitchFamily="34" charset="-122"/>
                <a:cs typeface="Heebo" pitchFamily="34" charset="-120"/>
              </a:rPr>
              <a:t>Evaluate progress and adjust strategies</a:t>
            </a:r>
            <a:endParaRPr lang="en-US" sz="1333"/>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a:extLst>
            <a:ext uri="{FF2B5EF4-FFF2-40B4-BE49-F238E27FC236}">
              <a16:creationId xmlns:a16="http://schemas.microsoft.com/office/drawing/2014/main" id="{097E6C19-A170-02A6-F42B-D594F1D3B98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414CB31-A551-550A-C82E-AE21C5F292E6}"/>
              </a:ext>
            </a:extLst>
          </p:cNvPr>
          <p:cNvSpPr txBox="1"/>
          <p:nvPr/>
        </p:nvSpPr>
        <p:spPr>
          <a:xfrm>
            <a:off x="152400" y="2404085"/>
            <a:ext cx="11958084" cy="181588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Thank You!</a:t>
            </a:r>
            <a:endPar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SAVANNAH </a:t>
            </a:r>
            <a:r>
              <a:rPr kumimoji="0" lang="en-US" altLang="en-US" sz="7200" b="1" i="0" u="none" strike="noStrike" kern="1200" cap="none" spc="0" normalizeH="0" baseline="0" noProof="0" dirty="0">
                <a:ln>
                  <a:noFill/>
                </a:ln>
                <a:solidFill>
                  <a:srgbClr val="0D1540"/>
                </a:solidFill>
                <a:effectLst/>
                <a:uLnTx/>
                <a:uFillTx/>
                <a:latin typeface="Arial" panose="020B0604020202020204" pitchFamily="34" charset="0"/>
                <a:ea typeface="+mn-ea"/>
                <a:cs typeface="+mn-cs"/>
              </a:rPr>
              <a:t>GPS </a:t>
            </a:r>
          </a:p>
        </p:txBody>
      </p:sp>
      <p:sp>
        <p:nvSpPr>
          <p:cNvPr id="12" name="Rectangle 5">
            <a:extLst>
              <a:ext uri="{FF2B5EF4-FFF2-40B4-BE49-F238E27FC236}">
                <a16:creationId xmlns:a16="http://schemas.microsoft.com/office/drawing/2014/main" id="{F9F53B29-EDAF-B573-957D-A5B215E7723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Logo&#10;&#10;Description automatically generated">
            <a:extLst>
              <a:ext uri="{FF2B5EF4-FFF2-40B4-BE49-F238E27FC236}">
                <a16:creationId xmlns:a16="http://schemas.microsoft.com/office/drawing/2014/main" id="{5FDF323D-A4DC-0CF0-D2C9-ADB143D90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 y="80739"/>
            <a:ext cx="2420322" cy="1633870"/>
          </a:xfrm>
          <a:prstGeom prst="rect">
            <a:avLst/>
          </a:prstGeom>
        </p:spPr>
      </p:pic>
      <p:sp>
        <p:nvSpPr>
          <p:cNvPr id="15" name="Rectangle 6">
            <a:extLst>
              <a:ext uri="{FF2B5EF4-FFF2-40B4-BE49-F238E27FC236}">
                <a16:creationId xmlns:a16="http://schemas.microsoft.com/office/drawing/2014/main" id="{BB9D58F6-98A8-61C3-FC36-6FDCBD4DB705}"/>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2585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gold coin with a picture of a building and text&#10;&#10;Description automatically generated">
            <a:extLst>
              <a:ext uri="{FF2B5EF4-FFF2-40B4-BE49-F238E27FC236}">
                <a16:creationId xmlns:a16="http://schemas.microsoft.com/office/drawing/2014/main" id="{CA9FDBE1-8AFC-4F56-B1E9-0FE57A653AF9}"/>
              </a:ext>
            </a:extLst>
          </p:cNvPr>
          <p:cNvPicPr>
            <a:picLocks noChangeAspect="1"/>
          </p:cNvPicPr>
          <p:nvPr/>
        </p:nvPicPr>
        <p:blipFill>
          <a:blip r:embed="rId2">
            <a:alphaModFix/>
            <a:extLst>
              <a:ext uri="{28A0092B-C50C-407E-A947-70E740481C1C}">
                <a14:useLocalDpi xmlns:a14="http://schemas.microsoft.com/office/drawing/2010/main" val="0"/>
              </a:ext>
            </a:extLst>
          </a:blip>
          <a:srcRect t="5919" r="-1" b="8462"/>
          <a:stretch/>
        </p:blipFill>
        <p:spPr>
          <a:xfrm>
            <a:off x="4547938" y="-4"/>
            <a:ext cx="7644062" cy="3681405"/>
          </a:xfrm>
          <a:prstGeom prst="rect">
            <a:avLst/>
          </a:prstGeom>
        </p:spPr>
      </p:pic>
      <p:pic>
        <p:nvPicPr>
          <p:cNvPr id="6" name="Picture 5" descr="A gold coin with a bridge and a river&#10;&#10;Description automatically generated">
            <a:extLst>
              <a:ext uri="{FF2B5EF4-FFF2-40B4-BE49-F238E27FC236}">
                <a16:creationId xmlns:a16="http://schemas.microsoft.com/office/drawing/2014/main" id="{9AB49175-C79E-E20A-3CAB-5BC1FE37459B}"/>
              </a:ext>
            </a:extLst>
          </p:cNvPr>
          <p:cNvPicPr>
            <a:picLocks noChangeAspect="1"/>
          </p:cNvPicPr>
          <p:nvPr/>
        </p:nvPicPr>
        <p:blipFill>
          <a:blip r:embed="rId3">
            <a:extLst>
              <a:ext uri="{28A0092B-C50C-407E-A947-70E740481C1C}">
                <a14:useLocalDpi xmlns:a14="http://schemas.microsoft.com/office/drawing/2010/main" val="0"/>
              </a:ext>
            </a:extLst>
          </a:blip>
          <a:srcRect t="15293" r="-1" b="10828"/>
          <a:stretch/>
        </p:blipFill>
        <p:spPr>
          <a:xfrm>
            <a:off x="4547940" y="3681411"/>
            <a:ext cx="7644062" cy="3176595"/>
          </a:xfrm>
          <a:prstGeom prst="rect">
            <a:avLst/>
          </a:prstGeom>
        </p:spPr>
      </p:pic>
      <p:sp>
        <p:nvSpPr>
          <p:cNvPr id="14" name="Rectangle 1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F1F27C-1839-514D-6A44-23668E603C58}"/>
              </a:ext>
            </a:extLst>
          </p:cNvPr>
          <p:cNvSpPr>
            <a:spLocks noGrp="1"/>
          </p:cNvSpPr>
          <p:nvPr>
            <p:ph type="ctrTitle"/>
          </p:nvPr>
        </p:nvSpPr>
        <p:spPr>
          <a:xfrm>
            <a:off x="838201" y="1115219"/>
            <a:ext cx="5395912" cy="2387600"/>
          </a:xfrm>
        </p:spPr>
        <p:txBody>
          <a:bodyPr>
            <a:normAutofit/>
          </a:bodyPr>
          <a:lstStyle/>
          <a:p>
            <a:pPr algn="l"/>
            <a:r>
              <a:rPr lang="en-US" sz="4600" b="1" dirty="0">
                <a:solidFill>
                  <a:schemeClr val="bg1"/>
                </a:solidFill>
                <a:latin typeface="Lato" panose="020F0502020204030203" pitchFamily="34" charset="0"/>
                <a:ea typeface="Lato" panose="020F0502020204030203" pitchFamily="34" charset="0"/>
                <a:cs typeface="Lato" panose="020F0502020204030203" pitchFamily="34" charset="0"/>
              </a:rPr>
              <a:t>City Council Meeting</a:t>
            </a:r>
          </a:p>
          <a:p>
            <a:pPr algn="l"/>
            <a:r>
              <a:rPr lang="en-US" sz="4600" b="1" dirty="0">
                <a:solidFill>
                  <a:schemeClr val="bg1"/>
                </a:solidFill>
                <a:latin typeface="Lato" panose="020F0502020204030203" pitchFamily="34" charset="0"/>
                <a:ea typeface="Lato" panose="020F0502020204030203" pitchFamily="34" charset="0"/>
                <a:cs typeface="Lato" panose="020F0502020204030203" pitchFamily="34" charset="0"/>
              </a:rPr>
              <a:t>May 22, 2025</a:t>
            </a:r>
          </a:p>
        </p:txBody>
      </p:sp>
      <p:sp>
        <p:nvSpPr>
          <p:cNvPr id="3" name="Subtitle 2">
            <a:extLst>
              <a:ext uri="{FF2B5EF4-FFF2-40B4-BE49-F238E27FC236}">
                <a16:creationId xmlns:a16="http://schemas.microsoft.com/office/drawing/2014/main" id="{1C845A6E-26D3-73E7-7D7B-4DDC5C2DBD5C}"/>
              </a:ext>
            </a:extLst>
          </p:cNvPr>
          <p:cNvSpPr>
            <a:spLocks noGrp="1"/>
          </p:cNvSpPr>
          <p:nvPr>
            <p:ph type="subTitle" idx="1"/>
          </p:nvPr>
        </p:nvSpPr>
        <p:spPr>
          <a:xfrm>
            <a:off x="838201" y="3902076"/>
            <a:ext cx="5395912" cy="1655762"/>
          </a:xfrm>
        </p:spPr>
        <p:txBody>
          <a:bodyPr>
            <a:normAutofit/>
          </a:bodyPr>
          <a:lstStyle/>
          <a:p>
            <a:pPr algn="l"/>
            <a:r>
              <a:rPr lang="en-US" sz="2000" dirty="0">
                <a:solidFill>
                  <a:schemeClr val="bg1"/>
                </a:solidFill>
              </a:rPr>
              <a:t>                                                     </a:t>
            </a:r>
          </a:p>
        </p:txBody>
      </p:sp>
      <p:cxnSp>
        <p:nvCxnSpPr>
          <p:cNvPr id="16" name="Straight Connector 1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1"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780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a:extLst>
            <a:ext uri="{FF2B5EF4-FFF2-40B4-BE49-F238E27FC236}">
              <a16:creationId xmlns:a16="http://schemas.microsoft.com/office/drawing/2014/main" id="{3AC44AA6-E1B7-E8CB-8E42-513F259F2AB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391B61D-0DD0-7654-4A76-1FDC54A208B3}"/>
              </a:ext>
            </a:extLst>
          </p:cNvPr>
          <p:cNvSpPr txBox="1"/>
          <p:nvPr/>
        </p:nvSpPr>
        <p:spPr>
          <a:xfrm>
            <a:off x="152400" y="2404085"/>
            <a:ext cx="11958084" cy="181588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“What We Heard”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a:ln>
                  <a:noFill/>
                </a:ln>
                <a:solidFill>
                  <a:prstClr val="white"/>
                </a:solidFill>
                <a:effectLst/>
                <a:uLnTx/>
                <a:uFillTx/>
                <a:latin typeface="Arial" panose="020B0604020202020204" pitchFamily="34" charset="0"/>
                <a:ea typeface="+mn-ea"/>
                <a:cs typeface="+mn-cs"/>
              </a:rPr>
              <a:t>SAVANNAH </a:t>
            </a:r>
            <a:r>
              <a:rPr kumimoji="0" lang="en-US" altLang="en-US" sz="7200" b="1" i="0" u="none" strike="noStrike" kern="1200" cap="none" spc="0" normalizeH="0" baseline="0" noProof="0">
                <a:ln>
                  <a:noFill/>
                </a:ln>
                <a:solidFill>
                  <a:srgbClr val="0D1540"/>
                </a:solidFill>
                <a:effectLst/>
                <a:uLnTx/>
                <a:uFillTx/>
                <a:latin typeface="Arial" panose="020B0604020202020204" pitchFamily="34" charset="0"/>
                <a:ea typeface="+mn-ea"/>
                <a:cs typeface="+mn-cs"/>
              </a:rPr>
              <a:t>GPS </a:t>
            </a:r>
          </a:p>
        </p:txBody>
      </p:sp>
      <p:sp>
        <p:nvSpPr>
          <p:cNvPr id="12" name="Rectangle 5">
            <a:extLst>
              <a:ext uri="{FF2B5EF4-FFF2-40B4-BE49-F238E27FC236}">
                <a16:creationId xmlns:a16="http://schemas.microsoft.com/office/drawing/2014/main" id="{D95E3DED-297E-C444-1574-FF01F646AB3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Logo&#10;&#10;Description automatically generated">
            <a:extLst>
              <a:ext uri="{FF2B5EF4-FFF2-40B4-BE49-F238E27FC236}">
                <a16:creationId xmlns:a16="http://schemas.microsoft.com/office/drawing/2014/main" id="{13718765-135A-7266-6762-3F8E41914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 y="80739"/>
            <a:ext cx="2420322" cy="1633870"/>
          </a:xfrm>
          <a:prstGeom prst="rect">
            <a:avLst/>
          </a:prstGeom>
        </p:spPr>
      </p:pic>
      <p:sp>
        <p:nvSpPr>
          <p:cNvPr id="15" name="Rectangle 6">
            <a:extLst>
              <a:ext uri="{FF2B5EF4-FFF2-40B4-BE49-F238E27FC236}">
                <a16:creationId xmlns:a16="http://schemas.microsoft.com/office/drawing/2014/main" id="{732CC8E3-559B-738E-512B-592283679A90}"/>
              </a:ext>
            </a:extLst>
          </p:cNvPr>
          <p:cNvSpPr>
            <a:spLocks noChangeArrowheads="1"/>
          </p:cNvSpPr>
          <p:nvPr/>
        </p:nvSpPr>
        <p:spPr bwMode="auto">
          <a:xfrm>
            <a:off x="152400" y="7584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3605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4D7C345-B6EA-A06D-CC3E-CAFCB7BB8E0F}"/>
              </a:ext>
            </a:extLst>
          </p:cNvPr>
          <p:cNvPicPr>
            <a:picLocks noChangeAspect="1"/>
          </p:cNvPicPr>
          <p:nvPr/>
        </p:nvPicPr>
        <p:blipFill>
          <a:blip r:embed="rId2"/>
          <a:srcRect l="17215" r="36252" b="1"/>
          <a:stretch/>
        </p:blipFill>
        <p:spPr>
          <a:xfrm>
            <a:off x="1" y="1"/>
            <a:ext cx="2970465" cy="3383279"/>
          </a:xfrm>
          <a:prstGeom prst="rect">
            <a:avLst/>
          </a:prstGeom>
        </p:spPr>
      </p:pic>
      <p:pic>
        <p:nvPicPr>
          <p:cNvPr id="11" name="Picture 10" descr="A group of people sitting in chairs&#10;&#10;AI-generated content may be incorrect.">
            <a:extLst>
              <a:ext uri="{FF2B5EF4-FFF2-40B4-BE49-F238E27FC236}">
                <a16:creationId xmlns:a16="http://schemas.microsoft.com/office/drawing/2014/main" id="{240AC8E0-4B62-4DE4-1083-26F7F62555CF}"/>
              </a:ext>
            </a:extLst>
          </p:cNvPr>
          <p:cNvPicPr>
            <a:picLocks noChangeAspect="1"/>
          </p:cNvPicPr>
          <p:nvPr/>
        </p:nvPicPr>
        <p:blipFill>
          <a:blip r:embed="rId3"/>
          <a:srcRect l="36995" r="16473" b="1"/>
          <a:stretch/>
        </p:blipFill>
        <p:spPr>
          <a:xfrm>
            <a:off x="3072956" y="10"/>
            <a:ext cx="2970465" cy="3383268"/>
          </a:xfrm>
          <a:prstGeom prst="rect">
            <a:avLst/>
          </a:prstGeom>
        </p:spPr>
      </p:pic>
      <p:pic>
        <p:nvPicPr>
          <p:cNvPr id="15" name="Picture 14" descr="A group of people in a room&#10;&#10;AI-generated content may be incorrect.">
            <a:extLst>
              <a:ext uri="{FF2B5EF4-FFF2-40B4-BE49-F238E27FC236}">
                <a16:creationId xmlns:a16="http://schemas.microsoft.com/office/drawing/2014/main" id="{B5942BC1-8921-BDEE-D8FE-D9A45DF66B7C}"/>
              </a:ext>
            </a:extLst>
          </p:cNvPr>
          <p:cNvPicPr>
            <a:picLocks noChangeAspect="1"/>
          </p:cNvPicPr>
          <p:nvPr/>
        </p:nvPicPr>
        <p:blipFill>
          <a:blip r:embed="rId4"/>
          <a:srcRect r="5038" b="-2"/>
          <a:stretch/>
        </p:blipFill>
        <p:spPr>
          <a:xfrm>
            <a:off x="6145909" y="10"/>
            <a:ext cx="2971800" cy="3383268"/>
          </a:xfrm>
          <a:prstGeom prst="rect">
            <a:avLst/>
          </a:prstGeom>
        </p:spPr>
      </p:pic>
      <p:pic>
        <p:nvPicPr>
          <p:cNvPr id="12" name="Picture 11" descr="A group of people sitting in chairs&#10;&#10;AI-generated content may be incorrect.">
            <a:extLst>
              <a:ext uri="{FF2B5EF4-FFF2-40B4-BE49-F238E27FC236}">
                <a16:creationId xmlns:a16="http://schemas.microsoft.com/office/drawing/2014/main" id="{FB66EB22-97D0-C3D8-02A8-E2F49BF375E1}"/>
              </a:ext>
            </a:extLst>
          </p:cNvPr>
          <p:cNvPicPr>
            <a:picLocks noChangeAspect="1"/>
          </p:cNvPicPr>
          <p:nvPr/>
        </p:nvPicPr>
        <p:blipFill>
          <a:blip r:embed="rId5"/>
          <a:srcRect l="27183" r="26264" b="1"/>
          <a:stretch/>
        </p:blipFill>
        <p:spPr>
          <a:xfrm>
            <a:off x="9220200" y="10"/>
            <a:ext cx="2971800" cy="3383268"/>
          </a:xfrm>
          <a:prstGeom prst="rect">
            <a:avLst/>
          </a:prstGeom>
        </p:spPr>
      </p:pic>
      <p:pic>
        <p:nvPicPr>
          <p:cNvPr id="17" name="Picture 16" descr="A group of people sitting in a room&#10;&#10;AI-generated content may be incorrect.">
            <a:extLst>
              <a:ext uri="{FF2B5EF4-FFF2-40B4-BE49-F238E27FC236}">
                <a16:creationId xmlns:a16="http://schemas.microsoft.com/office/drawing/2014/main" id="{C8F02753-5D38-EB71-D45B-DB9EA0C5E244}"/>
              </a:ext>
            </a:extLst>
          </p:cNvPr>
          <p:cNvPicPr>
            <a:picLocks noChangeAspect="1"/>
          </p:cNvPicPr>
          <p:nvPr/>
        </p:nvPicPr>
        <p:blipFill>
          <a:blip r:embed="rId6"/>
          <a:srcRect l="36349" r="17338" b="3"/>
          <a:stretch/>
        </p:blipFill>
        <p:spPr>
          <a:xfrm>
            <a:off x="-1017" y="3474720"/>
            <a:ext cx="2970465" cy="3383280"/>
          </a:xfrm>
          <a:prstGeom prst="rect">
            <a:avLst/>
          </a:prstGeom>
        </p:spPr>
      </p:pic>
      <p:sp>
        <p:nvSpPr>
          <p:cNvPr id="46" name="Rectangle 4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A3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people in a room&#10;&#10;AI-generated content may be incorrect.">
            <a:extLst>
              <a:ext uri="{FF2B5EF4-FFF2-40B4-BE49-F238E27FC236}">
                <a16:creationId xmlns:a16="http://schemas.microsoft.com/office/drawing/2014/main" id="{BB664AD2-A502-4F78-192E-25BC0D2909F2}"/>
              </a:ext>
            </a:extLst>
          </p:cNvPr>
          <p:cNvPicPr>
            <a:picLocks noChangeAspect="1"/>
          </p:cNvPicPr>
          <p:nvPr/>
        </p:nvPicPr>
        <p:blipFill>
          <a:blip r:embed="rId7"/>
          <a:srcRect l="14683" r="39005" b="3"/>
          <a:stretch/>
        </p:blipFill>
        <p:spPr>
          <a:xfrm>
            <a:off x="3059902" y="3474719"/>
            <a:ext cx="2970466" cy="3383280"/>
          </a:xfrm>
          <a:prstGeom prst="rect">
            <a:avLst/>
          </a:prstGeom>
        </p:spPr>
      </p:pic>
      <p:sp>
        <p:nvSpPr>
          <p:cNvPr id="18" name="Rectangle 17">
            <a:extLst>
              <a:ext uri="{FF2B5EF4-FFF2-40B4-BE49-F238E27FC236}">
                <a16:creationId xmlns:a16="http://schemas.microsoft.com/office/drawing/2014/main" id="{18372EFC-2E13-BAA3-5B87-90811D2CEF96}"/>
              </a:ext>
            </a:extLst>
          </p:cNvPr>
          <p:cNvSpPr/>
          <p:nvPr/>
        </p:nvSpPr>
        <p:spPr>
          <a:xfrm>
            <a:off x="6479648" y="4510585"/>
            <a:ext cx="5366610" cy="1758732"/>
          </a:xfrm>
          <a:prstGeom prst="rect">
            <a:avLst/>
          </a:prstGeom>
          <a:solidFill>
            <a:schemeClr val="tx1">
              <a:lumMod val="85000"/>
            </a:schemeClr>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ormAutofit/>
          </a:bodyPr>
          <a:lstStyle/>
          <a:p>
            <a:pPr algn="ctr">
              <a:lnSpc>
                <a:spcPct val="90000"/>
              </a:lnSpc>
              <a:spcAft>
                <a:spcPts val="600"/>
              </a:spcAft>
            </a:pPr>
            <a:r>
              <a:rPr lang="en-US">
                <a:solidFill>
                  <a:schemeClr val="bg1"/>
                </a:solidFill>
              </a:rPr>
              <a:t>Community Engagement</a:t>
            </a:r>
          </a:p>
          <a:p>
            <a:pPr algn="ctr">
              <a:lnSpc>
                <a:spcPct val="90000"/>
              </a:lnSpc>
              <a:spcAft>
                <a:spcPts val="600"/>
              </a:spcAft>
            </a:pPr>
            <a:r>
              <a:rPr lang="en-US" b="1">
                <a:solidFill>
                  <a:schemeClr val="bg1"/>
                </a:solidFill>
              </a:rPr>
              <a:t>Virtual Kick-Off Session &amp; Six Public Meetings</a:t>
            </a:r>
          </a:p>
          <a:p>
            <a:pPr algn="ctr">
              <a:lnSpc>
                <a:spcPct val="90000"/>
              </a:lnSpc>
              <a:spcAft>
                <a:spcPts val="600"/>
              </a:spcAft>
            </a:pPr>
            <a:r>
              <a:rPr lang="en-US">
                <a:solidFill>
                  <a:schemeClr val="bg1"/>
                </a:solidFill>
              </a:rPr>
              <a:t>Feb. 3</a:t>
            </a:r>
            <a:r>
              <a:rPr lang="en-US" baseline="30000">
                <a:solidFill>
                  <a:schemeClr val="bg1"/>
                </a:solidFill>
              </a:rPr>
              <a:t>rd</a:t>
            </a:r>
            <a:r>
              <a:rPr lang="en-US">
                <a:solidFill>
                  <a:schemeClr val="bg1"/>
                </a:solidFill>
              </a:rPr>
              <a:t> – 10</a:t>
            </a:r>
            <a:r>
              <a:rPr lang="en-US" baseline="30000">
                <a:solidFill>
                  <a:schemeClr val="bg1"/>
                </a:solidFill>
              </a:rPr>
              <a:t>th</a:t>
            </a:r>
            <a:r>
              <a:rPr lang="en-US">
                <a:solidFill>
                  <a:schemeClr val="bg1"/>
                </a:solidFill>
              </a:rPr>
              <a:t>, 2025 </a:t>
            </a:r>
          </a:p>
        </p:txBody>
      </p:sp>
    </p:spTree>
    <p:extLst>
      <p:ext uri="{BB962C8B-B14F-4D97-AF65-F5344CB8AC3E}">
        <p14:creationId xmlns:p14="http://schemas.microsoft.com/office/powerpoint/2010/main" val="398428762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86C569-80BD-43F6-41F3-70A5695BED59}"/>
              </a:ext>
            </a:extLst>
          </p:cNvPr>
          <p:cNvPicPr>
            <a:picLocks noChangeAspect="1"/>
          </p:cNvPicPr>
          <p:nvPr/>
        </p:nvPicPr>
        <p:blipFill>
          <a:blip r:embed="rId2"/>
          <a:srcRect l="10541" r="1276"/>
          <a:stretch/>
        </p:blipFill>
        <p:spPr>
          <a:xfrm>
            <a:off x="20" y="10"/>
            <a:ext cx="4003019" cy="3388883"/>
          </a:xfrm>
          <a:prstGeom prst="rect">
            <a:avLst/>
          </a:prstGeom>
        </p:spPr>
      </p:pic>
      <p:pic>
        <p:nvPicPr>
          <p:cNvPr id="5" name="Picture 4">
            <a:extLst>
              <a:ext uri="{FF2B5EF4-FFF2-40B4-BE49-F238E27FC236}">
                <a16:creationId xmlns:a16="http://schemas.microsoft.com/office/drawing/2014/main" id="{405A3EE5-1E22-3934-39A9-6D61C91F9354}"/>
              </a:ext>
            </a:extLst>
          </p:cNvPr>
          <p:cNvPicPr>
            <a:picLocks noChangeAspect="1"/>
          </p:cNvPicPr>
          <p:nvPr/>
        </p:nvPicPr>
        <p:blipFill>
          <a:blip r:embed="rId3"/>
          <a:srcRect l="5163" r="5716" b="-1"/>
          <a:stretch/>
        </p:blipFill>
        <p:spPr>
          <a:xfrm>
            <a:off x="4094479" y="10"/>
            <a:ext cx="4014047" cy="3383270"/>
          </a:xfrm>
          <a:prstGeom prst="rect">
            <a:avLst/>
          </a:prstGeom>
        </p:spPr>
      </p:pic>
      <p:pic>
        <p:nvPicPr>
          <p:cNvPr id="2" name="Picture 1">
            <a:extLst>
              <a:ext uri="{FF2B5EF4-FFF2-40B4-BE49-F238E27FC236}">
                <a16:creationId xmlns:a16="http://schemas.microsoft.com/office/drawing/2014/main" id="{3D6C1B8B-E23B-1820-3EE4-9FD9C32754EA}"/>
              </a:ext>
            </a:extLst>
          </p:cNvPr>
          <p:cNvPicPr>
            <a:picLocks noChangeAspect="1"/>
          </p:cNvPicPr>
          <p:nvPr/>
        </p:nvPicPr>
        <p:blipFill>
          <a:blip r:embed="rId4"/>
          <a:srcRect l="7259" r="4409" b="-2"/>
          <a:stretch/>
        </p:blipFill>
        <p:spPr>
          <a:xfrm>
            <a:off x="8188960" y="10"/>
            <a:ext cx="4003039" cy="3383270"/>
          </a:xfrm>
          <a:prstGeom prst="rect">
            <a:avLst/>
          </a:prstGeom>
        </p:spPr>
      </p:pic>
      <p:pic>
        <p:nvPicPr>
          <p:cNvPr id="3" name="Picture 2">
            <a:extLst>
              <a:ext uri="{FF2B5EF4-FFF2-40B4-BE49-F238E27FC236}">
                <a16:creationId xmlns:a16="http://schemas.microsoft.com/office/drawing/2014/main" id="{B48C9339-61D2-F124-1995-0A735372ACC0}"/>
              </a:ext>
            </a:extLst>
          </p:cNvPr>
          <p:cNvPicPr>
            <a:picLocks noChangeAspect="1"/>
          </p:cNvPicPr>
          <p:nvPr/>
        </p:nvPicPr>
        <p:blipFill>
          <a:blip r:embed="rId5"/>
          <a:srcRect l="11272" r="1" b="1"/>
          <a:stretch/>
        </p:blipFill>
        <p:spPr>
          <a:xfrm>
            <a:off x="20" y="3469102"/>
            <a:ext cx="4003019" cy="3388893"/>
          </a:xfrm>
          <a:prstGeom prst="rect">
            <a:avLst/>
          </a:prstGeom>
        </p:spPr>
      </p:pic>
      <p:pic>
        <p:nvPicPr>
          <p:cNvPr id="7" name="Picture 6">
            <a:extLst>
              <a:ext uri="{FF2B5EF4-FFF2-40B4-BE49-F238E27FC236}">
                <a16:creationId xmlns:a16="http://schemas.microsoft.com/office/drawing/2014/main" id="{D9FA7686-9C00-B531-0576-537C29C9D096}"/>
              </a:ext>
            </a:extLst>
          </p:cNvPr>
          <p:cNvPicPr>
            <a:picLocks noChangeAspect="1"/>
          </p:cNvPicPr>
          <p:nvPr/>
        </p:nvPicPr>
        <p:blipFill>
          <a:blip r:embed="rId6"/>
          <a:srcRect l="1620" r="9488" b="1"/>
          <a:stretch/>
        </p:blipFill>
        <p:spPr>
          <a:xfrm>
            <a:off x="8199966" y="3469102"/>
            <a:ext cx="3992034" cy="3388893"/>
          </a:xfrm>
          <a:prstGeom prst="rect">
            <a:avLst/>
          </a:prstGeom>
        </p:spPr>
      </p:pic>
      <p:sp>
        <p:nvSpPr>
          <p:cNvPr id="10" name="Rectangle 9">
            <a:extLst>
              <a:ext uri="{FF2B5EF4-FFF2-40B4-BE49-F238E27FC236}">
                <a16:creationId xmlns:a16="http://schemas.microsoft.com/office/drawing/2014/main" id="{AB5377A3-E5D7-7EA4-5491-5FD5968D2B22}"/>
              </a:ext>
            </a:extLst>
          </p:cNvPr>
          <p:cNvSpPr/>
          <p:nvPr/>
        </p:nvSpPr>
        <p:spPr>
          <a:xfrm>
            <a:off x="4094479" y="3570514"/>
            <a:ext cx="3992034" cy="3287476"/>
          </a:xfrm>
          <a:prstGeom prst="rect">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Youth &amp; Clergy Meetings</a:t>
            </a:r>
          </a:p>
          <a:p>
            <a:pPr algn="ctr"/>
            <a:r>
              <a:rPr lang="en-US" dirty="0"/>
              <a:t>April 2025</a:t>
            </a:r>
          </a:p>
        </p:txBody>
      </p:sp>
    </p:spTree>
    <p:extLst>
      <p:ext uri="{BB962C8B-B14F-4D97-AF65-F5344CB8AC3E}">
        <p14:creationId xmlns:p14="http://schemas.microsoft.com/office/powerpoint/2010/main" val="1830342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054d3d0-f1ff-4ba3-98db-6355dc25672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59AA6256F6994AA5CF03C1C353D9E1" ma:contentTypeVersion="16" ma:contentTypeDescription="Create a new document." ma:contentTypeScope="" ma:versionID="97d3b08dc7e9b4a7387cdf939698ddb0">
  <xsd:schema xmlns:xsd="http://www.w3.org/2001/XMLSchema" xmlns:xs="http://www.w3.org/2001/XMLSchema" xmlns:p="http://schemas.microsoft.com/office/2006/metadata/properties" xmlns:ns3="7054d3d0-f1ff-4ba3-98db-6355dc256724" xmlns:ns4="f99b0a2e-fc56-49bd-8f80-4ee98280909a" targetNamespace="http://schemas.microsoft.com/office/2006/metadata/properties" ma:root="true" ma:fieldsID="ee85b89485169f384826764987f7bf3b" ns3:_="" ns4:_="">
    <xsd:import namespace="7054d3d0-f1ff-4ba3-98db-6355dc256724"/>
    <xsd:import namespace="f99b0a2e-fc56-49bd-8f80-4ee98280909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4d3d0-f1ff-4ba3-98db-6355dc256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9b0a2e-fc56-49bd-8f80-4ee9828090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1F4058-E4E4-4F6E-AC06-EEA2233CF293}">
  <ds:schemaRefs>
    <ds:schemaRef ds:uri="http://schemas.microsoft.com/office/2006/metadata/properties"/>
    <ds:schemaRef ds:uri="http://purl.org/dc/elements/1.1/"/>
    <ds:schemaRef ds:uri="http://www.w3.org/XML/1998/namespace"/>
    <ds:schemaRef ds:uri="http://schemas.openxmlformats.org/package/2006/metadata/core-properties"/>
    <ds:schemaRef ds:uri="http://schemas.microsoft.com/office/2006/documentManagement/types"/>
    <ds:schemaRef ds:uri="7054d3d0-f1ff-4ba3-98db-6355dc256724"/>
    <ds:schemaRef ds:uri="http://purl.org/dc/dcmitype/"/>
    <ds:schemaRef ds:uri="http://schemas.microsoft.com/office/infopath/2007/PartnerControls"/>
    <ds:schemaRef ds:uri="f99b0a2e-fc56-49bd-8f80-4ee98280909a"/>
    <ds:schemaRef ds:uri="http://purl.org/dc/terms/"/>
  </ds:schemaRefs>
</ds:datastoreItem>
</file>

<file path=customXml/itemProps2.xml><?xml version="1.0" encoding="utf-8"?>
<ds:datastoreItem xmlns:ds="http://schemas.openxmlformats.org/officeDocument/2006/customXml" ds:itemID="{0F22174B-5947-4BD4-95E9-C2FE43C305A1}">
  <ds:schemaRefs>
    <ds:schemaRef ds:uri="http://schemas.microsoft.com/sharepoint/v3/contenttype/forms"/>
  </ds:schemaRefs>
</ds:datastoreItem>
</file>

<file path=customXml/itemProps3.xml><?xml version="1.0" encoding="utf-8"?>
<ds:datastoreItem xmlns:ds="http://schemas.openxmlformats.org/officeDocument/2006/customXml" ds:itemID="{1EBB5621-5FF3-4DED-A80B-1BC26D269931}">
  <ds:schemaRefs>
    <ds:schemaRef ds:uri="7054d3d0-f1ff-4ba3-98db-6355dc256724"/>
    <ds:schemaRef ds:uri="f99b0a2e-fc56-49bd-8f80-4ee9828090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5948</TotalTime>
  <Words>4688</Words>
  <Application>Microsoft Office PowerPoint</Application>
  <PresentationFormat>Widescreen</PresentationFormat>
  <Paragraphs>543</Paragraphs>
  <Slides>65</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65</vt:i4>
      </vt:variant>
    </vt:vector>
  </HeadingPairs>
  <TitlesOfParts>
    <vt:vector size="78" baseType="lpstr">
      <vt:lpstr>Aptos</vt:lpstr>
      <vt:lpstr>Aptos Display</vt:lpstr>
      <vt:lpstr>Arial</vt:lpstr>
      <vt:lpstr>Calibri</vt:lpstr>
      <vt:lpstr>Calibri Light</vt:lpstr>
      <vt:lpstr>Crimson Pro Semi Bold</vt:lpstr>
      <vt:lpstr>Heebo</vt:lpstr>
      <vt:lpstr>Hepta Slab</vt:lpstr>
      <vt:lpstr>Lato</vt:lpstr>
      <vt:lpstr>Poppins</vt:lpstr>
      <vt:lpstr>Poppins ExtraBold</vt:lpstr>
      <vt:lpstr>Office Theme</vt:lpstr>
      <vt:lpstr>1_Office Theme</vt:lpstr>
      <vt:lpstr>City Council Meeting May 22, 2025</vt:lpstr>
      <vt:lpstr>PowerPoint Presentation</vt:lpstr>
      <vt:lpstr>Today’s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Meetings - Overview</vt:lpstr>
      <vt:lpstr>Community Meetings - Results</vt:lpstr>
      <vt:lpstr>PowerPoint Presentation</vt:lpstr>
      <vt:lpstr>PowerPoint Presentation</vt:lpstr>
      <vt:lpstr>PowerPoint Presentation</vt:lpstr>
      <vt:lpstr>Online Survey - Demographics</vt:lpstr>
      <vt:lpstr>Q1: What are You Most Proud Of?</vt:lpstr>
      <vt:lpstr>Q2: What is the Most Pressing Issue Facing Our City?</vt:lpstr>
      <vt:lpstr>Q3: What actions would show the City is being fair &amp; equitable to all residents?  What is getting in the way?</vt:lpstr>
      <vt:lpstr>Q4: What Issues are Most Important to You for Your Quality of Life? How could the City Work to Improve?</vt:lpstr>
      <vt:lpstr>Q5:  How Concerned are you about Homelessness in Savannah?  How should the City respond to homelessness? – 57% expressed negative sentiments</vt:lpstr>
      <vt:lpstr>Q6:  How Concerned are you about Public Safety in Savannah?  Do you feel safe in your Neighborhood? What should the City do to Improve Public Safety? - 44% expressed negative sentiments</vt:lpstr>
      <vt:lpstr>Q7: How Concerned are you about Affordable Housing in Savannah?  How should the City respond to this problem? 61% expressed negative sentiments</vt:lpstr>
      <vt:lpstr>Q8:  What could the City of Savannah do to improve transportation? What would you like to see more of in Savannah: bus routes, bike lanes, walking and bike paths, traffic calming, and road improvement projects?</vt:lpstr>
      <vt:lpstr>Q9: How often do you use public parks and recreation facilities? How could the City improve public spaces?</vt:lpstr>
      <vt:lpstr>Q10: How important is having a strong local economy to you? How would you like to see the City support local economic growth and vitality? - 51% expressed positive sentiments</vt:lpstr>
      <vt:lpstr>Q11: How often do you interact with City employees? How could the City improve interactions with City employees?</vt:lpstr>
      <vt:lpstr>PowerPoint Presentation</vt:lpstr>
      <vt:lpstr>Themes that Helped Us Fill In the Gaps</vt:lpstr>
      <vt:lpstr>Themes that Helped Us Fill In the Gaps</vt:lpstr>
      <vt:lpstr>Themes that Helped Us Fill In the Gaps</vt:lpstr>
      <vt:lpstr>Themes that Helped Us Fill In the Gaps</vt:lpstr>
      <vt:lpstr>Themes that Helped Us Fill In the Gaps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Council Meeting May 22,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Daphanie Williams</dc:creator>
  <cp:lastModifiedBy>Kahntilida Coleman</cp:lastModifiedBy>
  <cp:revision>15</cp:revision>
  <cp:lastPrinted>2025-05-22T13:08:10Z</cp:lastPrinted>
  <dcterms:created xsi:type="dcterms:W3CDTF">2025-01-31T13:54:11Z</dcterms:created>
  <dcterms:modified xsi:type="dcterms:W3CDTF">2025-05-22T13:15:53Z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0x010100A959AA6256F6994AA5CF03C1C353D9E1</vt:lpwstr>
  </property>
</Properties>
</file>