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8" r:id="rId1"/>
  </p:sldMasterIdLst>
  <p:notesMasterIdLst>
    <p:notesMasterId r:id="rId10"/>
  </p:notesMasterIdLst>
  <p:sldIdLst>
    <p:sldId id="256" r:id="rId2"/>
    <p:sldId id="257" r:id="rId3"/>
    <p:sldId id="275" r:id="rId4"/>
    <p:sldId id="260" r:id="rId5"/>
    <p:sldId id="270" r:id="rId6"/>
    <p:sldId id="271" r:id="rId7"/>
    <p:sldId id="273" r:id="rId8"/>
    <p:sldId id="274" r:id="rId9"/>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1656927-CB9D-4C06-9400-D549DCB04522}">
          <p14:sldIdLst>
            <p14:sldId id="256"/>
            <p14:sldId id="257"/>
            <p14:sldId id="275"/>
          </p14:sldIdLst>
        </p14:section>
        <p14:section name="Untitled Section" id="{D48AA64E-0A92-4D2F-8050-78AA0C945913}">
          <p14:sldIdLst>
            <p14:sldId id="260"/>
            <p14:sldId id="270"/>
            <p14:sldId id="271"/>
            <p14:sldId id="273"/>
            <p14:sldId id="27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6BB4689-95F2-4B49-8214-80B0F7C2CF68}" v="6713" dt="2024-04-24T18:08:38.75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75" d="100"/>
          <a:sy n="75" d="100"/>
        </p:scale>
        <p:origin x="84"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E208C04-0AAE-4E80-8E72-760E41C1564B}"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FF72DA64-F693-4DD5-90E5-2F3FDFD6A8D8}">
      <dgm:prSet custT="1"/>
      <dgm:spPr/>
      <dgm:t>
        <a:bodyPr/>
        <a:lstStyle/>
        <a:p>
          <a:r>
            <a:rPr lang="en-US" sz="1300" dirty="0"/>
            <a:t>Community Member Seats</a:t>
          </a:r>
        </a:p>
      </dgm:t>
    </dgm:pt>
    <dgm:pt modelId="{E9E7A363-239C-4CF4-AAFC-386091EA6E38}" type="parTrans" cxnId="{6B0ACCA3-E2BD-4743-9592-B9242909A16B}">
      <dgm:prSet/>
      <dgm:spPr/>
      <dgm:t>
        <a:bodyPr/>
        <a:lstStyle/>
        <a:p>
          <a:endParaRPr lang="en-US"/>
        </a:p>
      </dgm:t>
    </dgm:pt>
    <dgm:pt modelId="{08294118-3877-44F8-9419-45AEE5D4927A}" type="sibTrans" cxnId="{6B0ACCA3-E2BD-4743-9592-B9242909A16B}">
      <dgm:prSet/>
      <dgm:spPr/>
      <dgm:t>
        <a:bodyPr/>
        <a:lstStyle/>
        <a:p>
          <a:endParaRPr lang="en-US"/>
        </a:p>
      </dgm:t>
    </dgm:pt>
    <dgm:pt modelId="{378CEED8-B7E0-4B24-86D6-DD065B742AEC}">
      <dgm:prSet custT="1"/>
      <dgm:spPr/>
      <dgm:t>
        <a:bodyPr/>
        <a:lstStyle/>
        <a:p>
          <a:r>
            <a:rPr lang="en-US" sz="1300" dirty="0"/>
            <a:t>Lived Experience Seats</a:t>
          </a:r>
        </a:p>
      </dgm:t>
    </dgm:pt>
    <dgm:pt modelId="{3B9D824B-DE2D-4899-B972-9065B7F3B38C}" type="parTrans" cxnId="{5EC4E23F-A9A6-4ED8-9297-A48831147931}">
      <dgm:prSet/>
      <dgm:spPr/>
      <dgm:t>
        <a:bodyPr/>
        <a:lstStyle/>
        <a:p>
          <a:endParaRPr lang="en-US"/>
        </a:p>
      </dgm:t>
    </dgm:pt>
    <dgm:pt modelId="{DCC35F5F-6A94-457F-99D3-29B6549C8C84}" type="sibTrans" cxnId="{5EC4E23F-A9A6-4ED8-9297-A48831147931}">
      <dgm:prSet/>
      <dgm:spPr/>
      <dgm:t>
        <a:bodyPr/>
        <a:lstStyle/>
        <a:p>
          <a:endParaRPr lang="en-US"/>
        </a:p>
      </dgm:t>
    </dgm:pt>
    <dgm:pt modelId="{F6AD5987-D94B-4978-9C85-8161C33935D4}">
      <dgm:prSet custT="1"/>
      <dgm:spPr/>
      <dgm:t>
        <a:bodyPr/>
        <a:lstStyle/>
        <a:p>
          <a:r>
            <a:rPr lang="en-US" sz="1300" dirty="0"/>
            <a:t>Savannah Area Chamber of Commerce </a:t>
          </a:r>
        </a:p>
      </dgm:t>
    </dgm:pt>
    <dgm:pt modelId="{250FAF93-BB9D-4B2B-9A5E-74E95AD4AFD8}" type="parTrans" cxnId="{8888213A-F9E1-4C6D-AF23-739E2158662D}">
      <dgm:prSet/>
      <dgm:spPr/>
      <dgm:t>
        <a:bodyPr/>
        <a:lstStyle/>
        <a:p>
          <a:endParaRPr lang="en-US"/>
        </a:p>
      </dgm:t>
    </dgm:pt>
    <dgm:pt modelId="{5AE14971-A4F7-4DF3-9D91-36BC822EC0ED}" type="sibTrans" cxnId="{8888213A-F9E1-4C6D-AF23-739E2158662D}">
      <dgm:prSet/>
      <dgm:spPr/>
      <dgm:t>
        <a:bodyPr/>
        <a:lstStyle/>
        <a:p>
          <a:endParaRPr lang="en-US"/>
        </a:p>
      </dgm:t>
    </dgm:pt>
    <dgm:pt modelId="{770623D6-7015-4166-88CF-DEDF5866C4CD}">
      <dgm:prSe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endParaRPr lang="en-US" sz="1300" dirty="0"/>
        </a:p>
        <a:p>
          <a:pPr marL="0" marR="0" lvl="0" indent="0" defTabSz="914400" eaLnBrk="1" fontAlgn="auto" latinLnBrk="0" hangingPunct="1">
            <a:lnSpc>
              <a:spcPct val="100000"/>
            </a:lnSpc>
            <a:spcBef>
              <a:spcPts val="0"/>
            </a:spcBef>
            <a:spcAft>
              <a:spcPts val="0"/>
            </a:spcAft>
            <a:buClrTx/>
            <a:buSzTx/>
            <a:buFontTx/>
            <a:buNone/>
            <a:tabLst/>
            <a:defRPr/>
          </a:pPr>
          <a:r>
            <a:rPr lang="en-US" sz="1300" dirty="0"/>
            <a:t>Economic Opportunity </a:t>
          </a:r>
        </a:p>
        <a:p>
          <a:pPr marL="0" marR="0" lvl="0" indent="0" defTabSz="914400" eaLnBrk="1" fontAlgn="auto" latinLnBrk="0" hangingPunct="1">
            <a:lnSpc>
              <a:spcPct val="100000"/>
            </a:lnSpc>
            <a:spcBef>
              <a:spcPts val="0"/>
            </a:spcBef>
            <a:spcAft>
              <a:spcPts val="0"/>
            </a:spcAft>
            <a:buClrTx/>
            <a:buSzTx/>
            <a:buFontTx/>
            <a:buNone/>
            <a:tabLst/>
            <a:defRPr/>
          </a:pPr>
          <a:r>
            <a:rPr lang="en-US" sz="1300" dirty="0"/>
            <a:t>for Sav.-Chatham Co. Area, Inc.</a:t>
          </a:r>
        </a:p>
        <a:p>
          <a:pPr marL="0" lvl="0" defTabSz="488950">
            <a:lnSpc>
              <a:spcPct val="90000"/>
            </a:lnSpc>
            <a:spcBef>
              <a:spcPct val="0"/>
            </a:spcBef>
            <a:spcAft>
              <a:spcPct val="35000"/>
            </a:spcAft>
            <a:buNone/>
          </a:pPr>
          <a:endParaRPr lang="en-US" sz="1000" dirty="0"/>
        </a:p>
      </dgm:t>
    </dgm:pt>
    <dgm:pt modelId="{5FA2962B-2304-4D32-ACA0-3F6CAC731FD7}" type="parTrans" cxnId="{CD683749-9AED-4D33-B451-6AB4834353B4}">
      <dgm:prSet/>
      <dgm:spPr/>
      <dgm:t>
        <a:bodyPr/>
        <a:lstStyle/>
        <a:p>
          <a:endParaRPr lang="en-US"/>
        </a:p>
      </dgm:t>
    </dgm:pt>
    <dgm:pt modelId="{7743A9C5-963F-42A2-B9F9-0E6A24927359}" type="sibTrans" cxnId="{CD683749-9AED-4D33-B451-6AB4834353B4}">
      <dgm:prSet/>
      <dgm:spPr/>
      <dgm:t>
        <a:bodyPr/>
        <a:lstStyle/>
        <a:p>
          <a:endParaRPr lang="en-US"/>
        </a:p>
      </dgm:t>
    </dgm:pt>
    <dgm:pt modelId="{AC4C930A-4E56-40D2-BDB3-2B4845756816}">
      <dgm:prSet/>
      <dgm:spPr/>
      <dgm:t>
        <a:bodyPr/>
        <a:lstStyle/>
        <a:p>
          <a:r>
            <a:rPr lang="en-US" dirty="0"/>
            <a:t>Family Promise of the Costal Empire</a:t>
          </a:r>
        </a:p>
      </dgm:t>
    </dgm:pt>
    <dgm:pt modelId="{DF85D16D-52B0-4438-969F-59C070AE022A}" type="parTrans" cxnId="{803394AB-3A9F-4E1E-AA15-8F7F03D80212}">
      <dgm:prSet/>
      <dgm:spPr/>
      <dgm:t>
        <a:bodyPr/>
        <a:lstStyle/>
        <a:p>
          <a:endParaRPr lang="en-US"/>
        </a:p>
      </dgm:t>
    </dgm:pt>
    <dgm:pt modelId="{C1F662CD-1380-405B-8382-9620F8643D94}" type="sibTrans" cxnId="{803394AB-3A9F-4E1E-AA15-8F7F03D80212}">
      <dgm:prSet/>
      <dgm:spPr/>
      <dgm:t>
        <a:bodyPr/>
        <a:lstStyle/>
        <a:p>
          <a:endParaRPr lang="en-US"/>
        </a:p>
      </dgm:t>
    </dgm:pt>
    <dgm:pt modelId="{5D9108C0-6723-4AE5-BC31-062029711A0F}">
      <dgm:prSet/>
      <dgm:spPr/>
      <dgm:t>
        <a:bodyPr/>
        <a:lstStyle/>
        <a:p>
          <a:r>
            <a:rPr lang="en-US"/>
            <a:t>The Salvation Army of Savannah, GA</a:t>
          </a:r>
        </a:p>
      </dgm:t>
    </dgm:pt>
    <dgm:pt modelId="{BCF8D654-7CF8-450C-9C12-DDF31679C905}" type="parTrans" cxnId="{86038379-1158-4EA2-9115-D34723EC9DBB}">
      <dgm:prSet/>
      <dgm:spPr/>
      <dgm:t>
        <a:bodyPr/>
        <a:lstStyle/>
        <a:p>
          <a:endParaRPr lang="en-US"/>
        </a:p>
      </dgm:t>
    </dgm:pt>
    <dgm:pt modelId="{32C6703A-90E1-41B1-9C22-259A809059D1}" type="sibTrans" cxnId="{86038379-1158-4EA2-9115-D34723EC9DBB}">
      <dgm:prSet/>
      <dgm:spPr/>
      <dgm:t>
        <a:bodyPr/>
        <a:lstStyle/>
        <a:p>
          <a:endParaRPr lang="en-US"/>
        </a:p>
      </dgm:t>
    </dgm:pt>
    <dgm:pt modelId="{16D4D549-2249-40CC-86AB-2F61BA5E3600}">
      <dgm:prSet/>
      <dgm:spPr/>
      <dgm:t>
        <a:bodyPr/>
        <a:lstStyle/>
        <a:p>
          <a:r>
            <a:rPr lang="en-US" dirty="0"/>
            <a:t>Chatham County Safety Net Planning Council</a:t>
          </a:r>
        </a:p>
      </dgm:t>
    </dgm:pt>
    <dgm:pt modelId="{0A9E6BB6-E647-4A95-B164-C7F7145757E1}" type="parTrans" cxnId="{5F9C4711-2FFB-4039-95CB-1E045791A09E}">
      <dgm:prSet/>
      <dgm:spPr/>
      <dgm:t>
        <a:bodyPr/>
        <a:lstStyle/>
        <a:p>
          <a:endParaRPr lang="en-US"/>
        </a:p>
      </dgm:t>
    </dgm:pt>
    <dgm:pt modelId="{D8C8466B-E38F-4953-AD82-6A3863B330F0}" type="sibTrans" cxnId="{5F9C4711-2FFB-4039-95CB-1E045791A09E}">
      <dgm:prSet/>
      <dgm:spPr/>
      <dgm:t>
        <a:bodyPr/>
        <a:lstStyle/>
        <a:p>
          <a:endParaRPr lang="en-US"/>
        </a:p>
      </dgm:t>
    </dgm:pt>
    <dgm:pt modelId="{B605209A-3554-4D32-B536-A9B64BBADC3B}">
      <dgm:prSet/>
      <dgm:spPr/>
      <dgm:t>
        <a:bodyPr/>
        <a:lstStyle/>
        <a:p>
          <a:r>
            <a:rPr lang="en-US" dirty="0"/>
            <a:t>Memorial Health Savannah</a:t>
          </a:r>
        </a:p>
      </dgm:t>
    </dgm:pt>
    <dgm:pt modelId="{0CC8490E-AF35-4BC5-A70D-7EF7939330A0}" type="parTrans" cxnId="{E0457952-5D81-4E91-B357-A932404626D7}">
      <dgm:prSet/>
      <dgm:spPr/>
      <dgm:t>
        <a:bodyPr/>
        <a:lstStyle/>
        <a:p>
          <a:endParaRPr lang="en-US"/>
        </a:p>
      </dgm:t>
    </dgm:pt>
    <dgm:pt modelId="{FE728C78-91F5-4423-A5D9-DD20C0C2A538}" type="sibTrans" cxnId="{E0457952-5D81-4E91-B357-A932404626D7}">
      <dgm:prSet/>
      <dgm:spPr/>
      <dgm:t>
        <a:bodyPr/>
        <a:lstStyle/>
        <a:p>
          <a:endParaRPr lang="en-US"/>
        </a:p>
      </dgm:t>
    </dgm:pt>
    <dgm:pt modelId="{416F9DF0-CFC1-4630-9BF7-E6E6FF489B18}">
      <dgm:prSet/>
      <dgm:spPr/>
      <dgm:t>
        <a:bodyPr/>
        <a:lstStyle/>
        <a:p>
          <a:r>
            <a:rPr lang="en-US" dirty="0"/>
            <a:t>St. Joseph's Candler</a:t>
          </a:r>
        </a:p>
      </dgm:t>
    </dgm:pt>
    <dgm:pt modelId="{C9FF925A-C5CE-45DF-9C90-B6C933C09220}" type="parTrans" cxnId="{BC27B442-23F3-4E30-97C8-9D6358C60FBB}">
      <dgm:prSet/>
      <dgm:spPr/>
      <dgm:t>
        <a:bodyPr/>
        <a:lstStyle/>
        <a:p>
          <a:endParaRPr lang="en-US"/>
        </a:p>
      </dgm:t>
    </dgm:pt>
    <dgm:pt modelId="{EE73809E-F552-456A-81E9-9B1DD3687E26}" type="sibTrans" cxnId="{BC27B442-23F3-4E30-97C8-9D6358C60FBB}">
      <dgm:prSet/>
      <dgm:spPr/>
      <dgm:t>
        <a:bodyPr/>
        <a:lstStyle/>
        <a:p>
          <a:endParaRPr lang="en-US"/>
        </a:p>
      </dgm:t>
    </dgm:pt>
    <dgm:pt modelId="{3C137131-6521-4163-B717-4BA3857C5B4C}">
      <dgm:prSet/>
      <dgm:spPr/>
      <dgm:t>
        <a:bodyPr/>
        <a:lstStyle/>
        <a:p>
          <a:r>
            <a:rPr lang="en-US" dirty="0"/>
            <a:t>Georgia Legal Services Program</a:t>
          </a:r>
        </a:p>
      </dgm:t>
    </dgm:pt>
    <dgm:pt modelId="{89999D3D-B9E6-433A-BC38-D71B58D378E7}" type="parTrans" cxnId="{E142B0A8-0FFA-4185-B34C-FDA68275D916}">
      <dgm:prSet/>
      <dgm:spPr/>
      <dgm:t>
        <a:bodyPr/>
        <a:lstStyle/>
        <a:p>
          <a:endParaRPr lang="en-US"/>
        </a:p>
      </dgm:t>
    </dgm:pt>
    <dgm:pt modelId="{F0A219B5-4585-432C-B691-10B6C2CE80CE}" type="sibTrans" cxnId="{E142B0A8-0FFA-4185-B34C-FDA68275D916}">
      <dgm:prSet/>
      <dgm:spPr/>
      <dgm:t>
        <a:bodyPr/>
        <a:lstStyle/>
        <a:p>
          <a:endParaRPr lang="en-US"/>
        </a:p>
      </dgm:t>
    </dgm:pt>
    <dgm:pt modelId="{54F7D870-6247-49F1-85F0-3E63CBF6E06A}">
      <dgm:prSet/>
      <dgm:spPr/>
      <dgm:t>
        <a:bodyPr/>
        <a:lstStyle/>
        <a:p>
          <a:r>
            <a:rPr lang="en-US" dirty="0"/>
            <a:t>Union Mission Inc.</a:t>
          </a:r>
        </a:p>
      </dgm:t>
    </dgm:pt>
    <dgm:pt modelId="{4E0C211F-283F-4733-B8C0-6EE1D9BB918C}" type="parTrans" cxnId="{55CC5211-0EF3-45F8-9BA7-221591C8C4EC}">
      <dgm:prSet/>
      <dgm:spPr/>
      <dgm:t>
        <a:bodyPr/>
        <a:lstStyle/>
        <a:p>
          <a:endParaRPr lang="en-US"/>
        </a:p>
      </dgm:t>
    </dgm:pt>
    <dgm:pt modelId="{88D31B40-CC63-4C97-8F40-7D3EBBE6847F}" type="sibTrans" cxnId="{55CC5211-0EF3-45F8-9BA7-221591C8C4EC}">
      <dgm:prSet/>
      <dgm:spPr/>
      <dgm:t>
        <a:bodyPr/>
        <a:lstStyle/>
        <a:p>
          <a:endParaRPr lang="en-US"/>
        </a:p>
      </dgm:t>
    </dgm:pt>
    <dgm:pt modelId="{062F1BFF-F4F0-444E-910E-5EB40E743E5C}" type="pres">
      <dgm:prSet presAssocID="{1E208C04-0AAE-4E80-8E72-760E41C1564B}" presName="diagram" presStyleCnt="0">
        <dgm:presLayoutVars>
          <dgm:dir/>
          <dgm:resizeHandles val="exact"/>
        </dgm:presLayoutVars>
      </dgm:prSet>
      <dgm:spPr/>
    </dgm:pt>
    <dgm:pt modelId="{E154EA63-9204-46F4-8D69-95736932F171}" type="pres">
      <dgm:prSet presAssocID="{FF72DA64-F693-4DD5-90E5-2F3FDFD6A8D8}" presName="node" presStyleLbl="node1" presStyleIdx="0" presStyleCnt="11">
        <dgm:presLayoutVars>
          <dgm:bulletEnabled val="1"/>
        </dgm:presLayoutVars>
      </dgm:prSet>
      <dgm:spPr/>
    </dgm:pt>
    <dgm:pt modelId="{C2659941-E486-49AD-94FD-69AC4104F581}" type="pres">
      <dgm:prSet presAssocID="{08294118-3877-44F8-9419-45AEE5D4927A}" presName="sibTrans" presStyleCnt="0"/>
      <dgm:spPr/>
    </dgm:pt>
    <dgm:pt modelId="{5A46C125-D7AE-4B41-AEDF-D9942EF0A7A8}" type="pres">
      <dgm:prSet presAssocID="{378CEED8-B7E0-4B24-86D6-DD065B742AEC}" presName="node" presStyleLbl="node1" presStyleIdx="1" presStyleCnt="11">
        <dgm:presLayoutVars>
          <dgm:bulletEnabled val="1"/>
        </dgm:presLayoutVars>
      </dgm:prSet>
      <dgm:spPr/>
    </dgm:pt>
    <dgm:pt modelId="{9E85B230-C8DF-4059-B344-9089C0D716D8}" type="pres">
      <dgm:prSet presAssocID="{DCC35F5F-6A94-457F-99D3-29B6549C8C84}" presName="sibTrans" presStyleCnt="0"/>
      <dgm:spPr/>
    </dgm:pt>
    <dgm:pt modelId="{80DEEA48-B439-4568-8454-0B47802999B3}" type="pres">
      <dgm:prSet presAssocID="{F6AD5987-D94B-4978-9C85-8161C33935D4}" presName="node" presStyleLbl="node1" presStyleIdx="2" presStyleCnt="11">
        <dgm:presLayoutVars>
          <dgm:bulletEnabled val="1"/>
        </dgm:presLayoutVars>
      </dgm:prSet>
      <dgm:spPr/>
    </dgm:pt>
    <dgm:pt modelId="{5DCC1EE0-6C9D-47A6-BFBD-2CA05156A505}" type="pres">
      <dgm:prSet presAssocID="{5AE14971-A4F7-4DF3-9D91-36BC822EC0ED}" presName="sibTrans" presStyleCnt="0"/>
      <dgm:spPr/>
    </dgm:pt>
    <dgm:pt modelId="{BE0352CC-0AD6-48D8-8443-FABC277730B0}" type="pres">
      <dgm:prSet presAssocID="{770623D6-7015-4166-88CF-DEDF5866C4CD}" presName="node" presStyleLbl="node1" presStyleIdx="3" presStyleCnt="11">
        <dgm:presLayoutVars>
          <dgm:bulletEnabled val="1"/>
        </dgm:presLayoutVars>
      </dgm:prSet>
      <dgm:spPr/>
    </dgm:pt>
    <dgm:pt modelId="{EA3869D9-934D-4D14-ACCB-CD4C5A8CAA56}" type="pres">
      <dgm:prSet presAssocID="{7743A9C5-963F-42A2-B9F9-0E6A24927359}" presName="sibTrans" presStyleCnt="0"/>
      <dgm:spPr/>
    </dgm:pt>
    <dgm:pt modelId="{990110B7-63C8-46D6-A330-28AA599146A3}" type="pres">
      <dgm:prSet presAssocID="{AC4C930A-4E56-40D2-BDB3-2B4845756816}" presName="node" presStyleLbl="node1" presStyleIdx="4" presStyleCnt="11">
        <dgm:presLayoutVars>
          <dgm:bulletEnabled val="1"/>
        </dgm:presLayoutVars>
      </dgm:prSet>
      <dgm:spPr/>
    </dgm:pt>
    <dgm:pt modelId="{0963C9B5-F5B0-43FA-803D-FC112C629DB7}" type="pres">
      <dgm:prSet presAssocID="{C1F662CD-1380-405B-8382-9620F8643D94}" presName="sibTrans" presStyleCnt="0"/>
      <dgm:spPr/>
    </dgm:pt>
    <dgm:pt modelId="{61EC4226-E31A-477C-86A2-00E2526CACDA}" type="pres">
      <dgm:prSet presAssocID="{5D9108C0-6723-4AE5-BC31-062029711A0F}" presName="node" presStyleLbl="node1" presStyleIdx="5" presStyleCnt="11">
        <dgm:presLayoutVars>
          <dgm:bulletEnabled val="1"/>
        </dgm:presLayoutVars>
      </dgm:prSet>
      <dgm:spPr/>
    </dgm:pt>
    <dgm:pt modelId="{30F4BB50-9FFD-4EE2-83BD-E6E0B4AF2B95}" type="pres">
      <dgm:prSet presAssocID="{32C6703A-90E1-41B1-9C22-259A809059D1}" presName="sibTrans" presStyleCnt="0"/>
      <dgm:spPr/>
    </dgm:pt>
    <dgm:pt modelId="{F57D7517-F16C-490B-8FDB-4C29D7B2F38E}" type="pres">
      <dgm:prSet presAssocID="{16D4D549-2249-40CC-86AB-2F61BA5E3600}" presName="node" presStyleLbl="node1" presStyleIdx="6" presStyleCnt="11">
        <dgm:presLayoutVars>
          <dgm:bulletEnabled val="1"/>
        </dgm:presLayoutVars>
      </dgm:prSet>
      <dgm:spPr/>
    </dgm:pt>
    <dgm:pt modelId="{78E3D1F8-49EC-4CF5-9607-11DABB833A85}" type="pres">
      <dgm:prSet presAssocID="{D8C8466B-E38F-4953-AD82-6A3863B330F0}" presName="sibTrans" presStyleCnt="0"/>
      <dgm:spPr/>
    </dgm:pt>
    <dgm:pt modelId="{25DF7AE1-E750-4C44-877D-5D2012033FFA}" type="pres">
      <dgm:prSet presAssocID="{B605209A-3554-4D32-B536-A9B64BBADC3B}" presName="node" presStyleLbl="node1" presStyleIdx="7" presStyleCnt="11">
        <dgm:presLayoutVars>
          <dgm:bulletEnabled val="1"/>
        </dgm:presLayoutVars>
      </dgm:prSet>
      <dgm:spPr/>
    </dgm:pt>
    <dgm:pt modelId="{2FF09E2D-4B32-4479-9A3D-DFE3BC621C68}" type="pres">
      <dgm:prSet presAssocID="{FE728C78-91F5-4423-A5D9-DD20C0C2A538}" presName="sibTrans" presStyleCnt="0"/>
      <dgm:spPr/>
    </dgm:pt>
    <dgm:pt modelId="{39DB2034-4260-4617-B341-F1F9735AD605}" type="pres">
      <dgm:prSet presAssocID="{416F9DF0-CFC1-4630-9BF7-E6E6FF489B18}" presName="node" presStyleLbl="node1" presStyleIdx="8" presStyleCnt="11">
        <dgm:presLayoutVars>
          <dgm:bulletEnabled val="1"/>
        </dgm:presLayoutVars>
      </dgm:prSet>
      <dgm:spPr/>
    </dgm:pt>
    <dgm:pt modelId="{8DB591FE-444B-444D-B1F5-7EE1B42878F1}" type="pres">
      <dgm:prSet presAssocID="{EE73809E-F552-456A-81E9-9B1DD3687E26}" presName="sibTrans" presStyleCnt="0"/>
      <dgm:spPr/>
    </dgm:pt>
    <dgm:pt modelId="{4791C57A-C31A-4758-9B27-64B3AE63E9DF}" type="pres">
      <dgm:prSet presAssocID="{3C137131-6521-4163-B717-4BA3857C5B4C}" presName="node" presStyleLbl="node1" presStyleIdx="9" presStyleCnt="11">
        <dgm:presLayoutVars>
          <dgm:bulletEnabled val="1"/>
        </dgm:presLayoutVars>
      </dgm:prSet>
      <dgm:spPr/>
    </dgm:pt>
    <dgm:pt modelId="{46E8B18F-EACB-425A-8A98-AFC197E1C701}" type="pres">
      <dgm:prSet presAssocID="{F0A219B5-4585-432C-B691-10B6C2CE80CE}" presName="sibTrans" presStyleCnt="0"/>
      <dgm:spPr/>
    </dgm:pt>
    <dgm:pt modelId="{690F711F-9BB8-46E4-AF68-28D235DC0591}" type="pres">
      <dgm:prSet presAssocID="{54F7D870-6247-49F1-85F0-3E63CBF6E06A}" presName="node" presStyleLbl="node1" presStyleIdx="10" presStyleCnt="11">
        <dgm:presLayoutVars>
          <dgm:bulletEnabled val="1"/>
        </dgm:presLayoutVars>
      </dgm:prSet>
      <dgm:spPr/>
    </dgm:pt>
  </dgm:ptLst>
  <dgm:cxnLst>
    <dgm:cxn modelId="{F3D48302-581A-4126-AD11-26D785606565}" type="presOf" srcId="{1E208C04-0AAE-4E80-8E72-760E41C1564B}" destId="{062F1BFF-F4F0-444E-910E-5EB40E743E5C}" srcOrd="0" destOrd="0" presId="urn:microsoft.com/office/officeart/2005/8/layout/default"/>
    <dgm:cxn modelId="{32A14F06-D8DE-4796-B96F-96E524E76625}" type="presOf" srcId="{3C137131-6521-4163-B717-4BA3857C5B4C}" destId="{4791C57A-C31A-4758-9B27-64B3AE63E9DF}" srcOrd="0" destOrd="0" presId="urn:microsoft.com/office/officeart/2005/8/layout/default"/>
    <dgm:cxn modelId="{5F9C4711-2FFB-4039-95CB-1E045791A09E}" srcId="{1E208C04-0AAE-4E80-8E72-760E41C1564B}" destId="{16D4D549-2249-40CC-86AB-2F61BA5E3600}" srcOrd="6" destOrd="0" parTransId="{0A9E6BB6-E647-4A95-B164-C7F7145757E1}" sibTransId="{D8C8466B-E38F-4953-AD82-6A3863B330F0}"/>
    <dgm:cxn modelId="{55CC5211-0EF3-45F8-9BA7-221591C8C4EC}" srcId="{1E208C04-0AAE-4E80-8E72-760E41C1564B}" destId="{54F7D870-6247-49F1-85F0-3E63CBF6E06A}" srcOrd="10" destOrd="0" parTransId="{4E0C211F-283F-4733-B8C0-6EE1D9BB918C}" sibTransId="{88D31B40-CC63-4C97-8F40-7D3EBBE6847F}"/>
    <dgm:cxn modelId="{8888213A-F9E1-4C6D-AF23-739E2158662D}" srcId="{1E208C04-0AAE-4E80-8E72-760E41C1564B}" destId="{F6AD5987-D94B-4978-9C85-8161C33935D4}" srcOrd="2" destOrd="0" parTransId="{250FAF93-BB9D-4B2B-9A5E-74E95AD4AFD8}" sibTransId="{5AE14971-A4F7-4DF3-9D91-36BC822EC0ED}"/>
    <dgm:cxn modelId="{5EC4E23F-A9A6-4ED8-9297-A48831147931}" srcId="{1E208C04-0AAE-4E80-8E72-760E41C1564B}" destId="{378CEED8-B7E0-4B24-86D6-DD065B742AEC}" srcOrd="1" destOrd="0" parTransId="{3B9D824B-DE2D-4899-B972-9065B7F3B38C}" sibTransId="{DCC35F5F-6A94-457F-99D3-29B6549C8C84}"/>
    <dgm:cxn modelId="{BC27B442-23F3-4E30-97C8-9D6358C60FBB}" srcId="{1E208C04-0AAE-4E80-8E72-760E41C1564B}" destId="{416F9DF0-CFC1-4630-9BF7-E6E6FF489B18}" srcOrd="8" destOrd="0" parTransId="{C9FF925A-C5CE-45DF-9C90-B6C933C09220}" sibTransId="{EE73809E-F552-456A-81E9-9B1DD3687E26}"/>
    <dgm:cxn modelId="{F7ED9D48-84EB-41EB-BF0F-D9F387C42AF0}" type="presOf" srcId="{AC4C930A-4E56-40D2-BDB3-2B4845756816}" destId="{990110B7-63C8-46D6-A330-28AA599146A3}" srcOrd="0" destOrd="0" presId="urn:microsoft.com/office/officeart/2005/8/layout/default"/>
    <dgm:cxn modelId="{CD683749-9AED-4D33-B451-6AB4834353B4}" srcId="{1E208C04-0AAE-4E80-8E72-760E41C1564B}" destId="{770623D6-7015-4166-88CF-DEDF5866C4CD}" srcOrd="3" destOrd="0" parTransId="{5FA2962B-2304-4D32-ACA0-3F6CAC731FD7}" sibTransId="{7743A9C5-963F-42A2-B9F9-0E6A24927359}"/>
    <dgm:cxn modelId="{E0457952-5D81-4E91-B357-A932404626D7}" srcId="{1E208C04-0AAE-4E80-8E72-760E41C1564B}" destId="{B605209A-3554-4D32-B536-A9B64BBADC3B}" srcOrd="7" destOrd="0" parTransId="{0CC8490E-AF35-4BC5-A70D-7EF7939330A0}" sibTransId="{FE728C78-91F5-4423-A5D9-DD20C0C2A538}"/>
    <dgm:cxn modelId="{1185C854-7F71-42B8-9F86-5B1E1531D91C}" type="presOf" srcId="{16D4D549-2249-40CC-86AB-2F61BA5E3600}" destId="{F57D7517-F16C-490B-8FDB-4C29D7B2F38E}" srcOrd="0" destOrd="0" presId="urn:microsoft.com/office/officeart/2005/8/layout/default"/>
    <dgm:cxn modelId="{86038379-1158-4EA2-9115-D34723EC9DBB}" srcId="{1E208C04-0AAE-4E80-8E72-760E41C1564B}" destId="{5D9108C0-6723-4AE5-BC31-062029711A0F}" srcOrd="5" destOrd="0" parTransId="{BCF8D654-7CF8-450C-9C12-DDF31679C905}" sibTransId="{32C6703A-90E1-41B1-9C22-259A809059D1}"/>
    <dgm:cxn modelId="{DD5CAA7F-7ABB-4A15-B043-4A5BE151C0D3}" type="presOf" srcId="{770623D6-7015-4166-88CF-DEDF5866C4CD}" destId="{BE0352CC-0AD6-48D8-8443-FABC277730B0}" srcOrd="0" destOrd="0" presId="urn:microsoft.com/office/officeart/2005/8/layout/default"/>
    <dgm:cxn modelId="{C414D796-C99F-4E2B-BA27-2E60BA64B1A3}" type="presOf" srcId="{54F7D870-6247-49F1-85F0-3E63CBF6E06A}" destId="{690F711F-9BB8-46E4-AF68-28D235DC0591}" srcOrd="0" destOrd="0" presId="urn:microsoft.com/office/officeart/2005/8/layout/default"/>
    <dgm:cxn modelId="{B22E62A2-57E5-45B6-8053-F48EEE253542}" type="presOf" srcId="{378CEED8-B7E0-4B24-86D6-DD065B742AEC}" destId="{5A46C125-D7AE-4B41-AEDF-D9942EF0A7A8}" srcOrd="0" destOrd="0" presId="urn:microsoft.com/office/officeart/2005/8/layout/default"/>
    <dgm:cxn modelId="{7DF48EA3-88F8-41E1-8E2D-4C883B1CA296}" type="presOf" srcId="{416F9DF0-CFC1-4630-9BF7-E6E6FF489B18}" destId="{39DB2034-4260-4617-B341-F1F9735AD605}" srcOrd="0" destOrd="0" presId="urn:microsoft.com/office/officeart/2005/8/layout/default"/>
    <dgm:cxn modelId="{6B0ACCA3-E2BD-4743-9592-B9242909A16B}" srcId="{1E208C04-0AAE-4E80-8E72-760E41C1564B}" destId="{FF72DA64-F693-4DD5-90E5-2F3FDFD6A8D8}" srcOrd="0" destOrd="0" parTransId="{E9E7A363-239C-4CF4-AAFC-386091EA6E38}" sibTransId="{08294118-3877-44F8-9419-45AEE5D4927A}"/>
    <dgm:cxn modelId="{E142B0A8-0FFA-4185-B34C-FDA68275D916}" srcId="{1E208C04-0AAE-4E80-8E72-760E41C1564B}" destId="{3C137131-6521-4163-B717-4BA3857C5B4C}" srcOrd="9" destOrd="0" parTransId="{89999D3D-B9E6-433A-BC38-D71B58D378E7}" sibTransId="{F0A219B5-4585-432C-B691-10B6C2CE80CE}"/>
    <dgm:cxn modelId="{803394AB-3A9F-4E1E-AA15-8F7F03D80212}" srcId="{1E208C04-0AAE-4E80-8E72-760E41C1564B}" destId="{AC4C930A-4E56-40D2-BDB3-2B4845756816}" srcOrd="4" destOrd="0" parTransId="{DF85D16D-52B0-4438-969F-59C070AE022A}" sibTransId="{C1F662CD-1380-405B-8382-9620F8643D94}"/>
    <dgm:cxn modelId="{1807D0E9-5FAC-400D-8CEB-B973E493EF76}" type="presOf" srcId="{FF72DA64-F693-4DD5-90E5-2F3FDFD6A8D8}" destId="{E154EA63-9204-46F4-8D69-95736932F171}" srcOrd="0" destOrd="0" presId="urn:microsoft.com/office/officeart/2005/8/layout/default"/>
    <dgm:cxn modelId="{443C19EB-392C-479E-B320-D0287DA2F248}" type="presOf" srcId="{5D9108C0-6723-4AE5-BC31-062029711A0F}" destId="{61EC4226-E31A-477C-86A2-00E2526CACDA}" srcOrd="0" destOrd="0" presId="urn:microsoft.com/office/officeart/2005/8/layout/default"/>
    <dgm:cxn modelId="{D7ECBCF3-2037-4A8E-94FA-40EC82FA90E9}" type="presOf" srcId="{B605209A-3554-4D32-B536-A9B64BBADC3B}" destId="{25DF7AE1-E750-4C44-877D-5D2012033FFA}" srcOrd="0" destOrd="0" presId="urn:microsoft.com/office/officeart/2005/8/layout/default"/>
    <dgm:cxn modelId="{876DE7F7-63D5-4E39-8DB7-A5CF87ED38CE}" type="presOf" srcId="{F6AD5987-D94B-4978-9C85-8161C33935D4}" destId="{80DEEA48-B439-4568-8454-0B47802999B3}" srcOrd="0" destOrd="0" presId="urn:microsoft.com/office/officeart/2005/8/layout/default"/>
    <dgm:cxn modelId="{D026B895-9F4A-461F-B29D-6DA7B5C6143B}" type="presParOf" srcId="{062F1BFF-F4F0-444E-910E-5EB40E743E5C}" destId="{E154EA63-9204-46F4-8D69-95736932F171}" srcOrd="0" destOrd="0" presId="urn:microsoft.com/office/officeart/2005/8/layout/default"/>
    <dgm:cxn modelId="{FFDD244C-F3EB-41D3-9450-0A251788FF9F}" type="presParOf" srcId="{062F1BFF-F4F0-444E-910E-5EB40E743E5C}" destId="{C2659941-E486-49AD-94FD-69AC4104F581}" srcOrd="1" destOrd="0" presId="urn:microsoft.com/office/officeart/2005/8/layout/default"/>
    <dgm:cxn modelId="{9E2961D4-B622-4C10-B399-FF4B486C8DAD}" type="presParOf" srcId="{062F1BFF-F4F0-444E-910E-5EB40E743E5C}" destId="{5A46C125-D7AE-4B41-AEDF-D9942EF0A7A8}" srcOrd="2" destOrd="0" presId="urn:microsoft.com/office/officeart/2005/8/layout/default"/>
    <dgm:cxn modelId="{66E5C5FA-C97E-4CBE-80BC-9A4DDDE837C9}" type="presParOf" srcId="{062F1BFF-F4F0-444E-910E-5EB40E743E5C}" destId="{9E85B230-C8DF-4059-B344-9089C0D716D8}" srcOrd="3" destOrd="0" presId="urn:microsoft.com/office/officeart/2005/8/layout/default"/>
    <dgm:cxn modelId="{F4595F08-3DB8-405C-B914-1E69731786EA}" type="presParOf" srcId="{062F1BFF-F4F0-444E-910E-5EB40E743E5C}" destId="{80DEEA48-B439-4568-8454-0B47802999B3}" srcOrd="4" destOrd="0" presId="urn:microsoft.com/office/officeart/2005/8/layout/default"/>
    <dgm:cxn modelId="{7042B05C-3574-4FE4-89E0-F8D465C57BC1}" type="presParOf" srcId="{062F1BFF-F4F0-444E-910E-5EB40E743E5C}" destId="{5DCC1EE0-6C9D-47A6-BFBD-2CA05156A505}" srcOrd="5" destOrd="0" presId="urn:microsoft.com/office/officeart/2005/8/layout/default"/>
    <dgm:cxn modelId="{C0AF4A93-4E17-4A3E-8517-3B1FAD739588}" type="presParOf" srcId="{062F1BFF-F4F0-444E-910E-5EB40E743E5C}" destId="{BE0352CC-0AD6-48D8-8443-FABC277730B0}" srcOrd="6" destOrd="0" presId="urn:microsoft.com/office/officeart/2005/8/layout/default"/>
    <dgm:cxn modelId="{1D6A00BB-7E60-4060-94AA-C87FADD227A2}" type="presParOf" srcId="{062F1BFF-F4F0-444E-910E-5EB40E743E5C}" destId="{EA3869D9-934D-4D14-ACCB-CD4C5A8CAA56}" srcOrd="7" destOrd="0" presId="urn:microsoft.com/office/officeart/2005/8/layout/default"/>
    <dgm:cxn modelId="{872993A8-D2C3-48A6-B2A0-650C195C41DE}" type="presParOf" srcId="{062F1BFF-F4F0-444E-910E-5EB40E743E5C}" destId="{990110B7-63C8-46D6-A330-28AA599146A3}" srcOrd="8" destOrd="0" presId="urn:microsoft.com/office/officeart/2005/8/layout/default"/>
    <dgm:cxn modelId="{B85C6BC0-0581-4AF9-BA99-A193CE92335D}" type="presParOf" srcId="{062F1BFF-F4F0-444E-910E-5EB40E743E5C}" destId="{0963C9B5-F5B0-43FA-803D-FC112C629DB7}" srcOrd="9" destOrd="0" presId="urn:microsoft.com/office/officeart/2005/8/layout/default"/>
    <dgm:cxn modelId="{B53A6E34-3599-4E2F-9063-8CD10EB46AEB}" type="presParOf" srcId="{062F1BFF-F4F0-444E-910E-5EB40E743E5C}" destId="{61EC4226-E31A-477C-86A2-00E2526CACDA}" srcOrd="10" destOrd="0" presId="urn:microsoft.com/office/officeart/2005/8/layout/default"/>
    <dgm:cxn modelId="{98324930-6D68-45D8-8CFF-50FCD16700D2}" type="presParOf" srcId="{062F1BFF-F4F0-444E-910E-5EB40E743E5C}" destId="{30F4BB50-9FFD-4EE2-83BD-E6E0B4AF2B95}" srcOrd="11" destOrd="0" presId="urn:microsoft.com/office/officeart/2005/8/layout/default"/>
    <dgm:cxn modelId="{DCB0E91A-403A-4B6F-A03A-E4ADDC581BB9}" type="presParOf" srcId="{062F1BFF-F4F0-444E-910E-5EB40E743E5C}" destId="{F57D7517-F16C-490B-8FDB-4C29D7B2F38E}" srcOrd="12" destOrd="0" presId="urn:microsoft.com/office/officeart/2005/8/layout/default"/>
    <dgm:cxn modelId="{C35345A3-C3CB-4C1B-BA52-1957CF94078C}" type="presParOf" srcId="{062F1BFF-F4F0-444E-910E-5EB40E743E5C}" destId="{78E3D1F8-49EC-4CF5-9607-11DABB833A85}" srcOrd="13" destOrd="0" presId="urn:microsoft.com/office/officeart/2005/8/layout/default"/>
    <dgm:cxn modelId="{F9FD4F0A-C7AE-46D9-84E2-64EAF8C18CA7}" type="presParOf" srcId="{062F1BFF-F4F0-444E-910E-5EB40E743E5C}" destId="{25DF7AE1-E750-4C44-877D-5D2012033FFA}" srcOrd="14" destOrd="0" presId="urn:microsoft.com/office/officeart/2005/8/layout/default"/>
    <dgm:cxn modelId="{23CA8901-CE25-4C73-BF78-FFADEC485359}" type="presParOf" srcId="{062F1BFF-F4F0-444E-910E-5EB40E743E5C}" destId="{2FF09E2D-4B32-4479-9A3D-DFE3BC621C68}" srcOrd="15" destOrd="0" presId="urn:microsoft.com/office/officeart/2005/8/layout/default"/>
    <dgm:cxn modelId="{0B81AF3E-4996-4DE9-8AE8-8D540EA8A9CC}" type="presParOf" srcId="{062F1BFF-F4F0-444E-910E-5EB40E743E5C}" destId="{39DB2034-4260-4617-B341-F1F9735AD605}" srcOrd="16" destOrd="0" presId="urn:microsoft.com/office/officeart/2005/8/layout/default"/>
    <dgm:cxn modelId="{8A7C13A2-49F0-40C8-B9DE-F4F9C124EA69}" type="presParOf" srcId="{062F1BFF-F4F0-444E-910E-5EB40E743E5C}" destId="{8DB591FE-444B-444D-B1F5-7EE1B42878F1}" srcOrd="17" destOrd="0" presId="urn:microsoft.com/office/officeart/2005/8/layout/default"/>
    <dgm:cxn modelId="{1BB38DF9-8EFC-413A-B5B1-DB15170680F7}" type="presParOf" srcId="{062F1BFF-F4F0-444E-910E-5EB40E743E5C}" destId="{4791C57A-C31A-4758-9B27-64B3AE63E9DF}" srcOrd="18" destOrd="0" presId="urn:microsoft.com/office/officeart/2005/8/layout/default"/>
    <dgm:cxn modelId="{A0AEFF32-BA1F-4AA1-B916-BB22E400AF41}" type="presParOf" srcId="{062F1BFF-F4F0-444E-910E-5EB40E743E5C}" destId="{46E8B18F-EACB-425A-8A98-AFC197E1C701}" srcOrd="19" destOrd="0" presId="urn:microsoft.com/office/officeart/2005/8/layout/default"/>
    <dgm:cxn modelId="{C99497C2-C548-4FEC-875E-029A2657A590}" type="presParOf" srcId="{062F1BFF-F4F0-444E-910E-5EB40E743E5C}" destId="{690F711F-9BB8-46E4-AF68-28D235DC0591}" srcOrd="2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E208C04-0AAE-4E80-8E72-760E41C1564B}"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FF72DA64-F693-4DD5-90E5-2F3FDFD6A8D8}">
      <dgm:prSet custT="1"/>
      <dgm:spPr>
        <a:solidFill>
          <a:schemeClr val="accent5"/>
        </a:solidFill>
      </dgm:spPr>
      <dgm:t>
        <a:bodyPr/>
        <a:lstStyle/>
        <a:p>
          <a:pPr marL="0" marR="0" lvl="0" indent="0" defTabSz="914400" eaLnBrk="1" fontAlgn="auto" latinLnBrk="0" hangingPunct="1">
            <a:lnSpc>
              <a:spcPct val="100000"/>
            </a:lnSpc>
            <a:spcBef>
              <a:spcPts val="0"/>
            </a:spcBef>
            <a:spcAft>
              <a:spcPts val="0"/>
            </a:spcAft>
            <a:buClrTx/>
            <a:buSzTx/>
            <a:buFontTx/>
            <a:buNone/>
            <a:tabLst/>
            <a:defRPr/>
          </a:pPr>
          <a:endParaRPr lang="en-US" sz="900" dirty="0"/>
        </a:p>
        <a:p>
          <a:pPr marL="0" marR="0" lvl="0" indent="0" defTabSz="914400" eaLnBrk="1" fontAlgn="auto" latinLnBrk="0" hangingPunct="1">
            <a:lnSpc>
              <a:spcPct val="100000"/>
            </a:lnSpc>
            <a:spcBef>
              <a:spcPts val="0"/>
            </a:spcBef>
            <a:spcAft>
              <a:spcPts val="0"/>
            </a:spcAft>
            <a:buClrTx/>
            <a:buSzTx/>
            <a:buFontTx/>
            <a:buNone/>
            <a:tabLst/>
            <a:defRPr/>
          </a:pPr>
          <a:r>
            <a:rPr lang="en-US" sz="1400" dirty="0"/>
            <a:t>Chatham Savannah Authority for the Homeless </a:t>
          </a:r>
        </a:p>
        <a:p>
          <a:pPr marL="0" lvl="0" defTabSz="577850">
            <a:lnSpc>
              <a:spcPct val="90000"/>
            </a:lnSpc>
            <a:spcBef>
              <a:spcPct val="0"/>
            </a:spcBef>
            <a:spcAft>
              <a:spcPct val="35000"/>
            </a:spcAft>
            <a:buNone/>
          </a:pPr>
          <a:endParaRPr lang="en-US" sz="900" dirty="0"/>
        </a:p>
      </dgm:t>
    </dgm:pt>
    <dgm:pt modelId="{E9E7A363-239C-4CF4-AAFC-386091EA6E38}" type="parTrans" cxnId="{6B0ACCA3-E2BD-4743-9592-B9242909A16B}">
      <dgm:prSet/>
      <dgm:spPr/>
      <dgm:t>
        <a:bodyPr/>
        <a:lstStyle/>
        <a:p>
          <a:endParaRPr lang="en-US"/>
        </a:p>
      </dgm:t>
    </dgm:pt>
    <dgm:pt modelId="{08294118-3877-44F8-9419-45AEE5D4927A}" type="sibTrans" cxnId="{6B0ACCA3-E2BD-4743-9592-B9242909A16B}">
      <dgm:prSet/>
      <dgm:spPr/>
      <dgm:t>
        <a:bodyPr/>
        <a:lstStyle/>
        <a:p>
          <a:endParaRPr lang="en-US"/>
        </a:p>
      </dgm:t>
    </dgm:pt>
    <dgm:pt modelId="{378CEED8-B7E0-4B24-86D6-DD065B742AEC}">
      <dgm:prSet custT="1"/>
      <dgm:spPr>
        <a:solidFill>
          <a:schemeClr val="accent5"/>
        </a:solidFill>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400" dirty="0"/>
            <a:t>City of </a:t>
          </a:r>
        </a:p>
        <a:p>
          <a:pPr marL="0" marR="0" lvl="0" indent="0" defTabSz="914400" eaLnBrk="1" fontAlgn="auto" latinLnBrk="0" hangingPunct="1">
            <a:lnSpc>
              <a:spcPct val="100000"/>
            </a:lnSpc>
            <a:spcBef>
              <a:spcPts val="0"/>
            </a:spcBef>
            <a:spcAft>
              <a:spcPts val="0"/>
            </a:spcAft>
            <a:buClrTx/>
            <a:buSzTx/>
            <a:buFontTx/>
            <a:buNone/>
            <a:tabLst/>
            <a:defRPr/>
          </a:pPr>
          <a:r>
            <a:rPr lang="en-US" sz="1400" dirty="0"/>
            <a:t>Savannah</a:t>
          </a:r>
        </a:p>
      </dgm:t>
    </dgm:pt>
    <dgm:pt modelId="{3B9D824B-DE2D-4899-B972-9065B7F3B38C}" type="parTrans" cxnId="{5EC4E23F-A9A6-4ED8-9297-A48831147931}">
      <dgm:prSet/>
      <dgm:spPr/>
      <dgm:t>
        <a:bodyPr/>
        <a:lstStyle/>
        <a:p>
          <a:endParaRPr lang="en-US"/>
        </a:p>
      </dgm:t>
    </dgm:pt>
    <dgm:pt modelId="{DCC35F5F-6A94-457F-99D3-29B6549C8C84}" type="sibTrans" cxnId="{5EC4E23F-A9A6-4ED8-9297-A48831147931}">
      <dgm:prSet/>
      <dgm:spPr/>
      <dgm:t>
        <a:bodyPr/>
        <a:lstStyle/>
        <a:p>
          <a:endParaRPr lang="en-US"/>
        </a:p>
      </dgm:t>
    </dgm:pt>
    <dgm:pt modelId="{F6AD5987-D94B-4978-9C85-8161C33935D4}">
      <dgm:prSet custT="1"/>
      <dgm:spPr>
        <a:solidFill>
          <a:schemeClr val="accent5"/>
        </a:solidFill>
      </dgm:spPr>
      <dgm:t>
        <a:bodyPr/>
        <a:lstStyle/>
        <a:p>
          <a:pPr marL="0" marR="0" lvl="0" indent="0" defTabSz="914400" eaLnBrk="1" fontAlgn="auto" latinLnBrk="0" hangingPunct="1">
            <a:lnSpc>
              <a:spcPct val="100000"/>
            </a:lnSpc>
            <a:spcBef>
              <a:spcPts val="0"/>
            </a:spcBef>
            <a:spcAft>
              <a:spcPts val="0"/>
            </a:spcAft>
            <a:buClrTx/>
            <a:buSzTx/>
            <a:buFontTx/>
            <a:buNone/>
            <a:tabLst/>
            <a:defRPr/>
          </a:pPr>
          <a:endParaRPr lang="en-US" sz="1300" dirty="0"/>
        </a:p>
        <a:p>
          <a:pPr marL="0" marR="0" lvl="0" indent="0" defTabSz="914400" eaLnBrk="1" fontAlgn="auto" latinLnBrk="0" hangingPunct="1">
            <a:lnSpc>
              <a:spcPct val="100000"/>
            </a:lnSpc>
            <a:spcBef>
              <a:spcPts val="0"/>
            </a:spcBef>
            <a:spcAft>
              <a:spcPts val="0"/>
            </a:spcAft>
            <a:buClrTx/>
            <a:buSzTx/>
            <a:buFontTx/>
            <a:buNone/>
            <a:tabLst/>
            <a:defRPr/>
          </a:pPr>
          <a:r>
            <a:rPr lang="en-US" sz="1400" dirty="0"/>
            <a:t>Chatham </a:t>
          </a:r>
        </a:p>
        <a:p>
          <a:pPr marL="0" marR="0" lvl="0" indent="0" defTabSz="914400" eaLnBrk="1" fontAlgn="auto" latinLnBrk="0" hangingPunct="1">
            <a:lnSpc>
              <a:spcPct val="100000"/>
            </a:lnSpc>
            <a:spcBef>
              <a:spcPts val="0"/>
            </a:spcBef>
            <a:spcAft>
              <a:spcPts val="0"/>
            </a:spcAft>
            <a:buClrTx/>
            <a:buSzTx/>
            <a:buFontTx/>
            <a:buNone/>
            <a:tabLst/>
            <a:defRPr/>
          </a:pPr>
          <a:r>
            <a:rPr lang="en-US" sz="1400" dirty="0"/>
            <a:t>County</a:t>
          </a:r>
        </a:p>
        <a:p>
          <a:endParaRPr lang="en-US" sz="1300" dirty="0"/>
        </a:p>
      </dgm:t>
    </dgm:pt>
    <dgm:pt modelId="{250FAF93-BB9D-4B2B-9A5E-74E95AD4AFD8}" type="parTrans" cxnId="{8888213A-F9E1-4C6D-AF23-739E2158662D}">
      <dgm:prSet/>
      <dgm:spPr/>
      <dgm:t>
        <a:bodyPr/>
        <a:lstStyle/>
        <a:p>
          <a:endParaRPr lang="en-US"/>
        </a:p>
      </dgm:t>
    </dgm:pt>
    <dgm:pt modelId="{5AE14971-A4F7-4DF3-9D91-36BC822EC0ED}" type="sibTrans" cxnId="{8888213A-F9E1-4C6D-AF23-739E2158662D}">
      <dgm:prSet/>
      <dgm:spPr/>
      <dgm:t>
        <a:bodyPr/>
        <a:lstStyle/>
        <a:p>
          <a:endParaRPr lang="en-US"/>
        </a:p>
      </dgm:t>
    </dgm:pt>
    <dgm:pt modelId="{770623D6-7015-4166-88CF-DEDF5866C4CD}">
      <dgm:prSet custT="1"/>
      <dgm:spPr>
        <a:solidFill>
          <a:schemeClr val="accent5"/>
        </a:solidFill>
      </dgm:spPr>
      <dgm:t>
        <a:bodyPr/>
        <a:lstStyle/>
        <a:p>
          <a:r>
            <a:rPr lang="en-US" sz="1400" dirty="0"/>
            <a:t>Division of Family &amp; Children Services</a:t>
          </a:r>
        </a:p>
      </dgm:t>
    </dgm:pt>
    <dgm:pt modelId="{5FA2962B-2304-4D32-ACA0-3F6CAC731FD7}" type="parTrans" cxnId="{CD683749-9AED-4D33-B451-6AB4834353B4}">
      <dgm:prSet/>
      <dgm:spPr/>
      <dgm:t>
        <a:bodyPr/>
        <a:lstStyle/>
        <a:p>
          <a:endParaRPr lang="en-US"/>
        </a:p>
      </dgm:t>
    </dgm:pt>
    <dgm:pt modelId="{7743A9C5-963F-42A2-B9F9-0E6A24927359}" type="sibTrans" cxnId="{CD683749-9AED-4D33-B451-6AB4834353B4}">
      <dgm:prSet/>
      <dgm:spPr/>
      <dgm:t>
        <a:bodyPr/>
        <a:lstStyle/>
        <a:p>
          <a:endParaRPr lang="en-US"/>
        </a:p>
      </dgm:t>
    </dgm:pt>
    <dgm:pt modelId="{AC4C930A-4E56-40D2-BDB3-2B4845756816}">
      <dgm:prSet custT="1"/>
      <dgm:spPr>
        <a:solidFill>
          <a:schemeClr val="accent5"/>
        </a:solidFill>
      </dgm:spPr>
      <dgm:t>
        <a:bodyPr/>
        <a:lstStyle/>
        <a:p>
          <a:r>
            <a:rPr lang="en-US" sz="1400" dirty="0"/>
            <a:t>Gateway Behavioral Health Services</a:t>
          </a:r>
        </a:p>
      </dgm:t>
    </dgm:pt>
    <dgm:pt modelId="{DF85D16D-52B0-4438-969F-59C070AE022A}" type="parTrans" cxnId="{803394AB-3A9F-4E1E-AA15-8F7F03D80212}">
      <dgm:prSet/>
      <dgm:spPr/>
      <dgm:t>
        <a:bodyPr/>
        <a:lstStyle/>
        <a:p>
          <a:endParaRPr lang="en-US"/>
        </a:p>
      </dgm:t>
    </dgm:pt>
    <dgm:pt modelId="{C1F662CD-1380-405B-8382-9620F8643D94}" type="sibTrans" cxnId="{803394AB-3A9F-4E1E-AA15-8F7F03D80212}">
      <dgm:prSet/>
      <dgm:spPr/>
      <dgm:t>
        <a:bodyPr/>
        <a:lstStyle/>
        <a:p>
          <a:endParaRPr lang="en-US"/>
        </a:p>
      </dgm:t>
    </dgm:pt>
    <dgm:pt modelId="{5D9108C0-6723-4AE5-BC31-062029711A0F}">
      <dgm:prSet custT="1"/>
      <dgm:spPr>
        <a:solidFill>
          <a:schemeClr val="accent5"/>
        </a:solidFill>
      </dgm:spPr>
      <dgm:t>
        <a:bodyPr/>
        <a:lstStyle/>
        <a:p>
          <a:r>
            <a:rPr lang="en-US" sz="1400" dirty="0"/>
            <a:t>Chatham County Sheriff’s Office</a:t>
          </a:r>
        </a:p>
      </dgm:t>
    </dgm:pt>
    <dgm:pt modelId="{BCF8D654-7CF8-450C-9C12-DDF31679C905}" type="parTrans" cxnId="{86038379-1158-4EA2-9115-D34723EC9DBB}">
      <dgm:prSet/>
      <dgm:spPr/>
      <dgm:t>
        <a:bodyPr/>
        <a:lstStyle/>
        <a:p>
          <a:endParaRPr lang="en-US"/>
        </a:p>
      </dgm:t>
    </dgm:pt>
    <dgm:pt modelId="{32C6703A-90E1-41B1-9C22-259A809059D1}" type="sibTrans" cxnId="{86038379-1158-4EA2-9115-D34723EC9DBB}">
      <dgm:prSet/>
      <dgm:spPr/>
      <dgm:t>
        <a:bodyPr/>
        <a:lstStyle/>
        <a:p>
          <a:endParaRPr lang="en-US"/>
        </a:p>
      </dgm:t>
    </dgm:pt>
    <dgm:pt modelId="{16D4D549-2249-40CC-86AB-2F61BA5E3600}">
      <dgm:prSet custT="1"/>
      <dgm:spPr>
        <a:solidFill>
          <a:schemeClr val="accent5"/>
        </a:solidFill>
      </dgm:spPr>
      <dgm:t>
        <a:bodyPr/>
        <a:lstStyle/>
        <a:p>
          <a:r>
            <a:rPr lang="en-US" sz="1400" dirty="0"/>
            <a:t>Savannah Chatham County Public School System</a:t>
          </a:r>
        </a:p>
      </dgm:t>
    </dgm:pt>
    <dgm:pt modelId="{0A9E6BB6-E647-4A95-B164-C7F7145757E1}" type="parTrans" cxnId="{5F9C4711-2FFB-4039-95CB-1E045791A09E}">
      <dgm:prSet/>
      <dgm:spPr/>
      <dgm:t>
        <a:bodyPr/>
        <a:lstStyle/>
        <a:p>
          <a:endParaRPr lang="en-US"/>
        </a:p>
      </dgm:t>
    </dgm:pt>
    <dgm:pt modelId="{D8C8466B-E38F-4953-AD82-6A3863B330F0}" type="sibTrans" cxnId="{5F9C4711-2FFB-4039-95CB-1E045791A09E}">
      <dgm:prSet/>
      <dgm:spPr/>
      <dgm:t>
        <a:bodyPr/>
        <a:lstStyle/>
        <a:p>
          <a:endParaRPr lang="en-US"/>
        </a:p>
      </dgm:t>
    </dgm:pt>
    <dgm:pt modelId="{B605209A-3554-4D32-B536-A9B64BBADC3B}">
      <dgm:prSet custT="1"/>
      <dgm:spPr>
        <a:solidFill>
          <a:schemeClr val="accent5"/>
        </a:solidFill>
      </dgm:spPr>
      <dgm:t>
        <a:bodyPr/>
        <a:lstStyle/>
        <a:p>
          <a:r>
            <a:rPr lang="en-US" sz="1400" dirty="0"/>
            <a:t>Georgia Department of Community Supervision</a:t>
          </a:r>
        </a:p>
      </dgm:t>
    </dgm:pt>
    <dgm:pt modelId="{0CC8490E-AF35-4BC5-A70D-7EF7939330A0}" type="parTrans" cxnId="{E0457952-5D81-4E91-B357-A932404626D7}">
      <dgm:prSet/>
      <dgm:spPr/>
      <dgm:t>
        <a:bodyPr/>
        <a:lstStyle/>
        <a:p>
          <a:endParaRPr lang="en-US"/>
        </a:p>
      </dgm:t>
    </dgm:pt>
    <dgm:pt modelId="{FE728C78-91F5-4423-A5D9-DD20C0C2A538}" type="sibTrans" cxnId="{E0457952-5D81-4E91-B357-A932404626D7}">
      <dgm:prSet/>
      <dgm:spPr/>
      <dgm:t>
        <a:bodyPr/>
        <a:lstStyle/>
        <a:p>
          <a:endParaRPr lang="en-US"/>
        </a:p>
      </dgm:t>
    </dgm:pt>
    <dgm:pt modelId="{416F9DF0-CFC1-4630-9BF7-E6E6FF489B18}">
      <dgm:prSet custT="1"/>
      <dgm:spPr>
        <a:solidFill>
          <a:schemeClr val="accent5"/>
        </a:solidFill>
      </dgm:spPr>
      <dgm:t>
        <a:bodyPr/>
        <a:lstStyle/>
        <a:p>
          <a:r>
            <a:rPr lang="en-US" sz="1400" dirty="0"/>
            <a:t>Chatham Area Transit</a:t>
          </a:r>
        </a:p>
      </dgm:t>
    </dgm:pt>
    <dgm:pt modelId="{C9FF925A-C5CE-45DF-9C90-B6C933C09220}" type="parTrans" cxnId="{BC27B442-23F3-4E30-97C8-9D6358C60FBB}">
      <dgm:prSet/>
      <dgm:spPr/>
      <dgm:t>
        <a:bodyPr/>
        <a:lstStyle/>
        <a:p>
          <a:endParaRPr lang="en-US"/>
        </a:p>
      </dgm:t>
    </dgm:pt>
    <dgm:pt modelId="{EE73809E-F552-456A-81E9-9B1DD3687E26}" type="sibTrans" cxnId="{BC27B442-23F3-4E30-97C8-9D6358C60FBB}">
      <dgm:prSet/>
      <dgm:spPr/>
      <dgm:t>
        <a:bodyPr/>
        <a:lstStyle/>
        <a:p>
          <a:endParaRPr lang="en-US"/>
        </a:p>
      </dgm:t>
    </dgm:pt>
    <dgm:pt modelId="{3C137131-6521-4163-B717-4BA3857C5B4C}">
      <dgm:prSet custT="1"/>
      <dgm:spPr>
        <a:solidFill>
          <a:schemeClr val="accent5"/>
        </a:solidFill>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400" dirty="0"/>
            <a:t>Housing Authority of Savannah</a:t>
          </a:r>
        </a:p>
        <a:p>
          <a:pPr marL="0" lvl="0" defTabSz="488950" eaLnBrk="1" latinLnBrk="0">
            <a:lnSpc>
              <a:spcPct val="90000"/>
            </a:lnSpc>
            <a:spcBef>
              <a:spcPct val="0"/>
            </a:spcBef>
            <a:spcAft>
              <a:spcPct val="35000"/>
            </a:spcAft>
            <a:buNone/>
          </a:pPr>
          <a:endParaRPr lang="en-US" sz="1300" dirty="0"/>
        </a:p>
      </dgm:t>
    </dgm:pt>
    <dgm:pt modelId="{F0A219B5-4585-432C-B691-10B6C2CE80CE}" type="sibTrans" cxnId="{E142B0A8-0FFA-4185-B34C-FDA68275D916}">
      <dgm:prSet/>
      <dgm:spPr/>
      <dgm:t>
        <a:bodyPr/>
        <a:lstStyle/>
        <a:p>
          <a:endParaRPr lang="en-US"/>
        </a:p>
      </dgm:t>
    </dgm:pt>
    <dgm:pt modelId="{89999D3D-B9E6-433A-BC38-D71B58D378E7}" type="parTrans" cxnId="{E142B0A8-0FFA-4185-B34C-FDA68275D916}">
      <dgm:prSet/>
      <dgm:spPr/>
      <dgm:t>
        <a:bodyPr/>
        <a:lstStyle/>
        <a:p>
          <a:endParaRPr lang="en-US"/>
        </a:p>
      </dgm:t>
    </dgm:pt>
    <dgm:pt modelId="{062F1BFF-F4F0-444E-910E-5EB40E743E5C}" type="pres">
      <dgm:prSet presAssocID="{1E208C04-0AAE-4E80-8E72-760E41C1564B}" presName="diagram" presStyleCnt="0">
        <dgm:presLayoutVars>
          <dgm:dir/>
          <dgm:resizeHandles val="exact"/>
        </dgm:presLayoutVars>
      </dgm:prSet>
      <dgm:spPr/>
    </dgm:pt>
    <dgm:pt modelId="{E154EA63-9204-46F4-8D69-95736932F171}" type="pres">
      <dgm:prSet presAssocID="{FF72DA64-F693-4DD5-90E5-2F3FDFD6A8D8}" presName="node" presStyleLbl="node1" presStyleIdx="0" presStyleCnt="10">
        <dgm:presLayoutVars>
          <dgm:bulletEnabled val="1"/>
        </dgm:presLayoutVars>
      </dgm:prSet>
      <dgm:spPr/>
    </dgm:pt>
    <dgm:pt modelId="{C2659941-E486-49AD-94FD-69AC4104F581}" type="pres">
      <dgm:prSet presAssocID="{08294118-3877-44F8-9419-45AEE5D4927A}" presName="sibTrans" presStyleCnt="0"/>
      <dgm:spPr/>
    </dgm:pt>
    <dgm:pt modelId="{5A46C125-D7AE-4B41-AEDF-D9942EF0A7A8}" type="pres">
      <dgm:prSet presAssocID="{378CEED8-B7E0-4B24-86D6-DD065B742AEC}" presName="node" presStyleLbl="node1" presStyleIdx="1" presStyleCnt="10">
        <dgm:presLayoutVars>
          <dgm:bulletEnabled val="1"/>
        </dgm:presLayoutVars>
      </dgm:prSet>
      <dgm:spPr/>
    </dgm:pt>
    <dgm:pt modelId="{9E85B230-C8DF-4059-B344-9089C0D716D8}" type="pres">
      <dgm:prSet presAssocID="{DCC35F5F-6A94-457F-99D3-29B6549C8C84}" presName="sibTrans" presStyleCnt="0"/>
      <dgm:spPr/>
    </dgm:pt>
    <dgm:pt modelId="{80DEEA48-B439-4568-8454-0B47802999B3}" type="pres">
      <dgm:prSet presAssocID="{F6AD5987-D94B-4978-9C85-8161C33935D4}" presName="node" presStyleLbl="node1" presStyleIdx="2" presStyleCnt="10">
        <dgm:presLayoutVars>
          <dgm:bulletEnabled val="1"/>
        </dgm:presLayoutVars>
      </dgm:prSet>
      <dgm:spPr/>
    </dgm:pt>
    <dgm:pt modelId="{5DCC1EE0-6C9D-47A6-BFBD-2CA05156A505}" type="pres">
      <dgm:prSet presAssocID="{5AE14971-A4F7-4DF3-9D91-36BC822EC0ED}" presName="sibTrans" presStyleCnt="0"/>
      <dgm:spPr/>
    </dgm:pt>
    <dgm:pt modelId="{BE0352CC-0AD6-48D8-8443-FABC277730B0}" type="pres">
      <dgm:prSet presAssocID="{770623D6-7015-4166-88CF-DEDF5866C4CD}" presName="node" presStyleLbl="node1" presStyleIdx="3" presStyleCnt="10">
        <dgm:presLayoutVars>
          <dgm:bulletEnabled val="1"/>
        </dgm:presLayoutVars>
      </dgm:prSet>
      <dgm:spPr/>
    </dgm:pt>
    <dgm:pt modelId="{EA3869D9-934D-4D14-ACCB-CD4C5A8CAA56}" type="pres">
      <dgm:prSet presAssocID="{7743A9C5-963F-42A2-B9F9-0E6A24927359}" presName="sibTrans" presStyleCnt="0"/>
      <dgm:spPr/>
    </dgm:pt>
    <dgm:pt modelId="{990110B7-63C8-46D6-A330-28AA599146A3}" type="pres">
      <dgm:prSet presAssocID="{AC4C930A-4E56-40D2-BDB3-2B4845756816}" presName="node" presStyleLbl="node1" presStyleIdx="4" presStyleCnt="10">
        <dgm:presLayoutVars>
          <dgm:bulletEnabled val="1"/>
        </dgm:presLayoutVars>
      </dgm:prSet>
      <dgm:spPr/>
    </dgm:pt>
    <dgm:pt modelId="{0963C9B5-F5B0-43FA-803D-FC112C629DB7}" type="pres">
      <dgm:prSet presAssocID="{C1F662CD-1380-405B-8382-9620F8643D94}" presName="sibTrans" presStyleCnt="0"/>
      <dgm:spPr/>
    </dgm:pt>
    <dgm:pt modelId="{61EC4226-E31A-477C-86A2-00E2526CACDA}" type="pres">
      <dgm:prSet presAssocID="{5D9108C0-6723-4AE5-BC31-062029711A0F}" presName="node" presStyleLbl="node1" presStyleIdx="5" presStyleCnt="10">
        <dgm:presLayoutVars>
          <dgm:bulletEnabled val="1"/>
        </dgm:presLayoutVars>
      </dgm:prSet>
      <dgm:spPr/>
    </dgm:pt>
    <dgm:pt modelId="{30F4BB50-9FFD-4EE2-83BD-E6E0B4AF2B95}" type="pres">
      <dgm:prSet presAssocID="{32C6703A-90E1-41B1-9C22-259A809059D1}" presName="sibTrans" presStyleCnt="0"/>
      <dgm:spPr/>
    </dgm:pt>
    <dgm:pt modelId="{F57D7517-F16C-490B-8FDB-4C29D7B2F38E}" type="pres">
      <dgm:prSet presAssocID="{16D4D549-2249-40CC-86AB-2F61BA5E3600}" presName="node" presStyleLbl="node1" presStyleIdx="6" presStyleCnt="10">
        <dgm:presLayoutVars>
          <dgm:bulletEnabled val="1"/>
        </dgm:presLayoutVars>
      </dgm:prSet>
      <dgm:spPr/>
    </dgm:pt>
    <dgm:pt modelId="{78E3D1F8-49EC-4CF5-9607-11DABB833A85}" type="pres">
      <dgm:prSet presAssocID="{D8C8466B-E38F-4953-AD82-6A3863B330F0}" presName="sibTrans" presStyleCnt="0"/>
      <dgm:spPr/>
    </dgm:pt>
    <dgm:pt modelId="{25DF7AE1-E750-4C44-877D-5D2012033FFA}" type="pres">
      <dgm:prSet presAssocID="{B605209A-3554-4D32-B536-A9B64BBADC3B}" presName="node" presStyleLbl="node1" presStyleIdx="7" presStyleCnt="10">
        <dgm:presLayoutVars>
          <dgm:bulletEnabled val="1"/>
        </dgm:presLayoutVars>
      </dgm:prSet>
      <dgm:spPr/>
    </dgm:pt>
    <dgm:pt modelId="{2FF09E2D-4B32-4479-9A3D-DFE3BC621C68}" type="pres">
      <dgm:prSet presAssocID="{FE728C78-91F5-4423-A5D9-DD20C0C2A538}" presName="sibTrans" presStyleCnt="0"/>
      <dgm:spPr/>
    </dgm:pt>
    <dgm:pt modelId="{39DB2034-4260-4617-B341-F1F9735AD605}" type="pres">
      <dgm:prSet presAssocID="{416F9DF0-CFC1-4630-9BF7-E6E6FF489B18}" presName="node" presStyleLbl="node1" presStyleIdx="8" presStyleCnt="10">
        <dgm:presLayoutVars>
          <dgm:bulletEnabled val="1"/>
        </dgm:presLayoutVars>
      </dgm:prSet>
      <dgm:spPr/>
    </dgm:pt>
    <dgm:pt modelId="{8DB591FE-444B-444D-B1F5-7EE1B42878F1}" type="pres">
      <dgm:prSet presAssocID="{EE73809E-F552-456A-81E9-9B1DD3687E26}" presName="sibTrans" presStyleCnt="0"/>
      <dgm:spPr/>
    </dgm:pt>
    <dgm:pt modelId="{4791C57A-C31A-4758-9B27-64B3AE63E9DF}" type="pres">
      <dgm:prSet presAssocID="{3C137131-6521-4163-B717-4BA3857C5B4C}" presName="node" presStyleLbl="node1" presStyleIdx="9" presStyleCnt="10">
        <dgm:presLayoutVars>
          <dgm:bulletEnabled val="1"/>
        </dgm:presLayoutVars>
      </dgm:prSet>
      <dgm:spPr/>
    </dgm:pt>
  </dgm:ptLst>
  <dgm:cxnLst>
    <dgm:cxn modelId="{F3D48302-581A-4126-AD11-26D785606565}" type="presOf" srcId="{1E208C04-0AAE-4E80-8E72-760E41C1564B}" destId="{062F1BFF-F4F0-444E-910E-5EB40E743E5C}" srcOrd="0" destOrd="0" presId="urn:microsoft.com/office/officeart/2005/8/layout/default"/>
    <dgm:cxn modelId="{32A14F06-D8DE-4796-B96F-96E524E76625}" type="presOf" srcId="{3C137131-6521-4163-B717-4BA3857C5B4C}" destId="{4791C57A-C31A-4758-9B27-64B3AE63E9DF}" srcOrd="0" destOrd="0" presId="urn:microsoft.com/office/officeart/2005/8/layout/default"/>
    <dgm:cxn modelId="{5F9C4711-2FFB-4039-95CB-1E045791A09E}" srcId="{1E208C04-0AAE-4E80-8E72-760E41C1564B}" destId="{16D4D549-2249-40CC-86AB-2F61BA5E3600}" srcOrd="6" destOrd="0" parTransId="{0A9E6BB6-E647-4A95-B164-C7F7145757E1}" sibTransId="{D8C8466B-E38F-4953-AD82-6A3863B330F0}"/>
    <dgm:cxn modelId="{8888213A-F9E1-4C6D-AF23-739E2158662D}" srcId="{1E208C04-0AAE-4E80-8E72-760E41C1564B}" destId="{F6AD5987-D94B-4978-9C85-8161C33935D4}" srcOrd="2" destOrd="0" parTransId="{250FAF93-BB9D-4B2B-9A5E-74E95AD4AFD8}" sibTransId="{5AE14971-A4F7-4DF3-9D91-36BC822EC0ED}"/>
    <dgm:cxn modelId="{5EC4E23F-A9A6-4ED8-9297-A48831147931}" srcId="{1E208C04-0AAE-4E80-8E72-760E41C1564B}" destId="{378CEED8-B7E0-4B24-86D6-DD065B742AEC}" srcOrd="1" destOrd="0" parTransId="{3B9D824B-DE2D-4899-B972-9065B7F3B38C}" sibTransId="{DCC35F5F-6A94-457F-99D3-29B6549C8C84}"/>
    <dgm:cxn modelId="{BC27B442-23F3-4E30-97C8-9D6358C60FBB}" srcId="{1E208C04-0AAE-4E80-8E72-760E41C1564B}" destId="{416F9DF0-CFC1-4630-9BF7-E6E6FF489B18}" srcOrd="8" destOrd="0" parTransId="{C9FF925A-C5CE-45DF-9C90-B6C933C09220}" sibTransId="{EE73809E-F552-456A-81E9-9B1DD3687E26}"/>
    <dgm:cxn modelId="{F7ED9D48-84EB-41EB-BF0F-D9F387C42AF0}" type="presOf" srcId="{AC4C930A-4E56-40D2-BDB3-2B4845756816}" destId="{990110B7-63C8-46D6-A330-28AA599146A3}" srcOrd="0" destOrd="0" presId="urn:microsoft.com/office/officeart/2005/8/layout/default"/>
    <dgm:cxn modelId="{CD683749-9AED-4D33-B451-6AB4834353B4}" srcId="{1E208C04-0AAE-4E80-8E72-760E41C1564B}" destId="{770623D6-7015-4166-88CF-DEDF5866C4CD}" srcOrd="3" destOrd="0" parTransId="{5FA2962B-2304-4D32-ACA0-3F6CAC731FD7}" sibTransId="{7743A9C5-963F-42A2-B9F9-0E6A24927359}"/>
    <dgm:cxn modelId="{E0457952-5D81-4E91-B357-A932404626D7}" srcId="{1E208C04-0AAE-4E80-8E72-760E41C1564B}" destId="{B605209A-3554-4D32-B536-A9B64BBADC3B}" srcOrd="7" destOrd="0" parTransId="{0CC8490E-AF35-4BC5-A70D-7EF7939330A0}" sibTransId="{FE728C78-91F5-4423-A5D9-DD20C0C2A538}"/>
    <dgm:cxn modelId="{1185C854-7F71-42B8-9F86-5B1E1531D91C}" type="presOf" srcId="{16D4D549-2249-40CC-86AB-2F61BA5E3600}" destId="{F57D7517-F16C-490B-8FDB-4C29D7B2F38E}" srcOrd="0" destOrd="0" presId="urn:microsoft.com/office/officeart/2005/8/layout/default"/>
    <dgm:cxn modelId="{86038379-1158-4EA2-9115-D34723EC9DBB}" srcId="{1E208C04-0AAE-4E80-8E72-760E41C1564B}" destId="{5D9108C0-6723-4AE5-BC31-062029711A0F}" srcOrd="5" destOrd="0" parTransId="{BCF8D654-7CF8-450C-9C12-DDF31679C905}" sibTransId="{32C6703A-90E1-41B1-9C22-259A809059D1}"/>
    <dgm:cxn modelId="{DD5CAA7F-7ABB-4A15-B043-4A5BE151C0D3}" type="presOf" srcId="{770623D6-7015-4166-88CF-DEDF5866C4CD}" destId="{BE0352CC-0AD6-48D8-8443-FABC277730B0}" srcOrd="0" destOrd="0" presId="urn:microsoft.com/office/officeart/2005/8/layout/default"/>
    <dgm:cxn modelId="{B22E62A2-57E5-45B6-8053-F48EEE253542}" type="presOf" srcId="{378CEED8-B7E0-4B24-86D6-DD065B742AEC}" destId="{5A46C125-D7AE-4B41-AEDF-D9942EF0A7A8}" srcOrd="0" destOrd="0" presId="urn:microsoft.com/office/officeart/2005/8/layout/default"/>
    <dgm:cxn modelId="{7DF48EA3-88F8-41E1-8E2D-4C883B1CA296}" type="presOf" srcId="{416F9DF0-CFC1-4630-9BF7-E6E6FF489B18}" destId="{39DB2034-4260-4617-B341-F1F9735AD605}" srcOrd="0" destOrd="0" presId="urn:microsoft.com/office/officeart/2005/8/layout/default"/>
    <dgm:cxn modelId="{6B0ACCA3-E2BD-4743-9592-B9242909A16B}" srcId="{1E208C04-0AAE-4E80-8E72-760E41C1564B}" destId="{FF72DA64-F693-4DD5-90E5-2F3FDFD6A8D8}" srcOrd="0" destOrd="0" parTransId="{E9E7A363-239C-4CF4-AAFC-386091EA6E38}" sibTransId="{08294118-3877-44F8-9419-45AEE5D4927A}"/>
    <dgm:cxn modelId="{E142B0A8-0FFA-4185-B34C-FDA68275D916}" srcId="{1E208C04-0AAE-4E80-8E72-760E41C1564B}" destId="{3C137131-6521-4163-B717-4BA3857C5B4C}" srcOrd="9" destOrd="0" parTransId="{89999D3D-B9E6-433A-BC38-D71B58D378E7}" sibTransId="{F0A219B5-4585-432C-B691-10B6C2CE80CE}"/>
    <dgm:cxn modelId="{803394AB-3A9F-4E1E-AA15-8F7F03D80212}" srcId="{1E208C04-0AAE-4E80-8E72-760E41C1564B}" destId="{AC4C930A-4E56-40D2-BDB3-2B4845756816}" srcOrd="4" destOrd="0" parTransId="{DF85D16D-52B0-4438-969F-59C070AE022A}" sibTransId="{C1F662CD-1380-405B-8382-9620F8643D94}"/>
    <dgm:cxn modelId="{1807D0E9-5FAC-400D-8CEB-B973E493EF76}" type="presOf" srcId="{FF72DA64-F693-4DD5-90E5-2F3FDFD6A8D8}" destId="{E154EA63-9204-46F4-8D69-95736932F171}" srcOrd="0" destOrd="0" presId="urn:microsoft.com/office/officeart/2005/8/layout/default"/>
    <dgm:cxn modelId="{443C19EB-392C-479E-B320-D0287DA2F248}" type="presOf" srcId="{5D9108C0-6723-4AE5-BC31-062029711A0F}" destId="{61EC4226-E31A-477C-86A2-00E2526CACDA}" srcOrd="0" destOrd="0" presId="urn:microsoft.com/office/officeart/2005/8/layout/default"/>
    <dgm:cxn modelId="{D7ECBCF3-2037-4A8E-94FA-40EC82FA90E9}" type="presOf" srcId="{B605209A-3554-4D32-B536-A9B64BBADC3B}" destId="{25DF7AE1-E750-4C44-877D-5D2012033FFA}" srcOrd="0" destOrd="0" presId="urn:microsoft.com/office/officeart/2005/8/layout/default"/>
    <dgm:cxn modelId="{876DE7F7-63D5-4E39-8DB7-A5CF87ED38CE}" type="presOf" srcId="{F6AD5987-D94B-4978-9C85-8161C33935D4}" destId="{80DEEA48-B439-4568-8454-0B47802999B3}" srcOrd="0" destOrd="0" presId="urn:microsoft.com/office/officeart/2005/8/layout/default"/>
    <dgm:cxn modelId="{D026B895-9F4A-461F-B29D-6DA7B5C6143B}" type="presParOf" srcId="{062F1BFF-F4F0-444E-910E-5EB40E743E5C}" destId="{E154EA63-9204-46F4-8D69-95736932F171}" srcOrd="0" destOrd="0" presId="urn:microsoft.com/office/officeart/2005/8/layout/default"/>
    <dgm:cxn modelId="{FFDD244C-F3EB-41D3-9450-0A251788FF9F}" type="presParOf" srcId="{062F1BFF-F4F0-444E-910E-5EB40E743E5C}" destId="{C2659941-E486-49AD-94FD-69AC4104F581}" srcOrd="1" destOrd="0" presId="urn:microsoft.com/office/officeart/2005/8/layout/default"/>
    <dgm:cxn modelId="{9E2961D4-B622-4C10-B399-FF4B486C8DAD}" type="presParOf" srcId="{062F1BFF-F4F0-444E-910E-5EB40E743E5C}" destId="{5A46C125-D7AE-4B41-AEDF-D9942EF0A7A8}" srcOrd="2" destOrd="0" presId="urn:microsoft.com/office/officeart/2005/8/layout/default"/>
    <dgm:cxn modelId="{66E5C5FA-C97E-4CBE-80BC-9A4DDDE837C9}" type="presParOf" srcId="{062F1BFF-F4F0-444E-910E-5EB40E743E5C}" destId="{9E85B230-C8DF-4059-B344-9089C0D716D8}" srcOrd="3" destOrd="0" presId="urn:microsoft.com/office/officeart/2005/8/layout/default"/>
    <dgm:cxn modelId="{F4595F08-3DB8-405C-B914-1E69731786EA}" type="presParOf" srcId="{062F1BFF-F4F0-444E-910E-5EB40E743E5C}" destId="{80DEEA48-B439-4568-8454-0B47802999B3}" srcOrd="4" destOrd="0" presId="urn:microsoft.com/office/officeart/2005/8/layout/default"/>
    <dgm:cxn modelId="{7042B05C-3574-4FE4-89E0-F8D465C57BC1}" type="presParOf" srcId="{062F1BFF-F4F0-444E-910E-5EB40E743E5C}" destId="{5DCC1EE0-6C9D-47A6-BFBD-2CA05156A505}" srcOrd="5" destOrd="0" presId="urn:microsoft.com/office/officeart/2005/8/layout/default"/>
    <dgm:cxn modelId="{C0AF4A93-4E17-4A3E-8517-3B1FAD739588}" type="presParOf" srcId="{062F1BFF-F4F0-444E-910E-5EB40E743E5C}" destId="{BE0352CC-0AD6-48D8-8443-FABC277730B0}" srcOrd="6" destOrd="0" presId="urn:microsoft.com/office/officeart/2005/8/layout/default"/>
    <dgm:cxn modelId="{1D6A00BB-7E60-4060-94AA-C87FADD227A2}" type="presParOf" srcId="{062F1BFF-F4F0-444E-910E-5EB40E743E5C}" destId="{EA3869D9-934D-4D14-ACCB-CD4C5A8CAA56}" srcOrd="7" destOrd="0" presId="urn:microsoft.com/office/officeart/2005/8/layout/default"/>
    <dgm:cxn modelId="{872993A8-D2C3-48A6-B2A0-650C195C41DE}" type="presParOf" srcId="{062F1BFF-F4F0-444E-910E-5EB40E743E5C}" destId="{990110B7-63C8-46D6-A330-28AA599146A3}" srcOrd="8" destOrd="0" presId="urn:microsoft.com/office/officeart/2005/8/layout/default"/>
    <dgm:cxn modelId="{B85C6BC0-0581-4AF9-BA99-A193CE92335D}" type="presParOf" srcId="{062F1BFF-F4F0-444E-910E-5EB40E743E5C}" destId="{0963C9B5-F5B0-43FA-803D-FC112C629DB7}" srcOrd="9" destOrd="0" presId="urn:microsoft.com/office/officeart/2005/8/layout/default"/>
    <dgm:cxn modelId="{B53A6E34-3599-4E2F-9063-8CD10EB46AEB}" type="presParOf" srcId="{062F1BFF-F4F0-444E-910E-5EB40E743E5C}" destId="{61EC4226-E31A-477C-86A2-00E2526CACDA}" srcOrd="10" destOrd="0" presId="urn:microsoft.com/office/officeart/2005/8/layout/default"/>
    <dgm:cxn modelId="{98324930-6D68-45D8-8CFF-50FCD16700D2}" type="presParOf" srcId="{062F1BFF-F4F0-444E-910E-5EB40E743E5C}" destId="{30F4BB50-9FFD-4EE2-83BD-E6E0B4AF2B95}" srcOrd="11" destOrd="0" presId="urn:microsoft.com/office/officeart/2005/8/layout/default"/>
    <dgm:cxn modelId="{DCB0E91A-403A-4B6F-A03A-E4ADDC581BB9}" type="presParOf" srcId="{062F1BFF-F4F0-444E-910E-5EB40E743E5C}" destId="{F57D7517-F16C-490B-8FDB-4C29D7B2F38E}" srcOrd="12" destOrd="0" presId="urn:microsoft.com/office/officeart/2005/8/layout/default"/>
    <dgm:cxn modelId="{C35345A3-C3CB-4C1B-BA52-1957CF94078C}" type="presParOf" srcId="{062F1BFF-F4F0-444E-910E-5EB40E743E5C}" destId="{78E3D1F8-49EC-4CF5-9607-11DABB833A85}" srcOrd="13" destOrd="0" presId="urn:microsoft.com/office/officeart/2005/8/layout/default"/>
    <dgm:cxn modelId="{F9FD4F0A-C7AE-46D9-84E2-64EAF8C18CA7}" type="presParOf" srcId="{062F1BFF-F4F0-444E-910E-5EB40E743E5C}" destId="{25DF7AE1-E750-4C44-877D-5D2012033FFA}" srcOrd="14" destOrd="0" presId="urn:microsoft.com/office/officeart/2005/8/layout/default"/>
    <dgm:cxn modelId="{23CA8901-CE25-4C73-BF78-FFADEC485359}" type="presParOf" srcId="{062F1BFF-F4F0-444E-910E-5EB40E743E5C}" destId="{2FF09E2D-4B32-4479-9A3D-DFE3BC621C68}" srcOrd="15" destOrd="0" presId="urn:microsoft.com/office/officeart/2005/8/layout/default"/>
    <dgm:cxn modelId="{0B81AF3E-4996-4DE9-8AE8-8D540EA8A9CC}" type="presParOf" srcId="{062F1BFF-F4F0-444E-910E-5EB40E743E5C}" destId="{39DB2034-4260-4617-B341-F1F9735AD605}" srcOrd="16" destOrd="0" presId="urn:microsoft.com/office/officeart/2005/8/layout/default"/>
    <dgm:cxn modelId="{8A7C13A2-49F0-40C8-B9DE-F4F9C124EA69}" type="presParOf" srcId="{062F1BFF-F4F0-444E-910E-5EB40E743E5C}" destId="{8DB591FE-444B-444D-B1F5-7EE1B42878F1}" srcOrd="17" destOrd="0" presId="urn:microsoft.com/office/officeart/2005/8/layout/default"/>
    <dgm:cxn modelId="{1BB38DF9-8EFC-413A-B5B1-DB15170680F7}" type="presParOf" srcId="{062F1BFF-F4F0-444E-910E-5EB40E743E5C}" destId="{4791C57A-C31A-4758-9B27-64B3AE63E9DF}" srcOrd="18" destOrd="0" presId="urn:microsoft.com/office/officeart/2005/8/layout/defaul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6A8727E-61CF-405F-9DA8-AFF0A2496D03}" type="doc">
      <dgm:prSet loTypeId="urn:microsoft.com/office/officeart/2005/8/layout/vProcess5" loCatId="process" qsTypeId="urn:microsoft.com/office/officeart/2005/8/quickstyle/simple1" qsCatId="simple" csTypeId="urn:microsoft.com/office/officeart/2005/8/colors/colorful2" csCatId="colorful" phldr="1"/>
      <dgm:spPr/>
      <dgm:t>
        <a:bodyPr/>
        <a:lstStyle/>
        <a:p>
          <a:endParaRPr lang="en-US"/>
        </a:p>
      </dgm:t>
    </dgm:pt>
    <dgm:pt modelId="{DC98804E-5E6C-4FAD-856D-3A74C22ADE63}">
      <dgm:prSet/>
      <dgm:spPr/>
      <dgm:t>
        <a:bodyPr/>
        <a:lstStyle/>
        <a:p>
          <a:r>
            <a:rPr lang="en-US" b="0" i="0" dirty="0"/>
            <a:t>Strategic Plan Input</a:t>
          </a:r>
          <a:endParaRPr lang="en-US" dirty="0"/>
        </a:p>
      </dgm:t>
    </dgm:pt>
    <dgm:pt modelId="{6289A059-1CBF-44B2-9D95-33458496032F}" type="parTrans" cxnId="{2031F8E6-24C3-46D4-8894-4D8F24AD1260}">
      <dgm:prSet/>
      <dgm:spPr/>
      <dgm:t>
        <a:bodyPr/>
        <a:lstStyle/>
        <a:p>
          <a:endParaRPr lang="en-US"/>
        </a:p>
      </dgm:t>
    </dgm:pt>
    <dgm:pt modelId="{1CC9D537-4435-4C26-B8F2-8A7CC99C960A}" type="sibTrans" cxnId="{2031F8E6-24C3-46D4-8894-4D8F24AD1260}">
      <dgm:prSet/>
      <dgm:spPr/>
      <dgm:t>
        <a:bodyPr/>
        <a:lstStyle/>
        <a:p>
          <a:endParaRPr lang="en-US"/>
        </a:p>
      </dgm:t>
    </dgm:pt>
    <dgm:pt modelId="{18988817-AFED-4C51-BD23-A93F881A3004}">
      <dgm:prSet/>
      <dgm:spPr/>
      <dgm:t>
        <a:bodyPr/>
        <a:lstStyle/>
        <a:p>
          <a:r>
            <a:rPr lang="en-US" dirty="0"/>
            <a:t>Lived Experience Committee</a:t>
          </a:r>
        </a:p>
      </dgm:t>
    </dgm:pt>
    <dgm:pt modelId="{851B87F4-E6AE-4C9C-B62A-037F81A59FFE}" type="parTrans" cxnId="{FF297825-BFBF-4806-9B0A-4DA91C524303}">
      <dgm:prSet/>
      <dgm:spPr/>
      <dgm:t>
        <a:bodyPr/>
        <a:lstStyle/>
        <a:p>
          <a:endParaRPr lang="en-US"/>
        </a:p>
      </dgm:t>
    </dgm:pt>
    <dgm:pt modelId="{FA4D3C12-9F1C-48EA-BD7F-8F428ABC0885}" type="sibTrans" cxnId="{FF297825-BFBF-4806-9B0A-4DA91C524303}">
      <dgm:prSet/>
      <dgm:spPr/>
      <dgm:t>
        <a:bodyPr/>
        <a:lstStyle/>
        <a:p>
          <a:endParaRPr lang="en-US"/>
        </a:p>
      </dgm:t>
    </dgm:pt>
    <dgm:pt modelId="{ECAE8698-CB1E-4F9D-8937-B6B5D9C4E991}">
      <dgm:prSet/>
      <dgm:spPr/>
      <dgm:t>
        <a:bodyPr/>
        <a:lstStyle/>
        <a:p>
          <a:r>
            <a:rPr lang="en-US" b="0" i="0" dirty="0"/>
            <a:t>Board Representation</a:t>
          </a:r>
          <a:endParaRPr lang="en-US" dirty="0"/>
        </a:p>
      </dgm:t>
    </dgm:pt>
    <dgm:pt modelId="{DADC75B7-BDA7-4EF2-B3F1-3CA362F36EF5}" type="parTrans" cxnId="{BF52F21B-71C2-4235-A147-A3F3ED3AA146}">
      <dgm:prSet/>
      <dgm:spPr/>
      <dgm:t>
        <a:bodyPr/>
        <a:lstStyle/>
        <a:p>
          <a:endParaRPr lang="en-US"/>
        </a:p>
      </dgm:t>
    </dgm:pt>
    <dgm:pt modelId="{1E5092F7-8EA1-4305-B8F9-B4D288884A5F}" type="sibTrans" cxnId="{BF52F21B-71C2-4235-A147-A3F3ED3AA146}">
      <dgm:prSet/>
      <dgm:spPr/>
      <dgm:t>
        <a:bodyPr/>
        <a:lstStyle/>
        <a:p>
          <a:endParaRPr lang="en-US"/>
        </a:p>
      </dgm:t>
    </dgm:pt>
    <dgm:pt modelId="{986CCEB9-318C-4B12-B74A-131F7BB21A56}" type="pres">
      <dgm:prSet presAssocID="{66A8727E-61CF-405F-9DA8-AFF0A2496D03}" presName="outerComposite" presStyleCnt="0">
        <dgm:presLayoutVars>
          <dgm:chMax val="5"/>
          <dgm:dir/>
          <dgm:resizeHandles val="exact"/>
        </dgm:presLayoutVars>
      </dgm:prSet>
      <dgm:spPr/>
    </dgm:pt>
    <dgm:pt modelId="{8E181626-1C69-4DE8-B7BB-9715F579076B}" type="pres">
      <dgm:prSet presAssocID="{66A8727E-61CF-405F-9DA8-AFF0A2496D03}" presName="dummyMaxCanvas" presStyleCnt="0">
        <dgm:presLayoutVars/>
      </dgm:prSet>
      <dgm:spPr/>
    </dgm:pt>
    <dgm:pt modelId="{071413FE-2BBE-4A27-968D-DB11D1C702D6}" type="pres">
      <dgm:prSet presAssocID="{66A8727E-61CF-405F-9DA8-AFF0A2496D03}" presName="ThreeNodes_1" presStyleLbl="node1" presStyleIdx="0" presStyleCnt="3">
        <dgm:presLayoutVars>
          <dgm:bulletEnabled val="1"/>
        </dgm:presLayoutVars>
      </dgm:prSet>
      <dgm:spPr/>
    </dgm:pt>
    <dgm:pt modelId="{2262EFB6-515A-4F9B-8879-28F64696AD51}" type="pres">
      <dgm:prSet presAssocID="{66A8727E-61CF-405F-9DA8-AFF0A2496D03}" presName="ThreeNodes_2" presStyleLbl="node1" presStyleIdx="1" presStyleCnt="3">
        <dgm:presLayoutVars>
          <dgm:bulletEnabled val="1"/>
        </dgm:presLayoutVars>
      </dgm:prSet>
      <dgm:spPr/>
    </dgm:pt>
    <dgm:pt modelId="{D7EAFBC1-EB2D-4FCB-A091-D4B78567BB17}" type="pres">
      <dgm:prSet presAssocID="{66A8727E-61CF-405F-9DA8-AFF0A2496D03}" presName="ThreeNodes_3" presStyleLbl="node1" presStyleIdx="2" presStyleCnt="3">
        <dgm:presLayoutVars>
          <dgm:bulletEnabled val="1"/>
        </dgm:presLayoutVars>
      </dgm:prSet>
      <dgm:spPr/>
    </dgm:pt>
    <dgm:pt modelId="{2DFE7F72-0184-46A6-A8D9-75AEE9F404A6}" type="pres">
      <dgm:prSet presAssocID="{66A8727E-61CF-405F-9DA8-AFF0A2496D03}" presName="ThreeConn_1-2" presStyleLbl="fgAccFollowNode1" presStyleIdx="0" presStyleCnt="2">
        <dgm:presLayoutVars>
          <dgm:bulletEnabled val="1"/>
        </dgm:presLayoutVars>
      </dgm:prSet>
      <dgm:spPr/>
    </dgm:pt>
    <dgm:pt modelId="{AC29A6AE-4DB2-46AD-81A2-B1579E6F9FA8}" type="pres">
      <dgm:prSet presAssocID="{66A8727E-61CF-405F-9DA8-AFF0A2496D03}" presName="ThreeConn_2-3" presStyleLbl="fgAccFollowNode1" presStyleIdx="1" presStyleCnt="2">
        <dgm:presLayoutVars>
          <dgm:bulletEnabled val="1"/>
        </dgm:presLayoutVars>
      </dgm:prSet>
      <dgm:spPr/>
    </dgm:pt>
    <dgm:pt modelId="{B04B3F79-C033-43ED-AF93-85DC72501888}" type="pres">
      <dgm:prSet presAssocID="{66A8727E-61CF-405F-9DA8-AFF0A2496D03}" presName="ThreeNodes_1_text" presStyleLbl="node1" presStyleIdx="2" presStyleCnt="3">
        <dgm:presLayoutVars>
          <dgm:bulletEnabled val="1"/>
        </dgm:presLayoutVars>
      </dgm:prSet>
      <dgm:spPr/>
    </dgm:pt>
    <dgm:pt modelId="{31DBDD1C-2990-4E96-8888-0BDCDEEF892A}" type="pres">
      <dgm:prSet presAssocID="{66A8727E-61CF-405F-9DA8-AFF0A2496D03}" presName="ThreeNodes_2_text" presStyleLbl="node1" presStyleIdx="2" presStyleCnt="3">
        <dgm:presLayoutVars>
          <dgm:bulletEnabled val="1"/>
        </dgm:presLayoutVars>
      </dgm:prSet>
      <dgm:spPr/>
    </dgm:pt>
    <dgm:pt modelId="{A9503101-7F27-4836-857B-B32D3306B13D}" type="pres">
      <dgm:prSet presAssocID="{66A8727E-61CF-405F-9DA8-AFF0A2496D03}" presName="ThreeNodes_3_text" presStyleLbl="node1" presStyleIdx="2" presStyleCnt="3">
        <dgm:presLayoutVars>
          <dgm:bulletEnabled val="1"/>
        </dgm:presLayoutVars>
      </dgm:prSet>
      <dgm:spPr/>
    </dgm:pt>
  </dgm:ptLst>
  <dgm:cxnLst>
    <dgm:cxn modelId="{E9E3FD0D-9767-4F6F-9BEF-AE49E89863C0}" type="presOf" srcId="{ECAE8698-CB1E-4F9D-8937-B6B5D9C4E991}" destId="{D7EAFBC1-EB2D-4FCB-A091-D4B78567BB17}" srcOrd="0" destOrd="0" presId="urn:microsoft.com/office/officeart/2005/8/layout/vProcess5"/>
    <dgm:cxn modelId="{BF52F21B-71C2-4235-A147-A3F3ED3AA146}" srcId="{66A8727E-61CF-405F-9DA8-AFF0A2496D03}" destId="{ECAE8698-CB1E-4F9D-8937-B6B5D9C4E991}" srcOrd="2" destOrd="0" parTransId="{DADC75B7-BDA7-4EF2-B3F1-3CA362F36EF5}" sibTransId="{1E5092F7-8EA1-4305-B8F9-B4D288884A5F}"/>
    <dgm:cxn modelId="{FF297825-BFBF-4806-9B0A-4DA91C524303}" srcId="{66A8727E-61CF-405F-9DA8-AFF0A2496D03}" destId="{18988817-AFED-4C51-BD23-A93F881A3004}" srcOrd="1" destOrd="0" parTransId="{851B87F4-E6AE-4C9C-B62A-037F81A59FFE}" sibTransId="{FA4D3C12-9F1C-48EA-BD7F-8F428ABC0885}"/>
    <dgm:cxn modelId="{1E65263B-454F-4EAA-825C-E30258ADC7F8}" type="presOf" srcId="{ECAE8698-CB1E-4F9D-8937-B6B5D9C4E991}" destId="{A9503101-7F27-4836-857B-B32D3306B13D}" srcOrd="1" destOrd="0" presId="urn:microsoft.com/office/officeart/2005/8/layout/vProcess5"/>
    <dgm:cxn modelId="{8A166D62-9D1A-4056-8509-5F1C28C8011B}" type="presOf" srcId="{1CC9D537-4435-4C26-B8F2-8A7CC99C960A}" destId="{2DFE7F72-0184-46A6-A8D9-75AEE9F404A6}" srcOrd="0" destOrd="0" presId="urn:microsoft.com/office/officeart/2005/8/layout/vProcess5"/>
    <dgm:cxn modelId="{060B8A6C-684D-41B4-BFCC-DED07DDDAB8B}" type="presOf" srcId="{18988817-AFED-4C51-BD23-A93F881A3004}" destId="{31DBDD1C-2990-4E96-8888-0BDCDEEF892A}" srcOrd="1" destOrd="0" presId="urn:microsoft.com/office/officeart/2005/8/layout/vProcess5"/>
    <dgm:cxn modelId="{053B518D-BAF9-43B6-A2E8-55B822D45B64}" type="presOf" srcId="{DC98804E-5E6C-4FAD-856D-3A74C22ADE63}" destId="{071413FE-2BBE-4A27-968D-DB11D1C702D6}" srcOrd="0" destOrd="0" presId="urn:microsoft.com/office/officeart/2005/8/layout/vProcess5"/>
    <dgm:cxn modelId="{262659BA-5DD5-4E3D-8168-B4CFD6692E77}" type="presOf" srcId="{18988817-AFED-4C51-BD23-A93F881A3004}" destId="{2262EFB6-515A-4F9B-8879-28F64696AD51}" srcOrd="0" destOrd="0" presId="urn:microsoft.com/office/officeart/2005/8/layout/vProcess5"/>
    <dgm:cxn modelId="{F61688BE-0F78-4CD3-82D0-AC94D766587F}" type="presOf" srcId="{DC98804E-5E6C-4FAD-856D-3A74C22ADE63}" destId="{B04B3F79-C033-43ED-AF93-85DC72501888}" srcOrd="1" destOrd="0" presId="urn:microsoft.com/office/officeart/2005/8/layout/vProcess5"/>
    <dgm:cxn modelId="{16519AC0-D77F-47B4-96C5-8EBD9A9A58D0}" type="presOf" srcId="{FA4D3C12-9F1C-48EA-BD7F-8F428ABC0885}" destId="{AC29A6AE-4DB2-46AD-81A2-B1579E6F9FA8}" srcOrd="0" destOrd="0" presId="urn:microsoft.com/office/officeart/2005/8/layout/vProcess5"/>
    <dgm:cxn modelId="{0A0EA7E4-151D-4CD6-A02B-DFC03C5D2F13}" type="presOf" srcId="{66A8727E-61CF-405F-9DA8-AFF0A2496D03}" destId="{986CCEB9-318C-4B12-B74A-131F7BB21A56}" srcOrd="0" destOrd="0" presId="urn:microsoft.com/office/officeart/2005/8/layout/vProcess5"/>
    <dgm:cxn modelId="{2031F8E6-24C3-46D4-8894-4D8F24AD1260}" srcId="{66A8727E-61CF-405F-9DA8-AFF0A2496D03}" destId="{DC98804E-5E6C-4FAD-856D-3A74C22ADE63}" srcOrd="0" destOrd="0" parTransId="{6289A059-1CBF-44B2-9D95-33458496032F}" sibTransId="{1CC9D537-4435-4C26-B8F2-8A7CC99C960A}"/>
    <dgm:cxn modelId="{2E6BADD1-04EA-4C5F-B151-A940C218F4F3}" type="presParOf" srcId="{986CCEB9-318C-4B12-B74A-131F7BB21A56}" destId="{8E181626-1C69-4DE8-B7BB-9715F579076B}" srcOrd="0" destOrd="0" presId="urn:microsoft.com/office/officeart/2005/8/layout/vProcess5"/>
    <dgm:cxn modelId="{C5C82654-8BEA-4DD9-94C4-72D7F3F499C4}" type="presParOf" srcId="{986CCEB9-318C-4B12-B74A-131F7BB21A56}" destId="{071413FE-2BBE-4A27-968D-DB11D1C702D6}" srcOrd="1" destOrd="0" presId="urn:microsoft.com/office/officeart/2005/8/layout/vProcess5"/>
    <dgm:cxn modelId="{F8D3CB1F-08AC-447B-9841-A005687502E1}" type="presParOf" srcId="{986CCEB9-318C-4B12-B74A-131F7BB21A56}" destId="{2262EFB6-515A-4F9B-8879-28F64696AD51}" srcOrd="2" destOrd="0" presId="urn:microsoft.com/office/officeart/2005/8/layout/vProcess5"/>
    <dgm:cxn modelId="{E0E8110C-30B0-4413-8FFD-F67F7B288370}" type="presParOf" srcId="{986CCEB9-318C-4B12-B74A-131F7BB21A56}" destId="{D7EAFBC1-EB2D-4FCB-A091-D4B78567BB17}" srcOrd="3" destOrd="0" presId="urn:microsoft.com/office/officeart/2005/8/layout/vProcess5"/>
    <dgm:cxn modelId="{90199DB7-E0C9-458E-88D8-49A88F0FC042}" type="presParOf" srcId="{986CCEB9-318C-4B12-B74A-131F7BB21A56}" destId="{2DFE7F72-0184-46A6-A8D9-75AEE9F404A6}" srcOrd="4" destOrd="0" presId="urn:microsoft.com/office/officeart/2005/8/layout/vProcess5"/>
    <dgm:cxn modelId="{98EB4E87-9AD7-40E4-A5AD-4EAA8D775F4B}" type="presParOf" srcId="{986CCEB9-318C-4B12-B74A-131F7BB21A56}" destId="{AC29A6AE-4DB2-46AD-81A2-B1579E6F9FA8}" srcOrd="5" destOrd="0" presId="urn:microsoft.com/office/officeart/2005/8/layout/vProcess5"/>
    <dgm:cxn modelId="{E7136645-7BCC-42DA-8933-66A95B61EFDC}" type="presParOf" srcId="{986CCEB9-318C-4B12-B74A-131F7BB21A56}" destId="{B04B3F79-C033-43ED-AF93-85DC72501888}" srcOrd="6" destOrd="0" presId="urn:microsoft.com/office/officeart/2005/8/layout/vProcess5"/>
    <dgm:cxn modelId="{E7842867-A3AF-45D4-A034-F7F7F2F61D75}" type="presParOf" srcId="{986CCEB9-318C-4B12-B74A-131F7BB21A56}" destId="{31DBDD1C-2990-4E96-8888-0BDCDEEF892A}" srcOrd="7" destOrd="0" presId="urn:microsoft.com/office/officeart/2005/8/layout/vProcess5"/>
    <dgm:cxn modelId="{88FC449E-349C-402D-8FE0-C6C43F873259}" type="presParOf" srcId="{986CCEB9-318C-4B12-B74A-131F7BB21A56}" destId="{A9503101-7F27-4836-857B-B32D3306B13D}"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E53D9D1-C2C8-4836-BC14-70BEC11F3105}" type="doc">
      <dgm:prSet loTypeId="urn:microsoft.com/office/officeart/2005/8/layout/list1" loCatId="list" qsTypeId="urn:microsoft.com/office/officeart/2005/8/quickstyle/simple1" qsCatId="simple" csTypeId="urn:microsoft.com/office/officeart/2005/8/colors/accent5_2" csCatId="accent5" phldr="1"/>
      <dgm:spPr/>
      <dgm:t>
        <a:bodyPr/>
        <a:lstStyle/>
        <a:p>
          <a:endParaRPr lang="en-US"/>
        </a:p>
      </dgm:t>
    </dgm:pt>
    <dgm:pt modelId="{324202BF-EF1B-4473-ADAD-6D3AFF7F9207}">
      <dgm:prSet phldrT="[Text]" custT="1"/>
      <dgm:spPr/>
      <dgm:t>
        <a:bodyPr/>
        <a:lstStyle/>
        <a:p>
          <a:pPr>
            <a:defRPr b="1"/>
          </a:pPr>
          <a:r>
            <a:rPr lang="en-US" sz="1600" b="1" dirty="0"/>
            <a:t>Extreme Weather Policy</a:t>
          </a:r>
        </a:p>
      </dgm:t>
    </dgm:pt>
    <dgm:pt modelId="{E721D155-7002-436B-BE61-DF948ECE9D92}" type="parTrans" cxnId="{3431DE8E-95B8-49ED-91FA-EB6BF9B03A2A}">
      <dgm:prSet/>
      <dgm:spPr/>
      <dgm:t>
        <a:bodyPr/>
        <a:lstStyle/>
        <a:p>
          <a:endParaRPr lang="en-US"/>
        </a:p>
      </dgm:t>
    </dgm:pt>
    <dgm:pt modelId="{07CFA83C-6679-4DEF-B717-D4ADAA6C00E9}" type="sibTrans" cxnId="{3431DE8E-95B8-49ED-91FA-EB6BF9B03A2A}">
      <dgm:prSet/>
      <dgm:spPr/>
      <dgm:t>
        <a:bodyPr/>
        <a:lstStyle/>
        <a:p>
          <a:endParaRPr lang="en-US"/>
        </a:p>
      </dgm:t>
    </dgm:pt>
    <dgm:pt modelId="{3F100842-2182-43D7-9F6E-5ECB12D00953}">
      <dgm:prSet phldrT="[Text]"/>
      <dgm:spPr/>
      <dgm:t>
        <a:bodyPr/>
        <a:lstStyle/>
        <a:p>
          <a:r>
            <a:rPr lang="en-US" dirty="0"/>
            <a:t>Outlines at what temperature additional services will be provided to those without adequate housing.     
Chatham Savannah Authority for the Homeless (CSAH) works with direct service providers and key community partners to provide resources, coordinate the distribution of donations, and communicate with the unhoused community.
Supports the opening of additional facilities at Faith-Based Community Partners and the City of Savannah.</a:t>
          </a:r>
        </a:p>
      </dgm:t>
    </dgm:pt>
    <dgm:pt modelId="{72D3E653-9FB6-4B4A-8FA5-608A94107AEA}" type="parTrans" cxnId="{4AC5F1DC-4157-402A-BB93-A0B6B71D899B}">
      <dgm:prSet/>
      <dgm:spPr/>
      <dgm:t>
        <a:bodyPr/>
        <a:lstStyle/>
        <a:p>
          <a:endParaRPr lang="en-US"/>
        </a:p>
      </dgm:t>
    </dgm:pt>
    <dgm:pt modelId="{8787B4BD-BC52-45A0-94FC-FC7CE1FA0FA0}" type="sibTrans" cxnId="{4AC5F1DC-4157-402A-BB93-A0B6B71D899B}">
      <dgm:prSet/>
      <dgm:spPr/>
      <dgm:t>
        <a:bodyPr/>
        <a:lstStyle/>
        <a:p>
          <a:endParaRPr lang="en-US"/>
        </a:p>
      </dgm:t>
    </dgm:pt>
    <dgm:pt modelId="{F7A935A2-BF8B-41A7-BB64-FDEA4D995AAB}">
      <dgm:prSet phldrT="[Text]" custT="1"/>
      <dgm:spPr/>
      <dgm:t>
        <a:bodyPr/>
        <a:lstStyle/>
        <a:p>
          <a:pPr>
            <a:defRPr b="1"/>
          </a:pPr>
          <a:r>
            <a:rPr lang="en-US" sz="1600" b="1" dirty="0">
              <a:latin typeface="Abadi" panose="020B0604020104020204" pitchFamily="34" charset="0"/>
            </a:rPr>
            <a:t>Increased Day Center &amp; Outreach Services</a:t>
          </a:r>
        </a:p>
      </dgm:t>
    </dgm:pt>
    <dgm:pt modelId="{F763BF8D-CD08-4F3E-82FB-252CFB0306CB}" type="parTrans" cxnId="{9F2CED1A-39F9-4266-A6C0-D4DF6952FE12}">
      <dgm:prSet/>
      <dgm:spPr/>
      <dgm:t>
        <a:bodyPr/>
        <a:lstStyle/>
        <a:p>
          <a:endParaRPr lang="en-US"/>
        </a:p>
      </dgm:t>
    </dgm:pt>
    <dgm:pt modelId="{B2BFD66F-725F-489B-9628-A4376441F276}" type="sibTrans" cxnId="{9F2CED1A-39F9-4266-A6C0-D4DF6952FE12}">
      <dgm:prSet/>
      <dgm:spPr/>
      <dgm:t>
        <a:bodyPr/>
        <a:lstStyle/>
        <a:p>
          <a:endParaRPr lang="en-US"/>
        </a:p>
      </dgm:t>
    </dgm:pt>
    <dgm:pt modelId="{43AC79C8-643A-4CFA-A8E5-036B6FE63722}">
      <dgm:prSet phldrT="[Text]"/>
      <dgm:spPr/>
      <dgm:t>
        <a:bodyPr/>
        <a:lstStyle/>
        <a:p>
          <a:r>
            <a:rPr lang="en-US" dirty="0"/>
            <a:t>City funded increased Day Center locations throughout the City of Savannah and expanded days of service at Union Mission's Day Center to provide critical linkage to Coordinated Entry, health services, employment assistance, and other services designed help individuals exit homelessness.   
City funded expanded Street Outreach through the CSAH in coordination with shelter providers allows for evening shelter placements. </a:t>
          </a:r>
        </a:p>
      </dgm:t>
    </dgm:pt>
    <dgm:pt modelId="{AC4B7BC1-1BA3-4751-A361-4EB5BBA8289D}" type="parTrans" cxnId="{5FDC52B9-D023-4DD3-AFD4-670A0A2E36C8}">
      <dgm:prSet/>
      <dgm:spPr/>
      <dgm:t>
        <a:bodyPr/>
        <a:lstStyle/>
        <a:p>
          <a:endParaRPr lang="en-US"/>
        </a:p>
      </dgm:t>
    </dgm:pt>
    <dgm:pt modelId="{09CB0A8C-5EF9-480D-AC68-241A683AC30A}" type="sibTrans" cxnId="{5FDC52B9-D023-4DD3-AFD4-670A0A2E36C8}">
      <dgm:prSet/>
      <dgm:spPr/>
      <dgm:t>
        <a:bodyPr/>
        <a:lstStyle/>
        <a:p>
          <a:endParaRPr lang="en-US"/>
        </a:p>
      </dgm:t>
    </dgm:pt>
    <dgm:pt modelId="{0948AC23-E34C-4600-ACF6-54F366094F8F}">
      <dgm:prSet phldrT="[Text]" custT="1"/>
      <dgm:spPr/>
      <dgm:t>
        <a:bodyPr/>
        <a:lstStyle/>
        <a:p>
          <a:pPr>
            <a:defRPr b="1"/>
          </a:pPr>
          <a:r>
            <a:rPr lang="en-US" sz="1600" b="1" dirty="0">
              <a:latin typeface="Abadi" panose="020B0604020104020204" pitchFamily="34" charset="0"/>
            </a:rPr>
            <a:t>Responding to Urgent Needs</a:t>
          </a:r>
        </a:p>
      </dgm:t>
    </dgm:pt>
    <dgm:pt modelId="{4307D669-6EEA-47B1-83C1-8505054464B7}" type="parTrans" cxnId="{2482B6B9-DAB6-47E9-B4BE-8B589F5DA2EF}">
      <dgm:prSet/>
      <dgm:spPr/>
      <dgm:t>
        <a:bodyPr/>
        <a:lstStyle/>
        <a:p>
          <a:endParaRPr lang="en-US"/>
        </a:p>
      </dgm:t>
    </dgm:pt>
    <dgm:pt modelId="{C79F6330-71A2-4FC3-BC7A-D8E51574DB91}" type="sibTrans" cxnId="{2482B6B9-DAB6-47E9-B4BE-8B589F5DA2EF}">
      <dgm:prSet/>
      <dgm:spPr/>
      <dgm:t>
        <a:bodyPr/>
        <a:lstStyle/>
        <a:p>
          <a:endParaRPr lang="en-US"/>
        </a:p>
      </dgm:t>
    </dgm:pt>
    <dgm:pt modelId="{7830BBDC-8D41-47F8-902A-11BE32906E8D}">
      <dgm:prSet phldrT="[Text]"/>
      <dgm:spPr/>
      <dgm:t>
        <a:bodyPr/>
        <a:lstStyle/>
        <a:p>
          <a:r>
            <a:rPr lang="en-US" dirty="0"/>
            <a:t>Following the Red Roof Inn Fire, ICH/CoC partners worked with the Red Cross and City of Savannah Emergency Service Partners to help rehouse those displaced by the fire.</a:t>
          </a:r>
        </a:p>
      </dgm:t>
    </dgm:pt>
    <dgm:pt modelId="{D0542726-95D3-4C62-A926-29C0809AF047}" type="parTrans" cxnId="{6871A0EF-515A-42B6-9D13-D53C4E195818}">
      <dgm:prSet/>
      <dgm:spPr/>
      <dgm:t>
        <a:bodyPr/>
        <a:lstStyle/>
        <a:p>
          <a:endParaRPr lang="en-US"/>
        </a:p>
      </dgm:t>
    </dgm:pt>
    <dgm:pt modelId="{BA264DB1-2167-4DDC-B1CA-47C3E25A2148}" type="sibTrans" cxnId="{6871A0EF-515A-42B6-9D13-D53C4E195818}">
      <dgm:prSet/>
      <dgm:spPr/>
      <dgm:t>
        <a:bodyPr/>
        <a:lstStyle/>
        <a:p>
          <a:endParaRPr lang="en-US"/>
        </a:p>
      </dgm:t>
    </dgm:pt>
    <dgm:pt modelId="{AA15162D-CF31-48D7-8F64-0BA30889C885}" type="pres">
      <dgm:prSet presAssocID="{BE53D9D1-C2C8-4836-BC14-70BEC11F3105}" presName="linear" presStyleCnt="0">
        <dgm:presLayoutVars>
          <dgm:dir/>
          <dgm:animLvl val="lvl"/>
          <dgm:resizeHandles val="exact"/>
        </dgm:presLayoutVars>
      </dgm:prSet>
      <dgm:spPr/>
    </dgm:pt>
    <dgm:pt modelId="{C047FCA7-A25E-4DB4-A8F9-3648B20E1C03}" type="pres">
      <dgm:prSet presAssocID="{324202BF-EF1B-4473-ADAD-6D3AFF7F9207}" presName="parentLin" presStyleCnt="0"/>
      <dgm:spPr/>
    </dgm:pt>
    <dgm:pt modelId="{4313CE9A-D135-49B6-BEED-38CD38DD023B}" type="pres">
      <dgm:prSet presAssocID="{324202BF-EF1B-4473-ADAD-6D3AFF7F9207}" presName="parentLeftMargin" presStyleLbl="node1" presStyleIdx="0" presStyleCnt="3"/>
      <dgm:spPr/>
    </dgm:pt>
    <dgm:pt modelId="{ED9829DF-880D-4C55-A013-A346B5D86127}" type="pres">
      <dgm:prSet presAssocID="{324202BF-EF1B-4473-ADAD-6D3AFF7F9207}" presName="parentText" presStyleLbl="node1" presStyleIdx="0" presStyleCnt="3">
        <dgm:presLayoutVars>
          <dgm:chMax val="0"/>
          <dgm:bulletEnabled val="1"/>
        </dgm:presLayoutVars>
      </dgm:prSet>
      <dgm:spPr/>
    </dgm:pt>
    <dgm:pt modelId="{681228C4-7597-4735-98AB-244FA732B6BD}" type="pres">
      <dgm:prSet presAssocID="{324202BF-EF1B-4473-ADAD-6D3AFF7F9207}" presName="negativeSpace" presStyleCnt="0"/>
      <dgm:spPr/>
    </dgm:pt>
    <dgm:pt modelId="{73A7F018-3099-48E7-B402-9C54A5028FD6}" type="pres">
      <dgm:prSet presAssocID="{324202BF-EF1B-4473-ADAD-6D3AFF7F9207}" presName="childText" presStyleLbl="conFgAcc1" presStyleIdx="0" presStyleCnt="3">
        <dgm:presLayoutVars>
          <dgm:bulletEnabled val="1"/>
        </dgm:presLayoutVars>
      </dgm:prSet>
      <dgm:spPr/>
    </dgm:pt>
    <dgm:pt modelId="{1F1CE6F1-8305-42E3-BA84-D5FE4A2EA807}" type="pres">
      <dgm:prSet presAssocID="{07CFA83C-6679-4DEF-B717-D4ADAA6C00E9}" presName="spaceBetweenRectangles" presStyleCnt="0"/>
      <dgm:spPr/>
    </dgm:pt>
    <dgm:pt modelId="{A5CEE394-5432-4368-A2ED-D3DFE7043EC0}" type="pres">
      <dgm:prSet presAssocID="{F7A935A2-BF8B-41A7-BB64-FDEA4D995AAB}" presName="parentLin" presStyleCnt="0"/>
      <dgm:spPr/>
    </dgm:pt>
    <dgm:pt modelId="{51A7B727-55DA-467E-9B99-8478B269E864}" type="pres">
      <dgm:prSet presAssocID="{F7A935A2-BF8B-41A7-BB64-FDEA4D995AAB}" presName="parentLeftMargin" presStyleLbl="node1" presStyleIdx="0" presStyleCnt="3"/>
      <dgm:spPr/>
    </dgm:pt>
    <dgm:pt modelId="{EB286B0E-957B-41A4-8F08-6DCC04713A07}" type="pres">
      <dgm:prSet presAssocID="{F7A935A2-BF8B-41A7-BB64-FDEA4D995AAB}" presName="parentText" presStyleLbl="node1" presStyleIdx="1" presStyleCnt="3">
        <dgm:presLayoutVars>
          <dgm:chMax val="0"/>
          <dgm:bulletEnabled val="1"/>
        </dgm:presLayoutVars>
      </dgm:prSet>
      <dgm:spPr/>
    </dgm:pt>
    <dgm:pt modelId="{9089E6EA-A9C9-4D01-9E24-62A1572A71BC}" type="pres">
      <dgm:prSet presAssocID="{F7A935A2-BF8B-41A7-BB64-FDEA4D995AAB}" presName="negativeSpace" presStyleCnt="0"/>
      <dgm:spPr/>
    </dgm:pt>
    <dgm:pt modelId="{80D847CC-2EFB-4CA4-9830-238797148BC0}" type="pres">
      <dgm:prSet presAssocID="{F7A935A2-BF8B-41A7-BB64-FDEA4D995AAB}" presName="childText" presStyleLbl="conFgAcc1" presStyleIdx="1" presStyleCnt="3">
        <dgm:presLayoutVars>
          <dgm:bulletEnabled val="1"/>
        </dgm:presLayoutVars>
      </dgm:prSet>
      <dgm:spPr/>
    </dgm:pt>
    <dgm:pt modelId="{A02C1FB2-AB70-418F-91D5-3536C29410EF}" type="pres">
      <dgm:prSet presAssocID="{B2BFD66F-725F-489B-9628-A4376441F276}" presName="spaceBetweenRectangles" presStyleCnt="0"/>
      <dgm:spPr/>
    </dgm:pt>
    <dgm:pt modelId="{5B3273BF-F1C6-4204-A667-C9607C238A99}" type="pres">
      <dgm:prSet presAssocID="{0948AC23-E34C-4600-ACF6-54F366094F8F}" presName="parentLin" presStyleCnt="0"/>
      <dgm:spPr/>
    </dgm:pt>
    <dgm:pt modelId="{3D8278C5-B850-421A-BA3B-98A23936C069}" type="pres">
      <dgm:prSet presAssocID="{0948AC23-E34C-4600-ACF6-54F366094F8F}" presName="parentLeftMargin" presStyleLbl="node1" presStyleIdx="1" presStyleCnt="3"/>
      <dgm:spPr/>
    </dgm:pt>
    <dgm:pt modelId="{1EDA546E-DE36-425C-87B6-DFA1C811C432}" type="pres">
      <dgm:prSet presAssocID="{0948AC23-E34C-4600-ACF6-54F366094F8F}" presName="parentText" presStyleLbl="node1" presStyleIdx="2" presStyleCnt="3">
        <dgm:presLayoutVars>
          <dgm:chMax val="0"/>
          <dgm:bulletEnabled val="1"/>
        </dgm:presLayoutVars>
      </dgm:prSet>
      <dgm:spPr/>
    </dgm:pt>
    <dgm:pt modelId="{66F59B96-A94D-43B9-A344-EF3AD1661035}" type="pres">
      <dgm:prSet presAssocID="{0948AC23-E34C-4600-ACF6-54F366094F8F}" presName="negativeSpace" presStyleCnt="0"/>
      <dgm:spPr/>
    </dgm:pt>
    <dgm:pt modelId="{7914A346-8827-411D-BAD2-9AF84830CB70}" type="pres">
      <dgm:prSet presAssocID="{0948AC23-E34C-4600-ACF6-54F366094F8F}" presName="childText" presStyleLbl="conFgAcc1" presStyleIdx="2" presStyleCnt="3">
        <dgm:presLayoutVars>
          <dgm:bulletEnabled val="1"/>
        </dgm:presLayoutVars>
      </dgm:prSet>
      <dgm:spPr/>
    </dgm:pt>
  </dgm:ptLst>
  <dgm:cxnLst>
    <dgm:cxn modelId="{0BEE5A0B-05AD-4F3B-A18E-A99E1E8F5DFA}" type="presOf" srcId="{7830BBDC-8D41-47F8-902A-11BE32906E8D}" destId="{7914A346-8827-411D-BAD2-9AF84830CB70}" srcOrd="0" destOrd="0" presId="urn:microsoft.com/office/officeart/2005/8/layout/list1"/>
    <dgm:cxn modelId="{C5E7111A-AA73-4839-A732-A88F0125FB2A}" type="presOf" srcId="{324202BF-EF1B-4473-ADAD-6D3AFF7F9207}" destId="{ED9829DF-880D-4C55-A013-A346B5D86127}" srcOrd="1" destOrd="0" presId="urn:microsoft.com/office/officeart/2005/8/layout/list1"/>
    <dgm:cxn modelId="{9F2CED1A-39F9-4266-A6C0-D4DF6952FE12}" srcId="{BE53D9D1-C2C8-4836-BC14-70BEC11F3105}" destId="{F7A935A2-BF8B-41A7-BB64-FDEA4D995AAB}" srcOrd="1" destOrd="0" parTransId="{F763BF8D-CD08-4F3E-82FB-252CFB0306CB}" sibTransId="{B2BFD66F-725F-489B-9628-A4376441F276}"/>
    <dgm:cxn modelId="{C83EDF2B-4975-4FEE-AE8B-040294C9F636}" type="presOf" srcId="{43AC79C8-643A-4CFA-A8E5-036B6FE63722}" destId="{80D847CC-2EFB-4CA4-9830-238797148BC0}" srcOrd="0" destOrd="0" presId="urn:microsoft.com/office/officeart/2005/8/layout/list1"/>
    <dgm:cxn modelId="{37DBAC5C-A8A9-4147-81AF-FC0D08AF28C0}" type="presOf" srcId="{BE53D9D1-C2C8-4836-BC14-70BEC11F3105}" destId="{AA15162D-CF31-48D7-8F64-0BA30889C885}" srcOrd="0" destOrd="0" presId="urn:microsoft.com/office/officeart/2005/8/layout/list1"/>
    <dgm:cxn modelId="{3431DE8E-95B8-49ED-91FA-EB6BF9B03A2A}" srcId="{BE53D9D1-C2C8-4836-BC14-70BEC11F3105}" destId="{324202BF-EF1B-4473-ADAD-6D3AFF7F9207}" srcOrd="0" destOrd="0" parTransId="{E721D155-7002-436B-BE61-DF948ECE9D92}" sibTransId="{07CFA83C-6679-4DEF-B717-D4ADAA6C00E9}"/>
    <dgm:cxn modelId="{F99C5999-B5DA-4535-B7BB-0CE7E14525BE}" type="presOf" srcId="{0948AC23-E34C-4600-ACF6-54F366094F8F}" destId="{3D8278C5-B850-421A-BA3B-98A23936C069}" srcOrd="0" destOrd="0" presId="urn:microsoft.com/office/officeart/2005/8/layout/list1"/>
    <dgm:cxn modelId="{D14A7BA2-319A-46E2-8BD1-5E6C4DA1ED6C}" type="presOf" srcId="{3F100842-2182-43D7-9F6E-5ECB12D00953}" destId="{73A7F018-3099-48E7-B402-9C54A5028FD6}" srcOrd="0" destOrd="0" presId="urn:microsoft.com/office/officeart/2005/8/layout/list1"/>
    <dgm:cxn modelId="{5FDC52B9-D023-4DD3-AFD4-670A0A2E36C8}" srcId="{F7A935A2-BF8B-41A7-BB64-FDEA4D995AAB}" destId="{43AC79C8-643A-4CFA-A8E5-036B6FE63722}" srcOrd="0" destOrd="0" parTransId="{AC4B7BC1-1BA3-4751-A361-4EB5BBA8289D}" sibTransId="{09CB0A8C-5EF9-480D-AC68-241A683AC30A}"/>
    <dgm:cxn modelId="{2482B6B9-DAB6-47E9-B4BE-8B589F5DA2EF}" srcId="{BE53D9D1-C2C8-4836-BC14-70BEC11F3105}" destId="{0948AC23-E34C-4600-ACF6-54F366094F8F}" srcOrd="2" destOrd="0" parTransId="{4307D669-6EEA-47B1-83C1-8505054464B7}" sibTransId="{C79F6330-71A2-4FC3-BC7A-D8E51574DB91}"/>
    <dgm:cxn modelId="{C31E07CE-B682-40FE-BBF3-E8E858489623}" type="presOf" srcId="{F7A935A2-BF8B-41A7-BB64-FDEA4D995AAB}" destId="{51A7B727-55DA-467E-9B99-8478B269E864}" srcOrd="0" destOrd="0" presId="urn:microsoft.com/office/officeart/2005/8/layout/list1"/>
    <dgm:cxn modelId="{4AC5F1DC-4157-402A-BB93-A0B6B71D899B}" srcId="{324202BF-EF1B-4473-ADAD-6D3AFF7F9207}" destId="{3F100842-2182-43D7-9F6E-5ECB12D00953}" srcOrd="0" destOrd="0" parTransId="{72D3E653-9FB6-4B4A-8FA5-608A94107AEA}" sibTransId="{8787B4BD-BC52-45A0-94FC-FC7CE1FA0FA0}"/>
    <dgm:cxn modelId="{C8005AE9-521E-4411-BB12-A37AF24F72F5}" type="presOf" srcId="{324202BF-EF1B-4473-ADAD-6D3AFF7F9207}" destId="{4313CE9A-D135-49B6-BEED-38CD38DD023B}" srcOrd="0" destOrd="0" presId="urn:microsoft.com/office/officeart/2005/8/layout/list1"/>
    <dgm:cxn modelId="{6871A0EF-515A-42B6-9D13-D53C4E195818}" srcId="{0948AC23-E34C-4600-ACF6-54F366094F8F}" destId="{7830BBDC-8D41-47F8-902A-11BE32906E8D}" srcOrd="0" destOrd="0" parTransId="{D0542726-95D3-4C62-A926-29C0809AF047}" sibTransId="{BA264DB1-2167-4DDC-B1CA-47C3E25A2148}"/>
    <dgm:cxn modelId="{C9F1AFEF-B15B-4582-9DE4-F30143C9241D}" type="presOf" srcId="{0948AC23-E34C-4600-ACF6-54F366094F8F}" destId="{1EDA546E-DE36-425C-87B6-DFA1C811C432}" srcOrd="1" destOrd="0" presId="urn:microsoft.com/office/officeart/2005/8/layout/list1"/>
    <dgm:cxn modelId="{3467AFFD-C8F3-40BD-B5A7-40A576A29056}" type="presOf" srcId="{F7A935A2-BF8B-41A7-BB64-FDEA4D995AAB}" destId="{EB286B0E-957B-41A4-8F08-6DCC04713A07}" srcOrd="1" destOrd="0" presId="urn:microsoft.com/office/officeart/2005/8/layout/list1"/>
    <dgm:cxn modelId="{6CDFDA01-7461-4637-993C-CDB77810D44C}" type="presParOf" srcId="{AA15162D-CF31-48D7-8F64-0BA30889C885}" destId="{C047FCA7-A25E-4DB4-A8F9-3648B20E1C03}" srcOrd="0" destOrd="0" presId="urn:microsoft.com/office/officeart/2005/8/layout/list1"/>
    <dgm:cxn modelId="{5E72D64E-23B5-4AC0-932F-FA91D09EDD75}" type="presParOf" srcId="{C047FCA7-A25E-4DB4-A8F9-3648B20E1C03}" destId="{4313CE9A-D135-49B6-BEED-38CD38DD023B}" srcOrd="0" destOrd="0" presId="urn:microsoft.com/office/officeart/2005/8/layout/list1"/>
    <dgm:cxn modelId="{7202947F-C4E1-4D46-AC18-705C42D48049}" type="presParOf" srcId="{C047FCA7-A25E-4DB4-A8F9-3648B20E1C03}" destId="{ED9829DF-880D-4C55-A013-A346B5D86127}" srcOrd="1" destOrd="0" presId="urn:microsoft.com/office/officeart/2005/8/layout/list1"/>
    <dgm:cxn modelId="{FFA49C27-3834-47C5-B670-20E7E5ED9355}" type="presParOf" srcId="{AA15162D-CF31-48D7-8F64-0BA30889C885}" destId="{681228C4-7597-4735-98AB-244FA732B6BD}" srcOrd="1" destOrd="0" presId="urn:microsoft.com/office/officeart/2005/8/layout/list1"/>
    <dgm:cxn modelId="{2CE4955F-4DD3-4569-95F1-4C0B1F21B722}" type="presParOf" srcId="{AA15162D-CF31-48D7-8F64-0BA30889C885}" destId="{73A7F018-3099-48E7-B402-9C54A5028FD6}" srcOrd="2" destOrd="0" presId="urn:microsoft.com/office/officeart/2005/8/layout/list1"/>
    <dgm:cxn modelId="{7C4C9E78-138E-4810-AEA0-AE906AD5FCBE}" type="presParOf" srcId="{AA15162D-CF31-48D7-8F64-0BA30889C885}" destId="{1F1CE6F1-8305-42E3-BA84-D5FE4A2EA807}" srcOrd="3" destOrd="0" presId="urn:microsoft.com/office/officeart/2005/8/layout/list1"/>
    <dgm:cxn modelId="{2559B82E-35FD-4920-A665-780817737650}" type="presParOf" srcId="{AA15162D-CF31-48D7-8F64-0BA30889C885}" destId="{A5CEE394-5432-4368-A2ED-D3DFE7043EC0}" srcOrd="4" destOrd="0" presId="urn:microsoft.com/office/officeart/2005/8/layout/list1"/>
    <dgm:cxn modelId="{E5EDB672-9D47-4C25-A8E3-664D6589FFE3}" type="presParOf" srcId="{A5CEE394-5432-4368-A2ED-D3DFE7043EC0}" destId="{51A7B727-55DA-467E-9B99-8478B269E864}" srcOrd="0" destOrd="0" presId="urn:microsoft.com/office/officeart/2005/8/layout/list1"/>
    <dgm:cxn modelId="{F0F65CE0-E982-4CF9-BB01-8E999AEC11F3}" type="presParOf" srcId="{A5CEE394-5432-4368-A2ED-D3DFE7043EC0}" destId="{EB286B0E-957B-41A4-8F08-6DCC04713A07}" srcOrd="1" destOrd="0" presId="urn:microsoft.com/office/officeart/2005/8/layout/list1"/>
    <dgm:cxn modelId="{492878A6-0872-47DB-915B-F8AAA26B88A0}" type="presParOf" srcId="{AA15162D-CF31-48D7-8F64-0BA30889C885}" destId="{9089E6EA-A9C9-4D01-9E24-62A1572A71BC}" srcOrd="5" destOrd="0" presId="urn:microsoft.com/office/officeart/2005/8/layout/list1"/>
    <dgm:cxn modelId="{93DF65C1-D9C6-469C-953B-36DE9B678D7D}" type="presParOf" srcId="{AA15162D-CF31-48D7-8F64-0BA30889C885}" destId="{80D847CC-2EFB-4CA4-9830-238797148BC0}" srcOrd="6" destOrd="0" presId="urn:microsoft.com/office/officeart/2005/8/layout/list1"/>
    <dgm:cxn modelId="{53056BB1-0346-4B09-A28D-C5EDE9717AAF}" type="presParOf" srcId="{AA15162D-CF31-48D7-8F64-0BA30889C885}" destId="{A02C1FB2-AB70-418F-91D5-3536C29410EF}" srcOrd="7" destOrd="0" presId="urn:microsoft.com/office/officeart/2005/8/layout/list1"/>
    <dgm:cxn modelId="{E3B7A02B-A1C5-43D3-8379-779C7627C924}" type="presParOf" srcId="{AA15162D-CF31-48D7-8F64-0BA30889C885}" destId="{5B3273BF-F1C6-4204-A667-C9607C238A99}" srcOrd="8" destOrd="0" presId="urn:microsoft.com/office/officeart/2005/8/layout/list1"/>
    <dgm:cxn modelId="{7EBC3989-ACE3-420E-ADFC-398676365607}" type="presParOf" srcId="{5B3273BF-F1C6-4204-A667-C9607C238A99}" destId="{3D8278C5-B850-421A-BA3B-98A23936C069}" srcOrd="0" destOrd="0" presId="urn:microsoft.com/office/officeart/2005/8/layout/list1"/>
    <dgm:cxn modelId="{2DF30187-DD47-4493-B800-5567B0915FF2}" type="presParOf" srcId="{5B3273BF-F1C6-4204-A667-C9607C238A99}" destId="{1EDA546E-DE36-425C-87B6-DFA1C811C432}" srcOrd="1" destOrd="0" presId="urn:microsoft.com/office/officeart/2005/8/layout/list1"/>
    <dgm:cxn modelId="{DD581D50-0574-4F62-B3FE-13FA8EB5F37E}" type="presParOf" srcId="{AA15162D-CF31-48D7-8F64-0BA30889C885}" destId="{66F59B96-A94D-43B9-A344-EF3AD1661035}" srcOrd="9" destOrd="0" presId="urn:microsoft.com/office/officeart/2005/8/layout/list1"/>
    <dgm:cxn modelId="{E2953C73-A941-4759-AEE8-609A19D259A7}" type="presParOf" srcId="{AA15162D-CF31-48D7-8F64-0BA30889C885}" destId="{7914A346-8827-411D-BAD2-9AF84830CB70}"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E53D9D1-C2C8-4836-BC14-70BEC11F3105}" type="doc">
      <dgm:prSet loTypeId="urn:microsoft.com/office/officeart/2016/7/layout/VerticalDownArrowProcess" loCatId="process" qsTypeId="urn:microsoft.com/office/officeart/2005/8/quickstyle/simple4" qsCatId="simple" csTypeId="urn:microsoft.com/office/officeart/2005/8/colors/accent1_2" csCatId="accent1" phldr="1"/>
      <dgm:spPr/>
      <dgm:t>
        <a:bodyPr/>
        <a:lstStyle/>
        <a:p>
          <a:endParaRPr lang="en-US"/>
        </a:p>
      </dgm:t>
    </dgm:pt>
    <dgm:pt modelId="{324202BF-EF1B-4473-ADAD-6D3AFF7F9207}">
      <dgm:prSet phldrT="[Text]"/>
      <dgm:spPr/>
      <dgm:t>
        <a:bodyPr/>
        <a:lstStyle/>
        <a:p>
          <a:pPr>
            <a:defRPr b="1"/>
          </a:pPr>
          <a:r>
            <a:rPr lang="en-US" b="1" dirty="0">
              <a:latin typeface="Abadi" panose="020B0604020104020204" pitchFamily="34" charset="0"/>
            </a:rPr>
            <a:t>Engaging Community Leaders</a:t>
          </a:r>
        </a:p>
      </dgm:t>
    </dgm:pt>
    <dgm:pt modelId="{E721D155-7002-436B-BE61-DF948ECE9D92}" type="parTrans" cxnId="{3431DE8E-95B8-49ED-91FA-EB6BF9B03A2A}">
      <dgm:prSet/>
      <dgm:spPr/>
      <dgm:t>
        <a:bodyPr/>
        <a:lstStyle/>
        <a:p>
          <a:endParaRPr lang="en-US"/>
        </a:p>
      </dgm:t>
    </dgm:pt>
    <dgm:pt modelId="{07CFA83C-6679-4DEF-B717-D4ADAA6C00E9}" type="sibTrans" cxnId="{3431DE8E-95B8-49ED-91FA-EB6BF9B03A2A}">
      <dgm:prSet/>
      <dgm:spPr/>
      <dgm:t>
        <a:bodyPr/>
        <a:lstStyle/>
        <a:p>
          <a:endParaRPr lang="en-US"/>
        </a:p>
      </dgm:t>
    </dgm:pt>
    <dgm:pt modelId="{3F100842-2182-43D7-9F6E-5ECB12D00953}">
      <dgm:prSet phldrT="[Text]"/>
      <dgm:spPr/>
      <dgm:t>
        <a:bodyPr/>
        <a:lstStyle/>
        <a:p>
          <a:endParaRPr lang="en-US" sz="1100" dirty="0"/>
        </a:p>
      </dgm:t>
    </dgm:pt>
    <dgm:pt modelId="{72D3E653-9FB6-4B4A-8FA5-608A94107AEA}" type="parTrans" cxnId="{4AC5F1DC-4157-402A-BB93-A0B6B71D899B}">
      <dgm:prSet/>
      <dgm:spPr/>
      <dgm:t>
        <a:bodyPr/>
        <a:lstStyle/>
        <a:p>
          <a:endParaRPr lang="en-US"/>
        </a:p>
      </dgm:t>
    </dgm:pt>
    <dgm:pt modelId="{8787B4BD-BC52-45A0-94FC-FC7CE1FA0FA0}" type="sibTrans" cxnId="{4AC5F1DC-4157-402A-BB93-A0B6B71D899B}">
      <dgm:prSet/>
      <dgm:spPr/>
      <dgm:t>
        <a:bodyPr/>
        <a:lstStyle/>
        <a:p>
          <a:endParaRPr lang="en-US"/>
        </a:p>
      </dgm:t>
    </dgm:pt>
    <dgm:pt modelId="{F7A935A2-BF8B-41A7-BB64-FDEA4D995AAB}">
      <dgm:prSet phldrT="[Text]"/>
      <dgm:spPr/>
      <dgm:t>
        <a:bodyPr/>
        <a:lstStyle/>
        <a:p>
          <a:pPr>
            <a:defRPr b="1"/>
          </a:pPr>
          <a:r>
            <a:rPr lang="en-US" b="1" dirty="0">
              <a:latin typeface="Abadi" panose="020B0604020104020204" pitchFamily="34" charset="0"/>
            </a:rPr>
            <a:t>Key Voices &amp; Experiences </a:t>
          </a:r>
        </a:p>
      </dgm:t>
    </dgm:pt>
    <dgm:pt modelId="{F763BF8D-CD08-4F3E-82FB-252CFB0306CB}" type="parTrans" cxnId="{9F2CED1A-39F9-4266-A6C0-D4DF6952FE12}">
      <dgm:prSet/>
      <dgm:spPr/>
      <dgm:t>
        <a:bodyPr/>
        <a:lstStyle/>
        <a:p>
          <a:endParaRPr lang="en-US"/>
        </a:p>
      </dgm:t>
    </dgm:pt>
    <dgm:pt modelId="{B2BFD66F-725F-489B-9628-A4376441F276}" type="sibTrans" cxnId="{9F2CED1A-39F9-4266-A6C0-D4DF6952FE12}">
      <dgm:prSet/>
      <dgm:spPr/>
      <dgm:t>
        <a:bodyPr/>
        <a:lstStyle/>
        <a:p>
          <a:endParaRPr lang="en-US"/>
        </a:p>
      </dgm:t>
    </dgm:pt>
    <dgm:pt modelId="{43AC79C8-643A-4CFA-A8E5-036B6FE63722}">
      <dgm:prSet phldrT="[Text]"/>
      <dgm:spPr/>
      <dgm:t>
        <a:bodyPr/>
        <a:lstStyle/>
        <a:p>
          <a:r>
            <a:rPr lang="en-US" dirty="0"/>
            <a:t>112 unhoused individuals were engaged through surveys, focus groups, and one-on-one interviews.  53 frontline workers shared successes and barriers to helping individuals out of homelessness. </a:t>
          </a:r>
        </a:p>
      </dgm:t>
    </dgm:pt>
    <dgm:pt modelId="{AC4B7BC1-1BA3-4751-A361-4EB5BBA8289D}" type="parTrans" cxnId="{5FDC52B9-D023-4DD3-AFD4-670A0A2E36C8}">
      <dgm:prSet/>
      <dgm:spPr/>
      <dgm:t>
        <a:bodyPr/>
        <a:lstStyle/>
        <a:p>
          <a:endParaRPr lang="en-US"/>
        </a:p>
      </dgm:t>
    </dgm:pt>
    <dgm:pt modelId="{09CB0A8C-5EF9-480D-AC68-241A683AC30A}" type="sibTrans" cxnId="{5FDC52B9-D023-4DD3-AFD4-670A0A2E36C8}">
      <dgm:prSet/>
      <dgm:spPr/>
      <dgm:t>
        <a:bodyPr/>
        <a:lstStyle/>
        <a:p>
          <a:endParaRPr lang="en-US"/>
        </a:p>
      </dgm:t>
    </dgm:pt>
    <dgm:pt modelId="{0948AC23-E34C-4600-ACF6-54F366094F8F}">
      <dgm:prSet phldrT="[Text]"/>
      <dgm:spPr/>
      <dgm:t>
        <a:bodyPr/>
        <a:lstStyle/>
        <a:p>
          <a:pPr>
            <a:defRPr b="1"/>
          </a:pPr>
          <a:r>
            <a:rPr lang="en-US" b="1" dirty="0">
              <a:latin typeface="Abadi" panose="020B0604020104020204" pitchFamily="34" charset="0"/>
            </a:rPr>
            <a:t>Needs Assessment</a:t>
          </a:r>
        </a:p>
      </dgm:t>
    </dgm:pt>
    <dgm:pt modelId="{4307D669-6EEA-47B1-83C1-8505054464B7}" type="parTrans" cxnId="{2482B6B9-DAB6-47E9-B4BE-8B589F5DA2EF}">
      <dgm:prSet/>
      <dgm:spPr/>
      <dgm:t>
        <a:bodyPr/>
        <a:lstStyle/>
        <a:p>
          <a:endParaRPr lang="en-US"/>
        </a:p>
      </dgm:t>
    </dgm:pt>
    <dgm:pt modelId="{C79F6330-71A2-4FC3-BC7A-D8E51574DB91}" type="sibTrans" cxnId="{2482B6B9-DAB6-47E9-B4BE-8B589F5DA2EF}">
      <dgm:prSet/>
      <dgm:spPr/>
      <dgm:t>
        <a:bodyPr/>
        <a:lstStyle/>
        <a:p>
          <a:endParaRPr lang="en-US"/>
        </a:p>
      </dgm:t>
    </dgm:pt>
    <dgm:pt modelId="{7830BBDC-8D41-47F8-902A-11BE32906E8D}">
      <dgm:prSet phldrT="[Text]" custT="1"/>
      <dgm:spPr/>
      <dgm:t>
        <a:bodyPr/>
        <a:lstStyle/>
        <a:p>
          <a:r>
            <a:rPr lang="en-US" sz="1400" dirty="0"/>
            <a:t>PathForward created an extensive Needs Assessment that will guide our local workgroups in determining what goals and outcomes are necessary to create a high-performing system of care. </a:t>
          </a:r>
        </a:p>
      </dgm:t>
    </dgm:pt>
    <dgm:pt modelId="{D0542726-95D3-4C62-A926-29C0809AF047}" type="parTrans" cxnId="{6871A0EF-515A-42B6-9D13-D53C4E195818}">
      <dgm:prSet/>
      <dgm:spPr/>
      <dgm:t>
        <a:bodyPr/>
        <a:lstStyle/>
        <a:p>
          <a:endParaRPr lang="en-US"/>
        </a:p>
      </dgm:t>
    </dgm:pt>
    <dgm:pt modelId="{BA264DB1-2167-4DDC-B1CA-47C3E25A2148}" type="sibTrans" cxnId="{6871A0EF-515A-42B6-9D13-D53C4E195818}">
      <dgm:prSet/>
      <dgm:spPr/>
      <dgm:t>
        <a:bodyPr/>
        <a:lstStyle/>
        <a:p>
          <a:endParaRPr lang="en-US"/>
        </a:p>
      </dgm:t>
    </dgm:pt>
    <dgm:pt modelId="{B86E3FAD-9863-4D6A-B535-61CB70747DA5}">
      <dgm:prSet custT="1"/>
      <dgm:spPr/>
      <dgm:t>
        <a:bodyPr/>
        <a:lstStyle/>
        <a:p>
          <a:r>
            <a:rPr lang="en-US" sz="1400" dirty="0"/>
            <a:t>The PathForward team met with 63 Key Stakeholders and completed a Literature Review of 33 local documents, reports, and plans.  Visited community service providers to experience services in action.  </a:t>
          </a:r>
          <a:r>
            <a:rPr lang="en-US" sz="1100" dirty="0"/>
            <a:t>
</a:t>
          </a:r>
        </a:p>
      </dgm:t>
    </dgm:pt>
    <dgm:pt modelId="{7E496C8D-1A5E-4092-9312-5AB2DF9CDC3A}" type="parTrans" cxnId="{2F4DBD9C-371B-439A-A12F-EE48E7C6CBBD}">
      <dgm:prSet/>
      <dgm:spPr/>
      <dgm:t>
        <a:bodyPr/>
        <a:lstStyle/>
        <a:p>
          <a:endParaRPr lang="en-US"/>
        </a:p>
      </dgm:t>
    </dgm:pt>
    <dgm:pt modelId="{A66A27ED-C463-4C1E-8B85-75182FFE6BFE}" type="sibTrans" cxnId="{2F4DBD9C-371B-439A-A12F-EE48E7C6CBBD}">
      <dgm:prSet/>
      <dgm:spPr/>
      <dgm:t>
        <a:bodyPr/>
        <a:lstStyle/>
        <a:p>
          <a:endParaRPr lang="en-US"/>
        </a:p>
      </dgm:t>
    </dgm:pt>
    <dgm:pt modelId="{F2F2B527-7233-46FD-B28C-FB27361B432F}" type="pres">
      <dgm:prSet presAssocID="{BE53D9D1-C2C8-4836-BC14-70BEC11F3105}" presName="Name0" presStyleCnt="0">
        <dgm:presLayoutVars>
          <dgm:dir/>
          <dgm:animLvl val="lvl"/>
          <dgm:resizeHandles val="exact"/>
        </dgm:presLayoutVars>
      </dgm:prSet>
      <dgm:spPr/>
    </dgm:pt>
    <dgm:pt modelId="{53DAFF57-A2C6-4ABC-B11F-15BC9BD7038E}" type="pres">
      <dgm:prSet presAssocID="{0948AC23-E34C-4600-ACF6-54F366094F8F}" presName="boxAndChildren" presStyleCnt="0"/>
      <dgm:spPr/>
    </dgm:pt>
    <dgm:pt modelId="{BD9250E8-9796-4C31-9519-3218956AE9ED}" type="pres">
      <dgm:prSet presAssocID="{0948AC23-E34C-4600-ACF6-54F366094F8F}" presName="parentTextBox" presStyleLbl="alignNode1" presStyleIdx="0" presStyleCnt="3"/>
      <dgm:spPr/>
    </dgm:pt>
    <dgm:pt modelId="{70E725B7-D43E-48A9-8C34-C732A5DD4931}" type="pres">
      <dgm:prSet presAssocID="{0948AC23-E34C-4600-ACF6-54F366094F8F}" presName="descendantBox" presStyleLbl="bgAccFollowNode1" presStyleIdx="0" presStyleCnt="3"/>
      <dgm:spPr/>
    </dgm:pt>
    <dgm:pt modelId="{A3CEB249-B4A6-4314-A618-8BB4DE8FF59E}" type="pres">
      <dgm:prSet presAssocID="{B2BFD66F-725F-489B-9628-A4376441F276}" presName="sp" presStyleCnt="0"/>
      <dgm:spPr/>
    </dgm:pt>
    <dgm:pt modelId="{2B6E413B-F4BD-472E-9968-4A78273F2CDF}" type="pres">
      <dgm:prSet presAssocID="{F7A935A2-BF8B-41A7-BB64-FDEA4D995AAB}" presName="arrowAndChildren" presStyleCnt="0"/>
      <dgm:spPr/>
    </dgm:pt>
    <dgm:pt modelId="{0FE01FE1-1DE1-4523-9136-2C9500CAA3B6}" type="pres">
      <dgm:prSet presAssocID="{F7A935A2-BF8B-41A7-BB64-FDEA4D995AAB}" presName="parentTextArrow" presStyleLbl="node1" presStyleIdx="0" presStyleCnt="0"/>
      <dgm:spPr/>
    </dgm:pt>
    <dgm:pt modelId="{88F1C3CB-225F-445D-A716-CFBC8C63B005}" type="pres">
      <dgm:prSet presAssocID="{F7A935A2-BF8B-41A7-BB64-FDEA4D995AAB}" presName="arrow" presStyleLbl="alignNode1" presStyleIdx="1" presStyleCnt="3"/>
      <dgm:spPr/>
    </dgm:pt>
    <dgm:pt modelId="{03107E13-C5A1-45AC-84EC-D60F25ABE538}" type="pres">
      <dgm:prSet presAssocID="{F7A935A2-BF8B-41A7-BB64-FDEA4D995AAB}" presName="descendantArrow" presStyleLbl="bgAccFollowNode1" presStyleIdx="1" presStyleCnt="3"/>
      <dgm:spPr/>
    </dgm:pt>
    <dgm:pt modelId="{16B2FFDC-146D-4F54-90E8-4702815B799C}" type="pres">
      <dgm:prSet presAssocID="{07CFA83C-6679-4DEF-B717-D4ADAA6C00E9}" presName="sp" presStyleCnt="0"/>
      <dgm:spPr/>
    </dgm:pt>
    <dgm:pt modelId="{2F82C643-99FB-41FB-BC99-EBC0C0B765F3}" type="pres">
      <dgm:prSet presAssocID="{324202BF-EF1B-4473-ADAD-6D3AFF7F9207}" presName="arrowAndChildren" presStyleCnt="0"/>
      <dgm:spPr/>
    </dgm:pt>
    <dgm:pt modelId="{ECAA4D68-ACC4-4BAE-AB57-A8F0C9E95BEC}" type="pres">
      <dgm:prSet presAssocID="{324202BF-EF1B-4473-ADAD-6D3AFF7F9207}" presName="parentTextArrow" presStyleLbl="node1" presStyleIdx="0" presStyleCnt="0"/>
      <dgm:spPr/>
    </dgm:pt>
    <dgm:pt modelId="{79CF57F9-5B25-4D27-87DB-B09BE2E03FE6}" type="pres">
      <dgm:prSet presAssocID="{324202BF-EF1B-4473-ADAD-6D3AFF7F9207}" presName="arrow" presStyleLbl="alignNode1" presStyleIdx="2" presStyleCnt="3"/>
      <dgm:spPr/>
    </dgm:pt>
    <dgm:pt modelId="{37CB61D1-F83B-47DF-BCB2-5E72247CB934}" type="pres">
      <dgm:prSet presAssocID="{324202BF-EF1B-4473-ADAD-6D3AFF7F9207}" presName="descendantArrow" presStyleLbl="bgAccFollowNode1" presStyleIdx="2" presStyleCnt="3"/>
      <dgm:spPr/>
    </dgm:pt>
  </dgm:ptLst>
  <dgm:cxnLst>
    <dgm:cxn modelId="{9F2CED1A-39F9-4266-A6C0-D4DF6952FE12}" srcId="{BE53D9D1-C2C8-4836-BC14-70BEC11F3105}" destId="{F7A935A2-BF8B-41A7-BB64-FDEA4D995AAB}" srcOrd="1" destOrd="0" parTransId="{F763BF8D-CD08-4F3E-82FB-252CFB0306CB}" sibTransId="{B2BFD66F-725F-489B-9628-A4376441F276}"/>
    <dgm:cxn modelId="{E55A3029-6F04-4FD4-8CEF-3D540543FDEA}" type="presOf" srcId="{3F100842-2182-43D7-9F6E-5ECB12D00953}" destId="{37CB61D1-F83B-47DF-BCB2-5E72247CB934}" srcOrd="0" destOrd="0" presId="urn:microsoft.com/office/officeart/2016/7/layout/VerticalDownArrowProcess"/>
    <dgm:cxn modelId="{C7832B64-F533-4E86-8D69-DC634D80119D}" type="presOf" srcId="{43AC79C8-643A-4CFA-A8E5-036B6FE63722}" destId="{03107E13-C5A1-45AC-84EC-D60F25ABE538}" srcOrd="0" destOrd="0" presId="urn:microsoft.com/office/officeart/2016/7/layout/VerticalDownArrowProcess"/>
    <dgm:cxn modelId="{BEE6D364-F261-4F24-B360-7C586E78DAB0}" type="presOf" srcId="{F7A935A2-BF8B-41A7-BB64-FDEA4D995AAB}" destId="{88F1C3CB-225F-445D-A716-CFBC8C63B005}" srcOrd="1" destOrd="0" presId="urn:microsoft.com/office/officeart/2016/7/layout/VerticalDownArrowProcess"/>
    <dgm:cxn modelId="{8E150E6C-481F-4CCD-B8E5-8D397B125596}" type="presOf" srcId="{F7A935A2-BF8B-41A7-BB64-FDEA4D995AAB}" destId="{0FE01FE1-1DE1-4523-9136-2C9500CAA3B6}" srcOrd="0" destOrd="0" presId="urn:microsoft.com/office/officeart/2016/7/layout/VerticalDownArrowProcess"/>
    <dgm:cxn modelId="{3431DE8E-95B8-49ED-91FA-EB6BF9B03A2A}" srcId="{BE53D9D1-C2C8-4836-BC14-70BEC11F3105}" destId="{324202BF-EF1B-4473-ADAD-6D3AFF7F9207}" srcOrd="0" destOrd="0" parTransId="{E721D155-7002-436B-BE61-DF948ECE9D92}" sibTransId="{07CFA83C-6679-4DEF-B717-D4ADAA6C00E9}"/>
    <dgm:cxn modelId="{2DBD519A-C402-483E-91E8-D2D6E4C9F129}" type="presOf" srcId="{BE53D9D1-C2C8-4836-BC14-70BEC11F3105}" destId="{F2F2B527-7233-46FD-B28C-FB27361B432F}" srcOrd="0" destOrd="0" presId="urn:microsoft.com/office/officeart/2016/7/layout/VerticalDownArrowProcess"/>
    <dgm:cxn modelId="{2F4DBD9C-371B-439A-A12F-EE48E7C6CBBD}" srcId="{324202BF-EF1B-4473-ADAD-6D3AFF7F9207}" destId="{B86E3FAD-9863-4D6A-B535-61CB70747DA5}" srcOrd="1" destOrd="0" parTransId="{7E496C8D-1A5E-4092-9312-5AB2DF9CDC3A}" sibTransId="{A66A27ED-C463-4C1E-8B85-75182FFE6BFE}"/>
    <dgm:cxn modelId="{971CAF9D-59C0-49F8-BA79-68BACF4F6905}" type="presOf" srcId="{B86E3FAD-9863-4D6A-B535-61CB70747DA5}" destId="{37CB61D1-F83B-47DF-BCB2-5E72247CB934}" srcOrd="0" destOrd="1" presId="urn:microsoft.com/office/officeart/2016/7/layout/VerticalDownArrowProcess"/>
    <dgm:cxn modelId="{5FDC52B9-D023-4DD3-AFD4-670A0A2E36C8}" srcId="{F7A935A2-BF8B-41A7-BB64-FDEA4D995AAB}" destId="{43AC79C8-643A-4CFA-A8E5-036B6FE63722}" srcOrd="0" destOrd="0" parTransId="{AC4B7BC1-1BA3-4751-A361-4EB5BBA8289D}" sibTransId="{09CB0A8C-5EF9-480D-AC68-241A683AC30A}"/>
    <dgm:cxn modelId="{2482B6B9-DAB6-47E9-B4BE-8B589F5DA2EF}" srcId="{BE53D9D1-C2C8-4836-BC14-70BEC11F3105}" destId="{0948AC23-E34C-4600-ACF6-54F366094F8F}" srcOrd="2" destOrd="0" parTransId="{4307D669-6EEA-47B1-83C1-8505054464B7}" sibTransId="{C79F6330-71A2-4FC3-BC7A-D8E51574DB91}"/>
    <dgm:cxn modelId="{A0AFD1B9-1FE8-46D7-BBE6-9614ACEAD102}" type="presOf" srcId="{0948AC23-E34C-4600-ACF6-54F366094F8F}" destId="{BD9250E8-9796-4C31-9519-3218956AE9ED}" srcOrd="0" destOrd="0" presId="urn:microsoft.com/office/officeart/2016/7/layout/VerticalDownArrowProcess"/>
    <dgm:cxn modelId="{A37DD5C1-7795-401C-8209-A824F2356178}" type="presOf" srcId="{324202BF-EF1B-4473-ADAD-6D3AFF7F9207}" destId="{ECAA4D68-ACC4-4BAE-AB57-A8F0C9E95BEC}" srcOrd="0" destOrd="0" presId="urn:microsoft.com/office/officeart/2016/7/layout/VerticalDownArrowProcess"/>
    <dgm:cxn modelId="{90DD4CCA-33E1-4BEC-9B61-75BAA5C25E86}" type="presOf" srcId="{324202BF-EF1B-4473-ADAD-6D3AFF7F9207}" destId="{79CF57F9-5B25-4D27-87DB-B09BE2E03FE6}" srcOrd="1" destOrd="0" presId="urn:microsoft.com/office/officeart/2016/7/layout/VerticalDownArrowProcess"/>
    <dgm:cxn modelId="{C3776ADC-A802-4F4E-A389-1D729BE5ADE9}" type="presOf" srcId="{7830BBDC-8D41-47F8-902A-11BE32906E8D}" destId="{70E725B7-D43E-48A9-8C34-C732A5DD4931}" srcOrd="0" destOrd="0" presId="urn:microsoft.com/office/officeart/2016/7/layout/VerticalDownArrowProcess"/>
    <dgm:cxn modelId="{4AC5F1DC-4157-402A-BB93-A0B6B71D899B}" srcId="{324202BF-EF1B-4473-ADAD-6D3AFF7F9207}" destId="{3F100842-2182-43D7-9F6E-5ECB12D00953}" srcOrd="0" destOrd="0" parTransId="{72D3E653-9FB6-4B4A-8FA5-608A94107AEA}" sibTransId="{8787B4BD-BC52-45A0-94FC-FC7CE1FA0FA0}"/>
    <dgm:cxn modelId="{6871A0EF-515A-42B6-9D13-D53C4E195818}" srcId="{0948AC23-E34C-4600-ACF6-54F366094F8F}" destId="{7830BBDC-8D41-47F8-902A-11BE32906E8D}" srcOrd="0" destOrd="0" parTransId="{D0542726-95D3-4C62-A926-29C0809AF047}" sibTransId="{BA264DB1-2167-4DDC-B1CA-47C3E25A2148}"/>
    <dgm:cxn modelId="{AD3B2081-4C6D-4991-A792-A5E71A1714CF}" type="presParOf" srcId="{F2F2B527-7233-46FD-B28C-FB27361B432F}" destId="{53DAFF57-A2C6-4ABC-B11F-15BC9BD7038E}" srcOrd="0" destOrd="0" presId="urn:microsoft.com/office/officeart/2016/7/layout/VerticalDownArrowProcess"/>
    <dgm:cxn modelId="{534038F6-7F2F-434B-AD37-257647945172}" type="presParOf" srcId="{53DAFF57-A2C6-4ABC-B11F-15BC9BD7038E}" destId="{BD9250E8-9796-4C31-9519-3218956AE9ED}" srcOrd="0" destOrd="0" presId="urn:microsoft.com/office/officeart/2016/7/layout/VerticalDownArrowProcess"/>
    <dgm:cxn modelId="{7ECB71EE-61DF-4610-A757-4DBE52704833}" type="presParOf" srcId="{53DAFF57-A2C6-4ABC-B11F-15BC9BD7038E}" destId="{70E725B7-D43E-48A9-8C34-C732A5DD4931}" srcOrd="1" destOrd="0" presId="urn:microsoft.com/office/officeart/2016/7/layout/VerticalDownArrowProcess"/>
    <dgm:cxn modelId="{0C052206-EBBA-4B98-A662-2D374EA9BF25}" type="presParOf" srcId="{F2F2B527-7233-46FD-B28C-FB27361B432F}" destId="{A3CEB249-B4A6-4314-A618-8BB4DE8FF59E}" srcOrd="1" destOrd="0" presId="urn:microsoft.com/office/officeart/2016/7/layout/VerticalDownArrowProcess"/>
    <dgm:cxn modelId="{19E11265-AA2F-42B6-A619-E21131820F93}" type="presParOf" srcId="{F2F2B527-7233-46FD-B28C-FB27361B432F}" destId="{2B6E413B-F4BD-472E-9968-4A78273F2CDF}" srcOrd="2" destOrd="0" presId="urn:microsoft.com/office/officeart/2016/7/layout/VerticalDownArrowProcess"/>
    <dgm:cxn modelId="{21CD7FF1-C0D9-4952-88F5-DB497B92D3CC}" type="presParOf" srcId="{2B6E413B-F4BD-472E-9968-4A78273F2CDF}" destId="{0FE01FE1-1DE1-4523-9136-2C9500CAA3B6}" srcOrd="0" destOrd="0" presId="urn:microsoft.com/office/officeart/2016/7/layout/VerticalDownArrowProcess"/>
    <dgm:cxn modelId="{5323E3B4-AA57-48A9-85B5-BA8251C9B8EC}" type="presParOf" srcId="{2B6E413B-F4BD-472E-9968-4A78273F2CDF}" destId="{88F1C3CB-225F-445D-A716-CFBC8C63B005}" srcOrd="1" destOrd="0" presId="urn:microsoft.com/office/officeart/2016/7/layout/VerticalDownArrowProcess"/>
    <dgm:cxn modelId="{95F035AD-B134-4356-972A-3C79CE1DC44B}" type="presParOf" srcId="{2B6E413B-F4BD-472E-9968-4A78273F2CDF}" destId="{03107E13-C5A1-45AC-84EC-D60F25ABE538}" srcOrd="2" destOrd="0" presId="urn:microsoft.com/office/officeart/2016/7/layout/VerticalDownArrowProcess"/>
    <dgm:cxn modelId="{D8E5A984-A628-4550-BBC3-4296806AAF35}" type="presParOf" srcId="{F2F2B527-7233-46FD-B28C-FB27361B432F}" destId="{16B2FFDC-146D-4F54-90E8-4702815B799C}" srcOrd="3" destOrd="0" presId="urn:microsoft.com/office/officeart/2016/7/layout/VerticalDownArrowProcess"/>
    <dgm:cxn modelId="{01535545-DE32-4A6F-954D-1973E3E43549}" type="presParOf" srcId="{F2F2B527-7233-46FD-B28C-FB27361B432F}" destId="{2F82C643-99FB-41FB-BC99-EBC0C0B765F3}" srcOrd="4" destOrd="0" presId="urn:microsoft.com/office/officeart/2016/7/layout/VerticalDownArrowProcess"/>
    <dgm:cxn modelId="{4285AC45-7D81-4572-8EBF-19D6263CA60B}" type="presParOf" srcId="{2F82C643-99FB-41FB-BC99-EBC0C0B765F3}" destId="{ECAA4D68-ACC4-4BAE-AB57-A8F0C9E95BEC}" srcOrd="0" destOrd="0" presId="urn:microsoft.com/office/officeart/2016/7/layout/VerticalDownArrowProcess"/>
    <dgm:cxn modelId="{71C9B92E-BD66-4E40-A321-AE0EB7618F97}" type="presParOf" srcId="{2F82C643-99FB-41FB-BC99-EBC0C0B765F3}" destId="{79CF57F9-5B25-4D27-87DB-B09BE2E03FE6}" srcOrd="1" destOrd="0" presId="urn:microsoft.com/office/officeart/2016/7/layout/VerticalDownArrowProcess"/>
    <dgm:cxn modelId="{1D92DD66-F4E8-4C5F-96CB-64C98542F878}" type="presParOf" srcId="{2F82C643-99FB-41FB-BC99-EBC0C0B765F3}" destId="{37CB61D1-F83B-47DF-BCB2-5E72247CB934}" srcOrd="2" destOrd="0" presId="urn:microsoft.com/office/officeart/2016/7/layout/VerticalDown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54EA63-9204-46F4-8D69-95736932F171}">
      <dsp:nvSpPr>
        <dsp:cNvPr id="0" name=""/>
        <dsp:cNvSpPr/>
      </dsp:nvSpPr>
      <dsp:spPr>
        <a:xfrm>
          <a:off x="0" y="38626"/>
          <a:ext cx="1525374" cy="915224"/>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Community Member Seats</a:t>
          </a:r>
        </a:p>
      </dsp:txBody>
      <dsp:txXfrm>
        <a:off x="0" y="38626"/>
        <a:ext cx="1525374" cy="915224"/>
      </dsp:txXfrm>
    </dsp:sp>
    <dsp:sp modelId="{5A46C125-D7AE-4B41-AEDF-D9942EF0A7A8}">
      <dsp:nvSpPr>
        <dsp:cNvPr id="0" name=""/>
        <dsp:cNvSpPr/>
      </dsp:nvSpPr>
      <dsp:spPr>
        <a:xfrm>
          <a:off x="1677911" y="38626"/>
          <a:ext cx="1525374" cy="915224"/>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Lived Experience Seats</a:t>
          </a:r>
        </a:p>
      </dsp:txBody>
      <dsp:txXfrm>
        <a:off x="1677911" y="38626"/>
        <a:ext cx="1525374" cy="915224"/>
      </dsp:txXfrm>
    </dsp:sp>
    <dsp:sp modelId="{80DEEA48-B439-4568-8454-0B47802999B3}">
      <dsp:nvSpPr>
        <dsp:cNvPr id="0" name=""/>
        <dsp:cNvSpPr/>
      </dsp:nvSpPr>
      <dsp:spPr>
        <a:xfrm>
          <a:off x="3355823" y="38626"/>
          <a:ext cx="1525374" cy="915224"/>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Savannah Area Chamber of Commerce </a:t>
          </a:r>
        </a:p>
      </dsp:txBody>
      <dsp:txXfrm>
        <a:off x="3355823" y="38626"/>
        <a:ext cx="1525374" cy="915224"/>
      </dsp:txXfrm>
    </dsp:sp>
    <dsp:sp modelId="{BE0352CC-0AD6-48D8-8443-FABC277730B0}">
      <dsp:nvSpPr>
        <dsp:cNvPr id="0" name=""/>
        <dsp:cNvSpPr/>
      </dsp:nvSpPr>
      <dsp:spPr>
        <a:xfrm>
          <a:off x="0" y="1106388"/>
          <a:ext cx="1525374" cy="915224"/>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endParaRPr lang="en-US" sz="1300" kern="1200" dirty="0"/>
        </a:p>
        <a:p>
          <a:pPr marL="0" marR="0" lvl="0" indent="0" algn="ctr" defTabSz="914400" eaLnBrk="1" fontAlgn="auto" latinLnBrk="0" hangingPunct="1">
            <a:lnSpc>
              <a:spcPct val="100000"/>
            </a:lnSpc>
            <a:spcBef>
              <a:spcPct val="0"/>
            </a:spcBef>
            <a:spcAft>
              <a:spcPts val="0"/>
            </a:spcAft>
            <a:buClrTx/>
            <a:buSzTx/>
            <a:buFontTx/>
            <a:buNone/>
            <a:tabLst/>
            <a:defRPr/>
          </a:pPr>
          <a:r>
            <a:rPr lang="en-US" sz="1300" kern="1200" dirty="0"/>
            <a:t>Economic Opportunity </a:t>
          </a:r>
        </a:p>
        <a:p>
          <a:pPr marL="0" marR="0" lvl="0" indent="0" algn="ctr" defTabSz="914400" eaLnBrk="1" fontAlgn="auto" latinLnBrk="0" hangingPunct="1">
            <a:lnSpc>
              <a:spcPct val="100000"/>
            </a:lnSpc>
            <a:spcBef>
              <a:spcPct val="0"/>
            </a:spcBef>
            <a:spcAft>
              <a:spcPts val="0"/>
            </a:spcAft>
            <a:buClrTx/>
            <a:buSzTx/>
            <a:buFontTx/>
            <a:buNone/>
            <a:tabLst/>
            <a:defRPr/>
          </a:pPr>
          <a:r>
            <a:rPr lang="en-US" sz="1300" kern="1200" dirty="0"/>
            <a:t>for Sav.-Chatham Co. Area, Inc.</a:t>
          </a:r>
        </a:p>
        <a:p>
          <a:pPr marL="0" lvl="0" algn="ctr" defTabSz="488950">
            <a:lnSpc>
              <a:spcPct val="90000"/>
            </a:lnSpc>
            <a:spcBef>
              <a:spcPct val="0"/>
            </a:spcBef>
            <a:spcAft>
              <a:spcPct val="35000"/>
            </a:spcAft>
            <a:buNone/>
          </a:pPr>
          <a:endParaRPr lang="en-US" sz="1000" kern="1200" dirty="0"/>
        </a:p>
      </dsp:txBody>
      <dsp:txXfrm>
        <a:off x="0" y="1106388"/>
        <a:ext cx="1525374" cy="915224"/>
      </dsp:txXfrm>
    </dsp:sp>
    <dsp:sp modelId="{990110B7-63C8-46D6-A330-28AA599146A3}">
      <dsp:nvSpPr>
        <dsp:cNvPr id="0" name=""/>
        <dsp:cNvSpPr/>
      </dsp:nvSpPr>
      <dsp:spPr>
        <a:xfrm>
          <a:off x="1677911" y="1106388"/>
          <a:ext cx="1525374" cy="915224"/>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Family Promise of the Costal Empire</a:t>
          </a:r>
        </a:p>
      </dsp:txBody>
      <dsp:txXfrm>
        <a:off x="1677911" y="1106388"/>
        <a:ext cx="1525374" cy="915224"/>
      </dsp:txXfrm>
    </dsp:sp>
    <dsp:sp modelId="{61EC4226-E31A-477C-86A2-00E2526CACDA}">
      <dsp:nvSpPr>
        <dsp:cNvPr id="0" name=""/>
        <dsp:cNvSpPr/>
      </dsp:nvSpPr>
      <dsp:spPr>
        <a:xfrm>
          <a:off x="3355823" y="1106388"/>
          <a:ext cx="1525374" cy="915224"/>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t>The Salvation Army of Savannah, GA</a:t>
          </a:r>
        </a:p>
      </dsp:txBody>
      <dsp:txXfrm>
        <a:off x="3355823" y="1106388"/>
        <a:ext cx="1525374" cy="915224"/>
      </dsp:txXfrm>
    </dsp:sp>
    <dsp:sp modelId="{F57D7517-F16C-490B-8FDB-4C29D7B2F38E}">
      <dsp:nvSpPr>
        <dsp:cNvPr id="0" name=""/>
        <dsp:cNvSpPr/>
      </dsp:nvSpPr>
      <dsp:spPr>
        <a:xfrm>
          <a:off x="0" y="2174150"/>
          <a:ext cx="1525374" cy="915224"/>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Chatham County Safety Net Planning Council</a:t>
          </a:r>
        </a:p>
      </dsp:txBody>
      <dsp:txXfrm>
        <a:off x="0" y="2174150"/>
        <a:ext cx="1525374" cy="915224"/>
      </dsp:txXfrm>
    </dsp:sp>
    <dsp:sp modelId="{25DF7AE1-E750-4C44-877D-5D2012033FFA}">
      <dsp:nvSpPr>
        <dsp:cNvPr id="0" name=""/>
        <dsp:cNvSpPr/>
      </dsp:nvSpPr>
      <dsp:spPr>
        <a:xfrm>
          <a:off x="1677911" y="2174150"/>
          <a:ext cx="1525374" cy="915224"/>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Memorial Health Savannah</a:t>
          </a:r>
        </a:p>
      </dsp:txBody>
      <dsp:txXfrm>
        <a:off x="1677911" y="2174150"/>
        <a:ext cx="1525374" cy="915224"/>
      </dsp:txXfrm>
    </dsp:sp>
    <dsp:sp modelId="{39DB2034-4260-4617-B341-F1F9735AD605}">
      <dsp:nvSpPr>
        <dsp:cNvPr id="0" name=""/>
        <dsp:cNvSpPr/>
      </dsp:nvSpPr>
      <dsp:spPr>
        <a:xfrm>
          <a:off x="3355823" y="2174150"/>
          <a:ext cx="1525374" cy="915224"/>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St. Joseph's Candler</a:t>
          </a:r>
        </a:p>
      </dsp:txBody>
      <dsp:txXfrm>
        <a:off x="3355823" y="2174150"/>
        <a:ext cx="1525374" cy="915224"/>
      </dsp:txXfrm>
    </dsp:sp>
    <dsp:sp modelId="{4791C57A-C31A-4758-9B27-64B3AE63E9DF}">
      <dsp:nvSpPr>
        <dsp:cNvPr id="0" name=""/>
        <dsp:cNvSpPr/>
      </dsp:nvSpPr>
      <dsp:spPr>
        <a:xfrm>
          <a:off x="838955" y="3241912"/>
          <a:ext cx="1525374" cy="915224"/>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Georgia Legal Services Program</a:t>
          </a:r>
        </a:p>
      </dsp:txBody>
      <dsp:txXfrm>
        <a:off x="838955" y="3241912"/>
        <a:ext cx="1525374" cy="915224"/>
      </dsp:txXfrm>
    </dsp:sp>
    <dsp:sp modelId="{690F711F-9BB8-46E4-AF68-28D235DC0591}">
      <dsp:nvSpPr>
        <dsp:cNvPr id="0" name=""/>
        <dsp:cNvSpPr/>
      </dsp:nvSpPr>
      <dsp:spPr>
        <a:xfrm>
          <a:off x="2516867" y="3241912"/>
          <a:ext cx="1525374" cy="915224"/>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Union Mission Inc.</a:t>
          </a:r>
        </a:p>
      </dsp:txBody>
      <dsp:txXfrm>
        <a:off x="2516867" y="3241912"/>
        <a:ext cx="1525374" cy="91522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54EA63-9204-46F4-8D69-95736932F171}">
      <dsp:nvSpPr>
        <dsp:cNvPr id="0" name=""/>
        <dsp:cNvSpPr/>
      </dsp:nvSpPr>
      <dsp:spPr>
        <a:xfrm>
          <a:off x="0" y="38626"/>
          <a:ext cx="1525374" cy="915224"/>
        </a:xfrm>
        <a:prstGeom prst="rect">
          <a:avLst/>
        </a:prstGeom>
        <a:solidFill>
          <a:schemeClr val="accent5"/>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endParaRPr lang="en-US" sz="900" kern="1200" dirty="0"/>
        </a:p>
        <a:p>
          <a:pPr marL="0" marR="0" lvl="0" indent="0" algn="ctr" defTabSz="914400" eaLnBrk="1" fontAlgn="auto" latinLnBrk="0" hangingPunct="1">
            <a:lnSpc>
              <a:spcPct val="100000"/>
            </a:lnSpc>
            <a:spcBef>
              <a:spcPct val="0"/>
            </a:spcBef>
            <a:spcAft>
              <a:spcPts val="0"/>
            </a:spcAft>
            <a:buClrTx/>
            <a:buSzTx/>
            <a:buFontTx/>
            <a:buNone/>
            <a:tabLst/>
            <a:defRPr/>
          </a:pPr>
          <a:r>
            <a:rPr lang="en-US" sz="1400" kern="1200" dirty="0"/>
            <a:t>Chatham Savannah Authority for the Homeless </a:t>
          </a:r>
        </a:p>
        <a:p>
          <a:pPr marL="0" lvl="0" algn="ctr" defTabSz="577850">
            <a:lnSpc>
              <a:spcPct val="90000"/>
            </a:lnSpc>
            <a:spcBef>
              <a:spcPct val="0"/>
            </a:spcBef>
            <a:spcAft>
              <a:spcPct val="35000"/>
            </a:spcAft>
            <a:buNone/>
          </a:pPr>
          <a:endParaRPr lang="en-US" sz="900" kern="1200" dirty="0"/>
        </a:p>
      </dsp:txBody>
      <dsp:txXfrm>
        <a:off x="0" y="38626"/>
        <a:ext cx="1525374" cy="915224"/>
      </dsp:txXfrm>
    </dsp:sp>
    <dsp:sp modelId="{5A46C125-D7AE-4B41-AEDF-D9942EF0A7A8}">
      <dsp:nvSpPr>
        <dsp:cNvPr id="0" name=""/>
        <dsp:cNvSpPr/>
      </dsp:nvSpPr>
      <dsp:spPr>
        <a:xfrm>
          <a:off x="1677911" y="38626"/>
          <a:ext cx="1525374" cy="915224"/>
        </a:xfrm>
        <a:prstGeom prst="rect">
          <a:avLst/>
        </a:prstGeom>
        <a:solidFill>
          <a:schemeClr val="accent5"/>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1400" kern="1200" dirty="0"/>
            <a:t>City of </a:t>
          </a:r>
        </a:p>
        <a:p>
          <a:pPr marL="0" marR="0" lvl="0" indent="0" algn="ctr" defTabSz="914400" eaLnBrk="1" fontAlgn="auto" latinLnBrk="0" hangingPunct="1">
            <a:lnSpc>
              <a:spcPct val="100000"/>
            </a:lnSpc>
            <a:spcBef>
              <a:spcPct val="0"/>
            </a:spcBef>
            <a:spcAft>
              <a:spcPts val="0"/>
            </a:spcAft>
            <a:buClrTx/>
            <a:buSzTx/>
            <a:buFontTx/>
            <a:buNone/>
            <a:tabLst/>
            <a:defRPr/>
          </a:pPr>
          <a:r>
            <a:rPr lang="en-US" sz="1400" kern="1200" dirty="0"/>
            <a:t>Savannah</a:t>
          </a:r>
        </a:p>
      </dsp:txBody>
      <dsp:txXfrm>
        <a:off x="1677911" y="38626"/>
        <a:ext cx="1525374" cy="915224"/>
      </dsp:txXfrm>
    </dsp:sp>
    <dsp:sp modelId="{80DEEA48-B439-4568-8454-0B47802999B3}">
      <dsp:nvSpPr>
        <dsp:cNvPr id="0" name=""/>
        <dsp:cNvSpPr/>
      </dsp:nvSpPr>
      <dsp:spPr>
        <a:xfrm>
          <a:off x="3355823" y="38626"/>
          <a:ext cx="1525374" cy="915224"/>
        </a:xfrm>
        <a:prstGeom prst="rect">
          <a:avLst/>
        </a:prstGeom>
        <a:solidFill>
          <a:schemeClr val="accent5"/>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endParaRPr lang="en-US" sz="1300" kern="1200" dirty="0"/>
        </a:p>
        <a:p>
          <a:pPr marL="0" marR="0" lvl="0" indent="0" algn="ctr" defTabSz="914400" eaLnBrk="1" fontAlgn="auto" latinLnBrk="0" hangingPunct="1">
            <a:lnSpc>
              <a:spcPct val="100000"/>
            </a:lnSpc>
            <a:spcBef>
              <a:spcPct val="0"/>
            </a:spcBef>
            <a:spcAft>
              <a:spcPts val="0"/>
            </a:spcAft>
            <a:buClrTx/>
            <a:buSzTx/>
            <a:buFontTx/>
            <a:buNone/>
            <a:tabLst/>
            <a:defRPr/>
          </a:pPr>
          <a:r>
            <a:rPr lang="en-US" sz="1400" kern="1200" dirty="0"/>
            <a:t>Chatham </a:t>
          </a:r>
        </a:p>
        <a:p>
          <a:pPr marL="0" marR="0" lvl="0" indent="0" algn="ctr" defTabSz="914400" eaLnBrk="1" fontAlgn="auto" latinLnBrk="0" hangingPunct="1">
            <a:lnSpc>
              <a:spcPct val="100000"/>
            </a:lnSpc>
            <a:spcBef>
              <a:spcPct val="0"/>
            </a:spcBef>
            <a:spcAft>
              <a:spcPts val="0"/>
            </a:spcAft>
            <a:buClrTx/>
            <a:buSzTx/>
            <a:buFontTx/>
            <a:buNone/>
            <a:tabLst/>
            <a:defRPr/>
          </a:pPr>
          <a:r>
            <a:rPr lang="en-US" sz="1400" kern="1200" dirty="0"/>
            <a:t>County</a:t>
          </a:r>
        </a:p>
        <a:p>
          <a:pPr algn="ctr">
            <a:spcBef>
              <a:spcPct val="0"/>
            </a:spcBef>
            <a:buNone/>
          </a:pPr>
          <a:endParaRPr lang="en-US" sz="1300" kern="1200" dirty="0"/>
        </a:p>
      </dsp:txBody>
      <dsp:txXfrm>
        <a:off x="3355823" y="38626"/>
        <a:ext cx="1525374" cy="915224"/>
      </dsp:txXfrm>
    </dsp:sp>
    <dsp:sp modelId="{BE0352CC-0AD6-48D8-8443-FABC277730B0}">
      <dsp:nvSpPr>
        <dsp:cNvPr id="0" name=""/>
        <dsp:cNvSpPr/>
      </dsp:nvSpPr>
      <dsp:spPr>
        <a:xfrm>
          <a:off x="0" y="1106388"/>
          <a:ext cx="1525374" cy="915224"/>
        </a:xfrm>
        <a:prstGeom prst="rect">
          <a:avLst/>
        </a:prstGeom>
        <a:solidFill>
          <a:schemeClr val="accent5"/>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Division of Family &amp; Children Services</a:t>
          </a:r>
        </a:p>
      </dsp:txBody>
      <dsp:txXfrm>
        <a:off x="0" y="1106388"/>
        <a:ext cx="1525374" cy="915224"/>
      </dsp:txXfrm>
    </dsp:sp>
    <dsp:sp modelId="{990110B7-63C8-46D6-A330-28AA599146A3}">
      <dsp:nvSpPr>
        <dsp:cNvPr id="0" name=""/>
        <dsp:cNvSpPr/>
      </dsp:nvSpPr>
      <dsp:spPr>
        <a:xfrm>
          <a:off x="1677911" y="1106388"/>
          <a:ext cx="1525374" cy="915224"/>
        </a:xfrm>
        <a:prstGeom prst="rect">
          <a:avLst/>
        </a:prstGeom>
        <a:solidFill>
          <a:schemeClr val="accent5"/>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Gateway Behavioral Health Services</a:t>
          </a:r>
        </a:p>
      </dsp:txBody>
      <dsp:txXfrm>
        <a:off x="1677911" y="1106388"/>
        <a:ext cx="1525374" cy="915224"/>
      </dsp:txXfrm>
    </dsp:sp>
    <dsp:sp modelId="{61EC4226-E31A-477C-86A2-00E2526CACDA}">
      <dsp:nvSpPr>
        <dsp:cNvPr id="0" name=""/>
        <dsp:cNvSpPr/>
      </dsp:nvSpPr>
      <dsp:spPr>
        <a:xfrm>
          <a:off x="3355823" y="1106388"/>
          <a:ext cx="1525374" cy="915224"/>
        </a:xfrm>
        <a:prstGeom prst="rect">
          <a:avLst/>
        </a:prstGeom>
        <a:solidFill>
          <a:schemeClr val="accent5"/>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Chatham County Sheriff’s Office</a:t>
          </a:r>
        </a:p>
      </dsp:txBody>
      <dsp:txXfrm>
        <a:off x="3355823" y="1106388"/>
        <a:ext cx="1525374" cy="915224"/>
      </dsp:txXfrm>
    </dsp:sp>
    <dsp:sp modelId="{F57D7517-F16C-490B-8FDB-4C29D7B2F38E}">
      <dsp:nvSpPr>
        <dsp:cNvPr id="0" name=""/>
        <dsp:cNvSpPr/>
      </dsp:nvSpPr>
      <dsp:spPr>
        <a:xfrm>
          <a:off x="0" y="2174150"/>
          <a:ext cx="1525374" cy="915224"/>
        </a:xfrm>
        <a:prstGeom prst="rect">
          <a:avLst/>
        </a:prstGeom>
        <a:solidFill>
          <a:schemeClr val="accent5"/>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Savannah Chatham County Public School System</a:t>
          </a:r>
        </a:p>
      </dsp:txBody>
      <dsp:txXfrm>
        <a:off x="0" y="2174150"/>
        <a:ext cx="1525374" cy="915224"/>
      </dsp:txXfrm>
    </dsp:sp>
    <dsp:sp modelId="{25DF7AE1-E750-4C44-877D-5D2012033FFA}">
      <dsp:nvSpPr>
        <dsp:cNvPr id="0" name=""/>
        <dsp:cNvSpPr/>
      </dsp:nvSpPr>
      <dsp:spPr>
        <a:xfrm>
          <a:off x="1677911" y="2174150"/>
          <a:ext cx="1525374" cy="915224"/>
        </a:xfrm>
        <a:prstGeom prst="rect">
          <a:avLst/>
        </a:prstGeom>
        <a:solidFill>
          <a:schemeClr val="accent5"/>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Georgia Department of Community Supervision</a:t>
          </a:r>
        </a:p>
      </dsp:txBody>
      <dsp:txXfrm>
        <a:off x="1677911" y="2174150"/>
        <a:ext cx="1525374" cy="915224"/>
      </dsp:txXfrm>
    </dsp:sp>
    <dsp:sp modelId="{39DB2034-4260-4617-B341-F1F9735AD605}">
      <dsp:nvSpPr>
        <dsp:cNvPr id="0" name=""/>
        <dsp:cNvSpPr/>
      </dsp:nvSpPr>
      <dsp:spPr>
        <a:xfrm>
          <a:off x="3355823" y="2174150"/>
          <a:ext cx="1525374" cy="915224"/>
        </a:xfrm>
        <a:prstGeom prst="rect">
          <a:avLst/>
        </a:prstGeom>
        <a:solidFill>
          <a:schemeClr val="accent5"/>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Chatham Area Transit</a:t>
          </a:r>
        </a:p>
      </dsp:txBody>
      <dsp:txXfrm>
        <a:off x="3355823" y="2174150"/>
        <a:ext cx="1525374" cy="915224"/>
      </dsp:txXfrm>
    </dsp:sp>
    <dsp:sp modelId="{4791C57A-C31A-4758-9B27-64B3AE63E9DF}">
      <dsp:nvSpPr>
        <dsp:cNvPr id="0" name=""/>
        <dsp:cNvSpPr/>
      </dsp:nvSpPr>
      <dsp:spPr>
        <a:xfrm>
          <a:off x="1677911" y="3241912"/>
          <a:ext cx="1525374" cy="915224"/>
        </a:xfrm>
        <a:prstGeom prst="rect">
          <a:avLst/>
        </a:prstGeom>
        <a:solidFill>
          <a:schemeClr val="accent5"/>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1400" kern="1200" dirty="0"/>
            <a:t>Housing Authority of Savannah</a:t>
          </a:r>
        </a:p>
        <a:p>
          <a:pPr marL="0" lvl="0" algn="ctr" defTabSz="488950" eaLnBrk="1" latinLnBrk="0">
            <a:lnSpc>
              <a:spcPct val="90000"/>
            </a:lnSpc>
            <a:spcBef>
              <a:spcPct val="0"/>
            </a:spcBef>
            <a:spcAft>
              <a:spcPct val="35000"/>
            </a:spcAft>
            <a:buNone/>
          </a:pPr>
          <a:endParaRPr lang="en-US" sz="1300" kern="1200" dirty="0"/>
        </a:p>
      </dsp:txBody>
      <dsp:txXfrm>
        <a:off x="1677911" y="3241912"/>
        <a:ext cx="1525374" cy="91522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1413FE-2BBE-4A27-968D-DB11D1C702D6}">
      <dsp:nvSpPr>
        <dsp:cNvPr id="0" name=""/>
        <dsp:cNvSpPr/>
      </dsp:nvSpPr>
      <dsp:spPr>
        <a:xfrm>
          <a:off x="0" y="0"/>
          <a:ext cx="9213681" cy="1217568"/>
        </a:xfrm>
        <a:prstGeom prst="roundRect">
          <a:avLst>
            <a:gd name="adj" fmla="val 1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en-US" sz="4000" b="0" i="0" kern="1200" dirty="0"/>
            <a:t>Strategic Plan Input</a:t>
          </a:r>
          <a:endParaRPr lang="en-US" sz="4000" kern="1200" dirty="0"/>
        </a:p>
      </dsp:txBody>
      <dsp:txXfrm>
        <a:off x="35661" y="35661"/>
        <a:ext cx="7899830" cy="1146246"/>
      </dsp:txXfrm>
    </dsp:sp>
    <dsp:sp modelId="{2262EFB6-515A-4F9B-8879-28F64696AD51}">
      <dsp:nvSpPr>
        <dsp:cNvPr id="0" name=""/>
        <dsp:cNvSpPr/>
      </dsp:nvSpPr>
      <dsp:spPr>
        <a:xfrm>
          <a:off x="812971" y="1420496"/>
          <a:ext cx="9213681" cy="1217568"/>
        </a:xfrm>
        <a:prstGeom prst="roundRect">
          <a:avLst>
            <a:gd name="adj" fmla="val 10000"/>
          </a:avLst>
        </a:prstGeom>
        <a:solidFill>
          <a:schemeClr val="accent2">
            <a:hueOff val="-441348"/>
            <a:satOff val="2109"/>
            <a:lumOff val="2941"/>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en-US" sz="4000" kern="1200" dirty="0"/>
            <a:t>Lived Experience Committee</a:t>
          </a:r>
        </a:p>
      </dsp:txBody>
      <dsp:txXfrm>
        <a:off x="848632" y="1456157"/>
        <a:ext cx="7537967" cy="1146246"/>
      </dsp:txXfrm>
    </dsp:sp>
    <dsp:sp modelId="{D7EAFBC1-EB2D-4FCB-A091-D4B78567BB17}">
      <dsp:nvSpPr>
        <dsp:cNvPr id="0" name=""/>
        <dsp:cNvSpPr/>
      </dsp:nvSpPr>
      <dsp:spPr>
        <a:xfrm>
          <a:off x="1625943" y="2840993"/>
          <a:ext cx="9213681" cy="1217568"/>
        </a:xfrm>
        <a:prstGeom prst="roundRect">
          <a:avLst>
            <a:gd name="adj" fmla="val 10000"/>
          </a:avLst>
        </a:prstGeom>
        <a:solidFill>
          <a:schemeClr val="accent2">
            <a:hueOff val="-882696"/>
            <a:satOff val="4218"/>
            <a:lumOff val="5883"/>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en-US" sz="4000" b="0" i="0" kern="1200" dirty="0"/>
            <a:t>Board Representation</a:t>
          </a:r>
          <a:endParaRPr lang="en-US" sz="4000" kern="1200" dirty="0"/>
        </a:p>
      </dsp:txBody>
      <dsp:txXfrm>
        <a:off x="1661604" y="2876654"/>
        <a:ext cx="7537967" cy="1146246"/>
      </dsp:txXfrm>
    </dsp:sp>
    <dsp:sp modelId="{2DFE7F72-0184-46A6-A8D9-75AEE9F404A6}">
      <dsp:nvSpPr>
        <dsp:cNvPr id="0" name=""/>
        <dsp:cNvSpPr/>
      </dsp:nvSpPr>
      <dsp:spPr>
        <a:xfrm>
          <a:off x="8422261" y="923322"/>
          <a:ext cx="791419" cy="791419"/>
        </a:xfrm>
        <a:prstGeom prst="downArrow">
          <a:avLst>
            <a:gd name="adj1" fmla="val 55000"/>
            <a:gd name="adj2" fmla="val 45000"/>
          </a:avLst>
        </a:prstGeom>
        <a:solidFill>
          <a:schemeClr val="accent2">
            <a:tint val="40000"/>
            <a:alpha val="90000"/>
            <a:hueOff val="0"/>
            <a:satOff val="0"/>
            <a:lumOff val="0"/>
            <a:alphaOff val="0"/>
          </a:schemeClr>
        </a:solidFill>
        <a:ln w="19050"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4450" tIns="44450" rIns="44450" bIns="44450" numCol="1" spcCol="1270" anchor="ctr" anchorCtr="0">
          <a:noAutofit/>
        </a:bodyPr>
        <a:lstStyle/>
        <a:p>
          <a:pPr marL="0" lvl="0" indent="0" algn="ctr" defTabSz="1555750">
            <a:lnSpc>
              <a:spcPct val="90000"/>
            </a:lnSpc>
            <a:spcBef>
              <a:spcPct val="0"/>
            </a:spcBef>
            <a:spcAft>
              <a:spcPct val="35000"/>
            </a:spcAft>
            <a:buNone/>
          </a:pPr>
          <a:endParaRPr lang="en-US" sz="3500" kern="1200"/>
        </a:p>
      </dsp:txBody>
      <dsp:txXfrm>
        <a:off x="8600330" y="923322"/>
        <a:ext cx="435281" cy="595543"/>
      </dsp:txXfrm>
    </dsp:sp>
    <dsp:sp modelId="{AC29A6AE-4DB2-46AD-81A2-B1579E6F9FA8}">
      <dsp:nvSpPr>
        <dsp:cNvPr id="0" name=""/>
        <dsp:cNvSpPr/>
      </dsp:nvSpPr>
      <dsp:spPr>
        <a:xfrm>
          <a:off x="9235233" y="2335702"/>
          <a:ext cx="791419" cy="791419"/>
        </a:xfrm>
        <a:prstGeom prst="downArrow">
          <a:avLst>
            <a:gd name="adj1" fmla="val 55000"/>
            <a:gd name="adj2" fmla="val 45000"/>
          </a:avLst>
        </a:prstGeom>
        <a:solidFill>
          <a:schemeClr val="accent2">
            <a:tint val="40000"/>
            <a:alpha val="90000"/>
            <a:hueOff val="-1194440"/>
            <a:satOff val="13969"/>
            <a:lumOff val="1535"/>
            <a:alphaOff val="0"/>
          </a:schemeClr>
        </a:solidFill>
        <a:ln w="19050" cap="rnd" cmpd="sng" algn="ctr">
          <a:solidFill>
            <a:schemeClr val="accent2">
              <a:tint val="40000"/>
              <a:alpha val="90000"/>
              <a:hueOff val="-1194440"/>
              <a:satOff val="13969"/>
              <a:lumOff val="153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4450" tIns="44450" rIns="44450" bIns="44450" numCol="1" spcCol="1270" anchor="ctr" anchorCtr="0">
          <a:noAutofit/>
        </a:bodyPr>
        <a:lstStyle/>
        <a:p>
          <a:pPr marL="0" lvl="0" indent="0" algn="ctr" defTabSz="1555750">
            <a:lnSpc>
              <a:spcPct val="90000"/>
            </a:lnSpc>
            <a:spcBef>
              <a:spcPct val="0"/>
            </a:spcBef>
            <a:spcAft>
              <a:spcPct val="35000"/>
            </a:spcAft>
            <a:buNone/>
          </a:pPr>
          <a:endParaRPr lang="en-US" sz="3500" kern="1200"/>
        </a:p>
      </dsp:txBody>
      <dsp:txXfrm>
        <a:off x="9413302" y="2335702"/>
        <a:ext cx="435281" cy="59554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A7F018-3099-48E7-B402-9C54A5028FD6}">
      <dsp:nvSpPr>
        <dsp:cNvPr id="0" name=""/>
        <dsp:cNvSpPr/>
      </dsp:nvSpPr>
      <dsp:spPr>
        <a:xfrm>
          <a:off x="0" y="350298"/>
          <a:ext cx="9330027" cy="1719900"/>
        </a:xfrm>
        <a:prstGeom prst="rect">
          <a:avLst/>
        </a:prstGeom>
        <a:solidFill>
          <a:schemeClr val="lt1">
            <a:alpha val="90000"/>
            <a:hueOff val="0"/>
            <a:satOff val="0"/>
            <a:lumOff val="0"/>
            <a:alphaOff val="0"/>
          </a:schemeClr>
        </a:solidFill>
        <a:ln w="19050"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4114" tIns="270764" rIns="724114" bIns="92456" numCol="1" spcCol="1270" anchor="t" anchorCtr="0">
          <a:noAutofit/>
        </a:bodyPr>
        <a:lstStyle/>
        <a:p>
          <a:pPr marL="114300" lvl="1" indent="-114300" algn="l" defTabSz="577850">
            <a:lnSpc>
              <a:spcPct val="90000"/>
            </a:lnSpc>
            <a:spcBef>
              <a:spcPct val="0"/>
            </a:spcBef>
            <a:spcAft>
              <a:spcPct val="15000"/>
            </a:spcAft>
            <a:buChar char="•"/>
          </a:pPr>
          <a:r>
            <a:rPr lang="en-US" sz="1300" kern="1200" dirty="0"/>
            <a:t>Outlines at what temperature additional services will be provided to those without adequate housing.     
Chatham Savannah Authority for the Homeless (CSAH) works with direct service providers and key community partners to provide resources, coordinate the distribution of donations, and communicate with the unhoused community.
Supports the opening of additional facilities at Faith-Based Community Partners and the City of Savannah.</a:t>
          </a:r>
        </a:p>
      </dsp:txBody>
      <dsp:txXfrm>
        <a:off x="0" y="350298"/>
        <a:ext cx="9330027" cy="1719900"/>
      </dsp:txXfrm>
    </dsp:sp>
    <dsp:sp modelId="{ED9829DF-880D-4C55-A013-A346B5D86127}">
      <dsp:nvSpPr>
        <dsp:cNvPr id="0" name=""/>
        <dsp:cNvSpPr/>
      </dsp:nvSpPr>
      <dsp:spPr>
        <a:xfrm>
          <a:off x="466501" y="158418"/>
          <a:ext cx="6531018" cy="383760"/>
        </a:xfrm>
        <a:prstGeom prst="round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6857" tIns="0" rIns="246857" bIns="0" numCol="1" spcCol="1270" anchor="ctr" anchorCtr="0">
          <a:noAutofit/>
        </a:bodyPr>
        <a:lstStyle/>
        <a:p>
          <a:pPr marL="0" lvl="0" indent="0" algn="l" defTabSz="711200">
            <a:lnSpc>
              <a:spcPct val="90000"/>
            </a:lnSpc>
            <a:spcBef>
              <a:spcPct val="0"/>
            </a:spcBef>
            <a:spcAft>
              <a:spcPct val="35000"/>
            </a:spcAft>
            <a:buNone/>
            <a:defRPr b="1"/>
          </a:pPr>
          <a:r>
            <a:rPr lang="en-US" sz="1600" b="1" kern="1200" dirty="0"/>
            <a:t>Extreme Weather Policy</a:t>
          </a:r>
        </a:p>
      </dsp:txBody>
      <dsp:txXfrm>
        <a:off x="485235" y="177152"/>
        <a:ext cx="6493550" cy="346292"/>
      </dsp:txXfrm>
    </dsp:sp>
    <dsp:sp modelId="{80D847CC-2EFB-4CA4-9830-238797148BC0}">
      <dsp:nvSpPr>
        <dsp:cNvPr id="0" name=""/>
        <dsp:cNvSpPr/>
      </dsp:nvSpPr>
      <dsp:spPr>
        <a:xfrm>
          <a:off x="0" y="2332279"/>
          <a:ext cx="9330027" cy="1515150"/>
        </a:xfrm>
        <a:prstGeom prst="rect">
          <a:avLst/>
        </a:prstGeom>
        <a:solidFill>
          <a:schemeClr val="lt1">
            <a:alpha val="90000"/>
            <a:hueOff val="0"/>
            <a:satOff val="0"/>
            <a:lumOff val="0"/>
            <a:alphaOff val="0"/>
          </a:schemeClr>
        </a:solidFill>
        <a:ln w="19050"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4114" tIns="270764" rIns="724114" bIns="92456" numCol="1" spcCol="1270" anchor="t" anchorCtr="0">
          <a:noAutofit/>
        </a:bodyPr>
        <a:lstStyle/>
        <a:p>
          <a:pPr marL="114300" lvl="1" indent="-114300" algn="l" defTabSz="577850">
            <a:lnSpc>
              <a:spcPct val="90000"/>
            </a:lnSpc>
            <a:spcBef>
              <a:spcPct val="0"/>
            </a:spcBef>
            <a:spcAft>
              <a:spcPct val="15000"/>
            </a:spcAft>
            <a:buChar char="•"/>
          </a:pPr>
          <a:r>
            <a:rPr lang="en-US" sz="1300" kern="1200" dirty="0"/>
            <a:t>City funded increased Day Center locations throughout the City of Savannah and expanded days of service at Union Mission's Day Center to provide critical linkage to Coordinated Entry, health services, employment assistance, and other services designed help individuals exit homelessness.   
City funded expanded Street Outreach through the CSAH in coordination with shelter providers allows for evening shelter placements. </a:t>
          </a:r>
        </a:p>
      </dsp:txBody>
      <dsp:txXfrm>
        <a:off x="0" y="2332279"/>
        <a:ext cx="9330027" cy="1515150"/>
      </dsp:txXfrm>
    </dsp:sp>
    <dsp:sp modelId="{EB286B0E-957B-41A4-8F08-6DCC04713A07}">
      <dsp:nvSpPr>
        <dsp:cNvPr id="0" name=""/>
        <dsp:cNvSpPr/>
      </dsp:nvSpPr>
      <dsp:spPr>
        <a:xfrm>
          <a:off x="466501" y="2140399"/>
          <a:ext cx="6531018" cy="383760"/>
        </a:xfrm>
        <a:prstGeom prst="round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6857" tIns="0" rIns="246857" bIns="0" numCol="1" spcCol="1270" anchor="ctr" anchorCtr="0">
          <a:noAutofit/>
        </a:bodyPr>
        <a:lstStyle/>
        <a:p>
          <a:pPr marL="0" lvl="0" indent="0" algn="l" defTabSz="711200">
            <a:lnSpc>
              <a:spcPct val="90000"/>
            </a:lnSpc>
            <a:spcBef>
              <a:spcPct val="0"/>
            </a:spcBef>
            <a:spcAft>
              <a:spcPct val="35000"/>
            </a:spcAft>
            <a:buNone/>
            <a:defRPr b="1"/>
          </a:pPr>
          <a:r>
            <a:rPr lang="en-US" sz="1600" b="1" kern="1200" dirty="0">
              <a:latin typeface="Abadi" panose="020B0604020104020204" pitchFamily="34" charset="0"/>
            </a:rPr>
            <a:t>Increased Day Center &amp; Outreach Services</a:t>
          </a:r>
        </a:p>
      </dsp:txBody>
      <dsp:txXfrm>
        <a:off x="485235" y="2159133"/>
        <a:ext cx="6493550" cy="346292"/>
      </dsp:txXfrm>
    </dsp:sp>
    <dsp:sp modelId="{7914A346-8827-411D-BAD2-9AF84830CB70}">
      <dsp:nvSpPr>
        <dsp:cNvPr id="0" name=""/>
        <dsp:cNvSpPr/>
      </dsp:nvSpPr>
      <dsp:spPr>
        <a:xfrm>
          <a:off x="0" y="4109509"/>
          <a:ext cx="9330027" cy="737100"/>
        </a:xfrm>
        <a:prstGeom prst="rect">
          <a:avLst/>
        </a:prstGeom>
        <a:solidFill>
          <a:schemeClr val="lt1">
            <a:alpha val="90000"/>
            <a:hueOff val="0"/>
            <a:satOff val="0"/>
            <a:lumOff val="0"/>
            <a:alphaOff val="0"/>
          </a:schemeClr>
        </a:solidFill>
        <a:ln w="19050"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4114" tIns="270764" rIns="724114" bIns="92456" numCol="1" spcCol="1270" anchor="t" anchorCtr="0">
          <a:noAutofit/>
        </a:bodyPr>
        <a:lstStyle/>
        <a:p>
          <a:pPr marL="114300" lvl="1" indent="-114300" algn="l" defTabSz="577850">
            <a:lnSpc>
              <a:spcPct val="90000"/>
            </a:lnSpc>
            <a:spcBef>
              <a:spcPct val="0"/>
            </a:spcBef>
            <a:spcAft>
              <a:spcPct val="15000"/>
            </a:spcAft>
            <a:buChar char="•"/>
          </a:pPr>
          <a:r>
            <a:rPr lang="en-US" sz="1300" kern="1200" dirty="0"/>
            <a:t>Following the Red Roof Inn Fire, ICH/CoC partners worked with the Red Cross and City of Savannah Emergency Service Partners to help rehouse those displaced by the fire.</a:t>
          </a:r>
        </a:p>
      </dsp:txBody>
      <dsp:txXfrm>
        <a:off x="0" y="4109509"/>
        <a:ext cx="9330027" cy="737100"/>
      </dsp:txXfrm>
    </dsp:sp>
    <dsp:sp modelId="{1EDA546E-DE36-425C-87B6-DFA1C811C432}">
      <dsp:nvSpPr>
        <dsp:cNvPr id="0" name=""/>
        <dsp:cNvSpPr/>
      </dsp:nvSpPr>
      <dsp:spPr>
        <a:xfrm>
          <a:off x="466501" y="3917629"/>
          <a:ext cx="6531018" cy="383760"/>
        </a:xfrm>
        <a:prstGeom prst="round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6857" tIns="0" rIns="246857" bIns="0" numCol="1" spcCol="1270" anchor="ctr" anchorCtr="0">
          <a:noAutofit/>
        </a:bodyPr>
        <a:lstStyle/>
        <a:p>
          <a:pPr marL="0" lvl="0" indent="0" algn="l" defTabSz="711200">
            <a:lnSpc>
              <a:spcPct val="90000"/>
            </a:lnSpc>
            <a:spcBef>
              <a:spcPct val="0"/>
            </a:spcBef>
            <a:spcAft>
              <a:spcPct val="35000"/>
            </a:spcAft>
            <a:buNone/>
            <a:defRPr b="1"/>
          </a:pPr>
          <a:r>
            <a:rPr lang="en-US" sz="1600" b="1" kern="1200" dirty="0">
              <a:latin typeface="Abadi" panose="020B0604020104020204" pitchFamily="34" charset="0"/>
            </a:rPr>
            <a:t>Responding to Urgent Needs</a:t>
          </a:r>
        </a:p>
      </dsp:txBody>
      <dsp:txXfrm>
        <a:off x="485235" y="3936363"/>
        <a:ext cx="6493550" cy="34629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9250E8-9796-4C31-9519-3218956AE9ED}">
      <dsp:nvSpPr>
        <dsp:cNvPr id="0" name=""/>
        <dsp:cNvSpPr/>
      </dsp:nvSpPr>
      <dsp:spPr>
        <a:xfrm>
          <a:off x="0" y="2935066"/>
          <a:ext cx="2190649" cy="963354"/>
        </a:xfrm>
        <a:prstGeom prst="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w="9525" cap="rnd" cmpd="sng" algn="ctr">
          <a:solidFill>
            <a:schemeClr val="accent1">
              <a:hueOff val="0"/>
              <a:satOff val="0"/>
              <a:lumOff val="0"/>
              <a:alphaOff val="0"/>
            </a:schemeClr>
          </a:solidFill>
          <a:prstDash val="solid"/>
        </a:ln>
        <a:effectLst>
          <a:outerShdw blurRad="38100" dist="254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55799" tIns="128016" rIns="155799" bIns="128016" numCol="1" spcCol="1270" anchor="ctr" anchorCtr="0">
          <a:noAutofit/>
        </a:bodyPr>
        <a:lstStyle/>
        <a:p>
          <a:pPr marL="0" lvl="0" indent="0" algn="ctr" defTabSz="800100">
            <a:lnSpc>
              <a:spcPct val="90000"/>
            </a:lnSpc>
            <a:spcBef>
              <a:spcPct val="0"/>
            </a:spcBef>
            <a:spcAft>
              <a:spcPct val="35000"/>
            </a:spcAft>
            <a:buNone/>
            <a:defRPr b="1"/>
          </a:pPr>
          <a:r>
            <a:rPr lang="en-US" sz="1800" b="1" kern="1200" dirty="0">
              <a:latin typeface="Abadi" panose="020B0604020104020204" pitchFamily="34" charset="0"/>
            </a:rPr>
            <a:t>Needs Assessment</a:t>
          </a:r>
        </a:p>
      </dsp:txBody>
      <dsp:txXfrm>
        <a:off x="0" y="2935066"/>
        <a:ext cx="2190649" cy="963354"/>
      </dsp:txXfrm>
    </dsp:sp>
    <dsp:sp modelId="{70E725B7-D43E-48A9-8C34-C732A5DD4931}">
      <dsp:nvSpPr>
        <dsp:cNvPr id="0" name=""/>
        <dsp:cNvSpPr/>
      </dsp:nvSpPr>
      <dsp:spPr>
        <a:xfrm>
          <a:off x="2190649" y="2935066"/>
          <a:ext cx="6571947" cy="963354"/>
        </a:xfrm>
        <a:prstGeom prst="rect">
          <a:avLst/>
        </a:prstGeom>
        <a:solidFill>
          <a:schemeClr val="accent1">
            <a:alpha val="90000"/>
            <a:tint val="40000"/>
            <a:hueOff val="0"/>
            <a:satOff val="0"/>
            <a:lumOff val="0"/>
            <a:alphaOff val="0"/>
          </a:schemeClr>
        </a:solidFill>
        <a:ln w="9525" cap="rnd"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33310" tIns="177800" rIns="133310" bIns="177800" numCol="1" spcCol="1270" anchor="ctr" anchorCtr="0">
          <a:noAutofit/>
        </a:bodyPr>
        <a:lstStyle/>
        <a:p>
          <a:pPr marL="0" lvl="0" indent="0" algn="l" defTabSz="622300">
            <a:lnSpc>
              <a:spcPct val="90000"/>
            </a:lnSpc>
            <a:spcBef>
              <a:spcPct val="0"/>
            </a:spcBef>
            <a:spcAft>
              <a:spcPct val="35000"/>
            </a:spcAft>
            <a:buNone/>
          </a:pPr>
          <a:r>
            <a:rPr lang="en-US" sz="1400" kern="1200" dirty="0"/>
            <a:t>PathForward created an extensive Needs Assessment that will guide our local workgroups in determining what goals and outcomes are necessary to create a high-performing system of care. </a:t>
          </a:r>
        </a:p>
      </dsp:txBody>
      <dsp:txXfrm>
        <a:off x="2190649" y="2935066"/>
        <a:ext cx="6571947" cy="963354"/>
      </dsp:txXfrm>
    </dsp:sp>
    <dsp:sp modelId="{88F1C3CB-225F-445D-A716-CFBC8C63B005}">
      <dsp:nvSpPr>
        <dsp:cNvPr id="0" name=""/>
        <dsp:cNvSpPr/>
      </dsp:nvSpPr>
      <dsp:spPr>
        <a:xfrm rot="10800000">
          <a:off x="0" y="1467877"/>
          <a:ext cx="2190649" cy="1481638"/>
        </a:xfrm>
        <a:prstGeom prst="upArrowCallout">
          <a:avLst>
            <a:gd name="adj1" fmla="val 5000"/>
            <a:gd name="adj2" fmla="val 10000"/>
            <a:gd name="adj3" fmla="val 15000"/>
            <a:gd name="adj4" fmla="val 64977"/>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w="9525" cap="rnd" cmpd="sng" algn="ctr">
          <a:solidFill>
            <a:schemeClr val="accent1">
              <a:hueOff val="0"/>
              <a:satOff val="0"/>
              <a:lumOff val="0"/>
              <a:alphaOff val="0"/>
            </a:schemeClr>
          </a:solidFill>
          <a:prstDash val="solid"/>
        </a:ln>
        <a:effectLst>
          <a:outerShdw blurRad="38100" dist="254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55799" tIns="128016" rIns="155799" bIns="128016" numCol="1" spcCol="1270" anchor="ctr" anchorCtr="0">
          <a:noAutofit/>
        </a:bodyPr>
        <a:lstStyle/>
        <a:p>
          <a:pPr marL="0" lvl="0" indent="0" algn="ctr" defTabSz="800100">
            <a:lnSpc>
              <a:spcPct val="90000"/>
            </a:lnSpc>
            <a:spcBef>
              <a:spcPct val="0"/>
            </a:spcBef>
            <a:spcAft>
              <a:spcPct val="35000"/>
            </a:spcAft>
            <a:buNone/>
            <a:defRPr b="1"/>
          </a:pPr>
          <a:r>
            <a:rPr lang="en-US" sz="1800" b="1" kern="1200" dirty="0">
              <a:latin typeface="Abadi" panose="020B0604020104020204" pitchFamily="34" charset="0"/>
            </a:rPr>
            <a:t>Key Voices &amp; Experiences </a:t>
          </a:r>
        </a:p>
      </dsp:txBody>
      <dsp:txXfrm rot="-10800000">
        <a:off x="0" y="1467877"/>
        <a:ext cx="2190649" cy="963065"/>
      </dsp:txXfrm>
    </dsp:sp>
    <dsp:sp modelId="{03107E13-C5A1-45AC-84EC-D60F25ABE538}">
      <dsp:nvSpPr>
        <dsp:cNvPr id="0" name=""/>
        <dsp:cNvSpPr/>
      </dsp:nvSpPr>
      <dsp:spPr>
        <a:xfrm>
          <a:off x="2190649" y="1467877"/>
          <a:ext cx="6571947" cy="963065"/>
        </a:xfrm>
        <a:prstGeom prst="rect">
          <a:avLst/>
        </a:prstGeom>
        <a:solidFill>
          <a:schemeClr val="accent1">
            <a:alpha val="90000"/>
            <a:tint val="40000"/>
            <a:hueOff val="0"/>
            <a:satOff val="0"/>
            <a:lumOff val="0"/>
            <a:alphaOff val="0"/>
          </a:schemeClr>
        </a:solidFill>
        <a:ln w="9525" cap="rnd"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33310" tIns="177800" rIns="133310" bIns="177800" numCol="1" spcCol="1270" anchor="ctr" anchorCtr="0">
          <a:noAutofit/>
        </a:bodyPr>
        <a:lstStyle/>
        <a:p>
          <a:pPr marL="0" lvl="0" indent="0" algn="l" defTabSz="622300">
            <a:lnSpc>
              <a:spcPct val="90000"/>
            </a:lnSpc>
            <a:spcBef>
              <a:spcPct val="0"/>
            </a:spcBef>
            <a:spcAft>
              <a:spcPct val="35000"/>
            </a:spcAft>
            <a:buNone/>
          </a:pPr>
          <a:r>
            <a:rPr lang="en-US" sz="1400" kern="1200" dirty="0"/>
            <a:t>112 unhoused individuals were engaged through surveys, focus groups, and one-on-one interviews.  53 frontline workers shared successes and barriers to helping individuals out of homelessness. </a:t>
          </a:r>
        </a:p>
      </dsp:txBody>
      <dsp:txXfrm>
        <a:off x="2190649" y="1467877"/>
        <a:ext cx="6571947" cy="963065"/>
      </dsp:txXfrm>
    </dsp:sp>
    <dsp:sp modelId="{79CF57F9-5B25-4D27-87DB-B09BE2E03FE6}">
      <dsp:nvSpPr>
        <dsp:cNvPr id="0" name=""/>
        <dsp:cNvSpPr/>
      </dsp:nvSpPr>
      <dsp:spPr>
        <a:xfrm rot="10800000">
          <a:off x="0" y="689"/>
          <a:ext cx="2190649" cy="1481638"/>
        </a:xfrm>
        <a:prstGeom prst="upArrowCallout">
          <a:avLst>
            <a:gd name="adj1" fmla="val 5000"/>
            <a:gd name="adj2" fmla="val 10000"/>
            <a:gd name="adj3" fmla="val 15000"/>
            <a:gd name="adj4" fmla="val 64977"/>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w="9525" cap="rnd" cmpd="sng" algn="ctr">
          <a:solidFill>
            <a:schemeClr val="accent1">
              <a:hueOff val="0"/>
              <a:satOff val="0"/>
              <a:lumOff val="0"/>
              <a:alphaOff val="0"/>
            </a:schemeClr>
          </a:solidFill>
          <a:prstDash val="solid"/>
        </a:ln>
        <a:effectLst>
          <a:outerShdw blurRad="38100" dist="254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55799" tIns="128016" rIns="155799" bIns="128016" numCol="1" spcCol="1270" anchor="ctr" anchorCtr="0">
          <a:noAutofit/>
        </a:bodyPr>
        <a:lstStyle/>
        <a:p>
          <a:pPr marL="0" lvl="0" indent="0" algn="ctr" defTabSz="800100">
            <a:lnSpc>
              <a:spcPct val="90000"/>
            </a:lnSpc>
            <a:spcBef>
              <a:spcPct val="0"/>
            </a:spcBef>
            <a:spcAft>
              <a:spcPct val="35000"/>
            </a:spcAft>
            <a:buNone/>
            <a:defRPr b="1"/>
          </a:pPr>
          <a:r>
            <a:rPr lang="en-US" sz="1800" b="1" kern="1200" dirty="0">
              <a:latin typeface="Abadi" panose="020B0604020104020204" pitchFamily="34" charset="0"/>
            </a:rPr>
            <a:t>Engaging Community Leaders</a:t>
          </a:r>
        </a:p>
      </dsp:txBody>
      <dsp:txXfrm rot="-10800000">
        <a:off x="0" y="689"/>
        <a:ext cx="2190649" cy="963065"/>
      </dsp:txXfrm>
    </dsp:sp>
    <dsp:sp modelId="{37CB61D1-F83B-47DF-BCB2-5E72247CB934}">
      <dsp:nvSpPr>
        <dsp:cNvPr id="0" name=""/>
        <dsp:cNvSpPr/>
      </dsp:nvSpPr>
      <dsp:spPr>
        <a:xfrm>
          <a:off x="2190649" y="689"/>
          <a:ext cx="6571947" cy="963065"/>
        </a:xfrm>
        <a:prstGeom prst="rect">
          <a:avLst/>
        </a:prstGeom>
        <a:solidFill>
          <a:schemeClr val="accent1">
            <a:alpha val="90000"/>
            <a:tint val="40000"/>
            <a:hueOff val="0"/>
            <a:satOff val="0"/>
            <a:lumOff val="0"/>
            <a:alphaOff val="0"/>
          </a:schemeClr>
        </a:solidFill>
        <a:ln w="9525" cap="rnd"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33310" tIns="177800" rIns="133310" bIns="177800" numCol="1" spcCol="1270" anchor="ctr" anchorCtr="0">
          <a:noAutofit/>
        </a:bodyPr>
        <a:lstStyle/>
        <a:p>
          <a:pPr marL="0" lvl="0" indent="0" algn="l" defTabSz="488950">
            <a:lnSpc>
              <a:spcPct val="90000"/>
            </a:lnSpc>
            <a:spcBef>
              <a:spcPct val="0"/>
            </a:spcBef>
            <a:spcAft>
              <a:spcPct val="35000"/>
            </a:spcAft>
            <a:buNone/>
          </a:pPr>
          <a:endParaRPr lang="en-US" sz="1100" kern="1200" dirty="0"/>
        </a:p>
        <a:p>
          <a:pPr marL="0" lvl="0" indent="0" algn="l" defTabSz="622300">
            <a:lnSpc>
              <a:spcPct val="90000"/>
            </a:lnSpc>
            <a:spcBef>
              <a:spcPct val="0"/>
            </a:spcBef>
            <a:spcAft>
              <a:spcPct val="35000"/>
            </a:spcAft>
            <a:buNone/>
          </a:pPr>
          <a:r>
            <a:rPr lang="en-US" sz="1400" kern="1200" dirty="0"/>
            <a:t>The PathForward team met with 63 Key Stakeholders and completed a Literature Review of 33 local documents, reports, and plans.  Visited community service providers to experience services in action.  </a:t>
          </a:r>
          <a:r>
            <a:rPr lang="en-US" sz="1100" kern="1200" dirty="0"/>
            <a:t>
</a:t>
          </a:r>
        </a:p>
      </dsp:txBody>
      <dsp:txXfrm>
        <a:off x="2190649" y="689"/>
        <a:ext cx="6571947" cy="963065"/>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16/7/layout/VerticalDownArrowProcess">
  <dgm:title val="Vertical Down Arrow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36"/>
      <dgm:constr type="primFontSz" for="des" forName="parentTextArrow" refType="primFontSz" refFor="des" refForName="parentTextBox" op="equ"/>
      <dgm:constr type="primFontSz" for="des" forName="descendantArrow" val="24"/>
      <dgm:constr type="primFontSz" for="des" forName="descendantArrow" refType="primFontSz" refFor="des" refForName="parentTextArrow" op="lte"/>
      <dgm:constr type="primFontSz" for="des" forName="descendantBox" refType="primFontSz" refFor="des" refForName="parentTextArrow" op="lte"/>
      <dgm:constr type="primFontSz" for="des" forName="descendantBox" refType="primFontSz" refFor="des" refForName="parentTextBox" op="lte"/>
      <dgm:constr type="primFontSz" for="des" forName="descendantArrow" refType="primFontSz" refFor="des" refForName="parentTextBox" op="lte"/>
      <dgm:constr type="primFontSz" for="des" forName="descendantBox" refType="primFontSz" refFor="des" refForName="descendan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onstrLst>
              <dgm:constr type="w" for="ch" forName="parentTextBox" refType="w" fact="0.25"/>
              <dgm:constr type="h" for="ch" forName="parentTextBox" refType="h"/>
              <dgm:constr type="t" for="ch" forName="parentTextBox"/>
              <dgm:constr type="w" for="ch" forName="descendantBox" refType="w" fact="0.75"/>
              <dgm:constr type="l" for="ch" forName="descendantBox" refType="w" fact="0.25"/>
              <dgm:constr type="b" for="ch" forName="descendantBox" refType="h"/>
              <dgm:constr type="h" for="ch" forName="descendantBox" refType="h"/>
            </dgm:constrLst>
            <dgm:ruleLst/>
            <dgm:layoutNode name="parentTextBox" styleLbl="alignNode1">
              <dgm:alg type="tx"/>
              <dgm:shape xmlns:r="http://schemas.openxmlformats.org/officeDocument/2006/relationships" type="rect" r:blip="">
                <dgm:adjLst/>
              </dgm:shape>
              <dgm:presOf axis="self"/>
              <dgm:constrLst>
                <dgm:constr type="primFontSz" refType="h" op="lte" fact="0.5"/>
                <dgm:constr type="lMarg" refType="w" fact="0.2016"/>
                <dgm:constr type="rMarg" refType="w" fact="0.2016"/>
              </dgm:constrLst>
              <dgm:ruleLst>
                <dgm:rule type="primFontSz" val="13" fact="NaN" max="NaN"/>
              </dgm:ruleLst>
            </dgm:layoutNode>
            <dgm:layoutNode name="descendantBox" styleLbl="bgAccFollowNode1">
              <dgm:alg type="tx">
                <dgm:param type="stBulletLvl" val="0"/>
                <dgm:param type="parTxLTRAlign" val="l"/>
              </dgm:alg>
              <dgm:shape xmlns:r="http://schemas.openxmlformats.org/officeDocument/2006/relationships" type="rect" r:blip="">
                <dgm:adjLst/>
              </dgm:shape>
              <dgm:presOf/>
              <dgm:constrLst>
                <dgm:constr type="tMarg" refType="primFontSz"/>
                <dgm:constr type="bMarg" refType="primFontSz"/>
                <dgm:constr type="lMarg" refType="w" fact="0.0575"/>
                <dgm:constr type="rMarg" refType="w" fact="0.0575"/>
              </dgm:constrLst>
              <dgm:presOf axis="des" ptType="node"/>
              <dgm:ruleLst>
                <dgm:rule type="primFontSz" val="11" fact="NaN" max="NaN"/>
              </dgm:ruleLst>
            </dgm:layoutNode>
          </dgm:layoutNode>
        </dgm:if>
        <dgm:else name="Name17">
          <dgm:layoutNode name="arrowAndChildren">
            <dgm:alg type="composite"/>
            <dgm:shape xmlns:r="http://schemas.openxmlformats.org/officeDocument/2006/relationships" r:blip="">
              <dgm:adjLst/>
            </dgm:shape>
            <dgm:presOf/>
            <dgm:constrLst>
              <dgm:constr type="w" for="ch" forName="parentTextArrow" refType="w" fact="0.25"/>
              <dgm:constr type="t" for="ch" forName="parentTextArrow"/>
              <dgm:constr type="h" for="ch" forName="parentTextArrow" refType="h" fact="0.65"/>
              <dgm:constr type="w" for="ch" forName="arrow" refType="w" fact="0.25"/>
              <dgm:constr type="h" for="ch" forName="arrow" refType="h"/>
              <dgm:constr type="l" for="ch" forName="descendantArrow" refType="w" fact="0.25"/>
              <dgm:constr type="w" for="ch" forName="descendantArrow" refType="w" fact="0.75"/>
              <dgm:constr type="b" for="ch" forName="descendantArrow" refType="h" fact="0.65"/>
              <dgm:constr type="h" for="ch" forName="descendantArrow" refType="h" fact="0.65"/>
            </dgm:constrLst>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constr type="primFontSz" refType="h" op="lte" fact="0.5"/>
                <dgm:constr type="lMarg" refType="w" fact="0.2016"/>
                <dgm:constr type="rMarg" refType="w" fact="0.2016"/>
              </dgm:constrLst>
              <dgm:ruleLst>
                <dgm:rule type="primFontSz" val="13" fact="NaN" max="NaN"/>
              </dgm:ruleLst>
            </dgm:layoutNode>
            <dgm:layoutNode name="arrow" styleLbl="alignNode1">
              <dgm:alg type="sp"/>
              <dgm:shape xmlns:r="http://schemas.openxmlformats.org/officeDocument/2006/relationships" rot="180" type="upArrowCallout" r:blip="">
                <dgm:adjLst>
                  <dgm:adj idx="1" val="0.05"/>
                  <dgm:adj idx="2" val="0.1"/>
                  <dgm:adj idx="3" val="0.15"/>
                </dgm:adjLst>
              </dgm:shape>
              <dgm:presOf axis="self"/>
              <dgm:constrLst/>
              <dgm:ruleLst/>
            </dgm:layoutNode>
            <dgm:layoutNode name="descendantArrow" styleLbl="bgAccFollowNode1">
              <dgm:alg type="tx">
                <dgm:param type="stBulletLvl" val="0"/>
                <dgm:param type="parTxLTRAlign" val="l"/>
              </dgm:alg>
              <dgm:shape xmlns:r="http://schemas.openxmlformats.org/officeDocument/2006/relationships" type="rect" r:blip="">
                <dgm:adjLst/>
              </dgm:shape>
              <dgm:presOf axis="des" ptType="node"/>
              <dgm:constrLst>
                <dgm:constr type="tMarg" refType="primFontSz"/>
                <dgm:constr type="bMarg" refType="primFontSz"/>
                <dgm:constr type="lMarg" refType="w" fact="0.0575"/>
                <dgm:constr type="rMarg" refType="w" fact="0.0575"/>
              </dgm:constrLst>
              <dgm:ruleLst>
                <dgm:rule type="primFontSz" val="11" fact="NaN" max="NaN"/>
              </dgm:ruleLst>
            </dgm:layoutNod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8141FD50-E33F-4EA7-89A5-643A3C231A42}" type="datetimeFigureOut">
              <a:rPr lang="en-US" smtClean="0"/>
              <a:t>4/25/2024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012F7C8E-B00F-4D9E-97C8-E069ADCB9951}" type="slidenum">
              <a:rPr lang="en-US" smtClean="0"/>
              <a:t>‹#›</a:t>
            </a:fld>
            <a:endParaRPr lang="en-US"/>
          </a:p>
        </p:txBody>
      </p:sp>
    </p:spTree>
    <p:extLst>
      <p:ext uri="{BB962C8B-B14F-4D97-AF65-F5344CB8AC3E}">
        <p14:creationId xmlns:p14="http://schemas.microsoft.com/office/powerpoint/2010/main" val="20883621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E7F7354-4AE4-4DF2-AD18-6A1B8EBDC20F}" type="datetime1">
              <a:rPr lang="en-US" smtClean="0"/>
              <a:t>4/25/2024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BF8458-316F-4F49-8BB8-E461CDDB87C2}" type="slidenum">
              <a:rPr lang="en-US" smtClean="0"/>
              <a:t>‹#›</a:t>
            </a:fld>
            <a:endParaRPr lang="en-US"/>
          </a:p>
        </p:txBody>
      </p:sp>
    </p:spTree>
    <p:extLst>
      <p:ext uri="{BB962C8B-B14F-4D97-AF65-F5344CB8AC3E}">
        <p14:creationId xmlns:p14="http://schemas.microsoft.com/office/powerpoint/2010/main" val="39803132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F80019-254B-44F7-AC6E-BCE761B99E0F}" type="datetime1">
              <a:rPr lang="en-US" smtClean="0"/>
              <a:t>4/25/2024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BF8458-316F-4F49-8BB8-E461CDDB87C2}" type="slidenum">
              <a:rPr lang="en-US" smtClean="0"/>
              <a:t>‹#›</a:t>
            </a:fld>
            <a:endParaRPr lang="en-US"/>
          </a:p>
        </p:txBody>
      </p:sp>
    </p:spTree>
    <p:extLst>
      <p:ext uri="{BB962C8B-B14F-4D97-AF65-F5344CB8AC3E}">
        <p14:creationId xmlns:p14="http://schemas.microsoft.com/office/powerpoint/2010/main" val="3635481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08DDC100-06EB-454B-A4A5-3F9D114D07F1}" type="datetime1">
              <a:rPr lang="en-US" smtClean="0"/>
              <a:t>4/25/2024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BF8458-316F-4F49-8BB8-E461CDDB87C2}" type="slidenum">
              <a:rPr lang="en-US" smtClean="0"/>
              <a:t>‹#›</a:t>
            </a:fld>
            <a:endParaRPr lang="en-US"/>
          </a:p>
        </p:txBody>
      </p:sp>
    </p:spTree>
    <p:extLst>
      <p:ext uri="{BB962C8B-B14F-4D97-AF65-F5344CB8AC3E}">
        <p14:creationId xmlns:p14="http://schemas.microsoft.com/office/powerpoint/2010/main" val="38083554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33633E61-FCA7-4CD4-B38C-830BF40831E5}" type="datetime1">
              <a:rPr lang="en-US" smtClean="0"/>
              <a:t>4/25/2024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BF8458-316F-4F49-8BB8-E461CDDB87C2}" type="slidenum">
              <a:rPr lang="en-US" smtClean="0"/>
              <a:t>‹#›</a:t>
            </a:fld>
            <a:endParaRPr lang="en-US"/>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399451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DED165-190C-4F8F-B9D0-8082D6C786A1}" type="datetime1">
              <a:rPr lang="en-US" smtClean="0"/>
              <a:t>4/25/2024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BF8458-316F-4F49-8BB8-E461CDDB87C2}" type="slidenum">
              <a:rPr lang="en-US" smtClean="0"/>
              <a:t>‹#›</a:t>
            </a:fld>
            <a:endParaRPr lang="en-US"/>
          </a:p>
        </p:txBody>
      </p:sp>
    </p:spTree>
    <p:extLst>
      <p:ext uri="{BB962C8B-B14F-4D97-AF65-F5344CB8AC3E}">
        <p14:creationId xmlns:p14="http://schemas.microsoft.com/office/powerpoint/2010/main" val="37130097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ED701EF-21F7-432C-8D82-3A76F50CF41E}" type="datetime1">
              <a:rPr lang="en-US" smtClean="0"/>
              <a:t>4/25/2024</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BF8458-316F-4F49-8BB8-E461CDDB87C2}" type="slidenum">
              <a:rPr lang="en-US" smtClean="0"/>
              <a:t>‹#›</a:t>
            </a:fld>
            <a:endParaRPr lang="en-US"/>
          </a:p>
        </p:txBody>
      </p:sp>
    </p:spTree>
    <p:extLst>
      <p:ext uri="{BB962C8B-B14F-4D97-AF65-F5344CB8AC3E}">
        <p14:creationId xmlns:p14="http://schemas.microsoft.com/office/powerpoint/2010/main" val="31375014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621F9CD-3316-47F2-8CB4-32D1567174FD}" type="datetime1">
              <a:rPr lang="en-US" smtClean="0"/>
              <a:t>4/25/2024</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BF8458-316F-4F49-8BB8-E461CDDB87C2}" type="slidenum">
              <a:rPr lang="en-US" smtClean="0"/>
              <a:t>‹#›</a:t>
            </a:fld>
            <a:endParaRPr lang="en-US"/>
          </a:p>
        </p:txBody>
      </p:sp>
    </p:spTree>
    <p:extLst>
      <p:ext uri="{BB962C8B-B14F-4D97-AF65-F5344CB8AC3E}">
        <p14:creationId xmlns:p14="http://schemas.microsoft.com/office/powerpoint/2010/main" val="21854100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5D29B-DB83-4F21-B2E0-A4639FF03C19}" type="datetime1">
              <a:rPr lang="en-US" smtClean="0"/>
              <a:t>4/25/2024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BF8458-316F-4F49-8BB8-E461CDDB87C2}" type="slidenum">
              <a:rPr lang="en-US" smtClean="0"/>
              <a:t>‹#›</a:t>
            </a:fld>
            <a:endParaRPr lang="en-US"/>
          </a:p>
        </p:txBody>
      </p:sp>
    </p:spTree>
    <p:extLst>
      <p:ext uri="{BB962C8B-B14F-4D97-AF65-F5344CB8AC3E}">
        <p14:creationId xmlns:p14="http://schemas.microsoft.com/office/powerpoint/2010/main" val="17300701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E62EF0-3B2B-47FF-99E1-B7C6C1D160A0}" type="datetime1">
              <a:rPr lang="en-US" smtClean="0"/>
              <a:t>4/25/2024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BF8458-316F-4F49-8BB8-E461CDDB87C2}" type="slidenum">
              <a:rPr lang="en-US" smtClean="0"/>
              <a:t>‹#›</a:t>
            </a:fld>
            <a:endParaRPr lang="en-US"/>
          </a:p>
        </p:txBody>
      </p:sp>
    </p:spTree>
    <p:extLst>
      <p:ext uri="{BB962C8B-B14F-4D97-AF65-F5344CB8AC3E}">
        <p14:creationId xmlns:p14="http://schemas.microsoft.com/office/powerpoint/2010/main" val="2750487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0B6824-34C4-4F34-A733-FC2FF30F3A42}" type="datetime1">
              <a:rPr lang="en-US" smtClean="0"/>
              <a:t>4/25/2024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BF8458-316F-4F49-8BB8-E461CDDB87C2}" type="slidenum">
              <a:rPr lang="en-US" smtClean="0"/>
              <a:t>‹#›</a:t>
            </a:fld>
            <a:endParaRPr lang="en-US"/>
          </a:p>
        </p:txBody>
      </p:sp>
    </p:spTree>
    <p:extLst>
      <p:ext uri="{BB962C8B-B14F-4D97-AF65-F5344CB8AC3E}">
        <p14:creationId xmlns:p14="http://schemas.microsoft.com/office/powerpoint/2010/main" val="858345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5E9DDE-259E-41D2-A490-6CF447737960}" type="datetime1">
              <a:rPr lang="en-US" smtClean="0"/>
              <a:t>4/25/2024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BF8458-316F-4F49-8BB8-E461CDDB87C2}" type="slidenum">
              <a:rPr lang="en-US" smtClean="0"/>
              <a:t>‹#›</a:t>
            </a:fld>
            <a:endParaRPr lang="en-US"/>
          </a:p>
        </p:txBody>
      </p:sp>
    </p:spTree>
    <p:extLst>
      <p:ext uri="{BB962C8B-B14F-4D97-AF65-F5344CB8AC3E}">
        <p14:creationId xmlns:p14="http://schemas.microsoft.com/office/powerpoint/2010/main" val="2045131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19C157-36F7-4528-8B02-ED35A2669DE8}" type="datetime1">
              <a:rPr lang="en-US" smtClean="0"/>
              <a:t>4/25/2024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BF8458-316F-4F49-8BB8-E461CDDB87C2}" type="slidenum">
              <a:rPr lang="en-US" smtClean="0"/>
              <a:t>‹#›</a:t>
            </a:fld>
            <a:endParaRPr lang="en-US"/>
          </a:p>
        </p:txBody>
      </p:sp>
    </p:spTree>
    <p:extLst>
      <p:ext uri="{BB962C8B-B14F-4D97-AF65-F5344CB8AC3E}">
        <p14:creationId xmlns:p14="http://schemas.microsoft.com/office/powerpoint/2010/main" val="1315842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B908F13-F8A7-40B1-AD33-71382D2E3E35}" type="datetime1">
              <a:rPr lang="en-US" smtClean="0"/>
              <a:t>4/25/2024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BF8458-316F-4F49-8BB8-E461CDDB87C2}" type="slidenum">
              <a:rPr lang="en-US" smtClean="0"/>
              <a:t>‹#›</a:t>
            </a:fld>
            <a:endParaRPr lang="en-US"/>
          </a:p>
        </p:txBody>
      </p:sp>
    </p:spTree>
    <p:extLst>
      <p:ext uri="{BB962C8B-B14F-4D97-AF65-F5344CB8AC3E}">
        <p14:creationId xmlns:p14="http://schemas.microsoft.com/office/powerpoint/2010/main" val="1808049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F2137048-42B1-4DAE-9152-646505D7E2C5}" type="datetime1">
              <a:rPr lang="en-US" smtClean="0"/>
              <a:t>4/25/2024</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ADBF8458-316F-4F49-8BB8-E461CDDB87C2}" type="slidenum">
              <a:rPr lang="en-US" smtClean="0"/>
              <a:t>‹#›</a:t>
            </a:fld>
            <a:endParaRPr lang="en-US"/>
          </a:p>
        </p:txBody>
      </p:sp>
    </p:spTree>
    <p:extLst>
      <p:ext uri="{BB962C8B-B14F-4D97-AF65-F5344CB8AC3E}">
        <p14:creationId xmlns:p14="http://schemas.microsoft.com/office/powerpoint/2010/main" val="207690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1DC8163B-74B6-4D90-92A9-9FF1F9025676}" type="datetime1">
              <a:rPr lang="en-US" smtClean="0"/>
              <a:t>4/25/2024</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ADBF8458-316F-4F49-8BB8-E461CDDB87C2}" type="slidenum">
              <a:rPr lang="en-US" smtClean="0"/>
              <a:t>‹#›</a:t>
            </a:fld>
            <a:endParaRPr lang="en-US"/>
          </a:p>
        </p:txBody>
      </p:sp>
    </p:spTree>
    <p:extLst>
      <p:ext uri="{BB962C8B-B14F-4D97-AF65-F5344CB8AC3E}">
        <p14:creationId xmlns:p14="http://schemas.microsoft.com/office/powerpoint/2010/main" val="3544775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DE3A9530-C014-4242-8AB8-345716F0E837}" type="datetime1">
              <a:rPr lang="en-US" smtClean="0"/>
              <a:t>4/25/2024</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ADBF8458-316F-4F49-8BB8-E461CDDB87C2}" type="slidenum">
              <a:rPr lang="en-US" smtClean="0"/>
              <a:t>‹#›</a:t>
            </a:fld>
            <a:endParaRPr lang="en-US"/>
          </a:p>
        </p:txBody>
      </p:sp>
    </p:spTree>
    <p:extLst>
      <p:ext uri="{BB962C8B-B14F-4D97-AF65-F5344CB8AC3E}">
        <p14:creationId xmlns:p14="http://schemas.microsoft.com/office/powerpoint/2010/main" val="2588873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4665AD7-F2FF-46A3-ADD6-A3AE389A7A88}" type="datetime1">
              <a:rPr lang="en-US" smtClean="0"/>
              <a:t>4/25/2024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BF8458-316F-4F49-8BB8-E461CDDB87C2}" type="slidenum">
              <a:rPr lang="en-US" smtClean="0"/>
              <a:t>‹#›</a:t>
            </a:fld>
            <a:endParaRPr lang="en-US"/>
          </a:p>
        </p:txBody>
      </p:sp>
    </p:spTree>
    <p:extLst>
      <p:ext uri="{BB962C8B-B14F-4D97-AF65-F5344CB8AC3E}">
        <p14:creationId xmlns:p14="http://schemas.microsoft.com/office/powerpoint/2010/main" val="15046251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2E2484B8-A5C0-4426-A9CA-C9A00C1508AE}" type="datetime1">
              <a:rPr lang="en-US" smtClean="0"/>
              <a:t>4/25/2024</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ADBF8458-316F-4F49-8BB8-E461CDDB87C2}" type="slidenum">
              <a:rPr lang="en-US" smtClean="0"/>
              <a:t>‹#›</a:t>
            </a:fld>
            <a:endParaRPr lang="en-US"/>
          </a:p>
        </p:txBody>
      </p:sp>
    </p:spTree>
    <p:extLst>
      <p:ext uri="{BB962C8B-B14F-4D97-AF65-F5344CB8AC3E}">
        <p14:creationId xmlns:p14="http://schemas.microsoft.com/office/powerpoint/2010/main" val="3254316226"/>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 id="2147483782" r:id="rId14"/>
    <p:sldLayoutId id="2147483783" r:id="rId15"/>
    <p:sldLayoutId id="2147483784" r:id="rId16"/>
    <p:sldLayoutId id="2147483785" r:id="rId17"/>
  </p:sldLayoutIdLst>
  <p:hf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8.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5.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image" Target="../media/image7.svg"/><Relationship Id="rId7" Type="http://schemas.openxmlformats.org/officeDocument/2006/relationships/image" Target="../media/image11.svg"/><Relationship Id="rId2" Type="http://schemas.openxmlformats.org/officeDocument/2006/relationships/image" Target="../media/image6.png"/><Relationship Id="rId1" Type="http://schemas.openxmlformats.org/officeDocument/2006/relationships/slideLayout" Target="../slideLayouts/slideLayout15.xml"/><Relationship Id="rId6" Type="http://schemas.openxmlformats.org/officeDocument/2006/relationships/image" Target="../media/image10.png"/><Relationship Id="rId5" Type="http://schemas.openxmlformats.org/officeDocument/2006/relationships/image" Target="../media/image9.sv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AC3347-2E92-852B-06A3-0291DF8EA528}"/>
              </a:ext>
            </a:extLst>
          </p:cNvPr>
          <p:cNvSpPr>
            <a:spLocks noGrp="1"/>
          </p:cNvSpPr>
          <p:nvPr>
            <p:ph type="ctrTitle"/>
          </p:nvPr>
        </p:nvSpPr>
        <p:spPr/>
        <p:txBody>
          <a:bodyPr/>
          <a:lstStyle/>
          <a:p>
            <a:r>
              <a:rPr lang="en-US" sz="5400" dirty="0"/>
              <a:t>City Council Update</a:t>
            </a:r>
            <a:br>
              <a:rPr lang="en-US" sz="5400" dirty="0"/>
            </a:br>
            <a:r>
              <a:rPr lang="en-US" sz="5400" dirty="0"/>
              <a:t>Savannah-Chatham County Interagency Council on Homelessness</a:t>
            </a:r>
          </a:p>
        </p:txBody>
      </p:sp>
      <p:sp>
        <p:nvSpPr>
          <p:cNvPr id="3" name="Subtitle 2">
            <a:extLst>
              <a:ext uri="{FF2B5EF4-FFF2-40B4-BE49-F238E27FC236}">
                <a16:creationId xmlns:a16="http://schemas.microsoft.com/office/drawing/2014/main" id="{522A25D9-118C-0BB3-F750-FBBC13A94A17}"/>
              </a:ext>
            </a:extLst>
          </p:cNvPr>
          <p:cNvSpPr>
            <a:spLocks noGrp="1"/>
          </p:cNvSpPr>
          <p:nvPr>
            <p:ph type="subTitle" idx="1"/>
          </p:nvPr>
        </p:nvSpPr>
        <p:spPr>
          <a:xfrm>
            <a:off x="1224624" y="4890592"/>
            <a:ext cx="8825658" cy="861420"/>
          </a:xfrm>
        </p:spPr>
        <p:txBody>
          <a:bodyPr/>
          <a:lstStyle/>
          <a:p>
            <a:r>
              <a:rPr lang="en-US" dirty="0"/>
              <a:t>April 25, 2024</a:t>
            </a:r>
          </a:p>
          <a:p>
            <a:r>
              <a:rPr lang="en-US" dirty="0"/>
              <a:t>Council Workshop</a:t>
            </a:r>
          </a:p>
        </p:txBody>
      </p:sp>
      <p:sp>
        <p:nvSpPr>
          <p:cNvPr id="4" name="Footer Placeholder 3">
            <a:extLst>
              <a:ext uri="{FF2B5EF4-FFF2-40B4-BE49-F238E27FC236}">
                <a16:creationId xmlns:a16="http://schemas.microsoft.com/office/drawing/2014/main" id="{CCAE70E3-0B0C-E753-0F1E-6292007E272F}"/>
              </a:ext>
            </a:extLst>
          </p:cNvPr>
          <p:cNvSpPr txBox="1">
            <a:spLocks/>
          </p:cNvSpPr>
          <p:nvPr/>
        </p:nvSpPr>
        <p:spPr>
          <a:xfrm>
            <a:off x="1224624" y="6400800"/>
            <a:ext cx="9382416" cy="457200"/>
          </a:xfrm>
          <a:prstGeom prst="rect">
            <a:avLst/>
          </a:prstGeom>
        </p:spPr>
        <p:txBody>
          <a:bodyPr vert="horz" lIns="91440" tIns="45720" rIns="91440" bIns="45720" rtlCol="0" anchor="t"/>
          <a:lstStyle>
            <a:defPPr>
              <a:defRPr lang="en-US"/>
            </a:defPPr>
            <a:lvl1pPr marL="0" algn="l" defTabSz="457200" rtl="0" eaLnBrk="1" latinLnBrk="0" hangingPunct="1">
              <a:defRPr sz="1100" b="0" i="0" kern="1200">
                <a:solidFill>
                  <a:schemeClr val="tx1">
                    <a:tint val="75000"/>
                    <a:alpha val="6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r>
              <a:rPr lang="en-US" altLang="en-US" dirty="0"/>
              <a:t>City of Savannah / Community Services/ City Council Update -  Savannah-Chatham County Interagency Council on Homelessness</a:t>
            </a:r>
          </a:p>
        </p:txBody>
      </p:sp>
    </p:spTree>
    <p:extLst>
      <p:ext uri="{BB962C8B-B14F-4D97-AF65-F5344CB8AC3E}">
        <p14:creationId xmlns:p14="http://schemas.microsoft.com/office/powerpoint/2010/main" val="17003987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FB60D-0173-E520-0E7B-B4FADF562973}"/>
              </a:ext>
            </a:extLst>
          </p:cNvPr>
          <p:cNvSpPr>
            <a:spLocks noGrp="1"/>
          </p:cNvSpPr>
          <p:nvPr>
            <p:ph type="title"/>
          </p:nvPr>
        </p:nvSpPr>
        <p:spPr/>
        <p:txBody>
          <a:bodyPr/>
          <a:lstStyle/>
          <a:p>
            <a:pPr algn="ctr"/>
            <a:r>
              <a:rPr lang="en-US" sz="3600" b="1" dirty="0"/>
              <a:t>Savannah Chatham County Interagency Council on Homelessness:</a:t>
            </a:r>
          </a:p>
        </p:txBody>
      </p:sp>
      <p:sp>
        <p:nvSpPr>
          <p:cNvPr id="3" name="Content Placeholder 2">
            <a:extLst>
              <a:ext uri="{FF2B5EF4-FFF2-40B4-BE49-F238E27FC236}">
                <a16:creationId xmlns:a16="http://schemas.microsoft.com/office/drawing/2014/main" id="{AD400C35-F4EA-2806-C9F6-AA4D7A9D7600}"/>
              </a:ext>
            </a:extLst>
          </p:cNvPr>
          <p:cNvSpPr>
            <a:spLocks noGrp="1"/>
          </p:cNvSpPr>
          <p:nvPr>
            <p:ph idx="1"/>
          </p:nvPr>
        </p:nvSpPr>
        <p:spPr>
          <a:xfrm>
            <a:off x="724747" y="2078577"/>
            <a:ext cx="10130608" cy="4456448"/>
          </a:xfrm>
        </p:spPr>
        <p:txBody>
          <a:bodyPr>
            <a:noAutofit/>
          </a:bodyPr>
          <a:lstStyle/>
          <a:p>
            <a:pPr marL="742950" indent="-742950">
              <a:buFont typeface="+mj-lt"/>
              <a:buAutoNum type="arabicPeriod"/>
            </a:pPr>
            <a:r>
              <a:rPr lang="en-US" sz="3200" dirty="0"/>
              <a:t>The growth of the Savannah-Chatham County Interagency Council on Homelessness/Continuum of Care (ICH/CoC) Board.</a:t>
            </a:r>
          </a:p>
          <a:p>
            <a:pPr marL="742950" indent="-742950">
              <a:buFont typeface="+mj-lt"/>
              <a:buAutoNum type="arabicPeriod"/>
            </a:pPr>
            <a:r>
              <a:rPr lang="en-US" sz="3200" dirty="0"/>
              <a:t>How the ICH has served our community over the last year.</a:t>
            </a:r>
          </a:p>
          <a:p>
            <a:pPr marL="742950" indent="-742950">
              <a:buFont typeface="+mj-lt"/>
              <a:buAutoNum type="arabicPeriod"/>
            </a:pPr>
            <a:r>
              <a:rPr lang="en-US" sz="3200" dirty="0"/>
              <a:t>Progress on the first 5 Year Strategic Plan </a:t>
            </a:r>
          </a:p>
        </p:txBody>
      </p:sp>
      <p:sp>
        <p:nvSpPr>
          <p:cNvPr id="4" name="Slide Number Placeholder 3">
            <a:extLst>
              <a:ext uri="{FF2B5EF4-FFF2-40B4-BE49-F238E27FC236}">
                <a16:creationId xmlns:a16="http://schemas.microsoft.com/office/drawing/2014/main" id="{0523188E-9CF2-CD92-9747-9D49F9410ED5}"/>
              </a:ext>
            </a:extLst>
          </p:cNvPr>
          <p:cNvSpPr>
            <a:spLocks noGrp="1"/>
          </p:cNvSpPr>
          <p:nvPr>
            <p:ph type="sldNum" sz="quarter" idx="12"/>
          </p:nvPr>
        </p:nvSpPr>
        <p:spPr>
          <a:xfrm>
            <a:off x="11730446" y="6278880"/>
            <a:ext cx="461554" cy="579120"/>
          </a:xfrm>
        </p:spPr>
        <p:txBody>
          <a:bodyPr/>
          <a:lstStyle/>
          <a:p>
            <a:fld id="{ADBF8458-316F-4F49-8BB8-E461CDDB87C2}" type="slidenum">
              <a:rPr lang="en-US" sz="1600" smtClean="0">
                <a:solidFill>
                  <a:schemeClr val="tx1">
                    <a:lumMod val="50000"/>
                    <a:lumOff val="50000"/>
                  </a:schemeClr>
                </a:solidFill>
              </a:rPr>
              <a:t>2</a:t>
            </a:fld>
            <a:endParaRPr lang="en-US" sz="1600" dirty="0">
              <a:solidFill>
                <a:schemeClr val="tx1">
                  <a:lumMod val="50000"/>
                  <a:lumOff val="50000"/>
                </a:schemeClr>
              </a:solidFill>
            </a:endParaRPr>
          </a:p>
        </p:txBody>
      </p:sp>
    </p:spTree>
    <p:extLst>
      <p:ext uri="{BB962C8B-B14F-4D97-AF65-F5344CB8AC3E}">
        <p14:creationId xmlns:p14="http://schemas.microsoft.com/office/powerpoint/2010/main" val="107640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038B819-F4E8-F55E-EC90-19B716F53484}"/>
              </a:ext>
            </a:extLst>
          </p:cNvPr>
          <p:cNvSpPr>
            <a:spLocks noGrp="1"/>
          </p:cNvSpPr>
          <p:nvPr>
            <p:ph type="body" sz="half" idx="2"/>
          </p:nvPr>
        </p:nvSpPr>
        <p:spPr>
          <a:xfrm>
            <a:off x="1333850" y="2530550"/>
            <a:ext cx="8909108" cy="3394158"/>
          </a:xfrm>
        </p:spPr>
        <p:txBody>
          <a:bodyPr>
            <a:noAutofit/>
          </a:bodyPr>
          <a:lstStyle/>
          <a:p>
            <a:r>
              <a:rPr lang="en-US" sz="2000" i="1" kern="0" dirty="0">
                <a:solidFill>
                  <a:srgbClr val="000000"/>
                </a:solidFill>
                <a:effectLst/>
                <a:latin typeface="+mn-lt"/>
                <a:ea typeface="Calibri" panose="020F0502020204030204" pitchFamily="34" charset="0"/>
              </a:rPr>
              <a:t>The Savannah-Chatham County Interagency Council on Homelessness (ICH)/ Continuum of Care (CoC) is a year-round planning body of representative stakeholders in the community’s work toward ending homelessness, which coordinates the community’s policies, strategies, and activities toward ending homelessness.  The ICH/CoC work includes gathering and analyzing information to determine the local needs of people experiencing homelessness, implementing strategic responses, and measuring results. </a:t>
            </a:r>
            <a:endParaRPr lang="en-US" sz="2000" i="1" dirty="0">
              <a:latin typeface="+mn-lt"/>
            </a:endParaRPr>
          </a:p>
        </p:txBody>
      </p:sp>
      <p:sp>
        <p:nvSpPr>
          <p:cNvPr id="4" name="Slide Number Placeholder 3">
            <a:extLst>
              <a:ext uri="{FF2B5EF4-FFF2-40B4-BE49-F238E27FC236}">
                <a16:creationId xmlns:a16="http://schemas.microsoft.com/office/drawing/2014/main" id="{047F5E19-4287-CAF8-2A31-B2216197B532}"/>
              </a:ext>
            </a:extLst>
          </p:cNvPr>
          <p:cNvSpPr>
            <a:spLocks noGrp="1"/>
          </p:cNvSpPr>
          <p:nvPr>
            <p:ph type="sldNum" sz="quarter" idx="12"/>
          </p:nvPr>
        </p:nvSpPr>
        <p:spPr/>
        <p:txBody>
          <a:bodyPr/>
          <a:lstStyle/>
          <a:p>
            <a:fld id="{ADBF8458-316F-4F49-8BB8-E461CDDB87C2}" type="slidenum">
              <a:rPr lang="en-US" smtClean="0"/>
              <a:t>3</a:t>
            </a:fld>
            <a:endParaRPr lang="en-US"/>
          </a:p>
        </p:txBody>
      </p:sp>
      <p:sp>
        <p:nvSpPr>
          <p:cNvPr id="5" name="TextBox 4">
            <a:extLst>
              <a:ext uri="{FF2B5EF4-FFF2-40B4-BE49-F238E27FC236}">
                <a16:creationId xmlns:a16="http://schemas.microsoft.com/office/drawing/2014/main" id="{445ABBD7-0FA8-F7F9-D97B-4A112C05E73E}"/>
              </a:ext>
            </a:extLst>
          </p:cNvPr>
          <p:cNvSpPr txBox="1"/>
          <p:nvPr/>
        </p:nvSpPr>
        <p:spPr>
          <a:xfrm>
            <a:off x="1160652" y="933292"/>
            <a:ext cx="10335220" cy="1384995"/>
          </a:xfrm>
          <a:prstGeom prst="rect">
            <a:avLst/>
          </a:prstGeom>
          <a:noFill/>
        </p:spPr>
        <p:txBody>
          <a:bodyPr wrap="square" rtlCol="0">
            <a:spAutoFit/>
          </a:bodyPr>
          <a:lstStyle/>
          <a:p>
            <a:r>
              <a:rPr lang="en-US" sz="2800" b="1" kern="0">
                <a:effectLst/>
                <a:latin typeface="+mj-lt"/>
                <a:ea typeface="Times New Roman" panose="02020603050405020304" pitchFamily="18" charset="0"/>
                <a:cs typeface="Times New Roman" panose="02020603050405020304" pitchFamily="18" charset="0"/>
              </a:rPr>
              <a:t>THE ROLE </a:t>
            </a:r>
            <a:r>
              <a:rPr lang="en-US" sz="2800" b="1" kern="0" dirty="0">
                <a:effectLst/>
                <a:latin typeface="+mj-lt"/>
                <a:ea typeface="Times New Roman" panose="02020603050405020304" pitchFamily="18" charset="0"/>
                <a:cs typeface="Times New Roman" panose="02020603050405020304" pitchFamily="18" charset="0"/>
              </a:rPr>
              <a:t>OF THE SAVANNAH-CHATHAM COUNTY</a:t>
            </a:r>
            <a:br>
              <a:rPr lang="en-US" sz="2800" b="1" kern="100" dirty="0">
                <a:effectLst/>
                <a:latin typeface="+mj-lt"/>
                <a:ea typeface="Calibri" panose="020F0502020204030204" pitchFamily="34" charset="0"/>
                <a:cs typeface="Times New Roman" panose="02020603050405020304" pitchFamily="18" charset="0"/>
              </a:rPr>
            </a:br>
            <a:r>
              <a:rPr lang="en-US" sz="2800" b="1" kern="0" dirty="0">
                <a:effectLst/>
                <a:latin typeface="+mj-lt"/>
                <a:ea typeface="Times New Roman" panose="02020603050405020304" pitchFamily="18" charset="0"/>
                <a:cs typeface="Times New Roman" panose="02020603050405020304" pitchFamily="18" charset="0"/>
              </a:rPr>
              <a:t>INTERAGENCY COUNCIL ON HOMELESSNESS(ICH)</a:t>
            </a:r>
            <a:br>
              <a:rPr lang="en-US" sz="2800" b="1" kern="100" dirty="0">
                <a:effectLst/>
                <a:latin typeface="+mj-lt"/>
                <a:ea typeface="Calibri" panose="020F0502020204030204" pitchFamily="34" charset="0"/>
                <a:cs typeface="Times New Roman" panose="02020603050405020304" pitchFamily="18" charset="0"/>
              </a:rPr>
            </a:br>
            <a:r>
              <a:rPr lang="en-US" sz="2800" b="1" kern="0" dirty="0">
                <a:effectLst/>
                <a:latin typeface="+mj-lt"/>
                <a:ea typeface="Times New Roman" panose="02020603050405020304" pitchFamily="18" charset="0"/>
                <a:cs typeface="Times New Roman" panose="02020603050405020304" pitchFamily="18" charset="0"/>
              </a:rPr>
              <a:t>AND CONTINUUM OF CARE (CoC):</a:t>
            </a:r>
            <a:endParaRPr lang="en-US" sz="2600" b="1" dirty="0">
              <a:latin typeface="+mj-lt"/>
            </a:endParaRPr>
          </a:p>
        </p:txBody>
      </p:sp>
    </p:spTree>
    <p:extLst>
      <p:ext uri="{BB962C8B-B14F-4D97-AF65-F5344CB8AC3E}">
        <p14:creationId xmlns:p14="http://schemas.microsoft.com/office/powerpoint/2010/main" val="11711807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Content Placeholder 10">
            <a:extLst>
              <a:ext uri="{FF2B5EF4-FFF2-40B4-BE49-F238E27FC236}">
                <a16:creationId xmlns:a16="http://schemas.microsoft.com/office/drawing/2014/main" id="{EDAEB342-2DE5-40A9-1FF3-A742BB67884C}"/>
              </a:ext>
            </a:extLst>
          </p:cNvPr>
          <p:cNvGraphicFramePr>
            <a:graphicFrameLocks noGrp="1"/>
          </p:cNvGraphicFramePr>
          <p:nvPr>
            <p:ph sz="half" idx="1"/>
            <p:extLst>
              <p:ext uri="{D42A27DB-BD31-4B8C-83A1-F6EECF244321}">
                <p14:modId xmlns:p14="http://schemas.microsoft.com/office/powerpoint/2010/main" val="3493656184"/>
              </p:ext>
            </p:extLst>
          </p:nvPr>
        </p:nvGraphicFramePr>
        <p:xfrm>
          <a:off x="726105" y="2555517"/>
          <a:ext cx="4881198" cy="41957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extBox 1">
            <a:extLst>
              <a:ext uri="{FF2B5EF4-FFF2-40B4-BE49-F238E27FC236}">
                <a16:creationId xmlns:a16="http://schemas.microsoft.com/office/drawing/2014/main" id="{699BF6EF-2FBA-B627-1E7F-6A6B7849AC14}"/>
              </a:ext>
            </a:extLst>
          </p:cNvPr>
          <p:cNvSpPr txBox="1"/>
          <p:nvPr/>
        </p:nvSpPr>
        <p:spPr>
          <a:xfrm>
            <a:off x="276570" y="241770"/>
            <a:ext cx="10310336" cy="523220"/>
          </a:xfrm>
          <a:prstGeom prst="rect">
            <a:avLst/>
          </a:prstGeom>
          <a:noFill/>
        </p:spPr>
        <p:txBody>
          <a:bodyPr wrap="square" rtlCol="0">
            <a:spAutoFit/>
          </a:bodyPr>
          <a:lstStyle/>
          <a:p>
            <a:r>
              <a:rPr kumimoji="0" lang="en-US" sz="2800" b="1" i="0" u="none" strike="noStrike" kern="1200" cap="none" spc="0" normalizeH="0" baseline="0" noProof="0" dirty="0">
                <a:ln>
                  <a:noFill/>
                </a:ln>
                <a:solidFill>
                  <a:prstClr val="black"/>
                </a:solidFill>
                <a:effectLst/>
                <a:uLnTx/>
                <a:uFillTx/>
                <a:latin typeface="Century Gothic" panose="020B0502020202020204"/>
                <a:ea typeface="+mn-ea"/>
                <a:cs typeface="+mn-cs"/>
              </a:rPr>
              <a:t>Continuing to Grow &amp; Strengthen the ICH/CoC Board:</a:t>
            </a:r>
            <a:endParaRPr lang="en-US" sz="2600" b="1" dirty="0"/>
          </a:p>
        </p:txBody>
      </p:sp>
      <p:sp>
        <p:nvSpPr>
          <p:cNvPr id="6" name="Slide Number Placeholder 5">
            <a:extLst>
              <a:ext uri="{FF2B5EF4-FFF2-40B4-BE49-F238E27FC236}">
                <a16:creationId xmlns:a16="http://schemas.microsoft.com/office/drawing/2014/main" id="{4F5BBB31-7A8E-92AE-4486-1146C0E016AD}"/>
              </a:ext>
            </a:extLst>
          </p:cNvPr>
          <p:cNvSpPr>
            <a:spLocks noGrp="1"/>
          </p:cNvSpPr>
          <p:nvPr>
            <p:ph type="sldNum" sz="quarter" idx="12"/>
          </p:nvPr>
        </p:nvSpPr>
        <p:spPr>
          <a:xfrm>
            <a:off x="11652068" y="6370164"/>
            <a:ext cx="539932" cy="487836"/>
          </a:xfrm>
        </p:spPr>
        <p:txBody>
          <a:bodyPr/>
          <a:lstStyle/>
          <a:p>
            <a:fld id="{ADBF8458-316F-4F49-8BB8-E461CDDB87C2}" type="slidenum">
              <a:rPr lang="en-US" sz="1600" smtClean="0"/>
              <a:t>4</a:t>
            </a:fld>
            <a:endParaRPr lang="en-US" sz="1600" dirty="0"/>
          </a:p>
        </p:txBody>
      </p:sp>
      <p:grpSp>
        <p:nvGrpSpPr>
          <p:cNvPr id="10" name="Group 9">
            <a:extLst>
              <a:ext uri="{FF2B5EF4-FFF2-40B4-BE49-F238E27FC236}">
                <a16:creationId xmlns:a16="http://schemas.microsoft.com/office/drawing/2014/main" id="{408FCBDD-4571-0F45-A516-7568930DE522}"/>
              </a:ext>
            </a:extLst>
          </p:cNvPr>
          <p:cNvGrpSpPr/>
          <p:nvPr/>
        </p:nvGrpSpPr>
        <p:grpSpPr>
          <a:xfrm>
            <a:off x="726105" y="1727965"/>
            <a:ext cx="4881198" cy="708480"/>
            <a:chOff x="568498" y="1010"/>
            <a:chExt cx="7958975" cy="708480"/>
          </a:xfrm>
        </p:grpSpPr>
        <p:sp>
          <p:nvSpPr>
            <p:cNvPr id="12" name="Rectangle: Rounded Corners 11">
              <a:extLst>
                <a:ext uri="{FF2B5EF4-FFF2-40B4-BE49-F238E27FC236}">
                  <a16:creationId xmlns:a16="http://schemas.microsoft.com/office/drawing/2014/main" id="{BC31B2CF-8C83-D0E4-FFB5-E92C1E32B914}"/>
                </a:ext>
              </a:extLst>
            </p:cNvPr>
            <p:cNvSpPr/>
            <p:nvPr/>
          </p:nvSpPr>
          <p:spPr>
            <a:xfrm>
              <a:off x="568498" y="1010"/>
              <a:ext cx="7958975" cy="70848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sz="2600"/>
            </a:p>
          </p:txBody>
        </p:sp>
        <p:sp>
          <p:nvSpPr>
            <p:cNvPr id="13" name="Rectangle: Rounded Corners 4">
              <a:extLst>
                <a:ext uri="{FF2B5EF4-FFF2-40B4-BE49-F238E27FC236}">
                  <a16:creationId xmlns:a16="http://schemas.microsoft.com/office/drawing/2014/main" id="{75B20529-E4BA-18F8-834D-AD8741DA91B1}"/>
                </a:ext>
              </a:extLst>
            </p:cNvPr>
            <p:cNvSpPr txBox="1"/>
            <p:nvPr/>
          </p:nvSpPr>
          <p:spPr>
            <a:xfrm>
              <a:off x="603083" y="35595"/>
              <a:ext cx="7889805" cy="63931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0830" tIns="0" rIns="300830" bIns="0" numCol="1" spcCol="1270" anchor="ctr" anchorCtr="0">
              <a:noAutofit/>
            </a:bodyPr>
            <a:lstStyle/>
            <a:p>
              <a:pPr marL="0" lvl="0" indent="0" algn="l" defTabSz="1066800">
                <a:lnSpc>
                  <a:spcPct val="90000"/>
                </a:lnSpc>
                <a:spcBef>
                  <a:spcPct val="0"/>
                </a:spcBef>
                <a:spcAft>
                  <a:spcPct val="35000"/>
                </a:spcAft>
                <a:buNone/>
              </a:pPr>
              <a:r>
                <a:rPr lang="en-US" sz="2600" kern="1200" dirty="0"/>
                <a:t>Community Board Seats:</a:t>
              </a:r>
            </a:p>
          </p:txBody>
        </p:sp>
      </p:grpSp>
      <p:grpSp>
        <p:nvGrpSpPr>
          <p:cNvPr id="14" name="Group 13">
            <a:extLst>
              <a:ext uri="{FF2B5EF4-FFF2-40B4-BE49-F238E27FC236}">
                <a16:creationId xmlns:a16="http://schemas.microsoft.com/office/drawing/2014/main" id="{06531E3E-D9D4-2362-4458-DA0A7520DE5F}"/>
              </a:ext>
            </a:extLst>
          </p:cNvPr>
          <p:cNvGrpSpPr/>
          <p:nvPr/>
        </p:nvGrpSpPr>
        <p:grpSpPr>
          <a:xfrm>
            <a:off x="6196494" y="1726052"/>
            <a:ext cx="5082186" cy="708480"/>
            <a:chOff x="568498" y="20148"/>
            <a:chExt cx="7958975" cy="708480"/>
          </a:xfrm>
          <a:solidFill>
            <a:schemeClr val="accent5"/>
          </a:solidFill>
        </p:grpSpPr>
        <p:sp>
          <p:nvSpPr>
            <p:cNvPr id="15" name="Rectangle: Rounded Corners 14">
              <a:extLst>
                <a:ext uri="{FF2B5EF4-FFF2-40B4-BE49-F238E27FC236}">
                  <a16:creationId xmlns:a16="http://schemas.microsoft.com/office/drawing/2014/main" id="{48992D5A-8EB8-9E75-806E-3561A4FB0DFC}"/>
                </a:ext>
              </a:extLst>
            </p:cNvPr>
            <p:cNvSpPr/>
            <p:nvPr/>
          </p:nvSpPr>
          <p:spPr>
            <a:xfrm>
              <a:off x="568498" y="20148"/>
              <a:ext cx="7958975" cy="708480"/>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sz="2600"/>
            </a:p>
          </p:txBody>
        </p:sp>
        <p:sp>
          <p:nvSpPr>
            <p:cNvPr id="16" name="Rectangle: Rounded Corners 4">
              <a:extLst>
                <a:ext uri="{FF2B5EF4-FFF2-40B4-BE49-F238E27FC236}">
                  <a16:creationId xmlns:a16="http://schemas.microsoft.com/office/drawing/2014/main" id="{5282F35D-78BF-D814-E78A-CB8EEE383429}"/>
                </a:ext>
              </a:extLst>
            </p:cNvPr>
            <p:cNvSpPr txBox="1"/>
            <p:nvPr/>
          </p:nvSpPr>
          <p:spPr>
            <a:xfrm>
              <a:off x="627844" y="54733"/>
              <a:ext cx="7889806" cy="639310"/>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300830" tIns="0" rIns="300830" bIns="0" numCol="1" spcCol="1270" anchor="ctr" anchorCtr="0">
              <a:noAutofit/>
            </a:bodyPr>
            <a:lstStyle/>
            <a:p>
              <a:pPr marL="0" lvl="0" indent="0" algn="l" defTabSz="1066800">
                <a:lnSpc>
                  <a:spcPct val="90000"/>
                </a:lnSpc>
                <a:spcBef>
                  <a:spcPct val="0"/>
                </a:spcBef>
                <a:spcAft>
                  <a:spcPct val="35000"/>
                </a:spcAft>
                <a:buNone/>
              </a:pPr>
              <a:r>
                <a:rPr lang="en-US" sz="2600" kern="1200" dirty="0"/>
                <a:t>Governmental Board Seats:</a:t>
              </a:r>
            </a:p>
          </p:txBody>
        </p:sp>
      </p:grpSp>
      <p:graphicFrame>
        <p:nvGraphicFramePr>
          <p:cNvPr id="17" name="Content Placeholder 10">
            <a:extLst>
              <a:ext uri="{FF2B5EF4-FFF2-40B4-BE49-F238E27FC236}">
                <a16:creationId xmlns:a16="http://schemas.microsoft.com/office/drawing/2014/main" id="{879465D2-ADC0-AEF0-AEB5-208C54C67021}"/>
              </a:ext>
            </a:extLst>
          </p:cNvPr>
          <p:cNvGraphicFramePr>
            <a:graphicFrameLocks/>
          </p:cNvGraphicFramePr>
          <p:nvPr>
            <p:extLst>
              <p:ext uri="{D42A27DB-BD31-4B8C-83A1-F6EECF244321}">
                <p14:modId xmlns:p14="http://schemas.microsoft.com/office/powerpoint/2010/main" val="973619684"/>
              </p:ext>
            </p:extLst>
          </p:nvPr>
        </p:nvGraphicFramePr>
        <p:xfrm>
          <a:off x="6196494" y="2555517"/>
          <a:ext cx="4881198" cy="41957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30" name="Rectangle: Rounded Corners 29">
            <a:extLst>
              <a:ext uri="{FF2B5EF4-FFF2-40B4-BE49-F238E27FC236}">
                <a16:creationId xmlns:a16="http://schemas.microsoft.com/office/drawing/2014/main" id="{61305440-2102-73CB-71B4-10CC2092F8E1}"/>
              </a:ext>
            </a:extLst>
          </p:cNvPr>
          <p:cNvSpPr/>
          <p:nvPr/>
        </p:nvSpPr>
        <p:spPr>
          <a:xfrm>
            <a:off x="1677798" y="799575"/>
            <a:ext cx="7949889" cy="708480"/>
          </a:xfrm>
          <a:prstGeom prst="roundRect">
            <a:avLst/>
          </a:prstGeom>
          <a:solidFill>
            <a:schemeClr val="tx1">
              <a:lumMod val="75000"/>
              <a:lumOff val="2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r>
              <a:rPr lang="en-US" sz="2200" b="1" dirty="0"/>
              <a:t>Adding Key Leadership to Drive the Work of the ICH/CoC </a:t>
            </a:r>
          </a:p>
        </p:txBody>
      </p:sp>
    </p:spTree>
    <p:extLst>
      <p:ext uri="{BB962C8B-B14F-4D97-AF65-F5344CB8AC3E}">
        <p14:creationId xmlns:p14="http://schemas.microsoft.com/office/powerpoint/2010/main" val="3560683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DA01A6A-6459-CF56-754E-E2E59BBEC8DA}"/>
              </a:ext>
            </a:extLst>
          </p:cNvPr>
          <p:cNvSpPr>
            <a:spLocks noGrp="1"/>
          </p:cNvSpPr>
          <p:nvPr>
            <p:ph type="sldNum" sz="quarter" idx="12"/>
          </p:nvPr>
        </p:nvSpPr>
        <p:spPr>
          <a:xfrm>
            <a:off x="11660777" y="6385661"/>
            <a:ext cx="531223" cy="472339"/>
          </a:xfrm>
        </p:spPr>
        <p:txBody>
          <a:bodyPr/>
          <a:lstStyle/>
          <a:p>
            <a:fld id="{ADBF8458-316F-4F49-8BB8-E461CDDB87C2}" type="slidenum">
              <a:rPr lang="en-US" sz="1600" smtClean="0"/>
              <a:t>5</a:t>
            </a:fld>
            <a:endParaRPr lang="en-US" sz="1600" dirty="0"/>
          </a:p>
        </p:txBody>
      </p:sp>
      <p:graphicFrame>
        <p:nvGraphicFramePr>
          <p:cNvPr id="6" name="Content Placeholder 3">
            <a:extLst>
              <a:ext uri="{FF2B5EF4-FFF2-40B4-BE49-F238E27FC236}">
                <a16:creationId xmlns:a16="http://schemas.microsoft.com/office/drawing/2014/main" id="{2A30BE27-9471-B6E8-86B0-1658B7142D96}"/>
              </a:ext>
            </a:extLst>
          </p:cNvPr>
          <p:cNvGraphicFramePr>
            <a:graphicFrameLocks noGrp="1"/>
          </p:cNvGraphicFramePr>
          <p:nvPr>
            <p:ph idx="1"/>
            <p:extLst>
              <p:ext uri="{D42A27DB-BD31-4B8C-83A1-F6EECF244321}">
                <p14:modId xmlns:p14="http://schemas.microsoft.com/office/powerpoint/2010/main" val="753240245"/>
              </p:ext>
            </p:extLst>
          </p:nvPr>
        </p:nvGraphicFramePr>
        <p:xfrm>
          <a:off x="704674" y="2155972"/>
          <a:ext cx="10839625" cy="40585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ectangle: Rounded Corners 6">
            <a:extLst>
              <a:ext uri="{FF2B5EF4-FFF2-40B4-BE49-F238E27FC236}">
                <a16:creationId xmlns:a16="http://schemas.microsoft.com/office/drawing/2014/main" id="{6B26065D-7DD4-BA56-ADFA-3717746C37D5}"/>
              </a:ext>
            </a:extLst>
          </p:cNvPr>
          <p:cNvSpPr/>
          <p:nvPr/>
        </p:nvSpPr>
        <p:spPr>
          <a:xfrm>
            <a:off x="570451" y="973667"/>
            <a:ext cx="7949889" cy="708480"/>
          </a:xfrm>
          <a:prstGeom prst="roundRect">
            <a:avLst/>
          </a:prstGeom>
          <a:solidFill>
            <a:schemeClr val="tx1">
              <a:lumMod val="75000"/>
              <a:lumOff val="2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r>
              <a:rPr lang="en-US" sz="2200" b="1" dirty="0"/>
              <a:t>Increasing The Role of Those With Lived Experience </a:t>
            </a:r>
          </a:p>
        </p:txBody>
      </p:sp>
    </p:spTree>
    <p:extLst>
      <p:ext uri="{BB962C8B-B14F-4D97-AF65-F5344CB8AC3E}">
        <p14:creationId xmlns:p14="http://schemas.microsoft.com/office/powerpoint/2010/main" val="42193807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A8E3546-BE3B-BFF2-169D-67913F3AF63A}"/>
              </a:ext>
            </a:extLst>
          </p:cNvPr>
          <p:cNvSpPr>
            <a:spLocks noGrp="1"/>
          </p:cNvSpPr>
          <p:nvPr>
            <p:ph type="sldNum" sz="quarter" idx="12"/>
          </p:nvPr>
        </p:nvSpPr>
        <p:spPr/>
        <p:txBody>
          <a:bodyPr/>
          <a:lstStyle/>
          <a:p>
            <a:fld id="{ADBF8458-316F-4F49-8BB8-E461CDDB87C2}" type="slidenum">
              <a:rPr lang="en-US" smtClean="0"/>
              <a:t>6</a:t>
            </a:fld>
            <a:endParaRPr lang="en-US"/>
          </a:p>
        </p:txBody>
      </p:sp>
      <p:sp>
        <p:nvSpPr>
          <p:cNvPr id="4" name="TextBox 3">
            <a:extLst>
              <a:ext uri="{FF2B5EF4-FFF2-40B4-BE49-F238E27FC236}">
                <a16:creationId xmlns:a16="http://schemas.microsoft.com/office/drawing/2014/main" id="{98AE21FE-27EC-EB3B-5C67-C094BA2D063D}"/>
              </a:ext>
            </a:extLst>
          </p:cNvPr>
          <p:cNvSpPr txBox="1"/>
          <p:nvPr/>
        </p:nvSpPr>
        <p:spPr>
          <a:xfrm>
            <a:off x="591895" y="283072"/>
            <a:ext cx="10335220" cy="492443"/>
          </a:xfrm>
          <a:prstGeom prst="rect">
            <a:avLst/>
          </a:prstGeom>
          <a:noFill/>
        </p:spPr>
        <p:txBody>
          <a:bodyPr wrap="square" rtlCol="0">
            <a:spAutoFit/>
          </a:bodyPr>
          <a:lstStyle/>
          <a:p>
            <a:r>
              <a:rPr lang="en-US" sz="2600" b="1" dirty="0"/>
              <a:t>Increased Access to Services Through Collaboration:</a:t>
            </a:r>
          </a:p>
        </p:txBody>
      </p:sp>
      <p:graphicFrame>
        <p:nvGraphicFramePr>
          <p:cNvPr id="5" name="Diagram 4">
            <a:extLst>
              <a:ext uri="{FF2B5EF4-FFF2-40B4-BE49-F238E27FC236}">
                <a16:creationId xmlns:a16="http://schemas.microsoft.com/office/drawing/2014/main" id="{DF26C003-0DAA-F049-E225-A709DF5CCE26}"/>
              </a:ext>
            </a:extLst>
          </p:cNvPr>
          <p:cNvGraphicFramePr/>
          <p:nvPr>
            <p:extLst>
              <p:ext uri="{D42A27DB-BD31-4B8C-83A1-F6EECF244321}">
                <p14:modId xmlns:p14="http://schemas.microsoft.com/office/powerpoint/2010/main" val="1371455154"/>
              </p:ext>
            </p:extLst>
          </p:nvPr>
        </p:nvGraphicFramePr>
        <p:xfrm>
          <a:off x="720435" y="1191491"/>
          <a:ext cx="9330027" cy="50050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614390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C52D4B9-FCB3-48AB-1ADC-DC51B79D9739}"/>
              </a:ext>
            </a:extLst>
          </p:cNvPr>
          <p:cNvSpPr txBox="1"/>
          <p:nvPr/>
        </p:nvSpPr>
        <p:spPr>
          <a:xfrm>
            <a:off x="591895" y="283072"/>
            <a:ext cx="10335220" cy="492443"/>
          </a:xfrm>
          <a:prstGeom prst="rect">
            <a:avLst/>
          </a:prstGeom>
          <a:noFill/>
        </p:spPr>
        <p:txBody>
          <a:bodyPr wrap="square" rtlCol="0">
            <a:spAutoFit/>
          </a:bodyPr>
          <a:lstStyle/>
          <a:p>
            <a:r>
              <a:rPr lang="en-US" sz="2600" b="1" dirty="0"/>
              <a:t>The Strategic Plan Progress To Date: </a:t>
            </a:r>
          </a:p>
        </p:txBody>
      </p:sp>
      <p:sp>
        <p:nvSpPr>
          <p:cNvPr id="18" name="Slide Number Placeholder 17">
            <a:extLst>
              <a:ext uri="{FF2B5EF4-FFF2-40B4-BE49-F238E27FC236}">
                <a16:creationId xmlns:a16="http://schemas.microsoft.com/office/drawing/2014/main" id="{71BAD234-2E09-9113-AC21-6BDE2861AAD3}"/>
              </a:ext>
            </a:extLst>
          </p:cNvPr>
          <p:cNvSpPr>
            <a:spLocks noGrp="1"/>
          </p:cNvSpPr>
          <p:nvPr>
            <p:ph type="sldNum" sz="quarter" idx="12"/>
          </p:nvPr>
        </p:nvSpPr>
        <p:spPr>
          <a:xfrm>
            <a:off x="11739154" y="6365966"/>
            <a:ext cx="452846" cy="492034"/>
          </a:xfrm>
        </p:spPr>
        <p:txBody>
          <a:bodyPr/>
          <a:lstStyle/>
          <a:p>
            <a:fld id="{ADBF8458-316F-4F49-8BB8-E461CDDB87C2}" type="slidenum">
              <a:rPr lang="en-US" sz="1600" smtClean="0"/>
              <a:t>7</a:t>
            </a:fld>
            <a:endParaRPr lang="en-US" sz="1600" dirty="0"/>
          </a:p>
        </p:txBody>
      </p:sp>
      <p:grpSp>
        <p:nvGrpSpPr>
          <p:cNvPr id="5" name="Group 4">
            <a:extLst>
              <a:ext uri="{FF2B5EF4-FFF2-40B4-BE49-F238E27FC236}">
                <a16:creationId xmlns:a16="http://schemas.microsoft.com/office/drawing/2014/main" id="{D3906E30-D123-D2E5-D00E-4077CC01A133}"/>
              </a:ext>
            </a:extLst>
          </p:cNvPr>
          <p:cNvGrpSpPr/>
          <p:nvPr/>
        </p:nvGrpSpPr>
        <p:grpSpPr>
          <a:xfrm>
            <a:off x="790644" y="775515"/>
            <a:ext cx="9278869" cy="1021184"/>
            <a:chOff x="568498" y="1010"/>
            <a:chExt cx="7958975" cy="708480"/>
          </a:xfrm>
        </p:grpSpPr>
        <p:sp>
          <p:nvSpPr>
            <p:cNvPr id="6" name="Rectangle: Rounded Corners 5">
              <a:extLst>
                <a:ext uri="{FF2B5EF4-FFF2-40B4-BE49-F238E27FC236}">
                  <a16:creationId xmlns:a16="http://schemas.microsoft.com/office/drawing/2014/main" id="{9250A858-5B28-E006-7FC2-008154FA708E}"/>
                </a:ext>
              </a:extLst>
            </p:cNvPr>
            <p:cNvSpPr/>
            <p:nvPr/>
          </p:nvSpPr>
          <p:spPr>
            <a:xfrm>
              <a:off x="568498" y="1010"/>
              <a:ext cx="7958975" cy="70848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sz="2600"/>
            </a:p>
          </p:txBody>
        </p:sp>
        <p:sp>
          <p:nvSpPr>
            <p:cNvPr id="7" name="Rectangle: Rounded Corners 4">
              <a:extLst>
                <a:ext uri="{FF2B5EF4-FFF2-40B4-BE49-F238E27FC236}">
                  <a16:creationId xmlns:a16="http://schemas.microsoft.com/office/drawing/2014/main" id="{CEC19C99-5DB1-2B32-B4E9-F5BC6CD9AF95}"/>
                </a:ext>
              </a:extLst>
            </p:cNvPr>
            <p:cNvSpPr txBox="1"/>
            <p:nvPr/>
          </p:nvSpPr>
          <p:spPr>
            <a:xfrm>
              <a:off x="603083" y="35595"/>
              <a:ext cx="7889805" cy="63931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0830" tIns="0" rIns="300830" bIns="0" numCol="1" spcCol="1270" anchor="ctr" anchorCtr="0">
              <a:noAutofit/>
            </a:bodyPr>
            <a:lstStyle/>
            <a:p>
              <a:pPr marL="0" lvl="0" indent="0" algn="l" defTabSz="1066800">
                <a:lnSpc>
                  <a:spcPct val="90000"/>
                </a:lnSpc>
                <a:spcBef>
                  <a:spcPct val="0"/>
                </a:spcBef>
                <a:spcAft>
                  <a:spcPct val="35000"/>
                </a:spcAft>
                <a:buNone/>
              </a:pPr>
              <a:r>
                <a:rPr lang="en-US" sz="2600" b="1" kern="1200" dirty="0"/>
                <a:t>A </a:t>
              </a:r>
              <a:r>
                <a:rPr lang="en-US" sz="2600" b="1" dirty="0"/>
                <a:t>Community-Wide Plan for Addressing Homelessness &amp; Creating More Housing Options</a:t>
              </a:r>
              <a:endParaRPr lang="en-US" sz="2600" b="1" kern="1200" dirty="0"/>
            </a:p>
          </p:txBody>
        </p:sp>
      </p:grpSp>
      <p:graphicFrame>
        <p:nvGraphicFramePr>
          <p:cNvPr id="3" name="Diagram 2">
            <a:extLst>
              <a:ext uri="{FF2B5EF4-FFF2-40B4-BE49-F238E27FC236}">
                <a16:creationId xmlns:a16="http://schemas.microsoft.com/office/drawing/2014/main" id="{2773E616-BD8A-E563-6186-F367D7B6851C}"/>
              </a:ext>
            </a:extLst>
          </p:cNvPr>
          <p:cNvGraphicFramePr/>
          <p:nvPr>
            <p:extLst>
              <p:ext uri="{D42A27DB-BD31-4B8C-83A1-F6EECF244321}">
                <p14:modId xmlns:p14="http://schemas.microsoft.com/office/powerpoint/2010/main" val="2110449550"/>
              </p:ext>
            </p:extLst>
          </p:nvPr>
        </p:nvGraphicFramePr>
        <p:xfrm>
          <a:off x="1048781" y="2083675"/>
          <a:ext cx="8762597" cy="38991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365614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E20396FD-6FB8-231E-3895-9772491B7089}"/>
              </a:ext>
            </a:extLst>
          </p:cNvPr>
          <p:cNvSpPr>
            <a:spLocks noGrp="1"/>
          </p:cNvSpPr>
          <p:nvPr>
            <p:ph type="body" idx="1"/>
          </p:nvPr>
        </p:nvSpPr>
        <p:spPr>
          <a:xfrm>
            <a:off x="653094" y="4373915"/>
            <a:ext cx="2940050" cy="576262"/>
          </a:xfrm>
        </p:spPr>
        <p:txBody>
          <a:bodyPr/>
          <a:lstStyle/>
          <a:p>
            <a:pPr algn="ctr"/>
            <a:r>
              <a:rPr lang="en-US" dirty="0"/>
              <a:t>Strengthen ICH/CoC Structure </a:t>
            </a:r>
          </a:p>
        </p:txBody>
      </p:sp>
      <p:sp>
        <p:nvSpPr>
          <p:cNvPr id="10" name="Text Placeholder 9">
            <a:extLst>
              <a:ext uri="{FF2B5EF4-FFF2-40B4-BE49-F238E27FC236}">
                <a16:creationId xmlns:a16="http://schemas.microsoft.com/office/drawing/2014/main" id="{8076E149-1846-013C-B3A0-893CCBDDE2CF}"/>
              </a:ext>
            </a:extLst>
          </p:cNvPr>
          <p:cNvSpPr>
            <a:spLocks noGrp="1"/>
          </p:cNvSpPr>
          <p:nvPr>
            <p:ph type="body" sz="quarter" idx="3"/>
          </p:nvPr>
        </p:nvSpPr>
        <p:spPr>
          <a:xfrm>
            <a:off x="3879849" y="4773171"/>
            <a:ext cx="2930525" cy="576262"/>
          </a:xfrm>
        </p:spPr>
        <p:txBody>
          <a:bodyPr/>
          <a:lstStyle/>
          <a:p>
            <a:pPr algn="ctr"/>
            <a:r>
              <a:rPr lang="en-US" dirty="0"/>
              <a:t>Address Gaps &amp; Improving Our System of Care</a:t>
            </a:r>
          </a:p>
        </p:txBody>
      </p:sp>
      <p:sp>
        <p:nvSpPr>
          <p:cNvPr id="11" name="Text Placeholder 10">
            <a:extLst>
              <a:ext uri="{FF2B5EF4-FFF2-40B4-BE49-F238E27FC236}">
                <a16:creationId xmlns:a16="http://schemas.microsoft.com/office/drawing/2014/main" id="{EF0F01E0-AEE4-F81C-04C0-5451C3592BD0}"/>
              </a:ext>
            </a:extLst>
          </p:cNvPr>
          <p:cNvSpPr>
            <a:spLocks noGrp="1"/>
          </p:cNvSpPr>
          <p:nvPr>
            <p:ph type="body" sz="quarter" idx="13"/>
          </p:nvPr>
        </p:nvSpPr>
        <p:spPr>
          <a:xfrm>
            <a:off x="7097079" y="4773171"/>
            <a:ext cx="2932113" cy="576262"/>
          </a:xfrm>
        </p:spPr>
        <p:txBody>
          <a:bodyPr/>
          <a:lstStyle/>
          <a:p>
            <a:pPr algn="ctr"/>
            <a:r>
              <a:rPr lang="en-US" dirty="0"/>
              <a:t>Build Resources to Prevent Homelessness</a:t>
            </a:r>
          </a:p>
        </p:txBody>
      </p:sp>
      <p:sp>
        <p:nvSpPr>
          <p:cNvPr id="7" name="Slide Number Placeholder 6">
            <a:extLst>
              <a:ext uri="{FF2B5EF4-FFF2-40B4-BE49-F238E27FC236}">
                <a16:creationId xmlns:a16="http://schemas.microsoft.com/office/drawing/2014/main" id="{665110D4-2A48-D934-E9D4-0E902CAFDE24}"/>
              </a:ext>
            </a:extLst>
          </p:cNvPr>
          <p:cNvSpPr>
            <a:spLocks noGrp="1"/>
          </p:cNvSpPr>
          <p:nvPr>
            <p:ph type="sldNum" sz="quarter" idx="12"/>
          </p:nvPr>
        </p:nvSpPr>
        <p:spPr/>
        <p:txBody>
          <a:bodyPr/>
          <a:lstStyle/>
          <a:p>
            <a:fld id="{ADBF8458-316F-4F49-8BB8-E461CDDB87C2}" type="slidenum">
              <a:rPr lang="en-US" smtClean="0"/>
              <a:t>8</a:t>
            </a:fld>
            <a:endParaRPr lang="en-US"/>
          </a:p>
        </p:txBody>
      </p:sp>
      <p:sp>
        <p:nvSpPr>
          <p:cNvPr id="18" name="TextBox 17">
            <a:extLst>
              <a:ext uri="{FF2B5EF4-FFF2-40B4-BE49-F238E27FC236}">
                <a16:creationId xmlns:a16="http://schemas.microsoft.com/office/drawing/2014/main" id="{C567CF1E-9C03-CE29-2B64-F6FD7C42E65F}"/>
              </a:ext>
            </a:extLst>
          </p:cNvPr>
          <p:cNvSpPr txBox="1"/>
          <p:nvPr/>
        </p:nvSpPr>
        <p:spPr>
          <a:xfrm>
            <a:off x="591895" y="283072"/>
            <a:ext cx="10335220" cy="492443"/>
          </a:xfrm>
          <a:prstGeom prst="rect">
            <a:avLst/>
          </a:prstGeom>
          <a:noFill/>
        </p:spPr>
        <p:txBody>
          <a:bodyPr wrap="square" rtlCol="0">
            <a:spAutoFit/>
          </a:bodyPr>
          <a:lstStyle/>
          <a:p>
            <a:r>
              <a:rPr lang="en-US" sz="2600" b="1" dirty="0"/>
              <a:t>The Strategic Plan Progress Continued </a:t>
            </a:r>
          </a:p>
        </p:txBody>
      </p:sp>
      <p:grpSp>
        <p:nvGrpSpPr>
          <p:cNvPr id="20" name="Group 19">
            <a:extLst>
              <a:ext uri="{FF2B5EF4-FFF2-40B4-BE49-F238E27FC236}">
                <a16:creationId xmlns:a16="http://schemas.microsoft.com/office/drawing/2014/main" id="{55DE674E-5824-39B3-511D-0483C577E515}"/>
              </a:ext>
            </a:extLst>
          </p:cNvPr>
          <p:cNvGrpSpPr/>
          <p:nvPr/>
        </p:nvGrpSpPr>
        <p:grpSpPr>
          <a:xfrm>
            <a:off x="953184" y="886640"/>
            <a:ext cx="9278869" cy="1021184"/>
            <a:chOff x="568498" y="1010"/>
            <a:chExt cx="7958975" cy="708480"/>
          </a:xfrm>
        </p:grpSpPr>
        <p:sp>
          <p:nvSpPr>
            <p:cNvPr id="21" name="Rectangle: Rounded Corners 20">
              <a:extLst>
                <a:ext uri="{FF2B5EF4-FFF2-40B4-BE49-F238E27FC236}">
                  <a16:creationId xmlns:a16="http://schemas.microsoft.com/office/drawing/2014/main" id="{15325840-ACF5-54C5-2AC6-C9EC08747227}"/>
                </a:ext>
              </a:extLst>
            </p:cNvPr>
            <p:cNvSpPr/>
            <p:nvPr/>
          </p:nvSpPr>
          <p:spPr>
            <a:xfrm>
              <a:off x="568498" y="1010"/>
              <a:ext cx="7958975" cy="70848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sz="2600"/>
            </a:p>
          </p:txBody>
        </p:sp>
        <p:sp>
          <p:nvSpPr>
            <p:cNvPr id="22" name="Rectangle: Rounded Corners 4">
              <a:extLst>
                <a:ext uri="{FF2B5EF4-FFF2-40B4-BE49-F238E27FC236}">
                  <a16:creationId xmlns:a16="http://schemas.microsoft.com/office/drawing/2014/main" id="{C68A5DAA-1791-1A90-FAFC-EF8B7C64D8F8}"/>
                </a:ext>
              </a:extLst>
            </p:cNvPr>
            <p:cNvSpPr txBox="1"/>
            <p:nvPr/>
          </p:nvSpPr>
          <p:spPr>
            <a:xfrm>
              <a:off x="603083" y="35595"/>
              <a:ext cx="7889805" cy="63931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0830" tIns="0" rIns="300830" bIns="0" numCol="1" spcCol="1270" anchor="ctr" anchorCtr="0">
              <a:noAutofit/>
            </a:bodyPr>
            <a:lstStyle/>
            <a:p>
              <a:pPr marL="0" lvl="0" indent="0" algn="l" defTabSz="1066800">
                <a:lnSpc>
                  <a:spcPct val="90000"/>
                </a:lnSpc>
                <a:spcBef>
                  <a:spcPct val="0"/>
                </a:spcBef>
                <a:spcAft>
                  <a:spcPct val="35000"/>
                </a:spcAft>
                <a:buNone/>
              </a:pPr>
              <a:r>
                <a:rPr lang="en-US" sz="2600" b="1" kern="1200" dirty="0"/>
                <a:t>What We Expect the Plan to Address:</a:t>
              </a:r>
            </a:p>
          </p:txBody>
        </p:sp>
      </p:grpSp>
      <p:pic>
        <p:nvPicPr>
          <p:cNvPr id="34" name="Graphic 33" descr="Neighborhood with solid fill">
            <a:extLst>
              <a:ext uri="{FF2B5EF4-FFF2-40B4-BE49-F238E27FC236}">
                <a16:creationId xmlns:a16="http://schemas.microsoft.com/office/drawing/2014/main" id="{9ED7A68B-3D8C-DC8F-D625-507E2320AA8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956650" y="2837587"/>
            <a:ext cx="914400" cy="914400"/>
          </a:xfrm>
          <a:prstGeom prst="rect">
            <a:avLst/>
          </a:prstGeom>
        </p:spPr>
      </p:pic>
      <p:pic>
        <p:nvPicPr>
          <p:cNvPr id="36" name="Graphic 35" descr="Wreath outline">
            <a:extLst>
              <a:ext uri="{FF2B5EF4-FFF2-40B4-BE49-F238E27FC236}">
                <a16:creationId xmlns:a16="http://schemas.microsoft.com/office/drawing/2014/main" id="{A95AB1B4-DBB7-5066-4351-D61E23F4FE1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665919" y="2827735"/>
            <a:ext cx="914400" cy="914400"/>
          </a:xfrm>
          <a:prstGeom prst="rect">
            <a:avLst/>
          </a:prstGeom>
        </p:spPr>
      </p:pic>
      <p:pic>
        <p:nvPicPr>
          <p:cNvPr id="38" name="Graphic 37" descr="Care with solid fill">
            <a:extLst>
              <a:ext uri="{FF2B5EF4-FFF2-40B4-BE49-F238E27FC236}">
                <a16:creationId xmlns:a16="http://schemas.microsoft.com/office/drawing/2014/main" id="{4F9A827D-84F4-E384-FA79-2E9F49AE9C97}"/>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678219" y="2827735"/>
            <a:ext cx="914400" cy="914400"/>
          </a:xfrm>
          <a:prstGeom prst="rect">
            <a:avLst/>
          </a:prstGeom>
        </p:spPr>
      </p:pic>
    </p:spTree>
    <p:extLst>
      <p:ext uri="{BB962C8B-B14F-4D97-AF65-F5344CB8AC3E}">
        <p14:creationId xmlns:p14="http://schemas.microsoft.com/office/powerpoint/2010/main" val="16918294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1257</TotalTime>
  <Words>665</Words>
  <Application>Microsoft Office PowerPoint</Application>
  <PresentationFormat>Widescreen</PresentationFormat>
  <Paragraphs>72</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Abadi</vt:lpstr>
      <vt:lpstr>Calibri</vt:lpstr>
      <vt:lpstr>Century Gothic</vt:lpstr>
      <vt:lpstr>Wingdings 3</vt:lpstr>
      <vt:lpstr>Ion</vt:lpstr>
      <vt:lpstr>City Council Update Savannah-Chatham County Interagency Council on Homelessness</vt:lpstr>
      <vt:lpstr>Savannah Chatham County Interagency Council on Homelessness:</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Stephanie Kaple</dc:creator>
  <cp:lastModifiedBy>Myriam Baker</cp:lastModifiedBy>
  <cp:revision>6</cp:revision>
  <cp:lastPrinted>2024-04-24T18:16:32Z</cp:lastPrinted>
  <dcterms:created xsi:type="dcterms:W3CDTF">2023-08-17T13:51:28Z</dcterms:created>
  <dcterms:modified xsi:type="dcterms:W3CDTF">2024-04-25T13:37:27Z</dcterms:modified>
</cp:coreProperties>
</file>