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9" r:id="rId2"/>
    <p:sldId id="256" r:id="rId3"/>
    <p:sldId id="430" r:id="rId4"/>
    <p:sldId id="512" r:id="rId5"/>
    <p:sldId id="513" r:id="rId6"/>
    <p:sldId id="514" r:id="rId7"/>
    <p:sldId id="384" r:id="rId8"/>
    <p:sldId id="385" r:id="rId9"/>
    <p:sldId id="386" r:id="rId10"/>
    <p:sldId id="522" r:id="rId11"/>
    <p:sldId id="507" r:id="rId12"/>
    <p:sldId id="431" r:id="rId13"/>
    <p:sldId id="502" r:id="rId14"/>
    <p:sldId id="511" r:id="rId15"/>
    <p:sldId id="498" r:id="rId16"/>
    <p:sldId id="429" r:id="rId17"/>
    <p:sldId id="499" r:id="rId18"/>
    <p:sldId id="517" r:id="rId19"/>
    <p:sldId id="518" r:id="rId20"/>
    <p:sldId id="503" r:id="rId21"/>
    <p:sldId id="515" r:id="rId22"/>
    <p:sldId id="504" r:id="rId23"/>
    <p:sldId id="516" r:id="rId24"/>
    <p:sldId id="505" r:id="rId25"/>
    <p:sldId id="506" r:id="rId26"/>
    <p:sldId id="500" r:id="rId27"/>
    <p:sldId id="501" r:id="rId28"/>
    <p:sldId id="509" r:id="rId29"/>
    <p:sldId id="520" r:id="rId30"/>
    <p:sldId id="508" r:id="rId31"/>
    <p:sldId id="519" r:id="rId32"/>
    <p:sldId id="426" r:id="rId33"/>
    <p:sldId id="521" r:id="rId34"/>
    <p:sldId id="427" r:id="rId3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99CCFF"/>
    <a:srgbClr val="CC66FF"/>
    <a:srgbClr val="009900"/>
    <a:srgbClr val="FF9900"/>
    <a:srgbClr val="FF6600"/>
    <a:srgbClr val="CC3300"/>
    <a:srgbClr val="FF33CC"/>
    <a:srgbClr val="136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F6A222-6FA1-4FF2-8720-9E831E73A7CF}" v="42" dt="2023-08-09T19:03:46.585"/>
    <p1510:client id="{31C572A6-5D31-189F-800A-5BD60598973C}" v="743" dt="2023-08-09T20:47:08.275"/>
    <p1510:client id="{9919E08B-5660-427E-9767-A62A61F8660E}" v="27" dt="2023-08-10T12:45:06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2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9333ACF5-5329-4175-A141-1614274685D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C20E6E51-AD02-4E38-98C6-2BE18E1CF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66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3760BAAA-CBFA-491A-89C1-5F138D802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F78E0F17-6E72-49F5-B59F-852D15DF5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8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2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Category 5 storm surge zoom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1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1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Georgia, we base our preparations and response on operating conditions or OPCONs. </a:t>
            </a:r>
          </a:p>
          <a:p>
            <a:endParaRPr lang="en-US"/>
          </a:p>
          <a:p>
            <a:r>
              <a:rPr lang="en-US"/>
              <a:t>These OPCONs reflect timeframes for planned activities such as staging equipment, supplies, vehicles, the prepping of facilities and the movement of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6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say OPCON 5 is June first to November 30th. </a:t>
            </a:r>
          </a:p>
          <a:p>
            <a:endParaRPr lang="en-US"/>
          </a:p>
          <a:p>
            <a:r>
              <a:rPr lang="en-US"/>
              <a:t>However, I would say OPCON 5 is all year round because we have other hazards we need to prepare for and if we wait till June first to prepare for hurricanes, we are behind the power curve.</a:t>
            </a:r>
          </a:p>
          <a:p>
            <a:endParaRPr lang="en-US"/>
          </a:p>
          <a:p>
            <a:r>
              <a:rPr lang="en-US"/>
              <a:t>City staff has developed plans to deal with a multitude of hazards to include hurricanes.</a:t>
            </a:r>
          </a:p>
          <a:p>
            <a:endParaRPr lang="en-US"/>
          </a:p>
          <a:p>
            <a:r>
              <a:rPr lang="en-US"/>
              <a:t>Teams have been developed in order to carry out those plans.</a:t>
            </a:r>
          </a:p>
          <a:p>
            <a:endParaRPr lang="en-US"/>
          </a:p>
          <a:p>
            <a:r>
              <a:rPr lang="en-US"/>
              <a:t>These teams meet monthly to train on the plans.</a:t>
            </a:r>
          </a:p>
          <a:p>
            <a:endParaRPr lang="en-US"/>
          </a:p>
          <a:p>
            <a:r>
              <a:rPr lang="en-US"/>
              <a:t>The city holds a hurricane exercise annually as well as others.</a:t>
            </a:r>
          </a:p>
          <a:p>
            <a:endParaRPr lang="en-US"/>
          </a:p>
          <a:p>
            <a:r>
              <a:rPr lang="en-US"/>
              <a:t>The city has agreements with partner agencies and vendors to provide items such as shelters for critical workforce, food, transportation, and lodging.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42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42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Savannah has adopted the national incident management system and thereby the incident command system in order to manage incidents and disasters.</a:t>
            </a:r>
          </a:p>
          <a:p>
            <a:endParaRPr lang="en-US"/>
          </a:p>
          <a:p>
            <a:r>
              <a:rPr lang="en-US"/>
              <a:t>The policy group is made-up of the city manager, city attorney, and business center chiefs as well as the PIO, HR director, and myself.</a:t>
            </a:r>
          </a:p>
          <a:p>
            <a:endParaRPr lang="en-US"/>
          </a:p>
          <a:p>
            <a:r>
              <a:rPr lang="en-US"/>
              <a:t>The policy group advises the agency administrator which is the city manager preparations and response activities leading up to a storm. This would also include policy direction.</a:t>
            </a:r>
          </a:p>
          <a:p>
            <a:endParaRPr lang="en-US"/>
          </a:p>
          <a:p>
            <a:r>
              <a:rPr lang="en-US"/>
              <a:t>The city incident management team led by unified command, which is made-up of fire, infrastructure and police reports to the city manager.</a:t>
            </a:r>
          </a:p>
          <a:p>
            <a:endParaRPr lang="en-US"/>
          </a:p>
          <a:p>
            <a:r>
              <a:rPr lang="en-US"/>
              <a:t>All departments would communicate with the team their situational status and resource needs.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53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Mayor is critical workforce by virtue of being on County Command Policy Group. Aldermen are not CWF and should follow evacuation/re-entry orders as residents.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16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are working to add the airport.</a:t>
            </a:r>
          </a:p>
          <a:p>
            <a:endParaRPr lang="en-US" sz="1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GSU – up to 600</a:t>
            </a:r>
          </a:p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Mercer – up to 300 in Cat 4/5</a:t>
            </a:r>
          </a:p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SJC – up to 80 Police only </a:t>
            </a:r>
          </a:p>
          <a:p>
            <a:endParaRPr lang="en-US" sz="1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80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54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Starting with category one direct we would evacuate the majority of the county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3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0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120 to Tropical Storm Force Winds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87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83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56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Partial activation will have command and general staff working. </a:t>
            </a:r>
          </a:p>
          <a:p>
            <a:endParaRPr lang="en-US"/>
          </a:p>
          <a:p>
            <a:r>
              <a:rPr lang="en-US"/>
              <a:t>Allow staff to go prep homes and families.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68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 time to evacuate the whole county is 36 hours. HCFs 48 hours </a:t>
            </a:r>
          </a:p>
          <a:p>
            <a:endParaRPr lang="en-US"/>
          </a:p>
          <a:p>
            <a:r>
              <a:rPr lang="en-US"/>
              <a:t>We will not start evacuations at night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54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98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34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Damage Assessment covers two areas: residential and public infrastructure. Both rely on determining insured vs. uninsured/under insured losses.</a:t>
            </a:r>
          </a:p>
          <a:p>
            <a:endParaRPr lang="en-US"/>
          </a:p>
          <a:p>
            <a:r>
              <a:rPr lang="en-US"/>
              <a:t>Debris is handled by Sanitation which has contracts in place for pick up and monitoring of operations as required by FEMA.</a:t>
            </a:r>
          </a:p>
          <a:p>
            <a:endParaRPr lang="en-US"/>
          </a:p>
          <a:p>
            <a:r>
              <a:rPr lang="en-US"/>
              <a:t>Damages to historical properties will slow down both processes due to additional regulations.</a:t>
            </a:r>
          </a:p>
          <a:p>
            <a:endParaRPr lang="en-US"/>
          </a:p>
          <a:p>
            <a:r>
              <a:rPr lang="en-US"/>
              <a:t>People will need jobs, housing and schools plus transportation.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25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disaster declaration process is predicated on damages to city owned facilities that are not insured.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Chatham pop – </a:t>
            </a:r>
            <a:r>
              <a:rPr lang="en-US" b="0" i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289,463</a:t>
            </a:r>
            <a:endParaRPr lang="en-US"/>
          </a:p>
          <a:p>
            <a:endParaRPr lang="en-US"/>
          </a:p>
          <a:p>
            <a:r>
              <a:rPr lang="en-US"/>
              <a:t>GA pop - 10,710,000</a:t>
            </a:r>
          </a:p>
          <a:p>
            <a:endParaRPr lang="en-US"/>
          </a:p>
          <a:p>
            <a:pPr marL="0" indent="0">
              <a:buNone/>
            </a:pPr>
            <a:r>
              <a:rPr lang="en-US" b="1" i="0">
                <a:solidFill>
                  <a:srgbClr val="1B1B1B"/>
                </a:solidFill>
                <a:effectLst/>
                <a:latin typeface="Source Sans Pro" panose="020B0503030403020204" pitchFamily="34" charset="0"/>
              </a:rPr>
              <a:t>$1.77	$4.44	$3,800	$1,000,000**</a:t>
            </a:r>
          </a:p>
          <a:p>
            <a:pPr marL="0" indent="0">
              <a:buNone/>
            </a:pPr>
            <a:endParaRPr lang="en-US" b="1" i="0">
              <a:solidFill>
                <a:srgbClr val="1B1B1B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/>
          </a:p>
          <a:p>
            <a:r>
              <a:rPr lang="en-US"/>
              <a:t>$34K is max grant from FEMA to individuals.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75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Mayor is critical workforce by virtue of being on County Command Policy Group. Aldermen are not CWF and should follow evacuation/re-entry orders as residents.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7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Hurricane Season runs June 1</a:t>
            </a:r>
            <a:r>
              <a:rPr lang="en-US" baseline="30000"/>
              <a:t>st</a:t>
            </a:r>
            <a:r>
              <a:rPr lang="en-US"/>
              <a:t> to November 30</a:t>
            </a:r>
            <a:r>
              <a:rPr lang="en-US" baseline="30000"/>
              <a:t>th</a:t>
            </a:r>
            <a:r>
              <a:rPr lang="en-US"/>
              <a:t> with the peak being around September 10</a:t>
            </a:r>
            <a:r>
              <a:rPr lang="en-US" baseline="30000"/>
              <a:t>th</a:t>
            </a:r>
            <a:r>
              <a:rPr lang="en-US"/>
              <a:t>. </a:t>
            </a:r>
          </a:p>
          <a:p>
            <a:endParaRPr lang="en-US"/>
          </a:p>
          <a:p>
            <a:r>
              <a:rPr lang="en-US"/>
              <a:t>However, we have had tropical cyclones in every month of the year.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4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220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Preparedness </a:t>
            </a:r>
          </a:p>
          <a:p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Get A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Get A Kit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Be Informed / Know Your Zone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Insurance – Flood Insurance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Evacuations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7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54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49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2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date we have had four named storms which is above average activity at this point. </a:t>
            </a:r>
          </a:p>
          <a:p>
            <a:endParaRPr lang="en-US"/>
          </a:p>
          <a:p>
            <a:r>
              <a:rPr lang="en-US"/>
              <a:t>Hurricane Don was longest lasting storm on record for July.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89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TCs w/in 50 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Cat 3+ to hit SAV; Has Happened – Likely to Happen again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94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Category one storm surge</a:t>
            </a:r>
          </a:p>
          <a:p>
            <a:r>
              <a:rPr lang="en-US"/>
              <a:t>Worse case storm to our south moving up Ogeechee 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Category 3 storm surge</a:t>
            </a:r>
          </a:p>
          <a:p>
            <a:endParaRPr lang="en-US"/>
          </a:p>
          <a:p>
            <a:r>
              <a:rPr lang="en-US"/>
              <a:t>1893 sea islands hurricane 20 foot a surge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Category 5 storm surge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E0F17-6E72-49F5-B59F-852D15DF5A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177800">
            <a:solidFill>
              <a:srgbClr val="1369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349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>
            <a:lvl1pPr marL="0" indent="0" algn="ctr">
              <a:buFontTx/>
              <a:buNone/>
              <a:defRPr sz="2400" i="1">
                <a:latin typeface="Lato" panose="020F0502020204030203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70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FD574-DC62-4AD1-845F-58BC079A6D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87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1219200"/>
            <a:ext cx="196215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19200"/>
            <a:ext cx="573405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A2B4B-1078-4D66-ACF4-12FA0275E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97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6F4DA-708E-44DA-A7E8-122064CAD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04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40DA4-616F-41D4-A5F6-298A0386C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93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667000"/>
            <a:ext cx="38100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38100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376F4-D7B8-48B4-9A96-30FF88E97F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67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FCCA0-95E5-4999-B6C3-F71170DF0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99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6071E-F41F-477D-8C6F-9E8A92DA0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57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AD835-ADD2-46D4-AE58-39C2218B80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70623-82DB-4026-AC37-455F75DEC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2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F4C62-3AFE-4E49-B50C-F181E08FC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92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0"/>
          <p:cNvSpPr>
            <a:spLocks noChangeShapeType="1"/>
          </p:cNvSpPr>
          <p:nvPr/>
        </p:nvSpPr>
        <p:spPr bwMode="auto">
          <a:xfrm>
            <a:off x="914400" y="6248400"/>
            <a:ext cx="8229600" cy="0"/>
          </a:xfrm>
          <a:prstGeom prst="line">
            <a:avLst/>
          </a:prstGeom>
          <a:noFill/>
          <a:ln w="19050">
            <a:solidFill>
              <a:srgbClr val="1369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667000"/>
            <a:ext cx="7772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2484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1200" dirty="0">
                <a:latin typeface="Lato" panose="020F0502020204030203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City of Savannah / Department Name / Title of Presentation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8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pPr>
              <a:defRPr/>
            </a:pPr>
            <a:fld id="{E37BA35A-FDF2-406E-8277-1C9D8CEA4D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32488"/>
            <a:ext cx="6858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14" r:id="rId8"/>
    <p:sldLayoutId id="2147483722" r:id="rId9"/>
    <p:sldLayoutId id="2147483723" r:id="rId10"/>
    <p:sldLayoutId id="2147483724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anose="020F0502020204030203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ato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Lato" panose="020F0502020204030203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Lato" panose="020F0502020204030203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Lato" panose="020F0502020204030203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Lato" panose="020F0502020204030203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dy.gov/ki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athamemergency.org/PrepareNow/HurricaneRegistry" TargetMode="External"/><Relationship Id="rId4" Type="http://schemas.openxmlformats.org/officeDocument/2006/relationships/hyperlink" Target="https://www.smart911.com/smart911/ref/reg.action?pa=chathamcount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ddonnelly@savannahga.gov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854" y="2456170"/>
            <a:ext cx="8077200" cy="1676400"/>
          </a:xfrm>
        </p:spPr>
        <p:txBody>
          <a:bodyPr/>
          <a:lstStyle/>
          <a:p>
            <a:r>
              <a:rPr lang="en-US" b="1"/>
              <a:t>City Hurricane Preparedness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12083"/>
            <a:ext cx="6400800" cy="609600"/>
          </a:xfrm>
        </p:spPr>
        <p:txBody>
          <a:bodyPr/>
          <a:lstStyle/>
          <a:p>
            <a:r>
              <a:rPr lang="en-US"/>
              <a:t>A Prepared and Adaptive Savannah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838200" y="6324600"/>
            <a:ext cx="5943600" cy="457200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Lato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Lato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Lato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Lato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Lato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23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4"/>
    </mc:Choice>
    <mc:Fallback xmlns="">
      <p:transition spd="slow" advTm="2027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1000" y="6285523"/>
            <a:ext cx="58674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City of Savannah / Emergency Preparedness  / Hurricane Preparedness 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43877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Category 5 Storm Surge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38994-A634-5A7F-D64D-CB6EC214E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7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0"/>
    </mc:Choice>
    <mc:Fallback>
      <p:transition spd="slow" advTm="4361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96028" y="6185151"/>
            <a:ext cx="5295545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City Preparedness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8C97E-5BCF-AEE9-D01E-54BDFC52D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752600"/>
            <a:ext cx="5553817" cy="41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8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77957" y="6203222"/>
            <a:ext cx="5367860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8709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Operating Conditions (OPCONs)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77B77-2121-E0B6-50F2-0CCFD644D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56073"/>
            <a:ext cx="7238999" cy="44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6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96028" y="6248400"/>
            <a:ext cx="5357538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/>
            <a:r>
              <a:rPr lang="en-US" altLang="en-US"/>
              <a:t>OPCON 5 - Preparedness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467600" cy="3962400"/>
          </a:xfrm>
        </p:spPr>
        <p:txBody>
          <a:bodyPr/>
          <a:lstStyle/>
          <a:p>
            <a:pPr marL="0" indent="0">
              <a:buNone/>
            </a:pPr>
            <a:r>
              <a:rPr lang="en-US" u="sng"/>
              <a:t>Normal Day-to-Day Operations</a:t>
            </a:r>
            <a:endParaRPr lang="en-US"/>
          </a:p>
          <a:p>
            <a:pPr lvl="1"/>
            <a:r>
              <a:rPr lang="en-US"/>
              <a:t>Planning </a:t>
            </a:r>
          </a:p>
          <a:p>
            <a:pPr lvl="1"/>
            <a:r>
              <a:rPr lang="en-US"/>
              <a:t>Teams </a:t>
            </a:r>
          </a:p>
          <a:p>
            <a:pPr lvl="1"/>
            <a:r>
              <a:rPr lang="en-US"/>
              <a:t>Training </a:t>
            </a:r>
          </a:p>
          <a:p>
            <a:pPr lvl="1"/>
            <a:r>
              <a:rPr lang="en-US"/>
              <a:t>Exercises</a:t>
            </a:r>
          </a:p>
          <a:p>
            <a:pPr lvl="1"/>
            <a:r>
              <a:rPr lang="en-US"/>
              <a:t>Agreements 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32779" y="6230329"/>
            <a:ext cx="5475031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Response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4CD6F-5968-B2A2-39F5-C0489BA8A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29" y="1134723"/>
            <a:ext cx="7803556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05063" y="6203222"/>
            <a:ext cx="5325256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3071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Savannah Command</a:t>
            </a:r>
          </a:p>
        </p:txBody>
      </p:sp>
      <p:pic>
        <p:nvPicPr>
          <p:cNvPr id="5" name="Picture 4" descr="A diagram of a company&#10;&#10;Description automatically generated">
            <a:extLst>
              <a:ext uri="{FF2B5EF4-FFF2-40B4-BE49-F238E27FC236}">
                <a16:creationId xmlns:a16="http://schemas.microsoft.com/office/drawing/2014/main" id="{FA8B4C1C-2B3B-CC8A-08CD-EF62287C2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87" y="1524000"/>
            <a:ext cx="5168426" cy="45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2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59885" y="6194187"/>
            <a:ext cx="5362684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Critical Workforce </a:t>
            </a:r>
          </a:p>
        </p:txBody>
      </p:sp>
      <p:pic>
        <p:nvPicPr>
          <p:cNvPr id="3" name="Picture 2" descr="A multicolored chart with text&#10;&#10;Description automatically generated">
            <a:extLst>
              <a:ext uri="{FF2B5EF4-FFF2-40B4-BE49-F238E27FC236}">
                <a16:creationId xmlns:a16="http://schemas.microsoft.com/office/drawing/2014/main" id="{6CF17F26-E3D3-EB3F-C44F-4F34E546E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88" y="73700"/>
            <a:ext cx="5483624" cy="61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5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099" y="6212258"/>
            <a:ext cx="6248400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Critical Workforce Shelters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8613" y="1604115"/>
            <a:ext cx="4267200" cy="45720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MOUs/MOAs</a:t>
            </a:r>
          </a:p>
          <a:p>
            <a:pPr lvl="1"/>
            <a:r>
              <a:rPr lang="en-US"/>
              <a:t>Georgia Southern</a:t>
            </a:r>
          </a:p>
          <a:p>
            <a:pPr lvl="1"/>
            <a:r>
              <a:rPr lang="en-US"/>
              <a:t>St. Joseph-Candler</a:t>
            </a:r>
          </a:p>
          <a:p>
            <a:pPr lvl="1"/>
            <a:r>
              <a:rPr lang="en-US"/>
              <a:t>Mercer University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746A0-EDEA-58E2-3503-7BDFA96BF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981200"/>
            <a:ext cx="3658062" cy="358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8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099" y="6248400"/>
            <a:ext cx="5292972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4914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Know Your Zone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CBBDDB-31C8-1BB7-D4D9-8091A421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2057"/>
            <a:ext cx="7874920" cy="61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9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50850" y="6248400"/>
            <a:ext cx="5495706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>
                <a:latin typeface="Lato"/>
                <a:ea typeface="Lato"/>
                <a:cs typeface="Lato"/>
              </a:rPr>
              <a:t>City of Savannah / Emergency Planning Division/City Hurricane Preparedness </a:t>
            </a:r>
            <a:endParaRPr lang="en-US" altLang="en-US" sz="12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Evacuation Guidelines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280E7-757C-CCB7-DD5E-1A0AFFDE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64571"/>
            <a:ext cx="8108692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922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41814" y="6212258"/>
            <a:ext cx="5450498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Agenda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467600" cy="3352800"/>
          </a:xfrm>
        </p:spPr>
        <p:txBody>
          <a:bodyPr/>
          <a:lstStyle/>
          <a:p>
            <a:r>
              <a:rPr lang="en-US"/>
              <a:t>Hurricane Season Basics </a:t>
            </a:r>
          </a:p>
          <a:p>
            <a:r>
              <a:rPr lang="en-US"/>
              <a:t>Preparedness </a:t>
            </a:r>
          </a:p>
          <a:p>
            <a:r>
              <a:rPr lang="en-US"/>
              <a:t>Response</a:t>
            </a:r>
          </a:p>
          <a:p>
            <a:r>
              <a:rPr lang="en-US"/>
              <a:t>Recovery</a:t>
            </a:r>
          </a:p>
          <a:p>
            <a:r>
              <a:rPr lang="en-US"/>
              <a:t>What Can You Do </a:t>
            </a:r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62484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City of Savannah / Emergency Preparedness  / City Hurricane Preparedness 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rgbClr val="009900"/>
          </a:solidFill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OPCON 4 – 120 hours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A5FCF0-119C-F05E-43CB-A870A914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385"/>
            <a:ext cx="9144000" cy="65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5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86992" y="6203222"/>
            <a:ext cx="5389822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 / 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rgbClr val="009900"/>
          </a:solidFill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OPCON 4 – Monitoring contd.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467600" cy="335280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/>
              <a:t>120 hours until Tropical Storm Winds </a:t>
            </a:r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/>
              <a:t>Activate Planning &amp; Logistics (@ 96 </a:t>
            </a:r>
            <a:r>
              <a:rPr lang="en-US" err="1"/>
              <a:t>hrs</a:t>
            </a:r>
            <a:r>
              <a:rPr lang="en-US"/>
              <a:t>) </a:t>
            </a:r>
          </a:p>
          <a:p>
            <a:pPr lvl="1"/>
            <a:r>
              <a:rPr lang="en-US"/>
              <a:t>Threat information to staff</a:t>
            </a:r>
          </a:p>
          <a:p>
            <a:pPr lvl="1"/>
            <a:r>
              <a:rPr lang="en-US"/>
              <a:t>Coordination Calls </a:t>
            </a:r>
          </a:p>
          <a:p>
            <a:pPr lvl="1"/>
            <a:r>
              <a:rPr lang="en-US"/>
              <a:t>Disaster Contracts on standby</a:t>
            </a:r>
          </a:p>
        </p:txBody>
      </p:sp>
    </p:spTree>
    <p:extLst>
      <p:ext uri="{BB962C8B-B14F-4D97-AF65-F5344CB8AC3E}">
        <p14:creationId xmlns:p14="http://schemas.microsoft.com/office/powerpoint/2010/main" val="28769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62484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City of Savannah / Emergency Preparedness  / City Hurricane Preparedness 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OPCON 3 – </a:t>
            </a:r>
            <a:r>
              <a:rPr lang="en-US" b="1">
                <a:solidFill>
                  <a:schemeClr val="tx1"/>
                </a:solidFill>
              </a:rPr>
              <a:t>72 hours </a:t>
            </a:r>
            <a:endParaRPr lang="en-US" altLang="en-US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74854-7078-BE8E-3296-F29E072C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" y="0"/>
            <a:ext cx="8917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0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41814" y="6194187"/>
            <a:ext cx="5504742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 / 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OPCON 3 – </a:t>
            </a:r>
            <a:r>
              <a:rPr lang="en-US" sz="3200" b="1">
                <a:solidFill>
                  <a:schemeClr val="tx1"/>
                </a:solidFill>
              </a:rPr>
              <a:t>Alert and Strategic Planning </a:t>
            </a:r>
            <a:endParaRPr lang="en-US" altLang="en-US" sz="3200" b="1">
              <a:solidFill>
                <a:schemeClr val="tx1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467600" cy="335280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/>
              <a:t>72 hours until Tropical Storm Winds </a:t>
            </a:r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/>
              <a:t>Command Post – Partial Activation </a:t>
            </a:r>
          </a:p>
          <a:p>
            <a:pPr lvl="1"/>
            <a:r>
              <a:rPr lang="en-US"/>
              <a:t>Coordination Calls </a:t>
            </a:r>
          </a:p>
          <a:p>
            <a:pPr lvl="1"/>
            <a:r>
              <a:rPr lang="en-US"/>
              <a:t>Prepare Facilities/Homes </a:t>
            </a:r>
          </a:p>
          <a:p>
            <a:pPr lvl="1"/>
            <a:r>
              <a:rPr lang="en-US"/>
              <a:t>Evacuation Decision and timeline </a:t>
            </a:r>
          </a:p>
          <a:p>
            <a:pPr lvl="1"/>
            <a:r>
              <a:rPr lang="en-US"/>
              <a:t>Activate disaster contracts</a:t>
            </a:r>
            <a:endParaRPr lang="en-US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/>
              <a:t>Mayor declares state of emergency </a:t>
            </a:r>
          </a:p>
        </p:txBody>
      </p:sp>
    </p:spTree>
    <p:extLst>
      <p:ext uri="{BB962C8B-B14F-4D97-AF65-F5344CB8AC3E}">
        <p14:creationId xmlns:p14="http://schemas.microsoft.com/office/powerpoint/2010/main" val="19569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099" y="6212258"/>
            <a:ext cx="5432457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 / 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rgbClr val="FF6600"/>
          </a:solidFill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OPCON 2 – </a:t>
            </a:r>
            <a:r>
              <a:rPr lang="en-US" b="1">
                <a:solidFill>
                  <a:schemeClr val="tx1"/>
                </a:solidFill>
              </a:rPr>
              <a:t>Evacuation </a:t>
            </a:r>
            <a:endParaRPr lang="en-US" altLang="en-US" b="1">
              <a:solidFill>
                <a:schemeClr val="tx1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746760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/>
              <a:t>48 hours until Tropical Storm Winds </a:t>
            </a:r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/>
              <a:t>Command Post – Full Activation </a:t>
            </a:r>
          </a:p>
          <a:p>
            <a:pPr lvl="1"/>
            <a:r>
              <a:rPr lang="en-US"/>
              <a:t>Alpha-Bravo Shifts (12 on/off) </a:t>
            </a:r>
          </a:p>
          <a:p>
            <a:pPr lvl="1"/>
            <a:r>
              <a:rPr lang="en-US"/>
              <a:t>City office closures, release staff</a:t>
            </a:r>
          </a:p>
          <a:p>
            <a:pPr lvl="1"/>
            <a:r>
              <a:rPr lang="en-US"/>
              <a:t>Evacuation Assemble Area opens </a:t>
            </a:r>
          </a:p>
          <a:p>
            <a:pPr lvl="1"/>
            <a:r>
              <a:rPr lang="en-US"/>
              <a:t>Continue Preparations at Facilities</a:t>
            </a:r>
          </a:p>
          <a:p>
            <a:pPr lvl="1"/>
            <a:r>
              <a:rPr lang="en-US"/>
              <a:t>Move vehicles, records and equipment</a:t>
            </a:r>
          </a:p>
          <a:p>
            <a:pPr lvl="1"/>
            <a:r>
              <a:rPr lang="en-US">
                <a:latin typeface="Lato"/>
                <a:ea typeface="Lato"/>
                <a:cs typeface="Lato"/>
              </a:rPr>
              <a:t>Disaster Pay Enacted </a:t>
            </a:r>
          </a:p>
        </p:txBody>
      </p:sp>
    </p:spTree>
    <p:extLst>
      <p:ext uri="{BB962C8B-B14F-4D97-AF65-F5344CB8AC3E}">
        <p14:creationId xmlns:p14="http://schemas.microsoft.com/office/powerpoint/2010/main" val="33415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68921" y="6212258"/>
            <a:ext cx="5431140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 / 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rgbClr val="FF0000"/>
          </a:solidFill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OPCON 1 – </a:t>
            </a:r>
            <a:r>
              <a:rPr lang="en-US" b="1">
                <a:solidFill>
                  <a:schemeClr val="tx1"/>
                </a:solidFill>
              </a:rPr>
              <a:t>Threat </a:t>
            </a:r>
            <a:endParaRPr lang="en-US" altLang="en-US" b="1">
              <a:solidFill>
                <a:schemeClr val="tx1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6200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/>
              <a:t>24 hours until Tropical Storm Winds </a:t>
            </a:r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/>
              <a:t>Command Post – Full Activation </a:t>
            </a:r>
          </a:p>
          <a:p>
            <a:pPr lvl="1"/>
            <a:r>
              <a:rPr lang="en-US"/>
              <a:t>Critical Workforce moves to shelters </a:t>
            </a:r>
          </a:p>
          <a:p>
            <a:pPr lvl="1"/>
            <a:r>
              <a:rPr lang="en-US">
                <a:latin typeface="Lato"/>
                <a:ea typeface="Lato"/>
                <a:cs typeface="Lato"/>
              </a:rPr>
              <a:t>Evacuation Assemble Area closes (@ 6 hrs.) </a:t>
            </a:r>
            <a:endParaRPr lang="en-US">
              <a:ea typeface="Lato"/>
              <a:cs typeface="Lato"/>
            </a:endParaRPr>
          </a:p>
          <a:p>
            <a:pPr lvl="1"/>
            <a:r>
              <a:rPr lang="en-US"/>
              <a:t>Finalize Preparations at Facilities</a:t>
            </a:r>
          </a:p>
          <a:p>
            <a:pPr lvl="1"/>
            <a:r>
              <a:rPr lang="en-US"/>
              <a:t>Suspend public safety response</a:t>
            </a:r>
            <a:endParaRPr lang="en-US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96027" y="6212257"/>
            <a:ext cx="5435031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 / 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Re-Entry  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09D86-EA25-4B25-9E60-88192F782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58" y="-27107"/>
            <a:ext cx="734353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5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86992" y="6230329"/>
            <a:ext cx="5397571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 / 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Recovery 	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995" y="2128480"/>
            <a:ext cx="5062329" cy="3891320"/>
          </a:xfrm>
        </p:spPr>
        <p:txBody>
          <a:bodyPr/>
          <a:lstStyle/>
          <a:p>
            <a:r>
              <a:rPr lang="en-US" sz="3000">
                <a:latin typeface="Lato"/>
                <a:ea typeface="Lato"/>
                <a:cs typeface="Lato"/>
              </a:rPr>
              <a:t>Damage Assessment </a:t>
            </a:r>
            <a:endParaRPr lang="en-US" sz="3000">
              <a:ea typeface="Lato"/>
              <a:cs typeface="Lato"/>
            </a:endParaRPr>
          </a:p>
          <a:p>
            <a:r>
              <a:rPr lang="en-US" sz="3000">
                <a:latin typeface="Lato"/>
                <a:ea typeface="Lato"/>
                <a:cs typeface="Lato"/>
              </a:rPr>
              <a:t>Debris Management </a:t>
            </a:r>
            <a:endParaRPr lang="en-US" sz="3000">
              <a:ea typeface="Lato"/>
              <a:cs typeface="Lato"/>
            </a:endParaRPr>
          </a:p>
          <a:p>
            <a:r>
              <a:rPr lang="en-US" altLang="en-US" sz="3000">
                <a:latin typeface="Lato"/>
                <a:ea typeface="Lato"/>
                <a:cs typeface="Lato"/>
              </a:rPr>
              <a:t>Natural and Cultural Resources </a:t>
            </a:r>
            <a:endParaRPr lang="en-US" altLang="en-US" sz="3000">
              <a:ea typeface="Lato"/>
              <a:cs typeface="Lato"/>
            </a:endParaRPr>
          </a:p>
          <a:p>
            <a:r>
              <a:rPr lang="en-US" sz="3000">
                <a:latin typeface="Lato"/>
                <a:ea typeface="Lato"/>
                <a:cs typeface="Lato"/>
              </a:rPr>
              <a:t>Economic Redevelopment </a:t>
            </a:r>
            <a:endParaRPr lang="en-US" sz="3000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A5C88-6740-3694-B18C-854E3EF7C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457724"/>
            <a:ext cx="3572566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8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96028" y="6203222"/>
            <a:ext cx="5326541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Presidential Declaration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467600" cy="3352800"/>
          </a:xfrm>
        </p:spPr>
        <p:txBody>
          <a:bodyPr/>
          <a:lstStyle/>
          <a:p>
            <a:r>
              <a:rPr lang="en-US"/>
              <a:t>Public Infrastructure, uninsured losses</a:t>
            </a:r>
          </a:p>
          <a:p>
            <a:r>
              <a:rPr lang="en-US"/>
              <a:t>County ($4.44) - $1,285,215.72</a:t>
            </a:r>
          </a:p>
          <a:p>
            <a:r>
              <a:rPr lang="en-US"/>
              <a:t>State ($1.77) - $18,956,700</a:t>
            </a:r>
          </a:p>
        </p:txBody>
      </p:sp>
    </p:spTree>
    <p:extLst>
      <p:ext uri="{BB962C8B-B14F-4D97-AF65-F5344CB8AC3E}">
        <p14:creationId xmlns:p14="http://schemas.microsoft.com/office/powerpoint/2010/main" val="38381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099" y="6212258"/>
            <a:ext cx="5339467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 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Council Responsibilities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A7210AC-A4A5-F5AA-8B25-C9FCCD98CA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78327"/>
              </p:ext>
            </p:extLst>
          </p:nvPr>
        </p:nvGraphicFramePr>
        <p:xfrm>
          <a:off x="914400" y="3018"/>
          <a:ext cx="8077200" cy="6108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3777">
                  <a:extLst>
                    <a:ext uri="{9D8B030D-6E8A-4147-A177-3AD203B41FA5}">
                      <a16:colId xmlns:a16="http://schemas.microsoft.com/office/drawing/2014/main" val="1519501381"/>
                    </a:ext>
                  </a:extLst>
                </a:gridCol>
                <a:gridCol w="4543423">
                  <a:extLst>
                    <a:ext uri="{9D8B030D-6E8A-4147-A177-3AD203B41FA5}">
                      <a16:colId xmlns:a16="http://schemas.microsoft.com/office/drawing/2014/main" val="968634844"/>
                    </a:ext>
                  </a:extLst>
                </a:gridCol>
              </a:tblGrid>
              <a:tr h="353216">
                <a:tc>
                  <a:txBody>
                    <a:bodyPr/>
                    <a:lstStyle/>
                    <a:p>
                      <a:r>
                        <a:rPr lang="en-US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Operating Condition (OPCON)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Responsibilities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702649"/>
                  </a:ext>
                </a:extLst>
              </a:tr>
              <a:tr h="353216">
                <a:tc>
                  <a:txBody>
                    <a:bodyPr/>
                    <a:lstStyle/>
                    <a:p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 – Preparedness (all year)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Normal Responsibilities 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509362"/>
                  </a:ext>
                </a:extLst>
              </a:tr>
              <a:tr h="61812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4 – Monitoring (120 hrs.) </a:t>
                      </a: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Normal Responsibilities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Increase Awareness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Daily briefs start</a:t>
                      </a:r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09426"/>
                  </a:ext>
                </a:extLst>
              </a:tr>
              <a:tr h="1412865">
                <a:tc>
                  <a:txBody>
                    <a:bodyPr/>
                    <a:lstStyle/>
                    <a:p>
                      <a:r>
                        <a:rPr lang="en-US" b="1">
                          <a:latin typeface="Lato"/>
                          <a:ea typeface="Lato"/>
                          <a:cs typeface="Lato"/>
                        </a:rPr>
                        <a:t>3 - </a:t>
                      </a:r>
                      <a:r>
                        <a:rPr lang="en-US" sz="1800" b="1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Alert and Strategic Planning (72 hrs.) </a:t>
                      </a:r>
                      <a:endParaRPr lang="en-US" b="1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Daily briefs continue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Recommendation to Mayor re. State of Emergency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Share critical info broadly with constituents </a:t>
                      </a:r>
                      <a:endParaRPr lang="en-US" b="1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477599"/>
                  </a:ext>
                </a:extLst>
              </a:tr>
              <a:tr h="1810542">
                <a:tc>
                  <a:txBody>
                    <a:bodyPr/>
                    <a:lstStyle/>
                    <a:p>
                      <a:r>
                        <a:rPr lang="en-US" b="1">
                          <a:latin typeface="Lato"/>
                          <a:ea typeface="Lato"/>
                          <a:cs typeface="Lato"/>
                        </a:rPr>
                        <a:t>2 – Evacuate (48 hrs.) </a:t>
                      </a:r>
                      <a:endParaRPr lang="en-US" b="1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Briefs 2x daily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/>
                          <a:ea typeface="Lato"/>
                          <a:cs typeface="Lato"/>
                        </a:rPr>
                        <a:t>Alderpersons evacuate IAW orders (same as residents)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Mayor remains as member of CPG*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Share critical info broadly with constituents </a:t>
                      </a:r>
                      <a:endParaRPr lang="en-US" b="1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03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en-US" b="1">
                          <a:latin typeface="Lato"/>
                          <a:ea typeface="Lato"/>
                          <a:cs typeface="Lato"/>
                        </a:rPr>
                        <a:t>1 – Threat (24 hrs.) </a:t>
                      </a:r>
                      <a:endParaRPr lang="en-US" b="1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Briefs 2x daily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Mayor goes to CWS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Share critical info broadly with constituents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60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8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41814" y="6239364"/>
            <a:ext cx="5442749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288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Hurricane Season 	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3352800" cy="3352800"/>
          </a:xfrm>
        </p:spPr>
        <p:txBody>
          <a:bodyPr/>
          <a:lstStyle/>
          <a:p>
            <a:r>
              <a:rPr lang="en-US"/>
              <a:t>June 1</a:t>
            </a:r>
            <a:r>
              <a:rPr lang="en-US" baseline="30000"/>
              <a:t>st</a:t>
            </a:r>
            <a:r>
              <a:rPr lang="en-US"/>
              <a:t> – November 30</a:t>
            </a:r>
            <a:r>
              <a:rPr lang="en-US" baseline="30000"/>
              <a:t>th</a:t>
            </a:r>
            <a:r>
              <a:rPr lang="en-US"/>
              <a:t> </a:t>
            </a:r>
          </a:p>
          <a:p>
            <a:r>
              <a:rPr lang="en-US"/>
              <a:t>Peak around September 10</a:t>
            </a:r>
            <a:r>
              <a:rPr lang="en-US" baseline="30000"/>
              <a:t>th</a:t>
            </a:r>
            <a:r>
              <a:rPr lang="en-US"/>
              <a:t>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5058B-70FF-CE7D-B978-B357C81A7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880"/>
            <a:ext cx="91440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9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77957" y="6194187"/>
            <a:ext cx="5344612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Lato"/>
                <a:ea typeface="Lato"/>
                <a:cs typeface="Lato"/>
              </a:rPr>
              <a:t>Council Responsibilities cont'd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D3532B-651F-537A-FE7A-BDF2CACF3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93741"/>
              </p:ext>
            </p:extLst>
          </p:nvPr>
        </p:nvGraphicFramePr>
        <p:xfrm>
          <a:off x="914400" y="2057400"/>
          <a:ext cx="77724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4150015073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418995489"/>
                    </a:ext>
                  </a:extLst>
                </a:gridCol>
              </a:tblGrid>
              <a:tr h="353216">
                <a:tc>
                  <a:txBody>
                    <a:bodyPr/>
                    <a:lstStyle/>
                    <a:p>
                      <a:r>
                        <a:rPr lang="en-US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Post Storm Phase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Responsibilities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374159"/>
                  </a:ext>
                </a:extLst>
              </a:tr>
              <a:tr h="353216">
                <a:tc>
                  <a:txBody>
                    <a:bodyPr/>
                    <a:lstStyle/>
                    <a:p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Re-Entry 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Briefs 2x daily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/>
                          <a:ea typeface="Lato"/>
                          <a:cs typeface="Lato"/>
                        </a:rPr>
                        <a:t>Alderpersons return during re-entry phase 4 (same as residents) 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Share critical info broadly with constituents </a:t>
                      </a:r>
                      <a:endParaRPr lang="en-US" b="1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054064"/>
                  </a:ext>
                </a:extLst>
              </a:tr>
              <a:tr h="61812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Recovery</a:t>
                      </a:r>
                      <a:r>
                        <a:rPr lang="en-US" b="1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Briefs 2x daily and others as needed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Council convenes as normal to address policy items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Share critical info broadly with constituents </a:t>
                      </a:r>
                      <a:endParaRPr lang="en-US" b="1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996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57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293" y="6212032"/>
            <a:ext cx="6248400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901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Residents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58216"/>
            <a:ext cx="7467600" cy="44776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Prepare Now:</a:t>
            </a:r>
          </a:p>
          <a:p>
            <a:pPr lvl="1"/>
            <a:r>
              <a:rPr lang="en-US" dirty="0">
                <a:latin typeface="Lato"/>
                <a:ea typeface="Lato"/>
                <a:cs typeface="Lato"/>
              </a:rPr>
              <a:t>Have A Plan</a:t>
            </a:r>
          </a:p>
          <a:p>
            <a:pPr lvl="1"/>
            <a:r>
              <a:rPr lang="en-US" dirty="0"/>
              <a:t>Get A Kit</a:t>
            </a:r>
          </a:p>
          <a:p>
            <a:pPr lvl="1"/>
            <a:r>
              <a:rPr lang="en-US" dirty="0"/>
              <a:t>Be Informed/Know Your Zone </a:t>
            </a:r>
          </a:p>
          <a:p>
            <a:pPr lvl="1"/>
            <a:r>
              <a:rPr lang="en-US" dirty="0"/>
              <a:t>Insurance </a:t>
            </a:r>
          </a:p>
          <a:p>
            <a:pPr lvl="1"/>
            <a:r>
              <a:rPr lang="en-US" dirty="0"/>
              <a:t>Heirs Property </a:t>
            </a:r>
          </a:p>
          <a:p>
            <a:pPr lvl="1"/>
            <a:r>
              <a:rPr lang="en-US" dirty="0"/>
              <a:t>Evacuations </a:t>
            </a:r>
          </a:p>
          <a:p>
            <a:pPr lvl="1"/>
            <a:r>
              <a:rPr lang="en-US" dirty="0"/>
              <a:t>Re-Entry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12A964-D5E2-6739-AAD9-BCB8B4B2B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733800"/>
            <a:ext cx="271295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96028" y="6239364"/>
            <a:ext cx="5334291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352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Resources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65152"/>
            <a:ext cx="8153400" cy="4648200"/>
          </a:xfrm>
        </p:spPr>
        <p:txBody>
          <a:bodyPr/>
          <a:lstStyle/>
          <a:p>
            <a:pPr eaLnBrk="1" hangingPunct="1"/>
            <a:r>
              <a:rPr lang="en-US" altLang="en-US"/>
              <a:t>Get A Kit </a:t>
            </a:r>
          </a:p>
          <a:p>
            <a:pPr marL="457200" lvl="1" indent="0">
              <a:buNone/>
            </a:pPr>
            <a:r>
              <a:rPr lang="en-US" altLang="en-US">
                <a:hlinkClick r:id="rId3"/>
              </a:rPr>
              <a:t>https://www.ready.gov/kit</a:t>
            </a:r>
            <a:r>
              <a:rPr lang="en-US" altLang="en-US"/>
              <a:t> </a:t>
            </a:r>
            <a:endParaRPr lang="en-US" alt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pPr eaLnBrk="1" hangingPunct="1"/>
            <a:r>
              <a:rPr lang="en-US" altLang="en-US"/>
              <a:t>CEMA Alerts</a:t>
            </a:r>
          </a:p>
          <a:p>
            <a:pPr marL="457200" lvl="1" indent="0">
              <a:buNone/>
            </a:pPr>
            <a:r>
              <a:rPr lang="en-US" altLang="en-US">
                <a:hlinkClick r:id="rId4"/>
              </a:rPr>
              <a:t>https://www.smart911.com/smart911/ref/reg.action?pa=chathamcounty</a:t>
            </a:r>
            <a:r>
              <a:rPr lang="en-US" altLang="en-US"/>
              <a:t> </a:t>
            </a:r>
            <a:endParaRPr lang="en-US" alt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pPr eaLnBrk="1" hangingPunct="1"/>
            <a:r>
              <a:rPr lang="en-US" altLang="en-US"/>
              <a:t>Medical Registry</a:t>
            </a:r>
          </a:p>
          <a:p>
            <a:pPr marL="457200" lvl="1" indent="0">
              <a:buNone/>
            </a:pPr>
            <a:r>
              <a:rPr lang="en-US" altLang="en-US">
                <a:latin typeface="Lato"/>
                <a:ea typeface="Lato"/>
                <a:cs typeface="Lato"/>
                <a:hlinkClick r:id="rId5"/>
              </a:rPr>
              <a:t>https://www.chathamemergency.org/PrepareNow/HurricaneRegistry</a:t>
            </a:r>
            <a:r>
              <a:rPr lang="en-US" altLang="en-US">
                <a:latin typeface="Lato"/>
                <a:ea typeface="Lato"/>
                <a:cs typeface="Lato"/>
              </a:rPr>
              <a:t> </a:t>
            </a:r>
            <a:endParaRPr lang="en-US" altLang="en-US">
              <a:ea typeface="Lato"/>
              <a:cs typeface="Lato"/>
            </a:endParaRPr>
          </a:p>
          <a:p>
            <a:pPr marL="0" indent="0" eaLnBrk="1" hangingPunct="1"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1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41814" y="6185151"/>
            <a:ext cx="5388505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Questions?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467600" cy="3352800"/>
          </a:xfrm>
        </p:spPr>
        <p:txBody>
          <a:bodyPr/>
          <a:lstStyle/>
          <a:p>
            <a:pPr eaLnBrk="1" hangingPunct="1"/>
            <a:r>
              <a:rPr lang="en-US" altLang="en-US"/>
              <a:t>Dave Donnelly</a:t>
            </a:r>
          </a:p>
          <a:p>
            <a:pPr eaLnBrk="1" hangingPunct="1"/>
            <a:r>
              <a:rPr lang="en-US" altLang="en-US"/>
              <a:t>Savannah Emergency Preparedness</a:t>
            </a:r>
          </a:p>
          <a:p>
            <a:pPr eaLnBrk="1" hangingPunct="1"/>
            <a:r>
              <a:rPr lang="en-US" altLang="en-US"/>
              <a:t>912.652.3812</a:t>
            </a:r>
          </a:p>
          <a:p>
            <a:pPr eaLnBrk="1" hangingPunct="1"/>
            <a:r>
              <a:rPr lang="en-US" altLang="en-US">
                <a:hlinkClick r:id="rId3"/>
              </a:rPr>
              <a:t>ddonnelly@savannahga.gov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5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Thank you </a:t>
            </a:r>
          </a:p>
        </p:txBody>
      </p:sp>
      <p:sp>
        <p:nvSpPr>
          <p:cNvPr id="1229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38608" y="6221324"/>
            <a:ext cx="6248400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Savannah/Emergency Planning Division/City Hurricane Preparedness 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578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41814" y="6203222"/>
            <a:ext cx="5566735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>
                <a:latin typeface="Lato"/>
                <a:ea typeface="Lato"/>
                <a:cs typeface="Lato"/>
              </a:rPr>
              <a:t>City of Savannah / Emergency Planning Division / City Hurricane Preparedness </a:t>
            </a:r>
            <a:endParaRPr lang="en-US" altLang="en-US" sz="12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Lato"/>
                <a:ea typeface="Lato"/>
                <a:cs typeface="Lato"/>
              </a:rPr>
              <a:t>Hurricane Season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3352800" cy="33528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28E4260-B79D-6AF7-6A48-9B70F0309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497" y="220980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/>
              <a:t>Average Year</a:t>
            </a:r>
          </a:p>
          <a:p>
            <a:pPr lvl="1"/>
            <a:r>
              <a:rPr lang="en-US" kern="0"/>
              <a:t>14 Named</a:t>
            </a:r>
          </a:p>
          <a:p>
            <a:pPr lvl="1"/>
            <a:r>
              <a:rPr lang="en-US" kern="0"/>
              <a:t>7 Hurricanes</a:t>
            </a:r>
          </a:p>
          <a:p>
            <a:pPr lvl="1"/>
            <a:r>
              <a:rPr lang="en-US" kern="0"/>
              <a:t>3 Majors </a:t>
            </a:r>
          </a:p>
          <a:p>
            <a:endParaRPr lang="en-US" kern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3CCA1-8B2D-B9F5-4B37-DD3588C8B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128"/>
            <a:ext cx="9144000" cy="4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6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23134" y="6185151"/>
            <a:ext cx="5415673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Lato"/>
                <a:ea typeface="Lato"/>
                <a:cs typeface="Lato"/>
              </a:rPr>
              <a:t>City of Savannah / Emergency Planning Division/ City Hurricane Preparedness </a:t>
            </a:r>
            <a:endParaRPr lang="en-US" altLang="en-US" sz="1200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Tropical Cyclones - SAV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28E4260-B79D-6AF7-6A48-9B70F0309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497" y="220980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6FF8AA-4851-9A45-A08D-D36EAD7BD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82" y="1115893"/>
            <a:ext cx="7467599" cy="49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7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77957" y="6221293"/>
            <a:ext cx="6248400" cy="457200"/>
          </a:xfrm>
          <a:noFill/>
        </p:spPr>
        <p:txBody>
          <a:bodyPr vert="horz" wrap="square" lIns="0" tIns="45720" rIns="91440" bIns="45720" numCol="1" anchor="t" anchorCtr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>
                <a:latin typeface="Lato"/>
                <a:ea typeface="Lato"/>
                <a:cs typeface="Lato"/>
              </a:rPr>
              <a:t>City of Savannah / Emergency Planning Division / City Hurricane Preparedness </a:t>
            </a:r>
            <a:endParaRPr lang="en-US" altLang="en-US" sz="12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Major Hurricanes - SAV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28E4260-B79D-6AF7-6A48-9B70F0309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497" y="220980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D76F1-BDC8-9835-FA77-4E674AC34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40" y="1114184"/>
            <a:ext cx="7503260" cy="50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8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1000" y="6285523"/>
            <a:ext cx="58674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City of Savannah / Emergency Preparedness  / Hurricane Preparedness 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43877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Category 1 Storm Surge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C088A-2917-D9F9-7314-29BEFE027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"/>
            <a:ext cx="9144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2"/>
    </mc:Choice>
    <mc:Fallback>
      <p:transition spd="slow" advTm="1310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1000" y="6285523"/>
            <a:ext cx="58674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City of Savannah / Emergency Preparedness  / Hurricane Preparedness 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43877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Category 3 Storm Surge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1C7DA-B87C-A00E-75B5-A4AE71DE8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176"/>
            <a:ext cx="9144000" cy="625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1"/>
    </mc:Choice>
    <mc:Fallback>
      <p:transition spd="slow" advTm="480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1000" y="6285523"/>
            <a:ext cx="58674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City of Savannah / Emergency Preparedness  / Hurricane Preparedness 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43877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Category 5 Storm Surge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C8680-6BE3-F3E6-C65F-31295FB37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562"/>
            <a:ext cx="9144000" cy="638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0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0"/>
    </mc:Choice>
    <mc:Fallback>
      <p:transition spd="slow" advTm="43610"/>
    </mc:Fallback>
  </mc:AlternateContent>
</p:sld>
</file>

<file path=ppt/theme/theme1.xml><?xml version="1.0" encoding="utf-8"?>
<a:theme xmlns:a="http://schemas.openxmlformats.org/drawingml/2006/main" name="LOGO ONLY NO DEPARTM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3694E"/>
      </a:accent1>
      <a:accent2>
        <a:srgbClr val="62BD19"/>
      </a:accent2>
      <a:accent3>
        <a:srgbClr val="FFFFFF"/>
      </a:accent3>
      <a:accent4>
        <a:srgbClr val="000000"/>
      </a:accent4>
      <a:accent5>
        <a:srgbClr val="AAB9B2"/>
      </a:accent5>
      <a:accent6>
        <a:srgbClr val="58AB16"/>
      </a:accent6>
      <a:hlink>
        <a:srgbClr val="289728"/>
      </a:hlink>
      <a:folHlink>
        <a:srgbClr val="C2C2C2"/>
      </a:folHlink>
    </a:clrScheme>
    <a:fontScheme name="Office Them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LOGO ONLY NO DEPARTMENT</Template>
  <TotalTime>0</TotalTime>
  <Words>1623</Words>
  <Application>Microsoft Office PowerPoint</Application>
  <PresentationFormat>On-screen Show (4:3)</PresentationFormat>
  <Paragraphs>285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Garamond</vt:lpstr>
      <vt:lpstr>Lato</vt:lpstr>
      <vt:lpstr>Roboto</vt:lpstr>
      <vt:lpstr>Source Sans Pro</vt:lpstr>
      <vt:lpstr>Times New Roman</vt:lpstr>
      <vt:lpstr>LOGO ONLY NO DEPARTMENT</vt:lpstr>
      <vt:lpstr>City Hurricane Preparedness</vt:lpstr>
      <vt:lpstr>Agenda</vt:lpstr>
      <vt:lpstr>Hurricane Season  </vt:lpstr>
      <vt:lpstr>Hurricane Season </vt:lpstr>
      <vt:lpstr>Tropical Cyclones - SAV</vt:lpstr>
      <vt:lpstr>Major Hurricanes - SAV</vt:lpstr>
      <vt:lpstr>Category 1 Storm Surge </vt:lpstr>
      <vt:lpstr>Category 3 Storm Surge </vt:lpstr>
      <vt:lpstr>Category 5 Storm Surge </vt:lpstr>
      <vt:lpstr>Category 5 Storm Surge </vt:lpstr>
      <vt:lpstr>City Preparedness</vt:lpstr>
      <vt:lpstr>Operating Conditions (OPCONs) </vt:lpstr>
      <vt:lpstr>OPCON 5 - Preparedness</vt:lpstr>
      <vt:lpstr>Response </vt:lpstr>
      <vt:lpstr>Savannah Command</vt:lpstr>
      <vt:lpstr>Critical Workforce </vt:lpstr>
      <vt:lpstr>Critical Workforce Shelters</vt:lpstr>
      <vt:lpstr>Know Your Zone</vt:lpstr>
      <vt:lpstr>Evacuation Guidelines </vt:lpstr>
      <vt:lpstr>OPCON 4 – 120 hours  </vt:lpstr>
      <vt:lpstr>OPCON 4 – Monitoring contd.</vt:lpstr>
      <vt:lpstr>OPCON 3 – 72 hours </vt:lpstr>
      <vt:lpstr>OPCON 3 – Alert and Strategic Planning </vt:lpstr>
      <vt:lpstr>OPCON 2 – Evacuation </vt:lpstr>
      <vt:lpstr>OPCON 1 – Threat </vt:lpstr>
      <vt:lpstr>Re-Entry   </vt:lpstr>
      <vt:lpstr>Recovery  </vt:lpstr>
      <vt:lpstr>Presidential Declaration </vt:lpstr>
      <vt:lpstr>Council Responsibilities </vt:lpstr>
      <vt:lpstr>Council Responsibilities cont'd</vt:lpstr>
      <vt:lpstr>Residents </vt:lpstr>
      <vt:lpstr>Resources </vt:lpstr>
      <vt:lpstr>Questions? </vt:lpstr>
      <vt:lpstr>Thank you </vt:lpstr>
    </vt:vector>
  </TitlesOfParts>
  <Company>City of Savannah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Preparedness</dc:title>
  <dc:creator>David Donnelly</dc:creator>
  <cp:lastModifiedBy>Myriam Baker</cp:lastModifiedBy>
  <cp:revision>2</cp:revision>
  <cp:lastPrinted>2021-04-16T15:05:01Z</cp:lastPrinted>
  <dcterms:created xsi:type="dcterms:W3CDTF">2018-01-19T16:07:59Z</dcterms:created>
  <dcterms:modified xsi:type="dcterms:W3CDTF">2023-08-10T15:41:35Z</dcterms:modified>
</cp:coreProperties>
</file>