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689" r:id="rId5"/>
    <p:sldMasterId id="2147483701" r:id="rId6"/>
  </p:sldMasterIdLst>
  <p:notesMasterIdLst>
    <p:notesMasterId r:id="rId38"/>
  </p:notesMasterIdLst>
  <p:sldIdLst>
    <p:sldId id="261" r:id="rId7"/>
    <p:sldId id="257" r:id="rId8"/>
    <p:sldId id="265" r:id="rId9"/>
    <p:sldId id="266" r:id="rId10"/>
    <p:sldId id="267" r:id="rId11"/>
    <p:sldId id="269" r:id="rId12"/>
    <p:sldId id="268" r:id="rId13"/>
    <p:sldId id="270" r:id="rId14"/>
    <p:sldId id="258" r:id="rId15"/>
    <p:sldId id="271" r:id="rId16"/>
    <p:sldId id="272" r:id="rId17"/>
    <p:sldId id="275" r:id="rId18"/>
    <p:sldId id="274" r:id="rId19"/>
    <p:sldId id="256" r:id="rId20"/>
    <p:sldId id="276" r:id="rId21"/>
    <p:sldId id="277" r:id="rId22"/>
    <p:sldId id="278" r:id="rId23"/>
    <p:sldId id="279" r:id="rId24"/>
    <p:sldId id="280" r:id="rId25"/>
    <p:sldId id="281" r:id="rId26"/>
    <p:sldId id="282" r:id="rId27"/>
    <p:sldId id="294" r:id="rId28"/>
    <p:sldId id="296" r:id="rId29"/>
    <p:sldId id="291" r:id="rId30"/>
    <p:sldId id="297" r:id="rId31"/>
    <p:sldId id="298" r:id="rId32"/>
    <p:sldId id="292" r:id="rId33"/>
    <p:sldId id="311" r:id="rId34"/>
    <p:sldId id="300" r:id="rId35"/>
    <p:sldId id="301" r:id="rId36"/>
    <p:sldId id="262"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64E879-2A24-4A43-AD2C-F5E336354C4F}" v="2" dt="2024-10-24T00:12:40.4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6" d="100"/>
          <a:sy n="106" d="100"/>
        </p:scale>
        <p:origin x="7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F7014D-0A4C-4AF9-B300-98304FC609F3}" type="doc">
      <dgm:prSet loTypeId="urn:microsoft.com/office/officeart/2005/8/layout/list1" loCatId="list" qsTypeId="urn:microsoft.com/office/officeart/2005/8/quickstyle/simple2" qsCatId="simple" csTypeId="urn:microsoft.com/office/officeart/2005/8/colors/accent2_2" csCatId="accent2" phldr="1"/>
      <dgm:spPr/>
      <dgm:t>
        <a:bodyPr/>
        <a:lstStyle/>
        <a:p>
          <a:endParaRPr lang="en-US"/>
        </a:p>
      </dgm:t>
    </dgm:pt>
    <dgm:pt modelId="{8FF6F157-C9BF-46E5-AB39-475E385F769B}">
      <dgm:prSet/>
      <dgm:spPr/>
      <dgm:t>
        <a:bodyPr/>
        <a:lstStyle/>
        <a:p>
          <a:r>
            <a:rPr lang="en-US" baseline="0" dirty="0"/>
            <a:t>Variance</a:t>
          </a:r>
          <a:endParaRPr lang="en-US" dirty="0"/>
        </a:p>
      </dgm:t>
    </dgm:pt>
    <dgm:pt modelId="{32237E7B-1E74-47FA-B9A4-BF8F1A52EF10}" type="parTrans" cxnId="{6EAE1C00-6132-4523-B09C-5C2EF9C27F02}">
      <dgm:prSet/>
      <dgm:spPr/>
      <dgm:t>
        <a:bodyPr/>
        <a:lstStyle/>
        <a:p>
          <a:endParaRPr lang="en-US"/>
        </a:p>
      </dgm:t>
    </dgm:pt>
    <dgm:pt modelId="{3F2A3E25-C9B6-45E5-A73F-7750FE75C8FC}" type="sibTrans" cxnId="{6EAE1C00-6132-4523-B09C-5C2EF9C27F02}">
      <dgm:prSet/>
      <dgm:spPr/>
      <dgm:t>
        <a:bodyPr/>
        <a:lstStyle/>
        <a:p>
          <a:endParaRPr lang="en-US"/>
        </a:p>
      </dgm:t>
    </dgm:pt>
    <dgm:pt modelId="{BD0E5E1F-F6D8-4979-B36A-265049DC0E8D}">
      <dgm:prSet/>
      <dgm:spPr/>
      <dgm:t>
        <a:bodyPr/>
        <a:lstStyle/>
        <a:p>
          <a:pPr>
            <a:spcBef>
              <a:spcPts val="0"/>
            </a:spcBef>
            <a:spcAft>
              <a:spcPts val="1200"/>
            </a:spcAft>
          </a:pPr>
          <a:r>
            <a:rPr lang="en-US" dirty="0"/>
            <a:t>Can be reviewed by Zoning Board of Appeals, Planning Commission, or Historic District Board of review</a:t>
          </a:r>
        </a:p>
      </dgm:t>
    </dgm:pt>
    <dgm:pt modelId="{09FE6851-B46E-48F9-8E20-7539DADDF649}" type="parTrans" cxnId="{2E688B1D-C3F2-4FBB-8FC4-362DCE4459B8}">
      <dgm:prSet/>
      <dgm:spPr/>
      <dgm:t>
        <a:bodyPr/>
        <a:lstStyle/>
        <a:p>
          <a:endParaRPr lang="en-US"/>
        </a:p>
      </dgm:t>
    </dgm:pt>
    <dgm:pt modelId="{516BB0DF-86A6-4994-9D88-228B6C65C172}" type="sibTrans" cxnId="{2E688B1D-C3F2-4FBB-8FC4-362DCE4459B8}">
      <dgm:prSet/>
      <dgm:spPr/>
      <dgm:t>
        <a:bodyPr/>
        <a:lstStyle/>
        <a:p>
          <a:endParaRPr lang="en-US"/>
        </a:p>
      </dgm:t>
    </dgm:pt>
    <dgm:pt modelId="{E903E6F4-A9CC-4A8F-92C9-ABAA1B855DE5}">
      <dgm:prSet/>
      <dgm:spPr/>
      <dgm:t>
        <a:bodyPr/>
        <a:lstStyle/>
        <a:p>
          <a:pPr>
            <a:spcBef>
              <a:spcPts val="0"/>
            </a:spcBef>
            <a:spcAft>
              <a:spcPts val="1200"/>
            </a:spcAft>
          </a:pPr>
          <a:r>
            <a:rPr lang="en-US" dirty="0"/>
            <a:t>Allows modifications to a wide range of standards, degree of modification is not limited</a:t>
          </a:r>
        </a:p>
      </dgm:t>
    </dgm:pt>
    <dgm:pt modelId="{B74F2020-7E8A-4F8F-B37E-D3C5323F6BDB}" type="parTrans" cxnId="{A7457CE5-9A6A-4ACE-BC97-0D70B236A8CB}">
      <dgm:prSet/>
      <dgm:spPr/>
      <dgm:t>
        <a:bodyPr/>
        <a:lstStyle/>
        <a:p>
          <a:endParaRPr lang="en-US"/>
        </a:p>
      </dgm:t>
    </dgm:pt>
    <dgm:pt modelId="{521E82C5-EA8F-408D-A797-D61EFE1A616F}" type="sibTrans" cxnId="{A7457CE5-9A6A-4ACE-BC97-0D70B236A8CB}">
      <dgm:prSet/>
      <dgm:spPr/>
      <dgm:t>
        <a:bodyPr/>
        <a:lstStyle/>
        <a:p>
          <a:endParaRPr lang="en-US"/>
        </a:p>
      </dgm:t>
    </dgm:pt>
    <dgm:pt modelId="{B91CB066-D73A-471D-A733-525F681CD3FE}">
      <dgm:prSet/>
      <dgm:spPr/>
      <dgm:t>
        <a:bodyPr/>
        <a:lstStyle/>
        <a:p>
          <a:pPr>
            <a:spcBef>
              <a:spcPts val="0"/>
            </a:spcBef>
            <a:spcAft>
              <a:spcPts val="1200"/>
            </a:spcAft>
          </a:pPr>
          <a:r>
            <a:rPr lang="en-US" dirty="0"/>
            <a:t>Some types of variances are expressly prohibited</a:t>
          </a:r>
        </a:p>
      </dgm:t>
    </dgm:pt>
    <dgm:pt modelId="{52FAA7D6-20EE-449C-8286-3D6528BAE303}" type="parTrans" cxnId="{CD2BFD36-4E18-4B47-A258-BE18DE0DD564}">
      <dgm:prSet/>
      <dgm:spPr/>
      <dgm:t>
        <a:bodyPr/>
        <a:lstStyle/>
        <a:p>
          <a:endParaRPr lang="en-US"/>
        </a:p>
      </dgm:t>
    </dgm:pt>
    <dgm:pt modelId="{44D30F4D-4EB5-4B58-80DC-3143E9A0EDC7}" type="sibTrans" cxnId="{CD2BFD36-4E18-4B47-A258-BE18DE0DD564}">
      <dgm:prSet/>
      <dgm:spPr/>
      <dgm:t>
        <a:bodyPr/>
        <a:lstStyle/>
        <a:p>
          <a:endParaRPr lang="en-US"/>
        </a:p>
      </dgm:t>
    </dgm:pt>
    <dgm:pt modelId="{1EE83CFA-EB4E-4ACD-B7B3-8BF947505CF7}">
      <dgm:prSet/>
      <dgm:spPr/>
      <dgm:t>
        <a:bodyPr/>
        <a:lstStyle/>
        <a:p>
          <a:pPr>
            <a:spcBef>
              <a:spcPts val="0"/>
            </a:spcBef>
            <a:spcAft>
              <a:spcPts val="1200"/>
            </a:spcAft>
          </a:pPr>
          <a:r>
            <a:rPr lang="en-US" dirty="0"/>
            <a:t>Review criteria are applied to the decision</a:t>
          </a:r>
        </a:p>
      </dgm:t>
    </dgm:pt>
    <dgm:pt modelId="{82F181B1-5A32-4221-BE3E-C0092336647C}" type="parTrans" cxnId="{01C9C176-B9EC-4CE9-9C0A-DA78053D3236}">
      <dgm:prSet/>
      <dgm:spPr/>
      <dgm:t>
        <a:bodyPr/>
        <a:lstStyle/>
        <a:p>
          <a:endParaRPr lang="en-US"/>
        </a:p>
      </dgm:t>
    </dgm:pt>
    <dgm:pt modelId="{797CD878-CD32-4649-AD19-7B4A501BEC9A}" type="sibTrans" cxnId="{01C9C176-B9EC-4CE9-9C0A-DA78053D3236}">
      <dgm:prSet/>
      <dgm:spPr/>
      <dgm:t>
        <a:bodyPr/>
        <a:lstStyle/>
        <a:p>
          <a:endParaRPr lang="en-US"/>
        </a:p>
      </dgm:t>
    </dgm:pt>
    <dgm:pt modelId="{F0E3DCCE-CA14-466F-ADF5-E3AF5E94C8F2}">
      <dgm:prSet/>
      <dgm:spPr/>
      <dgm:t>
        <a:bodyPr/>
        <a:lstStyle/>
        <a:p>
          <a:r>
            <a:rPr lang="en-US" baseline="0"/>
            <a:t>Special Exception</a:t>
          </a:r>
          <a:endParaRPr lang="en-US"/>
        </a:p>
      </dgm:t>
    </dgm:pt>
    <dgm:pt modelId="{790C49DE-2808-41F4-81B0-C746234DF856}" type="parTrans" cxnId="{C67E676B-0D94-4CB2-9247-DC2E40957B87}">
      <dgm:prSet/>
      <dgm:spPr/>
      <dgm:t>
        <a:bodyPr/>
        <a:lstStyle/>
        <a:p>
          <a:endParaRPr lang="en-US"/>
        </a:p>
      </dgm:t>
    </dgm:pt>
    <dgm:pt modelId="{BE16CDF0-7F9B-4B99-8A16-8E7531AE6A58}" type="sibTrans" cxnId="{C67E676B-0D94-4CB2-9247-DC2E40957B87}">
      <dgm:prSet/>
      <dgm:spPr/>
      <dgm:t>
        <a:bodyPr/>
        <a:lstStyle/>
        <a:p>
          <a:endParaRPr lang="en-US"/>
        </a:p>
      </dgm:t>
    </dgm:pt>
    <dgm:pt modelId="{25205499-4A49-432B-889D-E71B24B53AAA}">
      <dgm:prSet/>
      <dgm:spPr/>
      <dgm:t>
        <a:bodyPr/>
        <a:lstStyle/>
        <a:p>
          <a:pPr>
            <a:spcAft>
              <a:spcPts val="1200"/>
            </a:spcAft>
          </a:pPr>
          <a:r>
            <a:rPr lang="en-US" dirty="0"/>
            <a:t>Can be reviewed by the Planning Commission, Historic District Board of Review, or Historic Preservation Commission</a:t>
          </a:r>
        </a:p>
      </dgm:t>
    </dgm:pt>
    <dgm:pt modelId="{761A5977-1243-4B9B-B7D0-DDF38B591978}" type="parTrans" cxnId="{A23E933C-C8AD-49E9-8C8F-7D1C8CF592F5}">
      <dgm:prSet/>
      <dgm:spPr/>
      <dgm:t>
        <a:bodyPr/>
        <a:lstStyle/>
        <a:p>
          <a:endParaRPr lang="en-US"/>
        </a:p>
      </dgm:t>
    </dgm:pt>
    <dgm:pt modelId="{0263714C-8ADE-4B74-A0E5-36103522FAB2}" type="sibTrans" cxnId="{A23E933C-C8AD-49E9-8C8F-7D1C8CF592F5}">
      <dgm:prSet/>
      <dgm:spPr/>
      <dgm:t>
        <a:bodyPr/>
        <a:lstStyle/>
        <a:p>
          <a:endParaRPr lang="en-US"/>
        </a:p>
      </dgm:t>
    </dgm:pt>
    <dgm:pt modelId="{28F1A7C0-4E45-45F2-AC1D-553C8AF74AB5}">
      <dgm:prSet/>
      <dgm:spPr/>
      <dgm:t>
        <a:bodyPr/>
        <a:lstStyle/>
        <a:p>
          <a:pPr>
            <a:spcAft>
              <a:spcPts val="1200"/>
            </a:spcAft>
          </a:pPr>
          <a:r>
            <a:rPr lang="en-US" dirty="0"/>
            <a:t>Allowed modifications are narrowly defined</a:t>
          </a:r>
        </a:p>
      </dgm:t>
    </dgm:pt>
    <dgm:pt modelId="{933BEE09-6B40-4753-BE46-51C4F5CD1162}" type="parTrans" cxnId="{2DC5DC02-8613-4A22-A3BF-808E17B9F714}">
      <dgm:prSet/>
      <dgm:spPr/>
      <dgm:t>
        <a:bodyPr/>
        <a:lstStyle/>
        <a:p>
          <a:endParaRPr lang="en-US"/>
        </a:p>
      </dgm:t>
    </dgm:pt>
    <dgm:pt modelId="{8358F65A-6C24-4E9F-9605-3F09920C4CE1}" type="sibTrans" cxnId="{2DC5DC02-8613-4A22-A3BF-808E17B9F714}">
      <dgm:prSet/>
      <dgm:spPr/>
      <dgm:t>
        <a:bodyPr/>
        <a:lstStyle/>
        <a:p>
          <a:endParaRPr lang="en-US"/>
        </a:p>
      </dgm:t>
    </dgm:pt>
    <dgm:pt modelId="{C9E2FBC9-78EC-46E5-9A77-3271492D6DEA}">
      <dgm:prSet/>
      <dgm:spPr/>
      <dgm:t>
        <a:bodyPr/>
        <a:lstStyle/>
        <a:p>
          <a:pPr>
            <a:spcAft>
              <a:spcPts val="1200"/>
            </a:spcAft>
          </a:pPr>
          <a:r>
            <a:rPr lang="en-US" dirty="0"/>
            <a:t>Review criteria are less stringent than for variances </a:t>
          </a:r>
        </a:p>
      </dgm:t>
    </dgm:pt>
    <dgm:pt modelId="{48ED3483-7D5C-4A75-80E2-CFDA1AF778F3}" type="parTrans" cxnId="{9A8752EB-41D6-42E9-A213-2F801EDAFDBC}">
      <dgm:prSet/>
      <dgm:spPr/>
      <dgm:t>
        <a:bodyPr/>
        <a:lstStyle/>
        <a:p>
          <a:endParaRPr lang="en-US"/>
        </a:p>
      </dgm:t>
    </dgm:pt>
    <dgm:pt modelId="{05658DAD-C2E5-49E5-B7DB-E83614A8D711}" type="sibTrans" cxnId="{9A8752EB-41D6-42E9-A213-2F801EDAFDBC}">
      <dgm:prSet/>
      <dgm:spPr/>
      <dgm:t>
        <a:bodyPr/>
        <a:lstStyle/>
        <a:p>
          <a:endParaRPr lang="en-US"/>
        </a:p>
      </dgm:t>
    </dgm:pt>
    <dgm:pt modelId="{2B250664-31D8-420C-907C-8271BD383826}" type="pres">
      <dgm:prSet presAssocID="{E5F7014D-0A4C-4AF9-B300-98304FC609F3}" presName="linear" presStyleCnt="0">
        <dgm:presLayoutVars>
          <dgm:dir/>
          <dgm:animLvl val="lvl"/>
          <dgm:resizeHandles val="exact"/>
        </dgm:presLayoutVars>
      </dgm:prSet>
      <dgm:spPr/>
    </dgm:pt>
    <dgm:pt modelId="{049EA9D6-CA23-4AE6-AB3F-7C8FB142BB59}" type="pres">
      <dgm:prSet presAssocID="{8FF6F157-C9BF-46E5-AB39-475E385F769B}" presName="parentLin" presStyleCnt="0"/>
      <dgm:spPr/>
    </dgm:pt>
    <dgm:pt modelId="{DDB3AA8D-CC22-4745-97F9-C23F282891CC}" type="pres">
      <dgm:prSet presAssocID="{8FF6F157-C9BF-46E5-AB39-475E385F769B}" presName="parentLeftMargin" presStyleLbl="node1" presStyleIdx="0" presStyleCnt="2"/>
      <dgm:spPr/>
    </dgm:pt>
    <dgm:pt modelId="{2D1C69E9-2084-4731-AB71-88B5B8DD7C3A}" type="pres">
      <dgm:prSet presAssocID="{8FF6F157-C9BF-46E5-AB39-475E385F769B}" presName="parentText" presStyleLbl="node1" presStyleIdx="0" presStyleCnt="2">
        <dgm:presLayoutVars>
          <dgm:chMax val="0"/>
          <dgm:bulletEnabled val="1"/>
        </dgm:presLayoutVars>
      </dgm:prSet>
      <dgm:spPr/>
    </dgm:pt>
    <dgm:pt modelId="{DDC2E4FC-6461-4652-B1F2-4F121448E5E8}" type="pres">
      <dgm:prSet presAssocID="{8FF6F157-C9BF-46E5-AB39-475E385F769B}" presName="negativeSpace" presStyleCnt="0"/>
      <dgm:spPr/>
    </dgm:pt>
    <dgm:pt modelId="{FECA3B74-E69C-403F-9300-54EDFDFBCA07}" type="pres">
      <dgm:prSet presAssocID="{8FF6F157-C9BF-46E5-AB39-475E385F769B}" presName="childText" presStyleLbl="conFgAcc1" presStyleIdx="0" presStyleCnt="2">
        <dgm:presLayoutVars>
          <dgm:bulletEnabled val="1"/>
        </dgm:presLayoutVars>
      </dgm:prSet>
      <dgm:spPr/>
    </dgm:pt>
    <dgm:pt modelId="{C5ED1AF5-FDA9-4A3F-8D19-C0B8BA3169A7}" type="pres">
      <dgm:prSet presAssocID="{3F2A3E25-C9B6-45E5-A73F-7750FE75C8FC}" presName="spaceBetweenRectangles" presStyleCnt="0"/>
      <dgm:spPr/>
    </dgm:pt>
    <dgm:pt modelId="{F8B6CF57-1B71-46FA-9532-1C71FD619F76}" type="pres">
      <dgm:prSet presAssocID="{F0E3DCCE-CA14-466F-ADF5-E3AF5E94C8F2}" presName="parentLin" presStyleCnt="0"/>
      <dgm:spPr/>
    </dgm:pt>
    <dgm:pt modelId="{8F996D94-388B-4353-A192-2014841980BD}" type="pres">
      <dgm:prSet presAssocID="{F0E3DCCE-CA14-466F-ADF5-E3AF5E94C8F2}" presName="parentLeftMargin" presStyleLbl="node1" presStyleIdx="0" presStyleCnt="2"/>
      <dgm:spPr/>
    </dgm:pt>
    <dgm:pt modelId="{7F47E443-0097-420E-8A06-D9A918705F4A}" type="pres">
      <dgm:prSet presAssocID="{F0E3DCCE-CA14-466F-ADF5-E3AF5E94C8F2}" presName="parentText" presStyleLbl="node1" presStyleIdx="1" presStyleCnt="2">
        <dgm:presLayoutVars>
          <dgm:chMax val="0"/>
          <dgm:bulletEnabled val="1"/>
        </dgm:presLayoutVars>
      </dgm:prSet>
      <dgm:spPr/>
    </dgm:pt>
    <dgm:pt modelId="{5BA8E76F-4BCE-4539-9EC6-BB08C9BDC10A}" type="pres">
      <dgm:prSet presAssocID="{F0E3DCCE-CA14-466F-ADF5-E3AF5E94C8F2}" presName="negativeSpace" presStyleCnt="0"/>
      <dgm:spPr/>
    </dgm:pt>
    <dgm:pt modelId="{A0189084-E386-401C-B3E2-A93D50B0E6A3}" type="pres">
      <dgm:prSet presAssocID="{F0E3DCCE-CA14-466F-ADF5-E3AF5E94C8F2}" presName="childText" presStyleLbl="conFgAcc1" presStyleIdx="1" presStyleCnt="2">
        <dgm:presLayoutVars>
          <dgm:bulletEnabled val="1"/>
        </dgm:presLayoutVars>
      </dgm:prSet>
      <dgm:spPr/>
    </dgm:pt>
  </dgm:ptLst>
  <dgm:cxnLst>
    <dgm:cxn modelId="{6EAE1C00-6132-4523-B09C-5C2EF9C27F02}" srcId="{E5F7014D-0A4C-4AF9-B300-98304FC609F3}" destId="{8FF6F157-C9BF-46E5-AB39-475E385F769B}" srcOrd="0" destOrd="0" parTransId="{32237E7B-1E74-47FA-B9A4-BF8F1A52EF10}" sibTransId="{3F2A3E25-C9B6-45E5-A73F-7750FE75C8FC}"/>
    <dgm:cxn modelId="{2DC5DC02-8613-4A22-A3BF-808E17B9F714}" srcId="{F0E3DCCE-CA14-466F-ADF5-E3AF5E94C8F2}" destId="{28F1A7C0-4E45-45F2-AC1D-553C8AF74AB5}" srcOrd="1" destOrd="0" parTransId="{933BEE09-6B40-4753-BE46-51C4F5CD1162}" sibTransId="{8358F65A-6C24-4E9F-9605-3F09920C4CE1}"/>
    <dgm:cxn modelId="{17F98E08-65EF-4BF9-B979-83CE53233B75}" type="presOf" srcId="{25205499-4A49-432B-889D-E71B24B53AAA}" destId="{A0189084-E386-401C-B3E2-A93D50B0E6A3}" srcOrd="0" destOrd="0" presId="urn:microsoft.com/office/officeart/2005/8/layout/list1"/>
    <dgm:cxn modelId="{A13A3F12-6BDC-40AF-82E6-D9F17317BAB7}" type="presOf" srcId="{28F1A7C0-4E45-45F2-AC1D-553C8AF74AB5}" destId="{A0189084-E386-401C-B3E2-A93D50B0E6A3}" srcOrd="0" destOrd="1" presId="urn:microsoft.com/office/officeart/2005/8/layout/list1"/>
    <dgm:cxn modelId="{2E688B1D-C3F2-4FBB-8FC4-362DCE4459B8}" srcId="{8FF6F157-C9BF-46E5-AB39-475E385F769B}" destId="{BD0E5E1F-F6D8-4979-B36A-265049DC0E8D}" srcOrd="0" destOrd="0" parTransId="{09FE6851-B46E-48F9-8E20-7539DADDF649}" sibTransId="{516BB0DF-86A6-4994-9D88-228B6C65C172}"/>
    <dgm:cxn modelId="{CD2BFD36-4E18-4B47-A258-BE18DE0DD564}" srcId="{8FF6F157-C9BF-46E5-AB39-475E385F769B}" destId="{B91CB066-D73A-471D-A733-525F681CD3FE}" srcOrd="2" destOrd="0" parTransId="{52FAA7D6-20EE-449C-8286-3D6528BAE303}" sibTransId="{44D30F4D-4EB5-4B58-80DC-3143E9A0EDC7}"/>
    <dgm:cxn modelId="{A23E933C-C8AD-49E9-8C8F-7D1C8CF592F5}" srcId="{F0E3DCCE-CA14-466F-ADF5-E3AF5E94C8F2}" destId="{25205499-4A49-432B-889D-E71B24B53AAA}" srcOrd="0" destOrd="0" parTransId="{761A5977-1243-4B9B-B7D0-DDF38B591978}" sibTransId="{0263714C-8ADE-4B74-A0E5-36103522FAB2}"/>
    <dgm:cxn modelId="{155FFB63-D60A-43AA-84DF-B768BCF829F9}" type="presOf" srcId="{BD0E5E1F-F6D8-4979-B36A-265049DC0E8D}" destId="{FECA3B74-E69C-403F-9300-54EDFDFBCA07}" srcOrd="0" destOrd="0" presId="urn:microsoft.com/office/officeart/2005/8/layout/list1"/>
    <dgm:cxn modelId="{C67E676B-0D94-4CB2-9247-DC2E40957B87}" srcId="{E5F7014D-0A4C-4AF9-B300-98304FC609F3}" destId="{F0E3DCCE-CA14-466F-ADF5-E3AF5E94C8F2}" srcOrd="1" destOrd="0" parTransId="{790C49DE-2808-41F4-81B0-C746234DF856}" sibTransId="{BE16CDF0-7F9B-4B99-8A16-8E7531AE6A58}"/>
    <dgm:cxn modelId="{B42F536E-9D6E-406B-A1EC-5857FE30B27B}" type="presOf" srcId="{C9E2FBC9-78EC-46E5-9A77-3271492D6DEA}" destId="{A0189084-E386-401C-B3E2-A93D50B0E6A3}" srcOrd="0" destOrd="2" presId="urn:microsoft.com/office/officeart/2005/8/layout/list1"/>
    <dgm:cxn modelId="{E0BD5674-D2F1-4536-B07D-0017D6051B6C}" type="presOf" srcId="{B91CB066-D73A-471D-A733-525F681CD3FE}" destId="{FECA3B74-E69C-403F-9300-54EDFDFBCA07}" srcOrd="0" destOrd="2" presId="urn:microsoft.com/office/officeart/2005/8/layout/list1"/>
    <dgm:cxn modelId="{01C9C176-B9EC-4CE9-9C0A-DA78053D3236}" srcId="{8FF6F157-C9BF-46E5-AB39-475E385F769B}" destId="{1EE83CFA-EB4E-4ACD-B7B3-8BF947505CF7}" srcOrd="3" destOrd="0" parTransId="{82F181B1-5A32-4221-BE3E-C0092336647C}" sibTransId="{797CD878-CD32-4649-AD19-7B4A501BEC9A}"/>
    <dgm:cxn modelId="{A143FD59-8555-4F3B-95DE-AE01EB74F3A7}" type="presOf" srcId="{E5F7014D-0A4C-4AF9-B300-98304FC609F3}" destId="{2B250664-31D8-420C-907C-8271BD383826}" srcOrd="0" destOrd="0" presId="urn:microsoft.com/office/officeart/2005/8/layout/list1"/>
    <dgm:cxn modelId="{EF2A9681-4725-4DFA-A644-581B0654E7F6}" type="presOf" srcId="{F0E3DCCE-CA14-466F-ADF5-E3AF5E94C8F2}" destId="{8F996D94-388B-4353-A192-2014841980BD}" srcOrd="0" destOrd="0" presId="urn:microsoft.com/office/officeart/2005/8/layout/list1"/>
    <dgm:cxn modelId="{5A4B3696-E00B-4F4E-85EB-0DC67948333D}" type="presOf" srcId="{8FF6F157-C9BF-46E5-AB39-475E385F769B}" destId="{DDB3AA8D-CC22-4745-97F9-C23F282891CC}" srcOrd="0" destOrd="0" presId="urn:microsoft.com/office/officeart/2005/8/layout/list1"/>
    <dgm:cxn modelId="{34B5F5A5-ECBA-41B5-A771-716741AE0308}" type="presOf" srcId="{F0E3DCCE-CA14-466F-ADF5-E3AF5E94C8F2}" destId="{7F47E443-0097-420E-8A06-D9A918705F4A}" srcOrd="1" destOrd="0" presId="urn:microsoft.com/office/officeart/2005/8/layout/list1"/>
    <dgm:cxn modelId="{A74B0CA9-A81F-4878-884C-7E23CB235D3F}" type="presOf" srcId="{8FF6F157-C9BF-46E5-AB39-475E385F769B}" destId="{2D1C69E9-2084-4731-AB71-88B5B8DD7C3A}" srcOrd="1" destOrd="0" presId="urn:microsoft.com/office/officeart/2005/8/layout/list1"/>
    <dgm:cxn modelId="{A7457CE5-9A6A-4ACE-BC97-0D70B236A8CB}" srcId="{8FF6F157-C9BF-46E5-AB39-475E385F769B}" destId="{E903E6F4-A9CC-4A8F-92C9-ABAA1B855DE5}" srcOrd="1" destOrd="0" parTransId="{B74F2020-7E8A-4F8F-B37E-D3C5323F6BDB}" sibTransId="{521E82C5-EA8F-408D-A797-D61EFE1A616F}"/>
    <dgm:cxn modelId="{B6238FE6-1273-4F62-87AF-2C1EB1DBA967}" type="presOf" srcId="{1EE83CFA-EB4E-4ACD-B7B3-8BF947505CF7}" destId="{FECA3B74-E69C-403F-9300-54EDFDFBCA07}" srcOrd="0" destOrd="3" presId="urn:microsoft.com/office/officeart/2005/8/layout/list1"/>
    <dgm:cxn modelId="{9A8752EB-41D6-42E9-A213-2F801EDAFDBC}" srcId="{F0E3DCCE-CA14-466F-ADF5-E3AF5E94C8F2}" destId="{C9E2FBC9-78EC-46E5-9A77-3271492D6DEA}" srcOrd="2" destOrd="0" parTransId="{48ED3483-7D5C-4A75-80E2-CFDA1AF778F3}" sibTransId="{05658DAD-C2E5-49E5-B7DB-E83614A8D711}"/>
    <dgm:cxn modelId="{FA7722F5-70D0-4848-A7F6-F86F86E7D516}" type="presOf" srcId="{E903E6F4-A9CC-4A8F-92C9-ABAA1B855DE5}" destId="{FECA3B74-E69C-403F-9300-54EDFDFBCA07}" srcOrd="0" destOrd="1" presId="urn:microsoft.com/office/officeart/2005/8/layout/list1"/>
    <dgm:cxn modelId="{7BFBC064-9798-4E77-A251-BBEA2F94D010}" type="presParOf" srcId="{2B250664-31D8-420C-907C-8271BD383826}" destId="{049EA9D6-CA23-4AE6-AB3F-7C8FB142BB59}" srcOrd="0" destOrd="0" presId="urn:microsoft.com/office/officeart/2005/8/layout/list1"/>
    <dgm:cxn modelId="{02B763FE-4793-477A-A243-44DD49D21B7C}" type="presParOf" srcId="{049EA9D6-CA23-4AE6-AB3F-7C8FB142BB59}" destId="{DDB3AA8D-CC22-4745-97F9-C23F282891CC}" srcOrd="0" destOrd="0" presId="urn:microsoft.com/office/officeart/2005/8/layout/list1"/>
    <dgm:cxn modelId="{85170D41-8142-46CD-9411-EDFFB382048A}" type="presParOf" srcId="{049EA9D6-CA23-4AE6-AB3F-7C8FB142BB59}" destId="{2D1C69E9-2084-4731-AB71-88B5B8DD7C3A}" srcOrd="1" destOrd="0" presId="urn:microsoft.com/office/officeart/2005/8/layout/list1"/>
    <dgm:cxn modelId="{B3299041-1420-4AD6-A9E0-42F207E673C4}" type="presParOf" srcId="{2B250664-31D8-420C-907C-8271BD383826}" destId="{DDC2E4FC-6461-4652-B1F2-4F121448E5E8}" srcOrd="1" destOrd="0" presId="urn:microsoft.com/office/officeart/2005/8/layout/list1"/>
    <dgm:cxn modelId="{F3A36329-EC3B-4A85-93A1-5C087716B2DA}" type="presParOf" srcId="{2B250664-31D8-420C-907C-8271BD383826}" destId="{FECA3B74-E69C-403F-9300-54EDFDFBCA07}" srcOrd="2" destOrd="0" presId="urn:microsoft.com/office/officeart/2005/8/layout/list1"/>
    <dgm:cxn modelId="{9A9DFF1F-889D-432D-A846-2E4BD8843208}" type="presParOf" srcId="{2B250664-31D8-420C-907C-8271BD383826}" destId="{C5ED1AF5-FDA9-4A3F-8D19-C0B8BA3169A7}" srcOrd="3" destOrd="0" presId="urn:microsoft.com/office/officeart/2005/8/layout/list1"/>
    <dgm:cxn modelId="{D194E04C-E38A-4128-A3D0-965DEEC7636A}" type="presParOf" srcId="{2B250664-31D8-420C-907C-8271BD383826}" destId="{F8B6CF57-1B71-46FA-9532-1C71FD619F76}" srcOrd="4" destOrd="0" presId="urn:microsoft.com/office/officeart/2005/8/layout/list1"/>
    <dgm:cxn modelId="{56B162A7-0593-4996-9433-68842C083E70}" type="presParOf" srcId="{F8B6CF57-1B71-46FA-9532-1C71FD619F76}" destId="{8F996D94-388B-4353-A192-2014841980BD}" srcOrd="0" destOrd="0" presId="urn:microsoft.com/office/officeart/2005/8/layout/list1"/>
    <dgm:cxn modelId="{ACBA0604-B823-4547-A9F1-2F74B0216958}" type="presParOf" srcId="{F8B6CF57-1B71-46FA-9532-1C71FD619F76}" destId="{7F47E443-0097-420E-8A06-D9A918705F4A}" srcOrd="1" destOrd="0" presId="urn:microsoft.com/office/officeart/2005/8/layout/list1"/>
    <dgm:cxn modelId="{5E11AA20-E4D6-4CC7-B0AD-7BD0162CED06}" type="presParOf" srcId="{2B250664-31D8-420C-907C-8271BD383826}" destId="{5BA8E76F-4BCE-4539-9EC6-BB08C9BDC10A}" srcOrd="5" destOrd="0" presId="urn:microsoft.com/office/officeart/2005/8/layout/list1"/>
    <dgm:cxn modelId="{CED14AC5-9F2B-4DBD-AC19-683FCD3E2EAC}" type="presParOf" srcId="{2B250664-31D8-420C-907C-8271BD383826}" destId="{A0189084-E386-401C-B3E2-A93D50B0E6A3}"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A3B74-E69C-403F-9300-54EDFDFBCA07}">
      <dsp:nvSpPr>
        <dsp:cNvPr id="0" name=""/>
        <dsp:cNvSpPr/>
      </dsp:nvSpPr>
      <dsp:spPr>
        <a:xfrm>
          <a:off x="0" y="337910"/>
          <a:ext cx="8785735" cy="2494800"/>
        </a:xfrm>
        <a:prstGeom prst="rect">
          <a:avLst/>
        </a:prstGeom>
        <a:solidFill>
          <a:schemeClr val="lt1">
            <a:alpha val="90000"/>
            <a:hueOff val="0"/>
            <a:satOff val="0"/>
            <a:lumOff val="0"/>
            <a:alphaOff val="0"/>
          </a:schemeClr>
        </a:solidFill>
        <a:ln w="1397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1871" tIns="374904" rIns="681871"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Can be reviewed by Zoning Board of Appeals, Planning Commission, or Historic District Board of review</a:t>
          </a:r>
        </a:p>
        <a:p>
          <a:pPr marL="171450" lvl="1" indent="-171450" algn="l" defTabSz="800100">
            <a:lnSpc>
              <a:spcPct val="90000"/>
            </a:lnSpc>
            <a:spcBef>
              <a:spcPct val="0"/>
            </a:spcBef>
            <a:spcAft>
              <a:spcPts val="1200"/>
            </a:spcAft>
            <a:buChar char="•"/>
          </a:pPr>
          <a:r>
            <a:rPr lang="en-US" sz="1800" kern="1200" dirty="0"/>
            <a:t>Allows modifications to a wide range of standards, degree of modification is not limited</a:t>
          </a:r>
        </a:p>
        <a:p>
          <a:pPr marL="171450" lvl="1" indent="-171450" algn="l" defTabSz="800100">
            <a:lnSpc>
              <a:spcPct val="90000"/>
            </a:lnSpc>
            <a:spcBef>
              <a:spcPct val="0"/>
            </a:spcBef>
            <a:spcAft>
              <a:spcPts val="1200"/>
            </a:spcAft>
            <a:buChar char="•"/>
          </a:pPr>
          <a:r>
            <a:rPr lang="en-US" sz="1800" kern="1200" dirty="0"/>
            <a:t>Some types of variances are expressly prohibited</a:t>
          </a:r>
        </a:p>
        <a:p>
          <a:pPr marL="171450" lvl="1" indent="-171450" algn="l" defTabSz="800100">
            <a:lnSpc>
              <a:spcPct val="90000"/>
            </a:lnSpc>
            <a:spcBef>
              <a:spcPct val="0"/>
            </a:spcBef>
            <a:spcAft>
              <a:spcPts val="1200"/>
            </a:spcAft>
            <a:buChar char="•"/>
          </a:pPr>
          <a:r>
            <a:rPr lang="en-US" sz="1800" kern="1200" dirty="0"/>
            <a:t>Review criteria are applied to the decision</a:t>
          </a:r>
        </a:p>
      </dsp:txBody>
      <dsp:txXfrm>
        <a:off x="0" y="337910"/>
        <a:ext cx="8785735" cy="2494800"/>
      </dsp:txXfrm>
    </dsp:sp>
    <dsp:sp modelId="{2D1C69E9-2084-4731-AB71-88B5B8DD7C3A}">
      <dsp:nvSpPr>
        <dsp:cNvPr id="0" name=""/>
        <dsp:cNvSpPr/>
      </dsp:nvSpPr>
      <dsp:spPr>
        <a:xfrm>
          <a:off x="439286" y="72230"/>
          <a:ext cx="6150014" cy="531360"/>
        </a:xfrm>
        <a:prstGeom prst="round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32456" tIns="0" rIns="232456" bIns="0" numCol="1" spcCol="1270" anchor="ctr" anchorCtr="0">
          <a:noAutofit/>
        </a:bodyPr>
        <a:lstStyle/>
        <a:p>
          <a:pPr marL="0" lvl="0" indent="0" algn="l" defTabSz="800100">
            <a:lnSpc>
              <a:spcPct val="90000"/>
            </a:lnSpc>
            <a:spcBef>
              <a:spcPct val="0"/>
            </a:spcBef>
            <a:spcAft>
              <a:spcPct val="35000"/>
            </a:spcAft>
            <a:buNone/>
          </a:pPr>
          <a:r>
            <a:rPr lang="en-US" sz="1800" kern="1200" baseline="0" dirty="0"/>
            <a:t>Variance</a:t>
          </a:r>
          <a:endParaRPr lang="en-US" sz="1800" kern="1200" dirty="0"/>
        </a:p>
      </dsp:txBody>
      <dsp:txXfrm>
        <a:off x="465225" y="98169"/>
        <a:ext cx="6098136" cy="479482"/>
      </dsp:txXfrm>
    </dsp:sp>
    <dsp:sp modelId="{A0189084-E386-401C-B3E2-A93D50B0E6A3}">
      <dsp:nvSpPr>
        <dsp:cNvPr id="0" name=""/>
        <dsp:cNvSpPr/>
      </dsp:nvSpPr>
      <dsp:spPr>
        <a:xfrm>
          <a:off x="0" y="3195591"/>
          <a:ext cx="8785735" cy="1814400"/>
        </a:xfrm>
        <a:prstGeom prst="rect">
          <a:avLst/>
        </a:prstGeom>
        <a:solidFill>
          <a:schemeClr val="lt1">
            <a:alpha val="90000"/>
            <a:hueOff val="0"/>
            <a:satOff val="0"/>
            <a:lumOff val="0"/>
            <a:alphaOff val="0"/>
          </a:schemeClr>
        </a:solidFill>
        <a:ln w="1397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1871" tIns="374904" rIns="681871"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Can be reviewed by the Planning Commission, Historic District Board of Review, or Historic Preservation Commission</a:t>
          </a:r>
        </a:p>
        <a:p>
          <a:pPr marL="171450" lvl="1" indent="-171450" algn="l" defTabSz="800100">
            <a:lnSpc>
              <a:spcPct val="90000"/>
            </a:lnSpc>
            <a:spcBef>
              <a:spcPct val="0"/>
            </a:spcBef>
            <a:spcAft>
              <a:spcPts val="1200"/>
            </a:spcAft>
            <a:buChar char="•"/>
          </a:pPr>
          <a:r>
            <a:rPr lang="en-US" sz="1800" kern="1200" dirty="0"/>
            <a:t>Allowed modifications are narrowly defined</a:t>
          </a:r>
        </a:p>
        <a:p>
          <a:pPr marL="171450" lvl="1" indent="-171450" algn="l" defTabSz="800100">
            <a:lnSpc>
              <a:spcPct val="90000"/>
            </a:lnSpc>
            <a:spcBef>
              <a:spcPct val="0"/>
            </a:spcBef>
            <a:spcAft>
              <a:spcPts val="1200"/>
            </a:spcAft>
            <a:buChar char="•"/>
          </a:pPr>
          <a:r>
            <a:rPr lang="en-US" sz="1800" kern="1200" dirty="0"/>
            <a:t>Review criteria are less stringent than for variances </a:t>
          </a:r>
        </a:p>
      </dsp:txBody>
      <dsp:txXfrm>
        <a:off x="0" y="3195591"/>
        <a:ext cx="8785735" cy="1814400"/>
      </dsp:txXfrm>
    </dsp:sp>
    <dsp:sp modelId="{7F47E443-0097-420E-8A06-D9A918705F4A}">
      <dsp:nvSpPr>
        <dsp:cNvPr id="0" name=""/>
        <dsp:cNvSpPr/>
      </dsp:nvSpPr>
      <dsp:spPr>
        <a:xfrm>
          <a:off x="439286" y="2929911"/>
          <a:ext cx="6150014" cy="531360"/>
        </a:xfrm>
        <a:prstGeom prst="round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32456" tIns="0" rIns="232456" bIns="0" numCol="1" spcCol="1270" anchor="ctr" anchorCtr="0">
          <a:noAutofit/>
        </a:bodyPr>
        <a:lstStyle/>
        <a:p>
          <a:pPr marL="0" lvl="0" indent="0" algn="l" defTabSz="800100">
            <a:lnSpc>
              <a:spcPct val="90000"/>
            </a:lnSpc>
            <a:spcBef>
              <a:spcPct val="0"/>
            </a:spcBef>
            <a:spcAft>
              <a:spcPct val="35000"/>
            </a:spcAft>
            <a:buNone/>
          </a:pPr>
          <a:r>
            <a:rPr lang="en-US" sz="1800" kern="1200" baseline="0"/>
            <a:t>Special Exception</a:t>
          </a:r>
          <a:endParaRPr lang="en-US" sz="1800" kern="1200"/>
        </a:p>
      </dsp:txBody>
      <dsp:txXfrm>
        <a:off x="465225" y="2955850"/>
        <a:ext cx="6098136"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7696D2F-78F7-4187-8F05-882A6C7C9375}" type="datetimeFigureOut">
              <a:rPr lang="en-US" smtClean="0"/>
              <a:t>10/24/2024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279C73D-90B9-41CC-8BC7-E1F1C3F4AA5A}" type="slidenum">
              <a:rPr lang="en-US" smtClean="0"/>
              <a:t>‹#›</a:t>
            </a:fld>
            <a:endParaRPr lang="en-US"/>
          </a:p>
        </p:txBody>
      </p:sp>
    </p:spTree>
    <p:extLst>
      <p:ext uri="{BB962C8B-B14F-4D97-AF65-F5344CB8AC3E}">
        <p14:creationId xmlns:p14="http://schemas.microsoft.com/office/powerpoint/2010/main" val="1604418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79C73D-90B9-41CC-8BC7-E1F1C3F4AA5A}" type="slidenum">
              <a:rPr lang="en-US" smtClean="0"/>
              <a:t>1</a:t>
            </a:fld>
            <a:endParaRPr lang="en-US"/>
          </a:p>
        </p:txBody>
      </p:sp>
    </p:spTree>
    <p:extLst>
      <p:ext uri="{BB962C8B-B14F-4D97-AF65-F5344CB8AC3E}">
        <p14:creationId xmlns:p14="http://schemas.microsoft.com/office/powerpoint/2010/main" val="4017258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92F48-0427-8F0A-5995-8265D2F07B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D2F0E0-4C8B-8BBB-CF56-621EF7F357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9DAAC7-B525-8F75-75D4-242E4DA2A81F}"/>
              </a:ext>
            </a:extLst>
          </p:cNvPr>
          <p:cNvSpPr>
            <a:spLocks noGrp="1"/>
          </p:cNvSpPr>
          <p:nvPr>
            <p:ph type="dt" sz="half" idx="10"/>
          </p:nvPr>
        </p:nvSpPr>
        <p:spPr/>
        <p:txBody>
          <a:bodyPr/>
          <a:lstStyle/>
          <a:p>
            <a:fld id="{A375954B-08AF-49E5-9E02-79366DEEE374}" type="datetime1">
              <a:rPr lang="en-US" smtClean="0"/>
              <a:t>10/24/2024</a:t>
            </a:fld>
            <a:endParaRPr lang="en-US"/>
          </a:p>
        </p:txBody>
      </p:sp>
      <p:sp>
        <p:nvSpPr>
          <p:cNvPr id="5" name="Footer Placeholder 4">
            <a:extLst>
              <a:ext uri="{FF2B5EF4-FFF2-40B4-BE49-F238E27FC236}">
                <a16:creationId xmlns:a16="http://schemas.microsoft.com/office/drawing/2014/main" id="{841C117D-F047-02B5-0591-5B4BBCF72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148623-16E7-885B-EF2E-E118FFBE44A1}"/>
              </a:ext>
            </a:extLst>
          </p:cNvPr>
          <p:cNvSpPr>
            <a:spLocks noGrp="1"/>
          </p:cNvSpPr>
          <p:nvPr>
            <p:ph type="sldNum" sz="quarter" idx="12"/>
          </p:nvPr>
        </p:nvSpPr>
        <p:spPr/>
        <p:txBody>
          <a:bodyPr/>
          <a:lstStyle/>
          <a:p>
            <a:fld id="{141C3107-2D2B-441E-BA1E-DA630F372146}" type="slidenum">
              <a:rPr lang="en-US" smtClean="0"/>
              <a:t>‹#›</a:t>
            </a:fld>
            <a:endParaRPr lang="en-US"/>
          </a:p>
        </p:txBody>
      </p:sp>
    </p:spTree>
    <p:extLst>
      <p:ext uri="{BB962C8B-B14F-4D97-AF65-F5344CB8AC3E}">
        <p14:creationId xmlns:p14="http://schemas.microsoft.com/office/powerpoint/2010/main" val="3729983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4DBD-7E7B-12B0-DDE0-92DCF9EE1D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911134-2596-B07B-8C17-D28412C136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D94EF-2251-5CC3-BD97-ACE8FF993044}"/>
              </a:ext>
            </a:extLst>
          </p:cNvPr>
          <p:cNvSpPr>
            <a:spLocks noGrp="1"/>
          </p:cNvSpPr>
          <p:nvPr>
            <p:ph type="dt" sz="half" idx="10"/>
          </p:nvPr>
        </p:nvSpPr>
        <p:spPr/>
        <p:txBody>
          <a:bodyPr/>
          <a:lstStyle/>
          <a:p>
            <a:fld id="{F9B62BE0-C813-48DD-942B-4679723A45FC}" type="datetime1">
              <a:rPr lang="en-US" smtClean="0"/>
              <a:t>10/24/2024</a:t>
            </a:fld>
            <a:endParaRPr lang="en-US"/>
          </a:p>
        </p:txBody>
      </p:sp>
      <p:sp>
        <p:nvSpPr>
          <p:cNvPr id="5" name="Footer Placeholder 4">
            <a:extLst>
              <a:ext uri="{FF2B5EF4-FFF2-40B4-BE49-F238E27FC236}">
                <a16:creationId xmlns:a16="http://schemas.microsoft.com/office/drawing/2014/main" id="{750D5A88-28FD-58A7-599E-47913C03D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20FD8-78B1-E426-7CD4-00563CE2E69F}"/>
              </a:ext>
            </a:extLst>
          </p:cNvPr>
          <p:cNvSpPr>
            <a:spLocks noGrp="1"/>
          </p:cNvSpPr>
          <p:nvPr>
            <p:ph type="sldNum" sz="quarter" idx="12"/>
          </p:nvPr>
        </p:nvSpPr>
        <p:spPr/>
        <p:txBody>
          <a:bodyPr/>
          <a:lstStyle/>
          <a:p>
            <a:fld id="{141C3107-2D2B-441E-BA1E-DA630F372146}" type="slidenum">
              <a:rPr lang="en-US" smtClean="0"/>
              <a:t>‹#›</a:t>
            </a:fld>
            <a:endParaRPr lang="en-US"/>
          </a:p>
        </p:txBody>
      </p:sp>
    </p:spTree>
    <p:extLst>
      <p:ext uri="{BB962C8B-B14F-4D97-AF65-F5344CB8AC3E}">
        <p14:creationId xmlns:p14="http://schemas.microsoft.com/office/powerpoint/2010/main" val="4125227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C57C5D-16FA-0240-73DF-795D29E663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AACBAC-75DE-23B0-C153-B25A9AC23B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0E761F-F249-2CBF-2833-028083C8D767}"/>
              </a:ext>
            </a:extLst>
          </p:cNvPr>
          <p:cNvSpPr>
            <a:spLocks noGrp="1"/>
          </p:cNvSpPr>
          <p:nvPr>
            <p:ph type="dt" sz="half" idx="10"/>
          </p:nvPr>
        </p:nvSpPr>
        <p:spPr/>
        <p:txBody>
          <a:bodyPr/>
          <a:lstStyle/>
          <a:p>
            <a:fld id="{A86D0FDA-A4AB-4913-BA44-D99B31BE398B}" type="datetime1">
              <a:rPr lang="en-US" smtClean="0"/>
              <a:t>10/24/2024</a:t>
            </a:fld>
            <a:endParaRPr lang="en-US"/>
          </a:p>
        </p:txBody>
      </p:sp>
      <p:sp>
        <p:nvSpPr>
          <p:cNvPr id="5" name="Footer Placeholder 4">
            <a:extLst>
              <a:ext uri="{FF2B5EF4-FFF2-40B4-BE49-F238E27FC236}">
                <a16:creationId xmlns:a16="http://schemas.microsoft.com/office/drawing/2014/main" id="{9605F863-EC69-5116-7235-F233CAD5B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08F1B-8C0E-7EFF-0184-5AF7D08DAFDC}"/>
              </a:ext>
            </a:extLst>
          </p:cNvPr>
          <p:cNvSpPr>
            <a:spLocks noGrp="1"/>
          </p:cNvSpPr>
          <p:nvPr>
            <p:ph type="sldNum" sz="quarter" idx="12"/>
          </p:nvPr>
        </p:nvSpPr>
        <p:spPr/>
        <p:txBody>
          <a:bodyPr/>
          <a:lstStyle/>
          <a:p>
            <a:fld id="{141C3107-2D2B-441E-BA1E-DA630F372146}" type="slidenum">
              <a:rPr lang="en-US" smtClean="0"/>
              <a:t>‹#›</a:t>
            </a:fld>
            <a:endParaRPr lang="en-US"/>
          </a:p>
        </p:txBody>
      </p:sp>
    </p:spTree>
    <p:extLst>
      <p:ext uri="{BB962C8B-B14F-4D97-AF65-F5344CB8AC3E}">
        <p14:creationId xmlns:p14="http://schemas.microsoft.com/office/powerpoint/2010/main" val="1066971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DBAD84D-FC75-4F3F-AE55-0CF730063FE9}" type="datetime1">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170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A54B47-BEAD-4826-BA27-33DB88AD8E9E}" type="datetime1">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8435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DB8112-499E-45E3-877A-DEF9FADF48A3}" type="datetime1">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9444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724B32-79C1-48FC-A1B7-69613DAC433A}" type="datetime1">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530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0E0548-FF83-4D5C-ADBC-51C402F1D263}" type="datetime1">
              <a:rPr lang="en-US" smtClean="0"/>
              <a:t>10/24/2024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8663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09BF14-98BD-497F-BE3C-C595FFEC6641}" type="datetime1">
              <a:rPr lang="en-US" smtClean="0"/>
              <a:t>10/24/2024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4589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C6382-9EA8-4358-8EAF-539791D23439}" type="datetime1">
              <a:rPr lang="en-US" smtClean="0"/>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9849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8B167F8B-27FE-4EA1-B26D-0C9A243B843B}" type="datetime1">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4139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2FDA4-D259-515D-ABED-0197673E3B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18B023-B0FF-4B89-262D-91B31F9470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9BE9E7-9C7F-38BC-EE9C-5E4D74640F27}"/>
              </a:ext>
            </a:extLst>
          </p:cNvPr>
          <p:cNvSpPr>
            <a:spLocks noGrp="1"/>
          </p:cNvSpPr>
          <p:nvPr>
            <p:ph type="dt" sz="half" idx="10"/>
          </p:nvPr>
        </p:nvSpPr>
        <p:spPr/>
        <p:txBody>
          <a:bodyPr/>
          <a:lstStyle/>
          <a:p>
            <a:fld id="{64C285C4-EE7F-44EA-B005-4EDDDDA8D263}" type="datetime1">
              <a:rPr lang="en-US" smtClean="0"/>
              <a:t>10/24/2024</a:t>
            </a:fld>
            <a:endParaRPr lang="en-US"/>
          </a:p>
        </p:txBody>
      </p:sp>
      <p:sp>
        <p:nvSpPr>
          <p:cNvPr id="5" name="Footer Placeholder 4">
            <a:extLst>
              <a:ext uri="{FF2B5EF4-FFF2-40B4-BE49-F238E27FC236}">
                <a16:creationId xmlns:a16="http://schemas.microsoft.com/office/drawing/2014/main" id="{19ADBFD7-F305-B098-E205-FC26078CC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BB8C7-AE82-5326-066C-0949297B01FA}"/>
              </a:ext>
            </a:extLst>
          </p:cNvPr>
          <p:cNvSpPr>
            <a:spLocks noGrp="1"/>
          </p:cNvSpPr>
          <p:nvPr>
            <p:ph type="sldNum" sz="quarter" idx="12"/>
          </p:nvPr>
        </p:nvSpPr>
        <p:spPr/>
        <p:txBody>
          <a:bodyPr/>
          <a:lstStyle/>
          <a:p>
            <a:fld id="{141C3107-2D2B-441E-BA1E-DA630F372146}" type="slidenum">
              <a:rPr lang="en-US" smtClean="0"/>
              <a:t>‹#›</a:t>
            </a:fld>
            <a:endParaRPr lang="en-US"/>
          </a:p>
        </p:txBody>
      </p:sp>
    </p:spTree>
    <p:extLst>
      <p:ext uri="{BB962C8B-B14F-4D97-AF65-F5344CB8AC3E}">
        <p14:creationId xmlns:p14="http://schemas.microsoft.com/office/powerpoint/2010/main" val="1489644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C2AA9610-4D1A-4CFE-981A-FC2ECFB23A8E}" type="datetime1">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9848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3CA7E1-3CDD-4A06-A73D-5BF53A1F0EDE}" type="datetime1">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3120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53B339-12F2-4427-9C22-9BE947CA5969}" type="datetime1">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5662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23" indent="0" algn="ctr">
              <a:buNone/>
              <a:defRPr sz="2200"/>
            </a:lvl2pPr>
            <a:lvl3pPr marL="914446" indent="0" algn="ctr">
              <a:buNone/>
              <a:defRPr sz="2200"/>
            </a:lvl3pPr>
            <a:lvl4pPr marL="1371669" indent="0" algn="ctr">
              <a:buNone/>
              <a:defRPr sz="2000"/>
            </a:lvl4pPr>
            <a:lvl5pPr marL="1828891" indent="0" algn="ctr">
              <a:buNone/>
              <a:defRPr sz="2000"/>
            </a:lvl5pPr>
            <a:lvl6pPr marL="2286114" indent="0" algn="ctr">
              <a:buNone/>
              <a:defRPr sz="2000"/>
            </a:lvl6pPr>
            <a:lvl7pPr marL="2743337" indent="0" algn="ctr">
              <a:buNone/>
              <a:defRPr sz="2000"/>
            </a:lvl7pPr>
            <a:lvl8pPr marL="3200560" indent="0" algn="ctr">
              <a:buNone/>
              <a:defRPr sz="2000"/>
            </a:lvl8pPr>
            <a:lvl9pPr marL="3657783"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86165751-091B-4865-A32D-BECAF4F58EBB}" type="datetime1">
              <a:rPr lang="en-US" smtClean="0"/>
              <a:t>10/24/2024</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81D2C36F-4504-47C0-B82F-A167342A2754}"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07557893"/>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618BF2-F8C4-4E48-8A04-77A61F88D3DE}" type="datetime1">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042519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D9F3AA-3626-4AA5-BE71-BAA9D2F90321}" type="datetime1">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49120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1"/>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1"/>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FC009C-70BA-47A1-A00B-8C14A8617E76}" type="datetime1">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753684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marL="0" lvl="0" indent="0" algn="l" defTabSz="914446"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F0865A-5642-4739-9FAD-E8D35D3A50F9}" type="datetime1">
              <a:rPr lang="en-US" smtClean="0"/>
              <a:t>10/24/2024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660740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9F6602-07ED-49FB-BEAA-5FC2DEB23BE9}" type="datetime1">
              <a:rPr lang="en-US" smtClean="0"/>
              <a:t>10/24/2024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687866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D1547-AE36-4A2D-9436-1DDE42C796C0}" type="datetime1">
              <a:rPr lang="en-US" smtClean="0"/>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2654357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DB430-B7BD-1F63-7B8D-E07742DDE1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ADE85F-F3B7-7D9B-3071-4016FC90B4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BE501C-3A01-272E-DA5C-DABC8160A608}"/>
              </a:ext>
            </a:extLst>
          </p:cNvPr>
          <p:cNvSpPr>
            <a:spLocks noGrp="1"/>
          </p:cNvSpPr>
          <p:nvPr>
            <p:ph type="dt" sz="half" idx="10"/>
          </p:nvPr>
        </p:nvSpPr>
        <p:spPr/>
        <p:txBody>
          <a:bodyPr/>
          <a:lstStyle/>
          <a:p>
            <a:fld id="{FE235E4B-073D-4A60-B454-BB96B8BDCBDC}" type="datetime1">
              <a:rPr lang="en-US" smtClean="0"/>
              <a:t>10/24/2024</a:t>
            </a:fld>
            <a:endParaRPr lang="en-US"/>
          </a:p>
        </p:txBody>
      </p:sp>
      <p:sp>
        <p:nvSpPr>
          <p:cNvPr id="5" name="Footer Placeholder 4">
            <a:extLst>
              <a:ext uri="{FF2B5EF4-FFF2-40B4-BE49-F238E27FC236}">
                <a16:creationId xmlns:a16="http://schemas.microsoft.com/office/drawing/2014/main" id="{7DE4E668-00FD-BC5F-5A36-88AAFE393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404B8-6392-2E6D-A351-919CEF13B4F8}"/>
              </a:ext>
            </a:extLst>
          </p:cNvPr>
          <p:cNvSpPr>
            <a:spLocks noGrp="1"/>
          </p:cNvSpPr>
          <p:nvPr>
            <p:ph type="sldNum" sz="quarter" idx="12"/>
          </p:nvPr>
        </p:nvSpPr>
        <p:spPr/>
        <p:txBody>
          <a:bodyPr/>
          <a:lstStyle/>
          <a:p>
            <a:fld id="{141C3107-2D2B-441E-BA1E-DA630F372146}" type="slidenum">
              <a:rPr lang="en-US" smtClean="0"/>
              <a:t>‹#›</a:t>
            </a:fld>
            <a:endParaRPr lang="en-US"/>
          </a:p>
        </p:txBody>
      </p:sp>
    </p:spTree>
    <p:extLst>
      <p:ext uri="{BB962C8B-B14F-4D97-AF65-F5344CB8AC3E}">
        <p14:creationId xmlns:p14="http://schemas.microsoft.com/office/powerpoint/2010/main" val="990358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1"/>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8"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5"/>
            <a:ext cx="3200400" cy="3810001"/>
          </a:xfrm>
        </p:spPr>
        <p:txBody>
          <a:bodyPr>
            <a:normAutofit/>
          </a:bodyPr>
          <a:lstStyle>
            <a:lvl1pPr marL="0" indent="0">
              <a:lnSpc>
                <a:spcPct val="114000"/>
              </a:lnSpc>
              <a:spcBef>
                <a:spcPts val="800"/>
              </a:spcBef>
              <a:buNone/>
              <a:defRPr sz="13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593BA2-237D-45D3-BE95-E1A645DC5C70}" type="datetime1">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172681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1292840" cy="5128923"/>
          </a:xfrm>
          <a:solidFill>
            <a:schemeClr val="accent1"/>
          </a:solidFill>
        </p:spPr>
        <p:txBody>
          <a:bodyPr anchor="t"/>
          <a:lstStyle>
            <a:lvl1pPr marL="0" indent="0">
              <a:buNone/>
              <a:defRPr sz="3200">
                <a:solidFill>
                  <a:schemeClr val="bg1"/>
                </a:solidFill>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90"/>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7E2720-8BC3-42F4-8D87-F851D7B8B585}" type="datetime1">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4025780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ED2540-84CD-4389-B5DF-DC6A3D811FDA}" type="datetime1">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548138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D3627D-3E44-4575-9D19-4614E7E4D44A}" type="datetime1">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4269655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F04D7-A6DE-5075-8796-6F20467CFC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54CCDC-266A-3D3A-B2A8-79B4C3FDD9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E39EF1-2DF3-D86E-B24E-C9BE664E0E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35E350-4B91-C4CE-C7C4-690AB568A065}"/>
              </a:ext>
            </a:extLst>
          </p:cNvPr>
          <p:cNvSpPr>
            <a:spLocks noGrp="1"/>
          </p:cNvSpPr>
          <p:nvPr>
            <p:ph type="dt" sz="half" idx="10"/>
          </p:nvPr>
        </p:nvSpPr>
        <p:spPr/>
        <p:txBody>
          <a:bodyPr/>
          <a:lstStyle/>
          <a:p>
            <a:fld id="{7E93430B-1734-481E-8645-70FE6E06DE51}" type="datetime1">
              <a:rPr lang="en-US" smtClean="0"/>
              <a:t>10/24/2024</a:t>
            </a:fld>
            <a:endParaRPr lang="en-US"/>
          </a:p>
        </p:txBody>
      </p:sp>
      <p:sp>
        <p:nvSpPr>
          <p:cNvPr id="6" name="Footer Placeholder 5">
            <a:extLst>
              <a:ext uri="{FF2B5EF4-FFF2-40B4-BE49-F238E27FC236}">
                <a16:creationId xmlns:a16="http://schemas.microsoft.com/office/drawing/2014/main" id="{3745458C-2F13-934F-19E5-652A9EFC2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5217FC-5687-F5E1-C5FB-5A8FDF358CBD}"/>
              </a:ext>
            </a:extLst>
          </p:cNvPr>
          <p:cNvSpPr>
            <a:spLocks noGrp="1"/>
          </p:cNvSpPr>
          <p:nvPr>
            <p:ph type="sldNum" sz="quarter" idx="12"/>
          </p:nvPr>
        </p:nvSpPr>
        <p:spPr/>
        <p:txBody>
          <a:bodyPr/>
          <a:lstStyle/>
          <a:p>
            <a:fld id="{141C3107-2D2B-441E-BA1E-DA630F372146}" type="slidenum">
              <a:rPr lang="en-US" smtClean="0"/>
              <a:t>‹#›</a:t>
            </a:fld>
            <a:endParaRPr lang="en-US"/>
          </a:p>
        </p:txBody>
      </p:sp>
    </p:spTree>
    <p:extLst>
      <p:ext uri="{BB962C8B-B14F-4D97-AF65-F5344CB8AC3E}">
        <p14:creationId xmlns:p14="http://schemas.microsoft.com/office/powerpoint/2010/main" val="1410920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6F289-B808-A300-27EE-1746E43BBD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5B2349-13EA-E9FB-938C-8454C5DE1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0204E0-42BD-9A8A-C8C7-93BA58B76E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368F31-7772-89E0-E767-22A653B74F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5DDA24-CDF9-02CF-EFEE-5D7FA7CD81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94AC07-3804-81B4-4453-8F988BDE209A}"/>
              </a:ext>
            </a:extLst>
          </p:cNvPr>
          <p:cNvSpPr>
            <a:spLocks noGrp="1"/>
          </p:cNvSpPr>
          <p:nvPr>
            <p:ph type="dt" sz="half" idx="10"/>
          </p:nvPr>
        </p:nvSpPr>
        <p:spPr/>
        <p:txBody>
          <a:bodyPr/>
          <a:lstStyle/>
          <a:p>
            <a:fld id="{E8607212-8777-424A-AACA-0E3319EBE343}" type="datetime1">
              <a:rPr lang="en-US" smtClean="0"/>
              <a:t>10/24/2024</a:t>
            </a:fld>
            <a:endParaRPr lang="en-US"/>
          </a:p>
        </p:txBody>
      </p:sp>
      <p:sp>
        <p:nvSpPr>
          <p:cNvPr id="8" name="Footer Placeholder 7">
            <a:extLst>
              <a:ext uri="{FF2B5EF4-FFF2-40B4-BE49-F238E27FC236}">
                <a16:creationId xmlns:a16="http://schemas.microsoft.com/office/drawing/2014/main" id="{71DFCD43-9148-299D-D01A-CC2AD5249D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B60D35-5430-E5CD-E07F-0FF0819F7EE0}"/>
              </a:ext>
            </a:extLst>
          </p:cNvPr>
          <p:cNvSpPr>
            <a:spLocks noGrp="1"/>
          </p:cNvSpPr>
          <p:nvPr>
            <p:ph type="sldNum" sz="quarter" idx="12"/>
          </p:nvPr>
        </p:nvSpPr>
        <p:spPr/>
        <p:txBody>
          <a:bodyPr/>
          <a:lstStyle/>
          <a:p>
            <a:fld id="{141C3107-2D2B-441E-BA1E-DA630F372146}" type="slidenum">
              <a:rPr lang="en-US" smtClean="0"/>
              <a:t>‹#›</a:t>
            </a:fld>
            <a:endParaRPr lang="en-US"/>
          </a:p>
        </p:txBody>
      </p:sp>
    </p:spTree>
    <p:extLst>
      <p:ext uri="{BB962C8B-B14F-4D97-AF65-F5344CB8AC3E}">
        <p14:creationId xmlns:p14="http://schemas.microsoft.com/office/powerpoint/2010/main" val="3980808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89A3-9FCC-D244-93AB-3B3FA00143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DAB63C-C068-13C2-6898-1F09ABB18010}"/>
              </a:ext>
            </a:extLst>
          </p:cNvPr>
          <p:cNvSpPr>
            <a:spLocks noGrp="1"/>
          </p:cNvSpPr>
          <p:nvPr>
            <p:ph type="dt" sz="half" idx="10"/>
          </p:nvPr>
        </p:nvSpPr>
        <p:spPr/>
        <p:txBody>
          <a:bodyPr/>
          <a:lstStyle/>
          <a:p>
            <a:fld id="{8A6D7A1A-E489-4192-AAC7-D2DD2E4B5491}" type="datetime1">
              <a:rPr lang="en-US" smtClean="0"/>
              <a:t>10/24/2024</a:t>
            </a:fld>
            <a:endParaRPr lang="en-US"/>
          </a:p>
        </p:txBody>
      </p:sp>
      <p:sp>
        <p:nvSpPr>
          <p:cNvPr id="4" name="Footer Placeholder 3">
            <a:extLst>
              <a:ext uri="{FF2B5EF4-FFF2-40B4-BE49-F238E27FC236}">
                <a16:creationId xmlns:a16="http://schemas.microsoft.com/office/drawing/2014/main" id="{79069497-650D-D540-F0DC-BE4BD899AE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75135B-1A61-7CCD-C757-0C639342F76E}"/>
              </a:ext>
            </a:extLst>
          </p:cNvPr>
          <p:cNvSpPr>
            <a:spLocks noGrp="1"/>
          </p:cNvSpPr>
          <p:nvPr>
            <p:ph type="sldNum" sz="quarter" idx="12"/>
          </p:nvPr>
        </p:nvSpPr>
        <p:spPr/>
        <p:txBody>
          <a:bodyPr/>
          <a:lstStyle/>
          <a:p>
            <a:fld id="{141C3107-2D2B-441E-BA1E-DA630F372146}" type="slidenum">
              <a:rPr lang="en-US" smtClean="0"/>
              <a:t>‹#›</a:t>
            </a:fld>
            <a:endParaRPr lang="en-US"/>
          </a:p>
        </p:txBody>
      </p:sp>
    </p:spTree>
    <p:extLst>
      <p:ext uri="{BB962C8B-B14F-4D97-AF65-F5344CB8AC3E}">
        <p14:creationId xmlns:p14="http://schemas.microsoft.com/office/powerpoint/2010/main" val="2347322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B018A9-13FB-E27B-D518-F3C4A811F094}"/>
              </a:ext>
            </a:extLst>
          </p:cNvPr>
          <p:cNvSpPr>
            <a:spLocks noGrp="1"/>
          </p:cNvSpPr>
          <p:nvPr>
            <p:ph type="dt" sz="half" idx="10"/>
          </p:nvPr>
        </p:nvSpPr>
        <p:spPr/>
        <p:txBody>
          <a:bodyPr/>
          <a:lstStyle/>
          <a:p>
            <a:fld id="{EB0D61BD-7F4B-4CD6-95B0-33B457AA2AD3}" type="datetime1">
              <a:rPr lang="en-US" smtClean="0"/>
              <a:t>10/24/2024</a:t>
            </a:fld>
            <a:endParaRPr lang="en-US"/>
          </a:p>
        </p:txBody>
      </p:sp>
      <p:sp>
        <p:nvSpPr>
          <p:cNvPr id="3" name="Footer Placeholder 2">
            <a:extLst>
              <a:ext uri="{FF2B5EF4-FFF2-40B4-BE49-F238E27FC236}">
                <a16:creationId xmlns:a16="http://schemas.microsoft.com/office/drawing/2014/main" id="{1DA75E63-D2EA-2884-EB7B-BF84B75066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1948F-97D7-50AE-A289-56027E50E5B2}"/>
              </a:ext>
            </a:extLst>
          </p:cNvPr>
          <p:cNvSpPr>
            <a:spLocks noGrp="1"/>
          </p:cNvSpPr>
          <p:nvPr>
            <p:ph type="sldNum" sz="quarter" idx="12"/>
          </p:nvPr>
        </p:nvSpPr>
        <p:spPr/>
        <p:txBody>
          <a:bodyPr/>
          <a:lstStyle/>
          <a:p>
            <a:fld id="{141C3107-2D2B-441E-BA1E-DA630F372146}" type="slidenum">
              <a:rPr lang="en-US" smtClean="0"/>
              <a:t>‹#›</a:t>
            </a:fld>
            <a:endParaRPr lang="en-US"/>
          </a:p>
        </p:txBody>
      </p:sp>
    </p:spTree>
    <p:extLst>
      <p:ext uri="{BB962C8B-B14F-4D97-AF65-F5344CB8AC3E}">
        <p14:creationId xmlns:p14="http://schemas.microsoft.com/office/powerpoint/2010/main" val="11676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C36CC-438B-DF93-9512-E53F3AB1B0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71B265-2C9C-822C-307A-6A1A1EBFC7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4BD638-1963-2061-9BA1-6C40E8F0F1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934140-AE57-C0CD-1F40-73220675D2E0}"/>
              </a:ext>
            </a:extLst>
          </p:cNvPr>
          <p:cNvSpPr>
            <a:spLocks noGrp="1"/>
          </p:cNvSpPr>
          <p:nvPr>
            <p:ph type="dt" sz="half" idx="10"/>
          </p:nvPr>
        </p:nvSpPr>
        <p:spPr/>
        <p:txBody>
          <a:bodyPr/>
          <a:lstStyle/>
          <a:p>
            <a:fld id="{C7A5CFD1-6096-4A4C-A2D1-E7FE681C2A23}" type="datetime1">
              <a:rPr lang="en-US" smtClean="0"/>
              <a:t>10/24/2024</a:t>
            </a:fld>
            <a:endParaRPr lang="en-US"/>
          </a:p>
        </p:txBody>
      </p:sp>
      <p:sp>
        <p:nvSpPr>
          <p:cNvPr id="6" name="Footer Placeholder 5">
            <a:extLst>
              <a:ext uri="{FF2B5EF4-FFF2-40B4-BE49-F238E27FC236}">
                <a16:creationId xmlns:a16="http://schemas.microsoft.com/office/drawing/2014/main" id="{FBBAD0F3-871D-91FA-A25D-962726C6E4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B49D4-8430-A10B-5740-1855A2FBCE21}"/>
              </a:ext>
            </a:extLst>
          </p:cNvPr>
          <p:cNvSpPr>
            <a:spLocks noGrp="1"/>
          </p:cNvSpPr>
          <p:nvPr>
            <p:ph type="sldNum" sz="quarter" idx="12"/>
          </p:nvPr>
        </p:nvSpPr>
        <p:spPr/>
        <p:txBody>
          <a:bodyPr/>
          <a:lstStyle/>
          <a:p>
            <a:fld id="{141C3107-2D2B-441E-BA1E-DA630F372146}" type="slidenum">
              <a:rPr lang="en-US" smtClean="0"/>
              <a:t>‹#›</a:t>
            </a:fld>
            <a:endParaRPr lang="en-US"/>
          </a:p>
        </p:txBody>
      </p:sp>
    </p:spTree>
    <p:extLst>
      <p:ext uri="{BB962C8B-B14F-4D97-AF65-F5344CB8AC3E}">
        <p14:creationId xmlns:p14="http://schemas.microsoft.com/office/powerpoint/2010/main" val="796300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3078A-71EA-A999-A39F-7FB2C20373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3B81A2-0F13-D9FA-39A4-DE3F33EE2A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2D3BF1-EE06-8BBF-14F7-DAECF74310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AD05A-A618-AA50-91E4-D55FBC7AEA7D}"/>
              </a:ext>
            </a:extLst>
          </p:cNvPr>
          <p:cNvSpPr>
            <a:spLocks noGrp="1"/>
          </p:cNvSpPr>
          <p:nvPr>
            <p:ph type="dt" sz="half" idx="10"/>
          </p:nvPr>
        </p:nvSpPr>
        <p:spPr/>
        <p:txBody>
          <a:bodyPr/>
          <a:lstStyle/>
          <a:p>
            <a:fld id="{8D0FBC10-C01F-4D3F-9BD8-27C858D8D2CE}" type="datetime1">
              <a:rPr lang="en-US" smtClean="0"/>
              <a:t>10/24/2024</a:t>
            </a:fld>
            <a:endParaRPr lang="en-US"/>
          </a:p>
        </p:txBody>
      </p:sp>
      <p:sp>
        <p:nvSpPr>
          <p:cNvPr id="6" name="Footer Placeholder 5">
            <a:extLst>
              <a:ext uri="{FF2B5EF4-FFF2-40B4-BE49-F238E27FC236}">
                <a16:creationId xmlns:a16="http://schemas.microsoft.com/office/drawing/2014/main" id="{CE328BFC-DCFA-C0AE-681C-41C8E5653F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F5B10A-0260-42A0-841C-105F85236859}"/>
              </a:ext>
            </a:extLst>
          </p:cNvPr>
          <p:cNvSpPr>
            <a:spLocks noGrp="1"/>
          </p:cNvSpPr>
          <p:nvPr>
            <p:ph type="sldNum" sz="quarter" idx="12"/>
          </p:nvPr>
        </p:nvSpPr>
        <p:spPr/>
        <p:txBody>
          <a:bodyPr/>
          <a:lstStyle/>
          <a:p>
            <a:fld id="{141C3107-2D2B-441E-BA1E-DA630F372146}" type="slidenum">
              <a:rPr lang="en-US" smtClean="0"/>
              <a:t>‹#›</a:t>
            </a:fld>
            <a:endParaRPr lang="en-US"/>
          </a:p>
        </p:txBody>
      </p:sp>
    </p:spTree>
    <p:extLst>
      <p:ext uri="{BB962C8B-B14F-4D97-AF65-F5344CB8AC3E}">
        <p14:creationId xmlns:p14="http://schemas.microsoft.com/office/powerpoint/2010/main" val="3720339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087C52-117E-6E2F-3F2E-2E37AD6CCD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D95B0F-6884-D4A9-424E-5A86C07ABC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9EE43-CBED-90C7-CD95-DFD8701B06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C4C10A5-F7A0-49D6-A73B-D9649EC9D45D}" type="datetime1">
              <a:rPr lang="en-US" smtClean="0"/>
              <a:t>10/24/2024</a:t>
            </a:fld>
            <a:endParaRPr lang="en-US"/>
          </a:p>
        </p:txBody>
      </p:sp>
      <p:sp>
        <p:nvSpPr>
          <p:cNvPr id="5" name="Footer Placeholder 4">
            <a:extLst>
              <a:ext uri="{FF2B5EF4-FFF2-40B4-BE49-F238E27FC236}">
                <a16:creationId xmlns:a16="http://schemas.microsoft.com/office/drawing/2014/main" id="{9194F829-37E2-8632-2052-2140F2A953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7D72123-C33B-031E-F58B-B96BDD889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1C3107-2D2B-441E-BA1E-DA630F372146}" type="slidenum">
              <a:rPr lang="en-US" smtClean="0"/>
              <a:t>‹#›</a:t>
            </a:fld>
            <a:endParaRPr lang="en-US"/>
          </a:p>
        </p:txBody>
      </p:sp>
    </p:spTree>
    <p:extLst>
      <p:ext uri="{BB962C8B-B14F-4D97-AF65-F5344CB8AC3E}">
        <p14:creationId xmlns:p14="http://schemas.microsoft.com/office/powerpoint/2010/main" val="147623460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357AEF7E-9005-49A3-8E02-1F80061D493A}" type="datetime1">
              <a:rPr lang="en-US" smtClean="0"/>
              <a:t>10/24/2024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6750364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1"/>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3" y="998538"/>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BB876AB7-2164-4D67-B84C-B27C85C50710}" type="datetime1">
              <a:rPr lang="en-US" smtClean="0"/>
              <a:t>10/24/2024</a:t>
            </a:fld>
            <a:endParaRPr lang="en-US" dirty="0"/>
          </a:p>
        </p:txBody>
      </p:sp>
      <p:sp>
        <p:nvSpPr>
          <p:cNvPr id="5" name="Footer Placeholder 4"/>
          <p:cNvSpPr>
            <a:spLocks noGrp="1"/>
          </p:cNvSpPr>
          <p:nvPr>
            <p:ph type="ftr" sz="quarter" idx="3"/>
          </p:nvPr>
        </p:nvSpPr>
        <p:spPr>
          <a:xfrm rot="16200000">
            <a:off x="9959341" y="4046538"/>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1"/>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81D2C36F-4504-47C0-B82F-A167342A2754}" type="slidenum">
              <a:rPr lang="en-US" smtClean="0"/>
              <a:t>‹#›</a:t>
            </a:fld>
            <a:endParaRPr lang="en-US" dirty="0"/>
          </a:p>
        </p:txBody>
      </p:sp>
    </p:spTree>
    <p:extLst>
      <p:ext uri="{BB962C8B-B14F-4D97-AF65-F5344CB8AC3E}">
        <p14:creationId xmlns:p14="http://schemas.microsoft.com/office/powerpoint/2010/main" val="379373723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lvl1pPr algn="l" defTabSz="914446"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9" indent="-182889" algn="l" defTabSz="914446"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23" indent="-182889" algn="l" defTabSz="914446"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57" indent="-182889" algn="l" defTabSz="91444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90" indent="-182889" algn="l" defTabSz="91444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224" indent="-182889" algn="l" defTabSz="91444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80" indent="-228611" algn="l" defTabSz="91444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95" indent="-228611" algn="l" defTabSz="91444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110" indent="-228611" algn="l" defTabSz="91444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125" indent="-228611" algn="l" defTabSz="91444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8.xml"/><Relationship Id="rId5" Type="http://schemas.openxmlformats.org/officeDocument/2006/relationships/image" Target="../media/image37.sv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eg"/><Relationship Id="rId10" Type="http://schemas.openxmlformats.org/officeDocument/2006/relationships/image" Target="../media/image11.emf"/><Relationship Id="rId4" Type="http://schemas.openxmlformats.org/officeDocument/2006/relationships/image" Target="../media/image5.jpe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0AA41-CD89-CFFB-F9BC-4C58D4AE99E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0558AEB-600A-802A-C27A-38FA5CE501D2}"/>
              </a:ext>
            </a:extLst>
          </p:cNvPr>
          <p:cNvSpPr/>
          <p:nvPr/>
        </p:nvSpPr>
        <p:spPr>
          <a:xfrm>
            <a:off x="1975406" y="1078821"/>
            <a:ext cx="7879996" cy="1375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3E7DE70-3B0F-C28E-4AD7-9A23413F8C89}"/>
              </a:ext>
            </a:extLst>
          </p:cNvPr>
          <p:cNvPicPr>
            <a:picLocks noChangeAspect="1"/>
          </p:cNvPicPr>
          <p:nvPr/>
        </p:nvPicPr>
        <p:blipFill>
          <a:blip r:embed="rId3"/>
          <a:stretch>
            <a:fillRect/>
          </a:stretch>
        </p:blipFill>
        <p:spPr>
          <a:xfrm>
            <a:off x="359434" y="267419"/>
            <a:ext cx="1527181" cy="1440611"/>
          </a:xfrm>
          <a:prstGeom prst="rect">
            <a:avLst/>
          </a:prstGeom>
        </p:spPr>
      </p:pic>
      <p:pic>
        <p:nvPicPr>
          <p:cNvPr id="4" name="Picture 3">
            <a:extLst>
              <a:ext uri="{FF2B5EF4-FFF2-40B4-BE49-F238E27FC236}">
                <a16:creationId xmlns:a16="http://schemas.microsoft.com/office/drawing/2014/main" id="{4D26016D-21D0-2437-AEC2-109E5F65F003}"/>
              </a:ext>
            </a:extLst>
          </p:cNvPr>
          <p:cNvPicPr>
            <a:picLocks noChangeAspect="1"/>
          </p:cNvPicPr>
          <p:nvPr/>
        </p:nvPicPr>
        <p:blipFill>
          <a:blip r:embed="rId4"/>
          <a:stretch>
            <a:fillRect/>
          </a:stretch>
        </p:blipFill>
        <p:spPr>
          <a:xfrm>
            <a:off x="10216594" y="370935"/>
            <a:ext cx="1586383" cy="1337095"/>
          </a:xfrm>
          <a:prstGeom prst="rect">
            <a:avLst/>
          </a:prstGeom>
        </p:spPr>
      </p:pic>
      <p:sp>
        <p:nvSpPr>
          <p:cNvPr id="5" name="TextBox 4">
            <a:extLst>
              <a:ext uri="{FF2B5EF4-FFF2-40B4-BE49-F238E27FC236}">
                <a16:creationId xmlns:a16="http://schemas.microsoft.com/office/drawing/2014/main" id="{F9B34BA8-7DB0-8BAB-4D42-2AEF62300A08}"/>
              </a:ext>
            </a:extLst>
          </p:cNvPr>
          <p:cNvSpPr txBox="1"/>
          <p:nvPr/>
        </p:nvSpPr>
        <p:spPr>
          <a:xfrm>
            <a:off x="1975405" y="370935"/>
            <a:ext cx="7879997" cy="707886"/>
          </a:xfrm>
          <a:prstGeom prst="rect">
            <a:avLst/>
          </a:prstGeom>
          <a:noFill/>
        </p:spPr>
        <p:txBody>
          <a:bodyPr wrap="square" rtlCol="0">
            <a:spAutoFit/>
          </a:bodyPr>
          <a:lstStyle/>
          <a:p>
            <a:pPr algn="ctr"/>
            <a:r>
              <a:rPr lang="en-US" sz="4000" b="1" dirty="0">
                <a:solidFill>
                  <a:srgbClr val="FF0000"/>
                </a:solidFill>
              </a:rPr>
              <a:t>Housing Savannah Action Plan</a:t>
            </a:r>
          </a:p>
        </p:txBody>
      </p:sp>
      <p:sp>
        <p:nvSpPr>
          <p:cNvPr id="6" name="TextBox 5">
            <a:extLst>
              <a:ext uri="{FF2B5EF4-FFF2-40B4-BE49-F238E27FC236}">
                <a16:creationId xmlns:a16="http://schemas.microsoft.com/office/drawing/2014/main" id="{B00407C6-7C0D-08DC-1F94-27C310197252}"/>
              </a:ext>
            </a:extLst>
          </p:cNvPr>
          <p:cNvSpPr txBox="1"/>
          <p:nvPr/>
        </p:nvSpPr>
        <p:spPr>
          <a:xfrm>
            <a:off x="1975404" y="1216325"/>
            <a:ext cx="7879998" cy="369332"/>
          </a:xfrm>
          <a:prstGeom prst="rect">
            <a:avLst/>
          </a:prstGeom>
          <a:noFill/>
        </p:spPr>
        <p:txBody>
          <a:bodyPr wrap="square" rtlCol="0">
            <a:spAutoFit/>
          </a:bodyPr>
          <a:lstStyle/>
          <a:p>
            <a:pPr algn="ctr"/>
            <a:r>
              <a:rPr lang="en-US" b="1" dirty="0">
                <a:solidFill>
                  <a:srgbClr val="0070C0"/>
                </a:solidFill>
              </a:rPr>
              <a:t>Update: October 24, 2024</a:t>
            </a:r>
          </a:p>
        </p:txBody>
      </p:sp>
      <p:sp>
        <p:nvSpPr>
          <p:cNvPr id="7" name="TextBox 6">
            <a:extLst>
              <a:ext uri="{FF2B5EF4-FFF2-40B4-BE49-F238E27FC236}">
                <a16:creationId xmlns:a16="http://schemas.microsoft.com/office/drawing/2014/main" id="{C3F7E049-6E6F-10D5-0CC2-25302CC7C5D7}"/>
              </a:ext>
            </a:extLst>
          </p:cNvPr>
          <p:cNvSpPr txBox="1"/>
          <p:nvPr/>
        </p:nvSpPr>
        <p:spPr>
          <a:xfrm>
            <a:off x="669984" y="2174377"/>
            <a:ext cx="10852031" cy="3908762"/>
          </a:xfrm>
          <a:prstGeom prst="rect">
            <a:avLst/>
          </a:prstGeom>
          <a:noFill/>
        </p:spPr>
        <p:txBody>
          <a:bodyPr wrap="square" rtlCol="0">
            <a:spAutoFit/>
          </a:bodyPr>
          <a:lstStyle/>
          <a:p>
            <a:pPr algn="ctr"/>
            <a:r>
              <a:rPr lang="en-US" sz="6000" b="1" dirty="0">
                <a:solidFill>
                  <a:srgbClr val="0070C0"/>
                </a:solidFill>
              </a:rPr>
              <a:t>City Council </a:t>
            </a:r>
          </a:p>
          <a:p>
            <a:pPr algn="ctr"/>
            <a:r>
              <a:rPr lang="en-US" sz="6000" b="1" u="sng" dirty="0">
                <a:solidFill>
                  <a:srgbClr val="0070C0"/>
                </a:solidFill>
              </a:rPr>
              <a:t>Workshop Presentation</a:t>
            </a:r>
          </a:p>
          <a:p>
            <a:pPr algn="ctr"/>
            <a:r>
              <a:rPr lang="en-US" sz="4800" b="1" dirty="0">
                <a:solidFill>
                  <a:srgbClr val="FF0000"/>
                </a:solidFill>
              </a:rPr>
              <a:t>Housing Savannah Action Plan</a:t>
            </a:r>
          </a:p>
          <a:p>
            <a:pPr algn="ctr"/>
            <a:r>
              <a:rPr lang="en-US" sz="4800" b="1" dirty="0">
                <a:solidFill>
                  <a:srgbClr val="0070C0"/>
                </a:solidFill>
              </a:rPr>
              <a:t>3-Year Progress Report</a:t>
            </a:r>
          </a:p>
          <a:p>
            <a:pPr algn="ctr"/>
            <a:r>
              <a:rPr lang="en-US" sz="2800" b="1" dirty="0">
                <a:solidFill>
                  <a:srgbClr val="0070C0"/>
                </a:solidFill>
              </a:rPr>
              <a:t>(2022-2024)</a:t>
            </a:r>
          </a:p>
        </p:txBody>
      </p:sp>
      <p:sp>
        <p:nvSpPr>
          <p:cNvPr id="9" name="Slide Number Placeholder 8">
            <a:extLst>
              <a:ext uri="{FF2B5EF4-FFF2-40B4-BE49-F238E27FC236}">
                <a16:creationId xmlns:a16="http://schemas.microsoft.com/office/drawing/2014/main" id="{67862851-7CBB-B993-9F7C-F28146D763BC}"/>
              </a:ext>
            </a:extLst>
          </p:cNvPr>
          <p:cNvSpPr>
            <a:spLocks noGrp="1"/>
          </p:cNvSpPr>
          <p:nvPr>
            <p:ph type="sldNum" sz="quarter" idx="12"/>
          </p:nvPr>
        </p:nvSpPr>
        <p:spPr/>
        <p:txBody>
          <a:bodyPr/>
          <a:lstStyle/>
          <a:p>
            <a:fld id="{141C3107-2D2B-441E-BA1E-DA630F372146}" type="slidenum">
              <a:rPr lang="en-US" smtClean="0"/>
              <a:t>1</a:t>
            </a:fld>
            <a:endParaRPr lang="en-US"/>
          </a:p>
        </p:txBody>
      </p:sp>
    </p:spTree>
    <p:extLst>
      <p:ext uri="{BB962C8B-B14F-4D97-AF65-F5344CB8AC3E}">
        <p14:creationId xmlns:p14="http://schemas.microsoft.com/office/powerpoint/2010/main" val="523309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6D8D9-AE3D-C41B-BFC1-756CAA3653B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B4CDDF0-C1A1-6568-86C7-D5940F7660D0}"/>
              </a:ext>
            </a:extLst>
          </p:cNvPr>
          <p:cNvSpPr/>
          <p:nvPr/>
        </p:nvSpPr>
        <p:spPr>
          <a:xfrm>
            <a:off x="1975406" y="1078821"/>
            <a:ext cx="7879996" cy="1375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4D27E0D-8817-2130-2D5C-E2DC16DD9BCA}"/>
              </a:ext>
            </a:extLst>
          </p:cNvPr>
          <p:cNvPicPr>
            <a:picLocks noChangeAspect="1"/>
          </p:cNvPicPr>
          <p:nvPr/>
        </p:nvPicPr>
        <p:blipFill>
          <a:blip r:embed="rId2"/>
          <a:stretch>
            <a:fillRect/>
          </a:stretch>
        </p:blipFill>
        <p:spPr>
          <a:xfrm>
            <a:off x="359434" y="267419"/>
            <a:ext cx="1527181" cy="1440611"/>
          </a:xfrm>
          <a:prstGeom prst="rect">
            <a:avLst/>
          </a:prstGeom>
        </p:spPr>
      </p:pic>
      <p:pic>
        <p:nvPicPr>
          <p:cNvPr id="4" name="Picture 3">
            <a:extLst>
              <a:ext uri="{FF2B5EF4-FFF2-40B4-BE49-F238E27FC236}">
                <a16:creationId xmlns:a16="http://schemas.microsoft.com/office/drawing/2014/main" id="{387EB3A8-B589-A483-ABED-46E979E56162}"/>
              </a:ext>
            </a:extLst>
          </p:cNvPr>
          <p:cNvPicPr>
            <a:picLocks noChangeAspect="1"/>
          </p:cNvPicPr>
          <p:nvPr/>
        </p:nvPicPr>
        <p:blipFill>
          <a:blip r:embed="rId3"/>
          <a:stretch>
            <a:fillRect/>
          </a:stretch>
        </p:blipFill>
        <p:spPr>
          <a:xfrm>
            <a:off x="10216594" y="370935"/>
            <a:ext cx="1586383" cy="1337095"/>
          </a:xfrm>
          <a:prstGeom prst="rect">
            <a:avLst/>
          </a:prstGeom>
        </p:spPr>
      </p:pic>
      <p:sp>
        <p:nvSpPr>
          <p:cNvPr id="5" name="TextBox 4">
            <a:extLst>
              <a:ext uri="{FF2B5EF4-FFF2-40B4-BE49-F238E27FC236}">
                <a16:creationId xmlns:a16="http://schemas.microsoft.com/office/drawing/2014/main" id="{5AA4BF32-D750-5CF0-E5BB-985FC37121C9}"/>
              </a:ext>
            </a:extLst>
          </p:cNvPr>
          <p:cNvSpPr txBox="1"/>
          <p:nvPr/>
        </p:nvSpPr>
        <p:spPr>
          <a:xfrm>
            <a:off x="1975405" y="370935"/>
            <a:ext cx="7879997" cy="707886"/>
          </a:xfrm>
          <a:prstGeom prst="rect">
            <a:avLst/>
          </a:prstGeom>
          <a:noFill/>
        </p:spPr>
        <p:txBody>
          <a:bodyPr wrap="square" rtlCol="0">
            <a:spAutoFit/>
          </a:bodyPr>
          <a:lstStyle/>
          <a:p>
            <a:pPr algn="ctr"/>
            <a:r>
              <a:rPr lang="en-US" sz="4000" b="1" dirty="0">
                <a:solidFill>
                  <a:srgbClr val="FF0000"/>
                </a:solidFill>
              </a:rPr>
              <a:t>Housing Savannah Action Plan</a:t>
            </a:r>
          </a:p>
        </p:txBody>
      </p:sp>
      <p:sp>
        <p:nvSpPr>
          <p:cNvPr id="6" name="TextBox 5">
            <a:extLst>
              <a:ext uri="{FF2B5EF4-FFF2-40B4-BE49-F238E27FC236}">
                <a16:creationId xmlns:a16="http://schemas.microsoft.com/office/drawing/2014/main" id="{BCAEB3CB-FCD5-D079-D74D-5CBB62B4555D}"/>
              </a:ext>
            </a:extLst>
          </p:cNvPr>
          <p:cNvSpPr txBox="1"/>
          <p:nvPr/>
        </p:nvSpPr>
        <p:spPr>
          <a:xfrm>
            <a:off x="1975404" y="1216325"/>
            <a:ext cx="7879998" cy="369332"/>
          </a:xfrm>
          <a:prstGeom prst="rect">
            <a:avLst/>
          </a:prstGeom>
          <a:noFill/>
        </p:spPr>
        <p:txBody>
          <a:bodyPr wrap="square" rtlCol="0">
            <a:spAutoFit/>
          </a:bodyPr>
          <a:lstStyle/>
          <a:p>
            <a:pPr algn="ctr"/>
            <a:r>
              <a:rPr lang="en-US" b="1" dirty="0">
                <a:solidFill>
                  <a:srgbClr val="0070C0"/>
                </a:solidFill>
              </a:rPr>
              <a:t>Update: October 24, 2024</a:t>
            </a:r>
          </a:p>
        </p:txBody>
      </p:sp>
      <p:sp>
        <p:nvSpPr>
          <p:cNvPr id="7" name="TextBox 6">
            <a:extLst>
              <a:ext uri="{FF2B5EF4-FFF2-40B4-BE49-F238E27FC236}">
                <a16:creationId xmlns:a16="http://schemas.microsoft.com/office/drawing/2014/main" id="{47026AE1-57CA-9E34-FF24-75BAB70BAC57}"/>
              </a:ext>
            </a:extLst>
          </p:cNvPr>
          <p:cNvSpPr txBox="1"/>
          <p:nvPr/>
        </p:nvSpPr>
        <p:spPr>
          <a:xfrm>
            <a:off x="669985" y="1723161"/>
            <a:ext cx="10852030" cy="646331"/>
          </a:xfrm>
          <a:prstGeom prst="rect">
            <a:avLst/>
          </a:prstGeom>
          <a:noFill/>
        </p:spPr>
        <p:txBody>
          <a:bodyPr wrap="square" rtlCol="0">
            <a:spAutoFit/>
          </a:bodyPr>
          <a:lstStyle/>
          <a:p>
            <a:pPr algn="ctr"/>
            <a:r>
              <a:rPr lang="en-US" sz="3600" b="1" u="sng" dirty="0">
                <a:solidFill>
                  <a:srgbClr val="0070C0"/>
                </a:solidFill>
              </a:rPr>
              <a:t>Defining Common Terms Associated with Housing</a:t>
            </a:r>
          </a:p>
        </p:txBody>
      </p:sp>
      <p:sp>
        <p:nvSpPr>
          <p:cNvPr id="9" name="TextBox 8">
            <a:extLst>
              <a:ext uri="{FF2B5EF4-FFF2-40B4-BE49-F238E27FC236}">
                <a16:creationId xmlns:a16="http://schemas.microsoft.com/office/drawing/2014/main" id="{ED747019-1DB0-75D5-E75E-0CD24756CAB0}"/>
              </a:ext>
            </a:extLst>
          </p:cNvPr>
          <p:cNvSpPr txBox="1"/>
          <p:nvPr/>
        </p:nvSpPr>
        <p:spPr>
          <a:xfrm>
            <a:off x="519023" y="2313198"/>
            <a:ext cx="11153954" cy="4401205"/>
          </a:xfrm>
          <a:prstGeom prst="rect">
            <a:avLst/>
          </a:prstGeom>
          <a:noFill/>
        </p:spPr>
        <p:txBody>
          <a:bodyPr wrap="square" rtlCol="0">
            <a:spAutoFit/>
          </a:bodyPr>
          <a:lstStyle/>
          <a:p>
            <a:r>
              <a:rPr lang="en-US" sz="2000" b="1" u="sng" dirty="0">
                <a:solidFill>
                  <a:srgbClr val="FF0000"/>
                </a:solidFill>
              </a:rPr>
              <a:t>Affordable Housing</a:t>
            </a:r>
            <a:r>
              <a:rPr lang="en-US" sz="2000" b="1" dirty="0">
                <a:solidFill>
                  <a:srgbClr val="FF0000"/>
                </a:solidFill>
              </a:rPr>
              <a:t> </a:t>
            </a:r>
            <a:r>
              <a:rPr lang="en-US" sz="2000" dirty="0">
                <a:solidFill>
                  <a:srgbClr val="0070C0"/>
                </a:solidFill>
              </a:rPr>
              <a:t>is quality housing considered most affordable when, regardless of income, it can be rented or purchased by a household paying no more that 30% of its gross household income for housing.  It is most often needed by households with incomes up to 120% of the Area Median Income (AMI) with the need increasing as household income decreases.  Savannah households with annual incomes currently below $65,000 tend to be most in need.</a:t>
            </a:r>
          </a:p>
          <a:p>
            <a:endParaRPr lang="en-US" sz="1000" b="1" dirty="0">
              <a:solidFill>
                <a:srgbClr val="0070C0"/>
              </a:solidFill>
            </a:endParaRPr>
          </a:p>
          <a:p>
            <a:r>
              <a:rPr lang="en-US" sz="2000" b="1" u="sng" dirty="0">
                <a:solidFill>
                  <a:srgbClr val="FF0000"/>
                </a:solidFill>
                <a:effectLst/>
                <a:ea typeface="Calibri" panose="020F0502020204030204" pitchFamily="34" charset="0"/>
              </a:rPr>
              <a:t>Naturally Occurring Affordable Housing</a:t>
            </a:r>
            <a:r>
              <a:rPr lang="en-US" sz="2000" dirty="0">
                <a:solidFill>
                  <a:srgbClr val="FF0000"/>
                </a:solidFill>
                <a:effectLst/>
                <a:ea typeface="Calibri" panose="020F0502020204030204" pitchFamily="34" charset="0"/>
              </a:rPr>
              <a:t> </a:t>
            </a:r>
            <a:r>
              <a:rPr lang="en-US" sz="2000" dirty="0">
                <a:solidFill>
                  <a:srgbClr val="0070C0"/>
                </a:solidFill>
                <a:effectLst/>
                <a:ea typeface="Calibri" panose="020F0502020204030204" pitchFamily="34" charset="0"/>
              </a:rPr>
              <a:t>is typically older rental housing that is</a:t>
            </a:r>
            <a:r>
              <a:rPr lang="en-US" sz="2000" dirty="0">
                <a:solidFill>
                  <a:srgbClr val="0070C0"/>
                </a:solidFill>
                <a:ea typeface="Calibri" panose="020F0502020204030204" pitchFamily="34" charset="0"/>
              </a:rPr>
              <a:t> affordable without the need for government assistance.  This housing is lost when upgraded and converted to higher priced housing in robust real estate markets.  </a:t>
            </a:r>
            <a:endParaRPr lang="en-US" sz="2000" b="1" u="sng" dirty="0">
              <a:solidFill>
                <a:srgbClr val="FF0000"/>
              </a:solidFill>
              <a:effectLst/>
              <a:ea typeface="Calibri" panose="020F0502020204030204" pitchFamily="34" charset="0"/>
            </a:endParaRPr>
          </a:p>
          <a:p>
            <a:endParaRPr lang="en-US" sz="1000" b="1" u="sng" dirty="0">
              <a:solidFill>
                <a:srgbClr val="FF0000"/>
              </a:solidFill>
              <a:ea typeface="Calibri" panose="020F0502020204030204" pitchFamily="34" charset="0"/>
            </a:endParaRPr>
          </a:p>
          <a:p>
            <a:r>
              <a:rPr lang="en-US" sz="2000" b="1" u="sng" dirty="0">
                <a:solidFill>
                  <a:srgbClr val="FF0000"/>
                </a:solidFill>
                <a:effectLst/>
                <a:ea typeface="Calibri" panose="020F0502020204030204" pitchFamily="34" charset="0"/>
              </a:rPr>
              <a:t>Workforce Housing</a:t>
            </a:r>
            <a:r>
              <a:rPr lang="en-US" sz="2000" dirty="0">
                <a:solidFill>
                  <a:srgbClr val="0070C0"/>
                </a:solidFill>
                <a:effectLst/>
                <a:ea typeface="Calibri" panose="020F0502020204030204" pitchFamily="34" charset="0"/>
              </a:rPr>
              <a:t> </a:t>
            </a:r>
            <a:r>
              <a:rPr lang="en-US" sz="2000" dirty="0">
                <a:solidFill>
                  <a:srgbClr val="0070C0"/>
                </a:solidFill>
                <a:ea typeface="Calibri" panose="020F0502020204030204" pitchFamily="34" charset="0"/>
              </a:rPr>
              <a:t>is </a:t>
            </a:r>
            <a:r>
              <a:rPr lang="en-US" sz="2000" dirty="0">
                <a:solidFill>
                  <a:srgbClr val="0070C0"/>
                </a:solidFill>
                <a:effectLst/>
                <a:ea typeface="Calibri" panose="020F0502020204030204" pitchFamily="34" charset="0"/>
              </a:rPr>
              <a:t>Affordable Housing, sometimes referred to as </a:t>
            </a:r>
            <a:r>
              <a:rPr lang="en-US" sz="2000" b="1" u="sng" dirty="0">
                <a:solidFill>
                  <a:srgbClr val="FF0000"/>
                </a:solidFill>
                <a:effectLst/>
                <a:ea typeface="Calibri" panose="020F0502020204030204" pitchFamily="34" charset="0"/>
              </a:rPr>
              <a:t>Missing Middle Housing</a:t>
            </a:r>
            <a:r>
              <a:rPr lang="en-US" sz="2000" dirty="0">
                <a:solidFill>
                  <a:srgbClr val="0070C0"/>
                </a:solidFill>
                <a:effectLst/>
                <a:ea typeface="Calibri" panose="020F0502020204030204" pitchFamily="34" charset="0"/>
              </a:rPr>
              <a:t>,  needed by members of a community’s workforce with incomes between 80% and 120% AMI who typically have incomes above those eligible to receive federal government housing assistance yet below those required to afford market rate housing.  </a:t>
            </a:r>
            <a:r>
              <a:rPr lang="en-US" sz="2000" dirty="0">
                <a:solidFill>
                  <a:srgbClr val="0070C0"/>
                </a:solidFill>
                <a:ea typeface="Calibri" panose="020F0502020204030204" pitchFamily="34" charset="0"/>
              </a:rPr>
              <a:t>Missing Middle Housing is also used, sometimes, to refer to housing with two or more dwellings in largely single-family neighborhoods.</a:t>
            </a:r>
            <a:endParaRPr lang="en-US" dirty="0"/>
          </a:p>
        </p:txBody>
      </p:sp>
      <p:sp>
        <p:nvSpPr>
          <p:cNvPr id="10" name="Slide Number Placeholder 9">
            <a:extLst>
              <a:ext uri="{FF2B5EF4-FFF2-40B4-BE49-F238E27FC236}">
                <a16:creationId xmlns:a16="http://schemas.microsoft.com/office/drawing/2014/main" id="{C348D6D2-652B-86AD-8449-2A79CAE96042}"/>
              </a:ext>
            </a:extLst>
          </p:cNvPr>
          <p:cNvSpPr>
            <a:spLocks noGrp="1"/>
          </p:cNvSpPr>
          <p:nvPr>
            <p:ph type="sldNum" sz="quarter" idx="12"/>
          </p:nvPr>
        </p:nvSpPr>
        <p:spPr/>
        <p:txBody>
          <a:bodyPr/>
          <a:lstStyle/>
          <a:p>
            <a:fld id="{141C3107-2D2B-441E-BA1E-DA630F372146}" type="slidenum">
              <a:rPr lang="en-US" smtClean="0"/>
              <a:t>10</a:t>
            </a:fld>
            <a:endParaRPr lang="en-US"/>
          </a:p>
        </p:txBody>
      </p:sp>
    </p:spTree>
    <p:extLst>
      <p:ext uri="{BB962C8B-B14F-4D97-AF65-F5344CB8AC3E}">
        <p14:creationId xmlns:p14="http://schemas.microsoft.com/office/powerpoint/2010/main" val="2310299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94624-6F35-D278-E41E-CEF3038DF91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4E44E69-0FFE-1557-6D99-C16168BF2289}"/>
              </a:ext>
            </a:extLst>
          </p:cNvPr>
          <p:cNvSpPr/>
          <p:nvPr/>
        </p:nvSpPr>
        <p:spPr>
          <a:xfrm>
            <a:off x="1975406" y="1078821"/>
            <a:ext cx="7879996" cy="1375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AF5F9C9-1B90-9B3F-ACD8-A7A8697A1BDA}"/>
              </a:ext>
            </a:extLst>
          </p:cNvPr>
          <p:cNvPicPr>
            <a:picLocks noChangeAspect="1"/>
          </p:cNvPicPr>
          <p:nvPr/>
        </p:nvPicPr>
        <p:blipFill>
          <a:blip r:embed="rId2"/>
          <a:stretch>
            <a:fillRect/>
          </a:stretch>
        </p:blipFill>
        <p:spPr>
          <a:xfrm>
            <a:off x="359434" y="267419"/>
            <a:ext cx="1527181" cy="1440611"/>
          </a:xfrm>
          <a:prstGeom prst="rect">
            <a:avLst/>
          </a:prstGeom>
        </p:spPr>
      </p:pic>
      <p:pic>
        <p:nvPicPr>
          <p:cNvPr id="4" name="Picture 3">
            <a:extLst>
              <a:ext uri="{FF2B5EF4-FFF2-40B4-BE49-F238E27FC236}">
                <a16:creationId xmlns:a16="http://schemas.microsoft.com/office/drawing/2014/main" id="{0BD6D164-9005-5B81-4BBC-70BE2F177F48}"/>
              </a:ext>
            </a:extLst>
          </p:cNvPr>
          <p:cNvPicPr>
            <a:picLocks noChangeAspect="1"/>
          </p:cNvPicPr>
          <p:nvPr/>
        </p:nvPicPr>
        <p:blipFill>
          <a:blip r:embed="rId3"/>
          <a:stretch>
            <a:fillRect/>
          </a:stretch>
        </p:blipFill>
        <p:spPr>
          <a:xfrm>
            <a:off x="10216594" y="370935"/>
            <a:ext cx="1586383" cy="1337095"/>
          </a:xfrm>
          <a:prstGeom prst="rect">
            <a:avLst/>
          </a:prstGeom>
        </p:spPr>
      </p:pic>
      <p:sp>
        <p:nvSpPr>
          <p:cNvPr id="5" name="TextBox 4">
            <a:extLst>
              <a:ext uri="{FF2B5EF4-FFF2-40B4-BE49-F238E27FC236}">
                <a16:creationId xmlns:a16="http://schemas.microsoft.com/office/drawing/2014/main" id="{E3A0E2BB-44D1-2B04-3B5D-7C97C0F05438}"/>
              </a:ext>
            </a:extLst>
          </p:cNvPr>
          <p:cNvSpPr txBox="1"/>
          <p:nvPr/>
        </p:nvSpPr>
        <p:spPr>
          <a:xfrm>
            <a:off x="1975405" y="370935"/>
            <a:ext cx="7879997" cy="707886"/>
          </a:xfrm>
          <a:prstGeom prst="rect">
            <a:avLst/>
          </a:prstGeom>
          <a:noFill/>
        </p:spPr>
        <p:txBody>
          <a:bodyPr wrap="square" rtlCol="0">
            <a:spAutoFit/>
          </a:bodyPr>
          <a:lstStyle/>
          <a:p>
            <a:pPr algn="ctr"/>
            <a:r>
              <a:rPr lang="en-US" sz="4000" b="1" dirty="0">
                <a:solidFill>
                  <a:srgbClr val="FF0000"/>
                </a:solidFill>
              </a:rPr>
              <a:t>Housing Savannah Action Plan</a:t>
            </a:r>
          </a:p>
        </p:txBody>
      </p:sp>
      <p:sp>
        <p:nvSpPr>
          <p:cNvPr id="6" name="TextBox 5">
            <a:extLst>
              <a:ext uri="{FF2B5EF4-FFF2-40B4-BE49-F238E27FC236}">
                <a16:creationId xmlns:a16="http://schemas.microsoft.com/office/drawing/2014/main" id="{7C9B0D5B-F389-DE32-D77B-8537B54230A5}"/>
              </a:ext>
            </a:extLst>
          </p:cNvPr>
          <p:cNvSpPr txBox="1"/>
          <p:nvPr/>
        </p:nvSpPr>
        <p:spPr>
          <a:xfrm>
            <a:off x="1975404" y="1216325"/>
            <a:ext cx="7879998" cy="369332"/>
          </a:xfrm>
          <a:prstGeom prst="rect">
            <a:avLst/>
          </a:prstGeom>
          <a:noFill/>
        </p:spPr>
        <p:txBody>
          <a:bodyPr wrap="square" rtlCol="0">
            <a:spAutoFit/>
          </a:bodyPr>
          <a:lstStyle/>
          <a:p>
            <a:pPr algn="ctr"/>
            <a:r>
              <a:rPr lang="en-US" b="1" dirty="0">
                <a:solidFill>
                  <a:srgbClr val="0070C0"/>
                </a:solidFill>
              </a:rPr>
              <a:t>Update: October 24, 2024</a:t>
            </a:r>
          </a:p>
        </p:txBody>
      </p:sp>
      <p:sp>
        <p:nvSpPr>
          <p:cNvPr id="7" name="TextBox 6">
            <a:extLst>
              <a:ext uri="{FF2B5EF4-FFF2-40B4-BE49-F238E27FC236}">
                <a16:creationId xmlns:a16="http://schemas.microsoft.com/office/drawing/2014/main" id="{26A2207B-A133-6C30-B522-80DDC8897E12}"/>
              </a:ext>
            </a:extLst>
          </p:cNvPr>
          <p:cNvSpPr txBox="1"/>
          <p:nvPr/>
        </p:nvSpPr>
        <p:spPr>
          <a:xfrm>
            <a:off x="685800" y="1701850"/>
            <a:ext cx="10852030" cy="646331"/>
          </a:xfrm>
          <a:prstGeom prst="rect">
            <a:avLst/>
          </a:prstGeom>
          <a:noFill/>
        </p:spPr>
        <p:txBody>
          <a:bodyPr wrap="square" rtlCol="0">
            <a:spAutoFit/>
          </a:bodyPr>
          <a:lstStyle/>
          <a:p>
            <a:pPr algn="ctr"/>
            <a:r>
              <a:rPr lang="en-US" sz="3600" b="1" u="sng" dirty="0">
                <a:solidFill>
                  <a:srgbClr val="0070C0"/>
                </a:solidFill>
              </a:rPr>
              <a:t>Common Terms Associated with Housing</a:t>
            </a:r>
          </a:p>
        </p:txBody>
      </p:sp>
      <p:sp>
        <p:nvSpPr>
          <p:cNvPr id="9" name="TextBox 8">
            <a:extLst>
              <a:ext uri="{FF2B5EF4-FFF2-40B4-BE49-F238E27FC236}">
                <a16:creationId xmlns:a16="http://schemas.microsoft.com/office/drawing/2014/main" id="{F0CF8FEA-DC00-CBB9-DAA0-3F2E3F188BB4}"/>
              </a:ext>
            </a:extLst>
          </p:cNvPr>
          <p:cNvSpPr txBox="1"/>
          <p:nvPr/>
        </p:nvSpPr>
        <p:spPr>
          <a:xfrm>
            <a:off x="534838" y="2325398"/>
            <a:ext cx="11153954" cy="4401205"/>
          </a:xfrm>
          <a:prstGeom prst="rect">
            <a:avLst/>
          </a:prstGeom>
          <a:noFill/>
        </p:spPr>
        <p:txBody>
          <a:bodyPr wrap="square" rtlCol="0">
            <a:spAutoFit/>
          </a:bodyPr>
          <a:lstStyle/>
          <a:p>
            <a:r>
              <a:rPr lang="en-US" sz="2000" b="1" u="sng" dirty="0">
                <a:solidFill>
                  <a:srgbClr val="FF0000"/>
                </a:solidFill>
                <a:effectLst/>
                <a:ea typeface="Calibri" panose="020F0502020204030204" pitchFamily="34" charset="0"/>
              </a:rPr>
              <a:t>Low &amp; Moderate Income Housing</a:t>
            </a:r>
            <a:r>
              <a:rPr lang="en-US" sz="2000" b="1" dirty="0">
                <a:solidFill>
                  <a:srgbClr val="FF0000"/>
                </a:solidFill>
                <a:effectLst/>
                <a:ea typeface="Calibri" panose="020F0502020204030204" pitchFamily="34" charset="0"/>
              </a:rPr>
              <a:t> </a:t>
            </a:r>
            <a:r>
              <a:rPr lang="en-US" sz="2000" dirty="0">
                <a:solidFill>
                  <a:srgbClr val="0070C0"/>
                </a:solidFill>
                <a:effectLst/>
                <a:ea typeface="Calibri" panose="020F0502020204030204" pitchFamily="34" charset="0"/>
              </a:rPr>
              <a:t>is Affordable Housing needed by community members, including members of its workforce, with incomes between 50% and 80% AMI who typically need moderate levels of housing assistance to afford housing.  </a:t>
            </a:r>
          </a:p>
          <a:p>
            <a:endParaRPr lang="en-US" sz="1000" b="1" dirty="0">
              <a:solidFill>
                <a:srgbClr val="0070C0"/>
              </a:solidFill>
            </a:endParaRPr>
          </a:p>
          <a:p>
            <a:r>
              <a:rPr lang="en-US" sz="2000" b="1" u="sng" dirty="0">
                <a:solidFill>
                  <a:srgbClr val="FF0000"/>
                </a:solidFill>
                <a:effectLst/>
                <a:ea typeface="Calibri" panose="020F0502020204030204" pitchFamily="34" charset="0"/>
              </a:rPr>
              <a:t>Very Low Income Housing</a:t>
            </a:r>
            <a:r>
              <a:rPr lang="en-US" sz="2000" b="1" dirty="0">
                <a:solidFill>
                  <a:srgbClr val="FF0000"/>
                </a:solidFill>
                <a:effectLst/>
                <a:ea typeface="Calibri" panose="020F0502020204030204" pitchFamily="34" charset="0"/>
              </a:rPr>
              <a:t> </a:t>
            </a:r>
            <a:r>
              <a:rPr lang="en-US" sz="2000" dirty="0">
                <a:solidFill>
                  <a:srgbClr val="0070C0"/>
                </a:solidFill>
                <a:effectLst/>
                <a:ea typeface="Calibri" panose="020F0502020204030204" pitchFamily="34" charset="0"/>
              </a:rPr>
              <a:t>is Affordable Housing needed by community members, including members of its workforce, with incomes between 30% and 50% AMI who frequently need significant levels of housing assistance to afford housing.</a:t>
            </a:r>
          </a:p>
          <a:p>
            <a:endParaRPr lang="en-US" sz="1000" b="1" dirty="0">
              <a:solidFill>
                <a:srgbClr val="0070C0"/>
              </a:solidFill>
            </a:endParaRPr>
          </a:p>
          <a:p>
            <a:r>
              <a:rPr lang="en-US" sz="2000" b="1" u="sng" dirty="0">
                <a:solidFill>
                  <a:srgbClr val="FF0000"/>
                </a:solidFill>
                <a:effectLst/>
                <a:ea typeface="Calibri" panose="020F0502020204030204" pitchFamily="34" charset="0"/>
              </a:rPr>
              <a:t>Extremely Low Income Housing</a:t>
            </a:r>
            <a:r>
              <a:rPr lang="en-US" sz="2000" b="1" dirty="0">
                <a:solidFill>
                  <a:srgbClr val="FF0000"/>
                </a:solidFill>
                <a:effectLst/>
                <a:ea typeface="Calibri" panose="020F0502020204030204" pitchFamily="34" charset="0"/>
              </a:rPr>
              <a:t> </a:t>
            </a:r>
            <a:r>
              <a:rPr lang="en-US" sz="2000" dirty="0">
                <a:solidFill>
                  <a:srgbClr val="0070C0"/>
                </a:solidFill>
                <a:effectLst/>
                <a:ea typeface="Calibri" panose="020F0502020204030204" pitchFamily="34" charset="0"/>
              </a:rPr>
              <a:t>is Affordable Housing available to community members, including members of its workforce, with incomes below 30% AMI who frequently need heavily subsidized housing assistance.</a:t>
            </a:r>
          </a:p>
          <a:p>
            <a:endParaRPr lang="en-US" sz="1000" b="1" dirty="0">
              <a:solidFill>
                <a:srgbClr val="0070C0"/>
              </a:solidFill>
            </a:endParaRPr>
          </a:p>
          <a:p>
            <a:r>
              <a:rPr lang="en-US" sz="2000" b="1" u="sng" dirty="0">
                <a:solidFill>
                  <a:srgbClr val="FF0000"/>
                </a:solidFill>
              </a:rPr>
              <a:t>Income Based Housing</a:t>
            </a:r>
            <a:r>
              <a:rPr lang="en-US" sz="2000" dirty="0">
                <a:solidFill>
                  <a:srgbClr val="FF0000"/>
                </a:solidFill>
              </a:rPr>
              <a:t> </a:t>
            </a:r>
            <a:r>
              <a:rPr lang="en-US" sz="2000" dirty="0">
                <a:solidFill>
                  <a:srgbClr val="0070C0"/>
                </a:solidFill>
              </a:rPr>
              <a:t>typically refers to housing that can be attained without a household paying more than 30% of its income for housing and is frequently associated with deep housing subsidies and/or rental payment vouchers like those of the Housing Choice Voucher program.</a:t>
            </a:r>
            <a:endParaRPr lang="en-US" sz="2000" b="1" dirty="0">
              <a:solidFill>
                <a:srgbClr val="0070C0"/>
              </a:solidFill>
            </a:endParaRPr>
          </a:p>
        </p:txBody>
      </p:sp>
      <p:sp>
        <p:nvSpPr>
          <p:cNvPr id="10" name="Slide Number Placeholder 9">
            <a:extLst>
              <a:ext uri="{FF2B5EF4-FFF2-40B4-BE49-F238E27FC236}">
                <a16:creationId xmlns:a16="http://schemas.microsoft.com/office/drawing/2014/main" id="{0FEE4E4A-859E-02FB-7BA3-5E527045DF0F}"/>
              </a:ext>
            </a:extLst>
          </p:cNvPr>
          <p:cNvSpPr>
            <a:spLocks noGrp="1"/>
          </p:cNvSpPr>
          <p:nvPr>
            <p:ph type="sldNum" sz="quarter" idx="12"/>
          </p:nvPr>
        </p:nvSpPr>
        <p:spPr/>
        <p:txBody>
          <a:bodyPr/>
          <a:lstStyle/>
          <a:p>
            <a:fld id="{141C3107-2D2B-441E-BA1E-DA630F372146}" type="slidenum">
              <a:rPr lang="en-US" smtClean="0"/>
              <a:t>11</a:t>
            </a:fld>
            <a:endParaRPr lang="en-US"/>
          </a:p>
        </p:txBody>
      </p:sp>
    </p:spTree>
    <p:extLst>
      <p:ext uri="{BB962C8B-B14F-4D97-AF65-F5344CB8AC3E}">
        <p14:creationId xmlns:p14="http://schemas.microsoft.com/office/powerpoint/2010/main" val="3007499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3A68C-0D28-1D63-1AD4-A8E6F7D959F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6C005CB-DD20-D7A5-6EC2-130B2089C3B2}"/>
              </a:ext>
            </a:extLst>
          </p:cNvPr>
          <p:cNvSpPr/>
          <p:nvPr/>
        </p:nvSpPr>
        <p:spPr>
          <a:xfrm>
            <a:off x="1975406" y="1078821"/>
            <a:ext cx="7879996" cy="1375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8E92033-A645-2738-03BC-D688E7E52BDE}"/>
              </a:ext>
            </a:extLst>
          </p:cNvPr>
          <p:cNvPicPr>
            <a:picLocks noChangeAspect="1"/>
          </p:cNvPicPr>
          <p:nvPr/>
        </p:nvPicPr>
        <p:blipFill>
          <a:blip r:embed="rId2"/>
          <a:stretch>
            <a:fillRect/>
          </a:stretch>
        </p:blipFill>
        <p:spPr>
          <a:xfrm>
            <a:off x="359434" y="267419"/>
            <a:ext cx="1527181" cy="1440611"/>
          </a:xfrm>
          <a:prstGeom prst="rect">
            <a:avLst/>
          </a:prstGeom>
        </p:spPr>
      </p:pic>
      <p:pic>
        <p:nvPicPr>
          <p:cNvPr id="4" name="Picture 3">
            <a:extLst>
              <a:ext uri="{FF2B5EF4-FFF2-40B4-BE49-F238E27FC236}">
                <a16:creationId xmlns:a16="http://schemas.microsoft.com/office/drawing/2014/main" id="{842C5454-8200-170F-CA3E-8C11D73677C7}"/>
              </a:ext>
            </a:extLst>
          </p:cNvPr>
          <p:cNvPicPr>
            <a:picLocks noChangeAspect="1"/>
          </p:cNvPicPr>
          <p:nvPr/>
        </p:nvPicPr>
        <p:blipFill>
          <a:blip r:embed="rId3"/>
          <a:stretch>
            <a:fillRect/>
          </a:stretch>
        </p:blipFill>
        <p:spPr>
          <a:xfrm>
            <a:off x="10216594" y="370935"/>
            <a:ext cx="1586383" cy="1337095"/>
          </a:xfrm>
          <a:prstGeom prst="rect">
            <a:avLst/>
          </a:prstGeom>
        </p:spPr>
      </p:pic>
      <p:sp>
        <p:nvSpPr>
          <p:cNvPr id="5" name="TextBox 4">
            <a:extLst>
              <a:ext uri="{FF2B5EF4-FFF2-40B4-BE49-F238E27FC236}">
                <a16:creationId xmlns:a16="http://schemas.microsoft.com/office/drawing/2014/main" id="{C87AAD4B-13D4-0F1C-EA22-12600EAF22BF}"/>
              </a:ext>
            </a:extLst>
          </p:cNvPr>
          <p:cNvSpPr txBox="1"/>
          <p:nvPr/>
        </p:nvSpPr>
        <p:spPr>
          <a:xfrm>
            <a:off x="1975405" y="370935"/>
            <a:ext cx="7879997" cy="707886"/>
          </a:xfrm>
          <a:prstGeom prst="rect">
            <a:avLst/>
          </a:prstGeom>
          <a:noFill/>
        </p:spPr>
        <p:txBody>
          <a:bodyPr wrap="square" rtlCol="0">
            <a:spAutoFit/>
          </a:bodyPr>
          <a:lstStyle/>
          <a:p>
            <a:pPr algn="ctr"/>
            <a:r>
              <a:rPr lang="en-US" sz="4000" b="1" dirty="0">
                <a:solidFill>
                  <a:srgbClr val="FF0000"/>
                </a:solidFill>
              </a:rPr>
              <a:t>Housing Savannah Action Plan</a:t>
            </a:r>
          </a:p>
        </p:txBody>
      </p:sp>
      <p:sp>
        <p:nvSpPr>
          <p:cNvPr id="6" name="TextBox 5">
            <a:extLst>
              <a:ext uri="{FF2B5EF4-FFF2-40B4-BE49-F238E27FC236}">
                <a16:creationId xmlns:a16="http://schemas.microsoft.com/office/drawing/2014/main" id="{44BD940C-AE67-64BB-C0AB-D684939EB706}"/>
              </a:ext>
            </a:extLst>
          </p:cNvPr>
          <p:cNvSpPr txBox="1"/>
          <p:nvPr/>
        </p:nvSpPr>
        <p:spPr>
          <a:xfrm>
            <a:off x="1975404" y="1216325"/>
            <a:ext cx="7879998" cy="369332"/>
          </a:xfrm>
          <a:prstGeom prst="rect">
            <a:avLst/>
          </a:prstGeom>
          <a:noFill/>
        </p:spPr>
        <p:txBody>
          <a:bodyPr wrap="square" rtlCol="0">
            <a:spAutoFit/>
          </a:bodyPr>
          <a:lstStyle/>
          <a:p>
            <a:pPr algn="ctr"/>
            <a:r>
              <a:rPr lang="en-US" b="1" dirty="0">
                <a:solidFill>
                  <a:srgbClr val="0070C0"/>
                </a:solidFill>
              </a:rPr>
              <a:t>Update: October 24, 2024</a:t>
            </a:r>
          </a:p>
        </p:txBody>
      </p:sp>
      <p:sp>
        <p:nvSpPr>
          <p:cNvPr id="7" name="TextBox 6">
            <a:extLst>
              <a:ext uri="{FF2B5EF4-FFF2-40B4-BE49-F238E27FC236}">
                <a16:creationId xmlns:a16="http://schemas.microsoft.com/office/drawing/2014/main" id="{514F4FDD-333F-B842-995C-D5E718D935CD}"/>
              </a:ext>
            </a:extLst>
          </p:cNvPr>
          <p:cNvSpPr txBox="1"/>
          <p:nvPr/>
        </p:nvSpPr>
        <p:spPr>
          <a:xfrm>
            <a:off x="437675" y="1744063"/>
            <a:ext cx="11365302" cy="1200329"/>
          </a:xfrm>
          <a:prstGeom prst="rect">
            <a:avLst/>
          </a:prstGeom>
          <a:noFill/>
        </p:spPr>
        <p:txBody>
          <a:bodyPr wrap="square" rtlCol="0">
            <a:spAutoFit/>
          </a:bodyPr>
          <a:lstStyle/>
          <a:p>
            <a:pPr algn="ctr"/>
            <a:r>
              <a:rPr lang="en-US" sz="3600" b="1" dirty="0">
                <a:solidFill>
                  <a:srgbClr val="0070C0"/>
                </a:solidFill>
              </a:rPr>
              <a:t>Upcoming Opportunities for City Council Support of </a:t>
            </a:r>
            <a:r>
              <a:rPr lang="en-US" sz="3600" b="1" u="sng" dirty="0">
                <a:solidFill>
                  <a:srgbClr val="0070C0"/>
                </a:solidFill>
              </a:rPr>
              <a:t>Affordable Housing Friendly Policies and Incentives </a:t>
            </a:r>
          </a:p>
        </p:txBody>
      </p:sp>
      <p:sp>
        <p:nvSpPr>
          <p:cNvPr id="9" name="TextBox 8">
            <a:extLst>
              <a:ext uri="{FF2B5EF4-FFF2-40B4-BE49-F238E27FC236}">
                <a16:creationId xmlns:a16="http://schemas.microsoft.com/office/drawing/2014/main" id="{812B6254-0F91-8E96-400C-7E494908CE35}"/>
              </a:ext>
            </a:extLst>
          </p:cNvPr>
          <p:cNvSpPr txBox="1"/>
          <p:nvPr/>
        </p:nvSpPr>
        <p:spPr>
          <a:xfrm>
            <a:off x="681486" y="2853904"/>
            <a:ext cx="11121491" cy="3785652"/>
          </a:xfrm>
          <a:prstGeom prst="rect">
            <a:avLst/>
          </a:prstGeom>
          <a:noFill/>
        </p:spPr>
        <p:txBody>
          <a:bodyPr wrap="square" rtlCol="0">
            <a:spAutoFit/>
          </a:bodyPr>
          <a:lstStyle/>
          <a:p>
            <a:r>
              <a:rPr lang="en-US" sz="2000" b="1" u="sng" dirty="0">
                <a:solidFill>
                  <a:srgbClr val="FF0000"/>
                </a:solidFill>
                <a:ea typeface="Calibri" panose="020F0502020204030204" pitchFamily="34" charset="0"/>
              </a:rPr>
              <a:t>Continue City Investment in the Savannah Affordable Housing Fund</a:t>
            </a:r>
          </a:p>
          <a:p>
            <a:r>
              <a:rPr lang="en-US" sz="2000" dirty="0">
                <a:solidFill>
                  <a:srgbClr val="0070C0"/>
                </a:solidFill>
                <a:ea typeface="Calibri" panose="020F0502020204030204" pitchFamily="34" charset="0"/>
              </a:rPr>
              <a:t>Will be seeking the next installment of the City’s investment in the SAHF--$3M in 2025.</a:t>
            </a:r>
          </a:p>
          <a:p>
            <a:endParaRPr lang="en-US" sz="1000" dirty="0">
              <a:solidFill>
                <a:srgbClr val="0070C0"/>
              </a:solidFill>
              <a:ea typeface="Calibri" panose="020F0502020204030204" pitchFamily="34" charset="0"/>
            </a:endParaRPr>
          </a:p>
          <a:p>
            <a:r>
              <a:rPr lang="en-US" sz="2000" b="1" u="sng" dirty="0">
                <a:solidFill>
                  <a:srgbClr val="FF0000"/>
                </a:solidFill>
                <a:ea typeface="Calibri" panose="020F0502020204030204" pitchFamily="34" charset="0"/>
              </a:rPr>
              <a:t>Expand &amp; Preserve Naturally Occurring Affordable Rental Housing</a:t>
            </a:r>
          </a:p>
          <a:p>
            <a:r>
              <a:rPr lang="en-US" sz="2000" dirty="0">
                <a:solidFill>
                  <a:srgbClr val="0070C0"/>
                </a:solidFill>
                <a:ea typeface="Calibri" panose="020F0502020204030204" pitchFamily="34" charset="0"/>
              </a:rPr>
              <a:t>The City and Land Bank Authority (LBA) are investigating partnership opportunities to retain and improve Naturally Occurring Affordable Housing and to support the development of new rental housing that receives affordability period property tax exemption in return for an ownership interest.  </a:t>
            </a:r>
          </a:p>
          <a:p>
            <a:endParaRPr lang="en-US" sz="1000" b="1" dirty="0">
              <a:solidFill>
                <a:srgbClr val="0070C0"/>
              </a:solidFill>
              <a:ea typeface="Calibri" panose="020F0502020204030204" pitchFamily="34" charset="0"/>
            </a:endParaRPr>
          </a:p>
          <a:p>
            <a:r>
              <a:rPr lang="en-US" sz="2000" b="1" u="sng" dirty="0">
                <a:solidFill>
                  <a:srgbClr val="FF0000"/>
                </a:solidFill>
                <a:ea typeface="Calibri" panose="020F0502020204030204" pitchFamily="34" charset="0"/>
              </a:rPr>
              <a:t>Protect Generational Property Ownership, Assets, and Options</a:t>
            </a:r>
            <a:endParaRPr lang="en-US" sz="2000" b="1" u="sng" dirty="0">
              <a:solidFill>
                <a:srgbClr val="0070C0"/>
              </a:solidFill>
              <a:ea typeface="Calibri" panose="020F0502020204030204" pitchFamily="34" charset="0"/>
            </a:endParaRPr>
          </a:p>
          <a:p>
            <a:r>
              <a:rPr lang="en-US" sz="2000" dirty="0">
                <a:solidFill>
                  <a:srgbClr val="0070C0"/>
                </a:solidFill>
                <a:ea typeface="Calibri" panose="020F0502020204030204" pitchFamily="34" charset="0"/>
              </a:rPr>
              <a:t>The City is developing a plan that includes free Will preparation, title clearing assistance where possible, and the acquisition of vacant, unoccupied, and blighted property that clears title problems and provides interested heirs an opportunity to acquire the property with clear title.  This initiative will also focus on speculator property that sits vacant, blighted, and is harming neighborhoods.</a:t>
            </a:r>
          </a:p>
        </p:txBody>
      </p:sp>
      <p:sp>
        <p:nvSpPr>
          <p:cNvPr id="10" name="Slide Number Placeholder 9">
            <a:extLst>
              <a:ext uri="{FF2B5EF4-FFF2-40B4-BE49-F238E27FC236}">
                <a16:creationId xmlns:a16="http://schemas.microsoft.com/office/drawing/2014/main" id="{6ECFDCF8-D93E-A18A-39B7-BE19E8516BCC}"/>
              </a:ext>
            </a:extLst>
          </p:cNvPr>
          <p:cNvSpPr>
            <a:spLocks noGrp="1"/>
          </p:cNvSpPr>
          <p:nvPr>
            <p:ph type="sldNum" sz="quarter" idx="12"/>
          </p:nvPr>
        </p:nvSpPr>
        <p:spPr/>
        <p:txBody>
          <a:bodyPr/>
          <a:lstStyle/>
          <a:p>
            <a:fld id="{141C3107-2D2B-441E-BA1E-DA630F372146}" type="slidenum">
              <a:rPr lang="en-US" smtClean="0"/>
              <a:t>12</a:t>
            </a:fld>
            <a:endParaRPr lang="en-US"/>
          </a:p>
        </p:txBody>
      </p:sp>
    </p:spTree>
    <p:extLst>
      <p:ext uri="{BB962C8B-B14F-4D97-AF65-F5344CB8AC3E}">
        <p14:creationId xmlns:p14="http://schemas.microsoft.com/office/powerpoint/2010/main" val="2451735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D41A6-0667-3BD8-324B-C9797BBEFFF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0B1BE59-A9AF-D3FB-0624-73503BD398D6}"/>
              </a:ext>
            </a:extLst>
          </p:cNvPr>
          <p:cNvSpPr/>
          <p:nvPr/>
        </p:nvSpPr>
        <p:spPr>
          <a:xfrm>
            <a:off x="1975406" y="1078821"/>
            <a:ext cx="7879996" cy="1375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5A1AF1-D782-B682-30BF-FF06F1FD65CE}"/>
              </a:ext>
            </a:extLst>
          </p:cNvPr>
          <p:cNvPicPr>
            <a:picLocks noChangeAspect="1"/>
          </p:cNvPicPr>
          <p:nvPr/>
        </p:nvPicPr>
        <p:blipFill>
          <a:blip r:embed="rId2"/>
          <a:stretch>
            <a:fillRect/>
          </a:stretch>
        </p:blipFill>
        <p:spPr>
          <a:xfrm>
            <a:off x="359434" y="267419"/>
            <a:ext cx="1527181" cy="1440611"/>
          </a:xfrm>
          <a:prstGeom prst="rect">
            <a:avLst/>
          </a:prstGeom>
        </p:spPr>
      </p:pic>
      <p:pic>
        <p:nvPicPr>
          <p:cNvPr id="4" name="Picture 3">
            <a:extLst>
              <a:ext uri="{FF2B5EF4-FFF2-40B4-BE49-F238E27FC236}">
                <a16:creationId xmlns:a16="http://schemas.microsoft.com/office/drawing/2014/main" id="{6BBA08B8-2F54-CAA3-FB69-4DA3F0876BE7}"/>
              </a:ext>
            </a:extLst>
          </p:cNvPr>
          <p:cNvPicPr>
            <a:picLocks noChangeAspect="1"/>
          </p:cNvPicPr>
          <p:nvPr/>
        </p:nvPicPr>
        <p:blipFill>
          <a:blip r:embed="rId3"/>
          <a:stretch>
            <a:fillRect/>
          </a:stretch>
        </p:blipFill>
        <p:spPr>
          <a:xfrm>
            <a:off x="10216594" y="370935"/>
            <a:ext cx="1586383" cy="1337095"/>
          </a:xfrm>
          <a:prstGeom prst="rect">
            <a:avLst/>
          </a:prstGeom>
        </p:spPr>
      </p:pic>
      <p:sp>
        <p:nvSpPr>
          <p:cNvPr id="5" name="TextBox 4">
            <a:extLst>
              <a:ext uri="{FF2B5EF4-FFF2-40B4-BE49-F238E27FC236}">
                <a16:creationId xmlns:a16="http://schemas.microsoft.com/office/drawing/2014/main" id="{BE75F1C9-99B4-3BE7-D5EA-844A952E61AF}"/>
              </a:ext>
            </a:extLst>
          </p:cNvPr>
          <p:cNvSpPr txBox="1"/>
          <p:nvPr/>
        </p:nvSpPr>
        <p:spPr>
          <a:xfrm>
            <a:off x="1975405" y="370935"/>
            <a:ext cx="7879997" cy="707886"/>
          </a:xfrm>
          <a:prstGeom prst="rect">
            <a:avLst/>
          </a:prstGeom>
          <a:noFill/>
        </p:spPr>
        <p:txBody>
          <a:bodyPr wrap="square" rtlCol="0">
            <a:spAutoFit/>
          </a:bodyPr>
          <a:lstStyle/>
          <a:p>
            <a:pPr algn="ctr"/>
            <a:r>
              <a:rPr lang="en-US" sz="4000" b="1" dirty="0">
                <a:solidFill>
                  <a:srgbClr val="FF0000"/>
                </a:solidFill>
              </a:rPr>
              <a:t>Housing Savannah Action Plan</a:t>
            </a:r>
          </a:p>
        </p:txBody>
      </p:sp>
      <p:sp>
        <p:nvSpPr>
          <p:cNvPr id="6" name="TextBox 5">
            <a:extLst>
              <a:ext uri="{FF2B5EF4-FFF2-40B4-BE49-F238E27FC236}">
                <a16:creationId xmlns:a16="http://schemas.microsoft.com/office/drawing/2014/main" id="{93EFD66A-6039-7848-246D-7AE4252AD5C5}"/>
              </a:ext>
            </a:extLst>
          </p:cNvPr>
          <p:cNvSpPr txBox="1"/>
          <p:nvPr/>
        </p:nvSpPr>
        <p:spPr>
          <a:xfrm>
            <a:off x="1975404" y="1216325"/>
            <a:ext cx="7879998" cy="369332"/>
          </a:xfrm>
          <a:prstGeom prst="rect">
            <a:avLst/>
          </a:prstGeom>
          <a:noFill/>
        </p:spPr>
        <p:txBody>
          <a:bodyPr wrap="square" rtlCol="0">
            <a:spAutoFit/>
          </a:bodyPr>
          <a:lstStyle/>
          <a:p>
            <a:pPr algn="ctr"/>
            <a:r>
              <a:rPr lang="en-US" b="1" dirty="0">
                <a:solidFill>
                  <a:srgbClr val="0070C0"/>
                </a:solidFill>
              </a:rPr>
              <a:t>Update: October 24, 2024</a:t>
            </a:r>
          </a:p>
        </p:txBody>
      </p:sp>
      <p:sp>
        <p:nvSpPr>
          <p:cNvPr id="7" name="TextBox 6">
            <a:extLst>
              <a:ext uri="{FF2B5EF4-FFF2-40B4-BE49-F238E27FC236}">
                <a16:creationId xmlns:a16="http://schemas.microsoft.com/office/drawing/2014/main" id="{7B0FA76B-9E74-91F3-3106-FA7DCEEBC784}"/>
              </a:ext>
            </a:extLst>
          </p:cNvPr>
          <p:cNvSpPr txBox="1"/>
          <p:nvPr/>
        </p:nvSpPr>
        <p:spPr>
          <a:xfrm>
            <a:off x="437675" y="1744063"/>
            <a:ext cx="11365302" cy="1200329"/>
          </a:xfrm>
          <a:prstGeom prst="rect">
            <a:avLst/>
          </a:prstGeom>
          <a:noFill/>
        </p:spPr>
        <p:txBody>
          <a:bodyPr wrap="square" rtlCol="0">
            <a:spAutoFit/>
          </a:bodyPr>
          <a:lstStyle/>
          <a:p>
            <a:pPr algn="ctr"/>
            <a:r>
              <a:rPr lang="en-US" sz="3600" b="1" dirty="0">
                <a:solidFill>
                  <a:srgbClr val="0070C0"/>
                </a:solidFill>
              </a:rPr>
              <a:t>Upcoming Opportunities for City Council Support of </a:t>
            </a:r>
            <a:r>
              <a:rPr lang="en-US" sz="3600" b="1" u="sng" dirty="0">
                <a:solidFill>
                  <a:srgbClr val="0070C0"/>
                </a:solidFill>
              </a:rPr>
              <a:t>Affordable Housing Friendly Policies and Incentives </a:t>
            </a:r>
          </a:p>
        </p:txBody>
      </p:sp>
      <p:sp>
        <p:nvSpPr>
          <p:cNvPr id="9" name="TextBox 8">
            <a:extLst>
              <a:ext uri="{FF2B5EF4-FFF2-40B4-BE49-F238E27FC236}">
                <a16:creationId xmlns:a16="http://schemas.microsoft.com/office/drawing/2014/main" id="{C2576616-F035-D3F2-96C8-E2542447AC5E}"/>
              </a:ext>
            </a:extLst>
          </p:cNvPr>
          <p:cNvSpPr txBox="1"/>
          <p:nvPr/>
        </p:nvSpPr>
        <p:spPr>
          <a:xfrm>
            <a:off x="683476" y="2980425"/>
            <a:ext cx="11236381" cy="3323987"/>
          </a:xfrm>
          <a:prstGeom prst="rect">
            <a:avLst/>
          </a:prstGeom>
          <a:noFill/>
        </p:spPr>
        <p:txBody>
          <a:bodyPr wrap="square" lIns="91440" tIns="45720" rIns="91440" bIns="45720" rtlCol="0" anchor="t">
            <a:spAutoFit/>
          </a:bodyPr>
          <a:lstStyle/>
          <a:p>
            <a:r>
              <a:rPr lang="en-US" sz="2000" b="1" u="sng" dirty="0">
                <a:solidFill>
                  <a:srgbClr val="FF0000"/>
                </a:solidFill>
                <a:ea typeface="Calibri" panose="020F0502020204030204" pitchFamily="34" charset="0"/>
              </a:rPr>
              <a:t>Support Affordable Housing Zoning &amp; Fee Reduction Initiatives</a:t>
            </a:r>
          </a:p>
          <a:p>
            <a:r>
              <a:rPr lang="en-US" sz="2000" dirty="0">
                <a:solidFill>
                  <a:srgbClr val="0070C0"/>
                </a:solidFill>
                <a:ea typeface="Calibri" panose="020F0502020204030204" pitchFamily="34" charset="0"/>
              </a:rPr>
              <a:t>City staff are reviewing the zoning ordinance and current fee structure in search of opportunities to make housing retention, improvement, and development more affordable.  In the coming weeks, it expects to present City Council with requests to support the following:</a:t>
            </a:r>
          </a:p>
          <a:p>
            <a:endParaRPr lang="en-US" sz="1000" dirty="0">
              <a:solidFill>
                <a:srgbClr val="0070C0"/>
              </a:solidFill>
              <a:ea typeface="Calibri" panose="020F0502020204030204" pitchFamily="34" charset="0"/>
            </a:endParaRPr>
          </a:p>
          <a:p>
            <a:pPr marL="342900" indent="-342900">
              <a:buFont typeface="Arial" panose="020B0604020202020204" pitchFamily="34" charset="0"/>
              <a:buChar char="•"/>
            </a:pPr>
            <a:r>
              <a:rPr lang="en-US" sz="2000" b="1" dirty="0">
                <a:solidFill>
                  <a:srgbClr val="FF0000"/>
                </a:solidFill>
                <a:ea typeface="Calibri" panose="020F0502020204030204" pitchFamily="34" charset="0"/>
              </a:rPr>
              <a:t>Affordable Housing Resolution </a:t>
            </a:r>
            <a:r>
              <a:rPr lang="en-US" sz="2000" dirty="0">
                <a:solidFill>
                  <a:srgbClr val="0070C0"/>
                </a:solidFill>
                <a:ea typeface="Calibri" panose="020F0502020204030204" pitchFamily="34" charset="0"/>
              </a:rPr>
              <a:t>describing different levels of affordable housing, supporting continued implementation of the HSAP, and encouraging the City Manager and staff to make affordable housing supportive policy and ordinance enhancements. (Nov 7)</a:t>
            </a:r>
          </a:p>
          <a:p>
            <a:pPr marL="342900" indent="-342900">
              <a:buFont typeface="Arial" panose="020B0604020202020204" pitchFamily="34" charset="0"/>
              <a:buChar char="•"/>
            </a:pPr>
            <a:r>
              <a:rPr lang="en-US" sz="2000" b="1" dirty="0">
                <a:solidFill>
                  <a:srgbClr val="FF0000"/>
                </a:solidFill>
                <a:ea typeface="Calibri" panose="020F0502020204030204" pitchFamily="34" charset="0"/>
              </a:rPr>
              <a:t>Affordable Housing Discount Impact Fee Enhancement Resolution </a:t>
            </a:r>
            <a:r>
              <a:rPr lang="en-US" sz="2000" dirty="0">
                <a:solidFill>
                  <a:srgbClr val="0070C0"/>
                </a:solidFill>
                <a:ea typeface="Calibri" panose="020F0502020204030204" pitchFamily="34" charset="0"/>
              </a:rPr>
              <a:t>(Nov 7)</a:t>
            </a:r>
          </a:p>
          <a:p>
            <a:pPr marL="342900" indent="-342900">
              <a:buFont typeface="Arial" panose="020B0604020202020204" pitchFamily="34" charset="0"/>
              <a:buChar char="•"/>
            </a:pPr>
            <a:r>
              <a:rPr lang="en-US" sz="2000" b="1" dirty="0">
                <a:solidFill>
                  <a:srgbClr val="FF0000"/>
                </a:solidFill>
                <a:ea typeface="Calibri"/>
              </a:rPr>
              <a:t>Zoning Ordinance Text Amendment Providing Affordable Housing Opportunity </a:t>
            </a:r>
            <a:r>
              <a:rPr lang="en-US" sz="2000" dirty="0">
                <a:solidFill>
                  <a:srgbClr val="0070C0"/>
                </a:solidFill>
                <a:ea typeface="Calibri"/>
              </a:rPr>
              <a:t>(Nov 7)</a:t>
            </a:r>
          </a:p>
          <a:p>
            <a:pPr marL="342900" indent="-342900">
              <a:buFont typeface="Arial" panose="020B0604020202020204" pitchFamily="34" charset="0"/>
              <a:buChar char="•"/>
            </a:pPr>
            <a:r>
              <a:rPr lang="en-US" sz="2000" b="1" dirty="0">
                <a:solidFill>
                  <a:srgbClr val="FF0000"/>
                </a:solidFill>
                <a:ea typeface="Calibri" panose="020F0502020204030204" pitchFamily="34" charset="0"/>
              </a:rPr>
              <a:t>Draft Inclusionary Zoning Ordinance</a:t>
            </a:r>
            <a:r>
              <a:rPr lang="en-US" sz="2000" dirty="0">
                <a:solidFill>
                  <a:srgbClr val="0070C0"/>
                </a:solidFill>
                <a:ea typeface="Calibri" panose="020F0502020204030204" pitchFamily="34" charset="0"/>
              </a:rPr>
              <a:t> in support of affordable housing. (2025)</a:t>
            </a:r>
          </a:p>
        </p:txBody>
      </p:sp>
      <p:sp>
        <p:nvSpPr>
          <p:cNvPr id="10" name="Slide Number Placeholder 9">
            <a:extLst>
              <a:ext uri="{FF2B5EF4-FFF2-40B4-BE49-F238E27FC236}">
                <a16:creationId xmlns:a16="http://schemas.microsoft.com/office/drawing/2014/main" id="{CB54266C-B936-3A2B-5169-83A4A1D32745}"/>
              </a:ext>
            </a:extLst>
          </p:cNvPr>
          <p:cNvSpPr>
            <a:spLocks noGrp="1"/>
          </p:cNvSpPr>
          <p:nvPr>
            <p:ph type="sldNum" sz="quarter" idx="12"/>
          </p:nvPr>
        </p:nvSpPr>
        <p:spPr/>
        <p:txBody>
          <a:bodyPr/>
          <a:lstStyle/>
          <a:p>
            <a:fld id="{141C3107-2D2B-441E-BA1E-DA630F372146}" type="slidenum">
              <a:rPr lang="en-US" smtClean="0"/>
              <a:t>13</a:t>
            </a:fld>
            <a:endParaRPr lang="en-US"/>
          </a:p>
        </p:txBody>
      </p:sp>
    </p:spTree>
    <p:extLst>
      <p:ext uri="{BB962C8B-B14F-4D97-AF65-F5344CB8AC3E}">
        <p14:creationId xmlns:p14="http://schemas.microsoft.com/office/powerpoint/2010/main" val="731910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6EEE0"/>
        </a:solidFill>
        <a:effectLst/>
      </p:bgPr>
    </p:bg>
    <p:spTree>
      <p:nvGrpSpPr>
        <p:cNvPr id="1" name=""/>
        <p:cNvGrpSpPr/>
        <p:nvPr/>
      </p:nvGrpSpPr>
      <p:grpSpPr>
        <a:xfrm>
          <a:off x="0" y="0"/>
          <a:ext cx="0" cy="0"/>
          <a:chOff x="0" y="0"/>
          <a:chExt cx="0" cy="0"/>
        </a:xfrm>
      </p:grpSpPr>
      <p:grpSp>
        <p:nvGrpSpPr>
          <p:cNvPr id="2" name="Group 2"/>
          <p:cNvGrpSpPr/>
          <p:nvPr/>
        </p:nvGrpSpPr>
        <p:grpSpPr>
          <a:xfrm>
            <a:off x="4725659" y="248734"/>
            <a:ext cx="7264400" cy="6360533"/>
            <a:chOff x="0" y="0"/>
            <a:chExt cx="14528800" cy="12721066"/>
          </a:xfrm>
        </p:grpSpPr>
        <p:pic>
          <p:nvPicPr>
            <p:cNvPr id="3" name="Picture 3"/>
            <p:cNvPicPr>
              <a:picLocks noChangeAspect="1"/>
            </p:cNvPicPr>
            <p:nvPr/>
          </p:nvPicPr>
          <p:blipFill>
            <a:blip r:embed="rId2"/>
            <a:srcRect t="17205" b="17205"/>
            <a:stretch>
              <a:fillRect/>
            </a:stretch>
          </p:blipFill>
          <p:spPr>
            <a:xfrm>
              <a:off x="0" y="0"/>
              <a:ext cx="14528800" cy="12721066"/>
            </a:xfrm>
            <a:prstGeom prst="rect">
              <a:avLst/>
            </a:prstGeom>
          </p:spPr>
        </p:pic>
      </p:grpSp>
      <p:sp>
        <p:nvSpPr>
          <p:cNvPr id="4" name="AutoShape 4"/>
          <p:cNvSpPr/>
          <p:nvPr/>
        </p:nvSpPr>
        <p:spPr>
          <a:xfrm rot="891149">
            <a:off x="-4724400" y="-4963651"/>
            <a:ext cx="10820400" cy="12259572"/>
          </a:xfrm>
          <a:prstGeom prst="rect">
            <a:avLst/>
          </a:prstGeom>
          <a:solidFill>
            <a:srgbClr val="128F8B"/>
          </a:solidFill>
        </p:spPr>
        <p:txBody>
          <a:bodyPr/>
          <a:lstStyle/>
          <a:p>
            <a:pPr defTabSz="609630"/>
            <a:endParaRPr lang="en-US" sz="1200">
              <a:solidFill>
                <a:prstClr val="black"/>
              </a:solidFill>
              <a:latin typeface="Calibri"/>
            </a:endParaRPr>
          </a:p>
        </p:txBody>
      </p:sp>
      <p:sp>
        <p:nvSpPr>
          <p:cNvPr id="5" name="AutoShape 5"/>
          <p:cNvSpPr/>
          <p:nvPr/>
        </p:nvSpPr>
        <p:spPr>
          <a:xfrm rot="-4500000">
            <a:off x="2144148" y="3419431"/>
            <a:ext cx="6576469" cy="0"/>
          </a:xfrm>
          <a:prstGeom prst="line">
            <a:avLst/>
          </a:prstGeom>
          <a:ln w="28575" cap="rnd">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6" name="AutoShape 6"/>
          <p:cNvSpPr/>
          <p:nvPr/>
        </p:nvSpPr>
        <p:spPr>
          <a:xfrm>
            <a:off x="685800" y="1672265"/>
            <a:ext cx="5420974" cy="867991"/>
          </a:xfrm>
          <a:prstGeom prst="rect">
            <a:avLst/>
          </a:prstGeom>
          <a:solidFill>
            <a:srgbClr val="FFFFFF"/>
          </a:solidFill>
        </p:spPr>
        <p:txBody>
          <a:bodyPr/>
          <a:lstStyle/>
          <a:p>
            <a:pPr defTabSz="609630"/>
            <a:endParaRPr lang="en-US" sz="1200">
              <a:solidFill>
                <a:prstClr val="black"/>
              </a:solidFill>
              <a:latin typeface="Calibri"/>
            </a:endParaRPr>
          </a:p>
        </p:txBody>
      </p:sp>
      <p:sp>
        <p:nvSpPr>
          <p:cNvPr id="7" name="AutoShape 7"/>
          <p:cNvSpPr/>
          <p:nvPr/>
        </p:nvSpPr>
        <p:spPr>
          <a:xfrm>
            <a:off x="685800" y="3429000"/>
            <a:ext cx="6396917" cy="867991"/>
          </a:xfrm>
          <a:prstGeom prst="rect">
            <a:avLst/>
          </a:prstGeom>
          <a:solidFill>
            <a:srgbClr val="FFFFFF"/>
          </a:solidFill>
        </p:spPr>
        <p:txBody>
          <a:bodyPr/>
          <a:lstStyle/>
          <a:p>
            <a:pPr defTabSz="609630"/>
            <a:endParaRPr lang="en-US" sz="1200">
              <a:solidFill>
                <a:prstClr val="black"/>
              </a:solidFill>
              <a:latin typeface="Calibri"/>
            </a:endParaRPr>
          </a:p>
        </p:txBody>
      </p:sp>
      <p:sp>
        <p:nvSpPr>
          <p:cNvPr id="8" name="TextBox 8"/>
          <p:cNvSpPr txBox="1"/>
          <p:nvPr/>
        </p:nvSpPr>
        <p:spPr>
          <a:xfrm>
            <a:off x="812777" y="1721135"/>
            <a:ext cx="6959623" cy="1590179"/>
          </a:xfrm>
          <a:prstGeom prst="rect">
            <a:avLst/>
          </a:prstGeom>
        </p:spPr>
        <p:txBody>
          <a:bodyPr wrap="square" lIns="0" tIns="0" rIns="0" bIns="0" rtlCol="0" anchor="t">
            <a:spAutoFit/>
          </a:bodyPr>
          <a:lstStyle/>
          <a:p>
            <a:pPr defTabSz="609630">
              <a:lnSpc>
                <a:spcPts val="6182"/>
              </a:lnSpc>
            </a:pPr>
            <a:r>
              <a:rPr lang="en-US" sz="4800" dirty="0">
                <a:solidFill>
                  <a:srgbClr val="0C1513"/>
                </a:solidFill>
                <a:latin typeface="Arial Rounded MT Bold" panose="020F0704030504030204" pitchFamily="34" charset="0"/>
                <a:ea typeface="Barlow SemiCondensed Bold"/>
                <a:cs typeface="Barlow SemiCondensed Bold"/>
                <a:sym typeface="Barlow SemiCondensed Bold"/>
              </a:rPr>
              <a:t>DENSITY BONUS</a:t>
            </a:r>
          </a:p>
          <a:p>
            <a:pPr defTabSz="609630">
              <a:lnSpc>
                <a:spcPts val="6182"/>
              </a:lnSpc>
            </a:pPr>
            <a:endParaRPr lang="en-US" sz="6182" dirty="0">
              <a:solidFill>
                <a:srgbClr val="0C1513"/>
              </a:solidFill>
              <a:latin typeface="Barlow SemiCondensed Bold"/>
              <a:ea typeface="Barlow SemiCondensed Bold"/>
              <a:cs typeface="Barlow SemiCondensed Bold"/>
              <a:sym typeface="Barlow SemiCondensed Bold"/>
            </a:endParaRPr>
          </a:p>
        </p:txBody>
      </p:sp>
      <p:sp>
        <p:nvSpPr>
          <p:cNvPr id="9" name="TextBox 9"/>
          <p:cNvSpPr txBox="1"/>
          <p:nvPr/>
        </p:nvSpPr>
        <p:spPr>
          <a:xfrm>
            <a:off x="820035" y="3415355"/>
            <a:ext cx="9224695" cy="771814"/>
          </a:xfrm>
          <a:prstGeom prst="rect">
            <a:avLst/>
          </a:prstGeom>
        </p:spPr>
        <p:txBody>
          <a:bodyPr wrap="square" lIns="0" tIns="0" rIns="0" bIns="0" rtlCol="0" anchor="t">
            <a:spAutoFit/>
          </a:bodyPr>
          <a:lstStyle/>
          <a:p>
            <a:pPr defTabSz="609630">
              <a:lnSpc>
                <a:spcPts val="6834"/>
              </a:lnSpc>
              <a:spcBef>
                <a:spcPct val="0"/>
              </a:spcBef>
            </a:pPr>
            <a:r>
              <a:rPr lang="en-US" sz="4200" spc="-109" dirty="0">
                <a:solidFill>
                  <a:srgbClr val="0C1513"/>
                </a:solidFill>
                <a:latin typeface="Arial Rounded MT Bold" panose="020F0704030504030204" pitchFamily="34" charset="0"/>
                <a:ea typeface="Barlow SemiCondensed Bold"/>
                <a:cs typeface="Barlow SemiCondensed Bold"/>
                <a:sym typeface="Barlow SemiCondensed Bold"/>
              </a:rPr>
              <a:t>AFFORDABLE HOUSING</a:t>
            </a:r>
          </a:p>
        </p:txBody>
      </p:sp>
      <p:sp>
        <p:nvSpPr>
          <p:cNvPr id="10" name="TextBox 10"/>
          <p:cNvSpPr txBox="1"/>
          <p:nvPr/>
        </p:nvSpPr>
        <p:spPr>
          <a:xfrm>
            <a:off x="840437" y="2773605"/>
            <a:ext cx="1394763" cy="440890"/>
          </a:xfrm>
          <a:prstGeom prst="rect">
            <a:avLst/>
          </a:prstGeom>
        </p:spPr>
        <p:txBody>
          <a:bodyPr wrap="square" lIns="0" tIns="0" rIns="0" bIns="0" rtlCol="0" anchor="t">
            <a:spAutoFit/>
          </a:bodyPr>
          <a:lstStyle/>
          <a:p>
            <a:pPr algn="ctr" defTabSz="609630">
              <a:lnSpc>
                <a:spcPts val="3666"/>
              </a:lnSpc>
              <a:spcBef>
                <a:spcPct val="0"/>
              </a:spcBef>
            </a:pPr>
            <a:r>
              <a:rPr lang="en-US" sz="2933" spc="-58" dirty="0">
                <a:solidFill>
                  <a:prstClr val="white"/>
                </a:solidFill>
                <a:latin typeface="Arial Rounded MT Bold" panose="020F0704030504030204" pitchFamily="34" charset="0"/>
                <a:ea typeface="Barlow SemiCondensed Bold"/>
                <a:cs typeface="Barlow SemiCondensed Bold"/>
                <a:sym typeface="Barlow SemiCondensed Bold"/>
              </a:rPr>
              <a:t>FOR</a:t>
            </a:r>
            <a:r>
              <a:rPr lang="en-US" sz="2933" spc="-58" dirty="0">
                <a:solidFill>
                  <a:prstClr val="white"/>
                </a:solidFill>
                <a:latin typeface="Barlow SemiCondensed Bold"/>
                <a:ea typeface="Barlow SemiCondensed Bold"/>
                <a:cs typeface="Barlow SemiCondensed Bold"/>
                <a:sym typeface="Barlow SemiCondensed Bold"/>
              </a:rPr>
              <a:t> </a:t>
            </a:r>
          </a:p>
        </p:txBody>
      </p:sp>
      <p:sp>
        <p:nvSpPr>
          <p:cNvPr id="11" name="TextBox 11"/>
          <p:cNvSpPr txBox="1"/>
          <p:nvPr/>
        </p:nvSpPr>
        <p:spPr>
          <a:xfrm>
            <a:off x="385487" y="4865201"/>
            <a:ext cx="4491313" cy="1575431"/>
          </a:xfrm>
          <a:prstGeom prst="rect">
            <a:avLst/>
          </a:prstGeom>
        </p:spPr>
        <p:txBody>
          <a:bodyPr wrap="square" lIns="0" tIns="0" rIns="0" bIns="0" rtlCol="0" anchor="t">
            <a:spAutoFit/>
          </a:bodyPr>
          <a:lstStyle/>
          <a:p>
            <a:pPr defTabSz="609630">
              <a:lnSpc>
                <a:spcPts val="2520"/>
              </a:lnSpc>
            </a:pPr>
            <a:r>
              <a:rPr lang="en-US" sz="1600" dirty="0">
                <a:solidFill>
                  <a:srgbClr val="FFFFFF"/>
                </a:solidFill>
                <a:latin typeface="Arial" panose="020B0604020202020204" pitchFamily="34" charset="0"/>
                <a:ea typeface="Canva Sans"/>
                <a:cs typeface="Arial" panose="020B0604020202020204" pitchFamily="34" charset="0"/>
                <a:sym typeface="Canva Sans"/>
              </a:rPr>
              <a:t>Authored by Briana Paxton, in partnership with the City of Savannah Planning Department and Chatham County - Savannah Metropolitan Planning Commission</a:t>
            </a:r>
          </a:p>
          <a:p>
            <a:pPr defTabSz="609630">
              <a:lnSpc>
                <a:spcPts val="2520"/>
              </a:lnSpc>
            </a:pPr>
            <a:endParaRPr lang="en-US" dirty="0">
              <a:solidFill>
                <a:srgbClr val="FFFFFF"/>
              </a:solidFill>
              <a:latin typeface="Canva Sans"/>
              <a:ea typeface="Canva Sans"/>
              <a:cs typeface="Canva Sans"/>
              <a:sym typeface="Canva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1471" y="2977805"/>
            <a:ext cx="1258839" cy="1076307"/>
          </a:xfrm>
          <a:custGeom>
            <a:avLst/>
            <a:gdLst/>
            <a:ahLst/>
            <a:cxnLst/>
            <a:rect l="l" t="t" r="r" b="b"/>
            <a:pathLst>
              <a:path w="1888258" h="1614460">
                <a:moveTo>
                  <a:pt x="0" y="0"/>
                </a:moveTo>
                <a:lnTo>
                  <a:pt x="1888257" y="0"/>
                </a:lnTo>
                <a:lnTo>
                  <a:pt x="1888257" y="1614460"/>
                </a:lnTo>
                <a:lnTo>
                  <a:pt x="0" y="16144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801471" y="836111"/>
            <a:ext cx="1258839" cy="953570"/>
          </a:xfrm>
          <a:custGeom>
            <a:avLst/>
            <a:gdLst/>
            <a:ahLst/>
            <a:cxnLst/>
            <a:rect l="l" t="t" r="r" b="b"/>
            <a:pathLst>
              <a:path w="1888258" h="1430355">
                <a:moveTo>
                  <a:pt x="0" y="0"/>
                </a:moveTo>
                <a:lnTo>
                  <a:pt x="1888257" y="0"/>
                </a:lnTo>
                <a:lnTo>
                  <a:pt x="1888257" y="1430355"/>
                </a:lnTo>
                <a:lnTo>
                  <a:pt x="0" y="1430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AutoShape 4"/>
          <p:cNvSpPr/>
          <p:nvPr/>
        </p:nvSpPr>
        <p:spPr>
          <a:xfrm>
            <a:off x="7913272" y="1177645"/>
            <a:ext cx="4278729" cy="373957"/>
          </a:xfrm>
          <a:prstGeom prst="rect">
            <a:avLst/>
          </a:prstGeom>
          <a:solidFill>
            <a:srgbClr val="FFDE00"/>
          </a:solidFill>
        </p:spPr>
        <p:txBody>
          <a:bodyPr/>
          <a:lstStyle/>
          <a:p>
            <a:pPr defTabSz="609630"/>
            <a:endParaRPr lang="en-US" sz="1200">
              <a:solidFill>
                <a:prstClr val="black"/>
              </a:solidFill>
              <a:latin typeface="Calibri"/>
            </a:endParaRPr>
          </a:p>
        </p:txBody>
      </p:sp>
      <p:sp>
        <p:nvSpPr>
          <p:cNvPr id="5" name="TextBox 5"/>
          <p:cNvSpPr txBox="1"/>
          <p:nvPr/>
        </p:nvSpPr>
        <p:spPr>
          <a:xfrm>
            <a:off x="8019264" y="639525"/>
            <a:ext cx="3918737" cy="685252"/>
          </a:xfrm>
          <a:prstGeom prst="rect">
            <a:avLst/>
          </a:prstGeom>
        </p:spPr>
        <p:txBody>
          <a:bodyPr wrap="square" lIns="0" tIns="0" rIns="0" bIns="0" rtlCol="0" anchor="t">
            <a:spAutoFit/>
          </a:bodyPr>
          <a:lstStyle/>
          <a:p>
            <a:pPr defTabSz="609630">
              <a:lnSpc>
                <a:spcPts val="5880"/>
              </a:lnSpc>
              <a:spcBef>
                <a:spcPct val="0"/>
              </a:spcBef>
            </a:pPr>
            <a:r>
              <a:rPr lang="en-US" sz="4200" dirty="0">
                <a:solidFill>
                  <a:srgbClr val="0C1513"/>
                </a:solidFill>
                <a:latin typeface="Arial Rounded MT Bold" panose="020F0704030504030204" pitchFamily="34" charset="0"/>
                <a:ea typeface="Barlow SemiCondensed Bold"/>
                <a:cs typeface="Barlow SemiCondensed Bold"/>
                <a:sym typeface="Barlow SemiCondensed Bold"/>
              </a:rPr>
              <a:t>The Problem</a:t>
            </a:r>
          </a:p>
        </p:txBody>
      </p:sp>
      <p:sp>
        <p:nvSpPr>
          <p:cNvPr id="6" name="TextBox 6"/>
          <p:cNvSpPr txBox="1"/>
          <p:nvPr/>
        </p:nvSpPr>
        <p:spPr>
          <a:xfrm>
            <a:off x="2585250" y="1287495"/>
            <a:ext cx="4203899" cy="258276"/>
          </a:xfrm>
          <a:prstGeom prst="rect">
            <a:avLst/>
          </a:prstGeom>
        </p:spPr>
        <p:txBody>
          <a:bodyPr lIns="0" tIns="0" rIns="0" bIns="0" rtlCol="0" anchor="t">
            <a:spAutoFit/>
          </a:bodyPr>
          <a:lstStyle/>
          <a:p>
            <a:pPr algn="ctr" defTabSz="609630">
              <a:lnSpc>
                <a:spcPts val="2239"/>
              </a:lnSpc>
            </a:pPr>
            <a:r>
              <a:rPr lang="en-US" sz="1599" b="1" dirty="0">
                <a:solidFill>
                  <a:srgbClr val="0C1513"/>
                </a:solidFill>
                <a:latin typeface="Arial" panose="020B0604020202020204" pitchFamily="34" charset="0"/>
                <a:ea typeface="Canva Sans Bold"/>
                <a:cs typeface="Arial" panose="020B0604020202020204" pitchFamily="34" charset="0"/>
                <a:sym typeface="Canva Sans Bold"/>
              </a:rPr>
              <a:t>Current zoning prohibits “varying” density</a:t>
            </a:r>
          </a:p>
        </p:txBody>
      </p:sp>
      <p:sp>
        <p:nvSpPr>
          <p:cNvPr id="7" name="TextBox 7"/>
          <p:cNvSpPr txBox="1"/>
          <p:nvPr/>
        </p:nvSpPr>
        <p:spPr>
          <a:xfrm>
            <a:off x="2585250" y="3231533"/>
            <a:ext cx="5010865" cy="540404"/>
          </a:xfrm>
          <a:prstGeom prst="rect">
            <a:avLst/>
          </a:prstGeom>
        </p:spPr>
        <p:txBody>
          <a:bodyPr lIns="0" tIns="0" rIns="0" bIns="0" rtlCol="0" anchor="t">
            <a:spAutoFit/>
          </a:bodyPr>
          <a:lstStyle/>
          <a:p>
            <a:pPr defTabSz="609630">
              <a:lnSpc>
                <a:spcPts val="2239"/>
              </a:lnSpc>
            </a:pPr>
            <a:r>
              <a:rPr lang="en-US" sz="1599" b="1" dirty="0">
                <a:solidFill>
                  <a:srgbClr val="0C1513"/>
                </a:solidFill>
                <a:latin typeface="Arial" panose="020B0604020202020204" pitchFamily="34" charset="0"/>
                <a:ea typeface="Canva Sans Bold"/>
                <a:cs typeface="Arial" panose="020B0604020202020204" pitchFamily="34" charset="0"/>
                <a:sym typeface="Canva Sans Bold"/>
              </a:rPr>
              <a:t>Cannot rebuild missing middle housing (duplexes, triplexes, quads) in areas they already exist</a:t>
            </a:r>
          </a:p>
        </p:txBody>
      </p:sp>
      <p:sp>
        <p:nvSpPr>
          <p:cNvPr id="8" name="TextBox 8"/>
          <p:cNvSpPr txBox="1"/>
          <p:nvPr/>
        </p:nvSpPr>
        <p:spPr>
          <a:xfrm>
            <a:off x="2585250" y="5269898"/>
            <a:ext cx="5010865" cy="540404"/>
          </a:xfrm>
          <a:prstGeom prst="rect">
            <a:avLst/>
          </a:prstGeom>
        </p:spPr>
        <p:txBody>
          <a:bodyPr lIns="0" tIns="0" rIns="0" bIns="0" rtlCol="0" anchor="t">
            <a:spAutoFit/>
          </a:bodyPr>
          <a:lstStyle/>
          <a:p>
            <a:pPr defTabSz="609630">
              <a:lnSpc>
                <a:spcPts val="2239"/>
              </a:lnSpc>
            </a:pPr>
            <a:r>
              <a:rPr lang="en-US" sz="1599" b="1" dirty="0">
                <a:solidFill>
                  <a:srgbClr val="0C1513"/>
                </a:solidFill>
                <a:latin typeface="Arial" panose="020B0604020202020204" pitchFamily="34" charset="0"/>
                <a:ea typeface="Canva Sans Bold"/>
                <a:cs typeface="Arial" panose="020B0604020202020204" pitchFamily="34" charset="0"/>
                <a:sym typeface="Canva Sans Bold"/>
              </a:rPr>
              <a:t>Many households cannot find housing they can afford</a:t>
            </a:r>
          </a:p>
        </p:txBody>
      </p:sp>
      <p:grpSp>
        <p:nvGrpSpPr>
          <p:cNvPr id="9" name="Group 9"/>
          <p:cNvGrpSpPr/>
          <p:nvPr/>
        </p:nvGrpSpPr>
        <p:grpSpPr>
          <a:xfrm>
            <a:off x="983567" y="4872290"/>
            <a:ext cx="971417" cy="941061"/>
            <a:chOff x="0" y="0"/>
            <a:chExt cx="1942835" cy="1882122"/>
          </a:xfrm>
        </p:grpSpPr>
        <p:sp>
          <p:nvSpPr>
            <p:cNvPr id="10" name="Freeform 10"/>
            <p:cNvSpPr/>
            <p:nvPr/>
          </p:nvSpPr>
          <p:spPr>
            <a:xfrm>
              <a:off x="0" y="0"/>
              <a:ext cx="1942835" cy="1882122"/>
            </a:xfrm>
            <a:custGeom>
              <a:avLst/>
              <a:gdLst/>
              <a:ahLst/>
              <a:cxnLst/>
              <a:rect l="l" t="t" r="r" b="b"/>
              <a:pathLst>
                <a:path w="1942835" h="1882122">
                  <a:moveTo>
                    <a:pt x="0" y="0"/>
                  </a:moveTo>
                  <a:lnTo>
                    <a:pt x="1942835" y="0"/>
                  </a:lnTo>
                  <a:lnTo>
                    <a:pt x="1942835" y="1882122"/>
                  </a:lnTo>
                  <a:lnTo>
                    <a:pt x="0" y="1882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71418" y="430275"/>
              <a:ext cx="539800" cy="510786"/>
            </a:xfrm>
            <a:custGeom>
              <a:avLst/>
              <a:gdLst/>
              <a:ahLst/>
              <a:cxnLst/>
              <a:rect l="l" t="t" r="r" b="b"/>
              <a:pathLst>
                <a:path w="539800" h="510786">
                  <a:moveTo>
                    <a:pt x="0" y="0"/>
                  </a:moveTo>
                  <a:lnTo>
                    <a:pt x="539800" y="0"/>
                  </a:lnTo>
                  <a:lnTo>
                    <a:pt x="539800" y="510786"/>
                  </a:lnTo>
                  <a:lnTo>
                    <a:pt x="0" y="5107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459372" y="743644"/>
            <a:ext cx="3732629" cy="373957"/>
          </a:xfrm>
          <a:prstGeom prst="rect">
            <a:avLst/>
          </a:prstGeom>
          <a:solidFill>
            <a:srgbClr val="98B1DE"/>
          </a:solidFill>
        </p:spPr>
        <p:txBody>
          <a:bodyPr/>
          <a:lstStyle/>
          <a:p>
            <a:pPr defTabSz="609630"/>
            <a:endParaRPr lang="en-US" sz="1200">
              <a:solidFill>
                <a:prstClr val="black"/>
              </a:solidFill>
              <a:latin typeface="Calibri"/>
            </a:endParaRPr>
          </a:p>
        </p:txBody>
      </p:sp>
      <p:grpSp>
        <p:nvGrpSpPr>
          <p:cNvPr id="3" name="Group 3"/>
          <p:cNvGrpSpPr/>
          <p:nvPr/>
        </p:nvGrpSpPr>
        <p:grpSpPr>
          <a:xfrm>
            <a:off x="0" y="0"/>
            <a:ext cx="6913033" cy="6858000"/>
            <a:chOff x="0" y="0"/>
            <a:chExt cx="13826067" cy="13716000"/>
          </a:xfrm>
        </p:grpSpPr>
        <p:pic>
          <p:nvPicPr>
            <p:cNvPr id="4" name="Picture 4"/>
            <p:cNvPicPr>
              <a:picLocks noChangeAspect="1"/>
            </p:cNvPicPr>
            <p:nvPr/>
          </p:nvPicPr>
          <p:blipFill>
            <a:blip r:embed="rId2"/>
            <a:srcRect t="4763" b="23596"/>
            <a:stretch>
              <a:fillRect/>
            </a:stretch>
          </p:blipFill>
          <p:spPr>
            <a:xfrm>
              <a:off x="0" y="0"/>
              <a:ext cx="9175044" cy="4487333"/>
            </a:xfrm>
            <a:prstGeom prst="rect">
              <a:avLst/>
            </a:prstGeom>
          </p:spPr>
        </p:pic>
        <p:pic>
          <p:nvPicPr>
            <p:cNvPr id="5" name="Picture 5"/>
            <p:cNvPicPr>
              <a:picLocks noChangeAspect="1"/>
            </p:cNvPicPr>
            <p:nvPr/>
          </p:nvPicPr>
          <p:blipFill>
            <a:blip r:embed="rId3"/>
            <a:srcRect l="20628" r="35449"/>
            <a:stretch>
              <a:fillRect/>
            </a:stretch>
          </p:blipFill>
          <p:spPr>
            <a:xfrm>
              <a:off x="9302044" y="0"/>
              <a:ext cx="4524022" cy="9101667"/>
            </a:xfrm>
            <a:prstGeom prst="rect">
              <a:avLst/>
            </a:prstGeom>
          </p:spPr>
        </p:pic>
        <p:pic>
          <p:nvPicPr>
            <p:cNvPr id="6" name="Picture 6"/>
            <p:cNvPicPr>
              <a:picLocks noChangeAspect="1"/>
            </p:cNvPicPr>
            <p:nvPr/>
          </p:nvPicPr>
          <p:blipFill>
            <a:blip r:embed="rId4"/>
            <a:srcRect l="17555" r="17555"/>
            <a:stretch>
              <a:fillRect/>
            </a:stretch>
          </p:blipFill>
          <p:spPr>
            <a:xfrm>
              <a:off x="4651022" y="4614333"/>
              <a:ext cx="4524022" cy="4487333"/>
            </a:xfrm>
            <a:prstGeom prst="rect">
              <a:avLst/>
            </a:prstGeom>
          </p:spPr>
        </p:pic>
        <p:pic>
          <p:nvPicPr>
            <p:cNvPr id="7" name="Picture 7"/>
            <p:cNvPicPr>
              <a:picLocks noChangeAspect="1"/>
            </p:cNvPicPr>
            <p:nvPr/>
          </p:nvPicPr>
          <p:blipFill>
            <a:blip r:embed="rId5"/>
            <a:srcRect l="6201" r="59435"/>
            <a:stretch>
              <a:fillRect/>
            </a:stretch>
          </p:blipFill>
          <p:spPr>
            <a:xfrm>
              <a:off x="0" y="4614333"/>
              <a:ext cx="4524022" cy="9101667"/>
            </a:xfrm>
            <a:prstGeom prst="rect">
              <a:avLst/>
            </a:prstGeom>
          </p:spPr>
        </p:pic>
        <p:pic>
          <p:nvPicPr>
            <p:cNvPr id="8" name="Picture 8"/>
            <p:cNvPicPr>
              <a:picLocks noChangeAspect="1"/>
            </p:cNvPicPr>
            <p:nvPr/>
          </p:nvPicPr>
          <p:blipFill>
            <a:blip r:embed="rId6"/>
            <a:srcRect t="12113" b="12113"/>
            <a:stretch>
              <a:fillRect/>
            </a:stretch>
          </p:blipFill>
          <p:spPr>
            <a:xfrm>
              <a:off x="4651022" y="9228667"/>
              <a:ext cx="9175044" cy="4487333"/>
            </a:xfrm>
            <a:prstGeom prst="rect">
              <a:avLst/>
            </a:prstGeom>
          </p:spPr>
        </p:pic>
      </p:grpSp>
      <p:sp>
        <p:nvSpPr>
          <p:cNvPr id="9" name="TextBox 9"/>
          <p:cNvSpPr txBox="1"/>
          <p:nvPr/>
        </p:nvSpPr>
        <p:spPr>
          <a:xfrm>
            <a:off x="7418240" y="239221"/>
            <a:ext cx="5833533" cy="730969"/>
          </a:xfrm>
          <a:prstGeom prst="rect">
            <a:avLst/>
          </a:prstGeom>
        </p:spPr>
        <p:txBody>
          <a:bodyPr lIns="0" tIns="0" rIns="0" bIns="0" rtlCol="0" anchor="t">
            <a:spAutoFit/>
          </a:bodyPr>
          <a:lstStyle/>
          <a:p>
            <a:pPr defTabSz="609630">
              <a:lnSpc>
                <a:spcPts val="5667"/>
              </a:lnSpc>
              <a:spcBef>
                <a:spcPct val="0"/>
              </a:spcBef>
            </a:pPr>
            <a:r>
              <a:rPr lang="en-US" sz="5667" spc="23" dirty="0">
                <a:solidFill>
                  <a:srgbClr val="0C1513"/>
                </a:solidFill>
                <a:latin typeface="Arial Rounded MT Bold" panose="020F0704030504030204" pitchFamily="34" charset="0"/>
                <a:ea typeface="Barlow SemiCondensed Bold"/>
                <a:cs typeface="Barlow SemiCondensed Bold"/>
                <a:sym typeface="Barlow SemiCondensed Bold"/>
              </a:rPr>
              <a:t>Why Missing?</a:t>
            </a:r>
          </a:p>
        </p:txBody>
      </p:sp>
      <p:grpSp>
        <p:nvGrpSpPr>
          <p:cNvPr id="10" name="Group 10"/>
          <p:cNvGrpSpPr/>
          <p:nvPr/>
        </p:nvGrpSpPr>
        <p:grpSpPr>
          <a:xfrm>
            <a:off x="7418240" y="2289349"/>
            <a:ext cx="3760353" cy="1255879"/>
            <a:chOff x="0" y="6350"/>
            <a:chExt cx="7520705" cy="2511758"/>
          </a:xfrm>
        </p:grpSpPr>
        <p:sp>
          <p:nvSpPr>
            <p:cNvPr id="11" name="TextBox 11"/>
            <p:cNvSpPr txBox="1"/>
            <p:nvPr/>
          </p:nvSpPr>
          <p:spPr>
            <a:xfrm>
              <a:off x="0" y="1014106"/>
              <a:ext cx="7042329" cy="1504002"/>
            </a:xfrm>
            <a:prstGeom prst="rect">
              <a:avLst/>
            </a:prstGeom>
          </p:spPr>
          <p:txBody>
            <a:bodyPr lIns="0" tIns="0" rIns="0" bIns="0" rtlCol="0" anchor="t">
              <a:spAutoFit/>
            </a:bodyPr>
            <a:lstStyle/>
            <a:p>
              <a:pPr defTabSz="609630">
                <a:lnSpc>
                  <a:spcPts val="2000"/>
                </a:lnSpc>
                <a:spcBef>
                  <a:spcPct val="0"/>
                </a:spcBef>
              </a:pPr>
              <a:r>
                <a:rPr lang="en-US" sz="1600" spc="-32" dirty="0">
                  <a:solidFill>
                    <a:srgbClr val="000000"/>
                  </a:solidFill>
                  <a:latin typeface="Arial" panose="020B0604020202020204" pitchFamily="34" charset="0"/>
                  <a:ea typeface="Barlow Light"/>
                  <a:cs typeface="Arial" panose="020B0604020202020204" pitchFamily="34" charset="0"/>
                  <a:sym typeface="Barlow Light"/>
                </a:rPr>
                <a:t>All of these structures, located in the TC, TN, and TR districts are currently illegal to build due to the restrictions on density. </a:t>
              </a:r>
            </a:p>
          </p:txBody>
        </p:sp>
        <p:sp>
          <p:nvSpPr>
            <p:cNvPr id="12" name="AutoShape 12"/>
            <p:cNvSpPr/>
            <p:nvPr/>
          </p:nvSpPr>
          <p:spPr>
            <a:xfrm>
              <a:off x="0" y="6350"/>
              <a:ext cx="7520705" cy="0"/>
            </a:xfrm>
            <a:prstGeom prst="line">
              <a:avLst/>
            </a:prstGeom>
            <a:ln w="12700" cap="rnd">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580926">
            <a:off x="3487061" y="5162482"/>
            <a:ext cx="1120059" cy="508682"/>
            <a:chOff x="0" y="0"/>
            <a:chExt cx="442493" cy="200961"/>
          </a:xfrm>
        </p:grpSpPr>
        <p:sp>
          <p:nvSpPr>
            <p:cNvPr id="3" name="Freeform 3"/>
            <p:cNvSpPr/>
            <p:nvPr/>
          </p:nvSpPr>
          <p:spPr>
            <a:xfrm>
              <a:off x="0" y="0"/>
              <a:ext cx="442493" cy="200961"/>
            </a:xfrm>
            <a:custGeom>
              <a:avLst/>
              <a:gdLst/>
              <a:ahLst/>
              <a:cxnLst/>
              <a:rect l="l" t="t" r="r" b="b"/>
              <a:pathLst>
                <a:path w="442493" h="200961">
                  <a:moveTo>
                    <a:pt x="0" y="0"/>
                  </a:moveTo>
                  <a:lnTo>
                    <a:pt x="442493" y="0"/>
                  </a:lnTo>
                  <a:lnTo>
                    <a:pt x="442493" y="200961"/>
                  </a:lnTo>
                  <a:lnTo>
                    <a:pt x="0" y="200961"/>
                  </a:lnTo>
                  <a:close/>
                </a:path>
              </a:pathLst>
            </a:custGeom>
            <a:solidFill>
              <a:srgbClr val="FFFFFF"/>
            </a:solidFill>
          </p:spPr>
          <p:txBody>
            <a:bodyPr/>
            <a:lstStyle/>
            <a:p>
              <a:pPr defTabSz="609630"/>
              <a:endParaRPr lang="en-US" sz="1200">
                <a:solidFill>
                  <a:prstClr val="black"/>
                </a:solidFill>
                <a:latin typeface="Arial Narrow" panose="020B0606020202030204" pitchFamily="34" charset="0"/>
                <a:cs typeface="Arial" panose="020B0604020202020204" pitchFamily="34" charset="0"/>
              </a:endParaRPr>
            </a:p>
          </p:txBody>
        </p:sp>
        <p:sp>
          <p:nvSpPr>
            <p:cNvPr id="4" name="TextBox 4"/>
            <p:cNvSpPr txBox="1"/>
            <p:nvPr/>
          </p:nvSpPr>
          <p:spPr>
            <a:xfrm>
              <a:off x="0" y="-38100"/>
              <a:ext cx="442493" cy="239061"/>
            </a:xfrm>
            <a:prstGeom prst="rect">
              <a:avLst/>
            </a:prstGeom>
          </p:spPr>
          <p:txBody>
            <a:bodyPr lIns="33867" tIns="33867" rIns="33867" bIns="33867" rtlCol="0" anchor="ctr"/>
            <a:lstStyle/>
            <a:p>
              <a:pPr algn="ctr" defTabSz="609630">
                <a:lnSpc>
                  <a:spcPts val="2239"/>
                </a:lnSpc>
              </a:pPr>
              <a:endParaRPr sz="1200">
                <a:solidFill>
                  <a:prstClr val="black"/>
                </a:solidFill>
                <a:latin typeface="Arial Narrow" panose="020B0606020202030204" pitchFamily="34" charset="0"/>
                <a:cs typeface="Arial" panose="020B0604020202020204" pitchFamily="34" charset="0"/>
              </a:endParaRPr>
            </a:p>
          </p:txBody>
        </p:sp>
      </p:grpSp>
      <p:sp>
        <p:nvSpPr>
          <p:cNvPr id="5" name="TextBox 5"/>
          <p:cNvSpPr txBox="1"/>
          <p:nvPr/>
        </p:nvSpPr>
        <p:spPr>
          <a:xfrm>
            <a:off x="3562916" y="1437766"/>
            <a:ext cx="5066170" cy="327718"/>
          </a:xfrm>
          <a:prstGeom prst="rect">
            <a:avLst/>
          </a:prstGeom>
        </p:spPr>
        <p:txBody>
          <a:bodyPr lIns="0" tIns="0" rIns="0" bIns="0" rtlCol="0" anchor="t">
            <a:spAutoFit/>
          </a:bodyPr>
          <a:lstStyle/>
          <a:p>
            <a:pPr algn="ctr" defTabSz="609630">
              <a:lnSpc>
                <a:spcPts val="2800"/>
              </a:lnSpc>
            </a:pPr>
            <a:r>
              <a:rPr lang="en-US" sz="2000" dirty="0">
                <a:solidFill>
                  <a:srgbClr val="000000"/>
                </a:solidFill>
                <a:latin typeface="Arial" panose="020B0604020202020204" pitchFamily="34" charset="0"/>
                <a:ea typeface="Canva Sans"/>
                <a:cs typeface="Arial" panose="020B0604020202020204" pitchFamily="34" charset="0"/>
                <a:sym typeface="Canva Sans"/>
              </a:rPr>
              <a:t>Savannah Area Median Income = $56,823 </a:t>
            </a:r>
          </a:p>
        </p:txBody>
      </p:sp>
      <p:sp>
        <p:nvSpPr>
          <p:cNvPr id="6" name="TextBox 6"/>
          <p:cNvSpPr txBox="1"/>
          <p:nvPr/>
        </p:nvSpPr>
        <p:spPr>
          <a:xfrm>
            <a:off x="1549995" y="2304756"/>
            <a:ext cx="1261702" cy="246734"/>
          </a:xfrm>
          <a:prstGeom prst="rect">
            <a:avLst/>
          </a:prstGeom>
        </p:spPr>
        <p:txBody>
          <a:bodyPr lIns="0" tIns="0" rIns="0" bIns="0" rtlCol="0" anchor="t">
            <a:spAutoFit/>
          </a:bodyPr>
          <a:lstStyle/>
          <a:p>
            <a:pPr algn="ctr" defTabSz="609630">
              <a:lnSpc>
                <a:spcPts val="2147"/>
              </a:lnSpc>
            </a:pPr>
            <a:r>
              <a:rPr lang="en-US" sz="1533" b="1" dirty="0">
                <a:solidFill>
                  <a:srgbClr val="000000"/>
                </a:solidFill>
                <a:latin typeface="Arial" panose="020B0604020202020204" pitchFamily="34" charset="0"/>
                <a:ea typeface="Canva Sans Bold"/>
                <a:cs typeface="Arial" panose="020B0604020202020204" pitchFamily="34" charset="0"/>
                <a:sym typeface="Canva Sans Bold"/>
              </a:rPr>
              <a:t>Homeowners</a:t>
            </a:r>
          </a:p>
        </p:txBody>
      </p:sp>
      <p:sp>
        <p:nvSpPr>
          <p:cNvPr id="7" name="TextBox 7"/>
          <p:cNvSpPr txBox="1"/>
          <p:nvPr/>
        </p:nvSpPr>
        <p:spPr>
          <a:xfrm>
            <a:off x="9758794" y="2304756"/>
            <a:ext cx="741254" cy="246734"/>
          </a:xfrm>
          <a:prstGeom prst="rect">
            <a:avLst/>
          </a:prstGeom>
        </p:spPr>
        <p:txBody>
          <a:bodyPr lIns="0" tIns="0" rIns="0" bIns="0" rtlCol="0" anchor="t">
            <a:spAutoFit/>
          </a:bodyPr>
          <a:lstStyle/>
          <a:p>
            <a:pPr algn="ctr" defTabSz="609630">
              <a:lnSpc>
                <a:spcPts val="2147"/>
              </a:lnSpc>
            </a:pPr>
            <a:r>
              <a:rPr lang="en-US" sz="1533" b="1">
                <a:solidFill>
                  <a:srgbClr val="000000"/>
                </a:solidFill>
                <a:latin typeface="Arial" panose="020B0604020202020204" pitchFamily="34" charset="0"/>
                <a:ea typeface="Canva Sans Bold"/>
                <a:cs typeface="Arial" panose="020B0604020202020204" pitchFamily="34" charset="0"/>
                <a:sym typeface="Canva Sans Bold"/>
              </a:rPr>
              <a:t>Renters</a:t>
            </a:r>
          </a:p>
        </p:txBody>
      </p:sp>
      <p:grpSp>
        <p:nvGrpSpPr>
          <p:cNvPr id="8" name="Group 8"/>
          <p:cNvGrpSpPr/>
          <p:nvPr/>
        </p:nvGrpSpPr>
        <p:grpSpPr>
          <a:xfrm rot="-3928594">
            <a:off x="-255480" y="2868488"/>
            <a:ext cx="1120059" cy="508682"/>
            <a:chOff x="0" y="0"/>
            <a:chExt cx="442493" cy="200961"/>
          </a:xfrm>
        </p:grpSpPr>
        <p:sp>
          <p:nvSpPr>
            <p:cNvPr id="9" name="Freeform 9"/>
            <p:cNvSpPr/>
            <p:nvPr/>
          </p:nvSpPr>
          <p:spPr>
            <a:xfrm>
              <a:off x="0" y="0"/>
              <a:ext cx="442493" cy="200961"/>
            </a:xfrm>
            <a:custGeom>
              <a:avLst/>
              <a:gdLst/>
              <a:ahLst/>
              <a:cxnLst/>
              <a:rect l="l" t="t" r="r" b="b"/>
              <a:pathLst>
                <a:path w="442493" h="200961">
                  <a:moveTo>
                    <a:pt x="0" y="0"/>
                  </a:moveTo>
                  <a:lnTo>
                    <a:pt x="442493" y="0"/>
                  </a:lnTo>
                  <a:lnTo>
                    <a:pt x="442493" y="200961"/>
                  </a:lnTo>
                  <a:lnTo>
                    <a:pt x="0" y="200961"/>
                  </a:lnTo>
                  <a:close/>
                </a:path>
              </a:pathLst>
            </a:custGeom>
            <a:solidFill>
              <a:srgbClr val="FFFFFF"/>
            </a:solidFill>
          </p:spPr>
          <p:txBody>
            <a:bodyPr/>
            <a:lstStyle/>
            <a:p>
              <a:pPr defTabSz="609630"/>
              <a:endParaRPr lang="en-US" sz="1200">
                <a:solidFill>
                  <a:prstClr val="black"/>
                </a:solidFill>
                <a:latin typeface="Calibri"/>
              </a:endParaRPr>
            </a:p>
          </p:txBody>
        </p:sp>
        <p:sp>
          <p:nvSpPr>
            <p:cNvPr id="10" name="TextBox 10"/>
            <p:cNvSpPr txBox="1"/>
            <p:nvPr/>
          </p:nvSpPr>
          <p:spPr>
            <a:xfrm>
              <a:off x="0" y="-38100"/>
              <a:ext cx="442493" cy="239061"/>
            </a:xfrm>
            <a:prstGeom prst="rect">
              <a:avLst/>
            </a:prstGeom>
          </p:spPr>
          <p:txBody>
            <a:bodyPr lIns="33867" tIns="33867" rIns="33867" bIns="33867" rtlCol="0" anchor="ctr"/>
            <a:lstStyle/>
            <a:p>
              <a:pPr algn="ctr" defTabSz="609630">
                <a:lnSpc>
                  <a:spcPts val="2239"/>
                </a:lnSpc>
              </a:pPr>
              <a:endParaRPr sz="1200">
                <a:solidFill>
                  <a:prstClr val="black"/>
                </a:solidFill>
                <a:latin typeface="Calibri"/>
              </a:endParaRPr>
            </a:p>
          </p:txBody>
        </p:sp>
      </p:grpSp>
      <p:sp>
        <p:nvSpPr>
          <p:cNvPr id="11" name="AutoShape 11"/>
          <p:cNvSpPr/>
          <p:nvPr/>
        </p:nvSpPr>
        <p:spPr>
          <a:xfrm>
            <a:off x="768396" y="984524"/>
            <a:ext cx="5536654" cy="264614"/>
          </a:xfrm>
          <a:prstGeom prst="rect">
            <a:avLst/>
          </a:prstGeom>
          <a:solidFill>
            <a:srgbClr val="FFDE00"/>
          </a:solidFill>
        </p:spPr>
        <p:txBody>
          <a:bodyPr/>
          <a:lstStyle/>
          <a:p>
            <a:pPr defTabSz="609630"/>
            <a:endParaRPr lang="en-US" sz="1200">
              <a:solidFill>
                <a:prstClr val="black"/>
              </a:solidFill>
              <a:latin typeface="Calibri"/>
            </a:endParaRPr>
          </a:p>
        </p:txBody>
      </p:sp>
      <p:sp>
        <p:nvSpPr>
          <p:cNvPr id="12" name="TextBox 12"/>
          <p:cNvSpPr txBox="1"/>
          <p:nvPr/>
        </p:nvSpPr>
        <p:spPr>
          <a:xfrm>
            <a:off x="1193846" y="363002"/>
            <a:ext cx="9580610" cy="730969"/>
          </a:xfrm>
          <a:prstGeom prst="rect">
            <a:avLst/>
          </a:prstGeom>
        </p:spPr>
        <p:txBody>
          <a:bodyPr lIns="0" tIns="0" rIns="0" bIns="0" rtlCol="0" anchor="t">
            <a:spAutoFit/>
          </a:bodyPr>
          <a:lstStyle/>
          <a:p>
            <a:pPr defTabSz="609630">
              <a:lnSpc>
                <a:spcPts val="5667"/>
              </a:lnSpc>
              <a:spcBef>
                <a:spcPct val="0"/>
              </a:spcBef>
            </a:pPr>
            <a:r>
              <a:rPr lang="en-US" sz="4800" spc="23" dirty="0">
                <a:solidFill>
                  <a:srgbClr val="0C1513"/>
                </a:solidFill>
                <a:latin typeface="Arial Rounded MT Bold" panose="020F0704030504030204" pitchFamily="34" charset="0"/>
                <a:ea typeface="Barlow SemiCondensed Bold"/>
                <a:cs typeface="Barlow SemiCondensed Bold"/>
                <a:sym typeface="Barlow SemiCondensed Bold"/>
              </a:rPr>
              <a:t>Why More Affordable Housing?</a:t>
            </a:r>
          </a:p>
        </p:txBody>
      </p:sp>
      <p:sp>
        <p:nvSpPr>
          <p:cNvPr id="13" name="TextBox 13"/>
          <p:cNvSpPr txBox="1"/>
          <p:nvPr/>
        </p:nvSpPr>
        <p:spPr>
          <a:xfrm>
            <a:off x="4937757" y="1854374"/>
            <a:ext cx="2951701" cy="89768"/>
          </a:xfrm>
          <a:prstGeom prst="rect">
            <a:avLst/>
          </a:prstGeom>
        </p:spPr>
        <p:txBody>
          <a:bodyPr wrap="square" lIns="0" tIns="0" rIns="0" bIns="0" rtlCol="0" anchor="t">
            <a:spAutoFit/>
          </a:bodyPr>
          <a:lstStyle/>
          <a:p>
            <a:pPr algn="ctr" defTabSz="609630">
              <a:lnSpc>
                <a:spcPts val="666"/>
              </a:lnSpc>
              <a:spcBef>
                <a:spcPct val="0"/>
              </a:spcBef>
            </a:pPr>
            <a:r>
              <a:rPr lang="en-US" sz="667" b="1" spc="2" dirty="0">
                <a:solidFill>
                  <a:srgbClr val="000000"/>
                </a:solidFill>
                <a:latin typeface="Arial" panose="020B0604020202020204" pitchFamily="34" charset="0"/>
                <a:ea typeface="Barlow SemiCondensed Bold"/>
                <a:cs typeface="Arial" panose="020B0604020202020204" pitchFamily="34" charset="0"/>
                <a:sym typeface="Barlow SemiCondensed Bold"/>
              </a:rPr>
              <a:t>as quantified by U.S. Department of Housing and Urban Development</a:t>
            </a:r>
          </a:p>
        </p:txBody>
      </p:sp>
      <p:sp>
        <p:nvSpPr>
          <p:cNvPr id="14" name="TextBox 14"/>
          <p:cNvSpPr txBox="1"/>
          <p:nvPr/>
        </p:nvSpPr>
        <p:spPr>
          <a:xfrm>
            <a:off x="249133" y="6153150"/>
            <a:ext cx="2194899" cy="152221"/>
          </a:xfrm>
          <a:prstGeom prst="rect">
            <a:avLst/>
          </a:prstGeom>
        </p:spPr>
        <p:txBody>
          <a:bodyPr lIns="0" tIns="0" rIns="0" bIns="0" rtlCol="0" anchor="t">
            <a:spAutoFit/>
          </a:bodyPr>
          <a:lstStyle/>
          <a:p>
            <a:pPr algn="ctr" defTabSz="609630">
              <a:lnSpc>
                <a:spcPts val="1307"/>
              </a:lnSpc>
            </a:pPr>
            <a:r>
              <a:rPr lang="en-US" sz="933">
                <a:solidFill>
                  <a:srgbClr val="000000"/>
                </a:solidFill>
                <a:latin typeface="Arial" panose="020B0604020202020204" pitchFamily="34" charset="0"/>
                <a:ea typeface="Canva Sans"/>
                <a:cs typeface="Arial" panose="020B0604020202020204" pitchFamily="34" charset="0"/>
                <a:sym typeface="Canva Sans"/>
              </a:rPr>
              <a:t>Research &amp; Graphics by Emma Covello</a:t>
            </a:r>
          </a:p>
        </p:txBody>
      </p:sp>
      <p:sp>
        <p:nvSpPr>
          <p:cNvPr id="15" name="Freeform 15"/>
          <p:cNvSpPr/>
          <p:nvPr/>
        </p:nvSpPr>
        <p:spPr>
          <a:xfrm>
            <a:off x="249133" y="2840903"/>
            <a:ext cx="3845635" cy="2575919"/>
          </a:xfrm>
          <a:custGeom>
            <a:avLst/>
            <a:gdLst/>
            <a:ahLst/>
            <a:cxnLst/>
            <a:rect l="l" t="t" r="r" b="b"/>
            <a:pathLst>
              <a:path w="5768452" h="3863878">
                <a:moveTo>
                  <a:pt x="0" y="0"/>
                </a:moveTo>
                <a:lnTo>
                  <a:pt x="5768452" y="0"/>
                </a:lnTo>
                <a:lnTo>
                  <a:pt x="5768452" y="3863878"/>
                </a:lnTo>
                <a:lnTo>
                  <a:pt x="0" y="38638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Arial" panose="020B0604020202020204" pitchFamily="34" charset="0"/>
              <a:cs typeface="Arial" panose="020B0604020202020204" pitchFamily="34" charset="0"/>
            </a:endParaRPr>
          </a:p>
        </p:txBody>
      </p:sp>
      <p:sp>
        <p:nvSpPr>
          <p:cNvPr id="16" name="TextBox 16"/>
          <p:cNvSpPr txBox="1"/>
          <p:nvPr/>
        </p:nvSpPr>
        <p:spPr>
          <a:xfrm>
            <a:off x="409443" y="3938262"/>
            <a:ext cx="1039063" cy="327205"/>
          </a:xfrm>
          <a:prstGeom prst="rect">
            <a:avLst/>
          </a:prstGeom>
        </p:spPr>
        <p:txBody>
          <a:bodyPr lIns="0" tIns="0" rIns="0" bIns="0" rtlCol="0" anchor="t">
            <a:spAutoFit/>
          </a:bodyPr>
          <a:lstStyle/>
          <a:p>
            <a:pPr algn="ctr" defTabSz="609630">
              <a:lnSpc>
                <a:spcPts val="2835"/>
              </a:lnSpc>
            </a:pPr>
            <a:r>
              <a:rPr lang="en-US" sz="2025" dirty="0">
                <a:solidFill>
                  <a:srgbClr val="FFFFFF"/>
                </a:solidFill>
                <a:latin typeface="Arial Narrow" panose="020B0606020202030204" pitchFamily="34" charset="0"/>
                <a:ea typeface="Oswald"/>
                <a:cs typeface="Arial" panose="020B0604020202020204" pitchFamily="34" charset="0"/>
                <a:sym typeface="Oswald"/>
              </a:rPr>
              <a:t>$324,990</a:t>
            </a:r>
          </a:p>
        </p:txBody>
      </p:sp>
      <p:sp>
        <p:nvSpPr>
          <p:cNvPr id="17" name="TextBox 17"/>
          <p:cNvSpPr txBox="1"/>
          <p:nvPr/>
        </p:nvSpPr>
        <p:spPr>
          <a:xfrm>
            <a:off x="409443" y="3770737"/>
            <a:ext cx="1039063" cy="174663"/>
          </a:xfrm>
          <a:prstGeom prst="rect">
            <a:avLst/>
          </a:prstGeom>
        </p:spPr>
        <p:txBody>
          <a:bodyPr lIns="0" tIns="0" rIns="0" bIns="0" rtlCol="0" anchor="t">
            <a:spAutoFit/>
          </a:bodyPr>
          <a:lstStyle/>
          <a:p>
            <a:pPr algn="ctr" defTabSz="609630">
              <a:lnSpc>
                <a:spcPts val="1488"/>
              </a:lnSpc>
            </a:pPr>
            <a:r>
              <a:rPr lang="en-US" sz="1063" dirty="0">
                <a:solidFill>
                  <a:srgbClr val="FFFFFF"/>
                </a:solidFill>
                <a:latin typeface="Arial Narrow" panose="020B0606020202030204" pitchFamily="34" charset="0"/>
                <a:ea typeface="Oswald"/>
                <a:cs typeface="Arial" panose="020B0604020202020204" pitchFamily="34" charset="0"/>
                <a:sym typeface="Oswald"/>
              </a:rPr>
              <a:t>Median Sale Price</a:t>
            </a:r>
          </a:p>
        </p:txBody>
      </p:sp>
      <p:sp>
        <p:nvSpPr>
          <p:cNvPr id="18" name="TextBox 18"/>
          <p:cNvSpPr txBox="1"/>
          <p:nvPr/>
        </p:nvSpPr>
        <p:spPr>
          <a:xfrm>
            <a:off x="2811697" y="3601045"/>
            <a:ext cx="1172632" cy="367024"/>
          </a:xfrm>
          <a:prstGeom prst="rect">
            <a:avLst/>
          </a:prstGeom>
        </p:spPr>
        <p:txBody>
          <a:bodyPr lIns="0" tIns="0" rIns="0" bIns="0" rtlCol="0" anchor="t">
            <a:spAutoFit/>
          </a:bodyPr>
          <a:lstStyle/>
          <a:p>
            <a:pPr algn="ctr" defTabSz="609630">
              <a:lnSpc>
                <a:spcPts val="1488"/>
              </a:lnSpc>
            </a:pPr>
            <a:r>
              <a:rPr lang="en-US" sz="1063">
                <a:solidFill>
                  <a:srgbClr val="FFFFFF"/>
                </a:solidFill>
                <a:latin typeface="Arial Narrow" panose="020B0606020202030204" pitchFamily="34" charset="0"/>
                <a:ea typeface="Oswald"/>
                <a:cs typeface="Arial" panose="020B0604020202020204" pitchFamily="34" charset="0"/>
                <a:sym typeface="Oswald"/>
              </a:rPr>
              <a:t>Affordable to Household Earning AMI</a:t>
            </a:r>
          </a:p>
        </p:txBody>
      </p:sp>
      <p:sp>
        <p:nvSpPr>
          <p:cNvPr id="19" name="TextBox 19"/>
          <p:cNvSpPr txBox="1"/>
          <p:nvPr/>
        </p:nvSpPr>
        <p:spPr>
          <a:xfrm>
            <a:off x="2878481" y="3938373"/>
            <a:ext cx="1039063" cy="327205"/>
          </a:xfrm>
          <a:prstGeom prst="rect">
            <a:avLst/>
          </a:prstGeom>
        </p:spPr>
        <p:txBody>
          <a:bodyPr lIns="0" tIns="0" rIns="0" bIns="0" rtlCol="0" anchor="t">
            <a:spAutoFit/>
          </a:bodyPr>
          <a:lstStyle/>
          <a:p>
            <a:pPr algn="ctr" defTabSz="609630">
              <a:lnSpc>
                <a:spcPts val="2835"/>
              </a:lnSpc>
            </a:pPr>
            <a:r>
              <a:rPr lang="en-US" sz="2025">
                <a:solidFill>
                  <a:srgbClr val="FFFFFF"/>
                </a:solidFill>
                <a:latin typeface="Arial Narrow" panose="020B0606020202030204" pitchFamily="34" charset="0"/>
                <a:ea typeface="Oswald"/>
                <a:cs typeface="Arial" panose="020B0604020202020204" pitchFamily="34" charset="0"/>
                <a:sym typeface="Oswald"/>
              </a:rPr>
              <a:t>$202,268</a:t>
            </a:r>
          </a:p>
        </p:txBody>
      </p:sp>
      <p:sp>
        <p:nvSpPr>
          <p:cNvPr id="20" name="TextBox 20"/>
          <p:cNvSpPr txBox="1"/>
          <p:nvPr/>
        </p:nvSpPr>
        <p:spPr>
          <a:xfrm>
            <a:off x="1652419" y="3472078"/>
            <a:ext cx="1039063" cy="327205"/>
          </a:xfrm>
          <a:prstGeom prst="rect">
            <a:avLst/>
          </a:prstGeom>
        </p:spPr>
        <p:txBody>
          <a:bodyPr lIns="0" tIns="0" rIns="0" bIns="0" rtlCol="0" anchor="t">
            <a:spAutoFit/>
          </a:bodyPr>
          <a:lstStyle/>
          <a:p>
            <a:pPr algn="ctr" defTabSz="609630">
              <a:lnSpc>
                <a:spcPts val="2835"/>
              </a:lnSpc>
            </a:pPr>
            <a:r>
              <a:rPr lang="en-US" sz="2025">
                <a:solidFill>
                  <a:srgbClr val="FFFFFF"/>
                </a:solidFill>
                <a:latin typeface="Arial Narrow" panose="020B0606020202030204" pitchFamily="34" charset="0"/>
                <a:ea typeface="Oswald"/>
                <a:cs typeface="Arial" panose="020B0604020202020204" pitchFamily="34" charset="0"/>
                <a:sym typeface="Oswald"/>
              </a:rPr>
              <a:t>$140,722</a:t>
            </a:r>
          </a:p>
        </p:txBody>
      </p:sp>
      <p:sp>
        <p:nvSpPr>
          <p:cNvPr id="21" name="TextBox 21"/>
          <p:cNvSpPr txBox="1"/>
          <p:nvPr/>
        </p:nvSpPr>
        <p:spPr>
          <a:xfrm>
            <a:off x="1376659" y="2536368"/>
            <a:ext cx="1558312" cy="441211"/>
          </a:xfrm>
          <a:prstGeom prst="rect">
            <a:avLst/>
          </a:prstGeom>
        </p:spPr>
        <p:txBody>
          <a:bodyPr wrap="square" lIns="0" tIns="0" rIns="0" bIns="0" rtlCol="0" anchor="t">
            <a:spAutoFit/>
          </a:bodyPr>
          <a:lstStyle/>
          <a:p>
            <a:pPr algn="ctr" defTabSz="609630">
              <a:lnSpc>
                <a:spcPts val="1787"/>
              </a:lnSpc>
            </a:pPr>
            <a:r>
              <a:rPr lang="en-US" sz="1277" dirty="0">
                <a:solidFill>
                  <a:srgbClr val="000000"/>
                </a:solidFill>
                <a:latin typeface="Arial" panose="020B0604020202020204" pitchFamily="34" charset="0"/>
                <a:ea typeface="Oswald"/>
                <a:cs typeface="Arial" panose="020B0604020202020204" pitchFamily="34" charset="0"/>
                <a:sym typeface="Oswald"/>
              </a:rPr>
              <a:t>Affordability </a:t>
            </a:r>
          </a:p>
          <a:p>
            <a:pPr algn="ctr" defTabSz="609630">
              <a:lnSpc>
                <a:spcPts val="1787"/>
              </a:lnSpc>
            </a:pPr>
            <a:r>
              <a:rPr lang="en-US" sz="1277" dirty="0">
                <a:solidFill>
                  <a:srgbClr val="000000"/>
                </a:solidFill>
                <a:latin typeface="Arial" panose="020B0604020202020204" pitchFamily="34" charset="0"/>
                <a:ea typeface="Oswald"/>
                <a:cs typeface="Arial" panose="020B0604020202020204" pitchFamily="34" charset="0"/>
                <a:sym typeface="Oswald"/>
              </a:rPr>
              <a:t>Gap</a:t>
            </a:r>
          </a:p>
        </p:txBody>
      </p:sp>
      <p:sp>
        <p:nvSpPr>
          <p:cNvPr id="22" name="Freeform 22"/>
          <p:cNvSpPr/>
          <p:nvPr/>
        </p:nvSpPr>
        <p:spPr>
          <a:xfrm rot="5400000">
            <a:off x="1899978" y="3146960"/>
            <a:ext cx="543945" cy="191741"/>
          </a:xfrm>
          <a:custGeom>
            <a:avLst/>
            <a:gdLst/>
            <a:ahLst/>
            <a:cxnLst/>
            <a:rect l="l" t="t" r="r" b="b"/>
            <a:pathLst>
              <a:path w="815918" h="287611">
                <a:moveTo>
                  <a:pt x="0" y="0"/>
                </a:moveTo>
                <a:lnTo>
                  <a:pt x="815918" y="0"/>
                </a:lnTo>
                <a:lnTo>
                  <a:pt x="815918" y="287611"/>
                </a:lnTo>
                <a:lnTo>
                  <a:pt x="0" y="2876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Arial Narrow" panose="020B0606020202030204" pitchFamily="34" charset="0"/>
              <a:cs typeface="Arial" panose="020B0604020202020204" pitchFamily="34" charset="0"/>
            </a:endParaRPr>
          </a:p>
        </p:txBody>
      </p:sp>
      <p:grpSp>
        <p:nvGrpSpPr>
          <p:cNvPr id="23" name="Group 23"/>
          <p:cNvGrpSpPr/>
          <p:nvPr/>
        </p:nvGrpSpPr>
        <p:grpSpPr>
          <a:xfrm>
            <a:off x="4180448" y="2483729"/>
            <a:ext cx="3709010" cy="3845401"/>
            <a:chOff x="0" y="66675"/>
            <a:chExt cx="7173834" cy="7690801"/>
          </a:xfrm>
        </p:grpSpPr>
        <p:grpSp>
          <p:nvGrpSpPr>
            <p:cNvPr id="24" name="Group 24"/>
            <p:cNvGrpSpPr/>
            <p:nvPr/>
          </p:nvGrpSpPr>
          <p:grpSpPr>
            <a:xfrm>
              <a:off x="0" y="613186"/>
              <a:ext cx="7173834" cy="517184"/>
              <a:chOff x="0" y="0"/>
              <a:chExt cx="1202562" cy="86696"/>
            </a:xfrm>
          </p:grpSpPr>
          <p:sp>
            <p:nvSpPr>
              <p:cNvPr id="25" name="Freeform 25"/>
              <p:cNvSpPr/>
              <p:nvPr/>
            </p:nvSpPr>
            <p:spPr>
              <a:xfrm>
                <a:off x="0" y="0"/>
                <a:ext cx="1202562" cy="86696"/>
              </a:xfrm>
              <a:custGeom>
                <a:avLst/>
                <a:gdLst/>
                <a:ahLst/>
                <a:cxnLst/>
                <a:rect l="l" t="t" r="r" b="b"/>
                <a:pathLst>
                  <a:path w="1202562" h="86696">
                    <a:moveTo>
                      <a:pt x="0" y="0"/>
                    </a:moveTo>
                    <a:lnTo>
                      <a:pt x="1202562" y="0"/>
                    </a:lnTo>
                    <a:lnTo>
                      <a:pt x="1202562" y="86696"/>
                    </a:lnTo>
                    <a:lnTo>
                      <a:pt x="0" y="86696"/>
                    </a:lnTo>
                    <a:close/>
                  </a:path>
                </a:pathLst>
              </a:custGeom>
              <a:solidFill>
                <a:srgbClr val="FFDE02"/>
              </a:solidFill>
            </p:spPr>
            <p:txBody>
              <a:bodyPr/>
              <a:lstStyle/>
              <a:p>
                <a:pPr defTabSz="609630"/>
                <a:endParaRPr lang="en-US" sz="1200">
                  <a:solidFill>
                    <a:prstClr val="black"/>
                  </a:solidFill>
                  <a:latin typeface="Arial Narrow" panose="020B0606020202030204" pitchFamily="34" charset="0"/>
                  <a:cs typeface="Arial" panose="020B0604020202020204" pitchFamily="34" charset="0"/>
                </a:endParaRPr>
              </a:p>
            </p:txBody>
          </p:sp>
          <p:sp>
            <p:nvSpPr>
              <p:cNvPr id="26" name="TextBox 26"/>
              <p:cNvSpPr txBox="1"/>
              <p:nvPr/>
            </p:nvSpPr>
            <p:spPr>
              <a:xfrm>
                <a:off x="0" y="-19050"/>
                <a:ext cx="1202562" cy="105746"/>
              </a:xfrm>
              <a:prstGeom prst="rect">
                <a:avLst/>
              </a:prstGeom>
            </p:spPr>
            <p:txBody>
              <a:bodyPr lIns="33867" tIns="33867" rIns="33867" bIns="33867" rtlCol="0" anchor="ctr"/>
              <a:lstStyle/>
              <a:p>
                <a:pPr algn="ctr" defTabSz="609630">
                  <a:lnSpc>
                    <a:spcPts val="1399"/>
                  </a:lnSpc>
                </a:pPr>
                <a:endParaRPr sz="1200">
                  <a:solidFill>
                    <a:prstClr val="black"/>
                  </a:solidFill>
                  <a:latin typeface="Arial Narrow" panose="020B0606020202030204" pitchFamily="34" charset="0"/>
                  <a:cs typeface="Arial" panose="020B0604020202020204" pitchFamily="34" charset="0"/>
                </a:endParaRPr>
              </a:p>
            </p:txBody>
          </p:sp>
        </p:grpSp>
        <p:sp>
          <p:nvSpPr>
            <p:cNvPr id="27" name="TextBox 27"/>
            <p:cNvSpPr txBox="1"/>
            <p:nvPr/>
          </p:nvSpPr>
          <p:spPr>
            <a:xfrm>
              <a:off x="118841" y="66675"/>
              <a:ext cx="7054993" cy="1487586"/>
            </a:xfrm>
            <a:prstGeom prst="rect">
              <a:avLst/>
            </a:prstGeom>
          </p:spPr>
          <p:txBody>
            <a:bodyPr wrap="square" lIns="0" tIns="0" rIns="0" bIns="0" rtlCol="0" anchor="t">
              <a:spAutoFit/>
            </a:bodyPr>
            <a:lstStyle/>
            <a:p>
              <a:pPr defTabSz="609630">
                <a:lnSpc>
                  <a:spcPts val="2897"/>
                </a:lnSpc>
              </a:pPr>
              <a:r>
                <a:rPr lang="en-US" sz="2841" dirty="0">
                  <a:solidFill>
                    <a:srgbClr val="000000"/>
                  </a:solidFill>
                  <a:latin typeface="Arial Narrow" panose="020B0606020202030204" pitchFamily="34" charset="0"/>
                  <a:ea typeface="Oswald"/>
                  <a:cs typeface="Arial" panose="020B0604020202020204" pitchFamily="34" charset="0"/>
                  <a:sym typeface="Oswald"/>
                </a:rPr>
                <a:t>Median Household Income</a:t>
              </a:r>
            </a:p>
            <a:p>
              <a:pPr defTabSz="609630">
                <a:lnSpc>
                  <a:spcPts val="2897"/>
                </a:lnSpc>
              </a:pPr>
              <a:r>
                <a:rPr lang="en-US" sz="2841" dirty="0">
                  <a:solidFill>
                    <a:srgbClr val="000000"/>
                  </a:solidFill>
                  <a:latin typeface="Arial Narrow" panose="020B0606020202030204" pitchFamily="34" charset="0"/>
                  <a:ea typeface="Oswald"/>
                  <a:cs typeface="Arial" panose="020B0604020202020204" pitchFamily="34" charset="0"/>
                  <a:sym typeface="Oswald"/>
                </a:rPr>
                <a:t>for Families with Children</a:t>
              </a:r>
            </a:p>
          </p:txBody>
        </p:sp>
        <p:sp>
          <p:nvSpPr>
            <p:cNvPr id="28" name="TextBox 28"/>
            <p:cNvSpPr txBox="1"/>
            <p:nvPr/>
          </p:nvSpPr>
          <p:spPr>
            <a:xfrm>
              <a:off x="118841" y="1768967"/>
              <a:ext cx="2993659" cy="1717010"/>
            </a:xfrm>
            <a:prstGeom prst="rect">
              <a:avLst/>
            </a:prstGeom>
          </p:spPr>
          <p:txBody>
            <a:bodyPr lIns="0" tIns="0" rIns="0" bIns="0" rtlCol="0" anchor="t">
              <a:spAutoFit/>
            </a:bodyPr>
            <a:lstStyle/>
            <a:p>
              <a:pPr defTabSz="609630">
                <a:lnSpc>
                  <a:spcPts val="2318"/>
                </a:lnSpc>
              </a:pPr>
              <a:r>
                <a:rPr lang="en-US" sz="1655">
                  <a:solidFill>
                    <a:srgbClr val="000000"/>
                  </a:solidFill>
                  <a:latin typeface="Arial Narrow" panose="020B0606020202030204" pitchFamily="34" charset="0"/>
                  <a:ea typeface="Oswald"/>
                  <a:cs typeface="Arial" panose="020B0604020202020204" pitchFamily="34" charset="0"/>
                  <a:sym typeface="Oswald"/>
                </a:rPr>
                <a:t>Married Couple </a:t>
              </a:r>
            </a:p>
            <a:p>
              <a:pPr defTabSz="609630">
                <a:lnSpc>
                  <a:spcPts val="2314"/>
                </a:lnSpc>
              </a:pPr>
              <a:r>
                <a:rPr lang="en-US" sz="1653">
                  <a:solidFill>
                    <a:srgbClr val="000000"/>
                  </a:solidFill>
                  <a:latin typeface="Arial Narrow" panose="020B0606020202030204" pitchFamily="34" charset="0"/>
                  <a:ea typeface="Oswald"/>
                  <a:cs typeface="Arial" panose="020B0604020202020204" pitchFamily="34" charset="0"/>
                  <a:sym typeface="Oswald"/>
                </a:rPr>
                <a:t>Single Female HOH  </a:t>
              </a:r>
            </a:p>
            <a:p>
              <a:pPr defTabSz="609630">
                <a:lnSpc>
                  <a:spcPts val="2318"/>
                </a:lnSpc>
              </a:pPr>
              <a:r>
                <a:rPr lang="en-US" sz="1655">
                  <a:solidFill>
                    <a:srgbClr val="000000"/>
                  </a:solidFill>
                  <a:latin typeface="Arial Narrow" panose="020B0606020202030204" pitchFamily="34" charset="0"/>
                  <a:ea typeface="Oswald"/>
                  <a:cs typeface="Arial" panose="020B0604020202020204" pitchFamily="34" charset="0"/>
                  <a:sym typeface="Oswald"/>
                </a:rPr>
                <a:t>Single Male HOH</a:t>
              </a:r>
            </a:p>
          </p:txBody>
        </p:sp>
        <p:sp>
          <p:nvSpPr>
            <p:cNvPr id="29" name="Freeform 29"/>
            <p:cNvSpPr/>
            <p:nvPr/>
          </p:nvSpPr>
          <p:spPr>
            <a:xfrm>
              <a:off x="118841" y="2333621"/>
              <a:ext cx="7054993" cy="32335"/>
            </a:xfrm>
            <a:custGeom>
              <a:avLst/>
              <a:gdLst/>
              <a:ahLst/>
              <a:cxnLst/>
              <a:rect l="l" t="t" r="r" b="b"/>
              <a:pathLst>
                <a:path w="7054993" h="32335">
                  <a:moveTo>
                    <a:pt x="0" y="0"/>
                  </a:moveTo>
                  <a:lnTo>
                    <a:pt x="7054993" y="0"/>
                  </a:lnTo>
                  <a:lnTo>
                    <a:pt x="7054993" y="32335"/>
                  </a:lnTo>
                  <a:lnTo>
                    <a:pt x="0" y="323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Arial Narrow" panose="020B0606020202030204" pitchFamily="34" charset="0"/>
                <a:cs typeface="Arial" panose="020B0604020202020204" pitchFamily="34" charset="0"/>
              </a:endParaRPr>
            </a:p>
          </p:txBody>
        </p:sp>
        <p:sp>
          <p:nvSpPr>
            <p:cNvPr id="30" name="TextBox 30"/>
            <p:cNvSpPr txBox="1"/>
            <p:nvPr/>
          </p:nvSpPr>
          <p:spPr>
            <a:xfrm>
              <a:off x="3353989" y="1768897"/>
              <a:ext cx="1609604" cy="1717010"/>
            </a:xfrm>
            <a:prstGeom prst="rect">
              <a:avLst/>
            </a:prstGeom>
          </p:spPr>
          <p:txBody>
            <a:bodyPr lIns="0" tIns="0" rIns="0" bIns="0" rtlCol="0" anchor="t">
              <a:spAutoFit/>
            </a:bodyPr>
            <a:lstStyle/>
            <a:p>
              <a:pPr defTabSz="609630">
                <a:lnSpc>
                  <a:spcPts val="2314"/>
                </a:lnSpc>
              </a:pPr>
              <a:r>
                <a:rPr lang="en-US" sz="1653">
                  <a:solidFill>
                    <a:srgbClr val="000000"/>
                  </a:solidFill>
                  <a:latin typeface="Arial Narrow" panose="020B0606020202030204" pitchFamily="34" charset="0"/>
                  <a:ea typeface="Oswald"/>
                  <a:cs typeface="Arial" panose="020B0604020202020204" pitchFamily="34" charset="0"/>
                  <a:sym typeface="Oswald"/>
                </a:rPr>
                <a:t>$106,958 </a:t>
              </a:r>
            </a:p>
            <a:p>
              <a:pPr defTabSz="609630">
                <a:lnSpc>
                  <a:spcPts val="2314"/>
                </a:lnSpc>
              </a:pPr>
              <a:r>
                <a:rPr lang="en-US" sz="1653">
                  <a:solidFill>
                    <a:srgbClr val="000000"/>
                  </a:solidFill>
                  <a:latin typeface="Arial Narrow" panose="020B0606020202030204" pitchFamily="34" charset="0"/>
                  <a:ea typeface="Oswald"/>
                  <a:cs typeface="Arial" panose="020B0604020202020204" pitchFamily="34" charset="0"/>
                  <a:sym typeface="Oswald"/>
                </a:rPr>
                <a:t>$23,584    </a:t>
              </a:r>
            </a:p>
            <a:p>
              <a:pPr defTabSz="609630">
                <a:lnSpc>
                  <a:spcPts val="2318"/>
                </a:lnSpc>
              </a:pPr>
              <a:r>
                <a:rPr lang="en-US" sz="1655">
                  <a:solidFill>
                    <a:srgbClr val="000000"/>
                  </a:solidFill>
                  <a:latin typeface="Arial Narrow" panose="020B0606020202030204" pitchFamily="34" charset="0"/>
                  <a:ea typeface="Oswald"/>
                  <a:cs typeface="Arial" panose="020B0604020202020204" pitchFamily="34" charset="0"/>
                  <a:sym typeface="Oswald"/>
                </a:rPr>
                <a:t>$41,473 </a:t>
              </a:r>
            </a:p>
          </p:txBody>
        </p:sp>
        <p:sp>
          <p:nvSpPr>
            <p:cNvPr id="31" name="TextBox 31"/>
            <p:cNvSpPr txBox="1"/>
            <p:nvPr/>
          </p:nvSpPr>
          <p:spPr>
            <a:xfrm>
              <a:off x="5201275" y="1768967"/>
              <a:ext cx="1972559" cy="1717010"/>
            </a:xfrm>
            <a:prstGeom prst="rect">
              <a:avLst/>
            </a:prstGeom>
          </p:spPr>
          <p:txBody>
            <a:bodyPr lIns="0" tIns="0" rIns="0" bIns="0" rtlCol="0" anchor="t">
              <a:spAutoFit/>
            </a:bodyPr>
            <a:lstStyle/>
            <a:p>
              <a:pPr defTabSz="609630">
                <a:lnSpc>
                  <a:spcPts val="2318"/>
                </a:lnSpc>
              </a:pPr>
              <a:r>
                <a:rPr lang="en-US" sz="1655">
                  <a:solidFill>
                    <a:srgbClr val="000000"/>
                  </a:solidFill>
                  <a:latin typeface="Arial Narrow" panose="020B0606020202030204" pitchFamily="34" charset="0"/>
                  <a:ea typeface="Oswald"/>
                  <a:cs typeface="Arial" panose="020B0604020202020204" pitchFamily="34" charset="0"/>
                  <a:sym typeface="Oswald"/>
                </a:rPr>
                <a:t>&lt;150% AMI</a:t>
              </a:r>
            </a:p>
            <a:p>
              <a:pPr defTabSz="609630">
                <a:lnSpc>
                  <a:spcPts val="2314"/>
                </a:lnSpc>
              </a:pPr>
              <a:r>
                <a:rPr lang="en-US" sz="1653">
                  <a:solidFill>
                    <a:srgbClr val="000000"/>
                  </a:solidFill>
                  <a:latin typeface="Arial Narrow" panose="020B0606020202030204" pitchFamily="34" charset="0"/>
                  <a:ea typeface="Oswald"/>
                  <a:cs typeface="Arial" panose="020B0604020202020204" pitchFamily="34" charset="0"/>
                  <a:sym typeface="Oswald"/>
                </a:rPr>
                <a:t>&gt;50% AMI   </a:t>
              </a:r>
            </a:p>
            <a:p>
              <a:pPr defTabSz="609630">
                <a:lnSpc>
                  <a:spcPts val="2318"/>
                </a:lnSpc>
              </a:pPr>
              <a:r>
                <a:rPr lang="en-US" sz="1655">
                  <a:solidFill>
                    <a:srgbClr val="000000"/>
                  </a:solidFill>
                  <a:latin typeface="Arial Narrow" panose="020B0606020202030204" pitchFamily="34" charset="0"/>
                  <a:ea typeface="Oswald"/>
                  <a:cs typeface="Arial" panose="020B0604020202020204" pitchFamily="34" charset="0"/>
                  <a:sym typeface="Oswald"/>
                </a:rPr>
                <a:t>&gt;75% AMI</a:t>
              </a:r>
            </a:p>
          </p:txBody>
        </p:sp>
        <p:sp>
          <p:nvSpPr>
            <p:cNvPr id="32" name="Freeform 32"/>
            <p:cNvSpPr/>
            <p:nvPr/>
          </p:nvSpPr>
          <p:spPr>
            <a:xfrm>
              <a:off x="118841" y="2899623"/>
              <a:ext cx="7054993" cy="32335"/>
            </a:xfrm>
            <a:custGeom>
              <a:avLst/>
              <a:gdLst/>
              <a:ahLst/>
              <a:cxnLst/>
              <a:rect l="l" t="t" r="r" b="b"/>
              <a:pathLst>
                <a:path w="7054993" h="32335">
                  <a:moveTo>
                    <a:pt x="0" y="0"/>
                  </a:moveTo>
                  <a:lnTo>
                    <a:pt x="7054993" y="0"/>
                  </a:lnTo>
                  <a:lnTo>
                    <a:pt x="7054993" y="32335"/>
                  </a:lnTo>
                  <a:lnTo>
                    <a:pt x="0" y="323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Arial Narrow" panose="020B0606020202030204" pitchFamily="34" charset="0"/>
                <a:cs typeface="Arial" panose="020B0604020202020204" pitchFamily="34" charset="0"/>
              </a:endParaRPr>
            </a:p>
          </p:txBody>
        </p:sp>
        <p:sp>
          <p:nvSpPr>
            <p:cNvPr id="33" name="Freeform 33"/>
            <p:cNvSpPr/>
            <p:nvPr/>
          </p:nvSpPr>
          <p:spPr>
            <a:xfrm>
              <a:off x="705420" y="3999273"/>
              <a:ext cx="5610688" cy="3758203"/>
            </a:xfrm>
            <a:custGeom>
              <a:avLst/>
              <a:gdLst/>
              <a:ahLst/>
              <a:cxnLst/>
              <a:rect l="l" t="t" r="r" b="b"/>
              <a:pathLst>
                <a:path w="5610688" h="3758203">
                  <a:moveTo>
                    <a:pt x="0" y="0"/>
                  </a:moveTo>
                  <a:lnTo>
                    <a:pt x="5610688" y="0"/>
                  </a:lnTo>
                  <a:lnTo>
                    <a:pt x="5610688" y="3758203"/>
                  </a:lnTo>
                  <a:lnTo>
                    <a:pt x="0" y="37582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Arial Narrow" panose="020B0606020202030204" pitchFamily="34" charset="0"/>
                <a:cs typeface="Arial" panose="020B0604020202020204" pitchFamily="34" charset="0"/>
              </a:endParaRPr>
            </a:p>
          </p:txBody>
        </p:sp>
        <p:sp>
          <p:nvSpPr>
            <p:cNvPr id="34" name="TextBox 34"/>
            <p:cNvSpPr txBox="1"/>
            <p:nvPr/>
          </p:nvSpPr>
          <p:spPr>
            <a:xfrm>
              <a:off x="939307" y="5608254"/>
              <a:ext cx="1515969" cy="488468"/>
            </a:xfrm>
            <a:prstGeom prst="rect">
              <a:avLst/>
            </a:prstGeom>
          </p:spPr>
          <p:txBody>
            <a:bodyPr lIns="0" tIns="0" rIns="0" bIns="0" rtlCol="0" anchor="t">
              <a:spAutoFit/>
            </a:bodyPr>
            <a:lstStyle/>
            <a:p>
              <a:pPr algn="ctr" defTabSz="609630">
                <a:lnSpc>
                  <a:spcPts val="2067"/>
                </a:lnSpc>
              </a:pPr>
              <a:r>
                <a:rPr lang="en-US" sz="1477">
                  <a:solidFill>
                    <a:srgbClr val="FFFFFF"/>
                  </a:solidFill>
                  <a:latin typeface="Arial Narrow" panose="020B0606020202030204" pitchFamily="34" charset="0"/>
                  <a:ea typeface="Oswald"/>
                  <a:cs typeface="Arial" panose="020B0604020202020204" pitchFamily="34" charset="0"/>
                  <a:sym typeface="Oswald"/>
                </a:rPr>
                <a:t>$324,990</a:t>
              </a:r>
            </a:p>
          </p:txBody>
        </p:sp>
        <p:sp>
          <p:nvSpPr>
            <p:cNvPr id="35" name="TextBox 35"/>
            <p:cNvSpPr txBox="1"/>
            <p:nvPr/>
          </p:nvSpPr>
          <p:spPr>
            <a:xfrm>
              <a:off x="939307" y="5355096"/>
              <a:ext cx="1515969" cy="255968"/>
            </a:xfrm>
            <a:prstGeom prst="rect">
              <a:avLst/>
            </a:prstGeom>
          </p:spPr>
          <p:txBody>
            <a:bodyPr lIns="0" tIns="0" rIns="0" bIns="0" rtlCol="0" anchor="t">
              <a:spAutoFit/>
            </a:bodyPr>
            <a:lstStyle/>
            <a:p>
              <a:pPr algn="ctr" defTabSz="609630">
                <a:lnSpc>
                  <a:spcPts val="1085"/>
                </a:lnSpc>
              </a:pPr>
              <a:r>
                <a:rPr lang="en-US" sz="775">
                  <a:solidFill>
                    <a:srgbClr val="FFFFFF"/>
                  </a:solidFill>
                  <a:latin typeface="Arial Narrow" panose="020B0606020202030204" pitchFamily="34" charset="0"/>
                  <a:ea typeface="Oswald"/>
                  <a:cs typeface="Arial" panose="020B0604020202020204" pitchFamily="34" charset="0"/>
                  <a:sym typeface="Oswald"/>
                </a:rPr>
                <a:t>Median Sale Price</a:t>
              </a:r>
            </a:p>
          </p:txBody>
        </p:sp>
        <p:sp>
          <p:nvSpPr>
            <p:cNvPr id="36" name="TextBox 36"/>
            <p:cNvSpPr txBox="1"/>
            <p:nvPr/>
          </p:nvSpPr>
          <p:spPr>
            <a:xfrm>
              <a:off x="4363575" y="4820544"/>
              <a:ext cx="1871969" cy="820224"/>
            </a:xfrm>
            <a:prstGeom prst="rect">
              <a:avLst/>
            </a:prstGeom>
          </p:spPr>
          <p:txBody>
            <a:bodyPr lIns="0" tIns="0" rIns="0" bIns="0" rtlCol="0" anchor="t">
              <a:spAutoFit/>
            </a:bodyPr>
            <a:lstStyle/>
            <a:p>
              <a:pPr algn="ctr" defTabSz="609630">
                <a:lnSpc>
                  <a:spcPts val="1085"/>
                </a:lnSpc>
              </a:pPr>
              <a:r>
                <a:rPr lang="en-US" sz="775">
                  <a:solidFill>
                    <a:srgbClr val="FFFFFF"/>
                  </a:solidFill>
                  <a:latin typeface="Arial Narrow" panose="020B0606020202030204" pitchFamily="34" charset="0"/>
                  <a:ea typeface="Oswald"/>
                  <a:cs typeface="Arial" panose="020B0604020202020204" pitchFamily="34" charset="0"/>
                  <a:sym typeface="Oswald"/>
                </a:rPr>
                <a:t>Affordable to Single Female HOH  with Children at &gt;50% AMI</a:t>
              </a:r>
            </a:p>
          </p:txBody>
        </p:sp>
        <p:sp>
          <p:nvSpPr>
            <p:cNvPr id="37" name="TextBox 37"/>
            <p:cNvSpPr txBox="1"/>
            <p:nvPr/>
          </p:nvSpPr>
          <p:spPr>
            <a:xfrm>
              <a:off x="4541576" y="5608416"/>
              <a:ext cx="1515969" cy="488468"/>
            </a:xfrm>
            <a:prstGeom prst="rect">
              <a:avLst/>
            </a:prstGeom>
          </p:spPr>
          <p:txBody>
            <a:bodyPr lIns="0" tIns="0" rIns="0" bIns="0" rtlCol="0" anchor="t">
              <a:spAutoFit/>
            </a:bodyPr>
            <a:lstStyle/>
            <a:p>
              <a:pPr algn="ctr" defTabSz="609630">
                <a:lnSpc>
                  <a:spcPts val="2067"/>
                </a:lnSpc>
              </a:pPr>
              <a:r>
                <a:rPr lang="en-US" sz="1477">
                  <a:solidFill>
                    <a:srgbClr val="FFFFFF"/>
                  </a:solidFill>
                  <a:latin typeface="Arial Narrow" panose="020B0606020202030204" pitchFamily="34" charset="0"/>
                  <a:ea typeface="Oswald"/>
                  <a:cs typeface="Arial" panose="020B0604020202020204" pitchFamily="34" charset="0"/>
                  <a:sym typeface="Oswald"/>
                </a:rPr>
                <a:t>$83,950</a:t>
              </a:r>
            </a:p>
          </p:txBody>
        </p:sp>
        <p:sp>
          <p:nvSpPr>
            <p:cNvPr id="38" name="TextBox 38"/>
            <p:cNvSpPr txBox="1"/>
            <p:nvPr/>
          </p:nvSpPr>
          <p:spPr>
            <a:xfrm>
              <a:off x="2752780" y="4928102"/>
              <a:ext cx="1515969" cy="488468"/>
            </a:xfrm>
            <a:prstGeom prst="rect">
              <a:avLst/>
            </a:prstGeom>
          </p:spPr>
          <p:txBody>
            <a:bodyPr lIns="0" tIns="0" rIns="0" bIns="0" rtlCol="0" anchor="t">
              <a:spAutoFit/>
            </a:bodyPr>
            <a:lstStyle/>
            <a:p>
              <a:pPr algn="ctr" defTabSz="609630">
                <a:lnSpc>
                  <a:spcPts val="2067"/>
                </a:lnSpc>
              </a:pPr>
              <a:r>
                <a:rPr lang="en-US" sz="1477">
                  <a:solidFill>
                    <a:srgbClr val="FFFFFF"/>
                  </a:solidFill>
                  <a:latin typeface="Arial Narrow" panose="020B0606020202030204" pitchFamily="34" charset="0"/>
                  <a:ea typeface="Oswald"/>
                  <a:cs typeface="Arial" panose="020B0604020202020204" pitchFamily="34" charset="0"/>
                  <a:sym typeface="Oswald"/>
                </a:rPr>
                <a:t>$241,040</a:t>
              </a:r>
            </a:p>
          </p:txBody>
        </p:sp>
        <p:sp>
          <p:nvSpPr>
            <p:cNvPr id="39" name="TextBox 39"/>
            <p:cNvSpPr txBox="1"/>
            <p:nvPr/>
          </p:nvSpPr>
          <p:spPr>
            <a:xfrm>
              <a:off x="2731496" y="3655315"/>
              <a:ext cx="1710840" cy="303290"/>
            </a:xfrm>
            <a:prstGeom prst="rect">
              <a:avLst/>
            </a:prstGeom>
          </p:spPr>
          <p:txBody>
            <a:bodyPr lIns="0" tIns="0" rIns="0" bIns="0" rtlCol="0" anchor="t">
              <a:spAutoFit/>
            </a:bodyPr>
            <a:lstStyle/>
            <a:p>
              <a:pPr algn="ctr" defTabSz="609630">
                <a:lnSpc>
                  <a:spcPts val="1304"/>
                </a:lnSpc>
              </a:pPr>
              <a:r>
                <a:rPr lang="en-US" sz="931" dirty="0">
                  <a:solidFill>
                    <a:srgbClr val="000000"/>
                  </a:solidFill>
                  <a:latin typeface="Arial Narrow" panose="020B0606020202030204" pitchFamily="34" charset="0"/>
                  <a:ea typeface="Oswald"/>
                  <a:cs typeface="Arial" panose="020B0604020202020204" pitchFamily="34" charset="0"/>
                  <a:sym typeface="Oswald"/>
                </a:rPr>
                <a:t>Affordability Gap</a:t>
              </a:r>
            </a:p>
          </p:txBody>
        </p:sp>
        <p:sp>
          <p:nvSpPr>
            <p:cNvPr id="40" name="Freeform 40"/>
            <p:cNvSpPr/>
            <p:nvPr/>
          </p:nvSpPr>
          <p:spPr>
            <a:xfrm rot="5400000">
              <a:off x="3113962" y="4445802"/>
              <a:ext cx="793603" cy="279745"/>
            </a:xfrm>
            <a:custGeom>
              <a:avLst/>
              <a:gdLst/>
              <a:ahLst/>
              <a:cxnLst/>
              <a:rect l="l" t="t" r="r" b="b"/>
              <a:pathLst>
                <a:path w="793603" h="279745">
                  <a:moveTo>
                    <a:pt x="0" y="0"/>
                  </a:moveTo>
                  <a:lnTo>
                    <a:pt x="793604" y="0"/>
                  </a:lnTo>
                  <a:lnTo>
                    <a:pt x="793604" y="279745"/>
                  </a:lnTo>
                  <a:lnTo>
                    <a:pt x="0" y="2797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Arial Narrow" panose="020B0606020202030204" pitchFamily="34" charset="0"/>
                <a:cs typeface="Arial" panose="020B0604020202020204" pitchFamily="34" charset="0"/>
              </a:endParaRPr>
            </a:p>
          </p:txBody>
        </p:sp>
      </p:grpSp>
      <p:grpSp>
        <p:nvGrpSpPr>
          <p:cNvPr id="41" name="Group 41"/>
          <p:cNvGrpSpPr/>
          <p:nvPr/>
        </p:nvGrpSpPr>
        <p:grpSpPr>
          <a:xfrm>
            <a:off x="8206959" y="2553570"/>
            <a:ext cx="3844925" cy="2963269"/>
            <a:chOff x="0" y="-374191"/>
            <a:chExt cx="7689850" cy="5926538"/>
          </a:xfrm>
        </p:grpSpPr>
        <p:sp>
          <p:nvSpPr>
            <p:cNvPr id="42" name="Freeform 42"/>
            <p:cNvSpPr/>
            <p:nvPr/>
          </p:nvSpPr>
          <p:spPr>
            <a:xfrm>
              <a:off x="0" y="401461"/>
              <a:ext cx="7689850" cy="5150886"/>
            </a:xfrm>
            <a:custGeom>
              <a:avLst/>
              <a:gdLst/>
              <a:ahLst/>
              <a:cxnLst/>
              <a:rect l="l" t="t" r="r" b="b"/>
              <a:pathLst>
                <a:path w="7689850" h="5150886">
                  <a:moveTo>
                    <a:pt x="0" y="0"/>
                  </a:moveTo>
                  <a:lnTo>
                    <a:pt x="7689850" y="0"/>
                  </a:lnTo>
                  <a:lnTo>
                    <a:pt x="7689850" y="5150886"/>
                  </a:lnTo>
                  <a:lnTo>
                    <a:pt x="0" y="5150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Arial" panose="020B0604020202020204" pitchFamily="34" charset="0"/>
                <a:cs typeface="Arial" panose="020B0604020202020204" pitchFamily="34" charset="0"/>
              </a:endParaRPr>
            </a:p>
          </p:txBody>
        </p:sp>
        <p:sp>
          <p:nvSpPr>
            <p:cNvPr id="43" name="TextBox 43"/>
            <p:cNvSpPr txBox="1"/>
            <p:nvPr/>
          </p:nvSpPr>
          <p:spPr>
            <a:xfrm>
              <a:off x="320562" y="2614809"/>
              <a:ext cx="2077742" cy="656846"/>
            </a:xfrm>
            <a:prstGeom prst="rect">
              <a:avLst/>
            </a:prstGeom>
          </p:spPr>
          <p:txBody>
            <a:bodyPr lIns="0" tIns="0" rIns="0" bIns="0" rtlCol="0" anchor="t">
              <a:spAutoFit/>
            </a:bodyPr>
            <a:lstStyle/>
            <a:p>
              <a:pPr algn="ctr" defTabSz="609630">
                <a:lnSpc>
                  <a:spcPts val="2834"/>
                </a:lnSpc>
              </a:pPr>
              <a:r>
                <a:rPr lang="en-US" sz="2024">
                  <a:solidFill>
                    <a:srgbClr val="FFFFFF"/>
                  </a:solidFill>
                  <a:latin typeface="Arial" panose="020B0604020202020204" pitchFamily="34" charset="0"/>
                  <a:ea typeface="Oswald"/>
                  <a:cs typeface="Arial" panose="020B0604020202020204" pitchFamily="34" charset="0"/>
                  <a:sym typeface="Oswald"/>
                </a:rPr>
                <a:t>$1797</a:t>
              </a:r>
            </a:p>
          </p:txBody>
        </p:sp>
        <p:sp>
          <p:nvSpPr>
            <p:cNvPr id="44" name="TextBox 44"/>
            <p:cNvSpPr txBox="1"/>
            <p:nvPr/>
          </p:nvSpPr>
          <p:spPr>
            <a:xfrm>
              <a:off x="179216" y="1631859"/>
              <a:ext cx="2565668" cy="1120050"/>
            </a:xfrm>
            <a:prstGeom prst="rect">
              <a:avLst/>
            </a:prstGeom>
          </p:spPr>
          <p:txBody>
            <a:bodyPr wrap="square" lIns="0" tIns="0" rIns="0" bIns="0" rtlCol="0" anchor="t">
              <a:spAutoFit/>
            </a:bodyPr>
            <a:lstStyle/>
            <a:p>
              <a:pPr algn="ctr" defTabSz="609630">
                <a:lnSpc>
                  <a:spcPts val="1488"/>
                </a:lnSpc>
              </a:pPr>
              <a:r>
                <a:rPr lang="en-US" sz="1063" dirty="0">
                  <a:solidFill>
                    <a:srgbClr val="FFFFFF"/>
                  </a:solidFill>
                  <a:latin typeface="Arial" panose="020B0604020202020204" pitchFamily="34" charset="0"/>
                  <a:ea typeface="Oswald"/>
                  <a:cs typeface="Arial" panose="020B0604020202020204" pitchFamily="34" charset="0"/>
                  <a:sym typeface="Oswald"/>
                </a:rPr>
                <a:t>Median Housing Costs</a:t>
              </a:r>
            </a:p>
            <a:p>
              <a:pPr algn="ctr" defTabSz="609630">
                <a:lnSpc>
                  <a:spcPts val="1488"/>
                </a:lnSpc>
              </a:pPr>
              <a:r>
                <a:rPr lang="en-US" sz="1063" dirty="0">
                  <a:solidFill>
                    <a:srgbClr val="FFFFFF"/>
                  </a:solidFill>
                  <a:latin typeface="Arial" panose="020B0604020202020204" pitchFamily="34" charset="0"/>
                  <a:ea typeface="Oswald"/>
                  <a:cs typeface="Arial" panose="020B0604020202020204" pitchFamily="34" charset="0"/>
                  <a:sym typeface="Oswald"/>
                </a:rPr>
                <a:t>(Rent+ Est. Utilities)</a:t>
              </a:r>
            </a:p>
          </p:txBody>
        </p:sp>
        <p:sp>
          <p:nvSpPr>
            <p:cNvPr id="45" name="TextBox 45"/>
            <p:cNvSpPr txBox="1"/>
            <p:nvPr/>
          </p:nvSpPr>
          <p:spPr>
            <a:xfrm>
              <a:off x="5017340" y="1867713"/>
              <a:ext cx="2565668" cy="735330"/>
            </a:xfrm>
            <a:prstGeom prst="rect">
              <a:avLst/>
            </a:prstGeom>
          </p:spPr>
          <p:txBody>
            <a:bodyPr lIns="0" tIns="0" rIns="0" bIns="0" rtlCol="0" anchor="t">
              <a:spAutoFit/>
            </a:bodyPr>
            <a:lstStyle/>
            <a:p>
              <a:pPr algn="ctr" defTabSz="609630">
                <a:lnSpc>
                  <a:spcPts val="1488"/>
                </a:lnSpc>
              </a:pPr>
              <a:r>
                <a:rPr lang="en-US" sz="1063">
                  <a:solidFill>
                    <a:srgbClr val="FFFFFF"/>
                  </a:solidFill>
                  <a:latin typeface="Arial" panose="020B0604020202020204" pitchFamily="34" charset="0"/>
                  <a:ea typeface="Oswald"/>
                  <a:cs typeface="Arial" panose="020B0604020202020204" pitchFamily="34" charset="0"/>
                  <a:sym typeface="Oswald"/>
                </a:rPr>
                <a:t>Affordable to </a:t>
              </a:r>
            </a:p>
            <a:p>
              <a:pPr algn="ctr" defTabSz="609630">
                <a:lnSpc>
                  <a:spcPts val="1488"/>
                </a:lnSpc>
              </a:pPr>
              <a:r>
                <a:rPr lang="en-US" sz="1063">
                  <a:solidFill>
                    <a:srgbClr val="FFFFFF"/>
                  </a:solidFill>
                  <a:latin typeface="Arial" panose="020B0604020202020204" pitchFamily="34" charset="0"/>
                  <a:ea typeface="Oswald"/>
                  <a:cs typeface="Arial" panose="020B0604020202020204" pitchFamily="34" charset="0"/>
                  <a:sym typeface="Oswald"/>
                </a:rPr>
                <a:t>Renter at AMI</a:t>
              </a:r>
            </a:p>
          </p:txBody>
        </p:sp>
        <p:sp>
          <p:nvSpPr>
            <p:cNvPr id="46" name="TextBox 46"/>
            <p:cNvSpPr txBox="1"/>
            <p:nvPr/>
          </p:nvSpPr>
          <p:spPr>
            <a:xfrm>
              <a:off x="5261304" y="2615029"/>
              <a:ext cx="2077742" cy="656846"/>
            </a:xfrm>
            <a:prstGeom prst="rect">
              <a:avLst/>
            </a:prstGeom>
          </p:spPr>
          <p:txBody>
            <a:bodyPr lIns="0" tIns="0" rIns="0" bIns="0" rtlCol="0" anchor="t">
              <a:spAutoFit/>
            </a:bodyPr>
            <a:lstStyle/>
            <a:p>
              <a:pPr algn="ctr" defTabSz="609630">
                <a:lnSpc>
                  <a:spcPts val="2834"/>
                </a:lnSpc>
              </a:pPr>
              <a:r>
                <a:rPr lang="en-US" sz="2024">
                  <a:solidFill>
                    <a:srgbClr val="FFFFFF"/>
                  </a:solidFill>
                  <a:latin typeface="Arial" panose="020B0604020202020204" pitchFamily="34" charset="0"/>
                  <a:ea typeface="Oswald"/>
                  <a:cs typeface="Arial" panose="020B0604020202020204" pitchFamily="34" charset="0"/>
                  <a:sym typeface="Oswald"/>
                </a:rPr>
                <a:t>$1270</a:t>
              </a:r>
            </a:p>
          </p:txBody>
        </p:sp>
        <p:sp>
          <p:nvSpPr>
            <p:cNvPr id="47" name="TextBox 47"/>
            <p:cNvSpPr txBox="1"/>
            <p:nvPr/>
          </p:nvSpPr>
          <p:spPr>
            <a:xfrm>
              <a:off x="2737502" y="1749481"/>
              <a:ext cx="2077742" cy="656846"/>
            </a:xfrm>
            <a:prstGeom prst="rect">
              <a:avLst/>
            </a:prstGeom>
          </p:spPr>
          <p:txBody>
            <a:bodyPr lIns="0" tIns="0" rIns="0" bIns="0" rtlCol="0" anchor="t">
              <a:spAutoFit/>
            </a:bodyPr>
            <a:lstStyle/>
            <a:p>
              <a:pPr algn="ctr" defTabSz="609630">
                <a:lnSpc>
                  <a:spcPts val="2834"/>
                </a:lnSpc>
              </a:pPr>
              <a:r>
                <a:rPr lang="en-US" sz="2024">
                  <a:solidFill>
                    <a:srgbClr val="FFFFFF"/>
                  </a:solidFill>
                  <a:latin typeface="Arial" panose="020B0604020202020204" pitchFamily="34" charset="0"/>
                  <a:ea typeface="Oswald"/>
                  <a:cs typeface="Arial" panose="020B0604020202020204" pitchFamily="34" charset="0"/>
                  <a:sym typeface="Oswald"/>
                </a:rPr>
                <a:t>$527</a:t>
              </a:r>
            </a:p>
          </p:txBody>
        </p:sp>
        <p:sp>
          <p:nvSpPr>
            <p:cNvPr id="48" name="TextBox 48"/>
            <p:cNvSpPr txBox="1"/>
            <p:nvPr/>
          </p:nvSpPr>
          <p:spPr>
            <a:xfrm>
              <a:off x="2680566" y="-374191"/>
              <a:ext cx="2344830" cy="932692"/>
            </a:xfrm>
            <a:prstGeom prst="rect">
              <a:avLst/>
            </a:prstGeom>
          </p:spPr>
          <p:txBody>
            <a:bodyPr lIns="0" tIns="0" rIns="0" bIns="0" rtlCol="0" anchor="t">
              <a:spAutoFit/>
            </a:bodyPr>
            <a:lstStyle/>
            <a:p>
              <a:pPr algn="ctr" defTabSz="609630">
                <a:lnSpc>
                  <a:spcPts val="1915"/>
                </a:lnSpc>
              </a:pPr>
              <a:r>
                <a:rPr lang="en-US" sz="1368" dirty="0">
                  <a:solidFill>
                    <a:srgbClr val="000000"/>
                  </a:solidFill>
                  <a:latin typeface="Arial" panose="020B0604020202020204" pitchFamily="34" charset="0"/>
                  <a:ea typeface="Oswald"/>
                  <a:cs typeface="Arial" panose="020B0604020202020204" pitchFamily="34" charset="0"/>
                  <a:sym typeface="Oswald"/>
                </a:rPr>
                <a:t>Affordability Gap</a:t>
              </a:r>
            </a:p>
          </p:txBody>
        </p:sp>
        <p:sp>
          <p:nvSpPr>
            <p:cNvPr id="49" name="Freeform 49"/>
            <p:cNvSpPr/>
            <p:nvPr/>
          </p:nvSpPr>
          <p:spPr>
            <a:xfrm rot="5400000">
              <a:off x="3301080" y="1013461"/>
              <a:ext cx="1087690" cy="383411"/>
            </a:xfrm>
            <a:custGeom>
              <a:avLst/>
              <a:gdLst/>
              <a:ahLst/>
              <a:cxnLst/>
              <a:rect l="l" t="t" r="r" b="b"/>
              <a:pathLst>
                <a:path w="1087690" h="383411">
                  <a:moveTo>
                    <a:pt x="0" y="0"/>
                  </a:moveTo>
                  <a:lnTo>
                    <a:pt x="1087690" y="0"/>
                  </a:lnTo>
                  <a:lnTo>
                    <a:pt x="1087690" y="383411"/>
                  </a:lnTo>
                  <a:lnTo>
                    <a:pt x="0" y="3834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Arial" panose="020B0604020202020204" pitchFamily="34" charset="0"/>
                <a:cs typeface="Arial" panose="020B0604020202020204" pitchFamily="34" charset="0"/>
              </a:endParaRPr>
            </a:p>
          </p:txBody>
        </p:sp>
        <p:sp>
          <p:nvSpPr>
            <p:cNvPr id="50" name="TextBox 50"/>
            <p:cNvSpPr txBox="1"/>
            <p:nvPr/>
          </p:nvSpPr>
          <p:spPr>
            <a:xfrm>
              <a:off x="2550906" y="2387505"/>
              <a:ext cx="2565668" cy="350608"/>
            </a:xfrm>
            <a:prstGeom prst="rect">
              <a:avLst/>
            </a:prstGeom>
          </p:spPr>
          <p:txBody>
            <a:bodyPr lIns="0" tIns="0" rIns="0" bIns="0" rtlCol="0" anchor="t">
              <a:spAutoFit/>
            </a:bodyPr>
            <a:lstStyle/>
            <a:p>
              <a:pPr algn="ctr" defTabSz="609630">
                <a:lnSpc>
                  <a:spcPts val="1488"/>
                </a:lnSpc>
              </a:pPr>
              <a:r>
                <a:rPr lang="en-US" sz="1063">
                  <a:solidFill>
                    <a:srgbClr val="FFFFFF"/>
                  </a:solidFill>
                  <a:latin typeface="Arial" panose="020B0604020202020204" pitchFamily="34" charset="0"/>
                  <a:ea typeface="Oswald"/>
                  <a:cs typeface="Arial" panose="020B0604020202020204" pitchFamily="34" charset="0"/>
                  <a:sym typeface="Oswald"/>
                </a:rPr>
                <a:t>per month</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593405" y="739067"/>
            <a:ext cx="6725024" cy="373957"/>
          </a:xfrm>
          <a:prstGeom prst="rect">
            <a:avLst/>
          </a:prstGeom>
          <a:solidFill>
            <a:srgbClr val="98B1DE"/>
          </a:solidFill>
        </p:spPr>
        <p:txBody>
          <a:bodyPr/>
          <a:lstStyle/>
          <a:p>
            <a:pPr defTabSz="609630"/>
            <a:endParaRPr lang="en-US" sz="1200">
              <a:solidFill>
                <a:prstClr val="black"/>
              </a:solidFill>
              <a:latin typeface="Calibri"/>
            </a:endParaRPr>
          </a:p>
        </p:txBody>
      </p:sp>
      <p:sp>
        <p:nvSpPr>
          <p:cNvPr id="3" name="Freeform 3"/>
          <p:cNvSpPr/>
          <p:nvPr/>
        </p:nvSpPr>
        <p:spPr>
          <a:xfrm>
            <a:off x="2259659" y="1248869"/>
            <a:ext cx="7937451" cy="5609131"/>
          </a:xfrm>
          <a:custGeom>
            <a:avLst/>
            <a:gdLst/>
            <a:ahLst/>
            <a:cxnLst/>
            <a:rect l="l" t="t" r="r" b="b"/>
            <a:pathLst>
              <a:path w="11906176" h="8413697">
                <a:moveTo>
                  <a:pt x="0" y="0"/>
                </a:moveTo>
                <a:lnTo>
                  <a:pt x="11906176" y="0"/>
                </a:lnTo>
                <a:lnTo>
                  <a:pt x="11906176" y="8413697"/>
                </a:lnTo>
                <a:lnTo>
                  <a:pt x="0" y="841369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3657600" y="254005"/>
            <a:ext cx="8116357" cy="730969"/>
          </a:xfrm>
          <a:prstGeom prst="rect">
            <a:avLst/>
          </a:prstGeom>
        </p:spPr>
        <p:txBody>
          <a:bodyPr wrap="square" lIns="0" tIns="0" rIns="0" bIns="0" rtlCol="0" anchor="t">
            <a:spAutoFit/>
          </a:bodyPr>
          <a:lstStyle/>
          <a:p>
            <a:pPr defTabSz="609630">
              <a:lnSpc>
                <a:spcPts val="5667"/>
              </a:lnSpc>
              <a:spcBef>
                <a:spcPct val="0"/>
              </a:spcBef>
            </a:pPr>
            <a:r>
              <a:rPr lang="en-US" sz="4800" spc="23" dirty="0">
                <a:solidFill>
                  <a:srgbClr val="0C1513"/>
                </a:solidFill>
                <a:latin typeface="Arial Rounded MT Bold" panose="020F0704030504030204" pitchFamily="34" charset="0"/>
                <a:ea typeface="Barlow SemiCondensed Bold"/>
                <a:cs typeface="Barlow SemiCondensed Bold"/>
                <a:sym typeface="Barlow SemiCondensed Bold"/>
              </a:rPr>
              <a:t>Applicable Zoning Districts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00" y="938473"/>
            <a:ext cx="2088120" cy="373957"/>
          </a:xfrm>
          <a:prstGeom prst="rect">
            <a:avLst/>
          </a:prstGeom>
          <a:solidFill>
            <a:srgbClr val="36EEE0"/>
          </a:solidFill>
        </p:spPr>
        <p:txBody>
          <a:bodyPr/>
          <a:lstStyle/>
          <a:p>
            <a:pPr defTabSz="609630"/>
            <a:endParaRPr lang="en-US" sz="1200">
              <a:solidFill>
                <a:prstClr val="black"/>
              </a:solidFill>
              <a:latin typeface="Calibri"/>
            </a:endParaRPr>
          </a:p>
        </p:txBody>
      </p:sp>
      <p:sp>
        <p:nvSpPr>
          <p:cNvPr id="3" name="Freeform 3"/>
          <p:cNvSpPr/>
          <p:nvPr/>
        </p:nvSpPr>
        <p:spPr>
          <a:xfrm>
            <a:off x="1034641" y="2128446"/>
            <a:ext cx="954006" cy="1140814"/>
          </a:xfrm>
          <a:custGeom>
            <a:avLst/>
            <a:gdLst/>
            <a:ahLst/>
            <a:cxnLst/>
            <a:rect l="l" t="t" r="r" b="b"/>
            <a:pathLst>
              <a:path w="1431009" h="1711221">
                <a:moveTo>
                  <a:pt x="0" y="0"/>
                </a:moveTo>
                <a:lnTo>
                  <a:pt x="1431008" y="0"/>
                </a:lnTo>
                <a:lnTo>
                  <a:pt x="1431008" y="1711221"/>
                </a:lnTo>
                <a:lnTo>
                  <a:pt x="0" y="17112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034641" y="4094760"/>
            <a:ext cx="958526" cy="958526"/>
          </a:xfrm>
          <a:custGeom>
            <a:avLst/>
            <a:gdLst/>
            <a:ahLst/>
            <a:cxnLst/>
            <a:rect l="l" t="t" r="r" b="b"/>
            <a:pathLst>
              <a:path w="1437789" h="1437789">
                <a:moveTo>
                  <a:pt x="0" y="0"/>
                </a:moveTo>
                <a:lnTo>
                  <a:pt x="1437788" y="0"/>
                </a:lnTo>
                <a:lnTo>
                  <a:pt x="1437788" y="1437789"/>
                </a:lnTo>
                <a:lnTo>
                  <a:pt x="0" y="14377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1034641" y="549234"/>
            <a:ext cx="8500764" cy="730969"/>
          </a:xfrm>
          <a:prstGeom prst="rect">
            <a:avLst/>
          </a:prstGeom>
        </p:spPr>
        <p:txBody>
          <a:bodyPr lIns="0" tIns="0" rIns="0" bIns="0" rtlCol="0" anchor="t">
            <a:spAutoFit/>
          </a:bodyPr>
          <a:lstStyle/>
          <a:p>
            <a:pPr defTabSz="609630">
              <a:lnSpc>
                <a:spcPts val="5667"/>
              </a:lnSpc>
              <a:spcBef>
                <a:spcPct val="0"/>
              </a:spcBef>
            </a:pPr>
            <a:r>
              <a:rPr lang="en-US" sz="4800" spc="23" dirty="0">
                <a:solidFill>
                  <a:srgbClr val="0C1513"/>
                </a:solidFill>
                <a:latin typeface="Arial Rounded MT Bold" panose="020F0704030504030204" pitchFamily="34" charset="0"/>
                <a:ea typeface="Barlow SemiCondensed Bold"/>
                <a:cs typeface="Barlow SemiCondensed Bold"/>
                <a:sym typeface="Barlow SemiCondensed Bold"/>
              </a:rPr>
              <a:t>Other Materials in Progress</a:t>
            </a:r>
          </a:p>
        </p:txBody>
      </p:sp>
      <p:sp>
        <p:nvSpPr>
          <p:cNvPr id="6" name="TextBox 6"/>
          <p:cNvSpPr txBox="1"/>
          <p:nvPr/>
        </p:nvSpPr>
        <p:spPr>
          <a:xfrm>
            <a:off x="2814821" y="2188302"/>
            <a:ext cx="6720584" cy="956993"/>
          </a:xfrm>
          <a:prstGeom prst="rect">
            <a:avLst/>
          </a:prstGeom>
        </p:spPr>
        <p:txBody>
          <a:bodyPr lIns="0" tIns="0" rIns="0" bIns="0" rtlCol="0" anchor="t">
            <a:spAutoFit/>
          </a:bodyPr>
          <a:lstStyle/>
          <a:p>
            <a:pPr defTabSz="609630">
              <a:lnSpc>
                <a:spcPts val="3920"/>
              </a:lnSpc>
            </a:pPr>
            <a:r>
              <a:rPr lang="en-US" sz="2800" dirty="0">
                <a:solidFill>
                  <a:srgbClr val="0C1513"/>
                </a:solidFill>
                <a:latin typeface="Arial" panose="020B0604020202020204" pitchFamily="34" charset="0"/>
                <a:ea typeface="Canva Sans"/>
                <a:cs typeface="Arial" panose="020B0604020202020204" pitchFamily="34" charset="0"/>
                <a:sym typeface="Canva Sans"/>
              </a:rPr>
              <a:t>Design Guidelines for projects outside of local historic district overlay zones</a:t>
            </a:r>
          </a:p>
        </p:txBody>
      </p:sp>
      <p:sp>
        <p:nvSpPr>
          <p:cNvPr id="7" name="TextBox 7"/>
          <p:cNvSpPr txBox="1"/>
          <p:nvPr/>
        </p:nvSpPr>
        <p:spPr>
          <a:xfrm>
            <a:off x="2814821" y="4041256"/>
            <a:ext cx="8517778" cy="956993"/>
          </a:xfrm>
          <a:prstGeom prst="rect">
            <a:avLst/>
          </a:prstGeom>
        </p:spPr>
        <p:txBody>
          <a:bodyPr lIns="0" tIns="0" rIns="0" bIns="0" rtlCol="0" anchor="t">
            <a:spAutoFit/>
          </a:bodyPr>
          <a:lstStyle/>
          <a:p>
            <a:pPr defTabSz="609630">
              <a:lnSpc>
                <a:spcPts val="3920"/>
              </a:lnSpc>
              <a:spcBef>
                <a:spcPct val="0"/>
              </a:spcBef>
            </a:pPr>
            <a:r>
              <a:rPr lang="en-US" sz="2800" dirty="0">
                <a:solidFill>
                  <a:srgbClr val="0C1513"/>
                </a:solidFill>
                <a:latin typeface="Arial" panose="020B0604020202020204" pitchFamily="34" charset="0"/>
                <a:ea typeface="Canva Sans"/>
                <a:cs typeface="Arial" panose="020B0604020202020204" pitchFamily="34" charset="0"/>
                <a:sym typeface="Canva Sans"/>
              </a:rPr>
              <a:t>Updated program guidelines for the City Manager or their designee to certify affordable housing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0E300-5D80-9E2D-FE9A-06798D78A582}"/>
              </a:ext>
            </a:extLst>
          </p:cNvPr>
          <p:cNvSpPr/>
          <p:nvPr/>
        </p:nvSpPr>
        <p:spPr>
          <a:xfrm>
            <a:off x="1975406" y="1078821"/>
            <a:ext cx="7879996" cy="1375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69AB7A7-2797-9799-E1BC-8C8C1F45811A}"/>
              </a:ext>
            </a:extLst>
          </p:cNvPr>
          <p:cNvPicPr>
            <a:picLocks noChangeAspect="1"/>
          </p:cNvPicPr>
          <p:nvPr/>
        </p:nvPicPr>
        <p:blipFill>
          <a:blip r:embed="rId2"/>
          <a:stretch>
            <a:fillRect/>
          </a:stretch>
        </p:blipFill>
        <p:spPr>
          <a:xfrm>
            <a:off x="359434" y="267419"/>
            <a:ext cx="1527181" cy="1440611"/>
          </a:xfrm>
          <a:prstGeom prst="rect">
            <a:avLst/>
          </a:prstGeom>
        </p:spPr>
      </p:pic>
      <p:pic>
        <p:nvPicPr>
          <p:cNvPr id="4" name="Picture 3">
            <a:extLst>
              <a:ext uri="{FF2B5EF4-FFF2-40B4-BE49-F238E27FC236}">
                <a16:creationId xmlns:a16="http://schemas.microsoft.com/office/drawing/2014/main" id="{D0B18789-9796-2D0B-F8B0-F2FD7A8A9166}"/>
              </a:ext>
            </a:extLst>
          </p:cNvPr>
          <p:cNvPicPr>
            <a:picLocks noChangeAspect="1"/>
          </p:cNvPicPr>
          <p:nvPr/>
        </p:nvPicPr>
        <p:blipFill>
          <a:blip r:embed="rId3"/>
          <a:stretch>
            <a:fillRect/>
          </a:stretch>
        </p:blipFill>
        <p:spPr>
          <a:xfrm>
            <a:off x="10216594" y="370935"/>
            <a:ext cx="1586383" cy="1337095"/>
          </a:xfrm>
          <a:prstGeom prst="rect">
            <a:avLst/>
          </a:prstGeom>
        </p:spPr>
      </p:pic>
      <p:sp>
        <p:nvSpPr>
          <p:cNvPr id="5" name="TextBox 4">
            <a:extLst>
              <a:ext uri="{FF2B5EF4-FFF2-40B4-BE49-F238E27FC236}">
                <a16:creationId xmlns:a16="http://schemas.microsoft.com/office/drawing/2014/main" id="{A87288AF-B51F-1AE1-F4DF-FE0B4E20A99D}"/>
              </a:ext>
            </a:extLst>
          </p:cNvPr>
          <p:cNvSpPr txBox="1"/>
          <p:nvPr/>
        </p:nvSpPr>
        <p:spPr>
          <a:xfrm>
            <a:off x="1975405" y="370935"/>
            <a:ext cx="7879997" cy="707886"/>
          </a:xfrm>
          <a:prstGeom prst="rect">
            <a:avLst/>
          </a:prstGeom>
          <a:noFill/>
        </p:spPr>
        <p:txBody>
          <a:bodyPr wrap="square" rtlCol="0">
            <a:spAutoFit/>
          </a:bodyPr>
          <a:lstStyle/>
          <a:p>
            <a:pPr algn="ctr"/>
            <a:r>
              <a:rPr lang="en-US" sz="4000" b="1" dirty="0">
                <a:solidFill>
                  <a:srgbClr val="FF0000"/>
                </a:solidFill>
              </a:rPr>
              <a:t>Housing Savannah Action Plan</a:t>
            </a:r>
          </a:p>
        </p:txBody>
      </p:sp>
      <p:sp>
        <p:nvSpPr>
          <p:cNvPr id="6" name="TextBox 5">
            <a:extLst>
              <a:ext uri="{FF2B5EF4-FFF2-40B4-BE49-F238E27FC236}">
                <a16:creationId xmlns:a16="http://schemas.microsoft.com/office/drawing/2014/main" id="{83665FAE-12DE-B7B7-EBBF-9958A82DF3C3}"/>
              </a:ext>
            </a:extLst>
          </p:cNvPr>
          <p:cNvSpPr txBox="1"/>
          <p:nvPr/>
        </p:nvSpPr>
        <p:spPr>
          <a:xfrm>
            <a:off x="1975404" y="1216325"/>
            <a:ext cx="7879998" cy="369332"/>
          </a:xfrm>
          <a:prstGeom prst="rect">
            <a:avLst/>
          </a:prstGeom>
          <a:noFill/>
        </p:spPr>
        <p:txBody>
          <a:bodyPr wrap="square" rtlCol="0">
            <a:spAutoFit/>
          </a:bodyPr>
          <a:lstStyle/>
          <a:p>
            <a:pPr algn="ctr"/>
            <a:r>
              <a:rPr lang="en-US" b="1" dirty="0">
                <a:solidFill>
                  <a:srgbClr val="0070C0"/>
                </a:solidFill>
              </a:rPr>
              <a:t>Update: October 24, 2024</a:t>
            </a:r>
          </a:p>
        </p:txBody>
      </p:sp>
      <p:sp>
        <p:nvSpPr>
          <p:cNvPr id="7" name="TextBox 6">
            <a:extLst>
              <a:ext uri="{FF2B5EF4-FFF2-40B4-BE49-F238E27FC236}">
                <a16:creationId xmlns:a16="http://schemas.microsoft.com/office/drawing/2014/main" id="{D8C73DDD-8A34-07FE-E44C-DF761386B8DA}"/>
              </a:ext>
            </a:extLst>
          </p:cNvPr>
          <p:cNvSpPr txBox="1"/>
          <p:nvPr/>
        </p:nvSpPr>
        <p:spPr>
          <a:xfrm>
            <a:off x="836552" y="2385954"/>
            <a:ext cx="10157701" cy="3170099"/>
          </a:xfrm>
          <a:prstGeom prst="rect">
            <a:avLst/>
          </a:prstGeom>
          <a:noFill/>
        </p:spPr>
        <p:txBody>
          <a:bodyPr wrap="square" rtlCol="0">
            <a:spAutoFit/>
          </a:bodyPr>
          <a:lstStyle/>
          <a:p>
            <a:pPr algn="ctr"/>
            <a:r>
              <a:rPr lang="en-US" sz="3600" b="1" u="sng" dirty="0">
                <a:solidFill>
                  <a:srgbClr val="0070C0"/>
                </a:solidFill>
              </a:rPr>
              <a:t>Background</a:t>
            </a:r>
          </a:p>
          <a:p>
            <a:endParaRPr lang="en-US" sz="2400" b="1" dirty="0">
              <a:solidFill>
                <a:srgbClr val="0070C0"/>
              </a:solidFill>
            </a:endParaRPr>
          </a:p>
          <a:p>
            <a:pPr marL="342900" indent="-342900">
              <a:buFont typeface="Arial" panose="020B0604020202020204" pitchFamily="34" charset="0"/>
              <a:buChar char="•"/>
            </a:pPr>
            <a:r>
              <a:rPr lang="en-US" sz="2400" b="1" dirty="0">
                <a:solidFill>
                  <a:srgbClr val="0070C0"/>
                </a:solidFill>
              </a:rPr>
              <a:t>2020  40-Member Citizen Task Force Appointed to Prepare Action Plan</a:t>
            </a:r>
          </a:p>
          <a:p>
            <a:endParaRPr lang="en-US" sz="1000" b="1" dirty="0">
              <a:solidFill>
                <a:srgbClr val="0070C0"/>
              </a:solidFill>
            </a:endParaRPr>
          </a:p>
          <a:p>
            <a:pPr marL="342900" indent="-342900">
              <a:buFont typeface="Arial" panose="020B0604020202020204" pitchFamily="34" charset="0"/>
              <a:buChar char="•"/>
            </a:pPr>
            <a:r>
              <a:rPr lang="en-US" sz="2400" b="1" dirty="0">
                <a:solidFill>
                  <a:srgbClr val="0070C0"/>
                </a:solidFill>
              </a:rPr>
              <a:t>2021  City Council Adopted 10-Year Housing Savannah Action Plan</a:t>
            </a:r>
          </a:p>
          <a:p>
            <a:pPr marL="1714500" lvl="3" indent="-342900">
              <a:buFont typeface="Courier New" panose="02070309020205020404" pitchFamily="49" charset="0"/>
              <a:buChar char="o"/>
            </a:pPr>
            <a:r>
              <a:rPr lang="en-US" sz="2400" b="1" dirty="0">
                <a:solidFill>
                  <a:srgbClr val="0070C0"/>
                </a:solidFill>
              </a:rPr>
              <a:t>5 Strategies</a:t>
            </a:r>
          </a:p>
          <a:p>
            <a:pPr marL="1714500" lvl="3" indent="-342900">
              <a:buFont typeface="Courier New" panose="02070309020205020404" pitchFamily="49" charset="0"/>
              <a:buChar char="o"/>
            </a:pPr>
            <a:r>
              <a:rPr lang="en-US" sz="2400" b="1" dirty="0">
                <a:solidFill>
                  <a:srgbClr val="0070C0"/>
                </a:solidFill>
              </a:rPr>
              <a:t>43 Action Items</a:t>
            </a:r>
          </a:p>
          <a:p>
            <a:endParaRPr lang="en-US" sz="1000" b="1" dirty="0">
              <a:solidFill>
                <a:srgbClr val="0070C0"/>
              </a:solidFill>
            </a:endParaRPr>
          </a:p>
          <a:p>
            <a:pPr marL="342900" indent="-342900">
              <a:buFont typeface="Arial" panose="020B0604020202020204" pitchFamily="34" charset="0"/>
              <a:buChar char="•"/>
            </a:pPr>
            <a:r>
              <a:rPr lang="en-US" sz="2400" b="1" dirty="0">
                <a:solidFill>
                  <a:srgbClr val="0070C0"/>
                </a:solidFill>
              </a:rPr>
              <a:t>2022   Action Plan Launched with a $7 Million City SAHF Investment </a:t>
            </a:r>
          </a:p>
        </p:txBody>
      </p:sp>
      <p:sp>
        <p:nvSpPr>
          <p:cNvPr id="9" name="Slide Number Placeholder 8">
            <a:extLst>
              <a:ext uri="{FF2B5EF4-FFF2-40B4-BE49-F238E27FC236}">
                <a16:creationId xmlns:a16="http://schemas.microsoft.com/office/drawing/2014/main" id="{68D4714B-12F7-8B8D-F310-5F229A5DFE64}"/>
              </a:ext>
            </a:extLst>
          </p:cNvPr>
          <p:cNvSpPr>
            <a:spLocks noGrp="1"/>
          </p:cNvSpPr>
          <p:nvPr>
            <p:ph type="sldNum" sz="quarter" idx="12"/>
          </p:nvPr>
        </p:nvSpPr>
        <p:spPr/>
        <p:txBody>
          <a:bodyPr/>
          <a:lstStyle/>
          <a:p>
            <a:fld id="{141C3107-2D2B-441E-BA1E-DA630F372146}" type="slidenum">
              <a:rPr lang="en-US" smtClean="0"/>
              <a:t>2</a:t>
            </a:fld>
            <a:endParaRPr lang="en-US"/>
          </a:p>
        </p:txBody>
      </p:sp>
    </p:spTree>
    <p:extLst>
      <p:ext uri="{BB962C8B-B14F-4D97-AF65-F5344CB8AC3E}">
        <p14:creationId xmlns:p14="http://schemas.microsoft.com/office/powerpoint/2010/main" val="455901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8804" y="1734967"/>
            <a:ext cx="3008470" cy="1385644"/>
          </a:xfrm>
          <a:custGeom>
            <a:avLst/>
            <a:gdLst/>
            <a:ahLst/>
            <a:cxnLst/>
            <a:rect l="l" t="t" r="r" b="b"/>
            <a:pathLst>
              <a:path w="4512705" h="2078466">
                <a:moveTo>
                  <a:pt x="0" y="0"/>
                </a:moveTo>
                <a:lnTo>
                  <a:pt x="4512704" y="0"/>
                </a:lnTo>
                <a:lnTo>
                  <a:pt x="4512704" y="2078466"/>
                </a:lnTo>
                <a:lnTo>
                  <a:pt x="0" y="207846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025592" y="1734967"/>
            <a:ext cx="2480608" cy="1419877"/>
          </a:xfrm>
          <a:custGeom>
            <a:avLst/>
            <a:gdLst/>
            <a:ahLst/>
            <a:cxnLst/>
            <a:rect l="l" t="t" r="r" b="b"/>
            <a:pathLst>
              <a:path w="3720912" h="2129815">
                <a:moveTo>
                  <a:pt x="0" y="0"/>
                </a:moveTo>
                <a:lnTo>
                  <a:pt x="3720912" y="0"/>
                </a:lnTo>
                <a:lnTo>
                  <a:pt x="3720912" y="2129815"/>
                </a:lnTo>
                <a:lnTo>
                  <a:pt x="0" y="212981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953581" y="3455316"/>
            <a:ext cx="2725951" cy="729989"/>
          </a:xfrm>
          <a:custGeom>
            <a:avLst/>
            <a:gdLst/>
            <a:ahLst/>
            <a:cxnLst/>
            <a:rect l="l" t="t" r="r" b="b"/>
            <a:pathLst>
              <a:path w="4088927" h="1094984">
                <a:moveTo>
                  <a:pt x="0" y="0"/>
                </a:moveTo>
                <a:lnTo>
                  <a:pt x="4088926" y="0"/>
                </a:lnTo>
                <a:lnTo>
                  <a:pt x="4088926" y="1094984"/>
                </a:lnTo>
                <a:lnTo>
                  <a:pt x="0" y="1094984"/>
                </a:lnTo>
                <a:lnTo>
                  <a:pt x="0" y="0"/>
                </a:lnTo>
                <a:close/>
              </a:path>
            </a:pathLst>
          </a:custGeom>
          <a:blipFill>
            <a:blip r:embed="rId4"/>
            <a:stretch>
              <a:fillRect b="-366314"/>
            </a:stretch>
          </a:blipFill>
        </p:spPr>
        <p:txBody>
          <a:bodyPr/>
          <a:lstStyle/>
          <a:p>
            <a:pPr defTabSz="609630"/>
            <a:endParaRPr lang="en-US" sz="1200">
              <a:solidFill>
                <a:prstClr val="black"/>
              </a:solidFill>
              <a:latin typeface="Calibri"/>
            </a:endParaRPr>
          </a:p>
        </p:txBody>
      </p:sp>
      <p:sp>
        <p:nvSpPr>
          <p:cNvPr id="5" name="Freeform 5"/>
          <p:cNvSpPr/>
          <p:nvPr/>
        </p:nvSpPr>
        <p:spPr>
          <a:xfrm>
            <a:off x="4953580" y="2013042"/>
            <a:ext cx="3055705" cy="863727"/>
          </a:xfrm>
          <a:custGeom>
            <a:avLst/>
            <a:gdLst/>
            <a:ahLst/>
            <a:cxnLst/>
            <a:rect l="l" t="t" r="r" b="b"/>
            <a:pathLst>
              <a:path w="4583557" h="1295590">
                <a:moveTo>
                  <a:pt x="0" y="0"/>
                </a:moveTo>
                <a:lnTo>
                  <a:pt x="4583557" y="0"/>
                </a:lnTo>
                <a:lnTo>
                  <a:pt x="4583557" y="1295589"/>
                </a:lnTo>
                <a:lnTo>
                  <a:pt x="0" y="1295589"/>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2069222" y="622300"/>
            <a:ext cx="8053557" cy="561051"/>
          </a:xfrm>
          <a:prstGeom prst="rect">
            <a:avLst/>
          </a:prstGeom>
        </p:spPr>
        <p:txBody>
          <a:bodyPr lIns="0" tIns="0" rIns="0" bIns="0" rtlCol="0" anchor="t">
            <a:spAutoFit/>
          </a:bodyPr>
          <a:lstStyle/>
          <a:p>
            <a:pPr algn="ctr" defTabSz="609630">
              <a:lnSpc>
                <a:spcPts val="4853"/>
              </a:lnSpc>
            </a:pPr>
            <a:r>
              <a:rPr lang="en-US" sz="3200" b="1" dirty="0">
                <a:solidFill>
                  <a:srgbClr val="000000"/>
                </a:solidFill>
                <a:latin typeface="Arial Rounded MT Bold" panose="020F0704030504030204" pitchFamily="34" charset="0"/>
                <a:ea typeface="Canva Sans Bold"/>
                <a:cs typeface="Canva Sans Bold"/>
                <a:sym typeface="Canva Sans Bold"/>
              </a:rPr>
              <a:t>Supporting Organizations/Individuals</a:t>
            </a:r>
          </a:p>
        </p:txBody>
      </p:sp>
      <p:sp>
        <p:nvSpPr>
          <p:cNvPr id="7" name="TextBox 7"/>
          <p:cNvSpPr txBox="1"/>
          <p:nvPr/>
        </p:nvSpPr>
        <p:spPr>
          <a:xfrm>
            <a:off x="3637149" y="4914639"/>
            <a:ext cx="5007931" cy="1194622"/>
          </a:xfrm>
          <a:prstGeom prst="rect">
            <a:avLst/>
          </a:prstGeom>
        </p:spPr>
        <p:txBody>
          <a:bodyPr lIns="0" tIns="0" rIns="0" bIns="0" rtlCol="0" anchor="t">
            <a:spAutoFit/>
          </a:bodyPr>
          <a:lstStyle/>
          <a:p>
            <a:pPr algn="ctr" defTabSz="609630">
              <a:lnSpc>
                <a:spcPts val="3173"/>
              </a:lnSpc>
            </a:pPr>
            <a:r>
              <a:rPr lang="en-US" sz="2266" dirty="0">
                <a:solidFill>
                  <a:srgbClr val="000000"/>
                </a:solidFill>
                <a:latin typeface="Arial" panose="020B0604020202020204" pitchFamily="34" charset="0"/>
                <a:ea typeface="Canva Sans"/>
                <a:cs typeface="Arial" panose="020B0604020202020204" pitchFamily="34" charset="0"/>
                <a:sym typeface="Canva Sans"/>
              </a:rPr>
              <a:t>Victorian Neighborhood Association</a:t>
            </a:r>
          </a:p>
          <a:p>
            <a:pPr algn="ctr" defTabSz="609630">
              <a:lnSpc>
                <a:spcPts val="3173"/>
              </a:lnSpc>
            </a:pPr>
            <a:r>
              <a:rPr lang="en-US" sz="2266" dirty="0">
                <a:solidFill>
                  <a:srgbClr val="000000"/>
                </a:solidFill>
                <a:latin typeface="Arial" panose="020B0604020202020204" pitchFamily="34" charset="0"/>
                <a:ea typeface="Canva Sans"/>
                <a:cs typeface="Arial" panose="020B0604020202020204" pitchFamily="34" charset="0"/>
                <a:sym typeface="Canva Sans"/>
              </a:rPr>
              <a:t>Live Oak Neighborhood Association</a:t>
            </a:r>
          </a:p>
          <a:p>
            <a:pPr algn="ctr" defTabSz="609630">
              <a:lnSpc>
                <a:spcPts val="3173"/>
              </a:lnSpc>
            </a:pPr>
            <a:r>
              <a:rPr lang="en-US" sz="2266" dirty="0">
                <a:solidFill>
                  <a:srgbClr val="000000"/>
                </a:solidFill>
                <a:latin typeface="Arial" panose="020B0604020202020204" pitchFamily="34" charset="0"/>
                <a:ea typeface="Canva Sans"/>
                <a:cs typeface="Arial" panose="020B0604020202020204" pitchFamily="34" charset="0"/>
                <a:sym typeface="Canva Sans"/>
              </a:rPr>
              <a:t>The Reddick Foundation</a:t>
            </a:r>
          </a:p>
        </p:txBody>
      </p:sp>
      <p:pic>
        <p:nvPicPr>
          <p:cNvPr id="9" name="Picture 8" descr="A bridge with text and black text&#10;&#10;Description automatically generated">
            <a:extLst>
              <a:ext uri="{FF2B5EF4-FFF2-40B4-BE49-F238E27FC236}">
                <a16:creationId xmlns:a16="http://schemas.microsoft.com/office/drawing/2014/main" id="{A6357383-AF1C-120A-A0F7-1ED6370D88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600" y="3314538"/>
            <a:ext cx="1688902" cy="168890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ACB48-A54B-F7D5-1C0B-DFF70D189AB2}"/>
              </a:ext>
            </a:extLst>
          </p:cNvPr>
          <p:cNvSpPr>
            <a:spLocks noGrp="1"/>
          </p:cNvSpPr>
          <p:nvPr>
            <p:ph type="ctrTitle"/>
          </p:nvPr>
        </p:nvSpPr>
        <p:spPr/>
        <p:txBody>
          <a:bodyPr>
            <a:normAutofit/>
          </a:bodyPr>
          <a:lstStyle/>
          <a:p>
            <a:r>
              <a:rPr lang="en-US" sz="6600" dirty="0"/>
              <a:t>Zoning Revisions for Affordable Housing</a:t>
            </a:r>
          </a:p>
        </p:txBody>
      </p:sp>
      <p:sp>
        <p:nvSpPr>
          <p:cNvPr id="8" name="Subtitle 7">
            <a:extLst>
              <a:ext uri="{FF2B5EF4-FFF2-40B4-BE49-F238E27FC236}">
                <a16:creationId xmlns:a16="http://schemas.microsoft.com/office/drawing/2014/main" id="{6C6D92A5-4536-BFD5-332C-5873C6E3ECD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17182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9" name="Rectangle 1058">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23">
              <a:defRPr/>
            </a:pPr>
            <a:endParaRPr lang="en-US">
              <a:solidFill>
                <a:prstClr val="white"/>
              </a:solidFill>
              <a:latin typeface="Century Schoolbook" panose="02040604050505020304"/>
            </a:endParaRPr>
          </a:p>
        </p:txBody>
      </p:sp>
      <p:sp useBgFill="1">
        <p:nvSpPr>
          <p:cNvPr id="1061" name="Rectangle 1060">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prstClr val="white"/>
              </a:solidFill>
              <a:latin typeface="Century Schoolbook" panose="02040604050505020304"/>
            </a:endParaRPr>
          </a:p>
        </p:txBody>
      </p:sp>
      <p:pic>
        <p:nvPicPr>
          <p:cNvPr id="12" name="Picture 11" descr="Diagram&#10;&#10;Description automatically generated">
            <a:extLst>
              <a:ext uri="{FF2B5EF4-FFF2-40B4-BE49-F238E27FC236}">
                <a16:creationId xmlns:a16="http://schemas.microsoft.com/office/drawing/2014/main" id="{5D994F78-8A4F-EEBF-012F-3EAD465ED2C2}"/>
              </a:ext>
            </a:extLst>
          </p:cNvPr>
          <p:cNvPicPr>
            <a:picLocks noChangeAspect="1"/>
          </p:cNvPicPr>
          <p:nvPr/>
        </p:nvPicPr>
        <p:blipFill>
          <a:blip r:embed="rId2">
            <a:alphaModFix amt="40000"/>
            <a:duotone>
              <a:prstClr val="black"/>
              <a:srgbClr val="D9C3A5">
                <a:tint val="50000"/>
                <a:satMod val="180000"/>
              </a:srgbClr>
            </a:duotone>
            <a:extLst>
              <a:ext uri="{BEBA8EAE-BF5A-486C-A8C5-ECC9F3942E4B}">
                <a14:imgProps xmlns:a14="http://schemas.microsoft.com/office/drawing/2010/main">
                  <a14:imgLayer r:embed="rId3">
                    <a14:imgEffect>
                      <a14:sharpenSoften amount="-54000"/>
                    </a14:imgEffect>
                  </a14:imgLayer>
                </a14:imgProps>
              </a:ext>
              <a:ext uri="{28A0092B-C50C-407E-A947-70E740481C1C}">
                <a14:useLocalDpi xmlns:a14="http://schemas.microsoft.com/office/drawing/2010/main" val="0"/>
              </a:ext>
            </a:extLst>
          </a:blip>
          <a:srcRect t="2060" b="11067"/>
          <a:stretch/>
        </p:blipFill>
        <p:spPr>
          <a:xfrm>
            <a:off x="20" y="-2"/>
            <a:ext cx="12191980" cy="6858000"/>
          </a:xfrm>
          <a:prstGeom prst="rect">
            <a:avLst/>
          </a:prstGeom>
        </p:spPr>
      </p:pic>
      <p:sp>
        <p:nvSpPr>
          <p:cNvPr id="2" name="Title 1">
            <a:extLst>
              <a:ext uri="{FF2B5EF4-FFF2-40B4-BE49-F238E27FC236}">
                <a16:creationId xmlns:a16="http://schemas.microsoft.com/office/drawing/2014/main" id="{A13DBD75-1943-8726-954C-217DB0B9DAF1}"/>
              </a:ext>
            </a:extLst>
          </p:cNvPr>
          <p:cNvSpPr>
            <a:spLocks noGrp="1"/>
          </p:cNvSpPr>
          <p:nvPr>
            <p:ph type="title"/>
          </p:nvPr>
        </p:nvSpPr>
        <p:spPr>
          <a:xfrm>
            <a:off x="1261872" y="758952"/>
            <a:ext cx="9418320" cy="4041648"/>
          </a:xfrm>
        </p:spPr>
        <p:txBody>
          <a:bodyPr vert="horz" lIns="91440" tIns="45720" rIns="91440" bIns="45720" rtlCol="0" anchor="b">
            <a:normAutofit/>
          </a:bodyPr>
          <a:lstStyle/>
          <a:p>
            <a:pPr>
              <a:lnSpc>
                <a:spcPct val="85000"/>
              </a:lnSpc>
            </a:pPr>
            <a:r>
              <a:rPr lang="en-US" sz="7200" dirty="0"/>
              <a:t>Existing Modification Processes</a:t>
            </a:r>
          </a:p>
        </p:txBody>
      </p:sp>
      <p:sp>
        <p:nvSpPr>
          <p:cNvPr id="8" name="AutoShape 4" descr="2D Site Plans | 3D Site Plan Rendering Services">
            <a:extLst>
              <a:ext uri="{FF2B5EF4-FFF2-40B4-BE49-F238E27FC236}">
                <a16:creationId xmlns:a16="http://schemas.microsoft.com/office/drawing/2014/main" id="{168E5780-7AA1-F68E-2DC5-83D1769E06F4}"/>
              </a:ext>
            </a:extLst>
          </p:cNvPr>
          <p:cNvSpPr>
            <a:spLocks noChangeAspect="1" noChangeArrowheads="1"/>
          </p:cNvSpPr>
          <p:nvPr/>
        </p:nvSpPr>
        <p:spPr bwMode="auto">
          <a:xfrm>
            <a:off x="5943600" y="1055256"/>
            <a:ext cx="2526145" cy="25261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23">
              <a:defRPr/>
            </a:pPr>
            <a:endParaRPr lang="en-US">
              <a:solidFill>
                <a:prstClr val="white"/>
              </a:solidFill>
              <a:latin typeface="Century Schoolbook" panose="02040604050505020304"/>
            </a:endParaRPr>
          </a:p>
        </p:txBody>
      </p:sp>
      <p:sp>
        <p:nvSpPr>
          <p:cNvPr id="10" name="AutoShape 8">
            <a:extLst>
              <a:ext uri="{FF2B5EF4-FFF2-40B4-BE49-F238E27FC236}">
                <a16:creationId xmlns:a16="http://schemas.microsoft.com/office/drawing/2014/main" id="{ABCEF99A-7123-FF75-9F43-EB5B7E644D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23">
              <a:defRPr/>
            </a:pPr>
            <a:endParaRPr lang="en-US">
              <a:solidFill>
                <a:prstClr val="white"/>
              </a:solidFill>
              <a:latin typeface="Century Schoolbook" panose="02040604050505020304"/>
            </a:endParaRPr>
          </a:p>
        </p:txBody>
      </p:sp>
    </p:spTree>
    <p:extLst>
      <p:ext uri="{BB962C8B-B14F-4D97-AF65-F5344CB8AC3E}">
        <p14:creationId xmlns:p14="http://schemas.microsoft.com/office/powerpoint/2010/main" val="37753777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C68C397E-C9BC-4DE8-986D-204E427AD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23"/>
            <a:endParaRPr lang="en-US">
              <a:solidFill>
                <a:prstClr val="white"/>
              </a:solidFill>
              <a:latin typeface="Century Schoolbook" panose="02040604050505020304"/>
            </a:endParaRPr>
          </a:p>
        </p:txBody>
      </p:sp>
      <p:sp>
        <p:nvSpPr>
          <p:cNvPr id="2" name="Title 1">
            <a:extLst>
              <a:ext uri="{FF2B5EF4-FFF2-40B4-BE49-F238E27FC236}">
                <a16:creationId xmlns:a16="http://schemas.microsoft.com/office/drawing/2014/main" id="{0F094928-574A-6296-F042-C935461B4CC2}"/>
              </a:ext>
            </a:extLst>
          </p:cNvPr>
          <p:cNvSpPr>
            <a:spLocks noGrp="1"/>
          </p:cNvSpPr>
          <p:nvPr>
            <p:ph type="title"/>
          </p:nvPr>
        </p:nvSpPr>
        <p:spPr>
          <a:xfrm>
            <a:off x="1249680" y="318453"/>
            <a:ext cx="9692640" cy="862647"/>
          </a:xfrm>
        </p:spPr>
        <p:txBody>
          <a:bodyPr vert="horz" lIns="91440" tIns="45720" rIns="91440" bIns="45720" rtlCol="0" anchor="b">
            <a:normAutofit/>
          </a:bodyPr>
          <a:lstStyle/>
          <a:p>
            <a:r>
              <a:rPr lang="en-US" dirty="0"/>
              <a:t>Existing Modification Processes</a:t>
            </a:r>
          </a:p>
        </p:txBody>
      </p:sp>
      <p:graphicFrame>
        <p:nvGraphicFramePr>
          <p:cNvPr id="44" name="Content Placeholder 3">
            <a:extLst>
              <a:ext uri="{FF2B5EF4-FFF2-40B4-BE49-F238E27FC236}">
                <a16:creationId xmlns:a16="http://schemas.microsoft.com/office/drawing/2014/main" id="{E815EBA6-1DD9-8DB0-B480-306A8227B9C5}"/>
              </a:ext>
            </a:extLst>
          </p:cNvPr>
          <p:cNvGraphicFramePr>
            <a:graphicFrameLocks noGrp="1"/>
          </p:cNvGraphicFramePr>
          <p:nvPr>
            <p:ph sz="half" idx="2"/>
          </p:nvPr>
        </p:nvGraphicFramePr>
        <p:xfrm>
          <a:off x="1262064" y="1457326"/>
          <a:ext cx="8785735" cy="5082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9304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B6D324E-2D03-4162-AF1E-D5E32234E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23"/>
            <a:endParaRPr lang="en-US">
              <a:solidFill>
                <a:prstClr val="white"/>
              </a:solidFill>
              <a:latin typeface="Century Schoolbook" panose="02040604050505020304"/>
            </a:endParaRPr>
          </a:p>
        </p:txBody>
      </p:sp>
      <p:pic>
        <p:nvPicPr>
          <p:cNvPr id="8" name="Content Placeholder 7">
            <a:extLst>
              <a:ext uri="{FF2B5EF4-FFF2-40B4-BE49-F238E27FC236}">
                <a16:creationId xmlns:a16="http://schemas.microsoft.com/office/drawing/2014/main" id="{77EDE179-614B-16A2-75C3-6504522A3278}"/>
              </a:ext>
            </a:extLst>
          </p:cNvPr>
          <p:cNvPicPr>
            <a:picLocks noGrp="1" noChangeAspect="1"/>
          </p:cNvPicPr>
          <p:nvPr>
            <p:ph sz="half" idx="1"/>
          </p:nvPr>
        </p:nvPicPr>
        <p:blipFill>
          <a:blip r:embed="rId2">
            <a:duotone>
              <a:prstClr val="black"/>
              <a:schemeClr val="tx2">
                <a:tint val="45000"/>
                <a:satMod val="400000"/>
              </a:schemeClr>
            </a:duotone>
          </a:blip>
          <a:srcRect t="5628" b="219"/>
          <a:stretch/>
        </p:blipFill>
        <p:spPr>
          <a:xfrm>
            <a:off x="20" y="10"/>
            <a:ext cx="11292820" cy="6857990"/>
          </a:xfrm>
          <a:prstGeom prst="rect">
            <a:avLst/>
          </a:prstGeom>
        </p:spPr>
      </p:pic>
      <p:sp>
        <p:nvSpPr>
          <p:cNvPr id="15" name="Rectangle 14">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2" y="0"/>
            <a:ext cx="7737169" cy="6858000"/>
          </a:xfrm>
          <a:prstGeom prst="rect">
            <a:avLst/>
          </a:prstGeom>
          <a:solidFill>
            <a:schemeClr val="tx1">
              <a:lumMod val="95000"/>
              <a:lumOff val="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srgbClr val="FFFFFF"/>
              </a:solidFill>
              <a:latin typeface="Century Schoolbook" panose="02040604050505020304"/>
            </a:endParaRPr>
          </a:p>
        </p:txBody>
      </p:sp>
      <p:sp>
        <p:nvSpPr>
          <p:cNvPr id="2" name="Title 1">
            <a:extLst>
              <a:ext uri="{FF2B5EF4-FFF2-40B4-BE49-F238E27FC236}">
                <a16:creationId xmlns:a16="http://schemas.microsoft.com/office/drawing/2014/main" id="{0F094928-574A-6296-F042-C935461B4CC2}"/>
              </a:ext>
            </a:extLst>
          </p:cNvPr>
          <p:cNvSpPr>
            <a:spLocks noGrp="1"/>
          </p:cNvSpPr>
          <p:nvPr>
            <p:ph type="title"/>
          </p:nvPr>
        </p:nvSpPr>
        <p:spPr>
          <a:xfrm>
            <a:off x="4050890" y="365758"/>
            <a:ext cx="6784259" cy="1872825"/>
          </a:xfrm>
        </p:spPr>
        <p:txBody>
          <a:bodyPr vert="horz" lIns="91440" tIns="45720" rIns="91440" bIns="45720" rtlCol="0" anchor="b">
            <a:normAutofit/>
          </a:bodyPr>
          <a:lstStyle/>
          <a:p>
            <a:r>
              <a:rPr lang="en-US" dirty="0">
                <a:solidFill>
                  <a:schemeClr val="bg1"/>
                </a:solidFill>
              </a:rPr>
              <a:t>Prohibited Variances</a:t>
            </a:r>
          </a:p>
        </p:txBody>
      </p:sp>
      <p:sp>
        <p:nvSpPr>
          <p:cNvPr id="4" name="Content Placeholder 3">
            <a:extLst>
              <a:ext uri="{FF2B5EF4-FFF2-40B4-BE49-F238E27FC236}">
                <a16:creationId xmlns:a16="http://schemas.microsoft.com/office/drawing/2014/main" id="{C9205EDF-BB77-C7A4-BF2F-98E2AA07F432}"/>
              </a:ext>
            </a:extLst>
          </p:cNvPr>
          <p:cNvSpPr>
            <a:spLocks noGrp="1"/>
          </p:cNvSpPr>
          <p:nvPr>
            <p:ph sz="half" idx="2"/>
          </p:nvPr>
        </p:nvSpPr>
        <p:spPr>
          <a:xfrm>
            <a:off x="4050890" y="2560317"/>
            <a:ext cx="6784259" cy="3638871"/>
          </a:xfrm>
        </p:spPr>
        <p:txBody>
          <a:bodyPr vert="horz" lIns="91440" tIns="45720" rIns="91440" bIns="45720" rtlCol="0">
            <a:normAutofit/>
          </a:bodyPr>
          <a:lstStyle/>
          <a:p>
            <a:r>
              <a:rPr lang="en-US" sz="2000" dirty="0">
                <a:solidFill>
                  <a:schemeClr val="bg1"/>
                </a:solidFill>
              </a:rPr>
              <a:t>Allowing uses that are not allowed in the zoning district</a:t>
            </a:r>
          </a:p>
          <a:p>
            <a:r>
              <a:rPr lang="en-US" sz="2000" dirty="0">
                <a:solidFill>
                  <a:schemeClr val="bg1"/>
                </a:solidFill>
              </a:rPr>
              <a:t>Lot area per unit</a:t>
            </a:r>
          </a:p>
          <a:p>
            <a:r>
              <a:rPr lang="en-US" sz="2000" dirty="0">
                <a:solidFill>
                  <a:schemeClr val="bg1"/>
                </a:solidFill>
              </a:rPr>
              <a:t>Height variances in the Downtown historic district</a:t>
            </a:r>
          </a:p>
          <a:p>
            <a:r>
              <a:rPr lang="en-US" sz="2000" dirty="0">
                <a:solidFill>
                  <a:schemeClr val="bg1"/>
                </a:solidFill>
              </a:rPr>
              <a:t>Variances to conditions of rezonings or other approvals</a:t>
            </a:r>
          </a:p>
        </p:txBody>
      </p:sp>
      <p:sp>
        <p:nvSpPr>
          <p:cNvPr id="9" name="Arrow: Right 8">
            <a:extLst>
              <a:ext uri="{FF2B5EF4-FFF2-40B4-BE49-F238E27FC236}">
                <a16:creationId xmlns:a16="http://schemas.microsoft.com/office/drawing/2014/main" id="{E14DA0F1-9451-463A-17E9-25C95C5FCA90}"/>
              </a:ext>
            </a:extLst>
          </p:cNvPr>
          <p:cNvSpPr/>
          <p:nvPr/>
        </p:nvSpPr>
        <p:spPr>
          <a:xfrm>
            <a:off x="3251201" y="3316253"/>
            <a:ext cx="757491" cy="478731"/>
          </a:xfrm>
          <a:prstGeom prst="rightArrow">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endParaRPr lang="en-US">
              <a:solidFill>
                <a:prstClr val="white"/>
              </a:solidFill>
              <a:latin typeface="Century Schoolbook" panose="02040604050505020304"/>
            </a:endParaRPr>
          </a:p>
        </p:txBody>
      </p:sp>
      <p:sp>
        <p:nvSpPr>
          <p:cNvPr id="3" name="Arrow: Right 2">
            <a:extLst>
              <a:ext uri="{FF2B5EF4-FFF2-40B4-BE49-F238E27FC236}">
                <a16:creationId xmlns:a16="http://schemas.microsoft.com/office/drawing/2014/main" id="{CBC8126A-B5BF-2802-A7F4-81D3C8146624}"/>
              </a:ext>
            </a:extLst>
          </p:cNvPr>
          <p:cNvSpPr/>
          <p:nvPr/>
        </p:nvSpPr>
        <p:spPr>
          <a:xfrm>
            <a:off x="3248227" y="2514601"/>
            <a:ext cx="757491" cy="478731"/>
          </a:xfrm>
          <a:prstGeom prst="rightArrow">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endParaRPr lang="en-US">
              <a:solidFill>
                <a:prstClr val="white"/>
              </a:solidFill>
              <a:latin typeface="Century Schoolbook" panose="02040604050505020304"/>
            </a:endParaRPr>
          </a:p>
        </p:txBody>
      </p:sp>
    </p:spTree>
    <p:extLst>
      <p:ext uri="{BB962C8B-B14F-4D97-AF65-F5344CB8AC3E}">
        <p14:creationId xmlns:p14="http://schemas.microsoft.com/office/powerpoint/2010/main" val="76083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9" name="Rectangle 1058">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23"/>
            <a:endParaRPr lang="en-US">
              <a:solidFill>
                <a:prstClr val="white"/>
              </a:solidFill>
              <a:latin typeface="Century Schoolbook" panose="02040604050505020304"/>
            </a:endParaRPr>
          </a:p>
        </p:txBody>
      </p:sp>
      <p:sp useBgFill="1">
        <p:nvSpPr>
          <p:cNvPr id="1061" name="Rectangle 1060">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a:solidFill>
                <a:prstClr val="white"/>
              </a:solidFill>
              <a:latin typeface="Century Schoolbook" panose="02040604050505020304"/>
            </a:endParaRPr>
          </a:p>
        </p:txBody>
      </p:sp>
      <p:pic>
        <p:nvPicPr>
          <p:cNvPr id="12" name="Picture 11" descr="Diagram&#10;&#10;Description automatically generated">
            <a:extLst>
              <a:ext uri="{FF2B5EF4-FFF2-40B4-BE49-F238E27FC236}">
                <a16:creationId xmlns:a16="http://schemas.microsoft.com/office/drawing/2014/main" id="{5D994F78-8A4F-EEBF-012F-3EAD465ED2C2}"/>
              </a:ext>
            </a:extLst>
          </p:cNvPr>
          <p:cNvPicPr>
            <a:picLocks noChangeAspect="1"/>
          </p:cNvPicPr>
          <p:nvPr/>
        </p:nvPicPr>
        <p:blipFill>
          <a:blip r:embed="rId2">
            <a:alphaModFix amt="40000"/>
            <a:duotone>
              <a:prstClr val="black"/>
              <a:srgbClr val="D9C3A5">
                <a:tint val="50000"/>
                <a:satMod val="180000"/>
              </a:srgbClr>
            </a:duotone>
            <a:extLst>
              <a:ext uri="{BEBA8EAE-BF5A-486C-A8C5-ECC9F3942E4B}">
                <a14:imgProps xmlns:a14="http://schemas.microsoft.com/office/drawing/2010/main">
                  <a14:imgLayer r:embed="rId3">
                    <a14:imgEffect>
                      <a14:sharpenSoften amount="-54000"/>
                    </a14:imgEffect>
                  </a14:imgLayer>
                </a14:imgProps>
              </a:ext>
              <a:ext uri="{28A0092B-C50C-407E-A947-70E740481C1C}">
                <a14:useLocalDpi xmlns:a14="http://schemas.microsoft.com/office/drawing/2010/main" val="0"/>
              </a:ext>
            </a:extLst>
          </a:blip>
          <a:srcRect t="2060" b="11067"/>
          <a:stretch/>
        </p:blipFill>
        <p:spPr>
          <a:xfrm>
            <a:off x="20" y="-2"/>
            <a:ext cx="12191980" cy="6858000"/>
          </a:xfrm>
          <a:prstGeom prst="rect">
            <a:avLst/>
          </a:prstGeom>
        </p:spPr>
      </p:pic>
      <p:sp>
        <p:nvSpPr>
          <p:cNvPr id="2" name="Title 1">
            <a:extLst>
              <a:ext uri="{FF2B5EF4-FFF2-40B4-BE49-F238E27FC236}">
                <a16:creationId xmlns:a16="http://schemas.microsoft.com/office/drawing/2014/main" id="{A13DBD75-1943-8726-954C-217DB0B9DAF1}"/>
              </a:ext>
            </a:extLst>
          </p:cNvPr>
          <p:cNvSpPr>
            <a:spLocks noGrp="1"/>
          </p:cNvSpPr>
          <p:nvPr>
            <p:ph type="title"/>
          </p:nvPr>
        </p:nvSpPr>
        <p:spPr>
          <a:xfrm>
            <a:off x="1261872" y="758952"/>
            <a:ext cx="9418320" cy="4041648"/>
          </a:xfrm>
        </p:spPr>
        <p:txBody>
          <a:bodyPr vert="horz" lIns="91440" tIns="45720" rIns="91440" bIns="45720" rtlCol="0" anchor="b">
            <a:normAutofit/>
          </a:bodyPr>
          <a:lstStyle/>
          <a:p>
            <a:pPr>
              <a:lnSpc>
                <a:spcPct val="85000"/>
              </a:lnSpc>
            </a:pPr>
            <a:r>
              <a:rPr lang="en-US" sz="7200" dirty="0"/>
              <a:t>Zoning Revisions for Affordable Housing</a:t>
            </a:r>
          </a:p>
        </p:txBody>
      </p:sp>
      <p:sp>
        <p:nvSpPr>
          <p:cNvPr id="8" name="AutoShape 4" descr="2D Site Plans | 3D Site Plan Rendering Services">
            <a:extLst>
              <a:ext uri="{FF2B5EF4-FFF2-40B4-BE49-F238E27FC236}">
                <a16:creationId xmlns:a16="http://schemas.microsoft.com/office/drawing/2014/main" id="{168E5780-7AA1-F68E-2DC5-83D1769E06F4}"/>
              </a:ext>
            </a:extLst>
          </p:cNvPr>
          <p:cNvSpPr>
            <a:spLocks noChangeAspect="1" noChangeArrowheads="1"/>
          </p:cNvSpPr>
          <p:nvPr/>
        </p:nvSpPr>
        <p:spPr bwMode="auto">
          <a:xfrm>
            <a:off x="5943600" y="1055256"/>
            <a:ext cx="2526145" cy="25261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23"/>
            <a:endParaRPr lang="en-US">
              <a:solidFill>
                <a:prstClr val="white"/>
              </a:solidFill>
              <a:latin typeface="Century Schoolbook" panose="02040604050505020304"/>
            </a:endParaRPr>
          </a:p>
        </p:txBody>
      </p:sp>
      <p:sp>
        <p:nvSpPr>
          <p:cNvPr id="10" name="AutoShape 8">
            <a:extLst>
              <a:ext uri="{FF2B5EF4-FFF2-40B4-BE49-F238E27FC236}">
                <a16:creationId xmlns:a16="http://schemas.microsoft.com/office/drawing/2014/main" id="{ABCEF99A-7123-FF75-9F43-EB5B7E644D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23"/>
            <a:endParaRPr lang="en-US">
              <a:solidFill>
                <a:prstClr val="white"/>
              </a:solidFill>
              <a:latin typeface="Century Schoolbook" panose="02040604050505020304"/>
            </a:endParaRPr>
          </a:p>
        </p:txBody>
      </p:sp>
    </p:spTree>
    <p:extLst>
      <p:ext uri="{BB962C8B-B14F-4D97-AF65-F5344CB8AC3E}">
        <p14:creationId xmlns:p14="http://schemas.microsoft.com/office/powerpoint/2010/main" val="31587769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DB0431E-0B04-44A1-9C51-531E28D18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a:solidFill>
                <a:prstClr val="white"/>
              </a:solidFill>
              <a:latin typeface="Century Schoolbook" panose="02040604050505020304"/>
            </a:endParaRPr>
          </a:p>
        </p:txBody>
      </p:sp>
      <p:sp>
        <p:nvSpPr>
          <p:cNvPr id="2" name="Title 1">
            <a:extLst>
              <a:ext uri="{FF2B5EF4-FFF2-40B4-BE49-F238E27FC236}">
                <a16:creationId xmlns:a16="http://schemas.microsoft.com/office/drawing/2014/main" id="{A13DBD75-1943-8726-954C-217DB0B9DAF1}"/>
              </a:ext>
            </a:extLst>
          </p:cNvPr>
          <p:cNvSpPr>
            <a:spLocks noGrp="1"/>
          </p:cNvSpPr>
          <p:nvPr>
            <p:ph type="title"/>
          </p:nvPr>
        </p:nvSpPr>
        <p:spPr>
          <a:xfrm>
            <a:off x="1261872" y="365760"/>
            <a:ext cx="9692640" cy="1325562"/>
          </a:xfrm>
        </p:spPr>
        <p:txBody>
          <a:bodyPr>
            <a:normAutofit/>
          </a:bodyPr>
          <a:lstStyle/>
          <a:p>
            <a:r>
              <a:rPr lang="en-US" dirty="0"/>
              <a:t>Affordable Housing Revisions</a:t>
            </a:r>
          </a:p>
        </p:txBody>
      </p:sp>
      <p:sp>
        <p:nvSpPr>
          <p:cNvPr id="27" name="Content Placeholder 2">
            <a:extLst>
              <a:ext uri="{FF2B5EF4-FFF2-40B4-BE49-F238E27FC236}">
                <a16:creationId xmlns:a16="http://schemas.microsoft.com/office/drawing/2014/main" id="{6B083E01-A2B3-59F9-7976-B583E8871D0E}"/>
              </a:ext>
            </a:extLst>
          </p:cNvPr>
          <p:cNvSpPr>
            <a:spLocks noGrp="1"/>
          </p:cNvSpPr>
          <p:nvPr>
            <p:ph idx="1"/>
          </p:nvPr>
        </p:nvSpPr>
        <p:spPr>
          <a:xfrm>
            <a:off x="1261872" y="1828801"/>
            <a:ext cx="8595360" cy="4351337"/>
          </a:xfrm>
        </p:spPr>
        <p:txBody>
          <a:bodyPr>
            <a:normAutofit/>
          </a:bodyPr>
          <a:lstStyle/>
          <a:p>
            <a:pPr>
              <a:spcAft>
                <a:spcPts val="1200"/>
              </a:spcAft>
            </a:pPr>
            <a:r>
              <a:rPr lang="en-US" sz="2000" dirty="0"/>
              <a:t>Two proposed methods of modifying zoning standards</a:t>
            </a:r>
          </a:p>
          <a:p>
            <a:pPr lvl="1">
              <a:spcAft>
                <a:spcPts val="1200"/>
              </a:spcAft>
            </a:pPr>
            <a:r>
              <a:rPr lang="en-US" sz="1800" dirty="0"/>
              <a:t>“</a:t>
            </a:r>
            <a:r>
              <a:rPr lang="en-US" sz="1800" u="sng" dirty="0"/>
              <a:t>By-right</a:t>
            </a:r>
            <a:r>
              <a:rPr lang="en-US" sz="1800" dirty="0"/>
              <a:t>”: Minor modifications that can be approved by staff without a review board</a:t>
            </a:r>
          </a:p>
          <a:p>
            <a:pPr lvl="1">
              <a:spcAft>
                <a:spcPts val="1200"/>
              </a:spcAft>
            </a:pPr>
            <a:r>
              <a:rPr lang="en-US" sz="1800" u="sng" dirty="0"/>
              <a:t>Special Exception</a:t>
            </a:r>
            <a:r>
              <a:rPr lang="en-US" sz="1800" dirty="0"/>
              <a:t>: Allow larger modifications through the special exception process, reviewed by Planning Commission</a:t>
            </a:r>
          </a:p>
          <a:p>
            <a:pPr>
              <a:spcAft>
                <a:spcPts val="600"/>
              </a:spcAft>
            </a:pPr>
            <a:r>
              <a:rPr lang="en-US" sz="2000" dirty="0"/>
              <a:t>Either option requires verification by the City that affordable housing will be included in the development</a:t>
            </a:r>
          </a:p>
          <a:p>
            <a:pPr>
              <a:spcAft>
                <a:spcPts val="600"/>
              </a:spcAft>
            </a:pPr>
            <a:r>
              <a:rPr lang="en-US" sz="2000" dirty="0"/>
              <a:t>Housing Services will also apply affordable housing standards supplementing the zoning process</a:t>
            </a:r>
          </a:p>
          <a:p>
            <a:pPr marL="274334" lvl="1" indent="0">
              <a:buNone/>
            </a:pPr>
            <a:endParaRPr lang="en-US" dirty="0"/>
          </a:p>
        </p:txBody>
      </p:sp>
      <p:sp>
        <p:nvSpPr>
          <p:cNvPr id="28" name="Rectangle 27">
            <a:extLst>
              <a:ext uri="{FF2B5EF4-FFF2-40B4-BE49-F238E27FC236}">
                <a16:creationId xmlns:a16="http://schemas.microsoft.com/office/drawing/2014/main" id="{6B424749-EEE0-49C9-9ABF-97B171A3E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23"/>
            <a:endParaRPr lang="en-US">
              <a:solidFill>
                <a:prstClr val="white"/>
              </a:solidFill>
              <a:latin typeface="Century Schoolbook" panose="02040604050505020304"/>
            </a:endParaRPr>
          </a:p>
        </p:txBody>
      </p:sp>
    </p:spTree>
    <p:extLst>
      <p:ext uri="{BB962C8B-B14F-4D97-AF65-F5344CB8AC3E}">
        <p14:creationId xmlns:p14="http://schemas.microsoft.com/office/powerpoint/2010/main" val="3053991251"/>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DB0431E-0B04-44A1-9C51-531E28D18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prstClr val="white"/>
              </a:solidFill>
              <a:latin typeface="Century Schoolbook" panose="02040604050505020304"/>
            </a:endParaRPr>
          </a:p>
        </p:txBody>
      </p:sp>
      <p:sp>
        <p:nvSpPr>
          <p:cNvPr id="2" name="Title 1">
            <a:extLst>
              <a:ext uri="{FF2B5EF4-FFF2-40B4-BE49-F238E27FC236}">
                <a16:creationId xmlns:a16="http://schemas.microsoft.com/office/drawing/2014/main" id="{A13DBD75-1943-8726-954C-217DB0B9DAF1}"/>
              </a:ext>
            </a:extLst>
          </p:cNvPr>
          <p:cNvSpPr>
            <a:spLocks noGrp="1"/>
          </p:cNvSpPr>
          <p:nvPr>
            <p:ph type="title"/>
          </p:nvPr>
        </p:nvSpPr>
        <p:spPr>
          <a:xfrm>
            <a:off x="1261872" y="365760"/>
            <a:ext cx="9692640" cy="1325562"/>
          </a:xfrm>
        </p:spPr>
        <p:txBody>
          <a:bodyPr>
            <a:normAutofit/>
          </a:bodyPr>
          <a:lstStyle/>
          <a:p>
            <a:r>
              <a:rPr lang="en-US" dirty="0"/>
              <a:t>Affordable Housing Definition</a:t>
            </a:r>
          </a:p>
        </p:txBody>
      </p:sp>
      <p:sp>
        <p:nvSpPr>
          <p:cNvPr id="27" name="Content Placeholder 2">
            <a:extLst>
              <a:ext uri="{FF2B5EF4-FFF2-40B4-BE49-F238E27FC236}">
                <a16:creationId xmlns:a16="http://schemas.microsoft.com/office/drawing/2014/main" id="{6B083E01-A2B3-59F9-7976-B583E8871D0E}"/>
              </a:ext>
            </a:extLst>
          </p:cNvPr>
          <p:cNvSpPr>
            <a:spLocks noGrp="1"/>
          </p:cNvSpPr>
          <p:nvPr>
            <p:ph idx="1"/>
          </p:nvPr>
        </p:nvSpPr>
        <p:spPr>
          <a:xfrm>
            <a:off x="1261872" y="1828801"/>
            <a:ext cx="8595360" cy="4351337"/>
          </a:xfrm>
        </p:spPr>
        <p:txBody>
          <a:bodyPr>
            <a:normAutofit/>
          </a:bodyPr>
          <a:lstStyle/>
          <a:p>
            <a:pPr>
              <a:spcAft>
                <a:spcPts val="1200"/>
              </a:spcAft>
            </a:pPr>
            <a:r>
              <a:rPr lang="en-US" sz="2000" dirty="0"/>
              <a:t>Housing Services will review projects to verify affordable housing will be provided </a:t>
            </a:r>
          </a:p>
          <a:p>
            <a:pPr>
              <a:spcAft>
                <a:spcPts val="1200"/>
              </a:spcAft>
            </a:pPr>
            <a:r>
              <a:rPr lang="en-US" sz="2000" dirty="0"/>
              <a:t>Housing Services development standards :</a:t>
            </a:r>
          </a:p>
          <a:p>
            <a:pPr lvl="1">
              <a:spcAft>
                <a:spcPts val="1200"/>
              </a:spcAft>
            </a:pPr>
            <a:r>
              <a:rPr lang="en-US" sz="1800" dirty="0"/>
              <a:t>Time period of affordability</a:t>
            </a:r>
          </a:p>
          <a:p>
            <a:pPr lvl="1">
              <a:spcAft>
                <a:spcPts val="1200"/>
              </a:spcAft>
            </a:pPr>
            <a:r>
              <a:rPr lang="en-US" sz="1800" dirty="0"/>
              <a:t>Income levels of affordability</a:t>
            </a:r>
          </a:p>
          <a:p>
            <a:pPr lvl="1">
              <a:spcAft>
                <a:spcPts val="1200"/>
              </a:spcAft>
            </a:pPr>
            <a:r>
              <a:rPr lang="en-US" sz="1800" dirty="0"/>
              <a:t>Proportion of affordable units</a:t>
            </a:r>
          </a:p>
          <a:p>
            <a:pPr lvl="1">
              <a:spcAft>
                <a:spcPts val="1200"/>
              </a:spcAft>
            </a:pPr>
            <a:r>
              <a:rPr lang="en-US" sz="1800" dirty="0"/>
              <a:t>Maximum site area</a:t>
            </a:r>
          </a:p>
          <a:p>
            <a:pPr lvl="1">
              <a:spcAft>
                <a:spcPts val="1200"/>
              </a:spcAft>
            </a:pPr>
            <a:r>
              <a:rPr lang="en-US" sz="1800" dirty="0"/>
              <a:t>Neighborhood design standards</a:t>
            </a:r>
          </a:p>
          <a:p>
            <a:pPr lvl="1">
              <a:spcAft>
                <a:spcPts val="1200"/>
              </a:spcAft>
            </a:pPr>
            <a:r>
              <a:rPr lang="en-US" sz="1800" dirty="0"/>
              <a:t>Enforcement mechanism</a:t>
            </a:r>
            <a:endParaRPr lang="en-US" dirty="0"/>
          </a:p>
        </p:txBody>
      </p:sp>
      <p:sp>
        <p:nvSpPr>
          <p:cNvPr id="28" name="Rectangle 27">
            <a:extLst>
              <a:ext uri="{FF2B5EF4-FFF2-40B4-BE49-F238E27FC236}">
                <a16:creationId xmlns:a16="http://schemas.microsoft.com/office/drawing/2014/main" id="{6B424749-EEE0-49C9-9ABF-97B171A3E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23">
              <a:defRPr/>
            </a:pPr>
            <a:endParaRPr lang="en-US">
              <a:solidFill>
                <a:prstClr val="white"/>
              </a:solidFill>
              <a:latin typeface="Century Schoolbook" panose="02040604050505020304"/>
            </a:endParaRPr>
          </a:p>
        </p:txBody>
      </p:sp>
    </p:spTree>
    <p:extLst>
      <p:ext uri="{BB962C8B-B14F-4D97-AF65-F5344CB8AC3E}">
        <p14:creationId xmlns:p14="http://schemas.microsoft.com/office/powerpoint/2010/main" val="1623411738"/>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9" name="Rectangle 1058">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23">
              <a:defRPr/>
            </a:pPr>
            <a:endParaRPr lang="en-US">
              <a:solidFill>
                <a:prstClr val="white"/>
              </a:solidFill>
              <a:latin typeface="Century Schoolbook" panose="02040604050505020304"/>
            </a:endParaRPr>
          </a:p>
        </p:txBody>
      </p:sp>
      <p:sp useBgFill="1">
        <p:nvSpPr>
          <p:cNvPr id="1061" name="Rectangle 1060">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prstClr val="white"/>
              </a:solidFill>
              <a:latin typeface="Century Schoolbook" panose="02040604050505020304"/>
            </a:endParaRPr>
          </a:p>
        </p:txBody>
      </p:sp>
      <p:pic>
        <p:nvPicPr>
          <p:cNvPr id="12" name="Picture 11" descr="Diagram&#10;&#10;Description automatically generated">
            <a:extLst>
              <a:ext uri="{FF2B5EF4-FFF2-40B4-BE49-F238E27FC236}">
                <a16:creationId xmlns:a16="http://schemas.microsoft.com/office/drawing/2014/main" id="{5D994F78-8A4F-EEBF-012F-3EAD465ED2C2}"/>
              </a:ext>
            </a:extLst>
          </p:cNvPr>
          <p:cNvPicPr>
            <a:picLocks noChangeAspect="1"/>
          </p:cNvPicPr>
          <p:nvPr/>
        </p:nvPicPr>
        <p:blipFill>
          <a:blip r:embed="rId2">
            <a:alphaModFix amt="40000"/>
            <a:duotone>
              <a:prstClr val="black"/>
              <a:srgbClr val="D9C3A5">
                <a:tint val="50000"/>
                <a:satMod val="180000"/>
              </a:srgbClr>
            </a:duotone>
            <a:extLst>
              <a:ext uri="{BEBA8EAE-BF5A-486C-A8C5-ECC9F3942E4B}">
                <a14:imgProps xmlns:a14="http://schemas.microsoft.com/office/drawing/2010/main">
                  <a14:imgLayer r:embed="rId3">
                    <a14:imgEffect>
                      <a14:sharpenSoften amount="-54000"/>
                    </a14:imgEffect>
                  </a14:imgLayer>
                </a14:imgProps>
              </a:ext>
              <a:ext uri="{28A0092B-C50C-407E-A947-70E740481C1C}">
                <a14:useLocalDpi xmlns:a14="http://schemas.microsoft.com/office/drawing/2010/main" val="0"/>
              </a:ext>
            </a:extLst>
          </a:blip>
          <a:srcRect t="2060" b="11067"/>
          <a:stretch/>
        </p:blipFill>
        <p:spPr>
          <a:xfrm>
            <a:off x="20" y="-2"/>
            <a:ext cx="12191980" cy="6858000"/>
          </a:xfrm>
          <a:prstGeom prst="rect">
            <a:avLst/>
          </a:prstGeom>
        </p:spPr>
      </p:pic>
      <p:sp>
        <p:nvSpPr>
          <p:cNvPr id="2" name="Title 1">
            <a:extLst>
              <a:ext uri="{FF2B5EF4-FFF2-40B4-BE49-F238E27FC236}">
                <a16:creationId xmlns:a16="http://schemas.microsoft.com/office/drawing/2014/main" id="{A13DBD75-1943-8726-954C-217DB0B9DAF1}"/>
              </a:ext>
            </a:extLst>
          </p:cNvPr>
          <p:cNvSpPr>
            <a:spLocks noGrp="1"/>
          </p:cNvSpPr>
          <p:nvPr>
            <p:ph type="title"/>
          </p:nvPr>
        </p:nvSpPr>
        <p:spPr>
          <a:xfrm>
            <a:off x="1261872" y="758952"/>
            <a:ext cx="9418320" cy="4041648"/>
          </a:xfrm>
        </p:spPr>
        <p:txBody>
          <a:bodyPr vert="horz" lIns="91440" tIns="45720" rIns="91440" bIns="45720" rtlCol="0" anchor="b">
            <a:normAutofit/>
          </a:bodyPr>
          <a:lstStyle/>
          <a:p>
            <a:pPr>
              <a:lnSpc>
                <a:spcPct val="85000"/>
              </a:lnSpc>
            </a:pPr>
            <a:r>
              <a:rPr lang="en-US" sz="7200" dirty="0"/>
              <a:t>Example Scenario</a:t>
            </a:r>
          </a:p>
        </p:txBody>
      </p:sp>
      <p:sp>
        <p:nvSpPr>
          <p:cNvPr id="8" name="AutoShape 4" descr="2D Site Plans | 3D Site Plan Rendering Services">
            <a:extLst>
              <a:ext uri="{FF2B5EF4-FFF2-40B4-BE49-F238E27FC236}">
                <a16:creationId xmlns:a16="http://schemas.microsoft.com/office/drawing/2014/main" id="{168E5780-7AA1-F68E-2DC5-83D1769E06F4}"/>
              </a:ext>
            </a:extLst>
          </p:cNvPr>
          <p:cNvSpPr>
            <a:spLocks noChangeAspect="1" noChangeArrowheads="1"/>
          </p:cNvSpPr>
          <p:nvPr/>
        </p:nvSpPr>
        <p:spPr bwMode="auto">
          <a:xfrm>
            <a:off x="5943600" y="1055256"/>
            <a:ext cx="2526145" cy="25261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23">
              <a:defRPr/>
            </a:pPr>
            <a:endParaRPr lang="en-US">
              <a:solidFill>
                <a:prstClr val="white"/>
              </a:solidFill>
              <a:latin typeface="Century Schoolbook" panose="02040604050505020304"/>
            </a:endParaRPr>
          </a:p>
        </p:txBody>
      </p:sp>
      <p:sp>
        <p:nvSpPr>
          <p:cNvPr id="10" name="AutoShape 8">
            <a:extLst>
              <a:ext uri="{FF2B5EF4-FFF2-40B4-BE49-F238E27FC236}">
                <a16:creationId xmlns:a16="http://schemas.microsoft.com/office/drawing/2014/main" id="{ABCEF99A-7123-FF75-9F43-EB5B7E644D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23">
              <a:defRPr/>
            </a:pPr>
            <a:endParaRPr lang="en-US">
              <a:solidFill>
                <a:prstClr val="white"/>
              </a:solidFill>
              <a:latin typeface="Century Schoolbook" panose="02040604050505020304"/>
            </a:endParaRPr>
          </a:p>
        </p:txBody>
      </p:sp>
    </p:spTree>
    <p:extLst>
      <p:ext uri="{BB962C8B-B14F-4D97-AF65-F5344CB8AC3E}">
        <p14:creationId xmlns:p14="http://schemas.microsoft.com/office/powerpoint/2010/main" val="22006310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039">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23">
              <a:defRPr/>
            </a:pPr>
            <a:endParaRPr lang="en-US">
              <a:solidFill>
                <a:prstClr val="white"/>
              </a:solidFill>
              <a:latin typeface="Century Schoolbook" panose="02040604050505020304"/>
            </a:endParaRPr>
          </a:p>
        </p:txBody>
      </p:sp>
      <p:sp>
        <p:nvSpPr>
          <p:cNvPr id="1041" name="Rectangle 1040">
            <a:extLst>
              <a:ext uri="{FF2B5EF4-FFF2-40B4-BE49-F238E27FC236}">
                <a16:creationId xmlns:a16="http://schemas.microsoft.com/office/drawing/2014/main" id="{B298ECBA-3258-45DF-8FD4-7581736BC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prstClr val="white"/>
              </a:solidFill>
              <a:latin typeface="Century Schoolbook" panose="02040604050505020304"/>
            </a:endParaRPr>
          </a:p>
        </p:txBody>
      </p:sp>
      <p:sp>
        <p:nvSpPr>
          <p:cNvPr id="1042" name="Rectangle 1041">
            <a:extLst>
              <a:ext uri="{FF2B5EF4-FFF2-40B4-BE49-F238E27FC236}">
                <a16:creationId xmlns:a16="http://schemas.microsoft.com/office/drawing/2014/main" id="{B62BF453-BD82-4B90-9FE7-517031338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23">
              <a:defRPr/>
            </a:pPr>
            <a:endParaRPr lang="en-US">
              <a:solidFill>
                <a:prstClr val="white"/>
              </a:solidFill>
              <a:latin typeface="Century Schoolbook" panose="02040604050505020304"/>
            </a:endParaRPr>
          </a:p>
        </p:txBody>
      </p:sp>
      <p:sp useBgFill="1">
        <p:nvSpPr>
          <p:cNvPr id="1043" name="Rectangle 1042">
            <a:extLst>
              <a:ext uri="{FF2B5EF4-FFF2-40B4-BE49-F238E27FC236}">
                <a16:creationId xmlns:a16="http://schemas.microsoft.com/office/drawing/2014/main" id="{072366D3-9B5C-42E1-9906-77FF6BB55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4" y="0"/>
            <a:ext cx="75610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prstClr val="white"/>
              </a:solidFill>
              <a:latin typeface="Century Schoolbook" panose="02040604050505020304"/>
            </a:endParaRPr>
          </a:p>
        </p:txBody>
      </p:sp>
      <p:sp>
        <p:nvSpPr>
          <p:cNvPr id="1039" name="Rectangle 1038">
            <a:extLst>
              <a:ext uri="{FF2B5EF4-FFF2-40B4-BE49-F238E27FC236}">
                <a16:creationId xmlns:a16="http://schemas.microsoft.com/office/drawing/2014/main" id="{121F5E60-4E89-4B16-A245-12BD99359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prstClr val="white"/>
              </a:solidFill>
              <a:latin typeface="Century Schoolbook" panose="02040604050505020304"/>
            </a:endParaRPr>
          </a:p>
        </p:txBody>
      </p:sp>
      <p:pic>
        <p:nvPicPr>
          <p:cNvPr id="8" name="Picture 7">
            <a:extLst>
              <a:ext uri="{FF2B5EF4-FFF2-40B4-BE49-F238E27FC236}">
                <a16:creationId xmlns:a16="http://schemas.microsoft.com/office/drawing/2014/main" id="{4A438543-6CED-F294-4B58-0B7A6164F952}"/>
              </a:ext>
            </a:extLst>
          </p:cNvPr>
          <p:cNvPicPr>
            <a:picLocks noChangeAspect="1"/>
          </p:cNvPicPr>
          <p:nvPr/>
        </p:nvPicPr>
        <p:blipFill>
          <a:blip r:embed="rId2">
            <a:extLst>
              <a:ext uri="{28A0092B-C50C-407E-A947-70E740481C1C}">
                <a14:useLocalDpi xmlns:a14="http://schemas.microsoft.com/office/drawing/2010/main" val="0"/>
              </a:ext>
            </a:extLst>
          </a:blip>
          <a:srcRect t="4640" b="4640"/>
          <a:stretch/>
        </p:blipFill>
        <p:spPr>
          <a:xfrm>
            <a:off x="50318" y="-3244"/>
            <a:ext cx="7962973" cy="6858000"/>
          </a:xfrm>
          <a:prstGeom prst="rect">
            <a:avLst/>
          </a:prstGeom>
        </p:spPr>
      </p:pic>
      <p:cxnSp>
        <p:nvCxnSpPr>
          <p:cNvPr id="7" name="Straight Arrow Connector 6">
            <a:extLst>
              <a:ext uri="{FF2B5EF4-FFF2-40B4-BE49-F238E27FC236}">
                <a16:creationId xmlns:a16="http://schemas.microsoft.com/office/drawing/2014/main" id="{C894D3D5-DF5D-4C02-8FAF-19782126A4B0}"/>
              </a:ext>
            </a:extLst>
          </p:cNvPr>
          <p:cNvCxnSpPr>
            <a:cxnSpLocks/>
          </p:cNvCxnSpPr>
          <p:nvPr/>
        </p:nvCxnSpPr>
        <p:spPr>
          <a:xfrm>
            <a:off x="3431887" y="1136651"/>
            <a:ext cx="2349789" cy="777875"/>
          </a:xfrm>
          <a:prstGeom prst="straightConnector1">
            <a:avLst/>
          </a:prstGeom>
          <a:ln w="5715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21D4946-AC79-D0DF-EBE3-2C103E8D87F9}"/>
              </a:ext>
            </a:extLst>
          </p:cNvPr>
          <p:cNvSpPr txBox="1"/>
          <p:nvPr/>
        </p:nvSpPr>
        <p:spPr>
          <a:xfrm rot="1083242">
            <a:off x="4238747" y="1007349"/>
            <a:ext cx="1032021" cy="461665"/>
          </a:xfrm>
          <a:prstGeom prst="rect">
            <a:avLst/>
          </a:prstGeom>
          <a:noFill/>
        </p:spPr>
        <p:txBody>
          <a:bodyPr wrap="square" rtlCol="0">
            <a:spAutoFit/>
          </a:bodyPr>
          <a:lstStyle/>
          <a:p>
            <a:pPr algn="ctr" defTabSz="457223">
              <a:defRPr/>
            </a:pPr>
            <a:r>
              <a:rPr lang="en-US" sz="2400" b="1" dirty="0">
                <a:ln w="0"/>
                <a:solidFill>
                  <a:srgbClr val="99CB38">
                    <a:lumMod val="50000"/>
                  </a:srgbClr>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57.6 ft</a:t>
            </a:r>
          </a:p>
        </p:txBody>
      </p:sp>
      <p:cxnSp>
        <p:nvCxnSpPr>
          <p:cNvPr id="12" name="Straight Arrow Connector 11">
            <a:extLst>
              <a:ext uri="{FF2B5EF4-FFF2-40B4-BE49-F238E27FC236}">
                <a16:creationId xmlns:a16="http://schemas.microsoft.com/office/drawing/2014/main" id="{B88BA632-1D07-55CD-E6B0-C7A419882735}"/>
              </a:ext>
            </a:extLst>
          </p:cNvPr>
          <p:cNvCxnSpPr>
            <a:cxnSpLocks/>
          </p:cNvCxnSpPr>
          <p:nvPr/>
        </p:nvCxnSpPr>
        <p:spPr>
          <a:xfrm flipH="1">
            <a:off x="1991014" y="1225551"/>
            <a:ext cx="1247486" cy="3753427"/>
          </a:xfrm>
          <a:prstGeom prst="straightConnector1">
            <a:avLst/>
          </a:prstGeom>
          <a:ln w="5715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C2DFE18-89DE-2D66-AD99-51FD695390DA}"/>
              </a:ext>
            </a:extLst>
          </p:cNvPr>
          <p:cNvSpPr txBox="1"/>
          <p:nvPr/>
        </p:nvSpPr>
        <p:spPr>
          <a:xfrm rot="1029110">
            <a:off x="1615132" y="2407524"/>
            <a:ext cx="1032021" cy="461665"/>
          </a:xfrm>
          <a:prstGeom prst="rect">
            <a:avLst/>
          </a:prstGeom>
          <a:noFill/>
        </p:spPr>
        <p:txBody>
          <a:bodyPr wrap="square" rtlCol="0">
            <a:spAutoFit/>
          </a:bodyPr>
          <a:lstStyle/>
          <a:p>
            <a:pPr algn="ctr" defTabSz="457223">
              <a:defRPr/>
            </a:pPr>
            <a:r>
              <a:rPr lang="en-US" sz="2400" b="1" dirty="0">
                <a:ln w="0"/>
                <a:solidFill>
                  <a:srgbClr val="99CB38">
                    <a:lumMod val="50000"/>
                  </a:srgbClr>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92 ft</a:t>
            </a:r>
          </a:p>
        </p:txBody>
      </p:sp>
      <p:sp>
        <p:nvSpPr>
          <p:cNvPr id="20" name="TextBox 19">
            <a:extLst>
              <a:ext uri="{FF2B5EF4-FFF2-40B4-BE49-F238E27FC236}">
                <a16:creationId xmlns:a16="http://schemas.microsoft.com/office/drawing/2014/main" id="{9A64C90B-95D8-EB8F-14DF-A838922DC54E}"/>
              </a:ext>
            </a:extLst>
          </p:cNvPr>
          <p:cNvSpPr txBox="1"/>
          <p:nvPr/>
        </p:nvSpPr>
        <p:spPr>
          <a:xfrm rot="1029110">
            <a:off x="3423960" y="2883068"/>
            <a:ext cx="1032021" cy="830997"/>
          </a:xfrm>
          <a:prstGeom prst="rect">
            <a:avLst/>
          </a:prstGeom>
          <a:noFill/>
        </p:spPr>
        <p:txBody>
          <a:bodyPr wrap="square" rtlCol="0">
            <a:spAutoFit/>
          </a:bodyPr>
          <a:lstStyle/>
          <a:p>
            <a:pPr algn="ctr" defTabSz="457223">
              <a:defRPr/>
            </a:pPr>
            <a:r>
              <a:rPr lang="en-US" sz="2400" b="1" dirty="0">
                <a:ln w="0"/>
                <a:solidFill>
                  <a:srgbClr val="99CB38">
                    <a:lumMod val="50000"/>
                  </a:srgbClr>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5,299 sq ft</a:t>
            </a:r>
          </a:p>
        </p:txBody>
      </p:sp>
      <p:sp>
        <p:nvSpPr>
          <p:cNvPr id="13" name="Title 1">
            <a:extLst>
              <a:ext uri="{FF2B5EF4-FFF2-40B4-BE49-F238E27FC236}">
                <a16:creationId xmlns:a16="http://schemas.microsoft.com/office/drawing/2014/main" id="{DE204426-14C3-2F6D-2E29-AB570DC3242A}"/>
              </a:ext>
            </a:extLst>
          </p:cNvPr>
          <p:cNvSpPr txBox="1">
            <a:spLocks/>
          </p:cNvSpPr>
          <p:nvPr/>
        </p:nvSpPr>
        <p:spPr>
          <a:xfrm>
            <a:off x="8279990" y="758952"/>
            <a:ext cx="3140485" cy="404164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defTabSz="914446">
              <a:lnSpc>
                <a:spcPct val="85000"/>
              </a:lnSpc>
            </a:pPr>
            <a:r>
              <a:rPr lang="en-US" sz="4000" dirty="0">
                <a:solidFill>
                  <a:srgbClr val="FFFFFF"/>
                </a:solidFill>
                <a:latin typeface="Century Schoolbook" panose="02040604050505020304"/>
              </a:rPr>
              <a:t>By-Right Option</a:t>
            </a:r>
            <a:br>
              <a:rPr lang="en-US" sz="4000" dirty="0">
                <a:solidFill>
                  <a:srgbClr val="FFFFFF"/>
                </a:solidFill>
                <a:latin typeface="Century Schoolbook" panose="02040604050505020304"/>
              </a:rPr>
            </a:br>
            <a:r>
              <a:rPr lang="en-US" sz="4000" dirty="0">
                <a:solidFill>
                  <a:srgbClr val="FFFFFF"/>
                </a:solidFill>
                <a:latin typeface="Century Schoolbook" panose="02040604050505020304"/>
              </a:rPr>
              <a:t>Example: Four-Family</a:t>
            </a:r>
          </a:p>
        </p:txBody>
      </p:sp>
    </p:spTree>
    <p:extLst>
      <p:ext uri="{BB962C8B-B14F-4D97-AF65-F5344CB8AC3E}">
        <p14:creationId xmlns:p14="http://schemas.microsoft.com/office/powerpoint/2010/main" val="264849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1F568-2C33-CABF-0582-4618F35069D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24184E6-DC24-3323-579A-30AAC55BC227}"/>
              </a:ext>
            </a:extLst>
          </p:cNvPr>
          <p:cNvSpPr/>
          <p:nvPr/>
        </p:nvSpPr>
        <p:spPr>
          <a:xfrm>
            <a:off x="1975406" y="1078821"/>
            <a:ext cx="7879996" cy="1375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3F7383E-F414-34EA-7BF1-3EB6FC827145}"/>
              </a:ext>
            </a:extLst>
          </p:cNvPr>
          <p:cNvPicPr>
            <a:picLocks noChangeAspect="1"/>
          </p:cNvPicPr>
          <p:nvPr/>
        </p:nvPicPr>
        <p:blipFill>
          <a:blip r:embed="rId2"/>
          <a:stretch>
            <a:fillRect/>
          </a:stretch>
        </p:blipFill>
        <p:spPr>
          <a:xfrm>
            <a:off x="359434" y="267419"/>
            <a:ext cx="1527181" cy="1440611"/>
          </a:xfrm>
          <a:prstGeom prst="rect">
            <a:avLst/>
          </a:prstGeom>
        </p:spPr>
      </p:pic>
      <p:pic>
        <p:nvPicPr>
          <p:cNvPr id="4" name="Picture 3">
            <a:extLst>
              <a:ext uri="{FF2B5EF4-FFF2-40B4-BE49-F238E27FC236}">
                <a16:creationId xmlns:a16="http://schemas.microsoft.com/office/drawing/2014/main" id="{B4525DAA-E290-456C-0CF7-A3B33C16064F}"/>
              </a:ext>
            </a:extLst>
          </p:cNvPr>
          <p:cNvPicPr>
            <a:picLocks noChangeAspect="1"/>
          </p:cNvPicPr>
          <p:nvPr/>
        </p:nvPicPr>
        <p:blipFill>
          <a:blip r:embed="rId3"/>
          <a:stretch>
            <a:fillRect/>
          </a:stretch>
        </p:blipFill>
        <p:spPr>
          <a:xfrm>
            <a:off x="10216594" y="370935"/>
            <a:ext cx="1586383" cy="1337095"/>
          </a:xfrm>
          <a:prstGeom prst="rect">
            <a:avLst/>
          </a:prstGeom>
        </p:spPr>
      </p:pic>
      <p:sp>
        <p:nvSpPr>
          <p:cNvPr id="5" name="TextBox 4">
            <a:extLst>
              <a:ext uri="{FF2B5EF4-FFF2-40B4-BE49-F238E27FC236}">
                <a16:creationId xmlns:a16="http://schemas.microsoft.com/office/drawing/2014/main" id="{60E6AD3A-9A9C-98A5-2300-2EA3078CA6EE}"/>
              </a:ext>
            </a:extLst>
          </p:cNvPr>
          <p:cNvSpPr txBox="1"/>
          <p:nvPr/>
        </p:nvSpPr>
        <p:spPr>
          <a:xfrm>
            <a:off x="1975405" y="370935"/>
            <a:ext cx="7879997" cy="707886"/>
          </a:xfrm>
          <a:prstGeom prst="rect">
            <a:avLst/>
          </a:prstGeom>
          <a:noFill/>
        </p:spPr>
        <p:txBody>
          <a:bodyPr wrap="square" rtlCol="0">
            <a:spAutoFit/>
          </a:bodyPr>
          <a:lstStyle/>
          <a:p>
            <a:pPr algn="ctr"/>
            <a:r>
              <a:rPr lang="en-US" sz="4000" b="1" dirty="0">
                <a:solidFill>
                  <a:srgbClr val="FF0000"/>
                </a:solidFill>
              </a:rPr>
              <a:t>Housing Savannah Action Plan</a:t>
            </a:r>
          </a:p>
        </p:txBody>
      </p:sp>
      <p:sp>
        <p:nvSpPr>
          <p:cNvPr id="6" name="TextBox 5">
            <a:extLst>
              <a:ext uri="{FF2B5EF4-FFF2-40B4-BE49-F238E27FC236}">
                <a16:creationId xmlns:a16="http://schemas.microsoft.com/office/drawing/2014/main" id="{2F4B47B5-C02B-F240-1205-010D6A5A9C34}"/>
              </a:ext>
            </a:extLst>
          </p:cNvPr>
          <p:cNvSpPr txBox="1"/>
          <p:nvPr/>
        </p:nvSpPr>
        <p:spPr>
          <a:xfrm>
            <a:off x="1975404" y="1216325"/>
            <a:ext cx="7879998" cy="369332"/>
          </a:xfrm>
          <a:prstGeom prst="rect">
            <a:avLst/>
          </a:prstGeom>
          <a:noFill/>
        </p:spPr>
        <p:txBody>
          <a:bodyPr wrap="square" rtlCol="0">
            <a:spAutoFit/>
          </a:bodyPr>
          <a:lstStyle/>
          <a:p>
            <a:pPr algn="ctr"/>
            <a:r>
              <a:rPr lang="en-US" b="1" dirty="0">
                <a:solidFill>
                  <a:srgbClr val="0070C0"/>
                </a:solidFill>
              </a:rPr>
              <a:t>Update: October 24, 2024</a:t>
            </a:r>
          </a:p>
        </p:txBody>
      </p:sp>
      <p:sp>
        <p:nvSpPr>
          <p:cNvPr id="7" name="TextBox 6">
            <a:extLst>
              <a:ext uri="{FF2B5EF4-FFF2-40B4-BE49-F238E27FC236}">
                <a16:creationId xmlns:a16="http://schemas.microsoft.com/office/drawing/2014/main" id="{CC2DD9DA-EB78-EE49-DABE-21242DAD2B31}"/>
              </a:ext>
            </a:extLst>
          </p:cNvPr>
          <p:cNvSpPr txBox="1"/>
          <p:nvPr/>
        </p:nvSpPr>
        <p:spPr>
          <a:xfrm>
            <a:off x="838200" y="2201366"/>
            <a:ext cx="10157701" cy="4154984"/>
          </a:xfrm>
          <a:prstGeom prst="rect">
            <a:avLst/>
          </a:prstGeom>
          <a:noFill/>
        </p:spPr>
        <p:txBody>
          <a:bodyPr wrap="square" rtlCol="0">
            <a:spAutoFit/>
          </a:bodyPr>
          <a:lstStyle/>
          <a:p>
            <a:pPr algn="ctr"/>
            <a:r>
              <a:rPr lang="en-US" sz="3600" b="1" u="sng" dirty="0">
                <a:solidFill>
                  <a:srgbClr val="0070C0"/>
                </a:solidFill>
              </a:rPr>
              <a:t>Findings</a:t>
            </a:r>
          </a:p>
          <a:p>
            <a:endParaRPr lang="en-US" sz="1000" b="1" dirty="0">
              <a:solidFill>
                <a:srgbClr val="0070C0"/>
              </a:solidFill>
            </a:endParaRPr>
          </a:p>
          <a:p>
            <a:pPr marL="342900" indent="-342900">
              <a:buFont typeface="Arial" panose="020B0604020202020204" pitchFamily="34" charset="0"/>
              <a:buChar char="•"/>
            </a:pPr>
            <a:endParaRPr lang="en-US" sz="2400" b="1" dirty="0">
              <a:solidFill>
                <a:srgbClr val="0070C0"/>
              </a:solidFill>
            </a:endParaRPr>
          </a:p>
          <a:p>
            <a:pPr marL="342900" indent="-342900">
              <a:buFont typeface="Arial" panose="020B0604020202020204" pitchFamily="34" charset="0"/>
              <a:buChar char="•"/>
            </a:pPr>
            <a:r>
              <a:rPr lang="en-US" sz="2400" b="1" dirty="0">
                <a:solidFill>
                  <a:srgbClr val="0070C0"/>
                </a:solidFill>
              </a:rPr>
              <a:t>Housing costs outpaced incomes by at least 2:1 over 30 years.</a:t>
            </a:r>
          </a:p>
          <a:p>
            <a:pPr marL="342900" indent="-342900">
              <a:buFont typeface="Arial" panose="020B0604020202020204" pitchFamily="34" charset="0"/>
              <a:buChar char="•"/>
            </a:pPr>
            <a:endParaRPr lang="en-US" sz="1000" b="1" dirty="0">
              <a:solidFill>
                <a:srgbClr val="0070C0"/>
              </a:solidFill>
            </a:endParaRPr>
          </a:p>
          <a:p>
            <a:pPr marL="342900" indent="-342900">
              <a:buFont typeface="Arial" panose="020B0604020202020204" pitchFamily="34" charset="0"/>
              <a:buChar char="•"/>
            </a:pPr>
            <a:r>
              <a:rPr lang="en-US" sz="2400" b="1" dirty="0">
                <a:solidFill>
                  <a:srgbClr val="0070C0"/>
                </a:solidFill>
              </a:rPr>
              <a:t>21,000 (40%) Savannah households could not afford housing.</a:t>
            </a:r>
          </a:p>
          <a:p>
            <a:pPr marL="342900" indent="-342900">
              <a:buFont typeface="Arial" panose="020B0604020202020204" pitchFamily="34" charset="0"/>
              <a:buChar char="•"/>
            </a:pPr>
            <a:endParaRPr lang="en-US" sz="1000" b="1" dirty="0">
              <a:solidFill>
                <a:srgbClr val="0070C0"/>
              </a:solidFill>
            </a:endParaRPr>
          </a:p>
          <a:p>
            <a:pPr marL="342900" indent="-342900">
              <a:buFont typeface="Arial" panose="020B0604020202020204" pitchFamily="34" charset="0"/>
              <a:buChar char="•"/>
            </a:pPr>
            <a:r>
              <a:rPr lang="en-US" sz="2400" b="1" dirty="0">
                <a:solidFill>
                  <a:srgbClr val="0070C0"/>
                </a:solidFill>
              </a:rPr>
              <a:t>This includes households with incomes below $55,000 (now $65,000).</a:t>
            </a:r>
          </a:p>
          <a:p>
            <a:pPr marL="342900" indent="-342900">
              <a:buFont typeface="Arial" panose="020B0604020202020204" pitchFamily="34" charset="0"/>
              <a:buChar char="•"/>
            </a:pPr>
            <a:endParaRPr lang="en-US" sz="1000" b="1" dirty="0">
              <a:solidFill>
                <a:srgbClr val="0070C0"/>
              </a:solidFill>
            </a:endParaRPr>
          </a:p>
          <a:p>
            <a:pPr marL="342900" indent="-342900">
              <a:buFont typeface="Arial" panose="020B0604020202020204" pitchFamily="34" charset="0"/>
              <a:buChar char="•"/>
            </a:pPr>
            <a:r>
              <a:rPr lang="en-US" sz="2400" b="1" dirty="0">
                <a:solidFill>
                  <a:srgbClr val="0070C0"/>
                </a:solidFill>
              </a:rPr>
              <a:t>Need more affordable housing of all types and for all incomes.</a:t>
            </a:r>
          </a:p>
          <a:p>
            <a:pPr marL="342900" indent="-342900">
              <a:buFont typeface="Arial" panose="020B0604020202020204" pitchFamily="34" charset="0"/>
              <a:buChar char="•"/>
            </a:pPr>
            <a:endParaRPr lang="en-US" sz="1000" b="1" dirty="0">
              <a:solidFill>
                <a:srgbClr val="0070C0"/>
              </a:solidFill>
            </a:endParaRPr>
          </a:p>
          <a:p>
            <a:pPr marL="342900" indent="-342900">
              <a:buFont typeface="Arial" panose="020B0604020202020204" pitchFamily="34" charset="0"/>
              <a:buChar char="•"/>
            </a:pPr>
            <a:r>
              <a:rPr lang="en-US" sz="2400" b="1" dirty="0">
                <a:solidFill>
                  <a:srgbClr val="0070C0"/>
                </a:solidFill>
              </a:rPr>
              <a:t>Need to significantly increase SAHF investments and leveraging. </a:t>
            </a:r>
          </a:p>
          <a:p>
            <a:pPr marL="342900" indent="-342900">
              <a:buFont typeface="Arial" panose="020B0604020202020204" pitchFamily="34" charset="0"/>
              <a:buChar char="•"/>
            </a:pPr>
            <a:endParaRPr lang="en-US" sz="1000" b="1" dirty="0">
              <a:solidFill>
                <a:srgbClr val="0070C0"/>
              </a:solidFill>
            </a:endParaRPr>
          </a:p>
          <a:p>
            <a:pPr marL="342900" indent="-342900">
              <a:buFont typeface="Arial" panose="020B0604020202020204" pitchFamily="34" charset="0"/>
              <a:buChar char="•"/>
            </a:pPr>
            <a:r>
              <a:rPr lang="en-US" sz="2400" b="1" dirty="0">
                <a:solidFill>
                  <a:srgbClr val="0070C0"/>
                </a:solidFill>
              </a:rPr>
              <a:t>Need to adopt affordable housing friendly policies and incentives. </a:t>
            </a:r>
          </a:p>
        </p:txBody>
      </p:sp>
      <p:sp>
        <p:nvSpPr>
          <p:cNvPr id="9" name="Slide Number Placeholder 8">
            <a:extLst>
              <a:ext uri="{FF2B5EF4-FFF2-40B4-BE49-F238E27FC236}">
                <a16:creationId xmlns:a16="http://schemas.microsoft.com/office/drawing/2014/main" id="{43F4A701-4CBF-1CB7-66A4-174952230C65}"/>
              </a:ext>
            </a:extLst>
          </p:cNvPr>
          <p:cNvSpPr>
            <a:spLocks noGrp="1"/>
          </p:cNvSpPr>
          <p:nvPr>
            <p:ph type="sldNum" sz="quarter" idx="12"/>
          </p:nvPr>
        </p:nvSpPr>
        <p:spPr/>
        <p:txBody>
          <a:bodyPr/>
          <a:lstStyle/>
          <a:p>
            <a:fld id="{141C3107-2D2B-441E-BA1E-DA630F372146}" type="slidenum">
              <a:rPr lang="en-US" smtClean="0"/>
              <a:t>3</a:t>
            </a:fld>
            <a:endParaRPr lang="en-US"/>
          </a:p>
        </p:txBody>
      </p:sp>
    </p:spTree>
    <p:extLst>
      <p:ext uri="{BB962C8B-B14F-4D97-AF65-F5344CB8AC3E}">
        <p14:creationId xmlns:p14="http://schemas.microsoft.com/office/powerpoint/2010/main" val="3886780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039">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23">
              <a:defRPr/>
            </a:pPr>
            <a:endParaRPr lang="en-US">
              <a:solidFill>
                <a:prstClr val="white"/>
              </a:solidFill>
              <a:latin typeface="Century Schoolbook" panose="02040604050505020304"/>
            </a:endParaRPr>
          </a:p>
        </p:txBody>
      </p:sp>
      <p:sp>
        <p:nvSpPr>
          <p:cNvPr id="1041" name="Rectangle 1040">
            <a:extLst>
              <a:ext uri="{FF2B5EF4-FFF2-40B4-BE49-F238E27FC236}">
                <a16:creationId xmlns:a16="http://schemas.microsoft.com/office/drawing/2014/main" id="{B298ECBA-3258-45DF-8FD4-7581736BC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prstClr val="white"/>
              </a:solidFill>
              <a:latin typeface="Century Schoolbook" panose="02040604050505020304"/>
            </a:endParaRPr>
          </a:p>
        </p:txBody>
      </p:sp>
      <p:sp>
        <p:nvSpPr>
          <p:cNvPr id="1042" name="Rectangle 1041">
            <a:extLst>
              <a:ext uri="{FF2B5EF4-FFF2-40B4-BE49-F238E27FC236}">
                <a16:creationId xmlns:a16="http://schemas.microsoft.com/office/drawing/2014/main" id="{B62BF453-BD82-4B90-9FE7-517031338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23">
              <a:defRPr/>
            </a:pPr>
            <a:endParaRPr lang="en-US">
              <a:solidFill>
                <a:prstClr val="white"/>
              </a:solidFill>
              <a:latin typeface="Century Schoolbook" panose="02040604050505020304"/>
            </a:endParaRPr>
          </a:p>
        </p:txBody>
      </p:sp>
      <p:sp>
        <p:nvSpPr>
          <p:cNvPr id="2" name="Title 1">
            <a:extLst>
              <a:ext uri="{FF2B5EF4-FFF2-40B4-BE49-F238E27FC236}">
                <a16:creationId xmlns:a16="http://schemas.microsoft.com/office/drawing/2014/main" id="{A13DBD75-1943-8726-954C-217DB0B9DAF1}"/>
              </a:ext>
            </a:extLst>
          </p:cNvPr>
          <p:cNvSpPr>
            <a:spLocks noGrp="1"/>
          </p:cNvSpPr>
          <p:nvPr>
            <p:ph type="title"/>
          </p:nvPr>
        </p:nvSpPr>
        <p:spPr>
          <a:xfrm>
            <a:off x="8279990" y="758952"/>
            <a:ext cx="3140485" cy="4041648"/>
          </a:xfrm>
        </p:spPr>
        <p:txBody>
          <a:bodyPr vert="horz" lIns="91440" tIns="45720" rIns="91440" bIns="45720" rtlCol="0" anchor="b">
            <a:normAutofit/>
          </a:bodyPr>
          <a:lstStyle/>
          <a:p>
            <a:pPr>
              <a:lnSpc>
                <a:spcPct val="85000"/>
              </a:lnSpc>
            </a:pPr>
            <a:r>
              <a:rPr lang="en-US" sz="4000" dirty="0">
                <a:solidFill>
                  <a:srgbClr val="FFFFFF"/>
                </a:solidFill>
              </a:rPr>
              <a:t>By-Right Option</a:t>
            </a:r>
            <a:br>
              <a:rPr lang="en-US" sz="4000" dirty="0">
                <a:solidFill>
                  <a:srgbClr val="FFFFFF"/>
                </a:solidFill>
              </a:rPr>
            </a:br>
            <a:br>
              <a:rPr lang="en-US" sz="4000" dirty="0">
                <a:solidFill>
                  <a:srgbClr val="FFFFFF"/>
                </a:solidFill>
              </a:rPr>
            </a:br>
            <a:r>
              <a:rPr lang="en-US" sz="4000" dirty="0">
                <a:solidFill>
                  <a:srgbClr val="FFFFFF"/>
                </a:solidFill>
              </a:rPr>
              <a:t>Example 2: Four-Family</a:t>
            </a:r>
          </a:p>
        </p:txBody>
      </p:sp>
      <p:sp useBgFill="1">
        <p:nvSpPr>
          <p:cNvPr id="1043" name="Rectangle 1042">
            <a:extLst>
              <a:ext uri="{FF2B5EF4-FFF2-40B4-BE49-F238E27FC236}">
                <a16:creationId xmlns:a16="http://schemas.microsoft.com/office/drawing/2014/main" id="{072366D3-9B5C-42E1-9906-77FF6BB55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4" y="0"/>
            <a:ext cx="75610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prstClr val="white"/>
              </a:solidFill>
              <a:latin typeface="Century Schoolbook" panose="02040604050505020304"/>
            </a:endParaRPr>
          </a:p>
        </p:txBody>
      </p:sp>
      <p:sp>
        <p:nvSpPr>
          <p:cNvPr id="1039" name="Rectangle 1038">
            <a:extLst>
              <a:ext uri="{FF2B5EF4-FFF2-40B4-BE49-F238E27FC236}">
                <a16:creationId xmlns:a16="http://schemas.microsoft.com/office/drawing/2014/main" id="{121F5E60-4E89-4B16-A245-12BD99359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prstClr val="white"/>
              </a:solidFill>
              <a:latin typeface="Century Schoolbook" panose="02040604050505020304"/>
            </a:endParaRPr>
          </a:p>
        </p:txBody>
      </p:sp>
      <p:graphicFrame>
        <p:nvGraphicFramePr>
          <p:cNvPr id="3" name="Table 2">
            <a:extLst>
              <a:ext uri="{FF2B5EF4-FFF2-40B4-BE49-F238E27FC236}">
                <a16:creationId xmlns:a16="http://schemas.microsoft.com/office/drawing/2014/main" id="{EEE5897D-D820-C6BC-E60C-F501684FADDB}"/>
              </a:ext>
            </a:extLst>
          </p:cNvPr>
          <p:cNvGraphicFramePr>
            <a:graphicFrameLocks noGrp="1"/>
          </p:cNvGraphicFramePr>
          <p:nvPr/>
        </p:nvGraphicFramePr>
        <p:xfrm>
          <a:off x="807536" y="70301"/>
          <a:ext cx="6829425" cy="6762299"/>
        </p:xfrm>
        <a:graphic>
          <a:graphicData uri="http://schemas.openxmlformats.org/drawingml/2006/table">
            <a:tbl>
              <a:tblPr firstRow="1" bandRow="1">
                <a:tableStyleId>{5C22544A-7EE6-4342-B048-85BDC9FD1C3A}</a:tableStyleId>
              </a:tblPr>
              <a:tblGrid>
                <a:gridCol w="2428875">
                  <a:extLst>
                    <a:ext uri="{9D8B030D-6E8A-4147-A177-3AD203B41FA5}">
                      <a16:colId xmlns:a16="http://schemas.microsoft.com/office/drawing/2014/main" val="3859485146"/>
                    </a:ext>
                  </a:extLst>
                </a:gridCol>
                <a:gridCol w="2181225">
                  <a:extLst>
                    <a:ext uri="{9D8B030D-6E8A-4147-A177-3AD203B41FA5}">
                      <a16:colId xmlns:a16="http://schemas.microsoft.com/office/drawing/2014/main" val="748922221"/>
                    </a:ext>
                  </a:extLst>
                </a:gridCol>
                <a:gridCol w="2219325">
                  <a:extLst>
                    <a:ext uri="{9D8B030D-6E8A-4147-A177-3AD203B41FA5}">
                      <a16:colId xmlns:a16="http://schemas.microsoft.com/office/drawing/2014/main" val="265697445"/>
                    </a:ext>
                  </a:extLst>
                </a:gridCol>
              </a:tblGrid>
              <a:tr h="970598">
                <a:tc>
                  <a:txBody>
                    <a:bodyPr/>
                    <a:lstStyle/>
                    <a:p>
                      <a:pPr algn="ctr"/>
                      <a:r>
                        <a:rPr lang="en-US" sz="1900" dirty="0"/>
                        <a:t>Four-Family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t>Typical Zoning Standard</a:t>
                      </a:r>
                    </a:p>
                  </a:txBody>
                  <a:tcPr anchor="ctr"/>
                </a:tc>
                <a:tc>
                  <a:txBody>
                    <a:bodyPr/>
                    <a:lstStyle/>
                    <a:p>
                      <a:pPr algn="ctr"/>
                      <a:r>
                        <a:rPr lang="en-US" sz="1900" dirty="0"/>
                        <a:t>Modified </a:t>
                      </a:r>
                    </a:p>
                    <a:p>
                      <a:pPr algn="ctr"/>
                      <a:r>
                        <a:rPr lang="en-US" sz="1900" dirty="0"/>
                        <a:t>By-Right Standard</a:t>
                      </a:r>
                    </a:p>
                  </a:txBody>
                  <a:tcPr anchor="ctr"/>
                </a:tc>
                <a:extLst>
                  <a:ext uri="{0D108BD9-81ED-4DB2-BD59-A6C34878D82A}">
                    <a16:rowId xmlns:a16="http://schemas.microsoft.com/office/drawing/2014/main" val="2410136757"/>
                  </a:ext>
                </a:extLst>
              </a:tr>
              <a:tr h="634520">
                <a:tc>
                  <a:txBody>
                    <a:bodyPr/>
                    <a:lstStyle/>
                    <a:p>
                      <a:r>
                        <a:rPr lang="en-US" sz="1900" dirty="0"/>
                        <a:t>Lot area per unit</a:t>
                      </a:r>
                    </a:p>
                  </a:txBody>
                  <a:tcPr anchor="ctr"/>
                </a:tc>
                <a:tc>
                  <a:txBody>
                    <a:bodyPr/>
                    <a:lstStyle/>
                    <a:p>
                      <a:pPr algn="ctr"/>
                      <a:r>
                        <a:rPr lang="en-US" sz="1900" dirty="0"/>
                        <a:t>1,800</a:t>
                      </a:r>
                    </a:p>
                  </a:txBody>
                  <a:tcPr anchor="ctr"/>
                </a:tc>
                <a:tc>
                  <a:txBody>
                    <a:bodyPr/>
                    <a:lstStyle/>
                    <a:p>
                      <a:pPr algn="ctr"/>
                      <a:r>
                        <a:rPr lang="en-US" sz="1900" dirty="0"/>
                        <a:t>900</a:t>
                      </a:r>
                    </a:p>
                  </a:txBody>
                  <a:tcPr anchor="ctr"/>
                </a:tc>
                <a:extLst>
                  <a:ext uri="{0D108BD9-81ED-4DB2-BD59-A6C34878D82A}">
                    <a16:rowId xmlns:a16="http://schemas.microsoft.com/office/drawing/2014/main" val="806118486"/>
                  </a:ext>
                </a:extLst>
              </a:tr>
              <a:tr h="634520">
                <a:tc>
                  <a:txBody>
                    <a:bodyPr/>
                    <a:lstStyle/>
                    <a:p>
                      <a:r>
                        <a:rPr lang="en-US" sz="1900" dirty="0"/>
                        <a:t>Lot width per unit</a:t>
                      </a:r>
                    </a:p>
                  </a:txBody>
                  <a:tcPr anchor="ctr"/>
                </a:tc>
                <a:tc>
                  <a:txBody>
                    <a:bodyPr/>
                    <a:lstStyle/>
                    <a:p>
                      <a:pPr algn="ctr"/>
                      <a:r>
                        <a:rPr lang="en-US" sz="1900" dirty="0"/>
                        <a:t>15</a:t>
                      </a:r>
                    </a:p>
                  </a:txBody>
                  <a:tcPr anchor="ctr"/>
                </a:tc>
                <a:tc>
                  <a:txBody>
                    <a:bodyPr/>
                    <a:lstStyle/>
                    <a:p>
                      <a:pPr algn="ctr"/>
                      <a:r>
                        <a:rPr lang="en-US" sz="1900" dirty="0"/>
                        <a:t>10</a:t>
                      </a:r>
                    </a:p>
                  </a:txBody>
                  <a:tcPr anchor="ctr"/>
                </a:tc>
                <a:extLst>
                  <a:ext uri="{0D108BD9-81ED-4DB2-BD59-A6C34878D82A}">
                    <a16:rowId xmlns:a16="http://schemas.microsoft.com/office/drawing/2014/main" val="1006199941"/>
                  </a:ext>
                </a:extLst>
              </a:tr>
              <a:tr h="634520">
                <a:tc>
                  <a:txBody>
                    <a:bodyPr/>
                    <a:lstStyle/>
                    <a:p>
                      <a:r>
                        <a:rPr lang="en-US" sz="1900" dirty="0"/>
                        <a:t>Total lot area </a:t>
                      </a:r>
                      <a:r>
                        <a:rPr lang="en-US" sz="1900" dirty="0" err="1"/>
                        <a:t>req’d</a:t>
                      </a:r>
                      <a:endParaRPr lang="en-US" sz="1900" dirty="0"/>
                    </a:p>
                  </a:txBody>
                  <a:tcPr anchor="ctr"/>
                </a:tc>
                <a:tc>
                  <a:txBody>
                    <a:bodyPr/>
                    <a:lstStyle/>
                    <a:p>
                      <a:pPr algn="ctr"/>
                      <a:r>
                        <a:rPr lang="en-US" sz="1900" dirty="0"/>
                        <a:t>7,200</a:t>
                      </a:r>
                    </a:p>
                  </a:txBody>
                  <a:tcPr anchor="ctr"/>
                </a:tc>
                <a:tc>
                  <a:txBody>
                    <a:bodyPr/>
                    <a:lstStyle/>
                    <a:p>
                      <a:pPr algn="ctr"/>
                      <a:r>
                        <a:rPr lang="en-US" sz="1900" dirty="0"/>
                        <a:t>3,600</a:t>
                      </a:r>
                    </a:p>
                  </a:txBody>
                  <a:tcPr anchor="ctr"/>
                </a:tc>
                <a:extLst>
                  <a:ext uri="{0D108BD9-81ED-4DB2-BD59-A6C34878D82A}">
                    <a16:rowId xmlns:a16="http://schemas.microsoft.com/office/drawing/2014/main" val="1446546283"/>
                  </a:ext>
                </a:extLst>
              </a:tr>
              <a:tr h="634520">
                <a:tc>
                  <a:txBody>
                    <a:bodyPr/>
                    <a:lstStyle/>
                    <a:p>
                      <a:r>
                        <a:rPr lang="en-US" sz="1900" dirty="0"/>
                        <a:t>Total width </a:t>
                      </a:r>
                      <a:r>
                        <a:rPr lang="en-US" sz="1900" dirty="0" err="1"/>
                        <a:t>req’d</a:t>
                      </a:r>
                      <a:endParaRPr lang="en-US" sz="1900" dirty="0"/>
                    </a:p>
                  </a:txBody>
                  <a:tcPr anchor="ctr"/>
                </a:tc>
                <a:tc>
                  <a:txBody>
                    <a:bodyPr/>
                    <a:lstStyle/>
                    <a:p>
                      <a:pPr algn="ctr"/>
                      <a:r>
                        <a:rPr lang="en-US" sz="1900" dirty="0"/>
                        <a:t>60</a:t>
                      </a:r>
                    </a:p>
                  </a:txBody>
                  <a:tcPr anchor="ctr"/>
                </a:tc>
                <a:tc>
                  <a:txBody>
                    <a:bodyPr/>
                    <a:lstStyle/>
                    <a:p>
                      <a:pPr algn="ctr"/>
                      <a:r>
                        <a:rPr lang="en-US" sz="1900" dirty="0"/>
                        <a:t>40</a:t>
                      </a:r>
                    </a:p>
                  </a:txBody>
                  <a:tcPr anchor="ctr"/>
                </a:tc>
                <a:extLst>
                  <a:ext uri="{0D108BD9-81ED-4DB2-BD59-A6C34878D82A}">
                    <a16:rowId xmlns:a16="http://schemas.microsoft.com/office/drawing/2014/main" val="2673960478"/>
                  </a:ext>
                </a:extLst>
              </a:tr>
              <a:tr h="634520">
                <a:tc>
                  <a:txBody>
                    <a:bodyPr/>
                    <a:lstStyle/>
                    <a:p>
                      <a:r>
                        <a:rPr lang="en-US" sz="1900" dirty="0"/>
                        <a:t>Example Lot 2 area</a:t>
                      </a:r>
                    </a:p>
                  </a:txBody>
                  <a:tcPr anchor="ctr"/>
                </a:tc>
                <a:tc gridSpan="2">
                  <a:txBody>
                    <a:bodyPr/>
                    <a:lstStyle/>
                    <a:p>
                      <a:pPr algn="ctr"/>
                      <a:r>
                        <a:rPr lang="en-US" sz="1900" dirty="0"/>
                        <a:t>5,299</a:t>
                      </a:r>
                    </a:p>
                  </a:txBody>
                  <a:tcPr anchor="ctr"/>
                </a:tc>
                <a:tc hMerge="1">
                  <a:txBody>
                    <a:bodyPr/>
                    <a:lstStyle/>
                    <a:p>
                      <a:endParaRPr dirty="0"/>
                    </a:p>
                  </a:txBody>
                  <a:tcPr anchor="ctr"/>
                </a:tc>
                <a:extLst>
                  <a:ext uri="{0D108BD9-81ED-4DB2-BD59-A6C34878D82A}">
                    <a16:rowId xmlns:a16="http://schemas.microsoft.com/office/drawing/2014/main" val="833331444"/>
                  </a:ext>
                </a:extLst>
              </a:tr>
              <a:tr h="678375">
                <a:tc>
                  <a:txBody>
                    <a:bodyPr/>
                    <a:lstStyle/>
                    <a:p>
                      <a:r>
                        <a:rPr lang="en-US" sz="1900" dirty="0"/>
                        <a:t>Example Lot 2 width</a:t>
                      </a:r>
                    </a:p>
                  </a:txBody>
                  <a:tcPr anchor="ctr"/>
                </a:tc>
                <a:tc gridSpan="2">
                  <a:txBody>
                    <a:bodyPr/>
                    <a:lstStyle/>
                    <a:p>
                      <a:pPr algn="ctr"/>
                      <a:r>
                        <a:rPr lang="en-US" sz="1900" dirty="0"/>
                        <a:t>57.6</a:t>
                      </a:r>
                    </a:p>
                  </a:txBody>
                  <a:tcPr anchor="ctr"/>
                </a:tc>
                <a:tc hMerge="1">
                  <a:txBody>
                    <a:bodyPr/>
                    <a:lstStyle/>
                    <a:p>
                      <a:endParaRPr dirty="0"/>
                    </a:p>
                  </a:txBody>
                  <a:tcPr anchor="ctr"/>
                </a:tc>
                <a:extLst>
                  <a:ext uri="{0D108BD9-81ED-4DB2-BD59-A6C34878D82A}">
                    <a16:rowId xmlns:a16="http://schemas.microsoft.com/office/drawing/2014/main" val="2240653140"/>
                  </a:ext>
                </a:extLst>
              </a:tr>
              <a:tr h="386152">
                <a:tc>
                  <a:txBody>
                    <a:bodyPr/>
                    <a:lstStyle/>
                    <a:p>
                      <a:r>
                        <a:rPr lang="en-US" sz="1900" dirty="0"/>
                        <a:t>Approved</a:t>
                      </a:r>
                    </a:p>
                  </a:txBody>
                  <a:tcPr anchor="ctr"/>
                </a:tc>
                <a:tc>
                  <a:txBody>
                    <a:bodyPr/>
                    <a:lstStyle/>
                    <a:p>
                      <a:pPr algn="ctr"/>
                      <a:r>
                        <a:rPr lang="en-US" sz="1900" dirty="0"/>
                        <a:t>No</a:t>
                      </a:r>
                    </a:p>
                  </a:txBody>
                  <a:tcPr anchor="ctr"/>
                </a:tc>
                <a:tc>
                  <a:txBody>
                    <a:bodyPr/>
                    <a:lstStyle/>
                    <a:p>
                      <a:pPr algn="ctr"/>
                      <a:r>
                        <a:rPr lang="en-US" sz="1900" dirty="0"/>
                        <a:t>Yes</a:t>
                      </a:r>
                    </a:p>
                  </a:txBody>
                  <a:tcPr anchor="ctr"/>
                </a:tc>
                <a:extLst>
                  <a:ext uri="{0D108BD9-81ED-4DB2-BD59-A6C34878D82A}">
                    <a16:rowId xmlns:a16="http://schemas.microsoft.com/office/drawing/2014/main" val="246139349"/>
                  </a:ext>
                </a:extLst>
              </a:tr>
              <a:tr h="920054">
                <a:tc>
                  <a:txBody>
                    <a:bodyPr/>
                    <a:lstStyle/>
                    <a:p>
                      <a:r>
                        <a:rPr lang="en-US" sz="1900" dirty="0"/>
                        <a:t>Total units allowed by-right</a:t>
                      </a:r>
                    </a:p>
                  </a:txBody>
                  <a:tcPr anchor="ctr"/>
                </a:tc>
                <a:tc>
                  <a:txBody>
                    <a:bodyPr/>
                    <a:lstStyle/>
                    <a:p>
                      <a:pPr algn="ctr"/>
                      <a:r>
                        <a:rPr lang="en-US" sz="1900" dirty="0"/>
                        <a:t>2</a:t>
                      </a:r>
                    </a:p>
                  </a:txBody>
                  <a:tcPr anchor="ctr"/>
                </a:tc>
                <a:tc>
                  <a:txBody>
                    <a:bodyPr/>
                    <a:lstStyle/>
                    <a:p>
                      <a:pPr algn="ctr"/>
                      <a:r>
                        <a:rPr lang="en-US" sz="1900" dirty="0"/>
                        <a:t>4</a:t>
                      </a:r>
                    </a:p>
                  </a:txBody>
                  <a:tcPr anchor="ctr"/>
                </a:tc>
                <a:extLst>
                  <a:ext uri="{0D108BD9-81ED-4DB2-BD59-A6C34878D82A}">
                    <a16:rowId xmlns:a16="http://schemas.microsoft.com/office/drawing/2014/main" val="995430110"/>
                  </a:ext>
                </a:extLst>
              </a:tr>
              <a:tr h="634520">
                <a:tc>
                  <a:txBody>
                    <a:bodyPr/>
                    <a:lstStyle/>
                    <a:p>
                      <a:r>
                        <a:rPr lang="en-US" sz="1900" dirty="0"/>
                        <a:t>Affordable units</a:t>
                      </a:r>
                    </a:p>
                  </a:txBody>
                  <a:tcPr anchor="ctr"/>
                </a:tc>
                <a:tc>
                  <a:txBody>
                    <a:bodyPr/>
                    <a:lstStyle/>
                    <a:p>
                      <a:pPr algn="ctr"/>
                      <a:r>
                        <a:rPr lang="en-US" sz="1900" dirty="0"/>
                        <a:t>0</a:t>
                      </a:r>
                    </a:p>
                  </a:txBody>
                  <a:tcPr anchor="ctr"/>
                </a:tc>
                <a:tc>
                  <a:txBody>
                    <a:bodyPr/>
                    <a:lstStyle/>
                    <a:p>
                      <a:pPr algn="ctr"/>
                      <a:r>
                        <a:rPr lang="en-US" sz="1900" dirty="0"/>
                        <a:t>1</a:t>
                      </a:r>
                    </a:p>
                  </a:txBody>
                  <a:tcPr anchor="ctr"/>
                </a:tc>
                <a:extLst>
                  <a:ext uri="{0D108BD9-81ED-4DB2-BD59-A6C34878D82A}">
                    <a16:rowId xmlns:a16="http://schemas.microsoft.com/office/drawing/2014/main" val="1721021049"/>
                  </a:ext>
                </a:extLst>
              </a:tr>
            </a:tbl>
          </a:graphicData>
        </a:graphic>
      </p:graphicFrame>
      <p:sp>
        <p:nvSpPr>
          <p:cNvPr id="7" name="Rectangle 6">
            <a:extLst>
              <a:ext uri="{FF2B5EF4-FFF2-40B4-BE49-F238E27FC236}">
                <a16:creationId xmlns:a16="http://schemas.microsoft.com/office/drawing/2014/main" id="{BAE35B81-A4FF-E04B-FF3B-2134FE4674F8}"/>
              </a:ext>
            </a:extLst>
          </p:cNvPr>
          <p:cNvSpPr/>
          <p:nvPr/>
        </p:nvSpPr>
        <p:spPr>
          <a:xfrm>
            <a:off x="3114675" y="4902201"/>
            <a:ext cx="4610100" cy="1896231"/>
          </a:xfrm>
          <a:prstGeom prst="rect">
            <a:avLst/>
          </a:prstGeom>
          <a:noFill/>
          <a:ln w="3810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endParaRPr lang="en-US">
              <a:solidFill>
                <a:prstClr val="white"/>
              </a:solidFill>
              <a:latin typeface="Century Schoolbook" panose="02040604050505020304"/>
            </a:endParaRPr>
          </a:p>
        </p:txBody>
      </p:sp>
    </p:spTree>
    <p:extLst>
      <p:ext uri="{BB962C8B-B14F-4D97-AF65-F5344CB8AC3E}">
        <p14:creationId xmlns:p14="http://schemas.microsoft.com/office/powerpoint/2010/main" val="283115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1A268-3F93-C832-01F3-CD73766857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E1553BA-47BB-4C78-972A-DD3B3BE1014F}"/>
              </a:ext>
            </a:extLst>
          </p:cNvPr>
          <p:cNvSpPr/>
          <p:nvPr/>
        </p:nvSpPr>
        <p:spPr>
          <a:xfrm>
            <a:off x="1975406" y="1078821"/>
            <a:ext cx="7879996" cy="1375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1436906-8595-2DF7-187B-74CC69061921}"/>
              </a:ext>
            </a:extLst>
          </p:cNvPr>
          <p:cNvPicPr>
            <a:picLocks noChangeAspect="1"/>
          </p:cNvPicPr>
          <p:nvPr/>
        </p:nvPicPr>
        <p:blipFill>
          <a:blip r:embed="rId2"/>
          <a:stretch>
            <a:fillRect/>
          </a:stretch>
        </p:blipFill>
        <p:spPr>
          <a:xfrm>
            <a:off x="359434" y="267419"/>
            <a:ext cx="1527181" cy="1440611"/>
          </a:xfrm>
          <a:prstGeom prst="rect">
            <a:avLst/>
          </a:prstGeom>
        </p:spPr>
      </p:pic>
      <p:pic>
        <p:nvPicPr>
          <p:cNvPr id="4" name="Picture 3">
            <a:extLst>
              <a:ext uri="{FF2B5EF4-FFF2-40B4-BE49-F238E27FC236}">
                <a16:creationId xmlns:a16="http://schemas.microsoft.com/office/drawing/2014/main" id="{4A9733E6-17DB-4161-F2A0-23ED8F9E608F}"/>
              </a:ext>
            </a:extLst>
          </p:cNvPr>
          <p:cNvPicPr>
            <a:picLocks noChangeAspect="1"/>
          </p:cNvPicPr>
          <p:nvPr/>
        </p:nvPicPr>
        <p:blipFill>
          <a:blip r:embed="rId3"/>
          <a:stretch>
            <a:fillRect/>
          </a:stretch>
        </p:blipFill>
        <p:spPr>
          <a:xfrm>
            <a:off x="10216594" y="370935"/>
            <a:ext cx="1586383" cy="1337095"/>
          </a:xfrm>
          <a:prstGeom prst="rect">
            <a:avLst/>
          </a:prstGeom>
        </p:spPr>
      </p:pic>
      <p:sp>
        <p:nvSpPr>
          <p:cNvPr id="5" name="TextBox 4">
            <a:extLst>
              <a:ext uri="{FF2B5EF4-FFF2-40B4-BE49-F238E27FC236}">
                <a16:creationId xmlns:a16="http://schemas.microsoft.com/office/drawing/2014/main" id="{0DD51858-36E8-C93D-1900-C9CABB3E6A85}"/>
              </a:ext>
            </a:extLst>
          </p:cNvPr>
          <p:cNvSpPr txBox="1"/>
          <p:nvPr/>
        </p:nvSpPr>
        <p:spPr>
          <a:xfrm>
            <a:off x="1975405" y="370935"/>
            <a:ext cx="7879997" cy="707886"/>
          </a:xfrm>
          <a:prstGeom prst="rect">
            <a:avLst/>
          </a:prstGeom>
          <a:noFill/>
        </p:spPr>
        <p:txBody>
          <a:bodyPr wrap="square" rtlCol="0">
            <a:spAutoFit/>
          </a:bodyPr>
          <a:lstStyle/>
          <a:p>
            <a:pPr algn="ctr"/>
            <a:r>
              <a:rPr lang="en-US" sz="4000" b="1" dirty="0">
                <a:solidFill>
                  <a:srgbClr val="FF0000"/>
                </a:solidFill>
              </a:rPr>
              <a:t>Housing Savannah Action Plan</a:t>
            </a:r>
          </a:p>
        </p:txBody>
      </p:sp>
      <p:sp>
        <p:nvSpPr>
          <p:cNvPr id="6" name="TextBox 5">
            <a:extLst>
              <a:ext uri="{FF2B5EF4-FFF2-40B4-BE49-F238E27FC236}">
                <a16:creationId xmlns:a16="http://schemas.microsoft.com/office/drawing/2014/main" id="{9D3A26C0-F521-5F7E-6A4B-850EAB8F5B99}"/>
              </a:ext>
            </a:extLst>
          </p:cNvPr>
          <p:cNvSpPr txBox="1"/>
          <p:nvPr/>
        </p:nvSpPr>
        <p:spPr>
          <a:xfrm>
            <a:off x="1975404" y="1216325"/>
            <a:ext cx="7879998" cy="369332"/>
          </a:xfrm>
          <a:prstGeom prst="rect">
            <a:avLst/>
          </a:prstGeom>
          <a:noFill/>
        </p:spPr>
        <p:txBody>
          <a:bodyPr wrap="square" rtlCol="0">
            <a:spAutoFit/>
          </a:bodyPr>
          <a:lstStyle/>
          <a:p>
            <a:pPr algn="ctr"/>
            <a:r>
              <a:rPr lang="en-US" b="1" dirty="0">
                <a:solidFill>
                  <a:srgbClr val="0070C0"/>
                </a:solidFill>
              </a:rPr>
              <a:t>Update: October 24, 2024</a:t>
            </a:r>
          </a:p>
        </p:txBody>
      </p:sp>
      <p:sp>
        <p:nvSpPr>
          <p:cNvPr id="7" name="TextBox 6">
            <a:extLst>
              <a:ext uri="{FF2B5EF4-FFF2-40B4-BE49-F238E27FC236}">
                <a16:creationId xmlns:a16="http://schemas.microsoft.com/office/drawing/2014/main" id="{9393AEE3-062E-6D0F-21E9-423725C23C24}"/>
              </a:ext>
            </a:extLst>
          </p:cNvPr>
          <p:cNvSpPr txBox="1"/>
          <p:nvPr/>
        </p:nvSpPr>
        <p:spPr>
          <a:xfrm>
            <a:off x="1273834" y="2547525"/>
            <a:ext cx="9644332" cy="3231654"/>
          </a:xfrm>
          <a:prstGeom prst="rect">
            <a:avLst/>
          </a:prstGeom>
          <a:noFill/>
        </p:spPr>
        <p:txBody>
          <a:bodyPr wrap="square" rtlCol="0">
            <a:spAutoFit/>
          </a:bodyPr>
          <a:lstStyle/>
          <a:p>
            <a:pPr algn="ctr"/>
            <a:r>
              <a:rPr lang="en-US" sz="6000" b="1" dirty="0">
                <a:solidFill>
                  <a:srgbClr val="0070C0"/>
                </a:solidFill>
              </a:rPr>
              <a:t>Questions?</a:t>
            </a:r>
          </a:p>
          <a:p>
            <a:pPr algn="ctr"/>
            <a:endParaRPr lang="en-US" sz="2400" b="1" dirty="0">
              <a:solidFill>
                <a:srgbClr val="0070C0"/>
              </a:solidFill>
            </a:endParaRPr>
          </a:p>
          <a:p>
            <a:pPr algn="ctr"/>
            <a:r>
              <a:rPr lang="en-US" sz="6000" b="1" dirty="0">
                <a:solidFill>
                  <a:srgbClr val="FF0000"/>
                </a:solidFill>
              </a:rPr>
              <a:t>Thank You for Your Continued Support!</a:t>
            </a:r>
          </a:p>
        </p:txBody>
      </p:sp>
    </p:spTree>
    <p:extLst>
      <p:ext uri="{BB962C8B-B14F-4D97-AF65-F5344CB8AC3E}">
        <p14:creationId xmlns:p14="http://schemas.microsoft.com/office/powerpoint/2010/main" val="1483247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4E005-EFF0-3128-E5FB-40B267C8FC3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A896B0E-221A-1625-89A0-64ABEDDEE718}"/>
              </a:ext>
            </a:extLst>
          </p:cNvPr>
          <p:cNvSpPr/>
          <p:nvPr/>
        </p:nvSpPr>
        <p:spPr>
          <a:xfrm>
            <a:off x="1975406" y="1078821"/>
            <a:ext cx="7879996" cy="1375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FE463CF-9945-F474-EF5F-E4F7DEC875F6}"/>
              </a:ext>
            </a:extLst>
          </p:cNvPr>
          <p:cNvPicPr>
            <a:picLocks noChangeAspect="1"/>
          </p:cNvPicPr>
          <p:nvPr/>
        </p:nvPicPr>
        <p:blipFill>
          <a:blip r:embed="rId2"/>
          <a:stretch>
            <a:fillRect/>
          </a:stretch>
        </p:blipFill>
        <p:spPr>
          <a:xfrm>
            <a:off x="359434" y="267419"/>
            <a:ext cx="1527181" cy="1440611"/>
          </a:xfrm>
          <a:prstGeom prst="rect">
            <a:avLst/>
          </a:prstGeom>
        </p:spPr>
      </p:pic>
      <p:pic>
        <p:nvPicPr>
          <p:cNvPr id="4" name="Picture 3">
            <a:extLst>
              <a:ext uri="{FF2B5EF4-FFF2-40B4-BE49-F238E27FC236}">
                <a16:creationId xmlns:a16="http://schemas.microsoft.com/office/drawing/2014/main" id="{2788F8F0-625A-6467-279B-5B56F799515C}"/>
              </a:ext>
            </a:extLst>
          </p:cNvPr>
          <p:cNvPicPr>
            <a:picLocks noChangeAspect="1"/>
          </p:cNvPicPr>
          <p:nvPr/>
        </p:nvPicPr>
        <p:blipFill>
          <a:blip r:embed="rId3"/>
          <a:stretch>
            <a:fillRect/>
          </a:stretch>
        </p:blipFill>
        <p:spPr>
          <a:xfrm>
            <a:off x="10216594" y="370935"/>
            <a:ext cx="1586383" cy="1337095"/>
          </a:xfrm>
          <a:prstGeom prst="rect">
            <a:avLst/>
          </a:prstGeom>
        </p:spPr>
      </p:pic>
      <p:sp>
        <p:nvSpPr>
          <p:cNvPr id="5" name="TextBox 4">
            <a:extLst>
              <a:ext uri="{FF2B5EF4-FFF2-40B4-BE49-F238E27FC236}">
                <a16:creationId xmlns:a16="http://schemas.microsoft.com/office/drawing/2014/main" id="{E73BFE23-B931-8A2A-550D-A2E75873F606}"/>
              </a:ext>
            </a:extLst>
          </p:cNvPr>
          <p:cNvSpPr txBox="1"/>
          <p:nvPr/>
        </p:nvSpPr>
        <p:spPr>
          <a:xfrm>
            <a:off x="1975405" y="370935"/>
            <a:ext cx="7879997" cy="707886"/>
          </a:xfrm>
          <a:prstGeom prst="rect">
            <a:avLst/>
          </a:prstGeom>
          <a:noFill/>
        </p:spPr>
        <p:txBody>
          <a:bodyPr wrap="square" rtlCol="0">
            <a:spAutoFit/>
          </a:bodyPr>
          <a:lstStyle/>
          <a:p>
            <a:pPr algn="ctr"/>
            <a:r>
              <a:rPr lang="en-US" sz="4000" b="1" dirty="0">
                <a:solidFill>
                  <a:srgbClr val="FF0000"/>
                </a:solidFill>
              </a:rPr>
              <a:t>Housing Savannah Action Plan</a:t>
            </a:r>
          </a:p>
        </p:txBody>
      </p:sp>
      <p:sp>
        <p:nvSpPr>
          <p:cNvPr id="6" name="TextBox 5">
            <a:extLst>
              <a:ext uri="{FF2B5EF4-FFF2-40B4-BE49-F238E27FC236}">
                <a16:creationId xmlns:a16="http://schemas.microsoft.com/office/drawing/2014/main" id="{E90B09FD-3240-2F3E-0BFC-10321A667CCF}"/>
              </a:ext>
            </a:extLst>
          </p:cNvPr>
          <p:cNvSpPr txBox="1"/>
          <p:nvPr/>
        </p:nvSpPr>
        <p:spPr>
          <a:xfrm>
            <a:off x="1975404" y="1216325"/>
            <a:ext cx="7879998" cy="369332"/>
          </a:xfrm>
          <a:prstGeom prst="rect">
            <a:avLst/>
          </a:prstGeom>
          <a:noFill/>
        </p:spPr>
        <p:txBody>
          <a:bodyPr wrap="square" rtlCol="0">
            <a:spAutoFit/>
          </a:bodyPr>
          <a:lstStyle/>
          <a:p>
            <a:pPr algn="ctr"/>
            <a:r>
              <a:rPr lang="en-US" b="1" dirty="0">
                <a:solidFill>
                  <a:srgbClr val="0070C0"/>
                </a:solidFill>
              </a:rPr>
              <a:t>Update: October 24, 2024</a:t>
            </a:r>
          </a:p>
        </p:txBody>
      </p:sp>
      <p:sp>
        <p:nvSpPr>
          <p:cNvPr id="7" name="TextBox 6">
            <a:extLst>
              <a:ext uri="{FF2B5EF4-FFF2-40B4-BE49-F238E27FC236}">
                <a16:creationId xmlns:a16="http://schemas.microsoft.com/office/drawing/2014/main" id="{F9FBD58C-150A-AB23-FB7B-3B2574AD85BD}"/>
              </a:ext>
            </a:extLst>
          </p:cNvPr>
          <p:cNvSpPr txBox="1"/>
          <p:nvPr/>
        </p:nvSpPr>
        <p:spPr>
          <a:xfrm>
            <a:off x="1134549" y="2462898"/>
            <a:ext cx="9561708" cy="2585323"/>
          </a:xfrm>
          <a:prstGeom prst="rect">
            <a:avLst/>
          </a:prstGeom>
          <a:noFill/>
        </p:spPr>
        <p:txBody>
          <a:bodyPr wrap="square" rtlCol="0">
            <a:spAutoFit/>
          </a:bodyPr>
          <a:lstStyle/>
          <a:p>
            <a:pPr algn="ctr"/>
            <a:r>
              <a:rPr lang="en-US" sz="3600" b="1" u="sng" dirty="0">
                <a:solidFill>
                  <a:srgbClr val="0070C0"/>
                </a:solidFill>
              </a:rPr>
              <a:t>Goals</a:t>
            </a:r>
          </a:p>
          <a:p>
            <a:pPr algn="ctr"/>
            <a:endParaRPr lang="en-US" sz="2400" b="1" u="sng" dirty="0">
              <a:solidFill>
                <a:srgbClr val="0070C0"/>
              </a:solidFill>
            </a:endParaRPr>
          </a:p>
          <a:p>
            <a:endParaRPr lang="en-US" sz="1000" b="1" dirty="0">
              <a:solidFill>
                <a:srgbClr val="0070C0"/>
              </a:solidFill>
            </a:endParaRPr>
          </a:p>
          <a:p>
            <a:pPr marL="342900" indent="-342900">
              <a:buFont typeface="Arial" panose="020B0604020202020204" pitchFamily="34" charset="0"/>
              <a:buChar char="•"/>
            </a:pPr>
            <a:r>
              <a:rPr lang="en-US" sz="2400" b="1" dirty="0">
                <a:solidFill>
                  <a:srgbClr val="0070C0"/>
                </a:solidFill>
              </a:rPr>
              <a:t>Increase SAHF investments to $10+ million annually by 2032.</a:t>
            </a:r>
          </a:p>
          <a:p>
            <a:pPr marL="342900" indent="-342900">
              <a:buFont typeface="Arial" panose="020B0604020202020204" pitchFamily="34" charset="0"/>
              <a:buChar char="•"/>
            </a:pPr>
            <a:endParaRPr lang="en-US" sz="1000" b="1" dirty="0">
              <a:solidFill>
                <a:srgbClr val="0070C0"/>
              </a:solidFill>
            </a:endParaRPr>
          </a:p>
          <a:p>
            <a:pPr marL="342900" indent="-342900">
              <a:buFont typeface="Arial" panose="020B0604020202020204" pitchFamily="34" charset="0"/>
              <a:buChar char="•"/>
            </a:pPr>
            <a:r>
              <a:rPr lang="en-US" sz="2400" b="1" dirty="0">
                <a:solidFill>
                  <a:srgbClr val="0070C0"/>
                </a:solidFill>
              </a:rPr>
              <a:t>Leverage $90+ million annually in additional investments by 2032.</a:t>
            </a:r>
          </a:p>
          <a:p>
            <a:pPr marL="342900" indent="-342900">
              <a:buFont typeface="Arial" panose="020B0604020202020204" pitchFamily="34" charset="0"/>
              <a:buChar char="•"/>
            </a:pPr>
            <a:endParaRPr lang="en-US" sz="1000" b="1" dirty="0">
              <a:solidFill>
                <a:srgbClr val="0070C0"/>
              </a:solidFill>
            </a:endParaRPr>
          </a:p>
          <a:p>
            <a:pPr marL="342900" indent="-342900">
              <a:buFont typeface="Arial" panose="020B0604020202020204" pitchFamily="34" charset="0"/>
              <a:buChar char="•"/>
            </a:pPr>
            <a:r>
              <a:rPr lang="en-US" sz="2400" b="1" dirty="0">
                <a:solidFill>
                  <a:srgbClr val="0070C0"/>
                </a:solidFill>
              </a:rPr>
              <a:t>Assist 1,500+ households improve housing annually by 2032.</a:t>
            </a:r>
          </a:p>
        </p:txBody>
      </p:sp>
      <p:sp>
        <p:nvSpPr>
          <p:cNvPr id="9" name="Slide Number Placeholder 8">
            <a:extLst>
              <a:ext uri="{FF2B5EF4-FFF2-40B4-BE49-F238E27FC236}">
                <a16:creationId xmlns:a16="http://schemas.microsoft.com/office/drawing/2014/main" id="{CD92F5F7-25EC-1D78-F121-79A9CDB49E7A}"/>
              </a:ext>
            </a:extLst>
          </p:cNvPr>
          <p:cNvSpPr>
            <a:spLocks noGrp="1"/>
          </p:cNvSpPr>
          <p:nvPr>
            <p:ph type="sldNum" sz="quarter" idx="12"/>
          </p:nvPr>
        </p:nvSpPr>
        <p:spPr/>
        <p:txBody>
          <a:bodyPr/>
          <a:lstStyle/>
          <a:p>
            <a:fld id="{141C3107-2D2B-441E-BA1E-DA630F372146}" type="slidenum">
              <a:rPr lang="en-US" smtClean="0"/>
              <a:t>4</a:t>
            </a:fld>
            <a:endParaRPr lang="en-US"/>
          </a:p>
        </p:txBody>
      </p:sp>
    </p:spTree>
    <p:extLst>
      <p:ext uri="{BB962C8B-B14F-4D97-AF65-F5344CB8AC3E}">
        <p14:creationId xmlns:p14="http://schemas.microsoft.com/office/powerpoint/2010/main" val="3975306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89B70-3D70-A247-0AC8-62823E8C09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E47F850-7127-7A5C-2016-0EC5AAC98E0E}"/>
              </a:ext>
            </a:extLst>
          </p:cNvPr>
          <p:cNvSpPr/>
          <p:nvPr/>
        </p:nvSpPr>
        <p:spPr>
          <a:xfrm>
            <a:off x="1975406" y="1078821"/>
            <a:ext cx="7879996" cy="1375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46AF412-3714-D55A-A444-26C80E76D11B}"/>
              </a:ext>
            </a:extLst>
          </p:cNvPr>
          <p:cNvPicPr>
            <a:picLocks noChangeAspect="1"/>
          </p:cNvPicPr>
          <p:nvPr/>
        </p:nvPicPr>
        <p:blipFill>
          <a:blip r:embed="rId2"/>
          <a:stretch>
            <a:fillRect/>
          </a:stretch>
        </p:blipFill>
        <p:spPr>
          <a:xfrm>
            <a:off x="359434" y="267419"/>
            <a:ext cx="1527181" cy="1440611"/>
          </a:xfrm>
          <a:prstGeom prst="rect">
            <a:avLst/>
          </a:prstGeom>
        </p:spPr>
      </p:pic>
      <p:pic>
        <p:nvPicPr>
          <p:cNvPr id="4" name="Picture 3">
            <a:extLst>
              <a:ext uri="{FF2B5EF4-FFF2-40B4-BE49-F238E27FC236}">
                <a16:creationId xmlns:a16="http://schemas.microsoft.com/office/drawing/2014/main" id="{838B7853-A4B4-91EE-6078-392425F72197}"/>
              </a:ext>
            </a:extLst>
          </p:cNvPr>
          <p:cNvPicPr>
            <a:picLocks noChangeAspect="1"/>
          </p:cNvPicPr>
          <p:nvPr/>
        </p:nvPicPr>
        <p:blipFill>
          <a:blip r:embed="rId3"/>
          <a:stretch>
            <a:fillRect/>
          </a:stretch>
        </p:blipFill>
        <p:spPr>
          <a:xfrm>
            <a:off x="10216594" y="370935"/>
            <a:ext cx="1586383" cy="1337095"/>
          </a:xfrm>
          <a:prstGeom prst="rect">
            <a:avLst/>
          </a:prstGeom>
        </p:spPr>
      </p:pic>
      <p:sp>
        <p:nvSpPr>
          <p:cNvPr id="5" name="TextBox 4">
            <a:extLst>
              <a:ext uri="{FF2B5EF4-FFF2-40B4-BE49-F238E27FC236}">
                <a16:creationId xmlns:a16="http://schemas.microsoft.com/office/drawing/2014/main" id="{6A644489-5700-4CFE-B567-C776542B8B9E}"/>
              </a:ext>
            </a:extLst>
          </p:cNvPr>
          <p:cNvSpPr txBox="1"/>
          <p:nvPr/>
        </p:nvSpPr>
        <p:spPr>
          <a:xfrm>
            <a:off x="1975405" y="370935"/>
            <a:ext cx="7879997" cy="707886"/>
          </a:xfrm>
          <a:prstGeom prst="rect">
            <a:avLst/>
          </a:prstGeom>
          <a:noFill/>
        </p:spPr>
        <p:txBody>
          <a:bodyPr wrap="square" rtlCol="0">
            <a:spAutoFit/>
          </a:bodyPr>
          <a:lstStyle/>
          <a:p>
            <a:pPr algn="ctr"/>
            <a:r>
              <a:rPr lang="en-US" sz="4000" b="1" dirty="0">
                <a:solidFill>
                  <a:srgbClr val="FF0000"/>
                </a:solidFill>
              </a:rPr>
              <a:t>Housing Savannah Action Plan</a:t>
            </a:r>
          </a:p>
        </p:txBody>
      </p:sp>
      <p:sp>
        <p:nvSpPr>
          <p:cNvPr id="6" name="TextBox 5">
            <a:extLst>
              <a:ext uri="{FF2B5EF4-FFF2-40B4-BE49-F238E27FC236}">
                <a16:creationId xmlns:a16="http://schemas.microsoft.com/office/drawing/2014/main" id="{D6585942-0520-6E7C-2699-220E09FE7123}"/>
              </a:ext>
            </a:extLst>
          </p:cNvPr>
          <p:cNvSpPr txBox="1"/>
          <p:nvPr/>
        </p:nvSpPr>
        <p:spPr>
          <a:xfrm>
            <a:off x="1975404" y="1216325"/>
            <a:ext cx="7879998" cy="369332"/>
          </a:xfrm>
          <a:prstGeom prst="rect">
            <a:avLst/>
          </a:prstGeom>
          <a:noFill/>
        </p:spPr>
        <p:txBody>
          <a:bodyPr wrap="square" rtlCol="0">
            <a:spAutoFit/>
          </a:bodyPr>
          <a:lstStyle/>
          <a:p>
            <a:pPr algn="ctr"/>
            <a:r>
              <a:rPr lang="en-US" b="1" dirty="0">
                <a:solidFill>
                  <a:srgbClr val="0070C0"/>
                </a:solidFill>
              </a:rPr>
              <a:t>Update: October 24, 2024</a:t>
            </a:r>
          </a:p>
        </p:txBody>
      </p:sp>
      <p:sp>
        <p:nvSpPr>
          <p:cNvPr id="7" name="TextBox 6">
            <a:extLst>
              <a:ext uri="{FF2B5EF4-FFF2-40B4-BE49-F238E27FC236}">
                <a16:creationId xmlns:a16="http://schemas.microsoft.com/office/drawing/2014/main" id="{982623F7-F56C-AA5C-2BE4-311C58182F6D}"/>
              </a:ext>
            </a:extLst>
          </p:cNvPr>
          <p:cNvSpPr txBox="1"/>
          <p:nvPr/>
        </p:nvSpPr>
        <p:spPr>
          <a:xfrm>
            <a:off x="374228" y="2134654"/>
            <a:ext cx="11443543" cy="1077218"/>
          </a:xfrm>
          <a:prstGeom prst="rect">
            <a:avLst/>
          </a:prstGeom>
          <a:noFill/>
        </p:spPr>
        <p:txBody>
          <a:bodyPr wrap="square" rtlCol="0">
            <a:spAutoFit/>
          </a:bodyPr>
          <a:lstStyle/>
          <a:p>
            <a:pPr algn="ctr"/>
            <a:r>
              <a:rPr lang="en-US" sz="3600" b="1" u="sng" dirty="0">
                <a:solidFill>
                  <a:srgbClr val="0070C0"/>
                </a:solidFill>
              </a:rPr>
              <a:t>3-Year Action Plan Goals &amp; Results</a:t>
            </a:r>
          </a:p>
          <a:p>
            <a:pPr algn="ctr"/>
            <a:r>
              <a:rPr lang="en-US" b="1" dirty="0">
                <a:solidFill>
                  <a:srgbClr val="0070C0"/>
                </a:solidFill>
              </a:rPr>
              <a:t>Includes total all City, SAHF, and Private Investments</a:t>
            </a:r>
            <a:endParaRPr lang="en-US" sz="2400" b="1" u="sng" dirty="0">
              <a:solidFill>
                <a:srgbClr val="0070C0"/>
              </a:solidFill>
            </a:endParaRPr>
          </a:p>
          <a:p>
            <a:endParaRPr lang="en-US" sz="1000" b="1" dirty="0">
              <a:solidFill>
                <a:srgbClr val="0070C0"/>
              </a:solidFill>
            </a:endParaRPr>
          </a:p>
        </p:txBody>
      </p:sp>
      <p:sp>
        <p:nvSpPr>
          <p:cNvPr id="10" name="TextBox 9">
            <a:extLst>
              <a:ext uri="{FF2B5EF4-FFF2-40B4-BE49-F238E27FC236}">
                <a16:creationId xmlns:a16="http://schemas.microsoft.com/office/drawing/2014/main" id="{2CCC75C2-05FA-21A7-D444-F26652393FC6}"/>
              </a:ext>
            </a:extLst>
          </p:cNvPr>
          <p:cNvSpPr txBox="1"/>
          <p:nvPr/>
        </p:nvSpPr>
        <p:spPr>
          <a:xfrm>
            <a:off x="1003495" y="5792933"/>
            <a:ext cx="9462495" cy="369332"/>
          </a:xfrm>
          <a:prstGeom prst="rect">
            <a:avLst/>
          </a:prstGeom>
          <a:noFill/>
        </p:spPr>
        <p:txBody>
          <a:bodyPr wrap="square" rtlCol="0">
            <a:spAutoFit/>
          </a:bodyPr>
          <a:lstStyle/>
          <a:p>
            <a:r>
              <a:rPr lang="en-US" b="1" dirty="0">
                <a:solidFill>
                  <a:srgbClr val="0070C0"/>
                </a:solidFill>
              </a:rPr>
              <a:t>City Investments include HUD CDBG/HOME &amp; SPLOST</a:t>
            </a:r>
          </a:p>
        </p:txBody>
      </p:sp>
      <p:pic>
        <p:nvPicPr>
          <p:cNvPr id="8" name="Picture 7">
            <a:extLst>
              <a:ext uri="{FF2B5EF4-FFF2-40B4-BE49-F238E27FC236}">
                <a16:creationId xmlns:a16="http://schemas.microsoft.com/office/drawing/2014/main" id="{A5E72F9C-38B0-6879-4B0C-287E897F5F63}"/>
              </a:ext>
            </a:extLst>
          </p:cNvPr>
          <p:cNvPicPr>
            <a:picLocks noChangeAspect="1"/>
          </p:cNvPicPr>
          <p:nvPr/>
        </p:nvPicPr>
        <p:blipFill>
          <a:blip r:embed="rId4"/>
          <a:stretch>
            <a:fillRect/>
          </a:stretch>
        </p:blipFill>
        <p:spPr>
          <a:xfrm>
            <a:off x="1123024" y="3259928"/>
            <a:ext cx="10108568" cy="2533005"/>
          </a:xfrm>
          <a:prstGeom prst="rect">
            <a:avLst/>
          </a:prstGeom>
        </p:spPr>
      </p:pic>
      <p:sp>
        <p:nvSpPr>
          <p:cNvPr id="12" name="Slide Number Placeholder 11">
            <a:extLst>
              <a:ext uri="{FF2B5EF4-FFF2-40B4-BE49-F238E27FC236}">
                <a16:creationId xmlns:a16="http://schemas.microsoft.com/office/drawing/2014/main" id="{B12E2342-15C8-1E99-4F2B-48C570C4F3C2}"/>
              </a:ext>
            </a:extLst>
          </p:cNvPr>
          <p:cNvSpPr>
            <a:spLocks noGrp="1"/>
          </p:cNvSpPr>
          <p:nvPr>
            <p:ph type="sldNum" sz="quarter" idx="12"/>
          </p:nvPr>
        </p:nvSpPr>
        <p:spPr/>
        <p:txBody>
          <a:bodyPr/>
          <a:lstStyle/>
          <a:p>
            <a:fld id="{141C3107-2D2B-441E-BA1E-DA630F372146}" type="slidenum">
              <a:rPr lang="en-US" smtClean="0"/>
              <a:t>5</a:t>
            </a:fld>
            <a:endParaRPr lang="en-US"/>
          </a:p>
        </p:txBody>
      </p:sp>
    </p:spTree>
    <p:extLst>
      <p:ext uri="{BB962C8B-B14F-4D97-AF65-F5344CB8AC3E}">
        <p14:creationId xmlns:p14="http://schemas.microsoft.com/office/powerpoint/2010/main" val="2479739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03AD2-1145-87FF-001A-6E5008E596D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E0CFE81-948C-9F42-9B8F-4B1DB9D7157B}"/>
              </a:ext>
            </a:extLst>
          </p:cNvPr>
          <p:cNvSpPr/>
          <p:nvPr/>
        </p:nvSpPr>
        <p:spPr>
          <a:xfrm>
            <a:off x="1975406" y="1078821"/>
            <a:ext cx="7879996" cy="1375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C6C2FB4-0EBB-4273-CEC2-4C1C5E2132DC}"/>
              </a:ext>
            </a:extLst>
          </p:cNvPr>
          <p:cNvPicPr>
            <a:picLocks noChangeAspect="1"/>
          </p:cNvPicPr>
          <p:nvPr/>
        </p:nvPicPr>
        <p:blipFill>
          <a:blip r:embed="rId2"/>
          <a:stretch>
            <a:fillRect/>
          </a:stretch>
        </p:blipFill>
        <p:spPr>
          <a:xfrm>
            <a:off x="359434" y="267419"/>
            <a:ext cx="1527181" cy="1440611"/>
          </a:xfrm>
          <a:prstGeom prst="rect">
            <a:avLst/>
          </a:prstGeom>
        </p:spPr>
      </p:pic>
      <p:pic>
        <p:nvPicPr>
          <p:cNvPr id="4" name="Picture 3">
            <a:extLst>
              <a:ext uri="{FF2B5EF4-FFF2-40B4-BE49-F238E27FC236}">
                <a16:creationId xmlns:a16="http://schemas.microsoft.com/office/drawing/2014/main" id="{F04EFD36-0B9E-6DD1-04C9-3202D1C01AAE}"/>
              </a:ext>
            </a:extLst>
          </p:cNvPr>
          <p:cNvPicPr>
            <a:picLocks noChangeAspect="1"/>
          </p:cNvPicPr>
          <p:nvPr/>
        </p:nvPicPr>
        <p:blipFill>
          <a:blip r:embed="rId3"/>
          <a:stretch>
            <a:fillRect/>
          </a:stretch>
        </p:blipFill>
        <p:spPr>
          <a:xfrm>
            <a:off x="10216594" y="370935"/>
            <a:ext cx="1586383" cy="1337095"/>
          </a:xfrm>
          <a:prstGeom prst="rect">
            <a:avLst/>
          </a:prstGeom>
        </p:spPr>
      </p:pic>
      <p:sp>
        <p:nvSpPr>
          <p:cNvPr id="5" name="TextBox 4">
            <a:extLst>
              <a:ext uri="{FF2B5EF4-FFF2-40B4-BE49-F238E27FC236}">
                <a16:creationId xmlns:a16="http://schemas.microsoft.com/office/drawing/2014/main" id="{D16A8D44-877C-144C-276D-F4DD0043C9DB}"/>
              </a:ext>
            </a:extLst>
          </p:cNvPr>
          <p:cNvSpPr txBox="1"/>
          <p:nvPr/>
        </p:nvSpPr>
        <p:spPr>
          <a:xfrm>
            <a:off x="1975405" y="370935"/>
            <a:ext cx="7879997" cy="707886"/>
          </a:xfrm>
          <a:prstGeom prst="rect">
            <a:avLst/>
          </a:prstGeom>
          <a:noFill/>
        </p:spPr>
        <p:txBody>
          <a:bodyPr wrap="square" rtlCol="0">
            <a:spAutoFit/>
          </a:bodyPr>
          <a:lstStyle/>
          <a:p>
            <a:pPr algn="ctr"/>
            <a:r>
              <a:rPr lang="en-US" sz="4000" b="1" dirty="0">
                <a:solidFill>
                  <a:srgbClr val="FF0000"/>
                </a:solidFill>
              </a:rPr>
              <a:t>Housing Savannah Action Plan</a:t>
            </a:r>
          </a:p>
        </p:txBody>
      </p:sp>
      <p:sp>
        <p:nvSpPr>
          <p:cNvPr id="6" name="TextBox 5">
            <a:extLst>
              <a:ext uri="{FF2B5EF4-FFF2-40B4-BE49-F238E27FC236}">
                <a16:creationId xmlns:a16="http://schemas.microsoft.com/office/drawing/2014/main" id="{7838FD6F-8BDB-0802-8DA0-47FE750C73D6}"/>
              </a:ext>
            </a:extLst>
          </p:cNvPr>
          <p:cNvSpPr txBox="1"/>
          <p:nvPr/>
        </p:nvSpPr>
        <p:spPr>
          <a:xfrm>
            <a:off x="1975404" y="1216325"/>
            <a:ext cx="7879998" cy="369332"/>
          </a:xfrm>
          <a:prstGeom prst="rect">
            <a:avLst/>
          </a:prstGeom>
          <a:noFill/>
        </p:spPr>
        <p:txBody>
          <a:bodyPr wrap="square" rtlCol="0">
            <a:spAutoFit/>
          </a:bodyPr>
          <a:lstStyle/>
          <a:p>
            <a:pPr algn="ctr"/>
            <a:r>
              <a:rPr lang="en-US" b="1" dirty="0">
                <a:solidFill>
                  <a:srgbClr val="0070C0"/>
                </a:solidFill>
              </a:rPr>
              <a:t>Update: October 24, 2024</a:t>
            </a:r>
          </a:p>
        </p:txBody>
      </p:sp>
      <p:sp>
        <p:nvSpPr>
          <p:cNvPr id="7" name="TextBox 6">
            <a:extLst>
              <a:ext uri="{FF2B5EF4-FFF2-40B4-BE49-F238E27FC236}">
                <a16:creationId xmlns:a16="http://schemas.microsoft.com/office/drawing/2014/main" id="{F6F7B188-6191-D9F7-D414-86CD9AEE0344}"/>
              </a:ext>
            </a:extLst>
          </p:cNvPr>
          <p:cNvSpPr txBox="1"/>
          <p:nvPr/>
        </p:nvSpPr>
        <p:spPr>
          <a:xfrm>
            <a:off x="374226" y="1912072"/>
            <a:ext cx="11443543" cy="1077218"/>
          </a:xfrm>
          <a:prstGeom prst="rect">
            <a:avLst/>
          </a:prstGeom>
          <a:noFill/>
        </p:spPr>
        <p:txBody>
          <a:bodyPr wrap="square" rtlCol="0">
            <a:spAutoFit/>
          </a:bodyPr>
          <a:lstStyle/>
          <a:p>
            <a:pPr algn="ctr"/>
            <a:r>
              <a:rPr lang="en-US" sz="3600" b="1" u="sng" dirty="0">
                <a:solidFill>
                  <a:srgbClr val="0070C0"/>
                </a:solidFill>
              </a:rPr>
              <a:t>3-Year Action Plan Activities &amp; Investments</a:t>
            </a:r>
          </a:p>
          <a:p>
            <a:pPr algn="ctr"/>
            <a:r>
              <a:rPr lang="en-US" b="1" dirty="0">
                <a:solidFill>
                  <a:srgbClr val="0070C0"/>
                </a:solidFill>
              </a:rPr>
              <a:t>Includes total all City, SAHF, and Private Investments</a:t>
            </a:r>
          </a:p>
          <a:p>
            <a:endParaRPr lang="en-US" sz="1000" b="1" dirty="0">
              <a:solidFill>
                <a:srgbClr val="0070C0"/>
              </a:solidFill>
            </a:endParaRPr>
          </a:p>
        </p:txBody>
      </p:sp>
      <p:pic>
        <p:nvPicPr>
          <p:cNvPr id="8" name="Picture 7">
            <a:extLst>
              <a:ext uri="{FF2B5EF4-FFF2-40B4-BE49-F238E27FC236}">
                <a16:creationId xmlns:a16="http://schemas.microsoft.com/office/drawing/2014/main" id="{8A4F73A1-AF5B-E035-2E0C-5F6EE2679117}"/>
              </a:ext>
            </a:extLst>
          </p:cNvPr>
          <p:cNvPicPr>
            <a:picLocks noChangeAspect="1"/>
          </p:cNvPicPr>
          <p:nvPr/>
        </p:nvPicPr>
        <p:blipFill>
          <a:blip r:embed="rId4"/>
          <a:stretch>
            <a:fillRect/>
          </a:stretch>
        </p:blipFill>
        <p:spPr>
          <a:xfrm>
            <a:off x="661397" y="2945205"/>
            <a:ext cx="10869200" cy="3541860"/>
          </a:xfrm>
          <a:prstGeom prst="rect">
            <a:avLst/>
          </a:prstGeom>
        </p:spPr>
      </p:pic>
      <p:sp>
        <p:nvSpPr>
          <p:cNvPr id="10" name="Slide Number Placeholder 9">
            <a:extLst>
              <a:ext uri="{FF2B5EF4-FFF2-40B4-BE49-F238E27FC236}">
                <a16:creationId xmlns:a16="http://schemas.microsoft.com/office/drawing/2014/main" id="{E1BC4E88-A020-F40D-B49B-72CB52EED86B}"/>
              </a:ext>
            </a:extLst>
          </p:cNvPr>
          <p:cNvSpPr>
            <a:spLocks noGrp="1"/>
          </p:cNvSpPr>
          <p:nvPr>
            <p:ph type="sldNum" sz="quarter" idx="12"/>
          </p:nvPr>
        </p:nvSpPr>
        <p:spPr/>
        <p:txBody>
          <a:bodyPr/>
          <a:lstStyle/>
          <a:p>
            <a:fld id="{141C3107-2D2B-441E-BA1E-DA630F372146}" type="slidenum">
              <a:rPr lang="en-US" smtClean="0"/>
              <a:t>6</a:t>
            </a:fld>
            <a:endParaRPr lang="en-US"/>
          </a:p>
        </p:txBody>
      </p:sp>
    </p:spTree>
    <p:extLst>
      <p:ext uri="{BB962C8B-B14F-4D97-AF65-F5344CB8AC3E}">
        <p14:creationId xmlns:p14="http://schemas.microsoft.com/office/powerpoint/2010/main" val="2093274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5D496-326C-EF24-3446-88238105599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B7A0A53-BFA4-6612-708A-49DD0D2C832E}"/>
              </a:ext>
            </a:extLst>
          </p:cNvPr>
          <p:cNvSpPr/>
          <p:nvPr/>
        </p:nvSpPr>
        <p:spPr>
          <a:xfrm>
            <a:off x="1975406" y="1078821"/>
            <a:ext cx="7879996" cy="1375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9A73E53-5FE9-AE8B-6CF4-8C6C9E90C2E4}"/>
              </a:ext>
            </a:extLst>
          </p:cNvPr>
          <p:cNvPicPr>
            <a:picLocks noChangeAspect="1"/>
          </p:cNvPicPr>
          <p:nvPr/>
        </p:nvPicPr>
        <p:blipFill>
          <a:blip r:embed="rId2"/>
          <a:stretch>
            <a:fillRect/>
          </a:stretch>
        </p:blipFill>
        <p:spPr>
          <a:xfrm>
            <a:off x="359434" y="267419"/>
            <a:ext cx="1527181" cy="1440611"/>
          </a:xfrm>
          <a:prstGeom prst="rect">
            <a:avLst/>
          </a:prstGeom>
        </p:spPr>
      </p:pic>
      <p:pic>
        <p:nvPicPr>
          <p:cNvPr id="4" name="Picture 3">
            <a:extLst>
              <a:ext uri="{FF2B5EF4-FFF2-40B4-BE49-F238E27FC236}">
                <a16:creationId xmlns:a16="http://schemas.microsoft.com/office/drawing/2014/main" id="{E8F5A4D5-E140-4F63-874D-A0AADE1A8EEC}"/>
              </a:ext>
            </a:extLst>
          </p:cNvPr>
          <p:cNvPicPr>
            <a:picLocks noChangeAspect="1"/>
          </p:cNvPicPr>
          <p:nvPr/>
        </p:nvPicPr>
        <p:blipFill>
          <a:blip r:embed="rId3"/>
          <a:stretch>
            <a:fillRect/>
          </a:stretch>
        </p:blipFill>
        <p:spPr>
          <a:xfrm>
            <a:off x="10216594" y="370935"/>
            <a:ext cx="1586383" cy="1337095"/>
          </a:xfrm>
          <a:prstGeom prst="rect">
            <a:avLst/>
          </a:prstGeom>
        </p:spPr>
      </p:pic>
      <p:sp>
        <p:nvSpPr>
          <p:cNvPr id="5" name="TextBox 4">
            <a:extLst>
              <a:ext uri="{FF2B5EF4-FFF2-40B4-BE49-F238E27FC236}">
                <a16:creationId xmlns:a16="http://schemas.microsoft.com/office/drawing/2014/main" id="{0A976223-5AA0-40F1-03DA-BFF74A7BA889}"/>
              </a:ext>
            </a:extLst>
          </p:cNvPr>
          <p:cNvSpPr txBox="1"/>
          <p:nvPr/>
        </p:nvSpPr>
        <p:spPr>
          <a:xfrm>
            <a:off x="1975405" y="370935"/>
            <a:ext cx="7879997" cy="707886"/>
          </a:xfrm>
          <a:prstGeom prst="rect">
            <a:avLst/>
          </a:prstGeom>
          <a:noFill/>
        </p:spPr>
        <p:txBody>
          <a:bodyPr wrap="square" rtlCol="0">
            <a:spAutoFit/>
          </a:bodyPr>
          <a:lstStyle/>
          <a:p>
            <a:pPr algn="ctr"/>
            <a:r>
              <a:rPr lang="en-US" sz="4000" b="1" dirty="0">
                <a:solidFill>
                  <a:srgbClr val="FF0000"/>
                </a:solidFill>
              </a:rPr>
              <a:t>Housing Savannah Action Plan</a:t>
            </a:r>
          </a:p>
        </p:txBody>
      </p:sp>
      <p:sp>
        <p:nvSpPr>
          <p:cNvPr id="6" name="TextBox 5">
            <a:extLst>
              <a:ext uri="{FF2B5EF4-FFF2-40B4-BE49-F238E27FC236}">
                <a16:creationId xmlns:a16="http://schemas.microsoft.com/office/drawing/2014/main" id="{829C6877-6DFB-7DCC-A165-07B7641E645F}"/>
              </a:ext>
            </a:extLst>
          </p:cNvPr>
          <p:cNvSpPr txBox="1"/>
          <p:nvPr/>
        </p:nvSpPr>
        <p:spPr>
          <a:xfrm>
            <a:off x="1975404" y="1216325"/>
            <a:ext cx="7879998" cy="369332"/>
          </a:xfrm>
          <a:prstGeom prst="rect">
            <a:avLst/>
          </a:prstGeom>
          <a:noFill/>
        </p:spPr>
        <p:txBody>
          <a:bodyPr wrap="square" rtlCol="0">
            <a:spAutoFit/>
          </a:bodyPr>
          <a:lstStyle/>
          <a:p>
            <a:pPr algn="ctr"/>
            <a:r>
              <a:rPr lang="en-US" b="1" dirty="0">
                <a:solidFill>
                  <a:srgbClr val="0070C0"/>
                </a:solidFill>
              </a:rPr>
              <a:t>Update: October 24, 2024</a:t>
            </a:r>
          </a:p>
        </p:txBody>
      </p:sp>
      <p:sp>
        <p:nvSpPr>
          <p:cNvPr id="7" name="TextBox 6">
            <a:extLst>
              <a:ext uri="{FF2B5EF4-FFF2-40B4-BE49-F238E27FC236}">
                <a16:creationId xmlns:a16="http://schemas.microsoft.com/office/drawing/2014/main" id="{EA02ED80-C93F-1FE1-2EB1-94F96472823B}"/>
              </a:ext>
            </a:extLst>
          </p:cNvPr>
          <p:cNvSpPr txBox="1"/>
          <p:nvPr/>
        </p:nvSpPr>
        <p:spPr>
          <a:xfrm>
            <a:off x="493254" y="1474795"/>
            <a:ext cx="11443543" cy="800219"/>
          </a:xfrm>
          <a:prstGeom prst="rect">
            <a:avLst/>
          </a:prstGeom>
          <a:noFill/>
        </p:spPr>
        <p:txBody>
          <a:bodyPr wrap="square" rtlCol="0">
            <a:spAutoFit/>
          </a:bodyPr>
          <a:lstStyle/>
          <a:p>
            <a:pPr algn="ctr"/>
            <a:r>
              <a:rPr lang="en-US" sz="3600" b="1" u="sng" dirty="0">
                <a:solidFill>
                  <a:srgbClr val="0070C0"/>
                </a:solidFill>
              </a:rPr>
              <a:t>3 -Year Action Plan Participants</a:t>
            </a:r>
            <a:endParaRPr lang="en-US" sz="2400" b="1" u="sng" dirty="0">
              <a:solidFill>
                <a:srgbClr val="0070C0"/>
              </a:solidFill>
            </a:endParaRPr>
          </a:p>
          <a:p>
            <a:endParaRPr lang="en-US" sz="1000" b="1" dirty="0">
              <a:solidFill>
                <a:srgbClr val="0070C0"/>
              </a:solidFill>
            </a:endParaRPr>
          </a:p>
        </p:txBody>
      </p:sp>
      <p:pic>
        <p:nvPicPr>
          <p:cNvPr id="12" name="Picture 11" descr="A group of people standing in front of a house&#10;&#10;Description automatically generated">
            <a:extLst>
              <a:ext uri="{FF2B5EF4-FFF2-40B4-BE49-F238E27FC236}">
                <a16:creationId xmlns:a16="http://schemas.microsoft.com/office/drawing/2014/main" id="{CF35C269-447F-476E-AEC7-E0902A575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4460" y="2103455"/>
            <a:ext cx="2764267" cy="2247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group of men standing in front of a house&#10;&#10;Description automatically generated">
            <a:extLst>
              <a:ext uri="{FF2B5EF4-FFF2-40B4-BE49-F238E27FC236}">
                <a16:creationId xmlns:a16="http://schemas.microsoft.com/office/drawing/2014/main" id="{EAFD10D3-5D13-A885-E2A8-ECCB3D381B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4460" y="4518519"/>
            <a:ext cx="2764267" cy="20429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person standing in front of a row of houses&#10;&#10;Description automatically generated">
            <a:extLst>
              <a:ext uri="{FF2B5EF4-FFF2-40B4-BE49-F238E27FC236}">
                <a16:creationId xmlns:a16="http://schemas.microsoft.com/office/drawing/2014/main" id="{C99D9D41-3F12-9981-8C58-F1B21196BF3A}"/>
              </a:ext>
            </a:extLst>
          </p:cNvPr>
          <p:cNvPicPr>
            <a:picLocks noChangeAspect="1"/>
          </p:cNvPicPr>
          <p:nvPr/>
        </p:nvPicPr>
        <p:blipFill rotWithShape="1">
          <a:blip r:embed="rId6">
            <a:extLst>
              <a:ext uri="{28A0092B-C50C-407E-A947-70E740481C1C}">
                <a14:useLocalDpi xmlns:a14="http://schemas.microsoft.com/office/drawing/2010/main" val="0"/>
              </a:ext>
            </a:extLst>
          </a:blip>
          <a:srcRect t="4808" r="15981" b="10200"/>
          <a:stretch/>
        </p:blipFill>
        <p:spPr>
          <a:xfrm>
            <a:off x="593273" y="4518520"/>
            <a:ext cx="2790552" cy="20720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2041C569-642F-CADE-72B1-957FE6E0BC53}"/>
              </a:ext>
            </a:extLst>
          </p:cNvPr>
          <p:cNvPicPr>
            <a:picLocks noChangeAspect="1"/>
          </p:cNvPicPr>
          <p:nvPr/>
        </p:nvPicPr>
        <p:blipFill>
          <a:blip r:embed="rId7"/>
          <a:srcRect l="18193"/>
          <a:stretch/>
        </p:blipFill>
        <p:spPr>
          <a:xfrm>
            <a:off x="3832486" y="4764229"/>
            <a:ext cx="2083567" cy="17548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A group of roofing material on a roof&#10;&#10;Description automatically generated">
            <a:extLst>
              <a:ext uri="{FF2B5EF4-FFF2-40B4-BE49-F238E27FC236}">
                <a16:creationId xmlns:a16="http://schemas.microsoft.com/office/drawing/2014/main" id="{B8D9A8CF-176E-5787-FE15-27AE0CD9854F}"/>
              </a:ext>
            </a:extLst>
          </p:cNvPr>
          <p:cNvPicPr>
            <a:picLocks noChangeAspect="1"/>
          </p:cNvPicPr>
          <p:nvPr/>
        </p:nvPicPr>
        <p:blipFill>
          <a:blip r:embed="rId8">
            <a:extLst>
              <a:ext uri="{28A0092B-C50C-407E-A947-70E740481C1C}">
                <a14:useLocalDpi xmlns:a14="http://schemas.microsoft.com/office/drawing/2010/main" val="0"/>
              </a:ext>
            </a:extLst>
          </a:blip>
          <a:srcRect l="24544"/>
          <a:stretch/>
        </p:blipFill>
        <p:spPr>
          <a:xfrm>
            <a:off x="6215025" y="4764229"/>
            <a:ext cx="2170774" cy="1753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331B6F50-1936-A212-F78F-012A9F958A58}"/>
              </a:ext>
            </a:extLst>
          </p:cNvPr>
          <p:cNvPicPr>
            <a:picLocks noChangeAspect="1"/>
          </p:cNvPicPr>
          <p:nvPr/>
        </p:nvPicPr>
        <p:blipFill rotWithShape="1">
          <a:blip r:embed="rId9"/>
          <a:srcRect l="3028" t="3363" r="21473" b="14782"/>
          <a:stretch/>
        </p:blipFill>
        <p:spPr>
          <a:xfrm>
            <a:off x="606415" y="2103455"/>
            <a:ext cx="2764267" cy="2247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F4B386CE-E21A-B50E-1A41-AF71BDF0A983}"/>
              </a:ext>
            </a:extLst>
          </p:cNvPr>
          <p:cNvPicPr>
            <a:picLocks noChangeAspect="1"/>
          </p:cNvPicPr>
          <p:nvPr/>
        </p:nvPicPr>
        <p:blipFill>
          <a:blip r:embed="rId10"/>
          <a:stretch>
            <a:fillRect/>
          </a:stretch>
        </p:blipFill>
        <p:spPr>
          <a:xfrm>
            <a:off x="3756831" y="2103455"/>
            <a:ext cx="4678337" cy="2424748"/>
          </a:xfrm>
          <a:prstGeom prst="rect">
            <a:avLst/>
          </a:prstGeom>
        </p:spPr>
      </p:pic>
      <p:sp>
        <p:nvSpPr>
          <p:cNvPr id="18" name="Slide Number Placeholder 17">
            <a:extLst>
              <a:ext uri="{FF2B5EF4-FFF2-40B4-BE49-F238E27FC236}">
                <a16:creationId xmlns:a16="http://schemas.microsoft.com/office/drawing/2014/main" id="{A7D23BC9-2569-CC17-2F2A-0018630DE2C8}"/>
              </a:ext>
            </a:extLst>
          </p:cNvPr>
          <p:cNvSpPr>
            <a:spLocks noGrp="1"/>
          </p:cNvSpPr>
          <p:nvPr>
            <p:ph type="sldNum" sz="quarter" idx="12"/>
          </p:nvPr>
        </p:nvSpPr>
        <p:spPr/>
        <p:txBody>
          <a:bodyPr/>
          <a:lstStyle/>
          <a:p>
            <a:fld id="{141C3107-2D2B-441E-BA1E-DA630F372146}" type="slidenum">
              <a:rPr lang="en-US" smtClean="0"/>
              <a:t>7</a:t>
            </a:fld>
            <a:endParaRPr lang="en-US"/>
          </a:p>
        </p:txBody>
      </p:sp>
    </p:spTree>
    <p:extLst>
      <p:ext uri="{BB962C8B-B14F-4D97-AF65-F5344CB8AC3E}">
        <p14:creationId xmlns:p14="http://schemas.microsoft.com/office/powerpoint/2010/main" val="733749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CD912-358A-8A74-3F43-223968CCAC8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2232D38-E4A8-C40C-898F-752F6AD8C864}"/>
              </a:ext>
            </a:extLst>
          </p:cNvPr>
          <p:cNvSpPr/>
          <p:nvPr/>
        </p:nvSpPr>
        <p:spPr>
          <a:xfrm>
            <a:off x="1975406" y="1078821"/>
            <a:ext cx="7879996" cy="1375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B84F673-A151-5F17-CC3B-5FD3AE401786}"/>
              </a:ext>
            </a:extLst>
          </p:cNvPr>
          <p:cNvPicPr>
            <a:picLocks noChangeAspect="1"/>
          </p:cNvPicPr>
          <p:nvPr/>
        </p:nvPicPr>
        <p:blipFill>
          <a:blip r:embed="rId2"/>
          <a:stretch>
            <a:fillRect/>
          </a:stretch>
        </p:blipFill>
        <p:spPr>
          <a:xfrm>
            <a:off x="359434" y="267419"/>
            <a:ext cx="1527181" cy="1440611"/>
          </a:xfrm>
          <a:prstGeom prst="rect">
            <a:avLst/>
          </a:prstGeom>
        </p:spPr>
      </p:pic>
      <p:pic>
        <p:nvPicPr>
          <p:cNvPr id="4" name="Picture 3">
            <a:extLst>
              <a:ext uri="{FF2B5EF4-FFF2-40B4-BE49-F238E27FC236}">
                <a16:creationId xmlns:a16="http://schemas.microsoft.com/office/drawing/2014/main" id="{F8DE3AB0-DC6D-C42E-633C-A0CD3271EB3D}"/>
              </a:ext>
            </a:extLst>
          </p:cNvPr>
          <p:cNvPicPr>
            <a:picLocks noChangeAspect="1"/>
          </p:cNvPicPr>
          <p:nvPr/>
        </p:nvPicPr>
        <p:blipFill>
          <a:blip r:embed="rId3"/>
          <a:stretch>
            <a:fillRect/>
          </a:stretch>
        </p:blipFill>
        <p:spPr>
          <a:xfrm>
            <a:off x="10216594" y="370935"/>
            <a:ext cx="1586383" cy="1337095"/>
          </a:xfrm>
          <a:prstGeom prst="rect">
            <a:avLst/>
          </a:prstGeom>
        </p:spPr>
      </p:pic>
      <p:sp>
        <p:nvSpPr>
          <p:cNvPr id="5" name="TextBox 4">
            <a:extLst>
              <a:ext uri="{FF2B5EF4-FFF2-40B4-BE49-F238E27FC236}">
                <a16:creationId xmlns:a16="http://schemas.microsoft.com/office/drawing/2014/main" id="{773BF4CC-F7D2-C5B7-8877-98AD857652B2}"/>
              </a:ext>
            </a:extLst>
          </p:cNvPr>
          <p:cNvSpPr txBox="1"/>
          <p:nvPr/>
        </p:nvSpPr>
        <p:spPr>
          <a:xfrm>
            <a:off x="1975405" y="370935"/>
            <a:ext cx="7879997" cy="707886"/>
          </a:xfrm>
          <a:prstGeom prst="rect">
            <a:avLst/>
          </a:prstGeom>
          <a:noFill/>
        </p:spPr>
        <p:txBody>
          <a:bodyPr wrap="square" rtlCol="0">
            <a:spAutoFit/>
          </a:bodyPr>
          <a:lstStyle/>
          <a:p>
            <a:pPr algn="ctr"/>
            <a:r>
              <a:rPr lang="en-US" sz="4000" b="1" dirty="0">
                <a:solidFill>
                  <a:srgbClr val="FF0000"/>
                </a:solidFill>
              </a:rPr>
              <a:t>Housing Savannah Action Plan</a:t>
            </a:r>
          </a:p>
        </p:txBody>
      </p:sp>
      <p:sp>
        <p:nvSpPr>
          <p:cNvPr id="6" name="TextBox 5">
            <a:extLst>
              <a:ext uri="{FF2B5EF4-FFF2-40B4-BE49-F238E27FC236}">
                <a16:creationId xmlns:a16="http://schemas.microsoft.com/office/drawing/2014/main" id="{7FDDB625-3604-5950-156E-55BA85E3353C}"/>
              </a:ext>
            </a:extLst>
          </p:cNvPr>
          <p:cNvSpPr txBox="1"/>
          <p:nvPr/>
        </p:nvSpPr>
        <p:spPr>
          <a:xfrm>
            <a:off x="1975404" y="1216325"/>
            <a:ext cx="7879998" cy="369332"/>
          </a:xfrm>
          <a:prstGeom prst="rect">
            <a:avLst/>
          </a:prstGeom>
          <a:noFill/>
        </p:spPr>
        <p:txBody>
          <a:bodyPr wrap="square" rtlCol="0">
            <a:spAutoFit/>
          </a:bodyPr>
          <a:lstStyle/>
          <a:p>
            <a:pPr algn="ctr"/>
            <a:r>
              <a:rPr lang="en-US" b="1" dirty="0">
                <a:solidFill>
                  <a:srgbClr val="0070C0"/>
                </a:solidFill>
              </a:rPr>
              <a:t>Update: October 24, 2024</a:t>
            </a:r>
          </a:p>
        </p:txBody>
      </p:sp>
      <p:sp>
        <p:nvSpPr>
          <p:cNvPr id="7" name="TextBox 6">
            <a:extLst>
              <a:ext uri="{FF2B5EF4-FFF2-40B4-BE49-F238E27FC236}">
                <a16:creationId xmlns:a16="http://schemas.microsoft.com/office/drawing/2014/main" id="{CB59FDBA-B752-FC5F-5BF2-AF6DB8F3925B}"/>
              </a:ext>
            </a:extLst>
          </p:cNvPr>
          <p:cNvSpPr txBox="1"/>
          <p:nvPr/>
        </p:nvSpPr>
        <p:spPr>
          <a:xfrm>
            <a:off x="722697" y="2007459"/>
            <a:ext cx="10631103" cy="646331"/>
          </a:xfrm>
          <a:prstGeom prst="rect">
            <a:avLst/>
          </a:prstGeom>
          <a:noFill/>
        </p:spPr>
        <p:txBody>
          <a:bodyPr wrap="square" rtlCol="0">
            <a:spAutoFit/>
          </a:bodyPr>
          <a:lstStyle/>
          <a:p>
            <a:pPr algn="ctr"/>
            <a:r>
              <a:rPr lang="en-US" sz="3600" b="1" u="sng" dirty="0">
                <a:solidFill>
                  <a:srgbClr val="0070C0"/>
                </a:solidFill>
              </a:rPr>
              <a:t>3-Year SAHF Deposits</a:t>
            </a:r>
            <a:endParaRPr lang="en-US" sz="1000" b="1" dirty="0">
              <a:solidFill>
                <a:srgbClr val="0070C0"/>
              </a:solidFill>
            </a:endParaRPr>
          </a:p>
        </p:txBody>
      </p:sp>
      <p:pic>
        <p:nvPicPr>
          <p:cNvPr id="12" name="Picture 11">
            <a:extLst>
              <a:ext uri="{FF2B5EF4-FFF2-40B4-BE49-F238E27FC236}">
                <a16:creationId xmlns:a16="http://schemas.microsoft.com/office/drawing/2014/main" id="{9A75C662-ED59-EB50-D3E9-9CB912D6CAEF}"/>
              </a:ext>
            </a:extLst>
          </p:cNvPr>
          <p:cNvPicPr>
            <a:picLocks noChangeAspect="1"/>
          </p:cNvPicPr>
          <p:nvPr/>
        </p:nvPicPr>
        <p:blipFill>
          <a:blip r:embed="rId4"/>
          <a:stretch>
            <a:fillRect/>
          </a:stretch>
        </p:blipFill>
        <p:spPr>
          <a:xfrm>
            <a:off x="2774665" y="2770029"/>
            <a:ext cx="6527166" cy="3244934"/>
          </a:xfrm>
          <a:prstGeom prst="rect">
            <a:avLst/>
          </a:prstGeom>
        </p:spPr>
      </p:pic>
      <p:sp>
        <p:nvSpPr>
          <p:cNvPr id="17" name="Slide Number Placeholder 16">
            <a:extLst>
              <a:ext uri="{FF2B5EF4-FFF2-40B4-BE49-F238E27FC236}">
                <a16:creationId xmlns:a16="http://schemas.microsoft.com/office/drawing/2014/main" id="{A11324C5-8463-5C52-49D4-12DF5FAA1C20}"/>
              </a:ext>
            </a:extLst>
          </p:cNvPr>
          <p:cNvSpPr>
            <a:spLocks noGrp="1"/>
          </p:cNvSpPr>
          <p:nvPr>
            <p:ph type="sldNum" sz="quarter" idx="12"/>
          </p:nvPr>
        </p:nvSpPr>
        <p:spPr/>
        <p:txBody>
          <a:bodyPr/>
          <a:lstStyle/>
          <a:p>
            <a:fld id="{141C3107-2D2B-441E-BA1E-DA630F372146}" type="slidenum">
              <a:rPr lang="en-US" smtClean="0"/>
              <a:t>8</a:t>
            </a:fld>
            <a:endParaRPr lang="en-US"/>
          </a:p>
        </p:txBody>
      </p:sp>
    </p:spTree>
    <p:extLst>
      <p:ext uri="{BB962C8B-B14F-4D97-AF65-F5344CB8AC3E}">
        <p14:creationId xmlns:p14="http://schemas.microsoft.com/office/powerpoint/2010/main" val="2615493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6410E-9270-5D10-9BD7-1B53B9835B1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2A8797F-8237-F30C-133F-15C8119D42DC}"/>
              </a:ext>
            </a:extLst>
          </p:cNvPr>
          <p:cNvSpPr/>
          <p:nvPr/>
        </p:nvSpPr>
        <p:spPr>
          <a:xfrm>
            <a:off x="1975406" y="1078821"/>
            <a:ext cx="7879996" cy="1375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746B058-6175-601A-21F7-317C38036E8F}"/>
              </a:ext>
            </a:extLst>
          </p:cNvPr>
          <p:cNvPicPr>
            <a:picLocks noChangeAspect="1"/>
          </p:cNvPicPr>
          <p:nvPr/>
        </p:nvPicPr>
        <p:blipFill>
          <a:blip r:embed="rId2"/>
          <a:stretch>
            <a:fillRect/>
          </a:stretch>
        </p:blipFill>
        <p:spPr>
          <a:xfrm>
            <a:off x="359434" y="267419"/>
            <a:ext cx="1527181" cy="1440611"/>
          </a:xfrm>
          <a:prstGeom prst="rect">
            <a:avLst/>
          </a:prstGeom>
        </p:spPr>
      </p:pic>
      <p:pic>
        <p:nvPicPr>
          <p:cNvPr id="4" name="Picture 3">
            <a:extLst>
              <a:ext uri="{FF2B5EF4-FFF2-40B4-BE49-F238E27FC236}">
                <a16:creationId xmlns:a16="http://schemas.microsoft.com/office/drawing/2014/main" id="{59E6BB77-0445-81D2-8C5B-DD0F97295976}"/>
              </a:ext>
            </a:extLst>
          </p:cNvPr>
          <p:cNvPicPr>
            <a:picLocks noChangeAspect="1"/>
          </p:cNvPicPr>
          <p:nvPr/>
        </p:nvPicPr>
        <p:blipFill>
          <a:blip r:embed="rId3"/>
          <a:stretch>
            <a:fillRect/>
          </a:stretch>
        </p:blipFill>
        <p:spPr>
          <a:xfrm>
            <a:off x="10216594" y="370935"/>
            <a:ext cx="1586383" cy="1337095"/>
          </a:xfrm>
          <a:prstGeom prst="rect">
            <a:avLst/>
          </a:prstGeom>
        </p:spPr>
      </p:pic>
      <p:sp>
        <p:nvSpPr>
          <p:cNvPr id="5" name="TextBox 4">
            <a:extLst>
              <a:ext uri="{FF2B5EF4-FFF2-40B4-BE49-F238E27FC236}">
                <a16:creationId xmlns:a16="http://schemas.microsoft.com/office/drawing/2014/main" id="{71B100B9-FCAE-51F1-EF47-2008AE82406A}"/>
              </a:ext>
            </a:extLst>
          </p:cNvPr>
          <p:cNvSpPr txBox="1"/>
          <p:nvPr/>
        </p:nvSpPr>
        <p:spPr>
          <a:xfrm>
            <a:off x="1975405" y="370935"/>
            <a:ext cx="7879997" cy="707886"/>
          </a:xfrm>
          <a:prstGeom prst="rect">
            <a:avLst/>
          </a:prstGeom>
          <a:noFill/>
        </p:spPr>
        <p:txBody>
          <a:bodyPr wrap="square" rtlCol="0">
            <a:spAutoFit/>
          </a:bodyPr>
          <a:lstStyle/>
          <a:p>
            <a:pPr algn="ctr"/>
            <a:r>
              <a:rPr lang="en-US" sz="4000" b="1" dirty="0">
                <a:solidFill>
                  <a:srgbClr val="FF0000"/>
                </a:solidFill>
              </a:rPr>
              <a:t>Housing Savannah Action Plan</a:t>
            </a:r>
          </a:p>
        </p:txBody>
      </p:sp>
      <p:sp>
        <p:nvSpPr>
          <p:cNvPr id="6" name="TextBox 5">
            <a:extLst>
              <a:ext uri="{FF2B5EF4-FFF2-40B4-BE49-F238E27FC236}">
                <a16:creationId xmlns:a16="http://schemas.microsoft.com/office/drawing/2014/main" id="{E79773DB-943B-2C0D-B06A-242E521FFBF8}"/>
              </a:ext>
            </a:extLst>
          </p:cNvPr>
          <p:cNvSpPr txBox="1"/>
          <p:nvPr/>
        </p:nvSpPr>
        <p:spPr>
          <a:xfrm>
            <a:off x="1975404" y="1216325"/>
            <a:ext cx="7879998" cy="369332"/>
          </a:xfrm>
          <a:prstGeom prst="rect">
            <a:avLst/>
          </a:prstGeom>
          <a:noFill/>
        </p:spPr>
        <p:txBody>
          <a:bodyPr wrap="square" rtlCol="0">
            <a:spAutoFit/>
          </a:bodyPr>
          <a:lstStyle/>
          <a:p>
            <a:pPr algn="ctr"/>
            <a:r>
              <a:rPr lang="en-US" b="1" dirty="0">
                <a:solidFill>
                  <a:srgbClr val="0070C0"/>
                </a:solidFill>
              </a:rPr>
              <a:t>Update: October 24, 2024</a:t>
            </a:r>
          </a:p>
        </p:txBody>
      </p:sp>
      <p:sp>
        <p:nvSpPr>
          <p:cNvPr id="7" name="TextBox 6">
            <a:extLst>
              <a:ext uri="{FF2B5EF4-FFF2-40B4-BE49-F238E27FC236}">
                <a16:creationId xmlns:a16="http://schemas.microsoft.com/office/drawing/2014/main" id="{C143133C-D936-83CA-BD07-7A317238159F}"/>
              </a:ext>
            </a:extLst>
          </p:cNvPr>
          <p:cNvSpPr txBox="1"/>
          <p:nvPr/>
        </p:nvSpPr>
        <p:spPr>
          <a:xfrm>
            <a:off x="669985" y="2225808"/>
            <a:ext cx="10852030" cy="646331"/>
          </a:xfrm>
          <a:prstGeom prst="rect">
            <a:avLst/>
          </a:prstGeom>
          <a:noFill/>
        </p:spPr>
        <p:txBody>
          <a:bodyPr wrap="square" rtlCol="0">
            <a:spAutoFit/>
          </a:bodyPr>
          <a:lstStyle/>
          <a:p>
            <a:r>
              <a:rPr lang="en-US" sz="3600" b="1" u="sng" dirty="0">
                <a:solidFill>
                  <a:srgbClr val="0070C0"/>
                </a:solidFill>
              </a:rPr>
              <a:t>Major Construction Projects Beginning in 2024-2025</a:t>
            </a:r>
          </a:p>
        </p:txBody>
      </p:sp>
      <p:sp>
        <p:nvSpPr>
          <p:cNvPr id="8" name="TextBox 7">
            <a:extLst>
              <a:ext uri="{FF2B5EF4-FFF2-40B4-BE49-F238E27FC236}">
                <a16:creationId xmlns:a16="http://schemas.microsoft.com/office/drawing/2014/main" id="{4472C26B-6AD2-BF71-3073-97C607556C25}"/>
              </a:ext>
            </a:extLst>
          </p:cNvPr>
          <p:cNvSpPr txBox="1"/>
          <p:nvPr/>
        </p:nvSpPr>
        <p:spPr>
          <a:xfrm>
            <a:off x="669985" y="3178183"/>
            <a:ext cx="10961298" cy="2862322"/>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0070C0"/>
                </a:solidFill>
              </a:rPr>
              <a:t>1826 </a:t>
            </a:r>
            <a:r>
              <a:rPr lang="en-US" sz="2000" b="1" dirty="0" err="1">
                <a:solidFill>
                  <a:srgbClr val="0070C0"/>
                </a:solidFill>
              </a:rPr>
              <a:t>Florance</a:t>
            </a:r>
            <a:r>
              <a:rPr lang="en-US" sz="2000" b="1" dirty="0">
                <a:solidFill>
                  <a:srgbClr val="0070C0"/>
                </a:solidFill>
              </a:rPr>
              <a:t> Street – 4 Apartments for </a:t>
            </a:r>
            <a:r>
              <a:rPr lang="en-US" sz="2000" b="1" u="sng" dirty="0">
                <a:solidFill>
                  <a:srgbClr val="0070C0"/>
                </a:solidFill>
              </a:rPr>
              <a:t>Medically Fragile Persons</a:t>
            </a:r>
            <a:r>
              <a:rPr lang="en-US" sz="2000" b="1" dirty="0">
                <a:solidFill>
                  <a:srgbClr val="0070C0"/>
                </a:solidFill>
              </a:rPr>
              <a:t> – In Permitting</a:t>
            </a:r>
          </a:p>
          <a:p>
            <a:pPr marL="285750" indent="-285750">
              <a:buFont typeface="Arial" panose="020B0604020202020204" pitchFamily="34" charset="0"/>
              <a:buChar char="•"/>
            </a:pPr>
            <a:endParaRPr lang="en-US" sz="2000" b="1" dirty="0">
              <a:solidFill>
                <a:srgbClr val="0070C0"/>
              </a:solidFill>
            </a:endParaRPr>
          </a:p>
          <a:p>
            <a:pPr marL="285750" indent="-285750">
              <a:buFont typeface="Arial" panose="020B0604020202020204" pitchFamily="34" charset="0"/>
              <a:buChar char="•"/>
            </a:pPr>
            <a:r>
              <a:rPr lang="en-US" sz="2000" b="1" dirty="0">
                <a:solidFill>
                  <a:srgbClr val="0070C0"/>
                </a:solidFill>
              </a:rPr>
              <a:t>916 MLK Jr. Blvd. – 16 Apartments for </a:t>
            </a:r>
            <a:r>
              <a:rPr lang="en-US" sz="2000" b="1" u="sng" dirty="0">
                <a:solidFill>
                  <a:srgbClr val="0070C0"/>
                </a:solidFill>
              </a:rPr>
              <a:t>Households Exiting Homelessness</a:t>
            </a:r>
            <a:r>
              <a:rPr lang="en-US" sz="2000" b="1" dirty="0">
                <a:solidFill>
                  <a:srgbClr val="FF0000"/>
                </a:solidFill>
              </a:rPr>
              <a:t> </a:t>
            </a:r>
            <a:r>
              <a:rPr lang="en-US" sz="2000" b="1" dirty="0">
                <a:solidFill>
                  <a:srgbClr val="0070C0"/>
                </a:solidFill>
              </a:rPr>
              <a:t>– Out for Pricing</a:t>
            </a:r>
          </a:p>
          <a:p>
            <a:pPr marL="285750" indent="-285750">
              <a:buFont typeface="Arial" panose="020B0604020202020204" pitchFamily="34" charset="0"/>
              <a:buChar char="•"/>
            </a:pPr>
            <a:endParaRPr lang="en-US" sz="2000" b="1" dirty="0">
              <a:solidFill>
                <a:srgbClr val="0070C0"/>
              </a:solidFill>
            </a:endParaRPr>
          </a:p>
          <a:p>
            <a:pPr marL="285750" indent="-285750">
              <a:buFont typeface="Arial" panose="020B0604020202020204" pitchFamily="34" charset="0"/>
              <a:buChar char="•"/>
            </a:pPr>
            <a:r>
              <a:rPr lang="en-US" sz="2000" b="1" dirty="0">
                <a:solidFill>
                  <a:srgbClr val="0070C0"/>
                </a:solidFill>
              </a:rPr>
              <a:t>Dawes Avenue – 25-30 </a:t>
            </a:r>
            <a:r>
              <a:rPr lang="en-US" sz="2000" b="1" u="sng" dirty="0">
                <a:solidFill>
                  <a:srgbClr val="0070C0"/>
                </a:solidFill>
              </a:rPr>
              <a:t>Single Family Homes</a:t>
            </a:r>
            <a:r>
              <a:rPr lang="en-US" sz="2000" b="1" dirty="0">
                <a:solidFill>
                  <a:srgbClr val="0070C0"/>
                </a:solidFill>
              </a:rPr>
              <a:t> – Finalizing Infrastructure Engineering</a:t>
            </a:r>
          </a:p>
          <a:p>
            <a:pPr marL="285750" indent="-285750">
              <a:buFont typeface="Arial" panose="020B0604020202020204" pitchFamily="34" charset="0"/>
              <a:buChar char="•"/>
            </a:pPr>
            <a:endParaRPr lang="en-US" sz="2000" b="1" dirty="0">
              <a:solidFill>
                <a:srgbClr val="0070C0"/>
              </a:solidFill>
            </a:endParaRPr>
          </a:p>
          <a:p>
            <a:pPr marL="285750" indent="-285750">
              <a:buFont typeface="Arial" panose="020B0604020202020204" pitchFamily="34" charset="0"/>
              <a:buChar char="•"/>
            </a:pPr>
            <a:r>
              <a:rPr lang="en-US" sz="2000" b="1" dirty="0">
                <a:solidFill>
                  <a:srgbClr val="0070C0"/>
                </a:solidFill>
              </a:rPr>
              <a:t>Fairgrounds Phase I – 30 </a:t>
            </a:r>
            <a:r>
              <a:rPr lang="en-US" sz="2000" b="1" u="sng" dirty="0">
                <a:solidFill>
                  <a:srgbClr val="0070C0"/>
                </a:solidFill>
              </a:rPr>
              <a:t>Single Family Homes</a:t>
            </a:r>
            <a:r>
              <a:rPr lang="en-US" sz="2000" b="1" dirty="0">
                <a:solidFill>
                  <a:srgbClr val="0070C0"/>
                </a:solidFill>
              </a:rPr>
              <a:t> &amp; 20 </a:t>
            </a:r>
            <a:r>
              <a:rPr lang="en-US" sz="2000" b="1" u="sng" dirty="0">
                <a:solidFill>
                  <a:srgbClr val="0070C0"/>
                </a:solidFill>
              </a:rPr>
              <a:t>Townhomes</a:t>
            </a:r>
            <a:r>
              <a:rPr lang="en-US" sz="2000" b="1" dirty="0">
                <a:solidFill>
                  <a:srgbClr val="0070C0"/>
                </a:solidFill>
              </a:rPr>
              <a:t> – Plans Being Prepared</a:t>
            </a:r>
          </a:p>
          <a:p>
            <a:pPr marL="285750" indent="-285750">
              <a:buFont typeface="Arial" panose="020B0604020202020204" pitchFamily="34" charset="0"/>
              <a:buChar char="•"/>
            </a:pPr>
            <a:endParaRPr lang="en-US" sz="2000" b="1" dirty="0">
              <a:solidFill>
                <a:srgbClr val="0070C0"/>
              </a:solidFill>
            </a:endParaRPr>
          </a:p>
          <a:p>
            <a:pPr marL="285750" indent="-285750">
              <a:buFont typeface="Arial" panose="020B0604020202020204" pitchFamily="34" charset="0"/>
              <a:buChar char="•"/>
            </a:pPr>
            <a:r>
              <a:rPr lang="en-US" sz="2000" b="1" dirty="0">
                <a:solidFill>
                  <a:srgbClr val="0070C0"/>
                </a:solidFill>
              </a:rPr>
              <a:t>Fairgrounds Phase II – 64 </a:t>
            </a:r>
            <a:r>
              <a:rPr lang="en-US" sz="2000" b="1" u="sng" dirty="0">
                <a:solidFill>
                  <a:srgbClr val="0070C0"/>
                </a:solidFill>
              </a:rPr>
              <a:t>Senior Apartments</a:t>
            </a:r>
            <a:r>
              <a:rPr lang="en-US" sz="2000" b="1" dirty="0">
                <a:solidFill>
                  <a:srgbClr val="0070C0"/>
                </a:solidFill>
              </a:rPr>
              <a:t> – Tax Credits Just Awarded</a:t>
            </a:r>
          </a:p>
        </p:txBody>
      </p:sp>
      <p:sp>
        <p:nvSpPr>
          <p:cNvPr id="10" name="Slide Number Placeholder 9">
            <a:extLst>
              <a:ext uri="{FF2B5EF4-FFF2-40B4-BE49-F238E27FC236}">
                <a16:creationId xmlns:a16="http://schemas.microsoft.com/office/drawing/2014/main" id="{13549B74-777E-B221-10E3-4B8D91F23C7D}"/>
              </a:ext>
            </a:extLst>
          </p:cNvPr>
          <p:cNvSpPr>
            <a:spLocks noGrp="1"/>
          </p:cNvSpPr>
          <p:nvPr>
            <p:ph type="sldNum" sz="quarter" idx="12"/>
          </p:nvPr>
        </p:nvSpPr>
        <p:spPr/>
        <p:txBody>
          <a:bodyPr/>
          <a:lstStyle/>
          <a:p>
            <a:fld id="{141C3107-2D2B-441E-BA1E-DA630F372146}" type="slidenum">
              <a:rPr lang="en-US" smtClean="0"/>
              <a:t>9</a:t>
            </a:fld>
            <a:endParaRPr lang="en-US"/>
          </a:p>
        </p:txBody>
      </p:sp>
    </p:spTree>
    <p:extLst>
      <p:ext uri="{BB962C8B-B14F-4D97-AF65-F5344CB8AC3E}">
        <p14:creationId xmlns:p14="http://schemas.microsoft.com/office/powerpoint/2010/main" val="29341640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iew">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C8D3138B89C5D4188C71FF4A830DCD4" ma:contentTypeVersion="15" ma:contentTypeDescription="Create a new document." ma:contentTypeScope="" ma:versionID="9371b7a9ad3c8f04eeeb904e93cdb930">
  <xsd:schema xmlns:xsd="http://www.w3.org/2001/XMLSchema" xmlns:xs="http://www.w3.org/2001/XMLSchema" xmlns:p="http://schemas.microsoft.com/office/2006/metadata/properties" xmlns:ns2="bfe8c671-dad0-484f-8067-1182db090656" xmlns:ns3="babe20ca-5a46-4ece-b3bb-42582fef65e9" targetNamespace="http://schemas.microsoft.com/office/2006/metadata/properties" ma:root="true" ma:fieldsID="92e05af4f2535959d51c0e84ec91b5aa" ns2:_="" ns3:_="">
    <xsd:import namespace="bfe8c671-dad0-484f-8067-1182db090656"/>
    <xsd:import namespace="babe20ca-5a46-4ece-b3bb-42582fef65e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e8c671-dad0-484f-8067-1182db0906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940c435-9b9d-470a-83dd-5aa7bdc8fee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abe20ca-5a46-4ece-b3bb-42582fef65e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adf95b5-7122-4bb1-82db-5ba3fbce3104}" ma:internalName="TaxCatchAll" ma:showField="CatchAllData" ma:web="babe20ca-5a46-4ece-b3bb-42582fef65e9">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abe20ca-5a46-4ece-b3bb-42582fef65e9" xsi:nil="true"/>
    <lcf76f155ced4ddcb4097134ff3c332f xmlns="bfe8c671-dad0-484f-8067-1182db09065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2FB8FE4-BDC9-4523-A56B-BF4F49189600}">
  <ds:schemaRefs>
    <ds:schemaRef ds:uri="http://schemas.microsoft.com/sharepoint/v3/contenttype/forms"/>
  </ds:schemaRefs>
</ds:datastoreItem>
</file>

<file path=customXml/itemProps2.xml><?xml version="1.0" encoding="utf-8"?>
<ds:datastoreItem xmlns:ds="http://schemas.openxmlformats.org/officeDocument/2006/customXml" ds:itemID="{B09201A1-968B-4A08-B505-E5B1D410FB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e8c671-dad0-484f-8067-1182db090656"/>
    <ds:schemaRef ds:uri="babe20ca-5a46-4ece-b3bb-42582fef65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3469B4-A26D-4A9A-B8C3-54EA3AEE9088}">
  <ds:schemaRefs>
    <ds:schemaRef ds:uri="http://schemas.microsoft.com/office/2006/metadata/properties"/>
    <ds:schemaRef ds:uri="http://schemas.microsoft.com/office/infopath/2007/PartnerControls"/>
    <ds:schemaRef ds:uri="babe20ca-5a46-4ece-b3bb-42582fef65e9"/>
    <ds:schemaRef ds:uri="bfe8c671-dad0-484f-8067-1182db090656"/>
  </ds:schemaRefs>
</ds:datastoreItem>
</file>

<file path=docProps/app.xml><?xml version="1.0" encoding="utf-8"?>
<Properties xmlns="http://schemas.openxmlformats.org/officeDocument/2006/extended-properties" xmlns:vt="http://schemas.openxmlformats.org/officeDocument/2006/docPropsVTypes">
  <Template/>
  <TotalTime>1880</TotalTime>
  <Words>1693</Words>
  <Application>Microsoft Office PowerPoint</Application>
  <PresentationFormat>Widescreen</PresentationFormat>
  <Paragraphs>254</Paragraphs>
  <Slides>31</Slides>
  <Notes>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31</vt:i4>
      </vt:variant>
    </vt:vector>
  </HeadingPairs>
  <TitlesOfParts>
    <vt:vector size="45" baseType="lpstr">
      <vt:lpstr>Aptos</vt:lpstr>
      <vt:lpstr>Aptos Display</vt:lpstr>
      <vt:lpstr>Arial</vt:lpstr>
      <vt:lpstr>Arial Narrow</vt:lpstr>
      <vt:lpstr>Arial Rounded MT Bold</vt:lpstr>
      <vt:lpstr>Barlow SemiCondensed Bold</vt:lpstr>
      <vt:lpstr>Calibri</vt:lpstr>
      <vt:lpstr>Canva Sans</vt:lpstr>
      <vt:lpstr>Century Schoolbook</vt:lpstr>
      <vt:lpstr>Courier New</vt:lpstr>
      <vt:lpstr>Wingdings 2</vt:lpstr>
      <vt:lpstr>Office Theme</vt:lpstr>
      <vt:lpstr>1_Office Theme</vt:lpstr>
      <vt:lpst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Zoning Revisions for Affordable Housing</vt:lpstr>
      <vt:lpstr>Existing Modification Processes</vt:lpstr>
      <vt:lpstr>Existing Modification Processes</vt:lpstr>
      <vt:lpstr>Prohibited Variances</vt:lpstr>
      <vt:lpstr>Zoning Revisions for Affordable Housing</vt:lpstr>
      <vt:lpstr>Affordable Housing Revisions</vt:lpstr>
      <vt:lpstr>Affordable Housing Definition</vt:lpstr>
      <vt:lpstr>Example Scenario</vt:lpstr>
      <vt:lpstr>PowerPoint Presentation</vt:lpstr>
      <vt:lpstr>By-Right Option  Example 2: Four-Family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Fretty</dc:creator>
  <cp:lastModifiedBy>Myriam Baker</cp:lastModifiedBy>
  <cp:revision>16</cp:revision>
  <dcterms:created xsi:type="dcterms:W3CDTF">2024-10-20T01:21:39Z</dcterms:created>
  <dcterms:modified xsi:type="dcterms:W3CDTF">2024-10-24T13:30:57Z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0x0101004C8D3138B89C5D4188C71FF4A830DCD4</vt:lpwstr>
  </property>
</Properties>
</file>