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16"/>
  </p:notesMasterIdLst>
  <p:sldIdLst>
    <p:sldId id="256" r:id="rId2"/>
    <p:sldId id="258" r:id="rId3"/>
    <p:sldId id="268" r:id="rId4"/>
    <p:sldId id="261" r:id="rId5"/>
    <p:sldId id="269" r:id="rId6"/>
    <p:sldId id="270" r:id="rId7"/>
    <p:sldId id="271" r:id="rId8"/>
    <p:sldId id="266" r:id="rId9"/>
    <p:sldId id="267" r:id="rId10"/>
    <p:sldId id="276" r:id="rId11"/>
    <p:sldId id="277" r:id="rId12"/>
    <p:sldId id="264" r:id="rId13"/>
    <p:sldId id="275" r:id="rId14"/>
    <p:sldId id="27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D04C0A"/>
    <a:srgbClr val="FDF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04"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F951E-EEDF-482D-833F-CBB235CE7489}"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en-US"/>
        </a:p>
      </dgm:t>
    </dgm:pt>
    <dgm:pt modelId="{D53AC7B9-66DD-4850-A667-9B5BBC6FE7B1}">
      <dgm:prSet phldrT="[Text]" custT="1"/>
      <dgm:spPr/>
      <dgm:t>
        <a:bodyPr/>
        <a:lstStyle/>
        <a:p>
          <a:r>
            <a:rPr lang="en-US" sz="1400" b="0" dirty="0" smtClean="0"/>
            <a:t>Bidder/Proposer </a:t>
          </a:r>
          <a:r>
            <a:rPr lang="en-US" sz="1400" b="0" dirty="0"/>
            <a:t>agrees </a:t>
          </a:r>
          <a:r>
            <a:rPr lang="en-US" sz="1400" b="0" dirty="0" smtClean="0"/>
            <a:t>to abide by the Hire </a:t>
          </a:r>
          <a:r>
            <a:rPr lang="en-US" sz="1400" b="0" dirty="0"/>
            <a:t>Savannah </a:t>
          </a:r>
          <a:r>
            <a:rPr lang="en-US" sz="1400" b="0" dirty="0" smtClean="0"/>
            <a:t>Policy. </a:t>
          </a:r>
          <a:endParaRPr lang="en-US" sz="1400" b="0" dirty="0"/>
        </a:p>
      </dgm:t>
    </dgm:pt>
    <dgm:pt modelId="{9C37074D-2909-4406-95ED-C4A28CABCBAF}" type="parTrans" cxnId="{94605EDC-3826-49C6-ADA7-5305EC9F1817}">
      <dgm:prSet/>
      <dgm:spPr/>
      <dgm:t>
        <a:bodyPr/>
        <a:lstStyle/>
        <a:p>
          <a:endParaRPr lang="en-US" sz="4800" b="0"/>
        </a:p>
      </dgm:t>
    </dgm:pt>
    <dgm:pt modelId="{5F2F17AF-2620-4EC8-B033-96A1D85FB568}" type="sibTrans" cxnId="{94605EDC-3826-49C6-ADA7-5305EC9F1817}">
      <dgm:prSet custT="1"/>
      <dgm:spPr>
        <a:solidFill>
          <a:schemeClr val="tx2"/>
        </a:solidFill>
      </dgm:spPr>
      <dgm:t>
        <a:bodyPr/>
        <a:lstStyle/>
        <a:p>
          <a:endParaRPr lang="en-US" sz="1200" b="0"/>
        </a:p>
      </dgm:t>
    </dgm:pt>
    <dgm:pt modelId="{0286BAB9-9904-45BF-ABCF-19A621543903}">
      <dgm:prSet phldrT="[Text]" custT="1"/>
      <dgm:spPr/>
      <dgm:t>
        <a:bodyPr/>
        <a:lstStyle/>
        <a:p>
          <a:r>
            <a:rPr lang="en-US" sz="1400" b="0" dirty="0"/>
            <a:t>Contractor submits </a:t>
          </a:r>
          <a:r>
            <a:rPr lang="en-US" sz="1400" b="1" i="1" dirty="0"/>
            <a:t>"Contractor Job Order Form</a:t>
          </a:r>
          <a:r>
            <a:rPr lang="en-US" sz="1400" b="1" i="1" dirty="0" smtClean="0"/>
            <a:t>"</a:t>
          </a:r>
          <a:r>
            <a:rPr lang="en-US" sz="1400" b="1" dirty="0" smtClean="0"/>
            <a:t> </a:t>
          </a:r>
          <a:r>
            <a:rPr lang="en-US" sz="1400" b="0" dirty="0" smtClean="0"/>
            <a:t>with existing Savannah workers and job openings.</a:t>
          </a:r>
          <a:endParaRPr lang="en-US" sz="1400" b="0" dirty="0"/>
        </a:p>
      </dgm:t>
    </dgm:pt>
    <dgm:pt modelId="{06805AD6-E219-47C7-9B82-2EA128D4FF5F}" type="parTrans" cxnId="{54D48CE6-3C78-4D84-8324-7B306F58FCD0}">
      <dgm:prSet/>
      <dgm:spPr/>
      <dgm:t>
        <a:bodyPr/>
        <a:lstStyle/>
        <a:p>
          <a:endParaRPr lang="en-US" sz="4800" b="0"/>
        </a:p>
      </dgm:t>
    </dgm:pt>
    <dgm:pt modelId="{C752785B-48CC-436E-973A-69C9FF79BC3C}" type="sibTrans" cxnId="{54D48CE6-3C78-4D84-8324-7B306F58FCD0}">
      <dgm:prSet custT="1"/>
      <dgm:spPr>
        <a:solidFill>
          <a:schemeClr val="tx2"/>
        </a:solidFill>
      </dgm:spPr>
      <dgm:t>
        <a:bodyPr/>
        <a:lstStyle/>
        <a:p>
          <a:endParaRPr lang="en-US" sz="1200" b="0"/>
        </a:p>
      </dgm:t>
    </dgm:pt>
    <dgm:pt modelId="{A83F6688-8CD1-41CD-A375-CB68FD8DD257}">
      <dgm:prSet phldrT="[Text]" custT="1"/>
      <dgm:spPr/>
      <dgm:t>
        <a:bodyPr/>
        <a:lstStyle/>
        <a:p>
          <a:r>
            <a:rPr lang="en-US" sz="1400" b="0" dirty="0"/>
            <a:t> WSC and partners exclusively post Contractor job openings for five (5) business </a:t>
          </a:r>
          <a:r>
            <a:rPr lang="en-US" sz="1400" b="0" dirty="0" smtClean="0"/>
            <a:t>days. </a:t>
          </a:r>
          <a:endParaRPr lang="en-US" sz="1400" b="0" dirty="0"/>
        </a:p>
      </dgm:t>
    </dgm:pt>
    <dgm:pt modelId="{1CC56DF5-B9FE-4559-9110-93663BCDEDBD}" type="parTrans" cxnId="{5D5E853D-304A-4B62-9EE0-DDAB05FA5595}">
      <dgm:prSet/>
      <dgm:spPr/>
      <dgm:t>
        <a:bodyPr/>
        <a:lstStyle/>
        <a:p>
          <a:endParaRPr lang="en-US" sz="4800" b="0"/>
        </a:p>
      </dgm:t>
    </dgm:pt>
    <dgm:pt modelId="{7F448999-34B1-4971-96EB-9B991CBCA4D1}" type="sibTrans" cxnId="{5D5E853D-304A-4B62-9EE0-DDAB05FA5595}">
      <dgm:prSet custT="1"/>
      <dgm:spPr>
        <a:solidFill>
          <a:schemeClr val="tx2"/>
        </a:solidFill>
      </dgm:spPr>
      <dgm:t>
        <a:bodyPr/>
        <a:lstStyle/>
        <a:p>
          <a:endParaRPr lang="en-US" sz="1200" b="0"/>
        </a:p>
      </dgm:t>
    </dgm:pt>
    <dgm:pt modelId="{AF6F10AC-85E3-4D4E-B06A-E932BAEA9AC1}">
      <dgm:prSet phldrT="[Text]" custT="1"/>
      <dgm:spPr/>
      <dgm:t>
        <a:bodyPr/>
        <a:lstStyle/>
        <a:p>
          <a:r>
            <a:rPr lang="en-US" sz="1400" b="0" dirty="0" smtClean="0"/>
            <a:t>WSC and partners identify and refer Qualified Job Candidates. </a:t>
          </a:r>
          <a:endParaRPr lang="en-US" sz="1400" b="0" dirty="0"/>
        </a:p>
      </dgm:t>
    </dgm:pt>
    <dgm:pt modelId="{94837552-1351-474A-A44E-A9D618B1E4F8}" type="parTrans" cxnId="{D51026BC-9947-416A-BCDE-BD7BE3408BB7}">
      <dgm:prSet/>
      <dgm:spPr/>
      <dgm:t>
        <a:bodyPr/>
        <a:lstStyle/>
        <a:p>
          <a:endParaRPr lang="en-US" sz="4800" b="0"/>
        </a:p>
      </dgm:t>
    </dgm:pt>
    <dgm:pt modelId="{435E0FA9-801B-400A-88E5-21E2F85ED6DD}" type="sibTrans" cxnId="{D51026BC-9947-416A-BCDE-BD7BE3408BB7}">
      <dgm:prSet custT="1"/>
      <dgm:spPr>
        <a:solidFill>
          <a:schemeClr val="tx2"/>
        </a:solidFill>
      </dgm:spPr>
      <dgm:t>
        <a:bodyPr/>
        <a:lstStyle/>
        <a:p>
          <a:endParaRPr lang="en-US" sz="1200" b="0"/>
        </a:p>
      </dgm:t>
    </dgm:pt>
    <dgm:pt modelId="{A3998EA5-98E8-4904-944E-8934AAC4C714}">
      <dgm:prSet phldrT="[Text]" custT="1"/>
      <dgm:spPr/>
      <dgm:t>
        <a:bodyPr/>
        <a:lstStyle/>
        <a:p>
          <a:r>
            <a:rPr lang="en-US" sz="1400" b="0" dirty="0"/>
            <a:t>Contractor </a:t>
          </a:r>
          <a:r>
            <a:rPr lang="en-US" sz="1400" b="0" dirty="0" smtClean="0"/>
            <a:t>interviews qualified candidates and </a:t>
          </a:r>
          <a:r>
            <a:rPr lang="en-US" sz="1400" b="0" dirty="0"/>
            <a:t>makes hiring decisions.  </a:t>
          </a:r>
          <a:endParaRPr lang="en-US" sz="1400" b="1" dirty="0">
            <a:solidFill>
              <a:srgbClr val="FF0000"/>
            </a:solidFill>
          </a:endParaRPr>
        </a:p>
      </dgm:t>
    </dgm:pt>
    <dgm:pt modelId="{47DE4870-6B48-4593-83CF-751B7DAFAA79}" type="parTrans" cxnId="{FEA157F1-76D1-4F0F-AF49-B5E652A70189}">
      <dgm:prSet/>
      <dgm:spPr/>
      <dgm:t>
        <a:bodyPr/>
        <a:lstStyle/>
        <a:p>
          <a:endParaRPr lang="en-US" sz="4800" b="0"/>
        </a:p>
      </dgm:t>
    </dgm:pt>
    <dgm:pt modelId="{5FEF8F5C-B947-4FFD-8A59-0008B5F91617}" type="sibTrans" cxnId="{FEA157F1-76D1-4F0F-AF49-B5E652A70189}">
      <dgm:prSet custT="1"/>
      <dgm:spPr>
        <a:solidFill>
          <a:schemeClr val="tx2"/>
        </a:solidFill>
      </dgm:spPr>
      <dgm:t>
        <a:bodyPr/>
        <a:lstStyle/>
        <a:p>
          <a:endParaRPr lang="en-US" sz="1200" b="0"/>
        </a:p>
      </dgm:t>
    </dgm:pt>
    <dgm:pt modelId="{95ABC186-C918-4B51-B555-23A9F68019EA}">
      <dgm:prSet custT="1"/>
      <dgm:spPr/>
      <dgm:t>
        <a:bodyPr/>
        <a:lstStyle/>
        <a:p>
          <a:r>
            <a:rPr lang="en-US" sz="1400" b="0" dirty="0"/>
            <a:t>Contractor </a:t>
          </a:r>
          <a:r>
            <a:rPr lang="en-US" sz="1400" b="0" dirty="0" smtClean="0"/>
            <a:t>submits  </a:t>
          </a:r>
          <a:r>
            <a:rPr lang="en-US" sz="1400" b="1" i="1" dirty="0" smtClean="0"/>
            <a:t>"Interview </a:t>
          </a:r>
          <a:r>
            <a:rPr lang="en-US" sz="1400" b="1" i="1" dirty="0"/>
            <a:t>&amp; Hiring Report" </a:t>
          </a:r>
          <a:r>
            <a:rPr lang="en-US" sz="1400" b="1" dirty="0" smtClean="0"/>
            <a:t> </a:t>
          </a:r>
          <a:r>
            <a:rPr lang="en-US" sz="1400" b="0" dirty="0"/>
            <a:t>documenting </a:t>
          </a:r>
          <a:r>
            <a:rPr lang="en-US" sz="1400" b="0" dirty="0" smtClean="0"/>
            <a:t> </a:t>
          </a:r>
          <a:r>
            <a:rPr lang="en-US" sz="1400" b="0" dirty="0"/>
            <a:t>interviews and hiring decisions.</a:t>
          </a:r>
        </a:p>
      </dgm:t>
    </dgm:pt>
    <dgm:pt modelId="{5FB98D78-F32B-4EBB-82D0-87C09005ABB1}" type="parTrans" cxnId="{28982E5D-28CF-498E-A5F8-739C71A92BAE}">
      <dgm:prSet/>
      <dgm:spPr/>
      <dgm:t>
        <a:bodyPr/>
        <a:lstStyle/>
        <a:p>
          <a:endParaRPr lang="en-US" sz="4800" b="0"/>
        </a:p>
      </dgm:t>
    </dgm:pt>
    <dgm:pt modelId="{41695E53-2B02-49CE-A8B8-3CC2F7C33E0C}" type="sibTrans" cxnId="{28982E5D-28CF-498E-A5F8-739C71A92BAE}">
      <dgm:prSet custT="1"/>
      <dgm:spPr>
        <a:solidFill>
          <a:schemeClr val="tx2"/>
        </a:solidFill>
      </dgm:spPr>
      <dgm:t>
        <a:bodyPr/>
        <a:lstStyle/>
        <a:p>
          <a:endParaRPr lang="en-US" sz="1200" b="0"/>
        </a:p>
      </dgm:t>
    </dgm:pt>
    <dgm:pt modelId="{B015E2DB-C5C8-46EB-8726-D2FC3FCDDA18}">
      <dgm:prSet custT="1"/>
      <dgm:spPr/>
      <dgm:t>
        <a:bodyPr/>
        <a:lstStyle/>
        <a:p>
          <a:r>
            <a:rPr lang="en-US" sz="1400" b="0" dirty="0"/>
            <a:t>WSC reviews report and notifies Project/Contract Manager of </a:t>
          </a:r>
          <a:r>
            <a:rPr lang="en-US" sz="1400" b="0" dirty="0" smtClean="0"/>
            <a:t>compliance </a:t>
          </a:r>
          <a:r>
            <a:rPr lang="en-US" sz="1400" b="0" dirty="0"/>
            <a:t>with good faith </a:t>
          </a:r>
          <a:r>
            <a:rPr lang="en-US" sz="1400" b="0" dirty="0" smtClean="0"/>
            <a:t>effort.  </a:t>
          </a:r>
          <a:endParaRPr lang="en-US" sz="1400" b="0" dirty="0"/>
        </a:p>
      </dgm:t>
    </dgm:pt>
    <dgm:pt modelId="{08821104-5546-4F05-B159-804EC1FFC163}" type="parTrans" cxnId="{2B850D7C-7A57-414C-BA39-0919107971BF}">
      <dgm:prSet/>
      <dgm:spPr/>
      <dgm:t>
        <a:bodyPr/>
        <a:lstStyle/>
        <a:p>
          <a:endParaRPr lang="en-US" sz="4800" b="0"/>
        </a:p>
      </dgm:t>
    </dgm:pt>
    <dgm:pt modelId="{D721B06E-AAFA-4EF5-982C-6DF5A31BCC5D}" type="sibTrans" cxnId="{2B850D7C-7A57-414C-BA39-0919107971BF}">
      <dgm:prSet custT="1"/>
      <dgm:spPr>
        <a:solidFill>
          <a:schemeClr val="tx2"/>
        </a:solidFill>
      </dgm:spPr>
      <dgm:t>
        <a:bodyPr/>
        <a:lstStyle/>
        <a:p>
          <a:endParaRPr lang="en-US" sz="1200" b="0"/>
        </a:p>
      </dgm:t>
    </dgm:pt>
    <dgm:pt modelId="{C70695B2-0726-4280-AB5F-0AC453E654C4}">
      <dgm:prSet custT="1"/>
      <dgm:spPr/>
      <dgm:t>
        <a:bodyPr/>
        <a:lstStyle/>
        <a:p>
          <a:r>
            <a:rPr lang="en-US" sz="1400" b="0" dirty="0"/>
            <a:t>Contractor submits </a:t>
          </a:r>
          <a:r>
            <a:rPr lang="en-US" sz="1400" b="1" i="1" dirty="0"/>
            <a:t>"Qualifying Workers Employment Report" </a:t>
          </a:r>
          <a:r>
            <a:rPr lang="en-US" sz="1400" b="0" dirty="0" smtClean="0"/>
            <a:t>with </a:t>
          </a:r>
          <a:r>
            <a:rPr lang="en-US" sz="1400" b="0" dirty="0"/>
            <a:t>each Pay </a:t>
          </a:r>
          <a:r>
            <a:rPr lang="en-US" sz="1400" b="0" dirty="0" smtClean="0"/>
            <a:t>Request.</a:t>
          </a:r>
          <a:endParaRPr lang="en-US" sz="1400" b="0" dirty="0"/>
        </a:p>
      </dgm:t>
    </dgm:pt>
    <dgm:pt modelId="{493B449A-83F4-4BE7-BC3A-DE2F4B239C25}" type="parTrans" cxnId="{A3EE32CA-B59B-49AB-95CB-D9C18C493B95}">
      <dgm:prSet/>
      <dgm:spPr/>
      <dgm:t>
        <a:bodyPr/>
        <a:lstStyle/>
        <a:p>
          <a:endParaRPr lang="en-US" sz="4800" b="0"/>
        </a:p>
      </dgm:t>
    </dgm:pt>
    <dgm:pt modelId="{05E0FAD9-6F15-4EAD-B2AC-43DDA1A62E90}" type="sibTrans" cxnId="{A3EE32CA-B59B-49AB-95CB-D9C18C493B95}">
      <dgm:prSet custT="1"/>
      <dgm:spPr>
        <a:solidFill>
          <a:schemeClr val="tx2"/>
        </a:solidFill>
      </dgm:spPr>
      <dgm:t>
        <a:bodyPr/>
        <a:lstStyle/>
        <a:p>
          <a:endParaRPr lang="en-US" sz="1200" b="0"/>
        </a:p>
      </dgm:t>
    </dgm:pt>
    <dgm:pt modelId="{BE942D71-CA89-465D-A2A0-D72EDF02EE48}">
      <dgm:prSet custT="1"/>
      <dgm:spPr/>
      <dgm:t>
        <a:bodyPr/>
        <a:lstStyle/>
        <a:p>
          <a:r>
            <a:rPr lang="en-US" sz="1400" b="0" dirty="0" smtClean="0"/>
            <a:t>Contractor and WSC retain records. WSC reports final Hire Savannah program outcomes to the City.</a:t>
          </a:r>
          <a:endParaRPr lang="en-US" sz="1400" b="0" dirty="0"/>
        </a:p>
      </dgm:t>
    </dgm:pt>
    <dgm:pt modelId="{771399A2-3E5D-4C60-B5F5-A4B28583257C}" type="parTrans" cxnId="{6F88B985-F103-4C8D-BBF0-D1131CBE49CF}">
      <dgm:prSet/>
      <dgm:spPr/>
      <dgm:t>
        <a:bodyPr/>
        <a:lstStyle/>
        <a:p>
          <a:endParaRPr lang="en-US" sz="4800" b="0"/>
        </a:p>
      </dgm:t>
    </dgm:pt>
    <dgm:pt modelId="{9ED9DCE8-FB89-4158-A1AC-E53DEA789981}" type="sibTrans" cxnId="{6F88B985-F103-4C8D-BBF0-D1131CBE49CF}">
      <dgm:prSet/>
      <dgm:spPr/>
      <dgm:t>
        <a:bodyPr/>
        <a:lstStyle/>
        <a:p>
          <a:endParaRPr lang="en-US" sz="4800" b="0"/>
        </a:p>
      </dgm:t>
    </dgm:pt>
    <dgm:pt modelId="{1E0252C4-0902-4A3B-BCFF-EBCA1B1AF63C}" type="pres">
      <dgm:prSet presAssocID="{FA4F951E-EEDF-482D-833F-CBB235CE7489}" presName="diagram" presStyleCnt="0">
        <dgm:presLayoutVars>
          <dgm:dir/>
          <dgm:resizeHandles val="exact"/>
        </dgm:presLayoutVars>
      </dgm:prSet>
      <dgm:spPr/>
      <dgm:t>
        <a:bodyPr/>
        <a:lstStyle/>
        <a:p>
          <a:endParaRPr lang="en-US"/>
        </a:p>
      </dgm:t>
    </dgm:pt>
    <dgm:pt modelId="{BBCCC1CB-1B5B-4CA6-B1A6-631C224BE130}" type="pres">
      <dgm:prSet presAssocID="{D53AC7B9-66DD-4850-A667-9B5BBC6FE7B1}" presName="node" presStyleLbl="node1" presStyleIdx="0" presStyleCnt="9" custScaleX="158004" custScaleY="138266">
        <dgm:presLayoutVars>
          <dgm:bulletEnabled val="1"/>
        </dgm:presLayoutVars>
      </dgm:prSet>
      <dgm:spPr/>
      <dgm:t>
        <a:bodyPr/>
        <a:lstStyle/>
        <a:p>
          <a:endParaRPr lang="en-US"/>
        </a:p>
      </dgm:t>
    </dgm:pt>
    <dgm:pt modelId="{C199F790-6E86-4AA3-9E95-FFAFA91FE848}" type="pres">
      <dgm:prSet presAssocID="{5F2F17AF-2620-4EC8-B033-96A1D85FB568}" presName="sibTrans" presStyleLbl="sibTrans2D1" presStyleIdx="0" presStyleCnt="8"/>
      <dgm:spPr/>
      <dgm:t>
        <a:bodyPr/>
        <a:lstStyle/>
        <a:p>
          <a:endParaRPr lang="en-US"/>
        </a:p>
      </dgm:t>
    </dgm:pt>
    <dgm:pt modelId="{4665DDDA-D957-44DC-A39D-153FCD4B3EDC}" type="pres">
      <dgm:prSet presAssocID="{5F2F17AF-2620-4EC8-B033-96A1D85FB568}" presName="connectorText" presStyleLbl="sibTrans2D1" presStyleIdx="0" presStyleCnt="8"/>
      <dgm:spPr/>
      <dgm:t>
        <a:bodyPr/>
        <a:lstStyle/>
        <a:p>
          <a:endParaRPr lang="en-US"/>
        </a:p>
      </dgm:t>
    </dgm:pt>
    <dgm:pt modelId="{0EE778BE-7294-4E72-AAFC-C9BD99999D75}" type="pres">
      <dgm:prSet presAssocID="{0286BAB9-9904-45BF-ABCF-19A621543903}" presName="node" presStyleLbl="node1" presStyleIdx="1" presStyleCnt="9" custScaleX="158004" custScaleY="138266">
        <dgm:presLayoutVars>
          <dgm:bulletEnabled val="1"/>
        </dgm:presLayoutVars>
      </dgm:prSet>
      <dgm:spPr/>
      <dgm:t>
        <a:bodyPr/>
        <a:lstStyle/>
        <a:p>
          <a:endParaRPr lang="en-US"/>
        </a:p>
      </dgm:t>
    </dgm:pt>
    <dgm:pt modelId="{384893CB-5447-49C9-8BE6-480CE29203E6}" type="pres">
      <dgm:prSet presAssocID="{C752785B-48CC-436E-973A-69C9FF79BC3C}" presName="sibTrans" presStyleLbl="sibTrans2D1" presStyleIdx="1" presStyleCnt="8"/>
      <dgm:spPr/>
      <dgm:t>
        <a:bodyPr/>
        <a:lstStyle/>
        <a:p>
          <a:endParaRPr lang="en-US"/>
        </a:p>
      </dgm:t>
    </dgm:pt>
    <dgm:pt modelId="{F189802F-BA37-452E-9C9B-40F692DF4593}" type="pres">
      <dgm:prSet presAssocID="{C752785B-48CC-436E-973A-69C9FF79BC3C}" presName="connectorText" presStyleLbl="sibTrans2D1" presStyleIdx="1" presStyleCnt="8"/>
      <dgm:spPr/>
      <dgm:t>
        <a:bodyPr/>
        <a:lstStyle/>
        <a:p>
          <a:endParaRPr lang="en-US"/>
        </a:p>
      </dgm:t>
    </dgm:pt>
    <dgm:pt modelId="{403CB7C9-6121-4ED3-BB35-B9FB10E99B69}" type="pres">
      <dgm:prSet presAssocID="{A83F6688-8CD1-41CD-A375-CB68FD8DD257}" presName="node" presStyleLbl="node1" presStyleIdx="2" presStyleCnt="9" custScaleX="158004" custScaleY="138266">
        <dgm:presLayoutVars>
          <dgm:bulletEnabled val="1"/>
        </dgm:presLayoutVars>
      </dgm:prSet>
      <dgm:spPr/>
      <dgm:t>
        <a:bodyPr/>
        <a:lstStyle/>
        <a:p>
          <a:endParaRPr lang="en-US"/>
        </a:p>
      </dgm:t>
    </dgm:pt>
    <dgm:pt modelId="{0A127AEB-9550-4A09-BEA2-7D712D0DB13A}" type="pres">
      <dgm:prSet presAssocID="{7F448999-34B1-4971-96EB-9B991CBCA4D1}" presName="sibTrans" presStyleLbl="sibTrans2D1" presStyleIdx="2" presStyleCnt="8"/>
      <dgm:spPr/>
      <dgm:t>
        <a:bodyPr/>
        <a:lstStyle/>
        <a:p>
          <a:endParaRPr lang="en-US"/>
        </a:p>
      </dgm:t>
    </dgm:pt>
    <dgm:pt modelId="{1F7EC7B7-6690-4EAD-914E-6A5A5CFE4465}" type="pres">
      <dgm:prSet presAssocID="{7F448999-34B1-4971-96EB-9B991CBCA4D1}" presName="connectorText" presStyleLbl="sibTrans2D1" presStyleIdx="2" presStyleCnt="8"/>
      <dgm:spPr/>
      <dgm:t>
        <a:bodyPr/>
        <a:lstStyle/>
        <a:p>
          <a:endParaRPr lang="en-US"/>
        </a:p>
      </dgm:t>
    </dgm:pt>
    <dgm:pt modelId="{316D0E28-E08E-4127-87BA-80E88AF0A2E4}" type="pres">
      <dgm:prSet presAssocID="{AF6F10AC-85E3-4D4E-B06A-E932BAEA9AC1}" presName="node" presStyleLbl="node1" presStyleIdx="3" presStyleCnt="9" custScaleX="158004" custScaleY="138266">
        <dgm:presLayoutVars>
          <dgm:bulletEnabled val="1"/>
        </dgm:presLayoutVars>
      </dgm:prSet>
      <dgm:spPr/>
      <dgm:t>
        <a:bodyPr/>
        <a:lstStyle/>
        <a:p>
          <a:endParaRPr lang="en-US"/>
        </a:p>
      </dgm:t>
    </dgm:pt>
    <dgm:pt modelId="{58D63A6D-626D-4AD8-9348-6B396A7AC30A}" type="pres">
      <dgm:prSet presAssocID="{435E0FA9-801B-400A-88E5-21E2F85ED6DD}" presName="sibTrans" presStyleLbl="sibTrans2D1" presStyleIdx="3" presStyleCnt="8"/>
      <dgm:spPr/>
      <dgm:t>
        <a:bodyPr/>
        <a:lstStyle/>
        <a:p>
          <a:endParaRPr lang="en-US"/>
        </a:p>
      </dgm:t>
    </dgm:pt>
    <dgm:pt modelId="{DA773E05-ADDA-4839-8FBA-2694C1EDD287}" type="pres">
      <dgm:prSet presAssocID="{435E0FA9-801B-400A-88E5-21E2F85ED6DD}" presName="connectorText" presStyleLbl="sibTrans2D1" presStyleIdx="3" presStyleCnt="8"/>
      <dgm:spPr/>
      <dgm:t>
        <a:bodyPr/>
        <a:lstStyle/>
        <a:p>
          <a:endParaRPr lang="en-US"/>
        </a:p>
      </dgm:t>
    </dgm:pt>
    <dgm:pt modelId="{88D5E144-0693-4B19-B948-912785B506B5}" type="pres">
      <dgm:prSet presAssocID="{A3998EA5-98E8-4904-944E-8934AAC4C714}" presName="node" presStyleLbl="node1" presStyleIdx="4" presStyleCnt="9" custScaleX="158004" custScaleY="138266">
        <dgm:presLayoutVars>
          <dgm:bulletEnabled val="1"/>
        </dgm:presLayoutVars>
      </dgm:prSet>
      <dgm:spPr/>
      <dgm:t>
        <a:bodyPr/>
        <a:lstStyle/>
        <a:p>
          <a:endParaRPr lang="en-US"/>
        </a:p>
      </dgm:t>
    </dgm:pt>
    <dgm:pt modelId="{DD74C74C-E76A-4266-8458-D6BFE53CB86B}" type="pres">
      <dgm:prSet presAssocID="{5FEF8F5C-B947-4FFD-8A59-0008B5F91617}" presName="sibTrans" presStyleLbl="sibTrans2D1" presStyleIdx="4" presStyleCnt="8"/>
      <dgm:spPr/>
      <dgm:t>
        <a:bodyPr/>
        <a:lstStyle/>
        <a:p>
          <a:endParaRPr lang="en-US"/>
        </a:p>
      </dgm:t>
    </dgm:pt>
    <dgm:pt modelId="{534D17D9-BB0A-4E56-AB6B-56E618BFFA19}" type="pres">
      <dgm:prSet presAssocID="{5FEF8F5C-B947-4FFD-8A59-0008B5F91617}" presName="connectorText" presStyleLbl="sibTrans2D1" presStyleIdx="4" presStyleCnt="8"/>
      <dgm:spPr/>
      <dgm:t>
        <a:bodyPr/>
        <a:lstStyle/>
        <a:p>
          <a:endParaRPr lang="en-US"/>
        </a:p>
      </dgm:t>
    </dgm:pt>
    <dgm:pt modelId="{AE876F4B-5EEE-4CE1-BF33-458616D5DF0F}" type="pres">
      <dgm:prSet presAssocID="{95ABC186-C918-4B51-B555-23A9F68019EA}" presName="node" presStyleLbl="node1" presStyleIdx="5" presStyleCnt="9" custScaleX="158004" custScaleY="138266">
        <dgm:presLayoutVars>
          <dgm:bulletEnabled val="1"/>
        </dgm:presLayoutVars>
      </dgm:prSet>
      <dgm:spPr/>
      <dgm:t>
        <a:bodyPr/>
        <a:lstStyle/>
        <a:p>
          <a:endParaRPr lang="en-US"/>
        </a:p>
      </dgm:t>
    </dgm:pt>
    <dgm:pt modelId="{04DB60E2-038B-46C2-BA4F-0DEAA5A8CB85}" type="pres">
      <dgm:prSet presAssocID="{41695E53-2B02-49CE-A8B8-3CC2F7C33E0C}" presName="sibTrans" presStyleLbl="sibTrans2D1" presStyleIdx="5" presStyleCnt="8"/>
      <dgm:spPr/>
      <dgm:t>
        <a:bodyPr/>
        <a:lstStyle/>
        <a:p>
          <a:endParaRPr lang="en-US"/>
        </a:p>
      </dgm:t>
    </dgm:pt>
    <dgm:pt modelId="{0EF25F10-1FE8-4E91-BA46-3BD24EA8F9FB}" type="pres">
      <dgm:prSet presAssocID="{41695E53-2B02-49CE-A8B8-3CC2F7C33E0C}" presName="connectorText" presStyleLbl="sibTrans2D1" presStyleIdx="5" presStyleCnt="8"/>
      <dgm:spPr/>
      <dgm:t>
        <a:bodyPr/>
        <a:lstStyle/>
        <a:p>
          <a:endParaRPr lang="en-US"/>
        </a:p>
      </dgm:t>
    </dgm:pt>
    <dgm:pt modelId="{8E50B186-2B48-4F81-999C-24C86342B720}" type="pres">
      <dgm:prSet presAssocID="{B015E2DB-C5C8-46EB-8726-D2FC3FCDDA18}" presName="node" presStyleLbl="node1" presStyleIdx="6" presStyleCnt="9" custScaleX="158004" custScaleY="138266">
        <dgm:presLayoutVars>
          <dgm:bulletEnabled val="1"/>
        </dgm:presLayoutVars>
      </dgm:prSet>
      <dgm:spPr/>
      <dgm:t>
        <a:bodyPr/>
        <a:lstStyle/>
        <a:p>
          <a:endParaRPr lang="en-US"/>
        </a:p>
      </dgm:t>
    </dgm:pt>
    <dgm:pt modelId="{5D48FDA1-79D9-4993-8C84-DBBBE76C9FF3}" type="pres">
      <dgm:prSet presAssocID="{D721B06E-AAFA-4EF5-982C-6DF5A31BCC5D}" presName="sibTrans" presStyleLbl="sibTrans2D1" presStyleIdx="6" presStyleCnt="8"/>
      <dgm:spPr/>
      <dgm:t>
        <a:bodyPr/>
        <a:lstStyle/>
        <a:p>
          <a:endParaRPr lang="en-US"/>
        </a:p>
      </dgm:t>
    </dgm:pt>
    <dgm:pt modelId="{40AB7F36-C6B1-4BEB-97EC-7B3ECD3496DC}" type="pres">
      <dgm:prSet presAssocID="{D721B06E-AAFA-4EF5-982C-6DF5A31BCC5D}" presName="connectorText" presStyleLbl="sibTrans2D1" presStyleIdx="6" presStyleCnt="8"/>
      <dgm:spPr/>
      <dgm:t>
        <a:bodyPr/>
        <a:lstStyle/>
        <a:p>
          <a:endParaRPr lang="en-US"/>
        </a:p>
      </dgm:t>
    </dgm:pt>
    <dgm:pt modelId="{FB592F50-C3D2-4B58-A5C7-E701A1BEF323}" type="pres">
      <dgm:prSet presAssocID="{C70695B2-0726-4280-AB5F-0AC453E654C4}" presName="node" presStyleLbl="node1" presStyleIdx="7" presStyleCnt="9" custScaleX="158004" custScaleY="138266">
        <dgm:presLayoutVars>
          <dgm:bulletEnabled val="1"/>
        </dgm:presLayoutVars>
      </dgm:prSet>
      <dgm:spPr/>
      <dgm:t>
        <a:bodyPr/>
        <a:lstStyle/>
        <a:p>
          <a:endParaRPr lang="en-US"/>
        </a:p>
      </dgm:t>
    </dgm:pt>
    <dgm:pt modelId="{4C6102B2-BB91-4B47-87E2-D0016F6F78E9}" type="pres">
      <dgm:prSet presAssocID="{05E0FAD9-6F15-4EAD-B2AC-43DDA1A62E90}" presName="sibTrans" presStyleLbl="sibTrans2D1" presStyleIdx="7" presStyleCnt="8"/>
      <dgm:spPr/>
      <dgm:t>
        <a:bodyPr/>
        <a:lstStyle/>
        <a:p>
          <a:endParaRPr lang="en-US"/>
        </a:p>
      </dgm:t>
    </dgm:pt>
    <dgm:pt modelId="{238BE36D-D1D1-4B11-9231-1D4328374DF2}" type="pres">
      <dgm:prSet presAssocID="{05E0FAD9-6F15-4EAD-B2AC-43DDA1A62E90}" presName="connectorText" presStyleLbl="sibTrans2D1" presStyleIdx="7" presStyleCnt="8"/>
      <dgm:spPr/>
      <dgm:t>
        <a:bodyPr/>
        <a:lstStyle/>
        <a:p>
          <a:endParaRPr lang="en-US"/>
        </a:p>
      </dgm:t>
    </dgm:pt>
    <dgm:pt modelId="{4B51462B-6A29-41C5-B500-831A75A0EA7F}" type="pres">
      <dgm:prSet presAssocID="{BE942D71-CA89-465D-A2A0-D72EDF02EE48}" presName="node" presStyleLbl="node1" presStyleIdx="8" presStyleCnt="9" custScaleX="158004" custScaleY="138266">
        <dgm:presLayoutVars>
          <dgm:bulletEnabled val="1"/>
        </dgm:presLayoutVars>
      </dgm:prSet>
      <dgm:spPr/>
      <dgm:t>
        <a:bodyPr/>
        <a:lstStyle/>
        <a:p>
          <a:endParaRPr lang="en-US"/>
        </a:p>
      </dgm:t>
    </dgm:pt>
  </dgm:ptLst>
  <dgm:cxnLst>
    <dgm:cxn modelId="{4B2B3D46-5BEF-4B71-9A3E-A632D173949F}" type="presOf" srcId="{7F448999-34B1-4971-96EB-9B991CBCA4D1}" destId="{1F7EC7B7-6690-4EAD-914E-6A5A5CFE4465}" srcOrd="1" destOrd="0" presId="urn:microsoft.com/office/officeart/2005/8/layout/process5"/>
    <dgm:cxn modelId="{E5AEEFCF-3377-4B30-A7CD-963AF80810A3}" type="presOf" srcId="{5F2F17AF-2620-4EC8-B033-96A1D85FB568}" destId="{4665DDDA-D957-44DC-A39D-153FCD4B3EDC}" srcOrd="1" destOrd="0" presId="urn:microsoft.com/office/officeart/2005/8/layout/process5"/>
    <dgm:cxn modelId="{6551C34B-249E-486A-BAFF-8CA9DC99D531}" type="presOf" srcId="{5FEF8F5C-B947-4FFD-8A59-0008B5F91617}" destId="{DD74C74C-E76A-4266-8458-D6BFE53CB86B}" srcOrd="0" destOrd="0" presId="urn:microsoft.com/office/officeart/2005/8/layout/process5"/>
    <dgm:cxn modelId="{57A09168-7D97-459A-B363-F6CC40D72E93}" type="presOf" srcId="{05E0FAD9-6F15-4EAD-B2AC-43DDA1A62E90}" destId="{238BE36D-D1D1-4B11-9231-1D4328374DF2}" srcOrd="1" destOrd="0" presId="urn:microsoft.com/office/officeart/2005/8/layout/process5"/>
    <dgm:cxn modelId="{B0836105-C873-488F-9CC2-220ECE3A5E5F}" type="presOf" srcId="{5FEF8F5C-B947-4FFD-8A59-0008B5F91617}" destId="{534D17D9-BB0A-4E56-AB6B-56E618BFFA19}" srcOrd="1" destOrd="0" presId="urn:microsoft.com/office/officeart/2005/8/layout/process5"/>
    <dgm:cxn modelId="{5767FAEA-BED3-445A-927E-88DDF80FAD4D}" type="presOf" srcId="{C70695B2-0726-4280-AB5F-0AC453E654C4}" destId="{FB592F50-C3D2-4B58-A5C7-E701A1BEF323}" srcOrd="0" destOrd="0" presId="urn:microsoft.com/office/officeart/2005/8/layout/process5"/>
    <dgm:cxn modelId="{F5F47BE3-3536-4888-BD6B-721D675C0F39}" type="presOf" srcId="{41695E53-2B02-49CE-A8B8-3CC2F7C33E0C}" destId="{0EF25F10-1FE8-4E91-BA46-3BD24EA8F9FB}" srcOrd="1" destOrd="0" presId="urn:microsoft.com/office/officeart/2005/8/layout/process5"/>
    <dgm:cxn modelId="{40F7292B-B92C-4A35-A412-DE834C28C619}" type="presOf" srcId="{AF6F10AC-85E3-4D4E-B06A-E932BAEA9AC1}" destId="{316D0E28-E08E-4127-87BA-80E88AF0A2E4}" srcOrd="0" destOrd="0" presId="urn:microsoft.com/office/officeart/2005/8/layout/process5"/>
    <dgm:cxn modelId="{EF25BAC3-829B-4ACE-B492-1C9A84D27DAF}" type="presOf" srcId="{B015E2DB-C5C8-46EB-8726-D2FC3FCDDA18}" destId="{8E50B186-2B48-4F81-999C-24C86342B720}" srcOrd="0" destOrd="0" presId="urn:microsoft.com/office/officeart/2005/8/layout/process5"/>
    <dgm:cxn modelId="{03BFF8B3-E829-4BEF-B111-B29D5E6DAF68}" type="presOf" srcId="{05E0FAD9-6F15-4EAD-B2AC-43DDA1A62E90}" destId="{4C6102B2-BB91-4B47-87E2-D0016F6F78E9}" srcOrd="0" destOrd="0" presId="urn:microsoft.com/office/officeart/2005/8/layout/process5"/>
    <dgm:cxn modelId="{28982E5D-28CF-498E-A5F8-739C71A92BAE}" srcId="{FA4F951E-EEDF-482D-833F-CBB235CE7489}" destId="{95ABC186-C918-4B51-B555-23A9F68019EA}" srcOrd="5" destOrd="0" parTransId="{5FB98D78-F32B-4EBB-82D0-87C09005ABB1}" sibTransId="{41695E53-2B02-49CE-A8B8-3CC2F7C33E0C}"/>
    <dgm:cxn modelId="{1044DC0A-136A-4E65-8B72-2ABA55E8F3CC}" type="presOf" srcId="{D721B06E-AAFA-4EF5-982C-6DF5A31BCC5D}" destId="{5D48FDA1-79D9-4993-8C84-DBBBE76C9FF3}" srcOrd="0" destOrd="0" presId="urn:microsoft.com/office/officeart/2005/8/layout/process5"/>
    <dgm:cxn modelId="{E8FEE67E-50D6-4475-A921-B7A192E7D407}" type="presOf" srcId="{C752785B-48CC-436E-973A-69C9FF79BC3C}" destId="{F189802F-BA37-452E-9C9B-40F692DF4593}" srcOrd="1" destOrd="0" presId="urn:microsoft.com/office/officeart/2005/8/layout/process5"/>
    <dgm:cxn modelId="{A3EE32CA-B59B-49AB-95CB-D9C18C493B95}" srcId="{FA4F951E-EEDF-482D-833F-CBB235CE7489}" destId="{C70695B2-0726-4280-AB5F-0AC453E654C4}" srcOrd="7" destOrd="0" parTransId="{493B449A-83F4-4BE7-BC3A-DE2F4B239C25}" sibTransId="{05E0FAD9-6F15-4EAD-B2AC-43DDA1A62E90}"/>
    <dgm:cxn modelId="{13F23188-E2C1-4B6C-8165-290ABE9F0994}" type="presOf" srcId="{5F2F17AF-2620-4EC8-B033-96A1D85FB568}" destId="{C199F790-6E86-4AA3-9E95-FFAFA91FE848}" srcOrd="0" destOrd="0" presId="urn:microsoft.com/office/officeart/2005/8/layout/process5"/>
    <dgm:cxn modelId="{6F88B985-F103-4C8D-BBF0-D1131CBE49CF}" srcId="{FA4F951E-EEDF-482D-833F-CBB235CE7489}" destId="{BE942D71-CA89-465D-A2A0-D72EDF02EE48}" srcOrd="8" destOrd="0" parTransId="{771399A2-3E5D-4C60-B5F5-A4B28583257C}" sibTransId="{9ED9DCE8-FB89-4158-A1AC-E53DEA789981}"/>
    <dgm:cxn modelId="{D51026BC-9947-416A-BCDE-BD7BE3408BB7}" srcId="{FA4F951E-EEDF-482D-833F-CBB235CE7489}" destId="{AF6F10AC-85E3-4D4E-B06A-E932BAEA9AC1}" srcOrd="3" destOrd="0" parTransId="{94837552-1351-474A-A44E-A9D618B1E4F8}" sibTransId="{435E0FA9-801B-400A-88E5-21E2F85ED6DD}"/>
    <dgm:cxn modelId="{0397A68D-4526-4A13-BCE8-73C78FFEE5EC}" type="presOf" srcId="{A83F6688-8CD1-41CD-A375-CB68FD8DD257}" destId="{403CB7C9-6121-4ED3-BB35-B9FB10E99B69}" srcOrd="0" destOrd="0" presId="urn:microsoft.com/office/officeart/2005/8/layout/process5"/>
    <dgm:cxn modelId="{5D5E853D-304A-4B62-9EE0-DDAB05FA5595}" srcId="{FA4F951E-EEDF-482D-833F-CBB235CE7489}" destId="{A83F6688-8CD1-41CD-A375-CB68FD8DD257}" srcOrd="2" destOrd="0" parTransId="{1CC56DF5-B9FE-4559-9110-93663BCDEDBD}" sibTransId="{7F448999-34B1-4971-96EB-9B991CBCA4D1}"/>
    <dgm:cxn modelId="{6302A8BD-141D-41FC-92F3-FDB63592058D}" type="presOf" srcId="{D721B06E-AAFA-4EF5-982C-6DF5A31BCC5D}" destId="{40AB7F36-C6B1-4BEB-97EC-7B3ECD3496DC}" srcOrd="1" destOrd="0" presId="urn:microsoft.com/office/officeart/2005/8/layout/process5"/>
    <dgm:cxn modelId="{2B850D7C-7A57-414C-BA39-0919107971BF}" srcId="{FA4F951E-EEDF-482D-833F-CBB235CE7489}" destId="{B015E2DB-C5C8-46EB-8726-D2FC3FCDDA18}" srcOrd="6" destOrd="0" parTransId="{08821104-5546-4F05-B159-804EC1FFC163}" sibTransId="{D721B06E-AAFA-4EF5-982C-6DF5A31BCC5D}"/>
    <dgm:cxn modelId="{DFD809BA-7EB1-4C47-92E8-E12E6B686BD8}" type="presOf" srcId="{C752785B-48CC-436E-973A-69C9FF79BC3C}" destId="{384893CB-5447-49C9-8BE6-480CE29203E6}" srcOrd="0" destOrd="0" presId="urn:microsoft.com/office/officeart/2005/8/layout/process5"/>
    <dgm:cxn modelId="{FEA157F1-76D1-4F0F-AF49-B5E652A70189}" srcId="{FA4F951E-EEDF-482D-833F-CBB235CE7489}" destId="{A3998EA5-98E8-4904-944E-8934AAC4C714}" srcOrd="4" destOrd="0" parTransId="{47DE4870-6B48-4593-83CF-751B7DAFAA79}" sibTransId="{5FEF8F5C-B947-4FFD-8A59-0008B5F91617}"/>
    <dgm:cxn modelId="{EFF25F62-0AA0-43F8-992F-064B589B0A49}" type="presOf" srcId="{FA4F951E-EEDF-482D-833F-CBB235CE7489}" destId="{1E0252C4-0902-4A3B-BCFF-EBCA1B1AF63C}" srcOrd="0" destOrd="0" presId="urn:microsoft.com/office/officeart/2005/8/layout/process5"/>
    <dgm:cxn modelId="{6C49AB70-1044-4B4A-9B60-E28E61B66958}" type="presOf" srcId="{A3998EA5-98E8-4904-944E-8934AAC4C714}" destId="{88D5E144-0693-4B19-B948-912785B506B5}" srcOrd="0" destOrd="0" presId="urn:microsoft.com/office/officeart/2005/8/layout/process5"/>
    <dgm:cxn modelId="{F75CDFC4-62FF-4E3F-B457-E2461C26EB55}" type="presOf" srcId="{435E0FA9-801B-400A-88E5-21E2F85ED6DD}" destId="{DA773E05-ADDA-4839-8FBA-2694C1EDD287}" srcOrd="1" destOrd="0" presId="urn:microsoft.com/office/officeart/2005/8/layout/process5"/>
    <dgm:cxn modelId="{B9F3C72A-FF74-4B43-BE2D-5DE736C90C0F}" type="presOf" srcId="{BE942D71-CA89-465D-A2A0-D72EDF02EE48}" destId="{4B51462B-6A29-41C5-B500-831A75A0EA7F}" srcOrd="0" destOrd="0" presId="urn:microsoft.com/office/officeart/2005/8/layout/process5"/>
    <dgm:cxn modelId="{58924BDC-BCE2-456B-B57F-E7AAD4F1818B}" type="presOf" srcId="{D53AC7B9-66DD-4850-A667-9B5BBC6FE7B1}" destId="{BBCCC1CB-1B5B-4CA6-B1A6-631C224BE130}" srcOrd="0" destOrd="0" presId="urn:microsoft.com/office/officeart/2005/8/layout/process5"/>
    <dgm:cxn modelId="{54D48CE6-3C78-4D84-8324-7B306F58FCD0}" srcId="{FA4F951E-EEDF-482D-833F-CBB235CE7489}" destId="{0286BAB9-9904-45BF-ABCF-19A621543903}" srcOrd="1" destOrd="0" parTransId="{06805AD6-E219-47C7-9B82-2EA128D4FF5F}" sibTransId="{C752785B-48CC-436E-973A-69C9FF79BC3C}"/>
    <dgm:cxn modelId="{88B50114-1A6E-4155-9AAB-B20AEA913059}" type="presOf" srcId="{7F448999-34B1-4971-96EB-9B991CBCA4D1}" destId="{0A127AEB-9550-4A09-BEA2-7D712D0DB13A}" srcOrd="0" destOrd="0" presId="urn:microsoft.com/office/officeart/2005/8/layout/process5"/>
    <dgm:cxn modelId="{41980E76-0C32-4F9C-B132-C13F76279B07}" type="presOf" srcId="{0286BAB9-9904-45BF-ABCF-19A621543903}" destId="{0EE778BE-7294-4E72-AAFC-C9BD99999D75}" srcOrd="0" destOrd="0" presId="urn:microsoft.com/office/officeart/2005/8/layout/process5"/>
    <dgm:cxn modelId="{BD963427-0B2C-446C-A986-AB98CD4A06F1}" type="presOf" srcId="{435E0FA9-801B-400A-88E5-21E2F85ED6DD}" destId="{58D63A6D-626D-4AD8-9348-6B396A7AC30A}" srcOrd="0" destOrd="0" presId="urn:microsoft.com/office/officeart/2005/8/layout/process5"/>
    <dgm:cxn modelId="{7D47E047-1C30-4D61-B28E-35AFE16A3425}" type="presOf" srcId="{95ABC186-C918-4B51-B555-23A9F68019EA}" destId="{AE876F4B-5EEE-4CE1-BF33-458616D5DF0F}" srcOrd="0" destOrd="0" presId="urn:microsoft.com/office/officeart/2005/8/layout/process5"/>
    <dgm:cxn modelId="{611E9BB1-67A6-49C3-BC5C-2001154C46E9}" type="presOf" srcId="{41695E53-2B02-49CE-A8B8-3CC2F7C33E0C}" destId="{04DB60E2-038B-46C2-BA4F-0DEAA5A8CB85}" srcOrd="0" destOrd="0" presId="urn:microsoft.com/office/officeart/2005/8/layout/process5"/>
    <dgm:cxn modelId="{94605EDC-3826-49C6-ADA7-5305EC9F1817}" srcId="{FA4F951E-EEDF-482D-833F-CBB235CE7489}" destId="{D53AC7B9-66DD-4850-A667-9B5BBC6FE7B1}" srcOrd="0" destOrd="0" parTransId="{9C37074D-2909-4406-95ED-C4A28CABCBAF}" sibTransId="{5F2F17AF-2620-4EC8-B033-96A1D85FB568}"/>
    <dgm:cxn modelId="{6814E163-1CE5-4C97-A628-75BB365865D4}" type="presParOf" srcId="{1E0252C4-0902-4A3B-BCFF-EBCA1B1AF63C}" destId="{BBCCC1CB-1B5B-4CA6-B1A6-631C224BE130}" srcOrd="0" destOrd="0" presId="urn:microsoft.com/office/officeart/2005/8/layout/process5"/>
    <dgm:cxn modelId="{D91E0380-3877-4056-AEF6-38851AF589BE}" type="presParOf" srcId="{1E0252C4-0902-4A3B-BCFF-EBCA1B1AF63C}" destId="{C199F790-6E86-4AA3-9E95-FFAFA91FE848}" srcOrd="1" destOrd="0" presId="urn:microsoft.com/office/officeart/2005/8/layout/process5"/>
    <dgm:cxn modelId="{38D00C90-AB12-4A5D-B652-97CC121F6236}" type="presParOf" srcId="{C199F790-6E86-4AA3-9E95-FFAFA91FE848}" destId="{4665DDDA-D957-44DC-A39D-153FCD4B3EDC}" srcOrd="0" destOrd="0" presId="urn:microsoft.com/office/officeart/2005/8/layout/process5"/>
    <dgm:cxn modelId="{3B0D9A5A-6708-4B5B-8B11-6CE53F2E6F0E}" type="presParOf" srcId="{1E0252C4-0902-4A3B-BCFF-EBCA1B1AF63C}" destId="{0EE778BE-7294-4E72-AAFC-C9BD99999D75}" srcOrd="2" destOrd="0" presId="urn:microsoft.com/office/officeart/2005/8/layout/process5"/>
    <dgm:cxn modelId="{08B74B9B-C9EC-4A5D-8A97-478ACE50B2B1}" type="presParOf" srcId="{1E0252C4-0902-4A3B-BCFF-EBCA1B1AF63C}" destId="{384893CB-5447-49C9-8BE6-480CE29203E6}" srcOrd="3" destOrd="0" presId="urn:microsoft.com/office/officeart/2005/8/layout/process5"/>
    <dgm:cxn modelId="{B09084E9-3FCB-4C4F-A61C-203278BA31B7}" type="presParOf" srcId="{384893CB-5447-49C9-8BE6-480CE29203E6}" destId="{F189802F-BA37-452E-9C9B-40F692DF4593}" srcOrd="0" destOrd="0" presId="urn:microsoft.com/office/officeart/2005/8/layout/process5"/>
    <dgm:cxn modelId="{31D60D6A-4755-4851-812E-4D30306A2F7B}" type="presParOf" srcId="{1E0252C4-0902-4A3B-BCFF-EBCA1B1AF63C}" destId="{403CB7C9-6121-4ED3-BB35-B9FB10E99B69}" srcOrd="4" destOrd="0" presId="urn:microsoft.com/office/officeart/2005/8/layout/process5"/>
    <dgm:cxn modelId="{488AE54A-757E-43EC-A295-97B8A86459E1}" type="presParOf" srcId="{1E0252C4-0902-4A3B-BCFF-EBCA1B1AF63C}" destId="{0A127AEB-9550-4A09-BEA2-7D712D0DB13A}" srcOrd="5" destOrd="0" presId="urn:microsoft.com/office/officeart/2005/8/layout/process5"/>
    <dgm:cxn modelId="{375B12D1-62FD-4880-AF78-466ABC00671D}" type="presParOf" srcId="{0A127AEB-9550-4A09-BEA2-7D712D0DB13A}" destId="{1F7EC7B7-6690-4EAD-914E-6A5A5CFE4465}" srcOrd="0" destOrd="0" presId="urn:microsoft.com/office/officeart/2005/8/layout/process5"/>
    <dgm:cxn modelId="{414CC709-F499-4689-9401-E717A49050F0}" type="presParOf" srcId="{1E0252C4-0902-4A3B-BCFF-EBCA1B1AF63C}" destId="{316D0E28-E08E-4127-87BA-80E88AF0A2E4}" srcOrd="6" destOrd="0" presId="urn:microsoft.com/office/officeart/2005/8/layout/process5"/>
    <dgm:cxn modelId="{D6BA0882-7142-46CF-9628-854EB5197B5E}" type="presParOf" srcId="{1E0252C4-0902-4A3B-BCFF-EBCA1B1AF63C}" destId="{58D63A6D-626D-4AD8-9348-6B396A7AC30A}" srcOrd="7" destOrd="0" presId="urn:microsoft.com/office/officeart/2005/8/layout/process5"/>
    <dgm:cxn modelId="{7EBE0735-B30C-4A00-BA24-252B6552A27A}" type="presParOf" srcId="{58D63A6D-626D-4AD8-9348-6B396A7AC30A}" destId="{DA773E05-ADDA-4839-8FBA-2694C1EDD287}" srcOrd="0" destOrd="0" presId="urn:microsoft.com/office/officeart/2005/8/layout/process5"/>
    <dgm:cxn modelId="{F267C89A-6FB6-49AC-8994-2FCF1DA06C50}" type="presParOf" srcId="{1E0252C4-0902-4A3B-BCFF-EBCA1B1AF63C}" destId="{88D5E144-0693-4B19-B948-912785B506B5}" srcOrd="8" destOrd="0" presId="urn:microsoft.com/office/officeart/2005/8/layout/process5"/>
    <dgm:cxn modelId="{DF1735CF-0345-4EBF-9CAA-995D91028428}" type="presParOf" srcId="{1E0252C4-0902-4A3B-BCFF-EBCA1B1AF63C}" destId="{DD74C74C-E76A-4266-8458-D6BFE53CB86B}" srcOrd="9" destOrd="0" presId="urn:microsoft.com/office/officeart/2005/8/layout/process5"/>
    <dgm:cxn modelId="{5E58B2F6-8C6B-4C70-ABBF-E1B3135A2563}" type="presParOf" srcId="{DD74C74C-E76A-4266-8458-D6BFE53CB86B}" destId="{534D17D9-BB0A-4E56-AB6B-56E618BFFA19}" srcOrd="0" destOrd="0" presId="urn:microsoft.com/office/officeart/2005/8/layout/process5"/>
    <dgm:cxn modelId="{01F325B9-2F9E-41D8-81FC-9DD55DE3DD50}" type="presParOf" srcId="{1E0252C4-0902-4A3B-BCFF-EBCA1B1AF63C}" destId="{AE876F4B-5EEE-4CE1-BF33-458616D5DF0F}" srcOrd="10" destOrd="0" presId="urn:microsoft.com/office/officeart/2005/8/layout/process5"/>
    <dgm:cxn modelId="{7940EE6A-F3E7-4625-9C0B-09064B7119DB}" type="presParOf" srcId="{1E0252C4-0902-4A3B-BCFF-EBCA1B1AF63C}" destId="{04DB60E2-038B-46C2-BA4F-0DEAA5A8CB85}" srcOrd="11" destOrd="0" presId="urn:microsoft.com/office/officeart/2005/8/layout/process5"/>
    <dgm:cxn modelId="{3958C729-FC82-4C11-AE5D-A9883596E085}" type="presParOf" srcId="{04DB60E2-038B-46C2-BA4F-0DEAA5A8CB85}" destId="{0EF25F10-1FE8-4E91-BA46-3BD24EA8F9FB}" srcOrd="0" destOrd="0" presId="urn:microsoft.com/office/officeart/2005/8/layout/process5"/>
    <dgm:cxn modelId="{5B9CF7B2-B4E9-40EB-A02D-31E841C7D98F}" type="presParOf" srcId="{1E0252C4-0902-4A3B-BCFF-EBCA1B1AF63C}" destId="{8E50B186-2B48-4F81-999C-24C86342B720}" srcOrd="12" destOrd="0" presId="urn:microsoft.com/office/officeart/2005/8/layout/process5"/>
    <dgm:cxn modelId="{6FD72B57-4175-4342-8110-9DC0F4E40BAC}" type="presParOf" srcId="{1E0252C4-0902-4A3B-BCFF-EBCA1B1AF63C}" destId="{5D48FDA1-79D9-4993-8C84-DBBBE76C9FF3}" srcOrd="13" destOrd="0" presId="urn:microsoft.com/office/officeart/2005/8/layout/process5"/>
    <dgm:cxn modelId="{8F5AF731-0891-418F-96F6-CD23A86FA96C}" type="presParOf" srcId="{5D48FDA1-79D9-4993-8C84-DBBBE76C9FF3}" destId="{40AB7F36-C6B1-4BEB-97EC-7B3ECD3496DC}" srcOrd="0" destOrd="0" presId="urn:microsoft.com/office/officeart/2005/8/layout/process5"/>
    <dgm:cxn modelId="{BD3251CA-042C-497A-B500-255E95AA274E}" type="presParOf" srcId="{1E0252C4-0902-4A3B-BCFF-EBCA1B1AF63C}" destId="{FB592F50-C3D2-4B58-A5C7-E701A1BEF323}" srcOrd="14" destOrd="0" presId="urn:microsoft.com/office/officeart/2005/8/layout/process5"/>
    <dgm:cxn modelId="{E470E9C3-13C2-4840-AFA8-116E5B21920C}" type="presParOf" srcId="{1E0252C4-0902-4A3B-BCFF-EBCA1B1AF63C}" destId="{4C6102B2-BB91-4B47-87E2-D0016F6F78E9}" srcOrd="15" destOrd="0" presId="urn:microsoft.com/office/officeart/2005/8/layout/process5"/>
    <dgm:cxn modelId="{6EBA31ED-39F6-4A84-905B-38943041EDA2}" type="presParOf" srcId="{4C6102B2-BB91-4B47-87E2-D0016F6F78E9}" destId="{238BE36D-D1D1-4B11-9231-1D4328374DF2}" srcOrd="0" destOrd="0" presId="urn:microsoft.com/office/officeart/2005/8/layout/process5"/>
    <dgm:cxn modelId="{5D5F5203-4476-4814-A4EB-2FD3C693ECB5}" type="presParOf" srcId="{1E0252C4-0902-4A3B-BCFF-EBCA1B1AF63C}" destId="{4B51462B-6A29-41C5-B500-831A75A0EA7F}" srcOrd="16"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CC1CB-1B5B-4CA6-B1A6-631C224BE130}">
      <dsp:nvSpPr>
        <dsp:cNvPr id="0" name=""/>
        <dsp:cNvSpPr/>
      </dsp:nvSpPr>
      <dsp:spPr>
        <a:xfrm>
          <a:off x="1894" y="243716"/>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Bidder/Proposer </a:t>
          </a:r>
          <a:r>
            <a:rPr lang="en-US" sz="1400" b="0" kern="1200" dirty="0"/>
            <a:t>agrees </a:t>
          </a:r>
          <a:r>
            <a:rPr lang="en-US" sz="1400" b="0" kern="1200" dirty="0" smtClean="0"/>
            <a:t>to abide by the Hire </a:t>
          </a:r>
          <a:r>
            <a:rPr lang="en-US" sz="1400" b="0" kern="1200" dirty="0"/>
            <a:t>Savannah </a:t>
          </a:r>
          <a:r>
            <a:rPr lang="en-US" sz="1400" b="0" kern="1200" dirty="0" smtClean="0"/>
            <a:t>Policy. </a:t>
          </a:r>
          <a:endParaRPr lang="en-US" sz="1400" b="0" kern="1200" dirty="0"/>
        </a:p>
      </dsp:txBody>
      <dsp:txXfrm>
        <a:off x="38639" y="280461"/>
        <a:ext cx="2315972" cy="1181091"/>
      </dsp:txXfrm>
    </dsp:sp>
    <dsp:sp modelId="{C199F790-6E86-4AA3-9E95-FFAFA91FE848}">
      <dsp:nvSpPr>
        <dsp:cNvPr id="0" name=""/>
        <dsp:cNvSpPr/>
      </dsp:nvSpPr>
      <dsp:spPr>
        <a:xfrm>
          <a:off x="2524437" y="683484"/>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a:off x="2524437" y="758493"/>
        <a:ext cx="224422" cy="225027"/>
      </dsp:txXfrm>
    </dsp:sp>
    <dsp:sp modelId="{0EE778BE-7294-4E72-AAFC-C9BD99999D75}">
      <dsp:nvSpPr>
        <dsp:cNvPr id="0" name=""/>
        <dsp:cNvSpPr/>
      </dsp:nvSpPr>
      <dsp:spPr>
        <a:xfrm>
          <a:off x="2996268" y="243716"/>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Contractor submits </a:t>
          </a:r>
          <a:r>
            <a:rPr lang="en-US" sz="1400" b="1" i="1" kern="1200" dirty="0"/>
            <a:t>"Contractor Job Order Form</a:t>
          </a:r>
          <a:r>
            <a:rPr lang="en-US" sz="1400" b="1" i="1" kern="1200" dirty="0" smtClean="0"/>
            <a:t>"</a:t>
          </a:r>
          <a:r>
            <a:rPr lang="en-US" sz="1400" b="1" kern="1200" dirty="0" smtClean="0"/>
            <a:t> </a:t>
          </a:r>
          <a:r>
            <a:rPr lang="en-US" sz="1400" b="0" kern="1200" dirty="0" smtClean="0"/>
            <a:t>with existing Savannah workers and job openings.</a:t>
          </a:r>
          <a:endParaRPr lang="en-US" sz="1400" b="0" kern="1200" dirty="0"/>
        </a:p>
      </dsp:txBody>
      <dsp:txXfrm>
        <a:off x="3033013" y="280461"/>
        <a:ext cx="2315972" cy="1181091"/>
      </dsp:txXfrm>
    </dsp:sp>
    <dsp:sp modelId="{384893CB-5447-49C9-8BE6-480CE29203E6}">
      <dsp:nvSpPr>
        <dsp:cNvPr id="0" name=""/>
        <dsp:cNvSpPr/>
      </dsp:nvSpPr>
      <dsp:spPr>
        <a:xfrm>
          <a:off x="5518811" y="683484"/>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a:off x="5518811" y="758493"/>
        <a:ext cx="224422" cy="225027"/>
      </dsp:txXfrm>
    </dsp:sp>
    <dsp:sp modelId="{403CB7C9-6121-4ED3-BB35-B9FB10E99B69}">
      <dsp:nvSpPr>
        <dsp:cNvPr id="0" name=""/>
        <dsp:cNvSpPr/>
      </dsp:nvSpPr>
      <dsp:spPr>
        <a:xfrm>
          <a:off x="5990643" y="243716"/>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 WSC and partners exclusively post Contractor job openings for five (5) business </a:t>
          </a:r>
          <a:r>
            <a:rPr lang="en-US" sz="1400" b="0" kern="1200" dirty="0" smtClean="0"/>
            <a:t>days. </a:t>
          </a:r>
          <a:endParaRPr lang="en-US" sz="1400" b="0" kern="1200" dirty="0"/>
        </a:p>
      </dsp:txBody>
      <dsp:txXfrm>
        <a:off x="6027388" y="280461"/>
        <a:ext cx="2315972" cy="1181091"/>
      </dsp:txXfrm>
    </dsp:sp>
    <dsp:sp modelId="{0A127AEB-9550-4A09-BEA2-7D712D0DB13A}">
      <dsp:nvSpPr>
        <dsp:cNvPr id="0" name=""/>
        <dsp:cNvSpPr/>
      </dsp:nvSpPr>
      <dsp:spPr>
        <a:xfrm rot="5400000">
          <a:off x="7025072" y="1604157"/>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rot="-5400000">
        <a:off x="7072861" y="1631378"/>
        <a:ext cx="225027" cy="224422"/>
      </dsp:txXfrm>
    </dsp:sp>
    <dsp:sp modelId="{316D0E28-E08E-4127-87BA-80E88AF0A2E4}">
      <dsp:nvSpPr>
        <dsp:cNvPr id="0" name=""/>
        <dsp:cNvSpPr/>
      </dsp:nvSpPr>
      <dsp:spPr>
        <a:xfrm>
          <a:off x="5990643" y="2103209"/>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WSC and partners identify and refer Qualified Job Candidates. </a:t>
          </a:r>
          <a:endParaRPr lang="en-US" sz="1400" b="0" kern="1200" dirty="0"/>
        </a:p>
      </dsp:txBody>
      <dsp:txXfrm>
        <a:off x="6027388" y="2139954"/>
        <a:ext cx="2315972" cy="1181091"/>
      </dsp:txXfrm>
    </dsp:sp>
    <dsp:sp modelId="{58D63A6D-626D-4AD8-9348-6B396A7AC30A}">
      <dsp:nvSpPr>
        <dsp:cNvPr id="0" name=""/>
        <dsp:cNvSpPr/>
      </dsp:nvSpPr>
      <dsp:spPr>
        <a:xfrm rot="10800000">
          <a:off x="5536959" y="2542977"/>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rot="10800000">
        <a:off x="5633140" y="2617986"/>
        <a:ext cx="224422" cy="225027"/>
      </dsp:txXfrm>
    </dsp:sp>
    <dsp:sp modelId="{88D5E144-0693-4B19-B948-912785B506B5}">
      <dsp:nvSpPr>
        <dsp:cNvPr id="0" name=""/>
        <dsp:cNvSpPr/>
      </dsp:nvSpPr>
      <dsp:spPr>
        <a:xfrm>
          <a:off x="2996268" y="2103209"/>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Contractor </a:t>
          </a:r>
          <a:r>
            <a:rPr lang="en-US" sz="1400" b="0" kern="1200" dirty="0" smtClean="0"/>
            <a:t>interviews qualified candidates and </a:t>
          </a:r>
          <a:r>
            <a:rPr lang="en-US" sz="1400" b="0" kern="1200" dirty="0"/>
            <a:t>makes hiring decisions.  </a:t>
          </a:r>
          <a:endParaRPr lang="en-US" sz="1400" b="1" kern="1200" dirty="0">
            <a:solidFill>
              <a:srgbClr val="FF0000"/>
            </a:solidFill>
          </a:endParaRPr>
        </a:p>
      </dsp:txBody>
      <dsp:txXfrm>
        <a:off x="3033013" y="2139954"/>
        <a:ext cx="2315972" cy="1181091"/>
      </dsp:txXfrm>
    </dsp:sp>
    <dsp:sp modelId="{DD74C74C-E76A-4266-8458-D6BFE53CB86B}">
      <dsp:nvSpPr>
        <dsp:cNvPr id="0" name=""/>
        <dsp:cNvSpPr/>
      </dsp:nvSpPr>
      <dsp:spPr>
        <a:xfrm rot="10800000">
          <a:off x="2542584" y="2542977"/>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rot="10800000">
        <a:off x="2638765" y="2617986"/>
        <a:ext cx="224422" cy="225027"/>
      </dsp:txXfrm>
    </dsp:sp>
    <dsp:sp modelId="{AE876F4B-5EEE-4CE1-BF33-458616D5DF0F}">
      <dsp:nvSpPr>
        <dsp:cNvPr id="0" name=""/>
        <dsp:cNvSpPr/>
      </dsp:nvSpPr>
      <dsp:spPr>
        <a:xfrm>
          <a:off x="1894" y="2103209"/>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Contractor </a:t>
          </a:r>
          <a:r>
            <a:rPr lang="en-US" sz="1400" b="0" kern="1200" dirty="0" smtClean="0"/>
            <a:t>submits  </a:t>
          </a:r>
          <a:r>
            <a:rPr lang="en-US" sz="1400" b="1" i="1" kern="1200" dirty="0" smtClean="0"/>
            <a:t>"Interview </a:t>
          </a:r>
          <a:r>
            <a:rPr lang="en-US" sz="1400" b="1" i="1" kern="1200" dirty="0"/>
            <a:t>&amp; Hiring Report" </a:t>
          </a:r>
          <a:r>
            <a:rPr lang="en-US" sz="1400" b="1" kern="1200" dirty="0" smtClean="0"/>
            <a:t> </a:t>
          </a:r>
          <a:r>
            <a:rPr lang="en-US" sz="1400" b="0" kern="1200" dirty="0"/>
            <a:t>documenting </a:t>
          </a:r>
          <a:r>
            <a:rPr lang="en-US" sz="1400" b="0" kern="1200" dirty="0" smtClean="0"/>
            <a:t> </a:t>
          </a:r>
          <a:r>
            <a:rPr lang="en-US" sz="1400" b="0" kern="1200" dirty="0"/>
            <a:t>interviews and hiring decisions.</a:t>
          </a:r>
        </a:p>
      </dsp:txBody>
      <dsp:txXfrm>
        <a:off x="38639" y="2139954"/>
        <a:ext cx="2315972" cy="1181091"/>
      </dsp:txXfrm>
    </dsp:sp>
    <dsp:sp modelId="{04DB60E2-038B-46C2-BA4F-0DEAA5A8CB85}">
      <dsp:nvSpPr>
        <dsp:cNvPr id="0" name=""/>
        <dsp:cNvSpPr/>
      </dsp:nvSpPr>
      <dsp:spPr>
        <a:xfrm rot="5400000">
          <a:off x="1036323" y="3463650"/>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rot="-5400000">
        <a:off x="1084112" y="3490871"/>
        <a:ext cx="225027" cy="224422"/>
      </dsp:txXfrm>
    </dsp:sp>
    <dsp:sp modelId="{8E50B186-2B48-4F81-999C-24C86342B720}">
      <dsp:nvSpPr>
        <dsp:cNvPr id="0" name=""/>
        <dsp:cNvSpPr/>
      </dsp:nvSpPr>
      <dsp:spPr>
        <a:xfrm>
          <a:off x="1894" y="3962702"/>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WSC reviews report and notifies Project/Contract Manager of </a:t>
          </a:r>
          <a:r>
            <a:rPr lang="en-US" sz="1400" b="0" kern="1200" dirty="0" smtClean="0"/>
            <a:t>compliance </a:t>
          </a:r>
          <a:r>
            <a:rPr lang="en-US" sz="1400" b="0" kern="1200" dirty="0"/>
            <a:t>with good faith </a:t>
          </a:r>
          <a:r>
            <a:rPr lang="en-US" sz="1400" b="0" kern="1200" dirty="0" smtClean="0"/>
            <a:t>effort.  </a:t>
          </a:r>
          <a:endParaRPr lang="en-US" sz="1400" b="0" kern="1200" dirty="0"/>
        </a:p>
      </dsp:txBody>
      <dsp:txXfrm>
        <a:off x="38639" y="3999447"/>
        <a:ext cx="2315972" cy="1181091"/>
      </dsp:txXfrm>
    </dsp:sp>
    <dsp:sp modelId="{5D48FDA1-79D9-4993-8C84-DBBBE76C9FF3}">
      <dsp:nvSpPr>
        <dsp:cNvPr id="0" name=""/>
        <dsp:cNvSpPr/>
      </dsp:nvSpPr>
      <dsp:spPr>
        <a:xfrm>
          <a:off x="2524437" y="4402470"/>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a:off x="2524437" y="4477479"/>
        <a:ext cx="224422" cy="225027"/>
      </dsp:txXfrm>
    </dsp:sp>
    <dsp:sp modelId="{FB592F50-C3D2-4B58-A5C7-E701A1BEF323}">
      <dsp:nvSpPr>
        <dsp:cNvPr id="0" name=""/>
        <dsp:cNvSpPr/>
      </dsp:nvSpPr>
      <dsp:spPr>
        <a:xfrm>
          <a:off x="2996268" y="3962702"/>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Contractor submits </a:t>
          </a:r>
          <a:r>
            <a:rPr lang="en-US" sz="1400" b="1" i="1" kern="1200" dirty="0"/>
            <a:t>"Qualifying Workers Employment Report" </a:t>
          </a:r>
          <a:r>
            <a:rPr lang="en-US" sz="1400" b="0" kern="1200" dirty="0" smtClean="0"/>
            <a:t>with </a:t>
          </a:r>
          <a:r>
            <a:rPr lang="en-US" sz="1400" b="0" kern="1200" dirty="0"/>
            <a:t>each Pay </a:t>
          </a:r>
          <a:r>
            <a:rPr lang="en-US" sz="1400" b="0" kern="1200" dirty="0" smtClean="0"/>
            <a:t>Request.</a:t>
          </a:r>
          <a:endParaRPr lang="en-US" sz="1400" b="0" kern="1200" dirty="0"/>
        </a:p>
      </dsp:txBody>
      <dsp:txXfrm>
        <a:off x="3033013" y="3999447"/>
        <a:ext cx="2315972" cy="1181091"/>
      </dsp:txXfrm>
    </dsp:sp>
    <dsp:sp modelId="{4C6102B2-BB91-4B47-87E2-D0016F6F78E9}">
      <dsp:nvSpPr>
        <dsp:cNvPr id="0" name=""/>
        <dsp:cNvSpPr/>
      </dsp:nvSpPr>
      <dsp:spPr>
        <a:xfrm>
          <a:off x="5518811" y="4402470"/>
          <a:ext cx="320603" cy="375045"/>
        </a:xfrm>
        <a:prstGeom prst="rightArrow">
          <a:avLst>
            <a:gd name="adj1" fmla="val 60000"/>
            <a:gd name="adj2" fmla="val 50000"/>
          </a:avLst>
        </a:prstGeom>
        <a:solidFill>
          <a:schemeClr val="tx2"/>
        </a:solidFill>
        <a:ln>
          <a:noFill/>
        </a:ln>
        <a:effectLst>
          <a:outerShdw blurRad="63500" dist="25400" dir="3600000" algn="r" rotWithShape="0">
            <a:srgbClr val="000000">
              <a:alpha val="3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p>
      </dsp:txBody>
      <dsp:txXfrm>
        <a:off x="5518811" y="4477479"/>
        <a:ext cx="224422" cy="225027"/>
      </dsp:txXfrm>
    </dsp:sp>
    <dsp:sp modelId="{4B51462B-6A29-41C5-B500-831A75A0EA7F}">
      <dsp:nvSpPr>
        <dsp:cNvPr id="0" name=""/>
        <dsp:cNvSpPr/>
      </dsp:nvSpPr>
      <dsp:spPr>
        <a:xfrm>
          <a:off x="5990643" y="3962702"/>
          <a:ext cx="2389462" cy="12545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Contractor and WSC retain records. WSC reports final Hire Savannah program outcomes to the City.</a:t>
          </a:r>
          <a:endParaRPr lang="en-US" sz="1400" b="0" kern="1200" dirty="0"/>
        </a:p>
      </dsp:txBody>
      <dsp:txXfrm>
        <a:off x="6027388" y="3999447"/>
        <a:ext cx="2315972" cy="11810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747147-35CC-4630-AC68-8AD22B318C49}" type="datetimeFigureOut">
              <a:rPr lang="en-US" smtClean="0"/>
              <a:t>4/27/2017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BC8232-8136-49CE-A444-3DCA471B7028}" type="slidenum">
              <a:rPr lang="en-US" smtClean="0"/>
              <a:t>‹#›</a:t>
            </a:fld>
            <a:endParaRPr lang="en-US"/>
          </a:p>
        </p:txBody>
      </p:sp>
    </p:spTree>
    <p:extLst>
      <p:ext uri="{BB962C8B-B14F-4D97-AF65-F5344CB8AC3E}">
        <p14:creationId xmlns:p14="http://schemas.microsoft.com/office/powerpoint/2010/main" val="259005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8232-8136-49CE-A444-3DCA471B7028}" type="slidenum">
              <a:rPr lang="en-US" smtClean="0"/>
              <a:t>10</a:t>
            </a:fld>
            <a:endParaRPr lang="en-US"/>
          </a:p>
        </p:txBody>
      </p:sp>
    </p:spTree>
    <p:extLst>
      <p:ext uri="{BB962C8B-B14F-4D97-AF65-F5344CB8AC3E}">
        <p14:creationId xmlns:p14="http://schemas.microsoft.com/office/powerpoint/2010/main" val="308513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7A731A-96FD-4A13-9964-FBAABBF47D8A}" type="datetime1">
              <a:rPr lang="en-US" smtClean="0"/>
              <a:t>4/27/2017</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C4F7CBEB-069C-4BA8-9473-04CD65B02E1A}"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25686-A5A8-4DDF-A7DE-6844ED3E6E24}"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7CBEB-069C-4BA8-9473-04CD65B02E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EB051-ECE0-43C7-BC5A-EF238CADA8C6}"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C4F7CBEB-069C-4BA8-9473-04CD65B02E1A}"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6D80A-6908-441C-8B4A-7DCE666FE217}"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7CBEB-069C-4BA8-9473-04CD65B02E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D1DF1-6FAA-4E88-B209-39778C596FBA}" type="datetime1">
              <a:rPr lang="en-US" smtClean="0"/>
              <a:t>4/27/2017</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C4F7CBEB-069C-4BA8-9473-04CD65B02E1A}"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EA692-8609-4D7F-AE75-E30EBEA4D46C}"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7CBEB-069C-4BA8-9473-04CD65B02E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567C2-5280-4DA8-8AF5-98A4FC7F08E3}" type="datetime1">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7CBEB-069C-4BA8-9473-04CD65B02E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5A13F-647F-4B46-A6D1-D57254FDB679}" type="datetime1">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7CBEB-069C-4BA8-9473-04CD65B02E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D6BB1-E81F-4BD9-A05B-1FD0AC62D8B5}" type="datetime1">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7CBEB-069C-4BA8-9473-04CD65B02E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3BE37D-E999-4C74-96E4-1B05ABAACA7C}"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7CBEB-069C-4BA8-9473-04CD65B02E1A}"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691787F-56C1-44AF-85D6-BE50C58A2640}"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7CBEB-069C-4BA8-9473-04CD65B02E1A}"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4AD5746-74DB-40D8-A855-08DA653EB026}" type="datetime1">
              <a:rPr lang="en-US" smtClean="0"/>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4F7CBEB-069C-4BA8-9473-04CD65B02E1A}"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4142"/>
            <a:ext cx="9144000" cy="1498458"/>
          </a:xfrm>
        </p:spPr>
        <p:txBody>
          <a:bodyPr/>
          <a:lstStyle/>
          <a:p>
            <a:r>
              <a:rPr lang="en-US" sz="11500" dirty="0" smtClean="0"/>
              <a:t>Hire Savannah</a:t>
            </a:r>
            <a:endParaRPr lang="en-US" dirty="0"/>
          </a:p>
        </p:txBody>
      </p:sp>
      <p:sp>
        <p:nvSpPr>
          <p:cNvPr id="3" name="Subtitle 2"/>
          <p:cNvSpPr>
            <a:spLocks noGrp="1"/>
          </p:cNvSpPr>
          <p:nvPr>
            <p:ph type="subTitle" idx="1"/>
          </p:nvPr>
        </p:nvSpPr>
        <p:spPr>
          <a:xfrm>
            <a:off x="5257800" y="5842323"/>
            <a:ext cx="3657600" cy="1015677"/>
          </a:xfrm>
        </p:spPr>
        <p:txBody>
          <a:bodyPr anchor="ctr">
            <a:normAutofit/>
          </a:bodyPr>
          <a:lstStyle/>
          <a:p>
            <a:pPr algn="r">
              <a:spcBef>
                <a:spcPts val="0"/>
              </a:spcBef>
            </a:pPr>
            <a:r>
              <a:rPr lang="en-US" dirty="0" smtClean="0"/>
              <a:t>Savannah City Council </a:t>
            </a:r>
          </a:p>
          <a:p>
            <a:pPr algn="r">
              <a:spcBef>
                <a:spcPts val="0"/>
              </a:spcBef>
            </a:pPr>
            <a:r>
              <a:rPr lang="en-US" dirty="0" smtClean="0"/>
              <a:t>Work Session</a:t>
            </a:r>
          </a:p>
        </p:txBody>
      </p:sp>
      <p:pic>
        <p:nvPicPr>
          <p:cNvPr id="1043" name="Picture 19" descr="C:\Users\tyoung\AppData\Local\Microsoft\Windows\Temporary Internet Files\Content.IE5\P6RZBWMZ\Sin_tÃ­tulo[1].png"/>
          <p:cNvPicPr>
            <a:picLocks noChangeAspect="1" noChangeArrowheads="1"/>
          </p:cNvPicPr>
          <p:nvPr/>
        </p:nvPicPr>
        <p:blipFill rotWithShape="1">
          <a:blip r:embed="rId2">
            <a:extLst>
              <a:ext uri="{28A0092B-C50C-407E-A947-70E740481C1C}">
                <a14:useLocalDpi xmlns:a14="http://schemas.microsoft.com/office/drawing/2010/main" val="0"/>
              </a:ext>
            </a:extLst>
          </a:blip>
          <a:srcRect l="39232" t="8322" r="3683" b="19280"/>
          <a:stretch/>
        </p:blipFill>
        <p:spPr bwMode="auto">
          <a:xfrm>
            <a:off x="3187109" y="2773708"/>
            <a:ext cx="2769781" cy="2560292"/>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0" y="1483071"/>
            <a:ext cx="9144000" cy="879129"/>
          </a:xfrm>
          <a:prstGeom prst="rect">
            <a:avLst/>
          </a:prstGeom>
        </p:spPr>
        <p:txBody>
          <a:bodyPr vert="horz" lIns="91440" tIns="45720" rIns="91440" bIns="45720" rtlCol="0" anchor="b">
            <a:noAutofit/>
          </a:bodyPr>
          <a:lstStyle>
            <a:lvl1pPr algn="ctr" defTabSz="914400" rtl="0" eaLnBrk="1" latinLnBrk="0" hangingPunct="1">
              <a:spcBef>
                <a:spcPct val="0"/>
              </a:spcBef>
              <a:buNone/>
              <a:defRPr sz="72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4400" dirty="0" smtClean="0"/>
              <a:t>POLICY &amp; PROGRAM PROPOSAL</a:t>
            </a:r>
            <a:endParaRPr lang="en-US" sz="2800" dirty="0"/>
          </a:p>
        </p:txBody>
      </p:sp>
      <p:sp>
        <p:nvSpPr>
          <p:cNvPr id="4" name="TextBox 3"/>
          <p:cNvSpPr txBox="1"/>
          <p:nvPr/>
        </p:nvSpPr>
        <p:spPr>
          <a:xfrm>
            <a:off x="4209745" y="2876490"/>
            <a:ext cx="971855" cy="400110"/>
          </a:xfrm>
          <a:prstGeom prst="rect">
            <a:avLst/>
          </a:prstGeom>
          <a:noFill/>
        </p:spPr>
        <p:txBody>
          <a:bodyPr wrap="square" rtlCol="0">
            <a:spAutoFit/>
            <a:scene3d>
              <a:camera prst="orthographicFront"/>
              <a:lightRig rig="flat" dir="tl">
                <a:rot lat="0" lon="0" rev="6600000"/>
              </a:lightRig>
            </a:scene3d>
            <a:sp3d extrusionH="25400" contourW="8890">
              <a:bevelT w="38100" h="31750" prst="cross"/>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JOBS</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3834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10</a:t>
            </a:fld>
            <a:endParaRPr lang="en-US"/>
          </a:p>
        </p:txBody>
      </p:sp>
      <p:sp>
        <p:nvSpPr>
          <p:cNvPr id="5" name="Text Placeholder 4"/>
          <p:cNvSpPr>
            <a:spLocks noGrp="1"/>
          </p:cNvSpPr>
          <p:nvPr>
            <p:ph type="body" sz="half" idx="2"/>
          </p:nvPr>
        </p:nvSpPr>
        <p:spPr>
          <a:xfrm>
            <a:off x="6248400" y="304800"/>
            <a:ext cx="2895600" cy="990600"/>
          </a:xfrm>
        </p:spPr>
        <p:txBody>
          <a:bodyPr>
            <a:normAutofit fontScale="70000" lnSpcReduction="20000"/>
          </a:bodyPr>
          <a:lstStyle/>
          <a:p>
            <a:pPr algn="ctr"/>
            <a:r>
              <a:rPr lang="en-US" sz="5400" b="1" dirty="0" smtClean="0">
                <a:latin typeface="Bradley Hand ITC" panose="03070402050302030203" pitchFamily="66" charset="0"/>
              </a:rPr>
              <a:t>Enforcement</a:t>
            </a:r>
            <a:endParaRPr lang="en-US" sz="4000" b="1" dirty="0">
              <a:latin typeface="Bradley Hand ITC" panose="03070402050302030203" pitchFamily="66" charset="0"/>
            </a:endParaRPr>
          </a:p>
        </p:txBody>
      </p:sp>
      <p:sp>
        <p:nvSpPr>
          <p:cNvPr id="7" name="Content Placeholder 6"/>
          <p:cNvSpPr>
            <a:spLocks noGrp="1"/>
          </p:cNvSpPr>
          <p:nvPr>
            <p:ph idx="1"/>
          </p:nvPr>
        </p:nvSpPr>
        <p:spPr>
          <a:xfrm>
            <a:off x="438912" y="2023872"/>
            <a:ext cx="8247888" cy="3919728"/>
          </a:xfrm>
        </p:spPr>
        <p:txBody>
          <a:bodyPr>
            <a:normAutofit/>
          </a:bodyPr>
          <a:lstStyle/>
          <a:p>
            <a:pPr>
              <a:spcBef>
                <a:spcPts val="1800"/>
              </a:spcBef>
              <a:buFont typeface="Wingdings" panose="05000000000000000000" pitchFamily="2" charset="2"/>
              <a:buChar char="§"/>
            </a:pPr>
            <a:r>
              <a:rPr lang="en-US" sz="2000" b="1" dirty="0" smtClean="0"/>
              <a:t>Contractor failure </a:t>
            </a:r>
            <a:r>
              <a:rPr lang="en-US" sz="2000" b="1" dirty="0"/>
              <a:t>to demonstrate good faith efforts to meet the first source recruitment </a:t>
            </a:r>
            <a:r>
              <a:rPr lang="en-US" sz="2000" b="1" dirty="0" smtClean="0"/>
              <a:t>requirement </a:t>
            </a:r>
            <a:r>
              <a:rPr lang="en-US" sz="2000" b="1" dirty="0"/>
              <a:t>or the Qualifying Worker Hire Goal </a:t>
            </a:r>
            <a:r>
              <a:rPr lang="en-US" sz="2000" b="1" dirty="0" smtClean="0"/>
              <a:t>will constitute </a:t>
            </a:r>
            <a:r>
              <a:rPr lang="en-US" sz="2000" b="1" dirty="0"/>
              <a:t>a material breach of contract.  </a:t>
            </a:r>
          </a:p>
          <a:p>
            <a:pPr>
              <a:spcBef>
                <a:spcPts val="1800"/>
              </a:spcBef>
              <a:buFont typeface="Wingdings" panose="05000000000000000000" pitchFamily="2" charset="2"/>
              <a:buChar char="§"/>
            </a:pPr>
            <a:r>
              <a:rPr lang="en-US" sz="2000" b="1" dirty="0"/>
              <a:t>The contractor </a:t>
            </a:r>
            <a:r>
              <a:rPr lang="en-US" sz="2000" b="1" dirty="0" smtClean="0"/>
              <a:t>will </a:t>
            </a:r>
            <a:r>
              <a:rPr lang="en-US" sz="2000" b="1" dirty="0"/>
              <a:t>receive </a:t>
            </a:r>
            <a:r>
              <a:rPr lang="en-US" sz="2000" b="1" dirty="0" smtClean="0"/>
              <a:t>a notice </a:t>
            </a:r>
            <a:r>
              <a:rPr lang="en-US" sz="2000" b="1" dirty="0"/>
              <a:t>of breach of contract and the requirement to cure noncompliance.  </a:t>
            </a:r>
            <a:endParaRPr lang="en-US" sz="2000" b="1" dirty="0" smtClean="0"/>
          </a:p>
          <a:p>
            <a:pPr>
              <a:spcBef>
                <a:spcPts val="1800"/>
              </a:spcBef>
              <a:buFont typeface="Wingdings" panose="05000000000000000000" pitchFamily="2" charset="2"/>
              <a:buChar char="§"/>
            </a:pPr>
            <a:r>
              <a:rPr lang="en-US" sz="2000" b="1" dirty="0" smtClean="0"/>
              <a:t>Failure </a:t>
            </a:r>
            <a:r>
              <a:rPr lang="en-US" sz="2000" b="1" dirty="0"/>
              <a:t>to meet program requirements may result in:</a:t>
            </a:r>
          </a:p>
          <a:p>
            <a:pPr lvl="1">
              <a:spcBef>
                <a:spcPts val="1200"/>
              </a:spcBef>
              <a:buFont typeface="Wingdings" panose="05000000000000000000" pitchFamily="2" charset="2"/>
              <a:buChar char="§"/>
            </a:pPr>
            <a:r>
              <a:rPr lang="en-US" sz="1800" dirty="0"/>
              <a:t>a negative evaluation on the vendor’s performance report</a:t>
            </a:r>
          </a:p>
          <a:p>
            <a:pPr lvl="1">
              <a:buFont typeface="Wingdings" panose="05000000000000000000" pitchFamily="2" charset="2"/>
              <a:buChar char="§"/>
            </a:pPr>
            <a:r>
              <a:rPr lang="en-US" sz="1800" dirty="0"/>
              <a:t>Ineligibility to qualify for future projects</a:t>
            </a:r>
          </a:p>
          <a:p>
            <a:pPr lvl="1">
              <a:buFont typeface="Wingdings" panose="05000000000000000000" pitchFamily="2" charset="2"/>
              <a:buChar char="§"/>
            </a:pPr>
            <a:r>
              <a:rPr lang="en-US" sz="1800" dirty="0"/>
              <a:t>Additional remedies available to the City under other provisions of the City Code, the terms of the contract or </a:t>
            </a:r>
            <a:r>
              <a:rPr lang="en-US" sz="1800" dirty="0" smtClean="0"/>
              <a:t>subcontracts </a:t>
            </a:r>
            <a:r>
              <a:rPr lang="en-US" sz="1800" dirty="0"/>
              <a:t>or the law</a:t>
            </a:r>
            <a:r>
              <a:rPr lang="en-US" sz="1800" dirty="0" smtClean="0"/>
              <a:t>.</a:t>
            </a:r>
            <a:endParaRPr lang="en-US" sz="1800" dirty="0"/>
          </a:p>
        </p:txBody>
      </p:sp>
    </p:spTree>
    <p:extLst>
      <p:ext uri="{BB962C8B-B14F-4D97-AF65-F5344CB8AC3E}">
        <p14:creationId xmlns:p14="http://schemas.microsoft.com/office/powerpoint/2010/main" val="6170653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3" name="Content Placeholder 2"/>
          <p:cNvSpPr>
            <a:spLocks noGrp="1"/>
          </p:cNvSpPr>
          <p:nvPr>
            <p:ph idx="1"/>
          </p:nvPr>
        </p:nvSpPr>
        <p:spPr>
          <a:xfrm>
            <a:off x="381000" y="2057400"/>
            <a:ext cx="8229600" cy="3810000"/>
          </a:xfrm>
        </p:spPr>
        <p:txBody>
          <a:bodyPr>
            <a:normAutofit/>
          </a:bodyPr>
          <a:lstStyle/>
          <a:p>
            <a:pPr lvl="0">
              <a:spcAft>
                <a:spcPts val="1200"/>
              </a:spcAft>
              <a:buFont typeface="Wingdings" panose="05000000000000000000" pitchFamily="2" charset="2"/>
              <a:buChar char="§"/>
            </a:pPr>
            <a:r>
              <a:rPr lang="en-US" sz="2400" b="1" dirty="0">
                <a:latin typeface="Calibri" panose="020F0502020204030204" pitchFamily="34" charset="0"/>
              </a:rPr>
              <a:t>Access to a talent pool of qualified workers</a:t>
            </a:r>
          </a:p>
          <a:p>
            <a:pPr>
              <a:spcAft>
                <a:spcPts val="1200"/>
              </a:spcAft>
              <a:buFont typeface="Wingdings" panose="05000000000000000000" pitchFamily="2" charset="2"/>
              <a:buChar char="§"/>
            </a:pPr>
            <a:r>
              <a:rPr lang="en-US" sz="2400" b="1" dirty="0" smtClean="0">
                <a:latin typeface="Calibri" panose="020F0502020204030204" pitchFamily="34" charset="0"/>
              </a:rPr>
              <a:t>Wide range of Human Resource services</a:t>
            </a:r>
          </a:p>
          <a:p>
            <a:pPr marL="0" indent="0">
              <a:spcAft>
                <a:spcPts val="1200"/>
              </a:spcAft>
              <a:buNone/>
              <a:tabLst>
                <a:tab pos="630238" algn="l"/>
              </a:tabLst>
            </a:pPr>
            <a:r>
              <a:rPr lang="en-US" sz="2400" i="1" dirty="0" smtClean="0">
                <a:latin typeface="Candara" panose="020E0502030303020204" pitchFamily="34" charset="0"/>
              </a:rPr>
              <a:t>	</a:t>
            </a:r>
            <a:r>
              <a:rPr lang="en-US" sz="2200" i="1" dirty="0" smtClean="0">
                <a:latin typeface="Candara" panose="020E0502030303020204" pitchFamily="34" charset="0"/>
              </a:rPr>
              <a:t>Job descriptions, wage analysis, recruitment, pre-hire 	assessments, candidate screening, interview coordination, etc.</a:t>
            </a:r>
            <a:endParaRPr lang="en-US" sz="2200" b="1" dirty="0">
              <a:latin typeface="Calibri" panose="020F0502020204030204" pitchFamily="34" charset="0"/>
            </a:endParaRPr>
          </a:p>
          <a:p>
            <a:pPr lvl="0">
              <a:spcAft>
                <a:spcPts val="1200"/>
              </a:spcAft>
              <a:buFont typeface="Wingdings" panose="05000000000000000000" pitchFamily="2" charset="2"/>
              <a:buChar char="§"/>
            </a:pPr>
            <a:r>
              <a:rPr lang="en-US" sz="2400" b="1" dirty="0" smtClean="0">
                <a:latin typeface="Calibri" panose="020F0502020204030204" pitchFamily="34" charset="0"/>
              </a:rPr>
              <a:t>Customized training &amp; other resources</a:t>
            </a:r>
          </a:p>
          <a:p>
            <a:pPr marL="344488" indent="0">
              <a:spcAft>
                <a:spcPts val="600"/>
              </a:spcAft>
              <a:buNone/>
              <a:tabLst>
                <a:tab pos="630238" algn="l"/>
              </a:tabLst>
            </a:pPr>
            <a:r>
              <a:rPr lang="en-US" sz="2000" i="1" dirty="0" smtClean="0">
                <a:latin typeface="Candara" panose="020E0502030303020204" pitchFamily="34" charset="0"/>
              </a:rPr>
              <a:t>	</a:t>
            </a:r>
            <a:r>
              <a:rPr lang="en-US" sz="2000" i="1" dirty="0">
                <a:latin typeface="Candara" panose="020E0502030303020204" pitchFamily="34" charset="0"/>
              </a:rPr>
              <a:t>I</a:t>
            </a:r>
            <a:r>
              <a:rPr lang="en-US" sz="2000" i="1" dirty="0" smtClean="0">
                <a:latin typeface="Candara" panose="020E0502030303020204" pitchFamily="34" charset="0"/>
              </a:rPr>
              <a:t>ncumbent w</a:t>
            </a:r>
            <a:r>
              <a:rPr lang="en-US" sz="2200" i="1" dirty="0" smtClean="0">
                <a:latin typeface="Candara" panose="020E0502030303020204" pitchFamily="34" charset="0"/>
              </a:rPr>
              <a:t>orker training, registered apprenticeships, lay-off 	aversion/worker retraining, possible training and wage subsidies</a:t>
            </a: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11</a:t>
            </a:fld>
            <a:endParaRPr lang="en-US"/>
          </a:p>
        </p:txBody>
      </p:sp>
      <p:sp>
        <p:nvSpPr>
          <p:cNvPr id="5" name="Text Placeholder 4"/>
          <p:cNvSpPr>
            <a:spLocks noGrp="1"/>
          </p:cNvSpPr>
          <p:nvPr>
            <p:ph type="body" sz="half" idx="2"/>
          </p:nvPr>
        </p:nvSpPr>
        <p:spPr>
          <a:xfrm>
            <a:off x="6172200" y="228600"/>
            <a:ext cx="3048000" cy="1066800"/>
          </a:xfrm>
        </p:spPr>
        <p:txBody>
          <a:bodyPr>
            <a:noAutofit/>
          </a:bodyPr>
          <a:lstStyle/>
          <a:p>
            <a:pPr algn="ctr">
              <a:spcBef>
                <a:spcPts val="0"/>
              </a:spcBef>
            </a:pPr>
            <a:r>
              <a:rPr lang="en-US" sz="3200" b="1" dirty="0" smtClean="0">
                <a:latin typeface="Bradley Hand ITC" panose="03070402050302030203" pitchFamily="66" charset="0"/>
              </a:rPr>
              <a:t>How Contractors Benefit</a:t>
            </a:r>
            <a:endParaRPr lang="en-US" sz="2400" b="1" dirty="0">
              <a:latin typeface="Bradley Hand ITC" panose="03070402050302030203" pitchFamily="66" charset="0"/>
            </a:endParaRPr>
          </a:p>
        </p:txBody>
      </p:sp>
    </p:spTree>
    <p:extLst>
      <p:ext uri="{BB962C8B-B14F-4D97-AF65-F5344CB8AC3E}">
        <p14:creationId xmlns:p14="http://schemas.microsoft.com/office/powerpoint/2010/main" val="414810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3" name="Content Placeholder 2"/>
          <p:cNvSpPr>
            <a:spLocks noGrp="1"/>
          </p:cNvSpPr>
          <p:nvPr>
            <p:ph idx="1"/>
          </p:nvPr>
        </p:nvSpPr>
        <p:spPr>
          <a:xfrm>
            <a:off x="228600" y="1828800"/>
            <a:ext cx="8763000" cy="4191000"/>
          </a:xfrm>
        </p:spPr>
        <p:txBody>
          <a:bodyPr>
            <a:normAutofit/>
          </a:bodyPr>
          <a:lstStyle/>
          <a:p>
            <a:pPr>
              <a:spcAft>
                <a:spcPts val="1200"/>
              </a:spcAft>
              <a:buFont typeface="Wingdings" panose="05000000000000000000" pitchFamily="2" charset="2"/>
              <a:buChar char="§"/>
            </a:pPr>
            <a:r>
              <a:rPr lang="en-US" sz="2400" b="1" dirty="0" smtClean="0">
                <a:latin typeface="Calibri" panose="020F0502020204030204" pitchFamily="34" charset="0"/>
              </a:rPr>
              <a:t>Employment opportunities </a:t>
            </a:r>
            <a:r>
              <a:rPr lang="en-US" sz="2400" b="1" dirty="0">
                <a:latin typeface="Calibri" panose="020F0502020204030204" pitchFamily="34" charset="0"/>
              </a:rPr>
              <a:t>will help to keep skilled workforce talent in </a:t>
            </a:r>
            <a:r>
              <a:rPr lang="en-US" sz="2400" b="1" dirty="0" smtClean="0">
                <a:latin typeface="Calibri" panose="020F0502020204030204" pitchFamily="34" charset="0"/>
              </a:rPr>
              <a:t>Savannah.</a:t>
            </a:r>
            <a:endParaRPr lang="en-US" sz="2400" b="1" dirty="0">
              <a:latin typeface="Calibri" panose="020F0502020204030204" pitchFamily="34" charset="0"/>
            </a:endParaRPr>
          </a:p>
          <a:p>
            <a:pPr lvl="0">
              <a:spcAft>
                <a:spcPts val="1200"/>
              </a:spcAft>
              <a:buFont typeface="Wingdings" panose="05000000000000000000" pitchFamily="2" charset="2"/>
              <a:buChar char="§"/>
            </a:pPr>
            <a:r>
              <a:rPr lang="en-US" sz="2400" b="1" dirty="0" smtClean="0">
                <a:latin typeface="Calibri" panose="020F0502020204030204" pitchFamily="34" charset="0"/>
              </a:rPr>
              <a:t>A skilled labor force keeps Savannah competitive and helps to attract new development and businesses.</a:t>
            </a:r>
          </a:p>
          <a:p>
            <a:pPr lvl="0">
              <a:spcAft>
                <a:spcPts val="1200"/>
              </a:spcAft>
              <a:buFont typeface="Wingdings" panose="05000000000000000000" pitchFamily="2" charset="2"/>
              <a:buChar char="§"/>
            </a:pPr>
            <a:r>
              <a:rPr lang="en-US" sz="2400" b="1" dirty="0" smtClean="0">
                <a:latin typeface="Calibri" panose="020F0502020204030204" pitchFamily="34" charset="0"/>
              </a:rPr>
              <a:t>Employing the Savannah workforce on City projects helps to keep local tax dollars in Savannah.</a:t>
            </a:r>
          </a:p>
          <a:p>
            <a:pPr>
              <a:spcAft>
                <a:spcPts val="600"/>
              </a:spcAft>
              <a:buFont typeface="Wingdings" panose="05000000000000000000" pitchFamily="2" charset="2"/>
              <a:buChar char="§"/>
            </a:pPr>
            <a:r>
              <a:rPr lang="en-US" sz="2400" b="1" dirty="0" smtClean="0">
                <a:latin typeface="Calibri" panose="020F0502020204030204" pitchFamily="34" charset="0"/>
              </a:rPr>
              <a:t>We’re arriving late to the game!  Cities with similar programs: </a:t>
            </a:r>
          </a:p>
          <a:p>
            <a:pPr marL="344488" indent="0">
              <a:spcAft>
                <a:spcPts val="600"/>
              </a:spcAft>
              <a:buNone/>
            </a:pPr>
            <a:r>
              <a:rPr lang="en-US" sz="2000" i="1" dirty="0">
                <a:latin typeface="Candara" panose="020E0502030303020204" pitchFamily="34" charset="0"/>
              </a:rPr>
              <a:t>Atlanta, Georgia; Fulton County, Georgia; DeKalb County, Georgia; </a:t>
            </a:r>
            <a:r>
              <a:rPr lang="en-US" sz="2000" i="1" dirty="0" smtClean="0">
                <a:latin typeface="Candara" panose="020E0502030303020204" pitchFamily="34" charset="0"/>
              </a:rPr>
              <a:t>Miami-Dade </a:t>
            </a:r>
            <a:r>
              <a:rPr lang="en-US" sz="2000" i="1" dirty="0">
                <a:latin typeface="Candara" panose="020E0502030303020204" pitchFamily="34" charset="0"/>
              </a:rPr>
              <a:t>County, Florida; San Francisco, California; and Broward County, </a:t>
            </a:r>
            <a:r>
              <a:rPr lang="en-US" sz="2000" i="1" dirty="0" smtClean="0">
                <a:latin typeface="Candara" panose="020E0502030303020204" pitchFamily="34" charset="0"/>
              </a:rPr>
              <a:t>Florida</a:t>
            </a:r>
            <a:endParaRPr lang="en-US" sz="2000" i="1" dirty="0">
              <a:latin typeface="Candara" panose="020E0502030303020204" pitchFamily="34"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12</a:t>
            </a:fld>
            <a:endParaRPr lang="en-US"/>
          </a:p>
        </p:txBody>
      </p:sp>
      <p:sp>
        <p:nvSpPr>
          <p:cNvPr id="5" name="Text Placeholder 4"/>
          <p:cNvSpPr>
            <a:spLocks noGrp="1"/>
          </p:cNvSpPr>
          <p:nvPr>
            <p:ph type="body" sz="half" idx="2"/>
          </p:nvPr>
        </p:nvSpPr>
        <p:spPr>
          <a:xfrm>
            <a:off x="6248400" y="228600"/>
            <a:ext cx="2743200" cy="1066800"/>
          </a:xfrm>
        </p:spPr>
        <p:txBody>
          <a:bodyPr>
            <a:normAutofit/>
          </a:bodyPr>
          <a:lstStyle/>
          <a:p>
            <a:pPr algn="ctr"/>
            <a:r>
              <a:rPr lang="en-US" sz="5400" b="1" dirty="0" smtClean="0">
                <a:latin typeface="Bradley Hand ITC" panose="03070402050302030203" pitchFamily="66" charset="0"/>
              </a:rPr>
              <a:t>W</a:t>
            </a:r>
            <a:r>
              <a:rPr lang="en-US" sz="4000" b="1" dirty="0" smtClean="0">
                <a:latin typeface="Bradley Hand ITC" panose="03070402050302030203" pitchFamily="66" charset="0"/>
              </a:rPr>
              <a:t>hy now?</a:t>
            </a:r>
            <a:endParaRPr lang="en-US" sz="4000" b="1" dirty="0">
              <a:latin typeface="Bradley Hand ITC" panose="03070402050302030203" pitchFamily="66" charset="0"/>
            </a:endParaRPr>
          </a:p>
        </p:txBody>
      </p:sp>
    </p:spTree>
    <p:extLst>
      <p:ext uri="{BB962C8B-B14F-4D97-AF65-F5344CB8AC3E}">
        <p14:creationId xmlns:p14="http://schemas.microsoft.com/office/powerpoint/2010/main" val="8465910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13</a:t>
            </a:fld>
            <a:endParaRPr lang="en-US"/>
          </a:p>
        </p:txBody>
      </p:sp>
      <p:sp>
        <p:nvSpPr>
          <p:cNvPr id="5" name="Text Placeholder 4"/>
          <p:cNvSpPr>
            <a:spLocks noGrp="1"/>
          </p:cNvSpPr>
          <p:nvPr>
            <p:ph type="body" sz="half" idx="2"/>
          </p:nvPr>
        </p:nvSpPr>
        <p:spPr>
          <a:xfrm>
            <a:off x="6248400" y="228600"/>
            <a:ext cx="2743200" cy="1066800"/>
          </a:xfrm>
        </p:spPr>
        <p:txBody>
          <a:bodyPr>
            <a:normAutofit fontScale="70000" lnSpcReduction="20000"/>
          </a:bodyPr>
          <a:lstStyle/>
          <a:p>
            <a:pPr algn="ctr"/>
            <a:r>
              <a:rPr lang="en-US" sz="5400" b="1" dirty="0" smtClean="0">
                <a:latin typeface="Bradley Hand ITC" panose="03070402050302030203" pitchFamily="66" charset="0"/>
              </a:rPr>
              <a:t>Comparison Chart</a:t>
            </a:r>
            <a:endParaRPr lang="en-US" sz="4000" b="1" dirty="0">
              <a:latin typeface="Bradley Hand ITC" panose="03070402050302030203"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10648489"/>
              </p:ext>
            </p:extLst>
          </p:nvPr>
        </p:nvGraphicFramePr>
        <p:xfrm>
          <a:off x="457200" y="1752600"/>
          <a:ext cx="8229600" cy="4488180"/>
        </p:xfrm>
        <a:graphic>
          <a:graphicData uri="http://schemas.openxmlformats.org/drawingml/2006/table">
            <a:tbl>
              <a:tblPr firstRow="1" firstCol="1" bandRow="1">
                <a:tableStyleId>{6E25E649-3F16-4E02-A733-19D2CDBF48F0}</a:tableStyleId>
              </a:tblPr>
              <a:tblGrid>
                <a:gridCol w="1048538"/>
                <a:gridCol w="1085062"/>
                <a:gridCol w="990600"/>
                <a:gridCol w="990600"/>
                <a:gridCol w="955057"/>
                <a:gridCol w="949943"/>
                <a:gridCol w="990600"/>
                <a:gridCol w="1219200"/>
              </a:tblGrid>
              <a:tr h="452596">
                <a:tc>
                  <a:txBody>
                    <a:bodyPr/>
                    <a:lstStyle/>
                    <a:p>
                      <a:pPr marL="0" marR="0" algn="ctr">
                        <a:lnSpc>
                          <a:spcPct val="100000"/>
                        </a:lnSpc>
                        <a:spcBef>
                          <a:spcPts val="0"/>
                        </a:spcBef>
                        <a:spcAft>
                          <a:spcPts val="0"/>
                        </a:spcAft>
                      </a:pPr>
                      <a:r>
                        <a:rPr lang="en-US" sz="1100" b="1" dirty="0" smtClean="0">
                          <a:effectLst/>
                          <a:latin typeface="Arial Narrow" panose="020B0606020202030204" pitchFamily="34" charset="0"/>
                        </a:rPr>
                        <a:t>Jurisdiction</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dirty="0" smtClean="0">
                          <a:solidFill>
                            <a:sysClr val="windowText" lastClr="000000"/>
                          </a:solidFill>
                          <a:effectLst/>
                          <a:latin typeface="Arial Narrow" panose="020B0606020202030204" pitchFamily="34" charset="0"/>
                        </a:rPr>
                        <a:t>Savannah, GA </a:t>
                      </a:r>
                      <a:r>
                        <a:rPr lang="en-US" sz="1100" b="1" dirty="0">
                          <a:solidFill>
                            <a:sysClr val="windowText" lastClr="000000"/>
                          </a:solidFill>
                          <a:effectLst/>
                          <a:latin typeface="Arial Narrow" panose="020B0606020202030204" pitchFamily="34" charset="0"/>
                        </a:rPr>
                        <a:t>Proposed</a:t>
                      </a:r>
                      <a:endParaRPr lang="en-US" sz="1100" b="1" dirty="0">
                        <a:solidFill>
                          <a:sysClr val="windowText" lastClr="000000"/>
                        </a:solidFill>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US" sz="1100" b="1">
                          <a:effectLst/>
                          <a:latin typeface="Arial Narrow" panose="020B0606020202030204" pitchFamily="34" charset="0"/>
                        </a:rPr>
                        <a:t>Broward County, FL</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a:effectLst/>
                          <a:latin typeface="Arial Narrow" panose="020B0606020202030204" pitchFamily="34" charset="0"/>
                        </a:rPr>
                        <a:t>Atlanta, GA</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a:effectLst/>
                          <a:latin typeface="Arial Narrow" panose="020B0606020202030204" pitchFamily="34" charset="0"/>
                        </a:rPr>
                        <a:t>Fulton County, GA</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a:effectLst/>
                          <a:latin typeface="Arial Narrow" panose="020B0606020202030204" pitchFamily="34" charset="0"/>
                        </a:rPr>
                        <a:t>DeKalb County, GA</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a:effectLst/>
                          <a:latin typeface="Arial Narrow" panose="020B0606020202030204" pitchFamily="34" charset="0"/>
                        </a:rPr>
                        <a:t>Miami- Dade County, FL</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1">
                          <a:effectLst/>
                          <a:latin typeface="Arial Narrow" panose="020B0606020202030204" pitchFamily="34" charset="0"/>
                        </a:rPr>
                        <a:t>San Francisco, CA</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865">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 </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03462">
                <a:tc>
                  <a:txBody>
                    <a:bodyPr/>
                    <a:lstStyle/>
                    <a:p>
                      <a:pPr marL="0" marR="0" algn="ctr">
                        <a:lnSpc>
                          <a:spcPct val="100000"/>
                        </a:lnSpc>
                        <a:spcBef>
                          <a:spcPts val="0"/>
                        </a:spcBef>
                        <a:spcAft>
                          <a:spcPts val="0"/>
                        </a:spcAft>
                      </a:pPr>
                      <a:r>
                        <a:rPr lang="en-US" sz="1100" b="1" dirty="0" smtClean="0">
                          <a:effectLst/>
                          <a:latin typeface="Arial Narrow" panose="020B0606020202030204" pitchFamily="34" charset="0"/>
                        </a:rPr>
                        <a:t>Contract</a:t>
                      </a:r>
                      <a:endParaRPr lang="en-US" sz="1100" b="1" dirty="0">
                        <a:effectLst/>
                        <a:latin typeface="Arial Narrow" panose="020B0606020202030204" pitchFamily="34" charset="0"/>
                      </a:endParaRPr>
                    </a:p>
                    <a:p>
                      <a:pPr marL="0" marR="0" algn="ctr">
                        <a:lnSpc>
                          <a:spcPct val="100000"/>
                        </a:lnSpc>
                        <a:spcBef>
                          <a:spcPts val="0"/>
                        </a:spcBef>
                        <a:spcAft>
                          <a:spcPts val="0"/>
                        </a:spcAft>
                      </a:pPr>
                      <a:r>
                        <a:rPr lang="en-US" sz="1100" b="1" dirty="0">
                          <a:effectLst/>
                          <a:latin typeface="Arial Narrow" panose="020B0606020202030204" pitchFamily="34" charset="0"/>
                        </a:rPr>
                        <a:t>Threshold</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rPr>
                        <a:t>$250,000 Construction;</a:t>
                      </a:r>
                    </a:p>
                    <a:p>
                      <a:pPr marL="0" marR="0" algn="ctr">
                        <a:lnSpc>
                          <a:spcPct val="100000"/>
                        </a:lnSpc>
                        <a:spcBef>
                          <a:spcPts val="0"/>
                        </a:spcBef>
                        <a:spcAft>
                          <a:spcPts val="0"/>
                        </a:spcAft>
                      </a:pPr>
                      <a:r>
                        <a:rPr lang="en-US" sz="1100" b="0" dirty="0" smtClean="0">
                          <a:effectLst/>
                          <a:latin typeface="Arial Narrow" panose="020B0606020202030204" pitchFamily="34" charset="0"/>
                        </a:rPr>
                        <a:t>$100,000 Other</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$500,000*</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$500,000*</a:t>
                      </a:r>
                    </a:p>
                    <a:p>
                      <a:pPr marL="0" marR="0" algn="ctr">
                        <a:lnSpc>
                          <a:spcPct val="100000"/>
                        </a:lnSpc>
                        <a:spcBef>
                          <a:spcPts val="0"/>
                        </a:spcBef>
                        <a:spcAft>
                          <a:spcPts val="0"/>
                        </a:spcAft>
                      </a:pPr>
                      <a:r>
                        <a:rPr lang="en-US" sz="1100" b="0" dirty="0" smtClean="0">
                          <a:effectLst/>
                          <a:latin typeface="Arial Narrow" panose="020B0606020202030204" pitchFamily="34" charset="0"/>
                        </a:rPr>
                        <a:t>Construction;</a:t>
                      </a:r>
                      <a:endParaRPr lang="en-US" sz="1100" b="0" dirty="0">
                        <a:effectLst/>
                        <a:latin typeface="Arial Narrow" panose="020B0606020202030204" pitchFamily="34" charset="0"/>
                      </a:endParaRPr>
                    </a:p>
                    <a:p>
                      <a:pPr marL="0" marR="0" algn="ctr">
                        <a:lnSpc>
                          <a:spcPct val="100000"/>
                        </a:lnSpc>
                        <a:spcBef>
                          <a:spcPts val="0"/>
                        </a:spcBef>
                        <a:spcAft>
                          <a:spcPts val="0"/>
                        </a:spcAft>
                      </a:pPr>
                      <a:r>
                        <a:rPr lang="en-US" sz="1100" b="0" dirty="0">
                          <a:effectLst/>
                          <a:latin typeface="Arial Narrow" panose="020B0606020202030204" pitchFamily="34" charset="0"/>
                        </a:rPr>
                        <a:t>$20,000</a:t>
                      </a:r>
                      <a:r>
                        <a:rPr lang="en-US" sz="1100" b="0" dirty="0" smtClean="0">
                          <a:effectLst/>
                          <a:latin typeface="Arial Narrow" panose="020B0606020202030204" pitchFamily="34" charset="0"/>
                        </a:rPr>
                        <a:t>* Other</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$200,000</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$50,000</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All goods and services contracts*</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$400,000* </a:t>
                      </a:r>
                      <a:r>
                        <a:rPr lang="en-US" sz="1100" b="0" dirty="0" smtClean="0">
                          <a:effectLst/>
                          <a:latin typeface="Arial Narrow" panose="020B0606020202030204" pitchFamily="34" charset="0"/>
                        </a:rPr>
                        <a:t>Construction;</a:t>
                      </a:r>
                      <a:endParaRPr lang="en-US" sz="1100" b="0" dirty="0">
                        <a:effectLst/>
                        <a:latin typeface="Arial Narrow" panose="020B0606020202030204" pitchFamily="34" charset="0"/>
                      </a:endParaRPr>
                    </a:p>
                    <a:p>
                      <a:pPr marL="0" marR="0" algn="ctr">
                        <a:lnSpc>
                          <a:spcPct val="100000"/>
                        </a:lnSpc>
                        <a:spcBef>
                          <a:spcPts val="0"/>
                        </a:spcBef>
                        <a:spcAft>
                          <a:spcPts val="0"/>
                        </a:spcAft>
                      </a:pPr>
                      <a:r>
                        <a:rPr lang="en-US" sz="1100" b="0" dirty="0">
                          <a:effectLst/>
                          <a:latin typeface="Arial Narrow" panose="020B0606020202030204" pitchFamily="34" charset="0"/>
                        </a:rPr>
                        <a:t>$50,000* </a:t>
                      </a:r>
                      <a:r>
                        <a:rPr lang="en-US" sz="1100" b="0" dirty="0" smtClean="0">
                          <a:effectLst/>
                          <a:latin typeface="Arial Narrow" panose="020B0606020202030204" pitchFamily="34" charset="0"/>
                        </a:rPr>
                        <a:t>Other</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3462">
                <a:tc>
                  <a:txBody>
                    <a:bodyPr/>
                    <a:lstStyle/>
                    <a:p>
                      <a:pPr marL="0" marR="0" algn="ctr">
                        <a:lnSpc>
                          <a:spcPct val="100000"/>
                        </a:lnSpc>
                        <a:spcBef>
                          <a:spcPts val="0"/>
                        </a:spcBef>
                        <a:spcAft>
                          <a:spcPts val="0"/>
                        </a:spcAft>
                      </a:pPr>
                      <a:r>
                        <a:rPr lang="en-US" sz="1100" b="1">
                          <a:effectLst/>
                          <a:latin typeface="Arial Narrow" panose="020B0606020202030204" pitchFamily="34" charset="0"/>
                        </a:rPr>
                        <a:t>Workforce Agency</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err="1">
                          <a:effectLst/>
                          <a:latin typeface="Arial Narrow" panose="020B0606020202030204" pitchFamily="34" charset="0"/>
                        </a:rPr>
                        <a:t>WorkSource</a:t>
                      </a:r>
                      <a:endParaRPr lang="en-US" sz="1100" b="0" dirty="0">
                        <a:effectLst/>
                        <a:latin typeface="Arial Narrow" panose="020B0606020202030204" pitchFamily="34" charset="0"/>
                      </a:endParaRPr>
                    </a:p>
                    <a:p>
                      <a:pPr marL="0" marR="0" algn="ctr">
                        <a:lnSpc>
                          <a:spcPct val="100000"/>
                        </a:lnSpc>
                        <a:spcBef>
                          <a:spcPts val="0"/>
                        </a:spcBef>
                        <a:spcAft>
                          <a:spcPts val="0"/>
                        </a:spcAft>
                      </a:pPr>
                      <a:r>
                        <a:rPr lang="en-US" sz="1100" b="0" dirty="0">
                          <a:effectLst/>
                          <a:latin typeface="Arial Narrow" panose="020B0606020202030204" pitchFamily="34" charset="0"/>
                        </a:rPr>
                        <a:t>Coastal</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CareerSource Broward</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Atlanta Workforce Development Agency</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Office of Workforce Development</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WorkSource DeKalb</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South Florida Workforce Investment Board</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Office of Economic and Workforce Development</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3462">
                <a:tc>
                  <a:txBody>
                    <a:bodyPr/>
                    <a:lstStyle/>
                    <a:p>
                      <a:pPr marL="0" marR="0" algn="ctr">
                        <a:lnSpc>
                          <a:spcPct val="100000"/>
                        </a:lnSpc>
                        <a:spcBef>
                          <a:spcPts val="0"/>
                        </a:spcBef>
                        <a:spcAft>
                          <a:spcPts val="0"/>
                        </a:spcAft>
                      </a:pPr>
                      <a:r>
                        <a:rPr lang="en-US" sz="1100" b="1">
                          <a:effectLst/>
                          <a:latin typeface="Arial Narrow" panose="020B0606020202030204" pitchFamily="34" charset="0"/>
                        </a:rPr>
                        <a:t>Administrating Department</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Purchasing Department &amp; Contracting Department</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Office of Economic and Small Business Development</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Chief Procurement Officer</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Department of Purchasing and Contract Compliance</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rPr>
                        <a:t>Purchasing Department</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CareerSource South Florida</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Contract </a:t>
                      </a:r>
                      <a:endParaRPr lang="en-US" sz="1100" b="0" dirty="0" smtClean="0">
                        <a:effectLst/>
                        <a:latin typeface="Arial Narrow" panose="020B0606020202030204" pitchFamily="34" charset="0"/>
                      </a:endParaRPr>
                    </a:p>
                    <a:p>
                      <a:pPr marL="0" marR="0" algn="ctr">
                        <a:lnSpc>
                          <a:spcPct val="100000"/>
                        </a:lnSpc>
                        <a:spcBef>
                          <a:spcPts val="0"/>
                        </a:spcBef>
                        <a:spcAft>
                          <a:spcPts val="0"/>
                        </a:spcAft>
                      </a:pPr>
                      <a:r>
                        <a:rPr lang="en-US" sz="1100" b="0" dirty="0" smtClean="0">
                          <a:effectLst/>
                          <a:latin typeface="Arial Narrow" panose="020B0606020202030204" pitchFamily="34" charset="0"/>
                        </a:rPr>
                        <a:t>Departments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162">
                <a:tc>
                  <a:txBody>
                    <a:bodyPr/>
                    <a:lstStyle/>
                    <a:p>
                      <a:pPr marL="0" marR="0" algn="ctr">
                        <a:lnSpc>
                          <a:spcPct val="100000"/>
                        </a:lnSpc>
                        <a:spcBef>
                          <a:spcPts val="0"/>
                        </a:spcBef>
                        <a:spcAft>
                          <a:spcPts val="0"/>
                        </a:spcAft>
                      </a:pPr>
                      <a:r>
                        <a:rPr lang="en-US" sz="1100" b="1">
                          <a:effectLst/>
                          <a:latin typeface="Arial Narrow" panose="020B0606020202030204" pitchFamily="34" charset="0"/>
                        </a:rPr>
                        <a:t>Local Hiring Component</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rPr>
                        <a:t>25% of new hires in Year 1; 33% in Year 2; and 50</a:t>
                      </a:r>
                      <a:r>
                        <a:rPr lang="en-US" sz="1100" b="0" dirty="0">
                          <a:effectLst/>
                          <a:latin typeface="Arial Narrow" panose="020B0606020202030204" pitchFamily="34" charset="0"/>
                        </a:rPr>
                        <a:t>% </a:t>
                      </a:r>
                      <a:r>
                        <a:rPr lang="en-US" sz="1100" b="0" dirty="0" smtClean="0">
                          <a:effectLst/>
                          <a:latin typeface="Arial Narrow" panose="020B0606020202030204" pitchFamily="34" charset="0"/>
                        </a:rPr>
                        <a:t>thereafter</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 of </a:t>
                      </a:r>
                      <a:r>
                        <a:rPr lang="en-US" sz="1100" b="0" dirty="0" smtClean="0">
                          <a:effectLst/>
                          <a:latin typeface="Arial Narrow" panose="020B0606020202030204" pitchFamily="34" charset="0"/>
                        </a:rPr>
                        <a:t>new</a:t>
                      </a:r>
                    </a:p>
                    <a:p>
                      <a:pPr marL="0" marR="0" algn="ctr">
                        <a:lnSpc>
                          <a:spcPct val="100000"/>
                        </a:lnSpc>
                        <a:spcBef>
                          <a:spcPts val="0"/>
                        </a:spcBef>
                        <a:spcAft>
                          <a:spcPts val="0"/>
                        </a:spcAft>
                      </a:pPr>
                      <a:r>
                        <a:rPr lang="en-US" sz="1100" b="0" dirty="0" smtClean="0">
                          <a:effectLst/>
                          <a:latin typeface="Arial Narrow" panose="020B0606020202030204" pitchFamily="34" charset="0"/>
                        </a:rPr>
                        <a:t>jobs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 of new </a:t>
                      </a:r>
                      <a:endParaRPr lang="en-US" sz="1100" b="0" dirty="0" smtClean="0">
                        <a:effectLst/>
                        <a:latin typeface="Arial Narrow" panose="020B0606020202030204" pitchFamily="34" charset="0"/>
                      </a:endParaRPr>
                    </a:p>
                    <a:p>
                      <a:pPr marL="0" marR="0" algn="ctr">
                        <a:lnSpc>
                          <a:spcPct val="100000"/>
                        </a:lnSpc>
                        <a:spcBef>
                          <a:spcPts val="0"/>
                        </a:spcBef>
                        <a:spcAft>
                          <a:spcPts val="0"/>
                        </a:spcAft>
                      </a:pPr>
                      <a:r>
                        <a:rPr lang="en-US" sz="1100" b="0" dirty="0" smtClean="0">
                          <a:effectLst/>
                          <a:latin typeface="Arial Narrow" panose="020B0606020202030204" pitchFamily="34" charset="0"/>
                        </a:rPr>
                        <a:t>entry </a:t>
                      </a:r>
                      <a:r>
                        <a:rPr lang="en-US" sz="1100" b="0" dirty="0">
                          <a:effectLst/>
                          <a:latin typeface="Arial Narrow" panose="020B0606020202030204" pitchFamily="34" charset="0"/>
                        </a:rPr>
                        <a:t>level jobs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 of new </a:t>
                      </a:r>
                      <a:endParaRPr lang="en-US" sz="1100" b="0" dirty="0" smtClean="0">
                        <a:effectLst/>
                        <a:latin typeface="Arial Narrow" panose="020B0606020202030204" pitchFamily="34" charset="0"/>
                      </a:endParaRPr>
                    </a:p>
                    <a:p>
                      <a:pPr marL="0" marR="0" algn="ctr">
                        <a:lnSpc>
                          <a:spcPct val="100000"/>
                        </a:lnSpc>
                        <a:spcBef>
                          <a:spcPts val="0"/>
                        </a:spcBef>
                        <a:spcAft>
                          <a:spcPts val="0"/>
                        </a:spcAft>
                      </a:pPr>
                      <a:r>
                        <a:rPr lang="en-US" sz="1100" b="0" dirty="0" smtClean="0">
                          <a:effectLst/>
                          <a:latin typeface="Arial Narrow" panose="020B0606020202030204" pitchFamily="34" charset="0"/>
                        </a:rPr>
                        <a:t>entry </a:t>
                      </a:r>
                      <a:r>
                        <a:rPr lang="en-US" sz="1100" b="0" dirty="0">
                          <a:effectLst/>
                          <a:latin typeface="Arial Narrow" panose="020B0606020202030204" pitchFamily="34" charset="0"/>
                        </a:rPr>
                        <a:t>level jobs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 </a:t>
                      </a:r>
                      <a:r>
                        <a:rPr lang="en-US" sz="1100" b="0" dirty="0" smtClean="0">
                          <a:effectLst/>
                          <a:latin typeface="Arial Narrow" panose="020B0606020202030204" pitchFamily="34" charset="0"/>
                        </a:rPr>
                        <a:t>of new </a:t>
                      </a:r>
                      <a:r>
                        <a:rPr lang="en-US" sz="1100" b="0" dirty="0">
                          <a:effectLst/>
                          <a:latin typeface="Arial Narrow" panose="020B0606020202030204" pitchFamily="34" charset="0"/>
                        </a:rPr>
                        <a:t>jobs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 of </a:t>
                      </a:r>
                      <a:r>
                        <a:rPr lang="en-US" sz="1100" b="0" dirty="0" smtClean="0">
                          <a:effectLst/>
                          <a:latin typeface="Arial Narrow" panose="020B0606020202030204" pitchFamily="34" charset="0"/>
                        </a:rPr>
                        <a:t>new</a:t>
                      </a:r>
                    </a:p>
                    <a:p>
                      <a:pPr marL="0" marR="0" algn="ctr">
                        <a:lnSpc>
                          <a:spcPct val="100000"/>
                        </a:lnSpc>
                        <a:spcBef>
                          <a:spcPts val="0"/>
                        </a:spcBef>
                        <a:spcAft>
                          <a:spcPts val="0"/>
                        </a:spcAft>
                      </a:pPr>
                      <a:r>
                        <a:rPr lang="en-US" sz="1100" b="0" dirty="0" smtClean="0">
                          <a:effectLst/>
                          <a:latin typeface="Arial Narrow" panose="020B0606020202030204" pitchFamily="34" charset="0"/>
                        </a:rPr>
                        <a:t>jobs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 of </a:t>
                      </a:r>
                      <a:r>
                        <a:rPr lang="en-US" sz="1100" b="0" dirty="0" smtClean="0">
                          <a:effectLst/>
                          <a:latin typeface="Arial Narrow" panose="020B0606020202030204" pitchFamily="34" charset="0"/>
                        </a:rPr>
                        <a:t>contract hours; 25</a:t>
                      </a:r>
                      <a:r>
                        <a:rPr lang="en-US" sz="1100" b="0" dirty="0">
                          <a:effectLst/>
                          <a:latin typeface="Arial Narrow" panose="020B0606020202030204" pitchFamily="34" charset="0"/>
                        </a:rPr>
                        <a:t>% contract hours </a:t>
                      </a:r>
                      <a:r>
                        <a:rPr lang="en-US" sz="1100" b="0" dirty="0" smtClean="0">
                          <a:effectLst/>
                          <a:latin typeface="Arial Narrow" panose="020B0606020202030204" pitchFamily="34" charset="0"/>
                        </a:rPr>
                        <a:t>for disadvantage workers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ctr">
                        <a:lnSpc>
                          <a:spcPct val="100000"/>
                        </a:lnSpc>
                        <a:spcBef>
                          <a:spcPts val="0"/>
                        </a:spcBef>
                        <a:spcAft>
                          <a:spcPts val="0"/>
                        </a:spcAft>
                      </a:pPr>
                      <a:r>
                        <a:rPr lang="en-US" sz="1100" b="1" dirty="0">
                          <a:effectLst/>
                          <a:latin typeface="Arial Narrow" panose="020B0606020202030204" pitchFamily="34" charset="0"/>
                        </a:rPr>
                        <a:t>First Source </a:t>
                      </a:r>
                      <a:endParaRPr lang="en-US" sz="1100" b="1" dirty="0" smtClean="0">
                        <a:effectLst/>
                        <a:latin typeface="Arial Narrow" panose="020B0606020202030204" pitchFamily="34" charset="0"/>
                      </a:endParaRPr>
                    </a:p>
                    <a:p>
                      <a:pPr marL="0" marR="0" algn="ctr">
                        <a:lnSpc>
                          <a:spcPct val="100000"/>
                        </a:lnSpc>
                        <a:spcBef>
                          <a:spcPts val="0"/>
                        </a:spcBef>
                        <a:spcAft>
                          <a:spcPts val="0"/>
                        </a:spcAft>
                      </a:pPr>
                      <a:r>
                        <a:rPr lang="en-US" sz="1100" b="1" dirty="0" smtClean="0">
                          <a:effectLst/>
                          <a:latin typeface="Arial Narrow" panose="020B0606020202030204" pitchFamily="34" charset="0"/>
                        </a:rPr>
                        <a:t>Job </a:t>
                      </a:r>
                      <a:r>
                        <a:rPr lang="en-US" sz="1100" b="1" dirty="0">
                          <a:effectLst/>
                          <a:latin typeface="Arial Narrow" panose="020B0606020202030204" pitchFamily="34" charset="0"/>
                        </a:rPr>
                        <a:t>posting</a:t>
                      </a:r>
                      <a:endParaRPr lang="en-US" sz="1100" b="1"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 </a:t>
                      </a:r>
                      <a:r>
                        <a:rPr lang="en-US" sz="1100" b="0" dirty="0" smtClean="0">
                          <a:effectLst/>
                          <a:latin typeface="Arial Narrow" panose="020B0606020202030204" pitchFamily="34" charset="0"/>
                        </a:rPr>
                        <a:t>business days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5 days</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30 days</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No requirement</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120 days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3-5 business days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10 days</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327">
                <a:tc>
                  <a:txBody>
                    <a:bodyPr/>
                    <a:lstStyle/>
                    <a:p>
                      <a:pPr marL="0" marR="0" algn="ctr">
                        <a:lnSpc>
                          <a:spcPct val="100000"/>
                        </a:lnSpc>
                        <a:spcBef>
                          <a:spcPts val="0"/>
                        </a:spcBef>
                        <a:spcAft>
                          <a:spcPts val="0"/>
                        </a:spcAft>
                      </a:pPr>
                      <a:r>
                        <a:rPr lang="en-US" sz="1100" b="1">
                          <a:effectLst/>
                          <a:latin typeface="Arial Narrow" panose="020B0606020202030204" pitchFamily="34" charset="0"/>
                        </a:rPr>
                        <a:t>Enforcement</a:t>
                      </a:r>
                      <a:endParaRPr lang="en-US" sz="1100" b="1">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rPr>
                        <a:t>Negative performance</a:t>
                      </a:r>
                      <a:r>
                        <a:rPr lang="en-US" sz="1100" b="0" baseline="0" dirty="0" smtClean="0">
                          <a:effectLst/>
                          <a:latin typeface="Arial Narrow" panose="020B0606020202030204" pitchFamily="34" charset="0"/>
                        </a:rPr>
                        <a:t> review; ineligibility on future contracts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Contract termination and negative review file</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Withhold </a:t>
                      </a:r>
                      <a:r>
                        <a:rPr lang="en-US" sz="1100" b="0" dirty="0" smtClean="0">
                          <a:effectLst/>
                          <a:latin typeface="Arial Narrow" panose="020B0606020202030204" pitchFamily="34" charset="0"/>
                        </a:rPr>
                        <a:t>payment; ineligibility on future contracts</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Good </a:t>
                      </a:r>
                      <a:r>
                        <a:rPr lang="en-US" sz="1100" b="0" dirty="0" smtClean="0">
                          <a:effectLst/>
                          <a:latin typeface="Arial Narrow" panose="020B0606020202030204" pitchFamily="34" charset="0"/>
                        </a:rPr>
                        <a:t>Faith</a:t>
                      </a:r>
                    </a:p>
                    <a:p>
                      <a:pPr marL="0" marR="0" algn="ctr">
                        <a:lnSpc>
                          <a:spcPct val="100000"/>
                        </a:lnSpc>
                        <a:spcBef>
                          <a:spcPts val="0"/>
                        </a:spcBef>
                        <a:spcAft>
                          <a:spcPts val="0"/>
                        </a:spcAft>
                      </a:pPr>
                      <a:r>
                        <a:rPr lang="en-US" sz="1100" b="0" dirty="0" smtClean="0">
                          <a:effectLst/>
                          <a:latin typeface="Arial Narrow" panose="020B0606020202030204" pitchFamily="34" charset="0"/>
                        </a:rPr>
                        <a:t>Effort</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a:effectLst/>
                          <a:latin typeface="Arial Narrow" panose="020B0606020202030204" pitchFamily="34" charset="0"/>
                        </a:rPr>
                        <a:t>Good Faith Effort</a:t>
                      </a:r>
                      <a:endParaRPr lang="en-US" sz="1100" b="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rPr>
                        <a:t>Contract</a:t>
                      </a:r>
                      <a:r>
                        <a:rPr lang="en-US" sz="1100" b="0" baseline="0" dirty="0" smtClean="0">
                          <a:effectLst/>
                          <a:latin typeface="Arial Narrow" panose="020B0606020202030204" pitchFamily="34" charset="0"/>
                        </a:rPr>
                        <a:t> s</a:t>
                      </a:r>
                      <a:r>
                        <a:rPr lang="en-US" sz="1100" b="0" dirty="0" smtClean="0">
                          <a:effectLst/>
                          <a:latin typeface="Arial Narrow" panose="020B0606020202030204" pitchFamily="34" charset="0"/>
                        </a:rPr>
                        <a:t>uspension and/or </a:t>
                      </a:r>
                      <a:r>
                        <a:rPr lang="en-US" sz="1100" b="0" dirty="0">
                          <a:effectLst/>
                          <a:latin typeface="Arial Narrow" panose="020B0606020202030204" pitchFamily="34" charset="0"/>
                        </a:rPr>
                        <a:t>payment of $1,500 per occurrence</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b="0" dirty="0">
                          <a:effectLst/>
                          <a:latin typeface="Arial Narrow" panose="020B0606020202030204" pitchFamily="34" charset="0"/>
                        </a:rPr>
                        <a:t>$5,000 penalty for notice of each new hire handled improperly</a:t>
                      </a:r>
                      <a:endParaRPr lang="en-US" sz="1100" b="0" dirty="0">
                        <a:effectLst/>
                        <a:latin typeface="Arial Narrow" panose="020B0606020202030204" pitchFamily="34" charset="0"/>
                        <a:ea typeface="Calibri"/>
                        <a:cs typeface="Times New Roman"/>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7162800" y="6248400"/>
            <a:ext cx="1628972" cy="261610"/>
          </a:xfrm>
          <a:prstGeom prst="rect">
            <a:avLst/>
          </a:prstGeom>
          <a:noFill/>
        </p:spPr>
        <p:txBody>
          <a:bodyPr wrap="none" rtlCol="0">
            <a:spAutoFit/>
          </a:bodyPr>
          <a:lstStyle/>
          <a:p>
            <a:r>
              <a:rPr lang="en-US" sz="1100" i="1" dirty="0" smtClean="0">
                <a:latin typeface="Calibri" panose="020F0502020204030204" pitchFamily="34" charset="0"/>
              </a:rPr>
              <a:t>*Additional details apply.</a:t>
            </a:r>
            <a:endParaRPr lang="en-US" sz="1100" i="1" dirty="0">
              <a:latin typeface="Calibri" panose="020F0502020204030204" pitchFamily="34" charset="0"/>
            </a:endParaRPr>
          </a:p>
        </p:txBody>
      </p:sp>
    </p:spTree>
    <p:extLst>
      <p:ext uri="{BB962C8B-B14F-4D97-AF65-F5344CB8AC3E}">
        <p14:creationId xmlns:p14="http://schemas.microsoft.com/office/powerpoint/2010/main" val="1481492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C4F7CBEB-069C-4BA8-9473-04CD65B02E1A}" type="slidenum">
              <a:rPr lang="en-US" smtClean="0"/>
              <a:t>14</a:t>
            </a:fld>
            <a:endParaRPr lang="en-US" dirty="0"/>
          </a:p>
        </p:txBody>
      </p:sp>
      <p:sp>
        <p:nvSpPr>
          <p:cNvPr id="3" name="TextBox 2"/>
          <p:cNvSpPr txBox="1"/>
          <p:nvPr/>
        </p:nvSpPr>
        <p:spPr>
          <a:xfrm>
            <a:off x="2514600" y="2743200"/>
            <a:ext cx="4182555" cy="1107996"/>
          </a:xfrm>
          <a:prstGeom prst="rect">
            <a:avLst/>
          </a:prstGeom>
          <a:noFill/>
        </p:spPr>
        <p:txBody>
          <a:bodyPr wrap="none" rtlCol="0">
            <a:spAutoFit/>
          </a:bodyPr>
          <a:lstStyle/>
          <a:p>
            <a:r>
              <a:rPr lang="en-US" sz="6600" dirty="0" smtClean="0">
                <a:solidFill>
                  <a:schemeClr val="accent2">
                    <a:lumMod val="75000"/>
                  </a:schemeClr>
                </a:solidFill>
              </a:rPr>
              <a:t>Questions?</a:t>
            </a:r>
            <a:endParaRPr lang="en-US" sz="6600" dirty="0">
              <a:solidFill>
                <a:schemeClr val="accent2">
                  <a:lumMod val="75000"/>
                </a:schemeClr>
              </a:solidFill>
            </a:endParaRPr>
          </a:p>
        </p:txBody>
      </p:sp>
    </p:spTree>
    <p:extLst>
      <p:ext uri="{BB962C8B-B14F-4D97-AF65-F5344CB8AC3E}">
        <p14:creationId xmlns:p14="http://schemas.microsoft.com/office/powerpoint/2010/main" val="251241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3" name="Content Placeholder 2"/>
          <p:cNvSpPr>
            <a:spLocks noGrp="1"/>
          </p:cNvSpPr>
          <p:nvPr>
            <p:ph idx="1"/>
          </p:nvPr>
        </p:nvSpPr>
        <p:spPr>
          <a:xfrm>
            <a:off x="304800" y="1865376"/>
            <a:ext cx="8610600" cy="4535424"/>
          </a:xfrm>
        </p:spPr>
        <p:txBody>
          <a:bodyPr>
            <a:normAutofit/>
          </a:bodyPr>
          <a:lstStyle/>
          <a:p>
            <a:pPr lvl="0">
              <a:spcAft>
                <a:spcPts val="1200"/>
              </a:spcAft>
              <a:buFont typeface="Wingdings" panose="05000000000000000000" pitchFamily="2" charset="2"/>
              <a:buChar char="§"/>
            </a:pPr>
            <a:r>
              <a:rPr lang="en-US" sz="2400" b="1" dirty="0" smtClean="0">
                <a:latin typeface="Calibri" panose="020F0502020204030204" pitchFamily="34" charset="0"/>
              </a:rPr>
              <a:t>A program designed to increase </a:t>
            </a:r>
            <a:r>
              <a:rPr lang="en-US" sz="2400" b="1" dirty="0">
                <a:latin typeface="Calibri" panose="020F0502020204030204" pitchFamily="34" charset="0"/>
              </a:rPr>
              <a:t>the utilization of the local </a:t>
            </a:r>
            <a:r>
              <a:rPr lang="en-US" sz="2400" b="1" dirty="0" smtClean="0">
                <a:latin typeface="Calibri" panose="020F0502020204030204" pitchFamily="34" charset="0"/>
              </a:rPr>
              <a:t>Savannah workforce </a:t>
            </a:r>
            <a:r>
              <a:rPr lang="en-US" sz="2400" b="1" dirty="0">
                <a:latin typeface="Calibri" panose="020F0502020204030204" pitchFamily="34" charset="0"/>
              </a:rPr>
              <a:t>to the greatest extent possible on City contracts. </a:t>
            </a:r>
            <a:endParaRPr lang="en-US" sz="2400" b="1" dirty="0" smtClean="0">
              <a:latin typeface="Calibri" panose="020F0502020204030204" pitchFamily="34" charset="0"/>
            </a:endParaRPr>
          </a:p>
          <a:p>
            <a:pPr lvl="0">
              <a:spcAft>
                <a:spcPts val="1200"/>
              </a:spcAft>
              <a:buFont typeface="Wingdings" panose="05000000000000000000" pitchFamily="2" charset="2"/>
              <a:buChar char="§"/>
            </a:pPr>
            <a:r>
              <a:rPr lang="en-US" sz="2400" b="1" dirty="0" smtClean="0">
                <a:latin typeface="Calibri" panose="020F0502020204030204" pitchFamily="34" charset="0"/>
              </a:rPr>
              <a:t>Establishes “hiring agreements” </a:t>
            </a:r>
            <a:r>
              <a:rPr lang="en-US" sz="2400" b="1" dirty="0">
                <a:latin typeface="Calibri" panose="020F0502020204030204" pitchFamily="34" charset="0"/>
              </a:rPr>
              <a:t>with businesses benefitting from municipal contracts with the City to hire </a:t>
            </a:r>
            <a:r>
              <a:rPr lang="en-US" sz="2400" b="1" u="sng" dirty="0" smtClean="0">
                <a:latin typeface="Calibri" panose="020F0502020204030204" pitchFamily="34" charset="0"/>
              </a:rPr>
              <a:t>qualified</a:t>
            </a:r>
            <a:r>
              <a:rPr lang="en-US" sz="2400" b="1" dirty="0" smtClean="0">
                <a:latin typeface="Calibri" panose="020F0502020204030204" pitchFamily="34" charset="0"/>
              </a:rPr>
              <a:t> workers </a:t>
            </a:r>
            <a:r>
              <a:rPr lang="en-US" sz="2400" b="1" dirty="0">
                <a:latin typeface="Calibri" panose="020F0502020204030204" pitchFamily="34" charset="0"/>
              </a:rPr>
              <a:t>residing in </a:t>
            </a:r>
            <a:r>
              <a:rPr lang="en-US" sz="2400" b="1" dirty="0" smtClean="0">
                <a:latin typeface="Calibri" panose="020F0502020204030204" pitchFamily="34" charset="0"/>
              </a:rPr>
              <a:t>Savannah. </a:t>
            </a:r>
            <a:endParaRPr lang="en-US" sz="2400" b="1" dirty="0">
              <a:latin typeface="Calibri" panose="020F0502020204030204" pitchFamily="34" charset="0"/>
            </a:endParaRPr>
          </a:p>
          <a:p>
            <a:pPr lvl="0">
              <a:spcAft>
                <a:spcPts val="1200"/>
              </a:spcAft>
              <a:buFont typeface="Wingdings" panose="05000000000000000000" pitchFamily="2" charset="2"/>
              <a:buChar char="§"/>
            </a:pPr>
            <a:r>
              <a:rPr lang="en-US" sz="2400" b="1" dirty="0" smtClean="0">
                <a:latin typeface="Calibri" panose="020F0502020204030204" pitchFamily="34" charset="0"/>
              </a:rPr>
              <a:t>Recommended to apply to all contracts for:</a:t>
            </a:r>
          </a:p>
          <a:p>
            <a:pPr marL="1085850" lvl="1" indent="-288925">
              <a:buFont typeface="Wingdings" panose="05000000000000000000" pitchFamily="2" charset="2"/>
              <a:buChar char="§"/>
            </a:pPr>
            <a:r>
              <a:rPr lang="en-US" sz="2400" b="1" i="1" dirty="0">
                <a:solidFill>
                  <a:srgbClr val="C00000"/>
                </a:solidFill>
                <a:latin typeface="Calibri" panose="020F0502020204030204" pitchFamily="34" charset="0"/>
              </a:rPr>
              <a:t>Construction-related Services </a:t>
            </a:r>
            <a:r>
              <a:rPr lang="en-US" sz="2400" dirty="0">
                <a:latin typeface="Calibri" panose="020F0502020204030204" pitchFamily="34" charset="0"/>
              </a:rPr>
              <a:t>of </a:t>
            </a:r>
            <a:r>
              <a:rPr lang="en-US" sz="2400" b="1" dirty="0">
                <a:latin typeface="Calibri" panose="020F0502020204030204" pitchFamily="34" charset="0"/>
              </a:rPr>
              <a:t>$250,000 </a:t>
            </a:r>
            <a:r>
              <a:rPr lang="en-US" sz="2400" dirty="0">
                <a:latin typeface="Calibri" panose="020F0502020204030204" pitchFamily="34" charset="0"/>
              </a:rPr>
              <a:t>or more </a:t>
            </a:r>
          </a:p>
          <a:p>
            <a:pPr marL="1085850" lvl="1" indent="-288925">
              <a:buFont typeface="Wingdings" panose="05000000000000000000" pitchFamily="2" charset="2"/>
              <a:buChar char="§"/>
            </a:pPr>
            <a:r>
              <a:rPr lang="en-US" sz="2400" b="1" i="1" dirty="0" smtClean="0">
                <a:solidFill>
                  <a:srgbClr val="C00000"/>
                </a:solidFill>
                <a:latin typeface="Calibri" panose="020F0502020204030204" pitchFamily="34" charset="0"/>
              </a:rPr>
              <a:t>Covered Services </a:t>
            </a:r>
            <a:r>
              <a:rPr lang="en-US" sz="2400" dirty="0" smtClean="0">
                <a:latin typeface="Calibri" panose="020F0502020204030204" pitchFamily="34" charset="0"/>
              </a:rPr>
              <a:t>of </a:t>
            </a:r>
            <a:r>
              <a:rPr lang="en-US" sz="2400" b="1" dirty="0" smtClean="0">
                <a:latin typeface="Calibri" panose="020F0502020204030204" pitchFamily="34" charset="0"/>
              </a:rPr>
              <a:t>$100,000 </a:t>
            </a:r>
            <a:r>
              <a:rPr lang="en-US" sz="2400" dirty="0">
                <a:latin typeface="Calibri" panose="020F0502020204030204" pitchFamily="34" charset="0"/>
              </a:rPr>
              <a:t>or more </a:t>
            </a:r>
            <a:endParaRPr lang="en-US" sz="2400" dirty="0" smtClean="0">
              <a:latin typeface="Calibri" panose="020F0502020204030204" pitchFamily="34" charset="0"/>
            </a:endParaRPr>
          </a:p>
          <a:p>
            <a:pPr>
              <a:spcAft>
                <a:spcPts val="1200"/>
              </a:spcAft>
              <a:buFont typeface="Wingdings" panose="05000000000000000000" pitchFamily="2" charset="2"/>
              <a:buChar char="§"/>
            </a:pP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2</a:t>
            </a:fld>
            <a:endParaRPr lang="en-US" dirty="0"/>
          </a:p>
        </p:txBody>
      </p:sp>
      <p:sp>
        <p:nvSpPr>
          <p:cNvPr id="5" name="Text Placeholder 4"/>
          <p:cNvSpPr>
            <a:spLocks noGrp="1"/>
          </p:cNvSpPr>
          <p:nvPr>
            <p:ph type="body" sz="half" idx="2"/>
          </p:nvPr>
        </p:nvSpPr>
        <p:spPr>
          <a:xfrm>
            <a:off x="6248400" y="228600"/>
            <a:ext cx="2743200" cy="1066800"/>
          </a:xfrm>
        </p:spPr>
        <p:txBody>
          <a:bodyPr>
            <a:normAutofit/>
          </a:bodyPr>
          <a:lstStyle/>
          <a:p>
            <a:pPr algn="ctr"/>
            <a:r>
              <a:rPr lang="en-US" sz="4400" b="1" dirty="0" smtClean="0">
                <a:latin typeface="Bradley Hand ITC" panose="03070402050302030203" pitchFamily="66" charset="0"/>
              </a:rPr>
              <a:t>Overview</a:t>
            </a:r>
            <a:endParaRPr lang="en-US" sz="4400" b="1" dirty="0">
              <a:latin typeface="Bradley Hand ITC" panose="03070402050302030203" pitchFamily="66" charset="0"/>
            </a:endParaRPr>
          </a:p>
        </p:txBody>
      </p:sp>
    </p:spTree>
    <p:extLst>
      <p:ext uri="{BB962C8B-B14F-4D97-AF65-F5344CB8AC3E}">
        <p14:creationId xmlns:p14="http://schemas.microsoft.com/office/powerpoint/2010/main" val="55370268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3</a:t>
            </a:fld>
            <a:endParaRPr lang="en-US"/>
          </a:p>
        </p:txBody>
      </p:sp>
      <p:sp>
        <p:nvSpPr>
          <p:cNvPr id="5" name="Text Placeholder 4"/>
          <p:cNvSpPr>
            <a:spLocks noGrp="1"/>
          </p:cNvSpPr>
          <p:nvPr>
            <p:ph type="body" sz="half" idx="2"/>
          </p:nvPr>
        </p:nvSpPr>
        <p:spPr>
          <a:xfrm>
            <a:off x="6248400" y="381000"/>
            <a:ext cx="2895600" cy="762000"/>
          </a:xfrm>
        </p:spPr>
        <p:txBody>
          <a:bodyPr>
            <a:noAutofit/>
          </a:bodyPr>
          <a:lstStyle/>
          <a:p>
            <a:pPr algn="ctr">
              <a:spcBef>
                <a:spcPts val="0"/>
              </a:spcBef>
            </a:pPr>
            <a:r>
              <a:rPr lang="en-US" sz="3800" b="1" dirty="0" smtClean="0">
                <a:latin typeface="Bradley Hand ITC" panose="03070402050302030203" pitchFamily="66" charset="0"/>
              </a:rPr>
              <a:t>Covered Contracts</a:t>
            </a:r>
            <a:endParaRPr lang="en-US" sz="3800" b="1" dirty="0">
              <a:latin typeface="Bradley Hand ITC" panose="03070402050302030203" pitchFamily="66" charset="0"/>
            </a:endParaRPr>
          </a:p>
        </p:txBody>
      </p:sp>
      <p:sp>
        <p:nvSpPr>
          <p:cNvPr id="3" name="TextBox 2"/>
          <p:cNvSpPr txBox="1"/>
          <p:nvPr/>
        </p:nvSpPr>
        <p:spPr>
          <a:xfrm>
            <a:off x="381001" y="1600200"/>
            <a:ext cx="8381999" cy="5201424"/>
          </a:xfrm>
          <a:prstGeom prst="rect">
            <a:avLst/>
          </a:prstGeom>
          <a:noFill/>
        </p:spPr>
        <p:txBody>
          <a:bodyPr wrap="square" rtlCol="0">
            <a:spAutoFit/>
          </a:bodyPr>
          <a:lstStyle/>
          <a:p>
            <a:r>
              <a:rPr lang="en-US" sz="2000" dirty="0">
                <a:solidFill>
                  <a:schemeClr val="accent1">
                    <a:lumMod val="75000"/>
                  </a:schemeClr>
                </a:solidFill>
              </a:rPr>
              <a:t> </a:t>
            </a:r>
            <a:r>
              <a:rPr lang="en-US" sz="2000" b="1" dirty="0" smtClean="0">
                <a:solidFill>
                  <a:srgbClr val="C00000"/>
                </a:solidFill>
              </a:rPr>
              <a:t>“Construction-related Services</a:t>
            </a:r>
            <a:r>
              <a:rPr lang="en-US" sz="2000" b="1" dirty="0">
                <a:solidFill>
                  <a:srgbClr val="C00000"/>
                </a:solidFill>
              </a:rPr>
              <a:t>”</a:t>
            </a:r>
            <a:r>
              <a:rPr lang="en-US" sz="2000" dirty="0">
                <a:solidFill>
                  <a:schemeClr val="accent1">
                    <a:lumMod val="75000"/>
                  </a:schemeClr>
                </a:solidFill>
              </a:rPr>
              <a:t> </a:t>
            </a:r>
            <a:r>
              <a:rPr lang="en-US" dirty="0" smtClean="0">
                <a:solidFill>
                  <a:schemeClr val="accent1">
                    <a:lumMod val="75000"/>
                  </a:schemeClr>
                </a:solidFill>
              </a:rPr>
              <a:t>contracts of $250,000 or more involving:</a:t>
            </a:r>
          </a:p>
          <a:p>
            <a:pPr marL="684213" lvl="0" indent="-285750">
              <a:buFont typeface="Arial" panose="020B0604020202020204" pitchFamily="34" charset="0"/>
              <a:buChar char="•"/>
            </a:pPr>
            <a:endParaRPr lang="en-US" sz="800" dirty="0" smtClean="0">
              <a:solidFill>
                <a:schemeClr val="accent1">
                  <a:lumMod val="75000"/>
                </a:schemeClr>
              </a:solidFill>
            </a:endParaRPr>
          </a:p>
          <a:p>
            <a:pPr marL="573088" lvl="0" indent="-231775">
              <a:buFont typeface="Arial" panose="020B0604020202020204" pitchFamily="34" charset="0"/>
              <a:buChar char="•"/>
            </a:pPr>
            <a:r>
              <a:rPr lang="en-US" dirty="0" smtClean="0">
                <a:solidFill>
                  <a:schemeClr val="accent1">
                    <a:lumMod val="75000"/>
                  </a:schemeClr>
                </a:solidFill>
              </a:rPr>
              <a:t>Construction</a:t>
            </a:r>
            <a:r>
              <a:rPr lang="en-US" dirty="0">
                <a:solidFill>
                  <a:schemeClr val="accent1">
                    <a:lumMod val="75000"/>
                  </a:schemeClr>
                </a:solidFill>
              </a:rPr>
              <a:t>, demolition, alteration and/or repair of city buildings, city public works or other city </a:t>
            </a:r>
            <a:r>
              <a:rPr lang="en-US" dirty="0" smtClean="0">
                <a:solidFill>
                  <a:schemeClr val="accent1">
                    <a:lumMod val="75000"/>
                  </a:schemeClr>
                </a:solidFill>
              </a:rPr>
              <a:t>facilities, including leased city-owned land where privately-funded construction-related services to city buildings or facilities may be undertaken by the lessee.</a:t>
            </a:r>
            <a:endParaRPr lang="en-US" dirty="0">
              <a:solidFill>
                <a:schemeClr val="accent1">
                  <a:lumMod val="75000"/>
                </a:schemeClr>
              </a:solidFill>
            </a:endParaRPr>
          </a:p>
          <a:p>
            <a:r>
              <a:rPr lang="en-US" dirty="0">
                <a:solidFill>
                  <a:schemeClr val="accent1">
                    <a:lumMod val="75000"/>
                  </a:schemeClr>
                </a:solidFill>
              </a:rPr>
              <a:t> </a:t>
            </a:r>
          </a:p>
          <a:p>
            <a:pPr lvl="0"/>
            <a:r>
              <a:rPr lang="en-US" sz="2000" b="1" dirty="0">
                <a:solidFill>
                  <a:srgbClr val="C00000"/>
                </a:solidFill>
              </a:rPr>
              <a:t>“Covered </a:t>
            </a:r>
            <a:r>
              <a:rPr lang="en-US" sz="2000" b="1" dirty="0" smtClean="0">
                <a:solidFill>
                  <a:srgbClr val="C00000"/>
                </a:solidFill>
              </a:rPr>
              <a:t>Services” </a:t>
            </a:r>
            <a:r>
              <a:rPr lang="en-US" dirty="0" smtClean="0">
                <a:solidFill>
                  <a:schemeClr val="accent1">
                    <a:lumMod val="75000"/>
                  </a:schemeClr>
                </a:solidFill>
              </a:rPr>
              <a:t>contracts of $100,000 or more for </a:t>
            </a:r>
            <a:r>
              <a:rPr lang="en-US" dirty="0">
                <a:solidFill>
                  <a:schemeClr val="accent1">
                    <a:lumMod val="75000"/>
                  </a:schemeClr>
                </a:solidFill>
              </a:rPr>
              <a:t>services </a:t>
            </a:r>
            <a:r>
              <a:rPr lang="en-US" dirty="0" smtClean="0">
                <a:solidFill>
                  <a:schemeClr val="accent1">
                    <a:lumMod val="75000"/>
                  </a:schemeClr>
                </a:solidFill>
              </a:rPr>
              <a:t>involving:</a:t>
            </a:r>
            <a:endParaRPr lang="en-US" dirty="0">
              <a:solidFill>
                <a:schemeClr val="accent1">
                  <a:lumMod val="75000"/>
                </a:schemeClr>
              </a:solidFill>
            </a:endParaRPr>
          </a:p>
          <a:p>
            <a:pPr marL="742950" lvl="1" indent="-285750">
              <a:buFont typeface="Arial" panose="020B0604020202020204" pitchFamily="34" charset="0"/>
              <a:buChar char="•"/>
            </a:pPr>
            <a:endParaRPr lang="en-US" sz="800" dirty="0" smtClean="0">
              <a:solidFill>
                <a:schemeClr val="accent1">
                  <a:lumMod val="75000"/>
                </a:schemeClr>
              </a:solidFill>
            </a:endParaRPr>
          </a:p>
          <a:p>
            <a:pPr marL="573088" lvl="1" indent="-231775">
              <a:buFont typeface="Arial" panose="020B0604020202020204" pitchFamily="34" charset="0"/>
              <a:buChar char="•"/>
            </a:pPr>
            <a:r>
              <a:rPr lang="en-US" dirty="0" smtClean="0">
                <a:solidFill>
                  <a:schemeClr val="accent1">
                    <a:lumMod val="75000"/>
                  </a:schemeClr>
                </a:solidFill>
              </a:rPr>
              <a:t>Food </a:t>
            </a:r>
            <a:r>
              <a:rPr lang="en-US" dirty="0">
                <a:solidFill>
                  <a:schemeClr val="accent1">
                    <a:lumMod val="75000"/>
                  </a:schemeClr>
                </a:solidFill>
              </a:rPr>
              <a:t>preparation or distribution</a:t>
            </a:r>
            <a:r>
              <a:rPr lang="en-US" dirty="0" smtClean="0">
                <a:solidFill>
                  <a:schemeClr val="accent1">
                    <a:lumMod val="75000"/>
                  </a:schemeClr>
                </a:solidFill>
              </a:rPr>
              <a:t>; security </a:t>
            </a:r>
            <a:r>
              <a:rPr lang="en-US" dirty="0">
                <a:solidFill>
                  <a:schemeClr val="accent1">
                    <a:lumMod val="75000"/>
                  </a:schemeClr>
                </a:solidFill>
              </a:rPr>
              <a:t>services</a:t>
            </a:r>
            <a:r>
              <a:rPr lang="en-US" dirty="0" smtClean="0">
                <a:solidFill>
                  <a:schemeClr val="accent1">
                    <a:lumMod val="75000"/>
                  </a:schemeClr>
                </a:solidFill>
              </a:rPr>
              <a:t>; routine </a:t>
            </a:r>
            <a:r>
              <a:rPr lang="en-US" dirty="0">
                <a:solidFill>
                  <a:schemeClr val="accent1">
                    <a:lumMod val="75000"/>
                  </a:schemeClr>
                </a:solidFill>
              </a:rPr>
              <a:t>maintenance </a:t>
            </a:r>
            <a:r>
              <a:rPr lang="en-US" dirty="0" smtClean="0">
                <a:solidFill>
                  <a:schemeClr val="accent1">
                    <a:lumMod val="75000"/>
                  </a:schemeClr>
                </a:solidFill>
              </a:rPr>
              <a:t>services (janitorial</a:t>
            </a:r>
            <a:r>
              <a:rPr lang="en-US" dirty="0">
                <a:solidFill>
                  <a:schemeClr val="accent1">
                    <a:lumMod val="75000"/>
                  </a:schemeClr>
                </a:solidFill>
              </a:rPr>
              <a:t>, cleaning, </a:t>
            </a:r>
            <a:r>
              <a:rPr lang="en-US" dirty="0" smtClean="0">
                <a:solidFill>
                  <a:schemeClr val="accent1">
                    <a:lumMod val="75000"/>
                  </a:schemeClr>
                </a:solidFill>
              </a:rPr>
              <a:t>recycling </a:t>
            </a:r>
            <a:r>
              <a:rPr lang="en-US" dirty="0">
                <a:solidFill>
                  <a:schemeClr val="accent1">
                    <a:lumMod val="75000"/>
                  </a:schemeClr>
                </a:solidFill>
              </a:rPr>
              <a:t>collections, </a:t>
            </a:r>
            <a:r>
              <a:rPr lang="en-US" dirty="0" smtClean="0">
                <a:solidFill>
                  <a:schemeClr val="accent1">
                    <a:lumMod val="75000"/>
                  </a:schemeClr>
                </a:solidFill>
              </a:rPr>
              <a:t>etc.);</a:t>
            </a:r>
            <a:endParaRPr lang="en-US" dirty="0">
              <a:solidFill>
                <a:schemeClr val="accent1">
                  <a:lumMod val="75000"/>
                </a:schemeClr>
              </a:solidFill>
            </a:endParaRPr>
          </a:p>
          <a:p>
            <a:pPr marL="573088" lvl="1" indent="-231775">
              <a:buFont typeface="Arial" panose="020B0604020202020204" pitchFamily="34" charset="0"/>
              <a:buChar char="•"/>
            </a:pPr>
            <a:r>
              <a:rPr lang="en-US" dirty="0" smtClean="0">
                <a:solidFill>
                  <a:schemeClr val="accent1">
                    <a:lumMod val="75000"/>
                  </a:schemeClr>
                </a:solidFill>
              </a:rPr>
              <a:t>Repair/refinishing of </a:t>
            </a:r>
            <a:r>
              <a:rPr lang="en-US" dirty="0">
                <a:solidFill>
                  <a:schemeClr val="accent1">
                    <a:lumMod val="75000"/>
                  </a:schemeClr>
                </a:solidFill>
              </a:rPr>
              <a:t>furniture, fixtures, vehicles, machinery, </a:t>
            </a:r>
            <a:r>
              <a:rPr lang="en-US" dirty="0" smtClean="0">
                <a:solidFill>
                  <a:schemeClr val="accent1">
                    <a:lumMod val="75000"/>
                  </a:schemeClr>
                </a:solidFill>
              </a:rPr>
              <a:t>equipment</a:t>
            </a:r>
            <a:r>
              <a:rPr lang="en-US" dirty="0">
                <a:solidFill>
                  <a:schemeClr val="accent1">
                    <a:lumMod val="75000"/>
                  </a:schemeClr>
                </a:solidFill>
              </a:rPr>
              <a:t>, including preventative </a:t>
            </a:r>
            <a:r>
              <a:rPr lang="en-US" dirty="0" smtClean="0">
                <a:solidFill>
                  <a:schemeClr val="accent1">
                    <a:lumMod val="75000"/>
                  </a:schemeClr>
                </a:solidFill>
              </a:rPr>
              <a:t>maintenance </a:t>
            </a:r>
            <a:r>
              <a:rPr lang="en-US" dirty="0">
                <a:solidFill>
                  <a:schemeClr val="accent1">
                    <a:lumMod val="75000"/>
                  </a:schemeClr>
                </a:solidFill>
              </a:rPr>
              <a:t>and other activities </a:t>
            </a:r>
            <a:r>
              <a:rPr lang="en-US" dirty="0" smtClean="0">
                <a:solidFill>
                  <a:schemeClr val="accent1">
                    <a:lumMod val="75000"/>
                  </a:schemeClr>
                </a:solidFill>
              </a:rPr>
              <a:t>to </a:t>
            </a:r>
            <a:r>
              <a:rPr lang="en-US" dirty="0">
                <a:solidFill>
                  <a:schemeClr val="accent1">
                    <a:lumMod val="75000"/>
                  </a:schemeClr>
                </a:solidFill>
              </a:rPr>
              <a:t>preserve </a:t>
            </a:r>
            <a:r>
              <a:rPr lang="en-US" dirty="0" smtClean="0">
                <a:solidFill>
                  <a:schemeClr val="accent1">
                    <a:lumMod val="75000"/>
                  </a:schemeClr>
                </a:solidFill>
              </a:rPr>
              <a:t>assets;</a:t>
            </a:r>
            <a:endParaRPr lang="en-US" dirty="0">
              <a:solidFill>
                <a:schemeClr val="accent1">
                  <a:lumMod val="75000"/>
                </a:schemeClr>
              </a:solidFill>
            </a:endParaRPr>
          </a:p>
          <a:p>
            <a:pPr marL="573088" lvl="1" indent="-231775">
              <a:buFont typeface="Arial" panose="020B0604020202020204" pitchFamily="34" charset="0"/>
              <a:buChar char="•"/>
            </a:pPr>
            <a:r>
              <a:rPr lang="en-US" dirty="0" smtClean="0">
                <a:solidFill>
                  <a:schemeClr val="accent1">
                    <a:lumMod val="75000"/>
                  </a:schemeClr>
                </a:solidFill>
              </a:rPr>
              <a:t>Clerical/nonsupervisory </a:t>
            </a:r>
            <a:r>
              <a:rPr lang="en-US" dirty="0">
                <a:solidFill>
                  <a:schemeClr val="accent1">
                    <a:lumMod val="75000"/>
                  </a:schemeClr>
                </a:solidFill>
              </a:rPr>
              <a:t>office </a:t>
            </a:r>
            <a:r>
              <a:rPr lang="en-US" dirty="0" smtClean="0">
                <a:solidFill>
                  <a:schemeClr val="accent1">
                    <a:lumMod val="75000"/>
                  </a:schemeClr>
                </a:solidFill>
              </a:rPr>
              <a:t>work;</a:t>
            </a:r>
          </a:p>
          <a:p>
            <a:pPr marL="573088" lvl="1" indent="-231775">
              <a:buFont typeface="Arial" panose="020B0604020202020204" pitchFamily="34" charset="0"/>
              <a:buChar char="•"/>
            </a:pPr>
            <a:r>
              <a:rPr lang="en-US" dirty="0" smtClean="0">
                <a:solidFill>
                  <a:schemeClr val="accent1">
                    <a:lumMod val="75000"/>
                  </a:schemeClr>
                </a:solidFill>
              </a:rPr>
              <a:t>Printing </a:t>
            </a:r>
            <a:r>
              <a:rPr lang="en-US" dirty="0">
                <a:solidFill>
                  <a:schemeClr val="accent1">
                    <a:lumMod val="75000"/>
                  </a:schemeClr>
                </a:solidFill>
              </a:rPr>
              <a:t>and reproduction services; and</a:t>
            </a:r>
          </a:p>
          <a:p>
            <a:pPr marL="573088" lvl="1" indent="-231775">
              <a:buFont typeface="Arial" panose="020B0604020202020204" pitchFamily="34" charset="0"/>
              <a:buChar char="•"/>
            </a:pPr>
            <a:r>
              <a:rPr lang="en-US" dirty="0">
                <a:solidFill>
                  <a:schemeClr val="accent1">
                    <a:lumMod val="75000"/>
                  </a:schemeClr>
                </a:solidFill>
              </a:rPr>
              <a:t>Landscaping, lawn, or agricultural services</a:t>
            </a:r>
          </a:p>
          <a:p>
            <a:endParaRPr lang="en-US" sz="1100" dirty="0" smtClean="0">
              <a:solidFill>
                <a:schemeClr val="accent1">
                  <a:lumMod val="75000"/>
                </a:schemeClr>
              </a:solidFill>
            </a:endParaRPr>
          </a:p>
          <a:p>
            <a:r>
              <a:rPr lang="en-US" sz="1400" i="1" dirty="0" smtClean="0">
                <a:solidFill>
                  <a:schemeClr val="accent1">
                    <a:lumMod val="75000"/>
                  </a:schemeClr>
                </a:solidFill>
              </a:rPr>
              <a:t>NOTE:  Covered </a:t>
            </a:r>
            <a:r>
              <a:rPr lang="en-US" sz="1400" i="1" dirty="0">
                <a:solidFill>
                  <a:schemeClr val="accent1">
                    <a:lumMod val="75000"/>
                  </a:schemeClr>
                </a:solidFill>
              </a:rPr>
              <a:t>Services do not include </a:t>
            </a:r>
            <a:r>
              <a:rPr lang="en-US" sz="1400" i="1" dirty="0" smtClean="0">
                <a:solidFill>
                  <a:schemeClr val="accent1">
                    <a:lumMod val="75000"/>
                  </a:schemeClr>
                </a:solidFill>
              </a:rPr>
              <a:t>professional (technical) services provided </a:t>
            </a:r>
            <a:r>
              <a:rPr lang="en-US" sz="1400" i="1" dirty="0">
                <a:solidFill>
                  <a:schemeClr val="accent1">
                    <a:lumMod val="75000"/>
                  </a:schemeClr>
                </a:solidFill>
              </a:rPr>
              <a:t>by </a:t>
            </a:r>
            <a:r>
              <a:rPr lang="en-US" sz="1400" i="1" dirty="0" smtClean="0">
                <a:solidFill>
                  <a:schemeClr val="accent1">
                    <a:lumMod val="75000"/>
                  </a:schemeClr>
                </a:solidFill>
              </a:rPr>
              <a:t>licensed Georgia professionals </a:t>
            </a:r>
            <a:r>
              <a:rPr lang="en-US" sz="1400" i="1" dirty="0">
                <a:solidFill>
                  <a:schemeClr val="accent1">
                    <a:lumMod val="75000"/>
                  </a:schemeClr>
                </a:solidFill>
              </a:rPr>
              <a:t>or </a:t>
            </a:r>
            <a:r>
              <a:rPr lang="en-US" sz="1400" i="1" dirty="0" smtClean="0">
                <a:solidFill>
                  <a:schemeClr val="accent1">
                    <a:lumMod val="75000"/>
                  </a:schemeClr>
                </a:solidFill>
              </a:rPr>
              <a:t>registered </a:t>
            </a:r>
            <a:r>
              <a:rPr lang="en-US" sz="1400" i="1" dirty="0">
                <a:solidFill>
                  <a:schemeClr val="accent1">
                    <a:lumMod val="75000"/>
                  </a:schemeClr>
                </a:solidFill>
              </a:rPr>
              <a:t>professional </a:t>
            </a:r>
            <a:r>
              <a:rPr lang="en-US" sz="1400" i="1" dirty="0" smtClean="0">
                <a:solidFill>
                  <a:schemeClr val="accent1">
                    <a:lumMod val="75000"/>
                  </a:schemeClr>
                </a:solidFill>
              </a:rPr>
              <a:t>consultants, </a:t>
            </a:r>
            <a:r>
              <a:rPr lang="en-US" sz="1400" i="1" dirty="0">
                <a:solidFill>
                  <a:schemeClr val="accent1">
                    <a:lumMod val="75000"/>
                  </a:schemeClr>
                </a:solidFill>
              </a:rPr>
              <a:t>including </a:t>
            </a:r>
            <a:r>
              <a:rPr lang="en-US" sz="1400" i="1" dirty="0" smtClean="0">
                <a:solidFill>
                  <a:schemeClr val="accent1">
                    <a:lumMod val="75000"/>
                  </a:schemeClr>
                </a:solidFill>
              </a:rPr>
              <a:t>attorneys</a:t>
            </a:r>
            <a:r>
              <a:rPr lang="en-US" sz="1400" i="1" dirty="0">
                <a:solidFill>
                  <a:schemeClr val="accent1">
                    <a:lumMod val="75000"/>
                  </a:schemeClr>
                </a:solidFill>
              </a:rPr>
              <a:t>, architects, engineers, and other design consultants.  </a:t>
            </a:r>
          </a:p>
        </p:txBody>
      </p:sp>
    </p:spTree>
    <p:extLst>
      <p:ext uri="{BB962C8B-B14F-4D97-AF65-F5344CB8AC3E}">
        <p14:creationId xmlns:p14="http://schemas.microsoft.com/office/powerpoint/2010/main" val="36267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4</a:t>
            </a:fld>
            <a:endParaRPr lang="en-US" dirty="0"/>
          </a:p>
        </p:txBody>
      </p:sp>
      <p:sp>
        <p:nvSpPr>
          <p:cNvPr id="8" name="Title 1"/>
          <p:cNvSpPr txBox="1">
            <a:spLocks/>
          </p:cNvSpPr>
          <p:nvPr/>
        </p:nvSpPr>
        <p:spPr>
          <a:xfrm>
            <a:off x="0" y="152400"/>
            <a:ext cx="609600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lgn="ctr"/>
            <a:r>
              <a:rPr lang="en-US" sz="480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9" name="Text Placeholder 4"/>
          <p:cNvSpPr txBox="1">
            <a:spLocks/>
          </p:cNvSpPr>
          <p:nvPr/>
        </p:nvSpPr>
        <p:spPr>
          <a:xfrm>
            <a:off x="6248400" y="381000"/>
            <a:ext cx="2895600" cy="76200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SzPct val="75000"/>
              <a:buFont typeface="Wingdings" pitchFamily="2" charset="2"/>
              <a:buNone/>
              <a:defRPr sz="1600" kern="1200">
                <a:solidFill>
                  <a:srgbClr val="FFFFFF"/>
                </a:solidFill>
                <a:latin typeface="+mn-lt"/>
                <a:ea typeface="+mn-ea"/>
                <a:cs typeface="+mn-cs"/>
              </a:defRPr>
            </a:lvl1pPr>
            <a:lvl2pPr marL="457200" indent="0" algn="l" defTabSz="914400" rtl="0" eaLnBrk="1" latinLnBrk="0" hangingPunct="1">
              <a:spcBef>
                <a:spcPct val="20000"/>
              </a:spcBef>
              <a:buClr>
                <a:schemeClr val="accent2"/>
              </a:buClr>
              <a:buSzPct val="85000"/>
              <a:buFont typeface="Courier New" pitchFamily="49" charset="0"/>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6"/>
              </a:buClr>
              <a:buFont typeface="Arial" pitchFamily="34" charset="0"/>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4"/>
              </a:buClr>
              <a:buFont typeface="Arial" pitchFamily="34" charset="0"/>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Arial" pitchFamily="34" charset="0"/>
              <a:buNone/>
              <a:defRPr sz="900" kern="1200">
                <a:solidFill>
                  <a:schemeClr val="tx2"/>
                </a:solidFill>
                <a:latin typeface="+mn-lt"/>
                <a:ea typeface="+mn-ea"/>
                <a:cs typeface="+mn-cs"/>
              </a:defRPr>
            </a:lvl9pPr>
          </a:lstStyle>
          <a:p>
            <a:pPr algn="ctr">
              <a:spcBef>
                <a:spcPts val="0"/>
              </a:spcBef>
            </a:pPr>
            <a:r>
              <a:rPr lang="en-US" sz="3200" b="1" dirty="0" smtClean="0">
                <a:latin typeface="Bradley Hand ITC" panose="03070402050302030203" pitchFamily="66" charset="0"/>
              </a:rPr>
              <a:t>Key Features</a:t>
            </a:r>
            <a:endParaRPr lang="en-US" sz="3200" b="1" dirty="0">
              <a:latin typeface="Bradley Hand ITC" panose="03070402050302030203" pitchFamily="66" charset="0"/>
            </a:endParaRPr>
          </a:p>
        </p:txBody>
      </p:sp>
      <p:sp>
        <p:nvSpPr>
          <p:cNvPr id="11" name="Text Placeholder 2"/>
          <p:cNvSpPr>
            <a:spLocks noGrp="1"/>
          </p:cNvSpPr>
          <p:nvPr>
            <p:ph type="body" idx="1"/>
          </p:nvPr>
        </p:nvSpPr>
        <p:spPr>
          <a:xfrm>
            <a:off x="76200" y="1524000"/>
            <a:ext cx="4040188" cy="446087"/>
          </a:xfrm>
        </p:spPr>
        <p:txBody>
          <a:bodyPr>
            <a:noAutofit/>
          </a:bodyPr>
          <a:lstStyle/>
          <a:p>
            <a:pPr marL="0" indent="0" algn="ctr">
              <a:buNone/>
            </a:pPr>
            <a:r>
              <a:rPr lang="en-US" sz="2000" dirty="0" smtClean="0">
                <a:latin typeface="Aharoni" panose="02010803020104030203" pitchFamily="2" charset="-79"/>
                <a:cs typeface="Aharoni" panose="02010803020104030203" pitchFamily="2" charset="-79"/>
              </a:rPr>
              <a:t>PROGRAM RESEARCH</a:t>
            </a:r>
            <a:endParaRPr lang="en-US" sz="2000" dirty="0">
              <a:latin typeface="Aharoni" panose="02010803020104030203" pitchFamily="2" charset="-79"/>
              <a:cs typeface="Aharoni" panose="02010803020104030203" pitchFamily="2" charset="-79"/>
            </a:endParaRPr>
          </a:p>
        </p:txBody>
      </p:sp>
      <p:sp>
        <p:nvSpPr>
          <p:cNvPr id="12" name="Content Placeholder 3"/>
          <p:cNvSpPr txBox="1">
            <a:spLocks/>
          </p:cNvSpPr>
          <p:nvPr/>
        </p:nvSpPr>
        <p:spPr>
          <a:xfrm>
            <a:off x="228600" y="1905000"/>
            <a:ext cx="3733800" cy="448468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SzPct val="75000"/>
              <a:buFont typeface="Wingdings" pitchFamily="2" charset="2"/>
              <a:buNone/>
              <a:defRPr sz="1600" kern="1200">
                <a:solidFill>
                  <a:srgbClr val="FFFFFF"/>
                </a:solidFill>
                <a:latin typeface="+mn-lt"/>
                <a:ea typeface="+mn-ea"/>
                <a:cs typeface="+mn-cs"/>
              </a:defRPr>
            </a:lvl1pPr>
            <a:lvl2pPr marL="457200" indent="0" algn="l" defTabSz="914400" rtl="0" eaLnBrk="1" latinLnBrk="0" hangingPunct="1">
              <a:spcBef>
                <a:spcPct val="20000"/>
              </a:spcBef>
              <a:buClr>
                <a:schemeClr val="accent2"/>
              </a:buClr>
              <a:buSzPct val="85000"/>
              <a:buFont typeface="Courier New" pitchFamily="49" charset="0"/>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6"/>
              </a:buClr>
              <a:buFont typeface="Arial" pitchFamily="34" charset="0"/>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4"/>
              </a:buClr>
              <a:buFont typeface="Arial" pitchFamily="34" charset="0"/>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Arial" pitchFamily="34" charset="0"/>
              <a:buNone/>
              <a:defRPr sz="900" kern="1200">
                <a:solidFill>
                  <a:schemeClr val="tx2"/>
                </a:solidFill>
                <a:latin typeface="+mn-lt"/>
                <a:ea typeface="+mn-ea"/>
                <a:cs typeface="+mn-cs"/>
              </a:defRPr>
            </a:lvl9pPr>
          </a:lstStyle>
          <a:p>
            <a:r>
              <a:rPr lang="en-US" b="1" dirty="0" smtClean="0">
                <a:solidFill>
                  <a:srgbClr val="C00000"/>
                </a:solidFill>
                <a:latin typeface="Calibri" panose="020F0502020204030204" pitchFamily="34" charset="0"/>
              </a:rPr>
              <a:t>A Partnership with a Centralized Workforce Development Authority</a:t>
            </a:r>
          </a:p>
          <a:p>
            <a:pPr marL="341313" lvl="1" indent="-111125">
              <a:buFont typeface="Wingdings" panose="05000000000000000000" pitchFamily="2" charset="2"/>
              <a:buChar char="§"/>
            </a:pPr>
            <a:r>
              <a:rPr lang="en-US" sz="1500" b="1" i="1" dirty="0" smtClean="0">
                <a:latin typeface="Calibri" panose="020F0502020204030204" pitchFamily="34" charset="0"/>
              </a:rPr>
              <a:t>Connects </a:t>
            </a:r>
            <a:r>
              <a:rPr lang="en-US" sz="1500" dirty="0" smtClean="0">
                <a:latin typeface="Calibri" panose="020F0502020204030204" pitchFamily="34" charset="0"/>
              </a:rPr>
              <a:t>employers to a local pool of prospective workers, human resources support and referral of job candidates.</a:t>
            </a:r>
          </a:p>
          <a:p>
            <a:r>
              <a:rPr lang="en-US" b="1" dirty="0" smtClean="0">
                <a:solidFill>
                  <a:srgbClr val="C00000"/>
                </a:solidFill>
                <a:latin typeface="Calibri" panose="020F0502020204030204" pitchFamily="34" charset="0"/>
              </a:rPr>
              <a:t>Exclusive Job Vacancy Posting </a:t>
            </a:r>
          </a:p>
          <a:p>
            <a:pPr marL="341313" indent="-111125">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Requires</a:t>
            </a:r>
            <a:r>
              <a:rPr lang="en-US" sz="1500" dirty="0" smtClean="0">
                <a:solidFill>
                  <a:schemeClr val="accent1">
                    <a:lumMod val="75000"/>
                  </a:schemeClr>
                </a:solidFill>
                <a:latin typeface="Calibri" panose="020F0502020204030204" pitchFamily="34" charset="0"/>
              </a:rPr>
              <a:t> contractors to initially post jobs with the workforce authority.</a:t>
            </a:r>
          </a:p>
          <a:p>
            <a:pPr marL="341313" indent="-111125">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Includes</a:t>
            </a:r>
            <a:r>
              <a:rPr lang="en-US" sz="1500" dirty="0" smtClean="0">
                <a:solidFill>
                  <a:schemeClr val="accent1">
                    <a:lumMod val="75000"/>
                  </a:schemeClr>
                </a:solidFill>
                <a:latin typeface="Calibri" panose="020F0502020204030204" pitchFamily="34" charset="0"/>
              </a:rPr>
              <a:t> a waiting period allowing local workers to apply for jobs first. </a:t>
            </a:r>
          </a:p>
          <a:p>
            <a:pPr marL="341313" indent="-111125">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Increases</a:t>
            </a:r>
            <a:r>
              <a:rPr lang="en-US" sz="1500" dirty="0" smtClean="0">
                <a:solidFill>
                  <a:schemeClr val="accent1">
                    <a:lumMod val="75000"/>
                  </a:schemeClr>
                </a:solidFill>
                <a:latin typeface="Calibri" panose="020F0502020204030204" pitchFamily="34" charset="0"/>
              </a:rPr>
              <a:t> collaboration between</a:t>
            </a:r>
            <a:r>
              <a:rPr lang="en-US" sz="1500" dirty="0" smtClean="0">
                <a:latin typeface="Calibri" panose="020F0502020204030204" pitchFamily="34" charset="0"/>
              </a:rPr>
              <a:t> </a:t>
            </a:r>
            <a:r>
              <a:rPr lang="en-US" sz="1500" dirty="0" smtClean="0">
                <a:solidFill>
                  <a:schemeClr val="accent1">
                    <a:lumMod val="75000"/>
                  </a:schemeClr>
                </a:solidFill>
                <a:latin typeface="Calibri" panose="020F0502020204030204" pitchFamily="34" charset="0"/>
              </a:rPr>
              <a:t>and workforce authorities.</a:t>
            </a:r>
          </a:p>
          <a:p>
            <a:pPr>
              <a:buClr>
                <a:srgbClr val="C00000"/>
              </a:buClr>
            </a:pPr>
            <a:r>
              <a:rPr lang="en-US" b="1" dirty="0" smtClean="0">
                <a:solidFill>
                  <a:srgbClr val="C00000"/>
                </a:solidFill>
                <a:latin typeface="Calibri" panose="020F0502020204030204" pitchFamily="34" charset="0"/>
              </a:rPr>
              <a:t>Local Hiring Goal</a:t>
            </a:r>
          </a:p>
          <a:p>
            <a:pPr marL="342900" indent="-112713">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Sets </a:t>
            </a:r>
            <a:r>
              <a:rPr lang="en-US" sz="1500" dirty="0" smtClean="0">
                <a:solidFill>
                  <a:schemeClr val="accent1">
                    <a:lumMod val="75000"/>
                  </a:schemeClr>
                </a:solidFill>
                <a:latin typeface="Calibri" panose="020F0502020204030204" pitchFamily="34" charset="0"/>
              </a:rPr>
              <a:t>a percentage of job opening as a goal for local hiring.</a:t>
            </a:r>
          </a:p>
          <a:p>
            <a:pPr marL="342900" indent="-112713">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Includes</a:t>
            </a:r>
            <a:r>
              <a:rPr lang="en-US" sz="1500" dirty="0" smtClean="0">
                <a:solidFill>
                  <a:schemeClr val="accent1">
                    <a:lumMod val="75000"/>
                  </a:schemeClr>
                </a:solidFill>
                <a:latin typeface="Calibri" panose="020F0502020204030204" pitchFamily="34" charset="0"/>
              </a:rPr>
              <a:t> a good faith effort provision.</a:t>
            </a:r>
            <a:r>
              <a:rPr lang="en-US" dirty="0" smtClean="0">
                <a:solidFill>
                  <a:schemeClr val="accent1">
                    <a:lumMod val="75000"/>
                  </a:schemeClr>
                </a:solidFill>
                <a:latin typeface="Calibri" panose="020F0502020204030204" pitchFamily="34" charset="0"/>
              </a:rPr>
              <a:t> </a:t>
            </a:r>
          </a:p>
        </p:txBody>
      </p:sp>
      <p:sp>
        <p:nvSpPr>
          <p:cNvPr id="13" name="Text Placeholder 4"/>
          <p:cNvSpPr>
            <a:spLocks noGrp="1"/>
          </p:cNvSpPr>
          <p:nvPr>
            <p:ph type="body" sz="quarter" idx="4294967295"/>
          </p:nvPr>
        </p:nvSpPr>
        <p:spPr>
          <a:xfrm>
            <a:off x="4495800" y="1524000"/>
            <a:ext cx="4041775" cy="446087"/>
          </a:xfrm>
          <a:prstGeom prst="rect">
            <a:avLst/>
          </a:prstGeom>
        </p:spPr>
        <p:txBody>
          <a:bodyPr>
            <a:normAutofit/>
          </a:bodyPr>
          <a:lstStyle/>
          <a:p>
            <a:pPr marL="0" indent="0" algn="ctr">
              <a:buNone/>
            </a:pPr>
            <a:r>
              <a:rPr lang="en-US" sz="2000" dirty="0" smtClean="0">
                <a:latin typeface="Aharoni" panose="02010803020104030203" pitchFamily="2" charset="-79"/>
                <a:cs typeface="Aharoni" panose="02010803020104030203" pitchFamily="2" charset="-79"/>
              </a:rPr>
              <a:t>HIRE SAVANNAH</a:t>
            </a:r>
            <a:endParaRPr lang="en-US" sz="2000" dirty="0">
              <a:latin typeface="Aharoni" panose="02010803020104030203" pitchFamily="2" charset="-79"/>
              <a:cs typeface="Aharoni" panose="02010803020104030203" pitchFamily="2" charset="-79"/>
            </a:endParaRPr>
          </a:p>
        </p:txBody>
      </p:sp>
      <p:sp>
        <p:nvSpPr>
          <p:cNvPr id="14" name="Content Placeholder 3"/>
          <p:cNvSpPr txBox="1">
            <a:spLocks/>
          </p:cNvSpPr>
          <p:nvPr/>
        </p:nvSpPr>
        <p:spPr>
          <a:xfrm>
            <a:off x="4343400" y="1992312"/>
            <a:ext cx="4648200" cy="448468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SzPct val="75000"/>
              <a:buFont typeface="Wingdings" pitchFamily="2" charset="2"/>
              <a:buNone/>
              <a:defRPr sz="1600" kern="1200">
                <a:solidFill>
                  <a:srgbClr val="FFFFFF"/>
                </a:solidFill>
                <a:latin typeface="+mn-lt"/>
                <a:ea typeface="+mn-ea"/>
                <a:cs typeface="+mn-cs"/>
              </a:defRPr>
            </a:lvl1pPr>
            <a:lvl2pPr marL="457200" indent="0" algn="l" defTabSz="914400" rtl="0" eaLnBrk="1" latinLnBrk="0" hangingPunct="1">
              <a:spcBef>
                <a:spcPct val="20000"/>
              </a:spcBef>
              <a:buClr>
                <a:schemeClr val="accent2"/>
              </a:buClr>
              <a:buSzPct val="85000"/>
              <a:buFont typeface="Courier New" pitchFamily="49" charset="0"/>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6"/>
              </a:buClr>
              <a:buFont typeface="Arial" pitchFamily="34" charset="0"/>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4"/>
              </a:buClr>
              <a:buFont typeface="Arial" pitchFamily="34" charset="0"/>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Arial" pitchFamily="34" charset="0"/>
              <a:buNone/>
              <a:defRPr sz="900" kern="1200">
                <a:solidFill>
                  <a:schemeClr val="tx2"/>
                </a:solidFill>
                <a:latin typeface="+mn-lt"/>
                <a:ea typeface="+mn-ea"/>
                <a:cs typeface="+mn-cs"/>
              </a:defRPr>
            </a:lvl9pPr>
          </a:lstStyle>
          <a:p>
            <a:r>
              <a:rPr lang="en-US" b="1" dirty="0" smtClean="0">
                <a:solidFill>
                  <a:srgbClr val="C00000"/>
                </a:solidFill>
                <a:latin typeface="Calibri" panose="020F0502020204030204" pitchFamily="34" charset="0"/>
              </a:rPr>
              <a:t>A Partnership with a Centralized Workforce Development Authority</a:t>
            </a:r>
          </a:p>
          <a:p>
            <a:pPr marL="341313" lvl="1" indent="-111125">
              <a:buFont typeface="Wingdings" panose="05000000000000000000" pitchFamily="2" charset="2"/>
              <a:buChar char="§"/>
            </a:pPr>
            <a:r>
              <a:rPr lang="en-US" sz="1500" b="1" i="1" dirty="0" err="1" smtClean="0">
                <a:latin typeface="Calibri" panose="020F0502020204030204" pitchFamily="34" charset="0"/>
              </a:rPr>
              <a:t>WorkSource</a:t>
            </a:r>
            <a:r>
              <a:rPr lang="en-US" sz="1500" b="1" i="1" dirty="0" smtClean="0">
                <a:latin typeface="Calibri" panose="020F0502020204030204" pitchFamily="34" charset="0"/>
              </a:rPr>
              <a:t> Coastal (WSC) </a:t>
            </a:r>
            <a:r>
              <a:rPr lang="en-US" sz="1500" dirty="0" smtClean="0">
                <a:latin typeface="Calibri" panose="020F0502020204030204" pitchFamily="34" charset="0"/>
              </a:rPr>
              <a:t>is partnering with the City and will provide human resources support and qualified referrals.</a:t>
            </a:r>
          </a:p>
          <a:p>
            <a:r>
              <a:rPr lang="en-US" b="1" dirty="0" smtClean="0">
                <a:solidFill>
                  <a:srgbClr val="C00000"/>
                </a:solidFill>
                <a:latin typeface="Calibri" panose="020F0502020204030204" pitchFamily="34" charset="0"/>
              </a:rPr>
              <a:t>Exclusive Job Vacancy Posting </a:t>
            </a:r>
          </a:p>
          <a:p>
            <a:pPr marL="341313" indent="-111125">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Requires</a:t>
            </a:r>
            <a:r>
              <a:rPr lang="en-US" sz="1500" dirty="0" smtClean="0">
                <a:solidFill>
                  <a:schemeClr val="accent1">
                    <a:lumMod val="75000"/>
                  </a:schemeClr>
                </a:solidFill>
                <a:latin typeface="Calibri" panose="020F0502020204030204" pitchFamily="34" charset="0"/>
              </a:rPr>
              <a:t> exclusive job posting period to allow WSC and its partners to advertise jobs.</a:t>
            </a:r>
          </a:p>
          <a:p>
            <a:pPr marL="341313" indent="-111125">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Includes </a:t>
            </a:r>
            <a:r>
              <a:rPr lang="en-US" sz="1500" dirty="0" smtClean="0">
                <a:solidFill>
                  <a:schemeClr val="accent1">
                    <a:lumMod val="75000"/>
                  </a:schemeClr>
                </a:solidFill>
                <a:latin typeface="Calibri" panose="020F0502020204030204" pitchFamily="34" charset="0"/>
              </a:rPr>
              <a:t>a five (5) day waiting period for job posting and referrals.</a:t>
            </a:r>
          </a:p>
          <a:p>
            <a:pPr marL="341313" indent="-111125">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WSC </a:t>
            </a:r>
            <a:r>
              <a:rPr lang="en-US" sz="1500" dirty="0" smtClean="0">
                <a:solidFill>
                  <a:schemeClr val="accent1">
                    <a:lumMod val="75000"/>
                  </a:schemeClr>
                </a:solidFill>
                <a:latin typeface="Calibri" panose="020F0502020204030204" pitchFamily="34" charset="0"/>
              </a:rPr>
              <a:t>collaborates with businesses and labor partners throughout the ten county region.</a:t>
            </a:r>
            <a:endParaRPr lang="en-US" b="1" dirty="0" smtClean="0">
              <a:solidFill>
                <a:schemeClr val="accent1">
                  <a:lumMod val="75000"/>
                </a:schemeClr>
              </a:solidFill>
              <a:latin typeface="Calibri" panose="020F0502020204030204" pitchFamily="34" charset="0"/>
            </a:endParaRPr>
          </a:p>
          <a:p>
            <a:pPr>
              <a:buClr>
                <a:srgbClr val="C00000"/>
              </a:buClr>
            </a:pPr>
            <a:r>
              <a:rPr lang="en-US" b="1" dirty="0" smtClean="0">
                <a:solidFill>
                  <a:srgbClr val="C00000"/>
                </a:solidFill>
                <a:latin typeface="Calibri" panose="020F0502020204030204" pitchFamily="34" charset="0"/>
              </a:rPr>
              <a:t>Local Hiring Goal</a:t>
            </a:r>
          </a:p>
          <a:p>
            <a:pPr marL="342900" indent="-112713">
              <a:buClr>
                <a:srgbClr val="C00000"/>
              </a:buClr>
              <a:buFont typeface="Wingdings" pitchFamily="2" charset="2"/>
              <a:buChar char="§"/>
            </a:pPr>
            <a:r>
              <a:rPr lang="en-US" sz="1500" b="1" dirty="0" smtClean="0">
                <a:solidFill>
                  <a:schemeClr val="accent1">
                    <a:lumMod val="75000"/>
                  </a:schemeClr>
                </a:solidFill>
                <a:latin typeface="Calibri" panose="020F0502020204030204" pitchFamily="34" charset="0"/>
              </a:rPr>
              <a:t>25% </a:t>
            </a:r>
            <a:r>
              <a:rPr lang="en-US" sz="1500" dirty="0" smtClean="0">
                <a:solidFill>
                  <a:schemeClr val="accent1">
                    <a:lumMod val="75000"/>
                  </a:schemeClr>
                </a:solidFill>
                <a:latin typeface="Calibri" panose="020F0502020204030204" pitchFamily="34" charset="0"/>
              </a:rPr>
              <a:t>of job vacancies through the first full calendar year following enactment. 33% in Year 2 and 50% thereafter, </a:t>
            </a:r>
            <a:r>
              <a:rPr lang="en-US" sz="1500" u="sng" dirty="0" smtClean="0">
                <a:solidFill>
                  <a:schemeClr val="accent1">
                    <a:lumMod val="75000"/>
                  </a:schemeClr>
                </a:solidFill>
                <a:latin typeface="Calibri" panose="020F0502020204030204" pitchFamily="34" charset="0"/>
              </a:rPr>
              <a:t>if approved for continuation</a:t>
            </a:r>
            <a:r>
              <a:rPr lang="en-US" sz="1500" dirty="0" smtClean="0">
                <a:solidFill>
                  <a:schemeClr val="accent1">
                    <a:lumMod val="75000"/>
                  </a:schemeClr>
                </a:solidFill>
                <a:latin typeface="Calibri" panose="020F0502020204030204" pitchFamily="34" charset="0"/>
              </a:rPr>
              <a:t> after Year 2. </a:t>
            </a:r>
          </a:p>
          <a:p>
            <a:pPr marL="342900" indent="-112713">
              <a:buClr>
                <a:srgbClr val="C00000"/>
              </a:buClr>
              <a:buFont typeface="Wingdings" pitchFamily="2" charset="2"/>
              <a:buChar char="§"/>
            </a:pPr>
            <a:r>
              <a:rPr lang="en-US" sz="1500" b="1" i="1" dirty="0" smtClean="0">
                <a:solidFill>
                  <a:schemeClr val="accent1">
                    <a:lumMod val="75000"/>
                  </a:schemeClr>
                </a:solidFill>
                <a:latin typeface="Calibri" panose="020F0502020204030204" pitchFamily="34" charset="0"/>
              </a:rPr>
              <a:t>Includes </a:t>
            </a:r>
            <a:r>
              <a:rPr lang="en-US" sz="1500" dirty="0" smtClean="0">
                <a:solidFill>
                  <a:schemeClr val="accent1">
                    <a:lumMod val="75000"/>
                  </a:schemeClr>
                </a:solidFill>
                <a:latin typeface="Calibri" panose="020F0502020204030204" pitchFamily="34" charset="0"/>
              </a:rPr>
              <a:t>good faith effort provision.</a:t>
            </a:r>
          </a:p>
        </p:txBody>
      </p:sp>
      <p:cxnSp>
        <p:nvCxnSpPr>
          <p:cNvPr id="15" name="Straight Connector 14"/>
          <p:cNvCxnSpPr/>
          <p:nvPr/>
        </p:nvCxnSpPr>
        <p:spPr>
          <a:xfrm>
            <a:off x="4152900" y="2209800"/>
            <a:ext cx="38100" cy="411480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39353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WorkSource</a:t>
            </a:r>
            <a:r>
              <a:rPr lang="en-US" dirty="0" smtClean="0"/>
              <a:t> Coastal (WSC)</a:t>
            </a:r>
            <a:endParaRPr lang="en-US" dirty="0"/>
          </a:p>
        </p:txBody>
      </p:sp>
      <p:sp>
        <p:nvSpPr>
          <p:cNvPr id="7" name="Slide Number Placeholder 6"/>
          <p:cNvSpPr>
            <a:spLocks noGrp="1"/>
          </p:cNvSpPr>
          <p:nvPr>
            <p:ph type="sldNum" sz="quarter" idx="12"/>
          </p:nvPr>
        </p:nvSpPr>
        <p:spPr>
          <a:xfrm>
            <a:off x="6934200" y="6492875"/>
            <a:ext cx="2133600" cy="365125"/>
          </a:xfrm>
        </p:spPr>
        <p:txBody>
          <a:bodyPr/>
          <a:lstStyle/>
          <a:p>
            <a:fld id="{C4F7CBEB-069C-4BA8-9473-04CD65B02E1A}" type="slidenum">
              <a:rPr lang="en-US" smtClean="0"/>
              <a:t>5</a:t>
            </a:fld>
            <a:endParaRPr lang="en-US"/>
          </a:p>
        </p:txBody>
      </p:sp>
      <p:sp>
        <p:nvSpPr>
          <p:cNvPr id="18" name="Content Placeholder 17"/>
          <p:cNvSpPr>
            <a:spLocks noGrp="1"/>
          </p:cNvSpPr>
          <p:nvPr>
            <p:ph sz="half" idx="2"/>
          </p:nvPr>
        </p:nvSpPr>
        <p:spPr>
          <a:xfrm>
            <a:off x="457200" y="1763712"/>
            <a:ext cx="8153400" cy="4789488"/>
          </a:xfrm>
        </p:spPr>
        <p:txBody>
          <a:bodyPr>
            <a:noAutofit/>
          </a:bodyPr>
          <a:lstStyle/>
          <a:p>
            <a:pPr marL="0" indent="0">
              <a:buNone/>
            </a:pPr>
            <a:r>
              <a:rPr lang="en-US" sz="1800" b="1" dirty="0" smtClean="0">
                <a:solidFill>
                  <a:srgbClr val="C00000"/>
                </a:solidFill>
                <a:latin typeface="Aharoni" panose="02010803020104030203" pitchFamily="2" charset="-79"/>
                <a:cs typeface="Aharoni" panose="02010803020104030203" pitchFamily="2" charset="-79"/>
              </a:rPr>
              <a:t>Who We Are:</a:t>
            </a:r>
          </a:p>
          <a:p>
            <a:pPr marL="341313" indent="0">
              <a:buNone/>
            </a:pPr>
            <a:r>
              <a:rPr lang="en-US" sz="1800" dirty="0" err="1" smtClean="0"/>
              <a:t>WorkSource</a:t>
            </a:r>
            <a:r>
              <a:rPr lang="en-US" sz="1800" dirty="0" smtClean="0"/>
              <a:t> </a:t>
            </a:r>
            <a:r>
              <a:rPr lang="en-US" sz="1800" dirty="0"/>
              <a:t>Coastal is responsible for the delivery </a:t>
            </a:r>
            <a:r>
              <a:rPr lang="en-US" sz="1800" dirty="0" smtClean="0"/>
              <a:t>of workforce </a:t>
            </a:r>
            <a:r>
              <a:rPr lang="en-US" sz="1800" dirty="0"/>
              <a:t>development services throughout the ten-county Coastal </a:t>
            </a:r>
            <a:r>
              <a:rPr lang="en-US" sz="1800" dirty="0" smtClean="0"/>
              <a:t>Region, including Chatham County.</a:t>
            </a:r>
            <a:r>
              <a:rPr lang="en-US" sz="1800" dirty="0"/>
              <a:t>  </a:t>
            </a:r>
            <a:endParaRPr lang="en-US" sz="1800" dirty="0" smtClean="0"/>
          </a:p>
          <a:p>
            <a:pPr marL="0" indent="0">
              <a:buNone/>
            </a:pPr>
            <a:r>
              <a:rPr lang="en-US" sz="1800" b="1" dirty="0">
                <a:solidFill>
                  <a:srgbClr val="C00000"/>
                </a:solidFill>
                <a:latin typeface="Aharoni" panose="02010803020104030203" pitchFamily="2" charset="-79"/>
                <a:cs typeface="Aharoni" panose="02010803020104030203" pitchFamily="2" charset="-79"/>
              </a:rPr>
              <a:t>Our Purpose:</a:t>
            </a:r>
            <a:endParaRPr lang="en-US" sz="1800" dirty="0">
              <a:solidFill>
                <a:srgbClr val="C00000"/>
              </a:solidFill>
              <a:latin typeface="Aharoni" panose="02010803020104030203" pitchFamily="2" charset="-79"/>
              <a:cs typeface="Aharoni" panose="02010803020104030203" pitchFamily="2" charset="-79"/>
            </a:endParaRPr>
          </a:p>
          <a:p>
            <a:pPr marL="341313" indent="0">
              <a:buNone/>
            </a:pPr>
            <a:r>
              <a:rPr lang="en-US" sz="1800" dirty="0"/>
              <a:t>To provide well-trained, highly motivated employees for business and industry, improving the quality of life for individuals, families, and the communities of Coastal Georgia, and enabling job seekers to be productive and contributing members of a globally competitive economy.</a:t>
            </a:r>
          </a:p>
          <a:p>
            <a:pPr marL="0" indent="0">
              <a:buNone/>
            </a:pPr>
            <a:r>
              <a:rPr lang="en-US" sz="1800" b="1" dirty="0" smtClean="0">
                <a:solidFill>
                  <a:srgbClr val="C00000"/>
                </a:solidFill>
                <a:latin typeface="Aharoni" panose="02010803020104030203" pitchFamily="2" charset="-79"/>
                <a:cs typeface="Aharoni" panose="02010803020104030203" pitchFamily="2" charset="-79"/>
              </a:rPr>
              <a:t>Our Services: </a:t>
            </a:r>
          </a:p>
          <a:p>
            <a:pPr marL="341313" indent="0">
              <a:buNone/>
            </a:pPr>
            <a:r>
              <a:rPr lang="en-US" sz="1800" dirty="0" smtClean="0"/>
              <a:t>A wide range </a:t>
            </a:r>
            <a:r>
              <a:rPr lang="en-US" sz="1800" dirty="0"/>
              <a:t>of workforce services </a:t>
            </a:r>
            <a:r>
              <a:rPr lang="en-US" sz="1800" dirty="0" smtClean="0"/>
              <a:t>to </a:t>
            </a:r>
            <a:r>
              <a:rPr lang="en-US" sz="1800" dirty="0"/>
              <a:t>meet the needs of employers, job and training seekers, adults, dislocated workers, veterans and </a:t>
            </a:r>
            <a:r>
              <a:rPr lang="en-US" sz="1800" dirty="0" smtClean="0"/>
              <a:t>youth; including:</a:t>
            </a:r>
          </a:p>
          <a:p>
            <a:pPr lvl="1">
              <a:spcBef>
                <a:spcPts val="1200"/>
              </a:spcBef>
            </a:pPr>
            <a:r>
              <a:rPr lang="en-US" sz="1600" b="1" dirty="0" smtClean="0"/>
              <a:t>Workers</a:t>
            </a:r>
            <a:r>
              <a:rPr lang="en-US" sz="1600" dirty="0" smtClean="0"/>
              <a:t>:  Job centers</a:t>
            </a:r>
            <a:r>
              <a:rPr lang="en-US" sz="1600" dirty="0"/>
              <a:t> </a:t>
            </a:r>
            <a:r>
              <a:rPr lang="en-US" sz="1600" dirty="0" smtClean="0"/>
              <a:t>and resources; training; work experience; funds for testing, classes; career guidance; job search assistance; connection to employers.</a:t>
            </a:r>
          </a:p>
          <a:p>
            <a:pPr lvl="1">
              <a:spcBef>
                <a:spcPts val="1200"/>
              </a:spcBef>
            </a:pPr>
            <a:r>
              <a:rPr lang="en-US" sz="1600" b="1" dirty="0" smtClean="0"/>
              <a:t>Employers</a:t>
            </a:r>
            <a:r>
              <a:rPr lang="en-US" sz="1600" dirty="0" smtClean="0"/>
              <a:t>:  Human Resource services; worker training/retraining; layoff aversion; apprenticeships; qualified worker referrals for job openings.</a:t>
            </a:r>
          </a:p>
          <a:p>
            <a:pPr marL="0" indent="0">
              <a:buNone/>
            </a:pPr>
            <a:endParaRPr lang="en-US" sz="1800" dirty="0"/>
          </a:p>
        </p:txBody>
      </p:sp>
    </p:spTree>
    <p:extLst>
      <p:ext uri="{BB962C8B-B14F-4D97-AF65-F5344CB8AC3E}">
        <p14:creationId xmlns:p14="http://schemas.microsoft.com/office/powerpoint/2010/main" val="2010131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3" name="Content Placeholder 2"/>
          <p:cNvSpPr>
            <a:spLocks noGrp="1"/>
          </p:cNvSpPr>
          <p:nvPr>
            <p:ph idx="1"/>
          </p:nvPr>
        </p:nvSpPr>
        <p:spPr>
          <a:xfrm>
            <a:off x="228600" y="1905000"/>
            <a:ext cx="8686800" cy="4191000"/>
          </a:xfrm>
        </p:spPr>
        <p:txBody>
          <a:bodyPr>
            <a:noAutofit/>
          </a:bodyPr>
          <a:lstStyle/>
          <a:p>
            <a:pPr marL="0" indent="0">
              <a:spcAft>
                <a:spcPts val="1200"/>
              </a:spcAft>
              <a:buNone/>
            </a:pPr>
            <a:r>
              <a:rPr lang="en-US" sz="2000" b="1" dirty="0" smtClean="0">
                <a:latin typeface="Candara" panose="020E0502030303020204" pitchFamily="34" charset="0"/>
              </a:rPr>
              <a:t>The Hire Savannah Policy requires Contractors to:</a:t>
            </a:r>
          </a:p>
          <a:p>
            <a:pPr marL="517525" lvl="1" indent="-231775">
              <a:spcAft>
                <a:spcPts val="1200"/>
              </a:spcAft>
              <a:buFont typeface="Wingdings" panose="05000000000000000000" pitchFamily="2" charset="2"/>
              <a:buChar char="§"/>
            </a:pPr>
            <a:r>
              <a:rPr lang="en-US" sz="1800" i="1" dirty="0" smtClean="0">
                <a:latin typeface="Candara" panose="020E0502030303020204" pitchFamily="34" charset="0"/>
              </a:rPr>
              <a:t>Agree to be bound by the Hire Savannah Policy.  (Note:  Bidders/proposers who do not comply are deemed non-responsive.)</a:t>
            </a:r>
          </a:p>
          <a:p>
            <a:pPr marL="517525" lvl="1" indent="-231775">
              <a:spcAft>
                <a:spcPts val="1200"/>
              </a:spcAft>
              <a:buFont typeface="Wingdings" panose="05000000000000000000" pitchFamily="2" charset="2"/>
              <a:buChar char="§"/>
            </a:pPr>
            <a:r>
              <a:rPr lang="en-US" sz="1800" i="1" dirty="0" smtClean="0">
                <a:latin typeface="Candara" panose="020E0502030303020204" pitchFamily="34" charset="0"/>
              </a:rPr>
              <a:t>Ensure compliance </a:t>
            </a:r>
            <a:r>
              <a:rPr lang="en-US" sz="1800" i="1" dirty="0">
                <a:latin typeface="Candara" panose="020E0502030303020204" pitchFamily="34" charset="0"/>
              </a:rPr>
              <a:t>of all contractors providing services under the </a:t>
            </a:r>
            <a:r>
              <a:rPr lang="en-US" sz="1800" i="1" dirty="0" smtClean="0">
                <a:latin typeface="Candara" panose="020E0502030303020204" pitchFamily="34" charset="0"/>
              </a:rPr>
              <a:t>contract</a:t>
            </a:r>
            <a:r>
              <a:rPr lang="en-US" sz="1800" i="1" dirty="0">
                <a:latin typeface="Candara" panose="020E0502030303020204" pitchFamily="34" charset="0"/>
              </a:rPr>
              <a:t>, including subcontractors </a:t>
            </a:r>
            <a:r>
              <a:rPr lang="en-US" sz="1800" i="1" dirty="0" smtClean="0">
                <a:latin typeface="Candara" panose="020E0502030303020204" pitchFamily="34" charset="0"/>
              </a:rPr>
              <a:t>but </a:t>
            </a:r>
            <a:r>
              <a:rPr lang="en-US" sz="1800" i="1" dirty="0">
                <a:latin typeface="Candara" panose="020E0502030303020204" pitchFamily="34" charset="0"/>
              </a:rPr>
              <a:t>excluding material manufacturers and </a:t>
            </a:r>
            <a:r>
              <a:rPr lang="en-US" sz="1800" i="1" dirty="0" smtClean="0">
                <a:latin typeface="Candara" panose="020E0502030303020204" pitchFamily="34" charset="0"/>
              </a:rPr>
              <a:t>suppliers. </a:t>
            </a:r>
          </a:p>
          <a:p>
            <a:pPr marL="517525" lvl="1" indent="-231775">
              <a:spcAft>
                <a:spcPts val="1200"/>
              </a:spcAft>
              <a:buFont typeface="Wingdings" panose="05000000000000000000" pitchFamily="2" charset="2"/>
              <a:buChar char="§"/>
            </a:pPr>
            <a:r>
              <a:rPr lang="en-US" sz="1800" i="1" dirty="0" smtClean="0">
                <a:latin typeface="Candara" panose="020E0502030303020204" pitchFamily="34" charset="0"/>
              </a:rPr>
              <a:t>Allow the City and its partners an exclusive 5 business day period to post job openings and refer qualified workers.</a:t>
            </a:r>
          </a:p>
          <a:p>
            <a:pPr marL="517525" lvl="1" indent="-231775">
              <a:spcAft>
                <a:spcPts val="1200"/>
              </a:spcAft>
              <a:buFont typeface="Wingdings" panose="05000000000000000000" pitchFamily="2" charset="2"/>
              <a:buChar char="§"/>
            </a:pPr>
            <a:r>
              <a:rPr lang="en-US" sz="1800" i="1" dirty="0" smtClean="0">
                <a:latin typeface="Candara" panose="020E0502030303020204" pitchFamily="34" charset="0"/>
              </a:rPr>
              <a:t>Review, interview and consider hiring qualified local workers for job openings.</a:t>
            </a:r>
          </a:p>
          <a:p>
            <a:pPr marL="517525" lvl="1" indent="-231775">
              <a:spcAft>
                <a:spcPts val="1200"/>
              </a:spcAft>
              <a:buFont typeface="Wingdings" panose="05000000000000000000" pitchFamily="2" charset="2"/>
              <a:buChar char="§"/>
            </a:pPr>
            <a:r>
              <a:rPr lang="en-US" sz="1800" i="1" dirty="0" smtClean="0">
                <a:latin typeface="Candara" panose="020E0502030303020204" pitchFamily="34" charset="0"/>
              </a:rPr>
              <a:t>Strive to fill at least 25% of job openings resulting from the City’s contract with </a:t>
            </a:r>
            <a:r>
              <a:rPr lang="en-US" sz="1800" b="1" i="1" u="sng" dirty="0" smtClean="0">
                <a:latin typeface="Candara" panose="020E0502030303020204" pitchFamily="34" charset="0"/>
              </a:rPr>
              <a:t>Savannah</a:t>
            </a:r>
            <a:r>
              <a:rPr lang="en-US" sz="1800" i="1" dirty="0" smtClean="0">
                <a:latin typeface="Candara" panose="020E0502030303020204" pitchFamily="34" charset="0"/>
              </a:rPr>
              <a:t> workers  (with the goal increasing to 33% in Year 2 and 50% thereafter).</a:t>
            </a:r>
          </a:p>
          <a:p>
            <a:pPr marL="517525" lvl="1" indent="-231775">
              <a:spcAft>
                <a:spcPts val="1200"/>
              </a:spcAft>
              <a:buFont typeface="Wingdings" panose="05000000000000000000" pitchFamily="2" charset="2"/>
              <a:buChar char="§"/>
            </a:pPr>
            <a:r>
              <a:rPr lang="en-US" sz="1800" i="1" dirty="0" smtClean="0">
                <a:latin typeface="Candara" panose="020E0502030303020204" pitchFamily="34" charset="0"/>
              </a:rPr>
              <a:t>Submit reports documenting local worker employment dates, with each pay request.</a:t>
            </a: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6</a:t>
            </a:fld>
            <a:endParaRPr lang="en-US" dirty="0"/>
          </a:p>
        </p:txBody>
      </p:sp>
      <p:sp>
        <p:nvSpPr>
          <p:cNvPr id="5" name="Text Placeholder 4"/>
          <p:cNvSpPr>
            <a:spLocks noGrp="1"/>
          </p:cNvSpPr>
          <p:nvPr>
            <p:ph type="body" sz="half" idx="2"/>
          </p:nvPr>
        </p:nvSpPr>
        <p:spPr>
          <a:xfrm>
            <a:off x="6248400" y="228600"/>
            <a:ext cx="2743200" cy="1066800"/>
          </a:xfrm>
        </p:spPr>
        <p:txBody>
          <a:bodyPr>
            <a:normAutofit fontScale="70000" lnSpcReduction="20000"/>
          </a:bodyPr>
          <a:lstStyle/>
          <a:p>
            <a:pPr algn="ctr"/>
            <a:r>
              <a:rPr lang="en-US" sz="5400" b="1" dirty="0" smtClean="0">
                <a:latin typeface="Bradley Hand ITC" panose="03070402050302030203" pitchFamily="66" charset="0"/>
              </a:rPr>
              <a:t>Contractor Obligations</a:t>
            </a:r>
            <a:endParaRPr lang="en-US" sz="4000" b="1" dirty="0">
              <a:latin typeface="Bradley Hand ITC" panose="03070402050302030203" pitchFamily="66" charset="0"/>
            </a:endParaRPr>
          </a:p>
        </p:txBody>
      </p:sp>
    </p:spTree>
    <p:extLst>
      <p:ext uri="{BB962C8B-B14F-4D97-AF65-F5344CB8AC3E}">
        <p14:creationId xmlns:p14="http://schemas.microsoft.com/office/powerpoint/2010/main" val="359876629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1430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3" name="Content Placeholder 2"/>
          <p:cNvSpPr>
            <a:spLocks noGrp="1"/>
          </p:cNvSpPr>
          <p:nvPr>
            <p:ph idx="1"/>
          </p:nvPr>
        </p:nvSpPr>
        <p:spPr>
          <a:xfrm>
            <a:off x="457200" y="1752600"/>
            <a:ext cx="8382000" cy="4419600"/>
          </a:xfrm>
        </p:spPr>
        <p:txBody>
          <a:bodyPr>
            <a:noAutofit/>
          </a:bodyPr>
          <a:lstStyle/>
          <a:p>
            <a:pPr marL="0" indent="0">
              <a:spcAft>
                <a:spcPts val="1200"/>
              </a:spcAft>
              <a:buNone/>
            </a:pPr>
            <a:r>
              <a:rPr lang="en-US" sz="2400" b="1" dirty="0" smtClean="0">
                <a:latin typeface="Candara" panose="020E0502030303020204" pitchFamily="34" charset="0"/>
              </a:rPr>
              <a:t>The </a:t>
            </a:r>
            <a:r>
              <a:rPr lang="en-US" sz="2400" b="1" dirty="0">
                <a:latin typeface="Candara" panose="020E0502030303020204" pitchFamily="34" charset="0"/>
              </a:rPr>
              <a:t>Hire Savannah Policy </a:t>
            </a:r>
            <a:r>
              <a:rPr lang="en-US" sz="2400" b="1" dirty="0" smtClean="0">
                <a:latin typeface="Candara" panose="020E0502030303020204" pitchFamily="34" charset="0"/>
              </a:rPr>
              <a:t>does </a:t>
            </a:r>
            <a:r>
              <a:rPr lang="en-US" sz="2400" b="1" u="sng" dirty="0" smtClean="0">
                <a:latin typeface="Candara" panose="020E0502030303020204" pitchFamily="34" charset="0"/>
              </a:rPr>
              <a:t>not</a:t>
            </a:r>
            <a:r>
              <a:rPr lang="en-US" sz="2400" b="1" dirty="0" smtClean="0">
                <a:latin typeface="Candara" panose="020E0502030303020204" pitchFamily="34" charset="0"/>
              </a:rPr>
              <a:t> require </a:t>
            </a:r>
            <a:r>
              <a:rPr lang="en-US" sz="2400" b="1" dirty="0">
                <a:latin typeface="Candara" panose="020E0502030303020204" pitchFamily="34" charset="0"/>
              </a:rPr>
              <a:t>Contractors to:</a:t>
            </a:r>
          </a:p>
          <a:p>
            <a:pPr lvl="0">
              <a:buFont typeface="Wingdings" panose="05000000000000000000" pitchFamily="2" charset="2"/>
              <a:buChar char="§"/>
            </a:pPr>
            <a:r>
              <a:rPr lang="en-US" sz="2000" b="1" i="1" dirty="0" smtClean="0">
                <a:latin typeface="Candara" panose="020E0502030303020204" pitchFamily="34" charset="0"/>
              </a:rPr>
              <a:t>Hire a referred worker and/or retain a referred worker who is having performance issues. </a:t>
            </a:r>
          </a:p>
          <a:p>
            <a:pPr marL="0" lvl="0" indent="0">
              <a:buNone/>
            </a:pPr>
            <a:endParaRPr lang="en-US" sz="1050" i="1" dirty="0" smtClean="0">
              <a:latin typeface="Candara" panose="020E0502030303020204" pitchFamily="34" charset="0"/>
            </a:endParaRPr>
          </a:p>
          <a:p>
            <a:pPr marL="457200" lvl="1" indent="0">
              <a:buNone/>
            </a:pPr>
            <a:r>
              <a:rPr lang="en-US" sz="1800" i="1" dirty="0" smtClean="0"/>
              <a:t>A </a:t>
            </a:r>
            <a:r>
              <a:rPr lang="en-US" sz="1800" i="1" dirty="0"/>
              <a:t>Contractor </a:t>
            </a:r>
            <a:r>
              <a:rPr lang="en-US" sz="1800" i="1" dirty="0" smtClean="0"/>
              <a:t>is </a:t>
            </a:r>
            <a:r>
              <a:rPr lang="en-US" sz="1800" i="1" dirty="0"/>
              <a:t>deemed to have demonstrated </a:t>
            </a:r>
            <a:r>
              <a:rPr lang="en-US" sz="1800" i="1" u="sng" dirty="0"/>
              <a:t>good faith </a:t>
            </a:r>
            <a:r>
              <a:rPr lang="en-US" sz="1800" i="1" u="sng" dirty="0" smtClean="0"/>
              <a:t>effort</a:t>
            </a:r>
            <a:r>
              <a:rPr lang="en-US" sz="1800" i="1" dirty="0" smtClean="0"/>
              <a:t> if the Contractor:</a:t>
            </a:r>
            <a:endParaRPr lang="en-US" sz="1800" i="1" dirty="0"/>
          </a:p>
          <a:p>
            <a:pPr lvl="1"/>
            <a:r>
              <a:rPr lang="en-US" sz="1800" i="1" dirty="0" smtClean="0"/>
              <a:t>Is </a:t>
            </a:r>
            <a:r>
              <a:rPr lang="en-US" sz="1800" i="1" dirty="0"/>
              <a:t>unable to </a:t>
            </a:r>
            <a:r>
              <a:rPr lang="en-US" sz="1800" i="1" dirty="0" smtClean="0"/>
              <a:t>hire candidates </a:t>
            </a:r>
            <a:r>
              <a:rPr lang="en-US" sz="1800" i="1" dirty="0"/>
              <a:t>due to a documented lack of Qualified Referrals and/or a lack of special skills, experience, or expertise required to fill the vacancies;</a:t>
            </a:r>
          </a:p>
          <a:p>
            <a:pPr lvl="1"/>
            <a:r>
              <a:rPr lang="en-US" sz="1800" i="1" dirty="0" smtClean="0"/>
              <a:t>Can show the local hiring goal can be met by existing employees who are  local Savannah workers that will work on the project;</a:t>
            </a:r>
            <a:endParaRPr lang="en-US" sz="1800" i="1" dirty="0"/>
          </a:p>
          <a:p>
            <a:pPr lvl="1"/>
            <a:r>
              <a:rPr lang="en-US" sz="1800" i="1" dirty="0" smtClean="0"/>
              <a:t>Is bound by a collective </a:t>
            </a:r>
            <a:r>
              <a:rPr lang="en-US" sz="1800" i="1" dirty="0"/>
              <a:t>bargaining </a:t>
            </a:r>
            <a:r>
              <a:rPr lang="en-US" sz="1800" i="1" dirty="0" smtClean="0"/>
              <a:t>agreement preventing compliance; </a:t>
            </a:r>
            <a:r>
              <a:rPr lang="en-US" sz="1800" i="1" dirty="0"/>
              <a:t>or</a:t>
            </a:r>
          </a:p>
          <a:p>
            <a:pPr lvl="1"/>
            <a:r>
              <a:rPr lang="en-US" sz="1800" i="1" dirty="0" smtClean="0"/>
              <a:t>Documents </a:t>
            </a:r>
            <a:r>
              <a:rPr lang="en-US" sz="1800" i="1" dirty="0"/>
              <a:t>other circumstances to be </a:t>
            </a:r>
            <a:r>
              <a:rPr lang="en-US" sz="1800" i="1" dirty="0" smtClean="0"/>
              <a:t>considered </a:t>
            </a:r>
            <a:r>
              <a:rPr lang="en-US" sz="1800" i="1" dirty="0"/>
              <a:t>on a case by case basis</a:t>
            </a:r>
            <a:r>
              <a:rPr lang="en-US" sz="1800" i="1" dirty="0" smtClean="0"/>
              <a:t>.</a:t>
            </a:r>
          </a:p>
          <a:p>
            <a:pPr marL="457200" lvl="1" indent="0">
              <a:buNone/>
            </a:pPr>
            <a:endParaRPr lang="en-US" sz="900" i="1" dirty="0"/>
          </a:p>
          <a:p>
            <a:pPr>
              <a:buFont typeface="Wingdings" panose="05000000000000000000" pitchFamily="2" charset="2"/>
              <a:buChar char="§"/>
            </a:pPr>
            <a:r>
              <a:rPr lang="en-US" sz="2000" b="1" i="1" dirty="0" smtClean="0">
                <a:latin typeface="Candara" panose="020E0502030303020204" pitchFamily="34" charset="0"/>
              </a:rPr>
              <a:t>To violate local, state or federal law.</a:t>
            </a:r>
            <a:endParaRPr lang="en-US" sz="2000" b="1" i="1" dirty="0">
              <a:latin typeface="Candara" panose="020E0502030303020204" pitchFamily="34"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7</a:t>
            </a:fld>
            <a:endParaRPr lang="en-US"/>
          </a:p>
        </p:txBody>
      </p:sp>
      <p:sp>
        <p:nvSpPr>
          <p:cNvPr id="5" name="Text Placeholder 4"/>
          <p:cNvSpPr>
            <a:spLocks noGrp="1"/>
          </p:cNvSpPr>
          <p:nvPr>
            <p:ph type="body" sz="half" idx="2"/>
          </p:nvPr>
        </p:nvSpPr>
        <p:spPr>
          <a:xfrm>
            <a:off x="6248400" y="228600"/>
            <a:ext cx="2743200" cy="1066800"/>
          </a:xfrm>
        </p:spPr>
        <p:txBody>
          <a:bodyPr>
            <a:normAutofit fontScale="70000" lnSpcReduction="20000"/>
          </a:bodyPr>
          <a:lstStyle/>
          <a:p>
            <a:pPr algn="ctr"/>
            <a:r>
              <a:rPr lang="en-US" sz="5400" b="1" dirty="0" smtClean="0">
                <a:latin typeface="Bradley Hand ITC" panose="03070402050302030203" pitchFamily="66" charset="0"/>
              </a:rPr>
              <a:t>Contractor Obligations</a:t>
            </a:r>
            <a:endParaRPr lang="en-US" sz="4000" b="1" dirty="0">
              <a:latin typeface="Bradley Hand ITC" panose="03070402050302030203" pitchFamily="66" charset="0"/>
            </a:endParaRPr>
          </a:p>
        </p:txBody>
      </p:sp>
    </p:spTree>
    <p:extLst>
      <p:ext uri="{BB962C8B-B14F-4D97-AF65-F5344CB8AC3E}">
        <p14:creationId xmlns:p14="http://schemas.microsoft.com/office/powerpoint/2010/main" val="386920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096000" cy="12192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8</a:t>
            </a:fld>
            <a:endParaRPr lang="en-US"/>
          </a:p>
        </p:txBody>
      </p:sp>
      <p:sp>
        <p:nvSpPr>
          <p:cNvPr id="5" name="Text Placeholder 4"/>
          <p:cNvSpPr>
            <a:spLocks noGrp="1"/>
          </p:cNvSpPr>
          <p:nvPr>
            <p:ph type="body" sz="half" idx="2"/>
          </p:nvPr>
        </p:nvSpPr>
        <p:spPr>
          <a:xfrm>
            <a:off x="6248400" y="381000"/>
            <a:ext cx="2895600" cy="762000"/>
          </a:xfrm>
        </p:spPr>
        <p:txBody>
          <a:bodyPr>
            <a:noAutofit/>
          </a:bodyPr>
          <a:lstStyle/>
          <a:p>
            <a:pPr algn="ctr">
              <a:spcBef>
                <a:spcPts val="0"/>
              </a:spcBef>
            </a:pPr>
            <a:r>
              <a:rPr lang="en-US" sz="3800" b="1" dirty="0" smtClean="0">
                <a:latin typeface="Bradley Hand ITC" panose="03070402050302030203" pitchFamily="66" charset="0"/>
              </a:rPr>
              <a:t>Process Flowchart</a:t>
            </a:r>
            <a:endParaRPr lang="en-US" sz="3800" b="1" dirty="0">
              <a:latin typeface="Bradley Hand ITC" panose="03070402050302030203" pitchFamily="66" charset="0"/>
            </a:endParaRPr>
          </a:p>
        </p:txBody>
      </p:sp>
      <p:graphicFrame>
        <p:nvGraphicFramePr>
          <p:cNvPr id="8" name="Diagram 7"/>
          <p:cNvGraphicFramePr/>
          <p:nvPr>
            <p:extLst>
              <p:ext uri="{D42A27DB-BD31-4B8C-83A1-F6EECF244321}">
                <p14:modId xmlns:p14="http://schemas.microsoft.com/office/powerpoint/2010/main" val="3444188411"/>
              </p:ext>
            </p:extLst>
          </p:nvPr>
        </p:nvGraphicFramePr>
        <p:xfrm>
          <a:off x="381000" y="1397000"/>
          <a:ext cx="8382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0152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7" t="57293" r="61039" b="11666"/>
          <a:stretch/>
        </p:blipFill>
        <p:spPr bwMode="auto">
          <a:xfrm>
            <a:off x="127978" y="1828799"/>
            <a:ext cx="4797083" cy="1413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52" t="50722" r="55454" b="25935"/>
          <a:stretch/>
        </p:blipFill>
        <p:spPr bwMode="auto">
          <a:xfrm rot="21252708">
            <a:off x="3819379" y="2491628"/>
            <a:ext cx="4826391" cy="1077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52400"/>
            <a:ext cx="6096000" cy="1219200"/>
          </a:xfrm>
        </p:spPr>
        <p:txBody>
          <a:bodyPr/>
          <a:lstStyle/>
          <a:p>
            <a:pPr algn="ctr"/>
            <a:r>
              <a:rPr lang="en-US" sz="4800" dirty="0" smtClean="0">
                <a:latin typeface="Bookman Old Style" panose="02050604050505020204" pitchFamily="18" charset="0"/>
              </a:rPr>
              <a:t>Hire Savannah</a:t>
            </a:r>
            <a:endParaRPr lang="en-US" sz="4800" dirty="0">
              <a:latin typeface="Bookman Old Style" panose="02050604050505020204"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fld id="{C4F7CBEB-069C-4BA8-9473-04CD65B02E1A}" type="slidenum">
              <a:rPr lang="en-US" smtClean="0"/>
              <a:t>9</a:t>
            </a:fld>
            <a:endParaRPr lang="en-US"/>
          </a:p>
        </p:txBody>
      </p:sp>
      <p:sp>
        <p:nvSpPr>
          <p:cNvPr id="5" name="Text Placeholder 4"/>
          <p:cNvSpPr>
            <a:spLocks noGrp="1"/>
          </p:cNvSpPr>
          <p:nvPr>
            <p:ph type="body" sz="half" idx="2"/>
          </p:nvPr>
        </p:nvSpPr>
        <p:spPr>
          <a:xfrm>
            <a:off x="6248400" y="381000"/>
            <a:ext cx="2895600" cy="762000"/>
          </a:xfrm>
        </p:spPr>
        <p:txBody>
          <a:bodyPr>
            <a:noAutofit/>
          </a:bodyPr>
          <a:lstStyle/>
          <a:p>
            <a:pPr algn="ctr">
              <a:spcBef>
                <a:spcPts val="0"/>
              </a:spcBef>
            </a:pPr>
            <a:r>
              <a:rPr lang="en-US" sz="3200" b="1" dirty="0" smtClean="0">
                <a:latin typeface="Bradley Hand ITC" panose="03070402050302030203" pitchFamily="66" charset="0"/>
              </a:rPr>
              <a:t>Simple, easy program forms</a:t>
            </a:r>
            <a:endParaRPr lang="en-US" sz="3200" b="1" dirty="0">
              <a:latin typeface="Bradley Hand ITC" panose="03070402050302030203" pitchFamily="66" charset="0"/>
            </a:endParaRP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72" t="38893" r="55675" b="29781"/>
          <a:stretch/>
        </p:blipFill>
        <p:spPr bwMode="auto">
          <a:xfrm>
            <a:off x="127978" y="3959007"/>
            <a:ext cx="5012537" cy="1406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97" t="30361" r="50793" b="39722"/>
          <a:stretch/>
        </p:blipFill>
        <p:spPr bwMode="auto">
          <a:xfrm rot="21371767">
            <a:off x="3407604" y="5211144"/>
            <a:ext cx="5320019" cy="1243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24442" y="1491733"/>
            <a:ext cx="1728358" cy="369332"/>
          </a:xfrm>
          <a:prstGeom prst="rect">
            <a:avLst/>
          </a:prstGeom>
          <a:noFill/>
        </p:spPr>
        <p:txBody>
          <a:bodyPr wrap="none" rtlCol="0">
            <a:spAutoFit/>
          </a:bodyPr>
          <a:lstStyle/>
          <a:p>
            <a:r>
              <a:rPr lang="en-US" b="1" dirty="0" smtClean="0">
                <a:solidFill>
                  <a:schemeClr val="accent1"/>
                </a:solidFill>
                <a:latin typeface="Bradley Hand ITC" panose="03070402050302030203" pitchFamily="66" charset="0"/>
              </a:rPr>
              <a:t>Job Order Report</a:t>
            </a:r>
            <a:endParaRPr lang="en-US" b="1" dirty="0">
              <a:solidFill>
                <a:schemeClr val="accent1"/>
              </a:solidFill>
              <a:latin typeface="Bradley Hand ITC" panose="03070402050302030203" pitchFamily="66" charset="0"/>
            </a:endParaRPr>
          </a:p>
        </p:txBody>
      </p:sp>
      <p:sp>
        <p:nvSpPr>
          <p:cNvPr id="11" name="TextBox 10"/>
          <p:cNvSpPr txBox="1"/>
          <p:nvPr/>
        </p:nvSpPr>
        <p:spPr>
          <a:xfrm rot="21349401">
            <a:off x="5334272" y="4801210"/>
            <a:ext cx="2122697" cy="369332"/>
          </a:xfrm>
          <a:prstGeom prst="rect">
            <a:avLst/>
          </a:prstGeom>
          <a:noFill/>
        </p:spPr>
        <p:txBody>
          <a:bodyPr wrap="none" rtlCol="0">
            <a:spAutoFit/>
          </a:bodyPr>
          <a:lstStyle/>
          <a:p>
            <a:r>
              <a:rPr lang="en-US" b="1" dirty="0" smtClean="0">
                <a:solidFill>
                  <a:schemeClr val="accent1"/>
                </a:solidFill>
                <a:latin typeface="Bradley Hand ITC" panose="03070402050302030203" pitchFamily="66" charset="0"/>
              </a:rPr>
              <a:t>Employment Report</a:t>
            </a:r>
            <a:endParaRPr lang="en-US" b="1" dirty="0">
              <a:solidFill>
                <a:schemeClr val="accent1"/>
              </a:solidFill>
              <a:latin typeface="Bradley Hand ITC" panose="03070402050302030203" pitchFamily="66" charset="0"/>
            </a:endParaRPr>
          </a:p>
        </p:txBody>
      </p:sp>
      <p:sp>
        <p:nvSpPr>
          <p:cNvPr id="12" name="TextBox 11"/>
          <p:cNvSpPr txBox="1"/>
          <p:nvPr/>
        </p:nvSpPr>
        <p:spPr>
          <a:xfrm>
            <a:off x="1301838" y="3610708"/>
            <a:ext cx="2584362" cy="369332"/>
          </a:xfrm>
          <a:prstGeom prst="rect">
            <a:avLst/>
          </a:prstGeom>
          <a:noFill/>
        </p:spPr>
        <p:txBody>
          <a:bodyPr wrap="none" rtlCol="0">
            <a:spAutoFit/>
          </a:bodyPr>
          <a:lstStyle/>
          <a:p>
            <a:r>
              <a:rPr lang="en-US" b="1" dirty="0" smtClean="0">
                <a:solidFill>
                  <a:schemeClr val="accent1"/>
                </a:solidFill>
                <a:latin typeface="Bradley Hand ITC" panose="03070402050302030203" pitchFamily="66" charset="0"/>
              </a:rPr>
              <a:t>Interview/Hiring Report</a:t>
            </a:r>
            <a:endParaRPr lang="en-US" b="1" dirty="0">
              <a:solidFill>
                <a:schemeClr val="accent1"/>
              </a:solidFill>
              <a:latin typeface="Bradley Hand ITC" panose="03070402050302030203" pitchFamily="66" charset="0"/>
            </a:endParaRPr>
          </a:p>
        </p:txBody>
      </p:sp>
      <p:sp>
        <p:nvSpPr>
          <p:cNvPr id="13" name="TextBox 12"/>
          <p:cNvSpPr txBox="1"/>
          <p:nvPr/>
        </p:nvSpPr>
        <p:spPr>
          <a:xfrm rot="21247976">
            <a:off x="5118457" y="2165744"/>
            <a:ext cx="2138727" cy="369332"/>
          </a:xfrm>
          <a:prstGeom prst="rect">
            <a:avLst/>
          </a:prstGeom>
          <a:noFill/>
        </p:spPr>
        <p:txBody>
          <a:bodyPr wrap="none" rtlCol="0">
            <a:spAutoFit/>
          </a:bodyPr>
          <a:lstStyle/>
          <a:p>
            <a:r>
              <a:rPr lang="en-US" b="1" dirty="0" smtClean="0">
                <a:solidFill>
                  <a:schemeClr val="accent1"/>
                </a:solidFill>
                <a:latin typeface="Bradley Hand ITC" panose="03070402050302030203" pitchFamily="66" charset="0"/>
              </a:rPr>
              <a:t>Job Order Report, p.2</a:t>
            </a:r>
            <a:endParaRPr lang="en-US" b="1" dirty="0">
              <a:solidFill>
                <a:schemeClr val="accent1"/>
              </a:solidFill>
              <a:latin typeface="Bradley Hand ITC" panose="03070402050302030203" pitchFamily="66" charset="0"/>
            </a:endParaRPr>
          </a:p>
        </p:txBody>
      </p:sp>
    </p:spTree>
    <p:extLst>
      <p:ext uri="{BB962C8B-B14F-4D97-AF65-F5344CB8AC3E}">
        <p14:creationId xmlns:p14="http://schemas.microsoft.com/office/powerpoint/2010/main" val="609755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TM01790490[[fn=Decatur]]</Template>
  <TotalTime>1154</TotalTime>
  <Words>1213</Words>
  <Application>Microsoft Office PowerPoint</Application>
  <PresentationFormat>On-screen Show (4:3)</PresentationFormat>
  <Paragraphs>213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Decatur</vt:lpstr>
      <vt:lpstr>Hire Savannah</vt:lpstr>
      <vt:lpstr>Hire Savannah</vt:lpstr>
      <vt:lpstr>Hire Savannah</vt:lpstr>
      <vt:lpstr>PowerPoint Presentation</vt:lpstr>
      <vt:lpstr>WorkSource Coastal (WSC)</vt:lpstr>
      <vt:lpstr>Hire Savannah</vt:lpstr>
      <vt:lpstr>Hire Savannah</vt:lpstr>
      <vt:lpstr>Hire Savannah</vt:lpstr>
      <vt:lpstr>Hire Savannah</vt:lpstr>
      <vt:lpstr>Hire Savannah</vt:lpstr>
      <vt:lpstr>Hire Savannah</vt:lpstr>
      <vt:lpstr>Hire Savannah</vt:lpstr>
      <vt:lpstr>Hire Savannah</vt:lpstr>
      <vt:lpstr>PowerPoint Presentation</vt:lpstr>
    </vt:vector>
  </TitlesOfParts>
  <Company>City of Savannah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Hire Savannah Policy Proposal</dc:title>
  <dc:creator>Taffanye Young</dc:creator>
  <cp:lastModifiedBy>Taffanye Young</cp:lastModifiedBy>
  <cp:revision>65</cp:revision>
  <cp:lastPrinted>2017-04-27T13:03:17Z</cp:lastPrinted>
  <dcterms:created xsi:type="dcterms:W3CDTF">2017-03-30T18:34:29Z</dcterms:created>
  <dcterms:modified xsi:type="dcterms:W3CDTF">2017-04-27T13:13:27Z</dcterms:modified>
</cp:coreProperties>
</file>