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4" r:id="rId5"/>
    <p:sldMasterId id="2147483806" r:id="rId6"/>
    <p:sldMasterId id="2147483868" r:id="rId7"/>
    <p:sldMasterId id="2147483930" r:id="rId8"/>
    <p:sldMasterId id="2147483942" r:id="rId9"/>
    <p:sldMasterId id="2147483957" r:id="rId10"/>
    <p:sldMasterId id="2147483969" r:id="rId11"/>
  </p:sldMasterIdLst>
  <p:notesMasterIdLst>
    <p:notesMasterId r:id="rId36"/>
  </p:notesMasterIdLst>
  <p:sldIdLst>
    <p:sldId id="4497" r:id="rId12"/>
    <p:sldId id="4646" r:id="rId13"/>
    <p:sldId id="4498" r:id="rId14"/>
    <p:sldId id="265" r:id="rId15"/>
    <p:sldId id="259" r:id="rId16"/>
    <p:sldId id="261" r:id="rId17"/>
    <p:sldId id="270" r:id="rId18"/>
    <p:sldId id="4499" r:id="rId19"/>
    <p:sldId id="4500" r:id="rId20"/>
    <p:sldId id="4501" r:id="rId21"/>
    <p:sldId id="4502" r:id="rId22"/>
    <p:sldId id="4503" r:id="rId23"/>
    <p:sldId id="4504" r:id="rId24"/>
    <p:sldId id="4505" r:id="rId25"/>
    <p:sldId id="4506" r:id="rId26"/>
    <p:sldId id="4507" r:id="rId27"/>
    <p:sldId id="4508" r:id="rId28"/>
    <p:sldId id="356" r:id="rId29"/>
    <p:sldId id="3250" r:id="rId30"/>
    <p:sldId id="1428" r:id="rId31"/>
    <p:sldId id="1427" r:id="rId32"/>
    <p:sldId id="3251" r:id="rId33"/>
    <p:sldId id="3252" r:id="rId34"/>
    <p:sldId id="355"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DD9106-6785-CA46-016F-3C35B910631F}" name="Sancia Joseph-Jarvis" initials="SJ" userId="S::sancia.josephjarvis@savannahga.gov::16af250b-fcd6-47e9-8f58-d0d0d8ecd945" providerId="AD"/>
  <p188:author id="{F3458530-9FE5-F873-D6E9-E48AE2FC5E05}" name="Krishon Seastrunk" initials="KS" userId="S::Krishon.Seastrunk@savannahga.gov::ba3b6982-e130-4dc2-bfb7-700fefa2668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57335"/>
    <a:srgbClr val="808000"/>
    <a:srgbClr val="25AB28"/>
    <a:srgbClr val="6CB054"/>
    <a:srgbClr val="193670"/>
    <a:srgbClr val="CCCC00"/>
    <a:srgbClr val="345628"/>
    <a:srgbClr val="B2B60A"/>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50894-B92A-4CE2-B090-1772CB16D3C9}" v="1" dt="2024-11-25T21:58:38.917"/>
    <p1510:client id="{5F5AD6C2-D05C-40F0-98E9-B51B24C3F978}" v="1" dt="2024-11-25T14:38:17.256"/>
    <p1510:client id="{62BF307F-B3FA-4147-AB6D-1BB0E428DF10}" v="37" dt="2024-11-25T16:04:05.811"/>
    <p1510:client id="{D2494367-6A16-4FB9-ADB0-9F6210C48E9E}" v="175" dt="2024-11-25T16:45:27.5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hntilida Coleman" userId="b890a7e5-0bcd-4d62-ae8b-b74341d8039c" providerId="ADAL" clId="{02650894-B92A-4CE2-B090-1772CB16D3C9}"/>
    <pc:docChg chg="addSld modSld">
      <pc:chgData name="Kahntilida Coleman" userId="b890a7e5-0bcd-4d62-ae8b-b74341d8039c" providerId="ADAL" clId="{02650894-B92A-4CE2-B090-1772CB16D3C9}" dt="2024-11-25T21:58:38.914" v="0"/>
      <pc:docMkLst>
        <pc:docMk/>
      </pc:docMkLst>
      <pc:sldChg chg="add">
        <pc:chgData name="Kahntilida Coleman" userId="b890a7e5-0bcd-4d62-ae8b-b74341d8039c" providerId="ADAL" clId="{02650894-B92A-4CE2-B090-1772CB16D3C9}" dt="2024-11-25T21:58:38.914" v="0"/>
        <pc:sldMkLst>
          <pc:docMk/>
          <pc:sldMk cId="1472826186" sldId="464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avannahga.sharepoint.com/sites/OMBTeam/Shared%20Documents/2024%20Documents/2024%20Budget/Proposed%20Budget%20Book/Proofing%20Source%20Documents/What%20Does%20a%20Property%20Owner%20Pay/Millage%20Rat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avannahga.sharepoint.com/sites/OMBTeam/Shared%20Documents/2024%20Documents/2024%20Budget/Proposed%20Budget%20Book/Book%20Tables.xlsb"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avannahga.sharepoint.com/sites/1102ManagementandBudget/Internal%20Documents/_Shared/2025%20Documents/2025%20Budget/2025%20Proposed%20Budget/Proofing%20Source%20Documents/FY24-FY25%20Verification%20Workbook.xlsb"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285907859078592E-2"/>
          <c:y val="0.11654215645223336"/>
          <c:w val="0.78184281842818426"/>
          <c:h val="0.75610721325204"/>
        </c:manualLayout>
      </c:layout>
      <c:pie3DChart>
        <c:varyColors val="1"/>
        <c:ser>
          <c:idx val="0"/>
          <c:order val="0"/>
          <c:dPt>
            <c:idx val="0"/>
            <c:bubble3D val="0"/>
            <c:spPr>
              <a:solidFill>
                <a:srgbClr val="808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8BE4-45E3-A122-FDE7A8CD0E15}"/>
              </c:ext>
            </c:extLst>
          </c:dPt>
          <c:dPt>
            <c:idx val="1"/>
            <c:bubble3D val="0"/>
            <c:spPr>
              <a:solidFill>
                <a:srgbClr val="193670"/>
              </a:solidFill>
              <a:ln w="25400">
                <a:solidFill>
                  <a:schemeClr val="lt1"/>
                </a:solidFill>
              </a:ln>
              <a:effectLst/>
              <a:sp3d contourW="25400">
                <a:contourClr>
                  <a:schemeClr val="lt1"/>
                </a:contourClr>
              </a:sp3d>
            </c:spPr>
            <c:extLst>
              <c:ext xmlns:c16="http://schemas.microsoft.com/office/drawing/2014/chart" uri="{C3380CC4-5D6E-409C-BE32-E72D297353CC}">
                <c16:uniqueId val="{00000003-8BE4-45E3-A122-FDE7A8CD0E1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BE4-45E3-A122-FDE7A8CD0E15}"/>
              </c:ext>
            </c:extLst>
          </c:dPt>
          <c:dPt>
            <c:idx val="3"/>
            <c:bubble3D val="0"/>
            <c:spPr>
              <a:solidFill>
                <a:srgbClr val="CCCC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8BE4-45E3-A122-FDE7A8CD0E15}"/>
              </c:ext>
            </c:extLst>
          </c:dPt>
          <c:dPt>
            <c:idx val="4"/>
            <c:bubble3D val="0"/>
            <c:spPr>
              <a:solidFill>
                <a:srgbClr val="45733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BE4-45E3-A122-FDE7A8CD0E15}"/>
              </c:ext>
            </c:extLst>
          </c:dPt>
          <c:dPt>
            <c:idx val="5"/>
            <c:bubble3D val="0"/>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8BE4-45E3-A122-FDE7A8CD0E15}"/>
              </c:ext>
            </c:extLst>
          </c:dPt>
          <c:dPt>
            <c:idx val="6"/>
            <c:bubble3D val="0"/>
            <c:spPr>
              <a:solidFill>
                <a:srgbClr val="6CB054"/>
              </a:solidFill>
              <a:ln w="25400">
                <a:solidFill>
                  <a:schemeClr val="lt1"/>
                </a:solidFill>
              </a:ln>
              <a:effectLst/>
              <a:sp3d contourW="25400">
                <a:contourClr>
                  <a:schemeClr val="lt1"/>
                </a:contourClr>
              </a:sp3d>
            </c:spPr>
            <c:extLst>
              <c:ext xmlns:c16="http://schemas.microsoft.com/office/drawing/2014/chart" uri="{C3380CC4-5D6E-409C-BE32-E72D297353CC}">
                <c16:uniqueId val="{0000000D-8BE4-45E3-A122-FDE7A8CD0E15}"/>
              </c:ext>
            </c:extLst>
          </c:dPt>
          <c:dLbls>
            <c:dLbl>
              <c:idx val="0"/>
              <c:layout>
                <c:manualLayout>
                  <c:x val="-1.1941390329257623E-3"/>
                  <c:y val="-5.2095992864705142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8BE4-45E3-A122-FDE7A8CD0E15}"/>
                </c:ext>
              </c:extLst>
            </c:dLbl>
            <c:dLbl>
              <c:idx val="1"/>
              <c:layout>
                <c:manualLayout>
                  <c:x val="5.7221232613860008E-2"/>
                  <c:y val="-9.542898171401317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8BE4-45E3-A122-FDE7A8CD0E15}"/>
                </c:ext>
              </c:extLst>
            </c:dLbl>
            <c:dLbl>
              <c:idx val="5"/>
              <c:layout>
                <c:manualLayout>
                  <c:x val="-0.20263404098115784"/>
                  <c:y val="6.1390854839643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8BE4-45E3-A122-FDE7A8CD0E15}"/>
                </c:ext>
              </c:extLst>
            </c:dLbl>
            <c:dLbl>
              <c:idx val="6"/>
              <c:layout>
                <c:manualLayout>
                  <c:x val="-0.13677568124106437"/>
                  <c:y val="-8.8642251430633423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8BE4-45E3-A122-FDE7A8CD0E1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entury Gothic" panose="020B0502020202020204" pitchFamily="34" charset="0"/>
                    <a:ea typeface="+mn-ea"/>
                    <a:cs typeface="+mn-cs"/>
                  </a:defRPr>
                </a:pPr>
                <a:endParaRPr lang="en-US"/>
              </a:p>
            </c:txPr>
            <c:dLblPos val="bestFit"/>
            <c:showLegendKey val="0"/>
            <c:showVal val="0"/>
            <c:showCatName val="1"/>
            <c:showSerName val="0"/>
            <c:showPercent val="1"/>
            <c:showBubbleSize val="0"/>
            <c:separator>
</c:separator>
            <c:showLeaderLines val="1"/>
            <c:leaderLines>
              <c:spPr>
                <a:ln w="9525" cap="flat" cmpd="sng" algn="ctr">
                  <a:solidFill>
                    <a:srgbClr val="3C4A70"/>
                  </a:solidFill>
                  <a:round/>
                </a:ln>
                <a:effectLst/>
              </c:spPr>
            </c:leaderLines>
            <c:extLst>
              <c:ext xmlns:c15="http://schemas.microsoft.com/office/drawing/2012/chart" uri="{CE6537A1-D6FC-4f65-9D91-7224C49458BB}"/>
            </c:extLst>
          </c:dLbls>
          <c:cat>
            <c:strRef>
              <c:f>'[FY24-FY25 Verification Workbook.xlsb]GFOvrvwGraphs'!$G$6:$G$12</c:f>
              <c:strCache>
                <c:ptCount val="7"/>
                <c:pt idx="0">
                  <c:v>Taxes</c:v>
                </c:pt>
                <c:pt idx="1">
                  <c:v>User Fees</c:v>
                </c:pt>
                <c:pt idx="2">
                  <c:v>Business Activity</c:v>
                </c:pt>
                <c:pt idx="3">
                  <c:v>Interfund</c:v>
                </c:pt>
                <c:pt idx="4">
                  <c:v>Grants</c:v>
                </c:pt>
                <c:pt idx="5">
                  <c:v>Interest</c:v>
                </c:pt>
                <c:pt idx="6">
                  <c:v>Other</c:v>
                </c:pt>
              </c:strCache>
            </c:strRef>
          </c:cat>
          <c:val>
            <c:numRef>
              <c:f>'[FY24-FY25 Verification Workbook.xlsb]GFOvrvwGraphs'!$H$6:$H$12</c:f>
              <c:numCache>
                <c:formatCode>_(* #,##0_);_(* \(#,##0\);_(* "-"??_);_(@_)</c:formatCode>
                <c:ptCount val="7"/>
                <c:pt idx="0">
                  <c:v>206422475</c:v>
                </c:pt>
                <c:pt idx="1">
                  <c:v>44398606</c:v>
                </c:pt>
                <c:pt idx="2">
                  <c:v>15000</c:v>
                </c:pt>
                <c:pt idx="3">
                  <c:v>9896949</c:v>
                </c:pt>
                <c:pt idx="4">
                  <c:v>4671526</c:v>
                </c:pt>
                <c:pt idx="5">
                  <c:v>5700000</c:v>
                </c:pt>
                <c:pt idx="6">
                  <c:v>19440000</c:v>
                </c:pt>
              </c:numCache>
            </c:numRef>
          </c:val>
          <c:extLst>
            <c:ext xmlns:c16="http://schemas.microsoft.com/office/drawing/2014/chart" uri="{C3380CC4-5D6E-409C-BE32-E72D297353CC}">
              <c16:uniqueId val="{0000000E-8BE4-45E3-A122-FDE7A8CD0E15}"/>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latin typeface="Century Gothic" panose="020B0502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000">
                <a:solidFill>
                  <a:schemeClr val="tx1"/>
                </a:solidFill>
                <a:latin typeface="Century Gothic" panose="020B0502020202020204" pitchFamily="34" charset="0"/>
              </a:rPr>
              <a:t>Year to Year Tax Collections</a:t>
            </a:r>
          </a:p>
        </c:rich>
      </c:tx>
      <c:layout>
        <c:manualLayout>
          <c:xMode val="edge"/>
          <c:yMode val="edge"/>
          <c:x val="0.35062868360967075"/>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0879516889657086"/>
          <c:y val="0.1032837448150463"/>
          <c:w val="0.88144873354245357"/>
          <c:h val="0.76804523694528093"/>
        </c:manualLayout>
      </c:layout>
      <c:barChart>
        <c:barDir val="col"/>
        <c:grouping val="clustered"/>
        <c:varyColors val="0"/>
        <c:ser>
          <c:idx val="0"/>
          <c:order val="0"/>
          <c:tx>
            <c:strRef>
              <c:f>Sheet1!$B$1</c:f>
              <c:strCache>
                <c:ptCount val="1"/>
                <c:pt idx="0">
                  <c:v>FY23 Actual </c:v>
                </c:pt>
              </c:strCache>
            </c:strRef>
          </c:tx>
          <c:spPr>
            <a:solidFill>
              <a:srgbClr val="808000">
                <a:alpha val="85000"/>
              </a:srgbClr>
            </a:solidFill>
            <a:ln w="9525" cap="flat" cmpd="sng" algn="ctr">
              <a:solidFill>
                <a:schemeClr val="lt1">
                  <a:alpha val="50000"/>
                </a:schemeClr>
              </a:solidFill>
              <a:round/>
            </a:ln>
            <a:effectLst/>
          </c:spPr>
          <c:invertIfNegative val="0"/>
          <c:dPt>
            <c:idx val="0"/>
            <c:invertIfNegative val="0"/>
            <c:bubble3D val="0"/>
            <c:spPr>
              <a:solidFill>
                <a:srgbClr val="808000">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0-8D4B-4B75-8DA7-EE74D08E7976}"/>
              </c:ext>
            </c:extLst>
          </c:dPt>
          <c:dPt>
            <c:idx val="1"/>
            <c:invertIfNegative val="0"/>
            <c:bubble3D val="0"/>
            <c:spPr>
              <a:solidFill>
                <a:srgbClr val="808000">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1-8D4B-4B75-8DA7-EE74D08E7976}"/>
              </c:ext>
            </c:extLst>
          </c:dPt>
          <c:dPt>
            <c:idx val="2"/>
            <c:invertIfNegative val="0"/>
            <c:bubble3D val="0"/>
            <c:spPr>
              <a:solidFill>
                <a:srgbClr val="808000">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2-8D4B-4B75-8DA7-EE74D08E7976}"/>
              </c:ext>
            </c:extLst>
          </c:dPt>
          <c:dLbls>
            <c:dLbl>
              <c:idx val="0"/>
              <c:layout>
                <c:manualLayout>
                  <c:x val="-1.084010840108421E-3"/>
                  <c:y val="-7.01898900505710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4B-4B75-8DA7-EE74D08E7976}"/>
                </c:ext>
              </c:extLst>
            </c:dLbl>
            <c:dLbl>
              <c:idx val="1"/>
              <c:layout>
                <c:manualLayout>
                  <c:x val="-2.1680216802168022E-3"/>
                  <c:y val="-2.5448711574521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4B-4B75-8DA7-EE74D08E7976}"/>
                </c:ext>
              </c:extLst>
            </c:dLbl>
            <c:dLbl>
              <c:idx val="2"/>
              <c:layout>
                <c:manualLayout>
                  <c:x val="-2.1680216802169613E-3"/>
                  <c:y val="-7.40791380192060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4B-4B75-8DA7-EE74D08E797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Property Taxes</c:v>
                </c:pt>
                <c:pt idx="1">
                  <c:v>Sales Taxes</c:v>
                </c:pt>
                <c:pt idx="2">
                  <c:v>Other Taxes</c:v>
                </c:pt>
              </c:strCache>
            </c:strRef>
          </c:cat>
          <c:val>
            <c:numRef>
              <c:f>Sheet1!$B$2:$B$4</c:f>
              <c:numCache>
                <c:formatCode>_("$"* #,##0_);_("$"* \(#,##0\);_("$"* "-"??_);_(@_)</c:formatCode>
                <c:ptCount val="3"/>
                <c:pt idx="0">
                  <c:v>92293292</c:v>
                </c:pt>
                <c:pt idx="1">
                  <c:v>66530739</c:v>
                </c:pt>
                <c:pt idx="2" formatCode="_(* #,##0_);_(* \(#,##0\);_(* &quot;-&quot;??_);_(@_)">
                  <c:v>27517360</c:v>
                </c:pt>
              </c:numCache>
            </c:numRef>
          </c:val>
          <c:extLst>
            <c:ext xmlns:c16="http://schemas.microsoft.com/office/drawing/2014/chart" uri="{C3380CC4-5D6E-409C-BE32-E72D297353CC}">
              <c16:uniqueId val="{00000000-72C9-4940-A1A8-B2A67E6E1B56}"/>
            </c:ext>
          </c:extLst>
        </c:ser>
        <c:ser>
          <c:idx val="1"/>
          <c:order val="1"/>
          <c:tx>
            <c:strRef>
              <c:f>Sheet1!$C$1</c:f>
              <c:strCache>
                <c:ptCount val="1"/>
                <c:pt idx="0">
                  <c:v>FY24 Projected</c:v>
                </c:pt>
              </c:strCache>
            </c:strRef>
          </c:tx>
          <c:spPr>
            <a:solidFill>
              <a:srgbClr val="002060">
                <a:alpha val="85000"/>
              </a:srgbClr>
            </a:solidFill>
            <a:ln w="9525" cap="flat" cmpd="sng" algn="ctr">
              <a:solidFill>
                <a:schemeClr val="lt1">
                  <a:alpha val="50000"/>
                </a:schemeClr>
              </a:solidFill>
              <a:round/>
            </a:ln>
            <a:effectLst/>
          </c:spPr>
          <c:invertIfNegative val="0"/>
          <c:dLbls>
            <c:dLbl>
              <c:idx val="0"/>
              <c:layout>
                <c:manualLayout>
                  <c:x val="-1.0840108401084408E-3"/>
                  <c:y val="-3.0996256889596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364-4431-8BD0-D87039C25172}"/>
                </c:ext>
              </c:extLst>
            </c:dLbl>
            <c:dLbl>
              <c:idx val="1"/>
              <c:layout>
                <c:manualLayout>
                  <c:x val="-7.9493209962271174E-17"/>
                  <c:y val="-3.22140107392465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364-4431-8BD0-D87039C25172}"/>
                </c:ext>
              </c:extLst>
            </c:dLbl>
            <c:dLbl>
              <c:idx val="2"/>
              <c:layout>
                <c:manualLayout>
                  <c:x val="-4.3360433604336043E-3"/>
                  <c:y val="-2.09385121313711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364-4431-8BD0-D87039C2517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Property Taxes</c:v>
                </c:pt>
                <c:pt idx="1">
                  <c:v>Sales Taxes</c:v>
                </c:pt>
                <c:pt idx="2">
                  <c:v>Other Taxes</c:v>
                </c:pt>
              </c:strCache>
            </c:strRef>
          </c:cat>
          <c:val>
            <c:numRef>
              <c:f>Sheet1!$C$2:$C$4</c:f>
              <c:numCache>
                <c:formatCode>_("$"* #,##0_);_("$"* \(#,##0\);_("$"* "-"??_);_(@_)</c:formatCode>
                <c:ptCount val="3"/>
                <c:pt idx="0">
                  <c:v>106577428</c:v>
                </c:pt>
                <c:pt idx="1">
                  <c:v>67000000</c:v>
                </c:pt>
                <c:pt idx="2" formatCode="_(* #,##0_);_(* \(#,##0\);_(* &quot;-&quot;??_);_(@_)">
                  <c:v>27273763</c:v>
                </c:pt>
              </c:numCache>
            </c:numRef>
          </c:val>
          <c:extLst>
            <c:ext xmlns:c16="http://schemas.microsoft.com/office/drawing/2014/chart" uri="{C3380CC4-5D6E-409C-BE32-E72D297353CC}">
              <c16:uniqueId val="{00000001-72C9-4940-A1A8-B2A67E6E1B56}"/>
            </c:ext>
          </c:extLst>
        </c:ser>
        <c:ser>
          <c:idx val="2"/>
          <c:order val="2"/>
          <c:tx>
            <c:strRef>
              <c:f>Sheet1!$D$1</c:f>
              <c:strCache>
                <c:ptCount val="1"/>
                <c:pt idx="0">
                  <c:v>FY25 Proposed</c:v>
                </c:pt>
              </c:strCache>
            </c:strRef>
          </c:tx>
          <c:spPr>
            <a:solidFill>
              <a:srgbClr val="457335">
                <a:alpha val="85000"/>
              </a:srgbClr>
            </a:solidFill>
            <a:ln w="9525" cap="flat" cmpd="sng" algn="ctr">
              <a:solidFill>
                <a:schemeClr val="lt1">
                  <a:alpha val="50000"/>
                </a:schemeClr>
              </a:solidFill>
              <a:round/>
            </a:ln>
            <a:effectLst/>
          </c:spPr>
          <c:invertIfNegative val="0"/>
          <c:dLbls>
            <c:dLbl>
              <c:idx val="0"/>
              <c:layout>
                <c:manualLayout>
                  <c:x val="3.2520325203252032E-3"/>
                  <c:y val="-2.197585800329564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364-4431-8BD0-D87039C25172}"/>
                </c:ext>
              </c:extLst>
            </c:dLbl>
            <c:dLbl>
              <c:idx val="1"/>
              <c:layout>
                <c:manualLayout>
                  <c:x val="4.3360433604336043E-3"/>
                  <c:y val="-2.874115716802091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364-4431-8BD0-D87039C25172}"/>
                </c:ext>
              </c:extLst>
            </c:dLbl>
            <c:dLbl>
              <c:idx val="2"/>
              <c:layout>
                <c:manualLayout>
                  <c:x val="0"/>
                  <c:y val="-2.648605744644582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364-4431-8BD0-D87039C2517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Property Taxes</c:v>
                </c:pt>
                <c:pt idx="1">
                  <c:v>Sales Taxes</c:v>
                </c:pt>
                <c:pt idx="2">
                  <c:v>Other Taxes</c:v>
                </c:pt>
              </c:strCache>
            </c:strRef>
          </c:cat>
          <c:val>
            <c:numRef>
              <c:f>Sheet1!$D$2:$D$4</c:f>
              <c:numCache>
                <c:formatCode>_("$"* #,##0_);_("$"* \(#,##0\);_("$"* "-"??_);_(@_)</c:formatCode>
                <c:ptCount val="3"/>
                <c:pt idx="0">
                  <c:v>109774749</c:v>
                </c:pt>
                <c:pt idx="1">
                  <c:v>68000000</c:v>
                </c:pt>
                <c:pt idx="2" formatCode="_(* #,##0_);_(* \(#,##0\);_(* &quot;-&quot;??_);_(@_)">
                  <c:v>28647726</c:v>
                </c:pt>
              </c:numCache>
            </c:numRef>
          </c:val>
          <c:extLst>
            <c:ext xmlns:c16="http://schemas.microsoft.com/office/drawing/2014/chart" uri="{C3380CC4-5D6E-409C-BE32-E72D297353CC}">
              <c16:uniqueId val="{00000002-72C9-4940-A1A8-B2A67E6E1B56}"/>
            </c:ext>
          </c:extLst>
        </c:ser>
        <c:dLbls>
          <c:dLblPos val="inEnd"/>
          <c:showLegendKey val="0"/>
          <c:showVal val="1"/>
          <c:showCatName val="0"/>
          <c:showSerName val="0"/>
          <c:showPercent val="0"/>
          <c:showBubbleSize val="0"/>
        </c:dLbls>
        <c:gapWidth val="65"/>
        <c:axId val="1355376175"/>
        <c:axId val="1355376655"/>
      </c:barChart>
      <c:catAx>
        <c:axId val="135537617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n-US"/>
          </a:p>
        </c:txPr>
        <c:crossAx val="1355376655"/>
        <c:crosses val="autoZero"/>
        <c:auto val="1"/>
        <c:lblAlgn val="ctr"/>
        <c:lblOffset val="100"/>
        <c:noMultiLvlLbl val="0"/>
      </c:catAx>
      <c:valAx>
        <c:axId val="1355376655"/>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_(&quot;$&quot;* #,##0_);_(&quot;$&quot;* \(#,##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crossAx val="135537617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25000"/>
        <a:lumOff val="75000"/>
        <a:alpha val="0"/>
      </a:schemeClr>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336600"/>
              </a:solidFill>
              <a:prstDash val="solid"/>
              <a:round/>
            </a:ln>
            <a:effectLst>
              <a:outerShdw blurRad="50800" dist="38100" dir="13500000" algn="br" rotWithShape="0">
                <a:prstClr val="black">
                  <a:alpha val="40000"/>
                </a:prstClr>
              </a:outerShdw>
            </a:effectLst>
          </c:spPr>
          <c:marker>
            <c:symbol val="none"/>
          </c:marker>
          <c:dPt>
            <c:idx val="23"/>
            <c:marker>
              <c:symbol val="none"/>
            </c:marker>
            <c:bubble3D val="0"/>
            <c:spPr>
              <a:ln w="28575" cap="rnd">
                <a:solidFill>
                  <a:srgbClr val="345628"/>
                </a:solidFill>
                <a:prstDash val="solid"/>
                <a:round/>
              </a:ln>
              <a:effectLst>
                <a:outerShdw blurRad="50800" dist="38100" dir="13500000" algn="br" rotWithShape="0">
                  <a:prstClr val="black">
                    <a:alpha val="40000"/>
                  </a:prstClr>
                </a:outerShdw>
              </a:effectLst>
            </c:spPr>
            <c:extLst>
              <c:ext xmlns:c16="http://schemas.microsoft.com/office/drawing/2014/chart" uri="{C3380CC4-5D6E-409C-BE32-E72D297353CC}">
                <c16:uniqueId val="{00000001-E779-4D3A-A9D7-FEDE9F380957}"/>
              </c:ext>
            </c:extLst>
          </c:dPt>
          <c:dPt>
            <c:idx val="24"/>
            <c:marker>
              <c:symbol val="none"/>
            </c:marker>
            <c:bubble3D val="0"/>
            <c:spPr>
              <a:ln w="28575" cap="rnd">
                <a:solidFill>
                  <a:srgbClr val="193670"/>
                </a:solidFill>
                <a:prstDash val="sysDot"/>
                <a:round/>
              </a:ln>
              <a:effectLst>
                <a:outerShdw blurRad="50800" dist="38100" dir="13500000" algn="br" rotWithShape="0">
                  <a:prstClr val="black">
                    <a:alpha val="40000"/>
                  </a:prstClr>
                </a:outerShdw>
              </a:effectLst>
            </c:spPr>
            <c:extLst>
              <c:ext xmlns:c16="http://schemas.microsoft.com/office/drawing/2014/chart" uri="{C3380CC4-5D6E-409C-BE32-E72D297353CC}">
                <c16:uniqueId val="{00000000-A438-407A-905F-D9BC20E89925}"/>
              </c:ext>
            </c:extLst>
          </c:dPt>
          <c:cat>
            <c:numRef>
              <c:f>'Millage Rates'!$A$61:$A$85</c:f>
              <c:numCache>
                <c:formatCode>General</c:formatCod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numCache>
            </c:numRef>
          </c:cat>
          <c:val>
            <c:numRef>
              <c:f>'Millage Rates'!$B$61:$B$85</c:f>
              <c:numCache>
                <c:formatCode>0.00</c:formatCode>
                <c:ptCount val="25"/>
                <c:pt idx="0">
                  <c:v>13.5</c:v>
                </c:pt>
                <c:pt idx="1">
                  <c:v>13.3</c:v>
                </c:pt>
                <c:pt idx="2">
                  <c:v>13.3</c:v>
                </c:pt>
                <c:pt idx="3">
                  <c:v>13.1</c:v>
                </c:pt>
                <c:pt idx="4">
                  <c:v>12.9</c:v>
                </c:pt>
                <c:pt idx="5">
                  <c:v>12.7</c:v>
                </c:pt>
                <c:pt idx="6">
                  <c:v>12.5</c:v>
                </c:pt>
                <c:pt idx="7">
                  <c:v>12.5</c:v>
                </c:pt>
                <c:pt idx="8">
                  <c:v>12.5</c:v>
                </c:pt>
                <c:pt idx="9">
                  <c:v>13</c:v>
                </c:pt>
                <c:pt idx="10">
                  <c:v>12.5</c:v>
                </c:pt>
                <c:pt idx="11">
                  <c:v>12.5</c:v>
                </c:pt>
                <c:pt idx="12">
                  <c:v>12.48</c:v>
                </c:pt>
                <c:pt idx="13">
                  <c:v>12.48</c:v>
                </c:pt>
                <c:pt idx="14">
                  <c:v>12.48</c:v>
                </c:pt>
                <c:pt idx="15">
                  <c:v>12.48</c:v>
                </c:pt>
                <c:pt idx="16">
                  <c:v>12.48</c:v>
                </c:pt>
                <c:pt idx="17">
                  <c:v>13.4</c:v>
                </c:pt>
                <c:pt idx="18">
                  <c:v>12.86</c:v>
                </c:pt>
                <c:pt idx="19">
                  <c:v>12.74</c:v>
                </c:pt>
                <c:pt idx="20">
                  <c:v>12.739000000000001</c:v>
                </c:pt>
                <c:pt idx="21">
                  <c:v>12.2</c:v>
                </c:pt>
                <c:pt idx="22">
                  <c:v>12.2</c:v>
                </c:pt>
                <c:pt idx="23">
                  <c:v>12.2</c:v>
                </c:pt>
                <c:pt idx="24">
                  <c:v>12.2</c:v>
                </c:pt>
              </c:numCache>
            </c:numRef>
          </c:val>
          <c:smooth val="0"/>
          <c:extLst>
            <c:ext xmlns:c16="http://schemas.microsoft.com/office/drawing/2014/chart" uri="{C3380CC4-5D6E-409C-BE32-E72D297353CC}">
              <c16:uniqueId val="{00000000-E779-4D3A-A9D7-FEDE9F380957}"/>
            </c:ext>
          </c:extLst>
        </c:ser>
        <c:dLbls>
          <c:showLegendKey val="0"/>
          <c:showVal val="0"/>
          <c:showCatName val="0"/>
          <c:showSerName val="0"/>
          <c:showPercent val="0"/>
          <c:showBubbleSize val="0"/>
        </c:dLbls>
        <c:smooth val="0"/>
        <c:axId val="769080447"/>
        <c:axId val="1787586128"/>
      </c:lineChart>
      <c:catAx>
        <c:axId val="769080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1" i="0" u="none" strike="noStrike" kern="1200" baseline="0">
                <a:solidFill>
                  <a:schemeClr val="tx1"/>
                </a:solidFill>
                <a:latin typeface="Centurry Gothic"/>
                <a:ea typeface="+mn-ea"/>
                <a:cs typeface="+mn-cs"/>
              </a:defRPr>
            </a:pPr>
            <a:endParaRPr lang="en-US"/>
          </a:p>
        </c:txPr>
        <c:crossAx val="1787586128"/>
        <c:crosses val="autoZero"/>
        <c:auto val="1"/>
        <c:lblAlgn val="ctr"/>
        <c:lblOffset val="100"/>
        <c:noMultiLvlLbl val="0"/>
      </c:catAx>
      <c:valAx>
        <c:axId val="1787586128"/>
        <c:scaling>
          <c:orientation val="minMax"/>
          <c:min val="1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Centurry Gothic"/>
                <a:ea typeface="+mn-ea"/>
                <a:cs typeface="+mn-cs"/>
              </a:defRPr>
            </a:pPr>
            <a:endParaRPr lang="en-US"/>
          </a:p>
        </c:txPr>
        <c:crossAx val="769080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Centurry Gothic"/>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0"/>
      <c:depthPercent val="100"/>
      <c:rAngAx val="0"/>
    </c:view3D>
    <c:floor>
      <c:thickness val="0"/>
      <c:spPr>
        <a:solidFill>
          <a:schemeClr val="lt1"/>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'Hotel Motel'!$G$8</c:f>
              <c:strCache>
                <c:ptCount val="1"/>
                <c:pt idx="0">
                  <c:v>Hotel/Motel Tax</c:v>
                </c:pt>
              </c:strCache>
            </c:strRef>
          </c:tx>
          <c:spPr>
            <a:gradFill>
              <a:gsLst>
                <a:gs pos="0">
                  <a:srgbClr val="002060"/>
                </a:gs>
                <a:gs pos="74000">
                  <a:srgbClr val="808000"/>
                </a:gs>
                <a:gs pos="83000">
                  <a:srgbClr val="808000"/>
                </a:gs>
                <a:gs pos="100000">
                  <a:srgbClr val="808000"/>
                </a:gs>
              </a:gsLst>
              <a:lin ang="5400000" scaled="1"/>
            </a:gradFill>
            <a:ln>
              <a:solidFill>
                <a:srgbClr val="002060"/>
              </a:solidFill>
            </a:ln>
            <a:effectLst/>
            <a:sp3d>
              <a:contourClr>
                <a:srgbClr val="002060"/>
              </a:contourClr>
            </a:sp3d>
          </c:spPr>
          <c:invertIfNegative val="0"/>
          <c:cat>
            <c:strRef>
              <c:f>'Hotel Motel'!$H$7:$J$7</c:f>
              <c:strCache>
                <c:ptCount val="3"/>
                <c:pt idx="0">
                  <c:v> FY23 Actuals </c:v>
                </c:pt>
                <c:pt idx="1">
                  <c:v> FY24 Projected </c:v>
                </c:pt>
                <c:pt idx="2">
                  <c:v>FY25 Proposed</c:v>
                </c:pt>
              </c:strCache>
            </c:strRef>
          </c:cat>
          <c:val>
            <c:numRef>
              <c:f>'Hotel Motel'!$H$8:$J$8</c:f>
              <c:numCache>
                <c:formatCode>_(* #,##0_);_(* \(#,##0\);_(* "-"??_);_(@_)</c:formatCode>
                <c:ptCount val="3"/>
                <c:pt idx="0">
                  <c:v>39101330</c:v>
                </c:pt>
                <c:pt idx="1">
                  <c:v>48000000</c:v>
                </c:pt>
                <c:pt idx="2">
                  <c:v>49440000</c:v>
                </c:pt>
              </c:numCache>
            </c:numRef>
          </c:val>
          <c:shape val="cylinder"/>
          <c:extLst>
            <c:ext xmlns:c16="http://schemas.microsoft.com/office/drawing/2014/chart" uri="{C3380CC4-5D6E-409C-BE32-E72D297353CC}">
              <c16:uniqueId val="{00000000-FE2C-44D1-9E64-553D4A70A61E}"/>
            </c:ext>
          </c:extLst>
        </c:ser>
        <c:dLbls>
          <c:showLegendKey val="0"/>
          <c:showVal val="0"/>
          <c:showCatName val="0"/>
          <c:showSerName val="0"/>
          <c:showPercent val="0"/>
          <c:showBubbleSize val="0"/>
        </c:dLbls>
        <c:gapWidth val="160"/>
        <c:gapDepth val="0"/>
        <c:shape val="box"/>
        <c:axId val="500424831"/>
        <c:axId val="320937615"/>
        <c:axId val="0"/>
      </c:bar3DChart>
      <c:catAx>
        <c:axId val="50042483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en-US"/>
          </a:p>
        </c:txPr>
        <c:crossAx val="320937615"/>
        <c:crosses val="autoZero"/>
        <c:auto val="1"/>
        <c:lblAlgn val="ctr"/>
        <c:lblOffset val="100"/>
        <c:noMultiLvlLbl val="0"/>
      </c:catAx>
      <c:valAx>
        <c:axId val="320937615"/>
        <c:scaling>
          <c:orientation val="minMax"/>
          <c:max val="50000000"/>
          <c:min val="10000000"/>
        </c:scaling>
        <c:delete val="0"/>
        <c:axPos val="l"/>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en-US"/>
          </a:p>
        </c:txPr>
        <c:crossAx val="500424831"/>
        <c:crosses val="autoZero"/>
        <c:crossBetween val="between"/>
        <c:majorUnit val="5000000"/>
        <c:dispUnits>
          <c:builtInUnit val="millions"/>
          <c:dispUnitsLbl>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Century Gothic" panose="020B0502020202020204" pitchFamily="34" charset="0"/>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entury Gothic" panose="020B0502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63"/>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295388187579955"/>
          <c:y val="0.12194639337398"/>
          <c:w val="0.78184281842818426"/>
          <c:h val="0.75610721325204"/>
        </c:manualLayout>
      </c:layout>
      <c:pie3DChart>
        <c:varyColors val="1"/>
        <c:ser>
          <c:idx val="0"/>
          <c:order val="0"/>
          <c:explosion val="6"/>
          <c:dPt>
            <c:idx val="0"/>
            <c:bubble3D val="0"/>
            <c:explosion val="0"/>
            <c:spPr>
              <a:solidFill>
                <a:srgbClr val="457335"/>
              </a:solidFill>
              <a:ln w="25400">
                <a:solidFill>
                  <a:schemeClr val="lt1"/>
                </a:solidFill>
              </a:ln>
              <a:effectLst/>
              <a:sp3d contourW="25400">
                <a:contourClr>
                  <a:schemeClr val="lt1"/>
                </a:contourClr>
              </a:sp3d>
            </c:spPr>
            <c:extLst>
              <c:ext xmlns:c16="http://schemas.microsoft.com/office/drawing/2014/chart" uri="{C3380CC4-5D6E-409C-BE32-E72D297353CC}">
                <c16:uniqueId val="{00000001-F1F8-4E2E-83CB-AA37136739D1}"/>
              </c:ext>
            </c:extLst>
          </c:dPt>
          <c:dPt>
            <c:idx val="1"/>
            <c:bubble3D val="0"/>
            <c:explosion val="0"/>
            <c:spPr>
              <a:solidFill>
                <a:srgbClr val="B2B60A"/>
              </a:solidFill>
              <a:ln w="25400">
                <a:solidFill>
                  <a:schemeClr val="lt1"/>
                </a:solidFill>
              </a:ln>
              <a:effectLst/>
              <a:sp3d contourW="25400">
                <a:contourClr>
                  <a:schemeClr val="lt1"/>
                </a:contourClr>
              </a:sp3d>
            </c:spPr>
            <c:extLst>
              <c:ext xmlns:c16="http://schemas.microsoft.com/office/drawing/2014/chart" uri="{C3380CC4-5D6E-409C-BE32-E72D297353CC}">
                <c16:uniqueId val="{00000003-F1F8-4E2E-83CB-AA37136739D1}"/>
              </c:ext>
            </c:extLst>
          </c:dPt>
          <c:dPt>
            <c:idx val="2"/>
            <c:bubble3D val="0"/>
            <c:explosion val="0"/>
            <c:spPr>
              <a:solidFill>
                <a:srgbClr val="1E4B05"/>
              </a:solidFill>
              <a:ln w="25400">
                <a:solidFill>
                  <a:schemeClr val="bg1"/>
                </a:solidFill>
              </a:ln>
              <a:effectLst/>
              <a:sp3d contourW="25400">
                <a:contourClr>
                  <a:schemeClr val="bg1"/>
                </a:contourClr>
              </a:sp3d>
            </c:spPr>
            <c:extLst>
              <c:ext xmlns:c16="http://schemas.microsoft.com/office/drawing/2014/chart" uri="{C3380CC4-5D6E-409C-BE32-E72D297353CC}">
                <c16:uniqueId val="{00000005-F1F8-4E2E-83CB-AA37136739D1}"/>
              </c:ext>
            </c:extLst>
          </c:dPt>
          <c:dPt>
            <c:idx val="3"/>
            <c:bubble3D val="0"/>
            <c:explosion val="0"/>
            <c:spPr>
              <a:solidFill>
                <a:srgbClr val="193670"/>
              </a:solidFill>
              <a:ln w="25400">
                <a:solidFill>
                  <a:srgbClr val="FFFFFF"/>
                </a:solidFill>
              </a:ln>
              <a:effectLst/>
              <a:sp3d contourW="25400">
                <a:contourClr>
                  <a:srgbClr val="FFFFFF"/>
                </a:contourClr>
              </a:sp3d>
            </c:spPr>
            <c:extLst>
              <c:ext xmlns:c16="http://schemas.microsoft.com/office/drawing/2014/chart" uri="{C3380CC4-5D6E-409C-BE32-E72D297353CC}">
                <c16:uniqueId val="{00000007-F1F8-4E2E-83CB-AA37136739D1}"/>
              </c:ext>
            </c:extLst>
          </c:dPt>
          <c:dPt>
            <c:idx val="4"/>
            <c:bubble3D val="0"/>
            <c:explosion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F1F8-4E2E-83CB-AA37136739D1}"/>
              </c:ext>
            </c:extLst>
          </c:dPt>
          <c:dPt>
            <c:idx val="5"/>
            <c:bubble3D val="0"/>
            <c:explosion val="0"/>
            <c:spPr>
              <a:solidFill>
                <a:srgbClr val="00B050"/>
              </a:solidFill>
              <a:ln w="25400">
                <a:solidFill>
                  <a:schemeClr val="bg1"/>
                </a:solidFill>
              </a:ln>
              <a:effectLst/>
              <a:sp3d contourW="25400">
                <a:contourClr>
                  <a:schemeClr val="bg1"/>
                </a:contourClr>
              </a:sp3d>
            </c:spPr>
            <c:extLst>
              <c:ext xmlns:c16="http://schemas.microsoft.com/office/drawing/2014/chart" uri="{C3380CC4-5D6E-409C-BE32-E72D297353CC}">
                <c16:uniqueId val="{0000000B-F1F8-4E2E-83CB-AA37136739D1}"/>
              </c:ext>
            </c:extLst>
          </c:dPt>
          <c:dPt>
            <c:idx val="6"/>
            <c:bubble3D val="0"/>
            <c:explosion val="0"/>
            <c:spPr>
              <a:solidFill>
                <a:srgbClr val="808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D-F1F8-4E2E-83CB-AA37136739D1}"/>
              </c:ext>
            </c:extLst>
          </c:dPt>
          <c:dLbls>
            <c:dLbl>
              <c:idx val="0"/>
              <c:layout>
                <c:manualLayout>
                  <c:x val="9.4210753215905454E-2"/>
                  <c:y val="-1.4021228863901739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1F8-4E2E-83CB-AA37136739D1}"/>
                </c:ext>
              </c:extLst>
            </c:dLbl>
            <c:dLbl>
              <c:idx val="1"/>
              <c:layout>
                <c:manualLayout>
                  <c:x val="-9.8491847749074507E-4"/>
                  <c:y val="5.322407413081146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1F8-4E2E-83CB-AA37136739D1}"/>
                </c:ext>
              </c:extLst>
            </c:dLbl>
            <c:dLbl>
              <c:idx val="2"/>
              <c:layout>
                <c:manualLayout>
                  <c:x val="-0.13550130983488112"/>
                  <c:y val="5.0304509601669344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5194774797423208"/>
                      <c:h val="0.17428664072632943"/>
                    </c:manualLayout>
                  </c15:layout>
                </c:ext>
                <c:ext xmlns:c16="http://schemas.microsoft.com/office/drawing/2014/chart" uri="{C3380CC4-5D6E-409C-BE32-E72D297353CC}">
                  <c16:uniqueId val="{00000005-F1F8-4E2E-83CB-AA37136739D1}"/>
                </c:ext>
              </c:extLst>
            </c:dLbl>
            <c:dLbl>
              <c:idx val="3"/>
              <c:layout>
                <c:manualLayout>
                  <c:x val="1.0173393868221067E-2"/>
                  <c:y val="5.241495070542757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F1F8-4E2E-83CB-AA37136739D1}"/>
                </c:ext>
              </c:extLst>
            </c:dLbl>
            <c:dLbl>
              <c:idx val="4"/>
              <c:layout>
                <c:manualLayout>
                  <c:x val="-6.4777894881791448E-2"/>
                  <c:y val="8.1129511048473033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F1F8-4E2E-83CB-AA37136739D1}"/>
                </c:ext>
              </c:extLst>
            </c:dLbl>
            <c:dLbl>
              <c:idx val="5"/>
              <c:layout>
                <c:manualLayout>
                  <c:x val="-4.6023766743030638E-2"/>
                  <c:y val="-2.518927595140101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F1F8-4E2E-83CB-AA37136739D1}"/>
                </c:ext>
              </c:extLst>
            </c:dLbl>
            <c:dLbl>
              <c:idx val="6"/>
              <c:layout>
                <c:manualLayout>
                  <c:x val="-2.3355304506185413E-2"/>
                  <c:y val="-0.10125029361602174"/>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F1F8-4E2E-83CB-AA37136739D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entury Gothic" panose="020B0502020202020204" pitchFamily="34" charset="0"/>
                    <a:ea typeface="+mn-ea"/>
                    <a:cs typeface="+mn-cs"/>
                  </a:defRPr>
                </a:pPr>
                <a:endParaRPr lang="en-US"/>
              </a:p>
            </c:txPr>
            <c:dLblPos val="bestFit"/>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'[FY24-FY25 Verification Workbook.xlsb]GFOvrvwGraphs'!$G$14:$G$20</c:f>
              <c:strCache>
                <c:ptCount val="7"/>
                <c:pt idx="0">
                  <c:v>Personnel</c:v>
                </c:pt>
                <c:pt idx="1">
                  <c:v>Outside Services</c:v>
                </c:pt>
                <c:pt idx="2">
                  <c:v>Commodities</c:v>
                </c:pt>
                <c:pt idx="3">
                  <c:v>Internal Services</c:v>
                </c:pt>
                <c:pt idx="4">
                  <c:v>Capital Outlay</c:v>
                </c:pt>
                <c:pt idx="5">
                  <c:v>Interfund Transfer</c:v>
                </c:pt>
                <c:pt idx="6">
                  <c:v>Other</c:v>
                </c:pt>
              </c:strCache>
            </c:strRef>
          </c:cat>
          <c:val>
            <c:numRef>
              <c:f>'[FY24-FY25 Verification Workbook.xlsb]GFOvrvwGraphs'!$H$14:$H$20</c:f>
              <c:numCache>
                <c:formatCode>_(* #,##0_);_(* \(#,##0\);_(* "-"??_);_(@_)</c:formatCode>
                <c:ptCount val="7"/>
                <c:pt idx="0">
                  <c:v>166064376</c:v>
                </c:pt>
                <c:pt idx="1">
                  <c:v>37939723</c:v>
                </c:pt>
                <c:pt idx="2">
                  <c:v>10641795</c:v>
                </c:pt>
                <c:pt idx="3">
                  <c:v>35769098</c:v>
                </c:pt>
                <c:pt idx="4">
                  <c:v>435576</c:v>
                </c:pt>
                <c:pt idx="5">
                  <c:v>22189694</c:v>
                </c:pt>
                <c:pt idx="6">
                  <c:v>17504294</c:v>
                </c:pt>
              </c:numCache>
            </c:numRef>
          </c:val>
          <c:extLst>
            <c:ext xmlns:c16="http://schemas.microsoft.com/office/drawing/2014/chart" uri="{C3380CC4-5D6E-409C-BE32-E72D297353CC}">
              <c16:uniqueId val="{0000000E-F1F8-4E2E-83CB-AA37136739D1}"/>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solidFill>
        <a:schemeClr val="lt1"/>
      </a:solidFill>
      <a:sp3d/>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C35C432-4AA9-4101-9F89-9F19952ABDF9}" type="datetimeFigureOut">
              <a:rPr lang="en-US" smtClean="0"/>
              <a:t>11/25/2024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E32374E-E001-459B-B97B-22C6821B9F47}" type="slidenum">
              <a:rPr lang="en-US" smtClean="0"/>
              <a:t>‹#›</a:t>
            </a:fld>
            <a:endParaRPr lang="en-US"/>
          </a:p>
        </p:txBody>
      </p:sp>
    </p:spTree>
    <p:extLst>
      <p:ext uri="{BB962C8B-B14F-4D97-AF65-F5344CB8AC3E}">
        <p14:creationId xmlns:p14="http://schemas.microsoft.com/office/powerpoint/2010/main" val="3630329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5209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5801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9854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p:txBody>
          <a:bodyPr/>
          <a:lstStyle/>
          <a:p>
            <a:pPr defTabSz="949478">
              <a:defRPr/>
            </a:pPr>
            <a:endParaRPr lang="en-US"/>
          </a:p>
        </p:txBody>
      </p:sp>
    </p:spTree>
    <p:extLst>
      <p:ext uri="{BB962C8B-B14F-4D97-AF65-F5344CB8AC3E}">
        <p14:creationId xmlns:p14="http://schemas.microsoft.com/office/powerpoint/2010/main" val="516465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4654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1097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will provide an overview of the capital program including the current active ledger, 5-year plan for new investment, and a detailed look at the FY25 allocations.</a:t>
            </a:r>
          </a:p>
        </p:txBody>
      </p:sp>
    </p:spTree>
    <p:extLst>
      <p:ext uri="{BB962C8B-B14F-4D97-AF65-F5344CB8AC3E}">
        <p14:creationId xmlns:p14="http://schemas.microsoft.com/office/powerpoint/2010/main" val="1478544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B4F46-E95E-E3FE-EF2E-E10EABCAE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7C02E-3EDF-8269-20D7-558027EC9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E8D53-EEAE-07F4-D13F-9C3E819B2EFB}"/>
              </a:ext>
            </a:extLst>
          </p:cNvPr>
          <p:cNvSpPr>
            <a:spLocks noGrp="1"/>
          </p:cNvSpPr>
          <p:nvPr>
            <p:ph type="body" idx="1"/>
          </p:nvPr>
        </p:nvSpPr>
        <p:spPr/>
        <p:txBody>
          <a:bodyPr/>
          <a:lstStyle/>
          <a:p>
            <a:pPr defTabSz="931774">
              <a:defRPr/>
            </a:pPr>
            <a:r>
              <a:rPr lang="en-US" baseline="0"/>
              <a:t>Because projects can take several years to complete, the five-year capital budget allocations will not show all the initiatives that are currently funded with work in-progress. As of September 30</a:t>
            </a:r>
            <a:r>
              <a:rPr lang="en-US" baseline="30000"/>
              <a:t>th</a:t>
            </a:r>
            <a:r>
              <a:rPr lang="en-US" baseline="0"/>
              <a:t>, 2024, the City’s capital ledger had a balance totaling more than $340 million with 271 active projects, including $63M remaining for active drainage projects, $41M for Traffic Management, Streets, &amp; Sidewalks, and $21M for Recreation Improvements. The rest of this presentation focuses only on NEW allocations proposed, but it is important to note that unlike the operating budget, we are not starting fresh from $0. Project managers and other staff provide reports regarding project implementation status. The Public can access active project information including semiannual updates and contact information for the Capital Projects Liaison on the City of Savannah website. All of the information in this presentation and more can be found in the FY25 Proposed Capital Improvement Program section of the Budget Book, starting at page 281.</a:t>
            </a:r>
            <a:endParaRPr lang="en-US"/>
          </a:p>
        </p:txBody>
      </p:sp>
    </p:spTree>
    <p:extLst>
      <p:ext uri="{BB962C8B-B14F-4D97-AF65-F5344CB8AC3E}">
        <p14:creationId xmlns:p14="http://schemas.microsoft.com/office/powerpoint/2010/main" val="1582976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0683E-5A92-6F20-2FAF-F22E50260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1FF83-635F-15A8-105B-6D3E2136F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24059-4A11-CF40-611F-0E2564A04FEF}"/>
              </a:ext>
            </a:extLst>
          </p:cNvPr>
          <p:cNvSpPr>
            <a:spLocks noGrp="1"/>
          </p:cNvSpPr>
          <p:nvPr>
            <p:ph type="body" idx="1"/>
          </p:nvPr>
        </p:nvSpPr>
        <p:spPr/>
        <p:txBody>
          <a:bodyPr/>
          <a:lstStyle/>
          <a:p>
            <a:r>
              <a:rPr lang="en-US"/>
              <a:t>Some highlights of the 5-year plan – the 5-year pay-go plan totals approximately $260M across all funding sources. The General Fund contribution is set at a 1-mill equivalent of $8.1M. Authorization to collect SPLOST VII expires in 2026, which is a primary driver of the overall decrease in the out-years. In addition to the pay-go plan, we also have significant bond issuances projected over the next five years.</a:t>
            </a:r>
          </a:p>
        </p:txBody>
      </p:sp>
    </p:spTree>
    <p:extLst>
      <p:ext uri="{BB962C8B-B14F-4D97-AF65-F5344CB8AC3E}">
        <p14:creationId xmlns:p14="http://schemas.microsoft.com/office/powerpoint/2010/main" val="1366545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0296E-B792-B983-BCEB-6F3E5F76A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0F09D-CF5B-ADFB-A921-F5885BBBD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29760-9569-6E6C-21F9-20F18909A206}"/>
              </a:ext>
            </a:extLst>
          </p:cNvPr>
          <p:cNvSpPr>
            <a:spLocks noGrp="1"/>
          </p:cNvSpPr>
          <p:nvPr>
            <p:ph type="body" idx="1"/>
          </p:nvPr>
        </p:nvSpPr>
        <p:spPr/>
        <p:txBody>
          <a:bodyPr/>
          <a:lstStyle/>
          <a:p>
            <a:r>
              <a:rPr lang="en-US"/>
              <a:t>Over $1 billion in potential debt issue is projected to support the FY25-FY29 capital plan. Nearly 90% is supported by the I&amp;D Water &amp; Sewer funds. The potential General Fund bond in FY26 would support municipal space planning, although alternative funding sources such as SPLOST are still being considered. Bond issuance is also being considered to facilitate the implementation of priority Tourism Product Development projects as specified in Council’s May 25</a:t>
            </a:r>
            <a:r>
              <a:rPr lang="en-US" baseline="30000"/>
              <a:t>th</a:t>
            </a:r>
            <a:r>
              <a:rPr lang="en-US"/>
              <a:t>, 2023 resolution, although neither the General Fund nor the TPD plans anticipate any debt issue in FY25. </a:t>
            </a:r>
          </a:p>
        </p:txBody>
      </p:sp>
    </p:spTree>
    <p:extLst>
      <p:ext uri="{BB962C8B-B14F-4D97-AF65-F5344CB8AC3E}">
        <p14:creationId xmlns:p14="http://schemas.microsoft.com/office/powerpoint/2010/main" val="1174271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F2E65-5060-A81B-A049-EA46CE9F0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1FBC4-AB28-6818-5502-D8C045EA5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182733-86D9-BFC1-76B1-BE2F4B661AA9}"/>
              </a:ext>
            </a:extLst>
          </p:cNvPr>
          <p:cNvSpPr>
            <a:spLocks noGrp="1"/>
          </p:cNvSpPr>
          <p:nvPr>
            <p:ph type="body" idx="1"/>
          </p:nvPr>
        </p:nvSpPr>
        <p:spPr/>
        <p:txBody>
          <a:bodyPr/>
          <a:lstStyle/>
          <a:p>
            <a:pPr defTabSz="931774">
              <a:defRPr/>
            </a:pPr>
            <a:r>
              <a:rPr lang="en-US" baseline="0"/>
              <a:t>78 projects are proposed for new allocations in FY25 totaling approximately $78.3M. Projects are described and listed in detail in the FY25-FY29 Proposed Capital Improvement Plan. A description of the improvement categories begins on page 293. Descriptions of the funds begin on page 295 including a listing of each project proposed for funding in FY25, followed by project pages for each project proposed for funding in FY25. Project pages include information such as the project scope, improvement category, objective, strategic alignment, funding and expense schedule, benefits, and operating budget impact. </a:t>
            </a:r>
            <a:endParaRPr lang="en-US"/>
          </a:p>
        </p:txBody>
      </p:sp>
    </p:spTree>
    <p:extLst>
      <p:ext uri="{BB962C8B-B14F-4D97-AF65-F5344CB8AC3E}">
        <p14:creationId xmlns:p14="http://schemas.microsoft.com/office/powerpoint/2010/main" val="935723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194EB-4B82-528D-1D0A-C3576657C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E89AC-8698-4528-993D-FE32C8194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5864C6-9A34-61B0-BD9A-0B843553165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3234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3843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2374E-E001-459B-B97B-22C6821B9F4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554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51B3B-E333-61E1-60A7-5DAB4C45F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469F7-A481-97C6-6183-239CF910C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7812EC-E80E-2094-2D89-741BEF70DE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5807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p:txBody>
          <a:bodyPr/>
          <a:lstStyle/>
          <a:p>
            <a:pPr defTabSz="967518">
              <a:defRPr/>
            </a:pPr>
            <a:endParaRPr lang="en-US"/>
          </a:p>
        </p:txBody>
      </p:sp>
    </p:spTree>
    <p:extLst>
      <p:ext uri="{BB962C8B-B14F-4D97-AF65-F5344CB8AC3E}">
        <p14:creationId xmlns:p14="http://schemas.microsoft.com/office/powerpoint/2010/main" val="83935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p:txBody>
          <a:bodyPr/>
          <a:lstStyle/>
          <a:p>
            <a:pPr defTabSz="967518">
              <a:defRPr/>
            </a:pPr>
            <a:endParaRPr lang="en-US" b="0">
              <a:latin typeface="Century Gothic" panose="020B0502020202020204" pitchFamily="34" charset="0"/>
            </a:endParaRPr>
          </a:p>
        </p:txBody>
      </p:sp>
    </p:spTree>
    <p:extLst>
      <p:ext uri="{BB962C8B-B14F-4D97-AF65-F5344CB8AC3E}">
        <p14:creationId xmlns:p14="http://schemas.microsoft.com/office/powerpoint/2010/main" val="2111297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9130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0788"/>
            <a:ext cx="5862638" cy="32972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1860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9037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E475C-3954-716B-6B0F-763503C836AB}"/>
              </a:ext>
            </a:extLst>
          </p:cNvPr>
          <p:cNvSpPr>
            <a:spLocks noGrp="1"/>
          </p:cNvSpPr>
          <p:nvPr>
            <p:ph type="title"/>
          </p:nvPr>
        </p:nvSpPr>
        <p:spPr/>
        <p:txBody>
          <a:bodyPr/>
          <a:lstStyle>
            <a:lvl1pPr>
              <a:defRPr b="0"/>
            </a:lvl1pPr>
          </a:lstStyle>
          <a:p>
            <a:r>
              <a:rPr lang="en-US"/>
              <a:t>Click to edit Master title style</a:t>
            </a:r>
          </a:p>
        </p:txBody>
      </p:sp>
      <p:sp>
        <p:nvSpPr>
          <p:cNvPr id="3" name="Slide Number Placeholder 2">
            <a:extLst>
              <a:ext uri="{FF2B5EF4-FFF2-40B4-BE49-F238E27FC236}">
                <a16:creationId xmlns:a16="http://schemas.microsoft.com/office/drawing/2014/main" id="{DC32D9AE-FB0A-9280-3F63-F4A16309145B}"/>
              </a:ext>
            </a:extLst>
          </p:cNvPr>
          <p:cNvSpPr>
            <a:spLocks noGrp="1"/>
          </p:cNvSpPr>
          <p:nvPr>
            <p:ph type="sldNum" sz="quarter" idx="10"/>
          </p:nvPr>
        </p:nvSpPr>
        <p:spPr/>
        <p:txBody>
          <a:bodyPr/>
          <a:lstStyle/>
          <a:p>
            <a:fld id="{F9092C4B-5256-42C0-99E7-1AA7CC438B26}" type="slidenum">
              <a:rPr lang="en-US" altLang="en-US" smtClean="0"/>
              <a:t>‹#›</a:t>
            </a:fld>
            <a:endParaRPr lang="en-US" altLang="en-US"/>
          </a:p>
        </p:txBody>
      </p:sp>
    </p:spTree>
    <p:extLst>
      <p:ext uri="{BB962C8B-B14F-4D97-AF65-F5344CB8AC3E}">
        <p14:creationId xmlns:p14="http://schemas.microsoft.com/office/powerpoint/2010/main" val="90650505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80EE2-587C-2D88-16AF-E16F5C2206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3404BB-72B7-62AE-B489-7767438093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57B6FC-31B2-F42F-1C84-21A7F1A6C1BC}"/>
              </a:ext>
            </a:extLst>
          </p:cNvPr>
          <p:cNvSpPr>
            <a:spLocks noGrp="1"/>
          </p:cNvSpPr>
          <p:nvPr>
            <p:ph type="dt" sz="half" idx="10"/>
          </p:nvPr>
        </p:nvSpPr>
        <p:spPr/>
        <p:txBody>
          <a:bodyPr/>
          <a:lstStyle/>
          <a:p>
            <a:r>
              <a:rPr lang="en-US"/>
              <a:t>11/20/2024</a:t>
            </a:r>
          </a:p>
        </p:txBody>
      </p:sp>
      <p:sp>
        <p:nvSpPr>
          <p:cNvPr id="5" name="Footer Placeholder 4">
            <a:extLst>
              <a:ext uri="{FF2B5EF4-FFF2-40B4-BE49-F238E27FC236}">
                <a16:creationId xmlns:a16="http://schemas.microsoft.com/office/drawing/2014/main" id="{9966E464-6BFA-6BAE-829F-7A254302007A}"/>
              </a:ext>
            </a:extLst>
          </p:cNvPr>
          <p:cNvSpPr>
            <a:spLocks noGrp="1"/>
          </p:cNvSpPr>
          <p:nvPr>
            <p:ph type="ftr" sz="quarter" idx="11"/>
          </p:nvPr>
        </p:nvSpPr>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13600AA0-99D0-8327-E5B0-DD97950B522F}"/>
              </a:ext>
            </a:extLst>
          </p:cNvPr>
          <p:cNvSpPr>
            <a:spLocks noGrp="1"/>
          </p:cNvSpPr>
          <p:nvPr>
            <p:ph type="sldNum" sz="quarter" idx="12"/>
          </p:nvPr>
        </p:nvSpPr>
        <p:spPr/>
        <p:txBody>
          <a:bodyPr/>
          <a:lstStyle/>
          <a:p>
            <a:fld id="{0BCA3EC7-486E-47E1-AA3D-CC66BAFEEB30}" type="slidenum">
              <a:rPr lang="en-US" smtClean="0"/>
              <a:t>‹#›</a:t>
            </a:fld>
            <a:endParaRPr lang="en-US"/>
          </a:p>
        </p:txBody>
      </p:sp>
    </p:spTree>
    <p:extLst>
      <p:ext uri="{BB962C8B-B14F-4D97-AF65-F5344CB8AC3E}">
        <p14:creationId xmlns:p14="http://schemas.microsoft.com/office/powerpoint/2010/main" val="38848516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reative 017">
    <p:spTree>
      <p:nvGrpSpPr>
        <p:cNvPr id="1" name=""/>
        <p:cNvGrpSpPr/>
        <p:nvPr/>
      </p:nvGrpSpPr>
      <p:grpSpPr>
        <a:xfrm>
          <a:off x="0" y="0"/>
          <a:ext cx="0" cy="0"/>
          <a:chOff x="0" y="0"/>
          <a:chExt cx="0" cy="0"/>
        </a:xfrm>
      </p:grpSpPr>
      <p:sp>
        <p:nvSpPr>
          <p:cNvPr id="15" name="Picture Placeholder 14"/>
          <p:cNvSpPr>
            <a:spLocks noGrp="1"/>
          </p:cNvSpPr>
          <p:nvPr>
            <p:ph type="pic" sz="quarter" idx="17"/>
          </p:nvPr>
        </p:nvSpPr>
        <p:spPr>
          <a:xfrm>
            <a:off x="7113646" y="3"/>
            <a:ext cx="3037801" cy="2219853"/>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13" name="Picture Placeholder 12"/>
          <p:cNvSpPr>
            <a:spLocks noGrp="1"/>
          </p:cNvSpPr>
          <p:nvPr>
            <p:ph type="pic" sz="quarter" idx="19"/>
          </p:nvPr>
        </p:nvSpPr>
        <p:spPr>
          <a:xfrm>
            <a:off x="7113646" y="4638150"/>
            <a:ext cx="3037801" cy="2219853"/>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3007327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Creative 018">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561955" y="782858"/>
            <a:ext cx="5033535"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3214273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reative 020">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4" y="0"/>
            <a:ext cx="5069305" cy="6858000"/>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1056918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Creative 021">
    <p:spTree>
      <p:nvGrpSpPr>
        <p:cNvPr id="1" name=""/>
        <p:cNvGrpSpPr/>
        <p:nvPr/>
      </p:nvGrpSpPr>
      <p:grpSpPr>
        <a:xfrm>
          <a:off x="0" y="0"/>
          <a:ext cx="0" cy="0"/>
          <a:chOff x="0" y="0"/>
          <a:chExt cx="0" cy="0"/>
        </a:xfrm>
      </p:grpSpPr>
      <p:sp>
        <p:nvSpPr>
          <p:cNvPr id="4" name="Picture Placeholder 7"/>
          <p:cNvSpPr>
            <a:spLocks noGrp="1"/>
          </p:cNvSpPr>
          <p:nvPr>
            <p:ph type="pic" sz="quarter" idx="19" hasCustomPrompt="1"/>
          </p:nvPr>
        </p:nvSpPr>
        <p:spPr>
          <a:xfrm>
            <a:off x="1293473" y="385013"/>
            <a:ext cx="4276347" cy="5698156"/>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8991328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Creative 022">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2" y="5"/>
            <a:ext cx="3248047"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6" name="Picture Placeholder 15"/>
          <p:cNvSpPr>
            <a:spLocks noGrp="1"/>
          </p:cNvSpPr>
          <p:nvPr>
            <p:ph type="pic" sz="quarter" idx="16"/>
          </p:nvPr>
        </p:nvSpPr>
        <p:spPr>
          <a:xfrm>
            <a:off x="2" y="3077296"/>
            <a:ext cx="3248047" cy="3780707"/>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7" name="Picture Placeholder 16"/>
          <p:cNvSpPr>
            <a:spLocks noGrp="1"/>
          </p:cNvSpPr>
          <p:nvPr>
            <p:ph type="pic" sz="quarter" idx="17"/>
          </p:nvPr>
        </p:nvSpPr>
        <p:spPr>
          <a:xfrm>
            <a:off x="3516430" y="4017196"/>
            <a:ext cx="3248047"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9" name="Picture Placeholder 15"/>
          <p:cNvSpPr>
            <a:spLocks noGrp="1"/>
          </p:cNvSpPr>
          <p:nvPr>
            <p:ph type="pic" sz="quarter" idx="18"/>
          </p:nvPr>
        </p:nvSpPr>
        <p:spPr>
          <a:xfrm>
            <a:off x="3516430" y="3"/>
            <a:ext cx="3248047" cy="3780707"/>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0876211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Creative 023">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8943955" y="5"/>
            <a:ext cx="3248047"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6" name="Picture Placeholder 15"/>
          <p:cNvSpPr>
            <a:spLocks noGrp="1"/>
          </p:cNvSpPr>
          <p:nvPr>
            <p:ph type="pic" sz="quarter" idx="16"/>
          </p:nvPr>
        </p:nvSpPr>
        <p:spPr>
          <a:xfrm>
            <a:off x="8943955" y="3077296"/>
            <a:ext cx="3248047" cy="3780707"/>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7" name="Picture Placeholder 16"/>
          <p:cNvSpPr>
            <a:spLocks noGrp="1"/>
          </p:cNvSpPr>
          <p:nvPr>
            <p:ph type="pic" sz="quarter" idx="17"/>
          </p:nvPr>
        </p:nvSpPr>
        <p:spPr>
          <a:xfrm>
            <a:off x="5441483" y="4017196"/>
            <a:ext cx="3248047"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9" name="Picture Placeholder 15"/>
          <p:cNvSpPr>
            <a:spLocks noGrp="1"/>
          </p:cNvSpPr>
          <p:nvPr>
            <p:ph type="pic" sz="quarter" idx="18"/>
          </p:nvPr>
        </p:nvSpPr>
        <p:spPr>
          <a:xfrm>
            <a:off x="5441483" y="3"/>
            <a:ext cx="3248047" cy="3780707"/>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4663765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Creative 024">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6106106" y="372180"/>
            <a:ext cx="5033535"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20" hasCustomPrompt="1"/>
          </p:nvPr>
        </p:nvSpPr>
        <p:spPr>
          <a:xfrm>
            <a:off x="8120992" y="2695077"/>
            <a:ext cx="3527675" cy="3367237"/>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119156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Creative 025">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1049635" y="372180"/>
            <a:ext cx="5033535"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20" hasCustomPrompt="1"/>
          </p:nvPr>
        </p:nvSpPr>
        <p:spPr>
          <a:xfrm>
            <a:off x="536285" y="2695077"/>
            <a:ext cx="3527675" cy="3367237"/>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196913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Creative 026">
    <p:spTree>
      <p:nvGrpSpPr>
        <p:cNvPr id="1" name=""/>
        <p:cNvGrpSpPr/>
        <p:nvPr/>
      </p:nvGrpSpPr>
      <p:grpSpPr>
        <a:xfrm>
          <a:off x="0" y="0"/>
          <a:ext cx="0" cy="0"/>
          <a:chOff x="0" y="0"/>
          <a:chExt cx="0" cy="0"/>
        </a:xfrm>
      </p:grpSpPr>
      <p:sp>
        <p:nvSpPr>
          <p:cNvPr id="4" name="Picture Placeholder 7"/>
          <p:cNvSpPr>
            <a:spLocks noGrp="1"/>
          </p:cNvSpPr>
          <p:nvPr>
            <p:ph type="pic" sz="quarter" idx="19" hasCustomPrompt="1"/>
          </p:nvPr>
        </p:nvSpPr>
        <p:spPr>
          <a:xfrm>
            <a:off x="8120991" y="372177"/>
            <a:ext cx="3523488" cy="3523488"/>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5" name="Picture Placeholder 7"/>
          <p:cNvSpPr>
            <a:spLocks noGrp="1"/>
          </p:cNvSpPr>
          <p:nvPr>
            <p:ph type="pic" sz="quarter" idx="20" hasCustomPrompt="1"/>
          </p:nvPr>
        </p:nvSpPr>
        <p:spPr>
          <a:xfrm>
            <a:off x="6355061" y="2695077"/>
            <a:ext cx="3527675" cy="3367237"/>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9417863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reative 027">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135706" y="-2"/>
            <a:ext cx="6056297"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5" y="5"/>
            <a:ext cx="6056297"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4066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F050-12A0-5B6A-C6CB-25B036E50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74E4DA-A4C1-0DB6-4B5B-90AE596328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F9823-A9BA-1084-241B-8393954BC06F}"/>
              </a:ext>
            </a:extLst>
          </p:cNvPr>
          <p:cNvSpPr>
            <a:spLocks noGrp="1"/>
          </p:cNvSpPr>
          <p:nvPr>
            <p:ph type="dt" sz="half" idx="10"/>
          </p:nvPr>
        </p:nvSpPr>
        <p:spPr/>
        <p:txBody>
          <a:bodyPr/>
          <a:lstStyle/>
          <a:p>
            <a:r>
              <a:rPr lang="en-US"/>
              <a:t>11/20/2024</a:t>
            </a:r>
          </a:p>
        </p:txBody>
      </p:sp>
      <p:sp>
        <p:nvSpPr>
          <p:cNvPr id="5" name="Footer Placeholder 4">
            <a:extLst>
              <a:ext uri="{FF2B5EF4-FFF2-40B4-BE49-F238E27FC236}">
                <a16:creationId xmlns:a16="http://schemas.microsoft.com/office/drawing/2014/main" id="{9AEA865F-D2F1-0AEE-58CF-74B2A5CFB314}"/>
              </a:ext>
            </a:extLst>
          </p:cNvPr>
          <p:cNvSpPr>
            <a:spLocks noGrp="1"/>
          </p:cNvSpPr>
          <p:nvPr>
            <p:ph type="ftr" sz="quarter" idx="11"/>
          </p:nvPr>
        </p:nvSpPr>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F81ED433-BA43-D67A-B22C-CCC9769055EB}"/>
              </a:ext>
            </a:extLst>
          </p:cNvPr>
          <p:cNvSpPr>
            <a:spLocks noGrp="1"/>
          </p:cNvSpPr>
          <p:nvPr>
            <p:ph type="sldNum" sz="quarter" idx="12"/>
          </p:nvPr>
        </p:nvSpPr>
        <p:spPr/>
        <p:txBody>
          <a:bodyPr/>
          <a:lstStyle/>
          <a:p>
            <a:fld id="{0BCA3EC7-486E-47E1-AA3D-CC66BAFEEB30}" type="slidenum">
              <a:rPr lang="en-US" smtClean="0"/>
              <a:t>‹#›</a:t>
            </a:fld>
            <a:endParaRPr lang="en-US"/>
          </a:p>
        </p:txBody>
      </p:sp>
    </p:spTree>
    <p:extLst>
      <p:ext uri="{BB962C8B-B14F-4D97-AF65-F5344CB8AC3E}">
        <p14:creationId xmlns:p14="http://schemas.microsoft.com/office/powerpoint/2010/main" val="20680710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Creative 028">
    <p:spTree>
      <p:nvGrpSpPr>
        <p:cNvPr id="1" name=""/>
        <p:cNvGrpSpPr/>
        <p:nvPr/>
      </p:nvGrpSpPr>
      <p:grpSpPr>
        <a:xfrm>
          <a:off x="0" y="0"/>
          <a:ext cx="0" cy="0"/>
          <a:chOff x="0" y="0"/>
          <a:chExt cx="0" cy="0"/>
        </a:xfrm>
      </p:grpSpPr>
      <p:sp>
        <p:nvSpPr>
          <p:cNvPr id="6" name="Picture Placeholder 10"/>
          <p:cNvSpPr>
            <a:spLocks noGrp="1"/>
          </p:cNvSpPr>
          <p:nvPr>
            <p:ph type="pic" sz="quarter" idx="14"/>
          </p:nvPr>
        </p:nvSpPr>
        <p:spPr>
          <a:xfrm>
            <a:off x="6135706" y="3429001"/>
            <a:ext cx="6056297"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7" name="Picture Placeholder 11"/>
          <p:cNvSpPr>
            <a:spLocks noGrp="1"/>
          </p:cNvSpPr>
          <p:nvPr>
            <p:ph type="pic" sz="quarter" idx="15"/>
          </p:nvPr>
        </p:nvSpPr>
        <p:spPr>
          <a:xfrm>
            <a:off x="5" y="3429004"/>
            <a:ext cx="6056297"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1865895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reative 029">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1" y="0"/>
            <a:ext cx="3098267" cy="6858000"/>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6" name="Picture Placeholder 11"/>
          <p:cNvSpPr>
            <a:spLocks noGrp="1"/>
          </p:cNvSpPr>
          <p:nvPr>
            <p:ph type="pic" sz="quarter" idx="20" hasCustomPrompt="1"/>
          </p:nvPr>
        </p:nvSpPr>
        <p:spPr>
          <a:xfrm>
            <a:off x="3272592" y="0"/>
            <a:ext cx="3098267" cy="6858000"/>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9831449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reative 030">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5821145" y="0"/>
            <a:ext cx="3098267" cy="6858000"/>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6" name="Picture Placeholder 11"/>
          <p:cNvSpPr>
            <a:spLocks noGrp="1"/>
          </p:cNvSpPr>
          <p:nvPr>
            <p:ph type="pic" sz="quarter" idx="20" hasCustomPrompt="1"/>
          </p:nvPr>
        </p:nvSpPr>
        <p:spPr>
          <a:xfrm>
            <a:off x="9093736" y="0"/>
            <a:ext cx="3098267" cy="6858000"/>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7836557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reative 031">
    <p:spTree>
      <p:nvGrpSpPr>
        <p:cNvPr id="1" name=""/>
        <p:cNvGrpSpPr/>
        <p:nvPr/>
      </p:nvGrpSpPr>
      <p:grpSpPr>
        <a:xfrm>
          <a:off x="0" y="0"/>
          <a:ext cx="0" cy="0"/>
          <a:chOff x="0" y="0"/>
          <a:chExt cx="0" cy="0"/>
        </a:xfrm>
      </p:grpSpPr>
      <p:sp>
        <p:nvSpPr>
          <p:cNvPr id="13" name="Picture Placeholder 12"/>
          <p:cNvSpPr>
            <a:spLocks noGrp="1"/>
          </p:cNvSpPr>
          <p:nvPr>
            <p:ph type="pic" sz="quarter" idx="17"/>
          </p:nvPr>
        </p:nvSpPr>
        <p:spPr>
          <a:xfrm>
            <a:off x="3437107" y="342900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2" name="Picture Placeholder 11"/>
          <p:cNvSpPr>
            <a:spLocks noGrp="1"/>
          </p:cNvSpPr>
          <p:nvPr>
            <p:ph type="pic" sz="quarter" idx="18"/>
          </p:nvPr>
        </p:nvSpPr>
        <p:spPr>
          <a:xfrm>
            <a:off x="2" y="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4" name="Picture Placeholder 3"/>
          <p:cNvSpPr>
            <a:spLocks noGrp="1"/>
          </p:cNvSpPr>
          <p:nvPr>
            <p:ph type="pic" sz="quarter" idx="19"/>
          </p:nvPr>
        </p:nvSpPr>
        <p:spPr>
          <a:xfrm>
            <a:off x="3437107" y="0"/>
            <a:ext cx="8754895"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6563469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Creative 032">
    <p:spTree>
      <p:nvGrpSpPr>
        <p:cNvPr id="1" name=""/>
        <p:cNvGrpSpPr/>
        <p:nvPr/>
      </p:nvGrpSpPr>
      <p:grpSpPr>
        <a:xfrm>
          <a:off x="0" y="0"/>
          <a:ext cx="0" cy="0"/>
          <a:chOff x="0" y="0"/>
          <a:chExt cx="0" cy="0"/>
        </a:xfrm>
      </p:grpSpPr>
      <p:sp>
        <p:nvSpPr>
          <p:cNvPr id="13" name="Picture Placeholder 12"/>
          <p:cNvSpPr>
            <a:spLocks noGrp="1"/>
          </p:cNvSpPr>
          <p:nvPr>
            <p:ph type="pic" sz="quarter" idx="17"/>
          </p:nvPr>
        </p:nvSpPr>
        <p:spPr>
          <a:xfrm>
            <a:off x="5317790" y="342900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2" name="Picture Placeholder 11"/>
          <p:cNvSpPr>
            <a:spLocks noGrp="1"/>
          </p:cNvSpPr>
          <p:nvPr>
            <p:ph type="pic" sz="quarter" idx="18"/>
          </p:nvPr>
        </p:nvSpPr>
        <p:spPr>
          <a:xfrm>
            <a:off x="8754895" y="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4" name="Picture Placeholder 3"/>
          <p:cNvSpPr>
            <a:spLocks noGrp="1"/>
          </p:cNvSpPr>
          <p:nvPr>
            <p:ph type="pic" sz="quarter" idx="19"/>
          </p:nvPr>
        </p:nvSpPr>
        <p:spPr>
          <a:xfrm>
            <a:off x="2" y="0"/>
            <a:ext cx="8754895"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9643396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Creative 033">
    <p:spTree>
      <p:nvGrpSpPr>
        <p:cNvPr id="1" name=""/>
        <p:cNvGrpSpPr/>
        <p:nvPr/>
      </p:nvGrpSpPr>
      <p:grpSpPr>
        <a:xfrm>
          <a:off x="0" y="0"/>
          <a:ext cx="0" cy="0"/>
          <a:chOff x="0" y="0"/>
          <a:chExt cx="0" cy="0"/>
        </a:xfrm>
      </p:grpSpPr>
      <p:sp>
        <p:nvSpPr>
          <p:cNvPr id="13" name="Picture Placeholder 12"/>
          <p:cNvSpPr>
            <a:spLocks noGrp="1"/>
          </p:cNvSpPr>
          <p:nvPr>
            <p:ph type="pic" sz="quarter" idx="17"/>
          </p:nvPr>
        </p:nvSpPr>
        <p:spPr>
          <a:xfrm>
            <a:off x="3437107" y="342900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2" name="Picture Placeholder 11"/>
          <p:cNvSpPr>
            <a:spLocks noGrp="1"/>
          </p:cNvSpPr>
          <p:nvPr>
            <p:ph type="pic" sz="quarter" idx="18"/>
          </p:nvPr>
        </p:nvSpPr>
        <p:spPr>
          <a:xfrm>
            <a:off x="2" y="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4008511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reative 034">
    <p:spTree>
      <p:nvGrpSpPr>
        <p:cNvPr id="1" name=""/>
        <p:cNvGrpSpPr/>
        <p:nvPr/>
      </p:nvGrpSpPr>
      <p:grpSpPr>
        <a:xfrm>
          <a:off x="0" y="0"/>
          <a:ext cx="0" cy="0"/>
          <a:chOff x="0" y="0"/>
          <a:chExt cx="0" cy="0"/>
        </a:xfrm>
      </p:grpSpPr>
      <p:sp>
        <p:nvSpPr>
          <p:cNvPr id="13" name="Picture Placeholder 12"/>
          <p:cNvSpPr>
            <a:spLocks noGrp="1"/>
          </p:cNvSpPr>
          <p:nvPr>
            <p:ph type="pic" sz="quarter" idx="17"/>
          </p:nvPr>
        </p:nvSpPr>
        <p:spPr>
          <a:xfrm>
            <a:off x="5317790" y="342900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2" name="Picture Placeholder 11"/>
          <p:cNvSpPr>
            <a:spLocks noGrp="1"/>
          </p:cNvSpPr>
          <p:nvPr>
            <p:ph type="pic" sz="quarter" idx="18"/>
          </p:nvPr>
        </p:nvSpPr>
        <p:spPr>
          <a:xfrm>
            <a:off x="8754895" y="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1949002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Creative 036">
    <p:spTree>
      <p:nvGrpSpPr>
        <p:cNvPr id="1" name=""/>
        <p:cNvGrpSpPr/>
        <p:nvPr/>
      </p:nvGrpSpPr>
      <p:grpSpPr>
        <a:xfrm>
          <a:off x="0" y="0"/>
          <a:ext cx="0" cy="0"/>
          <a:chOff x="0" y="0"/>
          <a:chExt cx="0" cy="0"/>
        </a:xfrm>
      </p:grpSpPr>
      <p:sp>
        <p:nvSpPr>
          <p:cNvPr id="14" name="Picture Placeholder 13"/>
          <p:cNvSpPr>
            <a:spLocks noGrp="1"/>
          </p:cNvSpPr>
          <p:nvPr>
            <p:ph type="pic" sz="quarter" idx="18"/>
          </p:nvPr>
        </p:nvSpPr>
        <p:spPr>
          <a:xfrm>
            <a:off x="9530159" y="5"/>
            <a:ext cx="2661844" cy="4476415"/>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13" name="Picture Placeholder 12"/>
          <p:cNvSpPr>
            <a:spLocks noGrp="1"/>
          </p:cNvSpPr>
          <p:nvPr>
            <p:ph type="pic" sz="quarter" idx="19"/>
          </p:nvPr>
        </p:nvSpPr>
        <p:spPr>
          <a:xfrm>
            <a:off x="9530159" y="4476420"/>
            <a:ext cx="2661844" cy="2381585"/>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5" name="Picture Placeholder 4"/>
          <p:cNvSpPr>
            <a:spLocks noGrp="1"/>
          </p:cNvSpPr>
          <p:nvPr>
            <p:ph type="pic" sz="quarter" idx="20"/>
          </p:nvPr>
        </p:nvSpPr>
        <p:spPr>
          <a:xfrm>
            <a:off x="6868318" y="1"/>
            <a:ext cx="2661844" cy="3580597"/>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6" name="Picture Placeholder 5"/>
          <p:cNvSpPr>
            <a:spLocks noGrp="1"/>
          </p:cNvSpPr>
          <p:nvPr>
            <p:ph type="pic" sz="quarter" idx="21"/>
          </p:nvPr>
        </p:nvSpPr>
        <p:spPr>
          <a:xfrm>
            <a:off x="6868318" y="3580600"/>
            <a:ext cx="2661844" cy="3277403"/>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7" name="Picture Placeholder 6"/>
          <p:cNvSpPr>
            <a:spLocks noGrp="1"/>
          </p:cNvSpPr>
          <p:nvPr>
            <p:ph type="pic" sz="quarter" idx="22"/>
          </p:nvPr>
        </p:nvSpPr>
        <p:spPr>
          <a:xfrm>
            <a:off x="4206474" y="2"/>
            <a:ext cx="2661844" cy="2412732"/>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8" name="Picture Placeholder 7"/>
          <p:cNvSpPr>
            <a:spLocks noGrp="1"/>
          </p:cNvSpPr>
          <p:nvPr>
            <p:ph type="pic" sz="quarter" idx="23"/>
          </p:nvPr>
        </p:nvSpPr>
        <p:spPr>
          <a:xfrm>
            <a:off x="4206474" y="2412734"/>
            <a:ext cx="2661844" cy="4445268"/>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1016155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Creative 037">
    <p:spTree>
      <p:nvGrpSpPr>
        <p:cNvPr id="1" name=""/>
        <p:cNvGrpSpPr/>
        <p:nvPr/>
      </p:nvGrpSpPr>
      <p:grpSpPr>
        <a:xfrm>
          <a:off x="0" y="0"/>
          <a:ext cx="0" cy="0"/>
          <a:chOff x="0" y="0"/>
          <a:chExt cx="0" cy="0"/>
        </a:xfrm>
      </p:grpSpPr>
      <p:sp>
        <p:nvSpPr>
          <p:cNvPr id="19" name="Picture Placeholder 18"/>
          <p:cNvSpPr>
            <a:spLocks noGrp="1"/>
          </p:cNvSpPr>
          <p:nvPr>
            <p:ph type="pic" sz="quarter" idx="19"/>
          </p:nvPr>
        </p:nvSpPr>
        <p:spPr>
          <a:xfrm>
            <a:off x="8166504" y="-2"/>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18" name="Picture Placeholder 17"/>
          <p:cNvSpPr>
            <a:spLocks noGrp="1"/>
          </p:cNvSpPr>
          <p:nvPr>
            <p:ph type="pic" sz="quarter" idx="20"/>
          </p:nvPr>
        </p:nvSpPr>
        <p:spPr>
          <a:xfrm>
            <a:off x="4083253" y="-2"/>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17" name="Picture Placeholder 16"/>
          <p:cNvSpPr>
            <a:spLocks noGrp="1"/>
          </p:cNvSpPr>
          <p:nvPr>
            <p:ph type="pic" sz="quarter" idx="21"/>
          </p:nvPr>
        </p:nvSpPr>
        <p:spPr>
          <a:xfrm>
            <a:off x="1" y="-2"/>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097362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Creative 038">
    <p:spTree>
      <p:nvGrpSpPr>
        <p:cNvPr id="1" name=""/>
        <p:cNvGrpSpPr/>
        <p:nvPr/>
      </p:nvGrpSpPr>
      <p:grpSpPr>
        <a:xfrm>
          <a:off x="0" y="0"/>
          <a:ext cx="0" cy="0"/>
          <a:chOff x="0" y="0"/>
          <a:chExt cx="0" cy="0"/>
        </a:xfrm>
      </p:grpSpPr>
      <p:sp>
        <p:nvSpPr>
          <p:cNvPr id="7" name="Picture Placeholder 18"/>
          <p:cNvSpPr>
            <a:spLocks noGrp="1"/>
          </p:cNvSpPr>
          <p:nvPr>
            <p:ph type="pic" sz="quarter" idx="19"/>
          </p:nvPr>
        </p:nvSpPr>
        <p:spPr>
          <a:xfrm>
            <a:off x="8166504" y="3315904"/>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8" name="Picture Placeholder 17"/>
          <p:cNvSpPr>
            <a:spLocks noGrp="1"/>
          </p:cNvSpPr>
          <p:nvPr>
            <p:ph type="pic" sz="quarter" idx="20"/>
          </p:nvPr>
        </p:nvSpPr>
        <p:spPr>
          <a:xfrm>
            <a:off x="4083253" y="3315904"/>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9" name="Picture Placeholder 16"/>
          <p:cNvSpPr>
            <a:spLocks noGrp="1"/>
          </p:cNvSpPr>
          <p:nvPr>
            <p:ph type="pic" sz="quarter" idx="21"/>
          </p:nvPr>
        </p:nvSpPr>
        <p:spPr>
          <a:xfrm>
            <a:off x="1" y="3315904"/>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481737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AAA0-ACAD-4035-5060-9681DB7711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73F1D-3A2E-E286-DCB7-814F23DA9E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60C01F-67F5-6ADE-EB95-90C16297D5C4}"/>
              </a:ext>
            </a:extLst>
          </p:cNvPr>
          <p:cNvSpPr>
            <a:spLocks noGrp="1"/>
          </p:cNvSpPr>
          <p:nvPr>
            <p:ph type="dt" sz="half" idx="10"/>
          </p:nvPr>
        </p:nvSpPr>
        <p:spPr/>
        <p:txBody>
          <a:bodyPr/>
          <a:lstStyle/>
          <a:p>
            <a:r>
              <a:rPr lang="en-US"/>
              <a:t>11/20/2024</a:t>
            </a:r>
          </a:p>
        </p:txBody>
      </p:sp>
      <p:sp>
        <p:nvSpPr>
          <p:cNvPr id="5" name="Footer Placeholder 4">
            <a:extLst>
              <a:ext uri="{FF2B5EF4-FFF2-40B4-BE49-F238E27FC236}">
                <a16:creationId xmlns:a16="http://schemas.microsoft.com/office/drawing/2014/main" id="{F77ACB14-0161-C849-71B5-1B7AD97A9072}"/>
              </a:ext>
            </a:extLst>
          </p:cNvPr>
          <p:cNvSpPr>
            <a:spLocks noGrp="1"/>
          </p:cNvSpPr>
          <p:nvPr>
            <p:ph type="ftr" sz="quarter" idx="11"/>
          </p:nvPr>
        </p:nvSpPr>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90FCCD70-DB81-1E4D-A5CA-7DF1EF3AEC52}"/>
              </a:ext>
            </a:extLst>
          </p:cNvPr>
          <p:cNvSpPr>
            <a:spLocks noGrp="1"/>
          </p:cNvSpPr>
          <p:nvPr>
            <p:ph type="sldNum" sz="quarter" idx="12"/>
          </p:nvPr>
        </p:nvSpPr>
        <p:spPr/>
        <p:txBody>
          <a:bodyPr/>
          <a:lstStyle/>
          <a:p>
            <a:fld id="{0BCA3EC7-486E-47E1-AA3D-CC66BAFEEB30}" type="slidenum">
              <a:rPr lang="en-US" smtClean="0"/>
              <a:t>‹#›</a:t>
            </a:fld>
            <a:endParaRPr lang="en-US"/>
          </a:p>
        </p:txBody>
      </p:sp>
    </p:spTree>
    <p:extLst>
      <p:ext uri="{BB962C8B-B14F-4D97-AF65-F5344CB8AC3E}">
        <p14:creationId xmlns:p14="http://schemas.microsoft.com/office/powerpoint/2010/main" val="24670523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Creative 040">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4308911" y="341038"/>
            <a:ext cx="3556000" cy="4555957"/>
          </a:xfrm>
          <a:prstGeom prst="rect">
            <a:avLst/>
          </a:prstGeom>
          <a:solidFill>
            <a:schemeClr val="bg1">
              <a:lumMod val="95000"/>
            </a:schemeClr>
          </a:solidFill>
          <a:ln w="19050">
            <a:noFill/>
          </a:ln>
        </p:spPr>
        <p:txBody>
          <a:bodyPr lIns="0" tIns="0" rIns="0" bIns="182880" anchor="b"/>
          <a:lstStyle>
            <a:lvl1pPr algn="ctr" rtl="0">
              <a:buNone/>
              <a:defRPr sz="1400">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508000" y="341038"/>
            <a:ext cx="3556000" cy="4555957"/>
          </a:xfrm>
          <a:prstGeom prst="rect">
            <a:avLst/>
          </a:prstGeom>
          <a:solidFill>
            <a:schemeClr val="bg1">
              <a:lumMod val="95000"/>
            </a:schemeClr>
          </a:solidFill>
          <a:ln w="19050">
            <a:noFill/>
          </a:ln>
        </p:spPr>
        <p:txBody>
          <a:bodyPr lIns="0" tIns="0" rIns="0" bIns="182880" anchor="b"/>
          <a:lstStyle>
            <a:lvl1pPr algn="ctr" rtl="0">
              <a:buNone/>
              <a:defRPr sz="1400">
                <a:solidFill>
                  <a:schemeClr val="tx1">
                    <a:lumMod val="75000"/>
                    <a:lumOff val="25000"/>
                  </a:schemeClr>
                </a:solidFill>
              </a:defRPr>
            </a:lvl1pPr>
          </a:lstStyle>
          <a:p>
            <a:r>
              <a:rPr lang="en-US"/>
              <a:t>Image Holder</a:t>
            </a:r>
          </a:p>
        </p:txBody>
      </p:sp>
      <p:sp>
        <p:nvSpPr>
          <p:cNvPr id="6" name="Picture Placeholder 7"/>
          <p:cNvSpPr>
            <a:spLocks noGrp="1"/>
          </p:cNvSpPr>
          <p:nvPr>
            <p:ph type="pic" sz="quarter" idx="12" hasCustomPrompt="1"/>
          </p:nvPr>
        </p:nvSpPr>
        <p:spPr>
          <a:xfrm>
            <a:off x="8109817" y="341038"/>
            <a:ext cx="3556000" cy="4555957"/>
          </a:xfrm>
          <a:prstGeom prst="rect">
            <a:avLst/>
          </a:prstGeom>
          <a:solidFill>
            <a:schemeClr val="bg1">
              <a:lumMod val="95000"/>
            </a:schemeClr>
          </a:solidFill>
          <a:ln w="19050">
            <a:noFill/>
          </a:ln>
        </p:spPr>
        <p:txBody>
          <a:bodyPr lIns="0" tIns="0" rIns="0" bIns="182880" anchor="b"/>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7633740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Creative 041">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504662" y="2079924"/>
            <a:ext cx="2662588" cy="1996779"/>
          </a:xfrm>
          <a:prstGeom prst="ellipse">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75" name="Picture Placeholder 7"/>
          <p:cNvSpPr>
            <a:spLocks noGrp="1"/>
          </p:cNvSpPr>
          <p:nvPr>
            <p:ph type="pic" sz="quarter" idx="30" hasCustomPrompt="1"/>
          </p:nvPr>
        </p:nvSpPr>
        <p:spPr>
          <a:xfrm>
            <a:off x="3357527" y="2079924"/>
            <a:ext cx="2662588" cy="1996779"/>
          </a:xfrm>
          <a:prstGeom prst="ellipse">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89" name="Picture Placeholder 7"/>
          <p:cNvSpPr>
            <a:spLocks noGrp="1"/>
          </p:cNvSpPr>
          <p:nvPr>
            <p:ph type="pic" sz="quarter" idx="34" hasCustomPrompt="1"/>
          </p:nvPr>
        </p:nvSpPr>
        <p:spPr>
          <a:xfrm>
            <a:off x="6167814" y="2079924"/>
            <a:ext cx="2662588" cy="1996779"/>
          </a:xfrm>
          <a:prstGeom prst="ellipse">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94" name="Picture Placeholder 7"/>
          <p:cNvSpPr>
            <a:spLocks noGrp="1"/>
          </p:cNvSpPr>
          <p:nvPr>
            <p:ph type="pic" sz="quarter" idx="38" hasCustomPrompt="1"/>
          </p:nvPr>
        </p:nvSpPr>
        <p:spPr>
          <a:xfrm>
            <a:off x="9001426" y="2079924"/>
            <a:ext cx="2662588" cy="1996779"/>
          </a:xfrm>
          <a:prstGeom prst="ellipse">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8"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EDITE SUBTITLE</a:t>
            </a:r>
          </a:p>
        </p:txBody>
      </p:sp>
      <p:sp>
        <p:nvSpPr>
          <p:cNvPr id="9"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Tree>
    <p:extLst>
      <p:ext uri="{BB962C8B-B14F-4D97-AF65-F5344CB8AC3E}">
        <p14:creationId xmlns:p14="http://schemas.microsoft.com/office/powerpoint/2010/main" val="3509999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reative 042">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502856" y="1470463"/>
            <a:ext cx="2666201" cy="2907632"/>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75" name="Picture Placeholder 7"/>
          <p:cNvSpPr>
            <a:spLocks noGrp="1"/>
          </p:cNvSpPr>
          <p:nvPr>
            <p:ph type="pic" sz="quarter" idx="30" hasCustomPrompt="1"/>
          </p:nvPr>
        </p:nvSpPr>
        <p:spPr>
          <a:xfrm>
            <a:off x="3355721" y="1470463"/>
            <a:ext cx="2666201" cy="2907632"/>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89" name="Picture Placeholder 7"/>
          <p:cNvSpPr>
            <a:spLocks noGrp="1"/>
          </p:cNvSpPr>
          <p:nvPr>
            <p:ph type="pic" sz="quarter" idx="34" hasCustomPrompt="1"/>
          </p:nvPr>
        </p:nvSpPr>
        <p:spPr>
          <a:xfrm>
            <a:off x="6166007" y="1470463"/>
            <a:ext cx="2666201" cy="2907632"/>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94" name="Picture Placeholder 7"/>
          <p:cNvSpPr>
            <a:spLocks noGrp="1"/>
          </p:cNvSpPr>
          <p:nvPr>
            <p:ph type="pic" sz="quarter" idx="38" hasCustomPrompt="1"/>
          </p:nvPr>
        </p:nvSpPr>
        <p:spPr>
          <a:xfrm>
            <a:off x="8999620" y="1470463"/>
            <a:ext cx="2666201" cy="2907632"/>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8"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8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EDITE SUBTITLE</a:t>
            </a:r>
          </a:p>
        </p:txBody>
      </p:sp>
      <p:sp>
        <p:nvSpPr>
          <p:cNvPr id="9"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Tree>
    <p:extLst>
      <p:ext uri="{BB962C8B-B14F-4D97-AF65-F5344CB8AC3E}">
        <p14:creationId xmlns:p14="http://schemas.microsoft.com/office/powerpoint/2010/main" val="7219807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Creative 043">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5094973" y="0"/>
            <a:ext cx="4029777" cy="6858000"/>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8186361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reative 044">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1036803" y="628851"/>
            <a:ext cx="5033535" cy="5184808"/>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7159447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reative 045">
    <p:spTree>
      <p:nvGrpSpPr>
        <p:cNvPr id="1" name=""/>
        <p:cNvGrpSpPr/>
        <p:nvPr/>
      </p:nvGrpSpPr>
      <p:grpSpPr>
        <a:xfrm>
          <a:off x="0" y="0"/>
          <a:ext cx="0" cy="0"/>
          <a:chOff x="0" y="0"/>
          <a:chExt cx="0" cy="0"/>
        </a:xfrm>
      </p:grpSpPr>
      <p:sp>
        <p:nvSpPr>
          <p:cNvPr id="20" name="Picture Placeholder 19"/>
          <p:cNvSpPr>
            <a:spLocks noGrp="1"/>
          </p:cNvSpPr>
          <p:nvPr>
            <p:ph type="pic" sz="quarter" idx="20" hasCustomPrompt="1"/>
          </p:nvPr>
        </p:nvSpPr>
        <p:spPr>
          <a:xfrm>
            <a:off x="544752" y="337227"/>
            <a:ext cx="2775625" cy="2775625"/>
          </a:xfrm>
          <a:custGeom>
            <a:avLst/>
            <a:gdLst>
              <a:gd name="connsiteX0" fmla="*/ 0 w 2081719"/>
              <a:gd name="connsiteY0" fmla="*/ 0 h 2081719"/>
              <a:gd name="connsiteX1" fmla="*/ 2081719 w 2081719"/>
              <a:gd name="connsiteY1" fmla="*/ 0 h 2081719"/>
              <a:gd name="connsiteX2" fmla="*/ 2081719 w 2081719"/>
              <a:gd name="connsiteY2" fmla="*/ 2081719 h 2081719"/>
              <a:gd name="connsiteX3" fmla="*/ 0 w 2081719"/>
              <a:gd name="connsiteY3" fmla="*/ 2081719 h 2081719"/>
            </a:gdLst>
            <a:ahLst/>
            <a:cxnLst>
              <a:cxn ang="0">
                <a:pos x="connsiteX0" y="connsiteY0"/>
              </a:cxn>
              <a:cxn ang="0">
                <a:pos x="connsiteX1" y="connsiteY1"/>
              </a:cxn>
              <a:cxn ang="0">
                <a:pos x="connsiteX2" y="connsiteY2"/>
              </a:cxn>
              <a:cxn ang="0">
                <a:pos x="connsiteX3" y="connsiteY3"/>
              </a:cxn>
            </a:cxnLst>
            <a:rect l="l" t="t" r="r" b="b"/>
            <a:pathLst>
              <a:path w="2081719" h="2081719">
                <a:moveTo>
                  <a:pt x="0" y="0"/>
                </a:moveTo>
                <a:lnTo>
                  <a:pt x="2081719" y="0"/>
                </a:lnTo>
                <a:lnTo>
                  <a:pt x="2081719" y="2081719"/>
                </a:lnTo>
                <a:lnTo>
                  <a:pt x="0" y="20817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21" name="Picture Placeholder 20"/>
          <p:cNvSpPr>
            <a:spLocks noGrp="1"/>
          </p:cNvSpPr>
          <p:nvPr>
            <p:ph type="pic" sz="quarter" idx="21" hasCustomPrompt="1"/>
          </p:nvPr>
        </p:nvSpPr>
        <p:spPr>
          <a:xfrm>
            <a:off x="3495476" y="337227"/>
            <a:ext cx="2775625" cy="2775625"/>
          </a:xfrm>
          <a:custGeom>
            <a:avLst/>
            <a:gdLst>
              <a:gd name="connsiteX0" fmla="*/ 0 w 2081719"/>
              <a:gd name="connsiteY0" fmla="*/ 0 h 2081719"/>
              <a:gd name="connsiteX1" fmla="*/ 2081719 w 2081719"/>
              <a:gd name="connsiteY1" fmla="*/ 0 h 2081719"/>
              <a:gd name="connsiteX2" fmla="*/ 2081719 w 2081719"/>
              <a:gd name="connsiteY2" fmla="*/ 2081719 h 2081719"/>
              <a:gd name="connsiteX3" fmla="*/ 0 w 2081719"/>
              <a:gd name="connsiteY3" fmla="*/ 2081719 h 2081719"/>
            </a:gdLst>
            <a:ahLst/>
            <a:cxnLst>
              <a:cxn ang="0">
                <a:pos x="connsiteX0" y="connsiteY0"/>
              </a:cxn>
              <a:cxn ang="0">
                <a:pos x="connsiteX1" y="connsiteY1"/>
              </a:cxn>
              <a:cxn ang="0">
                <a:pos x="connsiteX2" y="connsiteY2"/>
              </a:cxn>
              <a:cxn ang="0">
                <a:pos x="connsiteX3" y="connsiteY3"/>
              </a:cxn>
            </a:cxnLst>
            <a:rect l="l" t="t" r="r" b="b"/>
            <a:pathLst>
              <a:path w="2081719" h="2081719">
                <a:moveTo>
                  <a:pt x="0" y="0"/>
                </a:moveTo>
                <a:lnTo>
                  <a:pt x="2081719" y="0"/>
                </a:lnTo>
                <a:lnTo>
                  <a:pt x="2081719" y="2081719"/>
                </a:lnTo>
                <a:lnTo>
                  <a:pt x="0" y="20817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19" name="Picture Placeholder 18"/>
          <p:cNvSpPr>
            <a:spLocks noGrp="1"/>
          </p:cNvSpPr>
          <p:nvPr>
            <p:ph type="pic" sz="quarter" idx="22" hasCustomPrompt="1"/>
          </p:nvPr>
        </p:nvSpPr>
        <p:spPr>
          <a:xfrm>
            <a:off x="544752" y="3295092"/>
            <a:ext cx="2775625" cy="2775625"/>
          </a:xfrm>
          <a:custGeom>
            <a:avLst/>
            <a:gdLst>
              <a:gd name="connsiteX0" fmla="*/ 0 w 2081719"/>
              <a:gd name="connsiteY0" fmla="*/ 0 h 2081719"/>
              <a:gd name="connsiteX1" fmla="*/ 2081719 w 2081719"/>
              <a:gd name="connsiteY1" fmla="*/ 0 h 2081719"/>
              <a:gd name="connsiteX2" fmla="*/ 2081719 w 2081719"/>
              <a:gd name="connsiteY2" fmla="*/ 2081719 h 2081719"/>
              <a:gd name="connsiteX3" fmla="*/ 0 w 2081719"/>
              <a:gd name="connsiteY3" fmla="*/ 2081719 h 2081719"/>
            </a:gdLst>
            <a:ahLst/>
            <a:cxnLst>
              <a:cxn ang="0">
                <a:pos x="connsiteX0" y="connsiteY0"/>
              </a:cxn>
              <a:cxn ang="0">
                <a:pos x="connsiteX1" y="connsiteY1"/>
              </a:cxn>
              <a:cxn ang="0">
                <a:pos x="connsiteX2" y="connsiteY2"/>
              </a:cxn>
              <a:cxn ang="0">
                <a:pos x="connsiteX3" y="connsiteY3"/>
              </a:cxn>
            </a:cxnLst>
            <a:rect l="l" t="t" r="r" b="b"/>
            <a:pathLst>
              <a:path w="2081719" h="2081719">
                <a:moveTo>
                  <a:pt x="0" y="0"/>
                </a:moveTo>
                <a:lnTo>
                  <a:pt x="2081719" y="0"/>
                </a:lnTo>
                <a:lnTo>
                  <a:pt x="2081719" y="2081719"/>
                </a:lnTo>
                <a:lnTo>
                  <a:pt x="0" y="20817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22" name="Picture Placeholder 21"/>
          <p:cNvSpPr>
            <a:spLocks noGrp="1"/>
          </p:cNvSpPr>
          <p:nvPr>
            <p:ph type="pic" sz="quarter" idx="23" hasCustomPrompt="1"/>
          </p:nvPr>
        </p:nvSpPr>
        <p:spPr>
          <a:xfrm>
            <a:off x="3495476" y="3295093"/>
            <a:ext cx="2775625" cy="2775625"/>
          </a:xfrm>
          <a:custGeom>
            <a:avLst/>
            <a:gdLst>
              <a:gd name="connsiteX0" fmla="*/ 0 w 2081719"/>
              <a:gd name="connsiteY0" fmla="*/ 0 h 2081719"/>
              <a:gd name="connsiteX1" fmla="*/ 2081719 w 2081719"/>
              <a:gd name="connsiteY1" fmla="*/ 0 h 2081719"/>
              <a:gd name="connsiteX2" fmla="*/ 2081719 w 2081719"/>
              <a:gd name="connsiteY2" fmla="*/ 2081719 h 2081719"/>
              <a:gd name="connsiteX3" fmla="*/ 0 w 2081719"/>
              <a:gd name="connsiteY3" fmla="*/ 2081719 h 2081719"/>
            </a:gdLst>
            <a:ahLst/>
            <a:cxnLst>
              <a:cxn ang="0">
                <a:pos x="connsiteX0" y="connsiteY0"/>
              </a:cxn>
              <a:cxn ang="0">
                <a:pos x="connsiteX1" y="connsiteY1"/>
              </a:cxn>
              <a:cxn ang="0">
                <a:pos x="connsiteX2" y="connsiteY2"/>
              </a:cxn>
              <a:cxn ang="0">
                <a:pos x="connsiteX3" y="connsiteY3"/>
              </a:cxn>
            </a:cxnLst>
            <a:rect l="l" t="t" r="r" b="b"/>
            <a:pathLst>
              <a:path w="2081719" h="2081719">
                <a:moveTo>
                  <a:pt x="0" y="0"/>
                </a:moveTo>
                <a:lnTo>
                  <a:pt x="2081719" y="0"/>
                </a:lnTo>
                <a:lnTo>
                  <a:pt x="2081719" y="2081719"/>
                </a:lnTo>
                <a:lnTo>
                  <a:pt x="0" y="20817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135095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reative 04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 y="4"/>
            <a:ext cx="12191999" cy="6857999"/>
          </a:xfrm>
          <a:prstGeom prst="rect">
            <a:avLst/>
          </a:prstGeom>
          <a:solidFill>
            <a:schemeClr val="tx1">
              <a:lumMod val="10000"/>
              <a:lumOff val="90000"/>
            </a:schemeClr>
          </a:solidFill>
        </p:spPr>
        <p:txBody>
          <a:bodyPr tIns="1548000" anchor="ctr"/>
          <a:lstStyle>
            <a:lvl1pPr marL="0" indent="0" algn="ctr">
              <a:buNone/>
              <a:defRPr sz="1051">
                <a:solidFill>
                  <a:schemeClr val="bg1">
                    <a:lumMod val="65000"/>
                  </a:schemeClr>
                </a:solidFill>
              </a:defRPr>
            </a:lvl1pPr>
          </a:lstStyle>
          <a:p>
            <a:endParaRPr lang="en-US"/>
          </a:p>
        </p:txBody>
      </p:sp>
      <p:sp>
        <p:nvSpPr>
          <p:cNvPr id="8"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EDITE SUBTITLE</a:t>
            </a:r>
          </a:p>
        </p:txBody>
      </p:sp>
      <p:sp>
        <p:nvSpPr>
          <p:cNvPr id="9"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solidFill>
              </a:defRPr>
            </a:lvl1pPr>
          </a:lstStyle>
          <a:p>
            <a:r>
              <a:rPr lang="en-US"/>
              <a:t>Click to edit Master title style</a:t>
            </a:r>
          </a:p>
        </p:txBody>
      </p:sp>
    </p:spTree>
    <p:extLst>
      <p:ext uri="{BB962C8B-B14F-4D97-AF65-F5344CB8AC3E}">
        <p14:creationId xmlns:p14="http://schemas.microsoft.com/office/powerpoint/2010/main" val="5923935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Creative 047">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 y="4"/>
            <a:ext cx="5069305" cy="3367315"/>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
        <p:nvSpPr>
          <p:cNvPr id="5" name="Picture Placeholder 2"/>
          <p:cNvSpPr>
            <a:spLocks noGrp="1"/>
          </p:cNvSpPr>
          <p:nvPr>
            <p:ph type="pic" sz="quarter" idx="12"/>
          </p:nvPr>
        </p:nvSpPr>
        <p:spPr>
          <a:xfrm>
            <a:off x="4" y="3490688"/>
            <a:ext cx="5069305" cy="3367315"/>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9916125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reative 048">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4" y="0"/>
            <a:ext cx="5069305" cy="2240280"/>
          </a:xfrm>
          <a:prstGeom prst="rect">
            <a:avLst/>
          </a:prstGeom>
          <a:solidFill>
            <a:schemeClr val="tx1">
              <a:lumMod val="10000"/>
              <a:lumOff val="90000"/>
            </a:schemeClr>
          </a:solidFill>
        </p:spPr>
        <p:txBody>
          <a:bodyPr tIns="1548000" bIns="274320" anchor="ctr"/>
          <a:lstStyle>
            <a:lvl1pPr marL="0" indent="0" algn="ctr">
              <a:buNone/>
              <a:defRPr sz="1200">
                <a:solidFill>
                  <a:schemeClr val="tx1">
                    <a:lumMod val="75000"/>
                    <a:lumOff val="25000"/>
                  </a:schemeClr>
                </a:solidFill>
              </a:defRPr>
            </a:lvl1pPr>
          </a:lstStyle>
          <a:p>
            <a:endParaRPr lang="en-US"/>
          </a:p>
        </p:txBody>
      </p:sp>
      <p:sp>
        <p:nvSpPr>
          <p:cNvPr id="9" name="Picture Placeholder 2"/>
          <p:cNvSpPr>
            <a:spLocks noGrp="1"/>
          </p:cNvSpPr>
          <p:nvPr>
            <p:ph type="pic" sz="quarter" idx="13"/>
          </p:nvPr>
        </p:nvSpPr>
        <p:spPr>
          <a:xfrm>
            <a:off x="4" y="4617720"/>
            <a:ext cx="5069305" cy="2240280"/>
          </a:xfrm>
          <a:prstGeom prst="rect">
            <a:avLst/>
          </a:prstGeom>
          <a:solidFill>
            <a:schemeClr val="tx1">
              <a:lumMod val="10000"/>
              <a:lumOff val="90000"/>
            </a:schemeClr>
          </a:solidFill>
        </p:spPr>
        <p:txBody>
          <a:bodyPr tIns="1548000" bIns="274320" anchor="ctr"/>
          <a:lstStyle>
            <a:lvl1pPr marL="0" indent="0" algn="ctr">
              <a:buNone/>
              <a:defRPr sz="1200">
                <a:solidFill>
                  <a:schemeClr val="tx1">
                    <a:lumMod val="75000"/>
                    <a:lumOff val="25000"/>
                  </a:schemeClr>
                </a:solidFill>
              </a:defRPr>
            </a:lvl1pPr>
          </a:lstStyle>
          <a:p>
            <a:endParaRPr lang="en-US"/>
          </a:p>
        </p:txBody>
      </p:sp>
      <p:sp>
        <p:nvSpPr>
          <p:cNvPr id="10" name="Picture Placeholder 2"/>
          <p:cNvSpPr>
            <a:spLocks noGrp="1"/>
          </p:cNvSpPr>
          <p:nvPr>
            <p:ph type="pic" sz="quarter" idx="14"/>
          </p:nvPr>
        </p:nvSpPr>
        <p:spPr>
          <a:xfrm>
            <a:off x="4" y="2308860"/>
            <a:ext cx="5069305" cy="2240280"/>
          </a:xfrm>
          <a:prstGeom prst="rect">
            <a:avLst/>
          </a:prstGeom>
          <a:solidFill>
            <a:schemeClr val="tx1">
              <a:lumMod val="10000"/>
              <a:lumOff val="90000"/>
            </a:schemeClr>
          </a:solidFill>
        </p:spPr>
        <p:txBody>
          <a:bodyPr tIns="1548000" bIns="274320" anchor="ct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4245398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Creative 049">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508001" y="378085"/>
            <a:ext cx="5588000" cy="5692248"/>
          </a:xfrm>
          <a:prstGeom prst="rect">
            <a:avLst/>
          </a:prstGeom>
          <a:solidFill>
            <a:schemeClr val="tx2">
              <a:lumMod val="10000"/>
              <a:lumOff val="90000"/>
            </a:schemeClr>
          </a:solidFill>
          <a:ln w="19050">
            <a:noFill/>
          </a:ln>
        </p:spPr>
        <p:txBody>
          <a:bodyPr lIns="0" tIns="91440" rIns="0" bIns="274320" anchor="b"/>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75351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9168F-821B-BE5C-8D7D-6DA8011FC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893D1-727C-A805-3D99-E9C6B63EB0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C488F1-97CF-D087-A2A1-3A627CC5FA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CA7397-3CEF-C680-D6C1-F1F36B38AB60}"/>
              </a:ext>
            </a:extLst>
          </p:cNvPr>
          <p:cNvSpPr>
            <a:spLocks noGrp="1"/>
          </p:cNvSpPr>
          <p:nvPr>
            <p:ph type="dt" sz="half" idx="10"/>
          </p:nvPr>
        </p:nvSpPr>
        <p:spPr/>
        <p:txBody>
          <a:bodyPr/>
          <a:lstStyle/>
          <a:p>
            <a:r>
              <a:rPr lang="en-US"/>
              <a:t>11/20/2024</a:t>
            </a:r>
          </a:p>
        </p:txBody>
      </p:sp>
      <p:sp>
        <p:nvSpPr>
          <p:cNvPr id="6" name="Footer Placeholder 5">
            <a:extLst>
              <a:ext uri="{FF2B5EF4-FFF2-40B4-BE49-F238E27FC236}">
                <a16:creationId xmlns:a16="http://schemas.microsoft.com/office/drawing/2014/main" id="{E4EB7183-CA49-574F-44C5-FD7B2C4AD449}"/>
              </a:ext>
            </a:extLst>
          </p:cNvPr>
          <p:cNvSpPr>
            <a:spLocks noGrp="1"/>
          </p:cNvSpPr>
          <p:nvPr>
            <p:ph type="ftr" sz="quarter" idx="11"/>
          </p:nvPr>
        </p:nvSpPr>
        <p:spPr/>
        <p:txBody>
          <a:bodyPr/>
          <a:lstStyle/>
          <a:p>
            <a:r>
              <a:rPr lang="en-US"/>
              <a:t>Fiscal Year 2025 City Council Budget Retreat </a:t>
            </a:r>
          </a:p>
        </p:txBody>
      </p:sp>
      <p:sp>
        <p:nvSpPr>
          <p:cNvPr id="7" name="Slide Number Placeholder 6">
            <a:extLst>
              <a:ext uri="{FF2B5EF4-FFF2-40B4-BE49-F238E27FC236}">
                <a16:creationId xmlns:a16="http://schemas.microsoft.com/office/drawing/2014/main" id="{A99905CC-F46A-6613-BF80-5B5BF3746C92}"/>
              </a:ext>
            </a:extLst>
          </p:cNvPr>
          <p:cNvSpPr>
            <a:spLocks noGrp="1"/>
          </p:cNvSpPr>
          <p:nvPr>
            <p:ph type="sldNum" sz="quarter" idx="12"/>
          </p:nvPr>
        </p:nvSpPr>
        <p:spPr/>
        <p:txBody>
          <a:bodyPr/>
          <a:lstStyle/>
          <a:p>
            <a:fld id="{0BCA3EC7-486E-47E1-AA3D-CC66BAFEEB30}" type="slidenum">
              <a:rPr lang="en-US" smtClean="0"/>
              <a:t>‹#›</a:t>
            </a:fld>
            <a:endParaRPr lang="en-US"/>
          </a:p>
        </p:txBody>
      </p:sp>
    </p:spTree>
    <p:extLst>
      <p:ext uri="{BB962C8B-B14F-4D97-AF65-F5344CB8AC3E}">
        <p14:creationId xmlns:p14="http://schemas.microsoft.com/office/powerpoint/2010/main" val="14885571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Creative 050">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EDITE SUBTITLE</a:t>
            </a:r>
          </a:p>
        </p:txBody>
      </p:sp>
      <p:sp>
        <p:nvSpPr>
          <p:cNvPr id="8"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
        <p:nvSpPr>
          <p:cNvPr id="11" name="Picture Placeholder 10"/>
          <p:cNvSpPr>
            <a:spLocks noGrp="1"/>
          </p:cNvSpPr>
          <p:nvPr>
            <p:ph type="pic" sz="quarter" idx="12" hasCustomPrompt="1"/>
          </p:nvPr>
        </p:nvSpPr>
        <p:spPr>
          <a:xfrm>
            <a:off x="4865766" y="2068201"/>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6592219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reative 051">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EDITE SUBTITLE</a:t>
            </a:r>
          </a:p>
        </p:txBody>
      </p:sp>
      <p:sp>
        <p:nvSpPr>
          <p:cNvPr id="8"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
        <p:nvSpPr>
          <p:cNvPr id="21" name="Picture Placeholder 20"/>
          <p:cNvSpPr>
            <a:spLocks noGrp="1"/>
          </p:cNvSpPr>
          <p:nvPr>
            <p:ph type="pic" sz="quarter" idx="12" hasCustomPrompt="1"/>
          </p:nvPr>
        </p:nvSpPr>
        <p:spPr>
          <a:xfrm>
            <a:off x="4273737" y="2374316"/>
            <a:ext cx="1420559" cy="2773771"/>
          </a:xfrm>
          <a:custGeom>
            <a:avLst/>
            <a:gdLst>
              <a:gd name="connsiteX0" fmla="*/ 795989 w 799064"/>
              <a:gd name="connsiteY0" fmla="*/ 0 h 2080328"/>
              <a:gd name="connsiteX1" fmla="*/ 799064 w 799064"/>
              <a:gd name="connsiteY1" fmla="*/ 2055733 h 2080328"/>
              <a:gd name="connsiteX2" fmla="*/ 0 w 799064"/>
              <a:gd name="connsiteY2" fmla="*/ 2080328 h 2080328"/>
              <a:gd name="connsiteX3" fmla="*/ 1 w 799064"/>
              <a:gd name="connsiteY3" fmla="*/ 186000 h 2080328"/>
            </a:gdLst>
            <a:ahLst/>
            <a:cxnLst>
              <a:cxn ang="0">
                <a:pos x="connsiteX0" y="connsiteY0"/>
              </a:cxn>
              <a:cxn ang="0">
                <a:pos x="connsiteX1" y="connsiteY1"/>
              </a:cxn>
              <a:cxn ang="0">
                <a:pos x="connsiteX2" y="connsiteY2"/>
              </a:cxn>
              <a:cxn ang="0">
                <a:pos x="connsiteX3" y="connsiteY3"/>
              </a:cxn>
            </a:cxnLst>
            <a:rect l="l" t="t" r="r" b="b"/>
            <a:pathLst>
              <a:path w="799064" h="2080328">
                <a:moveTo>
                  <a:pt x="795989" y="0"/>
                </a:moveTo>
                <a:cubicBezTo>
                  <a:pt x="797014" y="685244"/>
                  <a:pt x="798039" y="1370488"/>
                  <a:pt x="799064" y="2055733"/>
                </a:cubicBezTo>
                <a:lnTo>
                  <a:pt x="0" y="2080328"/>
                </a:lnTo>
                <a:cubicBezTo>
                  <a:pt x="0" y="1450423"/>
                  <a:pt x="1" y="815905"/>
                  <a:pt x="1" y="18600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500">
                <a:solidFill>
                  <a:schemeClr val="tx1">
                    <a:lumMod val="75000"/>
                    <a:lumOff val="25000"/>
                  </a:schemeClr>
                </a:solidFill>
              </a:defRPr>
            </a:lvl1pPr>
          </a:lstStyle>
          <a:p>
            <a:r>
              <a:rPr lang="en-US"/>
              <a:t>Image Holder</a:t>
            </a:r>
          </a:p>
        </p:txBody>
      </p:sp>
      <p:sp>
        <p:nvSpPr>
          <p:cNvPr id="22" name="Picture Placeholder 21"/>
          <p:cNvSpPr>
            <a:spLocks noGrp="1"/>
          </p:cNvSpPr>
          <p:nvPr>
            <p:ph type="pic" sz="quarter" idx="13" hasCustomPrompt="1"/>
          </p:nvPr>
        </p:nvSpPr>
        <p:spPr>
          <a:xfrm>
            <a:off x="6497709" y="2374316"/>
            <a:ext cx="1420559" cy="2773771"/>
          </a:xfrm>
          <a:custGeom>
            <a:avLst/>
            <a:gdLst>
              <a:gd name="connsiteX0" fmla="*/ 3075 w 799064"/>
              <a:gd name="connsiteY0" fmla="*/ 0 h 2080328"/>
              <a:gd name="connsiteX1" fmla="*/ 799064 w 799064"/>
              <a:gd name="connsiteY1" fmla="*/ 186000 h 2080328"/>
              <a:gd name="connsiteX2" fmla="*/ 799064 w 799064"/>
              <a:gd name="connsiteY2" fmla="*/ 2080328 h 2080328"/>
              <a:gd name="connsiteX3" fmla="*/ 0 w 799064"/>
              <a:gd name="connsiteY3" fmla="*/ 2055733 h 2080328"/>
              <a:gd name="connsiteX4" fmla="*/ 3075 w 799064"/>
              <a:gd name="connsiteY4" fmla="*/ 0 h 208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064" h="2080328">
                <a:moveTo>
                  <a:pt x="3075" y="0"/>
                </a:moveTo>
                <a:lnTo>
                  <a:pt x="799064" y="186000"/>
                </a:lnTo>
                <a:cubicBezTo>
                  <a:pt x="799064" y="815905"/>
                  <a:pt x="799064" y="1450423"/>
                  <a:pt x="799064" y="2080328"/>
                </a:cubicBezTo>
                <a:lnTo>
                  <a:pt x="0" y="2055733"/>
                </a:lnTo>
                <a:cubicBezTo>
                  <a:pt x="1025" y="1370488"/>
                  <a:pt x="2050" y="685244"/>
                  <a:pt x="3075"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5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1115010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Creative 056">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3"/>
            <a:ext cx="12192000" cy="3086101"/>
          </a:xfrm>
          <a:custGeom>
            <a:avLst/>
            <a:gdLst>
              <a:gd name="connsiteX0" fmla="*/ 13117 w 1782239"/>
              <a:gd name="connsiteY0" fmla="*/ 0 h 3159508"/>
              <a:gd name="connsiteX1" fmla="*/ 1769122 w 1782239"/>
              <a:gd name="connsiteY1" fmla="*/ 0 h 3159508"/>
              <a:gd name="connsiteX2" fmla="*/ 1782239 w 1782239"/>
              <a:gd name="connsiteY2" fmla="*/ 13117 h 3159508"/>
              <a:gd name="connsiteX3" fmla="*/ 1782239 w 1782239"/>
              <a:gd name="connsiteY3" fmla="*/ 3146391 h 3159508"/>
              <a:gd name="connsiteX4" fmla="*/ 1769122 w 1782239"/>
              <a:gd name="connsiteY4" fmla="*/ 3159508 h 3159508"/>
              <a:gd name="connsiteX5" fmla="*/ 13117 w 1782239"/>
              <a:gd name="connsiteY5" fmla="*/ 3159508 h 3159508"/>
              <a:gd name="connsiteX6" fmla="*/ 0 w 1782239"/>
              <a:gd name="connsiteY6" fmla="*/ 3146391 h 3159508"/>
              <a:gd name="connsiteX7" fmla="*/ 0 w 1782239"/>
              <a:gd name="connsiteY7" fmla="*/ 13117 h 3159508"/>
              <a:gd name="connsiteX8" fmla="*/ 13117 w 1782239"/>
              <a:gd name="connsiteY8" fmla="*/ 0 h 315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239" h="3159508">
                <a:moveTo>
                  <a:pt x="13117" y="0"/>
                </a:moveTo>
                <a:lnTo>
                  <a:pt x="1769122" y="0"/>
                </a:lnTo>
                <a:cubicBezTo>
                  <a:pt x="1776366" y="0"/>
                  <a:pt x="1782239" y="5873"/>
                  <a:pt x="1782239" y="13117"/>
                </a:cubicBezTo>
                <a:lnTo>
                  <a:pt x="1782239" y="3146391"/>
                </a:lnTo>
                <a:cubicBezTo>
                  <a:pt x="1782239" y="3153635"/>
                  <a:pt x="1776366" y="3159508"/>
                  <a:pt x="1769122" y="3159508"/>
                </a:cubicBezTo>
                <a:lnTo>
                  <a:pt x="13117" y="3159508"/>
                </a:lnTo>
                <a:cubicBezTo>
                  <a:pt x="5873" y="3159508"/>
                  <a:pt x="0" y="3153635"/>
                  <a:pt x="0" y="3146391"/>
                </a:cubicBezTo>
                <a:lnTo>
                  <a:pt x="0" y="13117"/>
                </a:lnTo>
                <a:cubicBezTo>
                  <a:pt x="0" y="5873"/>
                  <a:pt x="5873" y="0"/>
                  <a:pt x="1311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8" name="Picture Placeholder 7"/>
          <p:cNvSpPr>
            <a:spLocks noGrp="1"/>
          </p:cNvSpPr>
          <p:nvPr>
            <p:ph type="pic" sz="quarter" idx="12" hasCustomPrompt="1"/>
          </p:nvPr>
        </p:nvSpPr>
        <p:spPr>
          <a:xfrm>
            <a:off x="701670" y="1383353"/>
            <a:ext cx="2903015" cy="3859789"/>
          </a:xfrm>
          <a:custGeom>
            <a:avLst/>
            <a:gdLst>
              <a:gd name="connsiteX0" fmla="*/ 12018 w 1632946"/>
              <a:gd name="connsiteY0" fmla="*/ 0 h 2894842"/>
              <a:gd name="connsiteX1" fmla="*/ 1620928 w 1632946"/>
              <a:gd name="connsiteY1" fmla="*/ 0 h 2894842"/>
              <a:gd name="connsiteX2" fmla="*/ 1632946 w 1632946"/>
              <a:gd name="connsiteY2" fmla="*/ 12018 h 2894842"/>
              <a:gd name="connsiteX3" fmla="*/ 1632946 w 1632946"/>
              <a:gd name="connsiteY3" fmla="*/ 2882824 h 2894842"/>
              <a:gd name="connsiteX4" fmla="*/ 1620928 w 1632946"/>
              <a:gd name="connsiteY4" fmla="*/ 2894842 h 2894842"/>
              <a:gd name="connsiteX5" fmla="*/ 12018 w 1632946"/>
              <a:gd name="connsiteY5" fmla="*/ 2894842 h 2894842"/>
              <a:gd name="connsiteX6" fmla="*/ 0 w 1632946"/>
              <a:gd name="connsiteY6" fmla="*/ 2882824 h 2894842"/>
              <a:gd name="connsiteX7" fmla="*/ 0 w 1632946"/>
              <a:gd name="connsiteY7" fmla="*/ 12018 h 2894842"/>
              <a:gd name="connsiteX8" fmla="*/ 12018 w 1632946"/>
              <a:gd name="connsiteY8" fmla="*/ 0 h 289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946" h="2894842">
                <a:moveTo>
                  <a:pt x="12018" y="0"/>
                </a:moveTo>
                <a:lnTo>
                  <a:pt x="1620928" y="0"/>
                </a:lnTo>
                <a:cubicBezTo>
                  <a:pt x="1627565" y="0"/>
                  <a:pt x="1632946" y="5381"/>
                  <a:pt x="1632946" y="12018"/>
                </a:cubicBezTo>
                <a:lnTo>
                  <a:pt x="1632946" y="2882824"/>
                </a:lnTo>
                <a:cubicBezTo>
                  <a:pt x="1632946" y="2889461"/>
                  <a:pt x="1627565" y="2894842"/>
                  <a:pt x="1620928" y="2894842"/>
                </a:cubicBezTo>
                <a:lnTo>
                  <a:pt x="12018" y="2894842"/>
                </a:lnTo>
                <a:cubicBezTo>
                  <a:pt x="5381" y="2894842"/>
                  <a:pt x="0" y="2889461"/>
                  <a:pt x="0" y="2882824"/>
                </a:cubicBezTo>
                <a:lnTo>
                  <a:pt x="0" y="12018"/>
                </a:lnTo>
                <a:cubicBezTo>
                  <a:pt x="0" y="5381"/>
                  <a:pt x="5381" y="0"/>
                  <a:pt x="12018"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253795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reative 057">
    <p:spTree>
      <p:nvGrpSpPr>
        <p:cNvPr id="1" name=""/>
        <p:cNvGrpSpPr/>
        <p:nvPr/>
      </p:nvGrpSpPr>
      <p:grpSpPr>
        <a:xfrm>
          <a:off x="0" y="0"/>
          <a:ext cx="0" cy="0"/>
          <a:chOff x="0" y="0"/>
          <a:chExt cx="0" cy="0"/>
        </a:xfrm>
      </p:grpSpPr>
      <p:sp>
        <p:nvSpPr>
          <p:cNvPr id="12" name="Picture Placeholder 11"/>
          <p:cNvSpPr>
            <a:spLocks noGrp="1"/>
          </p:cNvSpPr>
          <p:nvPr>
            <p:ph type="pic" sz="quarter" idx="12" hasCustomPrompt="1"/>
          </p:nvPr>
        </p:nvSpPr>
        <p:spPr>
          <a:xfrm>
            <a:off x="825315" y="1055857"/>
            <a:ext cx="3303908" cy="4392815"/>
          </a:xfrm>
          <a:custGeom>
            <a:avLst/>
            <a:gdLst>
              <a:gd name="connsiteX0" fmla="*/ 13678 w 1858448"/>
              <a:gd name="connsiteY0" fmla="*/ 0 h 3294611"/>
              <a:gd name="connsiteX1" fmla="*/ 1844770 w 1858448"/>
              <a:gd name="connsiteY1" fmla="*/ 0 h 3294611"/>
              <a:gd name="connsiteX2" fmla="*/ 1858448 w 1858448"/>
              <a:gd name="connsiteY2" fmla="*/ 13678 h 3294611"/>
              <a:gd name="connsiteX3" fmla="*/ 1858448 w 1858448"/>
              <a:gd name="connsiteY3" fmla="*/ 3280933 h 3294611"/>
              <a:gd name="connsiteX4" fmla="*/ 1844770 w 1858448"/>
              <a:gd name="connsiteY4" fmla="*/ 3294611 h 3294611"/>
              <a:gd name="connsiteX5" fmla="*/ 13678 w 1858448"/>
              <a:gd name="connsiteY5" fmla="*/ 3294611 h 3294611"/>
              <a:gd name="connsiteX6" fmla="*/ 0 w 1858448"/>
              <a:gd name="connsiteY6" fmla="*/ 3280933 h 3294611"/>
              <a:gd name="connsiteX7" fmla="*/ 0 w 1858448"/>
              <a:gd name="connsiteY7" fmla="*/ 13678 h 3294611"/>
              <a:gd name="connsiteX8" fmla="*/ 13678 w 1858448"/>
              <a:gd name="connsiteY8" fmla="*/ 0 h 329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448" h="3294611">
                <a:moveTo>
                  <a:pt x="13678" y="0"/>
                </a:moveTo>
                <a:lnTo>
                  <a:pt x="1844770" y="0"/>
                </a:lnTo>
                <a:cubicBezTo>
                  <a:pt x="1852324" y="0"/>
                  <a:pt x="1858448" y="6124"/>
                  <a:pt x="1858448" y="13678"/>
                </a:cubicBezTo>
                <a:lnTo>
                  <a:pt x="1858448" y="3280933"/>
                </a:lnTo>
                <a:cubicBezTo>
                  <a:pt x="1858448" y="3288487"/>
                  <a:pt x="1852324" y="3294611"/>
                  <a:pt x="1844770" y="3294611"/>
                </a:cubicBezTo>
                <a:lnTo>
                  <a:pt x="13678" y="3294611"/>
                </a:lnTo>
                <a:cubicBezTo>
                  <a:pt x="6124" y="3294611"/>
                  <a:pt x="0" y="3288487"/>
                  <a:pt x="0" y="3280933"/>
                </a:cubicBezTo>
                <a:lnTo>
                  <a:pt x="0" y="13678"/>
                </a:lnTo>
                <a:cubicBezTo>
                  <a:pt x="0" y="6124"/>
                  <a:pt x="6124" y="0"/>
                  <a:pt x="13678"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5" name="Picture Placeholder 14"/>
          <p:cNvSpPr>
            <a:spLocks noGrp="1"/>
          </p:cNvSpPr>
          <p:nvPr>
            <p:ph type="pic" sz="quarter" idx="13" hasCustomPrompt="1"/>
          </p:nvPr>
        </p:nvSpPr>
        <p:spPr>
          <a:xfrm>
            <a:off x="3010619" y="1696055"/>
            <a:ext cx="2898927" cy="3854357"/>
          </a:xfrm>
          <a:custGeom>
            <a:avLst/>
            <a:gdLst>
              <a:gd name="connsiteX0" fmla="*/ 12002 w 1630646"/>
              <a:gd name="connsiteY0" fmla="*/ 0 h 2890768"/>
              <a:gd name="connsiteX1" fmla="*/ 1618644 w 1630646"/>
              <a:gd name="connsiteY1" fmla="*/ 0 h 2890768"/>
              <a:gd name="connsiteX2" fmla="*/ 1630646 w 1630646"/>
              <a:gd name="connsiteY2" fmla="*/ 12002 h 2890768"/>
              <a:gd name="connsiteX3" fmla="*/ 1630646 w 1630646"/>
              <a:gd name="connsiteY3" fmla="*/ 2878766 h 2890768"/>
              <a:gd name="connsiteX4" fmla="*/ 1618644 w 1630646"/>
              <a:gd name="connsiteY4" fmla="*/ 2890768 h 2890768"/>
              <a:gd name="connsiteX5" fmla="*/ 12002 w 1630646"/>
              <a:gd name="connsiteY5" fmla="*/ 2890768 h 2890768"/>
              <a:gd name="connsiteX6" fmla="*/ 0 w 1630646"/>
              <a:gd name="connsiteY6" fmla="*/ 2878766 h 2890768"/>
              <a:gd name="connsiteX7" fmla="*/ 0 w 1630646"/>
              <a:gd name="connsiteY7" fmla="*/ 12002 h 2890768"/>
              <a:gd name="connsiteX8" fmla="*/ 12002 w 1630646"/>
              <a:gd name="connsiteY8" fmla="*/ 0 h 289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0646" h="2890768">
                <a:moveTo>
                  <a:pt x="12002" y="0"/>
                </a:moveTo>
                <a:lnTo>
                  <a:pt x="1618644" y="0"/>
                </a:lnTo>
                <a:cubicBezTo>
                  <a:pt x="1625273" y="0"/>
                  <a:pt x="1630646" y="5373"/>
                  <a:pt x="1630646" y="12002"/>
                </a:cubicBezTo>
                <a:lnTo>
                  <a:pt x="1630646" y="2878766"/>
                </a:lnTo>
                <a:cubicBezTo>
                  <a:pt x="1630646" y="2885395"/>
                  <a:pt x="1625273" y="2890768"/>
                  <a:pt x="1618644" y="2890768"/>
                </a:cubicBezTo>
                <a:lnTo>
                  <a:pt x="12002" y="2890768"/>
                </a:lnTo>
                <a:cubicBezTo>
                  <a:pt x="5373" y="2890768"/>
                  <a:pt x="0" y="2885395"/>
                  <a:pt x="0" y="2878766"/>
                </a:cubicBezTo>
                <a:lnTo>
                  <a:pt x="0" y="12002"/>
                </a:lnTo>
                <a:cubicBezTo>
                  <a:pt x="0" y="5373"/>
                  <a:pt x="5373" y="0"/>
                  <a:pt x="12002"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8864377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Creative 055">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EDITE SUBTITLE</a:t>
            </a:r>
          </a:p>
        </p:txBody>
      </p:sp>
      <p:sp>
        <p:nvSpPr>
          <p:cNvPr id="10"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
        <p:nvSpPr>
          <p:cNvPr id="13" name="Picture Placeholder 12"/>
          <p:cNvSpPr>
            <a:spLocks noGrp="1"/>
          </p:cNvSpPr>
          <p:nvPr>
            <p:ph type="pic" sz="quarter" idx="12" hasCustomPrompt="1"/>
          </p:nvPr>
        </p:nvSpPr>
        <p:spPr>
          <a:xfrm>
            <a:off x="4867031" y="2146293"/>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7" hasCustomPrompt="1"/>
          </p:nvPr>
        </p:nvSpPr>
        <p:spPr>
          <a:xfrm>
            <a:off x="1866614" y="2146293"/>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7" name="Picture Placeholder 16"/>
          <p:cNvSpPr>
            <a:spLocks noGrp="1"/>
          </p:cNvSpPr>
          <p:nvPr>
            <p:ph type="pic" sz="quarter" idx="18" hasCustomPrompt="1"/>
          </p:nvPr>
        </p:nvSpPr>
        <p:spPr>
          <a:xfrm>
            <a:off x="-1116873" y="2146293"/>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8" name="Picture Placeholder 17"/>
          <p:cNvSpPr>
            <a:spLocks noGrp="1"/>
          </p:cNvSpPr>
          <p:nvPr>
            <p:ph type="pic" sz="quarter" idx="19" hasCustomPrompt="1"/>
          </p:nvPr>
        </p:nvSpPr>
        <p:spPr>
          <a:xfrm>
            <a:off x="7833583" y="2146293"/>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9" name="Picture Placeholder 18"/>
          <p:cNvSpPr>
            <a:spLocks noGrp="1"/>
          </p:cNvSpPr>
          <p:nvPr>
            <p:ph type="pic" sz="quarter" idx="20" hasCustomPrompt="1"/>
          </p:nvPr>
        </p:nvSpPr>
        <p:spPr>
          <a:xfrm>
            <a:off x="10817066" y="2146293"/>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606250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Creative 053">
    <p:spTree>
      <p:nvGrpSpPr>
        <p:cNvPr id="1" name=""/>
        <p:cNvGrpSpPr/>
        <p:nvPr/>
      </p:nvGrpSpPr>
      <p:grpSpPr>
        <a:xfrm>
          <a:off x="0" y="0"/>
          <a:ext cx="0" cy="0"/>
          <a:chOff x="0" y="0"/>
          <a:chExt cx="0" cy="0"/>
        </a:xfrm>
      </p:grpSpPr>
      <p:sp>
        <p:nvSpPr>
          <p:cNvPr id="21" name="Picture Placeholder 20"/>
          <p:cNvSpPr>
            <a:spLocks noGrp="1"/>
          </p:cNvSpPr>
          <p:nvPr>
            <p:ph type="pic" sz="quarter" idx="14" hasCustomPrompt="1"/>
          </p:nvPr>
        </p:nvSpPr>
        <p:spPr>
          <a:xfrm>
            <a:off x="9462378" y="1606377"/>
            <a:ext cx="2031156" cy="3280752"/>
          </a:xfrm>
          <a:custGeom>
            <a:avLst/>
            <a:gdLst>
              <a:gd name="connsiteX0" fmla="*/ 114252 w 1142525"/>
              <a:gd name="connsiteY0" fmla="*/ 0 h 2460564"/>
              <a:gd name="connsiteX1" fmla="*/ 120266 w 1142525"/>
              <a:gd name="connsiteY1" fmla="*/ 0 h 2460564"/>
              <a:gd name="connsiteX2" fmla="*/ 238527 w 1142525"/>
              <a:gd name="connsiteY2" fmla="*/ 0 h 2460564"/>
              <a:gd name="connsiteX3" fmla="*/ 254563 w 1142525"/>
              <a:gd name="connsiteY3" fmla="*/ 13980 h 2460564"/>
              <a:gd name="connsiteX4" fmla="*/ 254563 w 1142525"/>
              <a:gd name="connsiteY4" fmla="*/ 31955 h 2460564"/>
              <a:gd name="connsiteX5" fmla="*/ 310687 w 1142525"/>
              <a:gd name="connsiteY5" fmla="*/ 89874 h 2460564"/>
              <a:gd name="connsiteX6" fmla="*/ 312691 w 1142525"/>
              <a:gd name="connsiteY6" fmla="*/ 89874 h 2460564"/>
              <a:gd name="connsiteX7" fmla="*/ 314696 w 1142525"/>
              <a:gd name="connsiteY7" fmla="*/ 89874 h 2460564"/>
              <a:gd name="connsiteX8" fmla="*/ 829834 w 1142525"/>
              <a:gd name="connsiteY8" fmla="*/ 89874 h 2460564"/>
              <a:gd name="connsiteX9" fmla="*/ 831839 w 1142525"/>
              <a:gd name="connsiteY9" fmla="*/ 89874 h 2460564"/>
              <a:gd name="connsiteX10" fmla="*/ 889967 w 1142525"/>
              <a:gd name="connsiteY10" fmla="*/ 31955 h 2460564"/>
              <a:gd name="connsiteX11" fmla="*/ 889967 w 1142525"/>
              <a:gd name="connsiteY11" fmla="*/ 15978 h 2460564"/>
              <a:gd name="connsiteX12" fmla="*/ 889967 w 1142525"/>
              <a:gd name="connsiteY12" fmla="*/ 13980 h 2460564"/>
              <a:gd name="connsiteX13" fmla="*/ 906002 w 1142525"/>
              <a:gd name="connsiteY13" fmla="*/ 0 h 2460564"/>
              <a:gd name="connsiteX14" fmla="*/ 1022259 w 1142525"/>
              <a:gd name="connsiteY14" fmla="*/ 0 h 2460564"/>
              <a:gd name="connsiteX15" fmla="*/ 1142525 w 1142525"/>
              <a:gd name="connsiteY15" fmla="*/ 119833 h 2460564"/>
              <a:gd name="connsiteX16" fmla="*/ 1142525 w 1142525"/>
              <a:gd name="connsiteY16" fmla="*/ 2338734 h 2460564"/>
              <a:gd name="connsiteX17" fmla="*/ 1022259 w 1142525"/>
              <a:gd name="connsiteY17" fmla="*/ 2460564 h 2460564"/>
              <a:gd name="connsiteX18" fmla="*/ 120266 w 1142525"/>
              <a:gd name="connsiteY18" fmla="*/ 2460564 h 2460564"/>
              <a:gd name="connsiteX19" fmla="*/ 0 w 1142525"/>
              <a:gd name="connsiteY19" fmla="*/ 2338734 h 2460564"/>
              <a:gd name="connsiteX20" fmla="*/ 0 w 1142525"/>
              <a:gd name="connsiteY20" fmla="*/ 119833 h 2460564"/>
              <a:gd name="connsiteX21" fmla="*/ 114252 w 1142525"/>
              <a:gd name="connsiteY21" fmla="*/ 0 h 246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2525" h="2460564">
                <a:moveTo>
                  <a:pt x="114252" y="0"/>
                </a:moveTo>
                <a:cubicBezTo>
                  <a:pt x="114252" y="0"/>
                  <a:pt x="114252" y="0"/>
                  <a:pt x="120266" y="0"/>
                </a:cubicBezTo>
                <a:cubicBezTo>
                  <a:pt x="120266" y="0"/>
                  <a:pt x="120266" y="0"/>
                  <a:pt x="238527" y="0"/>
                </a:cubicBezTo>
                <a:cubicBezTo>
                  <a:pt x="248550" y="0"/>
                  <a:pt x="254563" y="5992"/>
                  <a:pt x="254563" y="13980"/>
                </a:cubicBezTo>
                <a:cubicBezTo>
                  <a:pt x="254563" y="13980"/>
                  <a:pt x="254563" y="13980"/>
                  <a:pt x="254563" y="31955"/>
                </a:cubicBezTo>
                <a:cubicBezTo>
                  <a:pt x="254563" y="61913"/>
                  <a:pt x="280620" y="87877"/>
                  <a:pt x="310687" y="89874"/>
                </a:cubicBezTo>
                <a:cubicBezTo>
                  <a:pt x="312691" y="89874"/>
                  <a:pt x="312691" y="89874"/>
                  <a:pt x="312691" y="89874"/>
                </a:cubicBezTo>
                <a:cubicBezTo>
                  <a:pt x="312691" y="89874"/>
                  <a:pt x="314696" y="89874"/>
                  <a:pt x="314696" y="89874"/>
                </a:cubicBezTo>
                <a:cubicBezTo>
                  <a:pt x="314696" y="89874"/>
                  <a:pt x="314696" y="89874"/>
                  <a:pt x="829834" y="89874"/>
                </a:cubicBezTo>
                <a:cubicBezTo>
                  <a:pt x="829834" y="89874"/>
                  <a:pt x="829834" y="89874"/>
                  <a:pt x="831839" y="89874"/>
                </a:cubicBezTo>
                <a:cubicBezTo>
                  <a:pt x="863909" y="89874"/>
                  <a:pt x="889967" y="63911"/>
                  <a:pt x="889967" y="31955"/>
                </a:cubicBezTo>
                <a:cubicBezTo>
                  <a:pt x="889967" y="31955"/>
                  <a:pt x="889967" y="31955"/>
                  <a:pt x="889967" y="15978"/>
                </a:cubicBezTo>
                <a:cubicBezTo>
                  <a:pt x="889967" y="15978"/>
                  <a:pt x="889967" y="15978"/>
                  <a:pt x="889967" y="13980"/>
                </a:cubicBezTo>
                <a:cubicBezTo>
                  <a:pt x="889967" y="5992"/>
                  <a:pt x="895980" y="0"/>
                  <a:pt x="906002" y="0"/>
                </a:cubicBezTo>
                <a:cubicBezTo>
                  <a:pt x="906002" y="0"/>
                  <a:pt x="906002" y="0"/>
                  <a:pt x="1022259" y="0"/>
                </a:cubicBezTo>
                <a:cubicBezTo>
                  <a:pt x="1088406" y="0"/>
                  <a:pt x="1142525" y="53925"/>
                  <a:pt x="1142525" y="119833"/>
                </a:cubicBezTo>
                <a:cubicBezTo>
                  <a:pt x="1142525" y="119833"/>
                  <a:pt x="1142525" y="119833"/>
                  <a:pt x="1142525" y="2338734"/>
                </a:cubicBezTo>
                <a:cubicBezTo>
                  <a:pt x="1142525" y="2406639"/>
                  <a:pt x="1088406" y="2460564"/>
                  <a:pt x="1022259" y="2460564"/>
                </a:cubicBezTo>
                <a:cubicBezTo>
                  <a:pt x="1022259" y="2460564"/>
                  <a:pt x="1022259" y="2460564"/>
                  <a:pt x="120266" y="2460564"/>
                </a:cubicBezTo>
                <a:cubicBezTo>
                  <a:pt x="54119" y="2460564"/>
                  <a:pt x="0" y="2406639"/>
                  <a:pt x="0" y="2338734"/>
                </a:cubicBezTo>
                <a:cubicBezTo>
                  <a:pt x="0" y="2338734"/>
                  <a:pt x="0" y="2338734"/>
                  <a:pt x="0" y="119833"/>
                </a:cubicBezTo>
                <a:cubicBezTo>
                  <a:pt x="0" y="53925"/>
                  <a:pt x="50110" y="1997"/>
                  <a:pt x="114252"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20" name="Picture Placeholder 19"/>
          <p:cNvSpPr>
            <a:spLocks noGrp="1"/>
          </p:cNvSpPr>
          <p:nvPr>
            <p:ph type="pic" sz="quarter" idx="12" hasCustomPrompt="1"/>
          </p:nvPr>
        </p:nvSpPr>
        <p:spPr>
          <a:xfrm>
            <a:off x="5524591" y="1606377"/>
            <a:ext cx="2031156" cy="3280752"/>
          </a:xfrm>
          <a:custGeom>
            <a:avLst/>
            <a:gdLst>
              <a:gd name="connsiteX0" fmla="*/ 114252 w 1142525"/>
              <a:gd name="connsiteY0" fmla="*/ 0 h 2460564"/>
              <a:gd name="connsiteX1" fmla="*/ 120266 w 1142525"/>
              <a:gd name="connsiteY1" fmla="*/ 0 h 2460564"/>
              <a:gd name="connsiteX2" fmla="*/ 238527 w 1142525"/>
              <a:gd name="connsiteY2" fmla="*/ 0 h 2460564"/>
              <a:gd name="connsiteX3" fmla="*/ 254563 w 1142525"/>
              <a:gd name="connsiteY3" fmla="*/ 13980 h 2460564"/>
              <a:gd name="connsiteX4" fmla="*/ 254563 w 1142525"/>
              <a:gd name="connsiteY4" fmla="*/ 31955 h 2460564"/>
              <a:gd name="connsiteX5" fmla="*/ 310687 w 1142525"/>
              <a:gd name="connsiteY5" fmla="*/ 89874 h 2460564"/>
              <a:gd name="connsiteX6" fmla="*/ 312691 w 1142525"/>
              <a:gd name="connsiteY6" fmla="*/ 89874 h 2460564"/>
              <a:gd name="connsiteX7" fmla="*/ 314696 w 1142525"/>
              <a:gd name="connsiteY7" fmla="*/ 89874 h 2460564"/>
              <a:gd name="connsiteX8" fmla="*/ 829834 w 1142525"/>
              <a:gd name="connsiteY8" fmla="*/ 89874 h 2460564"/>
              <a:gd name="connsiteX9" fmla="*/ 831839 w 1142525"/>
              <a:gd name="connsiteY9" fmla="*/ 89874 h 2460564"/>
              <a:gd name="connsiteX10" fmla="*/ 889967 w 1142525"/>
              <a:gd name="connsiteY10" fmla="*/ 31955 h 2460564"/>
              <a:gd name="connsiteX11" fmla="*/ 889967 w 1142525"/>
              <a:gd name="connsiteY11" fmla="*/ 15978 h 2460564"/>
              <a:gd name="connsiteX12" fmla="*/ 889967 w 1142525"/>
              <a:gd name="connsiteY12" fmla="*/ 13980 h 2460564"/>
              <a:gd name="connsiteX13" fmla="*/ 906002 w 1142525"/>
              <a:gd name="connsiteY13" fmla="*/ 0 h 2460564"/>
              <a:gd name="connsiteX14" fmla="*/ 1022259 w 1142525"/>
              <a:gd name="connsiteY14" fmla="*/ 0 h 2460564"/>
              <a:gd name="connsiteX15" fmla="*/ 1142525 w 1142525"/>
              <a:gd name="connsiteY15" fmla="*/ 119833 h 2460564"/>
              <a:gd name="connsiteX16" fmla="*/ 1142525 w 1142525"/>
              <a:gd name="connsiteY16" fmla="*/ 2338734 h 2460564"/>
              <a:gd name="connsiteX17" fmla="*/ 1022259 w 1142525"/>
              <a:gd name="connsiteY17" fmla="*/ 2460564 h 2460564"/>
              <a:gd name="connsiteX18" fmla="*/ 120266 w 1142525"/>
              <a:gd name="connsiteY18" fmla="*/ 2460564 h 2460564"/>
              <a:gd name="connsiteX19" fmla="*/ 0 w 1142525"/>
              <a:gd name="connsiteY19" fmla="*/ 2338734 h 2460564"/>
              <a:gd name="connsiteX20" fmla="*/ 0 w 1142525"/>
              <a:gd name="connsiteY20" fmla="*/ 119833 h 2460564"/>
              <a:gd name="connsiteX21" fmla="*/ 114252 w 1142525"/>
              <a:gd name="connsiteY21" fmla="*/ 0 h 246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2525" h="2460564">
                <a:moveTo>
                  <a:pt x="114252" y="0"/>
                </a:moveTo>
                <a:cubicBezTo>
                  <a:pt x="114252" y="0"/>
                  <a:pt x="114252" y="0"/>
                  <a:pt x="120266" y="0"/>
                </a:cubicBezTo>
                <a:cubicBezTo>
                  <a:pt x="120266" y="0"/>
                  <a:pt x="120266" y="0"/>
                  <a:pt x="238527" y="0"/>
                </a:cubicBezTo>
                <a:cubicBezTo>
                  <a:pt x="248549" y="0"/>
                  <a:pt x="254563" y="5992"/>
                  <a:pt x="254563" y="13980"/>
                </a:cubicBezTo>
                <a:cubicBezTo>
                  <a:pt x="254563" y="13980"/>
                  <a:pt x="254563" y="13980"/>
                  <a:pt x="254563" y="31955"/>
                </a:cubicBezTo>
                <a:cubicBezTo>
                  <a:pt x="254563" y="61913"/>
                  <a:pt x="280620" y="87877"/>
                  <a:pt x="310687" y="89874"/>
                </a:cubicBezTo>
                <a:cubicBezTo>
                  <a:pt x="312691" y="89874"/>
                  <a:pt x="312691" y="89874"/>
                  <a:pt x="312691" y="89874"/>
                </a:cubicBezTo>
                <a:cubicBezTo>
                  <a:pt x="312691" y="89874"/>
                  <a:pt x="314696" y="89874"/>
                  <a:pt x="314696" y="89874"/>
                </a:cubicBezTo>
                <a:cubicBezTo>
                  <a:pt x="314696" y="89874"/>
                  <a:pt x="314696" y="89874"/>
                  <a:pt x="829834" y="89874"/>
                </a:cubicBezTo>
                <a:cubicBezTo>
                  <a:pt x="829834" y="89874"/>
                  <a:pt x="829834" y="89874"/>
                  <a:pt x="831839" y="89874"/>
                </a:cubicBezTo>
                <a:cubicBezTo>
                  <a:pt x="863909" y="89874"/>
                  <a:pt x="889967" y="63911"/>
                  <a:pt x="889967" y="31955"/>
                </a:cubicBezTo>
                <a:cubicBezTo>
                  <a:pt x="889967" y="31955"/>
                  <a:pt x="889967" y="31955"/>
                  <a:pt x="889967" y="15978"/>
                </a:cubicBezTo>
                <a:cubicBezTo>
                  <a:pt x="889967" y="15978"/>
                  <a:pt x="889967" y="15978"/>
                  <a:pt x="889967" y="13980"/>
                </a:cubicBezTo>
                <a:cubicBezTo>
                  <a:pt x="889967" y="5992"/>
                  <a:pt x="895980" y="0"/>
                  <a:pt x="906002" y="0"/>
                </a:cubicBezTo>
                <a:cubicBezTo>
                  <a:pt x="906002" y="0"/>
                  <a:pt x="906002" y="0"/>
                  <a:pt x="1022259" y="0"/>
                </a:cubicBezTo>
                <a:cubicBezTo>
                  <a:pt x="1088406" y="0"/>
                  <a:pt x="1142525" y="53925"/>
                  <a:pt x="1142525" y="119833"/>
                </a:cubicBezTo>
                <a:cubicBezTo>
                  <a:pt x="1142525" y="119833"/>
                  <a:pt x="1142525" y="119833"/>
                  <a:pt x="1142525" y="2338734"/>
                </a:cubicBezTo>
                <a:cubicBezTo>
                  <a:pt x="1142525" y="2406639"/>
                  <a:pt x="1088406" y="2460564"/>
                  <a:pt x="1022259" y="2460564"/>
                </a:cubicBezTo>
                <a:cubicBezTo>
                  <a:pt x="1022259" y="2460564"/>
                  <a:pt x="1022259" y="2460564"/>
                  <a:pt x="120266" y="2460564"/>
                </a:cubicBezTo>
                <a:cubicBezTo>
                  <a:pt x="54119" y="2460564"/>
                  <a:pt x="0" y="2406639"/>
                  <a:pt x="0" y="2338734"/>
                </a:cubicBezTo>
                <a:cubicBezTo>
                  <a:pt x="0" y="2338734"/>
                  <a:pt x="0" y="2338734"/>
                  <a:pt x="0" y="119833"/>
                </a:cubicBezTo>
                <a:cubicBezTo>
                  <a:pt x="0" y="53925"/>
                  <a:pt x="50111" y="1997"/>
                  <a:pt x="114252"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22" name="Picture Placeholder 21"/>
          <p:cNvSpPr>
            <a:spLocks noGrp="1"/>
          </p:cNvSpPr>
          <p:nvPr>
            <p:ph type="pic" sz="quarter" idx="13" hasCustomPrompt="1"/>
          </p:nvPr>
        </p:nvSpPr>
        <p:spPr>
          <a:xfrm>
            <a:off x="7455789" y="1342340"/>
            <a:ext cx="2357936" cy="3808571"/>
          </a:xfrm>
          <a:custGeom>
            <a:avLst/>
            <a:gdLst>
              <a:gd name="connsiteX0" fmla="*/ 132634 w 1326339"/>
              <a:gd name="connsiteY0" fmla="*/ 0 h 2856428"/>
              <a:gd name="connsiteX1" fmla="*/ 139614 w 1326339"/>
              <a:gd name="connsiteY1" fmla="*/ 0 h 2856428"/>
              <a:gd name="connsiteX2" fmla="*/ 276903 w 1326339"/>
              <a:gd name="connsiteY2" fmla="*/ 0 h 2856428"/>
              <a:gd name="connsiteX3" fmla="*/ 295518 w 1326339"/>
              <a:gd name="connsiteY3" fmla="*/ 16230 h 2856428"/>
              <a:gd name="connsiteX4" fmla="*/ 295518 w 1326339"/>
              <a:gd name="connsiteY4" fmla="*/ 37097 h 2856428"/>
              <a:gd name="connsiteX5" fmla="*/ 360671 w 1326339"/>
              <a:gd name="connsiteY5" fmla="*/ 104334 h 2856428"/>
              <a:gd name="connsiteX6" fmla="*/ 362998 w 1326339"/>
              <a:gd name="connsiteY6" fmla="*/ 104334 h 2856428"/>
              <a:gd name="connsiteX7" fmla="*/ 365325 w 1326339"/>
              <a:gd name="connsiteY7" fmla="*/ 104334 h 2856428"/>
              <a:gd name="connsiteX8" fmla="*/ 963341 w 1326339"/>
              <a:gd name="connsiteY8" fmla="*/ 104334 h 2856428"/>
              <a:gd name="connsiteX9" fmla="*/ 965668 w 1326339"/>
              <a:gd name="connsiteY9" fmla="*/ 104334 h 2856428"/>
              <a:gd name="connsiteX10" fmla="*/ 1033148 w 1326339"/>
              <a:gd name="connsiteY10" fmla="*/ 37097 h 2856428"/>
              <a:gd name="connsiteX11" fmla="*/ 1033148 w 1326339"/>
              <a:gd name="connsiteY11" fmla="*/ 18548 h 2856428"/>
              <a:gd name="connsiteX12" fmla="*/ 1033148 w 1326339"/>
              <a:gd name="connsiteY12" fmla="*/ 16230 h 2856428"/>
              <a:gd name="connsiteX13" fmla="*/ 1051764 w 1326339"/>
              <a:gd name="connsiteY13" fmla="*/ 0 h 2856428"/>
              <a:gd name="connsiteX14" fmla="*/ 1186725 w 1326339"/>
              <a:gd name="connsiteY14" fmla="*/ 0 h 2856428"/>
              <a:gd name="connsiteX15" fmla="*/ 1326339 w 1326339"/>
              <a:gd name="connsiteY15" fmla="*/ 139112 h 2856428"/>
              <a:gd name="connsiteX16" fmla="*/ 1326339 w 1326339"/>
              <a:gd name="connsiteY16" fmla="*/ 2714998 h 2856428"/>
              <a:gd name="connsiteX17" fmla="*/ 1186725 w 1326339"/>
              <a:gd name="connsiteY17" fmla="*/ 2856428 h 2856428"/>
              <a:gd name="connsiteX18" fmla="*/ 139614 w 1326339"/>
              <a:gd name="connsiteY18" fmla="*/ 2856428 h 2856428"/>
              <a:gd name="connsiteX19" fmla="*/ 0 w 1326339"/>
              <a:gd name="connsiteY19" fmla="*/ 2714998 h 2856428"/>
              <a:gd name="connsiteX20" fmla="*/ 0 w 1326339"/>
              <a:gd name="connsiteY20" fmla="*/ 139112 h 2856428"/>
              <a:gd name="connsiteX21" fmla="*/ 132634 w 1326339"/>
              <a:gd name="connsiteY21" fmla="*/ 0 h 285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6339" h="2856428">
                <a:moveTo>
                  <a:pt x="132634" y="0"/>
                </a:moveTo>
                <a:cubicBezTo>
                  <a:pt x="132634" y="0"/>
                  <a:pt x="132634" y="0"/>
                  <a:pt x="139614" y="0"/>
                </a:cubicBezTo>
                <a:cubicBezTo>
                  <a:pt x="139614" y="0"/>
                  <a:pt x="139614" y="0"/>
                  <a:pt x="276903" y="0"/>
                </a:cubicBezTo>
                <a:cubicBezTo>
                  <a:pt x="288537" y="0"/>
                  <a:pt x="295518" y="6956"/>
                  <a:pt x="295518" y="16230"/>
                </a:cubicBezTo>
                <a:cubicBezTo>
                  <a:pt x="295518" y="16230"/>
                  <a:pt x="295518" y="16230"/>
                  <a:pt x="295518" y="37097"/>
                </a:cubicBezTo>
                <a:cubicBezTo>
                  <a:pt x="295518" y="71874"/>
                  <a:pt x="325768" y="102015"/>
                  <a:pt x="360671" y="104334"/>
                </a:cubicBezTo>
                <a:cubicBezTo>
                  <a:pt x="362998" y="104334"/>
                  <a:pt x="362998" y="104334"/>
                  <a:pt x="362998" y="104334"/>
                </a:cubicBezTo>
                <a:cubicBezTo>
                  <a:pt x="362998" y="104334"/>
                  <a:pt x="365325" y="104334"/>
                  <a:pt x="365325" y="104334"/>
                </a:cubicBezTo>
                <a:cubicBezTo>
                  <a:pt x="365325" y="104334"/>
                  <a:pt x="365325" y="104334"/>
                  <a:pt x="963341" y="104334"/>
                </a:cubicBezTo>
                <a:cubicBezTo>
                  <a:pt x="963341" y="104334"/>
                  <a:pt x="963341" y="104334"/>
                  <a:pt x="965668" y="104334"/>
                </a:cubicBezTo>
                <a:cubicBezTo>
                  <a:pt x="1002899" y="104334"/>
                  <a:pt x="1033148" y="74193"/>
                  <a:pt x="1033148" y="37097"/>
                </a:cubicBezTo>
                <a:cubicBezTo>
                  <a:pt x="1033148" y="37097"/>
                  <a:pt x="1033148" y="37097"/>
                  <a:pt x="1033148" y="18548"/>
                </a:cubicBezTo>
                <a:cubicBezTo>
                  <a:pt x="1033148" y="18548"/>
                  <a:pt x="1033148" y="18548"/>
                  <a:pt x="1033148" y="16230"/>
                </a:cubicBezTo>
                <a:cubicBezTo>
                  <a:pt x="1033148" y="6956"/>
                  <a:pt x="1040129" y="0"/>
                  <a:pt x="1051764" y="0"/>
                </a:cubicBezTo>
                <a:cubicBezTo>
                  <a:pt x="1051764" y="0"/>
                  <a:pt x="1051764" y="0"/>
                  <a:pt x="1186725" y="0"/>
                </a:cubicBezTo>
                <a:cubicBezTo>
                  <a:pt x="1263513" y="0"/>
                  <a:pt x="1326339" y="62600"/>
                  <a:pt x="1326339" y="139112"/>
                </a:cubicBezTo>
                <a:cubicBezTo>
                  <a:pt x="1326339" y="139112"/>
                  <a:pt x="1326339" y="139112"/>
                  <a:pt x="1326339" y="2714998"/>
                </a:cubicBezTo>
                <a:cubicBezTo>
                  <a:pt x="1326339" y="2793828"/>
                  <a:pt x="1263513" y="2856428"/>
                  <a:pt x="1186725" y="2856428"/>
                </a:cubicBezTo>
                <a:cubicBezTo>
                  <a:pt x="1186725" y="2856428"/>
                  <a:pt x="1186725" y="2856428"/>
                  <a:pt x="139614" y="2856428"/>
                </a:cubicBezTo>
                <a:cubicBezTo>
                  <a:pt x="62826" y="2856428"/>
                  <a:pt x="0" y="2793828"/>
                  <a:pt x="0" y="2714998"/>
                </a:cubicBezTo>
                <a:cubicBezTo>
                  <a:pt x="0" y="2714998"/>
                  <a:pt x="0" y="2714998"/>
                  <a:pt x="0" y="139112"/>
                </a:cubicBezTo>
                <a:cubicBezTo>
                  <a:pt x="0" y="62600"/>
                  <a:pt x="58173" y="2319"/>
                  <a:pt x="132634"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6749254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Creative 052">
    <p:spTree>
      <p:nvGrpSpPr>
        <p:cNvPr id="1" name=""/>
        <p:cNvGrpSpPr/>
        <p:nvPr/>
      </p:nvGrpSpPr>
      <p:grpSpPr>
        <a:xfrm>
          <a:off x="0" y="0"/>
          <a:ext cx="0" cy="0"/>
          <a:chOff x="0" y="0"/>
          <a:chExt cx="0" cy="0"/>
        </a:xfrm>
      </p:grpSpPr>
      <p:sp>
        <p:nvSpPr>
          <p:cNvPr id="12" name="Picture Placeholder 11"/>
          <p:cNvSpPr>
            <a:spLocks noGrp="1"/>
          </p:cNvSpPr>
          <p:nvPr>
            <p:ph type="pic" sz="quarter" idx="12" hasCustomPrompt="1"/>
          </p:nvPr>
        </p:nvSpPr>
        <p:spPr>
          <a:xfrm>
            <a:off x="7065804" y="562758"/>
            <a:ext cx="3231893" cy="5220196"/>
          </a:xfrm>
          <a:custGeom>
            <a:avLst/>
            <a:gdLst>
              <a:gd name="connsiteX0" fmla="*/ 181794 w 1817940"/>
              <a:gd name="connsiteY0" fmla="*/ 0 h 3915147"/>
              <a:gd name="connsiteX1" fmla="*/ 191362 w 1817940"/>
              <a:gd name="connsiteY1" fmla="*/ 0 h 3915147"/>
              <a:gd name="connsiteX2" fmla="*/ 379535 w 1817940"/>
              <a:gd name="connsiteY2" fmla="*/ 0 h 3915147"/>
              <a:gd name="connsiteX3" fmla="*/ 405050 w 1817940"/>
              <a:gd name="connsiteY3" fmla="*/ 22245 h 3915147"/>
              <a:gd name="connsiteX4" fmla="*/ 405050 w 1817940"/>
              <a:gd name="connsiteY4" fmla="*/ 50846 h 3915147"/>
              <a:gd name="connsiteX5" fmla="*/ 494352 w 1817940"/>
              <a:gd name="connsiteY5" fmla="*/ 143005 h 3915147"/>
              <a:gd name="connsiteX6" fmla="*/ 497542 w 1817940"/>
              <a:gd name="connsiteY6" fmla="*/ 143005 h 3915147"/>
              <a:gd name="connsiteX7" fmla="*/ 500731 w 1817940"/>
              <a:gd name="connsiteY7" fmla="*/ 143005 h 3915147"/>
              <a:gd name="connsiteX8" fmla="*/ 1320399 w 1817940"/>
              <a:gd name="connsiteY8" fmla="*/ 143005 h 3915147"/>
              <a:gd name="connsiteX9" fmla="*/ 1323588 w 1817940"/>
              <a:gd name="connsiteY9" fmla="*/ 143005 h 3915147"/>
              <a:gd name="connsiteX10" fmla="*/ 1416080 w 1817940"/>
              <a:gd name="connsiteY10" fmla="*/ 50846 h 3915147"/>
              <a:gd name="connsiteX11" fmla="*/ 1416080 w 1817940"/>
              <a:gd name="connsiteY11" fmla="*/ 25423 h 3915147"/>
              <a:gd name="connsiteX12" fmla="*/ 1416080 w 1817940"/>
              <a:gd name="connsiteY12" fmla="*/ 22245 h 3915147"/>
              <a:gd name="connsiteX13" fmla="*/ 1441595 w 1817940"/>
              <a:gd name="connsiteY13" fmla="*/ 0 h 3915147"/>
              <a:gd name="connsiteX14" fmla="*/ 1626578 w 1817940"/>
              <a:gd name="connsiteY14" fmla="*/ 0 h 3915147"/>
              <a:gd name="connsiteX15" fmla="*/ 1817940 w 1817940"/>
              <a:gd name="connsiteY15" fmla="*/ 190673 h 3915147"/>
              <a:gd name="connsiteX16" fmla="*/ 1817940 w 1817940"/>
              <a:gd name="connsiteY16" fmla="*/ 3721297 h 3915147"/>
              <a:gd name="connsiteX17" fmla="*/ 1626578 w 1817940"/>
              <a:gd name="connsiteY17" fmla="*/ 3915147 h 3915147"/>
              <a:gd name="connsiteX18" fmla="*/ 191362 w 1817940"/>
              <a:gd name="connsiteY18" fmla="*/ 3915147 h 3915147"/>
              <a:gd name="connsiteX19" fmla="*/ 0 w 1817940"/>
              <a:gd name="connsiteY19" fmla="*/ 3721297 h 3915147"/>
              <a:gd name="connsiteX20" fmla="*/ 0 w 1817940"/>
              <a:gd name="connsiteY20" fmla="*/ 190673 h 3915147"/>
              <a:gd name="connsiteX21" fmla="*/ 181794 w 1817940"/>
              <a:gd name="connsiteY21" fmla="*/ 0 h 391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7940" h="3915147">
                <a:moveTo>
                  <a:pt x="181794" y="0"/>
                </a:moveTo>
                <a:cubicBezTo>
                  <a:pt x="181794" y="0"/>
                  <a:pt x="181794" y="0"/>
                  <a:pt x="191362" y="0"/>
                </a:cubicBezTo>
                <a:cubicBezTo>
                  <a:pt x="191362" y="0"/>
                  <a:pt x="191362" y="0"/>
                  <a:pt x="379535" y="0"/>
                </a:cubicBezTo>
                <a:cubicBezTo>
                  <a:pt x="395482" y="0"/>
                  <a:pt x="405050" y="9534"/>
                  <a:pt x="405050" y="22245"/>
                </a:cubicBezTo>
                <a:cubicBezTo>
                  <a:pt x="405050" y="22245"/>
                  <a:pt x="405050" y="22245"/>
                  <a:pt x="405050" y="50846"/>
                </a:cubicBezTo>
                <a:cubicBezTo>
                  <a:pt x="405050" y="98514"/>
                  <a:pt x="446512" y="139827"/>
                  <a:pt x="494352" y="143005"/>
                </a:cubicBezTo>
                <a:cubicBezTo>
                  <a:pt x="497542" y="143005"/>
                  <a:pt x="497542" y="143005"/>
                  <a:pt x="497542" y="143005"/>
                </a:cubicBezTo>
                <a:cubicBezTo>
                  <a:pt x="497542" y="143005"/>
                  <a:pt x="500731" y="143005"/>
                  <a:pt x="500731" y="143005"/>
                </a:cubicBezTo>
                <a:cubicBezTo>
                  <a:pt x="500731" y="143005"/>
                  <a:pt x="500731" y="143005"/>
                  <a:pt x="1320399" y="143005"/>
                </a:cubicBezTo>
                <a:cubicBezTo>
                  <a:pt x="1320399" y="143005"/>
                  <a:pt x="1320399" y="143005"/>
                  <a:pt x="1323588" y="143005"/>
                </a:cubicBezTo>
                <a:cubicBezTo>
                  <a:pt x="1374618" y="143005"/>
                  <a:pt x="1416080" y="101692"/>
                  <a:pt x="1416080" y="50846"/>
                </a:cubicBezTo>
                <a:cubicBezTo>
                  <a:pt x="1416080" y="50846"/>
                  <a:pt x="1416080" y="50846"/>
                  <a:pt x="1416080" y="25423"/>
                </a:cubicBezTo>
                <a:cubicBezTo>
                  <a:pt x="1416080" y="25423"/>
                  <a:pt x="1416080" y="25423"/>
                  <a:pt x="1416080" y="22245"/>
                </a:cubicBezTo>
                <a:cubicBezTo>
                  <a:pt x="1416080" y="9534"/>
                  <a:pt x="1425648" y="0"/>
                  <a:pt x="1441595" y="0"/>
                </a:cubicBezTo>
                <a:cubicBezTo>
                  <a:pt x="1441595" y="0"/>
                  <a:pt x="1441595" y="0"/>
                  <a:pt x="1626578" y="0"/>
                </a:cubicBezTo>
                <a:cubicBezTo>
                  <a:pt x="1731827" y="0"/>
                  <a:pt x="1817940" y="85803"/>
                  <a:pt x="1817940" y="190673"/>
                </a:cubicBezTo>
                <a:cubicBezTo>
                  <a:pt x="1817940" y="190673"/>
                  <a:pt x="1817940" y="190673"/>
                  <a:pt x="1817940" y="3721297"/>
                </a:cubicBezTo>
                <a:cubicBezTo>
                  <a:pt x="1817940" y="3829344"/>
                  <a:pt x="1731827" y="3915147"/>
                  <a:pt x="1626578" y="3915147"/>
                </a:cubicBezTo>
                <a:cubicBezTo>
                  <a:pt x="1626578" y="3915147"/>
                  <a:pt x="1626578" y="3915147"/>
                  <a:pt x="191362" y="3915147"/>
                </a:cubicBezTo>
                <a:cubicBezTo>
                  <a:pt x="86113" y="3915147"/>
                  <a:pt x="0" y="3829344"/>
                  <a:pt x="0" y="3721297"/>
                </a:cubicBezTo>
                <a:cubicBezTo>
                  <a:pt x="0" y="3721297"/>
                  <a:pt x="0" y="3721297"/>
                  <a:pt x="0" y="190673"/>
                </a:cubicBezTo>
                <a:cubicBezTo>
                  <a:pt x="0" y="85803"/>
                  <a:pt x="79734" y="3178"/>
                  <a:pt x="181794"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6" hasCustomPrompt="1"/>
          </p:nvPr>
        </p:nvSpPr>
        <p:spPr>
          <a:xfrm rot="571530">
            <a:off x="8351498" y="3458050"/>
            <a:ext cx="1193985" cy="1580725"/>
          </a:xfrm>
          <a:custGeom>
            <a:avLst/>
            <a:gdLst>
              <a:gd name="connsiteX0" fmla="*/ 10647 w 671617"/>
              <a:gd name="connsiteY0" fmla="*/ 96423 h 1185544"/>
              <a:gd name="connsiteX1" fmla="*/ 650249 w 671617"/>
              <a:gd name="connsiteY1" fmla="*/ 0 h 1185544"/>
              <a:gd name="connsiteX2" fmla="*/ 671617 w 671617"/>
              <a:gd name="connsiteY2" fmla="*/ 1162525 h 1185544"/>
              <a:gd name="connsiteX3" fmla="*/ 3 w 671617"/>
              <a:gd name="connsiteY3" fmla="*/ 1185544 h 1185544"/>
              <a:gd name="connsiteX4" fmla="*/ 10647 w 671617"/>
              <a:gd name="connsiteY4" fmla="*/ 96423 h 118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17" h="1185544">
                <a:moveTo>
                  <a:pt x="10647" y="96423"/>
                </a:moveTo>
                <a:lnTo>
                  <a:pt x="650249" y="0"/>
                </a:lnTo>
                <a:lnTo>
                  <a:pt x="671617" y="1162525"/>
                </a:lnTo>
                <a:lnTo>
                  <a:pt x="3" y="1185544"/>
                </a:lnTo>
                <a:cubicBezTo>
                  <a:pt x="-211" y="800083"/>
                  <a:pt x="10860" y="481885"/>
                  <a:pt x="10647" y="96423"/>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3318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Creative 054">
    <p:spTree>
      <p:nvGrpSpPr>
        <p:cNvPr id="1" name=""/>
        <p:cNvGrpSpPr/>
        <p:nvPr/>
      </p:nvGrpSpPr>
      <p:grpSpPr>
        <a:xfrm>
          <a:off x="0" y="0"/>
          <a:ext cx="0" cy="0"/>
          <a:chOff x="0" y="0"/>
          <a:chExt cx="0" cy="0"/>
        </a:xfrm>
      </p:grpSpPr>
      <p:sp>
        <p:nvSpPr>
          <p:cNvPr id="35" name="Picture Placeholder 34"/>
          <p:cNvSpPr>
            <a:spLocks noGrp="1"/>
          </p:cNvSpPr>
          <p:nvPr>
            <p:ph type="pic" sz="quarter" idx="15" hasCustomPrompt="1"/>
          </p:nvPr>
        </p:nvSpPr>
        <p:spPr>
          <a:xfrm>
            <a:off x="6471065" y="1615483"/>
            <a:ext cx="4941711" cy="2086344"/>
          </a:xfrm>
          <a:custGeom>
            <a:avLst/>
            <a:gdLst>
              <a:gd name="connsiteX0" fmla="*/ 0 w 3706282"/>
              <a:gd name="connsiteY0" fmla="*/ 0 h 2086344"/>
              <a:gd name="connsiteX1" fmla="*/ 3706282 w 3706282"/>
              <a:gd name="connsiteY1" fmla="*/ 0 h 2086344"/>
              <a:gd name="connsiteX2" fmla="*/ 3706282 w 3706282"/>
              <a:gd name="connsiteY2" fmla="*/ 2086344 h 2086344"/>
              <a:gd name="connsiteX3" fmla="*/ 0 w 3706282"/>
              <a:gd name="connsiteY3" fmla="*/ 2086344 h 2086344"/>
            </a:gdLst>
            <a:ahLst/>
            <a:cxnLst>
              <a:cxn ang="0">
                <a:pos x="connsiteX0" y="connsiteY0"/>
              </a:cxn>
              <a:cxn ang="0">
                <a:pos x="connsiteX1" y="connsiteY1"/>
              </a:cxn>
              <a:cxn ang="0">
                <a:pos x="connsiteX2" y="connsiteY2"/>
              </a:cxn>
              <a:cxn ang="0">
                <a:pos x="connsiteX3" y="connsiteY3"/>
              </a:cxn>
            </a:cxnLst>
            <a:rect l="l" t="t" r="r" b="b"/>
            <a:pathLst>
              <a:path w="3706282" h="2086344">
                <a:moveTo>
                  <a:pt x="0" y="0"/>
                </a:moveTo>
                <a:lnTo>
                  <a:pt x="3706282" y="0"/>
                </a:lnTo>
                <a:lnTo>
                  <a:pt x="3706282" y="2086344"/>
                </a:lnTo>
                <a:lnTo>
                  <a:pt x="0" y="2086344"/>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38" name="Picture Placeholder 37"/>
          <p:cNvSpPr>
            <a:spLocks noGrp="1"/>
          </p:cNvSpPr>
          <p:nvPr>
            <p:ph type="pic" sz="quarter" idx="17" hasCustomPrompt="1"/>
          </p:nvPr>
        </p:nvSpPr>
        <p:spPr>
          <a:xfrm>
            <a:off x="5122695" y="2594288"/>
            <a:ext cx="2318820" cy="2182936"/>
          </a:xfrm>
          <a:custGeom>
            <a:avLst/>
            <a:gdLst>
              <a:gd name="connsiteX0" fmla="*/ 9689 w 1739115"/>
              <a:gd name="connsiteY0" fmla="*/ 0 h 2182936"/>
              <a:gd name="connsiteX1" fmla="*/ 1731041 w 1739115"/>
              <a:gd name="connsiteY1" fmla="*/ 1613 h 2182936"/>
              <a:gd name="connsiteX2" fmla="*/ 1739115 w 1739115"/>
              <a:gd name="connsiteY2" fmla="*/ 11294 h 2182936"/>
              <a:gd name="connsiteX3" fmla="*/ 1739115 w 1739115"/>
              <a:gd name="connsiteY3" fmla="*/ 2174869 h 2182936"/>
              <a:gd name="connsiteX4" fmla="*/ 1729427 w 1739115"/>
              <a:gd name="connsiteY4" fmla="*/ 2182936 h 2182936"/>
              <a:gd name="connsiteX5" fmla="*/ 9689 w 1739115"/>
              <a:gd name="connsiteY5" fmla="*/ 2182936 h 2182936"/>
              <a:gd name="connsiteX6" fmla="*/ 0 w 1739115"/>
              <a:gd name="connsiteY6" fmla="*/ 2173256 h 2182936"/>
              <a:gd name="connsiteX7" fmla="*/ 1615 w 1739115"/>
              <a:gd name="connsiteY7" fmla="*/ 9680 h 2182936"/>
              <a:gd name="connsiteX8" fmla="*/ 9689 w 1739115"/>
              <a:gd name="connsiteY8" fmla="*/ 0 h 218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115" h="2182936">
                <a:moveTo>
                  <a:pt x="9689" y="0"/>
                </a:moveTo>
                <a:cubicBezTo>
                  <a:pt x="1731041" y="1613"/>
                  <a:pt x="1731041" y="1613"/>
                  <a:pt x="1731041" y="1613"/>
                </a:cubicBezTo>
                <a:cubicBezTo>
                  <a:pt x="1735886" y="1613"/>
                  <a:pt x="1739115" y="4840"/>
                  <a:pt x="1739115" y="11294"/>
                </a:cubicBezTo>
                <a:cubicBezTo>
                  <a:pt x="1739115" y="2174869"/>
                  <a:pt x="1739115" y="2174869"/>
                  <a:pt x="1739115" y="2174869"/>
                </a:cubicBezTo>
                <a:cubicBezTo>
                  <a:pt x="1739115" y="2179709"/>
                  <a:pt x="1734271" y="2182936"/>
                  <a:pt x="1729427" y="2182936"/>
                </a:cubicBezTo>
                <a:cubicBezTo>
                  <a:pt x="9689" y="2182936"/>
                  <a:pt x="9689" y="2182936"/>
                  <a:pt x="9689" y="2182936"/>
                </a:cubicBezTo>
                <a:cubicBezTo>
                  <a:pt x="4844" y="2182936"/>
                  <a:pt x="0" y="2178096"/>
                  <a:pt x="0" y="2173256"/>
                </a:cubicBezTo>
                <a:cubicBezTo>
                  <a:pt x="1615" y="9680"/>
                  <a:pt x="1615" y="9680"/>
                  <a:pt x="1615" y="9680"/>
                </a:cubicBezTo>
                <a:cubicBezTo>
                  <a:pt x="1615" y="4840"/>
                  <a:pt x="4844" y="0"/>
                  <a:pt x="9689"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41" name="Picture Placeholder 40"/>
          <p:cNvSpPr>
            <a:spLocks noGrp="1"/>
          </p:cNvSpPr>
          <p:nvPr>
            <p:ph type="pic" sz="quarter" idx="16" hasCustomPrompt="1"/>
          </p:nvPr>
        </p:nvSpPr>
        <p:spPr>
          <a:xfrm>
            <a:off x="6873255" y="3013801"/>
            <a:ext cx="1348020" cy="1792304"/>
          </a:xfrm>
          <a:custGeom>
            <a:avLst/>
            <a:gdLst>
              <a:gd name="connsiteX0" fmla="*/ 7441 w 1011015"/>
              <a:gd name="connsiteY0" fmla="*/ 0 h 1792303"/>
              <a:gd name="connsiteX1" fmla="*/ 1003574 w 1011015"/>
              <a:gd name="connsiteY1" fmla="*/ 0 h 1792303"/>
              <a:gd name="connsiteX2" fmla="*/ 1011015 w 1011015"/>
              <a:gd name="connsiteY2" fmla="*/ 7441 h 1792303"/>
              <a:gd name="connsiteX3" fmla="*/ 1011015 w 1011015"/>
              <a:gd name="connsiteY3" fmla="*/ 1784862 h 1792303"/>
              <a:gd name="connsiteX4" fmla="*/ 1003574 w 1011015"/>
              <a:gd name="connsiteY4" fmla="*/ 1792303 h 1792303"/>
              <a:gd name="connsiteX5" fmla="*/ 7441 w 1011015"/>
              <a:gd name="connsiteY5" fmla="*/ 1792303 h 1792303"/>
              <a:gd name="connsiteX6" fmla="*/ 0 w 1011015"/>
              <a:gd name="connsiteY6" fmla="*/ 1784862 h 1792303"/>
              <a:gd name="connsiteX7" fmla="*/ 0 w 1011015"/>
              <a:gd name="connsiteY7" fmla="*/ 7441 h 1792303"/>
              <a:gd name="connsiteX8" fmla="*/ 7441 w 1011015"/>
              <a:gd name="connsiteY8" fmla="*/ 0 h 179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15" h="1792303">
                <a:moveTo>
                  <a:pt x="7441" y="0"/>
                </a:moveTo>
                <a:lnTo>
                  <a:pt x="1003574" y="0"/>
                </a:lnTo>
                <a:cubicBezTo>
                  <a:pt x="1007684" y="0"/>
                  <a:pt x="1011015" y="3331"/>
                  <a:pt x="1011015" y="7441"/>
                </a:cubicBezTo>
                <a:lnTo>
                  <a:pt x="1011015" y="1784862"/>
                </a:lnTo>
                <a:cubicBezTo>
                  <a:pt x="1011015" y="1788972"/>
                  <a:pt x="1007684" y="1792303"/>
                  <a:pt x="1003574" y="1792303"/>
                </a:cubicBezTo>
                <a:lnTo>
                  <a:pt x="7441" y="1792303"/>
                </a:lnTo>
                <a:cubicBezTo>
                  <a:pt x="3331" y="1792303"/>
                  <a:pt x="0" y="1788972"/>
                  <a:pt x="0" y="1784862"/>
                </a:cubicBezTo>
                <a:lnTo>
                  <a:pt x="0" y="7441"/>
                </a:lnTo>
                <a:cubicBezTo>
                  <a:pt x="0" y="3331"/>
                  <a:pt x="3331" y="0"/>
                  <a:pt x="7441"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9026715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Creative 059">
    <p:spTree>
      <p:nvGrpSpPr>
        <p:cNvPr id="1" name=""/>
        <p:cNvGrpSpPr/>
        <p:nvPr/>
      </p:nvGrpSpPr>
      <p:grpSpPr>
        <a:xfrm>
          <a:off x="0" y="0"/>
          <a:ext cx="0" cy="0"/>
          <a:chOff x="0" y="0"/>
          <a:chExt cx="0" cy="0"/>
        </a:xfrm>
      </p:grpSpPr>
      <p:sp>
        <p:nvSpPr>
          <p:cNvPr id="25" name="Picture Placeholder 24"/>
          <p:cNvSpPr>
            <a:spLocks noGrp="1"/>
          </p:cNvSpPr>
          <p:nvPr>
            <p:ph type="pic" sz="quarter" idx="13" hasCustomPrompt="1"/>
          </p:nvPr>
        </p:nvSpPr>
        <p:spPr>
          <a:xfrm>
            <a:off x="5431479" y="861254"/>
            <a:ext cx="5148623" cy="4846911"/>
          </a:xfrm>
          <a:custGeom>
            <a:avLst/>
            <a:gdLst>
              <a:gd name="connsiteX0" fmla="*/ 16134 w 2896100"/>
              <a:gd name="connsiteY0" fmla="*/ 0 h 3635183"/>
              <a:gd name="connsiteX1" fmla="*/ 2882655 w 2896100"/>
              <a:gd name="connsiteY1" fmla="*/ 2687 h 3635183"/>
              <a:gd name="connsiteX2" fmla="*/ 2896100 w 2896100"/>
              <a:gd name="connsiteY2" fmla="*/ 18807 h 3635183"/>
              <a:gd name="connsiteX3" fmla="*/ 2896100 w 2896100"/>
              <a:gd name="connsiteY3" fmla="*/ 3621749 h 3635183"/>
              <a:gd name="connsiteX4" fmla="*/ 2879966 w 2896100"/>
              <a:gd name="connsiteY4" fmla="*/ 3635183 h 3635183"/>
              <a:gd name="connsiteX5" fmla="*/ 16134 w 2896100"/>
              <a:gd name="connsiteY5" fmla="*/ 3635183 h 3635183"/>
              <a:gd name="connsiteX6" fmla="*/ 0 w 2896100"/>
              <a:gd name="connsiteY6" fmla="*/ 3619063 h 3635183"/>
              <a:gd name="connsiteX7" fmla="*/ 2689 w 2896100"/>
              <a:gd name="connsiteY7" fmla="*/ 16121 h 3635183"/>
              <a:gd name="connsiteX8" fmla="*/ 16134 w 2896100"/>
              <a:gd name="connsiteY8" fmla="*/ 0 h 363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100" h="3635183">
                <a:moveTo>
                  <a:pt x="16134" y="0"/>
                </a:moveTo>
                <a:cubicBezTo>
                  <a:pt x="2882655" y="2687"/>
                  <a:pt x="2882655" y="2687"/>
                  <a:pt x="2882655" y="2687"/>
                </a:cubicBezTo>
                <a:cubicBezTo>
                  <a:pt x="2890722" y="2687"/>
                  <a:pt x="2896100" y="8060"/>
                  <a:pt x="2896100" y="18807"/>
                </a:cubicBezTo>
                <a:cubicBezTo>
                  <a:pt x="2896100" y="3621749"/>
                  <a:pt x="2896100" y="3621749"/>
                  <a:pt x="2896100" y="3621749"/>
                </a:cubicBezTo>
                <a:cubicBezTo>
                  <a:pt x="2896100" y="3629810"/>
                  <a:pt x="2888033" y="3635183"/>
                  <a:pt x="2879966" y="3635183"/>
                </a:cubicBezTo>
                <a:cubicBezTo>
                  <a:pt x="16134" y="3635183"/>
                  <a:pt x="16134" y="3635183"/>
                  <a:pt x="16134" y="3635183"/>
                </a:cubicBezTo>
                <a:cubicBezTo>
                  <a:pt x="8067" y="3635183"/>
                  <a:pt x="0" y="3627123"/>
                  <a:pt x="0" y="3619063"/>
                </a:cubicBezTo>
                <a:cubicBezTo>
                  <a:pt x="2689" y="16121"/>
                  <a:pt x="2689" y="16121"/>
                  <a:pt x="2689" y="16121"/>
                </a:cubicBezTo>
                <a:cubicBezTo>
                  <a:pt x="2689" y="8060"/>
                  <a:pt x="8067" y="0"/>
                  <a:pt x="16134"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30" name="Picture Placeholder 29"/>
          <p:cNvSpPr>
            <a:spLocks noGrp="1"/>
          </p:cNvSpPr>
          <p:nvPr>
            <p:ph type="pic" sz="quarter" idx="14" hasCustomPrompt="1"/>
          </p:nvPr>
        </p:nvSpPr>
        <p:spPr>
          <a:xfrm>
            <a:off x="9141268" y="2709008"/>
            <a:ext cx="2380005" cy="3164411"/>
          </a:xfrm>
          <a:custGeom>
            <a:avLst/>
            <a:gdLst>
              <a:gd name="connsiteX0" fmla="*/ 9853 w 1338753"/>
              <a:gd name="connsiteY0" fmla="*/ 0 h 2373308"/>
              <a:gd name="connsiteX1" fmla="*/ 1328900 w 1338753"/>
              <a:gd name="connsiteY1" fmla="*/ 0 h 2373308"/>
              <a:gd name="connsiteX2" fmla="*/ 1338753 w 1338753"/>
              <a:gd name="connsiteY2" fmla="*/ 9853 h 2373308"/>
              <a:gd name="connsiteX3" fmla="*/ 1338753 w 1338753"/>
              <a:gd name="connsiteY3" fmla="*/ 2363455 h 2373308"/>
              <a:gd name="connsiteX4" fmla="*/ 1328900 w 1338753"/>
              <a:gd name="connsiteY4" fmla="*/ 2373308 h 2373308"/>
              <a:gd name="connsiteX5" fmla="*/ 9853 w 1338753"/>
              <a:gd name="connsiteY5" fmla="*/ 2373308 h 2373308"/>
              <a:gd name="connsiteX6" fmla="*/ 0 w 1338753"/>
              <a:gd name="connsiteY6" fmla="*/ 2363455 h 2373308"/>
              <a:gd name="connsiteX7" fmla="*/ 0 w 1338753"/>
              <a:gd name="connsiteY7" fmla="*/ 9853 h 2373308"/>
              <a:gd name="connsiteX8" fmla="*/ 9853 w 1338753"/>
              <a:gd name="connsiteY8" fmla="*/ 0 h 237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753" h="2373308">
                <a:moveTo>
                  <a:pt x="9853" y="0"/>
                </a:moveTo>
                <a:lnTo>
                  <a:pt x="1328900" y="0"/>
                </a:lnTo>
                <a:cubicBezTo>
                  <a:pt x="1334342" y="0"/>
                  <a:pt x="1338753" y="4411"/>
                  <a:pt x="1338753" y="9853"/>
                </a:cubicBezTo>
                <a:lnTo>
                  <a:pt x="1338753" y="2363455"/>
                </a:lnTo>
                <a:cubicBezTo>
                  <a:pt x="1338753" y="2368897"/>
                  <a:pt x="1334342" y="2373308"/>
                  <a:pt x="1328900" y="2373308"/>
                </a:cubicBezTo>
                <a:lnTo>
                  <a:pt x="9853" y="2373308"/>
                </a:lnTo>
                <a:cubicBezTo>
                  <a:pt x="4411" y="2373308"/>
                  <a:pt x="0" y="2368897"/>
                  <a:pt x="0" y="2363455"/>
                </a:cubicBezTo>
                <a:lnTo>
                  <a:pt x="0" y="9853"/>
                </a:lnTo>
                <a:cubicBezTo>
                  <a:pt x="0" y="4411"/>
                  <a:pt x="4411" y="0"/>
                  <a:pt x="985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4710652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Creative 060">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6315985" y="2481267"/>
            <a:ext cx="4648201" cy="2162177"/>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l">
              <a:buNone/>
              <a:defRPr sz="1400" b="0" baseline="0">
                <a:solidFill>
                  <a:schemeClr val="bg1">
                    <a:lumMod val="7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EDITE SUBTITLE</a:t>
            </a:r>
          </a:p>
        </p:txBody>
      </p:sp>
      <p:sp>
        <p:nvSpPr>
          <p:cNvPr id="8" name="Title 2"/>
          <p:cNvSpPr>
            <a:spLocks noGrp="1"/>
          </p:cNvSpPr>
          <p:nvPr>
            <p:ph type="title"/>
          </p:nvPr>
        </p:nvSpPr>
        <p:spPr>
          <a:xfrm>
            <a:off x="508001" y="315389"/>
            <a:ext cx="11157819" cy="660511"/>
          </a:xfrm>
          <a:prstGeom prst="rect">
            <a:avLst/>
          </a:prstGeom>
        </p:spPr>
        <p:txBody>
          <a:bodyPr lIns="0" tIns="0" rIns="0" bIns="0" anchor="ctr"/>
          <a:lstStyle>
            <a:lvl1pPr algn="l">
              <a:defRPr sz="3733">
                <a:solidFill>
                  <a:schemeClr val="bg1">
                    <a:lumMod val="85000"/>
                  </a:schemeClr>
                </a:solidFill>
              </a:defRPr>
            </a:lvl1pPr>
          </a:lstStyle>
          <a:p>
            <a:r>
              <a:rPr lang="en-US"/>
              <a:t>Click to edit Master title style</a:t>
            </a:r>
          </a:p>
        </p:txBody>
      </p:sp>
    </p:spTree>
    <p:extLst>
      <p:ext uri="{BB962C8B-B14F-4D97-AF65-F5344CB8AC3E}">
        <p14:creationId xmlns:p14="http://schemas.microsoft.com/office/powerpoint/2010/main" val="2446451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6B9FA-E248-1975-ADA6-690B371424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717E12-CDA7-6B0E-25B2-2A9166650E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0B6ADC-D793-C7B1-5632-6E8F0FFBF4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B7C716-7C63-3904-BFEB-C468A0762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2824F-42D5-D490-B95B-F4201008FC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AEB789-36A1-5A54-0EFA-B21771ED7017}"/>
              </a:ext>
            </a:extLst>
          </p:cNvPr>
          <p:cNvSpPr>
            <a:spLocks noGrp="1"/>
          </p:cNvSpPr>
          <p:nvPr>
            <p:ph type="dt" sz="half" idx="10"/>
          </p:nvPr>
        </p:nvSpPr>
        <p:spPr/>
        <p:txBody>
          <a:bodyPr/>
          <a:lstStyle/>
          <a:p>
            <a:r>
              <a:rPr lang="en-US"/>
              <a:t>11/20/2024</a:t>
            </a:r>
          </a:p>
        </p:txBody>
      </p:sp>
      <p:sp>
        <p:nvSpPr>
          <p:cNvPr id="8" name="Footer Placeholder 7">
            <a:extLst>
              <a:ext uri="{FF2B5EF4-FFF2-40B4-BE49-F238E27FC236}">
                <a16:creationId xmlns:a16="http://schemas.microsoft.com/office/drawing/2014/main" id="{D030A42B-0738-3FDC-C971-F09FD794F9DE}"/>
              </a:ext>
            </a:extLst>
          </p:cNvPr>
          <p:cNvSpPr>
            <a:spLocks noGrp="1"/>
          </p:cNvSpPr>
          <p:nvPr>
            <p:ph type="ftr" sz="quarter" idx="11"/>
          </p:nvPr>
        </p:nvSpPr>
        <p:spPr/>
        <p:txBody>
          <a:bodyPr/>
          <a:lstStyle/>
          <a:p>
            <a:r>
              <a:rPr lang="en-US"/>
              <a:t>Fiscal Year 2025 City Council Budget Retreat </a:t>
            </a:r>
          </a:p>
        </p:txBody>
      </p:sp>
      <p:sp>
        <p:nvSpPr>
          <p:cNvPr id="9" name="Slide Number Placeholder 8">
            <a:extLst>
              <a:ext uri="{FF2B5EF4-FFF2-40B4-BE49-F238E27FC236}">
                <a16:creationId xmlns:a16="http://schemas.microsoft.com/office/drawing/2014/main" id="{882EE3CA-B59B-B498-48E6-76A2BD4D9289}"/>
              </a:ext>
            </a:extLst>
          </p:cNvPr>
          <p:cNvSpPr>
            <a:spLocks noGrp="1"/>
          </p:cNvSpPr>
          <p:nvPr>
            <p:ph type="sldNum" sz="quarter" idx="12"/>
          </p:nvPr>
        </p:nvSpPr>
        <p:spPr/>
        <p:txBody>
          <a:bodyPr/>
          <a:lstStyle/>
          <a:p>
            <a:fld id="{0BCA3EC7-486E-47E1-AA3D-CC66BAFEEB30}" type="slidenum">
              <a:rPr lang="en-US" smtClean="0"/>
              <a:t>‹#›</a:t>
            </a:fld>
            <a:endParaRPr lang="en-US"/>
          </a:p>
        </p:txBody>
      </p:sp>
    </p:spTree>
    <p:extLst>
      <p:ext uri="{BB962C8B-B14F-4D97-AF65-F5344CB8AC3E}">
        <p14:creationId xmlns:p14="http://schemas.microsoft.com/office/powerpoint/2010/main" val="10223808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Creative 061">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l">
              <a:buNone/>
              <a:defRPr sz="1400" b="0" baseline="0">
                <a:solidFill>
                  <a:schemeClr val="bg1">
                    <a:lumMod val="7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EDITE SUBTITLE</a:t>
            </a:r>
          </a:p>
        </p:txBody>
      </p:sp>
      <p:sp>
        <p:nvSpPr>
          <p:cNvPr id="8" name="Title 2"/>
          <p:cNvSpPr>
            <a:spLocks noGrp="1"/>
          </p:cNvSpPr>
          <p:nvPr>
            <p:ph type="title"/>
          </p:nvPr>
        </p:nvSpPr>
        <p:spPr>
          <a:xfrm>
            <a:off x="508001" y="315389"/>
            <a:ext cx="11157819" cy="660511"/>
          </a:xfrm>
          <a:prstGeom prst="rect">
            <a:avLst/>
          </a:prstGeom>
        </p:spPr>
        <p:txBody>
          <a:bodyPr lIns="0" tIns="0" rIns="0" bIns="0" anchor="ctr"/>
          <a:lstStyle>
            <a:lvl1pPr algn="l">
              <a:defRPr sz="3733">
                <a:solidFill>
                  <a:schemeClr val="bg1">
                    <a:lumMod val="85000"/>
                  </a:schemeClr>
                </a:solidFill>
              </a:defRPr>
            </a:lvl1pPr>
          </a:lstStyle>
          <a:p>
            <a:r>
              <a:rPr lang="en-US"/>
              <a:t>Click to edit Master title style</a:t>
            </a:r>
          </a:p>
        </p:txBody>
      </p:sp>
      <p:sp>
        <p:nvSpPr>
          <p:cNvPr id="12" name="Picture Placeholder 11"/>
          <p:cNvSpPr>
            <a:spLocks noGrp="1"/>
          </p:cNvSpPr>
          <p:nvPr>
            <p:ph type="pic" sz="quarter" idx="12" hasCustomPrompt="1"/>
          </p:nvPr>
        </p:nvSpPr>
        <p:spPr>
          <a:xfrm>
            <a:off x="5811318" y="2009201"/>
            <a:ext cx="5576831" cy="2354487"/>
          </a:xfrm>
          <a:custGeom>
            <a:avLst/>
            <a:gdLst>
              <a:gd name="connsiteX0" fmla="*/ 0 w 3136967"/>
              <a:gd name="connsiteY0" fmla="*/ 0 h 1765865"/>
              <a:gd name="connsiteX1" fmla="*/ 3136967 w 3136967"/>
              <a:gd name="connsiteY1" fmla="*/ 0 h 1765865"/>
              <a:gd name="connsiteX2" fmla="*/ 3136967 w 3136967"/>
              <a:gd name="connsiteY2" fmla="*/ 1765865 h 1765865"/>
              <a:gd name="connsiteX3" fmla="*/ 0 w 3136967"/>
              <a:gd name="connsiteY3" fmla="*/ 1765865 h 1765865"/>
            </a:gdLst>
            <a:ahLst/>
            <a:cxnLst>
              <a:cxn ang="0">
                <a:pos x="connsiteX0" y="connsiteY0"/>
              </a:cxn>
              <a:cxn ang="0">
                <a:pos x="connsiteX1" y="connsiteY1"/>
              </a:cxn>
              <a:cxn ang="0">
                <a:pos x="connsiteX2" y="connsiteY2"/>
              </a:cxn>
              <a:cxn ang="0">
                <a:pos x="connsiteX3" y="connsiteY3"/>
              </a:cxn>
            </a:cxnLst>
            <a:rect l="l" t="t" r="r" b="b"/>
            <a:pathLst>
              <a:path w="3136967" h="1765865">
                <a:moveTo>
                  <a:pt x="0" y="0"/>
                </a:moveTo>
                <a:lnTo>
                  <a:pt x="3136967" y="0"/>
                </a:lnTo>
                <a:lnTo>
                  <a:pt x="3136967" y="1765865"/>
                </a:lnTo>
                <a:lnTo>
                  <a:pt x="0" y="176586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1505407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Creative 062">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EDITE SUBTITLE</a:t>
            </a:r>
          </a:p>
        </p:txBody>
      </p:sp>
      <p:sp>
        <p:nvSpPr>
          <p:cNvPr id="8"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
        <p:nvSpPr>
          <p:cNvPr id="12" name="Picture Placeholder 8"/>
          <p:cNvSpPr>
            <a:spLocks noGrp="1"/>
          </p:cNvSpPr>
          <p:nvPr>
            <p:ph type="pic" sz="quarter" idx="12" hasCustomPrompt="1"/>
          </p:nvPr>
        </p:nvSpPr>
        <p:spPr>
          <a:xfrm>
            <a:off x="3614078" y="2215561"/>
            <a:ext cx="4941711" cy="2086345"/>
          </a:xfrm>
          <a:custGeom>
            <a:avLst/>
            <a:gdLst>
              <a:gd name="connsiteX0" fmla="*/ 0 w 3706282"/>
              <a:gd name="connsiteY0" fmla="*/ 0 h 2086344"/>
              <a:gd name="connsiteX1" fmla="*/ 3706282 w 3706282"/>
              <a:gd name="connsiteY1" fmla="*/ 0 h 2086344"/>
              <a:gd name="connsiteX2" fmla="*/ 3706282 w 3706282"/>
              <a:gd name="connsiteY2" fmla="*/ 2086344 h 2086344"/>
              <a:gd name="connsiteX3" fmla="*/ 0 w 3706282"/>
              <a:gd name="connsiteY3" fmla="*/ 2086344 h 2086344"/>
            </a:gdLst>
            <a:ahLst/>
            <a:cxnLst>
              <a:cxn ang="0">
                <a:pos x="connsiteX0" y="connsiteY0"/>
              </a:cxn>
              <a:cxn ang="0">
                <a:pos x="connsiteX1" y="connsiteY1"/>
              </a:cxn>
              <a:cxn ang="0">
                <a:pos x="connsiteX2" y="connsiteY2"/>
              </a:cxn>
              <a:cxn ang="0">
                <a:pos x="connsiteX3" y="connsiteY3"/>
              </a:cxn>
            </a:cxnLst>
            <a:rect l="l" t="t" r="r" b="b"/>
            <a:pathLst>
              <a:path w="3706282" h="2086344">
                <a:moveTo>
                  <a:pt x="0" y="0"/>
                </a:moveTo>
                <a:lnTo>
                  <a:pt x="3706282" y="0"/>
                </a:lnTo>
                <a:lnTo>
                  <a:pt x="3706282" y="2086344"/>
                </a:lnTo>
                <a:lnTo>
                  <a:pt x="0" y="2086344"/>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5206600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379F-18F5-199F-B95B-C9D13237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4353FE-30E1-DE6F-3AE4-1C28D288E3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36B09D-EC9D-35C8-5921-0F9C24539585}"/>
              </a:ext>
            </a:extLst>
          </p:cNvPr>
          <p:cNvSpPr>
            <a:spLocks noGrp="1"/>
          </p:cNvSpPr>
          <p:nvPr>
            <p:ph type="dt" sz="half" idx="10"/>
          </p:nvPr>
        </p:nvSpPr>
        <p:spPr>
          <a:xfrm>
            <a:off x="838200" y="6356350"/>
            <a:ext cx="2743200" cy="365125"/>
          </a:xfrm>
          <a:prstGeom prst="rect">
            <a:avLst/>
          </a:prstGeom>
        </p:spPr>
        <p:txBody>
          <a:bodyPr/>
          <a:lstStyle/>
          <a:p>
            <a:r>
              <a:rPr lang="en-US"/>
              <a:t>11/20/2024</a:t>
            </a:r>
          </a:p>
        </p:txBody>
      </p:sp>
      <p:sp>
        <p:nvSpPr>
          <p:cNvPr id="5" name="Footer Placeholder 4">
            <a:extLst>
              <a:ext uri="{FF2B5EF4-FFF2-40B4-BE49-F238E27FC236}">
                <a16:creationId xmlns:a16="http://schemas.microsoft.com/office/drawing/2014/main" id="{4FD4D5EA-EEC4-1B6F-1D7F-71590A84BF0E}"/>
              </a:ext>
            </a:extLst>
          </p:cNvPr>
          <p:cNvSpPr>
            <a:spLocks noGrp="1"/>
          </p:cNvSpPr>
          <p:nvPr>
            <p:ph type="ftr" sz="quarter" idx="11"/>
          </p:nvPr>
        </p:nvSpPr>
        <p:spPr>
          <a:xfrm>
            <a:off x="4038600" y="6356350"/>
            <a:ext cx="4114800" cy="365125"/>
          </a:xfrm>
          <a:prstGeom prst="rect">
            <a:avLst/>
          </a:prstGeom>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C05BF6B8-D5BE-2AF3-2AF5-9A9FF3838E4A}"/>
              </a:ext>
            </a:extLst>
          </p:cNvPr>
          <p:cNvSpPr>
            <a:spLocks noGrp="1"/>
          </p:cNvSpPr>
          <p:nvPr>
            <p:ph type="sldNum" sz="quarter" idx="12"/>
          </p:nvPr>
        </p:nvSpPr>
        <p:spPr/>
        <p:txBody>
          <a:bodyPr/>
          <a:lstStyle/>
          <a:p>
            <a:fld id="{D9A75B61-9738-41E8-9167-36E8FEA04034}" type="slidenum">
              <a:rPr lang="en-US" smtClean="0"/>
              <a:t>‹#›</a:t>
            </a:fld>
            <a:endParaRPr lang="en-US"/>
          </a:p>
        </p:txBody>
      </p:sp>
    </p:spTree>
    <p:extLst>
      <p:ext uri="{BB962C8B-B14F-4D97-AF65-F5344CB8AC3E}">
        <p14:creationId xmlns:p14="http://schemas.microsoft.com/office/powerpoint/2010/main" val="594792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6BE7-A588-81D1-AEE6-7AACA045E6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D9ADD-CEA5-321E-905C-0D2688841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9917A-FD39-787E-866F-F0975A34EF7B}"/>
              </a:ext>
            </a:extLst>
          </p:cNvPr>
          <p:cNvSpPr>
            <a:spLocks noGrp="1"/>
          </p:cNvSpPr>
          <p:nvPr>
            <p:ph type="dt" sz="half" idx="10"/>
          </p:nvPr>
        </p:nvSpPr>
        <p:spPr>
          <a:xfrm>
            <a:off x="838200" y="6356350"/>
            <a:ext cx="2743200" cy="365125"/>
          </a:xfrm>
          <a:prstGeom prst="rect">
            <a:avLst/>
          </a:prstGeom>
        </p:spPr>
        <p:txBody>
          <a:bodyPr/>
          <a:lstStyle/>
          <a:p>
            <a:r>
              <a:rPr lang="en-US"/>
              <a:t>11/20/2024</a:t>
            </a:r>
          </a:p>
        </p:txBody>
      </p:sp>
      <p:sp>
        <p:nvSpPr>
          <p:cNvPr id="5" name="Footer Placeholder 4">
            <a:extLst>
              <a:ext uri="{FF2B5EF4-FFF2-40B4-BE49-F238E27FC236}">
                <a16:creationId xmlns:a16="http://schemas.microsoft.com/office/drawing/2014/main" id="{967CC757-A702-FF01-FC3C-DC5425135DB8}"/>
              </a:ext>
            </a:extLst>
          </p:cNvPr>
          <p:cNvSpPr>
            <a:spLocks noGrp="1"/>
          </p:cNvSpPr>
          <p:nvPr>
            <p:ph type="ftr" sz="quarter" idx="11"/>
          </p:nvPr>
        </p:nvSpPr>
        <p:spPr>
          <a:xfrm>
            <a:off x="4038600" y="6356350"/>
            <a:ext cx="4114800" cy="365125"/>
          </a:xfrm>
          <a:prstGeom prst="rect">
            <a:avLst/>
          </a:prstGeom>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E1B8F053-0C55-CBB0-4F66-0B8BB4DD77F5}"/>
              </a:ext>
            </a:extLst>
          </p:cNvPr>
          <p:cNvSpPr>
            <a:spLocks noGrp="1"/>
          </p:cNvSpPr>
          <p:nvPr>
            <p:ph type="sldNum" sz="quarter" idx="12"/>
          </p:nvPr>
        </p:nvSpPr>
        <p:spPr/>
        <p:txBody>
          <a:bodyPr/>
          <a:lstStyle/>
          <a:p>
            <a:fld id="{D9A75B61-9738-41E8-9167-36E8FEA04034}" type="slidenum">
              <a:rPr lang="en-US" smtClean="0"/>
              <a:t>‹#›</a:t>
            </a:fld>
            <a:endParaRPr lang="en-US"/>
          </a:p>
        </p:txBody>
      </p:sp>
    </p:spTree>
    <p:extLst>
      <p:ext uri="{BB962C8B-B14F-4D97-AF65-F5344CB8AC3E}">
        <p14:creationId xmlns:p14="http://schemas.microsoft.com/office/powerpoint/2010/main" val="948808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1C98-D654-D9A8-EC06-E0FD3448B3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2CA86-83D8-6728-1B03-13B26F3368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1242E8-EA55-AC59-BC99-8D9FF2847572}"/>
              </a:ext>
            </a:extLst>
          </p:cNvPr>
          <p:cNvSpPr>
            <a:spLocks noGrp="1"/>
          </p:cNvSpPr>
          <p:nvPr>
            <p:ph type="dt" sz="half" idx="10"/>
          </p:nvPr>
        </p:nvSpPr>
        <p:spPr>
          <a:xfrm>
            <a:off x="838200" y="6356350"/>
            <a:ext cx="2743200" cy="365125"/>
          </a:xfrm>
          <a:prstGeom prst="rect">
            <a:avLst/>
          </a:prstGeom>
        </p:spPr>
        <p:txBody>
          <a:bodyPr/>
          <a:lstStyle/>
          <a:p>
            <a:r>
              <a:rPr lang="en-US"/>
              <a:t>11/20/2024</a:t>
            </a:r>
          </a:p>
        </p:txBody>
      </p:sp>
      <p:sp>
        <p:nvSpPr>
          <p:cNvPr id="5" name="Footer Placeholder 4">
            <a:extLst>
              <a:ext uri="{FF2B5EF4-FFF2-40B4-BE49-F238E27FC236}">
                <a16:creationId xmlns:a16="http://schemas.microsoft.com/office/drawing/2014/main" id="{37FB5D16-9402-E78C-C8FA-3EDC22FC6A16}"/>
              </a:ext>
            </a:extLst>
          </p:cNvPr>
          <p:cNvSpPr>
            <a:spLocks noGrp="1"/>
          </p:cNvSpPr>
          <p:nvPr>
            <p:ph type="ftr" sz="quarter" idx="11"/>
          </p:nvPr>
        </p:nvSpPr>
        <p:spPr>
          <a:xfrm>
            <a:off x="4038600" y="6356350"/>
            <a:ext cx="4114800" cy="365125"/>
          </a:xfrm>
          <a:prstGeom prst="rect">
            <a:avLst/>
          </a:prstGeom>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4EA3692F-4CDE-0D91-B887-B7B72CD5043E}"/>
              </a:ext>
            </a:extLst>
          </p:cNvPr>
          <p:cNvSpPr>
            <a:spLocks noGrp="1"/>
          </p:cNvSpPr>
          <p:nvPr>
            <p:ph type="sldNum" sz="quarter" idx="12"/>
          </p:nvPr>
        </p:nvSpPr>
        <p:spPr/>
        <p:txBody>
          <a:bodyPr/>
          <a:lstStyle/>
          <a:p>
            <a:fld id="{D9A75B61-9738-41E8-9167-36E8FEA04034}" type="slidenum">
              <a:rPr lang="en-US" smtClean="0"/>
              <a:t>‹#›</a:t>
            </a:fld>
            <a:endParaRPr lang="en-US"/>
          </a:p>
        </p:txBody>
      </p:sp>
    </p:spTree>
    <p:extLst>
      <p:ext uri="{BB962C8B-B14F-4D97-AF65-F5344CB8AC3E}">
        <p14:creationId xmlns:p14="http://schemas.microsoft.com/office/powerpoint/2010/main" val="5878568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87738-D95E-61DC-C482-A0330088A5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D49BF4-B238-EFED-CA2B-87CF91876F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5762EF-934F-E31A-4F3D-8CB268D662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34FF6A-606C-D28F-090C-ED94B03DBE1B}"/>
              </a:ext>
            </a:extLst>
          </p:cNvPr>
          <p:cNvSpPr>
            <a:spLocks noGrp="1"/>
          </p:cNvSpPr>
          <p:nvPr>
            <p:ph type="dt" sz="half" idx="10"/>
          </p:nvPr>
        </p:nvSpPr>
        <p:spPr>
          <a:xfrm>
            <a:off x="838200" y="6356350"/>
            <a:ext cx="2743200" cy="365125"/>
          </a:xfrm>
          <a:prstGeom prst="rect">
            <a:avLst/>
          </a:prstGeom>
        </p:spPr>
        <p:txBody>
          <a:bodyPr/>
          <a:lstStyle/>
          <a:p>
            <a:r>
              <a:rPr lang="en-US"/>
              <a:t>11/20/2024</a:t>
            </a:r>
          </a:p>
        </p:txBody>
      </p:sp>
      <p:sp>
        <p:nvSpPr>
          <p:cNvPr id="6" name="Footer Placeholder 5">
            <a:extLst>
              <a:ext uri="{FF2B5EF4-FFF2-40B4-BE49-F238E27FC236}">
                <a16:creationId xmlns:a16="http://schemas.microsoft.com/office/drawing/2014/main" id="{16DADE13-A027-54F8-14CD-C417014A5000}"/>
              </a:ext>
            </a:extLst>
          </p:cNvPr>
          <p:cNvSpPr>
            <a:spLocks noGrp="1"/>
          </p:cNvSpPr>
          <p:nvPr>
            <p:ph type="ftr" sz="quarter" idx="11"/>
          </p:nvPr>
        </p:nvSpPr>
        <p:spPr>
          <a:xfrm>
            <a:off x="4038600" y="6356350"/>
            <a:ext cx="4114800" cy="365125"/>
          </a:xfrm>
          <a:prstGeom prst="rect">
            <a:avLst/>
          </a:prstGeom>
        </p:spPr>
        <p:txBody>
          <a:bodyPr/>
          <a:lstStyle/>
          <a:p>
            <a:r>
              <a:rPr lang="en-US"/>
              <a:t>Fiscal Year 2025 City Council Budget Retreat </a:t>
            </a:r>
          </a:p>
        </p:txBody>
      </p:sp>
      <p:sp>
        <p:nvSpPr>
          <p:cNvPr id="7" name="Slide Number Placeholder 6">
            <a:extLst>
              <a:ext uri="{FF2B5EF4-FFF2-40B4-BE49-F238E27FC236}">
                <a16:creationId xmlns:a16="http://schemas.microsoft.com/office/drawing/2014/main" id="{0EB93D0E-D73D-B0E1-E518-CB12571319E5}"/>
              </a:ext>
            </a:extLst>
          </p:cNvPr>
          <p:cNvSpPr>
            <a:spLocks noGrp="1"/>
          </p:cNvSpPr>
          <p:nvPr>
            <p:ph type="sldNum" sz="quarter" idx="12"/>
          </p:nvPr>
        </p:nvSpPr>
        <p:spPr/>
        <p:txBody>
          <a:bodyPr/>
          <a:lstStyle/>
          <a:p>
            <a:fld id="{D9A75B61-9738-41E8-9167-36E8FEA04034}" type="slidenum">
              <a:rPr lang="en-US" smtClean="0"/>
              <a:t>‹#›</a:t>
            </a:fld>
            <a:endParaRPr lang="en-US"/>
          </a:p>
        </p:txBody>
      </p:sp>
    </p:spTree>
    <p:extLst>
      <p:ext uri="{BB962C8B-B14F-4D97-AF65-F5344CB8AC3E}">
        <p14:creationId xmlns:p14="http://schemas.microsoft.com/office/powerpoint/2010/main" val="14275063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BA64-02BC-A89C-832D-451825B04F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5C4F80-F6A5-6203-3DCD-26101A4EE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3FF215-C5B5-CC2E-B6AA-07C029FAAE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4EFEBF-C27A-4C20-A04C-BF3F02C09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2E3F3-7D33-2775-BA5A-E542345485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E8D700-FE06-BC5F-7AA9-0729B61B0EC0}"/>
              </a:ext>
            </a:extLst>
          </p:cNvPr>
          <p:cNvSpPr>
            <a:spLocks noGrp="1"/>
          </p:cNvSpPr>
          <p:nvPr>
            <p:ph type="dt" sz="half" idx="10"/>
          </p:nvPr>
        </p:nvSpPr>
        <p:spPr>
          <a:xfrm>
            <a:off x="838200" y="6356350"/>
            <a:ext cx="2743200" cy="365125"/>
          </a:xfrm>
          <a:prstGeom prst="rect">
            <a:avLst/>
          </a:prstGeom>
        </p:spPr>
        <p:txBody>
          <a:bodyPr/>
          <a:lstStyle/>
          <a:p>
            <a:r>
              <a:rPr lang="en-US"/>
              <a:t>11/20/2024</a:t>
            </a:r>
          </a:p>
        </p:txBody>
      </p:sp>
      <p:sp>
        <p:nvSpPr>
          <p:cNvPr id="8" name="Footer Placeholder 7">
            <a:extLst>
              <a:ext uri="{FF2B5EF4-FFF2-40B4-BE49-F238E27FC236}">
                <a16:creationId xmlns:a16="http://schemas.microsoft.com/office/drawing/2014/main" id="{BE8DED8F-6814-CE83-5FC3-61FFF470756E}"/>
              </a:ext>
            </a:extLst>
          </p:cNvPr>
          <p:cNvSpPr>
            <a:spLocks noGrp="1"/>
          </p:cNvSpPr>
          <p:nvPr>
            <p:ph type="ftr" sz="quarter" idx="11"/>
          </p:nvPr>
        </p:nvSpPr>
        <p:spPr>
          <a:xfrm>
            <a:off x="4038600" y="6356350"/>
            <a:ext cx="4114800" cy="365125"/>
          </a:xfrm>
          <a:prstGeom prst="rect">
            <a:avLst/>
          </a:prstGeom>
        </p:spPr>
        <p:txBody>
          <a:bodyPr/>
          <a:lstStyle/>
          <a:p>
            <a:r>
              <a:rPr lang="en-US"/>
              <a:t>Fiscal Year 2025 City Council Budget Retreat </a:t>
            </a:r>
          </a:p>
        </p:txBody>
      </p:sp>
      <p:sp>
        <p:nvSpPr>
          <p:cNvPr id="9" name="Slide Number Placeholder 8">
            <a:extLst>
              <a:ext uri="{FF2B5EF4-FFF2-40B4-BE49-F238E27FC236}">
                <a16:creationId xmlns:a16="http://schemas.microsoft.com/office/drawing/2014/main" id="{CBDE1C98-434F-01BD-73AD-AB08BD425E70}"/>
              </a:ext>
            </a:extLst>
          </p:cNvPr>
          <p:cNvSpPr>
            <a:spLocks noGrp="1"/>
          </p:cNvSpPr>
          <p:nvPr>
            <p:ph type="sldNum" sz="quarter" idx="12"/>
          </p:nvPr>
        </p:nvSpPr>
        <p:spPr/>
        <p:txBody>
          <a:bodyPr/>
          <a:lstStyle/>
          <a:p>
            <a:fld id="{D9A75B61-9738-41E8-9167-36E8FEA04034}" type="slidenum">
              <a:rPr lang="en-US" smtClean="0"/>
              <a:t>‹#›</a:t>
            </a:fld>
            <a:endParaRPr lang="en-US"/>
          </a:p>
        </p:txBody>
      </p:sp>
    </p:spTree>
    <p:extLst>
      <p:ext uri="{BB962C8B-B14F-4D97-AF65-F5344CB8AC3E}">
        <p14:creationId xmlns:p14="http://schemas.microsoft.com/office/powerpoint/2010/main" val="40975067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669CC-F0BB-D4E9-53D4-D3661E8C3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A7703E-BE43-B705-D2AA-776569EC912E}"/>
              </a:ext>
            </a:extLst>
          </p:cNvPr>
          <p:cNvSpPr>
            <a:spLocks noGrp="1"/>
          </p:cNvSpPr>
          <p:nvPr>
            <p:ph type="dt" sz="half" idx="10"/>
          </p:nvPr>
        </p:nvSpPr>
        <p:spPr>
          <a:xfrm>
            <a:off x="838200" y="6356350"/>
            <a:ext cx="2743200" cy="365125"/>
          </a:xfrm>
          <a:prstGeom prst="rect">
            <a:avLst/>
          </a:prstGeom>
        </p:spPr>
        <p:txBody>
          <a:bodyPr/>
          <a:lstStyle/>
          <a:p>
            <a:r>
              <a:rPr lang="en-US"/>
              <a:t>11/20/2024</a:t>
            </a:r>
          </a:p>
        </p:txBody>
      </p:sp>
      <p:sp>
        <p:nvSpPr>
          <p:cNvPr id="4" name="Footer Placeholder 3">
            <a:extLst>
              <a:ext uri="{FF2B5EF4-FFF2-40B4-BE49-F238E27FC236}">
                <a16:creationId xmlns:a16="http://schemas.microsoft.com/office/drawing/2014/main" id="{E60AB9C2-F86C-D53A-02CC-0AEA711A575C}"/>
              </a:ext>
            </a:extLst>
          </p:cNvPr>
          <p:cNvSpPr>
            <a:spLocks noGrp="1"/>
          </p:cNvSpPr>
          <p:nvPr>
            <p:ph type="ftr" sz="quarter" idx="11"/>
          </p:nvPr>
        </p:nvSpPr>
        <p:spPr>
          <a:xfrm>
            <a:off x="4038600" y="6356350"/>
            <a:ext cx="4114800" cy="365125"/>
          </a:xfrm>
          <a:prstGeom prst="rect">
            <a:avLst/>
          </a:prstGeom>
        </p:spPr>
        <p:txBody>
          <a:bodyPr/>
          <a:lstStyle/>
          <a:p>
            <a:r>
              <a:rPr lang="en-US"/>
              <a:t>Fiscal Year 2025 City Council Budget Retreat </a:t>
            </a:r>
          </a:p>
        </p:txBody>
      </p:sp>
      <p:sp>
        <p:nvSpPr>
          <p:cNvPr id="5" name="Slide Number Placeholder 4">
            <a:extLst>
              <a:ext uri="{FF2B5EF4-FFF2-40B4-BE49-F238E27FC236}">
                <a16:creationId xmlns:a16="http://schemas.microsoft.com/office/drawing/2014/main" id="{58028C11-F102-9E23-188A-5A88E3D0A233}"/>
              </a:ext>
            </a:extLst>
          </p:cNvPr>
          <p:cNvSpPr>
            <a:spLocks noGrp="1"/>
          </p:cNvSpPr>
          <p:nvPr>
            <p:ph type="sldNum" sz="quarter" idx="12"/>
          </p:nvPr>
        </p:nvSpPr>
        <p:spPr/>
        <p:txBody>
          <a:bodyPr/>
          <a:lstStyle/>
          <a:p>
            <a:fld id="{D9A75B61-9738-41E8-9167-36E8FEA04034}" type="slidenum">
              <a:rPr lang="en-US" smtClean="0"/>
              <a:t>‹#›</a:t>
            </a:fld>
            <a:endParaRPr lang="en-US"/>
          </a:p>
        </p:txBody>
      </p:sp>
    </p:spTree>
    <p:extLst>
      <p:ext uri="{BB962C8B-B14F-4D97-AF65-F5344CB8AC3E}">
        <p14:creationId xmlns:p14="http://schemas.microsoft.com/office/powerpoint/2010/main" val="11375980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674E61-6CC7-2951-EF03-D1C150E03A6C}"/>
              </a:ext>
            </a:extLst>
          </p:cNvPr>
          <p:cNvSpPr>
            <a:spLocks noGrp="1"/>
          </p:cNvSpPr>
          <p:nvPr>
            <p:ph type="dt" sz="half" idx="10"/>
          </p:nvPr>
        </p:nvSpPr>
        <p:spPr>
          <a:xfrm>
            <a:off x="838200" y="6356350"/>
            <a:ext cx="2743200" cy="365125"/>
          </a:xfrm>
          <a:prstGeom prst="rect">
            <a:avLst/>
          </a:prstGeom>
        </p:spPr>
        <p:txBody>
          <a:bodyPr/>
          <a:lstStyle/>
          <a:p>
            <a:r>
              <a:rPr lang="en-US"/>
              <a:t>11/20/2024</a:t>
            </a:r>
          </a:p>
        </p:txBody>
      </p:sp>
      <p:sp>
        <p:nvSpPr>
          <p:cNvPr id="3" name="Footer Placeholder 2">
            <a:extLst>
              <a:ext uri="{FF2B5EF4-FFF2-40B4-BE49-F238E27FC236}">
                <a16:creationId xmlns:a16="http://schemas.microsoft.com/office/drawing/2014/main" id="{3B4B4B87-EC05-A301-A17E-B66CD18531CF}"/>
              </a:ext>
            </a:extLst>
          </p:cNvPr>
          <p:cNvSpPr>
            <a:spLocks noGrp="1"/>
          </p:cNvSpPr>
          <p:nvPr>
            <p:ph type="ftr" sz="quarter" idx="11"/>
          </p:nvPr>
        </p:nvSpPr>
        <p:spPr>
          <a:xfrm>
            <a:off x="4038600" y="6356350"/>
            <a:ext cx="4114800" cy="365125"/>
          </a:xfrm>
          <a:prstGeom prst="rect">
            <a:avLst/>
          </a:prstGeom>
        </p:spPr>
        <p:txBody>
          <a:bodyPr/>
          <a:lstStyle/>
          <a:p>
            <a:r>
              <a:rPr lang="en-US"/>
              <a:t>Fiscal Year 2025 City Council Budget Retreat </a:t>
            </a:r>
          </a:p>
        </p:txBody>
      </p:sp>
      <p:sp>
        <p:nvSpPr>
          <p:cNvPr id="4" name="Slide Number Placeholder 3">
            <a:extLst>
              <a:ext uri="{FF2B5EF4-FFF2-40B4-BE49-F238E27FC236}">
                <a16:creationId xmlns:a16="http://schemas.microsoft.com/office/drawing/2014/main" id="{1824B59C-3225-C89A-B790-7012B6CCF68D}"/>
              </a:ext>
            </a:extLst>
          </p:cNvPr>
          <p:cNvSpPr>
            <a:spLocks noGrp="1"/>
          </p:cNvSpPr>
          <p:nvPr>
            <p:ph type="sldNum" sz="quarter" idx="12"/>
          </p:nvPr>
        </p:nvSpPr>
        <p:spPr/>
        <p:txBody>
          <a:bodyPr/>
          <a:lstStyle/>
          <a:p>
            <a:fld id="{D9A75B61-9738-41E8-9167-36E8FEA04034}" type="slidenum">
              <a:rPr lang="en-US" smtClean="0"/>
              <a:t>‹#›</a:t>
            </a:fld>
            <a:endParaRPr lang="en-US"/>
          </a:p>
        </p:txBody>
      </p:sp>
    </p:spTree>
    <p:extLst>
      <p:ext uri="{BB962C8B-B14F-4D97-AF65-F5344CB8AC3E}">
        <p14:creationId xmlns:p14="http://schemas.microsoft.com/office/powerpoint/2010/main" val="26752155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EED3-8849-1601-FF7C-E463A0E88D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85F268-FFF2-F2C4-EC4A-96CFA75C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2D222C-A94C-87EA-9203-4C33195AA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6B57B-5B49-5393-EFDB-321D59E50CB7}"/>
              </a:ext>
            </a:extLst>
          </p:cNvPr>
          <p:cNvSpPr>
            <a:spLocks noGrp="1"/>
          </p:cNvSpPr>
          <p:nvPr>
            <p:ph type="dt" sz="half" idx="10"/>
          </p:nvPr>
        </p:nvSpPr>
        <p:spPr>
          <a:xfrm>
            <a:off x="838200" y="6356350"/>
            <a:ext cx="2743200" cy="365125"/>
          </a:xfrm>
          <a:prstGeom prst="rect">
            <a:avLst/>
          </a:prstGeom>
        </p:spPr>
        <p:txBody>
          <a:bodyPr/>
          <a:lstStyle/>
          <a:p>
            <a:r>
              <a:rPr lang="en-US"/>
              <a:t>11/20/2024</a:t>
            </a:r>
          </a:p>
        </p:txBody>
      </p:sp>
      <p:sp>
        <p:nvSpPr>
          <p:cNvPr id="6" name="Footer Placeholder 5">
            <a:extLst>
              <a:ext uri="{FF2B5EF4-FFF2-40B4-BE49-F238E27FC236}">
                <a16:creationId xmlns:a16="http://schemas.microsoft.com/office/drawing/2014/main" id="{3ECBA21B-6B64-76B9-A387-03FE5E4E48BD}"/>
              </a:ext>
            </a:extLst>
          </p:cNvPr>
          <p:cNvSpPr>
            <a:spLocks noGrp="1"/>
          </p:cNvSpPr>
          <p:nvPr>
            <p:ph type="ftr" sz="quarter" idx="11"/>
          </p:nvPr>
        </p:nvSpPr>
        <p:spPr>
          <a:xfrm>
            <a:off x="4038600" y="6356350"/>
            <a:ext cx="4114800" cy="365125"/>
          </a:xfrm>
          <a:prstGeom prst="rect">
            <a:avLst/>
          </a:prstGeom>
        </p:spPr>
        <p:txBody>
          <a:bodyPr/>
          <a:lstStyle/>
          <a:p>
            <a:r>
              <a:rPr lang="en-US"/>
              <a:t>Fiscal Year 2025 City Council Budget Retreat </a:t>
            </a:r>
          </a:p>
        </p:txBody>
      </p:sp>
      <p:sp>
        <p:nvSpPr>
          <p:cNvPr id="7" name="Slide Number Placeholder 6">
            <a:extLst>
              <a:ext uri="{FF2B5EF4-FFF2-40B4-BE49-F238E27FC236}">
                <a16:creationId xmlns:a16="http://schemas.microsoft.com/office/drawing/2014/main" id="{932425F9-B8E0-FA14-92AD-790D6F301F66}"/>
              </a:ext>
            </a:extLst>
          </p:cNvPr>
          <p:cNvSpPr>
            <a:spLocks noGrp="1"/>
          </p:cNvSpPr>
          <p:nvPr>
            <p:ph type="sldNum" sz="quarter" idx="12"/>
          </p:nvPr>
        </p:nvSpPr>
        <p:spPr/>
        <p:txBody>
          <a:bodyPr/>
          <a:lstStyle/>
          <a:p>
            <a:fld id="{D9A75B61-9738-41E8-9167-36E8FEA04034}" type="slidenum">
              <a:rPr lang="en-US" smtClean="0"/>
              <a:t>‹#›</a:t>
            </a:fld>
            <a:endParaRPr lang="en-US"/>
          </a:p>
        </p:txBody>
      </p:sp>
    </p:spTree>
    <p:extLst>
      <p:ext uri="{BB962C8B-B14F-4D97-AF65-F5344CB8AC3E}">
        <p14:creationId xmlns:p14="http://schemas.microsoft.com/office/powerpoint/2010/main" val="2666637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411E4-F253-D4E3-DC52-0BDDC7AC94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778B6A-9632-E4D7-5AD7-1C16C2C60A4C}"/>
              </a:ext>
            </a:extLst>
          </p:cNvPr>
          <p:cNvSpPr>
            <a:spLocks noGrp="1"/>
          </p:cNvSpPr>
          <p:nvPr>
            <p:ph type="dt" sz="half" idx="10"/>
          </p:nvPr>
        </p:nvSpPr>
        <p:spPr/>
        <p:txBody>
          <a:bodyPr/>
          <a:lstStyle/>
          <a:p>
            <a:r>
              <a:rPr lang="en-US"/>
              <a:t>11/20/2024</a:t>
            </a:r>
          </a:p>
        </p:txBody>
      </p:sp>
      <p:sp>
        <p:nvSpPr>
          <p:cNvPr id="4" name="Footer Placeholder 3">
            <a:extLst>
              <a:ext uri="{FF2B5EF4-FFF2-40B4-BE49-F238E27FC236}">
                <a16:creationId xmlns:a16="http://schemas.microsoft.com/office/drawing/2014/main" id="{F72E53BC-7826-095F-A9DF-1CB2D0E38AC7}"/>
              </a:ext>
            </a:extLst>
          </p:cNvPr>
          <p:cNvSpPr>
            <a:spLocks noGrp="1"/>
          </p:cNvSpPr>
          <p:nvPr>
            <p:ph type="ftr" sz="quarter" idx="11"/>
          </p:nvPr>
        </p:nvSpPr>
        <p:spPr/>
        <p:txBody>
          <a:bodyPr/>
          <a:lstStyle/>
          <a:p>
            <a:r>
              <a:rPr lang="en-US"/>
              <a:t>Fiscal Year 2025 City Council Budget Retreat </a:t>
            </a:r>
          </a:p>
        </p:txBody>
      </p:sp>
      <p:sp>
        <p:nvSpPr>
          <p:cNvPr id="5" name="Slide Number Placeholder 4">
            <a:extLst>
              <a:ext uri="{FF2B5EF4-FFF2-40B4-BE49-F238E27FC236}">
                <a16:creationId xmlns:a16="http://schemas.microsoft.com/office/drawing/2014/main" id="{2488B827-EC04-55EA-583A-FE97DE265AD8}"/>
              </a:ext>
            </a:extLst>
          </p:cNvPr>
          <p:cNvSpPr>
            <a:spLocks noGrp="1"/>
          </p:cNvSpPr>
          <p:nvPr>
            <p:ph type="sldNum" sz="quarter" idx="12"/>
          </p:nvPr>
        </p:nvSpPr>
        <p:spPr/>
        <p:txBody>
          <a:bodyPr/>
          <a:lstStyle/>
          <a:p>
            <a:fld id="{0BCA3EC7-486E-47E1-AA3D-CC66BAFEEB30}" type="slidenum">
              <a:rPr lang="en-US" smtClean="0"/>
              <a:t>‹#›</a:t>
            </a:fld>
            <a:endParaRPr lang="en-US"/>
          </a:p>
        </p:txBody>
      </p:sp>
    </p:spTree>
    <p:extLst>
      <p:ext uri="{BB962C8B-B14F-4D97-AF65-F5344CB8AC3E}">
        <p14:creationId xmlns:p14="http://schemas.microsoft.com/office/powerpoint/2010/main" val="15635033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1348-E83E-1DFC-5A22-B5BB56505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9EE936-9FAE-9270-B6AD-699CFE7224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E486F1-83BB-7621-EE99-32BDB33B9E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B4628E-2FAB-C9F7-610E-3F22994309A8}"/>
              </a:ext>
            </a:extLst>
          </p:cNvPr>
          <p:cNvSpPr>
            <a:spLocks noGrp="1"/>
          </p:cNvSpPr>
          <p:nvPr>
            <p:ph type="dt" sz="half" idx="10"/>
          </p:nvPr>
        </p:nvSpPr>
        <p:spPr>
          <a:xfrm>
            <a:off x="838200" y="6356350"/>
            <a:ext cx="2743200" cy="365125"/>
          </a:xfrm>
          <a:prstGeom prst="rect">
            <a:avLst/>
          </a:prstGeom>
        </p:spPr>
        <p:txBody>
          <a:bodyPr/>
          <a:lstStyle/>
          <a:p>
            <a:r>
              <a:rPr lang="en-US"/>
              <a:t>11/20/2024</a:t>
            </a:r>
          </a:p>
        </p:txBody>
      </p:sp>
      <p:sp>
        <p:nvSpPr>
          <p:cNvPr id="6" name="Footer Placeholder 5">
            <a:extLst>
              <a:ext uri="{FF2B5EF4-FFF2-40B4-BE49-F238E27FC236}">
                <a16:creationId xmlns:a16="http://schemas.microsoft.com/office/drawing/2014/main" id="{D68220D4-8598-A31F-422F-3106789F7E16}"/>
              </a:ext>
            </a:extLst>
          </p:cNvPr>
          <p:cNvSpPr>
            <a:spLocks noGrp="1"/>
          </p:cNvSpPr>
          <p:nvPr>
            <p:ph type="ftr" sz="quarter" idx="11"/>
          </p:nvPr>
        </p:nvSpPr>
        <p:spPr>
          <a:xfrm>
            <a:off x="4038600" y="6356350"/>
            <a:ext cx="4114800" cy="365125"/>
          </a:xfrm>
          <a:prstGeom prst="rect">
            <a:avLst/>
          </a:prstGeom>
        </p:spPr>
        <p:txBody>
          <a:bodyPr/>
          <a:lstStyle/>
          <a:p>
            <a:r>
              <a:rPr lang="en-US"/>
              <a:t>Fiscal Year 2025 City Council Budget Retreat </a:t>
            </a:r>
          </a:p>
        </p:txBody>
      </p:sp>
      <p:sp>
        <p:nvSpPr>
          <p:cNvPr id="7" name="Slide Number Placeholder 6">
            <a:extLst>
              <a:ext uri="{FF2B5EF4-FFF2-40B4-BE49-F238E27FC236}">
                <a16:creationId xmlns:a16="http://schemas.microsoft.com/office/drawing/2014/main" id="{E82E553D-E30C-FE75-0E2D-7C6A818171C6}"/>
              </a:ext>
            </a:extLst>
          </p:cNvPr>
          <p:cNvSpPr>
            <a:spLocks noGrp="1"/>
          </p:cNvSpPr>
          <p:nvPr>
            <p:ph type="sldNum" sz="quarter" idx="12"/>
          </p:nvPr>
        </p:nvSpPr>
        <p:spPr/>
        <p:txBody>
          <a:bodyPr/>
          <a:lstStyle/>
          <a:p>
            <a:fld id="{D9A75B61-9738-41E8-9167-36E8FEA04034}" type="slidenum">
              <a:rPr lang="en-US" smtClean="0"/>
              <a:t>‹#›</a:t>
            </a:fld>
            <a:endParaRPr lang="en-US"/>
          </a:p>
        </p:txBody>
      </p:sp>
    </p:spTree>
    <p:extLst>
      <p:ext uri="{BB962C8B-B14F-4D97-AF65-F5344CB8AC3E}">
        <p14:creationId xmlns:p14="http://schemas.microsoft.com/office/powerpoint/2010/main" val="24151499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998E-AE0D-6BF5-2994-B21BB501EE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851553-C3B4-315A-A760-8017BF2656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B35E7-5E11-4FBB-919E-0B5B2E3EAE1E}"/>
              </a:ext>
            </a:extLst>
          </p:cNvPr>
          <p:cNvSpPr>
            <a:spLocks noGrp="1"/>
          </p:cNvSpPr>
          <p:nvPr>
            <p:ph type="dt" sz="half" idx="10"/>
          </p:nvPr>
        </p:nvSpPr>
        <p:spPr>
          <a:xfrm>
            <a:off x="838200" y="6356350"/>
            <a:ext cx="2743200" cy="365125"/>
          </a:xfrm>
          <a:prstGeom prst="rect">
            <a:avLst/>
          </a:prstGeom>
        </p:spPr>
        <p:txBody>
          <a:bodyPr/>
          <a:lstStyle/>
          <a:p>
            <a:r>
              <a:rPr lang="en-US"/>
              <a:t>11/20/2024</a:t>
            </a:r>
          </a:p>
        </p:txBody>
      </p:sp>
      <p:sp>
        <p:nvSpPr>
          <p:cNvPr id="5" name="Footer Placeholder 4">
            <a:extLst>
              <a:ext uri="{FF2B5EF4-FFF2-40B4-BE49-F238E27FC236}">
                <a16:creationId xmlns:a16="http://schemas.microsoft.com/office/drawing/2014/main" id="{867CCA78-351D-1296-7BF2-A029CCF5D67E}"/>
              </a:ext>
            </a:extLst>
          </p:cNvPr>
          <p:cNvSpPr>
            <a:spLocks noGrp="1"/>
          </p:cNvSpPr>
          <p:nvPr>
            <p:ph type="ftr" sz="quarter" idx="11"/>
          </p:nvPr>
        </p:nvSpPr>
        <p:spPr>
          <a:xfrm>
            <a:off x="4038600" y="6356350"/>
            <a:ext cx="4114800" cy="365125"/>
          </a:xfrm>
          <a:prstGeom prst="rect">
            <a:avLst/>
          </a:prstGeom>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252EA492-5457-3CC0-F738-40C77F3E33F3}"/>
              </a:ext>
            </a:extLst>
          </p:cNvPr>
          <p:cNvSpPr>
            <a:spLocks noGrp="1"/>
          </p:cNvSpPr>
          <p:nvPr>
            <p:ph type="sldNum" sz="quarter" idx="12"/>
          </p:nvPr>
        </p:nvSpPr>
        <p:spPr/>
        <p:txBody>
          <a:bodyPr/>
          <a:lstStyle/>
          <a:p>
            <a:fld id="{D9A75B61-9738-41E8-9167-36E8FEA04034}" type="slidenum">
              <a:rPr lang="en-US" smtClean="0"/>
              <a:t>‹#›</a:t>
            </a:fld>
            <a:endParaRPr lang="en-US"/>
          </a:p>
        </p:txBody>
      </p:sp>
    </p:spTree>
    <p:extLst>
      <p:ext uri="{BB962C8B-B14F-4D97-AF65-F5344CB8AC3E}">
        <p14:creationId xmlns:p14="http://schemas.microsoft.com/office/powerpoint/2010/main" val="37862418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AE127-9A13-0925-C40B-BF100EA6FB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E0F86C-F88A-3C6B-CA56-7BE26C5CF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958F8-612A-2D3E-546F-ABCBC50D051E}"/>
              </a:ext>
            </a:extLst>
          </p:cNvPr>
          <p:cNvSpPr>
            <a:spLocks noGrp="1"/>
          </p:cNvSpPr>
          <p:nvPr>
            <p:ph type="dt" sz="half" idx="10"/>
          </p:nvPr>
        </p:nvSpPr>
        <p:spPr>
          <a:xfrm>
            <a:off x="838200" y="6356350"/>
            <a:ext cx="2743200" cy="365125"/>
          </a:xfrm>
          <a:prstGeom prst="rect">
            <a:avLst/>
          </a:prstGeom>
        </p:spPr>
        <p:txBody>
          <a:bodyPr/>
          <a:lstStyle/>
          <a:p>
            <a:r>
              <a:rPr lang="en-US"/>
              <a:t>11/20/2024</a:t>
            </a:r>
          </a:p>
        </p:txBody>
      </p:sp>
      <p:sp>
        <p:nvSpPr>
          <p:cNvPr id="5" name="Footer Placeholder 4">
            <a:extLst>
              <a:ext uri="{FF2B5EF4-FFF2-40B4-BE49-F238E27FC236}">
                <a16:creationId xmlns:a16="http://schemas.microsoft.com/office/drawing/2014/main" id="{A9538C7B-D538-0831-7EFF-44F289BE5095}"/>
              </a:ext>
            </a:extLst>
          </p:cNvPr>
          <p:cNvSpPr>
            <a:spLocks noGrp="1"/>
          </p:cNvSpPr>
          <p:nvPr>
            <p:ph type="ftr" sz="quarter" idx="11"/>
          </p:nvPr>
        </p:nvSpPr>
        <p:spPr>
          <a:xfrm>
            <a:off x="4038600" y="6356350"/>
            <a:ext cx="4114800" cy="365125"/>
          </a:xfrm>
          <a:prstGeom prst="rect">
            <a:avLst/>
          </a:prstGeom>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A27B427A-F3E6-5FD1-41DB-1A3F38ADE376}"/>
              </a:ext>
            </a:extLst>
          </p:cNvPr>
          <p:cNvSpPr>
            <a:spLocks noGrp="1"/>
          </p:cNvSpPr>
          <p:nvPr>
            <p:ph type="sldNum" sz="quarter" idx="12"/>
          </p:nvPr>
        </p:nvSpPr>
        <p:spPr/>
        <p:txBody>
          <a:bodyPr/>
          <a:lstStyle/>
          <a:p>
            <a:fld id="{D9A75B61-9738-41E8-9167-36E8FEA04034}" type="slidenum">
              <a:rPr lang="en-US" smtClean="0"/>
              <a:t>‹#›</a:t>
            </a:fld>
            <a:endParaRPr lang="en-US"/>
          </a:p>
        </p:txBody>
      </p:sp>
    </p:spTree>
    <p:extLst>
      <p:ext uri="{BB962C8B-B14F-4D97-AF65-F5344CB8AC3E}">
        <p14:creationId xmlns:p14="http://schemas.microsoft.com/office/powerpoint/2010/main" val="41815871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B928-D953-4186-AFC9-8300D4348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36AB98-E3A9-087F-7544-CF5378C6ED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651419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6767-E3D1-FE55-E041-9E116303ED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FA4E0-F2CC-3B78-2D34-BFA8CBDB5B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3B236-666B-776F-AE5D-04E376CC7B98}"/>
              </a:ext>
            </a:extLst>
          </p:cNvPr>
          <p:cNvSpPr>
            <a:spLocks noGrp="1"/>
          </p:cNvSpPr>
          <p:nvPr>
            <p:ph type="dt" sz="half" idx="10"/>
          </p:nvPr>
        </p:nvSpPr>
        <p:spPr/>
        <p:txBody>
          <a:bodyPr/>
          <a:lstStyle/>
          <a:p>
            <a:r>
              <a:rPr lang="en-US"/>
              <a:t>11/20/2024</a:t>
            </a:r>
          </a:p>
        </p:txBody>
      </p:sp>
      <p:sp>
        <p:nvSpPr>
          <p:cNvPr id="5" name="Footer Placeholder 4">
            <a:extLst>
              <a:ext uri="{FF2B5EF4-FFF2-40B4-BE49-F238E27FC236}">
                <a16:creationId xmlns:a16="http://schemas.microsoft.com/office/drawing/2014/main" id="{01FF204E-F870-92E1-976C-3C0BD563D6E9}"/>
              </a:ext>
            </a:extLst>
          </p:cNvPr>
          <p:cNvSpPr>
            <a:spLocks noGrp="1"/>
          </p:cNvSpPr>
          <p:nvPr>
            <p:ph type="ftr" sz="quarter" idx="11"/>
          </p:nvPr>
        </p:nvSpPr>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4EE35D04-43CD-4614-80C0-766CF11F98BD}"/>
              </a:ext>
            </a:extLst>
          </p:cNvPr>
          <p:cNvSpPr>
            <a:spLocks noGrp="1"/>
          </p:cNvSpPr>
          <p:nvPr>
            <p:ph type="sldNum" sz="quarter" idx="12"/>
          </p:nvPr>
        </p:nvSpPr>
        <p:spPr/>
        <p:txBody>
          <a:bodyPr/>
          <a:lstStyle/>
          <a:p>
            <a:fld id="{F5D81AC8-50B6-41E7-B8CC-C460F71871FB}" type="slidenum">
              <a:rPr lang="en-US" smtClean="0"/>
              <a:t>‹#›</a:t>
            </a:fld>
            <a:endParaRPr lang="en-US"/>
          </a:p>
        </p:txBody>
      </p:sp>
    </p:spTree>
    <p:extLst>
      <p:ext uri="{BB962C8B-B14F-4D97-AF65-F5344CB8AC3E}">
        <p14:creationId xmlns:p14="http://schemas.microsoft.com/office/powerpoint/2010/main" val="38720631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B886A-B2B9-A8BC-077F-1921B22FDD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C523E7-E9FB-87AF-FC75-FAF81A87BF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8C6E3D-ECE8-177D-C075-1318464532B9}"/>
              </a:ext>
            </a:extLst>
          </p:cNvPr>
          <p:cNvSpPr>
            <a:spLocks noGrp="1"/>
          </p:cNvSpPr>
          <p:nvPr>
            <p:ph type="dt" sz="half" idx="10"/>
          </p:nvPr>
        </p:nvSpPr>
        <p:spPr/>
        <p:txBody>
          <a:bodyPr/>
          <a:lstStyle/>
          <a:p>
            <a:r>
              <a:rPr lang="en-US"/>
              <a:t>11/20/2024</a:t>
            </a:r>
          </a:p>
        </p:txBody>
      </p:sp>
      <p:sp>
        <p:nvSpPr>
          <p:cNvPr id="5" name="Footer Placeholder 4">
            <a:extLst>
              <a:ext uri="{FF2B5EF4-FFF2-40B4-BE49-F238E27FC236}">
                <a16:creationId xmlns:a16="http://schemas.microsoft.com/office/drawing/2014/main" id="{28987B39-1D25-0B04-0A2A-1B6DCD6620B3}"/>
              </a:ext>
            </a:extLst>
          </p:cNvPr>
          <p:cNvSpPr>
            <a:spLocks noGrp="1"/>
          </p:cNvSpPr>
          <p:nvPr>
            <p:ph type="ftr" sz="quarter" idx="11"/>
          </p:nvPr>
        </p:nvSpPr>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1DF83C82-2E8D-DFDB-532F-1DE449A1DF82}"/>
              </a:ext>
            </a:extLst>
          </p:cNvPr>
          <p:cNvSpPr>
            <a:spLocks noGrp="1"/>
          </p:cNvSpPr>
          <p:nvPr>
            <p:ph type="sldNum" sz="quarter" idx="12"/>
          </p:nvPr>
        </p:nvSpPr>
        <p:spPr/>
        <p:txBody>
          <a:bodyPr/>
          <a:lstStyle/>
          <a:p>
            <a:fld id="{F5D81AC8-50B6-41E7-B8CC-C460F71871FB}" type="slidenum">
              <a:rPr lang="en-US" smtClean="0"/>
              <a:t>‹#›</a:t>
            </a:fld>
            <a:endParaRPr lang="en-US"/>
          </a:p>
        </p:txBody>
      </p:sp>
    </p:spTree>
    <p:extLst>
      <p:ext uri="{BB962C8B-B14F-4D97-AF65-F5344CB8AC3E}">
        <p14:creationId xmlns:p14="http://schemas.microsoft.com/office/powerpoint/2010/main" val="8712241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C1254-43DD-59C6-8B81-336153FE0F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16B11-15CD-65E7-E166-5A326A31F6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BBB665-5FC0-F887-4FAD-D8170F783D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2B709-1DE0-BDCB-D9E2-D411F617583D}"/>
              </a:ext>
            </a:extLst>
          </p:cNvPr>
          <p:cNvSpPr>
            <a:spLocks noGrp="1"/>
          </p:cNvSpPr>
          <p:nvPr>
            <p:ph type="dt" sz="half" idx="10"/>
          </p:nvPr>
        </p:nvSpPr>
        <p:spPr/>
        <p:txBody>
          <a:bodyPr/>
          <a:lstStyle/>
          <a:p>
            <a:r>
              <a:rPr lang="en-US"/>
              <a:t>11/20/2024</a:t>
            </a:r>
          </a:p>
        </p:txBody>
      </p:sp>
      <p:sp>
        <p:nvSpPr>
          <p:cNvPr id="6" name="Footer Placeholder 5">
            <a:extLst>
              <a:ext uri="{FF2B5EF4-FFF2-40B4-BE49-F238E27FC236}">
                <a16:creationId xmlns:a16="http://schemas.microsoft.com/office/drawing/2014/main" id="{57CD92E3-D010-01F6-EDF8-AE69AFF4F2D3}"/>
              </a:ext>
            </a:extLst>
          </p:cNvPr>
          <p:cNvSpPr>
            <a:spLocks noGrp="1"/>
          </p:cNvSpPr>
          <p:nvPr>
            <p:ph type="ftr" sz="quarter" idx="11"/>
          </p:nvPr>
        </p:nvSpPr>
        <p:spPr/>
        <p:txBody>
          <a:bodyPr/>
          <a:lstStyle/>
          <a:p>
            <a:r>
              <a:rPr lang="en-US"/>
              <a:t>Fiscal Year 2025 City Council Budget Retreat </a:t>
            </a:r>
          </a:p>
        </p:txBody>
      </p:sp>
      <p:sp>
        <p:nvSpPr>
          <p:cNvPr id="7" name="Slide Number Placeholder 6">
            <a:extLst>
              <a:ext uri="{FF2B5EF4-FFF2-40B4-BE49-F238E27FC236}">
                <a16:creationId xmlns:a16="http://schemas.microsoft.com/office/drawing/2014/main" id="{007DB75C-BA79-42D7-515E-71CE07DC9FCF}"/>
              </a:ext>
            </a:extLst>
          </p:cNvPr>
          <p:cNvSpPr>
            <a:spLocks noGrp="1"/>
          </p:cNvSpPr>
          <p:nvPr>
            <p:ph type="sldNum" sz="quarter" idx="12"/>
          </p:nvPr>
        </p:nvSpPr>
        <p:spPr/>
        <p:txBody>
          <a:bodyPr/>
          <a:lstStyle/>
          <a:p>
            <a:fld id="{F5D81AC8-50B6-41E7-B8CC-C460F71871FB}" type="slidenum">
              <a:rPr lang="en-US" smtClean="0"/>
              <a:t>‹#›</a:t>
            </a:fld>
            <a:endParaRPr lang="en-US"/>
          </a:p>
        </p:txBody>
      </p:sp>
    </p:spTree>
    <p:extLst>
      <p:ext uri="{BB962C8B-B14F-4D97-AF65-F5344CB8AC3E}">
        <p14:creationId xmlns:p14="http://schemas.microsoft.com/office/powerpoint/2010/main" val="26921713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AE8F-F09E-21E3-FAF1-908A79D433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3A99F5-DDFD-3026-F486-9D48E0BB31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11A28F-FFA8-6D03-44A1-6012314D78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902561-81C0-A102-ED16-52B2C195C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9BFB01-7D0F-3F96-6157-6D74623B48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2F8597-68D9-0B1F-0AE2-0153B4134E17}"/>
              </a:ext>
            </a:extLst>
          </p:cNvPr>
          <p:cNvSpPr>
            <a:spLocks noGrp="1"/>
          </p:cNvSpPr>
          <p:nvPr>
            <p:ph type="dt" sz="half" idx="10"/>
          </p:nvPr>
        </p:nvSpPr>
        <p:spPr/>
        <p:txBody>
          <a:bodyPr/>
          <a:lstStyle/>
          <a:p>
            <a:r>
              <a:rPr lang="en-US"/>
              <a:t>11/20/2024</a:t>
            </a:r>
          </a:p>
        </p:txBody>
      </p:sp>
      <p:sp>
        <p:nvSpPr>
          <p:cNvPr id="8" name="Footer Placeholder 7">
            <a:extLst>
              <a:ext uri="{FF2B5EF4-FFF2-40B4-BE49-F238E27FC236}">
                <a16:creationId xmlns:a16="http://schemas.microsoft.com/office/drawing/2014/main" id="{9760992D-49F6-751E-B36B-2D98C98C5FFF}"/>
              </a:ext>
            </a:extLst>
          </p:cNvPr>
          <p:cNvSpPr>
            <a:spLocks noGrp="1"/>
          </p:cNvSpPr>
          <p:nvPr>
            <p:ph type="ftr" sz="quarter" idx="11"/>
          </p:nvPr>
        </p:nvSpPr>
        <p:spPr/>
        <p:txBody>
          <a:bodyPr/>
          <a:lstStyle/>
          <a:p>
            <a:r>
              <a:rPr lang="en-US"/>
              <a:t>Fiscal Year 2025 City Council Budget Retreat </a:t>
            </a:r>
          </a:p>
        </p:txBody>
      </p:sp>
      <p:sp>
        <p:nvSpPr>
          <p:cNvPr id="9" name="Slide Number Placeholder 8">
            <a:extLst>
              <a:ext uri="{FF2B5EF4-FFF2-40B4-BE49-F238E27FC236}">
                <a16:creationId xmlns:a16="http://schemas.microsoft.com/office/drawing/2014/main" id="{43720095-4AB0-0921-856B-F45807018191}"/>
              </a:ext>
            </a:extLst>
          </p:cNvPr>
          <p:cNvSpPr>
            <a:spLocks noGrp="1"/>
          </p:cNvSpPr>
          <p:nvPr>
            <p:ph type="sldNum" sz="quarter" idx="12"/>
          </p:nvPr>
        </p:nvSpPr>
        <p:spPr/>
        <p:txBody>
          <a:bodyPr/>
          <a:lstStyle/>
          <a:p>
            <a:fld id="{F5D81AC8-50B6-41E7-B8CC-C460F71871FB}" type="slidenum">
              <a:rPr lang="en-US" smtClean="0"/>
              <a:t>‹#›</a:t>
            </a:fld>
            <a:endParaRPr lang="en-US"/>
          </a:p>
        </p:txBody>
      </p:sp>
    </p:spTree>
    <p:extLst>
      <p:ext uri="{BB962C8B-B14F-4D97-AF65-F5344CB8AC3E}">
        <p14:creationId xmlns:p14="http://schemas.microsoft.com/office/powerpoint/2010/main" val="12561040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100DC-376E-ACF1-30AD-34A646A3D0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D3DE0F-F8B5-85DA-AD44-67150D10F48B}"/>
              </a:ext>
            </a:extLst>
          </p:cNvPr>
          <p:cNvSpPr>
            <a:spLocks noGrp="1"/>
          </p:cNvSpPr>
          <p:nvPr>
            <p:ph type="dt" sz="half" idx="10"/>
          </p:nvPr>
        </p:nvSpPr>
        <p:spPr/>
        <p:txBody>
          <a:bodyPr/>
          <a:lstStyle/>
          <a:p>
            <a:r>
              <a:rPr lang="en-US"/>
              <a:t>11/20/2024</a:t>
            </a:r>
          </a:p>
        </p:txBody>
      </p:sp>
      <p:sp>
        <p:nvSpPr>
          <p:cNvPr id="4" name="Footer Placeholder 3">
            <a:extLst>
              <a:ext uri="{FF2B5EF4-FFF2-40B4-BE49-F238E27FC236}">
                <a16:creationId xmlns:a16="http://schemas.microsoft.com/office/drawing/2014/main" id="{B93F072F-CE19-F465-B36D-BA163F63B160}"/>
              </a:ext>
            </a:extLst>
          </p:cNvPr>
          <p:cNvSpPr>
            <a:spLocks noGrp="1"/>
          </p:cNvSpPr>
          <p:nvPr>
            <p:ph type="ftr" sz="quarter" idx="11"/>
          </p:nvPr>
        </p:nvSpPr>
        <p:spPr/>
        <p:txBody>
          <a:bodyPr/>
          <a:lstStyle/>
          <a:p>
            <a:r>
              <a:rPr lang="en-US"/>
              <a:t>Fiscal Year 2025 City Council Budget Retreat </a:t>
            </a:r>
          </a:p>
        </p:txBody>
      </p:sp>
      <p:sp>
        <p:nvSpPr>
          <p:cNvPr id="5" name="Slide Number Placeholder 4">
            <a:extLst>
              <a:ext uri="{FF2B5EF4-FFF2-40B4-BE49-F238E27FC236}">
                <a16:creationId xmlns:a16="http://schemas.microsoft.com/office/drawing/2014/main" id="{5A7A2D8A-135A-D104-0002-11D13EC56444}"/>
              </a:ext>
            </a:extLst>
          </p:cNvPr>
          <p:cNvSpPr>
            <a:spLocks noGrp="1"/>
          </p:cNvSpPr>
          <p:nvPr>
            <p:ph type="sldNum" sz="quarter" idx="12"/>
          </p:nvPr>
        </p:nvSpPr>
        <p:spPr/>
        <p:txBody>
          <a:bodyPr/>
          <a:lstStyle/>
          <a:p>
            <a:fld id="{F5D81AC8-50B6-41E7-B8CC-C460F71871FB}" type="slidenum">
              <a:rPr lang="en-US" smtClean="0"/>
              <a:t>‹#›</a:t>
            </a:fld>
            <a:endParaRPr lang="en-US"/>
          </a:p>
        </p:txBody>
      </p:sp>
    </p:spTree>
    <p:extLst>
      <p:ext uri="{BB962C8B-B14F-4D97-AF65-F5344CB8AC3E}">
        <p14:creationId xmlns:p14="http://schemas.microsoft.com/office/powerpoint/2010/main" val="8083469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EAD1B0-9C0B-0D03-11F0-C31386BE7F82}"/>
              </a:ext>
            </a:extLst>
          </p:cNvPr>
          <p:cNvSpPr>
            <a:spLocks noGrp="1"/>
          </p:cNvSpPr>
          <p:nvPr>
            <p:ph type="dt" sz="half" idx="10"/>
          </p:nvPr>
        </p:nvSpPr>
        <p:spPr/>
        <p:txBody>
          <a:bodyPr/>
          <a:lstStyle/>
          <a:p>
            <a:r>
              <a:rPr lang="en-US"/>
              <a:t>11/20/2024</a:t>
            </a:r>
          </a:p>
        </p:txBody>
      </p:sp>
      <p:sp>
        <p:nvSpPr>
          <p:cNvPr id="3" name="Footer Placeholder 2">
            <a:extLst>
              <a:ext uri="{FF2B5EF4-FFF2-40B4-BE49-F238E27FC236}">
                <a16:creationId xmlns:a16="http://schemas.microsoft.com/office/drawing/2014/main" id="{4DFF2E38-57DC-087D-B9A2-BF8996C5F218}"/>
              </a:ext>
            </a:extLst>
          </p:cNvPr>
          <p:cNvSpPr>
            <a:spLocks noGrp="1"/>
          </p:cNvSpPr>
          <p:nvPr>
            <p:ph type="ftr" sz="quarter" idx="11"/>
          </p:nvPr>
        </p:nvSpPr>
        <p:spPr/>
        <p:txBody>
          <a:bodyPr/>
          <a:lstStyle/>
          <a:p>
            <a:r>
              <a:rPr lang="en-US"/>
              <a:t>Fiscal Year 2025 City Council Budget Retreat </a:t>
            </a:r>
          </a:p>
        </p:txBody>
      </p:sp>
      <p:sp>
        <p:nvSpPr>
          <p:cNvPr id="4" name="Slide Number Placeholder 3">
            <a:extLst>
              <a:ext uri="{FF2B5EF4-FFF2-40B4-BE49-F238E27FC236}">
                <a16:creationId xmlns:a16="http://schemas.microsoft.com/office/drawing/2014/main" id="{76A52A3B-2E52-4781-C869-05C1C125567A}"/>
              </a:ext>
            </a:extLst>
          </p:cNvPr>
          <p:cNvSpPr>
            <a:spLocks noGrp="1"/>
          </p:cNvSpPr>
          <p:nvPr>
            <p:ph type="sldNum" sz="quarter" idx="12"/>
          </p:nvPr>
        </p:nvSpPr>
        <p:spPr/>
        <p:txBody>
          <a:bodyPr/>
          <a:lstStyle/>
          <a:p>
            <a:fld id="{F5D81AC8-50B6-41E7-B8CC-C460F71871FB}" type="slidenum">
              <a:rPr lang="en-US" smtClean="0"/>
              <a:t>‹#›</a:t>
            </a:fld>
            <a:endParaRPr lang="en-US"/>
          </a:p>
        </p:txBody>
      </p:sp>
    </p:spTree>
    <p:extLst>
      <p:ext uri="{BB962C8B-B14F-4D97-AF65-F5344CB8AC3E}">
        <p14:creationId xmlns:p14="http://schemas.microsoft.com/office/powerpoint/2010/main" val="267121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58E7A-7D33-3FCE-360D-309FAC1BF8B7}"/>
              </a:ext>
            </a:extLst>
          </p:cNvPr>
          <p:cNvSpPr>
            <a:spLocks noGrp="1"/>
          </p:cNvSpPr>
          <p:nvPr>
            <p:ph type="dt" sz="half" idx="10"/>
          </p:nvPr>
        </p:nvSpPr>
        <p:spPr/>
        <p:txBody>
          <a:bodyPr/>
          <a:lstStyle/>
          <a:p>
            <a:r>
              <a:rPr lang="en-US"/>
              <a:t>11/20/2024</a:t>
            </a:r>
          </a:p>
        </p:txBody>
      </p:sp>
      <p:sp>
        <p:nvSpPr>
          <p:cNvPr id="3" name="Footer Placeholder 2">
            <a:extLst>
              <a:ext uri="{FF2B5EF4-FFF2-40B4-BE49-F238E27FC236}">
                <a16:creationId xmlns:a16="http://schemas.microsoft.com/office/drawing/2014/main" id="{8B377B66-3A15-9844-E1A3-2DA120BD27D6}"/>
              </a:ext>
            </a:extLst>
          </p:cNvPr>
          <p:cNvSpPr>
            <a:spLocks noGrp="1"/>
          </p:cNvSpPr>
          <p:nvPr>
            <p:ph type="ftr" sz="quarter" idx="11"/>
          </p:nvPr>
        </p:nvSpPr>
        <p:spPr/>
        <p:txBody>
          <a:bodyPr/>
          <a:lstStyle/>
          <a:p>
            <a:r>
              <a:rPr lang="en-US"/>
              <a:t>Fiscal Year 2025 City Council Budget Retreat </a:t>
            </a:r>
          </a:p>
        </p:txBody>
      </p:sp>
      <p:sp>
        <p:nvSpPr>
          <p:cNvPr id="4" name="Slide Number Placeholder 3">
            <a:extLst>
              <a:ext uri="{FF2B5EF4-FFF2-40B4-BE49-F238E27FC236}">
                <a16:creationId xmlns:a16="http://schemas.microsoft.com/office/drawing/2014/main" id="{0F443997-9E45-6A6C-6864-709AF15E4C3A}"/>
              </a:ext>
            </a:extLst>
          </p:cNvPr>
          <p:cNvSpPr>
            <a:spLocks noGrp="1"/>
          </p:cNvSpPr>
          <p:nvPr>
            <p:ph type="sldNum" sz="quarter" idx="12"/>
          </p:nvPr>
        </p:nvSpPr>
        <p:spPr/>
        <p:txBody>
          <a:bodyPr/>
          <a:lstStyle/>
          <a:p>
            <a:fld id="{0BCA3EC7-486E-47E1-AA3D-CC66BAFEEB30}" type="slidenum">
              <a:rPr lang="en-US" smtClean="0"/>
              <a:t>‹#›</a:t>
            </a:fld>
            <a:endParaRPr lang="en-US"/>
          </a:p>
        </p:txBody>
      </p:sp>
    </p:spTree>
    <p:extLst>
      <p:ext uri="{BB962C8B-B14F-4D97-AF65-F5344CB8AC3E}">
        <p14:creationId xmlns:p14="http://schemas.microsoft.com/office/powerpoint/2010/main" val="35523535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C96B-8B55-6A69-F487-EE01BD5474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234EBC-D1CE-0F8C-C9B6-38C051ABA0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57D87-E989-A00C-8529-3499C217B0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1DE85-D65E-BB17-F2D5-2476CA31CE83}"/>
              </a:ext>
            </a:extLst>
          </p:cNvPr>
          <p:cNvSpPr>
            <a:spLocks noGrp="1"/>
          </p:cNvSpPr>
          <p:nvPr>
            <p:ph type="dt" sz="half" idx="10"/>
          </p:nvPr>
        </p:nvSpPr>
        <p:spPr/>
        <p:txBody>
          <a:bodyPr/>
          <a:lstStyle/>
          <a:p>
            <a:r>
              <a:rPr lang="en-US"/>
              <a:t>11/20/2024</a:t>
            </a:r>
          </a:p>
        </p:txBody>
      </p:sp>
      <p:sp>
        <p:nvSpPr>
          <p:cNvPr id="6" name="Footer Placeholder 5">
            <a:extLst>
              <a:ext uri="{FF2B5EF4-FFF2-40B4-BE49-F238E27FC236}">
                <a16:creationId xmlns:a16="http://schemas.microsoft.com/office/drawing/2014/main" id="{736642D0-50F1-9C51-9368-EB82B332F7BD}"/>
              </a:ext>
            </a:extLst>
          </p:cNvPr>
          <p:cNvSpPr>
            <a:spLocks noGrp="1"/>
          </p:cNvSpPr>
          <p:nvPr>
            <p:ph type="ftr" sz="quarter" idx="11"/>
          </p:nvPr>
        </p:nvSpPr>
        <p:spPr/>
        <p:txBody>
          <a:bodyPr/>
          <a:lstStyle/>
          <a:p>
            <a:r>
              <a:rPr lang="en-US"/>
              <a:t>Fiscal Year 2025 City Council Budget Retreat </a:t>
            </a:r>
          </a:p>
        </p:txBody>
      </p:sp>
      <p:sp>
        <p:nvSpPr>
          <p:cNvPr id="7" name="Slide Number Placeholder 6">
            <a:extLst>
              <a:ext uri="{FF2B5EF4-FFF2-40B4-BE49-F238E27FC236}">
                <a16:creationId xmlns:a16="http://schemas.microsoft.com/office/drawing/2014/main" id="{972148E1-C5A7-A2A0-B64F-1B41AFB54CB8}"/>
              </a:ext>
            </a:extLst>
          </p:cNvPr>
          <p:cNvSpPr>
            <a:spLocks noGrp="1"/>
          </p:cNvSpPr>
          <p:nvPr>
            <p:ph type="sldNum" sz="quarter" idx="12"/>
          </p:nvPr>
        </p:nvSpPr>
        <p:spPr/>
        <p:txBody>
          <a:bodyPr/>
          <a:lstStyle/>
          <a:p>
            <a:fld id="{F5D81AC8-50B6-41E7-B8CC-C460F71871FB}" type="slidenum">
              <a:rPr lang="en-US" smtClean="0"/>
              <a:t>‹#›</a:t>
            </a:fld>
            <a:endParaRPr lang="en-US"/>
          </a:p>
        </p:txBody>
      </p:sp>
    </p:spTree>
    <p:extLst>
      <p:ext uri="{BB962C8B-B14F-4D97-AF65-F5344CB8AC3E}">
        <p14:creationId xmlns:p14="http://schemas.microsoft.com/office/powerpoint/2010/main" val="15714197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32B3E-35C5-4932-032E-80EA5C7B8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43F89F-EBF5-13CE-192F-CDF3E2C51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B02EED-1F72-7FCD-B54B-D3C1F82A2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5993B4-A47E-669F-B810-D4E6FA096721}"/>
              </a:ext>
            </a:extLst>
          </p:cNvPr>
          <p:cNvSpPr>
            <a:spLocks noGrp="1"/>
          </p:cNvSpPr>
          <p:nvPr>
            <p:ph type="dt" sz="half" idx="10"/>
          </p:nvPr>
        </p:nvSpPr>
        <p:spPr/>
        <p:txBody>
          <a:bodyPr/>
          <a:lstStyle/>
          <a:p>
            <a:r>
              <a:rPr lang="en-US"/>
              <a:t>11/20/2024</a:t>
            </a:r>
          </a:p>
        </p:txBody>
      </p:sp>
      <p:sp>
        <p:nvSpPr>
          <p:cNvPr id="6" name="Footer Placeholder 5">
            <a:extLst>
              <a:ext uri="{FF2B5EF4-FFF2-40B4-BE49-F238E27FC236}">
                <a16:creationId xmlns:a16="http://schemas.microsoft.com/office/drawing/2014/main" id="{C711F2DC-C974-83BA-FEEB-C6FDEC26766C}"/>
              </a:ext>
            </a:extLst>
          </p:cNvPr>
          <p:cNvSpPr>
            <a:spLocks noGrp="1"/>
          </p:cNvSpPr>
          <p:nvPr>
            <p:ph type="ftr" sz="quarter" idx="11"/>
          </p:nvPr>
        </p:nvSpPr>
        <p:spPr/>
        <p:txBody>
          <a:bodyPr/>
          <a:lstStyle/>
          <a:p>
            <a:r>
              <a:rPr lang="en-US"/>
              <a:t>Fiscal Year 2025 City Council Budget Retreat </a:t>
            </a:r>
          </a:p>
        </p:txBody>
      </p:sp>
      <p:sp>
        <p:nvSpPr>
          <p:cNvPr id="7" name="Slide Number Placeholder 6">
            <a:extLst>
              <a:ext uri="{FF2B5EF4-FFF2-40B4-BE49-F238E27FC236}">
                <a16:creationId xmlns:a16="http://schemas.microsoft.com/office/drawing/2014/main" id="{07D1F435-6B46-5AE0-AF86-B1A98A7EF24F}"/>
              </a:ext>
            </a:extLst>
          </p:cNvPr>
          <p:cNvSpPr>
            <a:spLocks noGrp="1"/>
          </p:cNvSpPr>
          <p:nvPr>
            <p:ph type="sldNum" sz="quarter" idx="12"/>
          </p:nvPr>
        </p:nvSpPr>
        <p:spPr/>
        <p:txBody>
          <a:bodyPr/>
          <a:lstStyle/>
          <a:p>
            <a:fld id="{F5D81AC8-50B6-41E7-B8CC-C460F71871FB}" type="slidenum">
              <a:rPr lang="en-US" smtClean="0"/>
              <a:t>‹#›</a:t>
            </a:fld>
            <a:endParaRPr lang="en-US"/>
          </a:p>
        </p:txBody>
      </p:sp>
    </p:spTree>
    <p:extLst>
      <p:ext uri="{BB962C8B-B14F-4D97-AF65-F5344CB8AC3E}">
        <p14:creationId xmlns:p14="http://schemas.microsoft.com/office/powerpoint/2010/main" val="14134877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9E00C-6D58-2668-B9C0-71CFAEA84E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8E2537-F185-78D0-DBA5-E55DF17E3B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52614-DDA6-0D66-C5F6-8E41ED4C006D}"/>
              </a:ext>
            </a:extLst>
          </p:cNvPr>
          <p:cNvSpPr>
            <a:spLocks noGrp="1"/>
          </p:cNvSpPr>
          <p:nvPr>
            <p:ph type="dt" sz="half" idx="10"/>
          </p:nvPr>
        </p:nvSpPr>
        <p:spPr/>
        <p:txBody>
          <a:bodyPr/>
          <a:lstStyle/>
          <a:p>
            <a:r>
              <a:rPr lang="en-US"/>
              <a:t>11/20/2024</a:t>
            </a:r>
          </a:p>
        </p:txBody>
      </p:sp>
      <p:sp>
        <p:nvSpPr>
          <p:cNvPr id="5" name="Footer Placeholder 4">
            <a:extLst>
              <a:ext uri="{FF2B5EF4-FFF2-40B4-BE49-F238E27FC236}">
                <a16:creationId xmlns:a16="http://schemas.microsoft.com/office/drawing/2014/main" id="{E2B9257A-9053-A6CD-3289-834608F36CE8}"/>
              </a:ext>
            </a:extLst>
          </p:cNvPr>
          <p:cNvSpPr>
            <a:spLocks noGrp="1"/>
          </p:cNvSpPr>
          <p:nvPr>
            <p:ph type="ftr" sz="quarter" idx="11"/>
          </p:nvPr>
        </p:nvSpPr>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279DCFFC-B124-0CEE-944B-7B07640FEDF6}"/>
              </a:ext>
            </a:extLst>
          </p:cNvPr>
          <p:cNvSpPr>
            <a:spLocks noGrp="1"/>
          </p:cNvSpPr>
          <p:nvPr>
            <p:ph type="sldNum" sz="quarter" idx="12"/>
          </p:nvPr>
        </p:nvSpPr>
        <p:spPr/>
        <p:txBody>
          <a:bodyPr/>
          <a:lstStyle/>
          <a:p>
            <a:fld id="{F5D81AC8-50B6-41E7-B8CC-C460F71871FB}" type="slidenum">
              <a:rPr lang="en-US" smtClean="0"/>
              <a:t>‹#›</a:t>
            </a:fld>
            <a:endParaRPr lang="en-US"/>
          </a:p>
        </p:txBody>
      </p:sp>
    </p:spTree>
    <p:extLst>
      <p:ext uri="{BB962C8B-B14F-4D97-AF65-F5344CB8AC3E}">
        <p14:creationId xmlns:p14="http://schemas.microsoft.com/office/powerpoint/2010/main" val="40248901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3FA126-E7ED-D67F-BADC-E5FB99356C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BFC565-FD92-7BA6-1BBD-E2DA96FA7F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81D1F-7DA9-1B54-2EF8-128B9E3CA112}"/>
              </a:ext>
            </a:extLst>
          </p:cNvPr>
          <p:cNvSpPr>
            <a:spLocks noGrp="1"/>
          </p:cNvSpPr>
          <p:nvPr>
            <p:ph type="dt" sz="half" idx="10"/>
          </p:nvPr>
        </p:nvSpPr>
        <p:spPr/>
        <p:txBody>
          <a:bodyPr/>
          <a:lstStyle/>
          <a:p>
            <a:r>
              <a:rPr lang="en-US"/>
              <a:t>11/20/2024</a:t>
            </a:r>
          </a:p>
        </p:txBody>
      </p:sp>
      <p:sp>
        <p:nvSpPr>
          <p:cNvPr id="5" name="Footer Placeholder 4">
            <a:extLst>
              <a:ext uri="{FF2B5EF4-FFF2-40B4-BE49-F238E27FC236}">
                <a16:creationId xmlns:a16="http://schemas.microsoft.com/office/drawing/2014/main" id="{11CF2127-F17F-2706-AC92-3A09CFFC9073}"/>
              </a:ext>
            </a:extLst>
          </p:cNvPr>
          <p:cNvSpPr>
            <a:spLocks noGrp="1"/>
          </p:cNvSpPr>
          <p:nvPr>
            <p:ph type="ftr" sz="quarter" idx="11"/>
          </p:nvPr>
        </p:nvSpPr>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EF938C8A-9AAF-5801-C036-E8011A88307E}"/>
              </a:ext>
            </a:extLst>
          </p:cNvPr>
          <p:cNvSpPr>
            <a:spLocks noGrp="1"/>
          </p:cNvSpPr>
          <p:nvPr>
            <p:ph type="sldNum" sz="quarter" idx="12"/>
          </p:nvPr>
        </p:nvSpPr>
        <p:spPr/>
        <p:txBody>
          <a:bodyPr/>
          <a:lstStyle/>
          <a:p>
            <a:fld id="{F5D81AC8-50B6-41E7-B8CC-C460F71871FB}" type="slidenum">
              <a:rPr lang="en-US" smtClean="0"/>
              <a:t>‹#›</a:t>
            </a:fld>
            <a:endParaRPr lang="en-US"/>
          </a:p>
        </p:txBody>
      </p:sp>
    </p:spTree>
    <p:extLst>
      <p:ext uri="{BB962C8B-B14F-4D97-AF65-F5344CB8AC3E}">
        <p14:creationId xmlns:p14="http://schemas.microsoft.com/office/powerpoint/2010/main" val="3070772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ts val="0"/>
              </a:spcBef>
              <a:spcAft>
                <a:spcPts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331560190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3" name="Text Placeholder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ts val="0"/>
              </a:spcBef>
              <a:spcAft>
                <a:spcPts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a:t>Icon</a:t>
            </a:r>
          </a:p>
        </p:txBody>
      </p:sp>
      <p:sp>
        <p:nvSpPr>
          <p:cNvPr id="15" name="Slide Number Placeholder 5">
            <a:extLst>
              <a:ext uri="{FF2B5EF4-FFF2-40B4-BE49-F238E27FC236}">
                <a16:creationId xmlns:a16="http://schemas.microsoft.com/office/drawing/2014/main"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a:p>
        </p:txBody>
      </p:sp>
    </p:spTree>
    <p:extLst>
      <p:ext uri="{BB962C8B-B14F-4D97-AF65-F5344CB8AC3E}">
        <p14:creationId xmlns:p14="http://schemas.microsoft.com/office/powerpoint/2010/main" val="32741270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Slide Layout SSGP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22897B-D1A5-48CE-9093-EFADFCF05B69}"/>
              </a:ext>
            </a:extLst>
          </p:cNvPr>
          <p:cNvSpPr>
            <a:spLocks noGrp="1"/>
          </p:cNvSpPr>
          <p:nvPr>
            <p:ph type="body" sz="half" idx="2" hasCustomPrompt="1"/>
          </p:nvPr>
        </p:nvSpPr>
        <p:spPr>
          <a:xfrm>
            <a:off x="508001" y="1000633"/>
            <a:ext cx="11157819"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5" name="Title 2">
            <a:extLst>
              <a:ext uri="{FF2B5EF4-FFF2-40B4-BE49-F238E27FC236}">
                <a16:creationId xmlns:a16="http://schemas.microsoft.com/office/drawing/2014/main" id="{18373A22-D510-4162-AA3A-06DE1AF7A75D}"/>
              </a:ext>
            </a:extLst>
          </p:cNvPr>
          <p:cNvSpPr>
            <a:spLocks noGrp="1"/>
          </p:cNvSpPr>
          <p:nvPr>
            <p:ph type="title"/>
          </p:nvPr>
        </p:nvSpPr>
        <p:spPr>
          <a:xfrm>
            <a:off x="508001" y="315390"/>
            <a:ext cx="11157819" cy="660511"/>
          </a:xfrm>
          <a:prstGeom prst="rect">
            <a:avLst/>
          </a:prstGeom>
        </p:spPr>
        <p:txBody>
          <a:bodyPr lIns="0" tIns="0" rIns="0" bIns="0" anchor="ctr"/>
          <a:lstStyle>
            <a:lvl1pPr algn="l">
              <a:defRPr sz="2667">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198795870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52659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2385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0391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6385-1FA6-02EA-3C06-7CEA818862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78C8C7-9577-2271-CE1E-DA859285F4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658195-B4A9-76DB-CF36-B6ED30DCB6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44243D-A73C-BAC7-EAC4-B4BB9A2802F2}"/>
              </a:ext>
            </a:extLst>
          </p:cNvPr>
          <p:cNvSpPr>
            <a:spLocks noGrp="1"/>
          </p:cNvSpPr>
          <p:nvPr>
            <p:ph type="dt" sz="half" idx="10"/>
          </p:nvPr>
        </p:nvSpPr>
        <p:spPr/>
        <p:txBody>
          <a:bodyPr/>
          <a:lstStyle/>
          <a:p>
            <a:r>
              <a:rPr lang="en-US"/>
              <a:t>11/20/2024</a:t>
            </a:r>
          </a:p>
        </p:txBody>
      </p:sp>
      <p:sp>
        <p:nvSpPr>
          <p:cNvPr id="6" name="Footer Placeholder 5">
            <a:extLst>
              <a:ext uri="{FF2B5EF4-FFF2-40B4-BE49-F238E27FC236}">
                <a16:creationId xmlns:a16="http://schemas.microsoft.com/office/drawing/2014/main" id="{60EC2F91-3470-40E5-E3F1-7B0E315FE221}"/>
              </a:ext>
            </a:extLst>
          </p:cNvPr>
          <p:cNvSpPr>
            <a:spLocks noGrp="1"/>
          </p:cNvSpPr>
          <p:nvPr>
            <p:ph type="ftr" sz="quarter" idx="11"/>
          </p:nvPr>
        </p:nvSpPr>
        <p:spPr/>
        <p:txBody>
          <a:bodyPr/>
          <a:lstStyle/>
          <a:p>
            <a:r>
              <a:rPr lang="en-US"/>
              <a:t>Fiscal Year 2025 City Council Budget Retreat </a:t>
            </a:r>
          </a:p>
        </p:txBody>
      </p:sp>
      <p:sp>
        <p:nvSpPr>
          <p:cNvPr id="7" name="Slide Number Placeholder 6">
            <a:extLst>
              <a:ext uri="{FF2B5EF4-FFF2-40B4-BE49-F238E27FC236}">
                <a16:creationId xmlns:a16="http://schemas.microsoft.com/office/drawing/2014/main" id="{F37119C6-1AD5-DEED-19EA-9C28D6A69204}"/>
              </a:ext>
            </a:extLst>
          </p:cNvPr>
          <p:cNvSpPr>
            <a:spLocks noGrp="1"/>
          </p:cNvSpPr>
          <p:nvPr>
            <p:ph type="sldNum" sz="quarter" idx="12"/>
          </p:nvPr>
        </p:nvSpPr>
        <p:spPr/>
        <p:txBody>
          <a:bodyPr/>
          <a:lstStyle/>
          <a:p>
            <a:fld id="{0BCA3EC7-486E-47E1-AA3D-CC66BAFEEB30}" type="slidenum">
              <a:rPr lang="en-US" smtClean="0"/>
              <a:t>‹#›</a:t>
            </a:fld>
            <a:endParaRPr lang="en-US"/>
          </a:p>
        </p:txBody>
      </p:sp>
    </p:spTree>
    <p:extLst>
      <p:ext uri="{BB962C8B-B14F-4D97-AF65-F5344CB8AC3E}">
        <p14:creationId xmlns:p14="http://schemas.microsoft.com/office/powerpoint/2010/main" val="27891205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21247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49943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32011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18821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35589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6933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3662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52919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7870D-D1BE-EBB6-1A02-92A10940D3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7529B4-8E91-01E6-FA16-52130E7BD62A}"/>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A7C456-841C-462D-453D-6C69521E9014}"/>
              </a:ext>
            </a:extLst>
          </p:cNvPr>
          <p:cNvSpPr>
            <a:spLocks noGrp="1"/>
          </p:cNvSpPr>
          <p:nvPr>
            <p:ph type="dt" sz="half" idx="10"/>
          </p:nvPr>
        </p:nvSpPr>
        <p:spPr/>
        <p:txBody>
          <a:bodyPr/>
          <a:lstStyle/>
          <a:p>
            <a:fld id="{44BE58A4-45AA-4EBE-9D88-D9F7339CD341}" type="datetimeFigureOut">
              <a:rPr lang="en-US" smtClean="0"/>
              <a:t>11/25/2024</a:t>
            </a:fld>
            <a:endParaRPr lang="en-US"/>
          </a:p>
        </p:txBody>
      </p:sp>
      <p:sp>
        <p:nvSpPr>
          <p:cNvPr id="5" name="Footer Placeholder 4">
            <a:extLst>
              <a:ext uri="{FF2B5EF4-FFF2-40B4-BE49-F238E27FC236}">
                <a16:creationId xmlns:a16="http://schemas.microsoft.com/office/drawing/2014/main" id="{49815E7A-5328-7C2B-EE4F-D905645C7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36B6B-9DBD-3F81-AF84-9E667D51280A}"/>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18615367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31AEB-75EB-A6CA-512A-2F3467FB93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C67A33-27EE-9E0E-02F0-4D0097EE2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646C6-3C69-74D8-60A9-CD26A1764BA2}"/>
              </a:ext>
            </a:extLst>
          </p:cNvPr>
          <p:cNvSpPr>
            <a:spLocks noGrp="1"/>
          </p:cNvSpPr>
          <p:nvPr>
            <p:ph type="dt" sz="half" idx="10"/>
          </p:nvPr>
        </p:nvSpPr>
        <p:spPr/>
        <p:txBody>
          <a:bodyPr/>
          <a:lstStyle/>
          <a:p>
            <a:fld id="{44BE58A4-45AA-4EBE-9D88-D9F7339CD341}" type="datetimeFigureOut">
              <a:rPr lang="en-US" smtClean="0"/>
              <a:t>11/25/2024</a:t>
            </a:fld>
            <a:endParaRPr lang="en-US"/>
          </a:p>
        </p:txBody>
      </p:sp>
      <p:sp>
        <p:nvSpPr>
          <p:cNvPr id="5" name="Footer Placeholder 4">
            <a:extLst>
              <a:ext uri="{FF2B5EF4-FFF2-40B4-BE49-F238E27FC236}">
                <a16:creationId xmlns:a16="http://schemas.microsoft.com/office/drawing/2014/main" id="{045CB156-2461-C33F-87C3-AECD69E1C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EA922-52E6-F8F7-17EF-6FD063B9B417}"/>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862340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6312-1B63-C4A2-BCCB-EBEF6AA583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F36FFA-3B90-0969-E19C-FD8722439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CE1D-336A-47B0-BD03-8F67B7D96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A83F93-6891-4B5D-5180-F07D3E3A7804}"/>
              </a:ext>
            </a:extLst>
          </p:cNvPr>
          <p:cNvSpPr>
            <a:spLocks noGrp="1"/>
          </p:cNvSpPr>
          <p:nvPr>
            <p:ph type="dt" sz="half" idx="10"/>
          </p:nvPr>
        </p:nvSpPr>
        <p:spPr/>
        <p:txBody>
          <a:bodyPr/>
          <a:lstStyle/>
          <a:p>
            <a:r>
              <a:rPr lang="en-US"/>
              <a:t>11/20/2024</a:t>
            </a:r>
          </a:p>
        </p:txBody>
      </p:sp>
      <p:sp>
        <p:nvSpPr>
          <p:cNvPr id="6" name="Footer Placeholder 5">
            <a:extLst>
              <a:ext uri="{FF2B5EF4-FFF2-40B4-BE49-F238E27FC236}">
                <a16:creationId xmlns:a16="http://schemas.microsoft.com/office/drawing/2014/main" id="{3BF73A1A-AD94-9B56-4425-7EDC7F69BDB3}"/>
              </a:ext>
            </a:extLst>
          </p:cNvPr>
          <p:cNvSpPr>
            <a:spLocks noGrp="1"/>
          </p:cNvSpPr>
          <p:nvPr>
            <p:ph type="ftr" sz="quarter" idx="11"/>
          </p:nvPr>
        </p:nvSpPr>
        <p:spPr/>
        <p:txBody>
          <a:bodyPr/>
          <a:lstStyle/>
          <a:p>
            <a:r>
              <a:rPr lang="en-US"/>
              <a:t>Fiscal Year 2025 City Council Budget Retreat </a:t>
            </a:r>
          </a:p>
        </p:txBody>
      </p:sp>
      <p:sp>
        <p:nvSpPr>
          <p:cNvPr id="7" name="Slide Number Placeholder 6">
            <a:extLst>
              <a:ext uri="{FF2B5EF4-FFF2-40B4-BE49-F238E27FC236}">
                <a16:creationId xmlns:a16="http://schemas.microsoft.com/office/drawing/2014/main" id="{553566AD-7E5A-240D-3165-89D6EB905A07}"/>
              </a:ext>
            </a:extLst>
          </p:cNvPr>
          <p:cNvSpPr>
            <a:spLocks noGrp="1"/>
          </p:cNvSpPr>
          <p:nvPr>
            <p:ph type="sldNum" sz="quarter" idx="12"/>
          </p:nvPr>
        </p:nvSpPr>
        <p:spPr/>
        <p:txBody>
          <a:bodyPr/>
          <a:lstStyle/>
          <a:p>
            <a:fld id="{0BCA3EC7-486E-47E1-AA3D-CC66BAFEEB30}" type="slidenum">
              <a:rPr lang="en-US" smtClean="0"/>
              <a:t>‹#›</a:t>
            </a:fld>
            <a:endParaRPr lang="en-US"/>
          </a:p>
        </p:txBody>
      </p:sp>
    </p:spTree>
    <p:extLst>
      <p:ext uri="{BB962C8B-B14F-4D97-AF65-F5344CB8AC3E}">
        <p14:creationId xmlns:p14="http://schemas.microsoft.com/office/powerpoint/2010/main" val="25381633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1D3C-92D2-7329-226D-DB6686594796}"/>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F812A9-10D1-16C9-E35C-BA9FD65354FF}"/>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FF2A6-BF5B-8E8E-FC18-2A9218AB7A82}"/>
              </a:ext>
            </a:extLst>
          </p:cNvPr>
          <p:cNvSpPr>
            <a:spLocks noGrp="1"/>
          </p:cNvSpPr>
          <p:nvPr>
            <p:ph type="dt" sz="half" idx="10"/>
          </p:nvPr>
        </p:nvSpPr>
        <p:spPr/>
        <p:txBody>
          <a:bodyPr/>
          <a:lstStyle/>
          <a:p>
            <a:fld id="{44BE58A4-45AA-4EBE-9D88-D9F7339CD341}" type="datetimeFigureOut">
              <a:rPr lang="en-US" smtClean="0"/>
              <a:t>11/25/2024</a:t>
            </a:fld>
            <a:endParaRPr lang="en-US"/>
          </a:p>
        </p:txBody>
      </p:sp>
      <p:sp>
        <p:nvSpPr>
          <p:cNvPr id="5" name="Footer Placeholder 4">
            <a:extLst>
              <a:ext uri="{FF2B5EF4-FFF2-40B4-BE49-F238E27FC236}">
                <a16:creationId xmlns:a16="http://schemas.microsoft.com/office/drawing/2014/main" id="{B70CE6C2-7C8F-1A06-0A69-9C8F5C837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328EC3-6D2F-AB2A-E3FD-D3B7C28E1180}"/>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3891624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A79B-E3C8-346E-6919-ED9AF1EC52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2F12C-BECF-7590-9F36-B42E75A28C3F}"/>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50B8BA-BDC5-CD6E-6D93-CEF75B57658C}"/>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449DEE-80EC-96C9-5425-04316AF4BCFA}"/>
              </a:ext>
            </a:extLst>
          </p:cNvPr>
          <p:cNvSpPr>
            <a:spLocks noGrp="1"/>
          </p:cNvSpPr>
          <p:nvPr>
            <p:ph type="dt" sz="half" idx="10"/>
          </p:nvPr>
        </p:nvSpPr>
        <p:spPr/>
        <p:txBody>
          <a:bodyPr/>
          <a:lstStyle/>
          <a:p>
            <a:fld id="{44BE58A4-45AA-4EBE-9D88-D9F7339CD341}" type="datetimeFigureOut">
              <a:rPr lang="en-US" smtClean="0"/>
              <a:t>11/25/2024</a:t>
            </a:fld>
            <a:endParaRPr lang="en-US"/>
          </a:p>
        </p:txBody>
      </p:sp>
      <p:sp>
        <p:nvSpPr>
          <p:cNvPr id="6" name="Footer Placeholder 5">
            <a:extLst>
              <a:ext uri="{FF2B5EF4-FFF2-40B4-BE49-F238E27FC236}">
                <a16:creationId xmlns:a16="http://schemas.microsoft.com/office/drawing/2014/main" id="{F57F8A09-C891-BF6D-4149-B7323FEE4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2692D5-A91B-F0BE-DE3E-E4910AB9CA52}"/>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33405148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D59A7-CB2F-8203-8157-F2072380619B}"/>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DCDEE3-9BF8-8F21-6979-A57E1DFD2114}"/>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1AA2B0-AC73-4EC5-88A6-7992D62E8D8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FF40C2-2AA3-2869-9221-4D28AF5EDD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D05C99-D0C3-F474-3843-5457677509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94D17A-CD31-1550-D0BF-06C080074465}"/>
              </a:ext>
            </a:extLst>
          </p:cNvPr>
          <p:cNvSpPr>
            <a:spLocks noGrp="1"/>
          </p:cNvSpPr>
          <p:nvPr>
            <p:ph type="dt" sz="half" idx="10"/>
          </p:nvPr>
        </p:nvSpPr>
        <p:spPr/>
        <p:txBody>
          <a:bodyPr/>
          <a:lstStyle/>
          <a:p>
            <a:fld id="{44BE58A4-45AA-4EBE-9D88-D9F7339CD341}" type="datetimeFigureOut">
              <a:rPr lang="en-US" smtClean="0"/>
              <a:t>11/25/2024</a:t>
            </a:fld>
            <a:endParaRPr lang="en-US"/>
          </a:p>
        </p:txBody>
      </p:sp>
      <p:sp>
        <p:nvSpPr>
          <p:cNvPr id="8" name="Footer Placeholder 7">
            <a:extLst>
              <a:ext uri="{FF2B5EF4-FFF2-40B4-BE49-F238E27FC236}">
                <a16:creationId xmlns:a16="http://schemas.microsoft.com/office/drawing/2014/main" id="{2B058085-2373-E793-F5D9-BDD2AFA91F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FF3D4E-FED5-4E2D-736D-D1B8F4C60338}"/>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9963956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6AE3-A823-7797-3455-F8CC11EED9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B96381-5A26-8F0C-D71C-5EA6408E7DCE}"/>
              </a:ext>
            </a:extLst>
          </p:cNvPr>
          <p:cNvSpPr>
            <a:spLocks noGrp="1"/>
          </p:cNvSpPr>
          <p:nvPr>
            <p:ph type="dt" sz="half" idx="10"/>
          </p:nvPr>
        </p:nvSpPr>
        <p:spPr/>
        <p:txBody>
          <a:bodyPr/>
          <a:lstStyle/>
          <a:p>
            <a:fld id="{44BE58A4-45AA-4EBE-9D88-D9F7339CD341}" type="datetimeFigureOut">
              <a:rPr lang="en-US" smtClean="0"/>
              <a:t>11/25/2024</a:t>
            </a:fld>
            <a:endParaRPr lang="en-US"/>
          </a:p>
        </p:txBody>
      </p:sp>
      <p:sp>
        <p:nvSpPr>
          <p:cNvPr id="4" name="Footer Placeholder 3">
            <a:extLst>
              <a:ext uri="{FF2B5EF4-FFF2-40B4-BE49-F238E27FC236}">
                <a16:creationId xmlns:a16="http://schemas.microsoft.com/office/drawing/2014/main" id="{B67AD44E-2D50-6865-7EFA-BFEA81BF0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2E1ED-4D0B-B02D-1452-D97D6DF46BBC}"/>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25568494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562443-8FA4-B0D4-6BCD-2B456AF815CD}"/>
              </a:ext>
            </a:extLst>
          </p:cNvPr>
          <p:cNvSpPr>
            <a:spLocks noGrp="1"/>
          </p:cNvSpPr>
          <p:nvPr>
            <p:ph type="dt" sz="half" idx="10"/>
          </p:nvPr>
        </p:nvSpPr>
        <p:spPr/>
        <p:txBody>
          <a:bodyPr/>
          <a:lstStyle/>
          <a:p>
            <a:fld id="{44BE58A4-45AA-4EBE-9D88-D9F7339CD341}" type="datetimeFigureOut">
              <a:rPr lang="en-US" smtClean="0"/>
              <a:t>11/25/2024</a:t>
            </a:fld>
            <a:endParaRPr lang="en-US"/>
          </a:p>
        </p:txBody>
      </p:sp>
      <p:sp>
        <p:nvSpPr>
          <p:cNvPr id="3" name="Footer Placeholder 2">
            <a:extLst>
              <a:ext uri="{FF2B5EF4-FFF2-40B4-BE49-F238E27FC236}">
                <a16:creationId xmlns:a16="http://schemas.microsoft.com/office/drawing/2014/main" id="{E0A44467-A7F9-7CEE-C043-6EF2571C0B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BEB002-BA58-EEC3-E211-65352BE5BB82}"/>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605503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5669-B2FE-B7EB-C124-4BA037EC6BB4}"/>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A612A8-774A-0ADF-CF65-AC0D817848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9097A4-71CD-EE5B-0CC8-3A5B6415A2DA}"/>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7101B-4ECA-0810-DBF8-B6600A4458D1}"/>
              </a:ext>
            </a:extLst>
          </p:cNvPr>
          <p:cNvSpPr>
            <a:spLocks noGrp="1"/>
          </p:cNvSpPr>
          <p:nvPr>
            <p:ph type="dt" sz="half" idx="10"/>
          </p:nvPr>
        </p:nvSpPr>
        <p:spPr/>
        <p:txBody>
          <a:bodyPr/>
          <a:lstStyle/>
          <a:p>
            <a:fld id="{44BE58A4-45AA-4EBE-9D88-D9F7339CD341}" type="datetimeFigureOut">
              <a:rPr lang="en-US" smtClean="0"/>
              <a:t>11/25/2024</a:t>
            </a:fld>
            <a:endParaRPr lang="en-US"/>
          </a:p>
        </p:txBody>
      </p:sp>
      <p:sp>
        <p:nvSpPr>
          <p:cNvPr id="6" name="Footer Placeholder 5">
            <a:extLst>
              <a:ext uri="{FF2B5EF4-FFF2-40B4-BE49-F238E27FC236}">
                <a16:creationId xmlns:a16="http://schemas.microsoft.com/office/drawing/2014/main" id="{A8AB03BA-DA1B-97EE-6E43-B8C8703A4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BD61AB-1211-1428-1BFB-BD2C5B8F05B7}"/>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4680854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313F-CF8A-1BE7-6797-F07437EA592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05FBAB-245A-4A85-E0E7-4AE187C83AC1}"/>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F046D617-D72E-1E3F-7553-5CC363A9985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285C5-6EFA-5EC3-141C-6DD2ADBFDCFF}"/>
              </a:ext>
            </a:extLst>
          </p:cNvPr>
          <p:cNvSpPr>
            <a:spLocks noGrp="1"/>
          </p:cNvSpPr>
          <p:nvPr>
            <p:ph type="dt" sz="half" idx="10"/>
          </p:nvPr>
        </p:nvSpPr>
        <p:spPr/>
        <p:txBody>
          <a:bodyPr/>
          <a:lstStyle/>
          <a:p>
            <a:fld id="{44BE58A4-45AA-4EBE-9D88-D9F7339CD341}" type="datetimeFigureOut">
              <a:rPr lang="en-US" smtClean="0"/>
              <a:t>11/25/2024</a:t>
            </a:fld>
            <a:endParaRPr lang="en-US"/>
          </a:p>
        </p:txBody>
      </p:sp>
      <p:sp>
        <p:nvSpPr>
          <p:cNvPr id="6" name="Footer Placeholder 5">
            <a:extLst>
              <a:ext uri="{FF2B5EF4-FFF2-40B4-BE49-F238E27FC236}">
                <a16:creationId xmlns:a16="http://schemas.microsoft.com/office/drawing/2014/main" id="{025E95BF-04F7-E05A-0B92-CB633EAF8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36674-0FD2-D4F7-9F57-B9742B8FE864}"/>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14387527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3E552-42A4-38BC-4ED0-E89EE558FB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A633F0-1399-2EEE-DE3B-875A1B37CE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00500-E16C-DB44-9D82-D8417EF8F515}"/>
              </a:ext>
            </a:extLst>
          </p:cNvPr>
          <p:cNvSpPr>
            <a:spLocks noGrp="1"/>
          </p:cNvSpPr>
          <p:nvPr>
            <p:ph type="dt" sz="half" idx="10"/>
          </p:nvPr>
        </p:nvSpPr>
        <p:spPr/>
        <p:txBody>
          <a:bodyPr/>
          <a:lstStyle/>
          <a:p>
            <a:fld id="{44BE58A4-45AA-4EBE-9D88-D9F7339CD341}" type="datetimeFigureOut">
              <a:rPr lang="en-US" smtClean="0"/>
              <a:t>11/25/2024</a:t>
            </a:fld>
            <a:endParaRPr lang="en-US"/>
          </a:p>
        </p:txBody>
      </p:sp>
      <p:sp>
        <p:nvSpPr>
          <p:cNvPr id="5" name="Footer Placeholder 4">
            <a:extLst>
              <a:ext uri="{FF2B5EF4-FFF2-40B4-BE49-F238E27FC236}">
                <a16:creationId xmlns:a16="http://schemas.microsoft.com/office/drawing/2014/main" id="{EB48C6D5-C18C-3CD9-8131-CB97B9355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B0345-53E6-E9B9-ECB1-1E1B65CFF946}"/>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26482673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8B610F-3F18-3C84-A0C7-9739A8A761A3}"/>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490CF3-FC3D-EFCC-53CF-F699E6BB6414}"/>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73858-3CB8-0F2B-D816-ACDA74BE09F0}"/>
              </a:ext>
            </a:extLst>
          </p:cNvPr>
          <p:cNvSpPr>
            <a:spLocks noGrp="1"/>
          </p:cNvSpPr>
          <p:nvPr>
            <p:ph type="dt" sz="half" idx="10"/>
          </p:nvPr>
        </p:nvSpPr>
        <p:spPr/>
        <p:txBody>
          <a:bodyPr/>
          <a:lstStyle/>
          <a:p>
            <a:fld id="{44BE58A4-45AA-4EBE-9D88-D9F7339CD341}" type="datetimeFigureOut">
              <a:rPr lang="en-US" smtClean="0"/>
              <a:t>11/25/2024</a:t>
            </a:fld>
            <a:endParaRPr lang="en-US"/>
          </a:p>
        </p:txBody>
      </p:sp>
      <p:sp>
        <p:nvSpPr>
          <p:cNvPr id="5" name="Footer Placeholder 4">
            <a:extLst>
              <a:ext uri="{FF2B5EF4-FFF2-40B4-BE49-F238E27FC236}">
                <a16:creationId xmlns:a16="http://schemas.microsoft.com/office/drawing/2014/main" id="{D10592DF-0E98-4698-D35D-89C86420A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E90BD-8437-E324-3BB5-88990F3E0EE1}"/>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1023336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F0AF6-61A9-BEEC-EF71-1F62249788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BA8FD7-6D27-ACA4-BB88-137DACB36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19E42-C44E-4E15-647B-AF2BB8B8FFD1}"/>
              </a:ext>
            </a:extLst>
          </p:cNvPr>
          <p:cNvSpPr>
            <a:spLocks noGrp="1"/>
          </p:cNvSpPr>
          <p:nvPr>
            <p:ph type="dt" sz="half" idx="10"/>
          </p:nvPr>
        </p:nvSpPr>
        <p:spPr/>
        <p:txBody>
          <a:bodyPr/>
          <a:lstStyle/>
          <a:p>
            <a:r>
              <a:rPr lang="en-US"/>
              <a:t>11/20/2024</a:t>
            </a:r>
          </a:p>
        </p:txBody>
      </p:sp>
      <p:sp>
        <p:nvSpPr>
          <p:cNvPr id="5" name="Footer Placeholder 4">
            <a:extLst>
              <a:ext uri="{FF2B5EF4-FFF2-40B4-BE49-F238E27FC236}">
                <a16:creationId xmlns:a16="http://schemas.microsoft.com/office/drawing/2014/main" id="{318387EC-C18D-6A17-35AD-36F85A10B7BA}"/>
              </a:ext>
            </a:extLst>
          </p:cNvPr>
          <p:cNvSpPr>
            <a:spLocks noGrp="1"/>
          </p:cNvSpPr>
          <p:nvPr>
            <p:ph type="ftr" sz="quarter" idx="11"/>
          </p:nvPr>
        </p:nvSpPr>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B9DC84EF-947B-793C-6DB9-562E0E33D628}"/>
              </a:ext>
            </a:extLst>
          </p:cNvPr>
          <p:cNvSpPr>
            <a:spLocks noGrp="1"/>
          </p:cNvSpPr>
          <p:nvPr>
            <p:ph type="sldNum" sz="quarter" idx="12"/>
          </p:nvPr>
        </p:nvSpPr>
        <p:spPr/>
        <p:txBody>
          <a:bodyPr/>
          <a:lstStyle/>
          <a:p>
            <a:fld id="{0BCA3EC7-486E-47E1-AA3D-CC66BAFEEB30}" type="slidenum">
              <a:rPr lang="en-US" smtClean="0"/>
              <a:t>‹#›</a:t>
            </a:fld>
            <a:endParaRPr lang="en-US"/>
          </a:p>
        </p:txBody>
      </p:sp>
    </p:spTree>
    <p:extLst>
      <p:ext uri="{BB962C8B-B14F-4D97-AF65-F5344CB8AC3E}">
        <p14:creationId xmlns:p14="http://schemas.microsoft.com/office/powerpoint/2010/main" val="375962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11F2-2C51-DF63-5FC4-D1F2003F5018}"/>
              </a:ext>
            </a:extLst>
          </p:cNvPr>
          <p:cNvSpPr>
            <a:spLocks noGrp="1"/>
          </p:cNvSpPr>
          <p:nvPr>
            <p:ph type="title" hasCustomPrompt="1"/>
          </p:nvPr>
        </p:nvSpPr>
        <p:spPr>
          <a:xfrm>
            <a:off x="0" y="0"/>
            <a:ext cx="12192000" cy="838200"/>
          </a:xfrm>
        </p:spPr>
        <p:style>
          <a:lnRef idx="2">
            <a:schemeClr val="accent1">
              <a:shade val="50000"/>
            </a:schemeClr>
          </a:lnRef>
          <a:fillRef idx="1">
            <a:schemeClr val="accent1"/>
          </a:fillRef>
          <a:effectRef idx="0">
            <a:schemeClr val="accent1"/>
          </a:effectRef>
          <a:fontRef idx="none"/>
        </p:style>
        <p:txBody>
          <a:bodyPr anchor="t"/>
          <a:lstStyle>
            <a:lvl1pPr algn="l">
              <a:defRPr sz="2800">
                <a:ln>
                  <a:solidFill>
                    <a:schemeClr val="accent3">
                      <a:lumMod val="65000"/>
                    </a:schemeClr>
                  </a:solidFill>
                </a:ln>
                <a:solidFill>
                  <a:schemeClr val="bg1"/>
                </a:solidFill>
              </a:defRPr>
            </a:lvl1pPr>
          </a:lstStyle>
          <a:p>
            <a:r>
              <a:rPr lang="en-US"/>
              <a:t>Chart/Picture Title</a:t>
            </a:r>
            <a:br>
              <a:rPr lang="en-US"/>
            </a:br>
            <a:r>
              <a:rPr lang="en-US" sz="2000" b="0"/>
              <a:t>Chart/Picture Subtitle</a:t>
            </a:r>
            <a:endParaRPr lang="en-US"/>
          </a:p>
        </p:txBody>
      </p:sp>
      <p:sp>
        <p:nvSpPr>
          <p:cNvPr id="3" name="Slide Number Placeholder 2">
            <a:extLst>
              <a:ext uri="{FF2B5EF4-FFF2-40B4-BE49-F238E27FC236}">
                <a16:creationId xmlns:a16="http://schemas.microsoft.com/office/drawing/2014/main" id="{936C57ED-D8C2-8911-5771-7788FDB3BA80}"/>
              </a:ext>
            </a:extLst>
          </p:cNvPr>
          <p:cNvSpPr>
            <a:spLocks noGrp="1"/>
          </p:cNvSpPr>
          <p:nvPr>
            <p:ph type="sldNum" sz="quarter" idx="10"/>
          </p:nvPr>
        </p:nvSpPr>
        <p:spPr/>
        <p:txBody>
          <a:bodyPr/>
          <a:lstStyle/>
          <a:p>
            <a:fld id="{F9092C4B-5256-42C0-99E7-1AA7CC438B26}" type="slidenum">
              <a:rPr lang="en-US" altLang="en-US" smtClean="0"/>
              <a:t>‹#›</a:t>
            </a:fld>
            <a:endParaRPr lang="en-US" altLang="en-US"/>
          </a:p>
        </p:txBody>
      </p:sp>
      <p:sp>
        <p:nvSpPr>
          <p:cNvPr id="5" name="Content Placeholder 4">
            <a:extLst>
              <a:ext uri="{FF2B5EF4-FFF2-40B4-BE49-F238E27FC236}">
                <a16:creationId xmlns:a16="http://schemas.microsoft.com/office/drawing/2014/main" id="{59CD6F12-B796-A9D3-E037-B8BAEB9D5C3B}"/>
              </a:ext>
            </a:extLst>
          </p:cNvPr>
          <p:cNvSpPr>
            <a:spLocks noGrp="1"/>
          </p:cNvSpPr>
          <p:nvPr>
            <p:ph sz="quarter" idx="11"/>
          </p:nvPr>
        </p:nvSpPr>
        <p:spPr>
          <a:xfrm>
            <a:off x="1219200" y="1066800"/>
            <a:ext cx="104648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53398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05D5CB-7333-0A87-DEBC-C5CE464FC5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7C7509-E171-469D-4CF4-6559777708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CB6A1-75F6-CB4D-6087-410ABC3DB719}"/>
              </a:ext>
            </a:extLst>
          </p:cNvPr>
          <p:cNvSpPr>
            <a:spLocks noGrp="1"/>
          </p:cNvSpPr>
          <p:nvPr>
            <p:ph type="dt" sz="half" idx="10"/>
          </p:nvPr>
        </p:nvSpPr>
        <p:spPr/>
        <p:txBody>
          <a:bodyPr/>
          <a:lstStyle/>
          <a:p>
            <a:r>
              <a:rPr lang="en-US"/>
              <a:t>11/20/2024</a:t>
            </a:r>
          </a:p>
        </p:txBody>
      </p:sp>
      <p:sp>
        <p:nvSpPr>
          <p:cNvPr id="5" name="Footer Placeholder 4">
            <a:extLst>
              <a:ext uri="{FF2B5EF4-FFF2-40B4-BE49-F238E27FC236}">
                <a16:creationId xmlns:a16="http://schemas.microsoft.com/office/drawing/2014/main" id="{B15A5979-8341-A173-D841-2E3946B2C75F}"/>
              </a:ext>
            </a:extLst>
          </p:cNvPr>
          <p:cNvSpPr>
            <a:spLocks noGrp="1"/>
          </p:cNvSpPr>
          <p:nvPr>
            <p:ph type="ftr" sz="quarter" idx="11"/>
          </p:nvPr>
        </p:nvSpPr>
        <p:spPr/>
        <p:txBody>
          <a:bodyPr/>
          <a:lstStyle/>
          <a:p>
            <a:r>
              <a:rPr lang="en-US"/>
              <a:t>Fiscal Year 2025 City Council Budget Retreat </a:t>
            </a:r>
          </a:p>
        </p:txBody>
      </p:sp>
      <p:sp>
        <p:nvSpPr>
          <p:cNvPr id="6" name="Slide Number Placeholder 5">
            <a:extLst>
              <a:ext uri="{FF2B5EF4-FFF2-40B4-BE49-F238E27FC236}">
                <a16:creationId xmlns:a16="http://schemas.microsoft.com/office/drawing/2014/main" id="{574E5778-AEA8-F4BA-63F3-2D4D3D8CB55B}"/>
              </a:ext>
            </a:extLst>
          </p:cNvPr>
          <p:cNvSpPr>
            <a:spLocks noGrp="1"/>
          </p:cNvSpPr>
          <p:nvPr>
            <p:ph type="sldNum" sz="quarter" idx="12"/>
          </p:nvPr>
        </p:nvSpPr>
        <p:spPr/>
        <p:txBody>
          <a:bodyPr/>
          <a:lstStyle/>
          <a:p>
            <a:fld id="{0BCA3EC7-486E-47E1-AA3D-CC66BAFEEB30}" type="slidenum">
              <a:rPr lang="en-US" smtClean="0"/>
              <a:t>‹#›</a:t>
            </a:fld>
            <a:endParaRPr lang="en-US"/>
          </a:p>
        </p:txBody>
      </p:sp>
    </p:spTree>
    <p:extLst>
      <p:ext uri="{BB962C8B-B14F-4D97-AF65-F5344CB8AC3E}">
        <p14:creationId xmlns:p14="http://schemas.microsoft.com/office/powerpoint/2010/main" val="3131308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661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reative 0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5"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Tree>
    <p:extLst>
      <p:ext uri="{BB962C8B-B14F-4D97-AF65-F5344CB8AC3E}">
        <p14:creationId xmlns:p14="http://schemas.microsoft.com/office/powerpoint/2010/main" val="1526954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reative 02">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l">
              <a:buNone/>
              <a:defRPr sz="1400" b="0" baseline="0">
                <a:solidFill>
                  <a:schemeClr val="bg1">
                    <a:lumMod val="75000"/>
                  </a:schemeClr>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5" name="Title 2"/>
          <p:cNvSpPr>
            <a:spLocks noGrp="1"/>
          </p:cNvSpPr>
          <p:nvPr>
            <p:ph type="title"/>
          </p:nvPr>
        </p:nvSpPr>
        <p:spPr>
          <a:xfrm>
            <a:off x="508001" y="315389"/>
            <a:ext cx="11157819" cy="660511"/>
          </a:xfrm>
          <a:prstGeom prst="rect">
            <a:avLst/>
          </a:prstGeom>
        </p:spPr>
        <p:txBody>
          <a:bodyPr lIns="0" tIns="0" rIns="0" bIns="0" anchor="ctr"/>
          <a:lstStyle>
            <a:lvl1pPr algn="l">
              <a:defRPr sz="3733">
                <a:solidFill>
                  <a:schemeClr val="bg1">
                    <a:lumMod val="85000"/>
                  </a:schemeClr>
                </a:solidFill>
              </a:defRPr>
            </a:lvl1pPr>
          </a:lstStyle>
          <a:p>
            <a:r>
              <a:rPr lang="en-US"/>
              <a:t>Click to edit Master title style</a:t>
            </a:r>
          </a:p>
        </p:txBody>
      </p:sp>
    </p:spTree>
    <p:extLst>
      <p:ext uri="{BB962C8B-B14F-4D97-AF65-F5344CB8AC3E}">
        <p14:creationId xmlns:p14="http://schemas.microsoft.com/office/powerpoint/2010/main" val="169936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 y="4"/>
            <a:ext cx="12191999" cy="6857999"/>
          </a:xfrm>
          <a:prstGeom prst="rect">
            <a:avLst/>
          </a:prstGeom>
          <a:solidFill>
            <a:schemeClr val="tx1">
              <a:lumMod val="10000"/>
              <a:lumOff val="90000"/>
            </a:schemeClr>
          </a:solidFill>
        </p:spPr>
        <p:txBody>
          <a:bodyPr tIns="1548000" anchor="ctr"/>
          <a:lstStyle>
            <a:lvl1pPr marL="0" indent="0" algn="ctr">
              <a:buNone/>
              <a:defRPr sz="1051">
                <a:solidFill>
                  <a:schemeClr val="bg1">
                    <a:lumMod val="65000"/>
                  </a:schemeClr>
                </a:solidFill>
              </a:defRPr>
            </a:lvl1pPr>
          </a:lstStyle>
          <a:p>
            <a:endParaRPr lang="en-US"/>
          </a:p>
        </p:txBody>
      </p:sp>
    </p:spTree>
    <p:extLst>
      <p:ext uri="{BB962C8B-B14F-4D97-AF65-F5344CB8AC3E}">
        <p14:creationId xmlns:p14="http://schemas.microsoft.com/office/powerpoint/2010/main" val="111499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reative 04">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3" y="0"/>
            <a:ext cx="6094799" cy="6858000"/>
          </a:xfrm>
          <a:prstGeom prst="rect">
            <a:avLst/>
          </a:prstGeom>
          <a:solidFill>
            <a:schemeClr val="tx1">
              <a:lumMod val="10000"/>
              <a:lumOff val="90000"/>
            </a:schemeClr>
          </a:solidFill>
        </p:spPr>
        <p:txBody>
          <a:bodyPr tIns="1548000" anchor="ctr"/>
          <a:lstStyle>
            <a:lvl1pPr marL="0" indent="0" algn="ctr">
              <a:buNone/>
              <a:defRPr sz="1051">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30238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reative 03">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 y="0"/>
            <a:ext cx="6094799" cy="6858000"/>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458725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reative 05">
    <p:spTree>
      <p:nvGrpSpPr>
        <p:cNvPr id="1" name=""/>
        <p:cNvGrpSpPr/>
        <p:nvPr/>
      </p:nvGrpSpPr>
      <p:grpSpPr>
        <a:xfrm>
          <a:off x="0" y="0"/>
          <a:ext cx="0" cy="0"/>
          <a:chOff x="0" y="0"/>
          <a:chExt cx="0" cy="0"/>
        </a:xfrm>
      </p:grpSpPr>
      <p:sp>
        <p:nvSpPr>
          <p:cNvPr id="4" name="Picture Placeholder 7"/>
          <p:cNvSpPr>
            <a:spLocks noGrp="1"/>
          </p:cNvSpPr>
          <p:nvPr>
            <p:ph type="pic" sz="quarter" idx="19" hasCustomPrompt="1"/>
          </p:nvPr>
        </p:nvSpPr>
        <p:spPr>
          <a:xfrm>
            <a:off x="1293473" y="782858"/>
            <a:ext cx="4276347"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362252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Creative 06">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6106106" y="782858"/>
            <a:ext cx="6085897"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430136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reative 08">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4" y="3195593"/>
            <a:ext cx="12192001" cy="3662413"/>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70536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786940-1990-E032-FA03-E8C06F39E8AC}"/>
              </a:ext>
            </a:extLst>
          </p:cNvPr>
          <p:cNvSpPr>
            <a:spLocks noGrp="1"/>
          </p:cNvSpPr>
          <p:nvPr>
            <p:ph type="sldNum" sz="quarter" idx="10"/>
          </p:nvPr>
        </p:nvSpPr>
        <p:spPr/>
        <p:txBody>
          <a:bodyPr/>
          <a:lstStyle/>
          <a:p>
            <a:fld id="{F9092C4B-5256-42C0-99E7-1AA7CC438B26}" type="slidenum">
              <a:rPr lang="en-US" altLang="en-US" smtClean="0"/>
              <a:t>‹#›</a:t>
            </a:fld>
            <a:endParaRPr lang="en-US" altLang="en-US"/>
          </a:p>
        </p:txBody>
      </p:sp>
      <p:sp>
        <p:nvSpPr>
          <p:cNvPr id="5" name="Content Placeholder 4">
            <a:extLst>
              <a:ext uri="{FF2B5EF4-FFF2-40B4-BE49-F238E27FC236}">
                <a16:creationId xmlns:a16="http://schemas.microsoft.com/office/drawing/2014/main" id="{BEAD9DC1-9768-1F09-237C-56D071F98B45}"/>
              </a:ext>
            </a:extLst>
          </p:cNvPr>
          <p:cNvSpPr>
            <a:spLocks noGrp="1"/>
          </p:cNvSpPr>
          <p:nvPr>
            <p:ph sz="quarter" idx="11"/>
          </p:nvPr>
        </p:nvSpPr>
        <p:spPr>
          <a:xfrm>
            <a:off x="0" y="0"/>
            <a:ext cx="121920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03719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Creative 09">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5" y="0"/>
            <a:ext cx="5538281" cy="6858000"/>
          </a:xfrm>
          <a:custGeom>
            <a:avLst/>
            <a:gdLst>
              <a:gd name="connsiteX0" fmla="*/ 1409106 w 4153711"/>
              <a:gd name="connsiteY0" fmla="*/ 0 h 5143500"/>
              <a:gd name="connsiteX1" fmla="*/ 2688733 w 4153711"/>
              <a:gd name="connsiteY1" fmla="*/ 0 h 5143500"/>
              <a:gd name="connsiteX2" fmla="*/ 2874084 w 4153711"/>
              <a:gd name="connsiteY2" fmla="*/ 0 h 5143500"/>
              <a:gd name="connsiteX3" fmla="*/ 4153711 w 4153711"/>
              <a:gd name="connsiteY3" fmla="*/ 0 h 5143500"/>
              <a:gd name="connsiteX4" fmla="*/ 2744606 w 4153711"/>
              <a:gd name="connsiteY4" fmla="*/ 5143500 h 5143500"/>
              <a:gd name="connsiteX5" fmla="*/ 1464978 w 4153711"/>
              <a:gd name="connsiteY5" fmla="*/ 5143500 h 5143500"/>
              <a:gd name="connsiteX6" fmla="*/ 1279628 w 4153711"/>
              <a:gd name="connsiteY6" fmla="*/ 5143500 h 5143500"/>
              <a:gd name="connsiteX7" fmla="*/ 0 w 4153711"/>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3711" h="5143500">
                <a:moveTo>
                  <a:pt x="1409106" y="0"/>
                </a:moveTo>
                <a:lnTo>
                  <a:pt x="2688733" y="0"/>
                </a:lnTo>
                <a:lnTo>
                  <a:pt x="2874084" y="0"/>
                </a:lnTo>
                <a:lnTo>
                  <a:pt x="4153711" y="0"/>
                </a:lnTo>
                <a:lnTo>
                  <a:pt x="2744606" y="5143500"/>
                </a:lnTo>
                <a:lnTo>
                  <a:pt x="1464978" y="5143500"/>
                </a:lnTo>
                <a:lnTo>
                  <a:pt x="1279628"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572752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reative 010">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5277583" y="0"/>
            <a:ext cx="6914416" cy="6858000"/>
          </a:xfrm>
          <a:custGeom>
            <a:avLst/>
            <a:gdLst>
              <a:gd name="connsiteX0" fmla="*/ 0 w 5185812"/>
              <a:gd name="connsiteY0" fmla="*/ 0 h 5143500"/>
              <a:gd name="connsiteX1" fmla="*/ 2364380 w 5185812"/>
              <a:gd name="connsiteY1" fmla="*/ 0 h 5143500"/>
              <a:gd name="connsiteX2" fmla="*/ 2706855 w 5185812"/>
              <a:gd name="connsiteY2" fmla="*/ 0 h 5143500"/>
              <a:gd name="connsiteX3" fmla="*/ 3365500 w 5185812"/>
              <a:gd name="connsiteY3" fmla="*/ 0 h 5143500"/>
              <a:gd name="connsiteX4" fmla="*/ 5185812 w 5185812"/>
              <a:gd name="connsiteY4" fmla="*/ 3596063 h 5143500"/>
              <a:gd name="connsiteX5" fmla="*/ 5185812 w 5185812"/>
              <a:gd name="connsiteY5" fmla="*/ 5143500 h 5143500"/>
              <a:gd name="connsiteX6" fmla="*/ 4967999 w 5185812"/>
              <a:gd name="connsiteY6" fmla="*/ 5143500 h 5143500"/>
              <a:gd name="connsiteX7" fmla="*/ 2603618 w 5185812"/>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5812" h="5143500">
                <a:moveTo>
                  <a:pt x="0" y="0"/>
                </a:moveTo>
                <a:lnTo>
                  <a:pt x="2364380" y="0"/>
                </a:lnTo>
                <a:lnTo>
                  <a:pt x="2706855" y="0"/>
                </a:lnTo>
                <a:lnTo>
                  <a:pt x="3365500" y="0"/>
                </a:lnTo>
                <a:lnTo>
                  <a:pt x="5185812" y="3596063"/>
                </a:lnTo>
                <a:lnTo>
                  <a:pt x="5185812" y="5143500"/>
                </a:lnTo>
                <a:lnTo>
                  <a:pt x="4967999" y="5143500"/>
                </a:lnTo>
                <a:lnTo>
                  <a:pt x="2603618" y="514350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01135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Creative 011">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6362702" y="0"/>
            <a:ext cx="5829300" cy="6858000"/>
          </a:xfrm>
          <a:custGeom>
            <a:avLst/>
            <a:gdLst>
              <a:gd name="connsiteX0" fmla="*/ 3089327 w 5087566"/>
              <a:gd name="connsiteY0" fmla="*/ 0 h 5143500"/>
              <a:gd name="connsiteX1" fmla="*/ 3165265 w 5087566"/>
              <a:gd name="connsiteY1" fmla="*/ 0 h 5143500"/>
              <a:gd name="connsiteX2" fmla="*/ 3190558 w 5087566"/>
              <a:gd name="connsiteY2" fmla="*/ 0 h 5143500"/>
              <a:gd name="connsiteX3" fmla="*/ 5087566 w 5087566"/>
              <a:gd name="connsiteY3" fmla="*/ 0 h 5143500"/>
              <a:gd name="connsiteX4" fmla="*/ 5087566 w 5087566"/>
              <a:gd name="connsiteY4" fmla="*/ 791801 h 5143500"/>
              <a:gd name="connsiteX5" fmla="*/ 5087566 w 5087566"/>
              <a:gd name="connsiteY5" fmla="*/ 5143500 h 5143500"/>
              <a:gd name="connsiteX6" fmla="*/ 3165265 w 5087566"/>
              <a:gd name="connsiteY6" fmla="*/ 5143500 h 5143500"/>
              <a:gd name="connsiteX7" fmla="*/ 0 w 5087566"/>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7566" h="5143500">
                <a:moveTo>
                  <a:pt x="3089327" y="0"/>
                </a:moveTo>
                <a:lnTo>
                  <a:pt x="3165265" y="0"/>
                </a:lnTo>
                <a:lnTo>
                  <a:pt x="3190558" y="0"/>
                </a:lnTo>
                <a:lnTo>
                  <a:pt x="5087566" y="0"/>
                </a:lnTo>
                <a:lnTo>
                  <a:pt x="5087566" y="791801"/>
                </a:lnTo>
                <a:lnTo>
                  <a:pt x="5087566" y="5143500"/>
                </a:lnTo>
                <a:lnTo>
                  <a:pt x="3165265"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152754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Creative 03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51849" y="395447"/>
            <a:ext cx="11088304" cy="5841729"/>
          </a:xfrm>
          <a:prstGeom prst="rect">
            <a:avLst/>
          </a:prstGeom>
          <a:solidFill>
            <a:schemeClr val="tx1">
              <a:lumMod val="10000"/>
              <a:lumOff val="90000"/>
            </a:schemeClr>
          </a:solidFill>
        </p:spPr>
        <p:txBody>
          <a:bodyPr tIns="1548000" anchor="ctr"/>
          <a:lstStyle>
            <a:lvl1pPr marL="0" indent="0" algn="ctr">
              <a:buNone/>
              <a:defRPr sz="1051">
                <a:solidFill>
                  <a:schemeClr val="bg1">
                    <a:lumMod val="65000"/>
                  </a:schemeClr>
                </a:solidFill>
              </a:defRPr>
            </a:lvl1pPr>
          </a:lstStyle>
          <a:p>
            <a:endParaRPr lang="en-US"/>
          </a:p>
        </p:txBody>
      </p:sp>
    </p:spTree>
    <p:extLst>
      <p:ext uri="{BB962C8B-B14F-4D97-AF65-F5344CB8AC3E}">
        <p14:creationId xmlns:p14="http://schemas.microsoft.com/office/powerpoint/2010/main" val="3885204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reative 012">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546504" y="359345"/>
            <a:ext cx="3019897" cy="5723824"/>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6" name="Picture Placeholder 11"/>
          <p:cNvSpPr>
            <a:spLocks noGrp="1"/>
          </p:cNvSpPr>
          <p:nvPr>
            <p:ph type="pic" sz="quarter" idx="20" hasCustomPrompt="1"/>
          </p:nvPr>
        </p:nvSpPr>
        <p:spPr>
          <a:xfrm>
            <a:off x="3819092" y="359345"/>
            <a:ext cx="3019897" cy="5723824"/>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5996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reative 013">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5346301" y="359345"/>
            <a:ext cx="3019897" cy="5723824"/>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6" name="Picture Placeholder 11"/>
          <p:cNvSpPr>
            <a:spLocks noGrp="1"/>
          </p:cNvSpPr>
          <p:nvPr>
            <p:ph type="pic" sz="quarter" idx="20" hasCustomPrompt="1"/>
          </p:nvPr>
        </p:nvSpPr>
        <p:spPr>
          <a:xfrm>
            <a:off x="8618889" y="359345"/>
            <a:ext cx="3019897" cy="5723824"/>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313140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reative 014">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 y="0"/>
            <a:ext cx="3567764" cy="6858000"/>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212634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reative 0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8624239" y="0"/>
            <a:ext cx="3567764" cy="6858000"/>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726945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Creative 016">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6106106" y="782858"/>
            <a:ext cx="5033535"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736049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reative 017">
    <p:spTree>
      <p:nvGrpSpPr>
        <p:cNvPr id="1" name=""/>
        <p:cNvGrpSpPr/>
        <p:nvPr/>
      </p:nvGrpSpPr>
      <p:grpSpPr>
        <a:xfrm>
          <a:off x="0" y="0"/>
          <a:ext cx="0" cy="0"/>
          <a:chOff x="0" y="0"/>
          <a:chExt cx="0" cy="0"/>
        </a:xfrm>
      </p:grpSpPr>
      <p:sp>
        <p:nvSpPr>
          <p:cNvPr id="15" name="Picture Placeholder 14"/>
          <p:cNvSpPr>
            <a:spLocks noGrp="1"/>
          </p:cNvSpPr>
          <p:nvPr>
            <p:ph type="pic" sz="quarter" idx="17"/>
          </p:nvPr>
        </p:nvSpPr>
        <p:spPr>
          <a:xfrm>
            <a:off x="7113646" y="3"/>
            <a:ext cx="3037801" cy="2219853"/>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13" name="Picture Placeholder 12"/>
          <p:cNvSpPr>
            <a:spLocks noGrp="1"/>
          </p:cNvSpPr>
          <p:nvPr>
            <p:ph type="pic" sz="quarter" idx="19"/>
          </p:nvPr>
        </p:nvSpPr>
        <p:spPr>
          <a:xfrm>
            <a:off x="7113646" y="4638150"/>
            <a:ext cx="3037801" cy="2219853"/>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78507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0"/>
          </p:nvPr>
        </p:nvSpPr>
        <p:spPr/>
        <p:txBody>
          <a:bodyPr/>
          <a:lstStyle>
            <a:lvl1pPr>
              <a:defRPr/>
            </a:lvl1pPr>
          </a:lstStyle>
          <a:p>
            <a:pPr>
              <a:defRPr/>
            </a:pPr>
            <a:r>
              <a:rPr lang="en-US" altLang="en-US"/>
              <a:t>NFBPA/ SAVANNAH METROPOLITAN CHAPTER</a:t>
            </a:r>
          </a:p>
        </p:txBody>
      </p:sp>
      <p:sp>
        <p:nvSpPr>
          <p:cNvPr id="5" name="Slide Number Placeholder 4">
            <a:extLst>
              <a:ext uri="{FF2B5EF4-FFF2-40B4-BE49-F238E27FC236}">
                <a16:creationId xmlns:a16="http://schemas.microsoft.com/office/drawing/2014/main" id="{312D35F3-51C0-E197-4501-212B46839849}"/>
              </a:ext>
            </a:extLst>
          </p:cNvPr>
          <p:cNvSpPr>
            <a:spLocks noGrp="1"/>
          </p:cNvSpPr>
          <p:nvPr>
            <p:ph type="sldNum" sz="quarter" idx="11"/>
          </p:nvPr>
        </p:nvSpPr>
        <p:spPr/>
        <p:txBody>
          <a:bodyPr/>
          <a:lstStyle/>
          <a:p>
            <a:fld id="{F9092C4B-5256-42C0-99E7-1AA7CC438B26}" type="slidenum">
              <a:rPr lang="en-US" altLang="en-US" smtClean="0"/>
              <a:t>‹#›</a:t>
            </a:fld>
            <a:endParaRPr lang="en-US" altLang="en-US"/>
          </a:p>
        </p:txBody>
      </p:sp>
    </p:spTree>
    <p:extLst>
      <p:ext uri="{BB962C8B-B14F-4D97-AF65-F5344CB8AC3E}">
        <p14:creationId xmlns:p14="http://schemas.microsoft.com/office/powerpoint/2010/main" val="96212882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Creative 018">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561955" y="782858"/>
            <a:ext cx="5033535"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596364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Creative 020">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4" y="0"/>
            <a:ext cx="5069305" cy="6858000"/>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479170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Creative 021">
    <p:spTree>
      <p:nvGrpSpPr>
        <p:cNvPr id="1" name=""/>
        <p:cNvGrpSpPr/>
        <p:nvPr/>
      </p:nvGrpSpPr>
      <p:grpSpPr>
        <a:xfrm>
          <a:off x="0" y="0"/>
          <a:ext cx="0" cy="0"/>
          <a:chOff x="0" y="0"/>
          <a:chExt cx="0" cy="0"/>
        </a:xfrm>
      </p:grpSpPr>
      <p:sp>
        <p:nvSpPr>
          <p:cNvPr id="4" name="Picture Placeholder 7"/>
          <p:cNvSpPr>
            <a:spLocks noGrp="1"/>
          </p:cNvSpPr>
          <p:nvPr>
            <p:ph type="pic" sz="quarter" idx="19" hasCustomPrompt="1"/>
          </p:nvPr>
        </p:nvSpPr>
        <p:spPr>
          <a:xfrm>
            <a:off x="1293473" y="385013"/>
            <a:ext cx="4276347" cy="5698156"/>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122097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Creative 022">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2" y="5"/>
            <a:ext cx="3248047"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6" name="Picture Placeholder 15"/>
          <p:cNvSpPr>
            <a:spLocks noGrp="1"/>
          </p:cNvSpPr>
          <p:nvPr>
            <p:ph type="pic" sz="quarter" idx="16"/>
          </p:nvPr>
        </p:nvSpPr>
        <p:spPr>
          <a:xfrm>
            <a:off x="2" y="3077296"/>
            <a:ext cx="3248047" cy="3780707"/>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7" name="Picture Placeholder 16"/>
          <p:cNvSpPr>
            <a:spLocks noGrp="1"/>
          </p:cNvSpPr>
          <p:nvPr>
            <p:ph type="pic" sz="quarter" idx="17"/>
          </p:nvPr>
        </p:nvSpPr>
        <p:spPr>
          <a:xfrm>
            <a:off x="3516430" y="4017196"/>
            <a:ext cx="3248047"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9" name="Picture Placeholder 15"/>
          <p:cNvSpPr>
            <a:spLocks noGrp="1"/>
          </p:cNvSpPr>
          <p:nvPr>
            <p:ph type="pic" sz="quarter" idx="18"/>
          </p:nvPr>
        </p:nvSpPr>
        <p:spPr>
          <a:xfrm>
            <a:off x="3516430" y="3"/>
            <a:ext cx="3248047" cy="3780707"/>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008201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Creative 023">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8943955" y="5"/>
            <a:ext cx="3248047"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6" name="Picture Placeholder 15"/>
          <p:cNvSpPr>
            <a:spLocks noGrp="1"/>
          </p:cNvSpPr>
          <p:nvPr>
            <p:ph type="pic" sz="quarter" idx="16"/>
          </p:nvPr>
        </p:nvSpPr>
        <p:spPr>
          <a:xfrm>
            <a:off x="8943955" y="3077296"/>
            <a:ext cx="3248047" cy="3780707"/>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7" name="Picture Placeholder 16"/>
          <p:cNvSpPr>
            <a:spLocks noGrp="1"/>
          </p:cNvSpPr>
          <p:nvPr>
            <p:ph type="pic" sz="quarter" idx="17"/>
          </p:nvPr>
        </p:nvSpPr>
        <p:spPr>
          <a:xfrm>
            <a:off x="5441483" y="4017196"/>
            <a:ext cx="3248047"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9" name="Picture Placeholder 15"/>
          <p:cNvSpPr>
            <a:spLocks noGrp="1"/>
          </p:cNvSpPr>
          <p:nvPr>
            <p:ph type="pic" sz="quarter" idx="18"/>
          </p:nvPr>
        </p:nvSpPr>
        <p:spPr>
          <a:xfrm>
            <a:off x="5441483" y="3"/>
            <a:ext cx="3248047" cy="3780707"/>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882219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Creative 024">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6106106" y="372180"/>
            <a:ext cx="5033535"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20" hasCustomPrompt="1"/>
          </p:nvPr>
        </p:nvSpPr>
        <p:spPr>
          <a:xfrm>
            <a:off x="8120992" y="2695077"/>
            <a:ext cx="3527675" cy="3367237"/>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895018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Creative 025">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1049635" y="372180"/>
            <a:ext cx="5033535"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20" hasCustomPrompt="1"/>
          </p:nvPr>
        </p:nvSpPr>
        <p:spPr>
          <a:xfrm>
            <a:off x="536285" y="2695077"/>
            <a:ext cx="3527675" cy="3367237"/>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3280860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Creative 026">
    <p:spTree>
      <p:nvGrpSpPr>
        <p:cNvPr id="1" name=""/>
        <p:cNvGrpSpPr/>
        <p:nvPr/>
      </p:nvGrpSpPr>
      <p:grpSpPr>
        <a:xfrm>
          <a:off x="0" y="0"/>
          <a:ext cx="0" cy="0"/>
          <a:chOff x="0" y="0"/>
          <a:chExt cx="0" cy="0"/>
        </a:xfrm>
      </p:grpSpPr>
      <p:sp>
        <p:nvSpPr>
          <p:cNvPr id="4" name="Picture Placeholder 7"/>
          <p:cNvSpPr>
            <a:spLocks noGrp="1"/>
          </p:cNvSpPr>
          <p:nvPr>
            <p:ph type="pic" sz="quarter" idx="19" hasCustomPrompt="1"/>
          </p:nvPr>
        </p:nvSpPr>
        <p:spPr>
          <a:xfrm>
            <a:off x="8120991" y="372177"/>
            <a:ext cx="3523488" cy="3523488"/>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5" name="Picture Placeholder 7"/>
          <p:cNvSpPr>
            <a:spLocks noGrp="1"/>
          </p:cNvSpPr>
          <p:nvPr>
            <p:ph type="pic" sz="quarter" idx="20" hasCustomPrompt="1"/>
          </p:nvPr>
        </p:nvSpPr>
        <p:spPr>
          <a:xfrm>
            <a:off x="6355061" y="2695077"/>
            <a:ext cx="3527675" cy="3367237"/>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705376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reative 027">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135706" y="-2"/>
            <a:ext cx="6056297"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5" y="5"/>
            <a:ext cx="6056297"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556086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Creative 028">
    <p:spTree>
      <p:nvGrpSpPr>
        <p:cNvPr id="1" name=""/>
        <p:cNvGrpSpPr/>
        <p:nvPr/>
      </p:nvGrpSpPr>
      <p:grpSpPr>
        <a:xfrm>
          <a:off x="0" y="0"/>
          <a:ext cx="0" cy="0"/>
          <a:chOff x="0" y="0"/>
          <a:chExt cx="0" cy="0"/>
        </a:xfrm>
      </p:grpSpPr>
      <p:sp>
        <p:nvSpPr>
          <p:cNvPr id="6" name="Picture Placeholder 10"/>
          <p:cNvSpPr>
            <a:spLocks noGrp="1"/>
          </p:cNvSpPr>
          <p:nvPr>
            <p:ph type="pic" sz="quarter" idx="14"/>
          </p:nvPr>
        </p:nvSpPr>
        <p:spPr>
          <a:xfrm>
            <a:off x="6135706" y="3429001"/>
            <a:ext cx="6056297"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7" name="Picture Placeholder 11"/>
          <p:cNvSpPr>
            <a:spLocks noGrp="1"/>
          </p:cNvSpPr>
          <p:nvPr>
            <p:ph type="pic" sz="quarter" idx="15"/>
          </p:nvPr>
        </p:nvSpPr>
        <p:spPr>
          <a:xfrm>
            <a:off x="5" y="3429004"/>
            <a:ext cx="6056297"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78830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p:txBody>
          <a:bodyPr/>
          <a:lstStyle>
            <a:lvl1pPr>
              <a:defRPr/>
            </a:lvl1pPr>
          </a:lstStyle>
          <a:p>
            <a:fld id="{137D910D-AE2D-4CC5-8590-9A78A7923815}" type="slidenum">
              <a:rPr lang="en-US" altLang="en-US"/>
              <a:t>‹#›</a:t>
            </a:fld>
            <a:endParaRPr lang="en-US" altLang="en-US"/>
          </a:p>
        </p:txBody>
      </p:sp>
      <p:sp>
        <p:nvSpPr>
          <p:cNvPr id="6" name="Title 5">
            <a:extLst>
              <a:ext uri="{FF2B5EF4-FFF2-40B4-BE49-F238E27FC236}">
                <a16:creationId xmlns:a16="http://schemas.microsoft.com/office/drawing/2014/main" id="{79C4A11F-3A00-51CB-40AC-C106990A4C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744310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reative 029">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1" y="0"/>
            <a:ext cx="3098267" cy="6858000"/>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6" name="Picture Placeholder 11"/>
          <p:cNvSpPr>
            <a:spLocks noGrp="1"/>
          </p:cNvSpPr>
          <p:nvPr>
            <p:ph type="pic" sz="quarter" idx="20" hasCustomPrompt="1"/>
          </p:nvPr>
        </p:nvSpPr>
        <p:spPr>
          <a:xfrm>
            <a:off x="3272592" y="0"/>
            <a:ext cx="3098267" cy="6858000"/>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466757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reative 030">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5821145" y="0"/>
            <a:ext cx="3098267" cy="6858000"/>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6" name="Picture Placeholder 11"/>
          <p:cNvSpPr>
            <a:spLocks noGrp="1"/>
          </p:cNvSpPr>
          <p:nvPr>
            <p:ph type="pic" sz="quarter" idx="20" hasCustomPrompt="1"/>
          </p:nvPr>
        </p:nvSpPr>
        <p:spPr>
          <a:xfrm>
            <a:off x="9093736" y="0"/>
            <a:ext cx="3098267" cy="6858000"/>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5782242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reative 031">
    <p:spTree>
      <p:nvGrpSpPr>
        <p:cNvPr id="1" name=""/>
        <p:cNvGrpSpPr/>
        <p:nvPr/>
      </p:nvGrpSpPr>
      <p:grpSpPr>
        <a:xfrm>
          <a:off x="0" y="0"/>
          <a:ext cx="0" cy="0"/>
          <a:chOff x="0" y="0"/>
          <a:chExt cx="0" cy="0"/>
        </a:xfrm>
      </p:grpSpPr>
      <p:sp>
        <p:nvSpPr>
          <p:cNvPr id="13" name="Picture Placeholder 12"/>
          <p:cNvSpPr>
            <a:spLocks noGrp="1"/>
          </p:cNvSpPr>
          <p:nvPr>
            <p:ph type="pic" sz="quarter" idx="17"/>
          </p:nvPr>
        </p:nvSpPr>
        <p:spPr>
          <a:xfrm>
            <a:off x="3437107" y="342900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2" name="Picture Placeholder 11"/>
          <p:cNvSpPr>
            <a:spLocks noGrp="1"/>
          </p:cNvSpPr>
          <p:nvPr>
            <p:ph type="pic" sz="quarter" idx="18"/>
          </p:nvPr>
        </p:nvSpPr>
        <p:spPr>
          <a:xfrm>
            <a:off x="2" y="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4" name="Picture Placeholder 3"/>
          <p:cNvSpPr>
            <a:spLocks noGrp="1"/>
          </p:cNvSpPr>
          <p:nvPr>
            <p:ph type="pic" sz="quarter" idx="19"/>
          </p:nvPr>
        </p:nvSpPr>
        <p:spPr>
          <a:xfrm>
            <a:off x="3437107" y="0"/>
            <a:ext cx="8754895"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9943720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Creative 032">
    <p:spTree>
      <p:nvGrpSpPr>
        <p:cNvPr id="1" name=""/>
        <p:cNvGrpSpPr/>
        <p:nvPr/>
      </p:nvGrpSpPr>
      <p:grpSpPr>
        <a:xfrm>
          <a:off x="0" y="0"/>
          <a:ext cx="0" cy="0"/>
          <a:chOff x="0" y="0"/>
          <a:chExt cx="0" cy="0"/>
        </a:xfrm>
      </p:grpSpPr>
      <p:sp>
        <p:nvSpPr>
          <p:cNvPr id="13" name="Picture Placeholder 12"/>
          <p:cNvSpPr>
            <a:spLocks noGrp="1"/>
          </p:cNvSpPr>
          <p:nvPr>
            <p:ph type="pic" sz="quarter" idx="17"/>
          </p:nvPr>
        </p:nvSpPr>
        <p:spPr>
          <a:xfrm>
            <a:off x="5317790" y="342900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2" name="Picture Placeholder 11"/>
          <p:cNvSpPr>
            <a:spLocks noGrp="1"/>
          </p:cNvSpPr>
          <p:nvPr>
            <p:ph type="pic" sz="quarter" idx="18"/>
          </p:nvPr>
        </p:nvSpPr>
        <p:spPr>
          <a:xfrm>
            <a:off x="8754895" y="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4" name="Picture Placeholder 3"/>
          <p:cNvSpPr>
            <a:spLocks noGrp="1"/>
          </p:cNvSpPr>
          <p:nvPr>
            <p:ph type="pic" sz="quarter" idx="19"/>
          </p:nvPr>
        </p:nvSpPr>
        <p:spPr>
          <a:xfrm>
            <a:off x="2" y="0"/>
            <a:ext cx="8754895"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497360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Creative 033">
    <p:spTree>
      <p:nvGrpSpPr>
        <p:cNvPr id="1" name=""/>
        <p:cNvGrpSpPr/>
        <p:nvPr/>
      </p:nvGrpSpPr>
      <p:grpSpPr>
        <a:xfrm>
          <a:off x="0" y="0"/>
          <a:ext cx="0" cy="0"/>
          <a:chOff x="0" y="0"/>
          <a:chExt cx="0" cy="0"/>
        </a:xfrm>
      </p:grpSpPr>
      <p:sp>
        <p:nvSpPr>
          <p:cNvPr id="13" name="Picture Placeholder 12"/>
          <p:cNvSpPr>
            <a:spLocks noGrp="1"/>
          </p:cNvSpPr>
          <p:nvPr>
            <p:ph type="pic" sz="quarter" idx="17"/>
          </p:nvPr>
        </p:nvSpPr>
        <p:spPr>
          <a:xfrm>
            <a:off x="3437107" y="342900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2" name="Picture Placeholder 11"/>
          <p:cNvSpPr>
            <a:spLocks noGrp="1"/>
          </p:cNvSpPr>
          <p:nvPr>
            <p:ph type="pic" sz="quarter" idx="18"/>
          </p:nvPr>
        </p:nvSpPr>
        <p:spPr>
          <a:xfrm>
            <a:off x="2" y="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836969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reative 034">
    <p:spTree>
      <p:nvGrpSpPr>
        <p:cNvPr id="1" name=""/>
        <p:cNvGrpSpPr/>
        <p:nvPr/>
      </p:nvGrpSpPr>
      <p:grpSpPr>
        <a:xfrm>
          <a:off x="0" y="0"/>
          <a:ext cx="0" cy="0"/>
          <a:chOff x="0" y="0"/>
          <a:chExt cx="0" cy="0"/>
        </a:xfrm>
      </p:grpSpPr>
      <p:sp>
        <p:nvSpPr>
          <p:cNvPr id="13" name="Picture Placeholder 12"/>
          <p:cNvSpPr>
            <a:spLocks noGrp="1"/>
          </p:cNvSpPr>
          <p:nvPr>
            <p:ph type="pic" sz="quarter" idx="17"/>
          </p:nvPr>
        </p:nvSpPr>
        <p:spPr>
          <a:xfrm>
            <a:off x="5317790" y="342900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
        <p:nvSpPr>
          <p:cNvPr id="12" name="Picture Placeholder 11"/>
          <p:cNvSpPr>
            <a:spLocks noGrp="1"/>
          </p:cNvSpPr>
          <p:nvPr>
            <p:ph type="pic" sz="quarter" idx="18"/>
          </p:nvPr>
        </p:nvSpPr>
        <p:spPr>
          <a:xfrm>
            <a:off x="8754895" y="0"/>
            <a:ext cx="3437108" cy="3429000"/>
          </a:xfrm>
          <a:custGeom>
            <a:avLst/>
            <a:gdLst>
              <a:gd name="connsiteX0" fmla="*/ 0 w 2577830"/>
              <a:gd name="connsiteY0" fmla="*/ 0 h 2571750"/>
              <a:gd name="connsiteX1" fmla="*/ 2577830 w 2577830"/>
              <a:gd name="connsiteY1" fmla="*/ 0 h 2571750"/>
              <a:gd name="connsiteX2" fmla="*/ 2577830 w 2577830"/>
              <a:gd name="connsiteY2" fmla="*/ 2571750 h 2571750"/>
              <a:gd name="connsiteX3" fmla="*/ 0 w 257783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2577830" h="2571750">
                <a:moveTo>
                  <a:pt x="0" y="0"/>
                </a:moveTo>
                <a:lnTo>
                  <a:pt x="2577830" y="0"/>
                </a:lnTo>
                <a:lnTo>
                  <a:pt x="2577830" y="2571750"/>
                </a:lnTo>
                <a:lnTo>
                  <a:pt x="0" y="257175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226668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Creative 036">
    <p:spTree>
      <p:nvGrpSpPr>
        <p:cNvPr id="1" name=""/>
        <p:cNvGrpSpPr/>
        <p:nvPr/>
      </p:nvGrpSpPr>
      <p:grpSpPr>
        <a:xfrm>
          <a:off x="0" y="0"/>
          <a:ext cx="0" cy="0"/>
          <a:chOff x="0" y="0"/>
          <a:chExt cx="0" cy="0"/>
        </a:xfrm>
      </p:grpSpPr>
      <p:sp>
        <p:nvSpPr>
          <p:cNvPr id="14" name="Picture Placeholder 13"/>
          <p:cNvSpPr>
            <a:spLocks noGrp="1"/>
          </p:cNvSpPr>
          <p:nvPr>
            <p:ph type="pic" sz="quarter" idx="18"/>
          </p:nvPr>
        </p:nvSpPr>
        <p:spPr>
          <a:xfrm>
            <a:off x="9530159" y="5"/>
            <a:ext cx="2661844" cy="4476415"/>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13" name="Picture Placeholder 12"/>
          <p:cNvSpPr>
            <a:spLocks noGrp="1"/>
          </p:cNvSpPr>
          <p:nvPr>
            <p:ph type="pic" sz="quarter" idx="19"/>
          </p:nvPr>
        </p:nvSpPr>
        <p:spPr>
          <a:xfrm>
            <a:off x="9530159" y="4476420"/>
            <a:ext cx="2661844" cy="2381585"/>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5" name="Picture Placeholder 4"/>
          <p:cNvSpPr>
            <a:spLocks noGrp="1"/>
          </p:cNvSpPr>
          <p:nvPr>
            <p:ph type="pic" sz="quarter" idx="20"/>
          </p:nvPr>
        </p:nvSpPr>
        <p:spPr>
          <a:xfrm>
            <a:off x="6868318" y="1"/>
            <a:ext cx="2661844" cy="3580597"/>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6" name="Picture Placeholder 5"/>
          <p:cNvSpPr>
            <a:spLocks noGrp="1"/>
          </p:cNvSpPr>
          <p:nvPr>
            <p:ph type="pic" sz="quarter" idx="21"/>
          </p:nvPr>
        </p:nvSpPr>
        <p:spPr>
          <a:xfrm>
            <a:off x="6868318" y="3580600"/>
            <a:ext cx="2661844" cy="3277403"/>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7" name="Picture Placeholder 6"/>
          <p:cNvSpPr>
            <a:spLocks noGrp="1"/>
          </p:cNvSpPr>
          <p:nvPr>
            <p:ph type="pic" sz="quarter" idx="22"/>
          </p:nvPr>
        </p:nvSpPr>
        <p:spPr>
          <a:xfrm>
            <a:off x="4206474" y="2"/>
            <a:ext cx="2661844" cy="2412732"/>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8" name="Picture Placeholder 7"/>
          <p:cNvSpPr>
            <a:spLocks noGrp="1"/>
          </p:cNvSpPr>
          <p:nvPr>
            <p:ph type="pic" sz="quarter" idx="23"/>
          </p:nvPr>
        </p:nvSpPr>
        <p:spPr>
          <a:xfrm>
            <a:off x="4206474" y="2412734"/>
            <a:ext cx="2661844" cy="4445268"/>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015836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Creative 037">
    <p:spTree>
      <p:nvGrpSpPr>
        <p:cNvPr id="1" name=""/>
        <p:cNvGrpSpPr/>
        <p:nvPr/>
      </p:nvGrpSpPr>
      <p:grpSpPr>
        <a:xfrm>
          <a:off x="0" y="0"/>
          <a:ext cx="0" cy="0"/>
          <a:chOff x="0" y="0"/>
          <a:chExt cx="0" cy="0"/>
        </a:xfrm>
      </p:grpSpPr>
      <p:sp>
        <p:nvSpPr>
          <p:cNvPr id="19" name="Picture Placeholder 18"/>
          <p:cNvSpPr>
            <a:spLocks noGrp="1"/>
          </p:cNvSpPr>
          <p:nvPr>
            <p:ph type="pic" sz="quarter" idx="19"/>
          </p:nvPr>
        </p:nvSpPr>
        <p:spPr>
          <a:xfrm>
            <a:off x="8166504" y="-2"/>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18" name="Picture Placeholder 17"/>
          <p:cNvSpPr>
            <a:spLocks noGrp="1"/>
          </p:cNvSpPr>
          <p:nvPr>
            <p:ph type="pic" sz="quarter" idx="20"/>
          </p:nvPr>
        </p:nvSpPr>
        <p:spPr>
          <a:xfrm>
            <a:off x="4083253" y="-2"/>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17" name="Picture Placeholder 16"/>
          <p:cNvSpPr>
            <a:spLocks noGrp="1"/>
          </p:cNvSpPr>
          <p:nvPr>
            <p:ph type="pic" sz="quarter" idx="21"/>
          </p:nvPr>
        </p:nvSpPr>
        <p:spPr>
          <a:xfrm>
            <a:off x="1" y="-2"/>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426871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Creative 038">
    <p:spTree>
      <p:nvGrpSpPr>
        <p:cNvPr id="1" name=""/>
        <p:cNvGrpSpPr/>
        <p:nvPr/>
      </p:nvGrpSpPr>
      <p:grpSpPr>
        <a:xfrm>
          <a:off x="0" y="0"/>
          <a:ext cx="0" cy="0"/>
          <a:chOff x="0" y="0"/>
          <a:chExt cx="0" cy="0"/>
        </a:xfrm>
      </p:grpSpPr>
      <p:sp>
        <p:nvSpPr>
          <p:cNvPr id="7" name="Picture Placeholder 18"/>
          <p:cNvSpPr>
            <a:spLocks noGrp="1"/>
          </p:cNvSpPr>
          <p:nvPr>
            <p:ph type="pic" sz="quarter" idx="19"/>
          </p:nvPr>
        </p:nvSpPr>
        <p:spPr>
          <a:xfrm>
            <a:off x="8166504" y="3315904"/>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8" name="Picture Placeholder 17"/>
          <p:cNvSpPr>
            <a:spLocks noGrp="1"/>
          </p:cNvSpPr>
          <p:nvPr>
            <p:ph type="pic" sz="quarter" idx="20"/>
          </p:nvPr>
        </p:nvSpPr>
        <p:spPr>
          <a:xfrm>
            <a:off x="4083253" y="3315904"/>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
        <p:nvSpPr>
          <p:cNvPr id="9" name="Picture Placeholder 16"/>
          <p:cNvSpPr>
            <a:spLocks noGrp="1"/>
          </p:cNvSpPr>
          <p:nvPr>
            <p:ph type="pic" sz="quarter" idx="21"/>
          </p:nvPr>
        </p:nvSpPr>
        <p:spPr>
          <a:xfrm>
            <a:off x="1" y="3315904"/>
            <a:ext cx="4025499" cy="3542099"/>
          </a:xfrm>
          <a:custGeom>
            <a:avLst/>
            <a:gdLst>
              <a:gd name="connsiteX0" fmla="*/ 0 w 3048000"/>
              <a:gd name="connsiteY0" fmla="*/ 0 h 2656574"/>
              <a:gd name="connsiteX1" fmla="*/ 3048000 w 3048000"/>
              <a:gd name="connsiteY1" fmla="*/ 0 h 2656574"/>
              <a:gd name="connsiteX2" fmla="*/ 3048000 w 3048000"/>
              <a:gd name="connsiteY2" fmla="*/ 2656574 h 2656574"/>
              <a:gd name="connsiteX3" fmla="*/ 0 w 3048000"/>
              <a:gd name="connsiteY3" fmla="*/ 2656574 h 2656574"/>
            </a:gdLst>
            <a:ahLst/>
            <a:cxnLst>
              <a:cxn ang="0">
                <a:pos x="connsiteX0" y="connsiteY0"/>
              </a:cxn>
              <a:cxn ang="0">
                <a:pos x="connsiteX1" y="connsiteY1"/>
              </a:cxn>
              <a:cxn ang="0">
                <a:pos x="connsiteX2" y="connsiteY2"/>
              </a:cxn>
              <a:cxn ang="0">
                <a:pos x="connsiteX3" y="connsiteY3"/>
              </a:cxn>
            </a:cxnLst>
            <a:rect l="l" t="t" r="r" b="b"/>
            <a:pathLst>
              <a:path w="3048000" h="2656574">
                <a:moveTo>
                  <a:pt x="0" y="0"/>
                </a:moveTo>
                <a:lnTo>
                  <a:pt x="3048000" y="0"/>
                </a:lnTo>
                <a:lnTo>
                  <a:pt x="3048000" y="2656574"/>
                </a:lnTo>
                <a:lnTo>
                  <a:pt x="0" y="2656574"/>
                </a:lnTo>
                <a:close/>
              </a:path>
            </a:pathLst>
          </a:custGeom>
          <a:solidFill>
            <a:schemeClr val="tx1">
              <a:lumMod val="10000"/>
              <a:lumOff val="90000"/>
            </a:schemeClr>
          </a:solidFill>
        </p:spPr>
        <p:txBody>
          <a:bodyPr wrap="square" tIns="1463040" bIns="7315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787030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Creative 040">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4308911" y="341038"/>
            <a:ext cx="3556000" cy="4555957"/>
          </a:xfrm>
          <a:prstGeom prst="rect">
            <a:avLst/>
          </a:prstGeom>
          <a:solidFill>
            <a:schemeClr val="bg1">
              <a:lumMod val="95000"/>
            </a:schemeClr>
          </a:solidFill>
          <a:ln w="19050">
            <a:noFill/>
          </a:ln>
        </p:spPr>
        <p:txBody>
          <a:bodyPr lIns="0" tIns="0" rIns="0" bIns="182880" anchor="b"/>
          <a:lstStyle>
            <a:lvl1pPr algn="ctr" rtl="0">
              <a:buNone/>
              <a:defRPr sz="1400">
                <a:solidFill>
                  <a:schemeClr val="tx1">
                    <a:lumMod val="75000"/>
                    <a:lumOff val="25000"/>
                  </a:schemeClr>
                </a:solidFill>
              </a:defRPr>
            </a:lvl1pPr>
          </a:lstStyle>
          <a:p>
            <a:r>
              <a:rPr lang="en-US"/>
              <a:t>Image Holder</a:t>
            </a:r>
          </a:p>
        </p:txBody>
      </p:sp>
      <p:sp>
        <p:nvSpPr>
          <p:cNvPr id="3" name="Picture Placeholder 7"/>
          <p:cNvSpPr>
            <a:spLocks noGrp="1"/>
          </p:cNvSpPr>
          <p:nvPr>
            <p:ph type="pic" sz="quarter" idx="11" hasCustomPrompt="1"/>
          </p:nvPr>
        </p:nvSpPr>
        <p:spPr>
          <a:xfrm>
            <a:off x="508000" y="341038"/>
            <a:ext cx="3556000" cy="4555957"/>
          </a:xfrm>
          <a:prstGeom prst="rect">
            <a:avLst/>
          </a:prstGeom>
          <a:solidFill>
            <a:schemeClr val="bg1">
              <a:lumMod val="95000"/>
            </a:schemeClr>
          </a:solidFill>
          <a:ln w="19050">
            <a:noFill/>
          </a:ln>
        </p:spPr>
        <p:txBody>
          <a:bodyPr lIns="0" tIns="0" rIns="0" bIns="182880" anchor="b"/>
          <a:lstStyle>
            <a:lvl1pPr algn="ctr" rtl="0">
              <a:buNone/>
              <a:defRPr sz="1400">
                <a:solidFill>
                  <a:schemeClr val="tx1">
                    <a:lumMod val="75000"/>
                    <a:lumOff val="25000"/>
                  </a:schemeClr>
                </a:solidFill>
              </a:defRPr>
            </a:lvl1pPr>
          </a:lstStyle>
          <a:p>
            <a:r>
              <a:rPr lang="en-US"/>
              <a:t>Image Holder</a:t>
            </a:r>
          </a:p>
        </p:txBody>
      </p:sp>
      <p:sp>
        <p:nvSpPr>
          <p:cNvPr id="6" name="Picture Placeholder 7"/>
          <p:cNvSpPr>
            <a:spLocks noGrp="1"/>
          </p:cNvSpPr>
          <p:nvPr>
            <p:ph type="pic" sz="quarter" idx="12" hasCustomPrompt="1"/>
          </p:nvPr>
        </p:nvSpPr>
        <p:spPr>
          <a:xfrm>
            <a:off x="8109817" y="341038"/>
            <a:ext cx="3556000" cy="4555957"/>
          </a:xfrm>
          <a:prstGeom prst="rect">
            <a:avLst/>
          </a:prstGeom>
          <a:solidFill>
            <a:schemeClr val="bg1">
              <a:lumMod val="95000"/>
            </a:schemeClr>
          </a:solidFill>
          <a:ln w="19050">
            <a:noFill/>
          </a:ln>
        </p:spPr>
        <p:txBody>
          <a:bodyPr lIns="0" tIns="0" rIns="0" bIns="182880" anchor="b"/>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83340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p:txBody>
          <a:bodyPr/>
          <a:lstStyle>
            <a:lvl1pPr>
              <a:defRPr/>
            </a:lvl1pPr>
          </a:lstStyle>
          <a:p>
            <a:fld id="{137D910D-AE2D-4CC5-8590-9A78A7923815}" type="slidenum">
              <a:rPr lang="en-US" altLang="en-US"/>
              <a:t>‹#›</a:t>
            </a:fld>
            <a:endParaRPr lang="en-US" altLang="en-US"/>
          </a:p>
        </p:txBody>
      </p:sp>
      <p:sp>
        <p:nvSpPr>
          <p:cNvPr id="6" name="Title 5">
            <a:extLst>
              <a:ext uri="{FF2B5EF4-FFF2-40B4-BE49-F238E27FC236}">
                <a16:creationId xmlns:a16="http://schemas.microsoft.com/office/drawing/2014/main" id="{79C4A11F-3A00-51CB-40AC-C106990A4C23}"/>
              </a:ext>
            </a:extLst>
          </p:cNvPr>
          <p:cNvSpPr>
            <a:spLocks noGrp="1"/>
          </p:cNvSpPr>
          <p:nvPr>
            <p:ph type="title" hasCustomPrompt="1"/>
          </p:nvPr>
        </p:nvSpPr>
        <p:spPr>
          <a:xfrm>
            <a:off x="1219200" y="0"/>
            <a:ext cx="10058400" cy="1143000"/>
          </a:xfrm>
        </p:spPr>
        <p:txBody>
          <a:bodyPr anchor="t"/>
          <a:lstStyle>
            <a:lvl1pPr>
              <a:defRPr sz="3200"/>
            </a:lvl1pPr>
          </a:lstStyle>
          <a:p>
            <a:r>
              <a:rPr lang="en-US"/>
              <a:t>Title</a:t>
            </a:r>
          </a:p>
        </p:txBody>
      </p:sp>
      <p:sp>
        <p:nvSpPr>
          <p:cNvPr id="7" name="Content Placeholder 6">
            <a:extLst>
              <a:ext uri="{FF2B5EF4-FFF2-40B4-BE49-F238E27FC236}">
                <a16:creationId xmlns:a16="http://schemas.microsoft.com/office/drawing/2014/main" id="{6324CE4C-9853-5B0D-D4D0-15929A5162DF}"/>
              </a:ext>
            </a:extLst>
          </p:cNvPr>
          <p:cNvSpPr>
            <a:spLocks noGrp="1"/>
          </p:cNvSpPr>
          <p:nvPr>
            <p:ph sz="quarter" idx="12"/>
          </p:nvPr>
        </p:nvSpPr>
        <p:spPr>
          <a:xfrm>
            <a:off x="1219200" y="1143001"/>
            <a:ext cx="10058400" cy="526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241434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Creative 041">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504662" y="2079924"/>
            <a:ext cx="2662588" cy="1996779"/>
          </a:xfrm>
          <a:prstGeom prst="ellipse">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75" name="Picture Placeholder 7"/>
          <p:cNvSpPr>
            <a:spLocks noGrp="1"/>
          </p:cNvSpPr>
          <p:nvPr>
            <p:ph type="pic" sz="quarter" idx="30" hasCustomPrompt="1"/>
          </p:nvPr>
        </p:nvSpPr>
        <p:spPr>
          <a:xfrm>
            <a:off x="3357527" y="2079924"/>
            <a:ext cx="2662588" cy="1996779"/>
          </a:xfrm>
          <a:prstGeom prst="ellipse">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89" name="Picture Placeholder 7"/>
          <p:cNvSpPr>
            <a:spLocks noGrp="1"/>
          </p:cNvSpPr>
          <p:nvPr>
            <p:ph type="pic" sz="quarter" idx="34" hasCustomPrompt="1"/>
          </p:nvPr>
        </p:nvSpPr>
        <p:spPr>
          <a:xfrm>
            <a:off x="6167814" y="2079924"/>
            <a:ext cx="2662588" cy="1996779"/>
          </a:xfrm>
          <a:prstGeom prst="ellipse">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94" name="Picture Placeholder 7"/>
          <p:cNvSpPr>
            <a:spLocks noGrp="1"/>
          </p:cNvSpPr>
          <p:nvPr>
            <p:ph type="pic" sz="quarter" idx="38" hasCustomPrompt="1"/>
          </p:nvPr>
        </p:nvSpPr>
        <p:spPr>
          <a:xfrm>
            <a:off x="9001426" y="2079924"/>
            <a:ext cx="2662588" cy="1996779"/>
          </a:xfrm>
          <a:prstGeom prst="ellipse">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8"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9"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Tree>
    <p:extLst>
      <p:ext uri="{BB962C8B-B14F-4D97-AF65-F5344CB8AC3E}">
        <p14:creationId xmlns:p14="http://schemas.microsoft.com/office/powerpoint/2010/main" val="20888879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reative 042">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502856" y="1470463"/>
            <a:ext cx="2666201" cy="2907632"/>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75" name="Picture Placeholder 7"/>
          <p:cNvSpPr>
            <a:spLocks noGrp="1"/>
          </p:cNvSpPr>
          <p:nvPr>
            <p:ph type="pic" sz="quarter" idx="30" hasCustomPrompt="1"/>
          </p:nvPr>
        </p:nvSpPr>
        <p:spPr>
          <a:xfrm>
            <a:off x="3355721" y="1470463"/>
            <a:ext cx="2666201" cy="2907632"/>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89" name="Picture Placeholder 7"/>
          <p:cNvSpPr>
            <a:spLocks noGrp="1"/>
          </p:cNvSpPr>
          <p:nvPr>
            <p:ph type="pic" sz="quarter" idx="34" hasCustomPrompt="1"/>
          </p:nvPr>
        </p:nvSpPr>
        <p:spPr>
          <a:xfrm>
            <a:off x="6166007" y="1470463"/>
            <a:ext cx="2666201" cy="2907632"/>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94" name="Picture Placeholder 7"/>
          <p:cNvSpPr>
            <a:spLocks noGrp="1"/>
          </p:cNvSpPr>
          <p:nvPr>
            <p:ph type="pic" sz="quarter" idx="38" hasCustomPrompt="1"/>
          </p:nvPr>
        </p:nvSpPr>
        <p:spPr>
          <a:xfrm>
            <a:off x="8999620" y="1470463"/>
            <a:ext cx="2666201" cy="2907632"/>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a:t>Image Holder</a:t>
            </a:r>
          </a:p>
        </p:txBody>
      </p:sp>
      <p:sp>
        <p:nvSpPr>
          <p:cNvPr id="8"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85000"/>
                  </a:schemeClr>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9"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Tree>
    <p:extLst>
      <p:ext uri="{BB962C8B-B14F-4D97-AF65-F5344CB8AC3E}">
        <p14:creationId xmlns:p14="http://schemas.microsoft.com/office/powerpoint/2010/main" val="2111553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Creative 043">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5094973" y="0"/>
            <a:ext cx="4029777" cy="6858000"/>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621744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reative 044">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1036803" y="628851"/>
            <a:ext cx="5033535" cy="5184808"/>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8555391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reative 045">
    <p:spTree>
      <p:nvGrpSpPr>
        <p:cNvPr id="1" name=""/>
        <p:cNvGrpSpPr/>
        <p:nvPr/>
      </p:nvGrpSpPr>
      <p:grpSpPr>
        <a:xfrm>
          <a:off x="0" y="0"/>
          <a:ext cx="0" cy="0"/>
          <a:chOff x="0" y="0"/>
          <a:chExt cx="0" cy="0"/>
        </a:xfrm>
      </p:grpSpPr>
      <p:sp>
        <p:nvSpPr>
          <p:cNvPr id="20" name="Picture Placeholder 19"/>
          <p:cNvSpPr>
            <a:spLocks noGrp="1"/>
          </p:cNvSpPr>
          <p:nvPr>
            <p:ph type="pic" sz="quarter" idx="20" hasCustomPrompt="1"/>
          </p:nvPr>
        </p:nvSpPr>
        <p:spPr>
          <a:xfrm>
            <a:off x="544752" y="337227"/>
            <a:ext cx="2775625" cy="2775625"/>
          </a:xfrm>
          <a:custGeom>
            <a:avLst/>
            <a:gdLst>
              <a:gd name="connsiteX0" fmla="*/ 0 w 2081719"/>
              <a:gd name="connsiteY0" fmla="*/ 0 h 2081719"/>
              <a:gd name="connsiteX1" fmla="*/ 2081719 w 2081719"/>
              <a:gd name="connsiteY1" fmla="*/ 0 h 2081719"/>
              <a:gd name="connsiteX2" fmla="*/ 2081719 w 2081719"/>
              <a:gd name="connsiteY2" fmla="*/ 2081719 h 2081719"/>
              <a:gd name="connsiteX3" fmla="*/ 0 w 2081719"/>
              <a:gd name="connsiteY3" fmla="*/ 2081719 h 2081719"/>
            </a:gdLst>
            <a:ahLst/>
            <a:cxnLst>
              <a:cxn ang="0">
                <a:pos x="connsiteX0" y="connsiteY0"/>
              </a:cxn>
              <a:cxn ang="0">
                <a:pos x="connsiteX1" y="connsiteY1"/>
              </a:cxn>
              <a:cxn ang="0">
                <a:pos x="connsiteX2" y="connsiteY2"/>
              </a:cxn>
              <a:cxn ang="0">
                <a:pos x="connsiteX3" y="connsiteY3"/>
              </a:cxn>
            </a:cxnLst>
            <a:rect l="l" t="t" r="r" b="b"/>
            <a:pathLst>
              <a:path w="2081719" h="2081719">
                <a:moveTo>
                  <a:pt x="0" y="0"/>
                </a:moveTo>
                <a:lnTo>
                  <a:pt x="2081719" y="0"/>
                </a:lnTo>
                <a:lnTo>
                  <a:pt x="2081719" y="2081719"/>
                </a:lnTo>
                <a:lnTo>
                  <a:pt x="0" y="20817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21" name="Picture Placeholder 20"/>
          <p:cNvSpPr>
            <a:spLocks noGrp="1"/>
          </p:cNvSpPr>
          <p:nvPr>
            <p:ph type="pic" sz="quarter" idx="21" hasCustomPrompt="1"/>
          </p:nvPr>
        </p:nvSpPr>
        <p:spPr>
          <a:xfrm>
            <a:off x="3495476" y="337227"/>
            <a:ext cx="2775625" cy="2775625"/>
          </a:xfrm>
          <a:custGeom>
            <a:avLst/>
            <a:gdLst>
              <a:gd name="connsiteX0" fmla="*/ 0 w 2081719"/>
              <a:gd name="connsiteY0" fmla="*/ 0 h 2081719"/>
              <a:gd name="connsiteX1" fmla="*/ 2081719 w 2081719"/>
              <a:gd name="connsiteY1" fmla="*/ 0 h 2081719"/>
              <a:gd name="connsiteX2" fmla="*/ 2081719 w 2081719"/>
              <a:gd name="connsiteY2" fmla="*/ 2081719 h 2081719"/>
              <a:gd name="connsiteX3" fmla="*/ 0 w 2081719"/>
              <a:gd name="connsiteY3" fmla="*/ 2081719 h 2081719"/>
            </a:gdLst>
            <a:ahLst/>
            <a:cxnLst>
              <a:cxn ang="0">
                <a:pos x="connsiteX0" y="connsiteY0"/>
              </a:cxn>
              <a:cxn ang="0">
                <a:pos x="connsiteX1" y="connsiteY1"/>
              </a:cxn>
              <a:cxn ang="0">
                <a:pos x="connsiteX2" y="connsiteY2"/>
              </a:cxn>
              <a:cxn ang="0">
                <a:pos x="connsiteX3" y="connsiteY3"/>
              </a:cxn>
            </a:cxnLst>
            <a:rect l="l" t="t" r="r" b="b"/>
            <a:pathLst>
              <a:path w="2081719" h="2081719">
                <a:moveTo>
                  <a:pt x="0" y="0"/>
                </a:moveTo>
                <a:lnTo>
                  <a:pt x="2081719" y="0"/>
                </a:lnTo>
                <a:lnTo>
                  <a:pt x="2081719" y="2081719"/>
                </a:lnTo>
                <a:lnTo>
                  <a:pt x="0" y="20817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19" name="Picture Placeholder 18"/>
          <p:cNvSpPr>
            <a:spLocks noGrp="1"/>
          </p:cNvSpPr>
          <p:nvPr>
            <p:ph type="pic" sz="quarter" idx="22" hasCustomPrompt="1"/>
          </p:nvPr>
        </p:nvSpPr>
        <p:spPr>
          <a:xfrm>
            <a:off x="544752" y="3295092"/>
            <a:ext cx="2775625" cy="2775625"/>
          </a:xfrm>
          <a:custGeom>
            <a:avLst/>
            <a:gdLst>
              <a:gd name="connsiteX0" fmla="*/ 0 w 2081719"/>
              <a:gd name="connsiteY0" fmla="*/ 0 h 2081719"/>
              <a:gd name="connsiteX1" fmla="*/ 2081719 w 2081719"/>
              <a:gd name="connsiteY1" fmla="*/ 0 h 2081719"/>
              <a:gd name="connsiteX2" fmla="*/ 2081719 w 2081719"/>
              <a:gd name="connsiteY2" fmla="*/ 2081719 h 2081719"/>
              <a:gd name="connsiteX3" fmla="*/ 0 w 2081719"/>
              <a:gd name="connsiteY3" fmla="*/ 2081719 h 2081719"/>
            </a:gdLst>
            <a:ahLst/>
            <a:cxnLst>
              <a:cxn ang="0">
                <a:pos x="connsiteX0" y="connsiteY0"/>
              </a:cxn>
              <a:cxn ang="0">
                <a:pos x="connsiteX1" y="connsiteY1"/>
              </a:cxn>
              <a:cxn ang="0">
                <a:pos x="connsiteX2" y="connsiteY2"/>
              </a:cxn>
              <a:cxn ang="0">
                <a:pos x="connsiteX3" y="connsiteY3"/>
              </a:cxn>
            </a:cxnLst>
            <a:rect l="l" t="t" r="r" b="b"/>
            <a:pathLst>
              <a:path w="2081719" h="2081719">
                <a:moveTo>
                  <a:pt x="0" y="0"/>
                </a:moveTo>
                <a:lnTo>
                  <a:pt x="2081719" y="0"/>
                </a:lnTo>
                <a:lnTo>
                  <a:pt x="2081719" y="2081719"/>
                </a:lnTo>
                <a:lnTo>
                  <a:pt x="0" y="20817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22" name="Picture Placeholder 21"/>
          <p:cNvSpPr>
            <a:spLocks noGrp="1"/>
          </p:cNvSpPr>
          <p:nvPr>
            <p:ph type="pic" sz="quarter" idx="23" hasCustomPrompt="1"/>
          </p:nvPr>
        </p:nvSpPr>
        <p:spPr>
          <a:xfrm>
            <a:off x="3495476" y="3295093"/>
            <a:ext cx="2775625" cy="2775625"/>
          </a:xfrm>
          <a:custGeom>
            <a:avLst/>
            <a:gdLst>
              <a:gd name="connsiteX0" fmla="*/ 0 w 2081719"/>
              <a:gd name="connsiteY0" fmla="*/ 0 h 2081719"/>
              <a:gd name="connsiteX1" fmla="*/ 2081719 w 2081719"/>
              <a:gd name="connsiteY1" fmla="*/ 0 h 2081719"/>
              <a:gd name="connsiteX2" fmla="*/ 2081719 w 2081719"/>
              <a:gd name="connsiteY2" fmla="*/ 2081719 h 2081719"/>
              <a:gd name="connsiteX3" fmla="*/ 0 w 2081719"/>
              <a:gd name="connsiteY3" fmla="*/ 2081719 h 2081719"/>
            </a:gdLst>
            <a:ahLst/>
            <a:cxnLst>
              <a:cxn ang="0">
                <a:pos x="connsiteX0" y="connsiteY0"/>
              </a:cxn>
              <a:cxn ang="0">
                <a:pos x="connsiteX1" y="connsiteY1"/>
              </a:cxn>
              <a:cxn ang="0">
                <a:pos x="connsiteX2" y="connsiteY2"/>
              </a:cxn>
              <a:cxn ang="0">
                <a:pos x="connsiteX3" y="connsiteY3"/>
              </a:cxn>
            </a:cxnLst>
            <a:rect l="l" t="t" r="r" b="b"/>
            <a:pathLst>
              <a:path w="2081719" h="2081719">
                <a:moveTo>
                  <a:pt x="0" y="0"/>
                </a:moveTo>
                <a:lnTo>
                  <a:pt x="2081719" y="0"/>
                </a:lnTo>
                <a:lnTo>
                  <a:pt x="2081719" y="2081719"/>
                </a:lnTo>
                <a:lnTo>
                  <a:pt x="0" y="20817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377159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reative 04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 y="4"/>
            <a:ext cx="12191999" cy="6857999"/>
          </a:xfrm>
          <a:prstGeom prst="rect">
            <a:avLst/>
          </a:prstGeom>
          <a:solidFill>
            <a:schemeClr val="tx1">
              <a:lumMod val="10000"/>
              <a:lumOff val="90000"/>
            </a:schemeClr>
          </a:solidFill>
        </p:spPr>
        <p:txBody>
          <a:bodyPr tIns="1548000" anchor="ctr"/>
          <a:lstStyle>
            <a:lvl1pPr marL="0" indent="0" algn="ctr">
              <a:buNone/>
              <a:defRPr sz="1051">
                <a:solidFill>
                  <a:schemeClr val="bg1">
                    <a:lumMod val="65000"/>
                  </a:schemeClr>
                </a:solidFill>
              </a:defRPr>
            </a:lvl1pPr>
          </a:lstStyle>
          <a:p>
            <a:endParaRPr lang="en-US"/>
          </a:p>
        </p:txBody>
      </p:sp>
      <p:sp>
        <p:nvSpPr>
          <p:cNvPr id="8"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9"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solidFill>
              </a:defRPr>
            </a:lvl1pPr>
          </a:lstStyle>
          <a:p>
            <a:r>
              <a:rPr lang="en-US"/>
              <a:t>Click to edit Master title style</a:t>
            </a:r>
          </a:p>
        </p:txBody>
      </p:sp>
    </p:spTree>
    <p:extLst>
      <p:ext uri="{BB962C8B-B14F-4D97-AF65-F5344CB8AC3E}">
        <p14:creationId xmlns:p14="http://schemas.microsoft.com/office/powerpoint/2010/main" val="2575688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Creative 047">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 y="4"/>
            <a:ext cx="5069305" cy="3367315"/>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
        <p:nvSpPr>
          <p:cNvPr id="5" name="Picture Placeholder 2"/>
          <p:cNvSpPr>
            <a:spLocks noGrp="1"/>
          </p:cNvSpPr>
          <p:nvPr>
            <p:ph type="pic" sz="quarter" idx="12"/>
          </p:nvPr>
        </p:nvSpPr>
        <p:spPr>
          <a:xfrm>
            <a:off x="4" y="3490688"/>
            <a:ext cx="5069305" cy="3367315"/>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081938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reative 048">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4" y="0"/>
            <a:ext cx="5069305" cy="2240280"/>
          </a:xfrm>
          <a:prstGeom prst="rect">
            <a:avLst/>
          </a:prstGeom>
          <a:solidFill>
            <a:schemeClr val="tx1">
              <a:lumMod val="10000"/>
              <a:lumOff val="90000"/>
            </a:schemeClr>
          </a:solidFill>
        </p:spPr>
        <p:txBody>
          <a:bodyPr tIns="1548000" bIns="274320" anchor="ctr"/>
          <a:lstStyle>
            <a:lvl1pPr marL="0" indent="0" algn="ctr">
              <a:buNone/>
              <a:defRPr sz="1200">
                <a:solidFill>
                  <a:schemeClr val="tx1">
                    <a:lumMod val="75000"/>
                    <a:lumOff val="25000"/>
                  </a:schemeClr>
                </a:solidFill>
              </a:defRPr>
            </a:lvl1pPr>
          </a:lstStyle>
          <a:p>
            <a:endParaRPr lang="en-US"/>
          </a:p>
        </p:txBody>
      </p:sp>
      <p:sp>
        <p:nvSpPr>
          <p:cNvPr id="9" name="Picture Placeholder 2"/>
          <p:cNvSpPr>
            <a:spLocks noGrp="1"/>
          </p:cNvSpPr>
          <p:nvPr>
            <p:ph type="pic" sz="quarter" idx="13"/>
          </p:nvPr>
        </p:nvSpPr>
        <p:spPr>
          <a:xfrm>
            <a:off x="4" y="4617720"/>
            <a:ext cx="5069305" cy="2240280"/>
          </a:xfrm>
          <a:prstGeom prst="rect">
            <a:avLst/>
          </a:prstGeom>
          <a:solidFill>
            <a:schemeClr val="tx1">
              <a:lumMod val="10000"/>
              <a:lumOff val="90000"/>
            </a:schemeClr>
          </a:solidFill>
        </p:spPr>
        <p:txBody>
          <a:bodyPr tIns="1548000" bIns="274320" anchor="ctr"/>
          <a:lstStyle>
            <a:lvl1pPr marL="0" indent="0" algn="ctr">
              <a:buNone/>
              <a:defRPr sz="1200">
                <a:solidFill>
                  <a:schemeClr val="tx1">
                    <a:lumMod val="75000"/>
                    <a:lumOff val="25000"/>
                  </a:schemeClr>
                </a:solidFill>
              </a:defRPr>
            </a:lvl1pPr>
          </a:lstStyle>
          <a:p>
            <a:endParaRPr lang="en-US"/>
          </a:p>
        </p:txBody>
      </p:sp>
      <p:sp>
        <p:nvSpPr>
          <p:cNvPr id="10" name="Picture Placeholder 2"/>
          <p:cNvSpPr>
            <a:spLocks noGrp="1"/>
          </p:cNvSpPr>
          <p:nvPr>
            <p:ph type="pic" sz="quarter" idx="14"/>
          </p:nvPr>
        </p:nvSpPr>
        <p:spPr>
          <a:xfrm>
            <a:off x="4" y="2308860"/>
            <a:ext cx="5069305" cy="2240280"/>
          </a:xfrm>
          <a:prstGeom prst="rect">
            <a:avLst/>
          </a:prstGeom>
          <a:solidFill>
            <a:schemeClr val="tx1">
              <a:lumMod val="10000"/>
              <a:lumOff val="90000"/>
            </a:schemeClr>
          </a:solidFill>
        </p:spPr>
        <p:txBody>
          <a:bodyPr tIns="1548000" bIns="274320" anchor="ct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7388677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Creative 049">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508001" y="378085"/>
            <a:ext cx="5588000" cy="5692248"/>
          </a:xfrm>
          <a:prstGeom prst="rect">
            <a:avLst/>
          </a:prstGeom>
          <a:solidFill>
            <a:schemeClr val="tx2">
              <a:lumMod val="10000"/>
              <a:lumOff val="90000"/>
            </a:schemeClr>
          </a:solidFill>
          <a:ln w="19050">
            <a:noFill/>
          </a:ln>
        </p:spPr>
        <p:txBody>
          <a:bodyPr lIns="0" tIns="91440" rIns="0" bIns="274320" anchor="b"/>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2212730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Creative 050">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8"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
        <p:nvSpPr>
          <p:cNvPr id="11" name="Picture Placeholder 10"/>
          <p:cNvSpPr>
            <a:spLocks noGrp="1"/>
          </p:cNvSpPr>
          <p:nvPr>
            <p:ph type="pic" sz="quarter" idx="12" hasCustomPrompt="1"/>
          </p:nvPr>
        </p:nvSpPr>
        <p:spPr>
          <a:xfrm>
            <a:off x="4865766" y="2068201"/>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170877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a:extLst>
              <a:ext uri="{FF2B5EF4-FFF2-40B4-BE49-F238E27FC236}">
                <a16:creationId xmlns:a16="http://schemas.microsoft.com/office/drawing/2014/main" id="{0470642F-3655-48D7-AD83-E394FEEBB3EE}"/>
              </a:ext>
            </a:extLst>
          </p:cNvPr>
          <p:cNvSpPr>
            <a:spLocks noGrp="1"/>
          </p:cNvSpPr>
          <p:nvPr>
            <p:ph type="ftr" sz="quarter" idx="10"/>
          </p:nvPr>
        </p:nvSpPr>
        <p:spPr/>
        <p:txBody>
          <a:bodyPr/>
          <a:lstStyle>
            <a:lvl1pPr>
              <a:defRPr/>
            </a:lvl1pPr>
          </a:lstStyle>
          <a:p>
            <a:pPr>
              <a:defRPr/>
            </a:pPr>
            <a:r>
              <a:rPr lang="en-US" altLang="en-US"/>
              <a:t>NFBPA/ SAVANNAH METROPOLITAN CHAPTER</a:t>
            </a:r>
          </a:p>
        </p:txBody>
      </p:sp>
      <p:sp>
        <p:nvSpPr>
          <p:cNvPr id="9" name="Slide Number Placeholder 7">
            <a:extLst>
              <a:ext uri="{FF2B5EF4-FFF2-40B4-BE49-F238E27FC236}">
                <a16:creationId xmlns:a16="http://schemas.microsoft.com/office/drawing/2014/main" id="{1AC3E042-E6F0-4C94-A633-4B203DC49E2F}"/>
              </a:ext>
            </a:extLst>
          </p:cNvPr>
          <p:cNvSpPr>
            <a:spLocks noGrp="1"/>
          </p:cNvSpPr>
          <p:nvPr>
            <p:ph type="sldNum" sz="quarter" idx="11"/>
          </p:nvPr>
        </p:nvSpPr>
        <p:spPr/>
        <p:txBody>
          <a:bodyPr/>
          <a:lstStyle>
            <a:lvl1pPr>
              <a:defRPr/>
            </a:lvl1pPr>
          </a:lstStyle>
          <a:p>
            <a:fld id="{4E7CD41A-B6BC-418D-849B-E0791A8BAFE0}" type="slidenum">
              <a:rPr lang="en-US" altLang="en-US"/>
              <a:t>‹#›</a:t>
            </a:fld>
            <a:endParaRPr lang="en-US" altLang="en-US"/>
          </a:p>
        </p:txBody>
      </p:sp>
    </p:spTree>
    <p:extLst>
      <p:ext uri="{BB962C8B-B14F-4D97-AF65-F5344CB8AC3E}">
        <p14:creationId xmlns:p14="http://schemas.microsoft.com/office/powerpoint/2010/main" val="190923114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reative 051">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8"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
        <p:nvSpPr>
          <p:cNvPr id="21" name="Picture Placeholder 20"/>
          <p:cNvSpPr>
            <a:spLocks noGrp="1"/>
          </p:cNvSpPr>
          <p:nvPr>
            <p:ph type="pic" sz="quarter" idx="12" hasCustomPrompt="1"/>
          </p:nvPr>
        </p:nvSpPr>
        <p:spPr>
          <a:xfrm>
            <a:off x="4273737" y="2374316"/>
            <a:ext cx="1420559" cy="2773771"/>
          </a:xfrm>
          <a:custGeom>
            <a:avLst/>
            <a:gdLst>
              <a:gd name="connsiteX0" fmla="*/ 795989 w 799064"/>
              <a:gd name="connsiteY0" fmla="*/ 0 h 2080328"/>
              <a:gd name="connsiteX1" fmla="*/ 799064 w 799064"/>
              <a:gd name="connsiteY1" fmla="*/ 2055733 h 2080328"/>
              <a:gd name="connsiteX2" fmla="*/ 0 w 799064"/>
              <a:gd name="connsiteY2" fmla="*/ 2080328 h 2080328"/>
              <a:gd name="connsiteX3" fmla="*/ 1 w 799064"/>
              <a:gd name="connsiteY3" fmla="*/ 186000 h 2080328"/>
            </a:gdLst>
            <a:ahLst/>
            <a:cxnLst>
              <a:cxn ang="0">
                <a:pos x="connsiteX0" y="connsiteY0"/>
              </a:cxn>
              <a:cxn ang="0">
                <a:pos x="connsiteX1" y="connsiteY1"/>
              </a:cxn>
              <a:cxn ang="0">
                <a:pos x="connsiteX2" y="connsiteY2"/>
              </a:cxn>
              <a:cxn ang="0">
                <a:pos x="connsiteX3" y="connsiteY3"/>
              </a:cxn>
            </a:cxnLst>
            <a:rect l="l" t="t" r="r" b="b"/>
            <a:pathLst>
              <a:path w="799064" h="2080328">
                <a:moveTo>
                  <a:pt x="795989" y="0"/>
                </a:moveTo>
                <a:cubicBezTo>
                  <a:pt x="797014" y="685244"/>
                  <a:pt x="798039" y="1370488"/>
                  <a:pt x="799064" y="2055733"/>
                </a:cubicBezTo>
                <a:lnTo>
                  <a:pt x="0" y="2080328"/>
                </a:lnTo>
                <a:cubicBezTo>
                  <a:pt x="0" y="1450423"/>
                  <a:pt x="1" y="815905"/>
                  <a:pt x="1" y="18600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500">
                <a:solidFill>
                  <a:schemeClr val="tx1">
                    <a:lumMod val="75000"/>
                    <a:lumOff val="25000"/>
                  </a:schemeClr>
                </a:solidFill>
              </a:defRPr>
            </a:lvl1pPr>
          </a:lstStyle>
          <a:p>
            <a:r>
              <a:rPr lang="en-US"/>
              <a:t>Image Holder</a:t>
            </a:r>
          </a:p>
        </p:txBody>
      </p:sp>
      <p:sp>
        <p:nvSpPr>
          <p:cNvPr id="22" name="Picture Placeholder 21"/>
          <p:cNvSpPr>
            <a:spLocks noGrp="1"/>
          </p:cNvSpPr>
          <p:nvPr>
            <p:ph type="pic" sz="quarter" idx="13" hasCustomPrompt="1"/>
          </p:nvPr>
        </p:nvSpPr>
        <p:spPr>
          <a:xfrm>
            <a:off x="6497709" y="2374316"/>
            <a:ext cx="1420559" cy="2773771"/>
          </a:xfrm>
          <a:custGeom>
            <a:avLst/>
            <a:gdLst>
              <a:gd name="connsiteX0" fmla="*/ 3075 w 799064"/>
              <a:gd name="connsiteY0" fmla="*/ 0 h 2080328"/>
              <a:gd name="connsiteX1" fmla="*/ 799064 w 799064"/>
              <a:gd name="connsiteY1" fmla="*/ 186000 h 2080328"/>
              <a:gd name="connsiteX2" fmla="*/ 799064 w 799064"/>
              <a:gd name="connsiteY2" fmla="*/ 2080328 h 2080328"/>
              <a:gd name="connsiteX3" fmla="*/ 0 w 799064"/>
              <a:gd name="connsiteY3" fmla="*/ 2055733 h 2080328"/>
              <a:gd name="connsiteX4" fmla="*/ 3075 w 799064"/>
              <a:gd name="connsiteY4" fmla="*/ 0 h 208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064" h="2080328">
                <a:moveTo>
                  <a:pt x="3075" y="0"/>
                </a:moveTo>
                <a:lnTo>
                  <a:pt x="799064" y="186000"/>
                </a:lnTo>
                <a:cubicBezTo>
                  <a:pt x="799064" y="815905"/>
                  <a:pt x="799064" y="1450423"/>
                  <a:pt x="799064" y="2080328"/>
                </a:cubicBezTo>
                <a:lnTo>
                  <a:pt x="0" y="2055733"/>
                </a:lnTo>
                <a:cubicBezTo>
                  <a:pt x="1025" y="1370488"/>
                  <a:pt x="2050" y="685244"/>
                  <a:pt x="3075"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5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4472978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Creative 056">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3"/>
            <a:ext cx="12192000" cy="3086101"/>
          </a:xfrm>
          <a:custGeom>
            <a:avLst/>
            <a:gdLst>
              <a:gd name="connsiteX0" fmla="*/ 13117 w 1782239"/>
              <a:gd name="connsiteY0" fmla="*/ 0 h 3159508"/>
              <a:gd name="connsiteX1" fmla="*/ 1769122 w 1782239"/>
              <a:gd name="connsiteY1" fmla="*/ 0 h 3159508"/>
              <a:gd name="connsiteX2" fmla="*/ 1782239 w 1782239"/>
              <a:gd name="connsiteY2" fmla="*/ 13117 h 3159508"/>
              <a:gd name="connsiteX3" fmla="*/ 1782239 w 1782239"/>
              <a:gd name="connsiteY3" fmla="*/ 3146391 h 3159508"/>
              <a:gd name="connsiteX4" fmla="*/ 1769122 w 1782239"/>
              <a:gd name="connsiteY4" fmla="*/ 3159508 h 3159508"/>
              <a:gd name="connsiteX5" fmla="*/ 13117 w 1782239"/>
              <a:gd name="connsiteY5" fmla="*/ 3159508 h 3159508"/>
              <a:gd name="connsiteX6" fmla="*/ 0 w 1782239"/>
              <a:gd name="connsiteY6" fmla="*/ 3146391 h 3159508"/>
              <a:gd name="connsiteX7" fmla="*/ 0 w 1782239"/>
              <a:gd name="connsiteY7" fmla="*/ 13117 h 3159508"/>
              <a:gd name="connsiteX8" fmla="*/ 13117 w 1782239"/>
              <a:gd name="connsiteY8" fmla="*/ 0 h 315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239" h="3159508">
                <a:moveTo>
                  <a:pt x="13117" y="0"/>
                </a:moveTo>
                <a:lnTo>
                  <a:pt x="1769122" y="0"/>
                </a:lnTo>
                <a:cubicBezTo>
                  <a:pt x="1776366" y="0"/>
                  <a:pt x="1782239" y="5873"/>
                  <a:pt x="1782239" y="13117"/>
                </a:cubicBezTo>
                <a:lnTo>
                  <a:pt x="1782239" y="3146391"/>
                </a:lnTo>
                <a:cubicBezTo>
                  <a:pt x="1782239" y="3153635"/>
                  <a:pt x="1776366" y="3159508"/>
                  <a:pt x="1769122" y="3159508"/>
                </a:cubicBezTo>
                <a:lnTo>
                  <a:pt x="13117" y="3159508"/>
                </a:lnTo>
                <a:cubicBezTo>
                  <a:pt x="5873" y="3159508"/>
                  <a:pt x="0" y="3153635"/>
                  <a:pt x="0" y="3146391"/>
                </a:cubicBezTo>
                <a:lnTo>
                  <a:pt x="0" y="13117"/>
                </a:lnTo>
                <a:cubicBezTo>
                  <a:pt x="0" y="5873"/>
                  <a:pt x="5873" y="0"/>
                  <a:pt x="1311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8" name="Picture Placeholder 7"/>
          <p:cNvSpPr>
            <a:spLocks noGrp="1"/>
          </p:cNvSpPr>
          <p:nvPr>
            <p:ph type="pic" sz="quarter" idx="12" hasCustomPrompt="1"/>
          </p:nvPr>
        </p:nvSpPr>
        <p:spPr>
          <a:xfrm>
            <a:off x="701670" y="1383353"/>
            <a:ext cx="2903015" cy="3859789"/>
          </a:xfrm>
          <a:custGeom>
            <a:avLst/>
            <a:gdLst>
              <a:gd name="connsiteX0" fmla="*/ 12018 w 1632946"/>
              <a:gd name="connsiteY0" fmla="*/ 0 h 2894842"/>
              <a:gd name="connsiteX1" fmla="*/ 1620928 w 1632946"/>
              <a:gd name="connsiteY1" fmla="*/ 0 h 2894842"/>
              <a:gd name="connsiteX2" fmla="*/ 1632946 w 1632946"/>
              <a:gd name="connsiteY2" fmla="*/ 12018 h 2894842"/>
              <a:gd name="connsiteX3" fmla="*/ 1632946 w 1632946"/>
              <a:gd name="connsiteY3" fmla="*/ 2882824 h 2894842"/>
              <a:gd name="connsiteX4" fmla="*/ 1620928 w 1632946"/>
              <a:gd name="connsiteY4" fmla="*/ 2894842 h 2894842"/>
              <a:gd name="connsiteX5" fmla="*/ 12018 w 1632946"/>
              <a:gd name="connsiteY5" fmla="*/ 2894842 h 2894842"/>
              <a:gd name="connsiteX6" fmla="*/ 0 w 1632946"/>
              <a:gd name="connsiteY6" fmla="*/ 2882824 h 2894842"/>
              <a:gd name="connsiteX7" fmla="*/ 0 w 1632946"/>
              <a:gd name="connsiteY7" fmla="*/ 12018 h 2894842"/>
              <a:gd name="connsiteX8" fmla="*/ 12018 w 1632946"/>
              <a:gd name="connsiteY8" fmla="*/ 0 h 289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946" h="2894842">
                <a:moveTo>
                  <a:pt x="12018" y="0"/>
                </a:moveTo>
                <a:lnTo>
                  <a:pt x="1620928" y="0"/>
                </a:lnTo>
                <a:cubicBezTo>
                  <a:pt x="1627565" y="0"/>
                  <a:pt x="1632946" y="5381"/>
                  <a:pt x="1632946" y="12018"/>
                </a:cubicBezTo>
                <a:lnTo>
                  <a:pt x="1632946" y="2882824"/>
                </a:lnTo>
                <a:cubicBezTo>
                  <a:pt x="1632946" y="2889461"/>
                  <a:pt x="1627565" y="2894842"/>
                  <a:pt x="1620928" y="2894842"/>
                </a:cubicBezTo>
                <a:lnTo>
                  <a:pt x="12018" y="2894842"/>
                </a:lnTo>
                <a:cubicBezTo>
                  <a:pt x="5381" y="2894842"/>
                  <a:pt x="0" y="2889461"/>
                  <a:pt x="0" y="2882824"/>
                </a:cubicBezTo>
                <a:lnTo>
                  <a:pt x="0" y="12018"/>
                </a:lnTo>
                <a:cubicBezTo>
                  <a:pt x="0" y="5381"/>
                  <a:pt x="5381" y="0"/>
                  <a:pt x="12018"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681645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reative 057">
    <p:spTree>
      <p:nvGrpSpPr>
        <p:cNvPr id="1" name=""/>
        <p:cNvGrpSpPr/>
        <p:nvPr/>
      </p:nvGrpSpPr>
      <p:grpSpPr>
        <a:xfrm>
          <a:off x="0" y="0"/>
          <a:ext cx="0" cy="0"/>
          <a:chOff x="0" y="0"/>
          <a:chExt cx="0" cy="0"/>
        </a:xfrm>
      </p:grpSpPr>
      <p:sp>
        <p:nvSpPr>
          <p:cNvPr id="12" name="Picture Placeholder 11"/>
          <p:cNvSpPr>
            <a:spLocks noGrp="1"/>
          </p:cNvSpPr>
          <p:nvPr>
            <p:ph type="pic" sz="quarter" idx="12" hasCustomPrompt="1"/>
          </p:nvPr>
        </p:nvSpPr>
        <p:spPr>
          <a:xfrm>
            <a:off x="825315" y="1055857"/>
            <a:ext cx="3303908" cy="4392815"/>
          </a:xfrm>
          <a:custGeom>
            <a:avLst/>
            <a:gdLst>
              <a:gd name="connsiteX0" fmla="*/ 13678 w 1858448"/>
              <a:gd name="connsiteY0" fmla="*/ 0 h 3294611"/>
              <a:gd name="connsiteX1" fmla="*/ 1844770 w 1858448"/>
              <a:gd name="connsiteY1" fmla="*/ 0 h 3294611"/>
              <a:gd name="connsiteX2" fmla="*/ 1858448 w 1858448"/>
              <a:gd name="connsiteY2" fmla="*/ 13678 h 3294611"/>
              <a:gd name="connsiteX3" fmla="*/ 1858448 w 1858448"/>
              <a:gd name="connsiteY3" fmla="*/ 3280933 h 3294611"/>
              <a:gd name="connsiteX4" fmla="*/ 1844770 w 1858448"/>
              <a:gd name="connsiteY4" fmla="*/ 3294611 h 3294611"/>
              <a:gd name="connsiteX5" fmla="*/ 13678 w 1858448"/>
              <a:gd name="connsiteY5" fmla="*/ 3294611 h 3294611"/>
              <a:gd name="connsiteX6" fmla="*/ 0 w 1858448"/>
              <a:gd name="connsiteY6" fmla="*/ 3280933 h 3294611"/>
              <a:gd name="connsiteX7" fmla="*/ 0 w 1858448"/>
              <a:gd name="connsiteY7" fmla="*/ 13678 h 3294611"/>
              <a:gd name="connsiteX8" fmla="*/ 13678 w 1858448"/>
              <a:gd name="connsiteY8" fmla="*/ 0 h 329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8448" h="3294611">
                <a:moveTo>
                  <a:pt x="13678" y="0"/>
                </a:moveTo>
                <a:lnTo>
                  <a:pt x="1844770" y="0"/>
                </a:lnTo>
                <a:cubicBezTo>
                  <a:pt x="1852324" y="0"/>
                  <a:pt x="1858448" y="6124"/>
                  <a:pt x="1858448" y="13678"/>
                </a:cubicBezTo>
                <a:lnTo>
                  <a:pt x="1858448" y="3280933"/>
                </a:lnTo>
                <a:cubicBezTo>
                  <a:pt x="1858448" y="3288487"/>
                  <a:pt x="1852324" y="3294611"/>
                  <a:pt x="1844770" y="3294611"/>
                </a:cubicBezTo>
                <a:lnTo>
                  <a:pt x="13678" y="3294611"/>
                </a:lnTo>
                <a:cubicBezTo>
                  <a:pt x="6124" y="3294611"/>
                  <a:pt x="0" y="3288487"/>
                  <a:pt x="0" y="3280933"/>
                </a:cubicBezTo>
                <a:lnTo>
                  <a:pt x="0" y="13678"/>
                </a:lnTo>
                <a:cubicBezTo>
                  <a:pt x="0" y="6124"/>
                  <a:pt x="6124" y="0"/>
                  <a:pt x="13678"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5" name="Picture Placeholder 14"/>
          <p:cNvSpPr>
            <a:spLocks noGrp="1"/>
          </p:cNvSpPr>
          <p:nvPr>
            <p:ph type="pic" sz="quarter" idx="13" hasCustomPrompt="1"/>
          </p:nvPr>
        </p:nvSpPr>
        <p:spPr>
          <a:xfrm>
            <a:off x="3010619" y="1696055"/>
            <a:ext cx="2898927" cy="3854357"/>
          </a:xfrm>
          <a:custGeom>
            <a:avLst/>
            <a:gdLst>
              <a:gd name="connsiteX0" fmla="*/ 12002 w 1630646"/>
              <a:gd name="connsiteY0" fmla="*/ 0 h 2890768"/>
              <a:gd name="connsiteX1" fmla="*/ 1618644 w 1630646"/>
              <a:gd name="connsiteY1" fmla="*/ 0 h 2890768"/>
              <a:gd name="connsiteX2" fmla="*/ 1630646 w 1630646"/>
              <a:gd name="connsiteY2" fmla="*/ 12002 h 2890768"/>
              <a:gd name="connsiteX3" fmla="*/ 1630646 w 1630646"/>
              <a:gd name="connsiteY3" fmla="*/ 2878766 h 2890768"/>
              <a:gd name="connsiteX4" fmla="*/ 1618644 w 1630646"/>
              <a:gd name="connsiteY4" fmla="*/ 2890768 h 2890768"/>
              <a:gd name="connsiteX5" fmla="*/ 12002 w 1630646"/>
              <a:gd name="connsiteY5" fmla="*/ 2890768 h 2890768"/>
              <a:gd name="connsiteX6" fmla="*/ 0 w 1630646"/>
              <a:gd name="connsiteY6" fmla="*/ 2878766 h 2890768"/>
              <a:gd name="connsiteX7" fmla="*/ 0 w 1630646"/>
              <a:gd name="connsiteY7" fmla="*/ 12002 h 2890768"/>
              <a:gd name="connsiteX8" fmla="*/ 12002 w 1630646"/>
              <a:gd name="connsiteY8" fmla="*/ 0 h 289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0646" h="2890768">
                <a:moveTo>
                  <a:pt x="12002" y="0"/>
                </a:moveTo>
                <a:lnTo>
                  <a:pt x="1618644" y="0"/>
                </a:lnTo>
                <a:cubicBezTo>
                  <a:pt x="1625273" y="0"/>
                  <a:pt x="1630646" y="5373"/>
                  <a:pt x="1630646" y="12002"/>
                </a:cubicBezTo>
                <a:lnTo>
                  <a:pt x="1630646" y="2878766"/>
                </a:lnTo>
                <a:cubicBezTo>
                  <a:pt x="1630646" y="2885395"/>
                  <a:pt x="1625273" y="2890768"/>
                  <a:pt x="1618644" y="2890768"/>
                </a:cubicBezTo>
                <a:lnTo>
                  <a:pt x="12002" y="2890768"/>
                </a:lnTo>
                <a:cubicBezTo>
                  <a:pt x="5373" y="2890768"/>
                  <a:pt x="0" y="2885395"/>
                  <a:pt x="0" y="2878766"/>
                </a:cubicBezTo>
                <a:lnTo>
                  <a:pt x="0" y="12002"/>
                </a:lnTo>
                <a:cubicBezTo>
                  <a:pt x="0" y="5373"/>
                  <a:pt x="5373" y="0"/>
                  <a:pt x="12002"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0192524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Creative 055">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10"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
        <p:nvSpPr>
          <p:cNvPr id="13" name="Picture Placeholder 12"/>
          <p:cNvSpPr>
            <a:spLocks noGrp="1"/>
          </p:cNvSpPr>
          <p:nvPr>
            <p:ph type="pic" sz="quarter" idx="12" hasCustomPrompt="1"/>
          </p:nvPr>
        </p:nvSpPr>
        <p:spPr>
          <a:xfrm>
            <a:off x="4867031" y="2146293"/>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7" hasCustomPrompt="1"/>
          </p:nvPr>
        </p:nvSpPr>
        <p:spPr>
          <a:xfrm>
            <a:off x="1866614" y="2146293"/>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7" name="Picture Placeholder 16"/>
          <p:cNvSpPr>
            <a:spLocks noGrp="1"/>
          </p:cNvSpPr>
          <p:nvPr>
            <p:ph type="pic" sz="quarter" idx="18" hasCustomPrompt="1"/>
          </p:nvPr>
        </p:nvSpPr>
        <p:spPr>
          <a:xfrm>
            <a:off x="-1116873" y="2146293"/>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8" name="Picture Placeholder 17"/>
          <p:cNvSpPr>
            <a:spLocks noGrp="1"/>
          </p:cNvSpPr>
          <p:nvPr>
            <p:ph type="pic" sz="quarter" idx="19" hasCustomPrompt="1"/>
          </p:nvPr>
        </p:nvSpPr>
        <p:spPr>
          <a:xfrm>
            <a:off x="7833583" y="2146293"/>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9" name="Picture Placeholder 18"/>
          <p:cNvSpPr>
            <a:spLocks noGrp="1"/>
          </p:cNvSpPr>
          <p:nvPr>
            <p:ph type="pic" sz="quarter" idx="20" hasCustomPrompt="1"/>
          </p:nvPr>
        </p:nvSpPr>
        <p:spPr>
          <a:xfrm>
            <a:off x="10817066" y="2146293"/>
            <a:ext cx="2488636" cy="3308841"/>
          </a:xfrm>
          <a:custGeom>
            <a:avLst/>
            <a:gdLst>
              <a:gd name="connsiteX0" fmla="*/ 10303 w 1399858"/>
              <a:gd name="connsiteY0" fmla="*/ 0 h 2481631"/>
              <a:gd name="connsiteX1" fmla="*/ 1389555 w 1399858"/>
              <a:gd name="connsiteY1" fmla="*/ 0 h 2481631"/>
              <a:gd name="connsiteX2" fmla="*/ 1399858 w 1399858"/>
              <a:gd name="connsiteY2" fmla="*/ 10303 h 2481631"/>
              <a:gd name="connsiteX3" fmla="*/ 1399858 w 1399858"/>
              <a:gd name="connsiteY3" fmla="*/ 2471328 h 2481631"/>
              <a:gd name="connsiteX4" fmla="*/ 1389555 w 1399858"/>
              <a:gd name="connsiteY4" fmla="*/ 2481631 h 2481631"/>
              <a:gd name="connsiteX5" fmla="*/ 10303 w 1399858"/>
              <a:gd name="connsiteY5" fmla="*/ 2481631 h 2481631"/>
              <a:gd name="connsiteX6" fmla="*/ 0 w 1399858"/>
              <a:gd name="connsiteY6" fmla="*/ 2471328 h 2481631"/>
              <a:gd name="connsiteX7" fmla="*/ 0 w 1399858"/>
              <a:gd name="connsiteY7" fmla="*/ 10303 h 2481631"/>
              <a:gd name="connsiteX8" fmla="*/ 10303 w 1399858"/>
              <a:gd name="connsiteY8" fmla="*/ 0 h 248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858" h="2481631">
                <a:moveTo>
                  <a:pt x="10303" y="0"/>
                </a:moveTo>
                <a:lnTo>
                  <a:pt x="1389555" y="0"/>
                </a:lnTo>
                <a:cubicBezTo>
                  <a:pt x="1395245" y="0"/>
                  <a:pt x="1399858" y="4613"/>
                  <a:pt x="1399858" y="10303"/>
                </a:cubicBezTo>
                <a:lnTo>
                  <a:pt x="1399858" y="2471328"/>
                </a:lnTo>
                <a:cubicBezTo>
                  <a:pt x="1399858" y="2477018"/>
                  <a:pt x="1395245" y="2481631"/>
                  <a:pt x="1389555" y="2481631"/>
                </a:cubicBezTo>
                <a:lnTo>
                  <a:pt x="10303" y="2481631"/>
                </a:lnTo>
                <a:cubicBezTo>
                  <a:pt x="4613" y="2481631"/>
                  <a:pt x="0" y="2477018"/>
                  <a:pt x="0" y="2471328"/>
                </a:cubicBezTo>
                <a:lnTo>
                  <a:pt x="0" y="10303"/>
                </a:lnTo>
                <a:cubicBezTo>
                  <a:pt x="0" y="4613"/>
                  <a:pt x="4613" y="0"/>
                  <a:pt x="1030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137387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Creative 053">
    <p:spTree>
      <p:nvGrpSpPr>
        <p:cNvPr id="1" name=""/>
        <p:cNvGrpSpPr/>
        <p:nvPr/>
      </p:nvGrpSpPr>
      <p:grpSpPr>
        <a:xfrm>
          <a:off x="0" y="0"/>
          <a:ext cx="0" cy="0"/>
          <a:chOff x="0" y="0"/>
          <a:chExt cx="0" cy="0"/>
        </a:xfrm>
      </p:grpSpPr>
      <p:sp>
        <p:nvSpPr>
          <p:cNvPr id="21" name="Picture Placeholder 20"/>
          <p:cNvSpPr>
            <a:spLocks noGrp="1"/>
          </p:cNvSpPr>
          <p:nvPr>
            <p:ph type="pic" sz="quarter" idx="14" hasCustomPrompt="1"/>
          </p:nvPr>
        </p:nvSpPr>
        <p:spPr>
          <a:xfrm>
            <a:off x="9462378" y="1606377"/>
            <a:ext cx="2031156" cy="3280752"/>
          </a:xfrm>
          <a:custGeom>
            <a:avLst/>
            <a:gdLst>
              <a:gd name="connsiteX0" fmla="*/ 114252 w 1142525"/>
              <a:gd name="connsiteY0" fmla="*/ 0 h 2460564"/>
              <a:gd name="connsiteX1" fmla="*/ 120266 w 1142525"/>
              <a:gd name="connsiteY1" fmla="*/ 0 h 2460564"/>
              <a:gd name="connsiteX2" fmla="*/ 238527 w 1142525"/>
              <a:gd name="connsiteY2" fmla="*/ 0 h 2460564"/>
              <a:gd name="connsiteX3" fmla="*/ 254563 w 1142525"/>
              <a:gd name="connsiteY3" fmla="*/ 13980 h 2460564"/>
              <a:gd name="connsiteX4" fmla="*/ 254563 w 1142525"/>
              <a:gd name="connsiteY4" fmla="*/ 31955 h 2460564"/>
              <a:gd name="connsiteX5" fmla="*/ 310687 w 1142525"/>
              <a:gd name="connsiteY5" fmla="*/ 89874 h 2460564"/>
              <a:gd name="connsiteX6" fmla="*/ 312691 w 1142525"/>
              <a:gd name="connsiteY6" fmla="*/ 89874 h 2460564"/>
              <a:gd name="connsiteX7" fmla="*/ 314696 w 1142525"/>
              <a:gd name="connsiteY7" fmla="*/ 89874 h 2460564"/>
              <a:gd name="connsiteX8" fmla="*/ 829834 w 1142525"/>
              <a:gd name="connsiteY8" fmla="*/ 89874 h 2460564"/>
              <a:gd name="connsiteX9" fmla="*/ 831839 w 1142525"/>
              <a:gd name="connsiteY9" fmla="*/ 89874 h 2460564"/>
              <a:gd name="connsiteX10" fmla="*/ 889967 w 1142525"/>
              <a:gd name="connsiteY10" fmla="*/ 31955 h 2460564"/>
              <a:gd name="connsiteX11" fmla="*/ 889967 w 1142525"/>
              <a:gd name="connsiteY11" fmla="*/ 15978 h 2460564"/>
              <a:gd name="connsiteX12" fmla="*/ 889967 w 1142525"/>
              <a:gd name="connsiteY12" fmla="*/ 13980 h 2460564"/>
              <a:gd name="connsiteX13" fmla="*/ 906002 w 1142525"/>
              <a:gd name="connsiteY13" fmla="*/ 0 h 2460564"/>
              <a:gd name="connsiteX14" fmla="*/ 1022259 w 1142525"/>
              <a:gd name="connsiteY14" fmla="*/ 0 h 2460564"/>
              <a:gd name="connsiteX15" fmla="*/ 1142525 w 1142525"/>
              <a:gd name="connsiteY15" fmla="*/ 119833 h 2460564"/>
              <a:gd name="connsiteX16" fmla="*/ 1142525 w 1142525"/>
              <a:gd name="connsiteY16" fmla="*/ 2338734 h 2460564"/>
              <a:gd name="connsiteX17" fmla="*/ 1022259 w 1142525"/>
              <a:gd name="connsiteY17" fmla="*/ 2460564 h 2460564"/>
              <a:gd name="connsiteX18" fmla="*/ 120266 w 1142525"/>
              <a:gd name="connsiteY18" fmla="*/ 2460564 h 2460564"/>
              <a:gd name="connsiteX19" fmla="*/ 0 w 1142525"/>
              <a:gd name="connsiteY19" fmla="*/ 2338734 h 2460564"/>
              <a:gd name="connsiteX20" fmla="*/ 0 w 1142525"/>
              <a:gd name="connsiteY20" fmla="*/ 119833 h 2460564"/>
              <a:gd name="connsiteX21" fmla="*/ 114252 w 1142525"/>
              <a:gd name="connsiteY21" fmla="*/ 0 h 246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2525" h="2460564">
                <a:moveTo>
                  <a:pt x="114252" y="0"/>
                </a:moveTo>
                <a:cubicBezTo>
                  <a:pt x="114252" y="0"/>
                  <a:pt x="114252" y="0"/>
                  <a:pt x="120266" y="0"/>
                </a:cubicBezTo>
                <a:cubicBezTo>
                  <a:pt x="120266" y="0"/>
                  <a:pt x="120266" y="0"/>
                  <a:pt x="238527" y="0"/>
                </a:cubicBezTo>
                <a:cubicBezTo>
                  <a:pt x="248550" y="0"/>
                  <a:pt x="254563" y="5992"/>
                  <a:pt x="254563" y="13980"/>
                </a:cubicBezTo>
                <a:cubicBezTo>
                  <a:pt x="254563" y="13980"/>
                  <a:pt x="254563" y="13980"/>
                  <a:pt x="254563" y="31955"/>
                </a:cubicBezTo>
                <a:cubicBezTo>
                  <a:pt x="254563" y="61913"/>
                  <a:pt x="280620" y="87877"/>
                  <a:pt x="310687" y="89874"/>
                </a:cubicBezTo>
                <a:cubicBezTo>
                  <a:pt x="312691" y="89874"/>
                  <a:pt x="312691" y="89874"/>
                  <a:pt x="312691" y="89874"/>
                </a:cubicBezTo>
                <a:cubicBezTo>
                  <a:pt x="312691" y="89874"/>
                  <a:pt x="314696" y="89874"/>
                  <a:pt x="314696" y="89874"/>
                </a:cubicBezTo>
                <a:cubicBezTo>
                  <a:pt x="314696" y="89874"/>
                  <a:pt x="314696" y="89874"/>
                  <a:pt x="829834" y="89874"/>
                </a:cubicBezTo>
                <a:cubicBezTo>
                  <a:pt x="829834" y="89874"/>
                  <a:pt x="829834" y="89874"/>
                  <a:pt x="831839" y="89874"/>
                </a:cubicBezTo>
                <a:cubicBezTo>
                  <a:pt x="863909" y="89874"/>
                  <a:pt x="889967" y="63911"/>
                  <a:pt x="889967" y="31955"/>
                </a:cubicBezTo>
                <a:cubicBezTo>
                  <a:pt x="889967" y="31955"/>
                  <a:pt x="889967" y="31955"/>
                  <a:pt x="889967" y="15978"/>
                </a:cubicBezTo>
                <a:cubicBezTo>
                  <a:pt x="889967" y="15978"/>
                  <a:pt x="889967" y="15978"/>
                  <a:pt x="889967" y="13980"/>
                </a:cubicBezTo>
                <a:cubicBezTo>
                  <a:pt x="889967" y="5992"/>
                  <a:pt x="895980" y="0"/>
                  <a:pt x="906002" y="0"/>
                </a:cubicBezTo>
                <a:cubicBezTo>
                  <a:pt x="906002" y="0"/>
                  <a:pt x="906002" y="0"/>
                  <a:pt x="1022259" y="0"/>
                </a:cubicBezTo>
                <a:cubicBezTo>
                  <a:pt x="1088406" y="0"/>
                  <a:pt x="1142525" y="53925"/>
                  <a:pt x="1142525" y="119833"/>
                </a:cubicBezTo>
                <a:cubicBezTo>
                  <a:pt x="1142525" y="119833"/>
                  <a:pt x="1142525" y="119833"/>
                  <a:pt x="1142525" y="2338734"/>
                </a:cubicBezTo>
                <a:cubicBezTo>
                  <a:pt x="1142525" y="2406639"/>
                  <a:pt x="1088406" y="2460564"/>
                  <a:pt x="1022259" y="2460564"/>
                </a:cubicBezTo>
                <a:cubicBezTo>
                  <a:pt x="1022259" y="2460564"/>
                  <a:pt x="1022259" y="2460564"/>
                  <a:pt x="120266" y="2460564"/>
                </a:cubicBezTo>
                <a:cubicBezTo>
                  <a:pt x="54119" y="2460564"/>
                  <a:pt x="0" y="2406639"/>
                  <a:pt x="0" y="2338734"/>
                </a:cubicBezTo>
                <a:cubicBezTo>
                  <a:pt x="0" y="2338734"/>
                  <a:pt x="0" y="2338734"/>
                  <a:pt x="0" y="119833"/>
                </a:cubicBezTo>
                <a:cubicBezTo>
                  <a:pt x="0" y="53925"/>
                  <a:pt x="50110" y="1997"/>
                  <a:pt x="114252"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20" name="Picture Placeholder 19"/>
          <p:cNvSpPr>
            <a:spLocks noGrp="1"/>
          </p:cNvSpPr>
          <p:nvPr>
            <p:ph type="pic" sz="quarter" idx="12" hasCustomPrompt="1"/>
          </p:nvPr>
        </p:nvSpPr>
        <p:spPr>
          <a:xfrm>
            <a:off x="5524591" y="1606377"/>
            <a:ext cx="2031156" cy="3280752"/>
          </a:xfrm>
          <a:custGeom>
            <a:avLst/>
            <a:gdLst>
              <a:gd name="connsiteX0" fmla="*/ 114252 w 1142525"/>
              <a:gd name="connsiteY0" fmla="*/ 0 h 2460564"/>
              <a:gd name="connsiteX1" fmla="*/ 120266 w 1142525"/>
              <a:gd name="connsiteY1" fmla="*/ 0 h 2460564"/>
              <a:gd name="connsiteX2" fmla="*/ 238527 w 1142525"/>
              <a:gd name="connsiteY2" fmla="*/ 0 h 2460564"/>
              <a:gd name="connsiteX3" fmla="*/ 254563 w 1142525"/>
              <a:gd name="connsiteY3" fmla="*/ 13980 h 2460564"/>
              <a:gd name="connsiteX4" fmla="*/ 254563 w 1142525"/>
              <a:gd name="connsiteY4" fmla="*/ 31955 h 2460564"/>
              <a:gd name="connsiteX5" fmla="*/ 310687 w 1142525"/>
              <a:gd name="connsiteY5" fmla="*/ 89874 h 2460564"/>
              <a:gd name="connsiteX6" fmla="*/ 312691 w 1142525"/>
              <a:gd name="connsiteY6" fmla="*/ 89874 h 2460564"/>
              <a:gd name="connsiteX7" fmla="*/ 314696 w 1142525"/>
              <a:gd name="connsiteY7" fmla="*/ 89874 h 2460564"/>
              <a:gd name="connsiteX8" fmla="*/ 829834 w 1142525"/>
              <a:gd name="connsiteY8" fmla="*/ 89874 h 2460564"/>
              <a:gd name="connsiteX9" fmla="*/ 831839 w 1142525"/>
              <a:gd name="connsiteY9" fmla="*/ 89874 h 2460564"/>
              <a:gd name="connsiteX10" fmla="*/ 889967 w 1142525"/>
              <a:gd name="connsiteY10" fmla="*/ 31955 h 2460564"/>
              <a:gd name="connsiteX11" fmla="*/ 889967 w 1142525"/>
              <a:gd name="connsiteY11" fmla="*/ 15978 h 2460564"/>
              <a:gd name="connsiteX12" fmla="*/ 889967 w 1142525"/>
              <a:gd name="connsiteY12" fmla="*/ 13980 h 2460564"/>
              <a:gd name="connsiteX13" fmla="*/ 906002 w 1142525"/>
              <a:gd name="connsiteY13" fmla="*/ 0 h 2460564"/>
              <a:gd name="connsiteX14" fmla="*/ 1022259 w 1142525"/>
              <a:gd name="connsiteY14" fmla="*/ 0 h 2460564"/>
              <a:gd name="connsiteX15" fmla="*/ 1142525 w 1142525"/>
              <a:gd name="connsiteY15" fmla="*/ 119833 h 2460564"/>
              <a:gd name="connsiteX16" fmla="*/ 1142525 w 1142525"/>
              <a:gd name="connsiteY16" fmla="*/ 2338734 h 2460564"/>
              <a:gd name="connsiteX17" fmla="*/ 1022259 w 1142525"/>
              <a:gd name="connsiteY17" fmla="*/ 2460564 h 2460564"/>
              <a:gd name="connsiteX18" fmla="*/ 120266 w 1142525"/>
              <a:gd name="connsiteY18" fmla="*/ 2460564 h 2460564"/>
              <a:gd name="connsiteX19" fmla="*/ 0 w 1142525"/>
              <a:gd name="connsiteY19" fmla="*/ 2338734 h 2460564"/>
              <a:gd name="connsiteX20" fmla="*/ 0 w 1142525"/>
              <a:gd name="connsiteY20" fmla="*/ 119833 h 2460564"/>
              <a:gd name="connsiteX21" fmla="*/ 114252 w 1142525"/>
              <a:gd name="connsiteY21" fmla="*/ 0 h 246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2525" h="2460564">
                <a:moveTo>
                  <a:pt x="114252" y="0"/>
                </a:moveTo>
                <a:cubicBezTo>
                  <a:pt x="114252" y="0"/>
                  <a:pt x="114252" y="0"/>
                  <a:pt x="120266" y="0"/>
                </a:cubicBezTo>
                <a:cubicBezTo>
                  <a:pt x="120266" y="0"/>
                  <a:pt x="120266" y="0"/>
                  <a:pt x="238527" y="0"/>
                </a:cubicBezTo>
                <a:cubicBezTo>
                  <a:pt x="248549" y="0"/>
                  <a:pt x="254563" y="5992"/>
                  <a:pt x="254563" y="13980"/>
                </a:cubicBezTo>
                <a:cubicBezTo>
                  <a:pt x="254563" y="13980"/>
                  <a:pt x="254563" y="13980"/>
                  <a:pt x="254563" y="31955"/>
                </a:cubicBezTo>
                <a:cubicBezTo>
                  <a:pt x="254563" y="61913"/>
                  <a:pt x="280620" y="87877"/>
                  <a:pt x="310687" y="89874"/>
                </a:cubicBezTo>
                <a:cubicBezTo>
                  <a:pt x="312691" y="89874"/>
                  <a:pt x="312691" y="89874"/>
                  <a:pt x="312691" y="89874"/>
                </a:cubicBezTo>
                <a:cubicBezTo>
                  <a:pt x="312691" y="89874"/>
                  <a:pt x="314696" y="89874"/>
                  <a:pt x="314696" y="89874"/>
                </a:cubicBezTo>
                <a:cubicBezTo>
                  <a:pt x="314696" y="89874"/>
                  <a:pt x="314696" y="89874"/>
                  <a:pt x="829834" y="89874"/>
                </a:cubicBezTo>
                <a:cubicBezTo>
                  <a:pt x="829834" y="89874"/>
                  <a:pt x="829834" y="89874"/>
                  <a:pt x="831839" y="89874"/>
                </a:cubicBezTo>
                <a:cubicBezTo>
                  <a:pt x="863909" y="89874"/>
                  <a:pt x="889967" y="63911"/>
                  <a:pt x="889967" y="31955"/>
                </a:cubicBezTo>
                <a:cubicBezTo>
                  <a:pt x="889967" y="31955"/>
                  <a:pt x="889967" y="31955"/>
                  <a:pt x="889967" y="15978"/>
                </a:cubicBezTo>
                <a:cubicBezTo>
                  <a:pt x="889967" y="15978"/>
                  <a:pt x="889967" y="15978"/>
                  <a:pt x="889967" y="13980"/>
                </a:cubicBezTo>
                <a:cubicBezTo>
                  <a:pt x="889967" y="5992"/>
                  <a:pt x="895980" y="0"/>
                  <a:pt x="906002" y="0"/>
                </a:cubicBezTo>
                <a:cubicBezTo>
                  <a:pt x="906002" y="0"/>
                  <a:pt x="906002" y="0"/>
                  <a:pt x="1022259" y="0"/>
                </a:cubicBezTo>
                <a:cubicBezTo>
                  <a:pt x="1088406" y="0"/>
                  <a:pt x="1142525" y="53925"/>
                  <a:pt x="1142525" y="119833"/>
                </a:cubicBezTo>
                <a:cubicBezTo>
                  <a:pt x="1142525" y="119833"/>
                  <a:pt x="1142525" y="119833"/>
                  <a:pt x="1142525" y="2338734"/>
                </a:cubicBezTo>
                <a:cubicBezTo>
                  <a:pt x="1142525" y="2406639"/>
                  <a:pt x="1088406" y="2460564"/>
                  <a:pt x="1022259" y="2460564"/>
                </a:cubicBezTo>
                <a:cubicBezTo>
                  <a:pt x="1022259" y="2460564"/>
                  <a:pt x="1022259" y="2460564"/>
                  <a:pt x="120266" y="2460564"/>
                </a:cubicBezTo>
                <a:cubicBezTo>
                  <a:pt x="54119" y="2460564"/>
                  <a:pt x="0" y="2406639"/>
                  <a:pt x="0" y="2338734"/>
                </a:cubicBezTo>
                <a:cubicBezTo>
                  <a:pt x="0" y="2338734"/>
                  <a:pt x="0" y="2338734"/>
                  <a:pt x="0" y="119833"/>
                </a:cubicBezTo>
                <a:cubicBezTo>
                  <a:pt x="0" y="53925"/>
                  <a:pt x="50111" y="1997"/>
                  <a:pt x="114252"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22" name="Picture Placeholder 21"/>
          <p:cNvSpPr>
            <a:spLocks noGrp="1"/>
          </p:cNvSpPr>
          <p:nvPr>
            <p:ph type="pic" sz="quarter" idx="13" hasCustomPrompt="1"/>
          </p:nvPr>
        </p:nvSpPr>
        <p:spPr>
          <a:xfrm>
            <a:off x="7455789" y="1342340"/>
            <a:ext cx="2357936" cy="3808571"/>
          </a:xfrm>
          <a:custGeom>
            <a:avLst/>
            <a:gdLst>
              <a:gd name="connsiteX0" fmla="*/ 132634 w 1326339"/>
              <a:gd name="connsiteY0" fmla="*/ 0 h 2856428"/>
              <a:gd name="connsiteX1" fmla="*/ 139614 w 1326339"/>
              <a:gd name="connsiteY1" fmla="*/ 0 h 2856428"/>
              <a:gd name="connsiteX2" fmla="*/ 276903 w 1326339"/>
              <a:gd name="connsiteY2" fmla="*/ 0 h 2856428"/>
              <a:gd name="connsiteX3" fmla="*/ 295518 w 1326339"/>
              <a:gd name="connsiteY3" fmla="*/ 16230 h 2856428"/>
              <a:gd name="connsiteX4" fmla="*/ 295518 w 1326339"/>
              <a:gd name="connsiteY4" fmla="*/ 37097 h 2856428"/>
              <a:gd name="connsiteX5" fmla="*/ 360671 w 1326339"/>
              <a:gd name="connsiteY5" fmla="*/ 104334 h 2856428"/>
              <a:gd name="connsiteX6" fmla="*/ 362998 w 1326339"/>
              <a:gd name="connsiteY6" fmla="*/ 104334 h 2856428"/>
              <a:gd name="connsiteX7" fmla="*/ 365325 w 1326339"/>
              <a:gd name="connsiteY7" fmla="*/ 104334 h 2856428"/>
              <a:gd name="connsiteX8" fmla="*/ 963341 w 1326339"/>
              <a:gd name="connsiteY8" fmla="*/ 104334 h 2856428"/>
              <a:gd name="connsiteX9" fmla="*/ 965668 w 1326339"/>
              <a:gd name="connsiteY9" fmla="*/ 104334 h 2856428"/>
              <a:gd name="connsiteX10" fmla="*/ 1033148 w 1326339"/>
              <a:gd name="connsiteY10" fmla="*/ 37097 h 2856428"/>
              <a:gd name="connsiteX11" fmla="*/ 1033148 w 1326339"/>
              <a:gd name="connsiteY11" fmla="*/ 18548 h 2856428"/>
              <a:gd name="connsiteX12" fmla="*/ 1033148 w 1326339"/>
              <a:gd name="connsiteY12" fmla="*/ 16230 h 2856428"/>
              <a:gd name="connsiteX13" fmla="*/ 1051764 w 1326339"/>
              <a:gd name="connsiteY13" fmla="*/ 0 h 2856428"/>
              <a:gd name="connsiteX14" fmla="*/ 1186725 w 1326339"/>
              <a:gd name="connsiteY14" fmla="*/ 0 h 2856428"/>
              <a:gd name="connsiteX15" fmla="*/ 1326339 w 1326339"/>
              <a:gd name="connsiteY15" fmla="*/ 139112 h 2856428"/>
              <a:gd name="connsiteX16" fmla="*/ 1326339 w 1326339"/>
              <a:gd name="connsiteY16" fmla="*/ 2714998 h 2856428"/>
              <a:gd name="connsiteX17" fmla="*/ 1186725 w 1326339"/>
              <a:gd name="connsiteY17" fmla="*/ 2856428 h 2856428"/>
              <a:gd name="connsiteX18" fmla="*/ 139614 w 1326339"/>
              <a:gd name="connsiteY18" fmla="*/ 2856428 h 2856428"/>
              <a:gd name="connsiteX19" fmla="*/ 0 w 1326339"/>
              <a:gd name="connsiteY19" fmla="*/ 2714998 h 2856428"/>
              <a:gd name="connsiteX20" fmla="*/ 0 w 1326339"/>
              <a:gd name="connsiteY20" fmla="*/ 139112 h 2856428"/>
              <a:gd name="connsiteX21" fmla="*/ 132634 w 1326339"/>
              <a:gd name="connsiteY21" fmla="*/ 0 h 285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6339" h="2856428">
                <a:moveTo>
                  <a:pt x="132634" y="0"/>
                </a:moveTo>
                <a:cubicBezTo>
                  <a:pt x="132634" y="0"/>
                  <a:pt x="132634" y="0"/>
                  <a:pt x="139614" y="0"/>
                </a:cubicBezTo>
                <a:cubicBezTo>
                  <a:pt x="139614" y="0"/>
                  <a:pt x="139614" y="0"/>
                  <a:pt x="276903" y="0"/>
                </a:cubicBezTo>
                <a:cubicBezTo>
                  <a:pt x="288537" y="0"/>
                  <a:pt x="295518" y="6956"/>
                  <a:pt x="295518" y="16230"/>
                </a:cubicBezTo>
                <a:cubicBezTo>
                  <a:pt x="295518" y="16230"/>
                  <a:pt x="295518" y="16230"/>
                  <a:pt x="295518" y="37097"/>
                </a:cubicBezTo>
                <a:cubicBezTo>
                  <a:pt x="295518" y="71874"/>
                  <a:pt x="325768" y="102015"/>
                  <a:pt x="360671" y="104334"/>
                </a:cubicBezTo>
                <a:cubicBezTo>
                  <a:pt x="362998" y="104334"/>
                  <a:pt x="362998" y="104334"/>
                  <a:pt x="362998" y="104334"/>
                </a:cubicBezTo>
                <a:cubicBezTo>
                  <a:pt x="362998" y="104334"/>
                  <a:pt x="365325" y="104334"/>
                  <a:pt x="365325" y="104334"/>
                </a:cubicBezTo>
                <a:cubicBezTo>
                  <a:pt x="365325" y="104334"/>
                  <a:pt x="365325" y="104334"/>
                  <a:pt x="963341" y="104334"/>
                </a:cubicBezTo>
                <a:cubicBezTo>
                  <a:pt x="963341" y="104334"/>
                  <a:pt x="963341" y="104334"/>
                  <a:pt x="965668" y="104334"/>
                </a:cubicBezTo>
                <a:cubicBezTo>
                  <a:pt x="1002899" y="104334"/>
                  <a:pt x="1033148" y="74193"/>
                  <a:pt x="1033148" y="37097"/>
                </a:cubicBezTo>
                <a:cubicBezTo>
                  <a:pt x="1033148" y="37097"/>
                  <a:pt x="1033148" y="37097"/>
                  <a:pt x="1033148" y="18548"/>
                </a:cubicBezTo>
                <a:cubicBezTo>
                  <a:pt x="1033148" y="18548"/>
                  <a:pt x="1033148" y="18548"/>
                  <a:pt x="1033148" y="16230"/>
                </a:cubicBezTo>
                <a:cubicBezTo>
                  <a:pt x="1033148" y="6956"/>
                  <a:pt x="1040129" y="0"/>
                  <a:pt x="1051764" y="0"/>
                </a:cubicBezTo>
                <a:cubicBezTo>
                  <a:pt x="1051764" y="0"/>
                  <a:pt x="1051764" y="0"/>
                  <a:pt x="1186725" y="0"/>
                </a:cubicBezTo>
                <a:cubicBezTo>
                  <a:pt x="1263513" y="0"/>
                  <a:pt x="1326339" y="62600"/>
                  <a:pt x="1326339" y="139112"/>
                </a:cubicBezTo>
                <a:cubicBezTo>
                  <a:pt x="1326339" y="139112"/>
                  <a:pt x="1326339" y="139112"/>
                  <a:pt x="1326339" y="2714998"/>
                </a:cubicBezTo>
                <a:cubicBezTo>
                  <a:pt x="1326339" y="2793828"/>
                  <a:pt x="1263513" y="2856428"/>
                  <a:pt x="1186725" y="2856428"/>
                </a:cubicBezTo>
                <a:cubicBezTo>
                  <a:pt x="1186725" y="2856428"/>
                  <a:pt x="1186725" y="2856428"/>
                  <a:pt x="139614" y="2856428"/>
                </a:cubicBezTo>
                <a:cubicBezTo>
                  <a:pt x="62826" y="2856428"/>
                  <a:pt x="0" y="2793828"/>
                  <a:pt x="0" y="2714998"/>
                </a:cubicBezTo>
                <a:cubicBezTo>
                  <a:pt x="0" y="2714998"/>
                  <a:pt x="0" y="2714998"/>
                  <a:pt x="0" y="139112"/>
                </a:cubicBezTo>
                <a:cubicBezTo>
                  <a:pt x="0" y="62600"/>
                  <a:pt x="58173" y="2319"/>
                  <a:pt x="132634"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9766410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reative 052">
    <p:spTree>
      <p:nvGrpSpPr>
        <p:cNvPr id="1" name=""/>
        <p:cNvGrpSpPr/>
        <p:nvPr/>
      </p:nvGrpSpPr>
      <p:grpSpPr>
        <a:xfrm>
          <a:off x="0" y="0"/>
          <a:ext cx="0" cy="0"/>
          <a:chOff x="0" y="0"/>
          <a:chExt cx="0" cy="0"/>
        </a:xfrm>
      </p:grpSpPr>
      <p:sp>
        <p:nvSpPr>
          <p:cNvPr id="12" name="Picture Placeholder 11"/>
          <p:cNvSpPr>
            <a:spLocks noGrp="1"/>
          </p:cNvSpPr>
          <p:nvPr>
            <p:ph type="pic" sz="quarter" idx="12" hasCustomPrompt="1"/>
          </p:nvPr>
        </p:nvSpPr>
        <p:spPr>
          <a:xfrm>
            <a:off x="7065804" y="562758"/>
            <a:ext cx="3231893" cy="5220196"/>
          </a:xfrm>
          <a:custGeom>
            <a:avLst/>
            <a:gdLst>
              <a:gd name="connsiteX0" fmla="*/ 181794 w 1817940"/>
              <a:gd name="connsiteY0" fmla="*/ 0 h 3915147"/>
              <a:gd name="connsiteX1" fmla="*/ 191362 w 1817940"/>
              <a:gd name="connsiteY1" fmla="*/ 0 h 3915147"/>
              <a:gd name="connsiteX2" fmla="*/ 379535 w 1817940"/>
              <a:gd name="connsiteY2" fmla="*/ 0 h 3915147"/>
              <a:gd name="connsiteX3" fmla="*/ 405050 w 1817940"/>
              <a:gd name="connsiteY3" fmla="*/ 22245 h 3915147"/>
              <a:gd name="connsiteX4" fmla="*/ 405050 w 1817940"/>
              <a:gd name="connsiteY4" fmla="*/ 50846 h 3915147"/>
              <a:gd name="connsiteX5" fmla="*/ 494352 w 1817940"/>
              <a:gd name="connsiteY5" fmla="*/ 143005 h 3915147"/>
              <a:gd name="connsiteX6" fmla="*/ 497542 w 1817940"/>
              <a:gd name="connsiteY6" fmla="*/ 143005 h 3915147"/>
              <a:gd name="connsiteX7" fmla="*/ 500731 w 1817940"/>
              <a:gd name="connsiteY7" fmla="*/ 143005 h 3915147"/>
              <a:gd name="connsiteX8" fmla="*/ 1320399 w 1817940"/>
              <a:gd name="connsiteY8" fmla="*/ 143005 h 3915147"/>
              <a:gd name="connsiteX9" fmla="*/ 1323588 w 1817940"/>
              <a:gd name="connsiteY9" fmla="*/ 143005 h 3915147"/>
              <a:gd name="connsiteX10" fmla="*/ 1416080 w 1817940"/>
              <a:gd name="connsiteY10" fmla="*/ 50846 h 3915147"/>
              <a:gd name="connsiteX11" fmla="*/ 1416080 w 1817940"/>
              <a:gd name="connsiteY11" fmla="*/ 25423 h 3915147"/>
              <a:gd name="connsiteX12" fmla="*/ 1416080 w 1817940"/>
              <a:gd name="connsiteY12" fmla="*/ 22245 h 3915147"/>
              <a:gd name="connsiteX13" fmla="*/ 1441595 w 1817940"/>
              <a:gd name="connsiteY13" fmla="*/ 0 h 3915147"/>
              <a:gd name="connsiteX14" fmla="*/ 1626578 w 1817940"/>
              <a:gd name="connsiteY14" fmla="*/ 0 h 3915147"/>
              <a:gd name="connsiteX15" fmla="*/ 1817940 w 1817940"/>
              <a:gd name="connsiteY15" fmla="*/ 190673 h 3915147"/>
              <a:gd name="connsiteX16" fmla="*/ 1817940 w 1817940"/>
              <a:gd name="connsiteY16" fmla="*/ 3721297 h 3915147"/>
              <a:gd name="connsiteX17" fmla="*/ 1626578 w 1817940"/>
              <a:gd name="connsiteY17" fmla="*/ 3915147 h 3915147"/>
              <a:gd name="connsiteX18" fmla="*/ 191362 w 1817940"/>
              <a:gd name="connsiteY18" fmla="*/ 3915147 h 3915147"/>
              <a:gd name="connsiteX19" fmla="*/ 0 w 1817940"/>
              <a:gd name="connsiteY19" fmla="*/ 3721297 h 3915147"/>
              <a:gd name="connsiteX20" fmla="*/ 0 w 1817940"/>
              <a:gd name="connsiteY20" fmla="*/ 190673 h 3915147"/>
              <a:gd name="connsiteX21" fmla="*/ 181794 w 1817940"/>
              <a:gd name="connsiteY21" fmla="*/ 0 h 391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7940" h="3915147">
                <a:moveTo>
                  <a:pt x="181794" y="0"/>
                </a:moveTo>
                <a:cubicBezTo>
                  <a:pt x="181794" y="0"/>
                  <a:pt x="181794" y="0"/>
                  <a:pt x="191362" y="0"/>
                </a:cubicBezTo>
                <a:cubicBezTo>
                  <a:pt x="191362" y="0"/>
                  <a:pt x="191362" y="0"/>
                  <a:pt x="379535" y="0"/>
                </a:cubicBezTo>
                <a:cubicBezTo>
                  <a:pt x="395482" y="0"/>
                  <a:pt x="405050" y="9534"/>
                  <a:pt x="405050" y="22245"/>
                </a:cubicBezTo>
                <a:cubicBezTo>
                  <a:pt x="405050" y="22245"/>
                  <a:pt x="405050" y="22245"/>
                  <a:pt x="405050" y="50846"/>
                </a:cubicBezTo>
                <a:cubicBezTo>
                  <a:pt x="405050" y="98514"/>
                  <a:pt x="446512" y="139827"/>
                  <a:pt x="494352" y="143005"/>
                </a:cubicBezTo>
                <a:cubicBezTo>
                  <a:pt x="497542" y="143005"/>
                  <a:pt x="497542" y="143005"/>
                  <a:pt x="497542" y="143005"/>
                </a:cubicBezTo>
                <a:cubicBezTo>
                  <a:pt x="497542" y="143005"/>
                  <a:pt x="500731" y="143005"/>
                  <a:pt x="500731" y="143005"/>
                </a:cubicBezTo>
                <a:cubicBezTo>
                  <a:pt x="500731" y="143005"/>
                  <a:pt x="500731" y="143005"/>
                  <a:pt x="1320399" y="143005"/>
                </a:cubicBezTo>
                <a:cubicBezTo>
                  <a:pt x="1320399" y="143005"/>
                  <a:pt x="1320399" y="143005"/>
                  <a:pt x="1323588" y="143005"/>
                </a:cubicBezTo>
                <a:cubicBezTo>
                  <a:pt x="1374618" y="143005"/>
                  <a:pt x="1416080" y="101692"/>
                  <a:pt x="1416080" y="50846"/>
                </a:cubicBezTo>
                <a:cubicBezTo>
                  <a:pt x="1416080" y="50846"/>
                  <a:pt x="1416080" y="50846"/>
                  <a:pt x="1416080" y="25423"/>
                </a:cubicBezTo>
                <a:cubicBezTo>
                  <a:pt x="1416080" y="25423"/>
                  <a:pt x="1416080" y="25423"/>
                  <a:pt x="1416080" y="22245"/>
                </a:cubicBezTo>
                <a:cubicBezTo>
                  <a:pt x="1416080" y="9534"/>
                  <a:pt x="1425648" y="0"/>
                  <a:pt x="1441595" y="0"/>
                </a:cubicBezTo>
                <a:cubicBezTo>
                  <a:pt x="1441595" y="0"/>
                  <a:pt x="1441595" y="0"/>
                  <a:pt x="1626578" y="0"/>
                </a:cubicBezTo>
                <a:cubicBezTo>
                  <a:pt x="1731827" y="0"/>
                  <a:pt x="1817940" y="85803"/>
                  <a:pt x="1817940" y="190673"/>
                </a:cubicBezTo>
                <a:cubicBezTo>
                  <a:pt x="1817940" y="190673"/>
                  <a:pt x="1817940" y="190673"/>
                  <a:pt x="1817940" y="3721297"/>
                </a:cubicBezTo>
                <a:cubicBezTo>
                  <a:pt x="1817940" y="3829344"/>
                  <a:pt x="1731827" y="3915147"/>
                  <a:pt x="1626578" y="3915147"/>
                </a:cubicBezTo>
                <a:cubicBezTo>
                  <a:pt x="1626578" y="3915147"/>
                  <a:pt x="1626578" y="3915147"/>
                  <a:pt x="191362" y="3915147"/>
                </a:cubicBezTo>
                <a:cubicBezTo>
                  <a:pt x="86113" y="3915147"/>
                  <a:pt x="0" y="3829344"/>
                  <a:pt x="0" y="3721297"/>
                </a:cubicBezTo>
                <a:cubicBezTo>
                  <a:pt x="0" y="3721297"/>
                  <a:pt x="0" y="3721297"/>
                  <a:pt x="0" y="190673"/>
                </a:cubicBezTo>
                <a:cubicBezTo>
                  <a:pt x="0" y="85803"/>
                  <a:pt x="79734" y="3178"/>
                  <a:pt x="181794"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16" name="Picture Placeholder 15"/>
          <p:cNvSpPr>
            <a:spLocks noGrp="1"/>
          </p:cNvSpPr>
          <p:nvPr>
            <p:ph type="pic" sz="quarter" idx="16" hasCustomPrompt="1"/>
          </p:nvPr>
        </p:nvSpPr>
        <p:spPr>
          <a:xfrm rot="571530">
            <a:off x="8351498" y="3458050"/>
            <a:ext cx="1193985" cy="1580725"/>
          </a:xfrm>
          <a:custGeom>
            <a:avLst/>
            <a:gdLst>
              <a:gd name="connsiteX0" fmla="*/ 10647 w 671617"/>
              <a:gd name="connsiteY0" fmla="*/ 96423 h 1185544"/>
              <a:gd name="connsiteX1" fmla="*/ 650249 w 671617"/>
              <a:gd name="connsiteY1" fmla="*/ 0 h 1185544"/>
              <a:gd name="connsiteX2" fmla="*/ 671617 w 671617"/>
              <a:gd name="connsiteY2" fmla="*/ 1162525 h 1185544"/>
              <a:gd name="connsiteX3" fmla="*/ 3 w 671617"/>
              <a:gd name="connsiteY3" fmla="*/ 1185544 h 1185544"/>
              <a:gd name="connsiteX4" fmla="*/ 10647 w 671617"/>
              <a:gd name="connsiteY4" fmla="*/ 96423 h 1185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17" h="1185544">
                <a:moveTo>
                  <a:pt x="10647" y="96423"/>
                </a:moveTo>
                <a:lnTo>
                  <a:pt x="650249" y="0"/>
                </a:lnTo>
                <a:lnTo>
                  <a:pt x="671617" y="1162525"/>
                </a:lnTo>
                <a:lnTo>
                  <a:pt x="3" y="1185544"/>
                </a:lnTo>
                <a:cubicBezTo>
                  <a:pt x="-211" y="800083"/>
                  <a:pt x="10860" y="481885"/>
                  <a:pt x="10647" y="96423"/>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840137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Creative 054">
    <p:spTree>
      <p:nvGrpSpPr>
        <p:cNvPr id="1" name=""/>
        <p:cNvGrpSpPr/>
        <p:nvPr/>
      </p:nvGrpSpPr>
      <p:grpSpPr>
        <a:xfrm>
          <a:off x="0" y="0"/>
          <a:ext cx="0" cy="0"/>
          <a:chOff x="0" y="0"/>
          <a:chExt cx="0" cy="0"/>
        </a:xfrm>
      </p:grpSpPr>
      <p:sp>
        <p:nvSpPr>
          <p:cNvPr id="35" name="Picture Placeholder 34"/>
          <p:cNvSpPr>
            <a:spLocks noGrp="1"/>
          </p:cNvSpPr>
          <p:nvPr>
            <p:ph type="pic" sz="quarter" idx="15" hasCustomPrompt="1"/>
          </p:nvPr>
        </p:nvSpPr>
        <p:spPr>
          <a:xfrm>
            <a:off x="6471065" y="1615483"/>
            <a:ext cx="4941711" cy="2086344"/>
          </a:xfrm>
          <a:custGeom>
            <a:avLst/>
            <a:gdLst>
              <a:gd name="connsiteX0" fmla="*/ 0 w 3706282"/>
              <a:gd name="connsiteY0" fmla="*/ 0 h 2086344"/>
              <a:gd name="connsiteX1" fmla="*/ 3706282 w 3706282"/>
              <a:gd name="connsiteY1" fmla="*/ 0 h 2086344"/>
              <a:gd name="connsiteX2" fmla="*/ 3706282 w 3706282"/>
              <a:gd name="connsiteY2" fmla="*/ 2086344 h 2086344"/>
              <a:gd name="connsiteX3" fmla="*/ 0 w 3706282"/>
              <a:gd name="connsiteY3" fmla="*/ 2086344 h 2086344"/>
            </a:gdLst>
            <a:ahLst/>
            <a:cxnLst>
              <a:cxn ang="0">
                <a:pos x="connsiteX0" y="connsiteY0"/>
              </a:cxn>
              <a:cxn ang="0">
                <a:pos x="connsiteX1" y="connsiteY1"/>
              </a:cxn>
              <a:cxn ang="0">
                <a:pos x="connsiteX2" y="connsiteY2"/>
              </a:cxn>
              <a:cxn ang="0">
                <a:pos x="connsiteX3" y="connsiteY3"/>
              </a:cxn>
            </a:cxnLst>
            <a:rect l="l" t="t" r="r" b="b"/>
            <a:pathLst>
              <a:path w="3706282" h="2086344">
                <a:moveTo>
                  <a:pt x="0" y="0"/>
                </a:moveTo>
                <a:lnTo>
                  <a:pt x="3706282" y="0"/>
                </a:lnTo>
                <a:lnTo>
                  <a:pt x="3706282" y="2086344"/>
                </a:lnTo>
                <a:lnTo>
                  <a:pt x="0" y="2086344"/>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38" name="Picture Placeholder 37"/>
          <p:cNvSpPr>
            <a:spLocks noGrp="1"/>
          </p:cNvSpPr>
          <p:nvPr>
            <p:ph type="pic" sz="quarter" idx="17" hasCustomPrompt="1"/>
          </p:nvPr>
        </p:nvSpPr>
        <p:spPr>
          <a:xfrm>
            <a:off x="5122695" y="2594288"/>
            <a:ext cx="2318820" cy="2182936"/>
          </a:xfrm>
          <a:custGeom>
            <a:avLst/>
            <a:gdLst>
              <a:gd name="connsiteX0" fmla="*/ 9689 w 1739115"/>
              <a:gd name="connsiteY0" fmla="*/ 0 h 2182936"/>
              <a:gd name="connsiteX1" fmla="*/ 1731041 w 1739115"/>
              <a:gd name="connsiteY1" fmla="*/ 1613 h 2182936"/>
              <a:gd name="connsiteX2" fmla="*/ 1739115 w 1739115"/>
              <a:gd name="connsiteY2" fmla="*/ 11294 h 2182936"/>
              <a:gd name="connsiteX3" fmla="*/ 1739115 w 1739115"/>
              <a:gd name="connsiteY3" fmla="*/ 2174869 h 2182936"/>
              <a:gd name="connsiteX4" fmla="*/ 1729427 w 1739115"/>
              <a:gd name="connsiteY4" fmla="*/ 2182936 h 2182936"/>
              <a:gd name="connsiteX5" fmla="*/ 9689 w 1739115"/>
              <a:gd name="connsiteY5" fmla="*/ 2182936 h 2182936"/>
              <a:gd name="connsiteX6" fmla="*/ 0 w 1739115"/>
              <a:gd name="connsiteY6" fmla="*/ 2173256 h 2182936"/>
              <a:gd name="connsiteX7" fmla="*/ 1615 w 1739115"/>
              <a:gd name="connsiteY7" fmla="*/ 9680 h 2182936"/>
              <a:gd name="connsiteX8" fmla="*/ 9689 w 1739115"/>
              <a:gd name="connsiteY8" fmla="*/ 0 h 218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115" h="2182936">
                <a:moveTo>
                  <a:pt x="9689" y="0"/>
                </a:moveTo>
                <a:cubicBezTo>
                  <a:pt x="1731041" y="1613"/>
                  <a:pt x="1731041" y="1613"/>
                  <a:pt x="1731041" y="1613"/>
                </a:cubicBezTo>
                <a:cubicBezTo>
                  <a:pt x="1735886" y="1613"/>
                  <a:pt x="1739115" y="4840"/>
                  <a:pt x="1739115" y="11294"/>
                </a:cubicBezTo>
                <a:cubicBezTo>
                  <a:pt x="1739115" y="2174869"/>
                  <a:pt x="1739115" y="2174869"/>
                  <a:pt x="1739115" y="2174869"/>
                </a:cubicBezTo>
                <a:cubicBezTo>
                  <a:pt x="1739115" y="2179709"/>
                  <a:pt x="1734271" y="2182936"/>
                  <a:pt x="1729427" y="2182936"/>
                </a:cubicBezTo>
                <a:cubicBezTo>
                  <a:pt x="9689" y="2182936"/>
                  <a:pt x="9689" y="2182936"/>
                  <a:pt x="9689" y="2182936"/>
                </a:cubicBezTo>
                <a:cubicBezTo>
                  <a:pt x="4844" y="2182936"/>
                  <a:pt x="0" y="2178096"/>
                  <a:pt x="0" y="2173256"/>
                </a:cubicBezTo>
                <a:cubicBezTo>
                  <a:pt x="1615" y="9680"/>
                  <a:pt x="1615" y="9680"/>
                  <a:pt x="1615" y="9680"/>
                </a:cubicBezTo>
                <a:cubicBezTo>
                  <a:pt x="1615" y="4840"/>
                  <a:pt x="4844" y="0"/>
                  <a:pt x="9689"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41" name="Picture Placeholder 40"/>
          <p:cNvSpPr>
            <a:spLocks noGrp="1"/>
          </p:cNvSpPr>
          <p:nvPr>
            <p:ph type="pic" sz="quarter" idx="16" hasCustomPrompt="1"/>
          </p:nvPr>
        </p:nvSpPr>
        <p:spPr>
          <a:xfrm>
            <a:off x="6873255" y="3013801"/>
            <a:ext cx="1348020" cy="1792304"/>
          </a:xfrm>
          <a:custGeom>
            <a:avLst/>
            <a:gdLst>
              <a:gd name="connsiteX0" fmla="*/ 7441 w 1011015"/>
              <a:gd name="connsiteY0" fmla="*/ 0 h 1792303"/>
              <a:gd name="connsiteX1" fmla="*/ 1003574 w 1011015"/>
              <a:gd name="connsiteY1" fmla="*/ 0 h 1792303"/>
              <a:gd name="connsiteX2" fmla="*/ 1011015 w 1011015"/>
              <a:gd name="connsiteY2" fmla="*/ 7441 h 1792303"/>
              <a:gd name="connsiteX3" fmla="*/ 1011015 w 1011015"/>
              <a:gd name="connsiteY3" fmla="*/ 1784862 h 1792303"/>
              <a:gd name="connsiteX4" fmla="*/ 1003574 w 1011015"/>
              <a:gd name="connsiteY4" fmla="*/ 1792303 h 1792303"/>
              <a:gd name="connsiteX5" fmla="*/ 7441 w 1011015"/>
              <a:gd name="connsiteY5" fmla="*/ 1792303 h 1792303"/>
              <a:gd name="connsiteX6" fmla="*/ 0 w 1011015"/>
              <a:gd name="connsiteY6" fmla="*/ 1784862 h 1792303"/>
              <a:gd name="connsiteX7" fmla="*/ 0 w 1011015"/>
              <a:gd name="connsiteY7" fmla="*/ 7441 h 1792303"/>
              <a:gd name="connsiteX8" fmla="*/ 7441 w 1011015"/>
              <a:gd name="connsiteY8" fmla="*/ 0 h 179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15" h="1792303">
                <a:moveTo>
                  <a:pt x="7441" y="0"/>
                </a:moveTo>
                <a:lnTo>
                  <a:pt x="1003574" y="0"/>
                </a:lnTo>
                <a:cubicBezTo>
                  <a:pt x="1007684" y="0"/>
                  <a:pt x="1011015" y="3331"/>
                  <a:pt x="1011015" y="7441"/>
                </a:cubicBezTo>
                <a:lnTo>
                  <a:pt x="1011015" y="1784862"/>
                </a:lnTo>
                <a:cubicBezTo>
                  <a:pt x="1011015" y="1788972"/>
                  <a:pt x="1007684" y="1792303"/>
                  <a:pt x="1003574" y="1792303"/>
                </a:cubicBezTo>
                <a:lnTo>
                  <a:pt x="7441" y="1792303"/>
                </a:lnTo>
                <a:cubicBezTo>
                  <a:pt x="3331" y="1792303"/>
                  <a:pt x="0" y="1788972"/>
                  <a:pt x="0" y="1784862"/>
                </a:cubicBezTo>
                <a:lnTo>
                  <a:pt x="0" y="7441"/>
                </a:lnTo>
                <a:cubicBezTo>
                  <a:pt x="0" y="3331"/>
                  <a:pt x="3331" y="0"/>
                  <a:pt x="7441"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6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22657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Creative 058">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0" y="3"/>
            <a:ext cx="12192000" cy="3086101"/>
          </a:xfrm>
          <a:custGeom>
            <a:avLst/>
            <a:gdLst>
              <a:gd name="connsiteX0" fmla="*/ 0 w 9144000"/>
              <a:gd name="connsiteY0" fmla="*/ 0 h 2314576"/>
              <a:gd name="connsiteX1" fmla="*/ 9144000 w 9144000"/>
              <a:gd name="connsiteY1" fmla="*/ 0 h 2314576"/>
              <a:gd name="connsiteX2" fmla="*/ 9144000 w 9144000"/>
              <a:gd name="connsiteY2" fmla="*/ 2314576 h 2314576"/>
              <a:gd name="connsiteX3" fmla="*/ 0 w 9144000"/>
              <a:gd name="connsiteY3" fmla="*/ 2314576 h 2314576"/>
            </a:gdLst>
            <a:ahLst/>
            <a:cxnLst>
              <a:cxn ang="0">
                <a:pos x="connsiteX0" y="connsiteY0"/>
              </a:cxn>
              <a:cxn ang="0">
                <a:pos x="connsiteX1" y="connsiteY1"/>
              </a:cxn>
              <a:cxn ang="0">
                <a:pos x="connsiteX2" y="connsiteY2"/>
              </a:cxn>
              <a:cxn ang="0">
                <a:pos x="connsiteX3" y="connsiteY3"/>
              </a:cxn>
            </a:cxnLst>
            <a:rect l="l" t="t" r="r" b="b"/>
            <a:pathLst>
              <a:path w="9144000" h="2314576">
                <a:moveTo>
                  <a:pt x="0" y="0"/>
                </a:moveTo>
                <a:lnTo>
                  <a:pt x="9144000" y="0"/>
                </a:lnTo>
                <a:lnTo>
                  <a:pt x="9144000" y="2314576"/>
                </a:lnTo>
                <a:lnTo>
                  <a:pt x="0" y="23145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8" name="Picture Placeholder 7"/>
          <p:cNvSpPr>
            <a:spLocks noGrp="1"/>
          </p:cNvSpPr>
          <p:nvPr>
            <p:ph type="pic" sz="quarter" idx="13" hasCustomPrompt="1"/>
          </p:nvPr>
        </p:nvSpPr>
        <p:spPr>
          <a:xfrm>
            <a:off x="7030262" y="1373815"/>
            <a:ext cx="4464529" cy="4202905"/>
          </a:xfrm>
          <a:custGeom>
            <a:avLst/>
            <a:gdLst>
              <a:gd name="connsiteX0" fmla="*/ 13990 w 2511298"/>
              <a:gd name="connsiteY0" fmla="*/ 0 h 3152179"/>
              <a:gd name="connsiteX1" fmla="*/ 2499639 w 2511298"/>
              <a:gd name="connsiteY1" fmla="*/ 2330 h 3152179"/>
              <a:gd name="connsiteX2" fmla="*/ 2511298 w 2511298"/>
              <a:gd name="connsiteY2" fmla="*/ 16308 h 3152179"/>
              <a:gd name="connsiteX3" fmla="*/ 2511298 w 2511298"/>
              <a:gd name="connsiteY3" fmla="*/ 3140530 h 3152179"/>
              <a:gd name="connsiteX4" fmla="*/ 2497308 w 2511298"/>
              <a:gd name="connsiteY4" fmla="*/ 3152179 h 3152179"/>
              <a:gd name="connsiteX5" fmla="*/ 13990 w 2511298"/>
              <a:gd name="connsiteY5" fmla="*/ 3152179 h 3152179"/>
              <a:gd name="connsiteX6" fmla="*/ 0 w 2511298"/>
              <a:gd name="connsiteY6" fmla="*/ 3138201 h 3152179"/>
              <a:gd name="connsiteX7" fmla="*/ 2332 w 2511298"/>
              <a:gd name="connsiteY7" fmla="*/ 13979 h 3152179"/>
              <a:gd name="connsiteX8" fmla="*/ 13990 w 2511298"/>
              <a:gd name="connsiteY8" fmla="*/ 0 h 315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298" h="3152179">
                <a:moveTo>
                  <a:pt x="13990" y="0"/>
                </a:moveTo>
                <a:cubicBezTo>
                  <a:pt x="2499639" y="2330"/>
                  <a:pt x="2499639" y="2330"/>
                  <a:pt x="2499639" y="2330"/>
                </a:cubicBezTo>
                <a:cubicBezTo>
                  <a:pt x="2506635" y="2330"/>
                  <a:pt x="2511298" y="6989"/>
                  <a:pt x="2511298" y="16308"/>
                </a:cubicBezTo>
                <a:cubicBezTo>
                  <a:pt x="2511298" y="3140530"/>
                  <a:pt x="2511298" y="3140530"/>
                  <a:pt x="2511298" y="3140530"/>
                </a:cubicBezTo>
                <a:cubicBezTo>
                  <a:pt x="2511298" y="3147520"/>
                  <a:pt x="2504303" y="3152179"/>
                  <a:pt x="2497308" y="3152179"/>
                </a:cubicBezTo>
                <a:cubicBezTo>
                  <a:pt x="13990" y="3152179"/>
                  <a:pt x="13990" y="3152179"/>
                  <a:pt x="13990" y="3152179"/>
                </a:cubicBezTo>
                <a:cubicBezTo>
                  <a:pt x="6995" y="3152179"/>
                  <a:pt x="0" y="3145190"/>
                  <a:pt x="0" y="3138201"/>
                </a:cubicBezTo>
                <a:cubicBezTo>
                  <a:pt x="2332" y="13979"/>
                  <a:pt x="2332" y="13979"/>
                  <a:pt x="2332" y="13979"/>
                </a:cubicBezTo>
                <a:cubicBezTo>
                  <a:pt x="2332" y="6989"/>
                  <a:pt x="6995" y="0"/>
                  <a:pt x="13990"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6806979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Creative 059">
    <p:spTree>
      <p:nvGrpSpPr>
        <p:cNvPr id="1" name=""/>
        <p:cNvGrpSpPr/>
        <p:nvPr/>
      </p:nvGrpSpPr>
      <p:grpSpPr>
        <a:xfrm>
          <a:off x="0" y="0"/>
          <a:ext cx="0" cy="0"/>
          <a:chOff x="0" y="0"/>
          <a:chExt cx="0" cy="0"/>
        </a:xfrm>
      </p:grpSpPr>
      <p:sp>
        <p:nvSpPr>
          <p:cNvPr id="25" name="Picture Placeholder 24"/>
          <p:cNvSpPr>
            <a:spLocks noGrp="1"/>
          </p:cNvSpPr>
          <p:nvPr>
            <p:ph type="pic" sz="quarter" idx="13" hasCustomPrompt="1"/>
          </p:nvPr>
        </p:nvSpPr>
        <p:spPr>
          <a:xfrm>
            <a:off x="5431479" y="861254"/>
            <a:ext cx="5148623" cy="4846911"/>
          </a:xfrm>
          <a:custGeom>
            <a:avLst/>
            <a:gdLst>
              <a:gd name="connsiteX0" fmla="*/ 16134 w 2896100"/>
              <a:gd name="connsiteY0" fmla="*/ 0 h 3635183"/>
              <a:gd name="connsiteX1" fmla="*/ 2882655 w 2896100"/>
              <a:gd name="connsiteY1" fmla="*/ 2687 h 3635183"/>
              <a:gd name="connsiteX2" fmla="*/ 2896100 w 2896100"/>
              <a:gd name="connsiteY2" fmla="*/ 18807 h 3635183"/>
              <a:gd name="connsiteX3" fmla="*/ 2896100 w 2896100"/>
              <a:gd name="connsiteY3" fmla="*/ 3621749 h 3635183"/>
              <a:gd name="connsiteX4" fmla="*/ 2879966 w 2896100"/>
              <a:gd name="connsiteY4" fmla="*/ 3635183 h 3635183"/>
              <a:gd name="connsiteX5" fmla="*/ 16134 w 2896100"/>
              <a:gd name="connsiteY5" fmla="*/ 3635183 h 3635183"/>
              <a:gd name="connsiteX6" fmla="*/ 0 w 2896100"/>
              <a:gd name="connsiteY6" fmla="*/ 3619063 h 3635183"/>
              <a:gd name="connsiteX7" fmla="*/ 2689 w 2896100"/>
              <a:gd name="connsiteY7" fmla="*/ 16121 h 3635183"/>
              <a:gd name="connsiteX8" fmla="*/ 16134 w 2896100"/>
              <a:gd name="connsiteY8" fmla="*/ 0 h 363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100" h="3635183">
                <a:moveTo>
                  <a:pt x="16134" y="0"/>
                </a:moveTo>
                <a:cubicBezTo>
                  <a:pt x="2882655" y="2687"/>
                  <a:pt x="2882655" y="2687"/>
                  <a:pt x="2882655" y="2687"/>
                </a:cubicBezTo>
                <a:cubicBezTo>
                  <a:pt x="2890722" y="2687"/>
                  <a:pt x="2896100" y="8060"/>
                  <a:pt x="2896100" y="18807"/>
                </a:cubicBezTo>
                <a:cubicBezTo>
                  <a:pt x="2896100" y="3621749"/>
                  <a:pt x="2896100" y="3621749"/>
                  <a:pt x="2896100" y="3621749"/>
                </a:cubicBezTo>
                <a:cubicBezTo>
                  <a:pt x="2896100" y="3629810"/>
                  <a:pt x="2888033" y="3635183"/>
                  <a:pt x="2879966" y="3635183"/>
                </a:cubicBezTo>
                <a:cubicBezTo>
                  <a:pt x="16134" y="3635183"/>
                  <a:pt x="16134" y="3635183"/>
                  <a:pt x="16134" y="3635183"/>
                </a:cubicBezTo>
                <a:cubicBezTo>
                  <a:pt x="8067" y="3635183"/>
                  <a:pt x="0" y="3627123"/>
                  <a:pt x="0" y="3619063"/>
                </a:cubicBezTo>
                <a:cubicBezTo>
                  <a:pt x="2689" y="16121"/>
                  <a:pt x="2689" y="16121"/>
                  <a:pt x="2689" y="16121"/>
                </a:cubicBezTo>
                <a:cubicBezTo>
                  <a:pt x="2689" y="8060"/>
                  <a:pt x="8067" y="0"/>
                  <a:pt x="16134"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30" name="Picture Placeholder 29"/>
          <p:cNvSpPr>
            <a:spLocks noGrp="1"/>
          </p:cNvSpPr>
          <p:nvPr>
            <p:ph type="pic" sz="quarter" idx="14" hasCustomPrompt="1"/>
          </p:nvPr>
        </p:nvSpPr>
        <p:spPr>
          <a:xfrm>
            <a:off x="9141268" y="2709008"/>
            <a:ext cx="2380005" cy="3164411"/>
          </a:xfrm>
          <a:custGeom>
            <a:avLst/>
            <a:gdLst>
              <a:gd name="connsiteX0" fmla="*/ 9853 w 1338753"/>
              <a:gd name="connsiteY0" fmla="*/ 0 h 2373308"/>
              <a:gd name="connsiteX1" fmla="*/ 1328900 w 1338753"/>
              <a:gd name="connsiteY1" fmla="*/ 0 h 2373308"/>
              <a:gd name="connsiteX2" fmla="*/ 1338753 w 1338753"/>
              <a:gd name="connsiteY2" fmla="*/ 9853 h 2373308"/>
              <a:gd name="connsiteX3" fmla="*/ 1338753 w 1338753"/>
              <a:gd name="connsiteY3" fmla="*/ 2363455 h 2373308"/>
              <a:gd name="connsiteX4" fmla="*/ 1328900 w 1338753"/>
              <a:gd name="connsiteY4" fmla="*/ 2373308 h 2373308"/>
              <a:gd name="connsiteX5" fmla="*/ 9853 w 1338753"/>
              <a:gd name="connsiteY5" fmla="*/ 2373308 h 2373308"/>
              <a:gd name="connsiteX6" fmla="*/ 0 w 1338753"/>
              <a:gd name="connsiteY6" fmla="*/ 2363455 h 2373308"/>
              <a:gd name="connsiteX7" fmla="*/ 0 w 1338753"/>
              <a:gd name="connsiteY7" fmla="*/ 9853 h 2373308"/>
              <a:gd name="connsiteX8" fmla="*/ 9853 w 1338753"/>
              <a:gd name="connsiteY8" fmla="*/ 0 h 237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753" h="2373308">
                <a:moveTo>
                  <a:pt x="9853" y="0"/>
                </a:moveTo>
                <a:lnTo>
                  <a:pt x="1328900" y="0"/>
                </a:lnTo>
                <a:cubicBezTo>
                  <a:pt x="1334342" y="0"/>
                  <a:pt x="1338753" y="4411"/>
                  <a:pt x="1338753" y="9853"/>
                </a:cubicBezTo>
                <a:lnTo>
                  <a:pt x="1338753" y="2363455"/>
                </a:lnTo>
                <a:cubicBezTo>
                  <a:pt x="1338753" y="2368897"/>
                  <a:pt x="1334342" y="2373308"/>
                  <a:pt x="1328900" y="2373308"/>
                </a:cubicBezTo>
                <a:lnTo>
                  <a:pt x="9853" y="2373308"/>
                </a:lnTo>
                <a:cubicBezTo>
                  <a:pt x="4411" y="2373308"/>
                  <a:pt x="0" y="2368897"/>
                  <a:pt x="0" y="2363455"/>
                </a:cubicBezTo>
                <a:lnTo>
                  <a:pt x="0" y="9853"/>
                </a:lnTo>
                <a:cubicBezTo>
                  <a:pt x="0" y="4411"/>
                  <a:pt x="4411" y="0"/>
                  <a:pt x="985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7782186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Creative 060">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6315985" y="2481267"/>
            <a:ext cx="4648201" cy="2162177"/>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l">
              <a:buNone/>
              <a:defRPr sz="1400" b="0" baseline="0">
                <a:solidFill>
                  <a:schemeClr val="bg1">
                    <a:lumMod val="75000"/>
                  </a:schemeClr>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8" name="Title 2"/>
          <p:cNvSpPr>
            <a:spLocks noGrp="1"/>
          </p:cNvSpPr>
          <p:nvPr>
            <p:ph type="title"/>
          </p:nvPr>
        </p:nvSpPr>
        <p:spPr>
          <a:xfrm>
            <a:off x="508001" y="315389"/>
            <a:ext cx="11157819" cy="660511"/>
          </a:xfrm>
          <a:prstGeom prst="rect">
            <a:avLst/>
          </a:prstGeom>
        </p:spPr>
        <p:txBody>
          <a:bodyPr lIns="0" tIns="0" rIns="0" bIns="0" anchor="ctr"/>
          <a:lstStyle>
            <a:lvl1pPr algn="l">
              <a:defRPr sz="3733">
                <a:solidFill>
                  <a:schemeClr val="bg1">
                    <a:lumMod val="85000"/>
                  </a:schemeClr>
                </a:solidFill>
              </a:defRPr>
            </a:lvl1pPr>
          </a:lstStyle>
          <a:p>
            <a:r>
              <a:rPr lang="en-US"/>
              <a:t>Click to edit Master title style</a:t>
            </a:r>
          </a:p>
        </p:txBody>
      </p:sp>
    </p:spTree>
    <p:extLst>
      <p:ext uri="{BB962C8B-B14F-4D97-AF65-F5344CB8AC3E}">
        <p14:creationId xmlns:p14="http://schemas.microsoft.com/office/powerpoint/2010/main" val="79264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7616DCA-2B91-4E81-AB4D-85CEA31F2E04}"/>
              </a:ext>
            </a:extLst>
          </p:cNvPr>
          <p:cNvSpPr>
            <a:spLocks noGrp="1" noChangeArrowheads="1"/>
          </p:cNvSpPr>
          <p:nvPr>
            <p:ph type="ftr" sz="quarter" idx="10"/>
          </p:nvPr>
        </p:nvSpPr>
        <p:spPr/>
        <p:txBody>
          <a:bodyPr/>
          <a:lstStyle>
            <a:lvl1pPr>
              <a:defRPr/>
            </a:lvl1pPr>
          </a:lstStyle>
          <a:p>
            <a:pPr>
              <a:defRPr/>
            </a:pPr>
            <a:r>
              <a:rPr lang="en-US" altLang="en-US"/>
              <a:t>NFBPA/ SAVANNAH METROPOLITAN CHAPTER</a:t>
            </a:r>
          </a:p>
        </p:txBody>
      </p:sp>
      <p:sp>
        <p:nvSpPr>
          <p:cNvPr id="6" name="Rectangle 6">
            <a:extLst>
              <a:ext uri="{FF2B5EF4-FFF2-40B4-BE49-F238E27FC236}">
                <a16:creationId xmlns:a16="http://schemas.microsoft.com/office/drawing/2014/main" id="{F5D4780E-1BDC-47E3-8E2A-C92FD7611172}"/>
              </a:ext>
            </a:extLst>
          </p:cNvPr>
          <p:cNvSpPr>
            <a:spLocks noGrp="1" noChangeArrowheads="1"/>
          </p:cNvSpPr>
          <p:nvPr>
            <p:ph type="sldNum" sz="quarter" idx="11"/>
          </p:nvPr>
        </p:nvSpPr>
        <p:spPr/>
        <p:txBody>
          <a:bodyPr/>
          <a:lstStyle>
            <a:lvl1pPr>
              <a:defRPr/>
            </a:lvl1pPr>
          </a:lstStyle>
          <a:p>
            <a:fld id="{AC935746-CCA6-4312-B503-7D58B8615511}" type="slidenum">
              <a:rPr lang="en-US" altLang="en-US"/>
              <a:t>‹#›</a:t>
            </a:fld>
            <a:endParaRPr lang="en-US" altLang="en-US"/>
          </a:p>
        </p:txBody>
      </p:sp>
    </p:spTree>
    <p:extLst>
      <p:ext uri="{BB962C8B-B14F-4D97-AF65-F5344CB8AC3E}">
        <p14:creationId xmlns:p14="http://schemas.microsoft.com/office/powerpoint/2010/main" val="40674780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Creative 061">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l">
              <a:buNone/>
              <a:defRPr sz="1400" b="0" baseline="0">
                <a:solidFill>
                  <a:schemeClr val="bg1">
                    <a:lumMod val="75000"/>
                  </a:schemeClr>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8" name="Title 2"/>
          <p:cNvSpPr>
            <a:spLocks noGrp="1"/>
          </p:cNvSpPr>
          <p:nvPr>
            <p:ph type="title"/>
          </p:nvPr>
        </p:nvSpPr>
        <p:spPr>
          <a:xfrm>
            <a:off x="508001" y="315389"/>
            <a:ext cx="11157819" cy="660511"/>
          </a:xfrm>
          <a:prstGeom prst="rect">
            <a:avLst/>
          </a:prstGeom>
        </p:spPr>
        <p:txBody>
          <a:bodyPr lIns="0" tIns="0" rIns="0" bIns="0" anchor="ctr"/>
          <a:lstStyle>
            <a:lvl1pPr algn="l">
              <a:defRPr sz="3733">
                <a:solidFill>
                  <a:schemeClr val="bg1">
                    <a:lumMod val="85000"/>
                  </a:schemeClr>
                </a:solidFill>
              </a:defRPr>
            </a:lvl1pPr>
          </a:lstStyle>
          <a:p>
            <a:r>
              <a:rPr lang="en-US"/>
              <a:t>Click to edit Master title style</a:t>
            </a:r>
          </a:p>
        </p:txBody>
      </p:sp>
      <p:sp>
        <p:nvSpPr>
          <p:cNvPr id="12" name="Picture Placeholder 11"/>
          <p:cNvSpPr>
            <a:spLocks noGrp="1"/>
          </p:cNvSpPr>
          <p:nvPr>
            <p:ph type="pic" sz="quarter" idx="12" hasCustomPrompt="1"/>
          </p:nvPr>
        </p:nvSpPr>
        <p:spPr>
          <a:xfrm>
            <a:off x="5811318" y="2009201"/>
            <a:ext cx="5576831" cy="2354487"/>
          </a:xfrm>
          <a:custGeom>
            <a:avLst/>
            <a:gdLst>
              <a:gd name="connsiteX0" fmla="*/ 0 w 3136967"/>
              <a:gd name="connsiteY0" fmla="*/ 0 h 1765865"/>
              <a:gd name="connsiteX1" fmla="*/ 3136967 w 3136967"/>
              <a:gd name="connsiteY1" fmla="*/ 0 h 1765865"/>
              <a:gd name="connsiteX2" fmla="*/ 3136967 w 3136967"/>
              <a:gd name="connsiteY2" fmla="*/ 1765865 h 1765865"/>
              <a:gd name="connsiteX3" fmla="*/ 0 w 3136967"/>
              <a:gd name="connsiteY3" fmla="*/ 1765865 h 1765865"/>
            </a:gdLst>
            <a:ahLst/>
            <a:cxnLst>
              <a:cxn ang="0">
                <a:pos x="connsiteX0" y="connsiteY0"/>
              </a:cxn>
              <a:cxn ang="0">
                <a:pos x="connsiteX1" y="connsiteY1"/>
              </a:cxn>
              <a:cxn ang="0">
                <a:pos x="connsiteX2" y="connsiteY2"/>
              </a:cxn>
              <a:cxn ang="0">
                <a:pos x="connsiteX3" y="connsiteY3"/>
              </a:cxn>
            </a:cxnLst>
            <a:rect l="l" t="t" r="r" b="b"/>
            <a:pathLst>
              <a:path w="3136967" h="1765865">
                <a:moveTo>
                  <a:pt x="0" y="0"/>
                </a:moveTo>
                <a:lnTo>
                  <a:pt x="3136967" y="0"/>
                </a:lnTo>
                <a:lnTo>
                  <a:pt x="3136967" y="1765865"/>
                </a:lnTo>
                <a:lnTo>
                  <a:pt x="0" y="1765865"/>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1099986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Creative 062">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EDITE SUBTITLE</a:t>
            </a:r>
          </a:p>
        </p:txBody>
      </p:sp>
      <p:sp>
        <p:nvSpPr>
          <p:cNvPr id="8"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
        <p:nvSpPr>
          <p:cNvPr id="12" name="Picture Placeholder 8"/>
          <p:cNvSpPr>
            <a:spLocks noGrp="1"/>
          </p:cNvSpPr>
          <p:nvPr>
            <p:ph type="pic" sz="quarter" idx="12" hasCustomPrompt="1"/>
          </p:nvPr>
        </p:nvSpPr>
        <p:spPr>
          <a:xfrm>
            <a:off x="3614078" y="2215561"/>
            <a:ext cx="4941711" cy="2086345"/>
          </a:xfrm>
          <a:custGeom>
            <a:avLst/>
            <a:gdLst>
              <a:gd name="connsiteX0" fmla="*/ 0 w 3706282"/>
              <a:gd name="connsiteY0" fmla="*/ 0 h 2086344"/>
              <a:gd name="connsiteX1" fmla="*/ 3706282 w 3706282"/>
              <a:gd name="connsiteY1" fmla="*/ 0 h 2086344"/>
              <a:gd name="connsiteX2" fmla="*/ 3706282 w 3706282"/>
              <a:gd name="connsiteY2" fmla="*/ 2086344 h 2086344"/>
              <a:gd name="connsiteX3" fmla="*/ 0 w 3706282"/>
              <a:gd name="connsiteY3" fmla="*/ 2086344 h 2086344"/>
            </a:gdLst>
            <a:ahLst/>
            <a:cxnLst>
              <a:cxn ang="0">
                <a:pos x="connsiteX0" y="connsiteY0"/>
              </a:cxn>
              <a:cxn ang="0">
                <a:pos x="connsiteX1" y="connsiteY1"/>
              </a:cxn>
              <a:cxn ang="0">
                <a:pos x="connsiteX2" y="connsiteY2"/>
              </a:cxn>
              <a:cxn ang="0">
                <a:pos x="connsiteX3" y="connsiteY3"/>
              </a:cxn>
            </a:cxnLst>
            <a:rect l="l" t="t" r="r" b="b"/>
            <a:pathLst>
              <a:path w="3706282" h="2086344">
                <a:moveTo>
                  <a:pt x="0" y="0"/>
                </a:moveTo>
                <a:lnTo>
                  <a:pt x="3706282" y="0"/>
                </a:lnTo>
                <a:lnTo>
                  <a:pt x="3706282" y="2086344"/>
                </a:lnTo>
                <a:lnTo>
                  <a:pt x="0" y="2086344"/>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051">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62179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754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Creative 0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ctr">
              <a:buNone/>
              <a:defRPr sz="1400" b="0" baseline="0">
                <a:solidFill>
                  <a:schemeClr val="bg1">
                    <a:lumMod val="7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EDITE SUBTITLE</a:t>
            </a:r>
          </a:p>
        </p:txBody>
      </p:sp>
      <p:sp>
        <p:nvSpPr>
          <p:cNvPr id="5" name="Title 2"/>
          <p:cNvSpPr>
            <a:spLocks noGrp="1"/>
          </p:cNvSpPr>
          <p:nvPr>
            <p:ph type="title"/>
          </p:nvPr>
        </p:nvSpPr>
        <p:spPr>
          <a:xfrm>
            <a:off x="508001" y="315389"/>
            <a:ext cx="11157819" cy="660511"/>
          </a:xfrm>
          <a:prstGeom prst="rect">
            <a:avLst/>
          </a:prstGeom>
        </p:spPr>
        <p:txBody>
          <a:bodyPr lIns="0" tIns="0" rIns="0" bIns="0" anchor="ctr"/>
          <a:lstStyle>
            <a:lvl1pPr algn="ctr">
              <a:defRPr sz="3733">
                <a:solidFill>
                  <a:schemeClr val="bg1">
                    <a:lumMod val="85000"/>
                  </a:schemeClr>
                </a:solidFill>
              </a:defRPr>
            </a:lvl1pPr>
          </a:lstStyle>
          <a:p>
            <a:r>
              <a:rPr lang="en-US"/>
              <a:t>Click to edit Master title style</a:t>
            </a:r>
          </a:p>
        </p:txBody>
      </p:sp>
    </p:spTree>
    <p:extLst>
      <p:ext uri="{BB962C8B-B14F-4D97-AF65-F5344CB8AC3E}">
        <p14:creationId xmlns:p14="http://schemas.microsoft.com/office/powerpoint/2010/main" val="8983101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Creative 02">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000632"/>
            <a:ext cx="11157819" cy="231007"/>
          </a:xfrm>
          <a:prstGeom prst="rect">
            <a:avLst/>
          </a:prstGeom>
        </p:spPr>
        <p:txBody>
          <a:bodyPr wrap="none" lIns="0" tIns="0" rIns="0" bIns="0" anchor="ctr">
            <a:noAutofit/>
          </a:bodyPr>
          <a:lstStyle>
            <a:lvl1pPr marL="0" indent="0" algn="l">
              <a:buNone/>
              <a:defRPr sz="1400" b="0" baseline="0">
                <a:solidFill>
                  <a:schemeClr val="bg1">
                    <a:lumMod val="7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EDITE SUBTITLE</a:t>
            </a:r>
          </a:p>
        </p:txBody>
      </p:sp>
      <p:sp>
        <p:nvSpPr>
          <p:cNvPr id="5" name="Title 2"/>
          <p:cNvSpPr>
            <a:spLocks noGrp="1"/>
          </p:cNvSpPr>
          <p:nvPr>
            <p:ph type="title"/>
          </p:nvPr>
        </p:nvSpPr>
        <p:spPr>
          <a:xfrm>
            <a:off x="508001" y="315389"/>
            <a:ext cx="11157819" cy="660511"/>
          </a:xfrm>
          <a:prstGeom prst="rect">
            <a:avLst/>
          </a:prstGeom>
        </p:spPr>
        <p:txBody>
          <a:bodyPr lIns="0" tIns="0" rIns="0" bIns="0" anchor="ctr"/>
          <a:lstStyle>
            <a:lvl1pPr algn="l">
              <a:defRPr sz="3733">
                <a:solidFill>
                  <a:schemeClr val="bg1">
                    <a:lumMod val="85000"/>
                  </a:schemeClr>
                </a:solidFill>
              </a:defRPr>
            </a:lvl1pPr>
          </a:lstStyle>
          <a:p>
            <a:r>
              <a:rPr lang="en-US"/>
              <a:t>Click to edit Master title style</a:t>
            </a:r>
          </a:p>
        </p:txBody>
      </p:sp>
    </p:spTree>
    <p:extLst>
      <p:ext uri="{BB962C8B-B14F-4D97-AF65-F5344CB8AC3E}">
        <p14:creationId xmlns:p14="http://schemas.microsoft.com/office/powerpoint/2010/main" val="19861033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 y="4"/>
            <a:ext cx="12191999" cy="6857999"/>
          </a:xfrm>
          <a:prstGeom prst="rect">
            <a:avLst/>
          </a:prstGeom>
          <a:solidFill>
            <a:schemeClr val="tx1">
              <a:lumMod val="10000"/>
              <a:lumOff val="90000"/>
            </a:schemeClr>
          </a:solidFill>
        </p:spPr>
        <p:txBody>
          <a:bodyPr tIns="1548000" anchor="ctr"/>
          <a:lstStyle>
            <a:lvl1pPr marL="0" indent="0" algn="ctr">
              <a:buNone/>
              <a:defRPr sz="1051">
                <a:solidFill>
                  <a:schemeClr val="bg1">
                    <a:lumMod val="65000"/>
                  </a:schemeClr>
                </a:solidFill>
              </a:defRPr>
            </a:lvl1pPr>
          </a:lstStyle>
          <a:p>
            <a:endParaRPr lang="en-US"/>
          </a:p>
        </p:txBody>
      </p:sp>
    </p:spTree>
    <p:extLst>
      <p:ext uri="{BB962C8B-B14F-4D97-AF65-F5344CB8AC3E}">
        <p14:creationId xmlns:p14="http://schemas.microsoft.com/office/powerpoint/2010/main" val="10941913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Creative 03">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 y="0"/>
            <a:ext cx="6094799" cy="6858000"/>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8573377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Creative 04">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3" y="0"/>
            <a:ext cx="6094799" cy="6858000"/>
          </a:xfrm>
          <a:prstGeom prst="rect">
            <a:avLst/>
          </a:prstGeom>
          <a:solidFill>
            <a:schemeClr val="tx1">
              <a:lumMod val="10000"/>
              <a:lumOff val="90000"/>
            </a:schemeClr>
          </a:solidFill>
        </p:spPr>
        <p:txBody>
          <a:bodyPr tIns="1548000" anchor="ctr"/>
          <a:lstStyle>
            <a:lvl1pPr marL="0" indent="0" algn="ctr">
              <a:buNone/>
              <a:defRPr sz="1051">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4695499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Creative 05">
    <p:spTree>
      <p:nvGrpSpPr>
        <p:cNvPr id="1" name=""/>
        <p:cNvGrpSpPr/>
        <p:nvPr/>
      </p:nvGrpSpPr>
      <p:grpSpPr>
        <a:xfrm>
          <a:off x="0" y="0"/>
          <a:ext cx="0" cy="0"/>
          <a:chOff x="0" y="0"/>
          <a:chExt cx="0" cy="0"/>
        </a:xfrm>
      </p:grpSpPr>
      <p:sp>
        <p:nvSpPr>
          <p:cNvPr id="4" name="Picture Placeholder 7"/>
          <p:cNvSpPr>
            <a:spLocks noGrp="1"/>
          </p:cNvSpPr>
          <p:nvPr>
            <p:ph type="pic" sz="quarter" idx="19" hasCustomPrompt="1"/>
          </p:nvPr>
        </p:nvSpPr>
        <p:spPr>
          <a:xfrm>
            <a:off x="1293473" y="782858"/>
            <a:ext cx="4276347"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7804340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Creative 06">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6106106" y="782858"/>
            <a:ext cx="6085897"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044139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a:extLst>
              <a:ext uri="{FF2B5EF4-FFF2-40B4-BE49-F238E27FC236}">
                <a16:creationId xmlns:a16="http://schemas.microsoft.com/office/drawing/2014/main" id="{3D415684-EAEA-4035-9344-6EC959013CB9}"/>
              </a:ext>
            </a:extLst>
          </p:cNvPr>
          <p:cNvSpPr>
            <a:spLocks noGrp="1"/>
          </p:cNvSpPr>
          <p:nvPr>
            <p:ph type="ftr" sz="quarter" idx="10"/>
          </p:nvPr>
        </p:nvSpPr>
        <p:spPr/>
        <p:txBody>
          <a:bodyPr/>
          <a:lstStyle>
            <a:lvl1pPr>
              <a:defRPr/>
            </a:lvl1pPr>
          </a:lstStyle>
          <a:p>
            <a:pPr>
              <a:defRPr/>
            </a:pPr>
            <a:r>
              <a:rPr lang="en-US" altLang="en-US"/>
              <a:t>NFBPA/ SAVANNAH METROPOLITAN CHAPTER</a:t>
            </a:r>
          </a:p>
        </p:txBody>
      </p:sp>
      <p:sp>
        <p:nvSpPr>
          <p:cNvPr id="7" name="Slide Number Placeholder 5">
            <a:extLst>
              <a:ext uri="{FF2B5EF4-FFF2-40B4-BE49-F238E27FC236}">
                <a16:creationId xmlns:a16="http://schemas.microsoft.com/office/drawing/2014/main" id="{EC9CD645-109C-465D-B44C-7F0CFD95465D}"/>
              </a:ext>
            </a:extLst>
          </p:cNvPr>
          <p:cNvSpPr>
            <a:spLocks noGrp="1"/>
          </p:cNvSpPr>
          <p:nvPr>
            <p:ph type="sldNum" sz="quarter" idx="11"/>
          </p:nvPr>
        </p:nvSpPr>
        <p:spPr/>
        <p:txBody>
          <a:bodyPr/>
          <a:lstStyle>
            <a:lvl1pPr>
              <a:defRPr/>
            </a:lvl1pPr>
          </a:lstStyle>
          <a:p>
            <a:fld id="{FD7B8012-7DF4-45FB-A210-75E85F0E0552}" type="slidenum">
              <a:rPr lang="en-US" altLang="en-US"/>
              <a:t>‹#›</a:t>
            </a:fld>
            <a:endParaRPr lang="en-US" altLang="en-US"/>
          </a:p>
        </p:txBody>
      </p:sp>
    </p:spTree>
    <p:extLst>
      <p:ext uri="{BB962C8B-B14F-4D97-AF65-F5344CB8AC3E}">
        <p14:creationId xmlns:p14="http://schemas.microsoft.com/office/powerpoint/2010/main" val="177458952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Creative 08">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4" y="3195593"/>
            <a:ext cx="12192001" cy="3662413"/>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121183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Creative 09">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5" y="0"/>
            <a:ext cx="5538281" cy="6858000"/>
          </a:xfrm>
          <a:custGeom>
            <a:avLst/>
            <a:gdLst>
              <a:gd name="connsiteX0" fmla="*/ 1409106 w 4153711"/>
              <a:gd name="connsiteY0" fmla="*/ 0 h 5143500"/>
              <a:gd name="connsiteX1" fmla="*/ 2688733 w 4153711"/>
              <a:gd name="connsiteY1" fmla="*/ 0 h 5143500"/>
              <a:gd name="connsiteX2" fmla="*/ 2874084 w 4153711"/>
              <a:gd name="connsiteY2" fmla="*/ 0 h 5143500"/>
              <a:gd name="connsiteX3" fmla="*/ 4153711 w 4153711"/>
              <a:gd name="connsiteY3" fmla="*/ 0 h 5143500"/>
              <a:gd name="connsiteX4" fmla="*/ 2744606 w 4153711"/>
              <a:gd name="connsiteY4" fmla="*/ 5143500 h 5143500"/>
              <a:gd name="connsiteX5" fmla="*/ 1464978 w 4153711"/>
              <a:gd name="connsiteY5" fmla="*/ 5143500 h 5143500"/>
              <a:gd name="connsiteX6" fmla="*/ 1279628 w 4153711"/>
              <a:gd name="connsiteY6" fmla="*/ 5143500 h 5143500"/>
              <a:gd name="connsiteX7" fmla="*/ 0 w 4153711"/>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3711" h="5143500">
                <a:moveTo>
                  <a:pt x="1409106" y="0"/>
                </a:moveTo>
                <a:lnTo>
                  <a:pt x="2688733" y="0"/>
                </a:lnTo>
                <a:lnTo>
                  <a:pt x="2874084" y="0"/>
                </a:lnTo>
                <a:lnTo>
                  <a:pt x="4153711" y="0"/>
                </a:lnTo>
                <a:lnTo>
                  <a:pt x="2744606" y="5143500"/>
                </a:lnTo>
                <a:lnTo>
                  <a:pt x="1464978" y="5143500"/>
                </a:lnTo>
                <a:lnTo>
                  <a:pt x="1279628"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5225484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reative 010">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5277583" y="0"/>
            <a:ext cx="6914416" cy="6858000"/>
          </a:xfrm>
          <a:custGeom>
            <a:avLst/>
            <a:gdLst>
              <a:gd name="connsiteX0" fmla="*/ 0 w 5185812"/>
              <a:gd name="connsiteY0" fmla="*/ 0 h 5143500"/>
              <a:gd name="connsiteX1" fmla="*/ 2364380 w 5185812"/>
              <a:gd name="connsiteY1" fmla="*/ 0 h 5143500"/>
              <a:gd name="connsiteX2" fmla="*/ 2706855 w 5185812"/>
              <a:gd name="connsiteY2" fmla="*/ 0 h 5143500"/>
              <a:gd name="connsiteX3" fmla="*/ 3365500 w 5185812"/>
              <a:gd name="connsiteY3" fmla="*/ 0 h 5143500"/>
              <a:gd name="connsiteX4" fmla="*/ 5185812 w 5185812"/>
              <a:gd name="connsiteY4" fmla="*/ 3596063 h 5143500"/>
              <a:gd name="connsiteX5" fmla="*/ 5185812 w 5185812"/>
              <a:gd name="connsiteY5" fmla="*/ 5143500 h 5143500"/>
              <a:gd name="connsiteX6" fmla="*/ 4967999 w 5185812"/>
              <a:gd name="connsiteY6" fmla="*/ 5143500 h 5143500"/>
              <a:gd name="connsiteX7" fmla="*/ 2603618 w 5185812"/>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5812" h="5143500">
                <a:moveTo>
                  <a:pt x="0" y="0"/>
                </a:moveTo>
                <a:lnTo>
                  <a:pt x="2364380" y="0"/>
                </a:lnTo>
                <a:lnTo>
                  <a:pt x="2706855" y="0"/>
                </a:lnTo>
                <a:lnTo>
                  <a:pt x="3365500" y="0"/>
                </a:lnTo>
                <a:lnTo>
                  <a:pt x="5185812" y="3596063"/>
                </a:lnTo>
                <a:lnTo>
                  <a:pt x="5185812" y="5143500"/>
                </a:lnTo>
                <a:lnTo>
                  <a:pt x="4967999" y="5143500"/>
                </a:lnTo>
                <a:lnTo>
                  <a:pt x="2603618" y="514350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3938790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reative 011">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6362702" y="0"/>
            <a:ext cx="5829300" cy="6858000"/>
          </a:xfrm>
          <a:custGeom>
            <a:avLst/>
            <a:gdLst>
              <a:gd name="connsiteX0" fmla="*/ 3089327 w 5087566"/>
              <a:gd name="connsiteY0" fmla="*/ 0 h 5143500"/>
              <a:gd name="connsiteX1" fmla="*/ 3165265 w 5087566"/>
              <a:gd name="connsiteY1" fmla="*/ 0 h 5143500"/>
              <a:gd name="connsiteX2" fmla="*/ 3190558 w 5087566"/>
              <a:gd name="connsiteY2" fmla="*/ 0 h 5143500"/>
              <a:gd name="connsiteX3" fmla="*/ 5087566 w 5087566"/>
              <a:gd name="connsiteY3" fmla="*/ 0 h 5143500"/>
              <a:gd name="connsiteX4" fmla="*/ 5087566 w 5087566"/>
              <a:gd name="connsiteY4" fmla="*/ 791801 h 5143500"/>
              <a:gd name="connsiteX5" fmla="*/ 5087566 w 5087566"/>
              <a:gd name="connsiteY5" fmla="*/ 5143500 h 5143500"/>
              <a:gd name="connsiteX6" fmla="*/ 3165265 w 5087566"/>
              <a:gd name="connsiteY6" fmla="*/ 5143500 h 5143500"/>
              <a:gd name="connsiteX7" fmla="*/ 0 w 5087566"/>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7566" h="5143500">
                <a:moveTo>
                  <a:pt x="3089327" y="0"/>
                </a:moveTo>
                <a:lnTo>
                  <a:pt x="3165265" y="0"/>
                </a:lnTo>
                <a:lnTo>
                  <a:pt x="3190558" y="0"/>
                </a:lnTo>
                <a:lnTo>
                  <a:pt x="5087566" y="0"/>
                </a:lnTo>
                <a:lnTo>
                  <a:pt x="5087566" y="791801"/>
                </a:lnTo>
                <a:lnTo>
                  <a:pt x="5087566" y="5143500"/>
                </a:lnTo>
                <a:lnTo>
                  <a:pt x="3165265"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2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8514445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Creative 03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51849" y="395447"/>
            <a:ext cx="11088304" cy="5841729"/>
          </a:xfrm>
          <a:prstGeom prst="rect">
            <a:avLst/>
          </a:prstGeom>
          <a:solidFill>
            <a:schemeClr val="tx1">
              <a:lumMod val="10000"/>
              <a:lumOff val="90000"/>
            </a:schemeClr>
          </a:solidFill>
        </p:spPr>
        <p:txBody>
          <a:bodyPr tIns="1548000" anchor="ctr"/>
          <a:lstStyle>
            <a:lvl1pPr marL="0" indent="0" algn="ctr">
              <a:buNone/>
              <a:defRPr sz="1051">
                <a:solidFill>
                  <a:schemeClr val="bg1">
                    <a:lumMod val="65000"/>
                  </a:schemeClr>
                </a:solidFill>
              </a:defRPr>
            </a:lvl1pPr>
          </a:lstStyle>
          <a:p>
            <a:endParaRPr lang="en-US"/>
          </a:p>
        </p:txBody>
      </p:sp>
    </p:spTree>
    <p:extLst>
      <p:ext uri="{BB962C8B-B14F-4D97-AF65-F5344CB8AC3E}">
        <p14:creationId xmlns:p14="http://schemas.microsoft.com/office/powerpoint/2010/main" val="28589587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reative 012">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546504" y="359345"/>
            <a:ext cx="3019897" cy="5723824"/>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6" name="Picture Placeholder 11"/>
          <p:cNvSpPr>
            <a:spLocks noGrp="1"/>
          </p:cNvSpPr>
          <p:nvPr>
            <p:ph type="pic" sz="quarter" idx="20" hasCustomPrompt="1"/>
          </p:nvPr>
        </p:nvSpPr>
        <p:spPr>
          <a:xfrm>
            <a:off x="3819092" y="359345"/>
            <a:ext cx="3019897" cy="5723824"/>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6476215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reative 013">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5346301" y="359345"/>
            <a:ext cx="3019897" cy="5723824"/>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
        <p:nvSpPr>
          <p:cNvPr id="6" name="Picture Placeholder 11"/>
          <p:cNvSpPr>
            <a:spLocks noGrp="1"/>
          </p:cNvSpPr>
          <p:nvPr>
            <p:ph type="pic" sz="quarter" idx="20" hasCustomPrompt="1"/>
          </p:nvPr>
        </p:nvSpPr>
        <p:spPr>
          <a:xfrm>
            <a:off x="8618889" y="359345"/>
            <a:ext cx="3019897" cy="5723824"/>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241806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Creative 014">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 y="0"/>
            <a:ext cx="3567764" cy="6858000"/>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6919894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Creative 0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8624239" y="0"/>
            <a:ext cx="3567764" cy="6858000"/>
          </a:xfrm>
          <a:prstGeom prst="rect">
            <a:avLst/>
          </a:prstGeom>
          <a:solidFill>
            <a:schemeClr val="tx1">
              <a:lumMod val="10000"/>
              <a:lumOff val="90000"/>
            </a:schemeClr>
          </a:solidFill>
        </p:spPr>
        <p:txBody>
          <a:bodyPr tIns="1548000" anchor="ctr"/>
          <a:lstStyle>
            <a:lvl1pPr marL="0" indent="0" algn="ctr">
              <a:buNone/>
              <a:defRPr sz="15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5842603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Creative 016">
    <p:spTree>
      <p:nvGrpSpPr>
        <p:cNvPr id="1" name=""/>
        <p:cNvGrpSpPr/>
        <p:nvPr/>
      </p:nvGrpSpPr>
      <p:grpSpPr>
        <a:xfrm>
          <a:off x="0" y="0"/>
          <a:ext cx="0" cy="0"/>
          <a:chOff x="0" y="0"/>
          <a:chExt cx="0" cy="0"/>
        </a:xfrm>
      </p:grpSpPr>
      <p:sp>
        <p:nvSpPr>
          <p:cNvPr id="6" name="Picture Placeholder 7"/>
          <p:cNvSpPr>
            <a:spLocks noGrp="1"/>
          </p:cNvSpPr>
          <p:nvPr>
            <p:ph type="pic" sz="quarter" idx="19" hasCustomPrompt="1"/>
          </p:nvPr>
        </p:nvSpPr>
        <p:spPr>
          <a:xfrm>
            <a:off x="6106106" y="782858"/>
            <a:ext cx="5033535" cy="4804611"/>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no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18479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5" Type="http://schemas.openxmlformats.org/officeDocument/2006/relationships/slideLayout" Target="../slideLayouts/slideLayout86.xml"/><Relationship Id="rId61" Type="http://schemas.openxmlformats.org/officeDocument/2006/relationships/theme" Target="../theme/theme4.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1.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6" Type="http://schemas.openxmlformats.org/officeDocument/2006/relationships/image" Target="../media/image1.png"/><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theme" Target="../theme/theme6.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10"/>
          <p:cNvSpPr>
            <a:spLocks noChangeShapeType="1"/>
          </p:cNvSpPr>
          <p:nvPr/>
        </p:nvSpPr>
        <p:spPr bwMode="auto">
          <a:xfrm>
            <a:off x="1219200" y="6411912"/>
            <a:ext cx="10972800" cy="0"/>
          </a:xfrm>
          <a:prstGeom prst="line">
            <a:avLst/>
          </a:prstGeom>
          <a:noFill/>
          <a:ln w="19050">
            <a:solidFill>
              <a:srgbClr val="13694E"/>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027" name="Rectangle 2"/>
          <p:cNvSpPr>
            <a:spLocks noGrp="1" noChangeArrowheads="1"/>
          </p:cNvSpPr>
          <p:nvPr>
            <p:ph type="title"/>
          </p:nvPr>
        </p:nvSpPr>
        <p:spPr bwMode="auto">
          <a:xfrm>
            <a:off x="914400" y="12192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914400" y="2667000"/>
            <a:ext cx="10363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10668000" y="6403366"/>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Garamond" panose="02020404030301010803" pitchFamily="18" charset="0"/>
              </a:defRPr>
            </a:lvl1pPr>
          </a:lstStyle>
          <a:p>
            <a:fld id="{F9092C4B-5256-42C0-99E7-1AA7CC438B26}" type="slidenum">
              <a:rPr lang="en-US" altLang="en-US"/>
              <a:t>‹#›</a:t>
            </a:fld>
            <a:endParaRPr lang="en-US" altLang="en-US"/>
          </a:p>
        </p:txBody>
      </p:sp>
      <p:pic>
        <p:nvPicPr>
          <p:cNvPr id="1031"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203200" y="6096000"/>
            <a:ext cx="9144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9">
            <a:extLst>
              <a:ext uri="{FF2B5EF4-FFF2-40B4-BE49-F238E27FC236}">
                <a16:creationId xmlns:a16="http://schemas.microsoft.com/office/drawing/2014/main" id="{350B0CAB-478D-C127-201E-241A0380EFDF}"/>
              </a:ext>
            </a:extLst>
          </p:cNvPr>
          <p:cNvSpPr>
            <a:spLocks noChangeShapeType="1"/>
          </p:cNvSpPr>
          <p:nvPr userDrawn="1"/>
        </p:nvSpPr>
        <p:spPr bwMode="auto">
          <a:xfrm>
            <a:off x="0" y="6858000"/>
            <a:ext cx="12192000" cy="0"/>
          </a:xfrm>
          <a:prstGeom prst="line">
            <a:avLst/>
          </a:prstGeom>
          <a:noFill/>
          <a:ln w="177800">
            <a:solidFill>
              <a:srgbClr val="13694E"/>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9" name="Footer Placeholder 2">
            <a:extLst>
              <a:ext uri="{FF2B5EF4-FFF2-40B4-BE49-F238E27FC236}">
                <a16:creationId xmlns:a16="http://schemas.microsoft.com/office/drawing/2014/main" id="{96C85ED6-4D4F-618D-DEDF-CDD4BB055B76}"/>
              </a:ext>
            </a:extLst>
          </p:cNvPr>
          <p:cNvSpPr txBox="1"/>
          <p:nvPr userDrawn="1"/>
        </p:nvSpPr>
        <p:spPr>
          <a:xfrm>
            <a:off x="1117600" y="6403366"/>
            <a:ext cx="6096000" cy="457200"/>
          </a:xfrm>
          <a:prstGeom prst="rect">
            <a:avLst/>
          </a:prstGeom>
        </p:spPr>
        <p:txBody>
          <a:bodyPr/>
          <a:ls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r>
              <a:rPr lang="en-US" altLang="en-US" sz="1200" b="1">
                <a:solidFill>
                  <a:srgbClr val="132956"/>
                </a:solidFill>
                <a:latin typeface="+mn-lt"/>
              </a:rPr>
              <a:t>City of Savannah / 2024 Mid-Year Financial Update</a:t>
            </a:r>
          </a:p>
        </p:txBody>
      </p:sp>
    </p:spTree>
    <p:extLst>
      <p:ext uri="{BB962C8B-B14F-4D97-AF65-F5344CB8AC3E}">
        <p14:creationId xmlns:p14="http://schemas.microsoft.com/office/powerpoint/2010/main" val="2642391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p:hf sldNum="0" hdr="0" dt="0"/>
  <p:txStyles>
    <p:titleStyle>
      <a:lvl1pPr algn="ctr" rtl="0" eaLnBrk="1" fontAlgn="base" hangingPunct="1">
        <a:spcBef>
          <a:spcPct val="0"/>
        </a:spcBef>
        <a:spcAft>
          <a:spcPct val="0"/>
        </a:spcAft>
        <a:defRPr sz="3300" b="1">
          <a:solidFill>
            <a:schemeClr val="tx2"/>
          </a:solidFill>
          <a:latin typeface="Lato" panose="020F0502020204030203" pitchFamily="34" charset="0"/>
          <a:ea typeface="+mj-ea"/>
          <a:cs typeface="+mj-cs"/>
        </a:defRPr>
      </a:lvl1pPr>
      <a:lvl2pPr algn="ctr" rtl="0" eaLnBrk="1" fontAlgn="base" hangingPunct="1">
        <a:spcBef>
          <a:spcPct val="0"/>
        </a:spcBef>
        <a:spcAft>
          <a:spcPct val="0"/>
        </a:spcAft>
        <a:defRPr sz="3300">
          <a:solidFill>
            <a:schemeClr val="tx2"/>
          </a:solidFill>
          <a:latin typeface="Lato" panose="020F0502020204030203" pitchFamily="34" charset="0"/>
        </a:defRPr>
      </a:lvl2pPr>
      <a:lvl3pPr algn="ctr" rtl="0" eaLnBrk="1" fontAlgn="base" hangingPunct="1">
        <a:spcBef>
          <a:spcPct val="0"/>
        </a:spcBef>
        <a:spcAft>
          <a:spcPct val="0"/>
        </a:spcAft>
        <a:defRPr sz="3300">
          <a:solidFill>
            <a:schemeClr val="tx2"/>
          </a:solidFill>
          <a:latin typeface="Lato" panose="020F0502020204030203" pitchFamily="34" charset="0"/>
        </a:defRPr>
      </a:lvl3pPr>
      <a:lvl4pPr algn="ctr" rtl="0" eaLnBrk="1" fontAlgn="base" hangingPunct="1">
        <a:spcBef>
          <a:spcPct val="0"/>
        </a:spcBef>
        <a:spcAft>
          <a:spcPct val="0"/>
        </a:spcAft>
        <a:defRPr sz="3300">
          <a:solidFill>
            <a:schemeClr val="tx2"/>
          </a:solidFill>
          <a:latin typeface="Lato" panose="020F0502020204030203" pitchFamily="34" charset="0"/>
        </a:defRPr>
      </a:lvl4pPr>
      <a:lvl5pPr algn="ctr" rtl="0" eaLnBrk="1" fontAlgn="base" hangingPunct="1">
        <a:spcBef>
          <a:spcPct val="0"/>
        </a:spcBef>
        <a:spcAft>
          <a:spcPct val="0"/>
        </a:spcAft>
        <a:defRPr sz="3300">
          <a:solidFill>
            <a:schemeClr val="tx2"/>
          </a:solidFill>
          <a:latin typeface="Lato" panose="020F0502020204030203" pitchFamily="34" charset="0"/>
        </a:defRPr>
      </a:lvl5pPr>
      <a:lvl6pPr marL="342900" algn="ctr" rtl="0" eaLnBrk="1" fontAlgn="base" hangingPunct="1">
        <a:spcBef>
          <a:spcPct val="0"/>
        </a:spcBef>
        <a:spcAft>
          <a:spcPct val="0"/>
        </a:spcAft>
        <a:defRPr sz="3300">
          <a:solidFill>
            <a:schemeClr val="tx2"/>
          </a:solidFill>
          <a:latin typeface="Garamond" panose="02020404030301010803" pitchFamily="18" charset="0"/>
        </a:defRPr>
      </a:lvl6pPr>
      <a:lvl7pPr marL="685800" algn="ctr" rtl="0" eaLnBrk="1" fontAlgn="base" hangingPunct="1">
        <a:spcBef>
          <a:spcPct val="0"/>
        </a:spcBef>
        <a:spcAft>
          <a:spcPct val="0"/>
        </a:spcAft>
        <a:defRPr sz="3300">
          <a:solidFill>
            <a:schemeClr val="tx2"/>
          </a:solidFill>
          <a:latin typeface="Garamond" panose="02020404030301010803" pitchFamily="18" charset="0"/>
        </a:defRPr>
      </a:lvl7pPr>
      <a:lvl8pPr marL="1028700" algn="ctr" rtl="0" eaLnBrk="1" fontAlgn="base" hangingPunct="1">
        <a:spcBef>
          <a:spcPct val="0"/>
        </a:spcBef>
        <a:spcAft>
          <a:spcPct val="0"/>
        </a:spcAft>
        <a:defRPr sz="3300">
          <a:solidFill>
            <a:schemeClr val="tx2"/>
          </a:solidFill>
          <a:latin typeface="Garamond" panose="02020404030301010803" pitchFamily="18" charset="0"/>
        </a:defRPr>
      </a:lvl8pPr>
      <a:lvl9pPr marL="1371600" algn="ctr" rtl="0" eaLnBrk="1" fontAlgn="base" hangingPunct="1">
        <a:spcBef>
          <a:spcPct val="0"/>
        </a:spcBef>
        <a:spcAft>
          <a:spcPct val="0"/>
        </a:spcAft>
        <a:defRPr sz="3300">
          <a:solidFill>
            <a:schemeClr val="tx2"/>
          </a:solidFill>
          <a:latin typeface="Garamond" panose="02020404030301010803" pitchFamily="18" charset="0"/>
        </a:defRPr>
      </a:lvl9pPr>
    </p:titleStyle>
    <p:bodyStyle>
      <a:lvl1pPr marL="257175" indent="-257175" algn="l" rtl="0" eaLnBrk="1" fontAlgn="base" hangingPunct="1">
        <a:spcBef>
          <a:spcPct val="20000"/>
        </a:spcBef>
        <a:spcAft>
          <a:spcPct val="0"/>
        </a:spcAft>
        <a:buChar char="•"/>
        <a:defRPr sz="2400">
          <a:solidFill>
            <a:schemeClr val="tx1"/>
          </a:solidFill>
          <a:latin typeface="Lato" panose="020F0502020204030203" pitchFamily="34" charset="0"/>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2100">
          <a:solidFill>
            <a:schemeClr val="tx1"/>
          </a:solidFill>
          <a:latin typeface="Lato" panose="020F0502020204030203" pitchFamily="34" charset="0"/>
        </a:defRPr>
      </a:lvl2pPr>
      <a:lvl3pPr marL="857250" indent="-171450" algn="l" rtl="0" eaLnBrk="1" fontAlgn="base" hangingPunct="1">
        <a:spcBef>
          <a:spcPct val="20000"/>
        </a:spcBef>
        <a:spcAft>
          <a:spcPct val="0"/>
        </a:spcAft>
        <a:buFont typeface="Arial" panose="020B0604020202020204" pitchFamily="34" charset="0"/>
        <a:buChar char="•"/>
        <a:defRPr sz="1800">
          <a:solidFill>
            <a:schemeClr val="tx1"/>
          </a:solidFill>
          <a:latin typeface="Lato" panose="020F0502020204030203" pitchFamily="34" charset="0"/>
        </a:defRPr>
      </a:lvl3pPr>
      <a:lvl4pPr marL="12001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Lato" panose="020F0502020204030203" pitchFamily="34" charset="0"/>
        </a:defRPr>
      </a:lvl4pPr>
      <a:lvl5pPr marL="15430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Lato" panose="020F0502020204030203" pitchFamily="34"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8C7451-74D1-BDA1-44AD-641056FA2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1A1A77-DC44-216F-66E9-052783BFFD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13713-473A-D891-A545-9B632D4047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11/20/2024</a:t>
            </a:r>
          </a:p>
        </p:txBody>
      </p:sp>
      <p:sp>
        <p:nvSpPr>
          <p:cNvPr id="5" name="Footer Placeholder 4">
            <a:extLst>
              <a:ext uri="{FF2B5EF4-FFF2-40B4-BE49-F238E27FC236}">
                <a16:creationId xmlns:a16="http://schemas.microsoft.com/office/drawing/2014/main" id="{68AE53E5-7178-2B46-2CE7-D52D4DF668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Fiscal Year 2025 City Council Budget Retreat </a:t>
            </a:r>
          </a:p>
        </p:txBody>
      </p:sp>
      <p:sp>
        <p:nvSpPr>
          <p:cNvPr id="6" name="Slide Number Placeholder 5">
            <a:extLst>
              <a:ext uri="{FF2B5EF4-FFF2-40B4-BE49-F238E27FC236}">
                <a16:creationId xmlns:a16="http://schemas.microsoft.com/office/drawing/2014/main" id="{C7DCC4A9-6B41-DD40-0C10-5C6339E9B7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CA3EC7-486E-47E1-AA3D-CC66BAFEEB30}" type="slidenum">
              <a:rPr lang="en-US" smtClean="0"/>
              <a:t>‹#›</a:t>
            </a:fld>
            <a:endParaRPr lang="en-US"/>
          </a:p>
        </p:txBody>
      </p:sp>
    </p:spTree>
    <p:extLst>
      <p:ext uri="{BB962C8B-B14F-4D97-AF65-F5344CB8AC3E}">
        <p14:creationId xmlns:p14="http://schemas.microsoft.com/office/powerpoint/2010/main" val="163905852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91F25"/>
        </a:solidFill>
        <a:effectLst/>
      </p:bgPr>
    </p:bg>
    <p:spTree>
      <p:nvGrpSpPr>
        <p:cNvPr id="1" name=""/>
        <p:cNvGrpSpPr/>
        <p:nvPr/>
      </p:nvGrpSpPr>
      <p:grpSpPr>
        <a:xfrm>
          <a:off x="0" y="0"/>
          <a:ext cx="0" cy="0"/>
          <a:chOff x="0" y="0"/>
          <a:chExt cx="0" cy="0"/>
        </a:xfrm>
      </p:grpSpPr>
      <p:sp>
        <p:nvSpPr>
          <p:cNvPr id="23" name="Slide Number Placeholder 5"/>
          <p:cNvSpPr txBox="1">
            <a:spLocks/>
          </p:cNvSpPr>
          <p:nvPr userDrawn="1"/>
        </p:nvSpPr>
        <p:spPr>
          <a:xfrm>
            <a:off x="29636" y="6346332"/>
            <a:ext cx="518587" cy="366183"/>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ctr" defTabSz="1031576" rtl="0" eaLnBrk="1" fontAlgn="auto" latinLnBrk="0" hangingPunct="1">
              <a:lnSpc>
                <a:spcPct val="100000"/>
              </a:lnSpc>
              <a:spcBef>
                <a:spcPts val="0"/>
              </a:spcBef>
              <a:spcAft>
                <a:spcPts val="0"/>
              </a:spcAft>
              <a:buClrTx/>
              <a:buSzTx/>
              <a:buFontTx/>
              <a:buNone/>
              <a:tabLst/>
              <a:defRPr/>
            </a:pPr>
            <a:fld id="{FF14B9FE-21E6-4B09-A80A-6ECAFC8A0C01}" type="slidenum">
              <a:rPr kumimoji="0" lang="en-US" sz="9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031576"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24" name="Title 2"/>
          <p:cNvSpPr txBox="1">
            <a:spLocks/>
          </p:cNvSpPr>
          <p:nvPr userDrawn="1"/>
        </p:nvSpPr>
        <p:spPr>
          <a:xfrm>
            <a:off x="548222" y="6460174"/>
            <a:ext cx="2436281" cy="138499"/>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b="0" kern="1500">
                <a:solidFill>
                  <a:schemeClr val="bg1">
                    <a:lumMod val="75000"/>
                  </a:schemeClr>
                </a:solidFill>
              </a:rPr>
              <a:t>| </a:t>
            </a:r>
            <a:r>
              <a:rPr lang="en-US" sz="900" b="0" kern="1500" err="1">
                <a:solidFill>
                  <a:schemeClr val="bg1">
                    <a:lumMod val="75000"/>
                  </a:schemeClr>
                </a:solidFill>
              </a:rPr>
              <a:t>SlideSalad</a:t>
            </a:r>
            <a:r>
              <a:rPr lang="en-US" sz="900" b="0" kern="1500" baseline="0">
                <a:solidFill>
                  <a:schemeClr val="bg1">
                    <a:lumMod val="75000"/>
                  </a:schemeClr>
                </a:solidFill>
              </a:rPr>
              <a:t> | </a:t>
            </a:r>
            <a:r>
              <a:rPr lang="en-US" sz="900" b="0" kern="1500">
                <a:solidFill>
                  <a:schemeClr val="bg1">
                    <a:lumMod val="75000"/>
                  </a:schemeClr>
                </a:solidFill>
              </a:rPr>
              <a:t>Date 2018</a:t>
            </a:r>
          </a:p>
        </p:txBody>
      </p:sp>
      <p:grpSp>
        <p:nvGrpSpPr>
          <p:cNvPr id="25" name="Group 24"/>
          <p:cNvGrpSpPr/>
          <p:nvPr userDrawn="1"/>
        </p:nvGrpSpPr>
        <p:grpSpPr>
          <a:xfrm>
            <a:off x="9898867" y="6399578"/>
            <a:ext cx="1727989" cy="234299"/>
            <a:chOff x="4336224" y="3127207"/>
            <a:chExt cx="3519553" cy="636288"/>
          </a:xfrm>
          <a:solidFill>
            <a:schemeClr val="bg1">
              <a:lumMod val="85000"/>
            </a:schemeClr>
          </a:solidFill>
        </p:grpSpPr>
        <p:grpSp>
          <p:nvGrpSpPr>
            <p:cNvPr id="26" name="Group 25"/>
            <p:cNvGrpSpPr/>
            <p:nvPr/>
          </p:nvGrpSpPr>
          <p:grpSpPr>
            <a:xfrm>
              <a:off x="6057257" y="3138948"/>
              <a:ext cx="1798520" cy="612809"/>
              <a:chOff x="4542943" y="2354210"/>
              <a:chExt cx="1348890" cy="459607"/>
            </a:xfrm>
            <a:grpFill/>
          </p:grpSpPr>
          <p:sp>
            <p:nvSpPr>
              <p:cNvPr id="34" name="Freeform 10"/>
              <p:cNvSpPr>
                <a:spLocks/>
              </p:cNvSpPr>
              <p:nvPr/>
            </p:nvSpPr>
            <p:spPr bwMode="auto">
              <a:xfrm>
                <a:off x="4542943" y="2486280"/>
                <a:ext cx="234207" cy="327535"/>
              </a:xfrm>
              <a:custGeom>
                <a:avLst/>
                <a:gdLst>
                  <a:gd name="T0" fmla="*/ 56 w 56"/>
                  <a:gd name="T1" fmla="*/ 55 h 77"/>
                  <a:gd name="T2" fmla="*/ 29 w 56"/>
                  <a:gd name="T3" fmla="*/ 77 h 77"/>
                  <a:gd name="T4" fmla="*/ 2 w 56"/>
                  <a:gd name="T5" fmla="*/ 70 h 77"/>
                  <a:gd name="T6" fmla="*/ 0 w 56"/>
                  <a:gd name="T7" fmla="*/ 66 h 77"/>
                  <a:gd name="T8" fmla="*/ 5 w 56"/>
                  <a:gd name="T9" fmla="*/ 60 h 77"/>
                  <a:gd name="T10" fmla="*/ 8 w 56"/>
                  <a:gd name="T11" fmla="*/ 60 h 77"/>
                  <a:gd name="T12" fmla="*/ 28 w 56"/>
                  <a:gd name="T13" fmla="*/ 65 h 77"/>
                  <a:gd name="T14" fmla="*/ 44 w 56"/>
                  <a:gd name="T15" fmla="*/ 54 h 77"/>
                  <a:gd name="T16" fmla="*/ 0 w 56"/>
                  <a:gd name="T17" fmla="*/ 23 h 77"/>
                  <a:gd name="T18" fmla="*/ 29 w 56"/>
                  <a:gd name="T19" fmla="*/ 0 h 77"/>
                  <a:gd name="T20" fmla="*/ 49 w 56"/>
                  <a:gd name="T21" fmla="*/ 4 h 77"/>
                  <a:gd name="T22" fmla="*/ 54 w 56"/>
                  <a:gd name="T23" fmla="*/ 9 h 77"/>
                  <a:gd name="T24" fmla="*/ 48 w 56"/>
                  <a:gd name="T25" fmla="*/ 15 h 77"/>
                  <a:gd name="T26" fmla="*/ 46 w 56"/>
                  <a:gd name="T27" fmla="*/ 15 h 77"/>
                  <a:gd name="T28" fmla="*/ 30 w 56"/>
                  <a:gd name="T29" fmla="*/ 12 h 77"/>
                  <a:gd name="T30" fmla="*/ 13 w 56"/>
                  <a:gd name="T31" fmla="*/ 22 h 77"/>
                  <a:gd name="T32" fmla="*/ 56 w 56"/>
                  <a:gd name="T33"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77">
                    <a:moveTo>
                      <a:pt x="56" y="55"/>
                    </a:moveTo>
                    <a:cubicBezTo>
                      <a:pt x="56" y="67"/>
                      <a:pt x="47" y="77"/>
                      <a:pt x="29" y="77"/>
                    </a:cubicBezTo>
                    <a:cubicBezTo>
                      <a:pt x="18" y="77"/>
                      <a:pt x="10" y="74"/>
                      <a:pt x="2" y="70"/>
                    </a:cubicBezTo>
                    <a:cubicBezTo>
                      <a:pt x="1" y="69"/>
                      <a:pt x="0" y="68"/>
                      <a:pt x="0" y="66"/>
                    </a:cubicBezTo>
                    <a:cubicBezTo>
                      <a:pt x="0" y="63"/>
                      <a:pt x="2" y="60"/>
                      <a:pt x="5" y="60"/>
                    </a:cubicBezTo>
                    <a:cubicBezTo>
                      <a:pt x="6" y="60"/>
                      <a:pt x="7" y="60"/>
                      <a:pt x="8" y="60"/>
                    </a:cubicBezTo>
                    <a:cubicBezTo>
                      <a:pt x="13" y="63"/>
                      <a:pt x="19" y="65"/>
                      <a:pt x="28" y="65"/>
                    </a:cubicBezTo>
                    <a:cubicBezTo>
                      <a:pt x="39" y="65"/>
                      <a:pt x="44" y="61"/>
                      <a:pt x="44" y="54"/>
                    </a:cubicBezTo>
                    <a:cubicBezTo>
                      <a:pt x="44" y="42"/>
                      <a:pt x="0" y="49"/>
                      <a:pt x="0" y="23"/>
                    </a:cubicBezTo>
                    <a:cubicBezTo>
                      <a:pt x="0" y="10"/>
                      <a:pt x="10" y="0"/>
                      <a:pt x="29" y="0"/>
                    </a:cubicBezTo>
                    <a:cubicBezTo>
                      <a:pt x="36" y="0"/>
                      <a:pt x="44" y="2"/>
                      <a:pt x="49" y="4"/>
                    </a:cubicBezTo>
                    <a:cubicBezTo>
                      <a:pt x="52" y="5"/>
                      <a:pt x="54" y="7"/>
                      <a:pt x="54" y="9"/>
                    </a:cubicBezTo>
                    <a:cubicBezTo>
                      <a:pt x="54" y="12"/>
                      <a:pt x="51" y="15"/>
                      <a:pt x="48" y="15"/>
                    </a:cubicBezTo>
                    <a:cubicBezTo>
                      <a:pt x="47" y="15"/>
                      <a:pt x="47" y="15"/>
                      <a:pt x="46" y="15"/>
                    </a:cubicBezTo>
                    <a:cubicBezTo>
                      <a:pt x="41" y="13"/>
                      <a:pt x="36" y="12"/>
                      <a:pt x="30" y="12"/>
                    </a:cubicBezTo>
                    <a:cubicBezTo>
                      <a:pt x="19" y="12"/>
                      <a:pt x="13" y="17"/>
                      <a:pt x="13" y="22"/>
                    </a:cubicBezTo>
                    <a:cubicBezTo>
                      <a:pt x="13" y="37"/>
                      <a:pt x="56" y="27"/>
                      <a:pt x="56"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5" name="Freeform 11"/>
              <p:cNvSpPr>
                <a:spLocks noEditPoints="1"/>
              </p:cNvSpPr>
              <p:nvPr/>
            </p:nvSpPr>
            <p:spPr bwMode="auto">
              <a:xfrm>
                <a:off x="4814130" y="2486280"/>
                <a:ext cx="267665" cy="327535"/>
              </a:xfrm>
              <a:custGeom>
                <a:avLst/>
                <a:gdLst>
                  <a:gd name="T0" fmla="*/ 64 w 64"/>
                  <a:gd name="T1" fmla="*/ 29 h 77"/>
                  <a:gd name="T2" fmla="*/ 64 w 64"/>
                  <a:gd name="T3" fmla="*/ 70 h 77"/>
                  <a:gd name="T4" fmla="*/ 58 w 64"/>
                  <a:gd name="T5" fmla="*/ 76 h 77"/>
                  <a:gd name="T6" fmla="*/ 51 w 64"/>
                  <a:gd name="T7" fmla="*/ 70 h 77"/>
                  <a:gd name="T8" fmla="*/ 51 w 64"/>
                  <a:gd name="T9" fmla="*/ 66 h 77"/>
                  <a:gd name="T10" fmla="*/ 24 w 64"/>
                  <a:gd name="T11" fmla="*/ 77 h 77"/>
                  <a:gd name="T12" fmla="*/ 0 w 64"/>
                  <a:gd name="T13" fmla="*/ 55 h 77"/>
                  <a:gd name="T14" fmla="*/ 34 w 64"/>
                  <a:gd name="T15" fmla="*/ 32 h 77"/>
                  <a:gd name="T16" fmla="*/ 51 w 64"/>
                  <a:gd name="T17" fmla="*/ 32 h 77"/>
                  <a:gd name="T18" fmla="*/ 51 w 64"/>
                  <a:gd name="T19" fmla="*/ 31 h 77"/>
                  <a:gd name="T20" fmla="*/ 32 w 64"/>
                  <a:gd name="T21" fmla="*/ 13 h 77"/>
                  <a:gd name="T22" fmla="*/ 13 w 64"/>
                  <a:gd name="T23" fmla="*/ 16 h 77"/>
                  <a:gd name="T24" fmla="*/ 11 w 64"/>
                  <a:gd name="T25" fmla="*/ 16 h 77"/>
                  <a:gd name="T26" fmla="*/ 5 w 64"/>
                  <a:gd name="T27" fmla="*/ 11 h 77"/>
                  <a:gd name="T28" fmla="*/ 9 w 64"/>
                  <a:gd name="T29" fmla="*/ 5 h 77"/>
                  <a:gd name="T30" fmla="*/ 34 w 64"/>
                  <a:gd name="T31" fmla="*/ 0 h 77"/>
                  <a:gd name="T32" fmla="*/ 64 w 64"/>
                  <a:gd name="T33" fmla="*/ 29 h 77"/>
                  <a:gd name="T34" fmla="*/ 51 w 64"/>
                  <a:gd name="T35" fmla="*/ 54 h 77"/>
                  <a:gd name="T36" fmla="*/ 51 w 64"/>
                  <a:gd name="T37" fmla="*/ 42 h 77"/>
                  <a:gd name="T38" fmla="*/ 35 w 64"/>
                  <a:gd name="T39" fmla="*/ 42 h 77"/>
                  <a:gd name="T40" fmla="*/ 14 w 64"/>
                  <a:gd name="T41" fmla="*/ 54 h 77"/>
                  <a:gd name="T42" fmla="*/ 29 w 64"/>
                  <a:gd name="T43" fmla="*/ 65 h 77"/>
                  <a:gd name="T44" fmla="*/ 51 w 64"/>
                  <a:gd name="T45" fmla="*/ 5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77">
                    <a:moveTo>
                      <a:pt x="64" y="29"/>
                    </a:moveTo>
                    <a:cubicBezTo>
                      <a:pt x="64" y="70"/>
                      <a:pt x="64" y="70"/>
                      <a:pt x="64" y="70"/>
                    </a:cubicBezTo>
                    <a:cubicBezTo>
                      <a:pt x="64" y="73"/>
                      <a:pt x="61" y="76"/>
                      <a:pt x="58" y="76"/>
                    </a:cubicBezTo>
                    <a:cubicBezTo>
                      <a:pt x="54" y="76"/>
                      <a:pt x="51" y="73"/>
                      <a:pt x="51" y="70"/>
                    </a:cubicBezTo>
                    <a:cubicBezTo>
                      <a:pt x="51" y="66"/>
                      <a:pt x="51" y="66"/>
                      <a:pt x="51" y="66"/>
                    </a:cubicBezTo>
                    <a:cubicBezTo>
                      <a:pt x="46" y="71"/>
                      <a:pt x="38" y="77"/>
                      <a:pt x="24" y="77"/>
                    </a:cubicBezTo>
                    <a:cubicBezTo>
                      <a:pt x="11" y="77"/>
                      <a:pt x="0" y="69"/>
                      <a:pt x="0" y="55"/>
                    </a:cubicBezTo>
                    <a:cubicBezTo>
                      <a:pt x="0" y="42"/>
                      <a:pt x="11" y="32"/>
                      <a:pt x="34" y="32"/>
                    </a:cubicBezTo>
                    <a:cubicBezTo>
                      <a:pt x="51" y="32"/>
                      <a:pt x="51" y="32"/>
                      <a:pt x="51" y="32"/>
                    </a:cubicBezTo>
                    <a:cubicBezTo>
                      <a:pt x="51" y="31"/>
                      <a:pt x="51" y="31"/>
                      <a:pt x="51" y="31"/>
                    </a:cubicBezTo>
                    <a:cubicBezTo>
                      <a:pt x="51" y="18"/>
                      <a:pt x="45" y="13"/>
                      <a:pt x="32" y="13"/>
                    </a:cubicBezTo>
                    <a:cubicBezTo>
                      <a:pt x="24" y="13"/>
                      <a:pt x="18" y="14"/>
                      <a:pt x="13" y="16"/>
                    </a:cubicBezTo>
                    <a:cubicBezTo>
                      <a:pt x="12" y="16"/>
                      <a:pt x="11" y="16"/>
                      <a:pt x="11" y="16"/>
                    </a:cubicBezTo>
                    <a:cubicBezTo>
                      <a:pt x="8" y="16"/>
                      <a:pt x="5" y="14"/>
                      <a:pt x="5" y="11"/>
                    </a:cubicBezTo>
                    <a:cubicBezTo>
                      <a:pt x="5" y="8"/>
                      <a:pt x="7" y="6"/>
                      <a:pt x="9" y="5"/>
                    </a:cubicBezTo>
                    <a:cubicBezTo>
                      <a:pt x="16" y="3"/>
                      <a:pt x="24" y="0"/>
                      <a:pt x="34" y="0"/>
                    </a:cubicBezTo>
                    <a:cubicBezTo>
                      <a:pt x="55" y="0"/>
                      <a:pt x="64" y="15"/>
                      <a:pt x="64" y="29"/>
                    </a:cubicBezTo>
                    <a:close/>
                    <a:moveTo>
                      <a:pt x="51" y="54"/>
                    </a:moveTo>
                    <a:cubicBezTo>
                      <a:pt x="51" y="42"/>
                      <a:pt x="51" y="42"/>
                      <a:pt x="51" y="42"/>
                    </a:cubicBezTo>
                    <a:cubicBezTo>
                      <a:pt x="35" y="42"/>
                      <a:pt x="35" y="42"/>
                      <a:pt x="35" y="42"/>
                    </a:cubicBezTo>
                    <a:cubicBezTo>
                      <a:pt x="22" y="42"/>
                      <a:pt x="14" y="45"/>
                      <a:pt x="14" y="54"/>
                    </a:cubicBezTo>
                    <a:cubicBezTo>
                      <a:pt x="14" y="60"/>
                      <a:pt x="17" y="65"/>
                      <a:pt x="29" y="65"/>
                    </a:cubicBezTo>
                    <a:cubicBezTo>
                      <a:pt x="38" y="65"/>
                      <a:pt x="46" y="60"/>
                      <a:pt x="5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6" name="Freeform 12"/>
              <p:cNvSpPr>
                <a:spLocks/>
              </p:cNvSpPr>
              <p:nvPr/>
            </p:nvSpPr>
            <p:spPr bwMode="auto">
              <a:xfrm>
                <a:off x="5145189" y="2354210"/>
                <a:ext cx="52829" cy="456085"/>
              </a:xfrm>
              <a:custGeom>
                <a:avLst/>
                <a:gdLst>
                  <a:gd name="T0" fmla="*/ 13 w 13"/>
                  <a:gd name="T1" fmla="*/ 7 h 107"/>
                  <a:gd name="T2" fmla="*/ 13 w 13"/>
                  <a:gd name="T3" fmla="*/ 101 h 107"/>
                  <a:gd name="T4" fmla="*/ 7 w 13"/>
                  <a:gd name="T5" fmla="*/ 107 h 107"/>
                  <a:gd name="T6" fmla="*/ 0 w 13"/>
                  <a:gd name="T7" fmla="*/ 101 h 107"/>
                  <a:gd name="T8" fmla="*/ 0 w 13"/>
                  <a:gd name="T9" fmla="*/ 7 h 107"/>
                  <a:gd name="T10" fmla="*/ 7 w 13"/>
                  <a:gd name="T11" fmla="*/ 0 h 107"/>
                  <a:gd name="T12" fmla="*/ 13 w 13"/>
                  <a:gd name="T13" fmla="*/ 7 h 107"/>
                </a:gdLst>
                <a:ahLst/>
                <a:cxnLst>
                  <a:cxn ang="0">
                    <a:pos x="T0" y="T1"/>
                  </a:cxn>
                  <a:cxn ang="0">
                    <a:pos x="T2" y="T3"/>
                  </a:cxn>
                  <a:cxn ang="0">
                    <a:pos x="T4" y="T5"/>
                  </a:cxn>
                  <a:cxn ang="0">
                    <a:pos x="T6" y="T7"/>
                  </a:cxn>
                  <a:cxn ang="0">
                    <a:pos x="T8" y="T9"/>
                  </a:cxn>
                  <a:cxn ang="0">
                    <a:pos x="T10" y="T11"/>
                  </a:cxn>
                  <a:cxn ang="0">
                    <a:pos x="T12" y="T13"/>
                  </a:cxn>
                </a:cxnLst>
                <a:rect l="0" t="0" r="r" b="b"/>
                <a:pathLst>
                  <a:path w="13" h="107">
                    <a:moveTo>
                      <a:pt x="13" y="7"/>
                    </a:moveTo>
                    <a:cubicBezTo>
                      <a:pt x="13" y="101"/>
                      <a:pt x="13" y="101"/>
                      <a:pt x="13" y="101"/>
                    </a:cubicBezTo>
                    <a:cubicBezTo>
                      <a:pt x="13" y="104"/>
                      <a:pt x="10" y="107"/>
                      <a:pt x="7" y="107"/>
                    </a:cubicBezTo>
                    <a:cubicBezTo>
                      <a:pt x="3" y="107"/>
                      <a:pt x="0" y="104"/>
                      <a:pt x="0" y="101"/>
                    </a:cubicBezTo>
                    <a:cubicBezTo>
                      <a:pt x="0" y="7"/>
                      <a:pt x="0" y="7"/>
                      <a:pt x="0" y="7"/>
                    </a:cubicBezTo>
                    <a:cubicBezTo>
                      <a:pt x="0" y="3"/>
                      <a:pt x="3" y="0"/>
                      <a:pt x="7" y="0"/>
                    </a:cubicBezTo>
                    <a:cubicBezTo>
                      <a:pt x="10" y="0"/>
                      <a:pt x="13" y="3"/>
                      <a:pt x="1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7" name="Freeform 13"/>
              <p:cNvSpPr>
                <a:spLocks noEditPoints="1"/>
              </p:cNvSpPr>
              <p:nvPr/>
            </p:nvSpPr>
            <p:spPr bwMode="auto">
              <a:xfrm>
                <a:off x="5257890" y="2486280"/>
                <a:ext cx="265904" cy="327535"/>
              </a:xfrm>
              <a:custGeom>
                <a:avLst/>
                <a:gdLst>
                  <a:gd name="T0" fmla="*/ 64 w 64"/>
                  <a:gd name="T1" fmla="*/ 29 h 77"/>
                  <a:gd name="T2" fmla="*/ 64 w 64"/>
                  <a:gd name="T3" fmla="*/ 70 h 77"/>
                  <a:gd name="T4" fmla="*/ 57 w 64"/>
                  <a:gd name="T5" fmla="*/ 76 h 77"/>
                  <a:gd name="T6" fmla="*/ 51 w 64"/>
                  <a:gd name="T7" fmla="*/ 70 h 77"/>
                  <a:gd name="T8" fmla="*/ 51 w 64"/>
                  <a:gd name="T9" fmla="*/ 66 h 77"/>
                  <a:gd name="T10" fmla="*/ 24 w 64"/>
                  <a:gd name="T11" fmla="*/ 77 h 77"/>
                  <a:gd name="T12" fmla="*/ 0 w 64"/>
                  <a:gd name="T13" fmla="*/ 55 h 77"/>
                  <a:gd name="T14" fmla="*/ 33 w 64"/>
                  <a:gd name="T15" fmla="*/ 32 h 77"/>
                  <a:gd name="T16" fmla="*/ 51 w 64"/>
                  <a:gd name="T17" fmla="*/ 32 h 77"/>
                  <a:gd name="T18" fmla="*/ 51 w 64"/>
                  <a:gd name="T19" fmla="*/ 31 h 77"/>
                  <a:gd name="T20" fmla="*/ 31 w 64"/>
                  <a:gd name="T21" fmla="*/ 13 h 77"/>
                  <a:gd name="T22" fmla="*/ 12 w 64"/>
                  <a:gd name="T23" fmla="*/ 16 h 77"/>
                  <a:gd name="T24" fmla="*/ 10 w 64"/>
                  <a:gd name="T25" fmla="*/ 16 h 77"/>
                  <a:gd name="T26" fmla="*/ 5 w 64"/>
                  <a:gd name="T27" fmla="*/ 11 h 77"/>
                  <a:gd name="T28" fmla="*/ 9 w 64"/>
                  <a:gd name="T29" fmla="*/ 5 h 77"/>
                  <a:gd name="T30" fmla="*/ 34 w 64"/>
                  <a:gd name="T31" fmla="*/ 0 h 77"/>
                  <a:gd name="T32" fmla="*/ 64 w 64"/>
                  <a:gd name="T33" fmla="*/ 29 h 77"/>
                  <a:gd name="T34" fmla="*/ 51 w 64"/>
                  <a:gd name="T35" fmla="*/ 54 h 77"/>
                  <a:gd name="T36" fmla="*/ 51 w 64"/>
                  <a:gd name="T37" fmla="*/ 42 h 77"/>
                  <a:gd name="T38" fmla="*/ 35 w 64"/>
                  <a:gd name="T39" fmla="*/ 42 h 77"/>
                  <a:gd name="T40" fmla="*/ 13 w 64"/>
                  <a:gd name="T41" fmla="*/ 54 h 77"/>
                  <a:gd name="T42" fmla="*/ 29 w 64"/>
                  <a:gd name="T43" fmla="*/ 65 h 77"/>
                  <a:gd name="T44" fmla="*/ 51 w 64"/>
                  <a:gd name="T45" fmla="*/ 5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77">
                    <a:moveTo>
                      <a:pt x="64" y="29"/>
                    </a:moveTo>
                    <a:cubicBezTo>
                      <a:pt x="64" y="70"/>
                      <a:pt x="64" y="70"/>
                      <a:pt x="64" y="70"/>
                    </a:cubicBezTo>
                    <a:cubicBezTo>
                      <a:pt x="64" y="73"/>
                      <a:pt x="61" y="76"/>
                      <a:pt x="57" y="76"/>
                    </a:cubicBezTo>
                    <a:cubicBezTo>
                      <a:pt x="54" y="76"/>
                      <a:pt x="51" y="73"/>
                      <a:pt x="51" y="70"/>
                    </a:cubicBezTo>
                    <a:cubicBezTo>
                      <a:pt x="51" y="66"/>
                      <a:pt x="51" y="66"/>
                      <a:pt x="51" y="66"/>
                    </a:cubicBezTo>
                    <a:cubicBezTo>
                      <a:pt x="46" y="71"/>
                      <a:pt x="37" y="77"/>
                      <a:pt x="24" y="77"/>
                    </a:cubicBezTo>
                    <a:cubicBezTo>
                      <a:pt x="11" y="77"/>
                      <a:pt x="0" y="69"/>
                      <a:pt x="0" y="55"/>
                    </a:cubicBezTo>
                    <a:cubicBezTo>
                      <a:pt x="0" y="42"/>
                      <a:pt x="11" y="32"/>
                      <a:pt x="33" y="32"/>
                    </a:cubicBezTo>
                    <a:cubicBezTo>
                      <a:pt x="51" y="32"/>
                      <a:pt x="51" y="32"/>
                      <a:pt x="51" y="32"/>
                    </a:cubicBezTo>
                    <a:cubicBezTo>
                      <a:pt x="51" y="31"/>
                      <a:pt x="51" y="31"/>
                      <a:pt x="51" y="31"/>
                    </a:cubicBezTo>
                    <a:cubicBezTo>
                      <a:pt x="51" y="18"/>
                      <a:pt x="44" y="13"/>
                      <a:pt x="31" y="13"/>
                    </a:cubicBezTo>
                    <a:cubicBezTo>
                      <a:pt x="23" y="13"/>
                      <a:pt x="18" y="14"/>
                      <a:pt x="12" y="16"/>
                    </a:cubicBezTo>
                    <a:cubicBezTo>
                      <a:pt x="12" y="16"/>
                      <a:pt x="11" y="16"/>
                      <a:pt x="10" y="16"/>
                    </a:cubicBezTo>
                    <a:cubicBezTo>
                      <a:pt x="7" y="16"/>
                      <a:pt x="5" y="14"/>
                      <a:pt x="5" y="11"/>
                    </a:cubicBezTo>
                    <a:cubicBezTo>
                      <a:pt x="5" y="8"/>
                      <a:pt x="6" y="6"/>
                      <a:pt x="9" y="5"/>
                    </a:cubicBezTo>
                    <a:cubicBezTo>
                      <a:pt x="16" y="3"/>
                      <a:pt x="24" y="0"/>
                      <a:pt x="34" y="0"/>
                    </a:cubicBezTo>
                    <a:cubicBezTo>
                      <a:pt x="55" y="0"/>
                      <a:pt x="64" y="15"/>
                      <a:pt x="64" y="29"/>
                    </a:cubicBezTo>
                    <a:close/>
                    <a:moveTo>
                      <a:pt x="51" y="54"/>
                    </a:moveTo>
                    <a:cubicBezTo>
                      <a:pt x="51" y="42"/>
                      <a:pt x="51" y="42"/>
                      <a:pt x="51" y="42"/>
                    </a:cubicBezTo>
                    <a:cubicBezTo>
                      <a:pt x="35" y="42"/>
                      <a:pt x="35" y="42"/>
                      <a:pt x="35" y="42"/>
                    </a:cubicBezTo>
                    <a:cubicBezTo>
                      <a:pt x="21" y="42"/>
                      <a:pt x="13" y="45"/>
                      <a:pt x="13" y="54"/>
                    </a:cubicBezTo>
                    <a:cubicBezTo>
                      <a:pt x="13" y="60"/>
                      <a:pt x="17" y="65"/>
                      <a:pt x="29" y="65"/>
                    </a:cubicBezTo>
                    <a:cubicBezTo>
                      <a:pt x="38" y="65"/>
                      <a:pt x="46" y="60"/>
                      <a:pt x="5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8" name="Freeform 14"/>
              <p:cNvSpPr>
                <a:spLocks noEditPoints="1"/>
              </p:cNvSpPr>
              <p:nvPr/>
            </p:nvSpPr>
            <p:spPr bwMode="auto">
              <a:xfrm>
                <a:off x="5587188" y="2354210"/>
                <a:ext cx="304645" cy="459607"/>
              </a:xfrm>
              <a:custGeom>
                <a:avLst/>
                <a:gdLst>
                  <a:gd name="T0" fmla="*/ 60 w 73"/>
                  <a:gd name="T1" fmla="*/ 42 h 108"/>
                  <a:gd name="T2" fmla="*/ 60 w 73"/>
                  <a:gd name="T3" fmla="*/ 7 h 108"/>
                  <a:gd name="T4" fmla="*/ 67 w 73"/>
                  <a:gd name="T5" fmla="*/ 0 h 108"/>
                  <a:gd name="T6" fmla="*/ 73 w 73"/>
                  <a:gd name="T7" fmla="*/ 7 h 108"/>
                  <a:gd name="T8" fmla="*/ 73 w 73"/>
                  <a:gd name="T9" fmla="*/ 101 h 108"/>
                  <a:gd name="T10" fmla="*/ 67 w 73"/>
                  <a:gd name="T11" fmla="*/ 107 h 108"/>
                  <a:gd name="T12" fmla="*/ 60 w 73"/>
                  <a:gd name="T13" fmla="*/ 101 h 108"/>
                  <a:gd name="T14" fmla="*/ 60 w 73"/>
                  <a:gd name="T15" fmla="*/ 97 h 108"/>
                  <a:gd name="T16" fmla="*/ 35 w 73"/>
                  <a:gd name="T17" fmla="*/ 108 h 108"/>
                  <a:gd name="T18" fmla="*/ 0 w 73"/>
                  <a:gd name="T19" fmla="*/ 70 h 108"/>
                  <a:gd name="T20" fmla="*/ 35 w 73"/>
                  <a:gd name="T21" fmla="*/ 31 h 108"/>
                  <a:gd name="T22" fmla="*/ 60 w 73"/>
                  <a:gd name="T23" fmla="*/ 42 h 108"/>
                  <a:gd name="T24" fmla="*/ 60 w 73"/>
                  <a:gd name="T25" fmla="*/ 85 h 108"/>
                  <a:gd name="T26" fmla="*/ 60 w 73"/>
                  <a:gd name="T27" fmla="*/ 54 h 108"/>
                  <a:gd name="T28" fmla="*/ 37 w 73"/>
                  <a:gd name="T29" fmla="*/ 44 h 108"/>
                  <a:gd name="T30" fmla="*/ 14 w 73"/>
                  <a:gd name="T31" fmla="*/ 70 h 108"/>
                  <a:gd name="T32" fmla="*/ 37 w 73"/>
                  <a:gd name="T33" fmla="*/ 96 h 108"/>
                  <a:gd name="T34" fmla="*/ 60 w 73"/>
                  <a:gd name="T35" fmla="*/ 8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08">
                    <a:moveTo>
                      <a:pt x="60" y="42"/>
                    </a:moveTo>
                    <a:cubicBezTo>
                      <a:pt x="60" y="7"/>
                      <a:pt x="60" y="7"/>
                      <a:pt x="60" y="7"/>
                    </a:cubicBezTo>
                    <a:cubicBezTo>
                      <a:pt x="60" y="3"/>
                      <a:pt x="63" y="0"/>
                      <a:pt x="67" y="0"/>
                    </a:cubicBezTo>
                    <a:cubicBezTo>
                      <a:pt x="70" y="0"/>
                      <a:pt x="73" y="3"/>
                      <a:pt x="73" y="7"/>
                    </a:cubicBezTo>
                    <a:cubicBezTo>
                      <a:pt x="73" y="101"/>
                      <a:pt x="73" y="101"/>
                      <a:pt x="73" y="101"/>
                    </a:cubicBezTo>
                    <a:cubicBezTo>
                      <a:pt x="73" y="104"/>
                      <a:pt x="70" y="107"/>
                      <a:pt x="67" y="107"/>
                    </a:cubicBezTo>
                    <a:cubicBezTo>
                      <a:pt x="63" y="107"/>
                      <a:pt x="60" y="104"/>
                      <a:pt x="60" y="101"/>
                    </a:cubicBezTo>
                    <a:cubicBezTo>
                      <a:pt x="60" y="97"/>
                      <a:pt x="60" y="97"/>
                      <a:pt x="60" y="97"/>
                    </a:cubicBezTo>
                    <a:cubicBezTo>
                      <a:pt x="53" y="104"/>
                      <a:pt x="46" y="108"/>
                      <a:pt x="35" y="108"/>
                    </a:cubicBezTo>
                    <a:cubicBezTo>
                      <a:pt x="18" y="108"/>
                      <a:pt x="0" y="94"/>
                      <a:pt x="0" y="70"/>
                    </a:cubicBezTo>
                    <a:cubicBezTo>
                      <a:pt x="0" y="45"/>
                      <a:pt x="18" y="31"/>
                      <a:pt x="35" y="31"/>
                    </a:cubicBezTo>
                    <a:cubicBezTo>
                      <a:pt x="46" y="31"/>
                      <a:pt x="53" y="35"/>
                      <a:pt x="60" y="42"/>
                    </a:cubicBezTo>
                    <a:close/>
                    <a:moveTo>
                      <a:pt x="60" y="85"/>
                    </a:moveTo>
                    <a:cubicBezTo>
                      <a:pt x="60" y="54"/>
                      <a:pt x="60" y="54"/>
                      <a:pt x="60" y="54"/>
                    </a:cubicBezTo>
                    <a:cubicBezTo>
                      <a:pt x="54" y="48"/>
                      <a:pt x="47" y="44"/>
                      <a:pt x="37" y="44"/>
                    </a:cubicBezTo>
                    <a:cubicBezTo>
                      <a:pt x="24" y="44"/>
                      <a:pt x="14" y="52"/>
                      <a:pt x="14" y="70"/>
                    </a:cubicBezTo>
                    <a:cubicBezTo>
                      <a:pt x="14" y="87"/>
                      <a:pt x="24" y="96"/>
                      <a:pt x="37" y="96"/>
                    </a:cubicBezTo>
                    <a:cubicBezTo>
                      <a:pt x="47" y="96"/>
                      <a:pt x="54" y="91"/>
                      <a:pt x="6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nvGrpSpPr>
            <p:cNvPr id="27" name="Group 26"/>
            <p:cNvGrpSpPr/>
            <p:nvPr/>
          </p:nvGrpSpPr>
          <p:grpSpPr>
            <a:xfrm>
              <a:off x="4336224" y="3127207"/>
              <a:ext cx="1671729" cy="636288"/>
              <a:chOff x="3252167" y="2345405"/>
              <a:chExt cx="1253797" cy="477216"/>
            </a:xfrm>
            <a:grpFill/>
          </p:grpSpPr>
          <p:sp>
            <p:nvSpPr>
              <p:cNvPr id="28" name="Freeform 5"/>
              <p:cNvSpPr>
                <a:spLocks/>
              </p:cNvSpPr>
              <p:nvPr/>
            </p:nvSpPr>
            <p:spPr bwMode="auto">
              <a:xfrm>
                <a:off x="3252167" y="2477476"/>
                <a:ext cx="255338" cy="345145"/>
              </a:xfrm>
              <a:custGeom>
                <a:avLst/>
                <a:gdLst>
                  <a:gd name="T0" fmla="*/ 32 w 61"/>
                  <a:gd name="T1" fmla="*/ 33 h 81"/>
                  <a:gd name="T2" fmla="*/ 17 w 61"/>
                  <a:gd name="T3" fmla="*/ 24 h 81"/>
                  <a:gd name="T4" fmla="*/ 32 w 61"/>
                  <a:gd name="T5" fmla="*/ 16 h 81"/>
                  <a:gd name="T6" fmla="*/ 48 w 61"/>
                  <a:gd name="T7" fmla="*/ 19 h 81"/>
                  <a:gd name="T8" fmla="*/ 50 w 61"/>
                  <a:gd name="T9" fmla="*/ 19 h 81"/>
                  <a:gd name="T10" fmla="*/ 58 w 61"/>
                  <a:gd name="T11" fmla="*/ 11 h 81"/>
                  <a:gd name="T12" fmla="*/ 52 w 61"/>
                  <a:gd name="T13" fmla="*/ 4 h 81"/>
                  <a:gd name="T14" fmla="*/ 31 w 61"/>
                  <a:gd name="T15" fmla="*/ 0 h 81"/>
                  <a:gd name="T16" fmla="*/ 1 w 61"/>
                  <a:gd name="T17" fmla="*/ 25 h 81"/>
                  <a:gd name="T18" fmla="*/ 30 w 61"/>
                  <a:gd name="T19" fmla="*/ 49 h 81"/>
                  <a:gd name="T20" fmla="*/ 44 w 61"/>
                  <a:gd name="T21" fmla="*/ 56 h 81"/>
                  <a:gd name="T22" fmla="*/ 30 w 61"/>
                  <a:gd name="T23" fmla="*/ 65 h 81"/>
                  <a:gd name="T24" fmla="*/ 11 w 61"/>
                  <a:gd name="T25" fmla="*/ 61 h 81"/>
                  <a:gd name="T26" fmla="*/ 8 w 61"/>
                  <a:gd name="T27" fmla="*/ 60 h 81"/>
                  <a:gd name="T28" fmla="*/ 0 w 61"/>
                  <a:gd name="T29" fmla="*/ 68 h 81"/>
                  <a:gd name="T30" fmla="*/ 3 w 61"/>
                  <a:gd name="T31" fmla="*/ 74 h 81"/>
                  <a:gd name="T32" fmla="*/ 4 w 61"/>
                  <a:gd name="T33" fmla="*/ 74 h 81"/>
                  <a:gd name="T34" fmla="*/ 31 w 61"/>
                  <a:gd name="T35" fmla="*/ 81 h 81"/>
                  <a:gd name="T36" fmla="*/ 61 w 61"/>
                  <a:gd name="T37" fmla="*/ 57 h 81"/>
                  <a:gd name="T38" fmla="*/ 32 w 61"/>
                  <a:gd name="T3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81">
                    <a:moveTo>
                      <a:pt x="32" y="33"/>
                    </a:moveTo>
                    <a:cubicBezTo>
                      <a:pt x="23" y="31"/>
                      <a:pt x="17" y="29"/>
                      <a:pt x="17" y="24"/>
                    </a:cubicBezTo>
                    <a:cubicBezTo>
                      <a:pt x="17" y="19"/>
                      <a:pt x="23" y="16"/>
                      <a:pt x="32" y="16"/>
                    </a:cubicBezTo>
                    <a:cubicBezTo>
                      <a:pt x="37" y="16"/>
                      <a:pt x="42" y="17"/>
                      <a:pt x="48" y="19"/>
                    </a:cubicBezTo>
                    <a:cubicBezTo>
                      <a:pt x="48" y="19"/>
                      <a:pt x="49" y="19"/>
                      <a:pt x="50" y="19"/>
                    </a:cubicBezTo>
                    <a:cubicBezTo>
                      <a:pt x="54" y="19"/>
                      <a:pt x="58" y="16"/>
                      <a:pt x="58" y="11"/>
                    </a:cubicBezTo>
                    <a:cubicBezTo>
                      <a:pt x="58" y="8"/>
                      <a:pt x="56" y="5"/>
                      <a:pt x="52" y="4"/>
                    </a:cubicBezTo>
                    <a:cubicBezTo>
                      <a:pt x="46" y="2"/>
                      <a:pt x="38" y="0"/>
                      <a:pt x="31" y="0"/>
                    </a:cubicBezTo>
                    <a:cubicBezTo>
                      <a:pt x="12" y="0"/>
                      <a:pt x="1" y="10"/>
                      <a:pt x="1" y="25"/>
                    </a:cubicBezTo>
                    <a:cubicBezTo>
                      <a:pt x="1" y="42"/>
                      <a:pt x="17" y="46"/>
                      <a:pt x="30" y="49"/>
                    </a:cubicBezTo>
                    <a:cubicBezTo>
                      <a:pt x="37" y="51"/>
                      <a:pt x="44" y="53"/>
                      <a:pt x="44" y="56"/>
                    </a:cubicBezTo>
                    <a:cubicBezTo>
                      <a:pt x="44" y="58"/>
                      <a:pt x="44" y="65"/>
                      <a:pt x="30" y="65"/>
                    </a:cubicBezTo>
                    <a:cubicBezTo>
                      <a:pt x="22" y="65"/>
                      <a:pt x="16" y="63"/>
                      <a:pt x="11" y="61"/>
                    </a:cubicBezTo>
                    <a:cubicBezTo>
                      <a:pt x="10" y="60"/>
                      <a:pt x="9" y="60"/>
                      <a:pt x="8" y="60"/>
                    </a:cubicBezTo>
                    <a:cubicBezTo>
                      <a:pt x="3" y="60"/>
                      <a:pt x="0" y="64"/>
                      <a:pt x="0" y="68"/>
                    </a:cubicBezTo>
                    <a:cubicBezTo>
                      <a:pt x="0" y="70"/>
                      <a:pt x="1" y="72"/>
                      <a:pt x="3" y="74"/>
                    </a:cubicBezTo>
                    <a:cubicBezTo>
                      <a:pt x="4" y="74"/>
                      <a:pt x="4" y="74"/>
                      <a:pt x="4" y="74"/>
                    </a:cubicBezTo>
                    <a:cubicBezTo>
                      <a:pt x="12" y="79"/>
                      <a:pt x="21" y="81"/>
                      <a:pt x="31" y="81"/>
                    </a:cubicBezTo>
                    <a:cubicBezTo>
                      <a:pt x="53" y="81"/>
                      <a:pt x="61" y="68"/>
                      <a:pt x="61" y="57"/>
                    </a:cubicBezTo>
                    <a:cubicBezTo>
                      <a:pt x="61" y="40"/>
                      <a:pt x="45" y="36"/>
                      <a:pt x="3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9" name="Freeform 6"/>
              <p:cNvSpPr>
                <a:spLocks/>
              </p:cNvSpPr>
              <p:nvPr/>
            </p:nvSpPr>
            <p:spPr bwMode="auto">
              <a:xfrm>
                <a:off x="3558572" y="2345405"/>
                <a:ext cx="70438" cy="471933"/>
              </a:xfrm>
              <a:custGeom>
                <a:avLst/>
                <a:gdLst>
                  <a:gd name="T0" fmla="*/ 8 w 17"/>
                  <a:gd name="T1" fmla="*/ 0 h 111"/>
                  <a:gd name="T2" fmla="*/ 0 w 17"/>
                  <a:gd name="T3" fmla="*/ 9 h 111"/>
                  <a:gd name="T4" fmla="*/ 0 w 17"/>
                  <a:gd name="T5" fmla="*/ 103 h 111"/>
                  <a:gd name="T6" fmla="*/ 8 w 17"/>
                  <a:gd name="T7" fmla="*/ 111 h 111"/>
                  <a:gd name="T8" fmla="*/ 17 w 17"/>
                  <a:gd name="T9" fmla="*/ 103 h 111"/>
                  <a:gd name="T10" fmla="*/ 17 w 17"/>
                  <a:gd name="T11" fmla="*/ 9 h 111"/>
                  <a:gd name="T12" fmla="*/ 8 w 17"/>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17" h="111">
                    <a:moveTo>
                      <a:pt x="8" y="0"/>
                    </a:moveTo>
                    <a:cubicBezTo>
                      <a:pt x="3" y="0"/>
                      <a:pt x="0" y="4"/>
                      <a:pt x="0" y="9"/>
                    </a:cubicBezTo>
                    <a:cubicBezTo>
                      <a:pt x="0" y="103"/>
                      <a:pt x="0" y="103"/>
                      <a:pt x="0" y="103"/>
                    </a:cubicBezTo>
                    <a:cubicBezTo>
                      <a:pt x="0" y="107"/>
                      <a:pt x="4" y="111"/>
                      <a:pt x="8" y="111"/>
                    </a:cubicBezTo>
                    <a:cubicBezTo>
                      <a:pt x="13" y="111"/>
                      <a:pt x="17" y="107"/>
                      <a:pt x="17" y="103"/>
                    </a:cubicBezTo>
                    <a:cubicBezTo>
                      <a:pt x="17" y="9"/>
                      <a:pt x="17" y="9"/>
                      <a:pt x="17" y="9"/>
                    </a:cubicBezTo>
                    <a:cubicBezTo>
                      <a:pt x="17" y="4"/>
                      <a:pt x="1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0" name="Freeform 7"/>
              <p:cNvSpPr>
                <a:spLocks/>
              </p:cNvSpPr>
              <p:nvPr/>
            </p:nvSpPr>
            <p:spPr bwMode="auto">
              <a:xfrm>
                <a:off x="3704731" y="2480998"/>
                <a:ext cx="70438" cy="336341"/>
              </a:xfrm>
              <a:custGeom>
                <a:avLst/>
                <a:gdLst>
                  <a:gd name="T0" fmla="*/ 9 w 17"/>
                  <a:gd name="T1" fmla="*/ 0 h 79"/>
                  <a:gd name="T2" fmla="*/ 0 w 17"/>
                  <a:gd name="T3" fmla="*/ 9 h 79"/>
                  <a:gd name="T4" fmla="*/ 0 w 17"/>
                  <a:gd name="T5" fmla="*/ 71 h 79"/>
                  <a:gd name="T6" fmla="*/ 9 w 17"/>
                  <a:gd name="T7" fmla="*/ 79 h 79"/>
                  <a:gd name="T8" fmla="*/ 17 w 17"/>
                  <a:gd name="T9" fmla="*/ 71 h 79"/>
                  <a:gd name="T10" fmla="*/ 17 w 17"/>
                  <a:gd name="T11" fmla="*/ 9 h 79"/>
                  <a:gd name="T12" fmla="*/ 9 w 17"/>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17" h="79">
                    <a:moveTo>
                      <a:pt x="9" y="0"/>
                    </a:moveTo>
                    <a:cubicBezTo>
                      <a:pt x="4" y="0"/>
                      <a:pt x="0" y="4"/>
                      <a:pt x="0" y="9"/>
                    </a:cubicBezTo>
                    <a:cubicBezTo>
                      <a:pt x="0" y="71"/>
                      <a:pt x="0" y="71"/>
                      <a:pt x="0" y="71"/>
                    </a:cubicBezTo>
                    <a:cubicBezTo>
                      <a:pt x="0" y="75"/>
                      <a:pt x="4" y="79"/>
                      <a:pt x="9" y="79"/>
                    </a:cubicBezTo>
                    <a:cubicBezTo>
                      <a:pt x="13" y="79"/>
                      <a:pt x="17" y="75"/>
                      <a:pt x="17" y="71"/>
                    </a:cubicBezTo>
                    <a:cubicBezTo>
                      <a:pt x="17" y="9"/>
                      <a:pt x="17" y="9"/>
                      <a:pt x="17" y="9"/>
                    </a:cubicBezTo>
                    <a:cubicBezTo>
                      <a:pt x="17" y="4"/>
                      <a:pt x="1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1" name="Freeform 8"/>
              <p:cNvSpPr>
                <a:spLocks/>
              </p:cNvSpPr>
              <p:nvPr/>
            </p:nvSpPr>
            <p:spPr bwMode="auto">
              <a:xfrm>
                <a:off x="3699449" y="2354210"/>
                <a:ext cx="79243" cy="84525"/>
              </a:xfrm>
              <a:custGeom>
                <a:avLst/>
                <a:gdLst>
                  <a:gd name="T0" fmla="*/ 10 w 19"/>
                  <a:gd name="T1" fmla="*/ 0 h 20"/>
                  <a:gd name="T2" fmla="*/ 9 w 19"/>
                  <a:gd name="T3" fmla="*/ 0 h 20"/>
                  <a:gd name="T4" fmla="*/ 0 w 19"/>
                  <a:gd name="T5" fmla="*/ 10 h 20"/>
                  <a:gd name="T6" fmla="*/ 0 w 19"/>
                  <a:gd name="T7" fmla="*/ 10 h 20"/>
                  <a:gd name="T8" fmla="*/ 9 w 19"/>
                  <a:gd name="T9" fmla="*/ 20 h 20"/>
                  <a:gd name="T10" fmla="*/ 10 w 19"/>
                  <a:gd name="T11" fmla="*/ 20 h 20"/>
                  <a:gd name="T12" fmla="*/ 19 w 19"/>
                  <a:gd name="T13" fmla="*/ 10 h 20"/>
                  <a:gd name="T14" fmla="*/ 19 w 19"/>
                  <a:gd name="T15" fmla="*/ 10 h 20"/>
                  <a:gd name="T16" fmla="*/ 10 w 19"/>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0">
                    <a:moveTo>
                      <a:pt x="10" y="0"/>
                    </a:moveTo>
                    <a:cubicBezTo>
                      <a:pt x="9" y="0"/>
                      <a:pt x="9" y="0"/>
                      <a:pt x="9" y="0"/>
                    </a:cubicBezTo>
                    <a:cubicBezTo>
                      <a:pt x="4" y="0"/>
                      <a:pt x="0" y="5"/>
                      <a:pt x="0" y="10"/>
                    </a:cubicBezTo>
                    <a:cubicBezTo>
                      <a:pt x="0" y="10"/>
                      <a:pt x="0" y="10"/>
                      <a:pt x="0" y="10"/>
                    </a:cubicBezTo>
                    <a:cubicBezTo>
                      <a:pt x="0" y="15"/>
                      <a:pt x="4" y="20"/>
                      <a:pt x="9" y="20"/>
                    </a:cubicBezTo>
                    <a:cubicBezTo>
                      <a:pt x="10" y="20"/>
                      <a:pt x="10" y="20"/>
                      <a:pt x="10" y="20"/>
                    </a:cubicBezTo>
                    <a:cubicBezTo>
                      <a:pt x="15" y="20"/>
                      <a:pt x="19" y="15"/>
                      <a:pt x="19" y="10"/>
                    </a:cubicBezTo>
                    <a:cubicBezTo>
                      <a:pt x="19" y="10"/>
                      <a:pt x="19" y="10"/>
                      <a:pt x="19" y="10"/>
                    </a:cubicBezTo>
                    <a:cubicBezTo>
                      <a:pt x="19" y="5"/>
                      <a:pt x="15"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2" name="Freeform 9"/>
              <p:cNvSpPr>
                <a:spLocks noEditPoints="1"/>
              </p:cNvSpPr>
              <p:nvPr/>
            </p:nvSpPr>
            <p:spPr bwMode="auto">
              <a:xfrm>
                <a:off x="4201319" y="2477476"/>
                <a:ext cx="304645" cy="345145"/>
              </a:xfrm>
              <a:custGeom>
                <a:avLst/>
                <a:gdLst>
                  <a:gd name="T0" fmla="*/ 73 w 73"/>
                  <a:gd name="T1" fmla="*/ 39 h 81"/>
                  <a:gd name="T2" fmla="*/ 36 w 73"/>
                  <a:gd name="T3" fmla="*/ 0 h 81"/>
                  <a:gd name="T4" fmla="*/ 0 w 73"/>
                  <a:gd name="T5" fmla="*/ 41 h 81"/>
                  <a:gd name="T6" fmla="*/ 39 w 73"/>
                  <a:gd name="T7" fmla="*/ 81 h 81"/>
                  <a:gd name="T8" fmla="*/ 66 w 73"/>
                  <a:gd name="T9" fmla="*/ 74 h 81"/>
                  <a:gd name="T10" fmla="*/ 70 w 73"/>
                  <a:gd name="T11" fmla="*/ 67 h 81"/>
                  <a:gd name="T12" fmla="*/ 63 w 73"/>
                  <a:gd name="T13" fmla="*/ 60 h 81"/>
                  <a:gd name="T14" fmla="*/ 59 w 73"/>
                  <a:gd name="T15" fmla="*/ 60 h 81"/>
                  <a:gd name="T16" fmla="*/ 40 w 73"/>
                  <a:gd name="T17" fmla="*/ 65 h 81"/>
                  <a:gd name="T18" fmla="*/ 17 w 73"/>
                  <a:gd name="T19" fmla="*/ 47 h 81"/>
                  <a:gd name="T20" fmla="*/ 64 w 73"/>
                  <a:gd name="T21" fmla="*/ 47 h 81"/>
                  <a:gd name="T22" fmla="*/ 73 w 73"/>
                  <a:gd name="T23" fmla="*/ 39 h 81"/>
                  <a:gd name="T24" fmla="*/ 36 w 73"/>
                  <a:gd name="T25" fmla="*/ 15 h 81"/>
                  <a:gd name="T26" fmla="*/ 56 w 73"/>
                  <a:gd name="T27" fmla="*/ 33 h 81"/>
                  <a:gd name="T28" fmla="*/ 17 w 73"/>
                  <a:gd name="T29" fmla="*/ 33 h 81"/>
                  <a:gd name="T30" fmla="*/ 36 w 73"/>
                  <a:gd name="T31"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81">
                    <a:moveTo>
                      <a:pt x="73" y="39"/>
                    </a:moveTo>
                    <a:cubicBezTo>
                      <a:pt x="73" y="20"/>
                      <a:pt x="61" y="0"/>
                      <a:pt x="36" y="0"/>
                    </a:cubicBezTo>
                    <a:cubicBezTo>
                      <a:pt x="9" y="0"/>
                      <a:pt x="0" y="22"/>
                      <a:pt x="0" y="41"/>
                    </a:cubicBezTo>
                    <a:cubicBezTo>
                      <a:pt x="0" y="66"/>
                      <a:pt x="15" y="81"/>
                      <a:pt x="39" y="81"/>
                    </a:cubicBezTo>
                    <a:cubicBezTo>
                      <a:pt x="53" y="81"/>
                      <a:pt x="59" y="78"/>
                      <a:pt x="66" y="74"/>
                    </a:cubicBezTo>
                    <a:cubicBezTo>
                      <a:pt x="69" y="72"/>
                      <a:pt x="70" y="70"/>
                      <a:pt x="70" y="67"/>
                    </a:cubicBezTo>
                    <a:cubicBezTo>
                      <a:pt x="70" y="63"/>
                      <a:pt x="67" y="60"/>
                      <a:pt x="63" y="60"/>
                    </a:cubicBezTo>
                    <a:cubicBezTo>
                      <a:pt x="61" y="60"/>
                      <a:pt x="60" y="60"/>
                      <a:pt x="59" y="60"/>
                    </a:cubicBezTo>
                    <a:cubicBezTo>
                      <a:pt x="55" y="63"/>
                      <a:pt x="50" y="65"/>
                      <a:pt x="40" y="65"/>
                    </a:cubicBezTo>
                    <a:cubicBezTo>
                      <a:pt x="27" y="65"/>
                      <a:pt x="19" y="59"/>
                      <a:pt x="17" y="47"/>
                    </a:cubicBezTo>
                    <a:cubicBezTo>
                      <a:pt x="64" y="47"/>
                      <a:pt x="64" y="47"/>
                      <a:pt x="64" y="47"/>
                    </a:cubicBezTo>
                    <a:cubicBezTo>
                      <a:pt x="69" y="47"/>
                      <a:pt x="73" y="44"/>
                      <a:pt x="73" y="39"/>
                    </a:cubicBezTo>
                    <a:close/>
                    <a:moveTo>
                      <a:pt x="36" y="15"/>
                    </a:moveTo>
                    <a:cubicBezTo>
                      <a:pt x="43" y="15"/>
                      <a:pt x="54" y="19"/>
                      <a:pt x="56" y="33"/>
                    </a:cubicBezTo>
                    <a:cubicBezTo>
                      <a:pt x="17" y="33"/>
                      <a:pt x="17" y="33"/>
                      <a:pt x="17" y="33"/>
                    </a:cubicBezTo>
                    <a:cubicBezTo>
                      <a:pt x="19" y="21"/>
                      <a:pt x="28" y="15"/>
                      <a:pt x="3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3" name="Freeform 15"/>
              <p:cNvSpPr>
                <a:spLocks noEditPoints="1"/>
              </p:cNvSpPr>
              <p:nvPr/>
            </p:nvSpPr>
            <p:spPr bwMode="auto">
              <a:xfrm>
                <a:off x="3829759" y="2345405"/>
                <a:ext cx="320493" cy="477216"/>
              </a:xfrm>
              <a:custGeom>
                <a:avLst/>
                <a:gdLst>
                  <a:gd name="T0" fmla="*/ 68 w 77"/>
                  <a:gd name="T1" fmla="*/ 0 h 112"/>
                  <a:gd name="T2" fmla="*/ 60 w 77"/>
                  <a:gd name="T3" fmla="*/ 9 h 112"/>
                  <a:gd name="T4" fmla="*/ 60 w 77"/>
                  <a:gd name="T5" fmla="*/ 40 h 112"/>
                  <a:gd name="T6" fmla="*/ 37 w 77"/>
                  <a:gd name="T7" fmla="*/ 31 h 112"/>
                  <a:gd name="T8" fmla="*/ 0 w 77"/>
                  <a:gd name="T9" fmla="*/ 72 h 112"/>
                  <a:gd name="T10" fmla="*/ 37 w 77"/>
                  <a:gd name="T11" fmla="*/ 112 h 112"/>
                  <a:gd name="T12" fmla="*/ 60 w 77"/>
                  <a:gd name="T13" fmla="*/ 103 h 112"/>
                  <a:gd name="T14" fmla="*/ 68 w 77"/>
                  <a:gd name="T15" fmla="*/ 111 h 112"/>
                  <a:gd name="T16" fmla="*/ 77 w 77"/>
                  <a:gd name="T17" fmla="*/ 103 h 112"/>
                  <a:gd name="T18" fmla="*/ 77 w 77"/>
                  <a:gd name="T19" fmla="*/ 9 h 112"/>
                  <a:gd name="T20" fmla="*/ 68 w 77"/>
                  <a:gd name="T21" fmla="*/ 0 h 112"/>
                  <a:gd name="T22" fmla="*/ 39 w 77"/>
                  <a:gd name="T23" fmla="*/ 96 h 112"/>
                  <a:gd name="T24" fmla="*/ 17 w 77"/>
                  <a:gd name="T25" fmla="*/ 72 h 112"/>
                  <a:gd name="T26" fmla="*/ 39 w 77"/>
                  <a:gd name="T27" fmla="*/ 47 h 112"/>
                  <a:gd name="T28" fmla="*/ 60 w 77"/>
                  <a:gd name="T29" fmla="*/ 57 h 112"/>
                  <a:gd name="T30" fmla="*/ 60 w 77"/>
                  <a:gd name="T31" fmla="*/ 86 h 112"/>
                  <a:gd name="T32" fmla="*/ 39 w 77"/>
                  <a:gd name="T33"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12">
                    <a:moveTo>
                      <a:pt x="68" y="0"/>
                    </a:moveTo>
                    <a:cubicBezTo>
                      <a:pt x="63" y="0"/>
                      <a:pt x="60" y="4"/>
                      <a:pt x="60" y="9"/>
                    </a:cubicBezTo>
                    <a:cubicBezTo>
                      <a:pt x="60" y="40"/>
                      <a:pt x="60" y="40"/>
                      <a:pt x="60" y="40"/>
                    </a:cubicBezTo>
                    <a:cubicBezTo>
                      <a:pt x="53" y="34"/>
                      <a:pt x="45" y="31"/>
                      <a:pt x="37" y="31"/>
                    </a:cubicBezTo>
                    <a:cubicBezTo>
                      <a:pt x="19" y="31"/>
                      <a:pt x="0" y="45"/>
                      <a:pt x="0" y="72"/>
                    </a:cubicBezTo>
                    <a:cubicBezTo>
                      <a:pt x="0" y="98"/>
                      <a:pt x="19" y="112"/>
                      <a:pt x="37" y="112"/>
                    </a:cubicBezTo>
                    <a:cubicBezTo>
                      <a:pt x="45" y="112"/>
                      <a:pt x="53" y="109"/>
                      <a:pt x="60" y="103"/>
                    </a:cubicBezTo>
                    <a:cubicBezTo>
                      <a:pt x="60" y="108"/>
                      <a:pt x="64" y="111"/>
                      <a:pt x="68" y="111"/>
                    </a:cubicBezTo>
                    <a:cubicBezTo>
                      <a:pt x="73" y="111"/>
                      <a:pt x="77" y="107"/>
                      <a:pt x="77" y="103"/>
                    </a:cubicBezTo>
                    <a:cubicBezTo>
                      <a:pt x="77" y="9"/>
                      <a:pt x="77" y="9"/>
                      <a:pt x="77" y="9"/>
                    </a:cubicBezTo>
                    <a:cubicBezTo>
                      <a:pt x="77" y="4"/>
                      <a:pt x="73" y="0"/>
                      <a:pt x="68" y="0"/>
                    </a:cubicBezTo>
                    <a:close/>
                    <a:moveTo>
                      <a:pt x="39" y="96"/>
                    </a:moveTo>
                    <a:cubicBezTo>
                      <a:pt x="25" y="96"/>
                      <a:pt x="17" y="87"/>
                      <a:pt x="17" y="72"/>
                    </a:cubicBezTo>
                    <a:cubicBezTo>
                      <a:pt x="17" y="56"/>
                      <a:pt x="25" y="47"/>
                      <a:pt x="39" y="47"/>
                    </a:cubicBezTo>
                    <a:cubicBezTo>
                      <a:pt x="48" y="47"/>
                      <a:pt x="55" y="53"/>
                      <a:pt x="60" y="57"/>
                    </a:cubicBezTo>
                    <a:cubicBezTo>
                      <a:pt x="60" y="86"/>
                      <a:pt x="60" y="86"/>
                      <a:pt x="60" y="86"/>
                    </a:cubicBezTo>
                    <a:cubicBezTo>
                      <a:pt x="55" y="91"/>
                      <a:pt x="48" y="96"/>
                      <a:pt x="3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Tree>
    <p:extLst>
      <p:ext uri="{BB962C8B-B14F-4D97-AF65-F5344CB8AC3E}">
        <p14:creationId xmlns:p14="http://schemas.microsoft.com/office/powerpoint/2010/main" val="291098202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 id="2147483845" r:id="rId39"/>
    <p:sldLayoutId id="2147483846" r:id="rId40"/>
    <p:sldLayoutId id="2147483847" r:id="rId41"/>
    <p:sldLayoutId id="2147483848" r:id="rId42"/>
    <p:sldLayoutId id="2147483849" r:id="rId43"/>
    <p:sldLayoutId id="2147483850" r:id="rId44"/>
    <p:sldLayoutId id="2147483851" r:id="rId45"/>
    <p:sldLayoutId id="2147483852" r:id="rId46"/>
    <p:sldLayoutId id="2147483853" r:id="rId47"/>
    <p:sldLayoutId id="2147483854" r:id="rId48"/>
    <p:sldLayoutId id="2147483855" r:id="rId49"/>
    <p:sldLayoutId id="2147483856" r:id="rId50"/>
    <p:sldLayoutId id="2147483857" r:id="rId51"/>
    <p:sldLayoutId id="2147483858" r:id="rId52"/>
    <p:sldLayoutId id="2147483859" r:id="rId53"/>
    <p:sldLayoutId id="2147483860" r:id="rId54"/>
    <p:sldLayoutId id="2147483861" r:id="rId55"/>
    <p:sldLayoutId id="2147483862" r:id="rId56"/>
    <p:sldLayoutId id="2147483863" r:id="rId57"/>
    <p:sldLayoutId id="2147483864" r:id="rId58"/>
    <p:sldLayoutId id="2147483865" r:id="rId59"/>
    <p:sldLayoutId id="2147483866" r:id="rId60"/>
    <p:sldLayoutId id="2147483867" r:id="rId61"/>
  </p:sldLayoutIdLst>
  <p:hf sldNum="0"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91F25"/>
        </a:solidFill>
        <a:effectLst/>
      </p:bgPr>
    </p:bg>
    <p:spTree>
      <p:nvGrpSpPr>
        <p:cNvPr id="1" name=""/>
        <p:cNvGrpSpPr/>
        <p:nvPr/>
      </p:nvGrpSpPr>
      <p:grpSpPr>
        <a:xfrm>
          <a:off x="0" y="0"/>
          <a:ext cx="0" cy="0"/>
          <a:chOff x="0" y="0"/>
          <a:chExt cx="0" cy="0"/>
        </a:xfrm>
      </p:grpSpPr>
      <p:sp>
        <p:nvSpPr>
          <p:cNvPr id="23" name="Slide Number Placeholder 5"/>
          <p:cNvSpPr txBox="1">
            <a:spLocks/>
          </p:cNvSpPr>
          <p:nvPr userDrawn="1"/>
        </p:nvSpPr>
        <p:spPr>
          <a:xfrm>
            <a:off x="29636" y="6346332"/>
            <a:ext cx="518587" cy="366183"/>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ctr" defTabSz="1031601" rtl="0" eaLnBrk="1" fontAlgn="auto" latinLnBrk="0" hangingPunct="1">
              <a:lnSpc>
                <a:spcPct val="100000"/>
              </a:lnSpc>
              <a:spcBef>
                <a:spcPts val="0"/>
              </a:spcBef>
              <a:spcAft>
                <a:spcPts val="0"/>
              </a:spcAft>
              <a:buClrTx/>
              <a:buSzTx/>
              <a:buFontTx/>
              <a:buNone/>
              <a:tabLst/>
              <a:defRPr/>
            </a:pPr>
            <a:fld id="{FF14B9FE-21E6-4B09-A80A-6ECAFC8A0C01}" type="slidenum">
              <a:rPr kumimoji="0" lang="en-US" sz="9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03160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24" name="Title 2"/>
          <p:cNvSpPr txBox="1">
            <a:spLocks/>
          </p:cNvSpPr>
          <p:nvPr userDrawn="1"/>
        </p:nvSpPr>
        <p:spPr>
          <a:xfrm>
            <a:off x="548222" y="6460174"/>
            <a:ext cx="2436281" cy="138499"/>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b="0" kern="1500">
                <a:solidFill>
                  <a:schemeClr val="bg1">
                    <a:lumMod val="75000"/>
                  </a:schemeClr>
                </a:solidFill>
              </a:rPr>
              <a:t>| SlideSalad</a:t>
            </a:r>
            <a:r>
              <a:rPr lang="en-US" sz="900" b="0" kern="1500" baseline="0">
                <a:solidFill>
                  <a:schemeClr val="bg1">
                    <a:lumMod val="75000"/>
                  </a:schemeClr>
                </a:solidFill>
              </a:rPr>
              <a:t> | </a:t>
            </a:r>
            <a:r>
              <a:rPr lang="en-US" sz="900" b="0" kern="1500">
                <a:solidFill>
                  <a:schemeClr val="bg1">
                    <a:lumMod val="75000"/>
                  </a:schemeClr>
                </a:solidFill>
              </a:rPr>
              <a:t>Date 2018</a:t>
            </a:r>
          </a:p>
        </p:txBody>
      </p:sp>
      <p:grpSp>
        <p:nvGrpSpPr>
          <p:cNvPr id="25" name="Group 24"/>
          <p:cNvGrpSpPr/>
          <p:nvPr userDrawn="1"/>
        </p:nvGrpSpPr>
        <p:grpSpPr>
          <a:xfrm>
            <a:off x="9898867" y="6399578"/>
            <a:ext cx="1727989" cy="234299"/>
            <a:chOff x="4336224" y="3127207"/>
            <a:chExt cx="3519553" cy="636288"/>
          </a:xfrm>
          <a:solidFill>
            <a:schemeClr val="bg1">
              <a:lumMod val="85000"/>
            </a:schemeClr>
          </a:solidFill>
        </p:grpSpPr>
        <p:grpSp>
          <p:nvGrpSpPr>
            <p:cNvPr id="26" name="Group 25"/>
            <p:cNvGrpSpPr/>
            <p:nvPr/>
          </p:nvGrpSpPr>
          <p:grpSpPr>
            <a:xfrm>
              <a:off x="6057257" y="3138948"/>
              <a:ext cx="1798520" cy="612809"/>
              <a:chOff x="4542943" y="2354210"/>
              <a:chExt cx="1348890" cy="459607"/>
            </a:xfrm>
            <a:grpFill/>
          </p:grpSpPr>
          <p:sp>
            <p:nvSpPr>
              <p:cNvPr id="34" name="Freeform 10"/>
              <p:cNvSpPr>
                <a:spLocks/>
              </p:cNvSpPr>
              <p:nvPr/>
            </p:nvSpPr>
            <p:spPr bwMode="auto">
              <a:xfrm>
                <a:off x="4542943" y="2486280"/>
                <a:ext cx="234207" cy="327535"/>
              </a:xfrm>
              <a:custGeom>
                <a:avLst/>
                <a:gdLst>
                  <a:gd name="T0" fmla="*/ 56 w 56"/>
                  <a:gd name="T1" fmla="*/ 55 h 77"/>
                  <a:gd name="T2" fmla="*/ 29 w 56"/>
                  <a:gd name="T3" fmla="*/ 77 h 77"/>
                  <a:gd name="T4" fmla="*/ 2 w 56"/>
                  <a:gd name="T5" fmla="*/ 70 h 77"/>
                  <a:gd name="T6" fmla="*/ 0 w 56"/>
                  <a:gd name="T7" fmla="*/ 66 h 77"/>
                  <a:gd name="T8" fmla="*/ 5 w 56"/>
                  <a:gd name="T9" fmla="*/ 60 h 77"/>
                  <a:gd name="T10" fmla="*/ 8 w 56"/>
                  <a:gd name="T11" fmla="*/ 60 h 77"/>
                  <a:gd name="T12" fmla="*/ 28 w 56"/>
                  <a:gd name="T13" fmla="*/ 65 h 77"/>
                  <a:gd name="T14" fmla="*/ 44 w 56"/>
                  <a:gd name="T15" fmla="*/ 54 h 77"/>
                  <a:gd name="T16" fmla="*/ 0 w 56"/>
                  <a:gd name="T17" fmla="*/ 23 h 77"/>
                  <a:gd name="T18" fmla="*/ 29 w 56"/>
                  <a:gd name="T19" fmla="*/ 0 h 77"/>
                  <a:gd name="T20" fmla="*/ 49 w 56"/>
                  <a:gd name="T21" fmla="*/ 4 h 77"/>
                  <a:gd name="T22" fmla="*/ 54 w 56"/>
                  <a:gd name="T23" fmla="*/ 9 h 77"/>
                  <a:gd name="T24" fmla="*/ 48 w 56"/>
                  <a:gd name="T25" fmla="*/ 15 h 77"/>
                  <a:gd name="T26" fmla="*/ 46 w 56"/>
                  <a:gd name="T27" fmla="*/ 15 h 77"/>
                  <a:gd name="T28" fmla="*/ 30 w 56"/>
                  <a:gd name="T29" fmla="*/ 12 h 77"/>
                  <a:gd name="T30" fmla="*/ 13 w 56"/>
                  <a:gd name="T31" fmla="*/ 22 h 77"/>
                  <a:gd name="T32" fmla="*/ 56 w 56"/>
                  <a:gd name="T33" fmla="*/ 5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77">
                    <a:moveTo>
                      <a:pt x="56" y="55"/>
                    </a:moveTo>
                    <a:cubicBezTo>
                      <a:pt x="56" y="67"/>
                      <a:pt x="47" y="77"/>
                      <a:pt x="29" y="77"/>
                    </a:cubicBezTo>
                    <a:cubicBezTo>
                      <a:pt x="18" y="77"/>
                      <a:pt x="10" y="74"/>
                      <a:pt x="2" y="70"/>
                    </a:cubicBezTo>
                    <a:cubicBezTo>
                      <a:pt x="1" y="69"/>
                      <a:pt x="0" y="68"/>
                      <a:pt x="0" y="66"/>
                    </a:cubicBezTo>
                    <a:cubicBezTo>
                      <a:pt x="0" y="63"/>
                      <a:pt x="2" y="60"/>
                      <a:pt x="5" y="60"/>
                    </a:cubicBezTo>
                    <a:cubicBezTo>
                      <a:pt x="6" y="60"/>
                      <a:pt x="7" y="60"/>
                      <a:pt x="8" y="60"/>
                    </a:cubicBezTo>
                    <a:cubicBezTo>
                      <a:pt x="13" y="63"/>
                      <a:pt x="19" y="65"/>
                      <a:pt x="28" y="65"/>
                    </a:cubicBezTo>
                    <a:cubicBezTo>
                      <a:pt x="39" y="65"/>
                      <a:pt x="44" y="61"/>
                      <a:pt x="44" y="54"/>
                    </a:cubicBezTo>
                    <a:cubicBezTo>
                      <a:pt x="44" y="42"/>
                      <a:pt x="0" y="49"/>
                      <a:pt x="0" y="23"/>
                    </a:cubicBezTo>
                    <a:cubicBezTo>
                      <a:pt x="0" y="10"/>
                      <a:pt x="10" y="0"/>
                      <a:pt x="29" y="0"/>
                    </a:cubicBezTo>
                    <a:cubicBezTo>
                      <a:pt x="36" y="0"/>
                      <a:pt x="44" y="2"/>
                      <a:pt x="49" y="4"/>
                    </a:cubicBezTo>
                    <a:cubicBezTo>
                      <a:pt x="52" y="5"/>
                      <a:pt x="54" y="7"/>
                      <a:pt x="54" y="9"/>
                    </a:cubicBezTo>
                    <a:cubicBezTo>
                      <a:pt x="54" y="12"/>
                      <a:pt x="51" y="15"/>
                      <a:pt x="48" y="15"/>
                    </a:cubicBezTo>
                    <a:cubicBezTo>
                      <a:pt x="47" y="15"/>
                      <a:pt x="47" y="15"/>
                      <a:pt x="46" y="15"/>
                    </a:cubicBezTo>
                    <a:cubicBezTo>
                      <a:pt x="41" y="13"/>
                      <a:pt x="36" y="12"/>
                      <a:pt x="30" y="12"/>
                    </a:cubicBezTo>
                    <a:cubicBezTo>
                      <a:pt x="19" y="12"/>
                      <a:pt x="13" y="17"/>
                      <a:pt x="13" y="22"/>
                    </a:cubicBezTo>
                    <a:cubicBezTo>
                      <a:pt x="13" y="37"/>
                      <a:pt x="56" y="27"/>
                      <a:pt x="56"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5" name="Freeform 11"/>
              <p:cNvSpPr>
                <a:spLocks noEditPoints="1"/>
              </p:cNvSpPr>
              <p:nvPr/>
            </p:nvSpPr>
            <p:spPr bwMode="auto">
              <a:xfrm>
                <a:off x="4814130" y="2486280"/>
                <a:ext cx="267665" cy="327535"/>
              </a:xfrm>
              <a:custGeom>
                <a:avLst/>
                <a:gdLst>
                  <a:gd name="T0" fmla="*/ 64 w 64"/>
                  <a:gd name="T1" fmla="*/ 29 h 77"/>
                  <a:gd name="T2" fmla="*/ 64 w 64"/>
                  <a:gd name="T3" fmla="*/ 70 h 77"/>
                  <a:gd name="T4" fmla="*/ 58 w 64"/>
                  <a:gd name="T5" fmla="*/ 76 h 77"/>
                  <a:gd name="T6" fmla="*/ 51 w 64"/>
                  <a:gd name="T7" fmla="*/ 70 h 77"/>
                  <a:gd name="T8" fmla="*/ 51 w 64"/>
                  <a:gd name="T9" fmla="*/ 66 h 77"/>
                  <a:gd name="T10" fmla="*/ 24 w 64"/>
                  <a:gd name="T11" fmla="*/ 77 h 77"/>
                  <a:gd name="T12" fmla="*/ 0 w 64"/>
                  <a:gd name="T13" fmla="*/ 55 h 77"/>
                  <a:gd name="T14" fmla="*/ 34 w 64"/>
                  <a:gd name="T15" fmla="*/ 32 h 77"/>
                  <a:gd name="T16" fmla="*/ 51 w 64"/>
                  <a:gd name="T17" fmla="*/ 32 h 77"/>
                  <a:gd name="T18" fmla="*/ 51 w 64"/>
                  <a:gd name="T19" fmla="*/ 31 h 77"/>
                  <a:gd name="T20" fmla="*/ 32 w 64"/>
                  <a:gd name="T21" fmla="*/ 13 h 77"/>
                  <a:gd name="T22" fmla="*/ 13 w 64"/>
                  <a:gd name="T23" fmla="*/ 16 h 77"/>
                  <a:gd name="T24" fmla="*/ 11 w 64"/>
                  <a:gd name="T25" fmla="*/ 16 h 77"/>
                  <a:gd name="T26" fmla="*/ 5 w 64"/>
                  <a:gd name="T27" fmla="*/ 11 h 77"/>
                  <a:gd name="T28" fmla="*/ 9 w 64"/>
                  <a:gd name="T29" fmla="*/ 5 h 77"/>
                  <a:gd name="T30" fmla="*/ 34 w 64"/>
                  <a:gd name="T31" fmla="*/ 0 h 77"/>
                  <a:gd name="T32" fmla="*/ 64 w 64"/>
                  <a:gd name="T33" fmla="*/ 29 h 77"/>
                  <a:gd name="T34" fmla="*/ 51 w 64"/>
                  <a:gd name="T35" fmla="*/ 54 h 77"/>
                  <a:gd name="T36" fmla="*/ 51 w 64"/>
                  <a:gd name="T37" fmla="*/ 42 h 77"/>
                  <a:gd name="T38" fmla="*/ 35 w 64"/>
                  <a:gd name="T39" fmla="*/ 42 h 77"/>
                  <a:gd name="T40" fmla="*/ 14 w 64"/>
                  <a:gd name="T41" fmla="*/ 54 h 77"/>
                  <a:gd name="T42" fmla="*/ 29 w 64"/>
                  <a:gd name="T43" fmla="*/ 65 h 77"/>
                  <a:gd name="T44" fmla="*/ 51 w 64"/>
                  <a:gd name="T45" fmla="*/ 5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77">
                    <a:moveTo>
                      <a:pt x="64" y="29"/>
                    </a:moveTo>
                    <a:cubicBezTo>
                      <a:pt x="64" y="70"/>
                      <a:pt x="64" y="70"/>
                      <a:pt x="64" y="70"/>
                    </a:cubicBezTo>
                    <a:cubicBezTo>
                      <a:pt x="64" y="73"/>
                      <a:pt x="61" y="76"/>
                      <a:pt x="58" y="76"/>
                    </a:cubicBezTo>
                    <a:cubicBezTo>
                      <a:pt x="54" y="76"/>
                      <a:pt x="51" y="73"/>
                      <a:pt x="51" y="70"/>
                    </a:cubicBezTo>
                    <a:cubicBezTo>
                      <a:pt x="51" y="66"/>
                      <a:pt x="51" y="66"/>
                      <a:pt x="51" y="66"/>
                    </a:cubicBezTo>
                    <a:cubicBezTo>
                      <a:pt x="46" y="71"/>
                      <a:pt x="38" y="77"/>
                      <a:pt x="24" y="77"/>
                    </a:cubicBezTo>
                    <a:cubicBezTo>
                      <a:pt x="11" y="77"/>
                      <a:pt x="0" y="69"/>
                      <a:pt x="0" y="55"/>
                    </a:cubicBezTo>
                    <a:cubicBezTo>
                      <a:pt x="0" y="42"/>
                      <a:pt x="11" y="32"/>
                      <a:pt x="34" y="32"/>
                    </a:cubicBezTo>
                    <a:cubicBezTo>
                      <a:pt x="51" y="32"/>
                      <a:pt x="51" y="32"/>
                      <a:pt x="51" y="32"/>
                    </a:cubicBezTo>
                    <a:cubicBezTo>
                      <a:pt x="51" y="31"/>
                      <a:pt x="51" y="31"/>
                      <a:pt x="51" y="31"/>
                    </a:cubicBezTo>
                    <a:cubicBezTo>
                      <a:pt x="51" y="18"/>
                      <a:pt x="45" y="13"/>
                      <a:pt x="32" y="13"/>
                    </a:cubicBezTo>
                    <a:cubicBezTo>
                      <a:pt x="24" y="13"/>
                      <a:pt x="18" y="14"/>
                      <a:pt x="13" y="16"/>
                    </a:cubicBezTo>
                    <a:cubicBezTo>
                      <a:pt x="12" y="16"/>
                      <a:pt x="11" y="16"/>
                      <a:pt x="11" y="16"/>
                    </a:cubicBezTo>
                    <a:cubicBezTo>
                      <a:pt x="8" y="16"/>
                      <a:pt x="5" y="14"/>
                      <a:pt x="5" y="11"/>
                    </a:cubicBezTo>
                    <a:cubicBezTo>
                      <a:pt x="5" y="8"/>
                      <a:pt x="7" y="6"/>
                      <a:pt x="9" y="5"/>
                    </a:cubicBezTo>
                    <a:cubicBezTo>
                      <a:pt x="16" y="3"/>
                      <a:pt x="24" y="0"/>
                      <a:pt x="34" y="0"/>
                    </a:cubicBezTo>
                    <a:cubicBezTo>
                      <a:pt x="55" y="0"/>
                      <a:pt x="64" y="15"/>
                      <a:pt x="64" y="29"/>
                    </a:cubicBezTo>
                    <a:close/>
                    <a:moveTo>
                      <a:pt x="51" y="54"/>
                    </a:moveTo>
                    <a:cubicBezTo>
                      <a:pt x="51" y="42"/>
                      <a:pt x="51" y="42"/>
                      <a:pt x="51" y="42"/>
                    </a:cubicBezTo>
                    <a:cubicBezTo>
                      <a:pt x="35" y="42"/>
                      <a:pt x="35" y="42"/>
                      <a:pt x="35" y="42"/>
                    </a:cubicBezTo>
                    <a:cubicBezTo>
                      <a:pt x="22" y="42"/>
                      <a:pt x="14" y="45"/>
                      <a:pt x="14" y="54"/>
                    </a:cubicBezTo>
                    <a:cubicBezTo>
                      <a:pt x="14" y="60"/>
                      <a:pt x="17" y="65"/>
                      <a:pt x="29" y="65"/>
                    </a:cubicBezTo>
                    <a:cubicBezTo>
                      <a:pt x="38" y="65"/>
                      <a:pt x="46" y="60"/>
                      <a:pt x="5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6" name="Freeform 12"/>
              <p:cNvSpPr>
                <a:spLocks/>
              </p:cNvSpPr>
              <p:nvPr/>
            </p:nvSpPr>
            <p:spPr bwMode="auto">
              <a:xfrm>
                <a:off x="5145189" y="2354210"/>
                <a:ext cx="52829" cy="456085"/>
              </a:xfrm>
              <a:custGeom>
                <a:avLst/>
                <a:gdLst>
                  <a:gd name="T0" fmla="*/ 13 w 13"/>
                  <a:gd name="T1" fmla="*/ 7 h 107"/>
                  <a:gd name="T2" fmla="*/ 13 w 13"/>
                  <a:gd name="T3" fmla="*/ 101 h 107"/>
                  <a:gd name="T4" fmla="*/ 7 w 13"/>
                  <a:gd name="T5" fmla="*/ 107 h 107"/>
                  <a:gd name="T6" fmla="*/ 0 w 13"/>
                  <a:gd name="T7" fmla="*/ 101 h 107"/>
                  <a:gd name="T8" fmla="*/ 0 w 13"/>
                  <a:gd name="T9" fmla="*/ 7 h 107"/>
                  <a:gd name="T10" fmla="*/ 7 w 13"/>
                  <a:gd name="T11" fmla="*/ 0 h 107"/>
                  <a:gd name="T12" fmla="*/ 13 w 13"/>
                  <a:gd name="T13" fmla="*/ 7 h 107"/>
                </a:gdLst>
                <a:ahLst/>
                <a:cxnLst>
                  <a:cxn ang="0">
                    <a:pos x="T0" y="T1"/>
                  </a:cxn>
                  <a:cxn ang="0">
                    <a:pos x="T2" y="T3"/>
                  </a:cxn>
                  <a:cxn ang="0">
                    <a:pos x="T4" y="T5"/>
                  </a:cxn>
                  <a:cxn ang="0">
                    <a:pos x="T6" y="T7"/>
                  </a:cxn>
                  <a:cxn ang="0">
                    <a:pos x="T8" y="T9"/>
                  </a:cxn>
                  <a:cxn ang="0">
                    <a:pos x="T10" y="T11"/>
                  </a:cxn>
                  <a:cxn ang="0">
                    <a:pos x="T12" y="T13"/>
                  </a:cxn>
                </a:cxnLst>
                <a:rect l="0" t="0" r="r" b="b"/>
                <a:pathLst>
                  <a:path w="13" h="107">
                    <a:moveTo>
                      <a:pt x="13" y="7"/>
                    </a:moveTo>
                    <a:cubicBezTo>
                      <a:pt x="13" y="101"/>
                      <a:pt x="13" y="101"/>
                      <a:pt x="13" y="101"/>
                    </a:cubicBezTo>
                    <a:cubicBezTo>
                      <a:pt x="13" y="104"/>
                      <a:pt x="10" y="107"/>
                      <a:pt x="7" y="107"/>
                    </a:cubicBezTo>
                    <a:cubicBezTo>
                      <a:pt x="3" y="107"/>
                      <a:pt x="0" y="104"/>
                      <a:pt x="0" y="101"/>
                    </a:cubicBezTo>
                    <a:cubicBezTo>
                      <a:pt x="0" y="7"/>
                      <a:pt x="0" y="7"/>
                      <a:pt x="0" y="7"/>
                    </a:cubicBezTo>
                    <a:cubicBezTo>
                      <a:pt x="0" y="3"/>
                      <a:pt x="3" y="0"/>
                      <a:pt x="7" y="0"/>
                    </a:cubicBezTo>
                    <a:cubicBezTo>
                      <a:pt x="10" y="0"/>
                      <a:pt x="13" y="3"/>
                      <a:pt x="1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7" name="Freeform 13"/>
              <p:cNvSpPr>
                <a:spLocks noEditPoints="1"/>
              </p:cNvSpPr>
              <p:nvPr/>
            </p:nvSpPr>
            <p:spPr bwMode="auto">
              <a:xfrm>
                <a:off x="5257890" y="2486280"/>
                <a:ext cx="265904" cy="327535"/>
              </a:xfrm>
              <a:custGeom>
                <a:avLst/>
                <a:gdLst>
                  <a:gd name="T0" fmla="*/ 64 w 64"/>
                  <a:gd name="T1" fmla="*/ 29 h 77"/>
                  <a:gd name="T2" fmla="*/ 64 w 64"/>
                  <a:gd name="T3" fmla="*/ 70 h 77"/>
                  <a:gd name="T4" fmla="*/ 57 w 64"/>
                  <a:gd name="T5" fmla="*/ 76 h 77"/>
                  <a:gd name="T6" fmla="*/ 51 w 64"/>
                  <a:gd name="T7" fmla="*/ 70 h 77"/>
                  <a:gd name="T8" fmla="*/ 51 w 64"/>
                  <a:gd name="T9" fmla="*/ 66 h 77"/>
                  <a:gd name="T10" fmla="*/ 24 w 64"/>
                  <a:gd name="T11" fmla="*/ 77 h 77"/>
                  <a:gd name="T12" fmla="*/ 0 w 64"/>
                  <a:gd name="T13" fmla="*/ 55 h 77"/>
                  <a:gd name="T14" fmla="*/ 33 w 64"/>
                  <a:gd name="T15" fmla="*/ 32 h 77"/>
                  <a:gd name="T16" fmla="*/ 51 w 64"/>
                  <a:gd name="T17" fmla="*/ 32 h 77"/>
                  <a:gd name="T18" fmla="*/ 51 w 64"/>
                  <a:gd name="T19" fmla="*/ 31 h 77"/>
                  <a:gd name="T20" fmla="*/ 31 w 64"/>
                  <a:gd name="T21" fmla="*/ 13 h 77"/>
                  <a:gd name="T22" fmla="*/ 12 w 64"/>
                  <a:gd name="T23" fmla="*/ 16 h 77"/>
                  <a:gd name="T24" fmla="*/ 10 w 64"/>
                  <a:gd name="T25" fmla="*/ 16 h 77"/>
                  <a:gd name="T26" fmla="*/ 5 w 64"/>
                  <a:gd name="T27" fmla="*/ 11 h 77"/>
                  <a:gd name="T28" fmla="*/ 9 w 64"/>
                  <a:gd name="T29" fmla="*/ 5 h 77"/>
                  <a:gd name="T30" fmla="*/ 34 w 64"/>
                  <a:gd name="T31" fmla="*/ 0 h 77"/>
                  <a:gd name="T32" fmla="*/ 64 w 64"/>
                  <a:gd name="T33" fmla="*/ 29 h 77"/>
                  <a:gd name="T34" fmla="*/ 51 w 64"/>
                  <a:gd name="T35" fmla="*/ 54 h 77"/>
                  <a:gd name="T36" fmla="*/ 51 w 64"/>
                  <a:gd name="T37" fmla="*/ 42 h 77"/>
                  <a:gd name="T38" fmla="*/ 35 w 64"/>
                  <a:gd name="T39" fmla="*/ 42 h 77"/>
                  <a:gd name="T40" fmla="*/ 13 w 64"/>
                  <a:gd name="T41" fmla="*/ 54 h 77"/>
                  <a:gd name="T42" fmla="*/ 29 w 64"/>
                  <a:gd name="T43" fmla="*/ 65 h 77"/>
                  <a:gd name="T44" fmla="*/ 51 w 64"/>
                  <a:gd name="T45" fmla="*/ 5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77">
                    <a:moveTo>
                      <a:pt x="64" y="29"/>
                    </a:moveTo>
                    <a:cubicBezTo>
                      <a:pt x="64" y="70"/>
                      <a:pt x="64" y="70"/>
                      <a:pt x="64" y="70"/>
                    </a:cubicBezTo>
                    <a:cubicBezTo>
                      <a:pt x="64" y="73"/>
                      <a:pt x="61" y="76"/>
                      <a:pt x="57" y="76"/>
                    </a:cubicBezTo>
                    <a:cubicBezTo>
                      <a:pt x="54" y="76"/>
                      <a:pt x="51" y="73"/>
                      <a:pt x="51" y="70"/>
                    </a:cubicBezTo>
                    <a:cubicBezTo>
                      <a:pt x="51" y="66"/>
                      <a:pt x="51" y="66"/>
                      <a:pt x="51" y="66"/>
                    </a:cubicBezTo>
                    <a:cubicBezTo>
                      <a:pt x="46" y="71"/>
                      <a:pt x="37" y="77"/>
                      <a:pt x="24" y="77"/>
                    </a:cubicBezTo>
                    <a:cubicBezTo>
                      <a:pt x="11" y="77"/>
                      <a:pt x="0" y="69"/>
                      <a:pt x="0" y="55"/>
                    </a:cubicBezTo>
                    <a:cubicBezTo>
                      <a:pt x="0" y="42"/>
                      <a:pt x="11" y="32"/>
                      <a:pt x="33" y="32"/>
                    </a:cubicBezTo>
                    <a:cubicBezTo>
                      <a:pt x="51" y="32"/>
                      <a:pt x="51" y="32"/>
                      <a:pt x="51" y="32"/>
                    </a:cubicBezTo>
                    <a:cubicBezTo>
                      <a:pt x="51" y="31"/>
                      <a:pt x="51" y="31"/>
                      <a:pt x="51" y="31"/>
                    </a:cubicBezTo>
                    <a:cubicBezTo>
                      <a:pt x="51" y="18"/>
                      <a:pt x="44" y="13"/>
                      <a:pt x="31" y="13"/>
                    </a:cubicBezTo>
                    <a:cubicBezTo>
                      <a:pt x="23" y="13"/>
                      <a:pt x="18" y="14"/>
                      <a:pt x="12" y="16"/>
                    </a:cubicBezTo>
                    <a:cubicBezTo>
                      <a:pt x="12" y="16"/>
                      <a:pt x="11" y="16"/>
                      <a:pt x="10" y="16"/>
                    </a:cubicBezTo>
                    <a:cubicBezTo>
                      <a:pt x="7" y="16"/>
                      <a:pt x="5" y="14"/>
                      <a:pt x="5" y="11"/>
                    </a:cubicBezTo>
                    <a:cubicBezTo>
                      <a:pt x="5" y="8"/>
                      <a:pt x="6" y="6"/>
                      <a:pt x="9" y="5"/>
                    </a:cubicBezTo>
                    <a:cubicBezTo>
                      <a:pt x="16" y="3"/>
                      <a:pt x="24" y="0"/>
                      <a:pt x="34" y="0"/>
                    </a:cubicBezTo>
                    <a:cubicBezTo>
                      <a:pt x="55" y="0"/>
                      <a:pt x="64" y="15"/>
                      <a:pt x="64" y="29"/>
                    </a:cubicBezTo>
                    <a:close/>
                    <a:moveTo>
                      <a:pt x="51" y="54"/>
                    </a:moveTo>
                    <a:cubicBezTo>
                      <a:pt x="51" y="42"/>
                      <a:pt x="51" y="42"/>
                      <a:pt x="51" y="42"/>
                    </a:cubicBezTo>
                    <a:cubicBezTo>
                      <a:pt x="35" y="42"/>
                      <a:pt x="35" y="42"/>
                      <a:pt x="35" y="42"/>
                    </a:cubicBezTo>
                    <a:cubicBezTo>
                      <a:pt x="21" y="42"/>
                      <a:pt x="13" y="45"/>
                      <a:pt x="13" y="54"/>
                    </a:cubicBezTo>
                    <a:cubicBezTo>
                      <a:pt x="13" y="60"/>
                      <a:pt x="17" y="65"/>
                      <a:pt x="29" y="65"/>
                    </a:cubicBezTo>
                    <a:cubicBezTo>
                      <a:pt x="38" y="65"/>
                      <a:pt x="46" y="60"/>
                      <a:pt x="5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8" name="Freeform 14"/>
              <p:cNvSpPr>
                <a:spLocks noEditPoints="1"/>
              </p:cNvSpPr>
              <p:nvPr/>
            </p:nvSpPr>
            <p:spPr bwMode="auto">
              <a:xfrm>
                <a:off x="5587188" y="2354210"/>
                <a:ext cx="304645" cy="459607"/>
              </a:xfrm>
              <a:custGeom>
                <a:avLst/>
                <a:gdLst>
                  <a:gd name="T0" fmla="*/ 60 w 73"/>
                  <a:gd name="T1" fmla="*/ 42 h 108"/>
                  <a:gd name="T2" fmla="*/ 60 w 73"/>
                  <a:gd name="T3" fmla="*/ 7 h 108"/>
                  <a:gd name="T4" fmla="*/ 67 w 73"/>
                  <a:gd name="T5" fmla="*/ 0 h 108"/>
                  <a:gd name="T6" fmla="*/ 73 w 73"/>
                  <a:gd name="T7" fmla="*/ 7 h 108"/>
                  <a:gd name="T8" fmla="*/ 73 w 73"/>
                  <a:gd name="T9" fmla="*/ 101 h 108"/>
                  <a:gd name="T10" fmla="*/ 67 w 73"/>
                  <a:gd name="T11" fmla="*/ 107 h 108"/>
                  <a:gd name="T12" fmla="*/ 60 w 73"/>
                  <a:gd name="T13" fmla="*/ 101 h 108"/>
                  <a:gd name="T14" fmla="*/ 60 w 73"/>
                  <a:gd name="T15" fmla="*/ 97 h 108"/>
                  <a:gd name="T16" fmla="*/ 35 w 73"/>
                  <a:gd name="T17" fmla="*/ 108 h 108"/>
                  <a:gd name="T18" fmla="*/ 0 w 73"/>
                  <a:gd name="T19" fmla="*/ 70 h 108"/>
                  <a:gd name="T20" fmla="*/ 35 w 73"/>
                  <a:gd name="T21" fmla="*/ 31 h 108"/>
                  <a:gd name="T22" fmla="*/ 60 w 73"/>
                  <a:gd name="T23" fmla="*/ 42 h 108"/>
                  <a:gd name="T24" fmla="*/ 60 w 73"/>
                  <a:gd name="T25" fmla="*/ 85 h 108"/>
                  <a:gd name="T26" fmla="*/ 60 w 73"/>
                  <a:gd name="T27" fmla="*/ 54 h 108"/>
                  <a:gd name="T28" fmla="*/ 37 w 73"/>
                  <a:gd name="T29" fmla="*/ 44 h 108"/>
                  <a:gd name="T30" fmla="*/ 14 w 73"/>
                  <a:gd name="T31" fmla="*/ 70 h 108"/>
                  <a:gd name="T32" fmla="*/ 37 w 73"/>
                  <a:gd name="T33" fmla="*/ 96 h 108"/>
                  <a:gd name="T34" fmla="*/ 60 w 73"/>
                  <a:gd name="T35" fmla="*/ 8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08">
                    <a:moveTo>
                      <a:pt x="60" y="42"/>
                    </a:moveTo>
                    <a:cubicBezTo>
                      <a:pt x="60" y="7"/>
                      <a:pt x="60" y="7"/>
                      <a:pt x="60" y="7"/>
                    </a:cubicBezTo>
                    <a:cubicBezTo>
                      <a:pt x="60" y="3"/>
                      <a:pt x="63" y="0"/>
                      <a:pt x="67" y="0"/>
                    </a:cubicBezTo>
                    <a:cubicBezTo>
                      <a:pt x="70" y="0"/>
                      <a:pt x="73" y="3"/>
                      <a:pt x="73" y="7"/>
                    </a:cubicBezTo>
                    <a:cubicBezTo>
                      <a:pt x="73" y="101"/>
                      <a:pt x="73" y="101"/>
                      <a:pt x="73" y="101"/>
                    </a:cubicBezTo>
                    <a:cubicBezTo>
                      <a:pt x="73" y="104"/>
                      <a:pt x="70" y="107"/>
                      <a:pt x="67" y="107"/>
                    </a:cubicBezTo>
                    <a:cubicBezTo>
                      <a:pt x="63" y="107"/>
                      <a:pt x="60" y="104"/>
                      <a:pt x="60" y="101"/>
                    </a:cubicBezTo>
                    <a:cubicBezTo>
                      <a:pt x="60" y="97"/>
                      <a:pt x="60" y="97"/>
                      <a:pt x="60" y="97"/>
                    </a:cubicBezTo>
                    <a:cubicBezTo>
                      <a:pt x="53" y="104"/>
                      <a:pt x="46" y="108"/>
                      <a:pt x="35" y="108"/>
                    </a:cubicBezTo>
                    <a:cubicBezTo>
                      <a:pt x="18" y="108"/>
                      <a:pt x="0" y="94"/>
                      <a:pt x="0" y="70"/>
                    </a:cubicBezTo>
                    <a:cubicBezTo>
                      <a:pt x="0" y="45"/>
                      <a:pt x="18" y="31"/>
                      <a:pt x="35" y="31"/>
                    </a:cubicBezTo>
                    <a:cubicBezTo>
                      <a:pt x="46" y="31"/>
                      <a:pt x="53" y="35"/>
                      <a:pt x="60" y="42"/>
                    </a:cubicBezTo>
                    <a:close/>
                    <a:moveTo>
                      <a:pt x="60" y="85"/>
                    </a:moveTo>
                    <a:cubicBezTo>
                      <a:pt x="60" y="54"/>
                      <a:pt x="60" y="54"/>
                      <a:pt x="60" y="54"/>
                    </a:cubicBezTo>
                    <a:cubicBezTo>
                      <a:pt x="54" y="48"/>
                      <a:pt x="47" y="44"/>
                      <a:pt x="37" y="44"/>
                    </a:cubicBezTo>
                    <a:cubicBezTo>
                      <a:pt x="24" y="44"/>
                      <a:pt x="14" y="52"/>
                      <a:pt x="14" y="70"/>
                    </a:cubicBezTo>
                    <a:cubicBezTo>
                      <a:pt x="14" y="87"/>
                      <a:pt x="24" y="96"/>
                      <a:pt x="37" y="96"/>
                    </a:cubicBezTo>
                    <a:cubicBezTo>
                      <a:pt x="47" y="96"/>
                      <a:pt x="54" y="91"/>
                      <a:pt x="6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nvGrpSpPr>
            <p:cNvPr id="27" name="Group 26"/>
            <p:cNvGrpSpPr/>
            <p:nvPr/>
          </p:nvGrpSpPr>
          <p:grpSpPr>
            <a:xfrm>
              <a:off x="4336224" y="3127207"/>
              <a:ext cx="1671729" cy="636288"/>
              <a:chOff x="3252167" y="2345405"/>
              <a:chExt cx="1253797" cy="477216"/>
            </a:xfrm>
            <a:grpFill/>
          </p:grpSpPr>
          <p:sp>
            <p:nvSpPr>
              <p:cNvPr id="28" name="Freeform 5"/>
              <p:cNvSpPr>
                <a:spLocks/>
              </p:cNvSpPr>
              <p:nvPr/>
            </p:nvSpPr>
            <p:spPr bwMode="auto">
              <a:xfrm>
                <a:off x="3252167" y="2477476"/>
                <a:ext cx="255338" cy="345145"/>
              </a:xfrm>
              <a:custGeom>
                <a:avLst/>
                <a:gdLst>
                  <a:gd name="T0" fmla="*/ 32 w 61"/>
                  <a:gd name="T1" fmla="*/ 33 h 81"/>
                  <a:gd name="T2" fmla="*/ 17 w 61"/>
                  <a:gd name="T3" fmla="*/ 24 h 81"/>
                  <a:gd name="T4" fmla="*/ 32 w 61"/>
                  <a:gd name="T5" fmla="*/ 16 h 81"/>
                  <a:gd name="T6" fmla="*/ 48 w 61"/>
                  <a:gd name="T7" fmla="*/ 19 h 81"/>
                  <a:gd name="T8" fmla="*/ 50 w 61"/>
                  <a:gd name="T9" fmla="*/ 19 h 81"/>
                  <a:gd name="T10" fmla="*/ 58 w 61"/>
                  <a:gd name="T11" fmla="*/ 11 h 81"/>
                  <a:gd name="T12" fmla="*/ 52 w 61"/>
                  <a:gd name="T13" fmla="*/ 4 h 81"/>
                  <a:gd name="T14" fmla="*/ 31 w 61"/>
                  <a:gd name="T15" fmla="*/ 0 h 81"/>
                  <a:gd name="T16" fmla="*/ 1 w 61"/>
                  <a:gd name="T17" fmla="*/ 25 h 81"/>
                  <a:gd name="T18" fmla="*/ 30 w 61"/>
                  <a:gd name="T19" fmla="*/ 49 h 81"/>
                  <a:gd name="T20" fmla="*/ 44 w 61"/>
                  <a:gd name="T21" fmla="*/ 56 h 81"/>
                  <a:gd name="T22" fmla="*/ 30 w 61"/>
                  <a:gd name="T23" fmla="*/ 65 h 81"/>
                  <a:gd name="T24" fmla="*/ 11 w 61"/>
                  <a:gd name="T25" fmla="*/ 61 h 81"/>
                  <a:gd name="T26" fmla="*/ 8 w 61"/>
                  <a:gd name="T27" fmla="*/ 60 h 81"/>
                  <a:gd name="T28" fmla="*/ 0 w 61"/>
                  <a:gd name="T29" fmla="*/ 68 h 81"/>
                  <a:gd name="T30" fmla="*/ 3 w 61"/>
                  <a:gd name="T31" fmla="*/ 74 h 81"/>
                  <a:gd name="T32" fmla="*/ 4 w 61"/>
                  <a:gd name="T33" fmla="*/ 74 h 81"/>
                  <a:gd name="T34" fmla="*/ 31 w 61"/>
                  <a:gd name="T35" fmla="*/ 81 h 81"/>
                  <a:gd name="T36" fmla="*/ 61 w 61"/>
                  <a:gd name="T37" fmla="*/ 57 h 81"/>
                  <a:gd name="T38" fmla="*/ 32 w 61"/>
                  <a:gd name="T3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81">
                    <a:moveTo>
                      <a:pt x="32" y="33"/>
                    </a:moveTo>
                    <a:cubicBezTo>
                      <a:pt x="23" y="31"/>
                      <a:pt x="17" y="29"/>
                      <a:pt x="17" y="24"/>
                    </a:cubicBezTo>
                    <a:cubicBezTo>
                      <a:pt x="17" y="19"/>
                      <a:pt x="23" y="16"/>
                      <a:pt x="32" y="16"/>
                    </a:cubicBezTo>
                    <a:cubicBezTo>
                      <a:pt x="37" y="16"/>
                      <a:pt x="42" y="17"/>
                      <a:pt x="48" y="19"/>
                    </a:cubicBezTo>
                    <a:cubicBezTo>
                      <a:pt x="48" y="19"/>
                      <a:pt x="49" y="19"/>
                      <a:pt x="50" y="19"/>
                    </a:cubicBezTo>
                    <a:cubicBezTo>
                      <a:pt x="54" y="19"/>
                      <a:pt x="58" y="16"/>
                      <a:pt x="58" y="11"/>
                    </a:cubicBezTo>
                    <a:cubicBezTo>
                      <a:pt x="58" y="8"/>
                      <a:pt x="56" y="5"/>
                      <a:pt x="52" y="4"/>
                    </a:cubicBezTo>
                    <a:cubicBezTo>
                      <a:pt x="46" y="2"/>
                      <a:pt x="38" y="0"/>
                      <a:pt x="31" y="0"/>
                    </a:cubicBezTo>
                    <a:cubicBezTo>
                      <a:pt x="12" y="0"/>
                      <a:pt x="1" y="10"/>
                      <a:pt x="1" y="25"/>
                    </a:cubicBezTo>
                    <a:cubicBezTo>
                      <a:pt x="1" y="42"/>
                      <a:pt x="17" y="46"/>
                      <a:pt x="30" y="49"/>
                    </a:cubicBezTo>
                    <a:cubicBezTo>
                      <a:pt x="37" y="51"/>
                      <a:pt x="44" y="53"/>
                      <a:pt x="44" y="56"/>
                    </a:cubicBezTo>
                    <a:cubicBezTo>
                      <a:pt x="44" y="58"/>
                      <a:pt x="44" y="65"/>
                      <a:pt x="30" y="65"/>
                    </a:cubicBezTo>
                    <a:cubicBezTo>
                      <a:pt x="22" y="65"/>
                      <a:pt x="16" y="63"/>
                      <a:pt x="11" y="61"/>
                    </a:cubicBezTo>
                    <a:cubicBezTo>
                      <a:pt x="10" y="60"/>
                      <a:pt x="9" y="60"/>
                      <a:pt x="8" y="60"/>
                    </a:cubicBezTo>
                    <a:cubicBezTo>
                      <a:pt x="3" y="60"/>
                      <a:pt x="0" y="64"/>
                      <a:pt x="0" y="68"/>
                    </a:cubicBezTo>
                    <a:cubicBezTo>
                      <a:pt x="0" y="70"/>
                      <a:pt x="1" y="72"/>
                      <a:pt x="3" y="74"/>
                    </a:cubicBezTo>
                    <a:cubicBezTo>
                      <a:pt x="4" y="74"/>
                      <a:pt x="4" y="74"/>
                      <a:pt x="4" y="74"/>
                    </a:cubicBezTo>
                    <a:cubicBezTo>
                      <a:pt x="12" y="79"/>
                      <a:pt x="21" y="81"/>
                      <a:pt x="31" y="81"/>
                    </a:cubicBezTo>
                    <a:cubicBezTo>
                      <a:pt x="53" y="81"/>
                      <a:pt x="61" y="68"/>
                      <a:pt x="61" y="57"/>
                    </a:cubicBezTo>
                    <a:cubicBezTo>
                      <a:pt x="61" y="40"/>
                      <a:pt x="45" y="36"/>
                      <a:pt x="3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9" name="Freeform 6"/>
              <p:cNvSpPr>
                <a:spLocks/>
              </p:cNvSpPr>
              <p:nvPr/>
            </p:nvSpPr>
            <p:spPr bwMode="auto">
              <a:xfrm>
                <a:off x="3558572" y="2345405"/>
                <a:ext cx="70438" cy="471933"/>
              </a:xfrm>
              <a:custGeom>
                <a:avLst/>
                <a:gdLst>
                  <a:gd name="T0" fmla="*/ 8 w 17"/>
                  <a:gd name="T1" fmla="*/ 0 h 111"/>
                  <a:gd name="T2" fmla="*/ 0 w 17"/>
                  <a:gd name="T3" fmla="*/ 9 h 111"/>
                  <a:gd name="T4" fmla="*/ 0 w 17"/>
                  <a:gd name="T5" fmla="*/ 103 h 111"/>
                  <a:gd name="T6" fmla="*/ 8 w 17"/>
                  <a:gd name="T7" fmla="*/ 111 h 111"/>
                  <a:gd name="T8" fmla="*/ 17 w 17"/>
                  <a:gd name="T9" fmla="*/ 103 h 111"/>
                  <a:gd name="T10" fmla="*/ 17 w 17"/>
                  <a:gd name="T11" fmla="*/ 9 h 111"/>
                  <a:gd name="T12" fmla="*/ 8 w 17"/>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17" h="111">
                    <a:moveTo>
                      <a:pt x="8" y="0"/>
                    </a:moveTo>
                    <a:cubicBezTo>
                      <a:pt x="3" y="0"/>
                      <a:pt x="0" y="4"/>
                      <a:pt x="0" y="9"/>
                    </a:cubicBezTo>
                    <a:cubicBezTo>
                      <a:pt x="0" y="103"/>
                      <a:pt x="0" y="103"/>
                      <a:pt x="0" y="103"/>
                    </a:cubicBezTo>
                    <a:cubicBezTo>
                      <a:pt x="0" y="107"/>
                      <a:pt x="4" y="111"/>
                      <a:pt x="8" y="111"/>
                    </a:cubicBezTo>
                    <a:cubicBezTo>
                      <a:pt x="13" y="111"/>
                      <a:pt x="17" y="107"/>
                      <a:pt x="17" y="103"/>
                    </a:cubicBezTo>
                    <a:cubicBezTo>
                      <a:pt x="17" y="9"/>
                      <a:pt x="17" y="9"/>
                      <a:pt x="17" y="9"/>
                    </a:cubicBezTo>
                    <a:cubicBezTo>
                      <a:pt x="17" y="4"/>
                      <a:pt x="1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0" name="Freeform 7"/>
              <p:cNvSpPr>
                <a:spLocks/>
              </p:cNvSpPr>
              <p:nvPr/>
            </p:nvSpPr>
            <p:spPr bwMode="auto">
              <a:xfrm>
                <a:off x="3704731" y="2480998"/>
                <a:ext cx="70438" cy="336341"/>
              </a:xfrm>
              <a:custGeom>
                <a:avLst/>
                <a:gdLst>
                  <a:gd name="T0" fmla="*/ 9 w 17"/>
                  <a:gd name="T1" fmla="*/ 0 h 79"/>
                  <a:gd name="T2" fmla="*/ 0 w 17"/>
                  <a:gd name="T3" fmla="*/ 9 h 79"/>
                  <a:gd name="T4" fmla="*/ 0 w 17"/>
                  <a:gd name="T5" fmla="*/ 71 h 79"/>
                  <a:gd name="T6" fmla="*/ 9 w 17"/>
                  <a:gd name="T7" fmla="*/ 79 h 79"/>
                  <a:gd name="T8" fmla="*/ 17 w 17"/>
                  <a:gd name="T9" fmla="*/ 71 h 79"/>
                  <a:gd name="T10" fmla="*/ 17 w 17"/>
                  <a:gd name="T11" fmla="*/ 9 h 79"/>
                  <a:gd name="T12" fmla="*/ 9 w 17"/>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17" h="79">
                    <a:moveTo>
                      <a:pt x="9" y="0"/>
                    </a:moveTo>
                    <a:cubicBezTo>
                      <a:pt x="4" y="0"/>
                      <a:pt x="0" y="4"/>
                      <a:pt x="0" y="9"/>
                    </a:cubicBezTo>
                    <a:cubicBezTo>
                      <a:pt x="0" y="71"/>
                      <a:pt x="0" y="71"/>
                      <a:pt x="0" y="71"/>
                    </a:cubicBezTo>
                    <a:cubicBezTo>
                      <a:pt x="0" y="75"/>
                      <a:pt x="4" y="79"/>
                      <a:pt x="9" y="79"/>
                    </a:cubicBezTo>
                    <a:cubicBezTo>
                      <a:pt x="13" y="79"/>
                      <a:pt x="17" y="75"/>
                      <a:pt x="17" y="71"/>
                    </a:cubicBezTo>
                    <a:cubicBezTo>
                      <a:pt x="17" y="9"/>
                      <a:pt x="17" y="9"/>
                      <a:pt x="17" y="9"/>
                    </a:cubicBezTo>
                    <a:cubicBezTo>
                      <a:pt x="17" y="4"/>
                      <a:pt x="13"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1" name="Freeform 8"/>
              <p:cNvSpPr>
                <a:spLocks/>
              </p:cNvSpPr>
              <p:nvPr/>
            </p:nvSpPr>
            <p:spPr bwMode="auto">
              <a:xfrm>
                <a:off x="3699449" y="2354210"/>
                <a:ext cx="79243" cy="84525"/>
              </a:xfrm>
              <a:custGeom>
                <a:avLst/>
                <a:gdLst>
                  <a:gd name="T0" fmla="*/ 10 w 19"/>
                  <a:gd name="T1" fmla="*/ 0 h 20"/>
                  <a:gd name="T2" fmla="*/ 9 w 19"/>
                  <a:gd name="T3" fmla="*/ 0 h 20"/>
                  <a:gd name="T4" fmla="*/ 0 w 19"/>
                  <a:gd name="T5" fmla="*/ 10 h 20"/>
                  <a:gd name="T6" fmla="*/ 0 w 19"/>
                  <a:gd name="T7" fmla="*/ 10 h 20"/>
                  <a:gd name="T8" fmla="*/ 9 w 19"/>
                  <a:gd name="T9" fmla="*/ 20 h 20"/>
                  <a:gd name="T10" fmla="*/ 10 w 19"/>
                  <a:gd name="T11" fmla="*/ 20 h 20"/>
                  <a:gd name="T12" fmla="*/ 19 w 19"/>
                  <a:gd name="T13" fmla="*/ 10 h 20"/>
                  <a:gd name="T14" fmla="*/ 19 w 19"/>
                  <a:gd name="T15" fmla="*/ 10 h 20"/>
                  <a:gd name="T16" fmla="*/ 10 w 19"/>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0">
                    <a:moveTo>
                      <a:pt x="10" y="0"/>
                    </a:moveTo>
                    <a:cubicBezTo>
                      <a:pt x="9" y="0"/>
                      <a:pt x="9" y="0"/>
                      <a:pt x="9" y="0"/>
                    </a:cubicBezTo>
                    <a:cubicBezTo>
                      <a:pt x="4" y="0"/>
                      <a:pt x="0" y="5"/>
                      <a:pt x="0" y="10"/>
                    </a:cubicBezTo>
                    <a:cubicBezTo>
                      <a:pt x="0" y="10"/>
                      <a:pt x="0" y="10"/>
                      <a:pt x="0" y="10"/>
                    </a:cubicBezTo>
                    <a:cubicBezTo>
                      <a:pt x="0" y="15"/>
                      <a:pt x="4" y="20"/>
                      <a:pt x="9" y="20"/>
                    </a:cubicBezTo>
                    <a:cubicBezTo>
                      <a:pt x="10" y="20"/>
                      <a:pt x="10" y="20"/>
                      <a:pt x="10" y="20"/>
                    </a:cubicBezTo>
                    <a:cubicBezTo>
                      <a:pt x="15" y="20"/>
                      <a:pt x="19" y="15"/>
                      <a:pt x="19" y="10"/>
                    </a:cubicBezTo>
                    <a:cubicBezTo>
                      <a:pt x="19" y="10"/>
                      <a:pt x="19" y="10"/>
                      <a:pt x="19" y="10"/>
                    </a:cubicBezTo>
                    <a:cubicBezTo>
                      <a:pt x="19" y="5"/>
                      <a:pt x="15"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2" name="Freeform 9"/>
              <p:cNvSpPr>
                <a:spLocks noEditPoints="1"/>
              </p:cNvSpPr>
              <p:nvPr/>
            </p:nvSpPr>
            <p:spPr bwMode="auto">
              <a:xfrm>
                <a:off x="4201319" y="2477476"/>
                <a:ext cx="304645" cy="345145"/>
              </a:xfrm>
              <a:custGeom>
                <a:avLst/>
                <a:gdLst>
                  <a:gd name="T0" fmla="*/ 73 w 73"/>
                  <a:gd name="T1" fmla="*/ 39 h 81"/>
                  <a:gd name="T2" fmla="*/ 36 w 73"/>
                  <a:gd name="T3" fmla="*/ 0 h 81"/>
                  <a:gd name="T4" fmla="*/ 0 w 73"/>
                  <a:gd name="T5" fmla="*/ 41 h 81"/>
                  <a:gd name="T6" fmla="*/ 39 w 73"/>
                  <a:gd name="T7" fmla="*/ 81 h 81"/>
                  <a:gd name="T8" fmla="*/ 66 w 73"/>
                  <a:gd name="T9" fmla="*/ 74 h 81"/>
                  <a:gd name="T10" fmla="*/ 70 w 73"/>
                  <a:gd name="T11" fmla="*/ 67 h 81"/>
                  <a:gd name="T12" fmla="*/ 63 w 73"/>
                  <a:gd name="T13" fmla="*/ 60 h 81"/>
                  <a:gd name="T14" fmla="*/ 59 w 73"/>
                  <a:gd name="T15" fmla="*/ 60 h 81"/>
                  <a:gd name="T16" fmla="*/ 40 w 73"/>
                  <a:gd name="T17" fmla="*/ 65 h 81"/>
                  <a:gd name="T18" fmla="*/ 17 w 73"/>
                  <a:gd name="T19" fmla="*/ 47 h 81"/>
                  <a:gd name="T20" fmla="*/ 64 w 73"/>
                  <a:gd name="T21" fmla="*/ 47 h 81"/>
                  <a:gd name="T22" fmla="*/ 73 w 73"/>
                  <a:gd name="T23" fmla="*/ 39 h 81"/>
                  <a:gd name="T24" fmla="*/ 36 w 73"/>
                  <a:gd name="T25" fmla="*/ 15 h 81"/>
                  <a:gd name="T26" fmla="*/ 56 w 73"/>
                  <a:gd name="T27" fmla="*/ 33 h 81"/>
                  <a:gd name="T28" fmla="*/ 17 w 73"/>
                  <a:gd name="T29" fmla="*/ 33 h 81"/>
                  <a:gd name="T30" fmla="*/ 36 w 73"/>
                  <a:gd name="T31"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81">
                    <a:moveTo>
                      <a:pt x="73" y="39"/>
                    </a:moveTo>
                    <a:cubicBezTo>
                      <a:pt x="73" y="20"/>
                      <a:pt x="61" y="0"/>
                      <a:pt x="36" y="0"/>
                    </a:cubicBezTo>
                    <a:cubicBezTo>
                      <a:pt x="9" y="0"/>
                      <a:pt x="0" y="22"/>
                      <a:pt x="0" y="41"/>
                    </a:cubicBezTo>
                    <a:cubicBezTo>
                      <a:pt x="0" y="66"/>
                      <a:pt x="15" y="81"/>
                      <a:pt x="39" y="81"/>
                    </a:cubicBezTo>
                    <a:cubicBezTo>
                      <a:pt x="53" y="81"/>
                      <a:pt x="59" y="78"/>
                      <a:pt x="66" y="74"/>
                    </a:cubicBezTo>
                    <a:cubicBezTo>
                      <a:pt x="69" y="72"/>
                      <a:pt x="70" y="70"/>
                      <a:pt x="70" y="67"/>
                    </a:cubicBezTo>
                    <a:cubicBezTo>
                      <a:pt x="70" y="63"/>
                      <a:pt x="67" y="60"/>
                      <a:pt x="63" y="60"/>
                    </a:cubicBezTo>
                    <a:cubicBezTo>
                      <a:pt x="61" y="60"/>
                      <a:pt x="60" y="60"/>
                      <a:pt x="59" y="60"/>
                    </a:cubicBezTo>
                    <a:cubicBezTo>
                      <a:pt x="55" y="63"/>
                      <a:pt x="50" y="65"/>
                      <a:pt x="40" y="65"/>
                    </a:cubicBezTo>
                    <a:cubicBezTo>
                      <a:pt x="27" y="65"/>
                      <a:pt x="19" y="59"/>
                      <a:pt x="17" y="47"/>
                    </a:cubicBezTo>
                    <a:cubicBezTo>
                      <a:pt x="64" y="47"/>
                      <a:pt x="64" y="47"/>
                      <a:pt x="64" y="47"/>
                    </a:cubicBezTo>
                    <a:cubicBezTo>
                      <a:pt x="69" y="47"/>
                      <a:pt x="73" y="44"/>
                      <a:pt x="73" y="39"/>
                    </a:cubicBezTo>
                    <a:close/>
                    <a:moveTo>
                      <a:pt x="36" y="15"/>
                    </a:moveTo>
                    <a:cubicBezTo>
                      <a:pt x="43" y="15"/>
                      <a:pt x="54" y="19"/>
                      <a:pt x="56" y="33"/>
                    </a:cubicBezTo>
                    <a:cubicBezTo>
                      <a:pt x="17" y="33"/>
                      <a:pt x="17" y="33"/>
                      <a:pt x="17" y="33"/>
                    </a:cubicBezTo>
                    <a:cubicBezTo>
                      <a:pt x="19" y="21"/>
                      <a:pt x="28" y="15"/>
                      <a:pt x="3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3" name="Freeform 15"/>
              <p:cNvSpPr>
                <a:spLocks noEditPoints="1"/>
              </p:cNvSpPr>
              <p:nvPr/>
            </p:nvSpPr>
            <p:spPr bwMode="auto">
              <a:xfrm>
                <a:off x="3829759" y="2345405"/>
                <a:ext cx="320493" cy="477216"/>
              </a:xfrm>
              <a:custGeom>
                <a:avLst/>
                <a:gdLst>
                  <a:gd name="T0" fmla="*/ 68 w 77"/>
                  <a:gd name="T1" fmla="*/ 0 h 112"/>
                  <a:gd name="T2" fmla="*/ 60 w 77"/>
                  <a:gd name="T3" fmla="*/ 9 h 112"/>
                  <a:gd name="T4" fmla="*/ 60 w 77"/>
                  <a:gd name="T5" fmla="*/ 40 h 112"/>
                  <a:gd name="T6" fmla="*/ 37 w 77"/>
                  <a:gd name="T7" fmla="*/ 31 h 112"/>
                  <a:gd name="T8" fmla="*/ 0 w 77"/>
                  <a:gd name="T9" fmla="*/ 72 h 112"/>
                  <a:gd name="T10" fmla="*/ 37 w 77"/>
                  <a:gd name="T11" fmla="*/ 112 h 112"/>
                  <a:gd name="T12" fmla="*/ 60 w 77"/>
                  <a:gd name="T13" fmla="*/ 103 h 112"/>
                  <a:gd name="T14" fmla="*/ 68 w 77"/>
                  <a:gd name="T15" fmla="*/ 111 h 112"/>
                  <a:gd name="T16" fmla="*/ 77 w 77"/>
                  <a:gd name="T17" fmla="*/ 103 h 112"/>
                  <a:gd name="T18" fmla="*/ 77 w 77"/>
                  <a:gd name="T19" fmla="*/ 9 h 112"/>
                  <a:gd name="T20" fmla="*/ 68 w 77"/>
                  <a:gd name="T21" fmla="*/ 0 h 112"/>
                  <a:gd name="T22" fmla="*/ 39 w 77"/>
                  <a:gd name="T23" fmla="*/ 96 h 112"/>
                  <a:gd name="T24" fmla="*/ 17 w 77"/>
                  <a:gd name="T25" fmla="*/ 72 h 112"/>
                  <a:gd name="T26" fmla="*/ 39 w 77"/>
                  <a:gd name="T27" fmla="*/ 47 h 112"/>
                  <a:gd name="T28" fmla="*/ 60 w 77"/>
                  <a:gd name="T29" fmla="*/ 57 h 112"/>
                  <a:gd name="T30" fmla="*/ 60 w 77"/>
                  <a:gd name="T31" fmla="*/ 86 h 112"/>
                  <a:gd name="T32" fmla="*/ 39 w 77"/>
                  <a:gd name="T33"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12">
                    <a:moveTo>
                      <a:pt x="68" y="0"/>
                    </a:moveTo>
                    <a:cubicBezTo>
                      <a:pt x="63" y="0"/>
                      <a:pt x="60" y="4"/>
                      <a:pt x="60" y="9"/>
                    </a:cubicBezTo>
                    <a:cubicBezTo>
                      <a:pt x="60" y="40"/>
                      <a:pt x="60" y="40"/>
                      <a:pt x="60" y="40"/>
                    </a:cubicBezTo>
                    <a:cubicBezTo>
                      <a:pt x="53" y="34"/>
                      <a:pt x="45" y="31"/>
                      <a:pt x="37" y="31"/>
                    </a:cubicBezTo>
                    <a:cubicBezTo>
                      <a:pt x="19" y="31"/>
                      <a:pt x="0" y="45"/>
                      <a:pt x="0" y="72"/>
                    </a:cubicBezTo>
                    <a:cubicBezTo>
                      <a:pt x="0" y="98"/>
                      <a:pt x="19" y="112"/>
                      <a:pt x="37" y="112"/>
                    </a:cubicBezTo>
                    <a:cubicBezTo>
                      <a:pt x="45" y="112"/>
                      <a:pt x="53" y="109"/>
                      <a:pt x="60" y="103"/>
                    </a:cubicBezTo>
                    <a:cubicBezTo>
                      <a:pt x="60" y="108"/>
                      <a:pt x="64" y="111"/>
                      <a:pt x="68" y="111"/>
                    </a:cubicBezTo>
                    <a:cubicBezTo>
                      <a:pt x="73" y="111"/>
                      <a:pt x="77" y="107"/>
                      <a:pt x="77" y="103"/>
                    </a:cubicBezTo>
                    <a:cubicBezTo>
                      <a:pt x="77" y="9"/>
                      <a:pt x="77" y="9"/>
                      <a:pt x="77" y="9"/>
                    </a:cubicBezTo>
                    <a:cubicBezTo>
                      <a:pt x="77" y="4"/>
                      <a:pt x="73" y="0"/>
                      <a:pt x="68" y="0"/>
                    </a:cubicBezTo>
                    <a:close/>
                    <a:moveTo>
                      <a:pt x="39" y="96"/>
                    </a:moveTo>
                    <a:cubicBezTo>
                      <a:pt x="25" y="96"/>
                      <a:pt x="17" y="87"/>
                      <a:pt x="17" y="72"/>
                    </a:cubicBezTo>
                    <a:cubicBezTo>
                      <a:pt x="17" y="56"/>
                      <a:pt x="25" y="47"/>
                      <a:pt x="39" y="47"/>
                    </a:cubicBezTo>
                    <a:cubicBezTo>
                      <a:pt x="48" y="47"/>
                      <a:pt x="55" y="53"/>
                      <a:pt x="60" y="57"/>
                    </a:cubicBezTo>
                    <a:cubicBezTo>
                      <a:pt x="60" y="86"/>
                      <a:pt x="60" y="86"/>
                      <a:pt x="60" y="86"/>
                    </a:cubicBezTo>
                    <a:cubicBezTo>
                      <a:pt x="55" y="91"/>
                      <a:pt x="48" y="96"/>
                      <a:pt x="3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Tree>
    <p:extLst>
      <p:ext uri="{BB962C8B-B14F-4D97-AF65-F5344CB8AC3E}">
        <p14:creationId xmlns:p14="http://schemas.microsoft.com/office/powerpoint/2010/main" val="288458553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 id="2147483900" r:id="rId32"/>
    <p:sldLayoutId id="2147483901" r:id="rId33"/>
    <p:sldLayoutId id="2147483902" r:id="rId34"/>
    <p:sldLayoutId id="2147483903" r:id="rId35"/>
    <p:sldLayoutId id="2147483904" r:id="rId36"/>
    <p:sldLayoutId id="2147483905" r:id="rId37"/>
    <p:sldLayoutId id="2147483906" r:id="rId38"/>
    <p:sldLayoutId id="2147483907" r:id="rId39"/>
    <p:sldLayoutId id="2147483908" r:id="rId40"/>
    <p:sldLayoutId id="2147483909" r:id="rId41"/>
    <p:sldLayoutId id="2147483910" r:id="rId42"/>
    <p:sldLayoutId id="2147483911" r:id="rId43"/>
    <p:sldLayoutId id="2147483912" r:id="rId44"/>
    <p:sldLayoutId id="2147483913" r:id="rId45"/>
    <p:sldLayoutId id="2147483914" r:id="rId46"/>
    <p:sldLayoutId id="2147483915" r:id="rId47"/>
    <p:sldLayoutId id="2147483916" r:id="rId48"/>
    <p:sldLayoutId id="2147483917" r:id="rId49"/>
    <p:sldLayoutId id="2147483918" r:id="rId50"/>
    <p:sldLayoutId id="2147483919" r:id="rId51"/>
    <p:sldLayoutId id="2147483920" r:id="rId52"/>
    <p:sldLayoutId id="2147483921" r:id="rId53"/>
    <p:sldLayoutId id="2147483922" r:id="rId54"/>
    <p:sldLayoutId id="2147483923" r:id="rId55"/>
    <p:sldLayoutId id="2147483924" r:id="rId56"/>
    <p:sldLayoutId id="2147483926" r:id="rId57"/>
    <p:sldLayoutId id="2147483927" r:id="rId58"/>
    <p:sldLayoutId id="2147483928" r:id="rId59"/>
    <p:sldLayoutId id="2147483929" r:id="rId60"/>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45BFB6-CA34-73E7-DED3-A33E22001552}"/>
              </a:ext>
            </a:extLst>
          </p:cNvPr>
          <p:cNvSpPr>
            <a:spLocks noGrp="1"/>
          </p:cNvSpPr>
          <p:nvPr>
            <p:ph type="title"/>
          </p:nvPr>
        </p:nvSpPr>
        <p:spPr>
          <a:xfrm>
            <a:off x="0" y="1"/>
            <a:ext cx="12192000" cy="837488"/>
          </a:xfrm>
          <a:prstGeom prst="rect">
            <a:avLst/>
          </a:prstGeom>
          <a:gradFill flip="none" rotWithShape="1">
            <a:gsLst>
              <a:gs pos="0">
                <a:schemeClr val="tx2">
                  <a:lumMod val="50000"/>
                </a:schemeClr>
              </a:gs>
              <a:gs pos="50000">
                <a:schemeClr val="tx2"/>
              </a:gs>
              <a:gs pos="100000">
                <a:schemeClr val="tx2">
                  <a:lumMod val="60000"/>
                  <a:lumOff val="40000"/>
                </a:schemeClr>
              </a:gs>
            </a:gsLst>
            <a:lin ang="0" scaled="1"/>
            <a:tileRect/>
          </a:gradFill>
          <a:scene3d>
            <a:camera prst="orthographicFront"/>
            <a:lightRig rig="threePt" dir="t"/>
          </a:scene3d>
          <a:sp3d>
            <a:bevelT/>
          </a:sp3d>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1F8F72-CFA8-7E71-0BA7-670F34A3D660}"/>
              </a:ext>
            </a:extLst>
          </p:cNvPr>
          <p:cNvSpPr>
            <a:spLocks noGrp="1"/>
          </p:cNvSpPr>
          <p:nvPr>
            <p:ph type="body" idx="1"/>
          </p:nvPr>
        </p:nvSpPr>
        <p:spPr>
          <a:xfrm>
            <a:off x="838200" y="1213503"/>
            <a:ext cx="10515600" cy="4963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FBB2AC0-D975-DD4C-9496-B01E4F92D1D7}"/>
              </a:ext>
            </a:extLst>
          </p:cNvPr>
          <p:cNvSpPr/>
          <p:nvPr userDrawn="1"/>
        </p:nvSpPr>
        <p:spPr>
          <a:xfrm>
            <a:off x="0" y="6603712"/>
            <a:ext cx="12192000" cy="254288"/>
          </a:xfrm>
          <a:prstGeom prst="rect">
            <a:avLst/>
          </a:prstGeom>
          <a:solidFill>
            <a:srgbClr val="006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A0A1DCF-D373-BD3D-EE3A-E213BD4511F0}"/>
              </a:ext>
            </a:extLst>
          </p:cNvPr>
          <p:cNvSpPr>
            <a:spLocks noGrp="1"/>
          </p:cNvSpPr>
          <p:nvPr>
            <p:ph type="sldNum" sz="quarter" idx="4"/>
          </p:nvPr>
        </p:nvSpPr>
        <p:spPr>
          <a:xfrm>
            <a:off x="9448800" y="6594764"/>
            <a:ext cx="2743200" cy="254288"/>
          </a:xfrm>
          <a:prstGeom prst="rect">
            <a:avLst/>
          </a:prstGeom>
        </p:spPr>
        <p:txBody>
          <a:bodyPr vert="horz" lIns="91440" tIns="45720" rIns="91440" bIns="45720" rtlCol="0" anchor="ctr"/>
          <a:lstStyle>
            <a:lvl1pPr algn="r">
              <a:defRPr sz="1200">
                <a:solidFill>
                  <a:schemeClr val="tx1">
                    <a:tint val="75000"/>
                  </a:schemeClr>
                </a:solidFill>
              </a:defRPr>
            </a:lvl1pPr>
          </a:lstStyle>
          <a:p>
            <a:fld id="{D9A75B61-9738-41E8-9167-36E8FEA04034}" type="slidenum">
              <a:rPr lang="en-US" smtClean="0"/>
              <a:t>‹#›</a:t>
            </a:fld>
            <a:endParaRPr lang="en-US"/>
          </a:p>
        </p:txBody>
      </p:sp>
      <p:pic>
        <p:nvPicPr>
          <p:cNvPr id="8" name="Picture 7">
            <a:extLst>
              <a:ext uri="{FF2B5EF4-FFF2-40B4-BE49-F238E27FC236}">
                <a16:creationId xmlns:a16="http://schemas.microsoft.com/office/drawing/2014/main" id="{EA2FE73B-2302-309C-73ED-FACED697C1E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897852"/>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125073"/>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sldNum="0" hdr="0" ftr="0" dt="0"/>
  <p:txStyles>
    <p:titleStyle>
      <a:lvl1pPr algn="l" defTabSz="914400" rtl="0" eaLnBrk="1" latinLnBrk="0" hangingPunct="1">
        <a:lnSpc>
          <a:spcPct val="90000"/>
        </a:lnSpc>
        <a:spcBef>
          <a:spcPct val="0"/>
        </a:spcBef>
        <a:buNone/>
        <a:defRPr sz="3600" b="1" kern="1200">
          <a:ln>
            <a:solidFill>
              <a:schemeClr val="tx1"/>
            </a:solidFill>
          </a:ln>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56F72-04F4-8F13-1003-3D0D82179D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E8F976-F43B-3F77-D3A0-7CE68FADE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38D73-B902-A8FD-0C37-6E12C02A6F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11/20/2024</a:t>
            </a:r>
          </a:p>
        </p:txBody>
      </p:sp>
      <p:sp>
        <p:nvSpPr>
          <p:cNvPr id="5" name="Footer Placeholder 4">
            <a:extLst>
              <a:ext uri="{FF2B5EF4-FFF2-40B4-BE49-F238E27FC236}">
                <a16:creationId xmlns:a16="http://schemas.microsoft.com/office/drawing/2014/main" id="{7D19ACDA-EE5F-28A2-3561-76FE54400A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rgbClr val="1B934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Fiscal Year 2025 City Council Budget Retreat </a:t>
            </a:r>
          </a:p>
        </p:txBody>
      </p:sp>
      <p:sp>
        <p:nvSpPr>
          <p:cNvPr id="6" name="Slide Number Placeholder 5">
            <a:extLst>
              <a:ext uri="{FF2B5EF4-FFF2-40B4-BE49-F238E27FC236}">
                <a16:creationId xmlns:a16="http://schemas.microsoft.com/office/drawing/2014/main" id="{31A9A138-1108-EC7E-7801-9E65CBB7BF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D81AC8-50B6-41E7-B8CC-C460F71871FB}" type="slidenum">
              <a:rPr lang="en-US" smtClean="0"/>
              <a:t>‹#›</a:t>
            </a:fld>
            <a:endParaRPr lang="en-US"/>
          </a:p>
        </p:txBody>
      </p:sp>
      <p:sp>
        <p:nvSpPr>
          <p:cNvPr id="7" name="Rectangle 6">
            <a:extLst>
              <a:ext uri="{FF2B5EF4-FFF2-40B4-BE49-F238E27FC236}">
                <a16:creationId xmlns:a16="http://schemas.microsoft.com/office/drawing/2014/main" id="{EE3B7493-21F5-1106-BC59-7F714F485014}"/>
              </a:ext>
            </a:extLst>
          </p:cNvPr>
          <p:cNvSpPr/>
          <p:nvPr userDrawn="1"/>
        </p:nvSpPr>
        <p:spPr>
          <a:xfrm>
            <a:off x="0" y="6721474"/>
            <a:ext cx="12192000" cy="136525"/>
          </a:xfrm>
          <a:prstGeom prst="rect">
            <a:avLst/>
          </a:prstGeom>
          <a:solidFill>
            <a:srgbClr val="1B9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952082A-121D-98E6-F297-DBBC03B2EF7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8100" y="6007894"/>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51180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4500905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893D55-CC3E-92CD-E587-49CDD3A8F69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A8987C-5769-DDAC-685C-35FAAFAE9FE7}"/>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2CBEE-41CF-7D04-88CC-342A5DB2568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E58A4-45AA-4EBE-9D88-D9F7339CD341}" type="datetimeFigureOut">
              <a:rPr lang="en-US" smtClean="0"/>
              <a:t>11/25/2024</a:t>
            </a:fld>
            <a:endParaRPr lang="en-US"/>
          </a:p>
        </p:txBody>
      </p:sp>
      <p:sp>
        <p:nvSpPr>
          <p:cNvPr id="5" name="Footer Placeholder 4">
            <a:extLst>
              <a:ext uri="{FF2B5EF4-FFF2-40B4-BE49-F238E27FC236}">
                <a16:creationId xmlns:a16="http://schemas.microsoft.com/office/drawing/2014/main" id="{AE081842-6046-F4AE-12E3-2237A01290C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A80355-9609-5B4F-CDB7-2D80C8D60C1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C6CA0-28D0-4E2E-BE64-97126083446E}" type="slidenum">
              <a:rPr lang="en-US" smtClean="0"/>
              <a:t>‹#›</a:t>
            </a:fld>
            <a:endParaRPr lang="en-US"/>
          </a:p>
        </p:txBody>
      </p:sp>
    </p:spTree>
    <p:extLst>
      <p:ext uri="{BB962C8B-B14F-4D97-AF65-F5344CB8AC3E}">
        <p14:creationId xmlns:p14="http://schemas.microsoft.com/office/powerpoint/2010/main" val="1898213183"/>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6.xml"/><Relationship Id="rId7" Type="http://schemas.openxmlformats.org/officeDocument/2006/relationships/image" Target="../media/image59.svg"/><Relationship Id="rId2" Type="http://schemas.openxmlformats.org/officeDocument/2006/relationships/slideLayout" Target="../slideLayouts/slideLayout83.xml"/><Relationship Id="rId1" Type="http://schemas.openxmlformats.org/officeDocument/2006/relationships/themeOverride" Target="../theme/themeOverride2.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7.xml"/><Relationship Id="rId7" Type="http://schemas.openxmlformats.org/officeDocument/2006/relationships/image" Target="../media/image65.svg"/><Relationship Id="rId2" Type="http://schemas.openxmlformats.org/officeDocument/2006/relationships/slideLayout" Target="../slideLayouts/slideLayout83.xml"/><Relationship Id="rId1" Type="http://schemas.openxmlformats.org/officeDocument/2006/relationships/themeOverride" Target="../theme/themeOverride3.xml"/><Relationship Id="rId6" Type="http://schemas.openxmlformats.org/officeDocument/2006/relationships/image" Target="../media/image64.png"/><Relationship Id="rId5" Type="http://schemas.openxmlformats.org/officeDocument/2006/relationships/image" Target="../media/image14.png"/><Relationship Id="rId4" Type="http://schemas.openxmlformats.org/officeDocument/2006/relationships/chart" Target="../charts/chart1.xml"/><Relationship Id="rId9" Type="http://schemas.openxmlformats.org/officeDocument/2006/relationships/image" Target="../media/image67.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8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132.xml"/><Relationship Id="rId5" Type="http://schemas.openxmlformats.org/officeDocument/2006/relationships/image" Target="../media/image14.png"/><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4.png"/><Relationship Id="rId2" Type="http://schemas.openxmlformats.org/officeDocument/2006/relationships/slideLayout" Target="../slideLayouts/slideLayout83.xml"/><Relationship Id="rId1" Type="http://schemas.openxmlformats.org/officeDocument/2006/relationships/themeOverride" Target="../theme/themeOverride4.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84.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14.png"/><Relationship Id="rId4" Type="http://schemas.openxmlformats.org/officeDocument/2006/relationships/image" Target="../media/image72.svg"/><Relationship Id="rId9" Type="http://schemas.openxmlformats.org/officeDocument/2006/relationships/image" Target="../media/image76.svg"/></Relationships>
</file>

<file path=ppt/slides/_rels/slide17.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8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4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2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6.xml"/><Relationship Id="rId1" Type="http://schemas.openxmlformats.org/officeDocument/2006/relationships/slideLayout" Target="../slideLayouts/slideLayout154.xml"/></Relationships>
</file>

<file path=ppt/slides/_rels/slide2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7.xml"/><Relationship Id="rId1" Type="http://schemas.openxmlformats.org/officeDocument/2006/relationships/slideLayout" Target="../slideLayouts/slideLayout154.xml"/><Relationship Id="rId4" Type="http://schemas.openxmlformats.org/officeDocument/2006/relationships/image" Target="../media/image87.emf"/></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54.xml"/><Relationship Id="rId4" Type="http://schemas.openxmlformats.org/officeDocument/2006/relationships/image" Target="../media/image89.emf"/></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154.xml"/></Relationships>
</file>

<file path=ppt/slides/_rels/slide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143.xml"/><Relationship Id="rId6" Type="http://schemas.openxmlformats.org/officeDocument/2006/relationships/hyperlink" Target="mailto:budgetqa@savannahga.gov" TargetMode="External"/><Relationship Id="rId5" Type="http://schemas.openxmlformats.org/officeDocument/2006/relationships/hyperlink" Target="https://savannahga.gov/2450/Capital-Projects-Management" TargetMode="External"/><Relationship Id="rId4" Type="http://schemas.openxmlformats.org/officeDocument/2006/relationships/hyperlink" Target="http://www.savannahga.gov/budge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73.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gif"/></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73.xml"/><Relationship Id="rId6" Type="http://schemas.openxmlformats.org/officeDocument/2006/relationships/image" Target="../media/image14.png"/><Relationship Id="rId5" Type="http://schemas.openxmlformats.org/officeDocument/2006/relationships/image" Target="../media/image30.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Layout" Target="../slideLayouts/slideLayout173.xml"/></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image" Target="../media/image47.jpeg"/><Relationship Id="rId3" Type="http://schemas.openxmlformats.org/officeDocument/2006/relationships/image" Target="../media/image33.svg"/><Relationship Id="rId7" Type="http://schemas.openxmlformats.org/officeDocument/2006/relationships/image" Target="../media/image31.jpeg"/><Relationship Id="rId12" Type="http://schemas.openxmlformats.org/officeDocument/2006/relationships/image" Target="../media/image41.jpeg"/><Relationship Id="rId17" Type="http://schemas.openxmlformats.org/officeDocument/2006/relationships/image" Target="../media/image46.svg"/><Relationship Id="rId2" Type="http://schemas.openxmlformats.org/officeDocument/2006/relationships/image" Target="../media/image32.png"/><Relationship Id="rId16" Type="http://schemas.openxmlformats.org/officeDocument/2006/relationships/image" Target="../media/image45.png"/><Relationship Id="rId1" Type="http://schemas.openxmlformats.org/officeDocument/2006/relationships/slideLayout" Target="../slideLayouts/slideLayout173.xml"/><Relationship Id="rId6" Type="http://schemas.openxmlformats.org/officeDocument/2006/relationships/image" Target="../media/image36.jpeg"/><Relationship Id="rId11" Type="http://schemas.openxmlformats.org/officeDocument/2006/relationships/image" Target="../media/image40.jpeg"/><Relationship Id="rId5" Type="http://schemas.openxmlformats.org/officeDocument/2006/relationships/image" Target="../media/image35.svg"/><Relationship Id="rId15" Type="http://schemas.openxmlformats.org/officeDocument/2006/relationships/image" Target="../media/image44.svg"/><Relationship Id="rId10" Type="http://schemas.openxmlformats.org/officeDocument/2006/relationships/image" Target="../media/image39.jpeg"/><Relationship Id="rId19" Type="http://schemas.openxmlformats.org/officeDocument/2006/relationships/image" Target="../media/image14.png"/><Relationship Id="rId4" Type="http://schemas.openxmlformats.org/officeDocument/2006/relationships/image" Target="../media/image34.png"/><Relationship Id="rId9" Type="http://schemas.openxmlformats.org/officeDocument/2006/relationships/image" Target="../media/image38.jpe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5.svg"/><Relationship Id="rId2" Type="http://schemas.openxmlformats.org/officeDocument/2006/relationships/slideLayout" Target="../slideLayouts/slideLayout83.xml"/><Relationship Id="rId1" Type="http://schemas.openxmlformats.org/officeDocument/2006/relationships/themeOverride" Target="../theme/themeOverride1.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A6B7D35F-A057-17E8-CDFE-34F3DFF33F20}"/>
              </a:ext>
            </a:extLst>
          </p:cNvPr>
          <p:cNvPicPr>
            <a:picLocks noChangeAspect="1"/>
          </p:cNvPicPr>
          <p:nvPr/>
        </p:nvPicPr>
        <p:blipFill>
          <a:blip r:embed="rId3">
            <a:extLst>
              <a:ext uri="{28A0092B-C50C-407E-A947-70E740481C1C}">
                <a14:useLocalDpi xmlns:a14="http://schemas.microsoft.com/office/drawing/2010/main" val="0"/>
              </a:ext>
            </a:extLst>
          </a:blip>
          <a:srcRect t="33051" b="33051"/>
          <a:stretch/>
        </p:blipFill>
        <p:spPr>
          <a:xfrm>
            <a:off x="-9686" y="4653040"/>
            <a:ext cx="12191979" cy="2205915"/>
          </a:xfrm>
          <a:prstGeom prst="rect">
            <a:avLst/>
          </a:prstGeom>
        </p:spPr>
      </p:pic>
      <p:sp>
        <p:nvSpPr>
          <p:cNvPr id="9" name="Rectangle 8">
            <a:extLst>
              <a:ext uri="{FF2B5EF4-FFF2-40B4-BE49-F238E27FC236}">
                <a16:creationId xmlns:a16="http://schemas.microsoft.com/office/drawing/2014/main" id="{FCD7EF84-DE09-AEB7-605D-E5F79A5FD2BA}"/>
              </a:ext>
            </a:extLst>
          </p:cNvPr>
          <p:cNvSpPr/>
          <p:nvPr/>
        </p:nvSpPr>
        <p:spPr>
          <a:xfrm>
            <a:off x="-9686" y="4662454"/>
            <a:ext cx="12191979" cy="2202863"/>
          </a:xfrm>
          <a:prstGeom prst="rect">
            <a:avLst/>
          </a:prstGeom>
          <a:solidFill>
            <a:schemeClr val="tx1">
              <a:lumMod val="95000"/>
              <a:lumOff val="5000"/>
              <a:alpha val="58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C5F496CD-1AF3-B98F-87F8-569E63F9832A}"/>
              </a:ext>
            </a:extLst>
          </p:cNvPr>
          <p:cNvPicPr>
            <a:picLocks noChangeAspect="1"/>
          </p:cNvPicPr>
          <p:nvPr/>
        </p:nvPicPr>
        <p:blipFill>
          <a:blip r:embed="rId4">
            <a:extLst>
              <a:ext uri="{28A0092B-C50C-407E-A947-70E740481C1C}">
                <a14:useLocalDpi xmlns:a14="http://schemas.microsoft.com/office/drawing/2010/main" val="0"/>
              </a:ext>
            </a:extLst>
          </a:blip>
          <a:srcRect t="1000" b="1000"/>
          <a:stretch/>
        </p:blipFill>
        <p:spPr>
          <a:xfrm>
            <a:off x="-29055" y="-35257"/>
            <a:ext cx="12230718"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13" name="Picture 12" descr="A picture containing text&#10;&#10;Description automatically generated">
            <a:extLst>
              <a:ext uri="{FF2B5EF4-FFF2-40B4-BE49-F238E27FC236}">
                <a16:creationId xmlns:a16="http://schemas.microsoft.com/office/drawing/2014/main" id="{CCE8BC18-88AB-BF8C-F53B-039A7DE31C5A}"/>
              </a:ext>
            </a:extLst>
          </p:cNvPr>
          <p:cNvPicPr>
            <a:picLocks noChangeAspect="1"/>
          </p:cNvPicPr>
          <p:nvPr/>
        </p:nvPicPr>
        <p:blipFill>
          <a:blip r:embed="rId5">
            <a:extLst>
              <a:ext uri="{28A0092B-C50C-407E-A947-70E740481C1C}">
                <a14:useLocalDpi xmlns:a14="http://schemas.microsoft.com/office/drawing/2010/main" val="0"/>
              </a:ext>
            </a:extLst>
          </a:blip>
          <a:srcRect t="34504" r="22580" b="50518"/>
          <a:stretch/>
        </p:blipFill>
        <p:spPr>
          <a:xfrm>
            <a:off x="-102946" y="6263458"/>
            <a:ext cx="2706257" cy="523533"/>
          </a:xfrm>
          <a:prstGeom prst="rect">
            <a:avLst/>
          </a:prstGeom>
        </p:spPr>
      </p:pic>
      <p:pic>
        <p:nvPicPr>
          <p:cNvPr id="6" name="Picture 5">
            <a:extLst>
              <a:ext uri="{FF2B5EF4-FFF2-40B4-BE49-F238E27FC236}">
                <a16:creationId xmlns:a16="http://schemas.microsoft.com/office/drawing/2014/main" id="{AB10DEF0-237D-943E-6550-34EAE7B8B291}"/>
              </a:ext>
            </a:extLst>
          </p:cNvPr>
          <p:cNvPicPr>
            <a:picLocks noChangeAspect="1"/>
          </p:cNvPicPr>
          <p:nvPr/>
        </p:nvPicPr>
        <p:blipFill>
          <a:blip r:embed="rId6"/>
          <a:stretch>
            <a:fillRect/>
          </a:stretch>
        </p:blipFill>
        <p:spPr>
          <a:xfrm>
            <a:off x="561974" y="4051769"/>
            <a:ext cx="11177443" cy="447675"/>
          </a:xfrm>
          <a:prstGeom prst="rect">
            <a:avLst/>
          </a:prstGeom>
        </p:spPr>
      </p:pic>
      <p:pic>
        <p:nvPicPr>
          <p:cNvPr id="3" name="Picture 2">
            <a:extLst>
              <a:ext uri="{FF2B5EF4-FFF2-40B4-BE49-F238E27FC236}">
                <a16:creationId xmlns:a16="http://schemas.microsoft.com/office/drawing/2014/main" id="{41E9AB31-9FB3-663D-D6BE-B60E402ACBE4}"/>
              </a:ext>
            </a:extLst>
          </p:cNvPr>
          <p:cNvPicPr>
            <a:picLocks noChangeAspect="1"/>
          </p:cNvPicPr>
          <p:nvPr/>
        </p:nvPicPr>
        <p:blipFill>
          <a:blip r:embed="rId7"/>
          <a:srcRect t="11168"/>
          <a:stretch/>
        </p:blipFill>
        <p:spPr>
          <a:xfrm>
            <a:off x="80018" y="3966626"/>
            <a:ext cx="12012050" cy="567272"/>
          </a:xfrm>
          <a:prstGeom prst="rect">
            <a:avLst/>
          </a:prstGeom>
          <a:ln>
            <a:noFill/>
          </a:ln>
          <a:effectLst>
            <a:softEdge rad="112500"/>
          </a:effectLst>
        </p:spPr>
      </p:pic>
    </p:spTree>
    <p:extLst>
      <p:ext uri="{BB962C8B-B14F-4D97-AF65-F5344CB8AC3E}">
        <p14:creationId xmlns:p14="http://schemas.microsoft.com/office/powerpoint/2010/main" val="181572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FB9EB-7984-B9BF-083C-3988B563C58C}"/>
              </a:ext>
            </a:extLst>
          </p:cNvPr>
          <p:cNvSpPr/>
          <p:nvPr/>
        </p:nvSpPr>
        <p:spPr>
          <a:xfrm>
            <a:off x="-27982" y="0"/>
            <a:ext cx="3818154" cy="6858000"/>
          </a:xfrm>
          <a:prstGeom prst="rect">
            <a:avLst/>
          </a:prstGeom>
          <a:solidFill>
            <a:srgbClr val="193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Roboto"/>
            </a:endParaRPr>
          </a:p>
        </p:txBody>
      </p:sp>
      <p:sp>
        <p:nvSpPr>
          <p:cNvPr id="3" name="Title 2"/>
          <p:cNvSpPr>
            <a:spLocks noGrp="1"/>
          </p:cNvSpPr>
          <p:nvPr>
            <p:ph type="title"/>
          </p:nvPr>
        </p:nvSpPr>
        <p:spPr>
          <a:xfrm>
            <a:off x="4428954" y="14893"/>
            <a:ext cx="6531416" cy="660511"/>
          </a:xfrm>
          <a:solidFill>
            <a:schemeClr val="bg2"/>
          </a:solidFill>
        </p:spPr>
        <p:txBody>
          <a:bodyPr/>
          <a:lstStyle/>
          <a:p>
            <a:r>
              <a:rPr lang="en-US" sz="4000" b="1" u="sng">
                <a:solidFill>
                  <a:srgbClr val="193670"/>
                </a:solidFill>
                <a:effectLst>
                  <a:outerShdw blurRad="38100" dist="38100" dir="2700000" algn="tl">
                    <a:srgbClr val="000000">
                      <a:alpha val="43137"/>
                    </a:srgbClr>
                  </a:outerShdw>
                </a:effectLst>
                <a:latin typeface="Century Gothic"/>
              </a:rPr>
              <a:t>City-Wide Expenses</a:t>
            </a:r>
            <a:endParaRPr lang="en-US" sz="4000" u="sng">
              <a:solidFill>
                <a:srgbClr val="193670"/>
              </a:solidFill>
              <a:effectLst>
                <a:outerShdw blurRad="38100" dist="38100" dir="2700000" algn="tl">
                  <a:srgbClr val="000000">
                    <a:alpha val="43137"/>
                  </a:srgbClr>
                </a:outerShdw>
              </a:effectLst>
              <a:latin typeface="Century Gothic"/>
              <a:ea typeface="Roboto"/>
            </a:endParaRPr>
          </a:p>
        </p:txBody>
      </p:sp>
      <p:sp>
        <p:nvSpPr>
          <p:cNvPr id="28" name="TextBox 27">
            <a:extLst>
              <a:ext uri="{FF2B5EF4-FFF2-40B4-BE49-F238E27FC236}">
                <a16:creationId xmlns:a16="http://schemas.microsoft.com/office/drawing/2014/main" id="{14D869F5-80FD-86D6-9040-17F0B969765C}"/>
              </a:ext>
            </a:extLst>
          </p:cNvPr>
          <p:cNvSpPr txBox="1"/>
          <p:nvPr/>
        </p:nvSpPr>
        <p:spPr>
          <a:xfrm>
            <a:off x="8471922" y="991842"/>
            <a:ext cx="37200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Century Gothic" panose="020B0502020202020204" pitchFamily="34" charset="0"/>
                <a:ea typeface="+mn-ea"/>
                <a:cs typeface="Roboto"/>
              </a:rPr>
              <a:t>FY25 Expense Highlights</a:t>
            </a:r>
          </a:p>
        </p:txBody>
      </p:sp>
      <p:grpSp>
        <p:nvGrpSpPr>
          <p:cNvPr id="2" name="Group 1">
            <a:extLst>
              <a:ext uri="{FF2B5EF4-FFF2-40B4-BE49-F238E27FC236}">
                <a16:creationId xmlns:a16="http://schemas.microsoft.com/office/drawing/2014/main" id="{7F8246F1-13FD-7B3D-A4D7-C00F00275560}"/>
              </a:ext>
            </a:extLst>
          </p:cNvPr>
          <p:cNvGrpSpPr/>
          <p:nvPr/>
        </p:nvGrpSpPr>
        <p:grpSpPr>
          <a:xfrm>
            <a:off x="97913" y="3028992"/>
            <a:ext cx="3692259" cy="3385798"/>
            <a:chOff x="8518013" y="3248504"/>
            <a:chExt cx="3692259" cy="3385798"/>
          </a:xfrm>
        </p:grpSpPr>
        <p:sp>
          <p:nvSpPr>
            <p:cNvPr id="29" name="TextBox 28">
              <a:extLst>
                <a:ext uri="{FF2B5EF4-FFF2-40B4-BE49-F238E27FC236}">
                  <a16:creationId xmlns:a16="http://schemas.microsoft.com/office/drawing/2014/main" id="{EC2ED7E5-07F2-FFD4-49F1-AC7E7424C55F}"/>
                </a:ext>
              </a:extLst>
            </p:cNvPr>
            <p:cNvSpPr txBox="1"/>
            <p:nvPr/>
          </p:nvSpPr>
          <p:spPr>
            <a:xfrm>
              <a:off x="9527229" y="3248504"/>
              <a:ext cx="2683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CCC00"/>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4.9% Total Decrease </a:t>
              </a: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a:ea typeface="+mn-ea"/>
                  <a:cs typeface="Roboto"/>
                </a:rPr>
                <a:t>in Enterprise Fund</a:t>
              </a:r>
              <a:endPar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Roboto"/>
              </a:endParaRPr>
            </a:p>
          </p:txBody>
        </p:sp>
        <p:sp>
          <p:nvSpPr>
            <p:cNvPr id="36" name="TextBox 35">
              <a:extLst>
                <a:ext uri="{FF2B5EF4-FFF2-40B4-BE49-F238E27FC236}">
                  <a16:creationId xmlns:a16="http://schemas.microsoft.com/office/drawing/2014/main" id="{3182A595-C2DE-9D60-CD66-E0210EC40E8A}"/>
                </a:ext>
              </a:extLst>
            </p:cNvPr>
            <p:cNvSpPr txBox="1"/>
            <p:nvPr/>
          </p:nvSpPr>
          <p:spPr>
            <a:xfrm>
              <a:off x="9587813" y="4450207"/>
              <a:ext cx="2553729"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CCC00"/>
                  </a:solidFill>
                  <a:effectLst>
                    <a:outerShdw blurRad="38100" dist="38100" dir="2700000" algn="tl">
                      <a:srgbClr val="000000">
                        <a:alpha val="43137"/>
                      </a:srgbClr>
                    </a:outerShdw>
                  </a:effectLst>
                  <a:uLnTx/>
                  <a:uFillTx/>
                  <a:latin typeface="Century Gothic"/>
                  <a:ea typeface="+mn-ea"/>
                  <a:cs typeface="Roboto"/>
                </a:rPr>
                <a:t>2.2% Increase </a:t>
              </a: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a:ea typeface="+mn-ea"/>
                  <a:cs typeface="Roboto"/>
                </a:rPr>
                <a:t>in Special Revenue Fund</a:t>
              </a:r>
              <a:endParaRPr kumimoji="0" lang="en-US" sz="2000" b="1" i="0" u="none" strike="noStrike" kern="1200" cap="none" spc="0" normalizeH="0" baseline="0" noProof="0">
                <a:ln>
                  <a:noFill/>
                </a:ln>
                <a:solidFill>
                  <a:srgbClr val="FFFFFF"/>
                </a:solidFill>
                <a:effectLst/>
                <a:uLnTx/>
                <a:uFillTx/>
                <a:latin typeface="Century Gothic"/>
                <a:ea typeface="+mn-ea"/>
                <a:cs typeface="Roboto"/>
              </a:endParaRPr>
            </a:p>
          </p:txBody>
        </p:sp>
        <p:pic>
          <p:nvPicPr>
            <p:cNvPr id="9" name="Graphic 8" descr="Cloud Computing with solid fill">
              <a:extLst>
                <a:ext uri="{FF2B5EF4-FFF2-40B4-BE49-F238E27FC236}">
                  <a16:creationId xmlns:a16="http://schemas.microsoft.com/office/drawing/2014/main" id="{1B2791D5-4CAF-70D1-41A9-6FC7B711FB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18013" y="5555200"/>
              <a:ext cx="914400" cy="914400"/>
            </a:xfrm>
            <a:prstGeom prst="rect">
              <a:avLst/>
            </a:prstGeom>
          </p:spPr>
        </p:pic>
        <p:sp>
          <p:nvSpPr>
            <p:cNvPr id="10" name="TextBox 9">
              <a:extLst>
                <a:ext uri="{FF2B5EF4-FFF2-40B4-BE49-F238E27FC236}">
                  <a16:creationId xmlns:a16="http://schemas.microsoft.com/office/drawing/2014/main" id="{00F55563-1343-9A58-BE4E-AFB30DDE1D52}"/>
                </a:ext>
              </a:extLst>
            </p:cNvPr>
            <p:cNvSpPr txBox="1"/>
            <p:nvPr/>
          </p:nvSpPr>
          <p:spPr>
            <a:xfrm>
              <a:off x="9375904" y="5618639"/>
              <a:ext cx="2553729"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CCC00"/>
                  </a:solidFill>
                  <a:effectLst>
                    <a:outerShdw blurRad="38100" dist="38100" dir="2700000" algn="tl">
                      <a:srgbClr val="000000">
                        <a:alpha val="43137"/>
                      </a:srgbClr>
                    </a:outerShdw>
                  </a:effectLst>
                  <a:uLnTx/>
                  <a:uFillTx/>
                  <a:latin typeface="Century Gothic"/>
                  <a:ea typeface="+mn-ea"/>
                  <a:cs typeface="Roboto"/>
                </a:rPr>
                <a:t>17.9.% Decrease </a:t>
              </a: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a:ea typeface="+mn-ea"/>
                  <a:cs typeface="Roboto"/>
                </a:rPr>
                <a:t>in Internal Services Funds</a:t>
              </a:r>
              <a:endParaRPr kumimoji="0" lang="en-US" sz="2000" b="1" i="0" u="none" strike="noStrike" kern="1200" cap="none" spc="0" normalizeH="0" baseline="0" noProof="0">
                <a:ln>
                  <a:noFill/>
                </a:ln>
                <a:solidFill>
                  <a:srgbClr val="FFFFFF"/>
                </a:solidFill>
                <a:effectLst/>
                <a:uLnTx/>
                <a:uFillTx/>
                <a:latin typeface="Century Gothic"/>
                <a:ea typeface="+mn-ea"/>
                <a:cs typeface="Roboto"/>
              </a:endParaRPr>
            </a:p>
          </p:txBody>
        </p:sp>
      </p:grpSp>
      <p:graphicFrame>
        <p:nvGraphicFramePr>
          <p:cNvPr id="6" name="Table 5">
            <a:extLst>
              <a:ext uri="{FF2B5EF4-FFF2-40B4-BE49-F238E27FC236}">
                <a16:creationId xmlns:a16="http://schemas.microsoft.com/office/drawing/2014/main" id="{B4A8108A-5CB4-2A1C-7291-602C6C35D493}"/>
              </a:ext>
            </a:extLst>
          </p:cNvPr>
          <p:cNvGraphicFramePr>
            <a:graphicFrameLocks noGrp="1"/>
          </p:cNvGraphicFramePr>
          <p:nvPr/>
        </p:nvGraphicFramePr>
        <p:xfrm>
          <a:off x="3926076" y="743983"/>
          <a:ext cx="8168011" cy="6023366"/>
        </p:xfrm>
        <a:graphic>
          <a:graphicData uri="http://schemas.openxmlformats.org/drawingml/2006/table">
            <a:tbl>
              <a:tblPr firstRow="1" firstCol="1" bandRow="1"/>
              <a:tblGrid>
                <a:gridCol w="2876233">
                  <a:extLst>
                    <a:ext uri="{9D8B030D-6E8A-4147-A177-3AD203B41FA5}">
                      <a16:colId xmlns:a16="http://schemas.microsoft.com/office/drawing/2014/main" val="897361196"/>
                    </a:ext>
                  </a:extLst>
                </a:gridCol>
                <a:gridCol w="1324457">
                  <a:extLst>
                    <a:ext uri="{9D8B030D-6E8A-4147-A177-3AD203B41FA5}">
                      <a16:colId xmlns:a16="http://schemas.microsoft.com/office/drawing/2014/main" val="2075195969"/>
                    </a:ext>
                  </a:extLst>
                </a:gridCol>
                <a:gridCol w="1400231">
                  <a:extLst>
                    <a:ext uri="{9D8B030D-6E8A-4147-A177-3AD203B41FA5}">
                      <a16:colId xmlns:a16="http://schemas.microsoft.com/office/drawing/2014/main" val="1735072481"/>
                    </a:ext>
                  </a:extLst>
                </a:gridCol>
                <a:gridCol w="1400231">
                  <a:extLst>
                    <a:ext uri="{9D8B030D-6E8A-4147-A177-3AD203B41FA5}">
                      <a16:colId xmlns:a16="http://schemas.microsoft.com/office/drawing/2014/main" val="931132417"/>
                    </a:ext>
                  </a:extLst>
                </a:gridCol>
                <a:gridCol w="1166859">
                  <a:extLst>
                    <a:ext uri="{9D8B030D-6E8A-4147-A177-3AD203B41FA5}">
                      <a16:colId xmlns:a16="http://schemas.microsoft.com/office/drawing/2014/main" val="1962896606"/>
                    </a:ext>
                  </a:extLst>
                </a:gridCol>
              </a:tblGrid>
              <a:tr h="496212">
                <a:tc>
                  <a:txBody>
                    <a:bodyPr/>
                    <a:lstStyle/>
                    <a:p>
                      <a:pPr marL="0" marR="0" algn="l">
                        <a:lnSpc>
                          <a:spcPct val="115000"/>
                        </a:lnSpc>
                        <a:spcAft>
                          <a:spcPts val="800"/>
                        </a:spcAft>
                      </a:pPr>
                      <a:r>
                        <a:rPr lang="en-US" sz="1400" b="1" baseline="0">
                          <a:solidFill>
                            <a:srgbClr val="17365D"/>
                          </a:solidFill>
                          <a:effectLst/>
                          <a:latin typeface="Century Gothic" panose="020B0502020202020204" pitchFamily="34" charset="0"/>
                          <a:ea typeface="MS Mincho" panose="02020609040205080304" pitchFamily="49" charset="-128"/>
                          <a:cs typeface="Arial" panose="020B0604020202020204" pitchFamily="34" charset="0"/>
                        </a:rPr>
                        <a:t>Expenditures by Fund</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19050" cap="flat" cmpd="sng" algn="ctr">
                      <a:solidFill>
                        <a:srgbClr val="0070C0"/>
                      </a:solidFill>
                      <a:prstDash val="solid"/>
                      <a:round/>
                      <a:headEnd type="none" w="med" len="med"/>
                      <a:tailEnd type="none" w="med" len="med"/>
                    </a:lnB>
                    <a:noFill/>
                  </a:tcPr>
                </a:tc>
                <a:tc>
                  <a:txBody>
                    <a:bodyPr/>
                    <a:lstStyle/>
                    <a:p>
                      <a:pPr marL="0" marR="0" algn="r">
                        <a:lnSpc>
                          <a:spcPct val="115000"/>
                        </a:lnSpc>
                        <a:spcAft>
                          <a:spcPts val="0"/>
                        </a:spcAft>
                      </a:pPr>
                      <a:r>
                        <a:rPr lang="en-US" sz="1400" b="1" baseline="0">
                          <a:solidFill>
                            <a:srgbClr val="FFFFFF"/>
                          </a:solidFill>
                          <a:effectLst/>
                          <a:latin typeface="Century Gothic" panose="020B0502020202020204" pitchFamily="34" charset="0"/>
                          <a:ea typeface="Cambria" panose="02040503050406030204" pitchFamily="18" charset="0"/>
                          <a:cs typeface="Arial" panose="020B0604020202020204" pitchFamily="34" charset="0"/>
                        </a:rPr>
                        <a:t>Actual</a:t>
                      </a:r>
                      <a:r>
                        <a:rPr lang="en-US" sz="1400" b="0" baseline="0">
                          <a:solidFill>
                            <a:schemeClr val="tx1"/>
                          </a:solidFill>
                          <a:effectLst/>
                          <a:latin typeface="Century Gothic" panose="020B0502020202020204" pitchFamily="34" charset="0"/>
                          <a:ea typeface="MS Mincho" panose="02020609040205080304" pitchFamily="49" charset="-128"/>
                          <a:cs typeface="Arial" panose="020B0604020202020204" pitchFamily="34" charset="0"/>
                        </a:rPr>
                        <a:t> </a:t>
                      </a:r>
                    </a:p>
                    <a:p>
                      <a:pPr marL="0" marR="0" algn="r">
                        <a:lnSpc>
                          <a:spcPct val="115000"/>
                        </a:lnSpc>
                        <a:spcAft>
                          <a:spcPts val="0"/>
                        </a:spcAft>
                      </a:pPr>
                      <a:r>
                        <a:rPr lang="en-US" sz="1400" b="1" baseline="0">
                          <a:solidFill>
                            <a:srgbClr val="FFFFFF"/>
                          </a:solidFill>
                          <a:effectLst/>
                          <a:latin typeface="Century Gothic" panose="020B0502020202020204" pitchFamily="34" charset="0"/>
                          <a:ea typeface="Cambria" panose="02040503050406030204" pitchFamily="18" charset="0"/>
                          <a:cs typeface="Arial" panose="020B0604020202020204" pitchFamily="34" charset="0"/>
                        </a:rPr>
                        <a:t>2023</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19050" cap="flat" cmpd="sng" algn="ctr">
                      <a:solidFill>
                        <a:srgbClr val="0070C0"/>
                      </a:solidFill>
                      <a:prstDash val="solid"/>
                      <a:round/>
                      <a:headEnd type="none" w="med" len="med"/>
                      <a:tailEnd type="none" w="med" len="med"/>
                    </a:lnB>
                    <a:solidFill>
                      <a:srgbClr val="193670"/>
                    </a:solidFill>
                  </a:tcPr>
                </a:tc>
                <a:tc>
                  <a:txBody>
                    <a:bodyPr/>
                    <a:lstStyle/>
                    <a:p>
                      <a:pPr marL="0" marR="0" algn="r">
                        <a:lnSpc>
                          <a:spcPct val="115000"/>
                        </a:lnSpc>
                        <a:spcAft>
                          <a:spcPts val="0"/>
                        </a:spcAft>
                      </a:pPr>
                      <a:r>
                        <a:rPr lang="en-US" sz="1400" b="1" baseline="0">
                          <a:solidFill>
                            <a:srgbClr val="FFFFFF"/>
                          </a:solidFill>
                          <a:effectLst/>
                          <a:latin typeface="Century Gothic" panose="020B0502020202020204" pitchFamily="34" charset="0"/>
                          <a:ea typeface="Cambria" panose="02040503050406030204" pitchFamily="18" charset="0"/>
                          <a:cs typeface="Arial" panose="020B0604020202020204" pitchFamily="34" charset="0"/>
                        </a:rPr>
                        <a:t>Projected</a:t>
                      </a:r>
                    </a:p>
                    <a:p>
                      <a:pPr marL="0" marR="0" algn="r">
                        <a:lnSpc>
                          <a:spcPct val="115000"/>
                        </a:lnSpc>
                        <a:spcAft>
                          <a:spcPts val="0"/>
                        </a:spcAft>
                      </a:pPr>
                      <a:r>
                        <a:rPr lang="en-US" sz="1400" b="0" baseline="0">
                          <a:solidFill>
                            <a:schemeClr val="tx1"/>
                          </a:solidFill>
                          <a:effectLst/>
                          <a:latin typeface="Century Gothic" panose="020B0502020202020204" pitchFamily="34" charset="0"/>
                          <a:ea typeface="MS Mincho" panose="02020609040205080304" pitchFamily="49" charset="-128"/>
                          <a:cs typeface="Arial" panose="020B0604020202020204" pitchFamily="34" charset="0"/>
                        </a:rPr>
                        <a:t> </a:t>
                      </a:r>
                      <a:r>
                        <a:rPr lang="en-US" sz="1400" b="1" baseline="0">
                          <a:solidFill>
                            <a:srgbClr val="FFFFFF"/>
                          </a:solidFill>
                          <a:effectLst/>
                          <a:latin typeface="Century Gothic" panose="020B0502020202020204" pitchFamily="34" charset="0"/>
                          <a:ea typeface="Cambria" panose="02040503050406030204" pitchFamily="18" charset="0"/>
                          <a:cs typeface="Arial" panose="020B0604020202020204" pitchFamily="34" charset="0"/>
                        </a:rPr>
                        <a:t>2024</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19050" cap="flat" cmpd="sng" algn="ctr">
                      <a:solidFill>
                        <a:srgbClr val="0070C0"/>
                      </a:solidFill>
                      <a:prstDash val="solid"/>
                      <a:round/>
                      <a:headEnd type="none" w="med" len="med"/>
                      <a:tailEnd type="none" w="med" len="med"/>
                    </a:lnB>
                    <a:solidFill>
                      <a:srgbClr val="193670"/>
                    </a:solidFill>
                  </a:tcPr>
                </a:tc>
                <a:tc>
                  <a:txBody>
                    <a:bodyPr/>
                    <a:lstStyle/>
                    <a:p>
                      <a:pPr marL="0" marR="0" algn="r">
                        <a:lnSpc>
                          <a:spcPct val="115000"/>
                        </a:lnSpc>
                        <a:spcAft>
                          <a:spcPts val="0"/>
                        </a:spcAft>
                      </a:pPr>
                      <a:r>
                        <a:rPr lang="en-US" sz="1400" b="1" baseline="0">
                          <a:solidFill>
                            <a:srgbClr val="FFFFFF"/>
                          </a:solidFill>
                          <a:effectLst/>
                          <a:latin typeface="Century Gothic" panose="020B0502020202020204" pitchFamily="34" charset="0"/>
                          <a:ea typeface="Cambria" panose="02040503050406030204" pitchFamily="18" charset="0"/>
                          <a:cs typeface="Arial" panose="020B0604020202020204" pitchFamily="34" charset="0"/>
                        </a:rPr>
                        <a:t>Proposed</a:t>
                      </a:r>
                      <a:r>
                        <a:rPr lang="en-US" sz="1400" b="0" baseline="0">
                          <a:solidFill>
                            <a:schemeClr val="tx1"/>
                          </a:solidFill>
                          <a:effectLst/>
                          <a:latin typeface="Century Gothic" panose="020B0502020202020204" pitchFamily="34" charset="0"/>
                          <a:ea typeface="MS Mincho" panose="02020609040205080304" pitchFamily="49" charset="-128"/>
                          <a:cs typeface="Arial" panose="020B0604020202020204" pitchFamily="34" charset="0"/>
                        </a:rPr>
                        <a:t> </a:t>
                      </a:r>
                    </a:p>
                    <a:p>
                      <a:pPr marL="0" marR="0" algn="r">
                        <a:lnSpc>
                          <a:spcPct val="115000"/>
                        </a:lnSpc>
                        <a:spcAft>
                          <a:spcPts val="0"/>
                        </a:spcAft>
                      </a:pPr>
                      <a:r>
                        <a:rPr lang="en-US" sz="1400" b="1" baseline="0">
                          <a:solidFill>
                            <a:srgbClr val="FFFFFF"/>
                          </a:solidFill>
                          <a:effectLst/>
                          <a:latin typeface="Century Gothic" panose="020B0502020202020204" pitchFamily="34" charset="0"/>
                          <a:ea typeface="Cambria" panose="02040503050406030204" pitchFamily="18" charset="0"/>
                          <a:cs typeface="Arial" panose="020B0604020202020204" pitchFamily="34" charset="0"/>
                        </a:rPr>
                        <a:t>2025</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19050" cap="flat" cmpd="sng" algn="ctr">
                      <a:solidFill>
                        <a:srgbClr val="0070C0"/>
                      </a:solidFill>
                      <a:prstDash val="solid"/>
                      <a:round/>
                      <a:headEnd type="none" w="med" len="med"/>
                      <a:tailEnd type="none" w="med" len="med"/>
                    </a:lnB>
                    <a:solidFill>
                      <a:srgbClr val="193670"/>
                    </a:solidFill>
                  </a:tcPr>
                </a:tc>
                <a:tc>
                  <a:txBody>
                    <a:bodyPr/>
                    <a:lstStyle/>
                    <a:p>
                      <a:pPr marL="0" marR="0" algn="r">
                        <a:lnSpc>
                          <a:spcPct val="100000"/>
                        </a:lnSpc>
                        <a:spcAft>
                          <a:spcPts val="0"/>
                        </a:spcAft>
                      </a:pPr>
                      <a:r>
                        <a:rPr lang="en-US" sz="1400" b="1" baseline="0">
                          <a:solidFill>
                            <a:srgbClr val="FFFFFF"/>
                          </a:solidFill>
                          <a:effectLst/>
                          <a:latin typeface="Century Gothic" panose="020B0502020202020204" pitchFamily="34" charset="0"/>
                          <a:ea typeface="Cambria" panose="02040503050406030204" pitchFamily="18" charset="0"/>
                          <a:cs typeface="Arial" panose="020B0604020202020204" pitchFamily="34" charset="0"/>
                        </a:rPr>
                        <a:t>%Change</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p>
                      <a:pPr marL="0" marR="0" algn="r">
                        <a:lnSpc>
                          <a:spcPct val="100000"/>
                        </a:lnSpc>
                        <a:spcAft>
                          <a:spcPts val="0"/>
                        </a:spcAft>
                      </a:pPr>
                      <a:r>
                        <a:rPr lang="en-US" sz="1400" b="1" baseline="0">
                          <a:solidFill>
                            <a:srgbClr val="FFFFFF"/>
                          </a:solidFill>
                          <a:effectLst/>
                          <a:latin typeface="Century Gothic" panose="020B0502020202020204" pitchFamily="34" charset="0"/>
                          <a:ea typeface="Cambria" panose="02040503050406030204" pitchFamily="18" charset="0"/>
                          <a:cs typeface="Arial" panose="020B0604020202020204" pitchFamily="34" charset="0"/>
                        </a:rPr>
                        <a:t>2024 - 2025</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19050" cap="flat" cmpd="sng" algn="ctr">
                      <a:solidFill>
                        <a:srgbClr val="0070C0"/>
                      </a:solidFill>
                      <a:prstDash val="solid"/>
                      <a:round/>
                      <a:headEnd type="none" w="med" len="med"/>
                      <a:tailEnd type="none" w="med" len="med"/>
                    </a:lnB>
                    <a:solidFill>
                      <a:srgbClr val="193670"/>
                    </a:solidFill>
                  </a:tcPr>
                </a:tc>
                <a:extLst>
                  <a:ext uri="{0D108BD9-81ED-4DB2-BD59-A6C34878D82A}">
                    <a16:rowId xmlns:a16="http://schemas.microsoft.com/office/drawing/2014/main" val="1618315022"/>
                  </a:ext>
                </a:extLst>
              </a:tr>
              <a:tr h="230493">
                <a:tc>
                  <a:txBody>
                    <a:bodyPr/>
                    <a:lstStyle/>
                    <a:p>
                      <a:pPr marL="0" marR="0" algn="r">
                        <a:lnSpc>
                          <a:spcPct val="115000"/>
                        </a:lnSpc>
                        <a:spcAft>
                          <a:spcPts val="800"/>
                        </a:spcAft>
                      </a:pPr>
                      <a:r>
                        <a:rPr lang="en-US" sz="1400" b="1" baseline="0">
                          <a:effectLst/>
                          <a:latin typeface="Century Gothic" panose="020B0502020202020204" pitchFamily="34" charset="0"/>
                          <a:ea typeface="MS Mincho" panose="02020609040205080304" pitchFamily="49" charset="-128"/>
                          <a:cs typeface="Arial" panose="020B0604020202020204" pitchFamily="34" charset="0"/>
                        </a:rPr>
                        <a:t>General Fund Total</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1905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$273,046,077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1905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$285,994,916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1905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$290,544,556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1905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1.6</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1905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E5F4FF"/>
                    </a:solidFill>
                  </a:tcPr>
                </a:tc>
                <a:extLst>
                  <a:ext uri="{0D108BD9-81ED-4DB2-BD59-A6C34878D82A}">
                    <a16:rowId xmlns:a16="http://schemas.microsoft.com/office/drawing/2014/main" val="1114967218"/>
                  </a:ext>
                </a:extLst>
              </a:tr>
              <a:tr h="230624">
                <a:tc>
                  <a:txBody>
                    <a:bodyPr/>
                    <a:lstStyle/>
                    <a:p>
                      <a:pPr marL="0" marR="0" algn="l">
                        <a:lnSpc>
                          <a:spcPct val="115000"/>
                        </a:lnSpc>
                        <a:spcAft>
                          <a:spcPts val="800"/>
                        </a:spcAft>
                      </a:pPr>
                      <a:r>
                        <a:rPr lang="en-US" sz="1400" b="1" baseline="0">
                          <a:solidFill>
                            <a:srgbClr val="17365D"/>
                          </a:solidFill>
                          <a:effectLst/>
                          <a:latin typeface="Century Gothic" panose="020B0502020202020204" pitchFamily="34" charset="0"/>
                          <a:ea typeface="MS Mincho" panose="02020609040205080304" pitchFamily="49" charset="-128"/>
                          <a:cs typeface="Arial" panose="020B0604020202020204" pitchFamily="34" charset="0"/>
                        </a:rPr>
                        <a:t>Special Revenue Funds</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no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extLst>
                  <a:ext uri="{0D108BD9-81ED-4DB2-BD59-A6C34878D82A}">
                    <a16:rowId xmlns:a16="http://schemas.microsoft.com/office/drawing/2014/main" val="3032285772"/>
                  </a:ext>
                </a:extLst>
              </a:tr>
              <a:tr h="230624">
                <a:tc>
                  <a:txBody>
                    <a:bodyPr/>
                    <a:lstStyle/>
                    <a:p>
                      <a:pPr marL="0" marR="0" algn="l">
                        <a:lnSpc>
                          <a:spcPct val="115000"/>
                        </a:lnSpc>
                        <a:spcAft>
                          <a:spcPts val="800"/>
                        </a:spcAft>
                      </a:pPr>
                      <a:r>
                        <a:rPr lang="en-US" sz="1400" b="0" baseline="0">
                          <a:effectLst/>
                          <a:latin typeface="Century Gothic" panose="020B0502020202020204" pitchFamily="34" charset="0"/>
                          <a:ea typeface="MS Mincho" panose="02020609040205080304" pitchFamily="49" charset="-128"/>
                          <a:cs typeface="Arial" panose="020B0604020202020204" pitchFamily="34" charset="0"/>
                        </a:rPr>
                        <a:t>Hazardous Material Services</a:t>
                      </a: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715,018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905,482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803,933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(11.2)</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13491" marT="0" marB="0" anchor="b">
                    <a:lnL>
                      <a:noFill/>
                    </a:lnL>
                    <a:lnR>
                      <a:noFill/>
                    </a:lnR>
                    <a:lnT>
                      <a:noFill/>
                    </a:lnT>
                    <a:lnB>
                      <a:noFill/>
                    </a:lnB>
                    <a:solidFill>
                      <a:srgbClr val="F7FCFF"/>
                    </a:solidFill>
                  </a:tcPr>
                </a:tc>
                <a:extLst>
                  <a:ext uri="{0D108BD9-81ED-4DB2-BD59-A6C34878D82A}">
                    <a16:rowId xmlns:a16="http://schemas.microsoft.com/office/drawing/2014/main" val="1289366350"/>
                  </a:ext>
                </a:extLst>
              </a:tr>
              <a:tr h="230624">
                <a:tc>
                  <a:txBody>
                    <a:bodyPr/>
                    <a:lstStyle/>
                    <a:p>
                      <a:pPr marL="0" marR="0" algn="l">
                        <a:lnSpc>
                          <a:spcPct val="115000"/>
                        </a:lnSpc>
                        <a:spcAft>
                          <a:spcPts val="800"/>
                        </a:spcAft>
                      </a:pPr>
                      <a:r>
                        <a:rPr lang="en-US" sz="1400" b="0" baseline="0">
                          <a:effectLst/>
                          <a:latin typeface="Century Gothic" panose="020B0502020202020204" pitchFamily="34" charset="0"/>
                          <a:ea typeface="MS Mincho" panose="02020609040205080304" pitchFamily="49" charset="-128"/>
                          <a:cs typeface="Arial" panose="020B0604020202020204" pitchFamily="34" charset="0"/>
                        </a:rPr>
                        <a:t>Recorder's Court Technology</a:t>
                      </a: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341,814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68,000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75,000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10.3</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extLst>
                  <a:ext uri="{0D108BD9-81ED-4DB2-BD59-A6C34878D82A}">
                    <a16:rowId xmlns:a16="http://schemas.microsoft.com/office/drawing/2014/main" val="1569099743"/>
                  </a:ext>
                </a:extLst>
              </a:tr>
              <a:tr h="230624">
                <a:tc>
                  <a:txBody>
                    <a:bodyPr/>
                    <a:lstStyle/>
                    <a:p>
                      <a:pPr marL="0" marR="0" algn="l">
                        <a:lnSpc>
                          <a:spcPct val="115000"/>
                        </a:lnSpc>
                        <a:spcAft>
                          <a:spcPts val="800"/>
                        </a:spcAft>
                      </a:pPr>
                      <a:r>
                        <a:rPr lang="en-US" sz="1400" b="0" baseline="0">
                          <a:effectLst/>
                          <a:latin typeface="Century Gothic" panose="020B0502020202020204" pitchFamily="34" charset="0"/>
                          <a:ea typeface="MS Mincho" panose="02020609040205080304" pitchFamily="49" charset="-128"/>
                          <a:cs typeface="Arial" panose="020B0604020202020204" pitchFamily="34" charset="0"/>
                        </a:rPr>
                        <a:t>Grant</a:t>
                      </a: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6,713,961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10,625,988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11,121,037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4.7</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extLst>
                  <a:ext uri="{0D108BD9-81ED-4DB2-BD59-A6C34878D82A}">
                    <a16:rowId xmlns:a16="http://schemas.microsoft.com/office/drawing/2014/main" val="2931949175"/>
                  </a:ext>
                </a:extLst>
              </a:tr>
              <a:tr h="230624">
                <a:tc>
                  <a:txBody>
                    <a:bodyPr/>
                    <a:lstStyle/>
                    <a:p>
                      <a:pPr marL="0" marR="0" algn="l">
                        <a:lnSpc>
                          <a:spcPct val="115000"/>
                        </a:lnSpc>
                        <a:spcAft>
                          <a:spcPts val="800"/>
                        </a:spcAft>
                      </a:pPr>
                      <a:r>
                        <a:rPr lang="en-US" sz="1400" b="0" baseline="0">
                          <a:effectLst/>
                          <a:latin typeface="Century Gothic" panose="020B0502020202020204" pitchFamily="34" charset="0"/>
                          <a:ea typeface="MS Mincho" panose="02020609040205080304" pitchFamily="49" charset="-128"/>
                          <a:cs typeface="Arial" panose="020B0604020202020204" pitchFamily="34" charset="0"/>
                        </a:rPr>
                        <a:t>Community Development</a:t>
                      </a: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9,624,945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10,925,585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10,629,737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(2.7)</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13491" marT="0" marB="0" anchor="b">
                    <a:lnL>
                      <a:noFill/>
                    </a:lnL>
                    <a:lnR>
                      <a:noFill/>
                    </a:lnR>
                    <a:lnT>
                      <a:noFill/>
                    </a:lnT>
                    <a:lnB>
                      <a:noFill/>
                    </a:lnB>
                    <a:solidFill>
                      <a:srgbClr val="F7FCFF"/>
                    </a:solidFill>
                  </a:tcPr>
                </a:tc>
                <a:extLst>
                  <a:ext uri="{0D108BD9-81ED-4DB2-BD59-A6C34878D82A}">
                    <a16:rowId xmlns:a16="http://schemas.microsoft.com/office/drawing/2014/main" val="2671364010"/>
                  </a:ext>
                </a:extLst>
              </a:tr>
              <a:tr h="230624">
                <a:tc>
                  <a:txBody>
                    <a:bodyPr/>
                    <a:lstStyle/>
                    <a:p>
                      <a:pPr marL="0" marR="0" algn="l">
                        <a:lnSpc>
                          <a:spcPct val="115000"/>
                        </a:lnSpc>
                        <a:spcAft>
                          <a:spcPts val="800"/>
                        </a:spcAft>
                      </a:pPr>
                      <a:r>
                        <a:rPr lang="en-US" sz="1400" b="0" baseline="0">
                          <a:effectLst/>
                          <a:latin typeface="Century Gothic" panose="020B0502020202020204" pitchFamily="34" charset="0"/>
                          <a:ea typeface="MS Mincho" panose="02020609040205080304" pitchFamily="49" charset="-128"/>
                          <a:cs typeface="Arial" panose="020B0604020202020204" pitchFamily="34" charset="0"/>
                        </a:rPr>
                        <a:t>Hotel Motel Tax</a:t>
                      </a: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39,101,330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48,000,000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49,440,000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3.0</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extLst>
                  <a:ext uri="{0D108BD9-81ED-4DB2-BD59-A6C34878D82A}">
                    <a16:rowId xmlns:a16="http://schemas.microsoft.com/office/drawing/2014/main" val="2141989138"/>
                  </a:ext>
                </a:extLst>
              </a:tr>
              <a:tr h="230624">
                <a:tc>
                  <a:txBody>
                    <a:bodyPr/>
                    <a:lstStyle/>
                    <a:p>
                      <a:pPr marL="0" marR="0" algn="l">
                        <a:lnSpc>
                          <a:spcPct val="115000"/>
                        </a:lnSpc>
                        <a:spcAft>
                          <a:spcPts val="800"/>
                        </a:spcAft>
                      </a:pPr>
                      <a:r>
                        <a:rPr lang="en-US" sz="1400" b="0" baseline="0">
                          <a:effectLst/>
                          <a:latin typeface="Century Gothic" panose="020B0502020202020204" pitchFamily="34" charset="0"/>
                          <a:ea typeface="MS Mincho" panose="02020609040205080304" pitchFamily="49" charset="-128"/>
                          <a:cs typeface="Arial" panose="020B0604020202020204" pitchFamily="34" charset="0"/>
                        </a:rPr>
                        <a:t>Per Occupied Room</a:t>
                      </a: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1,852,060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1,700,000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1,751,000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3.0</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extLst>
                  <a:ext uri="{0D108BD9-81ED-4DB2-BD59-A6C34878D82A}">
                    <a16:rowId xmlns:a16="http://schemas.microsoft.com/office/drawing/2014/main" val="460418397"/>
                  </a:ext>
                </a:extLst>
              </a:tr>
              <a:tr h="230624">
                <a:tc>
                  <a:txBody>
                    <a:bodyPr/>
                    <a:lstStyle/>
                    <a:p>
                      <a:pPr marL="0" marR="0" algn="l">
                        <a:lnSpc>
                          <a:spcPct val="115000"/>
                        </a:lnSpc>
                        <a:spcAft>
                          <a:spcPts val="800"/>
                        </a:spcAft>
                      </a:pPr>
                      <a:r>
                        <a:rPr lang="en-US" sz="1400" b="0" baseline="0">
                          <a:effectLst/>
                          <a:latin typeface="Century Gothic" panose="020B0502020202020204" pitchFamily="34" charset="0"/>
                          <a:ea typeface="MS Mincho" panose="02020609040205080304" pitchFamily="49" charset="-128"/>
                          <a:cs typeface="Arial" panose="020B0604020202020204" pitchFamily="34" charset="0"/>
                        </a:rPr>
                        <a:t>Motor Vehicle Rental</a:t>
                      </a: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3,202,762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3,328,000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3,361,280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1.0</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extLst>
                  <a:ext uri="{0D108BD9-81ED-4DB2-BD59-A6C34878D82A}">
                    <a16:rowId xmlns:a16="http://schemas.microsoft.com/office/drawing/2014/main" val="2438812044"/>
                  </a:ext>
                </a:extLst>
              </a:tr>
              <a:tr h="230493">
                <a:tc>
                  <a:txBody>
                    <a:bodyPr/>
                    <a:lstStyle/>
                    <a:p>
                      <a:pPr marL="0" marR="0" algn="r">
                        <a:lnSpc>
                          <a:spcPct val="115000"/>
                        </a:lnSpc>
                        <a:spcAft>
                          <a:spcPts val="800"/>
                        </a:spcAft>
                      </a:pPr>
                      <a:r>
                        <a:rPr lang="en-US" sz="1400" b="1" baseline="0">
                          <a:solidFill>
                            <a:srgbClr val="193670"/>
                          </a:solidFill>
                          <a:effectLst/>
                          <a:latin typeface="Century Gothic" panose="020B0502020202020204" pitchFamily="34" charset="0"/>
                          <a:ea typeface="MS Mincho" panose="02020609040205080304" pitchFamily="49" charset="-128"/>
                          <a:cs typeface="Arial" panose="020B0604020202020204" pitchFamily="34" charset="0"/>
                        </a:rPr>
                        <a:t>Special Revenue Fund Total</a:t>
                      </a:r>
                      <a:endParaRPr lang="en-US" sz="1400" baseline="0">
                        <a:solidFill>
                          <a:srgbClr val="193670"/>
                        </a:solidFill>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no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$61,551,890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$75,553,055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$77,181,987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2.2</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extLst>
                  <a:ext uri="{0D108BD9-81ED-4DB2-BD59-A6C34878D82A}">
                    <a16:rowId xmlns:a16="http://schemas.microsoft.com/office/drawing/2014/main" val="3918368311"/>
                  </a:ext>
                </a:extLst>
              </a:tr>
              <a:tr h="230624">
                <a:tc>
                  <a:txBody>
                    <a:bodyPr/>
                    <a:lstStyle/>
                    <a:p>
                      <a:pPr marL="0" marR="0" algn="l">
                        <a:lnSpc>
                          <a:spcPct val="115000"/>
                        </a:lnSpc>
                        <a:spcAft>
                          <a:spcPts val="800"/>
                        </a:spcAft>
                      </a:pPr>
                      <a:r>
                        <a:rPr lang="en-US" sz="1400" b="1" baseline="0">
                          <a:solidFill>
                            <a:srgbClr val="17365D"/>
                          </a:solidFill>
                          <a:effectLst/>
                          <a:latin typeface="Century Gothic" panose="020B0502020202020204" pitchFamily="34" charset="0"/>
                          <a:ea typeface="MS Mincho" panose="02020609040205080304" pitchFamily="49" charset="-128"/>
                          <a:cs typeface="Arial" panose="020B0604020202020204" pitchFamily="34" charset="0"/>
                        </a:rPr>
                        <a:t>Enterprise Funds</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no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extLst>
                  <a:ext uri="{0D108BD9-81ED-4DB2-BD59-A6C34878D82A}">
                    <a16:rowId xmlns:a16="http://schemas.microsoft.com/office/drawing/2014/main" val="403755094"/>
                  </a:ext>
                </a:extLst>
              </a:tr>
              <a:tr h="230624">
                <a:tc>
                  <a:txBody>
                    <a:bodyPr/>
                    <a:lstStyle/>
                    <a:p>
                      <a:pPr marL="0" marR="0" algn="l">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Sanitation Services</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39,018,167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51,063,165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43,086,357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(15.6)</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13491" marT="0" marB="0">
                    <a:lnL>
                      <a:noFill/>
                    </a:lnL>
                    <a:lnR>
                      <a:noFill/>
                    </a:lnR>
                    <a:lnT>
                      <a:noFill/>
                    </a:lnT>
                    <a:lnB>
                      <a:noFill/>
                    </a:lnB>
                    <a:solidFill>
                      <a:srgbClr val="F7FCFF"/>
                    </a:solidFill>
                  </a:tcPr>
                </a:tc>
                <a:extLst>
                  <a:ext uri="{0D108BD9-81ED-4DB2-BD59-A6C34878D82A}">
                    <a16:rowId xmlns:a16="http://schemas.microsoft.com/office/drawing/2014/main" val="3965155821"/>
                  </a:ext>
                </a:extLst>
              </a:tr>
              <a:tr h="230624">
                <a:tc>
                  <a:txBody>
                    <a:bodyPr/>
                    <a:lstStyle/>
                    <a:p>
                      <a:pPr marL="0" marR="0" algn="l">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Civic Center Services</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5,710,318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5,415,495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5,725,422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5.7</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lnL>
                      <a:noFill/>
                    </a:lnL>
                    <a:lnR>
                      <a:noFill/>
                    </a:lnR>
                    <a:lnT>
                      <a:noFill/>
                    </a:lnT>
                    <a:lnB>
                      <a:noFill/>
                    </a:lnB>
                    <a:solidFill>
                      <a:srgbClr val="F7FCFF"/>
                    </a:solidFill>
                  </a:tcPr>
                </a:tc>
                <a:extLst>
                  <a:ext uri="{0D108BD9-81ED-4DB2-BD59-A6C34878D82A}">
                    <a16:rowId xmlns:a16="http://schemas.microsoft.com/office/drawing/2014/main" val="2081766999"/>
                  </a:ext>
                </a:extLst>
              </a:tr>
              <a:tr h="230624">
                <a:tc>
                  <a:txBody>
                    <a:bodyPr/>
                    <a:lstStyle/>
                    <a:p>
                      <a:pPr marL="0" marR="0" algn="l">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Water &amp; Sewer Services</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99,377,490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105,042,087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101,469,735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(3.4)</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13491" marT="0" marB="0">
                    <a:lnL>
                      <a:noFill/>
                    </a:lnL>
                    <a:lnR>
                      <a:noFill/>
                    </a:lnR>
                    <a:lnT>
                      <a:noFill/>
                    </a:lnT>
                    <a:lnB>
                      <a:noFill/>
                    </a:lnB>
                    <a:solidFill>
                      <a:srgbClr val="F7FCFF"/>
                    </a:solidFill>
                  </a:tcPr>
                </a:tc>
                <a:extLst>
                  <a:ext uri="{0D108BD9-81ED-4DB2-BD59-A6C34878D82A}">
                    <a16:rowId xmlns:a16="http://schemas.microsoft.com/office/drawing/2014/main" val="362130808"/>
                  </a:ext>
                </a:extLst>
              </a:tr>
              <a:tr h="230624">
                <a:tc>
                  <a:txBody>
                    <a:bodyPr/>
                    <a:lstStyle/>
                    <a:p>
                      <a:pPr marL="0" marR="0" algn="l">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I&amp;D Water Services</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10,442,438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11,970,023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13,659,770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14.1</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lnL>
                      <a:noFill/>
                    </a:lnL>
                    <a:lnR>
                      <a:noFill/>
                    </a:lnR>
                    <a:lnT>
                      <a:noFill/>
                    </a:lnT>
                    <a:lnB>
                      <a:noFill/>
                    </a:lnB>
                    <a:solidFill>
                      <a:srgbClr val="F7FCFF"/>
                    </a:solidFill>
                  </a:tcPr>
                </a:tc>
                <a:extLst>
                  <a:ext uri="{0D108BD9-81ED-4DB2-BD59-A6C34878D82A}">
                    <a16:rowId xmlns:a16="http://schemas.microsoft.com/office/drawing/2014/main" val="506197301"/>
                  </a:ext>
                </a:extLst>
              </a:tr>
              <a:tr h="230624">
                <a:tc>
                  <a:txBody>
                    <a:bodyPr/>
                    <a:lstStyle/>
                    <a:p>
                      <a:pPr marL="0" marR="0" algn="l">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Parking Services</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27,250,961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24,313,741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24,211,405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(0.4)</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13491" marT="0" marB="0">
                    <a:lnL>
                      <a:noFill/>
                    </a:lnL>
                    <a:lnR>
                      <a:noFill/>
                    </a:lnR>
                    <a:lnT>
                      <a:noFill/>
                    </a:lnT>
                    <a:lnB>
                      <a:noFill/>
                    </a:lnB>
                    <a:solidFill>
                      <a:srgbClr val="F7FCFF"/>
                    </a:solidFill>
                  </a:tcPr>
                </a:tc>
                <a:extLst>
                  <a:ext uri="{0D108BD9-81ED-4DB2-BD59-A6C34878D82A}">
                    <a16:rowId xmlns:a16="http://schemas.microsoft.com/office/drawing/2014/main" val="1042993511"/>
                  </a:ext>
                </a:extLst>
              </a:tr>
              <a:tr h="230493">
                <a:tc>
                  <a:txBody>
                    <a:bodyPr/>
                    <a:lstStyle/>
                    <a:p>
                      <a:pPr marL="0" marR="0" algn="r">
                        <a:lnSpc>
                          <a:spcPct val="115000"/>
                        </a:lnSpc>
                        <a:spcAft>
                          <a:spcPts val="800"/>
                        </a:spcAft>
                      </a:pPr>
                      <a:r>
                        <a:rPr lang="en-US" sz="1400" b="1" baseline="0">
                          <a:effectLst/>
                          <a:latin typeface="Century Gothic" panose="020B0502020202020204" pitchFamily="34" charset="0"/>
                          <a:ea typeface="MS Mincho" panose="02020609040205080304" pitchFamily="49" charset="-128"/>
                          <a:cs typeface="Arial" panose="020B0604020202020204" pitchFamily="34" charset="0"/>
                        </a:rPr>
                        <a:t>Enterprise Fund Total</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no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$181,799,374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$197,804,511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$188,152,689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(4.9)</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13491"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extLst>
                  <a:ext uri="{0D108BD9-81ED-4DB2-BD59-A6C34878D82A}">
                    <a16:rowId xmlns:a16="http://schemas.microsoft.com/office/drawing/2014/main" val="2570340254"/>
                  </a:ext>
                </a:extLst>
              </a:tr>
              <a:tr h="230624">
                <a:tc>
                  <a:txBody>
                    <a:bodyPr/>
                    <a:lstStyle/>
                    <a:p>
                      <a:pPr marL="0" marR="0" algn="l">
                        <a:lnSpc>
                          <a:spcPct val="115000"/>
                        </a:lnSpc>
                        <a:spcAft>
                          <a:spcPts val="800"/>
                        </a:spcAft>
                      </a:pPr>
                      <a:r>
                        <a:rPr lang="en-US" sz="1400" b="1" baseline="0">
                          <a:solidFill>
                            <a:srgbClr val="17365D"/>
                          </a:solidFill>
                          <a:effectLst/>
                          <a:latin typeface="Century Gothic" panose="020B0502020202020204" pitchFamily="34" charset="0"/>
                          <a:ea typeface="MS Mincho" panose="02020609040205080304" pitchFamily="49" charset="-128"/>
                          <a:cs typeface="Arial" panose="020B0604020202020204" pitchFamily="34" charset="0"/>
                        </a:rPr>
                        <a:t>Internal Services Funds</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no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tc>
                  <a:txBody>
                    <a:bodyPr/>
                    <a:lstStyle/>
                    <a:p>
                      <a:pPr marL="0" marR="0" algn="r">
                        <a:lnSpc>
                          <a:spcPct val="115000"/>
                        </a:lnSpc>
                        <a:spcAft>
                          <a:spcPts val="800"/>
                        </a:spcAft>
                      </a:pPr>
                      <a:r>
                        <a:rPr lang="en-US" sz="1400" baseline="0">
                          <a:effectLst/>
                          <a:latin typeface="Century Gothic" panose="020B0502020202020204" pitchFamily="34" charset="0"/>
                          <a:ea typeface="Cambria" panose="02040503050406030204" pitchFamily="18" charset="0"/>
                          <a:cs typeface="Arial" panose="020B0604020202020204" pitchFamily="34" charset="0"/>
                        </a:rPr>
                        <a:t>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a:noFill/>
                    </a:lnB>
                    <a:solidFill>
                      <a:srgbClr val="F7FCFF"/>
                    </a:solidFill>
                  </a:tcPr>
                </a:tc>
                <a:extLst>
                  <a:ext uri="{0D108BD9-81ED-4DB2-BD59-A6C34878D82A}">
                    <a16:rowId xmlns:a16="http://schemas.microsoft.com/office/drawing/2014/main" val="2935415658"/>
                  </a:ext>
                </a:extLst>
              </a:tr>
              <a:tr h="230624">
                <a:tc>
                  <a:txBody>
                    <a:bodyPr/>
                    <a:lstStyle/>
                    <a:p>
                      <a:pPr marL="0" marR="0" algn="l">
                        <a:lnSpc>
                          <a:spcPct val="115000"/>
                        </a:lnSpc>
                        <a:spcAft>
                          <a:spcPts val="800"/>
                        </a:spcAft>
                      </a:pPr>
                      <a:r>
                        <a:rPr lang="en-US" sz="1400" b="0" baseline="0">
                          <a:effectLst/>
                          <a:latin typeface="Century Gothic" panose="020B0502020202020204" pitchFamily="34" charset="0"/>
                          <a:ea typeface="MS Mincho" panose="02020609040205080304" pitchFamily="49" charset="-128"/>
                          <a:cs typeface="Arial" panose="020B0604020202020204" pitchFamily="34" charset="0"/>
                        </a:rPr>
                        <a:t>Internal Services</a:t>
                      </a: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19,330,932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20,834,845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22,445,201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7.7</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extLst>
                  <a:ext uri="{0D108BD9-81ED-4DB2-BD59-A6C34878D82A}">
                    <a16:rowId xmlns:a16="http://schemas.microsoft.com/office/drawing/2014/main" val="3102277651"/>
                  </a:ext>
                </a:extLst>
              </a:tr>
              <a:tr h="230624">
                <a:tc>
                  <a:txBody>
                    <a:bodyPr/>
                    <a:lstStyle/>
                    <a:p>
                      <a:pPr marL="0" marR="0" algn="l">
                        <a:lnSpc>
                          <a:spcPct val="115000"/>
                        </a:lnSpc>
                        <a:spcAft>
                          <a:spcPts val="800"/>
                        </a:spcAft>
                      </a:pPr>
                      <a:r>
                        <a:rPr lang="en-US" sz="1400" b="0" baseline="0">
                          <a:effectLst/>
                          <a:latin typeface="Century Gothic" panose="020B0502020202020204" pitchFamily="34" charset="0"/>
                          <a:ea typeface="MS Mincho" panose="02020609040205080304" pitchFamily="49" charset="-128"/>
                          <a:cs typeface="Arial" panose="020B0604020202020204" pitchFamily="34" charset="0"/>
                        </a:rPr>
                        <a:t>Computer Purchase</a:t>
                      </a: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1,699,264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1,525,369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1,255,330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(17.7)</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13491" marT="0" marB="0" anchor="b">
                    <a:lnL>
                      <a:noFill/>
                    </a:lnL>
                    <a:lnR>
                      <a:noFill/>
                    </a:lnR>
                    <a:lnT>
                      <a:noFill/>
                    </a:lnT>
                    <a:lnB>
                      <a:noFill/>
                    </a:lnB>
                    <a:solidFill>
                      <a:srgbClr val="F7FCFF"/>
                    </a:solidFill>
                  </a:tcPr>
                </a:tc>
                <a:extLst>
                  <a:ext uri="{0D108BD9-81ED-4DB2-BD59-A6C34878D82A}">
                    <a16:rowId xmlns:a16="http://schemas.microsoft.com/office/drawing/2014/main" val="4158789169"/>
                  </a:ext>
                </a:extLst>
              </a:tr>
              <a:tr h="109979">
                <a:tc>
                  <a:txBody>
                    <a:bodyPr/>
                    <a:lstStyle/>
                    <a:p>
                      <a:pPr marL="0" marR="0" algn="l">
                        <a:lnSpc>
                          <a:spcPct val="115000"/>
                        </a:lnSpc>
                        <a:spcAft>
                          <a:spcPts val="800"/>
                        </a:spcAft>
                      </a:pPr>
                      <a:r>
                        <a:rPr lang="en-US" sz="1400" b="0" baseline="0">
                          <a:effectLst/>
                          <a:latin typeface="Century Gothic" panose="020B0502020202020204" pitchFamily="34" charset="0"/>
                          <a:ea typeface="MS Mincho" panose="02020609040205080304" pitchFamily="49" charset="-128"/>
                          <a:cs typeface="Arial" panose="020B0604020202020204" pitchFamily="34" charset="0"/>
                        </a:rPr>
                        <a:t>Vehicle Purchase</a:t>
                      </a: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3,433,647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33,161,172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21,865,344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(34.1)</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13491" marT="0" marB="0" anchor="b">
                    <a:lnL>
                      <a:noFill/>
                    </a:lnL>
                    <a:lnR>
                      <a:noFill/>
                    </a:lnR>
                    <a:lnT>
                      <a:noFill/>
                    </a:lnT>
                    <a:lnB>
                      <a:noFill/>
                    </a:lnB>
                    <a:solidFill>
                      <a:srgbClr val="F7FCFF"/>
                    </a:solidFill>
                  </a:tcPr>
                </a:tc>
                <a:extLst>
                  <a:ext uri="{0D108BD9-81ED-4DB2-BD59-A6C34878D82A}">
                    <a16:rowId xmlns:a16="http://schemas.microsoft.com/office/drawing/2014/main" val="2345842415"/>
                  </a:ext>
                </a:extLst>
              </a:tr>
              <a:tr h="230624">
                <a:tc>
                  <a:txBody>
                    <a:bodyPr/>
                    <a:lstStyle/>
                    <a:p>
                      <a:pPr marL="0" marR="0" algn="l">
                        <a:lnSpc>
                          <a:spcPct val="115000"/>
                        </a:lnSpc>
                        <a:spcAft>
                          <a:spcPts val="800"/>
                        </a:spcAft>
                      </a:pPr>
                      <a:r>
                        <a:rPr lang="en-US" sz="1400" b="0" baseline="0">
                          <a:effectLst/>
                          <a:latin typeface="Century Gothic" panose="020B0502020202020204" pitchFamily="34" charset="0"/>
                          <a:ea typeface="MS Mincho" panose="02020609040205080304" pitchFamily="49" charset="-128"/>
                          <a:cs typeface="Arial" panose="020B0604020202020204" pitchFamily="34" charset="0"/>
                        </a:rPr>
                        <a:t>Radio Purchase</a:t>
                      </a:r>
                    </a:p>
                  </a:txBody>
                  <a:tcPr marL="53499" marR="53499" marT="0" marB="0" anchor="b">
                    <a:lnL>
                      <a:noFill/>
                    </a:lnL>
                    <a:lnR>
                      <a:noFill/>
                    </a:lnR>
                    <a:lnT>
                      <a:noFill/>
                    </a:lnT>
                    <a:lnB>
                      <a:noFill/>
                    </a:lnB>
                    <a:no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252,299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204,461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187,500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a:noFill/>
                    </a:lnB>
                    <a:solidFill>
                      <a:srgbClr val="F7FCFF"/>
                    </a:solidFill>
                  </a:tcPr>
                </a:tc>
                <a:tc>
                  <a:txBody>
                    <a:bodyPr/>
                    <a:lstStyle/>
                    <a:p>
                      <a:pPr marL="0" marR="0" algn="r">
                        <a:lnSpc>
                          <a:spcPct val="115000"/>
                        </a:lnSpc>
                        <a:spcAft>
                          <a:spcPts val="800"/>
                        </a:spcAft>
                      </a:pPr>
                      <a:r>
                        <a:rPr lang="en-US" sz="1400"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(8.3)</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13491" marT="0" marB="0" anchor="b">
                    <a:lnL>
                      <a:noFill/>
                    </a:lnL>
                    <a:lnR>
                      <a:noFill/>
                    </a:lnR>
                    <a:lnT>
                      <a:noFill/>
                    </a:lnT>
                    <a:lnB>
                      <a:noFill/>
                    </a:lnB>
                    <a:solidFill>
                      <a:srgbClr val="F7FCFF"/>
                    </a:solidFill>
                  </a:tcPr>
                </a:tc>
                <a:extLst>
                  <a:ext uri="{0D108BD9-81ED-4DB2-BD59-A6C34878D82A}">
                    <a16:rowId xmlns:a16="http://schemas.microsoft.com/office/drawing/2014/main" val="1675736343"/>
                  </a:ext>
                </a:extLst>
              </a:tr>
              <a:tr h="230493">
                <a:tc>
                  <a:txBody>
                    <a:bodyPr/>
                    <a:lstStyle/>
                    <a:p>
                      <a:pPr marL="0" marR="0" algn="r">
                        <a:lnSpc>
                          <a:spcPct val="115000"/>
                        </a:lnSpc>
                        <a:spcAft>
                          <a:spcPts val="800"/>
                        </a:spcAft>
                      </a:pPr>
                      <a:r>
                        <a:rPr lang="en-US" sz="1400" b="1" baseline="0">
                          <a:solidFill>
                            <a:srgbClr val="193670"/>
                          </a:solidFill>
                          <a:effectLst/>
                          <a:latin typeface="Century Gothic" panose="020B0502020202020204" pitchFamily="34" charset="0"/>
                          <a:ea typeface="MS Mincho" panose="02020609040205080304" pitchFamily="49" charset="-128"/>
                          <a:cs typeface="Arial" panose="020B0604020202020204" pitchFamily="34" charset="0"/>
                        </a:rPr>
                        <a:t>Internal Services Fund Total</a:t>
                      </a:r>
                      <a:endParaRPr lang="en-US" sz="1400" baseline="0">
                        <a:solidFill>
                          <a:srgbClr val="193670"/>
                        </a:solidFill>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no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$24,716,142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$55,725,847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MS Mincho" panose="02020609040205080304" pitchFamily="49" charset="-128"/>
                          <a:cs typeface="Arial" panose="020B0604020202020204" pitchFamily="34" charset="0"/>
                        </a:rPr>
                        <a:t> $45,753,375 </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Cambria" panose="02040503050406030204" pitchFamily="18" charset="0"/>
                          <a:cs typeface="Arial" panose="020B0604020202020204" pitchFamily="34" charset="0"/>
                        </a:rPr>
                        <a:t>(17.9)</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13491" marT="0" marB="0" anchor="b">
                    <a:lnL>
                      <a:noFill/>
                    </a:lnL>
                    <a:lnR>
                      <a:noFill/>
                    </a:lnR>
                    <a:lnT>
                      <a:noFill/>
                    </a:lnT>
                    <a:lnB w="38100" cap="flat" cmpd="sng" algn="ctr">
                      <a:solidFill>
                        <a:srgbClr val="0070C0"/>
                      </a:solidFill>
                      <a:prstDash val="solid"/>
                      <a:round/>
                      <a:headEnd type="none" w="med" len="med"/>
                      <a:tailEnd type="none" w="med" len="med"/>
                    </a:lnB>
                    <a:solidFill>
                      <a:srgbClr val="E5F4FF"/>
                    </a:solidFill>
                  </a:tcPr>
                </a:tc>
                <a:extLst>
                  <a:ext uri="{0D108BD9-81ED-4DB2-BD59-A6C34878D82A}">
                    <a16:rowId xmlns:a16="http://schemas.microsoft.com/office/drawing/2014/main" val="1058353226"/>
                  </a:ext>
                </a:extLst>
              </a:tr>
              <a:tr h="230493">
                <a:tc>
                  <a:txBody>
                    <a:bodyPr/>
                    <a:lstStyle/>
                    <a:p>
                      <a:pPr marL="0" marR="0" algn="r">
                        <a:lnSpc>
                          <a:spcPct val="115000"/>
                        </a:lnSpc>
                        <a:spcAft>
                          <a:spcPts val="800"/>
                        </a:spcAft>
                      </a:pPr>
                      <a:r>
                        <a:rPr lang="en-US" sz="1400" b="1" baseline="0">
                          <a:effectLst/>
                          <a:latin typeface="Century Gothic" panose="020B0502020202020204" pitchFamily="34" charset="0"/>
                          <a:ea typeface="MS Mincho" panose="02020609040205080304" pitchFamily="49" charset="-128"/>
                          <a:cs typeface="Arial" panose="020B0604020202020204" pitchFamily="34" charset="0"/>
                        </a:rPr>
                        <a:t>Total Expenditures</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Cambria" panose="02040503050406030204" pitchFamily="18" charset="0"/>
                          <a:cs typeface="Arial" panose="020B0604020202020204" pitchFamily="34" charset="0"/>
                        </a:rPr>
                        <a:t>$541,113,483</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Cambria" panose="02040503050406030204" pitchFamily="18" charset="0"/>
                          <a:cs typeface="Arial" panose="020B0604020202020204" pitchFamily="34" charset="0"/>
                        </a:rPr>
                        <a:t>$615,078,329</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Cambria" panose="02040503050406030204" pitchFamily="18" charset="0"/>
                          <a:cs typeface="Arial" panose="020B0604020202020204" pitchFamily="34" charset="0"/>
                        </a:rPr>
                        <a:t>$601,632,607</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53499" marT="0" marB="0" anchor="b">
                    <a:lnL>
                      <a:noFill/>
                    </a:lnL>
                    <a:lnR>
                      <a:noFill/>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E5F4FF"/>
                    </a:solidFill>
                  </a:tcPr>
                </a:tc>
                <a:tc>
                  <a:txBody>
                    <a:bodyPr/>
                    <a:lstStyle/>
                    <a:p>
                      <a:pPr marL="0" marR="0" algn="r">
                        <a:lnSpc>
                          <a:spcPct val="115000"/>
                        </a:lnSpc>
                        <a:spcAft>
                          <a:spcPts val="800"/>
                        </a:spcAft>
                      </a:pPr>
                      <a:r>
                        <a:rPr lang="en-US" sz="1400" b="1" baseline="0">
                          <a:solidFill>
                            <a:srgbClr val="000000"/>
                          </a:solidFill>
                          <a:effectLst/>
                          <a:latin typeface="Century Gothic" panose="020B0502020202020204" pitchFamily="34" charset="0"/>
                          <a:ea typeface="Cambria" panose="02040503050406030204" pitchFamily="18" charset="0"/>
                          <a:cs typeface="Arial" panose="020B0604020202020204" pitchFamily="34" charset="0"/>
                        </a:rPr>
                        <a:t>(2.2)</a:t>
                      </a:r>
                      <a:endParaRPr lang="en-US" sz="1400" baseline="0">
                        <a:effectLst/>
                        <a:latin typeface="Century Gothic" panose="020B0502020202020204" pitchFamily="34" charset="0"/>
                        <a:ea typeface="MS Mincho" panose="02020609040205080304" pitchFamily="49" charset="-128"/>
                        <a:cs typeface="Arial" panose="020B0604020202020204" pitchFamily="34" charset="0"/>
                      </a:endParaRPr>
                    </a:p>
                  </a:txBody>
                  <a:tcPr marL="53499" marR="13491" marT="0" marB="0" anchor="b">
                    <a:lnL>
                      <a:noFill/>
                    </a:lnL>
                    <a:lnR>
                      <a:noFill/>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E5F4FF"/>
                    </a:solidFill>
                  </a:tcPr>
                </a:tc>
                <a:extLst>
                  <a:ext uri="{0D108BD9-81ED-4DB2-BD59-A6C34878D82A}">
                    <a16:rowId xmlns:a16="http://schemas.microsoft.com/office/drawing/2014/main" val="1099375326"/>
                  </a:ext>
                </a:extLst>
              </a:tr>
            </a:tbl>
          </a:graphicData>
        </a:graphic>
      </p:graphicFrame>
      <p:sp>
        <p:nvSpPr>
          <p:cNvPr id="4" name="TextBox 3">
            <a:extLst>
              <a:ext uri="{FF2B5EF4-FFF2-40B4-BE49-F238E27FC236}">
                <a16:creationId xmlns:a16="http://schemas.microsoft.com/office/drawing/2014/main" id="{F6FBB20F-6E31-7534-D164-9D6EC822410F}"/>
              </a:ext>
            </a:extLst>
          </p:cNvPr>
          <p:cNvSpPr txBox="1"/>
          <p:nvPr/>
        </p:nvSpPr>
        <p:spPr>
          <a:xfrm>
            <a:off x="32271" y="968573"/>
            <a:ext cx="3720078" cy="461665"/>
          </a:xfrm>
          <a:prstGeom prst="rect">
            <a:avLst/>
          </a:prstGeom>
          <a:noFill/>
          <a:effectLst>
            <a:outerShdw blurRad="50800" dist="38100" algn="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B2B60A"/>
                </a:solidFill>
                <a:effectLst/>
                <a:uLnTx/>
                <a:uFillTx/>
                <a:latin typeface="Century Gothic" panose="020B0502020202020204" pitchFamily="34" charset="0"/>
                <a:ea typeface="+mn-ea"/>
                <a:cs typeface="Roboto"/>
              </a:rPr>
              <a:t>FY25 Expense Highlights</a:t>
            </a:r>
          </a:p>
        </p:txBody>
      </p:sp>
      <p:pic>
        <p:nvPicPr>
          <p:cNvPr id="12" name="Graphic 11" descr="Bar graph with downward trend with solid fill">
            <a:extLst>
              <a:ext uri="{FF2B5EF4-FFF2-40B4-BE49-F238E27FC236}">
                <a16:creationId xmlns:a16="http://schemas.microsoft.com/office/drawing/2014/main" id="{67F00E21-A4FB-ACFB-6ED3-1BBFF01E3D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271" y="2873435"/>
            <a:ext cx="987356" cy="987356"/>
          </a:xfrm>
          <a:prstGeom prst="rect">
            <a:avLst/>
          </a:prstGeom>
        </p:spPr>
      </p:pic>
      <p:sp>
        <p:nvSpPr>
          <p:cNvPr id="5" name="TextBox 4">
            <a:extLst>
              <a:ext uri="{FF2B5EF4-FFF2-40B4-BE49-F238E27FC236}">
                <a16:creationId xmlns:a16="http://schemas.microsoft.com/office/drawing/2014/main" id="{204D1B4C-495E-22B7-F26C-5B2A8AF9A790}"/>
              </a:ext>
            </a:extLst>
          </p:cNvPr>
          <p:cNvSpPr txBox="1"/>
          <p:nvPr/>
        </p:nvSpPr>
        <p:spPr>
          <a:xfrm>
            <a:off x="1031809" y="1890779"/>
            <a:ext cx="26830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CCC00"/>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2.2% Total decrease </a:t>
            </a: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over FY25 projected expenditures</a:t>
            </a:r>
          </a:p>
        </p:txBody>
      </p:sp>
      <p:pic>
        <p:nvPicPr>
          <p:cNvPr id="13" name="Graphic 12" descr="Money with solid fill">
            <a:extLst>
              <a:ext uri="{FF2B5EF4-FFF2-40B4-BE49-F238E27FC236}">
                <a16:creationId xmlns:a16="http://schemas.microsoft.com/office/drawing/2014/main" id="{3BEBC949-D4DB-5A01-6F42-DD6A767361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242" y="4078488"/>
            <a:ext cx="971887" cy="971887"/>
          </a:xfrm>
          <a:prstGeom prst="rect">
            <a:avLst/>
          </a:prstGeom>
        </p:spPr>
      </p:pic>
      <p:pic>
        <p:nvPicPr>
          <p:cNvPr id="15" name="Graphic 14" descr="Downward trend graph outline">
            <a:extLst>
              <a:ext uri="{FF2B5EF4-FFF2-40B4-BE49-F238E27FC236}">
                <a16:creationId xmlns:a16="http://schemas.microsoft.com/office/drawing/2014/main" id="{772BDB41-BA95-3839-0B33-4F1D895A8E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271" y="1753641"/>
            <a:ext cx="1031809" cy="1031809"/>
          </a:xfrm>
          <a:prstGeom prst="rect">
            <a:avLst/>
          </a:prstGeom>
        </p:spPr>
      </p:pic>
    </p:spTree>
    <p:extLst>
      <p:ext uri="{BB962C8B-B14F-4D97-AF65-F5344CB8AC3E}">
        <p14:creationId xmlns:p14="http://schemas.microsoft.com/office/powerpoint/2010/main" val="99878402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5" name="Chart 24">
            <a:extLst>
              <a:ext uri="{FF2B5EF4-FFF2-40B4-BE49-F238E27FC236}">
                <a16:creationId xmlns:a16="http://schemas.microsoft.com/office/drawing/2014/main" id="{6504240F-7EC6-4BB7-9254-09C673F560E4}"/>
              </a:ext>
            </a:extLst>
          </p:cNvPr>
          <p:cNvGraphicFramePr>
            <a:graphicFrameLocks/>
          </p:cNvGraphicFramePr>
          <p:nvPr/>
        </p:nvGraphicFramePr>
        <p:xfrm>
          <a:off x="476429" y="1125355"/>
          <a:ext cx="7184099" cy="5434544"/>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079F8D8C-3A44-08B2-51F2-184B86B2BC5D}"/>
              </a:ext>
            </a:extLst>
          </p:cNvPr>
          <p:cNvSpPr/>
          <p:nvPr/>
        </p:nvSpPr>
        <p:spPr>
          <a:xfrm>
            <a:off x="7642229" y="0"/>
            <a:ext cx="4549772" cy="6858000"/>
          </a:xfrm>
          <a:prstGeom prst="rect">
            <a:avLst/>
          </a:prstGeom>
          <a:solidFill>
            <a:srgbClr val="002060">
              <a:alpha val="91000"/>
            </a:srgbClr>
          </a:solidFill>
          <a:ln w="44450">
            <a:solidFill>
              <a:srgbClr val="4573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mn-ea"/>
              <a:cs typeface="Roboto"/>
            </a:endParaRPr>
          </a:p>
        </p:txBody>
      </p:sp>
      <p:pic>
        <p:nvPicPr>
          <p:cNvPr id="11" name="Picture 10">
            <a:extLst>
              <a:ext uri="{FF2B5EF4-FFF2-40B4-BE49-F238E27FC236}">
                <a16:creationId xmlns:a16="http://schemas.microsoft.com/office/drawing/2014/main" id="{4147FC45-320D-D16B-0FD5-459D143D6068}"/>
              </a:ext>
            </a:extLst>
          </p:cNvPr>
          <p:cNvPicPr>
            <a:picLocks noChangeAspect="1"/>
          </p:cNvPicPr>
          <p:nvPr/>
        </p:nvPicPr>
        <p:blipFill>
          <a:blip r:embed="rId5">
            <a:extLst>
              <a:ext uri="{28A0092B-C50C-407E-A947-70E740481C1C}">
                <a14:useLocalDpi xmlns:a14="http://schemas.microsoft.com/office/drawing/2010/main" val="0"/>
              </a:ext>
            </a:extLst>
          </a:blip>
          <a:srcRect l="81302" t="-9065" r="-1839" b="-5187"/>
          <a:stretch/>
        </p:blipFill>
        <p:spPr>
          <a:xfrm>
            <a:off x="17896" y="6174832"/>
            <a:ext cx="618836" cy="634135"/>
          </a:xfrm>
          <a:prstGeom prst="rect">
            <a:avLst/>
          </a:prstGeom>
          <a:effectLst>
            <a:outerShdw blurRad="76200" dist="12700" dir="8100000" sy="-23000" kx="800400" algn="br" rotWithShape="0">
              <a:prstClr val="black">
                <a:alpha val="20000"/>
              </a:prstClr>
            </a:outerShdw>
          </a:effectLst>
        </p:spPr>
      </p:pic>
      <p:sp>
        <p:nvSpPr>
          <p:cNvPr id="6" name="Text Placeholder 3">
            <a:extLst>
              <a:ext uri="{FF2B5EF4-FFF2-40B4-BE49-F238E27FC236}">
                <a16:creationId xmlns:a16="http://schemas.microsoft.com/office/drawing/2014/main" id="{13D8D0B8-91CD-E413-81C0-8364D9A457FD}"/>
              </a:ext>
            </a:extLst>
          </p:cNvPr>
          <p:cNvSpPr txBox="1">
            <a:spLocks/>
          </p:cNvSpPr>
          <p:nvPr/>
        </p:nvSpPr>
        <p:spPr>
          <a:xfrm>
            <a:off x="7340312" y="970555"/>
            <a:ext cx="4897005" cy="230716"/>
          </a:xfrm>
          <a:prstGeom prst="rect">
            <a:avLst/>
          </a:prstGeom>
        </p:spPr>
        <p:txBody>
          <a:bodyPr wrap="none" lIns="0" tIns="0" rIns="0" bIns="0" anchor="ctr">
            <a:noAutofit/>
          </a:bodyPr>
          <a:lstStyle>
            <a:lvl1pPr marL="0" indent="0" algn="ctr" defTabSz="914377" rtl="0" eaLnBrk="1" latinLnBrk="0" hangingPunct="1">
              <a:lnSpc>
                <a:spcPct val="90000"/>
              </a:lnSpc>
              <a:spcBef>
                <a:spcPts val="1000"/>
              </a:spcBef>
              <a:buFont typeface="Arial" panose="020B0604020202020204" pitchFamily="34" charset="0"/>
              <a:buNone/>
              <a:defRPr sz="1400" b="0" kern="1200" baseline="0">
                <a:solidFill>
                  <a:schemeClr val="bg1">
                    <a:lumMod val="75000"/>
                  </a:schemeClr>
                </a:solidFill>
                <a:latin typeface="+mn-lt"/>
                <a:ea typeface="Roboto" panose="02000000000000000000" pitchFamily="2" charset="0"/>
                <a:cs typeface="+mn-cs"/>
              </a:defRPr>
            </a:lvl1pPr>
            <a:lvl2pPr marL="457178"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354"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532"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709"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285886"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743062"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3200240"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657418"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a:ln>
                  <a:noFill/>
                </a:ln>
                <a:solidFill>
                  <a:srgbClr val="FFFFFF"/>
                </a:solidFill>
                <a:effectLst/>
                <a:uLnTx/>
                <a:uFillTx/>
                <a:latin typeface="Century Gothic" panose="020B0502020202020204" pitchFamily="34" charset="0"/>
                <a:ea typeface="Roboto" panose="02000000000000000000" pitchFamily="2" charset="0"/>
                <a:cs typeface="Roboto"/>
              </a:rPr>
              <a:t>FY25 Revenue Highlights</a:t>
            </a:r>
          </a:p>
        </p:txBody>
      </p:sp>
      <p:sp>
        <p:nvSpPr>
          <p:cNvPr id="7" name="TextBox 6">
            <a:extLst>
              <a:ext uri="{FF2B5EF4-FFF2-40B4-BE49-F238E27FC236}">
                <a16:creationId xmlns:a16="http://schemas.microsoft.com/office/drawing/2014/main" id="{8A52422A-65D7-1C66-CF0C-53A2480A9F6B}"/>
              </a:ext>
            </a:extLst>
          </p:cNvPr>
          <p:cNvSpPr txBox="1"/>
          <p:nvPr/>
        </p:nvSpPr>
        <p:spPr>
          <a:xfrm>
            <a:off x="8960410" y="1553218"/>
            <a:ext cx="317464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CCC00"/>
                </a:solidFill>
                <a:effectLst/>
                <a:uLnTx/>
                <a:uFillTx/>
                <a:latin typeface="Century Gothic" panose="020B0502020202020204" pitchFamily="34" charset="0"/>
                <a:ea typeface="+mn-ea"/>
                <a:cs typeface="Roboto"/>
              </a:rPr>
              <a:t>Revenue Proposed to Increase by 1.6%when compared to </a:t>
            </a: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Roboto"/>
              </a:rPr>
              <a:t>FY24 Projected Collection</a:t>
            </a:r>
          </a:p>
        </p:txBody>
      </p:sp>
      <p:sp>
        <p:nvSpPr>
          <p:cNvPr id="9" name="TextBox 8">
            <a:extLst>
              <a:ext uri="{FF2B5EF4-FFF2-40B4-BE49-F238E27FC236}">
                <a16:creationId xmlns:a16="http://schemas.microsoft.com/office/drawing/2014/main" id="{5DE0A2BC-1D17-80C7-CB97-14C4EF33B39E}"/>
              </a:ext>
            </a:extLst>
          </p:cNvPr>
          <p:cNvSpPr txBox="1"/>
          <p:nvPr/>
        </p:nvSpPr>
        <p:spPr>
          <a:xfrm>
            <a:off x="9041708" y="3161442"/>
            <a:ext cx="3381854" cy="193899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CCC00"/>
                </a:solidFill>
                <a:effectLst/>
                <a:uLnTx/>
                <a:uFillTx/>
                <a:latin typeface="Century Gothic" panose="020B0502020202020204" pitchFamily="34" charset="0"/>
                <a:ea typeface="+mn-ea"/>
                <a:cs typeface="Roboto"/>
              </a:rPr>
              <a:t>3.0% Tax Revenue Increase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1" u="none" strike="noStrike" kern="1200" cap="none" spc="0" normalizeH="0" baseline="0" noProof="0">
                <a:ln>
                  <a:noFill/>
                </a:ln>
                <a:solidFill>
                  <a:srgbClr val="FFFFFF"/>
                </a:solidFill>
                <a:effectLst/>
                <a:uLnTx/>
                <a:uFillTx/>
                <a:latin typeface="Century Gothic" panose="020B0502020202020204" pitchFamily="34" charset="0"/>
                <a:ea typeface="+mn-ea"/>
                <a:cs typeface="Roboto"/>
              </a:rPr>
              <a:t>Millage rate remains the same at 12.20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1" u="none" strike="noStrike" kern="1200" cap="none" spc="0" normalizeH="0" baseline="0" noProof="0">
                <a:ln>
                  <a:noFill/>
                </a:ln>
                <a:solidFill>
                  <a:srgbClr val="FFFFFF"/>
                </a:solidFill>
                <a:effectLst/>
                <a:uLnTx/>
                <a:uFillTx/>
                <a:latin typeface="Century Gothic" panose="020B0502020202020204" pitchFamily="34" charset="0"/>
                <a:ea typeface="+mn-ea"/>
                <a:cs typeface="Roboto"/>
              </a:rPr>
              <a:t>Steady Growth in property tax digest</a:t>
            </a:r>
          </a:p>
        </p:txBody>
      </p:sp>
      <p:sp>
        <p:nvSpPr>
          <p:cNvPr id="10" name="TextBox 9">
            <a:extLst>
              <a:ext uri="{FF2B5EF4-FFF2-40B4-BE49-F238E27FC236}">
                <a16:creationId xmlns:a16="http://schemas.microsoft.com/office/drawing/2014/main" id="{BB319D2D-D93F-68DE-F583-47C4F6DA2F87}"/>
              </a:ext>
            </a:extLst>
          </p:cNvPr>
          <p:cNvSpPr txBox="1"/>
          <p:nvPr/>
        </p:nvSpPr>
        <p:spPr>
          <a:xfrm>
            <a:off x="8846081" y="5623312"/>
            <a:ext cx="3345920"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CCC00"/>
                </a:solidFill>
                <a:effectLst/>
                <a:uLnTx/>
                <a:uFillTx/>
                <a:latin typeface="Century Gothic"/>
                <a:ea typeface="+mn-ea"/>
                <a:cs typeface="Roboto"/>
              </a:rPr>
              <a:t>2.8% Increase in Taxes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i="1" u="none" strike="noStrike" kern="1200" cap="none" spc="0" normalizeH="0" baseline="0" noProof="0">
                <a:ln>
                  <a:noFill/>
                </a:ln>
                <a:solidFill>
                  <a:srgbClr val="FFFFFF"/>
                </a:solidFill>
                <a:effectLst/>
                <a:uLnTx/>
                <a:uFillTx/>
                <a:latin typeface="Century Gothic" panose="020B0502020202020204" pitchFamily="34" charset="0"/>
                <a:ea typeface="+mn-ea"/>
                <a:cs typeface="Roboto"/>
              </a:rPr>
              <a:t>City’s Share of LOST will decrease to 52.2%</a:t>
            </a:r>
            <a:endParaRPr kumimoji="0" lang="en-US" sz="2000" b="1" i="0" u="none" strike="noStrike" kern="1200" cap="none" spc="0" normalizeH="0" baseline="0" noProof="0">
              <a:ln>
                <a:noFill/>
              </a:ln>
              <a:solidFill>
                <a:srgbClr val="CCCC00"/>
              </a:solidFill>
              <a:effectLst/>
              <a:uLnTx/>
              <a:uFillTx/>
              <a:latin typeface="Century Gothic"/>
              <a:ea typeface="+mn-ea"/>
              <a:cs typeface="Roboto"/>
            </a:endParaRPr>
          </a:p>
        </p:txBody>
      </p:sp>
      <p:grpSp>
        <p:nvGrpSpPr>
          <p:cNvPr id="8" name="Group 7">
            <a:extLst>
              <a:ext uri="{FF2B5EF4-FFF2-40B4-BE49-F238E27FC236}">
                <a16:creationId xmlns:a16="http://schemas.microsoft.com/office/drawing/2014/main" id="{575DC39F-24C4-D436-E269-7125EFC15484}"/>
              </a:ext>
            </a:extLst>
          </p:cNvPr>
          <p:cNvGrpSpPr/>
          <p:nvPr/>
        </p:nvGrpSpPr>
        <p:grpSpPr>
          <a:xfrm>
            <a:off x="8041408" y="3195833"/>
            <a:ext cx="804672" cy="777240"/>
            <a:chOff x="1603375" y="3498851"/>
            <a:chExt cx="536575" cy="490537"/>
          </a:xfrm>
          <a:solidFill>
            <a:srgbClr val="CCCC00"/>
          </a:solidFill>
        </p:grpSpPr>
        <p:sp>
          <p:nvSpPr>
            <p:cNvPr id="12" name="Freeform 712">
              <a:extLst>
                <a:ext uri="{FF2B5EF4-FFF2-40B4-BE49-F238E27FC236}">
                  <a16:creationId xmlns:a16="http://schemas.microsoft.com/office/drawing/2014/main" id="{13FFEB64-3702-8B18-DD09-7D3B5151FE9A}"/>
                </a:ext>
              </a:extLst>
            </p:cNvPr>
            <p:cNvSpPr>
              <a:spLocks noEditPoints="1"/>
            </p:cNvSpPr>
            <p:nvPr/>
          </p:nvSpPr>
          <p:spPr bwMode="auto">
            <a:xfrm>
              <a:off x="1603375" y="3624263"/>
              <a:ext cx="536575" cy="365125"/>
            </a:xfrm>
            <a:custGeom>
              <a:avLst/>
              <a:gdLst>
                <a:gd name="T0" fmla="*/ 225 w 3380"/>
                <a:gd name="T1" fmla="*/ 1517 h 2304"/>
                <a:gd name="T2" fmla="*/ 225 w 3380"/>
                <a:gd name="T3" fmla="*/ 2192 h 2304"/>
                <a:gd name="T4" fmla="*/ 676 w 3380"/>
                <a:gd name="T5" fmla="*/ 2192 h 2304"/>
                <a:gd name="T6" fmla="*/ 676 w 3380"/>
                <a:gd name="T7" fmla="*/ 1517 h 2304"/>
                <a:gd name="T8" fmla="*/ 225 w 3380"/>
                <a:gd name="T9" fmla="*/ 1517 h 2304"/>
                <a:gd name="T10" fmla="*/ 1070 w 3380"/>
                <a:gd name="T11" fmla="*/ 1012 h 2304"/>
                <a:gd name="T12" fmla="*/ 1070 w 3380"/>
                <a:gd name="T13" fmla="*/ 2192 h 2304"/>
                <a:gd name="T14" fmla="*/ 1521 w 3380"/>
                <a:gd name="T15" fmla="*/ 2192 h 2304"/>
                <a:gd name="T16" fmla="*/ 1521 w 3380"/>
                <a:gd name="T17" fmla="*/ 1012 h 2304"/>
                <a:gd name="T18" fmla="*/ 1070 w 3380"/>
                <a:gd name="T19" fmla="*/ 1012 h 2304"/>
                <a:gd name="T20" fmla="*/ 1915 w 3380"/>
                <a:gd name="T21" fmla="*/ 562 h 2304"/>
                <a:gd name="T22" fmla="*/ 1915 w 3380"/>
                <a:gd name="T23" fmla="*/ 2192 h 2304"/>
                <a:gd name="T24" fmla="*/ 2366 w 3380"/>
                <a:gd name="T25" fmla="*/ 2192 h 2304"/>
                <a:gd name="T26" fmla="*/ 2366 w 3380"/>
                <a:gd name="T27" fmla="*/ 562 h 2304"/>
                <a:gd name="T28" fmla="*/ 1915 w 3380"/>
                <a:gd name="T29" fmla="*/ 562 h 2304"/>
                <a:gd name="T30" fmla="*/ 2760 w 3380"/>
                <a:gd name="T31" fmla="*/ 113 h 2304"/>
                <a:gd name="T32" fmla="*/ 2760 w 3380"/>
                <a:gd name="T33" fmla="*/ 2192 h 2304"/>
                <a:gd name="T34" fmla="*/ 3211 w 3380"/>
                <a:gd name="T35" fmla="*/ 2192 h 2304"/>
                <a:gd name="T36" fmla="*/ 3211 w 3380"/>
                <a:gd name="T37" fmla="*/ 113 h 2304"/>
                <a:gd name="T38" fmla="*/ 2760 w 3380"/>
                <a:gd name="T39" fmla="*/ 113 h 2304"/>
                <a:gd name="T40" fmla="*/ 2648 w 3380"/>
                <a:gd name="T41" fmla="*/ 0 h 2304"/>
                <a:gd name="T42" fmla="*/ 3324 w 3380"/>
                <a:gd name="T43" fmla="*/ 0 h 2304"/>
                <a:gd name="T44" fmla="*/ 3324 w 3380"/>
                <a:gd name="T45" fmla="*/ 2192 h 2304"/>
                <a:gd name="T46" fmla="*/ 3341 w 3380"/>
                <a:gd name="T47" fmla="*/ 2195 h 2304"/>
                <a:gd name="T48" fmla="*/ 3356 w 3380"/>
                <a:gd name="T49" fmla="*/ 2202 h 2304"/>
                <a:gd name="T50" fmla="*/ 3369 w 3380"/>
                <a:gd name="T51" fmla="*/ 2214 h 2304"/>
                <a:gd name="T52" fmla="*/ 3377 w 3380"/>
                <a:gd name="T53" fmla="*/ 2229 h 2304"/>
                <a:gd name="T54" fmla="*/ 3380 w 3380"/>
                <a:gd name="T55" fmla="*/ 2248 h 2304"/>
                <a:gd name="T56" fmla="*/ 3377 w 3380"/>
                <a:gd name="T57" fmla="*/ 2265 h 2304"/>
                <a:gd name="T58" fmla="*/ 3369 w 3380"/>
                <a:gd name="T59" fmla="*/ 2281 h 2304"/>
                <a:gd name="T60" fmla="*/ 3356 w 3380"/>
                <a:gd name="T61" fmla="*/ 2293 h 2304"/>
                <a:gd name="T62" fmla="*/ 3341 w 3380"/>
                <a:gd name="T63" fmla="*/ 2301 h 2304"/>
                <a:gd name="T64" fmla="*/ 3324 w 3380"/>
                <a:gd name="T65" fmla="*/ 2304 h 2304"/>
                <a:gd name="T66" fmla="*/ 56 w 3380"/>
                <a:gd name="T67" fmla="*/ 2304 h 2304"/>
                <a:gd name="T68" fmla="*/ 39 w 3380"/>
                <a:gd name="T69" fmla="*/ 2301 h 2304"/>
                <a:gd name="T70" fmla="*/ 24 w 3380"/>
                <a:gd name="T71" fmla="*/ 2293 h 2304"/>
                <a:gd name="T72" fmla="*/ 11 w 3380"/>
                <a:gd name="T73" fmla="*/ 2281 h 2304"/>
                <a:gd name="T74" fmla="*/ 3 w 3380"/>
                <a:gd name="T75" fmla="*/ 2265 h 2304"/>
                <a:gd name="T76" fmla="*/ 0 w 3380"/>
                <a:gd name="T77" fmla="*/ 2248 h 2304"/>
                <a:gd name="T78" fmla="*/ 3 w 3380"/>
                <a:gd name="T79" fmla="*/ 2229 h 2304"/>
                <a:gd name="T80" fmla="*/ 11 w 3380"/>
                <a:gd name="T81" fmla="*/ 2214 h 2304"/>
                <a:gd name="T82" fmla="*/ 24 w 3380"/>
                <a:gd name="T83" fmla="*/ 2202 h 2304"/>
                <a:gd name="T84" fmla="*/ 39 w 3380"/>
                <a:gd name="T85" fmla="*/ 2195 h 2304"/>
                <a:gd name="T86" fmla="*/ 56 w 3380"/>
                <a:gd name="T87" fmla="*/ 2192 h 2304"/>
                <a:gd name="T88" fmla="*/ 113 w 3380"/>
                <a:gd name="T89" fmla="*/ 2192 h 2304"/>
                <a:gd name="T90" fmla="*/ 113 w 3380"/>
                <a:gd name="T91" fmla="*/ 1405 h 2304"/>
                <a:gd name="T92" fmla="*/ 789 w 3380"/>
                <a:gd name="T93" fmla="*/ 1405 h 2304"/>
                <a:gd name="T94" fmla="*/ 789 w 3380"/>
                <a:gd name="T95" fmla="*/ 2192 h 2304"/>
                <a:gd name="T96" fmla="*/ 958 w 3380"/>
                <a:gd name="T97" fmla="*/ 2192 h 2304"/>
                <a:gd name="T98" fmla="*/ 958 w 3380"/>
                <a:gd name="T99" fmla="*/ 899 h 2304"/>
                <a:gd name="T100" fmla="*/ 1634 w 3380"/>
                <a:gd name="T101" fmla="*/ 899 h 2304"/>
                <a:gd name="T102" fmla="*/ 1634 w 3380"/>
                <a:gd name="T103" fmla="*/ 2192 h 2304"/>
                <a:gd name="T104" fmla="*/ 1803 w 3380"/>
                <a:gd name="T105" fmla="*/ 2192 h 2304"/>
                <a:gd name="T106" fmla="*/ 1803 w 3380"/>
                <a:gd name="T107" fmla="*/ 450 h 2304"/>
                <a:gd name="T108" fmla="*/ 2479 w 3380"/>
                <a:gd name="T109" fmla="*/ 450 h 2304"/>
                <a:gd name="T110" fmla="*/ 2479 w 3380"/>
                <a:gd name="T111" fmla="*/ 2192 h 2304"/>
                <a:gd name="T112" fmla="*/ 2648 w 3380"/>
                <a:gd name="T113" fmla="*/ 2192 h 2304"/>
                <a:gd name="T114" fmla="*/ 2648 w 3380"/>
                <a:gd name="T115" fmla="*/ 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80" h="2304">
                  <a:moveTo>
                    <a:pt x="225" y="1517"/>
                  </a:moveTo>
                  <a:lnTo>
                    <a:pt x="225" y="2192"/>
                  </a:lnTo>
                  <a:lnTo>
                    <a:pt x="676" y="2192"/>
                  </a:lnTo>
                  <a:lnTo>
                    <a:pt x="676" y="1517"/>
                  </a:lnTo>
                  <a:lnTo>
                    <a:pt x="225" y="1517"/>
                  </a:lnTo>
                  <a:close/>
                  <a:moveTo>
                    <a:pt x="1070" y="1012"/>
                  </a:moveTo>
                  <a:lnTo>
                    <a:pt x="1070" y="2192"/>
                  </a:lnTo>
                  <a:lnTo>
                    <a:pt x="1521" y="2192"/>
                  </a:lnTo>
                  <a:lnTo>
                    <a:pt x="1521" y="1012"/>
                  </a:lnTo>
                  <a:lnTo>
                    <a:pt x="1070" y="1012"/>
                  </a:lnTo>
                  <a:close/>
                  <a:moveTo>
                    <a:pt x="1915" y="562"/>
                  </a:moveTo>
                  <a:lnTo>
                    <a:pt x="1915" y="2192"/>
                  </a:lnTo>
                  <a:lnTo>
                    <a:pt x="2366" y="2192"/>
                  </a:lnTo>
                  <a:lnTo>
                    <a:pt x="2366" y="562"/>
                  </a:lnTo>
                  <a:lnTo>
                    <a:pt x="1915" y="562"/>
                  </a:lnTo>
                  <a:close/>
                  <a:moveTo>
                    <a:pt x="2760" y="113"/>
                  </a:moveTo>
                  <a:lnTo>
                    <a:pt x="2760" y="2192"/>
                  </a:lnTo>
                  <a:lnTo>
                    <a:pt x="3211" y="2192"/>
                  </a:lnTo>
                  <a:lnTo>
                    <a:pt x="3211" y="113"/>
                  </a:lnTo>
                  <a:lnTo>
                    <a:pt x="2760" y="113"/>
                  </a:lnTo>
                  <a:close/>
                  <a:moveTo>
                    <a:pt x="2648" y="0"/>
                  </a:moveTo>
                  <a:lnTo>
                    <a:pt x="3324" y="0"/>
                  </a:lnTo>
                  <a:lnTo>
                    <a:pt x="3324" y="2192"/>
                  </a:lnTo>
                  <a:lnTo>
                    <a:pt x="3341" y="2195"/>
                  </a:lnTo>
                  <a:lnTo>
                    <a:pt x="3356" y="2202"/>
                  </a:lnTo>
                  <a:lnTo>
                    <a:pt x="3369" y="2214"/>
                  </a:lnTo>
                  <a:lnTo>
                    <a:pt x="3377" y="2229"/>
                  </a:lnTo>
                  <a:lnTo>
                    <a:pt x="3380" y="2248"/>
                  </a:lnTo>
                  <a:lnTo>
                    <a:pt x="3377" y="2265"/>
                  </a:lnTo>
                  <a:lnTo>
                    <a:pt x="3369" y="2281"/>
                  </a:lnTo>
                  <a:lnTo>
                    <a:pt x="3356" y="2293"/>
                  </a:lnTo>
                  <a:lnTo>
                    <a:pt x="3341" y="2301"/>
                  </a:lnTo>
                  <a:lnTo>
                    <a:pt x="3324" y="2304"/>
                  </a:lnTo>
                  <a:lnTo>
                    <a:pt x="56" y="2304"/>
                  </a:lnTo>
                  <a:lnTo>
                    <a:pt x="39" y="2301"/>
                  </a:lnTo>
                  <a:lnTo>
                    <a:pt x="24" y="2293"/>
                  </a:lnTo>
                  <a:lnTo>
                    <a:pt x="11" y="2281"/>
                  </a:lnTo>
                  <a:lnTo>
                    <a:pt x="3" y="2265"/>
                  </a:lnTo>
                  <a:lnTo>
                    <a:pt x="0" y="2248"/>
                  </a:lnTo>
                  <a:lnTo>
                    <a:pt x="3" y="2229"/>
                  </a:lnTo>
                  <a:lnTo>
                    <a:pt x="11" y="2214"/>
                  </a:lnTo>
                  <a:lnTo>
                    <a:pt x="24" y="2202"/>
                  </a:lnTo>
                  <a:lnTo>
                    <a:pt x="39" y="2195"/>
                  </a:lnTo>
                  <a:lnTo>
                    <a:pt x="56" y="2192"/>
                  </a:lnTo>
                  <a:lnTo>
                    <a:pt x="113" y="2192"/>
                  </a:lnTo>
                  <a:lnTo>
                    <a:pt x="113" y="1405"/>
                  </a:lnTo>
                  <a:lnTo>
                    <a:pt x="789" y="1405"/>
                  </a:lnTo>
                  <a:lnTo>
                    <a:pt x="789" y="2192"/>
                  </a:lnTo>
                  <a:lnTo>
                    <a:pt x="958" y="2192"/>
                  </a:lnTo>
                  <a:lnTo>
                    <a:pt x="958" y="899"/>
                  </a:lnTo>
                  <a:lnTo>
                    <a:pt x="1634" y="899"/>
                  </a:lnTo>
                  <a:lnTo>
                    <a:pt x="1634" y="2192"/>
                  </a:lnTo>
                  <a:lnTo>
                    <a:pt x="1803" y="2192"/>
                  </a:lnTo>
                  <a:lnTo>
                    <a:pt x="1803" y="450"/>
                  </a:lnTo>
                  <a:lnTo>
                    <a:pt x="2479" y="450"/>
                  </a:lnTo>
                  <a:lnTo>
                    <a:pt x="2479" y="2192"/>
                  </a:lnTo>
                  <a:lnTo>
                    <a:pt x="2648" y="2192"/>
                  </a:lnTo>
                  <a:lnTo>
                    <a:pt x="26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89E46"/>
                </a:solidFill>
                <a:effectLst/>
                <a:uLnTx/>
                <a:uFillTx/>
                <a:latin typeface="Calibri Light"/>
                <a:ea typeface="+mn-ea"/>
                <a:cs typeface="Roboto"/>
              </a:endParaRPr>
            </a:p>
          </p:txBody>
        </p:sp>
        <p:sp>
          <p:nvSpPr>
            <p:cNvPr id="13" name="Freeform 713">
              <a:extLst>
                <a:ext uri="{FF2B5EF4-FFF2-40B4-BE49-F238E27FC236}">
                  <a16:creationId xmlns:a16="http://schemas.microsoft.com/office/drawing/2014/main" id="{22EAADB6-8058-483D-5B79-5E530B48F5EB}"/>
                </a:ext>
              </a:extLst>
            </p:cNvPr>
            <p:cNvSpPr>
              <a:spLocks/>
            </p:cNvSpPr>
            <p:nvPr/>
          </p:nvSpPr>
          <p:spPr bwMode="auto">
            <a:xfrm>
              <a:off x="1666875" y="3498851"/>
              <a:ext cx="365125" cy="225425"/>
            </a:xfrm>
            <a:custGeom>
              <a:avLst/>
              <a:gdLst>
                <a:gd name="T0" fmla="*/ 2257 w 2308"/>
                <a:gd name="T1" fmla="*/ 47 h 1424"/>
                <a:gd name="T2" fmla="*/ 2260 w 2308"/>
                <a:gd name="T3" fmla="*/ 48 h 1424"/>
                <a:gd name="T4" fmla="*/ 2266 w 2308"/>
                <a:gd name="T5" fmla="*/ 50 h 1424"/>
                <a:gd name="T6" fmla="*/ 2273 w 2308"/>
                <a:gd name="T7" fmla="*/ 52 h 1424"/>
                <a:gd name="T8" fmla="*/ 2275 w 2308"/>
                <a:gd name="T9" fmla="*/ 53 h 1424"/>
                <a:gd name="T10" fmla="*/ 2279 w 2308"/>
                <a:gd name="T11" fmla="*/ 55 h 1424"/>
                <a:gd name="T12" fmla="*/ 2285 w 2308"/>
                <a:gd name="T13" fmla="*/ 59 h 1424"/>
                <a:gd name="T14" fmla="*/ 2292 w 2308"/>
                <a:gd name="T15" fmla="*/ 64 h 1424"/>
                <a:gd name="T16" fmla="*/ 2296 w 2308"/>
                <a:gd name="T17" fmla="*/ 69 h 1424"/>
                <a:gd name="T18" fmla="*/ 2299 w 2308"/>
                <a:gd name="T19" fmla="*/ 73 h 1424"/>
                <a:gd name="T20" fmla="*/ 2301 w 2308"/>
                <a:gd name="T21" fmla="*/ 77 h 1424"/>
                <a:gd name="T22" fmla="*/ 2304 w 2308"/>
                <a:gd name="T23" fmla="*/ 82 h 1424"/>
                <a:gd name="T24" fmla="*/ 2306 w 2308"/>
                <a:gd name="T25" fmla="*/ 91 h 1424"/>
                <a:gd name="T26" fmla="*/ 2307 w 2308"/>
                <a:gd name="T27" fmla="*/ 101 h 1424"/>
                <a:gd name="T28" fmla="*/ 2308 w 2308"/>
                <a:gd name="T29" fmla="*/ 107 h 1424"/>
                <a:gd name="T30" fmla="*/ 2307 w 2308"/>
                <a:gd name="T31" fmla="*/ 111 h 1424"/>
                <a:gd name="T32" fmla="*/ 2304 w 2308"/>
                <a:gd name="T33" fmla="*/ 122 h 1424"/>
                <a:gd name="T34" fmla="*/ 2303 w 2308"/>
                <a:gd name="T35" fmla="*/ 126 h 1424"/>
                <a:gd name="T36" fmla="*/ 2093 w 2308"/>
                <a:gd name="T37" fmla="*/ 581 h 1424"/>
                <a:gd name="T38" fmla="*/ 2066 w 2308"/>
                <a:gd name="T39" fmla="*/ 597 h 1424"/>
                <a:gd name="T40" fmla="*/ 2040 w 2308"/>
                <a:gd name="T41" fmla="*/ 598 h 1424"/>
                <a:gd name="T42" fmla="*/ 2015 w 2308"/>
                <a:gd name="T43" fmla="*/ 586 h 1424"/>
                <a:gd name="T44" fmla="*/ 1999 w 2308"/>
                <a:gd name="T45" fmla="*/ 563 h 1424"/>
                <a:gd name="T46" fmla="*/ 1996 w 2308"/>
                <a:gd name="T47" fmla="*/ 535 h 1424"/>
                <a:gd name="T48" fmla="*/ 2128 w 2308"/>
                <a:gd name="T49" fmla="*/ 240 h 1424"/>
                <a:gd name="T50" fmla="*/ 71 w 2308"/>
                <a:gd name="T51" fmla="*/ 1422 h 1424"/>
                <a:gd name="T52" fmla="*/ 42 w 2308"/>
                <a:gd name="T53" fmla="*/ 1422 h 1424"/>
                <a:gd name="T54" fmla="*/ 17 w 2308"/>
                <a:gd name="T55" fmla="*/ 1407 h 1424"/>
                <a:gd name="T56" fmla="*/ 1 w 2308"/>
                <a:gd name="T57" fmla="*/ 1382 h 1424"/>
                <a:gd name="T58" fmla="*/ 1 w 2308"/>
                <a:gd name="T59" fmla="*/ 1353 h 1424"/>
                <a:gd name="T60" fmla="*/ 16 w 2308"/>
                <a:gd name="T61" fmla="*/ 1328 h 1424"/>
                <a:gd name="T62" fmla="*/ 2071 w 2308"/>
                <a:gd name="T63" fmla="*/ 142 h 1424"/>
                <a:gd name="T64" fmla="*/ 1747 w 2308"/>
                <a:gd name="T65" fmla="*/ 108 h 1424"/>
                <a:gd name="T66" fmla="*/ 1721 w 2308"/>
                <a:gd name="T67" fmla="*/ 85 h 1424"/>
                <a:gd name="T68" fmla="*/ 1713 w 2308"/>
                <a:gd name="T69" fmla="*/ 52 h 1424"/>
                <a:gd name="T70" fmla="*/ 1727 w 2308"/>
                <a:gd name="T71" fmla="*/ 19 h 1424"/>
                <a:gd name="T72" fmla="*/ 1757 w 2308"/>
                <a:gd name="T73" fmla="*/ 1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08" h="1424">
                  <a:moveTo>
                    <a:pt x="1774" y="0"/>
                  </a:moveTo>
                  <a:lnTo>
                    <a:pt x="2257" y="47"/>
                  </a:lnTo>
                  <a:lnTo>
                    <a:pt x="2259" y="47"/>
                  </a:lnTo>
                  <a:lnTo>
                    <a:pt x="2260" y="48"/>
                  </a:lnTo>
                  <a:lnTo>
                    <a:pt x="2261" y="48"/>
                  </a:lnTo>
                  <a:lnTo>
                    <a:pt x="2266" y="50"/>
                  </a:lnTo>
                  <a:lnTo>
                    <a:pt x="2270" y="52"/>
                  </a:lnTo>
                  <a:lnTo>
                    <a:pt x="2273" y="52"/>
                  </a:lnTo>
                  <a:lnTo>
                    <a:pt x="2275" y="52"/>
                  </a:lnTo>
                  <a:lnTo>
                    <a:pt x="2275" y="53"/>
                  </a:lnTo>
                  <a:lnTo>
                    <a:pt x="2276" y="53"/>
                  </a:lnTo>
                  <a:lnTo>
                    <a:pt x="2279" y="55"/>
                  </a:lnTo>
                  <a:lnTo>
                    <a:pt x="2281" y="57"/>
                  </a:lnTo>
                  <a:lnTo>
                    <a:pt x="2285" y="59"/>
                  </a:lnTo>
                  <a:lnTo>
                    <a:pt x="2289" y="62"/>
                  </a:lnTo>
                  <a:lnTo>
                    <a:pt x="2292" y="64"/>
                  </a:lnTo>
                  <a:lnTo>
                    <a:pt x="2294" y="67"/>
                  </a:lnTo>
                  <a:lnTo>
                    <a:pt x="2296" y="69"/>
                  </a:lnTo>
                  <a:lnTo>
                    <a:pt x="2298" y="72"/>
                  </a:lnTo>
                  <a:lnTo>
                    <a:pt x="2299" y="73"/>
                  </a:lnTo>
                  <a:lnTo>
                    <a:pt x="2301" y="75"/>
                  </a:lnTo>
                  <a:lnTo>
                    <a:pt x="2301" y="77"/>
                  </a:lnTo>
                  <a:lnTo>
                    <a:pt x="2302" y="79"/>
                  </a:lnTo>
                  <a:lnTo>
                    <a:pt x="2304" y="82"/>
                  </a:lnTo>
                  <a:lnTo>
                    <a:pt x="2305" y="85"/>
                  </a:lnTo>
                  <a:lnTo>
                    <a:pt x="2306" y="91"/>
                  </a:lnTo>
                  <a:lnTo>
                    <a:pt x="2307" y="95"/>
                  </a:lnTo>
                  <a:lnTo>
                    <a:pt x="2307" y="101"/>
                  </a:lnTo>
                  <a:lnTo>
                    <a:pt x="2308" y="104"/>
                  </a:lnTo>
                  <a:lnTo>
                    <a:pt x="2308" y="107"/>
                  </a:lnTo>
                  <a:lnTo>
                    <a:pt x="2308" y="109"/>
                  </a:lnTo>
                  <a:lnTo>
                    <a:pt x="2307" y="111"/>
                  </a:lnTo>
                  <a:lnTo>
                    <a:pt x="2307" y="113"/>
                  </a:lnTo>
                  <a:lnTo>
                    <a:pt x="2304" y="122"/>
                  </a:lnTo>
                  <a:lnTo>
                    <a:pt x="2304" y="124"/>
                  </a:lnTo>
                  <a:lnTo>
                    <a:pt x="2303" y="126"/>
                  </a:lnTo>
                  <a:lnTo>
                    <a:pt x="2102" y="566"/>
                  </a:lnTo>
                  <a:lnTo>
                    <a:pt x="2093" y="581"/>
                  </a:lnTo>
                  <a:lnTo>
                    <a:pt x="2082" y="591"/>
                  </a:lnTo>
                  <a:lnTo>
                    <a:pt x="2066" y="597"/>
                  </a:lnTo>
                  <a:lnTo>
                    <a:pt x="2051" y="599"/>
                  </a:lnTo>
                  <a:lnTo>
                    <a:pt x="2040" y="598"/>
                  </a:lnTo>
                  <a:lnTo>
                    <a:pt x="2027" y="594"/>
                  </a:lnTo>
                  <a:lnTo>
                    <a:pt x="2015" y="586"/>
                  </a:lnTo>
                  <a:lnTo>
                    <a:pt x="2005" y="576"/>
                  </a:lnTo>
                  <a:lnTo>
                    <a:pt x="1999" y="563"/>
                  </a:lnTo>
                  <a:lnTo>
                    <a:pt x="1995" y="549"/>
                  </a:lnTo>
                  <a:lnTo>
                    <a:pt x="1996" y="535"/>
                  </a:lnTo>
                  <a:lnTo>
                    <a:pt x="2000" y="519"/>
                  </a:lnTo>
                  <a:lnTo>
                    <a:pt x="2128" y="240"/>
                  </a:lnTo>
                  <a:lnTo>
                    <a:pt x="84" y="1416"/>
                  </a:lnTo>
                  <a:lnTo>
                    <a:pt x="71" y="1422"/>
                  </a:lnTo>
                  <a:lnTo>
                    <a:pt x="57" y="1424"/>
                  </a:lnTo>
                  <a:lnTo>
                    <a:pt x="42" y="1422"/>
                  </a:lnTo>
                  <a:lnTo>
                    <a:pt x="29" y="1416"/>
                  </a:lnTo>
                  <a:lnTo>
                    <a:pt x="17" y="1407"/>
                  </a:lnTo>
                  <a:lnTo>
                    <a:pt x="8" y="1395"/>
                  </a:lnTo>
                  <a:lnTo>
                    <a:pt x="1" y="1382"/>
                  </a:lnTo>
                  <a:lnTo>
                    <a:pt x="0" y="1367"/>
                  </a:lnTo>
                  <a:lnTo>
                    <a:pt x="1" y="1353"/>
                  </a:lnTo>
                  <a:lnTo>
                    <a:pt x="8" y="1340"/>
                  </a:lnTo>
                  <a:lnTo>
                    <a:pt x="16" y="1328"/>
                  </a:lnTo>
                  <a:lnTo>
                    <a:pt x="28" y="1318"/>
                  </a:lnTo>
                  <a:lnTo>
                    <a:pt x="2071" y="142"/>
                  </a:lnTo>
                  <a:lnTo>
                    <a:pt x="1764" y="113"/>
                  </a:lnTo>
                  <a:lnTo>
                    <a:pt x="1747" y="108"/>
                  </a:lnTo>
                  <a:lnTo>
                    <a:pt x="1731" y="99"/>
                  </a:lnTo>
                  <a:lnTo>
                    <a:pt x="1721" y="85"/>
                  </a:lnTo>
                  <a:lnTo>
                    <a:pt x="1714" y="69"/>
                  </a:lnTo>
                  <a:lnTo>
                    <a:pt x="1713" y="52"/>
                  </a:lnTo>
                  <a:lnTo>
                    <a:pt x="1718" y="34"/>
                  </a:lnTo>
                  <a:lnTo>
                    <a:pt x="1727" y="19"/>
                  </a:lnTo>
                  <a:lnTo>
                    <a:pt x="1741" y="9"/>
                  </a:lnTo>
                  <a:lnTo>
                    <a:pt x="1757" y="1"/>
                  </a:lnTo>
                  <a:lnTo>
                    <a:pt x="17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89E46"/>
                </a:solidFill>
                <a:effectLst/>
                <a:uLnTx/>
                <a:uFillTx/>
                <a:latin typeface="Calibri Light"/>
                <a:ea typeface="+mn-ea"/>
                <a:cs typeface="Roboto"/>
              </a:endParaRPr>
            </a:p>
          </p:txBody>
        </p:sp>
      </p:grpSp>
      <p:sp>
        <p:nvSpPr>
          <p:cNvPr id="3" name="Title 2"/>
          <p:cNvSpPr>
            <a:spLocks noGrp="1"/>
          </p:cNvSpPr>
          <p:nvPr>
            <p:ph type="title"/>
          </p:nvPr>
        </p:nvSpPr>
        <p:spPr>
          <a:xfrm>
            <a:off x="476429" y="49033"/>
            <a:ext cx="6672095" cy="634135"/>
          </a:xfrm>
          <a:noFill/>
          <a:ln w="19050">
            <a:noFill/>
          </a:ln>
        </p:spPr>
        <p:txBody>
          <a:bodyPr/>
          <a:lstStyle/>
          <a:p>
            <a:r>
              <a:rPr lang="en-US" sz="4000" b="1" u="sng">
                <a:solidFill>
                  <a:srgbClr val="002060"/>
                </a:solidFill>
                <a:effectLst>
                  <a:outerShdw blurRad="38100" dist="38100" dir="2700000" algn="tl">
                    <a:srgbClr val="000000">
                      <a:alpha val="43137"/>
                    </a:srgbClr>
                  </a:outerShdw>
                </a:effectLst>
                <a:latin typeface="Century Gothic"/>
              </a:rPr>
              <a:t>General Fund Revenues</a:t>
            </a:r>
            <a:endParaRPr lang="en-US" sz="4000" u="sng">
              <a:solidFill>
                <a:srgbClr val="002060"/>
              </a:solidFill>
              <a:effectLst>
                <a:outerShdw blurRad="38100" dist="38100" dir="2700000" algn="tl">
                  <a:srgbClr val="000000">
                    <a:alpha val="43137"/>
                  </a:srgbClr>
                </a:outerShdw>
              </a:effectLst>
              <a:latin typeface="Century Gothic"/>
              <a:ea typeface="Roboto"/>
            </a:endParaRPr>
          </a:p>
        </p:txBody>
      </p:sp>
      <p:sp>
        <p:nvSpPr>
          <p:cNvPr id="4" name="Text Placeholder 3"/>
          <p:cNvSpPr>
            <a:spLocks noGrp="1"/>
          </p:cNvSpPr>
          <p:nvPr>
            <p:ph type="body" sz="half" idx="2"/>
          </p:nvPr>
        </p:nvSpPr>
        <p:spPr>
          <a:xfrm rot="16200000">
            <a:off x="3564730" y="-1639905"/>
            <a:ext cx="421940" cy="5660857"/>
          </a:xfrm>
          <a:noFill/>
          <a:ln w="15875">
            <a:solidFill>
              <a:srgbClr val="002060"/>
            </a:solidFill>
          </a:ln>
        </p:spPr>
        <p:txBody>
          <a:bodyPr vert="vert"/>
          <a:lstStyle/>
          <a:p>
            <a:r>
              <a:rPr lang="en-US" sz="2500" b="1">
                <a:solidFill>
                  <a:srgbClr val="002060"/>
                </a:solidFill>
                <a:effectLst>
                  <a:outerShdw blurRad="38100" dist="38100" dir="2700000" algn="tl">
                    <a:srgbClr val="000000">
                      <a:alpha val="43137"/>
                    </a:srgbClr>
                  </a:outerShdw>
                </a:effectLst>
                <a:latin typeface="Century Gothic" panose="020B0502020202020204" pitchFamily="34" charset="0"/>
              </a:rPr>
              <a:t>Where Does the Money Come From?</a:t>
            </a:r>
          </a:p>
        </p:txBody>
      </p:sp>
      <p:pic>
        <p:nvPicPr>
          <p:cNvPr id="17" name="Graphic 16" descr="Exponential Graph with solid fill">
            <a:extLst>
              <a:ext uri="{FF2B5EF4-FFF2-40B4-BE49-F238E27FC236}">
                <a16:creationId xmlns:a16="http://schemas.microsoft.com/office/drawing/2014/main" id="{48A12BA1-84FE-7C86-4EA0-76D4987956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58758" y="1488378"/>
            <a:ext cx="914400" cy="914400"/>
          </a:xfrm>
          <a:prstGeom prst="rect">
            <a:avLst/>
          </a:prstGeom>
        </p:spPr>
      </p:pic>
      <p:pic>
        <p:nvPicPr>
          <p:cNvPr id="19" name="Graphic 18" descr="Upward trend with solid fill">
            <a:extLst>
              <a:ext uri="{FF2B5EF4-FFF2-40B4-BE49-F238E27FC236}">
                <a16:creationId xmlns:a16="http://schemas.microsoft.com/office/drawing/2014/main" id="{DAD5679F-0B37-9992-60DF-78A5FF80B0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58758" y="5529433"/>
            <a:ext cx="914400" cy="914400"/>
          </a:xfrm>
          <a:prstGeom prst="rect">
            <a:avLst/>
          </a:prstGeom>
        </p:spPr>
      </p:pic>
      <p:sp>
        <p:nvSpPr>
          <p:cNvPr id="5" name="Footer Placeholder 3">
            <a:extLst>
              <a:ext uri="{FF2B5EF4-FFF2-40B4-BE49-F238E27FC236}">
                <a16:creationId xmlns:a16="http://schemas.microsoft.com/office/drawing/2014/main" id="{3A2A187F-7141-F9AD-834D-E30340BB7AD3}"/>
              </a:ext>
            </a:extLst>
          </p:cNvPr>
          <p:cNvSpPr txBox="1">
            <a:spLocks/>
          </p:cNvSpPr>
          <p:nvPr/>
        </p:nvSpPr>
        <p:spPr>
          <a:xfrm>
            <a:off x="2492373" y="660411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934B"/>
                </a:solidFill>
                <a:effectLst/>
                <a:uLnTx/>
                <a:uFillTx/>
                <a:latin typeface="Century Gothic" panose="020B0502020202020204" pitchFamily="34" charset="0"/>
                <a:ea typeface="+mn-ea"/>
                <a:cs typeface="Arial" panose="020B0604020202020204" pitchFamily="34" charset="0"/>
              </a:rPr>
              <a:t>Fiscal Year 2025 City Council Budget Retreat </a:t>
            </a:r>
          </a:p>
        </p:txBody>
      </p:sp>
    </p:spTree>
    <p:extLst>
      <p:ext uri="{BB962C8B-B14F-4D97-AF65-F5344CB8AC3E}">
        <p14:creationId xmlns:p14="http://schemas.microsoft.com/office/powerpoint/2010/main" val="210698167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FF250-2EFA-DB03-61DF-11B9DE2EAB6B}"/>
              </a:ext>
            </a:extLst>
          </p:cNvPr>
          <p:cNvSpPr/>
          <p:nvPr/>
        </p:nvSpPr>
        <p:spPr>
          <a:xfrm rot="5400000">
            <a:off x="5814960" y="496316"/>
            <a:ext cx="555680" cy="12198394"/>
          </a:xfrm>
          <a:prstGeom prst="rect">
            <a:avLst/>
          </a:prstGeom>
          <a:solidFill>
            <a:srgbClr val="193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Roboto"/>
            </a:endParaRPr>
          </a:p>
        </p:txBody>
      </p:sp>
      <p:graphicFrame>
        <p:nvGraphicFramePr>
          <p:cNvPr id="4" name="Table 3">
            <a:extLst>
              <a:ext uri="{FF2B5EF4-FFF2-40B4-BE49-F238E27FC236}">
                <a16:creationId xmlns:a16="http://schemas.microsoft.com/office/drawing/2014/main" id="{EB910DBD-1CF4-1CA7-2C4E-519FF7CB3044}"/>
              </a:ext>
            </a:extLst>
          </p:cNvPr>
          <p:cNvGraphicFramePr>
            <a:graphicFrameLocks noGrp="1"/>
          </p:cNvGraphicFramePr>
          <p:nvPr>
            <p:extLst>
              <p:ext uri="{D42A27DB-BD31-4B8C-83A1-F6EECF244321}">
                <p14:modId xmlns:p14="http://schemas.microsoft.com/office/powerpoint/2010/main" val="2125835135"/>
              </p:ext>
            </p:extLst>
          </p:nvPr>
        </p:nvGraphicFramePr>
        <p:xfrm>
          <a:off x="1200150" y="859298"/>
          <a:ext cx="9886951" cy="5258241"/>
        </p:xfrm>
        <a:graphic>
          <a:graphicData uri="http://schemas.openxmlformats.org/drawingml/2006/table">
            <a:tbl>
              <a:tblPr firstRow="1" bandRow="1">
                <a:tableStyleId>{5C22544A-7EE6-4342-B048-85BDC9FD1C3A}</a:tableStyleId>
              </a:tblPr>
              <a:tblGrid>
                <a:gridCol w="2314461">
                  <a:extLst>
                    <a:ext uri="{9D8B030D-6E8A-4147-A177-3AD203B41FA5}">
                      <a16:colId xmlns:a16="http://schemas.microsoft.com/office/drawing/2014/main" val="2015319947"/>
                    </a:ext>
                  </a:extLst>
                </a:gridCol>
                <a:gridCol w="2034071">
                  <a:extLst>
                    <a:ext uri="{9D8B030D-6E8A-4147-A177-3AD203B41FA5}">
                      <a16:colId xmlns:a16="http://schemas.microsoft.com/office/drawing/2014/main" val="1065474189"/>
                    </a:ext>
                  </a:extLst>
                </a:gridCol>
                <a:gridCol w="1987315">
                  <a:extLst>
                    <a:ext uri="{9D8B030D-6E8A-4147-A177-3AD203B41FA5}">
                      <a16:colId xmlns:a16="http://schemas.microsoft.com/office/drawing/2014/main" val="785898909"/>
                    </a:ext>
                  </a:extLst>
                </a:gridCol>
                <a:gridCol w="2019894">
                  <a:extLst>
                    <a:ext uri="{9D8B030D-6E8A-4147-A177-3AD203B41FA5}">
                      <a16:colId xmlns:a16="http://schemas.microsoft.com/office/drawing/2014/main" val="2989954669"/>
                    </a:ext>
                  </a:extLst>
                </a:gridCol>
                <a:gridCol w="1531210">
                  <a:extLst>
                    <a:ext uri="{9D8B030D-6E8A-4147-A177-3AD203B41FA5}">
                      <a16:colId xmlns:a16="http://schemas.microsoft.com/office/drawing/2014/main" val="424292096"/>
                    </a:ext>
                  </a:extLst>
                </a:gridCol>
              </a:tblGrid>
              <a:tr h="523289">
                <a:tc>
                  <a:txBody>
                    <a:bodyPr/>
                    <a:lstStyle/>
                    <a:p>
                      <a:pPr algn="ctr" fontAlgn="b"/>
                      <a:r>
                        <a:rPr lang="en-US" sz="1600" b="1" u="sng" strike="noStrike">
                          <a:solidFill>
                            <a:schemeClr val="tx1"/>
                          </a:solidFill>
                          <a:effectLst>
                            <a:outerShdw blurRad="38100" dist="38100" dir="2700000" algn="tl">
                              <a:srgbClr val="000000">
                                <a:alpha val="43137"/>
                              </a:srgbClr>
                            </a:outerShdw>
                          </a:effectLst>
                          <a:latin typeface="Century Gothic"/>
                        </a:rPr>
                        <a:t>Revenues</a:t>
                      </a:r>
                      <a:endParaRPr lang="en-US" sz="1600" b="1" i="0" u="sng"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algn="ctr" fontAlgn="b"/>
                      <a:r>
                        <a:rPr lang="en-US" sz="1600" b="1" u="sng" strike="noStrike">
                          <a:solidFill>
                            <a:schemeClr val="tx1"/>
                          </a:solidFill>
                          <a:effectLst>
                            <a:outerShdw blurRad="38100" dist="38100" dir="2700000" algn="tl">
                              <a:srgbClr val="000000">
                                <a:alpha val="43137"/>
                              </a:srgbClr>
                            </a:outerShdw>
                          </a:effectLst>
                          <a:latin typeface="Century Gothic"/>
                        </a:rPr>
                        <a:t>FY23 Actual</a:t>
                      </a:r>
                      <a:endParaRPr lang="en-US" sz="1600" b="1" i="0" u="sng"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algn="ctr" fontAlgn="b"/>
                      <a:r>
                        <a:rPr lang="en-US" sz="1600" b="1" u="sng" strike="noStrike">
                          <a:solidFill>
                            <a:schemeClr val="tx1"/>
                          </a:solidFill>
                          <a:effectLst>
                            <a:outerShdw blurRad="38100" dist="38100" dir="2700000" algn="tl">
                              <a:srgbClr val="000000">
                                <a:alpha val="43137"/>
                              </a:srgbClr>
                            </a:outerShdw>
                          </a:effectLst>
                          <a:latin typeface="Century Gothic"/>
                        </a:rPr>
                        <a:t>FY24 Projected</a:t>
                      </a:r>
                      <a:endParaRPr lang="en-US" sz="1600" b="1" i="0" u="sng"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algn="ctr" fontAlgn="b"/>
                      <a:r>
                        <a:rPr lang="en-US" sz="1600" b="1" u="sng" strike="noStrike">
                          <a:solidFill>
                            <a:schemeClr val="tx1"/>
                          </a:solidFill>
                          <a:effectLst>
                            <a:outerShdw blurRad="38100" dist="38100" dir="2700000" algn="tl">
                              <a:srgbClr val="000000">
                                <a:alpha val="43137"/>
                              </a:srgbClr>
                            </a:outerShdw>
                          </a:effectLst>
                          <a:latin typeface="Century Gothic"/>
                        </a:rPr>
                        <a:t>FY25 Proposed</a:t>
                      </a:r>
                      <a:endParaRPr lang="en-US" sz="1600" b="1" i="0" u="sng"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algn="ctr" fontAlgn="b"/>
                      <a:r>
                        <a:rPr lang="en-US" sz="1600" b="1" u="sng" strike="noStrike">
                          <a:solidFill>
                            <a:schemeClr val="tx1"/>
                          </a:solidFill>
                          <a:effectLst>
                            <a:outerShdw blurRad="38100" dist="38100" dir="2700000" algn="tl">
                              <a:srgbClr val="000000">
                                <a:alpha val="43137"/>
                              </a:srgbClr>
                            </a:outerShdw>
                          </a:effectLst>
                          <a:latin typeface="Century Gothic"/>
                        </a:rPr>
                        <a:t>%Change</a:t>
                      </a:r>
                    </a:p>
                    <a:p>
                      <a:pPr algn="ctr" fontAlgn="b"/>
                      <a:r>
                        <a:rPr lang="en-US" sz="1600" b="1" u="sng" strike="noStrike">
                          <a:solidFill>
                            <a:schemeClr val="tx1"/>
                          </a:solidFill>
                          <a:effectLst>
                            <a:outerShdw blurRad="38100" dist="38100" dir="2700000" algn="tl">
                              <a:srgbClr val="000000">
                                <a:alpha val="43137"/>
                              </a:srgbClr>
                            </a:outerShdw>
                          </a:effectLst>
                          <a:latin typeface="Century Gothic"/>
                        </a:rPr>
                        <a:t>2023 – 2024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187492718"/>
                  </a:ext>
                </a:extLst>
              </a:tr>
              <a:tr h="523289">
                <a:tc>
                  <a:txBody>
                    <a:bodyPr/>
                    <a:lstStyle/>
                    <a:p>
                      <a:pPr algn="l" fontAlgn="b"/>
                      <a:r>
                        <a:rPr lang="en-US" sz="1800" b="1" u="none" strike="noStrike">
                          <a:solidFill>
                            <a:schemeClr val="tx1"/>
                          </a:solidFill>
                          <a:effectLst>
                            <a:outerShdw blurRad="38100" dist="38100" dir="2700000" algn="tl">
                              <a:srgbClr val="000000">
                                <a:alpha val="43137"/>
                              </a:srgbClr>
                            </a:outerShdw>
                          </a:effectLst>
                          <a:latin typeface="Century Gothic"/>
                        </a:rPr>
                        <a:t>Taxes</a:t>
                      </a:r>
                      <a:endParaRPr lang="en-US" sz="1800" b="1" i="0" u="none"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186,341,391</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200,851,191</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206,422,475</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2.8</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9153050"/>
                  </a:ext>
                </a:extLst>
              </a:tr>
              <a:tr h="523289">
                <a:tc>
                  <a:txBody>
                    <a:bodyPr/>
                    <a:lstStyle/>
                    <a:p>
                      <a:pPr algn="l" fontAlgn="b"/>
                      <a:r>
                        <a:rPr lang="en-US" sz="1800" b="1" u="none" strike="noStrike">
                          <a:solidFill>
                            <a:schemeClr val="tx1"/>
                          </a:solidFill>
                          <a:effectLst>
                            <a:outerShdw blurRad="38100" dist="38100" dir="2700000" algn="tl">
                              <a:srgbClr val="000000">
                                <a:alpha val="43137"/>
                              </a:srgbClr>
                            </a:outerShdw>
                          </a:effectLst>
                          <a:latin typeface="Century Gothic"/>
                        </a:rPr>
                        <a:t>User Fees</a:t>
                      </a:r>
                      <a:endParaRPr lang="en-US" sz="1800" b="1" i="0" u="none"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44,918,819</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43,330,546</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44,398,606</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2.5</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9669403"/>
                  </a:ext>
                </a:extLst>
              </a:tr>
              <a:tr h="523289">
                <a:tc>
                  <a:txBody>
                    <a:bodyPr/>
                    <a:lstStyle/>
                    <a:p>
                      <a:pPr algn="l" fontAlgn="b"/>
                      <a:r>
                        <a:rPr lang="en-US" sz="1800" b="1" u="none" strike="noStrike">
                          <a:solidFill>
                            <a:schemeClr val="tx1"/>
                          </a:solidFill>
                          <a:effectLst>
                            <a:outerShdw blurRad="38100" dist="38100" dir="2700000" algn="tl">
                              <a:srgbClr val="000000">
                                <a:alpha val="43137"/>
                              </a:srgbClr>
                            </a:outerShdw>
                          </a:effectLst>
                          <a:latin typeface="Century Gothic"/>
                        </a:rPr>
                        <a:t>Business Activity</a:t>
                      </a:r>
                      <a:endParaRPr lang="en-US" sz="1800" b="1" i="0" u="none"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56,652</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30,980</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15,000</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(51.6)</a:t>
                      </a:r>
                    </a:p>
                  </a:txBody>
                  <a:tcPr marL="0" marR="1828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0671223"/>
                  </a:ext>
                </a:extLst>
              </a:tr>
              <a:tr h="523289">
                <a:tc>
                  <a:txBody>
                    <a:bodyPr/>
                    <a:lstStyle/>
                    <a:p>
                      <a:pPr algn="l" fontAlgn="b"/>
                      <a:r>
                        <a:rPr lang="en-US" sz="1800" b="1" u="none" strike="noStrike">
                          <a:solidFill>
                            <a:schemeClr val="tx1"/>
                          </a:solidFill>
                          <a:effectLst>
                            <a:outerShdw blurRad="38100" dist="38100" dir="2700000" algn="tl">
                              <a:srgbClr val="000000">
                                <a:alpha val="43137"/>
                              </a:srgbClr>
                            </a:outerShdw>
                          </a:effectLst>
                          <a:latin typeface="Century Gothic"/>
                        </a:rPr>
                        <a:t>Interfund</a:t>
                      </a:r>
                      <a:endParaRPr lang="en-US" sz="1800" b="1" i="0" u="none"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6,545,596</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7,813,314</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9,896,949</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26.7</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0728352"/>
                  </a:ext>
                </a:extLst>
              </a:tr>
              <a:tr h="523289">
                <a:tc>
                  <a:txBody>
                    <a:bodyPr/>
                    <a:lstStyle/>
                    <a:p>
                      <a:pPr algn="l" fontAlgn="b"/>
                      <a:r>
                        <a:rPr lang="en-US" sz="1800" b="1" u="none" strike="noStrike">
                          <a:solidFill>
                            <a:schemeClr val="tx1"/>
                          </a:solidFill>
                          <a:effectLst>
                            <a:outerShdw blurRad="38100" dist="38100" dir="2700000" algn="tl">
                              <a:srgbClr val="000000">
                                <a:alpha val="43137"/>
                              </a:srgbClr>
                            </a:outerShdw>
                          </a:effectLst>
                          <a:latin typeface="Century Gothic"/>
                        </a:rPr>
                        <a:t>Grants</a:t>
                      </a:r>
                      <a:endParaRPr lang="en-US" sz="1800" b="1" i="0" u="none"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6,943,357</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4,612,751</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4,671,526</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1.3</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2701564"/>
                  </a:ext>
                </a:extLst>
              </a:tr>
              <a:tr h="523289">
                <a:tc>
                  <a:txBody>
                    <a:bodyPr/>
                    <a:lstStyle/>
                    <a:p>
                      <a:pPr algn="l" fontAlgn="b"/>
                      <a:r>
                        <a:rPr lang="en-US" sz="1800" b="1" u="none" strike="noStrike">
                          <a:solidFill>
                            <a:schemeClr val="tx1"/>
                          </a:solidFill>
                          <a:effectLst>
                            <a:outerShdw blurRad="38100" dist="38100" dir="2700000" algn="tl">
                              <a:srgbClr val="000000">
                                <a:alpha val="43137"/>
                              </a:srgbClr>
                            </a:outerShdw>
                          </a:effectLst>
                          <a:latin typeface="Century Gothic"/>
                        </a:rPr>
                        <a:t>Interest</a:t>
                      </a:r>
                      <a:endParaRPr lang="en-US" sz="1800" b="1" i="0" u="none"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8,145,361</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10,481,134</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5,700,000</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(45.6)</a:t>
                      </a:r>
                    </a:p>
                  </a:txBody>
                  <a:tcPr marL="0" marR="1828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9968776"/>
                  </a:ext>
                </a:extLst>
              </a:tr>
              <a:tr h="523289">
                <a:tc>
                  <a:txBody>
                    <a:bodyPr/>
                    <a:lstStyle/>
                    <a:p>
                      <a:pPr algn="l" fontAlgn="b"/>
                      <a:r>
                        <a:rPr lang="en-US" sz="1800" b="1" u="none" strike="noStrike">
                          <a:solidFill>
                            <a:schemeClr val="tx1"/>
                          </a:solidFill>
                          <a:effectLst>
                            <a:outerShdw blurRad="38100" dist="38100" dir="2700000" algn="tl">
                              <a:srgbClr val="000000">
                                <a:alpha val="43137"/>
                              </a:srgbClr>
                            </a:outerShdw>
                          </a:effectLst>
                          <a:latin typeface="Century Gothic"/>
                        </a:rPr>
                        <a:t>Other</a:t>
                      </a:r>
                      <a:endParaRPr lang="en-US" sz="1800" b="1" i="0" u="none"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24,834,723</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18,875,000</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       19,440,000</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r" fontAlgn="b"/>
                      <a:r>
                        <a:rPr lang="en-US" sz="1600" b="0" i="0" u="none" strike="noStrike">
                          <a:solidFill>
                            <a:srgbClr val="000000"/>
                          </a:solidFill>
                          <a:effectLst/>
                          <a:latin typeface="Century Gothic" panose="020B0502020202020204" pitchFamily="34" charset="0"/>
                        </a:rPr>
                        <a:t>3.0</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7512900"/>
                  </a:ext>
                </a:extLst>
              </a:tr>
              <a:tr h="523289">
                <a:tc>
                  <a:txBody>
                    <a:bodyPr/>
                    <a:lstStyle/>
                    <a:p>
                      <a:pPr algn="l" fontAlgn="b"/>
                      <a:r>
                        <a:rPr lang="en-US" sz="1800" b="1" u="none" strike="noStrike">
                          <a:solidFill>
                            <a:schemeClr val="tx1"/>
                          </a:solidFill>
                          <a:effectLst>
                            <a:outerShdw blurRad="38100" dist="38100" dir="2700000" algn="tl">
                              <a:srgbClr val="000000">
                                <a:alpha val="43137"/>
                              </a:srgbClr>
                            </a:outerShdw>
                          </a:effectLst>
                          <a:latin typeface="Century Gothic"/>
                        </a:rPr>
                        <a:t>Draw/(Contribution)</a:t>
                      </a:r>
                      <a:endParaRPr lang="en-US" sz="1800" b="1" i="0" u="none"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600" b="0" i="0" u="none" strike="noStrike">
                          <a:solidFill>
                            <a:srgbClr val="000000"/>
                          </a:solidFill>
                          <a:effectLst/>
                          <a:latin typeface="Century Gothic" panose="020B0502020202020204" pitchFamily="34" charset="0"/>
                        </a:rPr>
                        <a:t>                   </a:t>
                      </a:r>
                    </a:p>
                    <a:p>
                      <a:pPr algn="r" fontAlgn="b"/>
                      <a:r>
                        <a:rPr lang="en-US" sz="1600" b="0" i="0" u="none" strike="noStrike">
                          <a:solidFill>
                            <a:srgbClr val="000000"/>
                          </a:solidFill>
                          <a:effectLst/>
                          <a:latin typeface="Century Gothic" panose="020B0502020202020204" pitchFamily="34" charset="0"/>
                        </a:rPr>
                        <a:t>(4,739,822)</a:t>
                      </a:r>
                    </a:p>
                  </a:txBody>
                  <a:tcPr marL="0" marR="1828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600" b="0" u="none" strike="noStrike">
                          <a:solidFill>
                            <a:schemeClr val="tx1"/>
                          </a:solidFill>
                          <a:effectLst/>
                          <a:latin typeface="Century Gothic"/>
                        </a:rPr>
                        <a:t>-</a:t>
                      </a:r>
                      <a:endParaRPr lang="en-US" sz="1600" b="0" i="0" u="none" strike="noStrike">
                        <a:solidFill>
                          <a:schemeClr val="tx1"/>
                        </a:solidFill>
                        <a:effectLst/>
                        <a:latin typeface="Century Gothic"/>
                      </a:endParaRP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600" b="0" u="none" strike="noStrike">
                          <a:solidFill>
                            <a:schemeClr val="tx1"/>
                          </a:solidFill>
                          <a:effectLst/>
                          <a:latin typeface="Century Gothic"/>
                        </a:rPr>
                        <a:t>-</a:t>
                      </a:r>
                      <a:endParaRPr lang="en-US" sz="1600" b="0" i="0" u="none" strike="noStrike">
                        <a:solidFill>
                          <a:schemeClr val="tx1"/>
                        </a:solidFill>
                        <a:effectLst/>
                        <a:latin typeface="Century Gothic"/>
                      </a:endParaRP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600" b="0" u="none" strike="noStrike">
                          <a:solidFill>
                            <a:schemeClr val="tx1"/>
                          </a:solidFill>
                          <a:effectLst/>
                          <a:latin typeface="Century Gothic"/>
                        </a:rPr>
                        <a:t>-</a:t>
                      </a:r>
                      <a:endParaRPr lang="en-US" sz="1600" b="0" i="0" u="none" strike="noStrike">
                        <a:solidFill>
                          <a:schemeClr val="tx1"/>
                        </a:solidFill>
                        <a:effectLst/>
                        <a:latin typeface="Century Gothic"/>
                      </a:endParaRP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5474497"/>
                  </a:ext>
                </a:extLst>
              </a:tr>
              <a:tr h="523289">
                <a:tc>
                  <a:txBody>
                    <a:bodyPr/>
                    <a:lstStyle/>
                    <a:p>
                      <a:pPr algn="r" fontAlgn="b"/>
                      <a:r>
                        <a:rPr lang="en-US" sz="1800" b="1" u="none" strike="noStrike">
                          <a:solidFill>
                            <a:schemeClr val="tx1"/>
                          </a:solidFill>
                          <a:effectLst>
                            <a:outerShdw blurRad="38100" dist="38100" dir="2700000" algn="tl">
                              <a:srgbClr val="000000">
                                <a:alpha val="43137"/>
                              </a:srgbClr>
                            </a:outerShdw>
                          </a:effectLst>
                          <a:latin typeface="Century Gothic"/>
                        </a:rPr>
                        <a:t>Total</a:t>
                      </a:r>
                      <a:endParaRPr lang="en-US" sz="1800" b="1" i="0" u="none" strike="noStrike">
                        <a:solidFill>
                          <a:schemeClr val="tx1"/>
                        </a:solidFill>
                        <a:effectLst>
                          <a:outerShdw blurRad="38100" dist="38100" dir="2700000" algn="tl">
                            <a:srgbClr val="000000">
                              <a:alpha val="43137"/>
                            </a:srgbClr>
                          </a:outerShdw>
                        </a:effectLst>
                        <a:latin typeface="Century Gothic"/>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800" b="1" i="0" u="none" strike="noStrike">
                          <a:solidFill>
                            <a:srgbClr val="000000"/>
                          </a:solidFill>
                          <a:effectLst/>
                          <a:latin typeface="Century Gothic" panose="020B0502020202020204" pitchFamily="34" charset="0"/>
                        </a:rPr>
                        <a:t>                 277,785,899 </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algn="r" fontAlgn="b"/>
                      <a:r>
                        <a:rPr lang="en-US" sz="1800" b="1" i="0" u="none" strike="noStrike">
                          <a:solidFill>
                            <a:srgbClr val="000000"/>
                          </a:solidFill>
                          <a:effectLst/>
                          <a:latin typeface="Century Gothic" panose="020B0502020202020204" pitchFamily="34" charset="0"/>
                        </a:rPr>
                        <a:t>       285,994,916 </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algn="r" fontAlgn="b"/>
                      <a:r>
                        <a:rPr lang="en-US" sz="1800" b="1" i="0" u="none" strike="noStrike">
                          <a:solidFill>
                            <a:srgbClr val="000000"/>
                          </a:solidFill>
                          <a:effectLst/>
                          <a:latin typeface="Century Gothic" panose="020B0502020202020204" pitchFamily="34" charset="0"/>
                        </a:rPr>
                        <a:t>       290,544,556 </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algn="r" fontAlgn="b"/>
                      <a:r>
                        <a:rPr lang="en-US" sz="1800" b="1" i="0" u="none" strike="noStrike">
                          <a:solidFill>
                            <a:schemeClr val="tx1"/>
                          </a:solidFill>
                          <a:effectLst>
                            <a:outerShdw blurRad="38100" dist="38100" dir="2700000" algn="tl">
                              <a:srgbClr val="000000">
                                <a:alpha val="43137"/>
                              </a:srgbClr>
                            </a:outerShdw>
                          </a:effectLst>
                          <a:latin typeface="Century Gothic"/>
                        </a:rPr>
                        <a:t>1.6</a:t>
                      </a:r>
                    </a:p>
                  </a:txBody>
                  <a:tcPr marL="0" marR="7315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1952750659"/>
                  </a:ext>
                </a:extLst>
              </a:tr>
            </a:tbl>
          </a:graphicData>
        </a:graphic>
      </p:graphicFrame>
      <p:sp>
        <p:nvSpPr>
          <p:cNvPr id="6" name="Rectangle 5">
            <a:extLst>
              <a:ext uri="{FF2B5EF4-FFF2-40B4-BE49-F238E27FC236}">
                <a16:creationId xmlns:a16="http://schemas.microsoft.com/office/drawing/2014/main" id="{2A30D70C-81E3-55CA-D276-270AB94005CF}"/>
              </a:ext>
            </a:extLst>
          </p:cNvPr>
          <p:cNvSpPr/>
          <p:nvPr/>
        </p:nvSpPr>
        <p:spPr>
          <a:xfrm>
            <a:off x="-6396" y="0"/>
            <a:ext cx="476784" cy="6675120"/>
          </a:xfrm>
          <a:prstGeom prst="rect">
            <a:avLst/>
          </a:prstGeom>
          <a:solidFill>
            <a:srgbClr val="193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a:ea typeface="+mn-ea"/>
              <a:cs typeface="Roboto"/>
            </a:endParaRPr>
          </a:p>
        </p:txBody>
      </p:sp>
      <p:sp>
        <p:nvSpPr>
          <p:cNvPr id="7" name="Rectangle 6">
            <a:extLst>
              <a:ext uri="{FF2B5EF4-FFF2-40B4-BE49-F238E27FC236}">
                <a16:creationId xmlns:a16="http://schemas.microsoft.com/office/drawing/2014/main" id="{188228FF-62F6-0625-BCC2-8F310C5B3F68}"/>
              </a:ext>
            </a:extLst>
          </p:cNvPr>
          <p:cNvSpPr/>
          <p:nvPr/>
        </p:nvSpPr>
        <p:spPr>
          <a:xfrm>
            <a:off x="11724453" y="0"/>
            <a:ext cx="476784" cy="6858000"/>
          </a:xfrm>
          <a:prstGeom prst="rect">
            <a:avLst/>
          </a:prstGeom>
          <a:solidFill>
            <a:srgbClr val="193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Roboto"/>
            </a:endParaRPr>
          </a:p>
        </p:txBody>
      </p:sp>
      <p:sp>
        <p:nvSpPr>
          <p:cNvPr id="10" name="Rectangle 9">
            <a:extLst>
              <a:ext uri="{FF2B5EF4-FFF2-40B4-BE49-F238E27FC236}">
                <a16:creationId xmlns:a16="http://schemas.microsoft.com/office/drawing/2014/main" id="{0C5E7F60-C131-3632-7D99-81F49C433096}"/>
              </a:ext>
            </a:extLst>
          </p:cNvPr>
          <p:cNvSpPr/>
          <p:nvPr/>
        </p:nvSpPr>
        <p:spPr>
          <a:xfrm rot="5400000">
            <a:off x="5875128" y="-5891646"/>
            <a:ext cx="448141" cy="12198394"/>
          </a:xfrm>
          <a:prstGeom prst="rect">
            <a:avLst/>
          </a:prstGeom>
          <a:solidFill>
            <a:srgbClr val="193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Roboto"/>
            </a:endParaRPr>
          </a:p>
        </p:txBody>
      </p:sp>
      <p:sp>
        <p:nvSpPr>
          <p:cNvPr id="3" name="Title 2"/>
          <p:cNvSpPr>
            <a:spLocks noGrp="1"/>
          </p:cNvSpPr>
          <p:nvPr>
            <p:ph type="title"/>
          </p:nvPr>
        </p:nvSpPr>
        <p:spPr>
          <a:xfrm>
            <a:off x="3012672" y="101366"/>
            <a:ext cx="6492511" cy="660511"/>
          </a:xfrm>
          <a:solidFill>
            <a:schemeClr val="bg1">
              <a:lumMod val="95000"/>
            </a:schemeClr>
          </a:solidFill>
          <a:ln w="0">
            <a:solidFill>
              <a:schemeClr val="bg1"/>
            </a:solidFill>
            <a:miter lim="800000"/>
            <a:extLst>
              <a:ext uri="{C807C97D-BFC1-408E-A445-0C87EB9F89A2}">
                <ask:lineSketchStyleProps xmlns:ask="http://schemas.microsoft.com/office/drawing/2018/sketchyshapes" sd="3451749622">
                  <a:custGeom>
                    <a:avLst/>
                    <a:gdLst>
                      <a:gd name="connsiteX0" fmla="*/ 0 w 5850673"/>
                      <a:gd name="connsiteY0" fmla="*/ 0 h 660511"/>
                      <a:gd name="connsiteX1" fmla="*/ 526561 w 5850673"/>
                      <a:gd name="connsiteY1" fmla="*/ 0 h 660511"/>
                      <a:gd name="connsiteX2" fmla="*/ 1111628 w 5850673"/>
                      <a:gd name="connsiteY2" fmla="*/ 0 h 660511"/>
                      <a:gd name="connsiteX3" fmla="*/ 1755202 w 5850673"/>
                      <a:gd name="connsiteY3" fmla="*/ 0 h 660511"/>
                      <a:gd name="connsiteX4" fmla="*/ 2457283 w 5850673"/>
                      <a:gd name="connsiteY4" fmla="*/ 0 h 660511"/>
                      <a:gd name="connsiteX5" fmla="*/ 3100857 w 5850673"/>
                      <a:gd name="connsiteY5" fmla="*/ 0 h 660511"/>
                      <a:gd name="connsiteX6" fmla="*/ 3802937 w 5850673"/>
                      <a:gd name="connsiteY6" fmla="*/ 0 h 660511"/>
                      <a:gd name="connsiteX7" fmla="*/ 4270991 w 5850673"/>
                      <a:gd name="connsiteY7" fmla="*/ 0 h 660511"/>
                      <a:gd name="connsiteX8" fmla="*/ 4739045 w 5850673"/>
                      <a:gd name="connsiteY8" fmla="*/ 0 h 660511"/>
                      <a:gd name="connsiteX9" fmla="*/ 5207099 w 5850673"/>
                      <a:gd name="connsiteY9" fmla="*/ 0 h 660511"/>
                      <a:gd name="connsiteX10" fmla="*/ 5850673 w 5850673"/>
                      <a:gd name="connsiteY10" fmla="*/ 0 h 660511"/>
                      <a:gd name="connsiteX11" fmla="*/ 5850673 w 5850673"/>
                      <a:gd name="connsiteY11" fmla="*/ 330256 h 660511"/>
                      <a:gd name="connsiteX12" fmla="*/ 5850673 w 5850673"/>
                      <a:gd name="connsiteY12" fmla="*/ 660511 h 660511"/>
                      <a:gd name="connsiteX13" fmla="*/ 5207099 w 5850673"/>
                      <a:gd name="connsiteY13" fmla="*/ 660511 h 660511"/>
                      <a:gd name="connsiteX14" fmla="*/ 4622032 w 5850673"/>
                      <a:gd name="connsiteY14" fmla="*/ 660511 h 660511"/>
                      <a:gd name="connsiteX15" fmla="*/ 3919951 w 5850673"/>
                      <a:gd name="connsiteY15" fmla="*/ 660511 h 660511"/>
                      <a:gd name="connsiteX16" fmla="*/ 3510404 w 5850673"/>
                      <a:gd name="connsiteY16" fmla="*/ 660511 h 660511"/>
                      <a:gd name="connsiteX17" fmla="*/ 2808323 w 5850673"/>
                      <a:gd name="connsiteY17" fmla="*/ 660511 h 660511"/>
                      <a:gd name="connsiteX18" fmla="*/ 2398776 w 5850673"/>
                      <a:gd name="connsiteY18" fmla="*/ 660511 h 660511"/>
                      <a:gd name="connsiteX19" fmla="*/ 1755202 w 5850673"/>
                      <a:gd name="connsiteY19" fmla="*/ 660511 h 660511"/>
                      <a:gd name="connsiteX20" fmla="*/ 1228641 w 5850673"/>
                      <a:gd name="connsiteY20" fmla="*/ 660511 h 660511"/>
                      <a:gd name="connsiteX21" fmla="*/ 643574 w 5850673"/>
                      <a:gd name="connsiteY21" fmla="*/ 660511 h 660511"/>
                      <a:gd name="connsiteX22" fmla="*/ 0 w 5850673"/>
                      <a:gd name="connsiteY22" fmla="*/ 660511 h 660511"/>
                      <a:gd name="connsiteX23" fmla="*/ 0 w 5850673"/>
                      <a:gd name="connsiteY23" fmla="*/ 323650 h 660511"/>
                      <a:gd name="connsiteX24" fmla="*/ 0 w 5850673"/>
                      <a:gd name="connsiteY24" fmla="*/ 0 h 6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50673" h="660511" fill="none" extrusionOk="0">
                        <a:moveTo>
                          <a:pt x="0" y="0"/>
                        </a:moveTo>
                        <a:cubicBezTo>
                          <a:pt x="106785" y="-8369"/>
                          <a:pt x="339006" y="15945"/>
                          <a:pt x="526561" y="0"/>
                        </a:cubicBezTo>
                        <a:cubicBezTo>
                          <a:pt x="714116" y="-15945"/>
                          <a:pt x="931012" y="53034"/>
                          <a:pt x="1111628" y="0"/>
                        </a:cubicBezTo>
                        <a:cubicBezTo>
                          <a:pt x="1292244" y="-53034"/>
                          <a:pt x="1524143" y="39795"/>
                          <a:pt x="1755202" y="0"/>
                        </a:cubicBezTo>
                        <a:cubicBezTo>
                          <a:pt x="1986261" y="-39795"/>
                          <a:pt x="2311661" y="59646"/>
                          <a:pt x="2457283" y="0"/>
                        </a:cubicBezTo>
                        <a:cubicBezTo>
                          <a:pt x="2602905" y="-59646"/>
                          <a:pt x="2825460" y="3876"/>
                          <a:pt x="3100857" y="0"/>
                        </a:cubicBezTo>
                        <a:cubicBezTo>
                          <a:pt x="3376254" y="-3876"/>
                          <a:pt x="3457793" y="68373"/>
                          <a:pt x="3802937" y="0"/>
                        </a:cubicBezTo>
                        <a:cubicBezTo>
                          <a:pt x="4148081" y="-68373"/>
                          <a:pt x="4055810" y="20054"/>
                          <a:pt x="4270991" y="0"/>
                        </a:cubicBezTo>
                        <a:cubicBezTo>
                          <a:pt x="4486172" y="-20054"/>
                          <a:pt x="4540398" y="30901"/>
                          <a:pt x="4739045" y="0"/>
                        </a:cubicBezTo>
                        <a:cubicBezTo>
                          <a:pt x="4937692" y="-30901"/>
                          <a:pt x="5069291" y="2238"/>
                          <a:pt x="5207099" y="0"/>
                        </a:cubicBezTo>
                        <a:cubicBezTo>
                          <a:pt x="5344907" y="-2238"/>
                          <a:pt x="5587336" y="23366"/>
                          <a:pt x="5850673" y="0"/>
                        </a:cubicBezTo>
                        <a:cubicBezTo>
                          <a:pt x="5868835" y="84274"/>
                          <a:pt x="5840332" y="204630"/>
                          <a:pt x="5850673" y="330256"/>
                        </a:cubicBezTo>
                        <a:cubicBezTo>
                          <a:pt x="5861014" y="455882"/>
                          <a:pt x="5826823" y="578599"/>
                          <a:pt x="5850673" y="660511"/>
                        </a:cubicBezTo>
                        <a:cubicBezTo>
                          <a:pt x="5630432" y="694581"/>
                          <a:pt x="5431981" y="589838"/>
                          <a:pt x="5207099" y="660511"/>
                        </a:cubicBezTo>
                        <a:cubicBezTo>
                          <a:pt x="4982217" y="731184"/>
                          <a:pt x="4822538" y="591956"/>
                          <a:pt x="4622032" y="660511"/>
                        </a:cubicBezTo>
                        <a:cubicBezTo>
                          <a:pt x="4421526" y="729066"/>
                          <a:pt x="4246104" y="594963"/>
                          <a:pt x="3919951" y="660511"/>
                        </a:cubicBezTo>
                        <a:cubicBezTo>
                          <a:pt x="3593798" y="726059"/>
                          <a:pt x="3698618" y="615008"/>
                          <a:pt x="3510404" y="660511"/>
                        </a:cubicBezTo>
                        <a:cubicBezTo>
                          <a:pt x="3322190" y="706014"/>
                          <a:pt x="3052064" y="590278"/>
                          <a:pt x="2808323" y="660511"/>
                        </a:cubicBezTo>
                        <a:cubicBezTo>
                          <a:pt x="2564582" y="730744"/>
                          <a:pt x="2506262" y="635959"/>
                          <a:pt x="2398776" y="660511"/>
                        </a:cubicBezTo>
                        <a:cubicBezTo>
                          <a:pt x="2291290" y="685063"/>
                          <a:pt x="2046381" y="652884"/>
                          <a:pt x="1755202" y="660511"/>
                        </a:cubicBezTo>
                        <a:cubicBezTo>
                          <a:pt x="1464023" y="668138"/>
                          <a:pt x="1460711" y="629664"/>
                          <a:pt x="1228641" y="660511"/>
                        </a:cubicBezTo>
                        <a:cubicBezTo>
                          <a:pt x="996571" y="691358"/>
                          <a:pt x="774526" y="611396"/>
                          <a:pt x="643574" y="660511"/>
                        </a:cubicBezTo>
                        <a:cubicBezTo>
                          <a:pt x="512622" y="709626"/>
                          <a:pt x="244566" y="611762"/>
                          <a:pt x="0" y="660511"/>
                        </a:cubicBezTo>
                        <a:cubicBezTo>
                          <a:pt x="-29371" y="516070"/>
                          <a:pt x="21319" y="410637"/>
                          <a:pt x="0" y="323650"/>
                        </a:cubicBezTo>
                        <a:cubicBezTo>
                          <a:pt x="-21319" y="236663"/>
                          <a:pt x="20891" y="152707"/>
                          <a:pt x="0" y="0"/>
                        </a:cubicBezTo>
                        <a:close/>
                      </a:path>
                      <a:path w="5850673" h="660511" stroke="0" extrusionOk="0">
                        <a:moveTo>
                          <a:pt x="0" y="0"/>
                        </a:moveTo>
                        <a:cubicBezTo>
                          <a:pt x="348359" y="-32104"/>
                          <a:pt x="520376" y="40185"/>
                          <a:pt x="702081" y="0"/>
                        </a:cubicBezTo>
                        <a:cubicBezTo>
                          <a:pt x="883786" y="-40185"/>
                          <a:pt x="1025379" y="15234"/>
                          <a:pt x="1170135" y="0"/>
                        </a:cubicBezTo>
                        <a:cubicBezTo>
                          <a:pt x="1314891" y="-15234"/>
                          <a:pt x="1514948" y="43533"/>
                          <a:pt x="1638188" y="0"/>
                        </a:cubicBezTo>
                        <a:cubicBezTo>
                          <a:pt x="1761428" y="-43533"/>
                          <a:pt x="2005289" y="34535"/>
                          <a:pt x="2223256" y="0"/>
                        </a:cubicBezTo>
                        <a:cubicBezTo>
                          <a:pt x="2441223" y="-34535"/>
                          <a:pt x="2512138" y="29437"/>
                          <a:pt x="2749816" y="0"/>
                        </a:cubicBezTo>
                        <a:cubicBezTo>
                          <a:pt x="2987494" y="-29437"/>
                          <a:pt x="3243095" y="32176"/>
                          <a:pt x="3451897" y="0"/>
                        </a:cubicBezTo>
                        <a:cubicBezTo>
                          <a:pt x="3660699" y="-32176"/>
                          <a:pt x="3658994" y="37000"/>
                          <a:pt x="3861444" y="0"/>
                        </a:cubicBezTo>
                        <a:cubicBezTo>
                          <a:pt x="4063894" y="-37000"/>
                          <a:pt x="4329133" y="46600"/>
                          <a:pt x="4505018" y="0"/>
                        </a:cubicBezTo>
                        <a:cubicBezTo>
                          <a:pt x="4680903" y="-46600"/>
                          <a:pt x="5036253" y="67617"/>
                          <a:pt x="5207099" y="0"/>
                        </a:cubicBezTo>
                        <a:cubicBezTo>
                          <a:pt x="5377945" y="-67617"/>
                          <a:pt x="5650278" y="46535"/>
                          <a:pt x="5850673" y="0"/>
                        </a:cubicBezTo>
                        <a:cubicBezTo>
                          <a:pt x="5874960" y="101045"/>
                          <a:pt x="5812270" y="188092"/>
                          <a:pt x="5850673" y="343466"/>
                        </a:cubicBezTo>
                        <a:cubicBezTo>
                          <a:pt x="5889076" y="498840"/>
                          <a:pt x="5818591" y="519621"/>
                          <a:pt x="5850673" y="660511"/>
                        </a:cubicBezTo>
                        <a:cubicBezTo>
                          <a:pt x="5745671" y="693175"/>
                          <a:pt x="5545343" y="633426"/>
                          <a:pt x="5441126" y="660511"/>
                        </a:cubicBezTo>
                        <a:cubicBezTo>
                          <a:pt x="5336909" y="687596"/>
                          <a:pt x="4993388" y="629449"/>
                          <a:pt x="4797552" y="660511"/>
                        </a:cubicBezTo>
                        <a:cubicBezTo>
                          <a:pt x="4601716" y="691573"/>
                          <a:pt x="4308037" y="644369"/>
                          <a:pt x="4153978" y="660511"/>
                        </a:cubicBezTo>
                        <a:cubicBezTo>
                          <a:pt x="3999919" y="676653"/>
                          <a:pt x="3858246" y="632552"/>
                          <a:pt x="3685924" y="660511"/>
                        </a:cubicBezTo>
                        <a:cubicBezTo>
                          <a:pt x="3513602" y="688470"/>
                          <a:pt x="3430936" y="632179"/>
                          <a:pt x="3217870" y="660511"/>
                        </a:cubicBezTo>
                        <a:cubicBezTo>
                          <a:pt x="3004804" y="688843"/>
                          <a:pt x="2942350" y="623455"/>
                          <a:pt x="2808323" y="660511"/>
                        </a:cubicBezTo>
                        <a:cubicBezTo>
                          <a:pt x="2674296" y="697567"/>
                          <a:pt x="2505348" y="652450"/>
                          <a:pt x="2281762" y="660511"/>
                        </a:cubicBezTo>
                        <a:cubicBezTo>
                          <a:pt x="2058176" y="668572"/>
                          <a:pt x="2010527" y="644638"/>
                          <a:pt x="1813709" y="660511"/>
                        </a:cubicBezTo>
                        <a:cubicBezTo>
                          <a:pt x="1616891" y="676384"/>
                          <a:pt x="1345919" y="630549"/>
                          <a:pt x="1228641" y="660511"/>
                        </a:cubicBezTo>
                        <a:cubicBezTo>
                          <a:pt x="1111363" y="690473"/>
                          <a:pt x="915495" y="606523"/>
                          <a:pt x="702081" y="660511"/>
                        </a:cubicBezTo>
                        <a:cubicBezTo>
                          <a:pt x="488667" y="714499"/>
                          <a:pt x="179648" y="609004"/>
                          <a:pt x="0" y="660511"/>
                        </a:cubicBezTo>
                        <a:cubicBezTo>
                          <a:pt x="-15392" y="543645"/>
                          <a:pt x="24533" y="498874"/>
                          <a:pt x="0" y="350071"/>
                        </a:cubicBezTo>
                        <a:cubicBezTo>
                          <a:pt x="-24533" y="201268"/>
                          <a:pt x="2042" y="131114"/>
                          <a:pt x="0" y="0"/>
                        </a:cubicBezTo>
                        <a:close/>
                      </a:path>
                    </a:pathLst>
                  </a:custGeom>
                  <ask:type>
                    <ask:lineSketchNone/>
                  </ask:type>
                </ask:lineSketchStyleProps>
              </a:ext>
            </a:extLst>
          </a:ln>
          <a:effectLst>
            <a:outerShdw blurRad="50800" dist="38100" dir="13500000" algn="br" rotWithShape="0">
              <a:prstClr val="black">
                <a:alpha val="40000"/>
              </a:prstClr>
            </a:outerShdw>
          </a:effectLst>
        </p:spPr>
        <p:txBody>
          <a:bodyPr/>
          <a:lstStyle/>
          <a:p>
            <a:r>
              <a:rPr lang="en-US" sz="4000" b="1">
                <a:solidFill>
                  <a:srgbClr val="002060"/>
                </a:solidFill>
                <a:effectLst>
                  <a:outerShdw blurRad="38100" dist="38100" dir="2700000" algn="tl">
                    <a:srgbClr val="000000">
                      <a:alpha val="43137"/>
                    </a:srgbClr>
                  </a:outerShdw>
                </a:effectLst>
                <a:latin typeface="Century Gothic"/>
              </a:rPr>
              <a:t>General Fund Revenues</a:t>
            </a:r>
            <a:endParaRPr lang="en-US" sz="4000">
              <a:solidFill>
                <a:srgbClr val="002060"/>
              </a:solidFill>
              <a:effectLst>
                <a:outerShdw blurRad="38100" dist="38100" dir="2700000" algn="tl">
                  <a:srgbClr val="000000">
                    <a:alpha val="43137"/>
                  </a:srgbClr>
                </a:outerShdw>
              </a:effectLst>
              <a:latin typeface="Century Gothic"/>
              <a:ea typeface="Roboto"/>
            </a:endParaRPr>
          </a:p>
        </p:txBody>
      </p:sp>
      <p:pic>
        <p:nvPicPr>
          <p:cNvPr id="2" name="Picture 1">
            <a:extLst>
              <a:ext uri="{FF2B5EF4-FFF2-40B4-BE49-F238E27FC236}">
                <a16:creationId xmlns:a16="http://schemas.microsoft.com/office/drawing/2014/main" id="{0E4B23CB-7C6D-BA28-0336-47E565892E5B}"/>
              </a:ext>
            </a:extLst>
          </p:cNvPr>
          <p:cNvPicPr>
            <a:picLocks noChangeAspect="1"/>
          </p:cNvPicPr>
          <p:nvPr/>
        </p:nvPicPr>
        <p:blipFill>
          <a:blip r:embed="rId3">
            <a:extLst>
              <a:ext uri="{28A0092B-C50C-407E-A947-70E740481C1C}">
                <a14:useLocalDpi xmlns:a14="http://schemas.microsoft.com/office/drawing/2010/main" val="0"/>
              </a:ext>
            </a:extLst>
          </a:blip>
          <a:srcRect l="81302" t="-9065" r="-1839" b="-5187"/>
          <a:stretch/>
        </p:blipFill>
        <p:spPr>
          <a:xfrm>
            <a:off x="-1" y="6251320"/>
            <a:ext cx="581891" cy="596277"/>
          </a:xfrm>
          <a:prstGeom prst="rect">
            <a:avLst/>
          </a:prstGeom>
          <a:effectLst>
            <a:outerShdw blurRad="76200" dist="12700" dir="8100000" sy="-23000" kx="800400" algn="br" rotWithShape="0">
              <a:prstClr val="black">
                <a:alpha val="20000"/>
              </a:prstClr>
            </a:outerShdw>
          </a:effectLst>
        </p:spPr>
      </p:pic>
      <p:sp>
        <p:nvSpPr>
          <p:cNvPr id="5" name="Footer Placeholder 3">
            <a:extLst>
              <a:ext uri="{FF2B5EF4-FFF2-40B4-BE49-F238E27FC236}">
                <a16:creationId xmlns:a16="http://schemas.microsoft.com/office/drawing/2014/main" id="{0DBD9537-3A5E-17CD-DECE-1966B4931B02}"/>
              </a:ext>
            </a:extLst>
          </p:cNvPr>
          <p:cNvSpPr txBox="1">
            <a:spLocks/>
          </p:cNvSpPr>
          <p:nvPr/>
        </p:nvSpPr>
        <p:spPr>
          <a:xfrm>
            <a:off x="4038600" y="661053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934B"/>
                </a:solidFill>
                <a:effectLst/>
                <a:uLnTx/>
                <a:uFillTx/>
                <a:latin typeface="Century Gothic" panose="020B0502020202020204" pitchFamily="34" charset="0"/>
                <a:ea typeface="+mn-ea"/>
                <a:cs typeface="Arial" panose="020B0604020202020204" pitchFamily="34" charset="0"/>
              </a:rPr>
              <a:t>Fiscal Year 2025 City Council Budget Retreat </a:t>
            </a:r>
          </a:p>
        </p:txBody>
      </p:sp>
    </p:spTree>
    <p:extLst>
      <p:ext uri="{BB962C8B-B14F-4D97-AF65-F5344CB8AC3E}">
        <p14:creationId xmlns:p14="http://schemas.microsoft.com/office/powerpoint/2010/main" val="2205208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D25807-D1C1-CE0B-B61D-63D28834DD56}"/>
              </a:ext>
            </a:extLst>
          </p:cNvPr>
          <p:cNvSpPr>
            <a:spLocks noGrp="1"/>
          </p:cNvSpPr>
          <p:nvPr>
            <p:ph type="title"/>
          </p:nvPr>
        </p:nvSpPr>
        <p:spPr>
          <a:xfrm>
            <a:off x="3075116" y="46934"/>
            <a:ext cx="6068438" cy="660511"/>
          </a:xfrm>
          <a:solidFill>
            <a:srgbClr val="002060"/>
          </a:solidFill>
          <a:ln w="47625">
            <a:noFill/>
            <a:extLst>
              <a:ext uri="{C807C97D-BFC1-408E-A445-0C87EB9F89A2}">
                <ask:lineSketchStyleProps xmlns:ask="http://schemas.microsoft.com/office/drawing/2018/sketchyshapes" sd="1219033472">
                  <a:custGeom>
                    <a:avLst/>
                    <a:gdLst>
                      <a:gd name="connsiteX0" fmla="*/ 0 w 6068438"/>
                      <a:gd name="connsiteY0" fmla="*/ 0 h 660511"/>
                      <a:gd name="connsiteX1" fmla="*/ 612361 w 6068438"/>
                      <a:gd name="connsiteY1" fmla="*/ 0 h 660511"/>
                      <a:gd name="connsiteX2" fmla="*/ 981984 w 6068438"/>
                      <a:gd name="connsiteY2" fmla="*/ 0 h 660511"/>
                      <a:gd name="connsiteX3" fmla="*/ 1472975 w 6068438"/>
                      <a:gd name="connsiteY3" fmla="*/ 0 h 660511"/>
                      <a:gd name="connsiteX4" fmla="*/ 2146020 w 6068438"/>
                      <a:gd name="connsiteY4" fmla="*/ 0 h 660511"/>
                      <a:gd name="connsiteX5" fmla="*/ 2697697 w 6068438"/>
                      <a:gd name="connsiteY5" fmla="*/ 0 h 660511"/>
                      <a:gd name="connsiteX6" fmla="*/ 3310057 w 6068438"/>
                      <a:gd name="connsiteY6" fmla="*/ 0 h 660511"/>
                      <a:gd name="connsiteX7" fmla="*/ 3801049 w 6068438"/>
                      <a:gd name="connsiteY7" fmla="*/ 0 h 660511"/>
                      <a:gd name="connsiteX8" fmla="*/ 4352725 w 6068438"/>
                      <a:gd name="connsiteY8" fmla="*/ 0 h 660511"/>
                      <a:gd name="connsiteX9" fmla="*/ 5025770 w 6068438"/>
                      <a:gd name="connsiteY9" fmla="*/ 0 h 660511"/>
                      <a:gd name="connsiteX10" fmla="*/ 5456077 w 6068438"/>
                      <a:gd name="connsiteY10" fmla="*/ 0 h 660511"/>
                      <a:gd name="connsiteX11" fmla="*/ 6068438 w 6068438"/>
                      <a:gd name="connsiteY11" fmla="*/ 0 h 660511"/>
                      <a:gd name="connsiteX12" fmla="*/ 6068438 w 6068438"/>
                      <a:gd name="connsiteY12" fmla="*/ 317045 h 660511"/>
                      <a:gd name="connsiteX13" fmla="*/ 6068438 w 6068438"/>
                      <a:gd name="connsiteY13" fmla="*/ 660511 h 660511"/>
                      <a:gd name="connsiteX14" fmla="*/ 5516762 w 6068438"/>
                      <a:gd name="connsiteY14" fmla="*/ 660511 h 660511"/>
                      <a:gd name="connsiteX15" fmla="*/ 4965086 w 6068438"/>
                      <a:gd name="connsiteY15" fmla="*/ 660511 h 660511"/>
                      <a:gd name="connsiteX16" fmla="*/ 4534778 w 6068438"/>
                      <a:gd name="connsiteY16" fmla="*/ 660511 h 660511"/>
                      <a:gd name="connsiteX17" fmla="*/ 3983102 w 6068438"/>
                      <a:gd name="connsiteY17" fmla="*/ 660511 h 660511"/>
                      <a:gd name="connsiteX18" fmla="*/ 3431426 w 6068438"/>
                      <a:gd name="connsiteY18" fmla="*/ 660511 h 660511"/>
                      <a:gd name="connsiteX19" fmla="*/ 2879750 w 6068438"/>
                      <a:gd name="connsiteY19" fmla="*/ 660511 h 660511"/>
                      <a:gd name="connsiteX20" fmla="*/ 2328073 w 6068438"/>
                      <a:gd name="connsiteY20" fmla="*/ 660511 h 660511"/>
                      <a:gd name="connsiteX21" fmla="*/ 1837082 w 6068438"/>
                      <a:gd name="connsiteY21" fmla="*/ 660511 h 660511"/>
                      <a:gd name="connsiteX22" fmla="*/ 1224721 w 6068438"/>
                      <a:gd name="connsiteY22" fmla="*/ 660511 h 660511"/>
                      <a:gd name="connsiteX23" fmla="*/ 673045 w 6068438"/>
                      <a:gd name="connsiteY23" fmla="*/ 660511 h 660511"/>
                      <a:gd name="connsiteX24" fmla="*/ 0 w 6068438"/>
                      <a:gd name="connsiteY24" fmla="*/ 660511 h 660511"/>
                      <a:gd name="connsiteX25" fmla="*/ 0 w 6068438"/>
                      <a:gd name="connsiteY25" fmla="*/ 317045 h 660511"/>
                      <a:gd name="connsiteX26" fmla="*/ 0 w 6068438"/>
                      <a:gd name="connsiteY26" fmla="*/ 0 h 6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68438" h="660511" fill="none" extrusionOk="0">
                        <a:moveTo>
                          <a:pt x="0" y="0"/>
                        </a:moveTo>
                        <a:cubicBezTo>
                          <a:pt x="202015" y="-21857"/>
                          <a:pt x="390862" y="18415"/>
                          <a:pt x="612361" y="0"/>
                        </a:cubicBezTo>
                        <a:cubicBezTo>
                          <a:pt x="833860" y="-18415"/>
                          <a:pt x="861920" y="40028"/>
                          <a:pt x="981984" y="0"/>
                        </a:cubicBezTo>
                        <a:cubicBezTo>
                          <a:pt x="1102048" y="-40028"/>
                          <a:pt x="1337651" y="43435"/>
                          <a:pt x="1472975" y="0"/>
                        </a:cubicBezTo>
                        <a:cubicBezTo>
                          <a:pt x="1608299" y="-43435"/>
                          <a:pt x="2000041" y="47939"/>
                          <a:pt x="2146020" y="0"/>
                        </a:cubicBezTo>
                        <a:cubicBezTo>
                          <a:pt x="2291999" y="-47939"/>
                          <a:pt x="2431349" y="65812"/>
                          <a:pt x="2697697" y="0"/>
                        </a:cubicBezTo>
                        <a:cubicBezTo>
                          <a:pt x="2964045" y="-65812"/>
                          <a:pt x="3032478" y="43274"/>
                          <a:pt x="3310057" y="0"/>
                        </a:cubicBezTo>
                        <a:cubicBezTo>
                          <a:pt x="3587636" y="-43274"/>
                          <a:pt x="3574274" y="20498"/>
                          <a:pt x="3801049" y="0"/>
                        </a:cubicBezTo>
                        <a:cubicBezTo>
                          <a:pt x="4027824" y="-20498"/>
                          <a:pt x="4131946" y="4045"/>
                          <a:pt x="4352725" y="0"/>
                        </a:cubicBezTo>
                        <a:cubicBezTo>
                          <a:pt x="4573504" y="-4045"/>
                          <a:pt x="4707710" y="53159"/>
                          <a:pt x="5025770" y="0"/>
                        </a:cubicBezTo>
                        <a:cubicBezTo>
                          <a:pt x="5343831" y="-53159"/>
                          <a:pt x="5316690" y="45028"/>
                          <a:pt x="5456077" y="0"/>
                        </a:cubicBezTo>
                        <a:cubicBezTo>
                          <a:pt x="5595464" y="-45028"/>
                          <a:pt x="5779021" y="9889"/>
                          <a:pt x="6068438" y="0"/>
                        </a:cubicBezTo>
                        <a:cubicBezTo>
                          <a:pt x="6073058" y="118650"/>
                          <a:pt x="6066187" y="227961"/>
                          <a:pt x="6068438" y="317045"/>
                        </a:cubicBezTo>
                        <a:cubicBezTo>
                          <a:pt x="6070689" y="406129"/>
                          <a:pt x="6046583" y="567840"/>
                          <a:pt x="6068438" y="660511"/>
                        </a:cubicBezTo>
                        <a:cubicBezTo>
                          <a:pt x="5873734" y="713354"/>
                          <a:pt x="5780479" y="608357"/>
                          <a:pt x="5516762" y="660511"/>
                        </a:cubicBezTo>
                        <a:cubicBezTo>
                          <a:pt x="5253045" y="712665"/>
                          <a:pt x="5154819" y="617336"/>
                          <a:pt x="4965086" y="660511"/>
                        </a:cubicBezTo>
                        <a:cubicBezTo>
                          <a:pt x="4775353" y="703686"/>
                          <a:pt x="4638067" y="619576"/>
                          <a:pt x="4534778" y="660511"/>
                        </a:cubicBezTo>
                        <a:cubicBezTo>
                          <a:pt x="4431489" y="701446"/>
                          <a:pt x="4201825" y="628072"/>
                          <a:pt x="3983102" y="660511"/>
                        </a:cubicBezTo>
                        <a:cubicBezTo>
                          <a:pt x="3764379" y="692950"/>
                          <a:pt x="3667068" y="598028"/>
                          <a:pt x="3431426" y="660511"/>
                        </a:cubicBezTo>
                        <a:cubicBezTo>
                          <a:pt x="3195784" y="722994"/>
                          <a:pt x="3001443" y="598188"/>
                          <a:pt x="2879750" y="660511"/>
                        </a:cubicBezTo>
                        <a:cubicBezTo>
                          <a:pt x="2758057" y="722834"/>
                          <a:pt x="2554733" y="642314"/>
                          <a:pt x="2328073" y="660511"/>
                        </a:cubicBezTo>
                        <a:cubicBezTo>
                          <a:pt x="2101413" y="678708"/>
                          <a:pt x="2072083" y="658706"/>
                          <a:pt x="1837082" y="660511"/>
                        </a:cubicBezTo>
                        <a:cubicBezTo>
                          <a:pt x="1602081" y="662316"/>
                          <a:pt x="1431294" y="614705"/>
                          <a:pt x="1224721" y="660511"/>
                        </a:cubicBezTo>
                        <a:cubicBezTo>
                          <a:pt x="1018148" y="706317"/>
                          <a:pt x="904913" y="628049"/>
                          <a:pt x="673045" y="660511"/>
                        </a:cubicBezTo>
                        <a:cubicBezTo>
                          <a:pt x="441177" y="692973"/>
                          <a:pt x="208172" y="586297"/>
                          <a:pt x="0" y="660511"/>
                        </a:cubicBezTo>
                        <a:cubicBezTo>
                          <a:pt x="-13844" y="508486"/>
                          <a:pt x="17594" y="463102"/>
                          <a:pt x="0" y="317045"/>
                        </a:cubicBezTo>
                        <a:cubicBezTo>
                          <a:pt x="-17594" y="170988"/>
                          <a:pt x="20153" y="146599"/>
                          <a:pt x="0" y="0"/>
                        </a:cubicBezTo>
                        <a:close/>
                      </a:path>
                      <a:path w="6068438" h="660511" stroke="0" extrusionOk="0">
                        <a:moveTo>
                          <a:pt x="0" y="0"/>
                        </a:moveTo>
                        <a:cubicBezTo>
                          <a:pt x="227701" y="-57636"/>
                          <a:pt x="369088" y="20999"/>
                          <a:pt x="490992" y="0"/>
                        </a:cubicBezTo>
                        <a:cubicBezTo>
                          <a:pt x="612896" y="-20999"/>
                          <a:pt x="760113" y="29883"/>
                          <a:pt x="860615" y="0"/>
                        </a:cubicBezTo>
                        <a:cubicBezTo>
                          <a:pt x="961117" y="-29883"/>
                          <a:pt x="1198713" y="67597"/>
                          <a:pt x="1533660" y="0"/>
                        </a:cubicBezTo>
                        <a:cubicBezTo>
                          <a:pt x="1868607" y="-67597"/>
                          <a:pt x="1890001" y="25467"/>
                          <a:pt x="2024652" y="0"/>
                        </a:cubicBezTo>
                        <a:cubicBezTo>
                          <a:pt x="2159303" y="-25467"/>
                          <a:pt x="2281255" y="43971"/>
                          <a:pt x="2515643" y="0"/>
                        </a:cubicBezTo>
                        <a:cubicBezTo>
                          <a:pt x="2750031" y="-43971"/>
                          <a:pt x="2900197" y="51737"/>
                          <a:pt x="3188688" y="0"/>
                        </a:cubicBezTo>
                        <a:cubicBezTo>
                          <a:pt x="3477179" y="-51737"/>
                          <a:pt x="3506449" y="13816"/>
                          <a:pt x="3618996" y="0"/>
                        </a:cubicBezTo>
                        <a:cubicBezTo>
                          <a:pt x="3731543" y="-13816"/>
                          <a:pt x="4057251" y="45382"/>
                          <a:pt x="4292041" y="0"/>
                        </a:cubicBezTo>
                        <a:cubicBezTo>
                          <a:pt x="4526831" y="-45382"/>
                          <a:pt x="4701141" y="76491"/>
                          <a:pt x="4965086" y="0"/>
                        </a:cubicBezTo>
                        <a:cubicBezTo>
                          <a:pt x="5229031" y="-76491"/>
                          <a:pt x="5354173" y="26891"/>
                          <a:pt x="5516762" y="0"/>
                        </a:cubicBezTo>
                        <a:cubicBezTo>
                          <a:pt x="5679351" y="-26891"/>
                          <a:pt x="5872435" y="40113"/>
                          <a:pt x="6068438" y="0"/>
                        </a:cubicBezTo>
                        <a:cubicBezTo>
                          <a:pt x="6082216" y="76381"/>
                          <a:pt x="6038448" y="236291"/>
                          <a:pt x="6068438" y="323650"/>
                        </a:cubicBezTo>
                        <a:cubicBezTo>
                          <a:pt x="6098428" y="411009"/>
                          <a:pt x="6064116" y="534829"/>
                          <a:pt x="6068438" y="660511"/>
                        </a:cubicBezTo>
                        <a:cubicBezTo>
                          <a:pt x="5949314" y="674474"/>
                          <a:pt x="5670865" y="599598"/>
                          <a:pt x="5516762" y="660511"/>
                        </a:cubicBezTo>
                        <a:cubicBezTo>
                          <a:pt x="5362659" y="721424"/>
                          <a:pt x="5177398" y="610284"/>
                          <a:pt x="5086454" y="660511"/>
                        </a:cubicBezTo>
                        <a:cubicBezTo>
                          <a:pt x="4995510" y="710738"/>
                          <a:pt x="4778523" y="614804"/>
                          <a:pt x="4534778" y="660511"/>
                        </a:cubicBezTo>
                        <a:cubicBezTo>
                          <a:pt x="4291033" y="706218"/>
                          <a:pt x="3996640" y="657901"/>
                          <a:pt x="3861733" y="660511"/>
                        </a:cubicBezTo>
                        <a:cubicBezTo>
                          <a:pt x="3726827" y="663121"/>
                          <a:pt x="3511106" y="601410"/>
                          <a:pt x="3310057" y="660511"/>
                        </a:cubicBezTo>
                        <a:cubicBezTo>
                          <a:pt x="3109008" y="719612"/>
                          <a:pt x="3072175" y="628005"/>
                          <a:pt x="2940434" y="660511"/>
                        </a:cubicBezTo>
                        <a:cubicBezTo>
                          <a:pt x="2808693" y="693017"/>
                          <a:pt x="2659610" y="624925"/>
                          <a:pt x="2510127" y="660511"/>
                        </a:cubicBezTo>
                        <a:cubicBezTo>
                          <a:pt x="2360644" y="696097"/>
                          <a:pt x="1978542" y="584767"/>
                          <a:pt x="1837082" y="660511"/>
                        </a:cubicBezTo>
                        <a:cubicBezTo>
                          <a:pt x="1695622" y="736255"/>
                          <a:pt x="1494279" y="633657"/>
                          <a:pt x="1285406" y="660511"/>
                        </a:cubicBezTo>
                        <a:cubicBezTo>
                          <a:pt x="1076533" y="687365"/>
                          <a:pt x="1048481" y="633748"/>
                          <a:pt x="855098" y="660511"/>
                        </a:cubicBezTo>
                        <a:cubicBezTo>
                          <a:pt x="661715" y="687274"/>
                          <a:pt x="293855" y="637183"/>
                          <a:pt x="0" y="660511"/>
                        </a:cubicBezTo>
                        <a:cubicBezTo>
                          <a:pt x="-21072" y="532480"/>
                          <a:pt x="36868" y="451524"/>
                          <a:pt x="0" y="350071"/>
                        </a:cubicBezTo>
                        <a:cubicBezTo>
                          <a:pt x="-36868" y="248618"/>
                          <a:pt x="22279" y="114226"/>
                          <a:pt x="0" y="0"/>
                        </a:cubicBezTo>
                        <a:close/>
                      </a:path>
                    </a:pathLst>
                  </a:custGeom>
                  <ask:type>
                    <ask:lineSketchNone/>
                  </ask:type>
                </ask:lineSketchStyleProps>
              </a:ext>
            </a:extLst>
          </a:ln>
          <a:effectLst>
            <a:innerShdw blurRad="114300">
              <a:prstClr val="black"/>
            </a:innerShdw>
          </a:effectLst>
        </p:spPr>
        <p:txBody>
          <a:bodyPr/>
          <a:lstStyle/>
          <a:p>
            <a:r>
              <a:rPr lang="en-US" sz="4000" b="1">
                <a:solidFill>
                  <a:schemeClr val="bg1"/>
                </a:solidFill>
                <a:effectLst>
                  <a:reflection stA="45000" endPos="6000" dist="50800" dir="5400000" sy="-100000" algn="bl" rotWithShape="0"/>
                </a:effectLst>
                <a:latin typeface="Century Gothic" panose="020B0502020202020204" pitchFamily="34" charset="0"/>
              </a:rPr>
              <a:t>General Fund Revenues</a:t>
            </a:r>
            <a:endParaRPr lang="en-US" sz="4000">
              <a:solidFill>
                <a:schemeClr val="bg1"/>
              </a:solidFill>
              <a:effectLst>
                <a:reflection stA="45000" endPos="6000" dist="50800" dir="5400000" sy="-100000" algn="bl" rotWithShape="0"/>
              </a:effectLst>
            </a:endParaRPr>
          </a:p>
        </p:txBody>
      </p:sp>
      <p:graphicFrame>
        <p:nvGraphicFramePr>
          <p:cNvPr id="4" name="Content Placeholder 5">
            <a:extLst>
              <a:ext uri="{FF2B5EF4-FFF2-40B4-BE49-F238E27FC236}">
                <a16:creationId xmlns:a16="http://schemas.microsoft.com/office/drawing/2014/main" id="{E8C14CEE-B5B0-D55F-D5D5-9EB10A412FB8}"/>
              </a:ext>
            </a:extLst>
          </p:cNvPr>
          <p:cNvGraphicFramePr>
            <a:graphicFrameLocks/>
          </p:cNvGraphicFramePr>
          <p:nvPr>
            <p:extLst>
              <p:ext uri="{D42A27DB-BD31-4B8C-83A1-F6EECF244321}">
                <p14:modId xmlns:p14="http://schemas.microsoft.com/office/powerpoint/2010/main" val="2304214427"/>
              </p:ext>
            </p:extLst>
          </p:nvPr>
        </p:nvGraphicFramePr>
        <p:xfrm>
          <a:off x="327314" y="869455"/>
          <a:ext cx="11715750" cy="5631680"/>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CAA5A80D-55F6-8D0F-BB6F-DA9E61CDAF4B}"/>
              </a:ext>
            </a:extLst>
          </p:cNvPr>
          <p:cNvPicPr>
            <a:picLocks noChangeAspect="1"/>
          </p:cNvPicPr>
          <p:nvPr/>
        </p:nvPicPr>
        <p:blipFill>
          <a:blip r:embed="rId4">
            <a:extLst>
              <a:ext uri="{28A0092B-C50C-407E-A947-70E740481C1C}">
                <a14:useLocalDpi xmlns:a14="http://schemas.microsoft.com/office/drawing/2010/main" val="0"/>
              </a:ext>
            </a:extLst>
          </a:blip>
          <a:srcRect l="81302" t="-9065" r="-1839" b="-5187"/>
          <a:stretch/>
        </p:blipFill>
        <p:spPr>
          <a:xfrm>
            <a:off x="17896" y="6184068"/>
            <a:ext cx="618836" cy="634135"/>
          </a:xfrm>
          <a:prstGeom prst="rect">
            <a:avLst/>
          </a:prstGeom>
          <a:effectLst>
            <a:outerShdw blurRad="76200" dist="12700" dir="8100000" sy="-23000" kx="800400" algn="br" rotWithShape="0">
              <a:prstClr val="black">
                <a:alpha val="20000"/>
              </a:prstClr>
            </a:outerShdw>
          </a:effectLst>
        </p:spPr>
      </p:pic>
      <p:sp>
        <p:nvSpPr>
          <p:cNvPr id="5" name="Footer Placeholder 3">
            <a:extLst>
              <a:ext uri="{FF2B5EF4-FFF2-40B4-BE49-F238E27FC236}">
                <a16:creationId xmlns:a16="http://schemas.microsoft.com/office/drawing/2014/main" id="{9BBA7A32-77CE-B844-C154-BFD8F501A4A0}"/>
              </a:ext>
            </a:extLst>
          </p:cNvPr>
          <p:cNvSpPr txBox="1">
            <a:spLocks/>
          </p:cNvSpPr>
          <p:nvPr/>
        </p:nvSpPr>
        <p:spPr>
          <a:xfrm>
            <a:off x="4038600" y="661053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934B"/>
                </a:solidFill>
                <a:effectLst/>
                <a:uLnTx/>
                <a:uFillTx/>
                <a:latin typeface="Century Gothic" panose="020B0502020202020204" pitchFamily="34" charset="0"/>
                <a:ea typeface="+mn-ea"/>
                <a:cs typeface="Arial" panose="020B0604020202020204" pitchFamily="34" charset="0"/>
              </a:rPr>
              <a:t>Fiscal Year 2025 City Council Budget Retreat </a:t>
            </a:r>
          </a:p>
        </p:txBody>
      </p:sp>
    </p:spTree>
    <p:extLst>
      <p:ext uri="{BB962C8B-B14F-4D97-AF65-F5344CB8AC3E}">
        <p14:creationId xmlns:p14="http://schemas.microsoft.com/office/powerpoint/2010/main" val="2993983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Placeholder 22" descr="Spreadsheet and calculato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32244" b="32244"/>
          <a:stretch/>
        </p:blipFill>
        <p:spPr>
          <a:xfrm>
            <a:off x="0" y="7"/>
            <a:ext cx="12192000" cy="1173012"/>
          </a:xfrm>
        </p:spPr>
      </p:pic>
      <p:sp>
        <p:nvSpPr>
          <p:cNvPr id="6" name="Rectangle 5"/>
          <p:cNvSpPr/>
          <p:nvPr/>
        </p:nvSpPr>
        <p:spPr>
          <a:xfrm>
            <a:off x="0" y="7"/>
            <a:ext cx="12192000" cy="1173012"/>
          </a:xfrm>
          <a:prstGeom prst="rect">
            <a:avLst/>
          </a:prstGeom>
          <a:solidFill>
            <a:srgbClr val="0020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Roboto"/>
              <a:ea typeface="+mn-ea"/>
              <a:cs typeface="Roboto"/>
            </a:endParaRPr>
          </a:p>
        </p:txBody>
      </p:sp>
      <p:sp>
        <p:nvSpPr>
          <p:cNvPr id="9" name="Title 2"/>
          <p:cNvSpPr txBox="1">
            <a:spLocks/>
          </p:cNvSpPr>
          <p:nvPr/>
        </p:nvSpPr>
        <p:spPr>
          <a:xfrm>
            <a:off x="244925" y="64903"/>
            <a:ext cx="6125053" cy="615553"/>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a:ea typeface="+mj-ea"/>
                <a:cs typeface="Roboto"/>
              </a:rPr>
              <a:t>Property Tax Rate History </a:t>
            </a:r>
          </a:p>
        </p:txBody>
      </p:sp>
      <p:graphicFrame>
        <p:nvGraphicFramePr>
          <p:cNvPr id="2" name="Chart 1">
            <a:extLst>
              <a:ext uri="{FF2B5EF4-FFF2-40B4-BE49-F238E27FC236}">
                <a16:creationId xmlns:a16="http://schemas.microsoft.com/office/drawing/2014/main" id="{AEEE06C3-4758-DC10-09F0-9399078C951A}"/>
              </a:ext>
            </a:extLst>
          </p:cNvPr>
          <p:cNvGraphicFramePr>
            <a:graphicFrameLocks/>
          </p:cNvGraphicFramePr>
          <p:nvPr/>
        </p:nvGraphicFramePr>
        <p:xfrm>
          <a:off x="215265" y="1356596"/>
          <a:ext cx="11761470" cy="4964194"/>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FE1813E4-798C-8AE0-544B-8B4FE59215C5}"/>
              </a:ext>
            </a:extLst>
          </p:cNvPr>
          <p:cNvPicPr>
            <a:picLocks noChangeAspect="1"/>
          </p:cNvPicPr>
          <p:nvPr/>
        </p:nvPicPr>
        <p:blipFill>
          <a:blip r:embed="rId5">
            <a:extLst>
              <a:ext uri="{28A0092B-C50C-407E-A947-70E740481C1C}">
                <a14:useLocalDpi xmlns:a14="http://schemas.microsoft.com/office/drawing/2010/main" val="0"/>
              </a:ext>
            </a:extLst>
          </a:blip>
          <a:srcRect l="81302" t="-9065" r="-1839" b="-5187"/>
          <a:stretch/>
        </p:blipFill>
        <p:spPr>
          <a:xfrm>
            <a:off x="17896" y="6174832"/>
            <a:ext cx="618836" cy="634135"/>
          </a:xfrm>
          <a:prstGeom prst="rect">
            <a:avLst/>
          </a:prstGeom>
          <a:effectLst>
            <a:outerShdw blurRad="76200" dist="12700" dir="8100000" sy="-23000" kx="800400" algn="br" rotWithShape="0">
              <a:prstClr val="black">
                <a:alpha val="20000"/>
              </a:prstClr>
            </a:outerShdw>
          </a:effectLst>
        </p:spPr>
      </p:pic>
      <p:sp>
        <p:nvSpPr>
          <p:cNvPr id="4" name="Footer Placeholder 3">
            <a:extLst>
              <a:ext uri="{FF2B5EF4-FFF2-40B4-BE49-F238E27FC236}">
                <a16:creationId xmlns:a16="http://schemas.microsoft.com/office/drawing/2014/main" id="{E79F68AD-0E79-B9DA-D62A-129B42C8FF0A}"/>
              </a:ext>
            </a:extLst>
          </p:cNvPr>
          <p:cNvSpPr txBox="1">
            <a:spLocks/>
          </p:cNvSpPr>
          <p:nvPr/>
        </p:nvSpPr>
        <p:spPr>
          <a:xfrm>
            <a:off x="4038600" y="661053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934B"/>
                </a:solidFill>
                <a:effectLst/>
                <a:uLnTx/>
                <a:uFillTx/>
                <a:latin typeface="Century Gothic" panose="020B0502020202020204" pitchFamily="34" charset="0"/>
                <a:ea typeface="+mn-ea"/>
                <a:cs typeface="Arial" panose="020B0604020202020204" pitchFamily="34" charset="0"/>
              </a:rPr>
              <a:t>Fiscal Year 2025 City Council Budget Retreat </a:t>
            </a:r>
          </a:p>
        </p:txBody>
      </p:sp>
    </p:spTree>
    <p:extLst>
      <p:ext uri="{BB962C8B-B14F-4D97-AF65-F5344CB8AC3E}">
        <p14:creationId xmlns:p14="http://schemas.microsoft.com/office/powerpoint/2010/main" val="1108807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9F8D8C-3A44-08B2-51F2-184B86B2BC5D}"/>
              </a:ext>
            </a:extLst>
          </p:cNvPr>
          <p:cNvSpPr/>
          <p:nvPr/>
        </p:nvSpPr>
        <p:spPr>
          <a:xfrm>
            <a:off x="7829718" y="0"/>
            <a:ext cx="4372485" cy="6858000"/>
          </a:xfrm>
          <a:prstGeom prst="rect">
            <a:avLst/>
          </a:prstGeom>
          <a:solidFill>
            <a:srgbClr val="00206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mn-ea"/>
              <a:cs typeface="Roboto"/>
            </a:endParaRPr>
          </a:p>
        </p:txBody>
      </p:sp>
      <p:sp>
        <p:nvSpPr>
          <p:cNvPr id="3" name="Title 2"/>
          <p:cNvSpPr>
            <a:spLocks noGrp="1"/>
          </p:cNvSpPr>
          <p:nvPr>
            <p:ph type="title"/>
          </p:nvPr>
        </p:nvSpPr>
        <p:spPr>
          <a:xfrm>
            <a:off x="2256267" y="94282"/>
            <a:ext cx="6531416" cy="660511"/>
          </a:xfrm>
          <a:solidFill>
            <a:schemeClr val="bg2"/>
          </a:solidFill>
        </p:spPr>
        <p:txBody>
          <a:bodyPr/>
          <a:lstStyle/>
          <a:p>
            <a:r>
              <a:rPr lang="en-US" sz="4000" b="1" u="sng">
                <a:solidFill>
                  <a:srgbClr val="002060"/>
                </a:solidFill>
                <a:latin typeface="Century Gothic"/>
              </a:rPr>
              <a:t>Hotel/Motel Revenues</a:t>
            </a:r>
            <a:endParaRPr lang="en-US" sz="4000" u="sng">
              <a:solidFill>
                <a:srgbClr val="002060"/>
              </a:solidFill>
              <a:latin typeface="Century Gothic"/>
              <a:ea typeface="Roboto"/>
            </a:endParaRPr>
          </a:p>
        </p:txBody>
      </p:sp>
      <p:sp>
        <p:nvSpPr>
          <p:cNvPr id="6" name="Text Placeholder 3">
            <a:extLst>
              <a:ext uri="{FF2B5EF4-FFF2-40B4-BE49-F238E27FC236}">
                <a16:creationId xmlns:a16="http://schemas.microsoft.com/office/drawing/2014/main" id="{13D8D0B8-91CD-E413-81C0-8364D9A457FD}"/>
              </a:ext>
            </a:extLst>
          </p:cNvPr>
          <p:cNvSpPr txBox="1">
            <a:spLocks/>
          </p:cNvSpPr>
          <p:nvPr/>
        </p:nvSpPr>
        <p:spPr>
          <a:xfrm>
            <a:off x="8340980" y="1207203"/>
            <a:ext cx="3196725" cy="230716"/>
          </a:xfrm>
          <a:prstGeom prst="rect">
            <a:avLst/>
          </a:prstGeom>
        </p:spPr>
        <p:txBody>
          <a:bodyPr wrap="none" lIns="0" tIns="0" rIns="0" bIns="0" anchor="ctr">
            <a:noAutofit/>
          </a:bodyPr>
          <a:lstStyle>
            <a:lvl1pPr marL="0" indent="0" algn="ctr" defTabSz="914377" rtl="0" eaLnBrk="1" latinLnBrk="0" hangingPunct="1">
              <a:lnSpc>
                <a:spcPct val="90000"/>
              </a:lnSpc>
              <a:spcBef>
                <a:spcPts val="1000"/>
              </a:spcBef>
              <a:buFont typeface="Arial" panose="020B0604020202020204" pitchFamily="34" charset="0"/>
              <a:buNone/>
              <a:defRPr sz="1400" b="0" kern="1200" baseline="0">
                <a:solidFill>
                  <a:schemeClr val="bg1">
                    <a:lumMod val="75000"/>
                  </a:schemeClr>
                </a:solidFill>
                <a:latin typeface="+mn-lt"/>
                <a:ea typeface="Roboto" panose="02000000000000000000" pitchFamily="2" charset="0"/>
                <a:cs typeface="+mn-cs"/>
              </a:defRPr>
            </a:lvl1pPr>
            <a:lvl2pPr marL="457178"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354"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532"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709"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285886"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743062"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3200240"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657418" indent="0" algn="l" defTabSz="914377"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a:ln>
                  <a:noFill/>
                </a:ln>
                <a:solidFill>
                  <a:srgbClr val="FFFFFF"/>
                </a:solidFill>
                <a:effectLst/>
                <a:uLnTx/>
                <a:uFillTx/>
                <a:latin typeface="Century Gothic" panose="020B0502020202020204" pitchFamily="34" charset="0"/>
                <a:ea typeface="Roboto" panose="02000000000000000000" pitchFamily="2" charset="0"/>
                <a:cs typeface="Roboto"/>
              </a:rPr>
              <a:t>FY25 Revenue Highlights</a:t>
            </a:r>
          </a:p>
        </p:txBody>
      </p:sp>
      <p:sp>
        <p:nvSpPr>
          <p:cNvPr id="7" name="TextBox 6">
            <a:extLst>
              <a:ext uri="{FF2B5EF4-FFF2-40B4-BE49-F238E27FC236}">
                <a16:creationId xmlns:a16="http://schemas.microsoft.com/office/drawing/2014/main" id="{8A52422A-65D7-1C66-CF0C-53A2480A9F6B}"/>
              </a:ext>
            </a:extLst>
          </p:cNvPr>
          <p:cNvSpPr txBox="1"/>
          <p:nvPr/>
        </p:nvSpPr>
        <p:spPr>
          <a:xfrm>
            <a:off x="9533649" y="1730480"/>
            <a:ext cx="27968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CCC00"/>
                </a:solidFill>
                <a:effectLst/>
                <a:uLnTx/>
                <a:uFillTx/>
                <a:latin typeface="Century Gothic" panose="020B0502020202020204" pitchFamily="34" charset="0"/>
                <a:ea typeface="+mn-ea"/>
                <a:cs typeface="Roboto"/>
              </a:rPr>
              <a:t>3% Total Increase </a:t>
            </a: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Roboto"/>
              </a:rPr>
              <a:t>over FY24 Projected Collection</a:t>
            </a:r>
          </a:p>
        </p:txBody>
      </p:sp>
      <p:sp>
        <p:nvSpPr>
          <p:cNvPr id="9" name="TextBox 8">
            <a:extLst>
              <a:ext uri="{FF2B5EF4-FFF2-40B4-BE49-F238E27FC236}">
                <a16:creationId xmlns:a16="http://schemas.microsoft.com/office/drawing/2014/main" id="{5DE0A2BC-1D17-80C7-CB97-14C4EF33B39E}"/>
              </a:ext>
            </a:extLst>
          </p:cNvPr>
          <p:cNvSpPr txBox="1"/>
          <p:nvPr/>
        </p:nvSpPr>
        <p:spPr>
          <a:xfrm>
            <a:off x="9570636" y="3511716"/>
            <a:ext cx="2390654"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CCC00"/>
                </a:solidFill>
                <a:effectLst/>
                <a:uLnTx/>
                <a:uFillTx/>
                <a:latin typeface="Century Gothic" panose="020B0502020202020204" pitchFamily="34" charset="0"/>
                <a:ea typeface="+mn-ea"/>
                <a:cs typeface="Roboto"/>
              </a:rPr>
              <a:t>Full Year </a:t>
            </a: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Roboto"/>
              </a:rPr>
              <a:t>tax collection at 8%</a:t>
            </a:r>
          </a:p>
        </p:txBody>
      </p:sp>
      <p:grpSp>
        <p:nvGrpSpPr>
          <p:cNvPr id="8" name="Group 7">
            <a:extLst>
              <a:ext uri="{FF2B5EF4-FFF2-40B4-BE49-F238E27FC236}">
                <a16:creationId xmlns:a16="http://schemas.microsoft.com/office/drawing/2014/main" id="{575DC39F-24C4-D436-E269-7125EFC15484}"/>
              </a:ext>
            </a:extLst>
          </p:cNvPr>
          <p:cNvGrpSpPr/>
          <p:nvPr/>
        </p:nvGrpSpPr>
        <p:grpSpPr>
          <a:xfrm>
            <a:off x="8202467" y="1850819"/>
            <a:ext cx="1170432" cy="1078992"/>
            <a:chOff x="1603375" y="3498851"/>
            <a:chExt cx="536575" cy="490537"/>
          </a:xfrm>
          <a:solidFill>
            <a:srgbClr val="CCCC00"/>
          </a:solidFill>
        </p:grpSpPr>
        <p:sp>
          <p:nvSpPr>
            <p:cNvPr id="12" name="Freeform 712">
              <a:extLst>
                <a:ext uri="{FF2B5EF4-FFF2-40B4-BE49-F238E27FC236}">
                  <a16:creationId xmlns:a16="http://schemas.microsoft.com/office/drawing/2014/main" id="{13FFEB64-3702-8B18-DD09-7D3B5151FE9A}"/>
                </a:ext>
              </a:extLst>
            </p:cNvPr>
            <p:cNvSpPr>
              <a:spLocks noEditPoints="1"/>
            </p:cNvSpPr>
            <p:nvPr/>
          </p:nvSpPr>
          <p:spPr bwMode="auto">
            <a:xfrm>
              <a:off x="1603375" y="3624263"/>
              <a:ext cx="536575" cy="365125"/>
            </a:xfrm>
            <a:custGeom>
              <a:avLst/>
              <a:gdLst>
                <a:gd name="T0" fmla="*/ 225 w 3380"/>
                <a:gd name="T1" fmla="*/ 1517 h 2304"/>
                <a:gd name="T2" fmla="*/ 225 w 3380"/>
                <a:gd name="T3" fmla="*/ 2192 h 2304"/>
                <a:gd name="T4" fmla="*/ 676 w 3380"/>
                <a:gd name="T5" fmla="*/ 2192 h 2304"/>
                <a:gd name="T6" fmla="*/ 676 w 3380"/>
                <a:gd name="T7" fmla="*/ 1517 h 2304"/>
                <a:gd name="T8" fmla="*/ 225 w 3380"/>
                <a:gd name="T9" fmla="*/ 1517 h 2304"/>
                <a:gd name="T10" fmla="*/ 1070 w 3380"/>
                <a:gd name="T11" fmla="*/ 1012 h 2304"/>
                <a:gd name="T12" fmla="*/ 1070 w 3380"/>
                <a:gd name="T13" fmla="*/ 2192 h 2304"/>
                <a:gd name="T14" fmla="*/ 1521 w 3380"/>
                <a:gd name="T15" fmla="*/ 2192 h 2304"/>
                <a:gd name="T16" fmla="*/ 1521 w 3380"/>
                <a:gd name="T17" fmla="*/ 1012 h 2304"/>
                <a:gd name="T18" fmla="*/ 1070 w 3380"/>
                <a:gd name="T19" fmla="*/ 1012 h 2304"/>
                <a:gd name="T20" fmla="*/ 1915 w 3380"/>
                <a:gd name="T21" fmla="*/ 562 h 2304"/>
                <a:gd name="T22" fmla="*/ 1915 w 3380"/>
                <a:gd name="T23" fmla="*/ 2192 h 2304"/>
                <a:gd name="T24" fmla="*/ 2366 w 3380"/>
                <a:gd name="T25" fmla="*/ 2192 h 2304"/>
                <a:gd name="T26" fmla="*/ 2366 w 3380"/>
                <a:gd name="T27" fmla="*/ 562 h 2304"/>
                <a:gd name="T28" fmla="*/ 1915 w 3380"/>
                <a:gd name="T29" fmla="*/ 562 h 2304"/>
                <a:gd name="T30" fmla="*/ 2760 w 3380"/>
                <a:gd name="T31" fmla="*/ 113 h 2304"/>
                <a:gd name="T32" fmla="*/ 2760 w 3380"/>
                <a:gd name="T33" fmla="*/ 2192 h 2304"/>
                <a:gd name="T34" fmla="*/ 3211 w 3380"/>
                <a:gd name="T35" fmla="*/ 2192 h 2304"/>
                <a:gd name="T36" fmla="*/ 3211 w 3380"/>
                <a:gd name="T37" fmla="*/ 113 h 2304"/>
                <a:gd name="T38" fmla="*/ 2760 w 3380"/>
                <a:gd name="T39" fmla="*/ 113 h 2304"/>
                <a:gd name="T40" fmla="*/ 2648 w 3380"/>
                <a:gd name="T41" fmla="*/ 0 h 2304"/>
                <a:gd name="T42" fmla="*/ 3324 w 3380"/>
                <a:gd name="T43" fmla="*/ 0 h 2304"/>
                <a:gd name="T44" fmla="*/ 3324 w 3380"/>
                <a:gd name="T45" fmla="*/ 2192 h 2304"/>
                <a:gd name="T46" fmla="*/ 3341 w 3380"/>
                <a:gd name="T47" fmla="*/ 2195 h 2304"/>
                <a:gd name="T48" fmla="*/ 3356 w 3380"/>
                <a:gd name="T49" fmla="*/ 2202 h 2304"/>
                <a:gd name="T50" fmla="*/ 3369 w 3380"/>
                <a:gd name="T51" fmla="*/ 2214 h 2304"/>
                <a:gd name="T52" fmla="*/ 3377 w 3380"/>
                <a:gd name="T53" fmla="*/ 2229 h 2304"/>
                <a:gd name="T54" fmla="*/ 3380 w 3380"/>
                <a:gd name="T55" fmla="*/ 2248 h 2304"/>
                <a:gd name="T56" fmla="*/ 3377 w 3380"/>
                <a:gd name="T57" fmla="*/ 2265 h 2304"/>
                <a:gd name="T58" fmla="*/ 3369 w 3380"/>
                <a:gd name="T59" fmla="*/ 2281 h 2304"/>
                <a:gd name="T60" fmla="*/ 3356 w 3380"/>
                <a:gd name="T61" fmla="*/ 2293 h 2304"/>
                <a:gd name="T62" fmla="*/ 3341 w 3380"/>
                <a:gd name="T63" fmla="*/ 2301 h 2304"/>
                <a:gd name="T64" fmla="*/ 3324 w 3380"/>
                <a:gd name="T65" fmla="*/ 2304 h 2304"/>
                <a:gd name="T66" fmla="*/ 56 w 3380"/>
                <a:gd name="T67" fmla="*/ 2304 h 2304"/>
                <a:gd name="T68" fmla="*/ 39 w 3380"/>
                <a:gd name="T69" fmla="*/ 2301 h 2304"/>
                <a:gd name="T70" fmla="*/ 24 w 3380"/>
                <a:gd name="T71" fmla="*/ 2293 h 2304"/>
                <a:gd name="T72" fmla="*/ 11 w 3380"/>
                <a:gd name="T73" fmla="*/ 2281 h 2304"/>
                <a:gd name="T74" fmla="*/ 3 w 3380"/>
                <a:gd name="T75" fmla="*/ 2265 h 2304"/>
                <a:gd name="T76" fmla="*/ 0 w 3380"/>
                <a:gd name="T77" fmla="*/ 2248 h 2304"/>
                <a:gd name="T78" fmla="*/ 3 w 3380"/>
                <a:gd name="T79" fmla="*/ 2229 h 2304"/>
                <a:gd name="T80" fmla="*/ 11 w 3380"/>
                <a:gd name="T81" fmla="*/ 2214 h 2304"/>
                <a:gd name="T82" fmla="*/ 24 w 3380"/>
                <a:gd name="T83" fmla="*/ 2202 h 2304"/>
                <a:gd name="T84" fmla="*/ 39 w 3380"/>
                <a:gd name="T85" fmla="*/ 2195 h 2304"/>
                <a:gd name="T86" fmla="*/ 56 w 3380"/>
                <a:gd name="T87" fmla="*/ 2192 h 2304"/>
                <a:gd name="T88" fmla="*/ 113 w 3380"/>
                <a:gd name="T89" fmla="*/ 2192 h 2304"/>
                <a:gd name="T90" fmla="*/ 113 w 3380"/>
                <a:gd name="T91" fmla="*/ 1405 h 2304"/>
                <a:gd name="T92" fmla="*/ 789 w 3380"/>
                <a:gd name="T93" fmla="*/ 1405 h 2304"/>
                <a:gd name="T94" fmla="*/ 789 w 3380"/>
                <a:gd name="T95" fmla="*/ 2192 h 2304"/>
                <a:gd name="T96" fmla="*/ 958 w 3380"/>
                <a:gd name="T97" fmla="*/ 2192 h 2304"/>
                <a:gd name="T98" fmla="*/ 958 w 3380"/>
                <a:gd name="T99" fmla="*/ 899 h 2304"/>
                <a:gd name="T100" fmla="*/ 1634 w 3380"/>
                <a:gd name="T101" fmla="*/ 899 h 2304"/>
                <a:gd name="T102" fmla="*/ 1634 w 3380"/>
                <a:gd name="T103" fmla="*/ 2192 h 2304"/>
                <a:gd name="T104" fmla="*/ 1803 w 3380"/>
                <a:gd name="T105" fmla="*/ 2192 h 2304"/>
                <a:gd name="T106" fmla="*/ 1803 w 3380"/>
                <a:gd name="T107" fmla="*/ 450 h 2304"/>
                <a:gd name="T108" fmla="*/ 2479 w 3380"/>
                <a:gd name="T109" fmla="*/ 450 h 2304"/>
                <a:gd name="T110" fmla="*/ 2479 w 3380"/>
                <a:gd name="T111" fmla="*/ 2192 h 2304"/>
                <a:gd name="T112" fmla="*/ 2648 w 3380"/>
                <a:gd name="T113" fmla="*/ 2192 h 2304"/>
                <a:gd name="T114" fmla="*/ 2648 w 3380"/>
                <a:gd name="T115" fmla="*/ 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80" h="2304">
                  <a:moveTo>
                    <a:pt x="225" y="1517"/>
                  </a:moveTo>
                  <a:lnTo>
                    <a:pt x="225" y="2192"/>
                  </a:lnTo>
                  <a:lnTo>
                    <a:pt x="676" y="2192"/>
                  </a:lnTo>
                  <a:lnTo>
                    <a:pt x="676" y="1517"/>
                  </a:lnTo>
                  <a:lnTo>
                    <a:pt x="225" y="1517"/>
                  </a:lnTo>
                  <a:close/>
                  <a:moveTo>
                    <a:pt x="1070" y="1012"/>
                  </a:moveTo>
                  <a:lnTo>
                    <a:pt x="1070" y="2192"/>
                  </a:lnTo>
                  <a:lnTo>
                    <a:pt x="1521" y="2192"/>
                  </a:lnTo>
                  <a:lnTo>
                    <a:pt x="1521" y="1012"/>
                  </a:lnTo>
                  <a:lnTo>
                    <a:pt x="1070" y="1012"/>
                  </a:lnTo>
                  <a:close/>
                  <a:moveTo>
                    <a:pt x="1915" y="562"/>
                  </a:moveTo>
                  <a:lnTo>
                    <a:pt x="1915" y="2192"/>
                  </a:lnTo>
                  <a:lnTo>
                    <a:pt x="2366" y="2192"/>
                  </a:lnTo>
                  <a:lnTo>
                    <a:pt x="2366" y="562"/>
                  </a:lnTo>
                  <a:lnTo>
                    <a:pt x="1915" y="562"/>
                  </a:lnTo>
                  <a:close/>
                  <a:moveTo>
                    <a:pt x="2760" y="113"/>
                  </a:moveTo>
                  <a:lnTo>
                    <a:pt x="2760" y="2192"/>
                  </a:lnTo>
                  <a:lnTo>
                    <a:pt x="3211" y="2192"/>
                  </a:lnTo>
                  <a:lnTo>
                    <a:pt x="3211" y="113"/>
                  </a:lnTo>
                  <a:lnTo>
                    <a:pt x="2760" y="113"/>
                  </a:lnTo>
                  <a:close/>
                  <a:moveTo>
                    <a:pt x="2648" y="0"/>
                  </a:moveTo>
                  <a:lnTo>
                    <a:pt x="3324" y="0"/>
                  </a:lnTo>
                  <a:lnTo>
                    <a:pt x="3324" y="2192"/>
                  </a:lnTo>
                  <a:lnTo>
                    <a:pt x="3341" y="2195"/>
                  </a:lnTo>
                  <a:lnTo>
                    <a:pt x="3356" y="2202"/>
                  </a:lnTo>
                  <a:lnTo>
                    <a:pt x="3369" y="2214"/>
                  </a:lnTo>
                  <a:lnTo>
                    <a:pt x="3377" y="2229"/>
                  </a:lnTo>
                  <a:lnTo>
                    <a:pt x="3380" y="2248"/>
                  </a:lnTo>
                  <a:lnTo>
                    <a:pt x="3377" y="2265"/>
                  </a:lnTo>
                  <a:lnTo>
                    <a:pt x="3369" y="2281"/>
                  </a:lnTo>
                  <a:lnTo>
                    <a:pt x="3356" y="2293"/>
                  </a:lnTo>
                  <a:lnTo>
                    <a:pt x="3341" y="2301"/>
                  </a:lnTo>
                  <a:lnTo>
                    <a:pt x="3324" y="2304"/>
                  </a:lnTo>
                  <a:lnTo>
                    <a:pt x="56" y="2304"/>
                  </a:lnTo>
                  <a:lnTo>
                    <a:pt x="39" y="2301"/>
                  </a:lnTo>
                  <a:lnTo>
                    <a:pt x="24" y="2293"/>
                  </a:lnTo>
                  <a:lnTo>
                    <a:pt x="11" y="2281"/>
                  </a:lnTo>
                  <a:lnTo>
                    <a:pt x="3" y="2265"/>
                  </a:lnTo>
                  <a:lnTo>
                    <a:pt x="0" y="2248"/>
                  </a:lnTo>
                  <a:lnTo>
                    <a:pt x="3" y="2229"/>
                  </a:lnTo>
                  <a:lnTo>
                    <a:pt x="11" y="2214"/>
                  </a:lnTo>
                  <a:lnTo>
                    <a:pt x="24" y="2202"/>
                  </a:lnTo>
                  <a:lnTo>
                    <a:pt x="39" y="2195"/>
                  </a:lnTo>
                  <a:lnTo>
                    <a:pt x="56" y="2192"/>
                  </a:lnTo>
                  <a:lnTo>
                    <a:pt x="113" y="2192"/>
                  </a:lnTo>
                  <a:lnTo>
                    <a:pt x="113" y="1405"/>
                  </a:lnTo>
                  <a:lnTo>
                    <a:pt x="789" y="1405"/>
                  </a:lnTo>
                  <a:lnTo>
                    <a:pt x="789" y="2192"/>
                  </a:lnTo>
                  <a:lnTo>
                    <a:pt x="958" y="2192"/>
                  </a:lnTo>
                  <a:lnTo>
                    <a:pt x="958" y="899"/>
                  </a:lnTo>
                  <a:lnTo>
                    <a:pt x="1634" y="899"/>
                  </a:lnTo>
                  <a:lnTo>
                    <a:pt x="1634" y="2192"/>
                  </a:lnTo>
                  <a:lnTo>
                    <a:pt x="1803" y="2192"/>
                  </a:lnTo>
                  <a:lnTo>
                    <a:pt x="1803" y="450"/>
                  </a:lnTo>
                  <a:lnTo>
                    <a:pt x="2479" y="450"/>
                  </a:lnTo>
                  <a:lnTo>
                    <a:pt x="2479" y="2192"/>
                  </a:lnTo>
                  <a:lnTo>
                    <a:pt x="2648" y="2192"/>
                  </a:lnTo>
                  <a:lnTo>
                    <a:pt x="26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CCC00"/>
                </a:solidFill>
                <a:effectLst/>
                <a:uLnTx/>
                <a:uFillTx/>
                <a:latin typeface="Calibri Light"/>
                <a:ea typeface="+mn-ea"/>
                <a:cs typeface="Roboto"/>
              </a:endParaRPr>
            </a:p>
          </p:txBody>
        </p:sp>
        <p:sp>
          <p:nvSpPr>
            <p:cNvPr id="13" name="Freeform 713">
              <a:extLst>
                <a:ext uri="{FF2B5EF4-FFF2-40B4-BE49-F238E27FC236}">
                  <a16:creationId xmlns:a16="http://schemas.microsoft.com/office/drawing/2014/main" id="{22EAADB6-8058-483D-5B79-5E530B48F5EB}"/>
                </a:ext>
              </a:extLst>
            </p:cNvPr>
            <p:cNvSpPr>
              <a:spLocks/>
            </p:cNvSpPr>
            <p:nvPr/>
          </p:nvSpPr>
          <p:spPr bwMode="auto">
            <a:xfrm>
              <a:off x="1666875" y="3498851"/>
              <a:ext cx="365125" cy="225425"/>
            </a:xfrm>
            <a:custGeom>
              <a:avLst/>
              <a:gdLst>
                <a:gd name="T0" fmla="*/ 2257 w 2308"/>
                <a:gd name="T1" fmla="*/ 47 h 1424"/>
                <a:gd name="T2" fmla="*/ 2260 w 2308"/>
                <a:gd name="T3" fmla="*/ 48 h 1424"/>
                <a:gd name="T4" fmla="*/ 2266 w 2308"/>
                <a:gd name="T5" fmla="*/ 50 h 1424"/>
                <a:gd name="T6" fmla="*/ 2273 w 2308"/>
                <a:gd name="T7" fmla="*/ 52 h 1424"/>
                <a:gd name="T8" fmla="*/ 2275 w 2308"/>
                <a:gd name="T9" fmla="*/ 53 h 1424"/>
                <a:gd name="T10" fmla="*/ 2279 w 2308"/>
                <a:gd name="T11" fmla="*/ 55 h 1424"/>
                <a:gd name="T12" fmla="*/ 2285 w 2308"/>
                <a:gd name="T13" fmla="*/ 59 h 1424"/>
                <a:gd name="T14" fmla="*/ 2292 w 2308"/>
                <a:gd name="T15" fmla="*/ 64 h 1424"/>
                <a:gd name="T16" fmla="*/ 2296 w 2308"/>
                <a:gd name="T17" fmla="*/ 69 h 1424"/>
                <a:gd name="T18" fmla="*/ 2299 w 2308"/>
                <a:gd name="T19" fmla="*/ 73 h 1424"/>
                <a:gd name="T20" fmla="*/ 2301 w 2308"/>
                <a:gd name="T21" fmla="*/ 77 h 1424"/>
                <a:gd name="T22" fmla="*/ 2304 w 2308"/>
                <a:gd name="T23" fmla="*/ 82 h 1424"/>
                <a:gd name="T24" fmla="*/ 2306 w 2308"/>
                <a:gd name="T25" fmla="*/ 91 h 1424"/>
                <a:gd name="T26" fmla="*/ 2307 w 2308"/>
                <a:gd name="T27" fmla="*/ 101 h 1424"/>
                <a:gd name="T28" fmla="*/ 2308 w 2308"/>
                <a:gd name="T29" fmla="*/ 107 h 1424"/>
                <a:gd name="T30" fmla="*/ 2307 w 2308"/>
                <a:gd name="T31" fmla="*/ 111 h 1424"/>
                <a:gd name="T32" fmla="*/ 2304 w 2308"/>
                <a:gd name="T33" fmla="*/ 122 h 1424"/>
                <a:gd name="T34" fmla="*/ 2303 w 2308"/>
                <a:gd name="T35" fmla="*/ 126 h 1424"/>
                <a:gd name="T36" fmla="*/ 2093 w 2308"/>
                <a:gd name="T37" fmla="*/ 581 h 1424"/>
                <a:gd name="T38" fmla="*/ 2066 w 2308"/>
                <a:gd name="T39" fmla="*/ 597 h 1424"/>
                <a:gd name="T40" fmla="*/ 2040 w 2308"/>
                <a:gd name="T41" fmla="*/ 598 h 1424"/>
                <a:gd name="T42" fmla="*/ 2015 w 2308"/>
                <a:gd name="T43" fmla="*/ 586 h 1424"/>
                <a:gd name="T44" fmla="*/ 1999 w 2308"/>
                <a:gd name="T45" fmla="*/ 563 h 1424"/>
                <a:gd name="T46" fmla="*/ 1996 w 2308"/>
                <a:gd name="T47" fmla="*/ 535 h 1424"/>
                <a:gd name="T48" fmla="*/ 2128 w 2308"/>
                <a:gd name="T49" fmla="*/ 240 h 1424"/>
                <a:gd name="T50" fmla="*/ 71 w 2308"/>
                <a:gd name="T51" fmla="*/ 1422 h 1424"/>
                <a:gd name="T52" fmla="*/ 42 w 2308"/>
                <a:gd name="T53" fmla="*/ 1422 h 1424"/>
                <a:gd name="T54" fmla="*/ 17 w 2308"/>
                <a:gd name="T55" fmla="*/ 1407 h 1424"/>
                <a:gd name="T56" fmla="*/ 1 w 2308"/>
                <a:gd name="T57" fmla="*/ 1382 h 1424"/>
                <a:gd name="T58" fmla="*/ 1 w 2308"/>
                <a:gd name="T59" fmla="*/ 1353 h 1424"/>
                <a:gd name="T60" fmla="*/ 16 w 2308"/>
                <a:gd name="T61" fmla="*/ 1328 h 1424"/>
                <a:gd name="T62" fmla="*/ 2071 w 2308"/>
                <a:gd name="T63" fmla="*/ 142 h 1424"/>
                <a:gd name="T64" fmla="*/ 1747 w 2308"/>
                <a:gd name="T65" fmla="*/ 108 h 1424"/>
                <a:gd name="T66" fmla="*/ 1721 w 2308"/>
                <a:gd name="T67" fmla="*/ 85 h 1424"/>
                <a:gd name="T68" fmla="*/ 1713 w 2308"/>
                <a:gd name="T69" fmla="*/ 52 h 1424"/>
                <a:gd name="T70" fmla="*/ 1727 w 2308"/>
                <a:gd name="T71" fmla="*/ 19 h 1424"/>
                <a:gd name="T72" fmla="*/ 1757 w 2308"/>
                <a:gd name="T73" fmla="*/ 1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08" h="1424">
                  <a:moveTo>
                    <a:pt x="1774" y="0"/>
                  </a:moveTo>
                  <a:lnTo>
                    <a:pt x="2257" y="47"/>
                  </a:lnTo>
                  <a:lnTo>
                    <a:pt x="2259" y="47"/>
                  </a:lnTo>
                  <a:lnTo>
                    <a:pt x="2260" y="48"/>
                  </a:lnTo>
                  <a:lnTo>
                    <a:pt x="2261" y="48"/>
                  </a:lnTo>
                  <a:lnTo>
                    <a:pt x="2266" y="50"/>
                  </a:lnTo>
                  <a:lnTo>
                    <a:pt x="2270" y="52"/>
                  </a:lnTo>
                  <a:lnTo>
                    <a:pt x="2273" y="52"/>
                  </a:lnTo>
                  <a:lnTo>
                    <a:pt x="2275" y="52"/>
                  </a:lnTo>
                  <a:lnTo>
                    <a:pt x="2275" y="53"/>
                  </a:lnTo>
                  <a:lnTo>
                    <a:pt x="2276" y="53"/>
                  </a:lnTo>
                  <a:lnTo>
                    <a:pt x="2279" y="55"/>
                  </a:lnTo>
                  <a:lnTo>
                    <a:pt x="2281" y="57"/>
                  </a:lnTo>
                  <a:lnTo>
                    <a:pt x="2285" y="59"/>
                  </a:lnTo>
                  <a:lnTo>
                    <a:pt x="2289" y="62"/>
                  </a:lnTo>
                  <a:lnTo>
                    <a:pt x="2292" y="64"/>
                  </a:lnTo>
                  <a:lnTo>
                    <a:pt x="2294" y="67"/>
                  </a:lnTo>
                  <a:lnTo>
                    <a:pt x="2296" y="69"/>
                  </a:lnTo>
                  <a:lnTo>
                    <a:pt x="2298" y="72"/>
                  </a:lnTo>
                  <a:lnTo>
                    <a:pt x="2299" y="73"/>
                  </a:lnTo>
                  <a:lnTo>
                    <a:pt x="2301" y="75"/>
                  </a:lnTo>
                  <a:lnTo>
                    <a:pt x="2301" y="77"/>
                  </a:lnTo>
                  <a:lnTo>
                    <a:pt x="2302" y="79"/>
                  </a:lnTo>
                  <a:lnTo>
                    <a:pt x="2304" y="82"/>
                  </a:lnTo>
                  <a:lnTo>
                    <a:pt x="2305" y="85"/>
                  </a:lnTo>
                  <a:lnTo>
                    <a:pt x="2306" y="91"/>
                  </a:lnTo>
                  <a:lnTo>
                    <a:pt x="2307" y="95"/>
                  </a:lnTo>
                  <a:lnTo>
                    <a:pt x="2307" y="101"/>
                  </a:lnTo>
                  <a:lnTo>
                    <a:pt x="2308" y="104"/>
                  </a:lnTo>
                  <a:lnTo>
                    <a:pt x="2308" y="107"/>
                  </a:lnTo>
                  <a:lnTo>
                    <a:pt x="2308" y="109"/>
                  </a:lnTo>
                  <a:lnTo>
                    <a:pt x="2307" y="111"/>
                  </a:lnTo>
                  <a:lnTo>
                    <a:pt x="2307" y="113"/>
                  </a:lnTo>
                  <a:lnTo>
                    <a:pt x="2304" y="122"/>
                  </a:lnTo>
                  <a:lnTo>
                    <a:pt x="2304" y="124"/>
                  </a:lnTo>
                  <a:lnTo>
                    <a:pt x="2303" y="126"/>
                  </a:lnTo>
                  <a:lnTo>
                    <a:pt x="2102" y="566"/>
                  </a:lnTo>
                  <a:lnTo>
                    <a:pt x="2093" y="581"/>
                  </a:lnTo>
                  <a:lnTo>
                    <a:pt x="2082" y="591"/>
                  </a:lnTo>
                  <a:lnTo>
                    <a:pt x="2066" y="597"/>
                  </a:lnTo>
                  <a:lnTo>
                    <a:pt x="2051" y="599"/>
                  </a:lnTo>
                  <a:lnTo>
                    <a:pt x="2040" y="598"/>
                  </a:lnTo>
                  <a:lnTo>
                    <a:pt x="2027" y="594"/>
                  </a:lnTo>
                  <a:lnTo>
                    <a:pt x="2015" y="586"/>
                  </a:lnTo>
                  <a:lnTo>
                    <a:pt x="2005" y="576"/>
                  </a:lnTo>
                  <a:lnTo>
                    <a:pt x="1999" y="563"/>
                  </a:lnTo>
                  <a:lnTo>
                    <a:pt x="1995" y="549"/>
                  </a:lnTo>
                  <a:lnTo>
                    <a:pt x="1996" y="535"/>
                  </a:lnTo>
                  <a:lnTo>
                    <a:pt x="2000" y="519"/>
                  </a:lnTo>
                  <a:lnTo>
                    <a:pt x="2128" y="240"/>
                  </a:lnTo>
                  <a:lnTo>
                    <a:pt x="84" y="1416"/>
                  </a:lnTo>
                  <a:lnTo>
                    <a:pt x="71" y="1422"/>
                  </a:lnTo>
                  <a:lnTo>
                    <a:pt x="57" y="1424"/>
                  </a:lnTo>
                  <a:lnTo>
                    <a:pt x="42" y="1422"/>
                  </a:lnTo>
                  <a:lnTo>
                    <a:pt x="29" y="1416"/>
                  </a:lnTo>
                  <a:lnTo>
                    <a:pt x="17" y="1407"/>
                  </a:lnTo>
                  <a:lnTo>
                    <a:pt x="8" y="1395"/>
                  </a:lnTo>
                  <a:lnTo>
                    <a:pt x="1" y="1382"/>
                  </a:lnTo>
                  <a:lnTo>
                    <a:pt x="0" y="1367"/>
                  </a:lnTo>
                  <a:lnTo>
                    <a:pt x="1" y="1353"/>
                  </a:lnTo>
                  <a:lnTo>
                    <a:pt x="8" y="1340"/>
                  </a:lnTo>
                  <a:lnTo>
                    <a:pt x="16" y="1328"/>
                  </a:lnTo>
                  <a:lnTo>
                    <a:pt x="28" y="1318"/>
                  </a:lnTo>
                  <a:lnTo>
                    <a:pt x="2071" y="142"/>
                  </a:lnTo>
                  <a:lnTo>
                    <a:pt x="1764" y="113"/>
                  </a:lnTo>
                  <a:lnTo>
                    <a:pt x="1747" y="108"/>
                  </a:lnTo>
                  <a:lnTo>
                    <a:pt x="1731" y="99"/>
                  </a:lnTo>
                  <a:lnTo>
                    <a:pt x="1721" y="85"/>
                  </a:lnTo>
                  <a:lnTo>
                    <a:pt x="1714" y="69"/>
                  </a:lnTo>
                  <a:lnTo>
                    <a:pt x="1713" y="52"/>
                  </a:lnTo>
                  <a:lnTo>
                    <a:pt x="1718" y="34"/>
                  </a:lnTo>
                  <a:lnTo>
                    <a:pt x="1727" y="19"/>
                  </a:lnTo>
                  <a:lnTo>
                    <a:pt x="1741" y="9"/>
                  </a:lnTo>
                  <a:lnTo>
                    <a:pt x="1757" y="1"/>
                  </a:lnTo>
                  <a:lnTo>
                    <a:pt x="17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CCC00"/>
                </a:solidFill>
                <a:effectLst/>
                <a:uLnTx/>
                <a:uFillTx/>
                <a:latin typeface="Calibri Light"/>
                <a:ea typeface="+mn-ea"/>
                <a:cs typeface="Roboto"/>
              </a:endParaRPr>
            </a:p>
          </p:txBody>
        </p:sp>
      </p:grpSp>
      <p:sp>
        <p:nvSpPr>
          <p:cNvPr id="24" name="TextBox 23">
            <a:extLst>
              <a:ext uri="{FF2B5EF4-FFF2-40B4-BE49-F238E27FC236}">
                <a16:creationId xmlns:a16="http://schemas.microsoft.com/office/drawing/2014/main" id="{D0859075-938A-0172-6D74-3459E5409B93}"/>
              </a:ext>
            </a:extLst>
          </p:cNvPr>
          <p:cNvSpPr txBox="1"/>
          <p:nvPr/>
        </p:nvSpPr>
        <p:spPr>
          <a:xfrm>
            <a:off x="1485192" y="4929543"/>
            <a:ext cx="8073565" cy="1631216"/>
          </a:xfrm>
          <a:prstGeom prst="rect">
            <a:avLst/>
          </a:prstGeom>
          <a:solidFill>
            <a:srgbClr val="002060"/>
          </a:solidFill>
          <a:ln w="60325" cmpd="thickThin">
            <a:solidFill>
              <a:srgbClr val="CCCC00"/>
            </a:solidFill>
          </a:ln>
          <a:effectLst>
            <a:innerShdw blurRad="114300">
              <a:prstClr val="black"/>
            </a:innerShdw>
          </a:effectLst>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a:ea typeface="+mn-ea"/>
                <a:cs typeface="Roboto"/>
              </a:rPr>
              <a:t>Hotel/Motel tax is collected at 8.0% by the City of Savannah as authorized by state law. The City’s General Fund receives 37.5% of the revenue generated by the tax. The remaining revenue supports the trade center and convention/tourism marketing and development.</a:t>
            </a:r>
          </a:p>
        </p:txBody>
      </p:sp>
      <p:graphicFrame>
        <p:nvGraphicFramePr>
          <p:cNvPr id="4" name="Chart 3">
            <a:extLst>
              <a:ext uri="{FF2B5EF4-FFF2-40B4-BE49-F238E27FC236}">
                <a16:creationId xmlns:a16="http://schemas.microsoft.com/office/drawing/2014/main" id="{F01A66E0-52F6-4C00-CE60-B70A771DD4E8}"/>
              </a:ext>
            </a:extLst>
          </p:cNvPr>
          <p:cNvGraphicFramePr>
            <a:graphicFrameLocks/>
          </p:cNvGraphicFramePr>
          <p:nvPr/>
        </p:nvGraphicFramePr>
        <p:xfrm>
          <a:off x="417220" y="772483"/>
          <a:ext cx="6957152" cy="4177279"/>
        </p:xfrm>
        <a:graphic>
          <a:graphicData uri="http://schemas.openxmlformats.org/drawingml/2006/chart">
            <c:chart xmlns:c="http://schemas.openxmlformats.org/drawingml/2006/chart" xmlns:r="http://schemas.openxmlformats.org/officeDocument/2006/relationships" r:id="rId4"/>
          </a:graphicData>
        </a:graphic>
      </p:graphicFrame>
      <p:sp>
        <p:nvSpPr>
          <p:cNvPr id="15" name="Right Brace 14">
            <a:extLst>
              <a:ext uri="{FF2B5EF4-FFF2-40B4-BE49-F238E27FC236}">
                <a16:creationId xmlns:a16="http://schemas.microsoft.com/office/drawing/2014/main" id="{9AEE0880-CBA4-37ED-DC16-595BB0DF4D76}"/>
              </a:ext>
            </a:extLst>
          </p:cNvPr>
          <p:cNvSpPr/>
          <p:nvPr/>
        </p:nvSpPr>
        <p:spPr>
          <a:xfrm>
            <a:off x="6453090" y="3639493"/>
            <a:ext cx="391484" cy="775918"/>
          </a:xfrm>
          <a:prstGeom prst="rightBrace">
            <a:avLst>
              <a:gd name="adj1" fmla="val 15725"/>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a:ea typeface="+mn-ea"/>
              <a:cs typeface="Roboto"/>
            </a:endParaRPr>
          </a:p>
        </p:txBody>
      </p:sp>
      <p:sp>
        <p:nvSpPr>
          <p:cNvPr id="16" name="TextBox 15">
            <a:extLst>
              <a:ext uri="{FF2B5EF4-FFF2-40B4-BE49-F238E27FC236}">
                <a16:creationId xmlns:a16="http://schemas.microsoft.com/office/drawing/2014/main" id="{A490A877-E8A9-FCB6-83B0-F9B98110E6C3}"/>
              </a:ext>
            </a:extLst>
          </p:cNvPr>
          <p:cNvSpPr txBox="1"/>
          <p:nvPr/>
        </p:nvSpPr>
        <p:spPr>
          <a:xfrm>
            <a:off x="6710178" y="3796619"/>
            <a:ext cx="7985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2060"/>
                </a:solidFill>
                <a:effectLst/>
                <a:uLnTx/>
                <a:uFillTx/>
                <a:latin typeface="Roboto"/>
                <a:ea typeface="+mn-ea"/>
                <a:cs typeface="Roboto"/>
              </a:rPr>
              <a:t>General Fund</a:t>
            </a:r>
          </a:p>
        </p:txBody>
      </p:sp>
      <p:pic>
        <p:nvPicPr>
          <p:cNvPr id="14" name="Graphic 13" descr="Money outline">
            <a:extLst>
              <a:ext uri="{FF2B5EF4-FFF2-40B4-BE49-F238E27FC236}">
                <a16:creationId xmlns:a16="http://schemas.microsoft.com/office/drawing/2014/main" id="{455B0F29-B7D0-F477-846A-7AC4DE1B6D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5144" y="3209899"/>
            <a:ext cx="1170432" cy="1170432"/>
          </a:xfrm>
          <a:prstGeom prst="rect">
            <a:avLst/>
          </a:prstGeom>
        </p:spPr>
      </p:pic>
      <p:pic>
        <p:nvPicPr>
          <p:cNvPr id="5" name="Picture 4">
            <a:extLst>
              <a:ext uri="{FF2B5EF4-FFF2-40B4-BE49-F238E27FC236}">
                <a16:creationId xmlns:a16="http://schemas.microsoft.com/office/drawing/2014/main" id="{2FD679C3-1647-82CA-21D8-C458BF1513BF}"/>
              </a:ext>
            </a:extLst>
          </p:cNvPr>
          <p:cNvPicPr>
            <a:picLocks noChangeAspect="1"/>
          </p:cNvPicPr>
          <p:nvPr/>
        </p:nvPicPr>
        <p:blipFill>
          <a:blip r:embed="rId7">
            <a:extLst>
              <a:ext uri="{28A0092B-C50C-407E-A947-70E740481C1C}">
                <a14:useLocalDpi xmlns:a14="http://schemas.microsoft.com/office/drawing/2010/main" val="0"/>
              </a:ext>
            </a:extLst>
          </a:blip>
          <a:srcRect l="81302" t="-9065" r="-1839" b="-5187"/>
          <a:stretch/>
        </p:blipFill>
        <p:spPr>
          <a:xfrm>
            <a:off x="17896" y="6174832"/>
            <a:ext cx="618836" cy="634135"/>
          </a:xfrm>
          <a:prstGeom prst="rect">
            <a:avLst/>
          </a:prstGeom>
          <a:effectLst>
            <a:outerShdw blurRad="76200" dist="12700" dir="8100000" sy="-23000" kx="800400" algn="br" rotWithShape="0">
              <a:prstClr val="black">
                <a:alpha val="20000"/>
              </a:prstClr>
            </a:outerShdw>
          </a:effectLst>
        </p:spPr>
      </p:pic>
      <p:sp>
        <p:nvSpPr>
          <p:cNvPr id="10" name="Footer Placeholder 3">
            <a:extLst>
              <a:ext uri="{FF2B5EF4-FFF2-40B4-BE49-F238E27FC236}">
                <a16:creationId xmlns:a16="http://schemas.microsoft.com/office/drawing/2014/main" id="{E0FCE716-0144-676E-F902-B54C5BEBCAC4}"/>
              </a:ext>
            </a:extLst>
          </p:cNvPr>
          <p:cNvSpPr txBox="1">
            <a:spLocks/>
          </p:cNvSpPr>
          <p:nvPr/>
        </p:nvSpPr>
        <p:spPr>
          <a:xfrm>
            <a:off x="4038600" y="661053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934B"/>
                </a:solidFill>
                <a:effectLst/>
                <a:uLnTx/>
                <a:uFillTx/>
                <a:latin typeface="Century Gothic" panose="020B0502020202020204" pitchFamily="34" charset="0"/>
                <a:ea typeface="+mn-ea"/>
                <a:cs typeface="Arial" panose="020B0604020202020204" pitchFamily="34" charset="0"/>
              </a:rPr>
              <a:t>Fiscal Year 2025 City Council Budget Retreat </a:t>
            </a:r>
          </a:p>
        </p:txBody>
      </p:sp>
    </p:spTree>
    <p:extLst>
      <p:ext uri="{BB962C8B-B14F-4D97-AF65-F5344CB8AC3E}">
        <p14:creationId xmlns:p14="http://schemas.microsoft.com/office/powerpoint/2010/main" val="50451358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p:cNvSpPr/>
          <p:nvPr/>
        </p:nvSpPr>
        <p:spPr>
          <a:xfrm>
            <a:off x="-41243" y="0"/>
            <a:ext cx="4283310" cy="6858000"/>
          </a:xfrm>
          <a:prstGeom prst="rect">
            <a:avLst/>
          </a:prstGeom>
          <a:solidFill>
            <a:srgbClr val="002060"/>
          </a:solidFill>
          <a:ln w="0">
            <a:solidFill>
              <a:srgbClr val="3C4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Roboto"/>
              <a:ea typeface="+mn-ea"/>
              <a:cs typeface="Roboto"/>
            </a:endParaRPr>
          </a:p>
        </p:txBody>
      </p:sp>
      <p:sp>
        <p:nvSpPr>
          <p:cNvPr id="3" name="Title 2"/>
          <p:cNvSpPr>
            <a:spLocks noGrp="1"/>
          </p:cNvSpPr>
          <p:nvPr>
            <p:ph type="title"/>
          </p:nvPr>
        </p:nvSpPr>
        <p:spPr>
          <a:xfrm>
            <a:off x="2795262" y="73102"/>
            <a:ext cx="6309625" cy="660511"/>
          </a:xfrm>
          <a:solidFill>
            <a:srgbClr val="193670"/>
          </a:solidFill>
          <a:ln>
            <a:solidFill>
              <a:schemeClr val="tx1"/>
            </a:solidFill>
          </a:ln>
        </p:spPr>
        <p:txBody>
          <a:bodyPr/>
          <a:lstStyle/>
          <a:p>
            <a:r>
              <a:rPr lang="en-US" sz="4000" b="1">
                <a:solidFill>
                  <a:schemeClr val="bg1"/>
                </a:solidFill>
                <a:latin typeface="Century Gothic" panose="020B0502020202020204" pitchFamily="34" charset="0"/>
              </a:rPr>
              <a:t>  </a:t>
            </a:r>
            <a:r>
              <a:rPr lang="en-US" sz="4000" b="1" u="sng">
                <a:solidFill>
                  <a:schemeClr val="bg1"/>
                </a:solidFill>
                <a:latin typeface="Century Gothic" panose="020B0502020202020204" pitchFamily="34" charset="0"/>
              </a:rPr>
              <a:t>General Fund Expenses</a:t>
            </a:r>
            <a:endParaRPr lang="en-US" sz="3600" b="1">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714DE040-2B06-6296-0899-2885743DD964}"/>
              </a:ext>
            </a:extLst>
          </p:cNvPr>
          <p:cNvSpPr txBox="1"/>
          <p:nvPr/>
        </p:nvSpPr>
        <p:spPr>
          <a:xfrm>
            <a:off x="81352" y="1189652"/>
            <a:ext cx="3816260" cy="46166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FY25 Expense Highlights</a:t>
            </a:r>
          </a:p>
        </p:txBody>
      </p:sp>
      <p:sp>
        <p:nvSpPr>
          <p:cNvPr id="11" name="TextBox 10">
            <a:extLst>
              <a:ext uri="{FF2B5EF4-FFF2-40B4-BE49-F238E27FC236}">
                <a16:creationId xmlns:a16="http://schemas.microsoft.com/office/drawing/2014/main" id="{EBF4261B-4CE2-DE3B-ABD1-EA4A3E86F740}"/>
              </a:ext>
            </a:extLst>
          </p:cNvPr>
          <p:cNvSpPr txBox="1"/>
          <p:nvPr/>
        </p:nvSpPr>
        <p:spPr>
          <a:xfrm>
            <a:off x="1282997" y="1908572"/>
            <a:ext cx="2858063" cy="101566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Salary Adjustment/ Classification and Compensation Study </a:t>
            </a:r>
          </a:p>
        </p:txBody>
      </p:sp>
      <p:sp>
        <p:nvSpPr>
          <p:cNvPr id="12" name="TextBox 11">
            <a:extLst>
              <a:ext uri="{FF2B5EF4-FFF2-40B4-BE49-F238E27FC236}">
                <a16:creationId xmlns:a16="http://schemas.microsoft.com/office/drawing/2014/main" id="{BF53A755-C71B-6DBA-61E9-A3528043E94B}"/>
              </a:ext>
            </a:extLst>
          </p:cNvPr>
          <p:cNvSpPr txBox="1"/>
          <p:nvPr/>
        </p:nvSpPr>
        <p:spPr>
          <a:xfrm>
            <a:off x="1182590" y="3918709"/>
            <a:ext cx="2715022" cy="70788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2DC72"/>
                </a:solidFill>
                <a:effectLst/>
                <a:uLnTx/>
                <a:uFillTx/>
                <a:latin typeface="Century Gothic" panose="020B0502020202020204" pitchFamily="34" charset="0"/>
                <a:ea typeface="+mn-ea"/>
                <a:cs typeface="Roboto"/>
              </a:rPr>
              <a:t>1.5M Increase </a:t>
            </a: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in Internal Services</a:t>
            </a:r>
          </a:p>
        </p:txBody>
      </p:sp>
      <p:sp>
        <p:nvSpPr>
          <p:cNvPr id="13" name="TextBox 12">
            <a:extLst>
              <a:ext uri="{FF2B5EF4-FFF2-40B4-BE49-F238E27FC236}">
                <a16:creationId xmlns:a16="http://schemas.microsoft.com/office/drawing/2014/main" id="{56AA9C1F-DF88-BB0C-B7DE-57EFC4611815}"/>
              </a:ext>
            </a:extLst>
          </p:cNvPr>
          <p:cNvSpPr txBox="1"/>
          <p:nvPr/>
        </p:nvSpPr>
        <p:spPr>
          <a:xfrm>
            <a:off x="868723" y="5692187"/>
            <a:ext cx="3101101"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89E46"/>
                </a:solidFill>
                <a:effectLst/>
                <a:uLnTx/>
                <a:uFillTx/>
                <a:latin typeface="Century Gothic" panose="020B0502020202020204" pitchFamily="34" charset="0"/>
                <a:ea typeface="+mn-ea"/>
                <a:cs typeface="Roboto"/>
              </a:rPr>
              <a:t> </a:t>
            </a:r>
            <a:r>
              <a:rPr kumimoji="0" lang="en-US" sz="2000" b="1" i="0" u="none" strike="noStrike" kern="1200" cap="none" spc="0" normalizeH="0" baseline="0" noProof="0">
                <a:ln>
                  <a:noFill/>
                </a:ln>
                <a:solidFill>
                  <a:srgbClr val="F89E46"/>
                </a:solidFill>
                <a:effectLst/>
                <a:uLnTx/>
                <a:uFillTx/>
                <a:latin typeface="Century Gothic" panose="020B0502020202020204" pitchFamily="34" charset="0"/>
                <a:ea typeface="+mn-ea"/>
                <a:cs typeface="Roboto"/>
              </a:rPr>
              <a:t> </a:t>
            </a:r>
            <a:r>
              <a:rPr kumimoji="0" lang="en-US" sz="2000" b="1" i="0" u="none" strike="noStrike" kern="1200" cap="none" spc="0" normalizeH="0" baseline="0" noProof="0">
                <a:ln>
                  <a:noFill/>
                </a:ln>
                <a:solidFill>
                  <a:srgbClr val="72DC72"/>
                </a:solidFill>
                <a:effectLst/>
                <a:uLnTx/>
                <a:uFillTx/>
                <a:latin typeface="Century Gothic" panose="020B0502020202020204" pitchFamily="34" charset="0"/>
                <a:ea typeface="+mn-ea"/>
                <a:cs typeface="Roboto"/>
              </a:rPr>
              <a:t>51.3% Decrease</a:t>
            </a:r>
            <a:r>
              <a:rPr kumimoji="0" lang="en-US" sz="2000" b="0" i="0" u="none" strike="noStrike" kern="1200" cap="none" spc="0" normalizeH="0" baseline="0" noProof="0">
                <a:ln>
                  <a:noFill/>
                </a:ln>
                <a:solidFill>
                  <a:srgbClr val="72DC72"/>
                </a:solidFill>
                <a:effectLst/>
                <a:uLnTx/>
                <a:uFillTx/>
                <a:latin typeface="Century Gothic" panose="020B0502020202020204" pitchFamily="34" charset="0"/>
                <a:ea typeface="+mn-ea"/>
                <a:cs typeface="Roboto"/>
              </a:rPr>
              <a:t> </a:t>
            </a: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in Interfund Transfers</a:t>
            </a:r>
          </a:p>
        </p:txBody>
      </p:sp>
      <p:pic>
        <p:nvPicPr>
          <p:cNvPr id="15" name="Graphic 14" descr="Coins outline">
            <a:extLst>
              <a:ext uri="{FF2B5EF4-FFF2-40B4-BE49-F238E27FC236}">
                <a16:creationId xmlns:a16="http://schemas.microsoft.com/office/drawing/2014/main" id="{CFEFA720-AC29-550A-A0D1-F45C829DB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6318" y="1809314"/>
            <a:ext cx="1072896" cy="1072896"/>
          </a:xfrm>
          <a:prstGeom prst="rect">
            <a:avLst/>
          </a:prstGeom>
        </p:spPr>
      </p:pic>
      <p:pic>
        <p:nvPicPr>
          <p:cNvPr id="16" name="Graphic 15" descr="Bar graph with upward trend with solid fill">
            <a:extLst>
              <a:ext uri="{FF2B5EF4-FFF2-40B4-BE49-F238E27FC236}">
                <a16:creationId xmlns:a16="http://schemas.microsoft.com/office/drawing/2014/main" id="{17C17AC7-F42A-1ECC-1A9D-D2668D85BA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8974" y="3745721"/>
            <a:ext cx="1072896" cy="1072896"/>
          </a:xfrm>
          <a:prstGeom prst="rect">
            <a:avLst/>
          </a:prstGeom>
        </p:spPr>
      </p:pic>
      <p:sp>
        <p:nvSpPr>
          <p:cNvPr id="7" name="TextBox 6">
            <a:extLst>
              <a:ext uri="{FF2B5EF4-FFF2-40B4-BE49-F238E27FC236}">
                <a16:creationId xmlns:a16="http://schemas.microsoft.com/office/drawing/2014/main" id="{3B7D7277-60CD-DF66-1021-957B115AC99B}"/>
              </a:ext>
            </a:extLst>
          </p:cNvPr>
          <p:cNvSpPr txBox="1"/>
          <p:nvPr/>
        </p:nvSpPr>
        <p:spPr>
          <a:xfrm rot="5400000">
            <a:off x="8116103" y="3835439"/>
            <a:ext cx="553998" cy="4283309"/>
          </a:xfrm>
          <a:prstGeom prst="rect">
            <a:avLst/>
          </a:prstGeom>
          <a:noFill/>
          <a:ln w="44450">
            <a:solidFill>
              <a:srgbClr val="002A7E"/>
            </a:solidFill>
          </a:ln>
          <a:effectLst>
            <a:innerShdw blurRad="63500" dist="50800" dir="16200000">
              <a:prstClr val="black">
                <a:alpha val="50000"/>
              </a:prstClr>
            </a:innerShdw>
          </a:effectLst>
        </p:spPr>
        <p:txBody>
          <a:bodyPr vert="vert270" wrap="square"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A4A6A"/>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Where Does the Money Go?</a:t>
            </a:r>
          </a:p>
        </p:txBody>
      </p:sp>
      <p:graphicFrame>
        <p:nvGraphicFramePr>
          <p:cNvPr id="6" name="Chart 5">
            <a:extLst>
              <a:ext uri="{FF2B5EF4-FFF2-40B4-BE49-F238E27FC236}">
                <a16:creationId xmlns:a16="http://schemas.microsoft.com/office/drawing/2014/main" id="{FB709612-C641-4F14-AF35-6B6BD9A222DA}"/>
              </a:ext>
            </a:extLst>
          </p:cNvPr>
          <p:cNvGraphicFramePr>
            <a:graphicFrameLocks/>
          </p:cNvGraphicFramePr>
          <p:nvPr>
            <p:extLst>
              <p:ext uri="{D42A27DB-BD31-4B8C-83A1-F6EECF244321}">
                <p14:modId xmlns:p14="http://schemas.microsoft.com/office/powerpoint/2010/main" val="1364229903"/>
              </p:ext>
            </p:extLst>
          </p:nvPr>
        </p:nvGraphicFramePr>
        <p:xfrm>
          <a:off x="4276902" y="463604"/>
          <a:ext cx="7857948" cy="5399986"/>
        </p:xfrm>
        <a:graphic>
          <a:graphicData uri="http://schemas.openxmlformats.org/drawingml/2006/chart">
            <c:chart xmlns:c="http://schemas.openxmlformats.org/drawingml/2006/chart" xmlns:r="http://schemas.openxmlformats.org/officeDocument/2006/relationships" r:id="rId7"/>
          </a:graphicData>
        </a:graphic>
      </p:graphicFrame>
      <p:pic>
        <p:nvPicPr>
          <p:cNvPr id="4" name="Graphic 3" descr="Bar graph with downward trend with solid fill">
            <a:extLst>
              <a:ext uri="{FF2B5EF4-FFF2-40B4-BE49-F238E27FC236}">
                <a16:creationId xmlns:a16="http://schemas.microsoft.com/office/drawing/2014/main" id="{717D60FA-6073-6C22-3F24-957965D5DC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2186" y="5462734"/>
            <a:ext cx="1083424" cy="1083424"/>
          </a:xfrm>
          <a:prstGeom prst="rect">
            <a:avLst/>
          </a:prstGeom>
        </p:spPr>
      </p:pic>
      <p:pic>
        <p:nvPicPr>
          <p:cNvPr id="5" name="Picture 4">
            <a:extLst>
              <a:ext uri="{FF2B5EF4-FFF2-40B4-BE49-F238E27FC236}">
                <a16:creationId xmlns:a16="http://schemas.microsoft.com/office/drawing/2014/main" id="{92D1A8C1-0283-C40F-5A9A-4725C62BD1A2}"/>
              </a:ext>
            </a:extLst>
          </p:cNvPr>
          <p:cNvPicPr>
            <a:picLocks noChangeAspect="1"/>
          </p:cNvPicPr>
          <p:nvPr/>
        </p:nvPicPr>
        <p:blipFill>
          <a:blip r:embed="rId10">
            <a:extLst>
              <a:ext uri="{28A0092B-C50C-407E-A947-70E740481C1C}">
                <a14:useLocalDpi xmlns:a14="http://schemas.microsoft.com/office/drawing/2010/main" val="0"/>
              </a:ext>
            </a:extLst>
          </a:blip>
          <a:srcRect l="81302" t="-9065" r="-1839" b="-5187"/>
          <a:stretch/>
        </p:blipFill>
        <p:spPr>
          <a:xfrm>
            <a:off x="11573164" y="6223865"/>
            <a:ext cx="618836" cy="634135"/>
          </a:xfrm>
          <a:prstGeom prst="rect">
            <a:avLst/>
          </a:prstGeom>
          <a:effectLst>
            <a:outerShdw blurRad="76200" dist="12700" dir="8100000" sy="-23000" kx="800400" algn="br" rotWithShape="0">
              <a:prstClr val="black">
                <a:alpha val="20000"/>
              </a:prstClr>
            </a:outerShdw>
          </a:effectLst>
        </p:spPr>
      </p:pic>
      <p:sp>
        <p:nvSpPr>
          <p:cNvPr id="8" name="Footer Placeholder 3">
            <a:extLst>
              <a:ext uri="{FF2B5EF4-FFF2-40B4-BE49-F238E27FC236}">
                <a16:creationId xmlns:a16="http://schemas.microsoft.com/office/drawing/2014/main" id="{6064F9B4-86C6-3340-8C9A-3B9E1924CD1D}"/>
              </a:ext>
            </a:extLst>
          </p:cNvPr>
          <p:cNvSpPr txBox="1">
            <a:spLocks/>
          </p:cNvSpPr>
          <p:nvPr/>
        </p:nvSpPr>
        <p:spPr>
          <a:xfrm>
            <a:off x="4361873" y="660233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934B"/>
                </a:solidFill>
                <a:effectLst/>
                <a:uLnTx/>
                <a:uFillTx/>
                <a:latin typeface="Century Gothic" panose="020B0502020202020204" pitchFamily="34" charset="0"/>
                <a:ea typeface="+mn-ea"/>
                <a:cs typeface="Arial" panose="020B0604020202020204" pitchFamily="34" charset="0"/>
              </a:rPr>
              <a:t>Fiscal Year 2025 City Council Budget Retreat </a:t>
            </a:r>
          </a:p>
        </p:txBody>
      </p:sp>
    </p:spTree>
    <p:extLst>
      <p:ext uri="{BB962C8B-B14F-4D97-AF65-F5344CB8AC3E}">
        <p14:creationId xmlns:p14="http://schemas.microsoft.com/office/powerpoint/2010/main" val="1503387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p:cNvSpPr/>
          <p:nvPr/>
        </p:nvSpPr>
        <p:spPr>
          <a:xfrm rot="5400000">
            <a:off x="5261672" y="-72327"/>
            <a:ext cx="1668655" cy="12192003"/>
          </a:xfrm>
          <a:prstGeom prst="rect">
            <a:avLst/>
          </a:prstGeom>
          <a:solidFill>
            <a:srgbClr val="193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Roboto"/>
              <a:ea typeface="+mn-ea"/>
              <a:cs typeface="Roboto"/>
            </a:endParaRPr>
          </a:p>
        </p:txBody>
      </p:sp>
      <p:sp>
        <p:nvSpPr>
          <p:cNvPr id="3" name="Title 2"/>
          <p:cNvSpPr>
            <a:spLocks noGrp="1"/>
          </p:cNvSpPr>
          <p:nvPr>
            <p:ph type="title"/>
          </p:nvPr>
        </p:nvSpPr>
        <p:spPr>
          <a:xfrm>
            <a:off x="2350946" y="82044"/>
            <a:ext cx="7633341" cy="660511"/>
          </a:xfrm>
          <a:solidFill>
            <a:schemeClr val="bg1"/>
          </a:solidFill>
        </p:spPr>
        <p:txBody>
          <a:bodyPr/>
          <a:lstStyle/>
          <a:p>
            <a:r>
              <a:rPr lang="en-US" sz="4000" b="1" u="sng">
                <a:solidFill>
                  <a:srgbClr val="002060"/>
                </a:solidFill>
                <a:latin typeface="Century Gothic"/>
              </a:rPr>
              <a:t>General Fund Operating Cost</a:t>
            </a:r>
            <a:endParaRPr lang="en-US" sz="4000" b="1">
              <a:solidFill>
                <a:srgbClr val="000099"/>
              </a:solidFill>
              <a:latin typeface="Century Gothic"/>
            </a:endParaRPr>
          </a:p>
        </p:txBody>
      </p:sp>
      <p:graphicFrame>
        <p:nvGraphicFramePr>
          <p:cNvPr id="4" name="Table 3">
            <a:extLst>
              <a:ext uri="{FF2B5EF4-FFF2-40B4-BE49-F238E27FC236}">
                <a16:creationId xmlns:a16="http://schemas.microsoft.com/office/drawing/2014/main" id="{8FCE7AA7-B162-2A4B-120A-CD79E526A9D0}"/>
              </a:ext>
            </a:extLst>
          </p:cNvPr>
          <p:cNvGraphicFramePr>
            <a:graphicFrameLocks noGrp="1"/>
          </p:cNvGraphicFramePr>
          <p:nvPr>
            <p:extLst>
              <p:ext uri="{D42A27DB-BD31-4B8C-83A1-F6EECF244321}">
                <p14:modId xmlns:p14="http://schemas.microsoft.com/office/powerpoint/2010/main" val="3571852466"/>
              </p:ext>
            </p:extLst>
          </p:nvPr>
        </p:nvGraphicFramePr>
        <p:xfrm>
          <a:off x="633390" y="801156"/>
          <a:ext cx="10955699" cy="4280224"/>
        </p:xfrm>
        <a:graphic>
          <a:graphicData uri="http://schemas.openxmlformats.org/drawingml/2006/table">
            <a:tbl>
              <a:tblPr/>
              <a:tblGrid>
                <a:gridCol w="2587470">
                  <a:extLst>
                    <a:ext uri="{9D8B030D-6E8A-4147-A177-3AD203B41FA5}">
                      <a16:colId xmlns:a16="http://schemas.microsoft.com/office/drawing/2014/main" val="905488873"/>
                    </a:ext>
                  </a:extLst>
                </a:gridCol>
                <a:gridCol w="2497602">
                  <a:extLst>
                    <a:ext uri="{9D8B030D-6E8A-4147-A177-3AD203B41FA5}">
                      <a16:colId xmlns:a16="http://schemas.microsoft.com/office/drawing/2014/main" val="2323311136"/>
                    </a:ext>
                  </a:extLst>
                </a:gridCol>
                <a:gridCol w="2379142">
                  <a:extLst>
                    <a:ext uri="{9D8B030D-6E8A-4147-A177-3AD203B41FA5}">
                      <a16:colId xmlns:a16="http://schemas.microsoft.com/office/drawing/2014/main" val="1629855486"/>
                    </a:ext>
                  </a:extLst>
                </a:gridCol>
                <a:gridCol w="2356802">
                  <a:extLst>
                    <a:ext uri="{9D8B030D-6E8A-4147-A177-3AD203B41FA5}">
                      <a16:colId xmlns:a16="http://schemas.microsoft.com/office/drawing/2014/main" val="3786120289"/>
                    </a:ext>
                  </a:extLst>
                </a:gridCol>
                <a:gridCol w="1134683">
                  <a:extLst>
                    <a:ext uri="{9D8B030D-6E8A-4147-A177-3AD203B41FA5}">
                      <a16:colId xmlns:a16="http://schemas.microsoft.com/office/drawing/2014/main" val="2997853090"/>
                    </a:ext>
                  </a:extLst>
                </a:gridCol>
              </a:tblGrid>
              <a:tr h="148378">
                <a:tc>
                  <a:txBody>
                    <a:bodyPr/>
                    <a:lstStyle/>
                    <a:p>
                      <a:pPr algn="l" fontAlgn="t"/>
                      <a:endParaRPr lang="en-US" sz="1100" b="1" i="0" u="none" strike="noStrike">
                        <a:solidFill>
                          <a:srgbClr val="FFFFFF"/>
                        </a:solidFill>
                        <a:effectLst/>
                        <a:latin typeface="Century Gothic" panose="020B050202020202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t"/>
                      <a:r>
                        <a:rPr lang="en-US" sz="1400" b="1" i="0" u="sng" strike="noStrike">
                          <a:solidFill>
                            <a:schemeClr val="tx1"/>
                          </a:solidFill>
                          <a:effectLst/>
                          <a:latin typeface="Century Gothic"/>
                        </a:rPr>
                        <a:t>FY23 Actual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t"/>
                      <a:r>
                        <a:rPr lang="en-US" sz="1400" b="1" i="0" u="sng" strike="noStrike">
                          <a:solidFill>
                            <a:schemeClr val="tx1"/>
                          </a:solidFill>
                          <a:effectLst/>
                          <a:latin typeface="Century Gothic"/>
                        </a:rPr>
                        <a:t>FY24 Projected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t"/>
                      <a:r>
                        <a:rPr lang="en-US" sz="1400" b="1" i="0" u="sng" strike="noStrike">
                          <a:solidFill>
                            <a:schemeClr val="tx1"/>
                          </a:solidFill>
                          <a:effectLst/>
                          <a:latin typeface="Century Gothic"/>
                        </a:rPr>
                        <a:t>FY25 Proposed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marL="0" algn="ctr" defTabSz="914377" rtl="0" eaLnBrk="1" fontAlgn="t" latinLnBrk="0" hangingPunct="1"/>
                      <a:r>
                        <a:rPr lang="en-US" sz="1400" b="1" i="0" u="sng" strike="noStrike" kern="1200">
                          <a:solidFill>
                            <a:schemeClr val="tx1"/>
                          </a:solidFill>
                          <a:effectLst/>
                          <a:latin typeface="Century Gothic"/>
                          <a:ea typeface="+mn-ea"/>
                          <a:cs typeface="+mn-cs"/>
                        </a:rPr>
                        <a:t>%Change</a:t>
                      </a:r>
                    </a:p>
                    <a:p>
                      <a:pPr marL="0" algn="ctr" defTabSz="914377" rtl="0" eaLnBrk="1" fontAlgn="t" latinLnBrk="0" hangingPunct="1"/>
                      <a:r>
                        <a:rPr lang="en-US" sz="1400" b="1" i="0" u="sng" strike="noStrike" kern="1200">
                          <a:solidFill>
                            <a:schemeClr val="tx1"/>
                          </a:solidFill>
                          <a:effectLst/>
                          <a:latin typeface="Century Gothic"/>
                          <a:ea typeface="+mn-ea"/>
                          <a:cs typeface="+mn-cs"/>
                        </a:rPr>
                        <a:t>2024 –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val="2740860172"/>
                  </a:ext>
                </a:extLst>
              </a:tr>
              <a:tr h="403667">
                <a:tc>
                  <a:txBody>
                    <a:bodyPr/>
                    <a:lstStyle/>
                    <a:p>
                      <a:pPr algn="l" fontAlgn="b">
                        <a:lnSpc>
                          <a:spcPct val="150000"/>
                        </a:lnSpc>
                      </a:pPr>
                      <a:r>
                        <a:rPr lang="en-US" sz="1600" b="1" i="0" u="none" strike="noStrike">
                          <a:solidFill>
                            <a:srgbClr val="000000"/>
                          </a:solidFill>
                          <a:effectLst/>
                          <a:latin typeface="Century Gothic"/>
                        </a:rPr>
                        <a:t>Personnel</a:t>
                      </a:r>
                    </a:p>
                  </a:txBody>
                  <a:tcPr marL="85725"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131,300,384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147,619,698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166,064,376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12.5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3859763"/>
                  </a:ext>
                </a:extLst>
              </a:tr>
              <a:tr h="550312">
                <a:tc>
                  <a:txBody>
                    <a:bodyPr/>
                    <a:lstStyle/>
                    <a:p>
                      <a:pPr algn="l" fontAlgn="b">
                        <a:lnSpc>
                          <a:spcPct val="150000"/>
                        </a:lnSpc>
                      </a:pPr>
                      <a:r>
                        <a:rPr lang="en-US" sz="1600" b="1" i="0" u="none" strike="noStrike">
                          <a:solidFill>
                            <a:srgbClr val="000000"/>
                          </a:solidFill>
                          <a:effectLst/>
                          <a:latin typeface="Century Gothic"/>
                        </a:rPr>
                        <a:t>Outside Services</a:t>
                      </a:r>
                    </a:p>
                  </a:txBody>
                  <a:tcPr marL="85725"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32,553,714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37,790,402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37,939,723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0812714"/>
                  </a:ext>
                </a:extLst>
              </a:tr>
              <a:tr h="550312">
                <a:tc>
                  <a:txBody>
                    <a:bodyPr/>
                    <a:lstStyle/>
                    <a:p>
                      <a:pPr algn="l" fontAlgn="b">
                        <a:lnSpc>
                          <a:spcPct val="150000"/>
                        </a:lnSpc>
                      </a:pPr>
                      <a:r>
                        <a:rPr lang="en-US" sz="1600" b="1" i="0" u="none" strike="noStrike">
                          <a:solidFill>
                            <a:srgbClr val="000000"/>
                          </a:solidFill>
                          <a:effectLst/>
                          <a:latin typeface="Century Gothic"/>
                        </a:rPr>
                        <a:t>Commodities</a:t>
                      </a:r>
                    </a:p>
                  </a:txBody>
                  <a:tcPr marL="85725"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8,407,990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9,940,705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10,641,795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2210259"/>
                  </a:ext>
                </a:extLst>
              </a:tr>
              <a:tr h="550312">
                <a:tc>
                  <a:txBody>
                    <a:bodyPr/>
                    <a:lstStyle/>
                    <a:p>
                      <a:pPr algn="l" fontAlgn="b">
                        <a:lnSpc>
                          <a:spcPct val="150000"/>
                        </a:lnSpc>
                      </a:pPr>
                      <a:r>
                        <a:rPr lang="en-US" sz="1600" b="1" i="0" u="none" strike="noStrike">
                          <a:solidFill>
                            <a:srgbClr val="000000"/>
                          </a:solidFill>
                          <a:effectLst/>
                          <a:latin typeface="Century Gothic"/>
                        </a:rPr>
                        <a:t>Internal Services</a:t>
                      </a:r>
                    </a:p>
                  </a:txBody>
                  <a:tcPr marL="85725"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29,891,439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31,111,058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35,769,098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15.0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408945"/>
                  </a:ext>
                </a:extLst>
              </a:tr>
              <a:tr h="550312">
                <a:tc>
                  <a:txBody>
                    <a:bodyPr/>
                    <a:lstStyle/>
                    <a:p>
                      <a:pPr algn="l" fontAlgn="b">
                        <a:lnSpc>
                          <a:spcPct val="150000"/>
                        </a:lnSpc>
                      </a:pPr>
                      <a:r>
                        <a:rPr lang="en-US" sz="1600" b="1" i="0" u="none" strike="noStrike">
                          <a:solidFill>
                            <a:srgbClr val="000000"/>
                          </a:solidFill>
                          <a:effectLst/>
                          <a:latin typeface="Century Gothic"/>
                        </a:rPr>
                        <a:t>Capital Outlay</a:t>
                      </a:r>
                    </a:p>
                  </a:txBody>
                  <a:tcPr marL="85725"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316,077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810,238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435,576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(46.2)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9779178"/>
                  </a:ext>
                </a:extLst>
              </a:tr>
              <a:tr h="550312">
                <a:tc>
                  <a:txBody>
                    <a:bodyPr/>
                    <a:lstStyle/>
                    <a:p>
                      <a:pPr algn="l" fontAlgn="b">
                        <a:lnSpc>
                          <a:spcPct val="150000"/>
                        </a:lnSpc>
                      </a:pPr>
                      <a:r>
                        <a:rPr lang="en-US" sz="1600" b="1" i="0" u="none" strike="noStrike">
                          <a:solidFill>
                            <a:srgbClr val="000000"/>
                          </a:solidFill>
                          <a:effectLst/>
                          <a:latin typeface="Century Gothic"/>
                        </a:rPr>
                        <a:t>Interfund Transfer</a:t>
                      </a:r>
                    </a:p>
                  </a:txBody>
                  <a:tcPr marL="85725"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56,660,180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45,556,023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22,189,694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(51.3)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2854861"/>
                  </a:ext>
                </a:extLst>
              </a:tr>
              <a:tr h="327564">
                <a:tc>
                  <a:txBody>
                    <a:bodyPr/>
                    <a:lstStyle/>
                    <a:p>
                      <a:pPr algn="l" fontAlgn="b">
                        <a:lnSpc>
                          <a:spcPct val="150000"/>
                        </a:lnSpc>
                      </a:pPr>
                      <a:r>
                        <a:rPr lang="en-US" sz="1600" b="1" i="0" u="none" strike="noStrike">
                          <a:solidFill>
                            <a:srgbClr val="000000"/>
                          </a:solidFill>
                          <a:effectLst/>
                          <a:latin typeface="Century Gothic"/>
                        </a:rPr>
                        <a:t>Other</a:t>
                      </a:r>
                    </a:p>
                  </a:txBody>
                  <a:tcPr marL="85725"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13,916,293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13,166,792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17,504,294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400" b="0" i="0" u="none" strike="noStrike">
                          <a:solidFill>
                            <a:srgbClr val="000000"/>
                          </a:solidFill>
                          <a:effectLst/>
                          <a:latin typeface="Century Gothic"/>
                        </a:rPr>
                        <a:t>                32.9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9275698"/>
                  </a:ext>
                </a:extLst>
              </a:tr>
              <a:tr h="327564">
                <a:tc>
                  <a:txBody>
                    <a:bodyPr/>
                    <a:lstStyle/>
                    <a:p>
                      <a:pPr algn="r" fontAlgn="b">
                        <a:lnSpc>
                          <a:spcPct val="150000"/>
                        </a:lnSpc>
                      </a:pPr>
                      <a:r>
                        <a:rPr lang="en-US" sz="2000" b="1" i="0" u="none" strike="noStrike">
                          <a:solidFill>
                            <a:srgbClr val="000000"/>
                          </a:solidFill>
                          <a:effectLst/>
                          <a:latin typeface="Century Gothic"/>
                        </a:rPr>
                        <a:t>Grand 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600" b="1" i="0" u="none" strike="noStrike">
                          <a:solidFill>
                            <a:srgbClr val="000000"/>
                          </a:solidFill>
                          <a:effectLst/>
                          <a:latin typeface="Century Gothic"/>
                        </a:rPr>
                        <a:t>                    $273,046,077</a:t>
                      </a:r>
                      <a:endParaRPr lang="en-US" sz="1600" b="1" i="0" u="none" strike="noStrike">
                        <a:solidFill>
                          <a:srgbClr val="000000"/>
                        </a:solidFill>
                        <a:effectLst/>
                        <a:latin typeface="Century Gothic" panose="020B0502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l" fontAlgn="b">
                        <a:lnSpc>
                          <a:spcPct val="150000"/>
                        </a:lnSpc>
                      </a:pPr>
                      <a:r>
                        <a:rPr lang="en-US" sz="1600" b="1" i="0" u="none" strike="noStrike">
                          <a:solidFill>
                            <a:srgbClr val="000000"/>
                          </a:solidFill>
                          <a:effectLst/>
                          <a:latin typeface="Century Gothic"/>
                        </a:rPr>
                        <a:t>                  $285,994,916</a:t>
                      </a:r>
                      <a:endParaRPr lang="en-US" sz="1600" b="1" i="0" u="none" strike="noStrike">
                        <a:solidFill>
                          <a:srgbClr val="000000"/>
                        </a:solidFill>
                        <a:effectLst/>
                        <a:latin typeface="Century Gothic" panose="020B0502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l" fontAlgn="b">
                        <a:lnSpc>
                          <a:spcPct val="150000"/>
                        </a:lnSpc>
                      </a:pPr>
                      <a:r>
                        <a:rPr lang="en-US" sz="1600" b="1" i="0" u="none" strike="noStrike">
                          <a:solidFill>
                            <a:srgbClr val="000000"/>
                          </a:solidFill>
                          <a:effectLst/>
                          <a:latin typeface="Century Gothic"/>
                        </a:rPr>
                        <a:t>                  $290,544,556</a:t>
                      </a:r>
                      <a:endParaRPr lang="en-US" sz="1600" b="1" i="0" u="none" strike="noStrike">
                        <a:solidFill>
                          <a:srgbClr val="000000"/>
                        </a:solidFill>
                        <a:effectLst/>
                        <a:latin typeface="Century Gothic" panose="020B0502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r" fontAlgn="b">
                        <a:lnSpc>
                          <a:spcPct val="150000"/>
                        </a:lnSpc>
                      </a:pPr>
                      <a:r>
                        <a:rPr lang="en-US" sz="1600" b="1" i="0" u="none" strike="noStrike">
                          <a:solidFill>
                            <a:srgbClr val="000000"/>
                          </a:solidFill>
                          <a:effectLst/>
                          <a:latin typeface="Century Gothic"/>
                        </a:rPr>
                        <a:t>         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val="4046642030"/>
                  </a:ext>
                </a:extLst>
              </a:tr>
            </a:tbl>
          </a:graphicData>
        </a:graphic>
      </p:graphicFrame>
      <p:sp>
        <p:nvSpPr>
          <p:cNvPr id="6" name="TextBox 5">
            <a:extLst>
              <a:ext uri="{FF2B5EF4-FFF2-40B4-BE49-F238E27FC236}">
                <a16:creationId xmlns:a16="http://schemas.microsoft.com/office/drawing/2014/main" id="{1906C949-6B68-0971-35F2-39B21D980EEC}"/>
              </a:ext>
            </a:extLst>
          </p:cNvPr>
          <p:cNvSpPr txBox="1"/>
          <p:nvPr/>
        </p:nvSpPr>
        <p:spPr>
          <a:xfrm>
            <a:off x="1042425" y="5916898"/>
            <a:ext cx="21976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CC5EC"/>
                </a:solidFill>
                <a:effectLst/>
                <a:uLnTx/>
                <a:uFillTx/>
                <a:latin typeface="Roboto"/>
                <a:ea typeface="+mn-ea"/>
                <a:cs typeface="Roboto"/>
              </a:rPr>
              <a:t>1.6%</a:t>
            </a:r>
            <a:r>
              <a:rPr kumimoji="0" lang="en-US" sz="2000" b="1" i="0" u="none" strike="noStrike" kern="1200" cap="none" spc="0" normalizeH="0" baseline="0" noProof="0">
                <a:ln>
                  <a:noFill/>
                </a:ln>
                <a:solidFill>
                  <a:srgbClr val="FFFF00"/>
                </a:solidFill>
                <a:effectLst/>
                <a:uLnTx/>
                <a:uFillTx/>
                <a:latin typeface="Roboto"/>
                <a:ea typeface="+mn-ea"/>
                <a:cs typeface="Roboto"/>
              </a:rPr>
              <a:t> </a:t>
            </a:r>
            <a:r>
              <a:rPr kumimoji="0" lang="en-US" sz="2000" b="0" i="0" u="none" strike="noStrike" kern="1200" cap="none" spc="0" normalizeH="0" baseline="0" noProof="0">
                <a:ln>
                  <a:noFill/>
                </a:ln>
                <a:solidFill>
                  <a:srgbClr val="FFFFFF"/>
                </a:solidFill>
                <a:effectLst/>
                <a:uLnTx/>
                <a:uFillTx/>
                <a:latin typeface="Roboto"/>
                <a:ea typeface="+mn-ea"/>
                <a:cs typeface="Roboto"/>
              </a:rPr>
              <a:t>overall increase </a:t>
            </a:r>
          </a:p>
        </p:txBody>
      </p:sp>
      <p:sp>
        <p:nvSpPr>
          <p:cNvPr id="15" name="TextBox 14">
            <a:extLst>
              <a:ext uri="{FF2B5EF4-FFF2-40B4-BE49-F238E27FC236}">
                <a16:creationId xmlns:a16="http://schemas.microsoft.com/office/drawing/2014/main" id="{6F77B776-6166-38AB-186C-B77114E09993}"/>
              </a:ext>
            </a:extLst>
          </p:cNvPr>
          <p:cNvSpPr txBox="1"/>
          <p:nvPr/>
        </p:nvSpPr>
        <p:spPr>
          <a:xfrm>
            <a:off x="4390770" y="5254281"/>
            <a:ext cx="31056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FY25</a:t>
            </a:r>
            <a:r>
              <a:rPr kumimoji="0" lang="en-US" sz="2000" b="0" i="0" u="sng" strike="noStrike" kern="1200" cap="none" spc="0" normalizeH="0" baseline="0" noProof="0">
                <a:ln>
                  <a:noFill/>
                </a:ln>
                <a:solidFill>
                  <a:srgbClr val="FFFFFF"/>
                </a:solidFill>
                <a:effectLst/>
                <a:uLnTx/>
                <a:uFillTx/>
                <a:latin typeface="Century Gothic" panose="020B0502020202020204" pitchFamily="34" charset="0"/>
                <a:ea typeface="+mn-ea"/>
                <a:cs typeface="Roboto"/>
              </a:rPr>
              <a:t> </a:t>
            </a:r>
            <a:r>
              <a:rPr kumimoji="0" lang="en-US" sz="2000" b="1" i="0" u="sng"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Expense</a:t>
            </a:r>
            <a:r>
              <a:rPr kumimoji="0" lang="en-US" sz="2000" b="0" i="0" u="sng" strike="noStrike" kern="1200" cap="none" spc="0" normalizeH="0" baseline="0" noProof="0">
                <a:ln>
                  <a:noFill/>
                </a:ln>
                <a:solidFill>
                  <a:srgbClr val="FFFFFF"/>
                </a:solidFill>
                <a:effectLst/>
                <a:uLnTx/>
                <a:uFillTx/>
                <a:latin typeface="Century Gothic" panose="020B0502020202020204" pitchFamily="34" charset="0"/>
                <a:ea typeface="+mn-ea"/>
                <a:cs typeface="Roboto"/>
              </a:rPr>
              <a:t> </a:t>
            </a:r>
            <a:r>
              <a:rPr kumimoji="0" lang="en-US" sz="2000" b="1" i="0" u="sng"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Highlights</a:t>
            </a:r>
          </a:p>
        </p:txBody>
      </p:sp>
      <p:sp>
        <p:nvSpPr>
          <p:cNvPr id="13" name="AutoShape 10" descr="46 Conservative Icons - Free in SVG, PNG, ICO - IconScout">
            <a:extLst>
              <a:ext uri="{FF2B5EF4-FFF2-40B4-BE49-F238E27FC236}">
                <a16:creationId xmlns:a16="http://schemas.microsoft.com/office/drawing/2014/main" id="{1FB54106-55AA-96AA-45CF-5A6B8163C8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Roboto"/>
              <a:ea typeface="+mn-ea"/>
              <a:cs typeface="Roboto"/>
            </a:endParaRPr>
          </a:p>
        </p:txBody>
      </p:sp>
      <p:sp>
        <p:nvSpPr>
          <p:cNvPr id="19" name="TextBox 18">
            <a:extLst>
              <a:ext uri="{FF2B5EF4-FFF2-40B4-BE49-F238E27FC236}">
                <a16:creationId xmlns:a16="http://schemas.microsoft.com/office/drawing/2014/main" id="{98D951A8-4795-1792-9F8D-D13BA602E16C}"/>
              </a:ext>
            </a:extLst>
          </p:cNvPr>
          <p:cNvSpPr txBox="1"/>
          <p:nvPr/>
        </p:nvSpPr>
        <p:spPr>
          <a:xfrm>
            <a:off x="9003538" y="5653542"/>
            <a:ext cx="30729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CC5EC"/>
                </a:solidFill>
                <a:effectLst/>
                <a:uLnTx/>
                <a:uFillTx/>
                <a:latin typeface="Roboto"/>
                <a:ea typeface="+mn-ea"/>
                <a:cs typeface="Roboto"/>
              </a:rPr>
              <a:t>Conservative Budgeting </a:t>
            </a:r>
            <a:r>
              <a:rPr kumimoji="0" lang="en-US" sz="2000" b="0" i="0" u="none" strike="noStrike" kern="1200" cap="none" spc="0" normalizeH="0" baseline="0" noProof="0">
                <a:ln>
                  <a:noFill/>
                </a:ln>
                <a:solidFill>
                  <a:srgbClr val="FFFFFF"/>
                </a:solidFill>
                <a:effectLst/>
                <a:uLnTx/>
                <a:uFillTx/>
                <a:latin typeface="Roboto"/>
                <a:ea typeface="+mn-ea"/>
                <a:cs typeface="Roboto"/>
              </a:rPr>
              <a:t>as the economic climate is uncertain</a:t>
            </a:r>
          </a:p>
        </p:txBody>
      </p:sp>
      <p:pic>
        <p:nvPicPr>
          <p:cNvPr id="8" name="Graphic 7" descr="Upward trend with solid fill">
            <a:extLst>
              <a:ext uri="{FF2B5EF4-FFF2-40B4-BE49-F238E27FC236}">
                <a16:creationId xmlns:a16="http://schemas.microsoft.com/office/drawing/2014/main" id="{265C47F6-AA69-C2F1-E6D2-3FE7EE588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395" y="5651525"/>
            <a:ext cx="965030" cy="965030"/>
          </a:xfrm>
          <a:prstGeom prst="rect">
            <a:avLst/>
          </a:prstGeom>
        </p:spPr>
      </p:pic>
      <p:pic>
        <p:nvPicPr>
          <p:cNvPr id="2" name="Graphic 1" descr="Group of women with solid fill">
            <a:extLst>
              <a:ext uri="{FF2B5EF4-FFF2-40B4-BE49-F238E27FC236}">
                <a16:creationId xmlns:a16="http://schemas.microsoft.com/office/drawing/2014/main" id="{3229BFA2-BFEA-6D47-EE6D-780396FAD9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8738" y="5701633"/>
            <a:ext cx="914400" cy="914400"/>
          </a:xfrm>
          <a:prstGeom prst="rect">
            <a:avLst/>
          </a:prstGeom>
        </p:spPr>
      </p:pic>
      <p:sp>
        <p:nvSpPr>
          <p:cNvPr id="33" name="TextBox 32">
            <a:extLst>
              <a:ext uri="{FF2B5EF4-FFF2-40B4-BE49-F238E27FC236}">
                <a16:creationId xmlns:a16="http://schemas.microsoft.com/office/drawing/2014/main" id="{B581CC25-B0A7-04FA-D53E-93F1E55A3F53}"/>
              </a:ext>
            </a:extLst>
          </p:cNvPr>
          <p:cNvSpPr txBox="1"/>
          <p:nvPr/>
        </p:nvSpPr>
        <p:spPr>
          <a:xfrm>
            <a:off x="4307241" y="5719325"/>
            <a:ext cx="36623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CC5EC"/>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Personnel represent 57.2% </a:t>
            </a: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Roboto"/>
              </a:rPr>
              <a:t>of total General Fund expenses</a:t>
            </a: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Roboto"/>
            </a:endParaRPr>
          </a:p>
        </p:txBody>
      </p:sp>
      <p:pic>
        <p:nvPicPr>
          <p:cNvPr id="9" name="Graphic 8" descr="Arrow circle with solid fill">
            <a:extLst>
              <a:ext uri="{FF2B5EF4-FFF2-40B4-BE49-F238E27FC236}">
                <a16:creationId xmlns:a16="http://schemas.microsoft.com/office/drawing/2014/main" id="{E84C6292-CB23-B36F-2F04-11938A7B47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68167" y="5535671"/>
            <a:ext cx="1133534" cy="1133534"/>
          </a:xfrm>
          <a:prstGeom prst="rect">
            <a:avLst/>
          </a:prstGeom>
        </p:spPr>
      </p:pic>
    </p:spTree>
    <p:extLst>
      <p:ext uri="{BB962C8B-B14F-4D97-AF65-F5344CB8AC3E}">
        <p14:creationId xmlns:p14="http://schemas.microsoft.com/office/powerpoint/2010/main" val="3635355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extLst>
              <a:ext uri="{BEBA8EAE-BF5A-486C-A8C5-ECC9F3942E4B}">
                <a14:imgProps xmlns:a14="http://schemas.microsoft.com/office/drawing/2010/main">
                  <a14:imgLayer r:embed="rId4">
                    <a14:imgEffect>
                      <a14:saturation sat="261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BC31D-7C9E-02E2-92F5-E00735FD4098}"/>
              </a:ext>
            </a:extLst>
          </p:cNvPr>
          <p:cNvSpPr>
            <a:spLocks noGrp="1"/>
          </p:cNvSpPr>
          <p:nvPr>
            <p:ph type="ctrTitle"/>
          </p:nvPr>
        </p:nvSpPr>
        <p:spPr>
          <a:noFill/>
          <a:ln>
            <a:noFill/>
          </a:ln>
        </p:spPr>
        <p:txBody>
          <a:bodyPr>
            <a:normAutofit fontScale="90000"/>
          </a:bodyPr>
          <a:lstStyle/>
          <a:p>
            <a:r>
              <a:rPr lang="en-US" b="1">
                <a:ln w="19050">
                  <a:solidFill>
                    <a:schemeClr val="tx1"/>
                  </a:solidFill>
                </a:ln>
                <a:solidFill>
                  <a:srgbClr val="1B934B"/>
                </a:solidFill>
                <a:latin typeface="Century Gothic" panose="020B0502020202020204" pitchFamily="34" charset="0"/>
              </a:rPr>
              <a:t>Proposed FY2</a:t>
            </a:r>
            <a:r>
              <a:rPr lang="en-US">
                <a:ln w="19050">
                  <a:solidFill>
                    <a:schemeClr val="tx1"/>
                  </a:solidFill>
                </a:ln>
                <a:solidFill>
                  <a:srgbClr val="1B934B"/>
                </a:solidFill>
              </a:rPr>
              <a:t>5</a:t>
            </a:r>
            <a:r>
              <a:rPr lang="en-US" b="1">
                <a:ln w="19050">
                  <a:solidFill>
                    <a:schemeClr val="tx1"/>
                  </a:solidFill>
                </a:ln>
                <a:solidFill>
                  <a:srgbClr val="1B934B"/>
                </a:solidFill>
                <a:latin typeface="Century Gothic" panose="020B0502020202020204" pitchFamily="34" charset="0"/>
              </a:rPr>
              <a:t>-FY29 </a:t>
            </a:r>
            <a:br>
              <a:rPr lang="en-US" b="1">
                <a:ln w="19050">
                  <a:solidFill>
                    <a:schemeClr val="tx1"/>
                  </a:solidFill>
                </a:ln>
                <a:solidFill>
                  <a:srgbClr val="1B934B"/>
                </a:solidFill>
                <a:latin typeface="Century Gothic" panose="020B0502020202020204" pitchFamily="34" charset="0"/>
              </a:rPr>
            </a:br>
            <a:r>
              <a:rPr lang="en-US" b="1">
                <a:ln w="19050">
                  <a:solidFill>
                    <a:schemeClr val="tx1"/>
                  </a:solidFill>
                </a:ln>
                <a:solidFill>
                  <a:srgbClr val="1B934B"/>
                </a:solidFill>
                <a:latin typeface="Century Gothic" panose="020B0502020202020204" pitchFamily="34" charset="0"/>
              </a:rPr>
              <a:t>Capital Improvement Program</a:t>
            </a:r>
          </a:p>
        </p:txBody>
      </p:sp>
      <p:sp>
        <p:nvSpPr>
          <p:cNvPr id="3" name="Subtitle 2">
            <a:extLst>
              <a:ext uri="{FF2B5EF4-FFF2-40B4-BE49-F238E27FC236}">
                <a16:creationId xmlns:a16="http://schemas.microsoft.com/office/drawing/2014/main" id="{D728B4E0-CCB9-9DD5-707E-2C66B4565429}"/>
              </a:ext>
            </a:extLst>
          </p:cNvPr>
          <p:cNvSpPr>
            <a:spLocks noGrp="1"/>
          </p:cNvSpPr>
          <p:nvPr>
            <p:ph type="subTitle" idx="1"/>
          </p:nvPr>
        </p:nvSpPr>
        <p:spPr>
          <a:xfrm>
            <a:off x="1524000" y="3574878"/>
            <a:ext cx="9144000" cy="1655762"/>
          </a:xfrm>
        </p:spPr>
        <p:txBody>
          <a:bodyPr>
            <a:normAutofit/>
          </a:bodyPr>
          <a:lstStyle/>
          <a:p>
            <a:r>
              <a:rPr lang="en-US" sz="2000"/>
              <a:t>Victoria Keller, Principal Budget Analyst</a:t>
            </a:r>
          </a:p>
        </p:txBody>
      </p:sp>
    </p:spTree>
    <p:extLst>
      <p:ext uri="{BB962C8B-B14F-4D97-AF65-F5344CB8AC3E}">
        <p14:creationId xmlns:p14="http://schemas.microsoft.com/office/powerpoint/2010/main" val="1624675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613C-301C-8590-F8B3-C7EEE502AB6B}"/>
              </a:ext>
            </a:extLst>
          </p:cNvPr>
          <p:cNvSpPr>
            <a:spLocks noGrp="1"/>
          </p:cNvSpPr>
          <p:nvPr>
            <p:ph type="title"/>
          </p:nvPr>
        </p:nvSpPr>
        <p:spPr/>
        <p:txBody>
          <a:bodyPr/>
          <a:lstStyle/>
          <a:p>
            <a:r>
              <a:rPr lang="en-US"/>
              <a:t>Key Discussion</a:t>
            </a:r>
          </a:p>
        </p:txBody>
      </p:sp>
      <p:sp>
        <p:nvSpPr>
          <p:cNvPr id="3" name="Content Placeholder 2">
            <a:extLst>
              <a:ext uri="{FF2B5EF4-FFF2-40B4-BE49-F238E27FC236}">
                <a16:creationId xmlns:a16="http://schemas.microsoft.com/office/drawing/2014/main" id="{B0949457-5E8B-1D9F-4893-CD60F92E6F08}"/>
              </a:ext>
            </a:extLst>
          </p:cNvPr>
          <p:cNvSpPr>
            <a:spLocks noGrp="1"/>
          </p:cNvSpPr>
          <p:nvPr>
            <p:ph sz="half" idx="1"/>
          </p:nvPr>
        </p:nvSpPr>
        <p:spPr>
          <a:xfrm>
            <a:off x="838200" y="1579544"/>
            <a:ext cx="5181600" cy="4597419"/>
          </a:xfrm>
        </p:spPr>
        <p:txBody>
          <a:bodyPr>
            <a:normAutofit/>
          </a:bodyPr>
          <a:lstStyle/>
          <a:p>
            <a:r>
              <a:rPr lang="en-US"/>
              <a:t>Active Ledger</a:t>
            </a:r>
          </a:p>
          <a:p>
            <a:endParaRPr lang="en-US"/>
          </a:p>
          <a:p>
            <a:r>
              <a:rPr lang="en-US"/>
              <a:t>5-year Plan by Fund</a:t>
            </a:r>
          </a:p>
          <a:p>
            <a:endParaRPr lang="en-US"/>
          </a:p>
          <a:p>
            <a:r>
              <a:rPr lang="en-US"/>
              <a:t>FY25 Detail</a:t>
            </a:r>
          </a:p>
        </p:txBody>
      </p:sp>
      <p:pic>
        <p:nvPicPr>
          <p:cNvPr id="6" name="Picture 5">
            <a:extLst>
              <a:ext uri="{FF2B5EF4-FFF2-40B4-BE49-F238E27FC236}">
                <a16:creationId xmlns:a16="http://schemas.microsoft.com/office/drawing/2014/main" id="{EE15659B-F8BA-414B-B11E-86EAC9DDDF49}"/>
              </a:ext>
            </a:extLst>
          </p:cNvPr>
          <p:cNvPicPr>
            <a:picLocks/>
          </p:cNvPicPr>
          <p:nvPr/>
        </p:nvPicPr>
        <p:blipFill>
          <a:blip r:embed="rId3">
            <a:extLst>
              <a:ext uri="{28A0092B-C50C-407E-A947-70E740481C1C}">
                <a14:useLocalDpi xmlns:a14="http://schemas.microsoft.com/office/drawing/2010/main" val="0"/>
              </a:ext>
            </a:extLst>
          </a:blip>
          <a:stretch/>
        </p:blipFill>
        <p:spPr>
          <a:xfrm>
            <a:off x="5788057" y="1579544"/>
            <a:ext cx="6146659" cy="459741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28842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20"/>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4" y="3588086"/>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4"/>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panose="020F0502020204030204"/>
            </a:endParaRPr>
          </a:p>
        </p:txBody>
      </p:sp>
      <p:sp>
        <p:nvSpPr>
          <p:cNvPr id="7" name="TextBox 6">
            <a:extLst>
              <a:ext uri="{FF2B5EF4-FFF2-40B4-BE49-F238E27FC236}">
                <a16:creationId xmlns:a16="http://schemas.microsoft.com/office/drawing/2014/main" id="{2C173B26-1BC0-19E5-17DD-C0B6C7B0748B}"/>
              </a:ext>
            </a:extLst>
          </p:cNvPr>
          <p:cNvSpPr txBox="1"/>
          <p:nvPr/>
        </p:nvSpPr>
        <p:spPr>
          <a:xfrm>
            <a:off x="466722" y="586855"/>
            <a:ext cx="3201366" cy="3387497"/>
          </a:xfrm>
          <a:prstGeom prst="rect">
            <a:avLst/>
          </a:prstGeom>
        </p:spPr>
        <p:txBody>
          <a:bodyPr vert="horz" lIns="60960" tIns="30480" rIns="60960" bIns="30480" rtlCol="0" anchor="b">
            <a:normAutofit/>
          </a:bodyPr>
          <a:lstStyle>
            <a:defPPr>
              <a:defRPr lang="en-US"/>
            </a:defPPr>
            <a:lvl1pPr algn="ctr">
              <a:defRPr sz="2400">
                <a:solidFill>
                  <a:prstClr val="white"/>
                </a:solidFill>
                <a:latin typeface="Century Gothic" panose="020B0502020202020204" pitchFamily="34" charset="0"/>
              </a:defRPr>
            </a:lvl1pPr>
          </a:lstStyle>
          <a:p>
            <a:pPr algn="r" defTabSz="609630">
              <a:lnSpc>
                <a:spcPct val="90000"/>
              </a:lnSpc>
              <a:spcBef>
                <a:spcPct val="0"/>
              </a:spcBef>
              <a:spcAft>
                <a:spcPts val="400"/>
              </a:spcAft>
              <a:defRPr/>
            </a:pPr>
            <a:r>
              <a:rPr lang="en-US" sz="4000" b="1" u="sng">
                <a:solidFill>
                  <a:srgbClr val="FFFFFF"/>
                </a:solidFill>
                <a:effectLst>
                  <a:outerShdw blurRad="38100" dist="38100" dir="2700000" algn="tl">
                    <a:srgbClr val="000000">
                      <a:alpha val="43137"/>
                    </a:srgbClr>
                  </a:outerShdw>
                </a:effectLst>
                <a:latin typeface="Calibri Light" panose="020F0302020204030204"/>
              </a:rPr>
              <a:t>FY25 Budget Foundations</a:t>
            </a:r>
          </a:p>
        </p:txBody>
      </p:sp>
      <p:sp>
        <p:nvSpPr>
          <p:cNvPr id="5" name="TextBox 4">
            <a:extLst>
              <a:ext uri="{FF2B5EF4-FFF2-40B4-BE49-F238E27FC236}">
                <a16:creationId xmlns:a16="http://schemas.microsoft.com/office/drawing/2014/main" id="{6A28E569-7714-BCB4-C138-EFAD36E7974D}"/>
              </a:ext>
            </a:extLst>
          </p:cNvPr>
          <p:cNvSpPr txBox="1"/>
          <p:nvPr/>
        </p:nvSpPr>
        <p:spPr>
          <a:xfrm>
            <a:off x="4810259" y="649480"/>
            <a:ext cx="6555347" cy="5546047"/>
          </a:xfrm>
          <a:prstGeom prst="rect">
            <a:avLst/>
          </a:prstGeom>
        </p:spPr>
        <p:txBody>
          <a:bodyPr vert="horz" lIns="60960" tIns="30480" rIns="60960" bIns="30480" rtlCol="0" anchor="ctr">
            <a:normAutofit/>
          </a:bodyPr>
          <a:lstStyle/>
          <a:p>
            <a:pPr marL="342917" indent="-152408" defTabSz="609630">
              <a:lnSpc>
                <a:spcPct val="90000"/>
              </a:lnSpc>
              <a:spcAft>
                <a:spcPts val="400"/>
              </a:spcAft>
              <a:buFont typeface="Arial" panose="020B0604020202020204" pitchFamily="34" charset="0"/>
              <a:buChar char="•"/>
              <a:defRPr/>
            </a:pPr>
            <a:r>
              <a:rPr lang="en-US" sz="2000" b="1" u="sng">
                <a:solidFill>
                  <a:prstClr val="black"/>
                </a:solidFill>
                <a:effectLst>
                  <a:outerShdw blurRad="38100" dist="38100" dir="2700000" algn="tl">
                    <a:srgbClr val="000000">
                      <a:alpha val="43137"/>
                    </a:srgbClr>
                  </a:outerShdw>
                </a:effectLst>
                <a:latin typeface="Calibri" panose="020F0502020204030204"/>
              </a:rPr>
              <a:t>$602 million </a:t>
            </a:r>
            <a:r>
              <a:rPr lang="en-US" sz="2000">
                <a:solidFill>
                  <a:prstClr val="black"/>
                </a:solidFill>
                <a:latin typeface="Calibri" panose="020F0502020204030204"/>
              </a:rPr>
              <a:t>proposed budget is balanced and delivers high-quality and improved services to improve the lives of residents</a:t>
            </a:r>
          </a:p>
          <a:p>
            <a:pPr indent="-152408" defTabSz="609630">
              <a:lnSpc>
                <a:spcPct val="90000"/>
              </a:lnSpc>
              <a:spcAft>
                <a:spcPts val="400"/>
              </a:spcAft>
              <a:buFont typeface="Arial" panose="020B0604020202020204" pitchFamily="34" charset="0"/>
              <a:buChar char="•"/>
              <a:defRPr/>
            </a:pPr>
            <a:endParaRPr lang="en-US" sz="2000">
              <a:solidFill>
                <a:prstClr val="black"/>
              </a:solidFill>
              <a:latin typeface="Calibri" panose="020F0502020204030204"/>
            </a:endParaRPr>
          </a:p>
          <a:p>
            <a:pPr marL="342917" indent="-152408" defTabSz="609630">
              <a:lnSpc>
                <a:spcPct val="90000"/>
              </a:lnSpc>
              <a:spcAft>
                <a:spcPts val="400"/>
              </a:spcAft>
              <a:buFont typeface="Arial" panose="020B0604020202020204" pitchFamily="34" charset="0"/>
              <a:buChar char="•"/>
              <a:defRPr/>
            </a:pPr>
            <a:r>
              <a:rPr lang="en-US" sz="2000" b="1">
                <a:solidFill>
                  <a:prstClr val="black"/>
                </a:solidFill>
                <a:effectLst>
                  <a:outerShdw blurRad="38100" dist="38100" dir="2700000" algn="tl">
                    <a:srgbClr val="000000">
                      <a:alpha val="43137"/>
                    </a:srgbClr>
                  </a:outerShdw>
                </a:effectLst>
                <a:latin typeface="Calibri" panose="020F0502020204030204"/>
              </a:rPr>
              <a:t>No tax rates increases </a:t>
            </a:r>
            <a:r>
              <a:rPr lang="en-US" sz="2000">
                <a:solidFill>
                  <a:prstClr val="black"/>
                </a:solidFill>
                <a:latin typeface="Calibri" panose="020F0502020204030204"/>
              </a:rPr>
              <a:t>and </a:t>
            </a:r>
            <a:r>
              <a:rPr lang="en-US" sz="2000" b="1">
                <a:solidFill>
                  <a:prstClr val="black"/>
                </a:solidFill>
                <a:effectLst>
                  <a:outerShdw blurRad="38100" dist="38100" dir="2700000" algn="tl">
                    <a:srgbClr val="000000">
                      <a:alpha val="43137"/>
                    </a:srgbClr>
                  </a:outerShdw>
                </a:effectLst>
                <a:latin typeface="Calibri" panose="020F0502020204030204"/>
              </a:rPr>
              <a:t>no planned draws </a:t>
            </a:r>
            <a:r>
              <a:rPr lang="en-US" sz="2000">
                <a:solidFill>
                  <a:prstClr val="black"/>
                </a:solidFill>
                <a:latin typeface="Calibri" panose="020F0502020204030204"/>
              </a:rPr>
              <a:t>from the </a:t>
            </a:r>
            <a:r>
              <a:rPr lang="en-US" sz="2000" b="1">
                <a:solidFill>
                  <a:prstClr val="black"/>
                </a:solidFill>
                <a:latin typeface="Calibri" panose="020F0502020204030204"/>
              </a:rPr>
              <a:t>General nor Enterprise Fund reserves</a:t>
            </a:r>
            <a:endParaRPr lang="en-US" sz="2000">
              <a:solidFill>
                <a:prstClr val="black"/>
              </a:solidFill>
              <a:latin typeface="Calibri" panose="020F0502020204030204"/>
            </a:endParaRPr>
          </a:p>
          <a:p>
            <a:pPr marL="342917" indent="-152408" defTabSz="609630">
              <a:lnSpc>
                <a:spcPct val="90000"/>
              </a:lnSpc>
              <a:spcAft>
                <a:spcPts val="400"/>
              </a:spcAft>
              <a:buFont typeface="Arial" panose="020B0604020202020204" pitchFamily="34" charset="0"/>
              <a:buChar char="•"/>
              <a:defRPr/>
            </a:pPr>
            <a:endParaRPr lang="en-US" sz="2000">
              <a:solidFill>
                <a:prstClr val="black"/>
              </a:solidFill>
              <a:latin typeface="Calibri" panose="020F0502020204030204"/>
            </a:endParaRPr>
          </a:p>
          <a:p>
            <a:pPr marL="342917" indent="-152408" defTabSz="609630">
              <a:lnSpc>
                <a:spcPct val="90000"/>
              </a:lnSpc>
              <a:spcAft>
                <a:spcPts val="400"/>
              </a:spcAft>
              <a:buFont typeface="Arial" panose="020B0604020202020204" pitchFamily="34" charset="0"/>
              <a:buChar char="•"/>
              <a:defRPr/>
            </a:pPr>
            <a:r>
              <a:rPr lang="en-US" sz="2000">
                <a:solidFill>
                  <a:prstClr val="black"/>
                </a:solidFill>
                <a:latin typeface="Calibri" panose="020F0502020204030204"/>
              </a:rPr>
              <a:t>Maintains </a:t>
            </a:r>
            <a:r>
              <a:rPr lang="en-US" sz="2000" b="1">
                <a:solidFill>
                  <a:prstClr val="black"/>
                </a:solidFill>
                <a:latin typeface="Calibri" panose="020F0502020204030204"/>
              </a:rPr>
              <a:t>millage rate </a:t>
            </a:r>
            <a:r>
              <a:rPr lang="en-US" sz="2000">
                <a:solidFill>
                  <a:prstClr val="black"/>
                </a:solidFill>
                <a:latin typeface="Calibri" panose="020F0502020204030204"/>
              </a:rPr>
              <a:t>at </a:t>
            </a:r>
            <a:r>
              <a:rPr lang="en-US" sz="2000" b="1" u="sng">
                <a:solidFill>
                  <a:prstClr val="black"/>
                </a:solidFill>
                <a:effectLst>
                  <a:outerShdw blurRad="38100" dist="38100" dir="2700000" algn="tl">
                    <a:srgbClr val="000000">
                      <a:alpha val="43137"/>
                    </a:srgbClr>
                  </a:outerShdw>
                </a:effectLst>
                <a:latin typeface="Calibri" panose="020F0502020204030204"/>
              </a:rPr>
              <a:t>12.20</a:t>
            </a:r>
            <a:endParaRPr lang="en-US" sz="2000">
              <a:solidFill>
                <a:prstClr val="black"/>
              </a:solidFill>
              <a:effectLst>
                <a:outerShdw blurRad="38100" dist="38100" dir="2700000" algn="tl">
                  <a:srgbClr val="000000">
                    <a:alpha val="43137"/>
                  </a:srgbClr>
                </a:outerShdw>
              </a:effectLst>
              <a:latin typeface="Calibri" panose="020F0502020204030204"/>
            </a:endParaRPr>
          </a:p>
          <a:p>
            <a:pPr marL="342917" indent="-152408" defTabSz="609630">
              <a:lnSpc>
                <a:spcPct val="90000"/>
              </a:lnSpc>
              <a:spcAft>
                <a:spcPts val="400"/>
              </a:spcAft>
              <a:buFont typeface="Arial" panose="020B0604020202020204" pitchFamily="34" charset="0"/>
              <a:buChar char="•"/>
              <a:defRPr/>
            </a:pPr>
            <a:endParaRPr lang="en-US" sz="2000">
              <a:solidFill>
                <a:prstClr val="black"/>
              </a:solidFill>
              <a:effectLst>
                <a:outerShdw blurRad="38100" dist="38100" dir="2700000" algn="tl">
                  <a:srgbClr val="000000">
                    <a:alpha val="43137"/>
                  </a:srgbClr>
                </a:outerShdw>
              </a:effectLst>
              <a:latin typeface="Calibri" panose="020F0502020204030204"/>
            </a:endParaRPr>
          </a:p>
          <a:p>
            <a:pPr marL="342917" indent="-152408" defTabSz="609630">
              <a:lnSpc>
                <a:spcPct val="90000"/>
              </a:lnSpc>
              <a:spcAft>
                <a:spcPts val="400"/>
              </a:spcAft>
              <a:buFont typeface="Arial" panose="020B0604020202020204" pitchFamily="34" charset="0"/>
              <a:buChar char="•"/>
              <a:defRPr/>
            </a:pPr>
            <a:r>
              <a:rPr lang="en-US" sz="2000">
                <a:solidFill>
                  <a:prstClr val="black"/>
                </a:solidFill>
                <a:latin typeface="Calibri" panose="020F0502020204030204"/>
              </a:rPr>
              <a:t>Approximately </a:t>
            </a:r>
            <a:r>
              <a:rPr lang="en-US" sz="2000" b="1" u="sng">
                <a:solidFill>
                  <a:prstClr val="black"/>
                </a:solidFill>
                <a:effectLst>
                  <a:outerShdw blurRad="38100" dist="38100" dir="2700000" algn="tl">
                    <a:srgbClr val="000000">
                      <a:alpha val="43137"/>
                    </a:srgbClr>
                  </a:outerShdw>
                </a:effectLst>
                <a:latin typeface="Calibri" panose="020F0502020204030204"/>
              </a:rPr>
              <a:t>$78.3 million </a:t>
            </a:r>
            <a:r>
              <a:rPr lang="en-US" sz="2000">
                <a:solidFill>
                  <a:prstClr val="black"/>
                </a:solidFill>
                <a:latin typeface="Calibri" panose="020F0502020204030204"/>
              </a:rPr>
              <a:t>in planned </a:t>
            </a:r>
            <a:r>
              <a:rPr lang="en-US" sz="2000" b="1" u="sng">
                <a:solidFill>
                  <a:prstClr val="black"/>
                </a:solidFill>
                <a:effectLst>
                  <a:outerShdw blurRad="38100" dist="38100" dir="2700000" algn="tl">
                    <a:srgbClr val="000000">
                      <a:alpha val="43137"/>
                    </a:srgbClr>
                  </a:outerShdw>
                </a:effectLst>
                <a:latin typeface="Calibri" panose="020F0502020204030204"/>
              </a:rPr>
              <a:t>capital spending</a:t>
            </a:r>
            <a:endParaRPr lang="en-US" sz="2000">
              <a:solidFill>
                <a:prstClr val="black"/>
              </a:solidFill>
              <a:latin typeface="Calibri" panose="020F0502020204030204"/>
            </a:endParaRPr>
          </a:p>
          <a:p>
            <a:pPr marL="342917" indent="-152408" defTabSz="609630">
              <a:lnSpc>
                <a:spcPct val="90000"/>
              </a:lnSpc>
              <a:spcAft>
                <a:spcPts val="400"/>
              </a:spcAft>
              <a:buFont typeface="Arial" panose="020B0604020202020204" pitchFamily="34" charset="0"/>
              <a:buChar char="•"/>
              <a:defRPr/>
            </a:pPr>
            <a:endParaRPr lang="en-US" sz="2000">
              <a:solidFill>
                <a:prstClr val="black"/>
              </a:solidFill>
              <a:latin typeface="Calibri" panose="020F0502020204030204"/>
            </a:endParaRPr>
          </a:p>
          <a:p>
            <a:pPr marL="342917" indent="-152408" defTabSz="609630">
              <a:lnSpc>
                <a:spcPct val="90000"/>
              </a:lnSpc>
              <a:spcAft>
                <a:spcPts val="400"/>
              </a:spcAft>
              <a:buFont typeface="Arial" panose="020B0604020202020204" pitchFamily="34" charset="0"/>
              <a:buChar char="•"/>
              <a:defRPr/>
            </a:pPr>
            <a:r>
              <a:rPr lang="en-US" sz="2000" b="1">
                <a:solidFill>
                  <a:prstClr val="black"/>
                </a:solidFill>
                <a:latin typeface="Calibri" panose="020F0502020204030204"/>
              </a:rPr>
              <a:t>Reserves maintained </a:t>
            </a:r>
            <a:r>
              <a:rPr lang="en-US" sz="2000">
                <a:solidFill>
                  <a:prstClr val="black"/>
                </a:solidFill>
                <a:latin typeface="Calibri" panose="020F0502020204030204"/>
              </a:rPr>
              <a:t>at </a:t>
            </a:r>
            <a:r>
              <a:rPr lang="en-US" sz="2000" b="1" u="sng">
                <a:solidFill>
                  <a:prstClr val="black"/>
                </a:solidFill>
                <a:latin typeface="Calibri" panose="020F0502020204030204"/>
              </a:rPr>
              <a:t>19%</a:t>
            </a:r>
            <a:r>
              <a:rPr lang="en-US" sz="2000">
                <a:solidFill>
                  <a:prstClr val="black"/>
                </a:solidFill>
                <a:latin typeface="Calibri" panose="020F0502020204030204"/>
              </a:rPr>
              <a:t>, covering about </a:t>
            </a:r>
            <a:r>
              <a:rPr lang="en-US" sz="2000" b="1" u="sng">
                <a:solidFill>
                  <a:prstClr val="black"/>
                </a:solidFill>
                <a:effectLst>
                  <a:outerShdw blurRad="38100" dist="38100" dir="2700000" algn="tl">
                    <a:srgbClr val="000000">
                      <a:alpha val="43137"/>
                    </a:srgbClr>
                  </a:outerShdw>
                </a:effectLst>
                <a:latin typeface="Calibri" panose="020F0502020204030204"/>
              </a:rPr>
              <a:t>60 days </a:t>
            </a:r>
            <a:r>
              <a:rPr lang="en-US" sz="2000">
                <a:solidFill>
                  <a:prstClr val="black"/>
                </a:solidFill>
                <a:latin typeface="Calibri" panose="020F0502020204030204"/>
              </a:rPr>
              <a:t>of general operating costs</a:t>
            </a:r>
          </a:p>
          <a:p>
            <a:pPr marL="342917" indent="-152408" defTabSz="609630">
              <a:lnSpc>
                <a:spcPct val="90000"/>
              </a:lnSpc>
              <a:spcAft>
                <a:spcPts val="400"/>
              </a:spcAft>
              <a:buFont typeface="Arial" panose="020B0604020202020204" pitchFamily="34" charset="0"/>
              <a:buChar char="•"/>
              <a:defRPr/>
            </a:pPr>
            <a:endParaRPr lang="en-US" sz="2000">
              <a:solidFill>
                <a:prstClr val="black"/>
              </a:solidFill>
              <a:latin typeface="Calibri" panose="020F0502020204030204"/>
            </a:endParaRPr>
          </a:p>
          <a:p>
            <a:pPr marL="342917" indent="-152408" defTabSz="609630">
              <a:lnSpc>
                <a:spcPct val="90000"/>
              </a:lnSpc>
              <a:spcAft>
                <a:spcPts val="400"/>
              </a:spcAft>
              <a:buFont typeface="Arial" panose="020B0604020202020204" pitchFamily="34" charset="0"/>
              <a:buChar char="•"/>
              <a:defRPr/>
            </a:pPr>
            <a:r>
              <a:rPr lang="en-US" sz="2000">
                <a:solidFill>
                  <a:prstClr val="black"/>
                </a:solidFill>
                <a:latin typeface="Calibri" panose="020F0502020204030204"/>
              </a:rPr>
              <a:t>Responsible contributions into City’s pension plan and addressing issues of compensation plan stagnation </a:t>
            </a:r>
          </a:p>
        </p:txBody>
      </p:sp>
    </p:spTree>
    <p:extLst>
      <p:ext uri="{BB962C8B-B14F-4D97-AF65-F5344CB8AC3E}">
        <p14:creationId xmlns:p14="http://schemas.microsoft.com/office/powerpoint/2010/main" val="1472826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A9922-F8D9-504E-789D-6247E7F7F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B182D-5A92-8F6E-FFC4-A4F52812CD08}"/>
              </a:ext>
            </a:extLst>
          </p:cNvPr>
          <p:cNvSpPr>
            <a:spLocks noGrp="1"/>
          </p:cNvSpPr>
          <p:nvPr>
            <p:ph type="title"/>
          </p:nvPr>
        </p:nvSpPr>
        <p:spPr>
          <a:xfrm>
            <a:off x="0" y="1"/>
            <a:ext cx="12192000" cy="837488"/>
          </a:xfrm>
        </p:spPr>
        <p:txBody>
          <a:bodyPr/>
          <a:lstStyle/>
          <a:p>
            <a:r>
              <a:rPr lang="en-US"/>
              <a:t>Key Discussion</a:t>
            </a:r>
          </a:p>
        </p:txBody>
      </p:sp>
      <p:sp>
        <p:nvSpPr>
          <p:cNvPr id="5" name="Title 1">
            <a:extLst>
              <a:ext uri="{FF2B5EF4-FFF2-40B4-BE49-F238E27FC236}">
                <a16:creationId xmlns:a16="http://schemas.microsoft.com/office/drawing/2014/main" id="{06E78C01-308D-C941-6C6A-0F8376F7F780}"/>
              </a:ext>
            </a:extLst>
          </p:cNvPr>
          <p:cNvSpPr txBox="1">
            <a:spLocks/>
          </p:cNvSpPr>
          <p:nvPr/>
        </p:nvSpPr>
        <p:spPr>
          <a:xfrm>
            <a:off x="0" y="0"/>
            <a:ext cx="12192000" cy="837488"/>
          </a:xfrm>
          <a:prstGeom prst="rect">
            <a:avLst/>
          </a:prstGeom>
          <a:gradFill flip="none" rotWithShape="1">
            <a:gsLst>
              <a:gs pos="0">
                <a:srgbClr val="1F497D">
                  <a:lumMod val="50000"/>
                </a:srgbClr>
              </a:gs>
              <a:gs pos="50000">
                <a:srgbClr val="1F497D"/>
              </a:gs>
              <a:gs pos="100000">
                <a:srgbClr val="1F497D">
                  <a:lumMod val="60000"/>
                  <a:lumOff val="40000"/>
                </a:srgbClr>
              </a:gs>
            </a:gsLst>
            <a:lin ang="0" scaled="1"/>
            <a:tileRect/>
          </a:gra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ln>
                  <a:solidFill>
                    <a:schemeClr val="tx1"/>
                  </a:solidFill>
                </a:ln>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ysClr val="window" lastClr="FFFFFF"/>
                </a:solidFill>
                <a:effectLst/>
                <a:uLnTx/>
                <a:uFillTx/>
                <a:latin typeface="Century Gothic" panose="020B0502020202020204" pitchFamily="34" charset="0"/>
                <a:ea typeface="+mj-ea"/>
                <a:cs typeface="+mj-cs"/>
              </a:rPr>
              <a:t>Active Ledger</a:t>
            </a:r>
          </a:p>
        </p:txBody>
      </p:sp>
      <p:sp>
        <p:nvSpPr>
          <p:cNvPr id="6" name="Content Placeholder 2">
            <a:extLst>
              <a:ext uri="{FF2B5EF4-FFF2-40B4-BE49-F238E27FC236}">
                <a16:creationId xmlns:a16="http://schemas.microsoft.com/office/drawing/2014/main" id="{B8CFB534-9543-4D0B-4B50-AC60940996C8}"/>
              </a:ext>
            </a:extLst>
          </p:cNvPr>
          <p:cNvSpPr>
            <a:spLocks noGrp="1"/>
          </p:cNvSpPr>
          <p:nvPr>
            <p:ph sz="half" idx="1"/>
          </p:nvPr>
        </p:nvSpPr>
        <p:spPr>
          <a:xfrm>
            <a:off x="838200" y="1566863"/>
            <a:ext cx="4949858" cy="4610100"/>
          </a:xfrm>
        </p:spPr>
        <p:txBody>
          <a:bodyPr>
            <a:normAutofit fontScale="92500" lnSpcReduction="20000"/>
          </a:bodyPr>
          <a:lstStyle/>
          <a:p>
            <a:r>
              <a:rPr lang="en-US" b="1">
                <a:latin typeface="Century Gothic" panose="020B0502020202020204" pitchFamily="34" charset="0"/>
              </a:rPr>
              <a:t>271 Active Projects</a:t>
            </a:r>
          </a:p>
          <a:p>
            <a:endParaRPr lang="en-US">
              <a:latin typeface="Century Gothic" panose="020B0502020202020204" pitchFamily="34" charset="0"/>
            </a:endParaRPr>
          </a:p>
          <a:p>
            <a:r>
              <a:rPr lang="en-US" b="1">
                <a:latin typeface="Century Gothic" panose="020B0502020202020204" pitchFamily="34" charset="0"/>
              </a:rPr>
              <a:t>&gt;$340M Balance</a:t>
            </a:r>
          </a:p>
          <a:p>
            <a:pPr lvl="1">
              <a:lnSpc>
                <a:spcPct val="120000"/>
              </a:lnSpc>
            </a:pPr>
            <a:r>
              <a:rPr lang="en-US">
                <a:latin typeface="Century Gothic" panose="020B0502020202020204" pitchFamily="34" charset="0"/>
              </a:rPr>
              <a:t>$63M – Drainage</a:t>
            </a:r>
          </a:p>
          <a:p>
            <a:pPr lvl="1">
              <a:lnSpc>
                <a:spcPct val="120000"/>
              </a:lnSpc>
            </a:pPr>
            <a:r>
              <a:rPr lang="en-US">
                <a:latin typeface="Century Gothic" panose="020B0502020202020204" pitchFamily="34" charset="0"/>
              </a:rPr>
              <a:t>$41M – Mobility</a:t>
            </a:r>
          </a:p>
          <a:p>
            <a:pPr lvl="1">
              <a:lnSpc>
                <a:spcPct val="120000"/>
              </a:lnSpc>
            </a:pPr>
            <a:r>
              <a:rPr lang="en-US">
                <a:latin typeface="Century Gothic" panose="020B0502020202020204" pitchFamily="34" charset="0"/>
              </a:rPr>
              <a:t>$21M – Recreation</a:t>
            </a:r>
          </a:p>
          <a:p>
            <a:pPr lvl="2"/>
            <a:endParaRPr lang="en-US">
              <a:latin typeface="Century Gothic" panose="020B0502020202020204" pitchFamily="34" charset="0"/>
            </a:endParaRPr>
          </a:p>
          <a:p>
            <a:r>
              <a:rPr lang="en-US" b="1">
                <a:latin typeface="Century Gothic" panose="020B0502020202020204" pitchFamily="34" charset="0"/>
              </a:rPr>
              <a:t>savannahga.gov/</a:t>
            </a:r>
          </a:p>
          <a:p>
            <a:pPr lvl="1">
              <a:lnSpc>
                <a:spcPct val="120000"/>
              </a:lnSpc>
              <a:spcBef>
                <a:spcPts val="600"/>
              </a:spcBef>
            </a:pPr>
            <a:r>
              <a:rPr lang="en-US" sz="1900">
                <a:latin typeface="Century Gothic" panose="020B0502020202020204" pitchFamily="34" charset="0"/>
              </a:rPr>
              <a:t>2450/Capital-Projects-Management</a:t>
            </a:r>
          </a:p>
          <a:p>
            <a:pPr lvl="1">
              <a:lnSpc>
                <a:spcPct val="120000"/>
              </a:lnSpc>
              <a:spcBef>
                <a:spcPts val="600"/>
              </a:spcBef>
            </a:pPr>
            <a:r>
              <a:rPr lang="en-US" sz="1900">
                <a:latin typeface="Century Gothic" panose="020B0502020202020204" pitchFamily="34" charset="0"/>
              </a:rPr>
              <a:t>3635/Capital-Projects-Semi-Annual-Reports</a:t>
            </a:r>
          </a:p>
          <a:p>
            <a:pPr lvl="1">
              <a:lnSpc>
                <a:spcPct val="120000"/>
              </a:lnSpc>
              <a:spcBef>
                <a:spcPts val="600"/>
              </a:spcBef>
            </a:pPr>
            <a:r>
              <a:rPr lang="en-US" sz="1900">
                <a:latin typeface="Century Gothic" panose="020B0502020202020204" pitchFamily="34" charset="0"/>
              </a:rPr>
              <a:t>3766/Get-Project-Updates</a:t>
            </a:r>
          </a:p>
        </p:txBody>
      </p:sp>
      <p:pic>
        <p:nvPicPr>
          <p:cNvPr id="15" name="Picture 14">
            <a:extLst>
              <a:ext uri="{FF2B5EF4-FFF2-40B4-BE49-F238E27FC236}">
                <a16:creationId xmlns:a16="http://schemas.microsoft.com/office/drawing/2014/main" id="{D729CF71-E0AA-BEBA-8846-7F4B0802E9CF}"/>
              </a:ext>
            </a:extLst>
          </p:cNvPr>
          <p:cNvPicPr>
            <a:picLocks noChangeAspect="1"/>
          </p:cNvPicPr>
          <p:nvPr/>
        </p:nvPicPr>
        <p:blipFill>
          <a:blip r:embed="rId3"/>
          <a:stretch>
            <a:fillRect/>
          </a:stretch>
        </p:blipFill>
        <p:spPr>
          <a:xfrm>
            <a:off x="5682369" y="1291868"/>
            <a:ext cx="6144768" cy="4610100"/>
          </a:xfrm>
          <a:prstGeom prst="rect">
            <a:avLst/>
          </a:prstGeom>
        </p:spPr>
      </p:pic>
    </p:spTree>
    <p:extLst>
      <p:ext uri="{BB962C8B-B14F-4D97-AF65-F5344CB8AC3E}">
        <p14:creationId xmlns:p14="http://schemas.microsoft.com/office/powerpoint/2010/main" val="3764080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AEF0A-A70B-AD24-9FCD-1B2EFF240A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A8665-C2CF-BF32-E2ED-AA4615BD1978}"/>
              </a:ext>
            </a:extLst>
          </p:cNvPr>
          <p:cNvSpPr txBox="1">
            <a:spLocks/>
          </p:cNvSpPr>
          <p:nvPr/>
        </p:nvSpPr>
        <p:spPr>
          <a:xfrm>
            <a:off x="0" y="0"/>
            <a:ext cx="12192000" cy="837488"/>
          </a:xfrm>
          <a:prstGeom prst="rect">
            <a:avLst/>
          </a:prstGeom>
          <a:gradFill flip="none" rotWithShape="1">
            <a:gsLst>
              <a:gs pos="0">
                <a:srgbClr val="1F497D">
                  <a:lumMod val="50000"/>
                </a:srgbClr>
              </a:gs>
              <a:gs pos="50000">
                <a:srgbClr val="1F497D"/>
              </a:gs>
              <a:gs pos="100000">
                <a:srgbClr val="1F497D">
                  <a:lumMod val="60000"/>
                  <a:lumOff val="40000"/>
                </a:srgbClr>
              </a:gs>
            </a:gsLst>
            <a:lin ang="0" scaled="1"/>
            <a:tileRect/>
          </a:gra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ln>
                  <a:solidFill>
                    <a:schemeClr val="tx1"/>
                  </a:solidFill>
                </a:ln>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ysClr val="window" lastClr="FFFFFF"/>
                </a:solidFill>
                <a:effectLst/>
                <a:uLnTx/>
                <a:uFillTx/>
                <a:latin typeface="Century Gothic" panose="020B0502020202020204" pitchFamily="34" charset="0"/>
                <a:ea typeface="+mj-ea"/>
                <a:cs typeface="+mj-cs"/>
              </a:rPr>
              <a:t>FY25-FY29 Capital Improvement Plan</a:t>
            </a:r>
          </a:p>
        </p:txBody>
      </p:sp>
      <p:pic>
        <p:nvPicPr>
          <p:cNvPr id="11" name="Picture 10">
            <a:extLst>
              <a:ext uri="{FF2B5EF4-FFF2-40B4-BE49-F238E27FC236}">
                <a16:creationId xmlns:a16="http://schemas.microsoft.com/office/drawing/2014/main" id="{7C86DCDD-C164-A7C9-FF60-E05BB23C1C3D}"/>
              </a:ext>
            </a:extLst>
          </p:cNvPr>
          <p:cNvPicPr>
            <a:picLocks noChangeAspect="1"/>
          </p:cNvPicPr>
          <p:nvPr/>
        </p:nvPicPr>
        <p:blipFill>
          <a:blip r:embed="rId3"/>
          <a:stretch>
            <a:fillRect/>
          </a:stretch>
        </p:blipFill>
        <p:spPr>
          <a:xfrm>
            <a:off x="716534" y="1019098"/>
            <a:ext cx="6310884" cy="3393948"/>
          </a:xfrm>
          <a:prstGeom prst="rect">
            <a:avLst/>
          </a:prstGeom>
        </p:spPr>
      </p:pic>
      <p:pic>
        <p:nvPicPr>
          <p:cNvPr id="13" name="Picture 12">
            <a:extLst>
              <a:ext uri="{FF2B5EF4-FFF2-40B4-BE49-F238E27FC236}">
                <a16:creationId xmlns:a16="http://schemas.microsoft.com/office/drawing/2014/main" id="{308DD9F2-C52B-3B96-CBCE-B35D620D66A6}"/>
              </a:ext>
            </a:extLst>
          </p:cNvPr>
          <p:cNvPicPr>
            <a:picLocks noChangeAspect="1"/>
          </p:cNvPicPr>
          <p:nvPr/>
        </p:nvPicPr>
        <p:blipFill>
          <a:blip r:embed="rId4"/>
          <a:stretch>
            <a:fillRect/>
          </a:stretch>
        </p:blipFill>
        <p:spPr>
          <a:xfrm>
            <a:off x="716534" y="4411726"/>
            <a:ext cx="6390132" cy="1856232"/>
          </a:xfrm>
          <a:prstGeom prst="rect">
            <a:avLst/>
          </a:prstGeom>
        </p:spPr>
      </p:pic>
      <p:sp>
        <p:nvSpPr>
          <p:cNvPr id="14" name="Content Placeholder 2">
            <a:extLst>
              <a:ext uri="{FF2B5EF4-FFF2-40B4-BE49-F238E27FC236}">
                <a16:creationId xmlns:a16="http://schemas.microsoft.com/office/drawing/2014/main" id="{CD9EB5BB-1E86-374E-C2D6-2AC983DD397C}"/>
              </a:ext>
            </a:extLst>
          </p:cNvPr>
          <p:cNvSpPr>
            <a:spLocks noGrp="1"/>
          </p:cNvSpPr>
          <p:nvPr>
            <p:ph sz="half" idx="1"/>
          </p:nvPr>
        </p:nvSpPr>
        <p:spPr>
          <a:xfrm>
            <a:off x="7299706" y="925880"/>
            <a:ext cx="4729734" cy="4976089"/>
          </a:xfrm>
        </p:spPr>
        <p:txBody>
          <a:bodyPr>
            <a:normAutofit/>
          </a:bodyPr>
          <a:lstStyle/>
          <a:p>
            <a:pPr marL="0" indent="0">
              <a:buNone/>
            </a:pPr>
            <a:r>
              <a:rPr lang="en-US" sz="1900" b="1">
                <a:latin typeface="Century Gothic" panose="020B0502020202020204" pitchFamily="34" charset="0"/>
              </a:rPr>
              <a:t>5-year Highlights</a:t>
            </a:r>
          </a:p>
          <a:p>
            <a:r>
              <a:rPr lang="en-US" sz="1900" b="1">
                <a:latin typeface="Century Gothic" panose="020B0502020202020204" pitchFamily="34" charset="0"/>
              </a:rPr>
              <a:t>5-year pay-go </a:t>
            </a:r>
            <a:r>
              <a:rPr lang="en-US" sz="1900">
                <a:latin typeface="Century Gothic" panose="020B0502020202020204" pitchFamily="34" charset="0"/>
              </a:rPr>
              <a:t>plan totals $260M</a:t>
            </a:r>
          </a:p>
          <a:p>
            <a:endParaRPr lang="en-US" sz="1900">
              <a:latin typeface="Century Gothic" panose="020B0502020202020204" pitchFamily="34" charset="0"/>
            </a:endParaRPr>
          </a:p>
          <a:p>
            <a:r>
              <a:rPr lang="en-US" sz="1900" b="1">
                <a:latin typeface="Century Gothic" panose="020B0502020202020204" pitchFamily="34" charset="0"/>
              </a:rPr>
              <a:t>General Fund </a:t>
            </a:r>
            <a:r>
              <a:rPr lang="en-US" sz="1900">
                <a:latin typeface="Century Gothic" panose="020B0502020202020204" pitchFamily="34" charset="0"/>
              </a:rPr>
              <a:t>contribution set at $8.1M</a:t>
            </a:r>
          </a:p>
          <a:p>
            <a:endParaRPr lang="en-US" sz="1900">
              <a:latin typeface="Century Gothic" panose="020B0502020202020204" pitchFamily="34" charset="0"/>
            </a:endParaRPr>
          </a:p>
          <a:p>
            <a:r>
              <a:rPr lang="en-US" sz="1900" b="1">
                <a:latin typeface="Century Gothic" panose="020B0502020202020204" pitchFamily="34" charset="0"/>
              </a:rPr>
              <a:t>SPLOST VII </a:t>
            </a:r>
            <a:r>
              <a:rPr lang="en-US" sz="1900">
                <a:latin typeface="Century Gothic" panose="020B0502020202020204" pitchFamily="34" charset="0"/>
              </a:rPr>
              <a:t>authorization expires in FY26</a:t>
            </a:r>
          </a:p>
          <a:p>
            <a:endParaRPr lang="en-US" sz="1900">
              <a:latin typeface="Century Gothic" panose="020B0502020202020204" pitchFamily="34" charset="0"/>
            </a:endParaRPr>
          </a:p>
          <a:p>
            <a:r>
              <a:rPr lang="en-US" sz="1900">
                <a:latin typeface="Century Gothic" panose="020B0502020202020204" pitchFamily="34" charset="0"/>
              </a:rPr>
              <a:t>Significant </a:t>
            </a:r>
            <a:r>
              <a:rPr lang="en-US" sz="1900" b="1">
                <a:latin typeface="Century Gothic" panose="020B0502020202020204" pitchFamily="34" charset="0"/>
              </a:rPr>
              <a:t>bond</a:t>
            </a:r>
            <a:r>
              <a:rPr lang="en-US" sz="1900">
                <a:latin typeface="Century Gothic" panose="020B0502020202020204" pitchFamily="34" charset="0"/>
              </a:rPr>
              <a:t> issuances projected</a:t>
            </a:r>
          </a:p>
          <a:p>
            <a:endParaRPr lang="en-US" sz="1900" b="1">
              <a:latin typeface="Century Gothic" panose="020B0502020202020204" pitchFamily="34" charset="0"/>
            </a:endParaRPr>
          </a:p>
        </p:txBody>
      </p:sp>
    </p:spTree>
    <p:extLst>
      <p:ext uri="{BB962C8B-B14F-4D97-AF65-F5344CB8AC3E}">
        <p14:creationId xmlns:p14="http://schemas.microsoft.com/office/powerpoint/2010/main" val="1234318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123E0-49D3-71B9-C0D0-6F776633D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4C9CE-0DED-7956-3D8C-60BF098EE7B0}"/>
              </a:ext>
            </a:extLst>
          </p:cNvPr>
          <p:cNvSpPr txBox="1">
            <a:spLocks/>
          </p:cNvSpPr>
          <p:nvPr/>
        </p:nvSpPr>
        <p:spPr>
          <a:xfrm>
            <a:off x="0" y="0"/>
            <a:ext cx="12192000" cy="837488"/>
          </a:xfrm>
          <a:prstGeom prst="rect">
            <a:avLst/>
          </a:prstGeom>
          <a:gradFill flip="none" rotWithShape="1">
            <a:gsLst>
              <a:gs pos="0">
                <a:srgbClr val="1F497D">
                  <a:lumMod val="50000"/>
                </a:srgbClr>
              </a:gs>
              <a:gs pos="50000">
                <a:srgbClr val="1F497D"/>
              </a:gs>
              <a:gs pos="100000">
                <a:srgbClr val="1F497D">
                  <a:lumMod val="60000"/>
                  <a:lumOff val="40000"/>
                </a:srgbClr>
              </a:gs>
            </a:gsLst>
            <a:lin ang="0" scaled="1"/>
            <a:tileRect/>
          </a:gra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ln>
                  <a:solidFill>
                    <a:schemeClr val="tx1"/>
                  </a:solidFill>
                </a:ln>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ysClr val="window" lastClr="FFFFFF"/>
                </a:solidFill>
                <a:effectLst/>
                <a:uLnTx/>
                <a:uFillTx/>
                <a:latin typeface="Century Gothic" panose="020B0502020202020204" pitchFamily="34" charset="0"/>
                <a:ea typeface="+mj-ea"/>
                <a:cs typeface="+mj-cs"/>
              </a:rPr>
              <a:t>FY25-FY29 Capital Improvement Plan</a:t>
            </a:r>
          </a:p>
        </p:txBody>
      </p:sp>
      <p:pic>
        <p:nvPicPr>
          <p:cNvPr id="11" name="Picture 10">
            <a:extLst>
              <a:ext uri="{FF2B5EF4-FFF2-40B4-BE49-F238E27FC236}">
                <a16:creationId xmlns:a16="http://schemas.microsoft.com/office/drawing/2014/main" id="{83C3A976-DAA0-27D2-DF5A-18305BE0D5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6534" y="1019565"/>
            <a:ext cx="6310884" cy="3393013"/>
          </a:xfrm>
          <a:prstGeom prst="rect">
            <a:avLst/>
          </a:prstGeom>
        </p:spPr>
      </p:pic>
      <p:pic>
        <p:nvPicPr>
          <p:cNvPr id="8" name="Picture 7">
            <a:extLst>
              <a:ext uri="{FF2B5EF4-FFF2-40B4-BE49-F238E27FC236}">
                <a16:creationId xmlns:a16="http://schemas.microsoft.com/office/drawing/2014/main" id="{C9551F6C-492B-56C9-9559-60BD6790F10D}"/>
              </a:ext>
            </a:extLst>
          </p:cNvPr>
          <p:cNvPicPr>
            <a:picLocks noChangeAspect="1"/>
          </p:cNvPicPr>
          <p:nvPr/>
        </p:nvPicPr>
        <p:blipFill>
          <a:blip r:embed="rId4"/>
          <a:stretch>
            <a:fillRect/>
          </a:stretch>
        </p:blipFill>
        <p:spPr>
          <a:xfrm>
            <a:off x="720344" y="4411726"/>
            <a:ext cx="6382512" cy="1248156"/>
          </a:xfrm>
          <a:prstGeom prst="rect">
            <a:avLst/>
          </a:prstGeom>
        </p:spPr>
      </p:pic>
      <p:sp>
        <p:nvSpPr>
          <p:cNvPr id="12" name="Content Placeholder 2">
            <a:extLst>
              <a:ext uri="{FF2B5EF4-FFF2-40B4-BE49-F238E27FC236}">
                <a16:creationId xmlns:a16="http://schemas.microsoft.com/office/drawing/2014/main" id="{537EC0DE-47CC-AC81-DF68-3673581335B5}"/>
              </a:ext>
            </a:extLst>
          </p:cNvPr>
          <p:cNvSpPr>
            <a:spLocks noGrp="1"/>
          </p:cNvSpPr>
          <p:nvPr>
            <p:ph sz="half" idx="1"/>
          </p:nvPr>
        </p:nvSpPr>
        <p:spPr>
          <a:xfrm>
            <a:off x="7299706" y="925880"/>
            <a:ext cx="4729734" cy="5430470"/>
          </a:xfrm>
        </p:spPr>
        <p:txBody>
          <a:bodyPr>
            <a:normAutofit/>
          </a:bodyPr>
          <a:lstStyle/>
          <a:p>
            <a:pPr marL="0" indent="0">
              <a:buNone/>
            </a:pPr>
            <a:r>
              <a:rPr lang="en-US" sz="1900" b="1">
                <a:latin typeface="Century Gothic" panose="020B0502020202020204" pitchFamily="34" charset="0"/>
              </a:rPr>
              <a:t>5-year Highlights</a:t>
            </a:r>
          </a:p>
          <a:p>
            <a:r>
              <a:rPr lang="en-US" sz="1900" b="1">
                <a:solidFill>
                  <a:schemeClr val="bg1">
                    <a:lumMod val="50000"/>
                  </a:schemeClr>
                </a:solidFill>
                <a:latin typeface="Century Gothic" panose="020B0502020202020204" pitchFamily="34" charset="0"/>
              </a:rPr>
              <a:t>5-year pay-go </a:t>
            </a:r>
            <a:r>
              <a:rPr lang="en-US" sz="1900">
                <a:solidFill>
                  <a:schemeClr val="bg1">
                    <a:lumMod val="50000"/>
                  </a:schemeClr>
                </a:solidFill>
                <a:latin typeface="Century Gothic" panose="020B0502020202020204" pitchFamily="34" charset="0"/>
              </a:rPr>
              <a:t>plan totals $260M</a:t>
            </a:r>
          </a:p>
          <a:p>
            <a:endParaRPr lang="en-US" sz="1900">
              <a:solidFill>
                <a:schemeClr val="bg1">
                  <a:lumMod val="50000"/>
                </a:schemeClr>
              </a:solidFill>
              <a:latin typeface="Century Gothic" panose="020B0502020202020204" pitchFamily="34" charset="0"/>
            </a:endParaRPr>
          </a:p>
          <a:p>
            <a:r>
              <a:rPr lang="en-US" sz="1900" b="1">
                <a:solidFill>
                  <a:schemeClr val="bg1">
                    <a:lumMod val="50000"/>
                  </a:schemeClr>
                </a:solidFill>
                <a:latin typeface="Century Gothic" panose="020B0502020202020204" pitchFamily="34" charset="0"/>
              </a:rPr>
              <a:t>General Fund </a:t>
            </a:r>
            <a:r>
              <a:rPr lang="en-US" sz="1900">
                <a:solidFill>
                  <a:schemeClr val="bg1">
                    <a:lumMod val="50000"/>
                  </a:schemeClr>
                </a:solidFill>
                <a:latin typeface="Century Gothic" panose="020B0502020202020204" pitchFamily="34" charset="0"/>
              </a:rPr>
              <a:t>contribution set at $8.1M</a:t>
            </a:r>
          </a:p>
          <a:p>
            <a:endParaRPr lang="en-US" sz="1900">
              <a:solidFill>
                <a:schemeClr val="bg1">
                  <a:lumMod val="50000"/>
                </a:schemeClr>
              </a:solidFill>
              <a:latin typeface="Century Gothic" panose="020B0502020202020204" pitchFamily="34" charset="0"/>
            </a:endParaRPr>
          </a:p>
          <a:p>
            <a:r>
              <a:rPr lang="en-US" sz="1900" b="1">
                <a:solidFill>
                  <a:schemeClr val="bg1">
                    <a:lumMod val="50000"/>
                  </a:schemeClr>
                </a:solidFill>
                <a:latin typeface="Century Gothic" panose="020B0502020202020204" pitchFamily="34" charset="0"/>
              </a:rPr>
              <a:t>SPLOST VII </a:t>
            </a:r>
            <a:r>
              <a:rPr lang="en-US" sz="1900">
                <a:solidFill>
                  <a:schemeClr val="bg1">
                    <a:lumMod val="50000"/>
                  </a:schemeClr>
                </a:solidFill>
                <a:latin typeface="Century Gothic" panose="020B0502020202020204" pitchFamily="34" charset="0"/>
              </a:rPr>
              <a:t>authorization expires in FY26</a:t>
            </a:r>
          </a:p>
          <a:p>
            <a:endParaRPr lang="en-US" sz="1900">
              <a:latin typeface="Century Gothic" panose="020B0502020202020204" pitchFamily="34" charset="0"/>
            </a:endParaRPr>
          </a:p>
          <a:p>
            <a:r>
              <a:rPr lang="en-US" sz="1900">
                <a:latin typeface="Century Gothic" panose="020B0502020202020204" pitchFamily="34" charset="0"/>
              </a:rPr>
              <a:t>Significant </a:t>
            </a:r>
            <a:r>
              <a:rPr lang="en-US" sz="1900" b="1">
                <a:latin typeface="Century Gothic" panose="020B0502020202020204" pitchFamily="34" charset="0"/>
              </a:rPr>
              <a:t>bond</a:t>
            </a:r>
            <a:r>
              <a:rPr lang="en-US" sz="1900">
                <a:latin typeface="Century Gothic" panose="020B0502020202020204" pitchFamily="34" charset="0"/>
              </a:rPr>
              <a:t> issuances projected</a:t>
            </a:r>
          </a:p>
          <a:p>
            <a:pPr lvl="1"/>
            <a:r>
              <a:rPr lang="en-US" sz="1500">
                <a:latin typeface="Century Gothic" panose="020B0502020202020204" pitchFamily="34" charset="0"/>
              </a:rPr>
              <a:t>89.9% Water &amp; Sewer</a:t>
            </a:r>
          </a:p>
          <a:p>
            <a:pPr lvl="1"/>
            <a:r>
              <a:rPr lang="en-US" sz="1500">
                <a:latin typeface="Century Gothic" panose="020B0502020202020204" pitchFamily="34" charset="0"/>
              </a:rPr>
              <a:t>General Fund – Municipal Space Planning</a:t>
            </a:r>
          </a:p>
          <a:p>
            <a:pPr lvl="1"/>
            <a:r>
              <a:rPr lang="en-US" sz="1500">
                <a:latin typeface="Century Gothic" panose="020B0502020202020204" pitchFamily="34" charset="0"/>
              </a:rPr>
              <a:t>TPD</a:t>
            </a:r>
          </a:p>
          <a:p>
            <a:pPr lvl="2"/>
            <a:r>
              <a:rPr lang="en-US" sz="1100">
                <a:latin typeface="Century Gothic" panose="020B0502020202020204" pitchFamily="34" charset="0"/>
              </a:rPr>
              <a:t>Tide to Town</a:t>
            </a:r>
          </a:p>
          <a:p>
            <a:pPr lvl="2"/>
            <a:r>
              <a:rPr lang="en-US" sz="1100">
                <a:latin typeface="Century Gothic" panose="020B0502020202020204" pitchFamily="34" charset="0"/>
              </a:rPr>
              <a:t>Savannah Waterfront Redevelopment</a:t>
            </a:r>
          </a:p>
          <a:p>
            <a:pPr lvl="2"/>
            <a:r>
              <a:rPr lang="en-US" sz="1100">
                <a:latin typeface="Century Gothic" panose="020B0502020202020204" pitchFamily="34" charset="0"/>
              </a:rPr>
              <a:t>Waterworks Building Redevelopment</a:t>
            </a:r>
          </a:p>
          <a:p>
            <a:endParaRPr lang="en-US" sz="1900" b="1">
              <a:latin typeface="Century Gothic" panose="020B0502020202020204" pitchFamily="34" charset="0"/>
            </a:endParaRPr>
          </a:p>
        </p:txBody>
      </p:sp>
    </p:spTree>
    <p:extLst>
      <p:ext uri="{BB962C8B-B14F-4D97-AF65-F5344CB8AC3E}">
        <p14:creationId xmlns:p14="http://schemas.microsoft.com/office/powerpoint/2010/main" val="21748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0F51E-4C2C-6281-B2EE-0B0ED67F1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AA65A-1081-24BF-D579-0D11F0C2B01E}"/>
              </a:ext>
            </a:extLst>
          </p:cNvPr>
          <p:cNvSpPr>
            <a:spLocks noGrp="1"/>
          </p:cNvSpPr>
          <p:nvPr>
            <p:ph type="title"/>
          </p:nvPr>
        </p:nvSpPr>
        <p:spPr>
          <a:xfrm>
            <a:off x="0" y="1"/>
            <a:ext cx="12192000" cy="837488"/>
          </a:xfrm>
        </p:spPr>
        <p:txBody>
          <a:bodyPr/>
          <a:lstStyle/>
          <a:p>
            <a:r>
              <a:rPr lang="en-US"/>
              <a:t>Key Discussion</a:t>
            </a:r>
          </a:p>
        </p:txBody>
      </p:sp>
      <p:sp>
        <p:nvSpPr>
          <p:cNvPr id="5" name="Title 1">
            <a:extLst>
              <a:ext uri="{FF2B5EF4-FFF2-40B4-BE49-F238E27FC236}">
                <a16:creationId xmlns:a16="http://schemas.microsoft.com/office/drawing/2014/main" id="{795233D8-2035-DAA6-C189-ED877DAB6DFA}"/>
              </a:ext>
            </a:extLst>
          </p:cNvPr>
          <p:cNvSpPr txBox="1">
            <a:spLocks/>
          </p:cNvSpPr>
          <p:nvPr/>
        </p:nvSpPr>
        <p:spPr>
          <a:xfrm>
            <a:off x="0" y="0"/>
            <a:ext cx="12192000" cy="837488"/>
          </a:xfrm>
          <a:prstGeom prst="rect">
            <a:avLst/>
          </a:prstGeom>
          <a:gradFill flip="none" rotWithShape="1">
            <a:gsLst>
              <a:gs pos="0">
                <a:srgbClr val="1F497D">
                  <a:lumMod val="50000"/>
                </a:srgbClr>
              </a:gs>
              <a:gs pos="50000">
                <a:srgbClr val="1F497D"/>
              </a:gs>
              <a:gs pos="100000">
                <a:srgbClr val="1F497D">
                  <a:lumMod val="60000"/>
                  <a:lumOff val="40000"/>
                </a:srgbClr>
              </a:gs>
            </a:gsLst>
            <a:lin ang="0" scaled="1"/>
            <a:tileRect/>
          </a:gra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ln>
                  <a:solidFill>
                    <a:schemeClr val="tx1"/>
                  </a:solidFill>
                </a:ln>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ysClr val="window" lastClr="FFFFFF"/>
                </a:solidFill>
                <a:effectLst/>
                <a:uLnTx/>
                <a:uFillTx/>
                <a:latin typeface="Century Gothic" panose="020B0502020202020204" pitchFamily="34" charset="0"/>
                <a:ea typeface="+mj-ea"/>
                <a:cs typeface="+mj-cs"/>
              </a:rPr>
              <a:t>FY25 Detail</a:t>
            </a:r>
          </a:p>
        </p:txBody>
      </p:sp>
      <p:sp>
        <p:nvSpPr>
          <p:cNvPr id="6" name="Content Placeholder 2">
            <a:extLst>
              <a:ext uri="{FF2B5EF4-FFF2-40B4-BE49-F238E27FC236}">
                <a16:creationId xmlns:a16="http://schemas.microsoft.com/office/drawing/2014/main" id="{47D789B6-88FA-60B3-7184-672E5A4382A4}"/>
              </a:ext>
            </a:extLst>
          </p:cNvPr>
          <p:cNvSpPr>
            <a:spLocks noGrp="1"/>
          </p:cNvSpPr>
          <p:nvPr>
            <p:ph sz="half" idx="1"/>
          </p:nvPr>
        </p:nvSpPr>
        <p:spPr>
          <a:xfrm>
            <a:off x="838200" y="1566863"/>
            <a:ext cx="4949858" cy="4610100"/>
          </a:xfrm>
        </p:spPr>
        <p:txBody>
          <a:bodyPr>
            <a:normAutofit/>
          </a:bodyPr>
          <a:lstStyle/>
          <a:p>
            <a:r>
              <a:rPr lang="en-US" b="1">
                <a:latin typeface="Century Gothic" panose="020B0502020202020204" pitchFamily="34" charset="0"/>
              </a:rPr>
              <a:t>78 Projects</a:t>
            </a:r>
          </a:p>
          <a:p>
            <a:endParaRPr lang="en-US">
              <a:latin typeface="Century Gothic" panose="020B0502020202020204" pitchFamily="34" charset="0"/>
            </a:endParaRPr>
          </a:p>
          <a:p>
            <a:r>
              <a:rPr lang="en-US" b="1">
                <a:latin typeface="Century Gothic" panose="020B0502020202020204" pitchFamily="34" charset="0"/>
              </a:rPr>
              <a:t>$78.3M</a:t>
            </a:r>
            <a:endParaRPr lang="en-US">
              <a:latin typeface="Century Gothic" panose="020B0502020202020204" pitchFamily="34" charset="0"/>
            </a:endParaRPr>
          </a:p>
          <a:p>
            <a:pPr lvl="2"/>
            <a:endParaRPr lang="en-US">
              <a:latin typeface="Century Gothic" panose="020B0502020202020204" pitchFamily="34" charset="0"/>
            </a:endParaRPr>
          </a:p>
          <a:p>
            <a:r>
              <a:rPr lang="en-US" b="1">
                <a:latin typeface="Century Gothic" panose="020B0502020202020204" pitchFamily="34" charset="0"/>
              </a:rPr>
              <a:t>Project Descriptions</a:t>
            </a:r>
          </a:p>
          <a:p>
            <a:pPr lvl="1"/>
            <a:r>
              <a:rPr lang="en-US" sz="1500">
                <a:latin typeface="Century Gothic" panose="020B0502020202020204" pitchFamily="34" charset="0"/>
              </a:rPr>
              <a:t>Improvement Category Overview p. 293</a:t>
            </a:r>
          </a:p>
          <a:p>
            <a:pPr lvl="1"/>
            <a:r>
              <a:rPr lang="en-US" sz="1500">
                <a:latin typeface="Century Gothic" panose="020B0502020202020204" pitchFamily="34" charset="0"/>
              </a:rPr>
              <a:t>Fund Descriptions &amp; Project Listings p. 295</a:t>
            </a:r>
          </a:p>
          <a:p>
            <a:pPr lvl="1"/>
            <a:r>
              <a:rPr lang="en-US" sz="1500">
                <a:latin typeface="Century Gothic" panose="020B0502020202020204" pitchFamily="34" charset="0"/>
              </a:rPr>
              <a:t>Project Pages p. 297</a:t>
            </a:r>
          </a:p>
        </p:txBody>
      </p:sp>
      <p:pic>
        <p:nvPicPr>
          <p:cNvPr id="15" name="Picture 14">
            <a:extLst>
              <a:ext uri="{FF2B5EF4-FFF2-40B4-BE49-F238E27FC236}">
                <a16:creationId xmlns:a16="http://schemas.microsoft.com/office/drawing/2014/main" id="{A429D692-1A17-7050-BB81-B80CAC9BB6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85413" y="1291868"/>
            <a:ext cx="6138680" cy="4610100"/>
          </a:xfrm>
          <a:prstGeom prst="rect">
            <a:avLst/>
          </a:prstGeom>
        </p:spPr>
      </p:pic>
    </p:spTree>
    <p:extLst>
      <p:ext uri="{BB962C8B-B14F-4D97-AF65-F5344CB8AC3E}">
        <p14:creationId xmlns:p14="http://schemas.microsoft.com/office/powerpoint/2010/main" val="722150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03A4AF-9023-DF60-A4BE-C5624540D786}"/>
              </a:ext>
            </a:extLst>
          </p:cNvPr>
          <p:cNvSpPr txBox="1"/>
          <p:nvPr/>
        </p:nvSpPr>
        <p:spPr>
          <a:xfrm>
            <a:off x="1145310" y="1018553"/>
            <a:ext cx="10076872" cy="5262979"/>
          </a:xfrm>
          <a:prstGeom prst="rect">
            <a:avLst/>
          </a:prstGeom>
          <a:solidFill>
            <a:schemeClr val="bg1">
              <a:lumMod val="85000"/>
              <a:alpha val="88000"/>
            </a:schemeClr>
          </a:solidFill>
          <a:effectLst>
            <a:softEdge rad="63500"/>
          </a:effectLst>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FY25 Proposed Budget available at </a:t>
            </a:r>
            <a:r>
              <a:rPr kumimoji="0" lang="en-US" sz="2400" b="1" i="0" u="none" strike="noStrike" kern="1200" cap="none" spc="0" normalizeH="0" baseline="0" noProof="0">
                <a:ln>
                  <a:noFill/>
                </a:ln>
                <a:solidFill>
                  <a:srgbClr val="1F497D"/>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http://www.savannahga.gov/budget</a:t>
            </a:r>
            <a:endParaRPr kumimoji="0" lang="en-US" sz="2400" b="1" i="0" u="none" strike="noStrike" kern="1200" cap="none" spc="0" normalizeH="0" baseline="0" noProof="0">
              <a:ln>
                <a:noFill/>
              </a:ln>
              <a:solidFill>
                <a:srgbClr val="1F497D"/>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Print version of the Proposed City Budget on display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City Clerk’s Office, 1</a:t>
            </a:r>
            <a:r>
              <a:rPr kumimoji="0" lang="en-US" sz="2400" b="1" i="0" u="none" strike="noStrike" kern="1200" cap="none" spc="0" normalizeH="0" baseline="30000" noProof="0">
                <a:ln>
                  <a:noFill/>
                </a:ln>
                <a:solidFill>
                  <a:prstClr val="black"/>
                </a:solidFill>
                <a:effectLst/>
                <a:uLnTx/>
                <a:uFillTx/>
                <a:latin typeface="Century Gothic" panose="020B0502020202020204" pitchFamily="34" charset="0"/>
                <a:ea typeface="+mn-ea"/>
                <a:cs typeface="+mn-cs"/>
              </a:rPr>
              <a:t>st</a:t>
            </a:r>
            <a:r>
              <a:rPr kumimoji="0" lang="en-US" sz="2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floor, City Hall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Bull Street Library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West Chatham Library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Active capital site: </a:t>
            </a:r>
            <a:r>
              <a:rPr kumimoji="0" lang="en-US" sz="2400" b="1" i="0" u="sng" strike="noStrike" kern="1200" cap="none" spc="0" normalizeH="0" baseline="0" noProof="0">
                <a:ln>
                  <a:noFill/>
                </a:ln>
                <a:solidFill>
                  <a:srgbClr val="1F497D"/>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https://savannahga.gov/2450/Capital-Projects-Management</a:t>
            </a:r>
            <a:endParaRPr kumimoji="0" lang="en-US" sz="2400" b="1" i="0" u="sng" strike="noStrike" kern="1200" cap="none" spc="0" normalizeH="0" baseline="0" noProof="0">
              <a:ln>
                <a:noFill/>
              </a:ln>
              <a:solidFill>
                <a:srgbClr val="1F497D"/>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Citizens can submit inquiries to </a:t>
            </a:r>
            <a:r>
              <a:rPr kumimoji="0" lang="en-US" sz="2400" b="1" i="0" u="none" strike="noStrike" kern="1200" cap="none" spc="0" normalizeH="0" baseline="0" noProof="0">
                <a:ln>
                  <a:noFill/>
                </a:ln>
                <a:solidFill>
                  <a:srgbClr val="1F497D"/>
                </a:solidFill>
                <a:effectLst/>
                <a:uLnTx/>
                <a:uFillTx/>
                <a:latin typeface="Century Gothic" panose="020B0502020202020204" pitchFamily="34" charset="0"/>
                <a:ea typeface="+mn-ea"/>
                <a:cs typeface="+mn-cs"/>
                <a:hlinkClick r:id="rId6">
                  <a:extLst>
                    <a:ext uri="{A12FA001-AC4F-418D-AE19-62706E023703}">
                      <ahyp:hlinkClr xmlns:ahyp="http://schemas.microsoft.com/office/drawing/2018/hyperlinkcolor" val="tx"/>
                    </a:ext>
                  </a:extLst>
                </a:hlinkClick>
              </a:rPr>
              <a:t>budgetqa@savannahga.gov</a:t>
            </a:r>
            <a:endParaRPr kumimoji="0" lang="en-US" sz="2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BF0FDF27-E501-2951-CBA7-75CA733B61F0}"/>
              </a:ext>
            </a:extLst>
          </p:cNvPr>
          <p:cNvSpPr>
            <a:spLocks noGrp="1"/>
          </p:cNvSpPr>
          <p:nvPr>
            <p:ph type="title"/>
          </p:nvPr>
        </p:nvSpPr>
        <p:spPr/>
        <p:txBody>
          <a:bodyPr/>
          <a:lstStyle/>
          <a:p>
            <a:r>
              <a:rPr lang="en-US"/>
              <a:t>Additional Resources</a:t>
            </a:r>
          </a:p>
        </p:txBody>
      </p:sp>
    </p:spTree>
    <p:extLst>
      <p:ext uri="{BB962C8B-B14F-4D97-AF65-F5344CB8AC3E}">
        <p14:creationId xmlns:p14="http://schemas.microsoft.com/office/powerpoint/2010/main" val="1799831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a:extLst>
            <a:ext uri="{FF2B5EF4-FFF2-40B4-BE49-F238E27FC236}">
              <a16:creationId xmlns:a16="http://schemas.microsoft.com/office/drawing/2014/main" id="{30D149CE-1739-33A3-5FEE-FF88F0F74F0D}"/>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631CEF47-7D33-00C1-E96F-AA4485CE7B7E}"/>
              </a:ext>
            </a:extLst>
          </p:cNvPr>
          <p:cNvSpPr/>
          <p:nvPr/>
        </p:nvSpPr>
        <p:spPr>
          <a:xfrm>
            <a:off x="-19212" y="-11016"/>
            <a:ext cx="12211212" cy="727004"/>
          </a:xfrm>
          <a:custGeom>
            <a:avLst/>
            <a:gdLst>
              <a:gd name="connsiteX0" fmla="*/ 0 w 12211212"/>
              <a:gd name="connsiteY0" fmla="*/ 0 h 727004"/>
              <a:gd name="connsiteX1" fmla="*/ 678401 w 12211212"/>
              <a:gd name="connsiteY1" fmla="*/ 0 h 727004"/>
              <a:gd name="connsiteX2" fmla="*/ 1356801 w 12211212"/>
              <a:gd name="connsiteY2" fmla="*/ 0 h 727004"/>
              <a:gd name="connsiteX3" fmla="*/ 2279426 w 12211212"/>
              <a:gd name="connsiteY3" fmla="*/ 0 h 727004"/>
              <a:gd name="connsiteX4" fmla="*/ 2835715 w 12211212"/>
              <a:gd name="connsiteY4" fmla="*/ 0 h 727004"/>
              <a:gd name="connsiteX5" fmla="*/ 3392003 w 12211212"/>
              <a:gd name="connsiteY5" fmla="*/ 0 h 727004"/>
              <a:gd name="connsiteX6" fmla="*/ 4070404 w 12211212"/>
              <a:gd name="connsiteY6" fmla="*/ 0 h 727004"/>
              <a:gd name="connsiteX7" fmla="*/ 4870917 w 12211212"/>
              <a:gd name="connsiteY7" fmla="*/ 0 h 727004"/>
              <a:gd name="connsiteX8" fmla="*/ 5671430 w 12211212"/>
              <a:gd name="connsiteY8" fmla="*/ 0 h 727004"/>
              <a:gd name="connsiteX9" fmla="*/ 6471942 w 12211212"/>
              <a:gd name="connsiteY9" fmla="*/ 0 h 727004"/>
              <a:gd name="connsiteX10" fmla="*/ 7394567 w 12211212"/>
              <a:gd name="connsiteY10" fmla="*/ 0 h 727004"/>
              <a:gd name="connsiteX11" fmla="*/ 8072968 w 12211212"/>
              <a:gd name="connsiteY11" fmla="*/ 0 h 727004"/>
              <a:gd name="connsiteX12" fmla="*/ 8873481 w 12211212"/>
              <a:gd name="connsiteY12" fmla="*/ 0 h 727004"/>
              <a:gd name="connsiteX13" fmla="*/ 9551881 w 12211212"/>
              <a:gd name="connsiteY13" fmla="*/ 0 h 727004"/>
              <a:gd name="connsiteX14" fmla="*/ 10230282 w 12211212"/>
              <a:gd name="connsiteY14" fmla="*/ 0 h 727004"/>
              <a:gd name="connsiteX15" fmla="*/ 10908683 w 12211212"/>
              <a:gd name="connsiteY15" fmla="*/ 0 h 727004"/>
              <a:gd name="connsiteX16" fmla="*/ 11220747 w 12211212"/>
              <a:gd name="connsiteY16" fmla="*/ 0 h 727004"/>
              <a:gd name="connsiteX17" fmla="*/ 12211212 w 12211212"/>
              <a:gd name="connsiteY17" fmla="*/ 0 h 727004"/>
              <a:gd name="connsiteX18" fmla="*/ 12211212 w 12211212"/>
              <a:gd name="connsiteY18" fmla="*/ 341692 h 727004"/>
              <a:gd name="connsiteX19" fmla="*/ 12211212 w 12211212"/>
              <a:gd name="connsiteY19" fmla="*/ 727004 h 727004"/>
              <a:gd name="connsiteX20" fmla="*/ 11654923 w 12211212"/>
              <a:gd name="connsiteY20" fmla="*/ 727004 h 727004"/>
              <a:gd name="connsiteX21" fmla="*/ 10976523 w 12211212"/>
              <a:gd name="connsiteY21" fmla="*/ 727004 h 727004"/>
              <a:gd name="connsiteX22" fmla="*/ 10664458 w 12211212"/>
              <a:gd name="connsiteY22" fmla="*/ 727004 h 727004"/>
              <a:gd name="connsiteX23" fmla="*/ 10108170 w 12211212"/>
              <a:gd name="connsiteY23" fmla="*/ 727004 h 727004"/>
              <a:gd name="connsiteX24" fmla="*/ 9307657 w 12211212"/>
              <a:gd name="connsiteY24" fmla="*/ 727004 h 727004"/>
              <a:gd name="connsiteX25" fmla="*/ 8873481 w 12211212"/>
              <a:gd name="connsiteY25" fmla="*/ 727004 h 727004"/>
              <a:gd name="connsiteX26" fmla="*/ 7950856 w 12211212"/>
              <a:gd name="connsiteY26" fmla="*/ 727004 h 727004"/>
              <a:gd name="connsiteX27" fmla="*/ 7028231 w 12211212"/>
              <a:gd name="connsiteY27" fmla="*/ 727004 h 727004"/>
              <a:gd name="connsiteX28" fmla="*/ 6349830 w 12211212"/>
              <a:gd name="connsiteY28" fmla="*/ 727004 h 727004"/>
              <a:gd name="connsiteX29" fmla="*/ 5427205 w 12211212"/>
              <a:gd name="connsiteY29" fmla="*/ 727004 h 727004"/>
              <a:gd name="connsiteX30" fmla="*/ 4748805 w 12211212"/>
              <a:gd name="connsiteY30" fmla="*/ 727004 h 727004"/>
              <a:gd name="connsiteX31" fmla="*/ 3948292 w 12211212"/>
              <a:gd name="connsiteY31" fmla="*/ 727004 h 727004"/>
              <a:gd name="connsiteX32" fmla="*/ 3636228 w 12211212"/>
              <a:gd name="connsiteY32" fmla="*/ 727004 h 727004"/>
              <a:gd name="connsiteX33" fmla="*/ 2713603 w 12211212"/>
              <a:gd name="connsiteY33" fmla="*/ 727004 h 727004"/>
              <a:gd name="connsiteX34" fmla="*/ 2157314 w 12211212"/>
              <a:gd name="connsiteY34" fmla="*/ 727004 h 727004"/>
              <a:gd name="connsiteX35" fmla="*/ 1356801 w 12211212"/>
              <a:gd name="connsiteY35" fmla="*/ 727004 h 727004"/>
              <a:gd name="connsiteX36" fmla="*/ 1044737 w 12211212"/>
              <a:gd name="connsiteY36" fmla="*/ 727004 h 727004"/>
              <a:gd name="connsiteX37" fmla="*/ 0 w 12211212"/>
              <a:gd name="connsiteY37" fmla="*/ 727004 h 727004"/>
              <a:gd name="connsiteX38" fmla="*/ 0 w 12211212"/>
              <a:gd name="connsiteY38" fmla="*/ 370772 h 727004"/>
              <a:gd name="connsiteX39" fmla="*/ 0 w 12211212"/>
              <a:gd name="connsiteY39" fmla="*/ 0 h 72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11212" h="727004" fill="none" extrusionOk="0">
                <a:moveTo>
                  <a:pt x="0" y="0"/>
                </a:moveTo>
                <a:cubicBezTo>
                  <a:pt x="203610" y="13158"/>
                  <a:pt x="389228" y="19908"/>
                  <a:pt x="678401" y="0"/>
                </a:cubicBezTo>
                <a:cubicBezTo>
                  <a:pt x="967574" y="-19908"/>
                  <a:pt x="1039411" y="-24662"/>
                  <a:pt x="1356801" y="0"/>
                </a:cubicBezTo>
                <a:cubicBezTo>
                  <a:pt x="1674191" y="24662"/>
                  <a:pt x="1828835" y="-18457"/>
                  <a:pt x="2279426" y="0"/>
                </a:cubicBezTo>
                <a:cubicBezTo>
                  <a:pt x="2730018" y="18457"/>
                  <a:pt x="2692548" y="-2762"/>
                  <a:pt x="2835715" y="0"/>
                </a:cubicBezTo>
                <a:cubicBezTo>
                  <a:pt x="2978882" y="2762"/>
                  <a:pt x="3170759" y="-15387"/>
                  <a:pt x="3392003" y="0"/>
                </a:cubicBezTo>
                <a:cubicBezTo>
                  <a:pt x="3613247" y="15387"/>
                  <a:pt x="3873392" y="-6048"/>
                  <a:pt x="4070404" y="0"/>
                </a:cubicBezTo>
                <a:cubicBezTo>
                  <a:pt x="4267416" y="6048"/>
                  <a:pt x="4495837" y="17457"/>
                  <a:pt x="4870917" y="0"/>
                </a:cubicBezTo>
                <a:cubicBezTo>
                  <a:pt x="5245997" y="-17457"/>
                  <a:pt x="5458040" y="28688"/>
                  <a:pt x="5671430" y="0"/>
                </a:cubicBezTo>
                <a:cubicBezTo>
                  <a:pt x="5884820" y="-28688"/>
                  <a:pt x="6136243" y="17517"/>
                  <a:pt x="6471942" y="0"/>
                </a:cubicBezTo>
                <a:cubicBezTo>
                  <a:pt x="6807641" y="-17517"/>
                  <a:pt x="7167619" y="-17736"/>
                  <a:pt x="7394567" y="0"/>
                </a:cubicBezTo>
                <a:cubicBezTo>
                  <a:pt x="7621515" y="17736"/>
                  <a:pt x="7768355" y="32376"/>
                  <a:pt x="8072968" y="0"/>
                </a:cubicBezTo>
                <a:cubicBezTo>
                  <a:pt x="8377581" y="-32376"/>
                  <a:pt x="8680940" y="29712"/>
                  <a:pt x="8873481" y="0"/>
                </a:cubicBezTo>
                <a:cubicBezTo>
                  <a:pt x="9066022" y="-29712"/>
                  <a:pt x="9217508" y="-14046"/>
                  <a:pt x="9551881" y="0"/>
                </a:cubicBezTo>
                <a:cubicBezTo>
                  <a:pt x="9886254" y="14046"/>
                  <a:pt x="10068232" y="-17301"/>
                  <a:pt x="10230282" y="0"/>
                </a:cubicBezTo>
                <a:cubicBezTo>
                  <a:pt x="10392332" y="17301"/>
                  <a:pt x="10681544" y="-5108"/>
                  <a:pt x="10908683" y="0"/>
                </a:cubicBezTo>
                <a:cubicBezTo>
                  <a:pt x="11135822" y="5108"/>
                  <a:pt x="11070019" y="7107"/>
                  <a:pt x="11220747" y="0"/>
                </a:cubicBezTo>
                <a:cubicBezTo>
                  <a:pt x="11371475" y="-7107"/>
                  <a:pt x="11842210" y="-20319"/>
                  <a:pt x="12211212" y="0"/>
                </a:cubicBezTo>
                <a:cubicBezTo>
                  <a:pt x="12207145" y="162207"/>
                  <a:pt x="12216495" y="217452"/>
                  <a:pt x="12211212" y="341692"/>
                </a:cubicBezTo>
                <a:cubicBezTo>
                  <a:pt x="12205929" y="465932"/>
                  <a:pt x="12218258" y="569016"/>
                  <a:pt x="12211212" y="727004"/>
                </a:cubicBezTo>
                <a:cubicBezTo>
                  <a:pt x="12070107" y="737674"/>
                  <a:pt x="11812366" y="703001"/>
                  <a:pt x="11654923" y="727004"/>
                </a:cubicBezTo>
                <a:cubicBezTo>
                  <a:pt x="11497480" y="751007"/>
                  <a:pt x="11136224" y="693306"/>
                  <a:pt x="10976523" y="727004"/>
                </a:cubicBezTo>
                <a:cubicBezTo>
                  <a:pt x="10816822" y="760702"/>
                  <a:pt x="10788037" y="731941"/>
                  <a:pt x="10664458" y="727004"/>
                </a:cubicBezTo>
                <a:cubicBezTo>
                  <a:pt x="10540880" y="722067"/>
                  <a:pt x="10249607" y="703844"/>
                  <a:pt x="10108170" y="727004"/>
                </a:cubicBezTo>
                <a:cubicBezTo>
                  <a:pt x="9966733" y="750164"/>
                  <a:pt x="9582525" y="739896"/>
                  <a:pt x="9307657" y="727004"/>
                </a:cubicBezTo>
                <a:cubicBezTo>
                  <a:pt x="9032789" y="714112"/>
                  <a:pt x="9015739" y="737067"/>
                  <a:pt x="8873481" y="727004"/>
                </a:cubicBezTo>
                <a:cubicBezTo>
                  <a:pt x="8731223" y="716941"/>
                  <a:pt x="8261807" y="730071"/>
                  <a:pt x="7950856" y="727004"/>
                </a:cubicBezTo>
                <a:cubicBezTo>
                  <a:pt x="7639905" y="723937"/>
                  <a:pt x="7341526" y="762745"/>
                  <a:pt x="7028231" y="727004"/>
                </a:cubicBezTo>
                <a:cubicBezTo>
                  <a:pt x="6714936" y="691263"/>
                  <a:pt x="6614070" y="723867"/>
                  <a:pt x="6349830" y="727004"/>
                </a:cubicBezTo>
                <a:cubicBezTo>
                  <a:pt x="6085590" y="730141"/>
                  <a:pt x="5636392" y="709377"/>
                  <a:pt x="5427205" y="727004"/>
                </a:cubicBezTo>
                <a:cubicBezTo>
                  <a:pt x="5218019" y="744631"/>
                  <a:pt x="4908285" y="750113"/>
                  <a:pt x="4748805" y="727004"/>
                </a:cubicBezTo>
                <a:cubicBezTo>
                  <a:pt x="4589325" y="703895"/>
                  <a:pt x="4281409" y="726027"/>
                  <a:pt x="3948292" y="727004"/>
                </a:cubicBezTo>
                <a:cubicBezTo>
                  <a:pt x="3615175" y="727981"/>
                  <a:pt x="3789933" y="739366"/>
                  <a:pt x="3636228" y="727004"/>
                </a:cubicBezTo>
                <a:cubicBezTo>
                  <a:pt x="3482523" y="714642"/>
                  <a:pt x="2969516" y="727409"/>
                  <a:pt x="2713603" y="727004"/>
                </a:cubicBezTo>
                <a:cubicBezTo>
                  <a:pt x="2457690" y="726599"/>
                  <a:pt x="2387819" y="736191"/>
                  <a:pt x="2157314" y="727004"/>
                </a:cubicBezTo>
                <a:cubicBezTo>
                  <a:pt x="1926809" y="717817"/>
                  <a:pt x="1715993" y="733818"/>
                  <a:pt x="1356801" y="727004"/>
                </a:cubicBezTo>
                <a:cubicBezTo>
                  <a:pt x="997609" y="720190"/>
                  <a:pt x="1181323" y="729741"/>
                  <a:pt x="1044737" y="727004"/>
                </a:cubicBezTo>
                <a:cubicBezTo>
                  <a:pt x="908151" y="724267"/>
                  <a:pt x="257542" y="725376"/>
                  <a:pt x="0" y="727004"/>
                </a:cubicBezTo>
                <a:cubicBezTo>
                  <a:pt x="6291" y="646472"/>
                  <a:pt x="-9732" y="514650"/>
                  <a:pt x="0" y="370772"/>
                </a:cubicBezTo>
                <a:cubicBezTo>
                  <a:pt x="9732" y="226894"/>
                  <a:pt x="-13345" y="150683"/>
                  <a:pt x="0" y="0"/>
                </a:cubicBezTo>
                <a:close/>
              </a:path>
              <a:path w="12211212" h="727004" stroke="0" extrusionOk="0">
                <a:moveTo>
                  <a:pt x="0" y="0"/>
                </a:moveTo>
                <a:cubicBezTo>
                  <a:pt x="207458" y="2695"/>
                  <a:pt x="314130" y="-3773"/>
                  <a:pt x="556289" y="0"/>
                </a:cubicBezTo>
                <a:cubicBezTo>
                  <a:pt x="798448" y="3773"/>
                  <a:pt x="794846" y="-15348"/>
                  <a:pt x="868353" y="0"/>
                </a:cubicBezTo>
                <a:cubicBezTo>
                  <a:pt x="941860" y="15348"/>
                  <a:pt x="1404661" y="23340"/>
                  <a:pt x="1790978" y="0"/>
                </a:cubicBezTo>
                <a:cubicBezTo>
                  <a:pt x="2177296" y="-23340"/>
                  <a:pt x="2186708" y="-18731"/>
                  <a:pt x="2347266" y="0"/>
                </a:cubicBezTo>
                <a:cubicBezTo>
                  <a:pt x="2507824" y="18731"/>
                  <a:pt x="2650206" y="-27246"/>
                  <a:pt x="2903555" y="0"/>
                </a:cubicBezTo>
                <a:cubicBezTo>
                  <a:pt x="3156904" y="27246"/>
                  <a:pt x="3537707" y="19935"/>
                  <a:pt x="3826180" y="0"/>
                </a:cubicBezTo>
                <a:cubicBezTo>
                  <a:pt x="4114653" y="-19935"/>
                  <a:pt x="4059015" y="-10869"/>
                  <a:pt x="4260356" y="0"/>
                </a:cubicBezTo>
                <a:cubicBezTo>
                  <a:pt x="4461697" y="10869"/>
                  <a:pt x="4782998" y="-41950"/>
                  <a:pt x="5182981" y="0"/>
                </a:cubicBezTo>
                <a:cubicBezTo>
                  <a:pt x="5582965" y="41950"/>
                  <a:pt x="5890887" y="13794"/>
                  <a:pt x="6105606" y="0"/>
                </a:cubicBezTo>
                <a:cubicBezTo>
                  <a:pt x="6320326" y="-13794"/>
                  <a:pt x="6544776" y="-24625"/>
                  <a:pt x="6784007" y="0"/>
                </a:cubicBezTo>
                <a:cubicBezTo>
                  <a:pt x="7023238" y="24625"/>
                  <a:pt x="7292631" y="31218"/>
                  <a:pt x="7706632" y="0"/>
                </a:cubicBezTo>
                <a:cubicBezTo>
                  <a:pt x="8120633" y="-31218"/>
                  <a:pt x="8013474" y="22138"/>
                  <a:pt x="8262920" y="0"/>
                </a:cubicBezTo>
                <a:cubicBezTo>
                  <a:pt x="8512366" y="-22138"/>
                  <a:pt x="8690649" y="5743"/>
                  <a:pt x="8819209" y="0"/>
                </a:cubicBezTo>
                <a:cubicBezTo>
                  <a:pt x="8947769" y="-5743"/>
                  <a:pt x="9275525" y="-11125"/>
                  <a:pt x="9619721" y="0"/>
                </a:cubicBezTo>
                <a:cubicBezTo>
                  <a:pt x="9963917" y="11125"/>
                  <a:pt x="9936879" y="-22214"/>
                  <a:pt x="10176010" y="0"/>
                </a:cubicBezTo>
                <a:cubicBezTo>
                  <a:pt x="10415141" y="22214"/>
                  <a:pt x="10794698" y="13254"/>
                  <a:pt x="11098635" y="0"/>
                </a:cubicBezTo>
                <a:cubicBezTo>
                  <a:pt x="11402572" y="-13254"/>
                  <a:pt x="11980419" y="-48137"/>
                  <a:pt x="12211212" y="0"/>
                </a:cubicBezTo>
                <a:cubicBezTo>
                  <a:pt x="12208887" y="160466"/>
                  <a:pt x="12226705" y="270361"/>
                  <a:pt x="12211212" y="363502"/>
                </a:cubicBezTo>
                <a:cubicBezTo>
                  <a:pt x="12195719" y="456643"/>
                  <a:pt x="12226514" y="545255"/>
                  <a:pt x="12211212" y="727004"/>
                </a:cubicBezTo>
                <a:cubicBezTo>
                  <a:pt x="12073709" y="721134"/>
                  <a:pt x="11986893" y="726720"/>
                  <a:pt x="11899148" y="727004"/>
                </a:cubicBezTo>
                <a:cubicBezTo>
                  <a:pt x="11811403" y="727288"/>
                  <a:pt x="11263507" y="720662"/>
                  <a:pt x="10976523" y="727004"/>
                </a:cubicBezTo>
                <a:cubicBezTo>
                  <a:pt x="10689540" y="733346"/>
                  <a:pt x="10532595" y="753508"/>
                  <a:pt x="10298122" y="727004"/>
                </a:cubicBezTo>
                <a:cubicBezTo>
                  <a:pt x="10063649" y="700500"/>
                  <a:pt x="10063818" y="744557"/>
                  <a:pt x="9863946" y="727004"/>
                </a:cubicBezTo>
                <a:cubicBezTo>
                  <a:pt x="9664074" y="709451"/>
                  <a:pt x="9362217" y="708582"/>
                  <a:pt x="9185545" y="727004"/>
                </a:cubicBezTo>
                <a:cubicBezTo>
                  <a:pt x="9008873" y="745426"/>
                  <a:pt x="9028214" y="730087"/>
                  <a:pt x="8873481" y="727004"/>
                </a:cubicBezTo>
                <a:cubicBezTo>
                  <a:pt x="8718748" y="723921"/>
                  <a:pt x="8668122" y="729773"/>
                  <a:pt x="8561416" y="727004"/>
                </a:cubicBezTo>
                <a:cubicBezTo>
                  <a:pt x="8454710" y="724235"/>
                  <a:pt x="8052479" y="722876"/>
                  <a:pt x="7883016" y="727004"/>
                </a:cubicBezTo>
                <a:cubicBezTo>
                  <a:pt x="7713553" y="731132"/>
                  <a:pt x="7633993" y="745747"/>
                  <a:pt x="7448839" y="727004"/>
                </a:cubicBezTo>
                <a:cubicBezTo>
                  <a:pt x="7263685" y="708261"/>
                  <a:pt x="6928029" y="715950"/>
                  <a:pt x="6648327" y="727004"/>
                </a:cubicBezTo>
                <a:cubicBezTo>
                  <a:pt x="6368625" y="738058"/>
                  <a:pt x="6368620" y="717781"/>
                  <a:pt x="6214150" y="727004"/>
                </a:cubicBezTo>
                <a:cubicBezTo>
                  <a:pt x="6059680" y="736227"/>
                  <a:pt x="5758221" y="687858"/>
                  <a:pt x="5413637" y="727004"/>
                </a:cubicBezTo>
                <a:cubicBezTo>
                  <a:pt x="5069053" y="766150"/>
                  <a:pt x="5189148" y="728698"/>
                  <a:pt x="5101573" y="727004"/>
                </a:cubicBezTo>
                <a:cubicBezTo>
                  <a:pt x="5013998" y="725310"/>
                  <a:pt x="4634082" y="724657"/>
                  <a:pt x="4301060" y="727004"/>
                </a:cubicBezTo>
                <a:cubicBezTo>
                  <a:pt x="3968038" y="729351"/>
                  <a:pt x="3974303" y="725593"/>
                  <a:pt x="3866884" y="727004"/>
                </a:cubicBezTo>
                <a:cubicBezTo>
                  <a:pt x="3759465" y="728415"/>
                  <a:pt x="3681692" y="717534"/>
                  <a:pt x="3554819" y="727004"/>
                </a:cubicBezTo>
                <a:cubicBezTo>
                  <a:pt x="3427947" y="736474"/>
                  <a:pt x="3306442" y="744380"/>
                  <a:pt x="3120643" y="727004"/>
                </a:cubicBezTo>
                <a:cubicBezTo>
                  <a:pt x="2934844" y="709628"/>
                  <a:pt x="2660396" y="761581"/>
                  <a:pt x="2320130" y="727004"/>
                </a:cubicBezTo>
                <a:cubicBezTo>
                  <a:pt x="1979864" y="692427"/>
                  <a:pt x="2026404" y="721950"/>
                  <a:pt x="1885954" y="727004"/>
                </a:cubicBezTo>
                <a:cubicBezTo>
                  <a:pt x="1745504" y="732058"/>
                  <a:pt x="1647157" y="722781"/>
                  <a:pt x="1573890" y="727004"/>
                </a:cubicBezTo>
                <a:cubicBezTo>
                  <a:pt x="1500623" y="731227"/>
                  <a:pt x="1233870" y="718685"/>
                  <a:pt x="1139713" y="727004"/>
                </a:cubicBezTo>
                <a:cubicBezTo>
                  <a:pt x="1045556" y="735323"/>
                  <a:pt x="762458" y="720178"/>
                  <a:pt x="583425" y="727004"/>
                </a:cubicBezTo>
                <a:cubicBezTo>
                  <a:pt x="404392" y="733830"/>
                  <a:pt x="281732" y="743277"/>
                  <a:pt x="0" y="727004"/>
                </a:cubicBezTo>
                <a:cubicBezTo>
                  <a:pt x="-1706" y="645902"/>
                  <a:pt x="16489" y="483060"/>
                  <a:pt x="0" y="378042"/>
                </a:cubicBezTo>
                <a:cubicBezTo>
                  <a:pt x="-16489" y="273024"/>
                  <a:pt x="9550" y="132386"/>
                  <a:pt x="0" y="0"/>
                </a:cubicBezTo>
                <a:close/>
              </a:path>
            </a:pathLst>
          </a:custGeom>
          <a:solidFill>
            <a:srgbClr val="457335"/>
          </a:solidFill>
          <a:ln>
            <a:solidFill>
              <a:srgbClr val="45733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808000"/>
              </a:highlight>
              <a:uLnTx/>
              <a:uFillTx/>
              <a:latin typeface="Roboto"/>
              <a:ea typeface="+mn-ea"/>
              <a:cs typeface="Roboto"/>
            </a:endParaRPr>
          </a:p>
        </p:txBody>
      </p:sp>
      <p:sp>
        <p:nvSpPr>
          <p:cNvPr id="19" name="Title 2">
            <a:extLst>
              <a:ext uri="{FF2B5EF4-FFF2-40B4-BE49-F238E27FC236}">
                <a16:creationId xmlns:a16="http://schemas.microsoft.com/office/drawing/2014/main" id="{D32D2E59-76F6-C00D-E3A8-903CD5793A85}"/>
              </a:ext>
            </a:extLst>
          </p:cNvPr>
          <p:cNvSpPr>
            <a:spLocks noGrp="1"/>
          </p:cNvSpPr>
          <p:nvPr>
            <p:ph type="title"/>
          </p:nvPr>
        </p:nvSpPr>
        <p:spPr>
          <a:xfrm>
            <a:off x="-19212" y="55477"/>
            <a:ext cx="5392742" cy="660511"/>
          </a:xfrm>
          <a:noFill/>
          <a:effectLst>
            <a:innerShdw blurRad="63500" dist="50800" dir="13500000">
              <a:prstClr val="black">
                <a:alpha val="50000"/>
              </a:prstClr>
            </a:innerShdw>
          </a:effectLst>
        </p:spPr>
        <p:txBody>
          <a:bodyPr/>
          <a:lstStyle/>
          <a:p>
            <a:r>
              <a:rPr lang="en-US" sz="4000" b="1" u="sng">
                <a:solidFill>
                  <a:schemeClr val="bg1"/>
                </a:solidFill>
                <a:effectLst>
                  <a:outerShdw blurRad="38100" dist="38100" dir="2700000" algn="tl">
                    <a:srgbClr val="000000">
                      <a:alpha val="43137"/>
                    </a:srgbClr>
                  </a:outerShdw>
                </a:effectLst>
                <a:latin typeface="Century Gothic" panose="020B0502020202020204" pitchFamily="34" charset="0"/>
              </a:rPr>
              <a:t>Budget Priority Goals</a:t>
            </a:r>
          </a:p>
        </p:txBody>
      </p:sp>
      <p:grpSp>
        <p:nvGrpSpPr>
          <p:cNvPr id="2" name="Group 1">
            <a:extLst>
              <a:ext uri="{FF2B5EF4-FFF2-40B4-BE49-F238E27FC236}">
                <a16:creationId xmlns:a16="http://schemas.microsoft.com/office/drawing/2014/main" id="{1E9A3088-95CC-E194-205B-AE6B0F534B2D}"/>
              </a:ext>
            </a:extLst>
          </p:cNvPr>
          <p:cNvGrpSpPr/>
          <p:nvPr/>
        </p:nvGrpSpPr>
        <p:grpSpPr>
          <a:xfrm>
            <a:off x="501363" y="1071045"/>
            <a:ext cx="11004506" cy="4715909"/>
            <a:chOff x="501363" y="1071045"/>
            <a:chExt cx="11004506" cy="4715909"/>
          </a:xfrm>
        </p:grpSpPr>
        <p:grpSp>
          <p:nvGrpSpPr>
            <p:cNvPr id="136" name="Group 135">
              <a:extLst>
                <a:ext uri="{FF2B5EF4-FFF2-40B4-BE49-F238E27FC236}">
                  <a16:creationId xmlns:a16="http://schemas.microsoft.com/office/drawing/2014/main" id="{3175672A-8AD2-8E5C-3A1F-739F63CA1B8C}"/>
                </a:ext>
              </a:extLst>
            </p:cNvPr>
            <p:cNvGrpSpPr/>
            <p:nvPr/>
          </p:nvGrpSpPr>
          <p:grpSpPr>
            <a:xfrm>
              <a:off x="501363" y="2685217"/>
              <a:ext cx="5187365" cy="1510442"/>
              <a:chOff x="583659" y="2970533"/>
              <a:chExt cx="5187365" cy="1510442"/>
            </a:xfrm>
          </p:grpSpPr>
          <p:grpSp>
            <p:nvGrpSpPr>
              <p:cNvPr id="128" name="Group 127">
                <a:extLst>
                  <a:ext uri="{FF2B5EF4-FFF2-40B4-BE49-F238E27FC236}">
                    <a16:creationId xmlns:a16="http://schemas.microsoft.com/office/drawing/2014/main" id="{55BCD1F5-927E-CB36-797D-4F479ABC6477}"/>
                  </a:ext>
                </a:extLst>
              </p:cNvPr>
              <p:cNvGrpSpPr/>
              <p:nvPr/>
            </p:nvGrpSpPr>
            <p:grpSpPr>
              <a:xfrm>
                <a:off x="583659" y="3149835"/>
                <a:ext cx="5187365" cy="1331140"/>
                <a:chOff x="583659" y="3149835"/>
                <a:chExt cx="5187365" cy="1331140"/>
              </a:xfrm>
            </p:grpSpPr>
            <p:grpSp>
              <p:nvGrpSpPr>
                <p:cNvPr id="94" name="Group 41">
                  <a:extLst>
                    <a:ext uri="{FF2B5EF4-FFF2-40B4-BE49-F238E27FC236}">
                      <a16:creationId xmlns:a16="http://schemas.microsoft.com/office/drawing/2014/main" id="{39603F41-A471-4562-77B6-9CDF2C22D926}"/>
                    </a:ext>
                  </a:extLst>
                </p:cNvPr>
                <p:cNvGrpSpPr/>
                <p:nvPr/>
              </p:nvGrpSpPr>
              <p:grpSpPr>
                <a:xfrm>
                  <a:off x="583659" y="3149835"/>
                  <a:ext cx="5187365" cy="1283245"/>
                  <a:chOff x="352425" y="1131025"/>
                  <a:chExt cx="8439149" cy="1157425"/>
                </a:xfrm>
              </p:grpSpPr>
              <p:sp>
                <p:nvSpPr>
                  <p:cNvPr id="95" name="Freeform 45">
                    <a:extLst>
                      <a:ext uri="{FF2B5EF4-FFF2-40B4-BE49-F238E27FC236}">
                        <a16:creationId xmlns:a16="http://schemas.microsoft.com/office/drawing/2014/main" id="{6B0A71F4-B4E5-1C3A-3936-8B9A2CE63333}"/>
                      </a:ext>
                    </a:extLst>
                  </p:cNvPr>
                  <p:cNvSpPr/>
                  <p:nvPr/>
                </p:nvSpPr>
                <p:spPr>
                  <a:xfrm>
                    <a:off x="361949" y="1152525"/>
                    <a:ext cx="8429625"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sp>
                <p:nvSpPr>
                  <p:cNvPr id="96" name="Freeform 46">
                    <a:extLst>
                      <a:ext uri="{FF2B5EF4-FFF2-40B4-BE49-F238E27FC236}">
                        <a16:creationId xmlns:a16="http://schemas.microsoft.com/office/drawing/2014/main" id="{D105F9A2-A7B8-9C50-7F10-D87D90390D70}"/>
                      </a:ext>
                    </a:extLst>
                  </p:cNvPr>
                  <p:cNvSpPr/>
                  <p:nvPr/>
                </p:nvSpPr>
                <p:spPr>
                  <a:xfrm>
                    <a:off x="352425" y="1131025"/>
                    <a:ext cx="8401050"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grpSp>
            <p:sp>
              <p:nvSpPr>
                <p:cNvPr id="111" name="Inhaltsplatzhalter 4">
                  <a:extLst>
                    <a:ext uri="{FF2B5EF4-FFF2-40B4-BE49-F238E27FC236}">
                      <a16:creationId xmlns:a16="http://schemas.microsoft.com/office/drawing/2014/main" id="{A4D65359-263D-EF3B-760F-95CF08C63E45}"/>
                    </a:ext>
                  </a:extLst>
                </p:cNvPr>
                <p:cNvSpPr txBox="1"/>
                <p:nvPr/>
              </p:nvSpPr>
              <p:spPr>
                <a:xfrm>
                  <a:off x="2200148" y="3365156"/>
                  <a:ext cx="2981241" cy="830997"/>
                </a:xfrm>
                <a:prstGeom prst="rect">
                  <a:avLst/>
                </a:prstGeom>
              </p:spPr>
              <p:txBody>
                <a:bodyPr wrap="square" lIns="0" tIns="0" rIns="0" bIns="0" anchor="ctr">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Increase Public Safety &amp; Our </a:t>
                  </a:r>
                  <a:r>
                    <a:rPr kumimoji="0" lang="en-US" sz="16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Collective</a:t>
                  </a:r>
                  <a:r>
                    <a:rPr kumimoji="0" lang="en-US" sz="18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 Sense of Security</a:t>
                  </a:r>
                </a:p>
              </p:txBody>
            </p:sp>
            <p:pic>
              <p:nvPicPr>
                <p:cNvPr id="118" name="Picture 117">
                  <a:extLst>
                    <a:ext uri="{FF2B5EF4-FFF2-40B4-BE49-F238E27FC236}">
                      <a16:creationId xmlns:a16="http://schemas.microsoft.com/office/drawing/2014/main" id="{A4F065A2-6634-D437-F3C0-842191E8E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4" y="3237995"/>
                  <a:ext cx="1265787" cy="1242980"/>
                </a:xfrm>
                <a:prstGeom prst="rect">
                  <a:avLst/>
                </a:prstGeom>
              </p:spPr>
            </p:pic>
          </p:grpSp>
          <p:sp>
            <p:nvSpPr>
              <p:cNvPr id="119" name="Freeform 11">
                <a:extLst>
                  <a:ext uri="{FF2B5EF4-FFF2-40B4-BE49-F238E27FC236}">
                    <a16:creationId xmlns:a16="http://schemas.microsoft.com/office/drawing/2014/main" id="{990C801D-AB40-F3F1-44FF-DB5E4FE3B8A8}"/>
                  </a:ext>
                </a:extLst>
              </p:cNvPr>
              <p:cNvSpPr>
                <a:spLocks noEditPoints="1"/>
              </p:cNvSpPr>
              <p:nvPr/>
            </p:nvSpPr>
            <p:spPr bwMode="auto">
              <a:xfrm rot="21547579">
                <a:off x="1235138" y="2970533"/>
                <a:ext cx="330417" cy="634216"/>
              </a:xfrm>
              <a:custGeom>
                <a:avLst/>
                <a:gdLst/>
                <a:ahLst/>
                <a:cxnLst>
                  <a:cxn ang="0">
                    <a:pos x="400" y="365"/>
                  </a:cxn>
                  <a:cxn ang="0">
                    <a:pos x="407" y="158"/>
                  </a:cxn>
                  <a:cxn ang="0">
                    <a:pos x="369" y="47"/>
                  </a:cxn>
                  <a:cxn ang="0">
                    <a:pos x="257" y="2"/>
                  </a:cxn>
                  <a:cxn ang="0">
                    <a:pos x="257" y="2"/>
                  </a:cxn>
                  <a:cxn ang="0">
                    <a:pos x="100" y="153"/>
                  </a:cxn>
                  <a:cxn ang="0">
                    <a:pos x="90" y="670"/>
                  </a:cxn>
                  <a:cxn ang="0">
                    <a:pos x="118" y="753"/>
                  </a:cxn>
                  <a:cxn ang="0">
                    <a:pos x="198" y="786"/>
                  </a:cxn>
                  <a:cxn ang="0">
                    <a:pos x="269" y="759"/>
                  </a:cxn>
                  <a:cxn ang="0">
                    <a:pos x="302" y="672"/>
                  </a:cxn>
                  <a:cxn ang="0">
                    <a:pos x="310" y="284"/>
                  </a:cxn>
                  <a:cxn ang="0">
                    <a:pos x="284" y="257"/>
                  </a:cxn>
                  <a:cxn ang="0">
                    <a:pos x="257" y="283"/>
                  </a:cxn>
                  <a:cxn ang="0">
                    <a:pos x="250" y="672"/>
                  </a:cxn>
                  <a:cxn ang="0">
                    <a:pos x="232" y="722"/>
                  </a:cxn>
                  <a:cxn ang="0">
                    <a:pos x="199" y="733"/>
                  </a:cxn>
                  <a:cxn ang="0">
                    <a:pos x="157" y="718"/>
                  </a:cxn>
                  <a:cxn ang="0">
                    <a:pos x="143" y="672"/>
                  </a:cxn>
                  <a:cxn ang="0">
                    <a:pos x="152" y="154"/>
                  </a:cxn>
                  <a:cxn ang="0">
                    <a:pos x="256" y="54"/>
                  </a:cxn>
                  <a:cxn ang="0">
                    <a:pos x="330" y="82"/>
                  </a:cxn>
                  <a:cxn ang="0">
                    <a:pos x="355" y="156"/>
                  </a:cxn>
                  <a:cxn ang="0">
                    <a:pos x="348" y="365"/>
                  </a:cxn>
                  <a:cxn ang="0">
                    <a:pos x="53" y="359"/>
                  </a:cxn>
                  <a:cxn ang="0">
                    <a:pos x="55" y="269"/>
                  </a:cxn>
                  <a:cxn ang="0">
                    <a:pos x="29" y="242"/>
                  </a:cxn>
                  <a:cxn ang="0">
                    <a:pos x="2" y="268"/>
                  </a:cxn>
                  <a:cxn ang="0">
                    <a:pos x="0" y="361"/>
                  </a:cxn>
                  <a:cxn ang="0">
                    <a:pos x="257" y="2"/>
                  </a:cxn>
                  <a:cxn ang="0">
                    <a:pos x="257" y="2"/>
                  </a:cxn>
                </a:cxnLst>
                <a:rect l="0" t="0" r="r" b="b"/>
                <a:pathLst>
                  <a:path w="411" h="786">
                    <a:moveTo>
                      <a:pt x="400" y="365"/>
                    </a:moveTo>
                    <a:cubicBezTo>
                      <a:pt x="407" y="158"/>
                      <a:pt x="407" y="158"/>
                      <a:pt x="407" y="158"/>
                    </a:cubicBezTo>
                    <a:cubicBezTo>
                      <a:pt x="407" y="157"/>
                      <a:pt x="411" y="93"/>
                      <a:pt x="369" y="47"/>
                    </a:cubicBezTo>
                    <a:cubicBezTo>
                      <a:pt x="342" y="18"/>
                      <a:pt x="305" y="3"/>
                      <a:pt x="257" y="2"/>
                    </a:cubicBezTo>
                    <a:cubicBezTo>
                      <a:pt x="257" y="2"/>
                      <a:pt x="257" y="2"/>
                      <a:pt x="257" y="2"/>
                    </a:cubicBezTo>
                    <a:cubicBezTo>
                      <a:pt x="186" y="0"/>
                      <a:pt x="102" y="26"/>
                      <a:pt x="100" y="153"/>
                    </a:cubicBezTo>
                    <a:cubicBezTo>
                      <a:pt x="90" y="670"/>
                      <a:pt x="90" y="670"/>
                      <a:pt x="90" y="670"/>
                    </a:cubicBezTo>
                    <a:cubicBezTo>
                      <a:pt x="90" y="673"/>
                      <a:pt x="87" y="720"/>
                      <a:pt x="118" y="753"/>
                    </a:cubicBezTo>
                    <a:cubicBezTo>
                      <a:pt x="137" y="774"/>
                      <a:pt x="164" y="785"/>
                      <a:pt x="198" y="786"/>
                    </a:cubicBezTo>
                    <a:cubicBezTo>
                      <a:pt x="226" y="786"/>
                      <a:pt x="251" y="777"/>
                      <a:pt x="269" y="759"/>
                    </a:cubicBezTo>
                    <a:cubicBezTo>
                      <a:pt x="302" y="727"/>
                      <a:pt x="302" y="678"/>
                      <a:pt x="302" y="672"/>
                    </a:cubicBezTo>
                    <a:cubicBezTo>
                      <a:pt x="310" y="284"/>
                      <a:pt x="310" y="284"/>
                      <a:pt x="310" y="284"/>
                    </a:cubicBezTo>
                    <a:cubicBezTo>
                      <a:pt x="310" y="269"/>
                      <a:pt x="298" y="257"/>
                      <a:pt x="284" y="257"/>
                    </a:cubicBezTo>
                    <a:cubicBezTo>
                      <a:pt x="269" y="257"/>
                      <a:pt x="257" y="268"/>
                      <a:pt x="257" y="283"/>
                    </a:cubicBezTo>
                    <a:cubicBezTo>
                      <a:pt x="250" y="672"/>
                      <a:pt x="250" y="672"/>
                      <a:pt x="250" y="672"/>
                    </a:cubicBezTo>
                    <a:cubicBezTo>
                      <a:pt x="250" y="682"/>
                      <a:pt x="246" y="708"/>
                      <a:pt x="232" y="722"/>
                    </a:cubicBezTo>
                    <a:cubicBezTo>
                      <a:pt x="224" y="730"/>
                      <a:pt x="213" y="733"/>
                      <a:pt x="199" y="733"/>
                    </a:cubicBezTo>
                    <a:cubicBezTo>
                      <a:pt x="180" y="733"/>
                      <a:pt x="167" y="728"/>
                      <a:pt x="157" y="718"/>
                    </a:cubicBezTo>
                    <a:cubicBezTo>
                      <a:pt x="141" y="701"/>
                      <a:pt x="143" y="672"/>
                      <a:pt x="143" y="672"/>
                    </a:cubicBezTo>
                    <a:cubicBezTo>
                      <a:pt x="152" y="154"/>
                      <a:pt x="152" y="154"/>
                      <a:pt x="152" y="154"/>
                    </a:cubicBezTo>
                    <a:cubicBezTo>
                      <a:pt x="153" y="104"/>
                      <a:pt x="166" y="53"/>
                      <a:pt x="256" y="54"/>
                    </a:cubicBezTo>
                    <a:cubicBezTo>
                      <a:pt x="288" y="55"/>
                      <a:pt x="313" y="64"/>
                      <a:pt x="330" y="82"/>
                    </a:cubicBezTo>
                    <a:cubicBezTo>
                      <a:pt x="357" y="111"/>
                      <a:pt x="355" y="155"/>
                      <a:pt x="355" y="156"/>
                    </a:cubicBezTo>
                    <a:cubicBezTo>
                      <a:pt x="348" y="365"/>
                      <a:pt x="348" y="365"/>
                      <a:pt x="348" y="365"/>
                    </a:cubicBezTo>
                    <a:moveTo>
                      <a:pt x="53" y="359"/>
                    </a:moveTo>
                    <a:cubicBezTo>
                      <a:pt x="55" y="269"/>
                      <a:pt x="55" y="269"/>
                      <a:pt x="55" y="269"/>
                    </a:cubicBezTo>
                    <a:cubicBezTo>
                      <a:pt x="55" y="254"/>
                      <a:pt x="43" y="242"/>
                      <a:pt x="29" y="242"/>
                    </a:cubicBezTo>
                    <a:cubicBezTo>
                      <a:pt x="14" y="242"/>
                      <a:pt x="2" y="253"/>
                      <a:pt x="2" y="268"/>
                    </a:cubicBezTo>
                    <a:cubicBezTo>
                      <a:pt x="0" y="361"/>
                      <a:pt x="0" y="361"/>
                      <a:pt x="0" y="361"/>
                    </a:cubicBezTo>
                    <a:moveTo>
                      <a:pt x="257" y="2"/>
                    </a:moveTo>
                    <a:cubicBezTo>
                      <a:pt x="257" y="2"/>
                      <a:pt x="257" y="2"/>
                      <a:pt x="257" y="2"/>
                    </a:cubicBezTo>
                  </a:path>
                </a:pathLst>
              </a:custGeom>
              <a:solidFill>
                <a:srgbClr val="002060"/>
              </a:solidFill>
              <a:ln w="9525">
                <a:no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262626"/>
                  </a:solidFill>
                  <a:effectLst/>
                  <a:uLnTx/>
                  <a:uFillTx/>
                  <a:latin typeface="Roboto"/>
                  <a:ea typeface="Roboto"/>
                  <a:cs typeface="Arial"/>
                </a:endParaRPr>
              </a:p>
            </p:txBody>
          </p:sp>
        </p:grpSp>
        <p:grpSp>
          <p:nvGrpSpPr>
            <p:cNvPr id="135" name="Group 134">
              <a:extLst>
                <a:ext uri="{FF2B5EF4-FFF2-40B4-BE49-F238E27FC236}">
                  <a16:creationId xmlns:a16="http://schemas.microsoft.com/office/drawing/2014/main" id="{C3BEE1E2-B0C6-548A-254A-BC99E787F061}"/>
                </a:ext>
              </a:extLst>
            </p:cNvPr>
            <p:cNvGrpSpPr/>
            <p:nvPr/>
          </p:nvGrpSpPr>
          <p:grpSpPr>
            <a:xfrm>
              <a:off x="501363" y="4241190"/>
              <a:ext cx="5187365" cy="1545764"/>
              <a:chOff x="583659" y="4526506"/>
              <a:chExt cx="5187365" cy="1545764"/>
            </a:xfrm>
          </p:grpSpPr>
          <p:grpSp>
            <p:nvGrpSpPr>
              <p:cNvPr id="129" name="Group 128">
                <a:extLst>
                  <a:ext uri="{FF2B5EF4-FFF2-40B4-BE49-F238E27FC236}">
                    <a16:creationId xmlns:a16="http://schemas.microsoft.com/office/drawing/2014/main" id="{6FB3C14F-A7B6-50C8-DC62-4A3543506748}"/>
                  </a:ext>
                </a:extLst>
              </p:cNvPr>
              <p:cNvGrpSpPr/>
              <p:nvPr/>
            </p:nvGrpSpPr>
            <p:grpSpPr>
              <a:xfrm>
                <a:off x="583659" y="4699280"/>
                <a:ext cx="5187365" cy="1372990"/>
                <a:chOff x="583659" y="4699280"/>
                <a:chExt cx="5187365" cy="1372990"/>
              </a:xfrm>
            </p:grpSpPr>
            <p:grpSp>
              <p:nvGrpSpPr>
                <p:cNvPr id="97" name="Group 48">
                  <a:extLst>
                    <a:ext uri="{FF2B5EF4-FFF2-40B4-BE49-F238E27FC236}">
                      <a16:creationId xmlns:a16="http://schemas.microsoft.com/office/drawing/2014/main" id="{847CFBC1-D6C1-3A10-8406-0CC16D7A5AF4}"/>
                    </a:ext>
                  </a:extLst>
                </p:cNvPr>
                <p:cNvGrpSpPr/>
                <p:nvPr/>
              </p:nvGrpSpPr>
              <p:grpSpPr>
                <a:xfrm>
                  <a:off x="583659" y="4699280"/>
                  <a:ext cx="5187365" cy="1283245"/>
                  <a:chOff x="352425" y="1131025"/>
                  <a:chExt cx="8439149" cy="1157425"/>
                </a:xfrm>
              </p:grpSpPr>
              <p:sp>
                <p:nvSpPr>
                  <p:cNvPr id="98" name="Freeform 52">
                    <a:extLst>
                      <a:ext uri="{FF2B5EF4-FFF2-40B4-BE49-F238E27FC236}">
                        <a16:creationId xmlns:a16="http://schemas.microsoft.com/office/drawing/2014/main" id="{2E5375C7-1F32-C640-624D-2321AA1C416E}"/>
                      </a:ext>
                    </a:extLst>
                  </p:cNvPr>
                  <p:cNvSpPr/>
                  <p:nvPr/>
                </p:nvSpPr>
                <p:spPr>
                  <a:xfrm>
                    <a:off x="361949" y="1152525"/>
                    <a:ext cx="8429625"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sp>
                <p:nvSpPr>
                  <p:cNvPr id="99" name="Freeform 53">
                    <a:extLst>
                      <a:ext uri="{FF2B5EF4-FFF2-40B4-BE49-F238E27FC236}">
                        <a16:creationId xmlns:a16="http://schemas.microsoft.com/office/drawing/2014/main" id="{5A2194C8-F3D3-77EE-55A1-C2EF0885A9A0}"/>
                      </a:ext>
                    </a:extLst>
                  </p:cNvPr>
                  <p:cNvSpPr/>
                  <p:nvPr/>
                </p:nvSpPr>
                <p:spPr>
                  <a:xfrm>
                    <a:off x="352425" y="1131025"/>
                    <a:ext cx="8401050"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grpSp>
            <p:sp>
              <p:nvSpPr>
                <p:cNvPr id="113" name="Inhaltsplatzhalter 4">
                  <a:extLst>
                    <a:ext uri="{FF2B5EF4-FFF2-40B4-BE49-F238E27FC236}">
                      <a16:creationId xmlns:a16="http://schemas.microsoft.com/office/drawing/2014/main" id="{2953AAA6-5297-BD72-2FA7-B57FB21EE555}"/>
                    </a:ext>
                  </a:extLst>
                </p:cNvPr>
                <p:cNvSpPr txBox="1"/>
                <p:nvPr/>
              </p:nvSpPr>
              <p:spPr>
                <a:xfrm>
                  <a:off x="2269489" y="4907867"/>
                  <a:ext cx="2981241" cy="830997"/>
                </a:xfrm>
                <a:prstGeom prst="rect">
                  <a:avLst/>
                </a:prstGeom>
              </p:spPr>
              <p:txBody>
                <a:bodyPr wrap="square" lIns="0" tIns="0" rIns="0" bIns="0" anchor="ctr">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ct val="0"/>
                    </a:spcBef>
                    <a:spcAft>
                      <a:spcPts val="675"/>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Plan &amp; Build World Class Livable Environments &amp; Infrastructure</a:t>
                  </a:r>
                  <a:endParaRPr kumimoji="0" lang="en-US" sz="20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endParaRPr>
                </a:p>
              </p:txBody>
            </p:sp>
            <p:pic>
              <p:nvPicPr>
                <p:cNvPr id="117" name="Picture 116">
                  <a:extLst>
                    <a:ext uri="{FF2B5EF4-FFF2-40B4-BE49-F238E27FC236}">
                      <a16:creationId xmlns:a16="http://schemas.microsoft.com/office/drawing/2014/main" id="{D558273A-4D07-6A83-5087-9D922729F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354" y="4812862"/>
                  <a:ext cx="1268053" cy="1259408"/>
                </a:xfrm>
                <a:prstGeom prst="rect">
                  <a:avLst/>
                </a:prstGeom>
              </p:spPr>
            </p:pic>
          </p:grpSp>
          <p:sp>
            <p:nvSpPr>
              <p:cNvPr id="121" name="Freeform 11">
                <a:extLst>
                  <a:ext uri="{FF2B5EF4-FFF2-40B4-BE49-F238E27FC236}">
                    <a16:creationId xmlns:a16="http://schemas.microsoft.com/office/drawing/2014/main" id="{FFAC7174-FDE3-4B72-B0E6-0755B006BC31}"/>
                  </a:ext>
                </a:extLst>
              </p:cNvPr>
              <p:cNvSpPr>
                <a:spLocks noEditPoints="1"/>
              </p:cNvSpPr>
              <p:nvPr/>
            </p:nvSpPr>
            <p:spPr bwMode="auto">
              <a:xfrm rot="21547579">
                <a:off x="1370070" y="4526506"/>
                <a:ext cx="330417" cy="634216"/>
              </a:xfrm>
              <a:custGeom>
                <a:avLst/>
                <a:gdLst/>
                <a:ahLst/>
                <a:cxnLst>
                  <a:cxn ang="0">
                    <a:pos x="400" y="365"/>
                  </a:cxn>
                  <a:cxn ang="0">
                    <a:pos x="407" y="158"/>
                  </a:cxn>
                  <a:cxn ang="0">
                    <a:pos x="369" y="47"/>
                  </a:cxn>
                  <a:cxn ang="0">
                    <a:pos x="257" y="2"/>
                  </a:cxn>
                  <a:cxn ang="0">
                    <a:pos x="257" y="2"/>
                  </a:cxn>
                  <a:cxn ang="0">
                    <a:pos x="100" y="153"/>
                  </a:cxn>
                  <a:cxn ang="0">
                    <a:pos x="90" y="670"/>
                  </a:cxn>
                  <a:cxn ang="0">
                    <a:pos x="118" y="753"/>
                  </a:cxn>
                  <a:cxn ang="0">
                    <a:pos x="198" y="786"/>
                  </a:cxn>
                  <a:cxn ang="0">
                    <a:pos x="269" y="759"/>
                  </a:cxn>
                  <a:cxn ang="0">
                    <a:pos x="302" y="672"/>
                  </a:cxn>
                  <a:cxn ang="0">
                    <a:pos x="310" y="284"/>
                  </a:cxn>
                  <a:cxn ang="0">
                    <a:pos x="284" y="257"/>
                  </a:cxn>
                  <a:cxn ang="0">
                    <a:pos x="257" y="283"/>
                  </a:cxn>
                  <a:cxn ang="0">
                    <a:pos x="250" y="672"/>
                  </a:cxn>
                  <a:cxn ang="0">
                    <a:pos x="232" y="722"/>
                  </a:cxn>
                  <a:cxn ang="0">
                    <a:pos x="199" y="733"/>
                  </a:cxn>
                  <a:cxn ang="0">
                    <a:pos x="157" y="718"/>
                  </a:cxn>
                  <a:cxn ang="0">
                    <a:pos x="143" y="672"/>
                  </a:cxn>
                  <a:cxn ang="0">
                    <a:pos x="152" y="154"/>
                  </a:cxn>
                  <a:cxn ang="0">
                    <a:pos x="256" y="54"/>
                  </a:cxn>
                  <a:cxn ang="0">
                    <a:pos x="330" y="82"/>
                  </a:cxn>
                  <a:cxn ang="0">
                    <a:pos x="355" y="156"/>
                  </a:cxn>
                  <a:cxn ang="0">
                    <a:pos x="348" y="365"/>
                  </a:cxn>
                  <a:cxn ang="0">
                    <a:pos x="53" y="359"/>
                  </a:cxn>
                  <a:cxn ang="0">
                    <a:pos x="55" y="269"/>
                  </a:cxn>
                  <a:cxn ang="0">
                    <a:pos x="29" y="242"/>
                  </a:cxn>
                  <a:cxn ang="0">
                    <a:pos x="2" y="268"/>
                  </a:cxn>
                  <a:cxn ang="0">
                    <a:pos x="0" y="361"/>
                  </a:cxn>
                  <a:cxn ang="0">
                    <a:pos x="257" y="2"/>
                  </a:cxn>
                  <a:cxn ang="0">
                    <a:pos x="257" y="2"/>
                  </a:cxn>
                </a:cxnLst>
                <a:rect l="0" t="0" r="r" b="b"/>
                <a:pathLst>
                  <a:path w="411" h="786">
                    <a:moveTo>
                      <a:pt x="400" y="365"/>
                    </a:moveTo>
                    <a:cubicBezTo>
                      <a:pt x="407" y="158"/>
                      <a:pt x="407" y="158"/>
                      <a:pt x="407" y="158"/>
                    </a:cubicBezTo>
                    <a:cubicBezTo>
                      <a:pt x="407" y="157"/>
                      <a:pt x="411" y="93"/>
                      <a:pt x="369" y="47"/>
                    </a:cubicBezTo>
                    <a:cubicBezTo>
                      <a:pt x="342" y="18"/>
                      <a:pt x="305" y="3"/>
                      <a:pt x="257" y="2"/>
                    </a:cubicBezTo>
                    <a:cubicBezTo>
                      <a:pt x="257" y="2"/>
                      <a:pt x="257" y="2"/>
                      <a:pt x="257" y="2"/>
                    </a:cubicBezTo>
                    <a:cubicBezTo>
                      <a:pt x="186" y="0"/>
                      <a:pt x="102" y="26"/>
                      <a:pt x="100" y="153"/>
                    </a:cubicBezTo>
                    <a:cubicBezTo>
                      <a:pt x="90" y="670"/>
                      <a:pt x="90" y="670"/>
                      <a:pt x="90" y="670"/>
                    </a:cubicBezTo>
                    <a:cubicBezTo>
                      <a:pt x="90" y="673"/>
                      <a:pt x="87" y="720"/>
                      <a:pt x="118" y="753"/>
                    </a:cubicBezTo>
                    <a:cubicBezTo>
                      <a:pt x="137" y="774"/>
                      <a:pt x="164" y="785"/>
                      <a:pt x="198" y="786"/>
                    </a:cubicBezTo>
                    <a:cubicBezTo>
                      <a:pt x="226" y="786"/>
                      <a:pt x="251" y="777"/>
                      <a:pt x="269" y="759"/>
                    </a:cubicBezTo>
                    <a:cubicBezTo>
                      <a:pt x="302" y="727"/>
                      <a:pt x="302" y="678"/>
                      <a:pt x="302" y="672"/>
                    </a:cubicBezTo>
                    <a:cubicBezTo>
                      <a:pt x="310" y="284"/>
                      <a:pt x="310" y="284"/>
                      <a:pt x="310" y="284"/>
                    </a:cubicBezTo>
                    <a:cubicBezTo>
                      <a:pt x="310" y="269"/>
                      <a:pt x="298" y="257"/>
                      <a:pt x="284" y="257"/>
                    </a:cubicBezTo>
                    <a:cubicBezTo>
                      <a:pt x="269" y="257"/>
                      <a:pt x="257" y="268"/>
                      <a:pt x="257" y="283"/>
                    </a:cubicBezTo>
                    <a:cubicBezTo>
                      <a:pt x="250" y="672"/>
                      <a:pt x="250" y="672"/>
                      <a:pt x="250" y="672"/>
                    </a:cubicBezTo>
                    <a:cubicBezTo>
                      <a:pt x="250" y="682"/>
                      <a:pt x="246" y="708"/>
                      <a:pt x="232" y="722"/>
                    </a:cubicBezTo>
                    <a:cubicBezTo>
                      <a:pt x="224" y="730"/>
                      <a:pt x="213" y="733"/>
                      <a:pt x="199" y="733"/>
                    </a:cubicBezTo>
                    <a:cubicBezTo>
                      <a:pt x="180" y="733"/>
                      <a:pt x="167" y="728"/>
                      <a:pt x="157" y="718"/>
                    </a:cubicBezTo>
                    <a:cubicBezTo>
                      <a:pt x="141" y="701"/>
                      <a:pt x="143" y="672"/>
                      <a:pt x="143" y="672"/>
                    </a:cubicBezTo>
                    <a:cubicBezTo>
                      <a:pt x="152" y="154"/>
                      <a:pt x="152" y="154"/>
                      <a:pt x="152" y="154"/>
                    </a:cubicBezTo>
                    <a:cubicBezTo>
                      <a:pt x="153" y="104"/>
                      <a:pt x="166" y="53"/>
                      <a:pt x="256" y="54"/>
                    </a:cubicBezTo>
                    <a:cubicBezTo>
                      <a:pt x="288" y="55"/>
                      <a:pt x="313" y="64"/>
                      <a:pt x="330" y="82"/>
                    </a:cubicBezTo>
                    <a:cubicBezTo>
                      <a:pt x="357" y="111"/>
                      <a:pt x="355" y="155"/>
                      <a:pt x="355" y="156"/>
                    </a:cubicBezTo>
                    <a:cubicBezTo>
                      <a:pt x="348" y="365"/>
                      <a:pt x="348" y="365"/>
                      <a:pt x="348" y="365"/>
                    </a:cubicBezTo>
                    <a:moveTo>
                      <a:pt x="53" y="359"/>
                    </a:moveTo>
                    <a:cubicBezTo>
                      <a:pt x="55" y="269"/>
                      <a:pt x="55" y="269"/>
                      <a:pt x="55" y="269"/>
                    </a:cubicBezTo>
                    <a:cubicBezTo>
                      <a:pt x="55" y="254"/>
                      <a:pt x="43" y="242"/>
                      <a:pt x="29" y="242"/>
                    </a:cubicBezTo>
                    <a:cubicBezTo>
                      <a:pt x="14" y="242"/>
                      <a:pt x="2" y="253"/>
                      <a:pt x="2" y="268"/>
                    </a:cubicBezTo>
                    <a:cubicBezTo>
                      <a:pt x="0" y="361"/>
                      <a:pt x="0" y="361"/>
                      <a:pt x="0" y="361"/>
                    </a:cubicBezTo>
                    <a:moveTo>
                      <a:pt x="257" y="2"/>
                    </a:moveTo>
                    <a:cubicBezTo>
                      <a:pt x="257" y="2"/>
                      <a:pt x="257" y="2"/>
                      <a:pt x="257" y="2"/>
                    </a:cubicBezTo>
                  </a:path>
                </a:pathLst>
              </a:custGeom>
              <a:solidFill>
                <a:srgbClr val="002060"/>
              </a:solidFill>
              <a:ln w="9525">
                <a:no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262626"/>
                  </a:solidFill>
                  <a:effectLst/>
                  <a:uLnTx/>
                  <a:uFillTx/>
                  <a:latin typeface="Roboto"/>
                  <a:ea typeface="Roboto"/>
                  <a:cs typeface="Arial"/>
                </a:endParaRPr>
              </a:p>
            </p:txBody>
          </p:sp>
        </p:grpSp>
        <p:grpSp>
          <p:nvGrpSpPr>
            <p:cNvPr id="134" name="Group 133">
              <a:extLst>
                <a:ext uri="{FF2B5EF4-FFF2-40B4-BE49-F238E27FC236}">
                  <a16:creationId xmlns:a16="http://schemas.microsoft.com/office/drawing/2014/main" id="{F1BF9073-18C4-AA2B-33E2-86075B36610C}"/>
                </a:ext>
              </a:extLst>
            </p:cNvPr>
            <p:cNvGrpSpPr/>
            <p:nvPr/>
          </p:nvGrpSpPr>
          <p:grpSpPr>
            <a:xfrm>
              <a:off x="6318504" y="1071045"/>
              <a:ext cx="5187365" cy="1527275"/>
              <a:chOff x="6400800" y="1356361"/>
              <a:chExt cx="5187365" cy="1527275"/>
            </a:xfrm>
          </p:grpSpPr>
          <p:grpSp>
            <p:nvGrpSpPr>
              <p:cNvPr id="130" name="Group 129">
                <a:extLst>
                  <a:ext uri="{FF2B5EF4-FFF2-40B4-BE49-F238E27FC236}">
                    <a16:creationId xmlns:a16="http://schemas.microsoft.com/office/drawing/2014/main" id="{CDFCBE54-60B0-5C8D-FEBA-E9F68C93E284}"/>
                  </a:ext>
                </a:extLst>
              </p:cNvPr>
              <p:cNvGrpSpPr/>
              <p:nvPr/>
            </p:nvGrpSpPr>
            <p:grpSpPr>
              <a:xfrm>
                <a:off x="6400800" y="1600391"/>
                <a:ext cx="5187365" cy="1283245"/>
                <a:chOff x="6400800" y="1600391"/>
                <a:chExt cx="5187365" cy="1283245"/>
              </a:xfrm>
            </p:grpSpPr>
            <p:grpSp>
              <p:nvGrpSpPr>
                <p:cNvPr id="100" name="Group 6">
                  <a:extLst>
                    <a:ext uri="{FF2B5EF4-FFF2-40B4-BE49-F238E27FC236}">
                      <a16:creationId xmlns:a16="http://schemas.microsoft.com/office/drawing/2014/main" id="{65A7D17A-F1B7-55FB-D6D8-0C3C5D4C1B24}"/>
                    </a:ext>
                  </a:extLst>
                </p:cNvPr>
                <p:cNvGrpSpPr/>
                <p:nvPr/>
              </p:nvGrpSpPr>
              <p:grpSpPr>
                <a:xfrm>
                  <a:off x="6400800" y="1600391"/>
                  <a:ext cx="5187365" cy="1283245"/>
                  <a:chOff x="352425" y="1131025"/>
                  <a:chExt cx="8439149" cy="1157425"/>
                </a:xfrm>
              </p:grpSpPr>
              <p:sp>
                <p:nvSpPr>
                  <p:cNvPr id="101" name="Freeform 28">
                    <a:extLst>
                      <a:ext uri="{FF2B5EF4-FFF2-40B4-BE49-F238E27FC236}">
                        <a16:creationId xmlns:a16="http://schemas.microsoft.com/office/drawing/2014/main" id="{A3CB18C1-3460-2074-BE25-65A0D4F5AD90}"/>
                      </a:ext>
                    </a:extLst>
                  </p:cNvPr>
                  <p:cNvSpPr/>
                  <p:nvPr/>
                </p:nvSpPr>
                <p:spPr>
                  <a:xfrm>
                    <a:off x="361949" y="1152525"/>
                    <a:ext cx="8429625"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sp>
                <p:nvSpPr>
                  <p:cNvPr id="102" name="Freeform 29">
                    <a:extLst>
                      <a:ext uri="{FF2B5EF4-FFF2-40B4-BE49-F238E27FC236}">
                        <a16:creationId xmlns:a16="http://schemas.microsoft.com/office/drawing/2014/main" id="{4541BA3A-C31E-272C-7974-546FBBBFA4EF}"/>
                      </a:ext>
                    </a:extLst>
                  </p:cNvPr>
                  <p:cNvSpPr/>
                  <p:nvPr/>
                </p:nvSpPr>
                <p:spPr>
                  <a:xfrm>
                    <a:off x="352425" y="1131025"/>
                    <a:ext cx="8401050"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grpSp>
            <p:sp>
              <p:nvSpPr>
                <p:cNvPr id="110" name="Inhaltsplatzhalter 4">
                  <a:extLst>
                    <a:ext uri="{FF2B5EF4-FFF2-40B4-BE49-F238E27FC236}">
                      <a16:creationId xmlns:a16="http://schemas.microsoft.com/office/drawing/2014/main" id="{2B54C57F-47EF-85A8-1B10-DCE71D29C207}"/>
                    </a:ext>
                  </a:extLst>
                </p:cNvPr>
                <p:cNvSpPr txBox="1"/>
                <p:nvPr/>
              </p:nvSpPr>
              <p:spPr>
                <a:xfrm>
                  <a:off x="8058144" y="1802764"/>
                  <a:ext cx="2981241" cy="830997"/>
                </a:xfrm>
                <a:prstGeom prst="rect">
                  <a:avLst/>
                </a:prstGeom>
              </p:spPr>
              <p:txBody>
                <a:bodyPr wrap="square" lIns="0" tIns="0" rIns="0" bIns="0" anchor="ctr">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ct val="0"/>
                    </a:spcBef>
                    <a:spcAft>
                      <a:spcPts val="675"/>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Improve Quality of Life by Raising Municipal Service Standards</a:t>
                  </a:r>
                  <a:endParaRPr kumimoji="0" lang="en-US" sz="20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endParaRPr>
                </a:p>
              </p:txBody>
            </p:sp>
            <p:pic>
              <p:nvPicPr>
                <p:cNvPr id="120" name="Picture 119">
                  <a:extLst>
                    <a:ext uri="{FF2B5EF4-FFF2-40B4-BE49-F238E27FC236}">
                      <a16:creationId xmlns:a16="http://schemas.microsoft.com/office/drawing/2014/main" id="{3DA8D073-3CA3-B40B-AC34-6D6B9F231BE1}"/>
                    </a:ext>
                  </a:extLst>
                </p:cNvPr>
                <p:cNvPicPr>
                  <a:picLocks noChangeAspect="1"/>
                </p:cNvPicPr>
                <p:nvPr/>
              </p:nvPicPr>
              <p:blipFill>
                <a:blip r:embed="rId6"/>
                <a:stretch>
                  <a:fillRect/>
                </a:stretch>
              </p:blipFill>
              <p:spPr>
                <a:xfrm>
                  <a:off x="6744114" y="1689519"/>
                  <a:ext cx="1238809" cy="1172614"/>
                </a:xfrm>
                <a:prstGeom prst="rect">
                  <a:avLst/>
                </a:prstGeom>
              </p:spPr>
            </p:pic>
          </p:grpSp>
          <p:sp>
            <p:nvSpPr>
              <p:cNvPr id="122" name="Freeform 11">
                <a:extLst>
                  <a:ext uri="{FF2B5EF4-FFF2-40B4-BE49-F238E27FC236}">
                    <a16:creationId xmlns:a16="http://schemas.microsoft.com/office/drawing/2014/main" id="{57FA0E13-EE0F-0CB5-6AEE-96CE6A5F15BA}"/>
                  </a:ext>
                </a:extLst>
              </p:cNvPr>
              <p:cNvSpPr>
                <a:spLocks noEditPoints="1"/>
              </p:cNvSpPr>
              <p:nvPr/>
            </p:nvSpPr>
            <p:spPr bwMode="auto">
              <a:xfrm rot="21302610">
                <a:off x="7089793" y="1356361"/>
                <a:ext cx="330416" cy="634216"/>
              </a:xfrm>
              <a:custGeom>
                <a:avLst/>
                <a:gdLst/>
                <a:ahLst/>
                <a:cxnLst>
                  <a:cxn ang="0">
                    <a:pos x="400" y="365"/>
                  </a:cxn>
                  <a:cxn ang="0">
                    <a:pos x="407" y="158"/>
                  </a:cxn>
                  <a:cxn ang="0">
                    <a:pos x="369" y="47"/>
                  </a:cxn>
                  <a:cxn ang="0">
                    <a:pos x="257" y="2"/>
                  </a:cxn>
                  <a:cxn ang="0">
                    <a:pos x="257" y="2"/>
                  </a:cxn>
                  <a:cxn ang="0">
                    <a:pos x="100" y="153"/>
                  </a:cxn>
                  <a:cxn ang="0">
                    <a:pos x="90" y="670"/>
                  </a:cxn>
                  <a:cxn ang="0">
                    <a:pos x="118" y="753"/>
                  </a:cxn>
                  <a:cxn ang="0">
                    <a:pos x="198" y="786"/>
                  </a:cxn>
                  <a:cxn ang="0">
                    <a:pos x="269" y="759"/>
                  </a:cxn>
                  <a:cxn ang="0">
                    <a:pos x="302" y="672"/>
                  </a:cxn>
                  <a:cxn ang="0">
                    <a:pos x="310" y="284"/>
                  </a:cxn>
                  <a:cxn ang="0">
                    <a:pos x="284" y="257"/>
                  </a:cxn>
                  <a:cxn ang="0">
                    <a:pos x="257" y="283"/>
                  </a:cxn>
                  <a:cxn ang="0">
                    <a:pos x="250" y="672"/>
                  </a:cxn>
                  <a:cxn ang="0">
                    <a:pos x="232" y="722"/>
                  </a:cxn>
                  <a:cxn ang="0">
                    <a:pos x="199" y="733"/>
                  </a:cxn>
                  <a:cxn ang="0">
                    <a:pos x="157" y="718"/>
                  </a:cxn>
                  <a:cxn ang="0">
                    <a:pos x="143" y="672"/>
                  </a:cxn>
                  <a:cxn ang="0">
                    <a:pos x="152" y="154"/>
                  </a:cxn>
                  <a:cxn ang="0">
                    <a:pos x="256" y="54"/>
                  </a:cxn>
                  <a:cxn ang="0">
                    <a:pos x="330" y="82"/>
                  </a:cxn>
                  <a:cxn ang="0">
                    <a:pos x="355" y="156"/>
                  </a:cxn>
                  <a:cxn ang="0">
                    <a:pos x="348" y="365"/>
                  </a:cxn>
                  <a:cxn ang="0">
                    <a:pos x="53" y="359"/>
                  </a:cxn>
                  <a:cxn ang="0">
                    <a:pos x="55" y="269"/>
                  </a:cxn>
                  <a:cxn ang="0">
                    <a:pos x="29" y="242"/>
                  </a:cxn>
                  <a:cxn ang="0">
                    <a:pos x="2" y="268"/>
                  </a:cxn>
                  <a:cxn ang="0">
                    <a:pos x="0" y="361"/>
                  </a:cxn>
                  <a:cxn ang="0">
                    <a:pos x="257" y="2"/>
                  </a:cxn>
                  <a:cxn ang="0">
                    <a:pos x="257" y="2"/>
                  </a:cxn>
                </a:cxnLst>
                <a:rect l="0" t="0" r="r" b="b"/>
                <a:pathLst>
                  <a:path w="411" h="786">
                    <a:moveTo>
                      <a:pt x="400" y="365"/>
                    </a:moveTo>
                    <a:cubicBezTo>
                      <a:pt x="407" y="158"/>
                      <a:pt x="407" y="158"/>
                      <a:pt x="407" y="158"/>
                    </a:cubicBezTo>
                    <a:cubicBezTo>
                      <a:pt x="407" y="157"/>
                      <a:pt x="411" y="93"/>
                      <a:pt x="369" y="47"/>
                    </a:cubicBezTo>
                    <a:cubicBezTo>
                      <a:pt x="342" y="18"/>
                      <a:pt x="305" y="3"/>
                      <a:pt x="257" y="2"/>
                    </a:cubicBezTo>
                    <a:cubicBezTo>
                      <a:pt x="257" y="2"/>
                      <a:pt x="257" y="2"/>
                      <a:pt x="257" y="2"/>
                    </a:cubicBezTo>
                    <a:cubicBezTo>
                      <a:pt x="186" y="0"/>
                      <a:pt x="102" y="26"/>
                      <a:pt x="100" y="153"/>
                    </a:cubicBezTo>
                    <a:cubicBezTo>
                      <a:pt x="90" y="670"/>
                      <a:pt x="90" y="670"/>
                      <a:pt x="90" y="670"/>
                    </a:cubicBezTo>
                    <a:cubicBezTo>
                      <a:pt x="90" y="673"/>
                      <a:pt x="87" y="720"/>
                      <a:pt x="118" y="753"/>
                    </a:cubicBezTo>
                    <a:cubicBezTo>
                      <a:pt x="137" y="774"/>
                      <a:pt x="164" y="785"/>
                      <a:pt x="198" y="786"/>
                    </a:cubicBezTo>
                    <a:cubicBezTo>
                      <a:pt x="226" y="786"/>
                      <a:pt x="251" y="777"/>
                      <a:pt x="269" y="759"/>
                    </a:cubicBezTo>
                    <a:cubicBezTo>
                      <a:pt x="302" y="727"/>
                      <a:pt x="302" y="678"/>
                      <a:pt x="302" y="672"/>
                    </a:cubicBezTo>
                    <a:cubicBezTo>
                      <a:pt x="310" y="284"/>
                      <a:pt x="310" y="284"/>
                      <a:pt x="310" y="284"/>
                    </a:cubicBezTo>
                    <a:cubicBezTo>
                      <a:pt x="310" y="269"/>
                      <a:pt x="298" y="257"/>
                      <a:pt x="284" y="257"/>
                    </a:cubicBezTo>
                    <a:cubicBezTo>
                      <a:pt x="269" y="257"/>
                      <a:pt x="257" y="268"/>
                      <a:pt x="257" y="283"/>
                    </a:cubicBezTo>
                    <a:cubicBezTo>
                      <a:pt x="250" y="672"/>
                      <a:pt x="250" y="672"/>
                      <a:pt x="250" y="672"/>
                    </a:cubicBezTo>
                    <a:cubicBezTo>
                      <a:pt x="250" y="682"/>
                      <a:pt x="246" y="708"/>
                      <a:pt x="232" y="722"/>
                    </a:cubicBezTo>
                    <a:cubicBezTo>
                      <a:pt x="224" y="730"/>
                      <a:pt x="213" y="733"/>
                      <a:pt x="199" y="733"/>
                    </a:cubicBezTo>
                    <a:cubicBezTo>
                      <a:pt x="180" y="733"/>
                      <a:pt x="167" y="728"/>
                      <a:pt x="157" y="718"/>
                    </a:cubicBezTo>
                    <a:cubicBezTo>
                      <a:pt x="141" y="701"/>
                      <a:pt x="143" y="672"/>
                      <a:pt x="143" y="672"/>
                    </a:cubicBezTo>
                    <a:cubicBezTo>
                      <a:pt x="152" y="154"/>
                      <a:pt x="152" y="154"/>
                      <a:pt x="152" y="154"/>
                    </a:cubicBezTo>
                    <a:cubicBezTo>
                      <a:pt x="153" y="104"/>
                      <a:pt x="166" y="53"/>
                      <a:pt x="256" y="54"/>
                    </a:cubicBezTo>
                    <a:cubicBezTo>
                      <a:pt x="288" y="55"/>
                      <a:pt x="313" y="64"/>
                      <a:pt x="330" y="82"/>
                    </a:cubicBezTo>
                    <a:cubicBezTo>
                      <a:pt x="357" y="111"/>
                      <a:pt x="355" y="155"/>
                      <a:pt x="355" y="156"/>
                    </a:cubicBezTo>
                    <a:cubicBezTo>
                      <a:pt x="348" y="365"/>
                      <a:pt x="348" y="365"/>
                      <a:pt x="348" y="365"/>
                    </a:cubicBezTo>
                    <a:moveTo>
                      <a:pt x="53" y="359"/>
                    </a:moveTo>
                    <a:cubicBezTo>
                      <a:pt x="55" y="269"/>
                      <a:pt x="55" y="269"/>
                      <a:pt x="55" y="269"/>
                    </a:cubicBezTo>
                    <a:cubicBezTo>
                      <a:pt x="55" y="254"/>
                      <a:pt x="43" y="242"/>
                      <a:pt x="29" y="242"/>
                    </a:cubicBezTo>
                    <a:cubicBezTo>
                      <a:pt x="14" y="242"/>
                      <a:pt x="2" y="253"/>
                      <a:pt x="2" y="268"/>
                    </a:cubicBezTo>
                    <a:cubicBezTo>
                      <a:pt x="0" y="361"/>
                      <a:pt x="0" y="361"/>
                      <a:pt x="0" y="361"/>
                    </a:cubicBezTo>
                    <a:moveTo>
                      <a:pt x="257" y="2"/>
                    </a:moveTo>
                    <a:cubicBezTo>
                      <a:pt x="257" y="2"/>
                      <a:pt x="257" y="2"/>
                      <a:pt x="257" y="2"/>
                    </a:cubicBezTo>
                  </a:path>
                </a:pathLst>
              </a:custGeom>
              <a:solidFill>
                <a:srgbClr val="002060"/>
              </a:solidFill>
              <a:ln w="9525">
                <a:no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262626"/>
                  </a:solidFill>
                  <a:effectLst/>
                  <a:uLnTx/>
                  <a:uFillTx/>
                  <a:latin typeface="Roboto"/>
                  <a:ea typeface="Roboto"/>
                  <a:cs typeface="Arial"/>
                </a:endParaRPr>
              </a:p>
            </p:txBody>
          </p:sp>
        </p:grpSp>
        <p:grpSp>
          <p:nvGrpSpPr>
            <p:cNvPr id="133" name="Group 132">
              <a:extLst>
                <a:ext uri="{FF2B5EF4-FFF2-40B4-BE49-F238E27FC236}">
                  <a16:creationId xmlns:a16="http://schemas.microsoft.com/office/drawing/2014/main" id="{6247CE98-F722-1A37-DA9C-69EB091BE984}"/>
                </a:ext>
              </a:extLst>
            </p:cNvPr>
            <p:cNvGrpSpPr/>
            <p:nvPr/>
          </p:nvGrpSpPr>
          <p:grpSpPr>
            <a:xfrm>
              <a:off x="6318504" y="2672450"/>
              <a:ext cx="5187365" cy="1503326"/>
              <a:chOff x="6400800" y="2957766"/>
              <a:chExt cx="5187365" cy="1503326"/>
            </a:xfrm>
          </p:grpSpPr>
          <p:grpSp>
            <p:nvGrpSpPr>
              <p:cNvPr id="131" name="Group 130">
                <a:extLst>
                  <a:ext uri="{FF2B5EF4-FFF2-40B4-BE49-F238E27FC236}">
                    <a16:creationId xmlns:a16="http://schemas.microsoft.com/office/drawing/2014/main" id="{D5A289B3-C123-AF8A-C58F-3108113F08D9}"/>
                  </a:ext>
                </a:extLst>
              </p:cNvPr>
              <p:cNvGrpSpPr/>
              <p:nvPr/>
            </p:nvGrpSpPr>
            <p:grpSpPr>
              <a:xfrm>
                <a:off x="6400800" y="3149835"/>
                <a:ext cx="5187365" cy="1311257"/>
                <a:chOff x="6400800" y="3149835"/>
                <a:chExt cx="5187365" cy="1311257"/>
              </a:xfrm>
            </p:grpSpPr>
            <p:grpSp>
              <p:nvGrpSpPr>
                <p:cNvPr id="103" name="Group 41">
                  <a:extLst>
                    <a:ext uri="{FF2B5EF4-FFF2-40B4-BE49-F238E27FC236}">
                      <a16:creationId xmlns:a16="http://schemas.microsoft.com/office/drawing/2014/main" id="{AB6F80EB-1974-EB74-496E-18D1DD601EA4}"/>
                    </a:ext>
                  </a:extLst>
                </p:cNvPr>
                <p:cNvGrpSpPr/>
                <p:nvPr/>
              </p:nvGrpSpPr>
              <p:grpSpPr>
                <a:xfrm>
                  <a:off x="6400800" y="3149835"/>
                  <a:ext cx="5187365" cy="1283245"/>
                  <a:chOff x="352425" y="1131025"/>
                  <a:chExt cx="8439149" cy="1157425"/>
                </a:xfrm>
              </p:grpSpPr>
              <p:sp>
                <p:nvSpPr>
                  <p:cNvPr id="104" name="Freeform 35">
                    <a:extLst>
                      <a:ext uri="{FF2B5EF4-FFF2-40B4-BE49-F238E27FC236}">
                        <a16:creationId xmlns:a16="http://schemas.microsoft.com/office/drawing/2014/main" id="{0E60310C-EC03-3917-51A9-79B04143D8E3}"/>
                      </a:ext>
                    </a:extLst>
                  </p:cNvPr>
                  <p:cNvSpPr/>
                  <p:nvPr/>
                </p:nvSpPr>
                <p:spPr>
                  <a:xfrm>
                    <a:off x="361949" y="1152525"/>
                    <a:ext cx="8429625"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sp>
                <p:nvSpPr>
                  <p:cNvPr id="105" name="Freeform 36">
                    <a:extLst>
                      <a:ext uri="{FF2B5EF4-FFF2-40B4-BE49-F238E27FC236}">
                        <a16:creationId xmlns:a16="http://schemas.microsoft.com/office/drawing/2014/main" id="{8A3DC53F-24CC-DA91-3AFE-24A2D8C415AB}"/>
                      </a:ext>
                    </a:extLst>
                  </p:cNvPr>
                  <p:cNvSpPr/>
                  <p:nvPr/>
                </p:nvSpPr>
                <p:spPr>
                  <a:xfrm>
                    <a:off x="352425" y="1131025"/>
                    <a:ext cx="8401050"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grpSp>
            <p:sp>
              <p:nvSpPr>
                <p:cNvPr id="112" name="Inhaltsplatzhalter 4">
                  <a:extLst>
                    <a:ext uri="{FF2B5EF4-FFF2-40B4-BE49-F238E27FC236}">
                      <a16:creationId xmlns:a16="http://schemas.microsoft.com/office/drawing/2014/main" id="{8BA0A470-5168-329E-6852-1BD540459234}"/>
                    </a:ext>
                  </a:extLst>
                </p:cNvPr>
                <p:cNvSpPr txBox="1"/>
                <p:nvPr/>
              </p:nvSpPr>
              <p:spPr>
                <a:xfrm>
                  <a:off x="8139056" y="3359402"/>
                  <a:ext cx="2981241" cy="830997"/>
                </a:xfrm>
                <a:prstGeom prst="rect">
                  <a:avLst/>
                </a:prstGeom>
              </p:spPr>
              <p:txBody>
                <a:bodyPr wrap="square" lIns="0" tIns="0" rIns="0" bIns="0" anchor="ctr">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ct val="0"/>
                    </a:spcBef>
                    <a:spcAft>
                      <a:spcPts val="675"/>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Expand Economic Access, Opportunity, &amp; Vitality for All</a:t>
                  </a:r>
                </a:p>
              </p:txBody>
            </p:sp>
            <p:pic>
              <p:nvPicPr>
                <p:cNvPr id="115" name="Picture 114">
                  <a:extLst>
                    <a:ext uri="{FF2B5EF4-FFF2-40B4-BE49-F238E27FC236}">
                      <a16:creationId xmlns:a16="http://schemas.microsoft.com/office/drawing/2014/main" id="{A9F352CF-6280-C231-F5D1-E4533C0531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7701" y="3211745"/>
                  <a:ext cx="1265786" cy="1249347"/>
                </a:xfrm>
                <a:prstGeom prst="rect">
                  <a:avLst/>
                </a:prstGeom>
              </p:spPr>
            </p:pic>
          </p:grpSp>
          <p:sp>
            <p:nvSpPr>
              <p:cNvPr id="123" name="Freeform 11">
                <a:extLst>
                  <a:ext uri="{FF2B5EF4-FFF2-40B4-BE49-F238E27FC236}">
                    <a16:creationId xmlns:a16="http://schemas.microsoft.com/office/drawing/2014/main" id="{2897AC79-B7A9-0A8A-6752-5024498B7889}"/>
                  </a:ext>
                </a:extLst>
              </p:cNvPr>
              <p:cNvSpPr>
                <a:spLocks noEditPoints="1"/>
              </p:cNvSpPr>
              <p:nvPr/>
            </p:nvSpPr>
            <p:spPr bwMode="auto">
              <a:xfrm rot="21358106">
                <a:off x="7285681" y="2957766"/>
                <a:ext cx="330417" cy="634216"/>
              </a:xfrm>
              <a:custGeom>
                <a:avLst/>
                <a:gdLst/>
                <a:ahLst/>
                <a:cxnLst>
                  <a:cxn ang="0">
                    <a:pos x="400" y="365"/>
                  </a:cxn>
                  <a:cxn ang="0">
                    <a:pos x="407" y="158"/>
                  </a:cxn>
                  <a:cxn ang="0">
                    <a:pos x="369" y="47"/>
                  </a:cxn>
                  <a:cxn ang="0">
                    <a:pos x="257" y="2"/>
                  </a:cxn>
                  <a:cxn ang="0">
                    <a:pos x="257" y="2"/>
                  </a:cxn>
                  <a:cxn ang="0">
                    <a:pos x="100" y="153"/>
                  </a:cxn>
                  <a:cxn ang="0">
                    <a:pos x="90" y="670"/>
                  </a:cxn>
                  <a:cxn ang="0">
                    <a:pos x="118" y="753"/>
                  </a:cxn>
                  <a:cxn ang="0">
                    <a:pos x="198" y="786"/>
                  </a:cxn>
                  <a:cxn ang="0">
                    <a:pos x="269" y="759"/>
                  </a:cxn>
                  <a:cxn ang="0">
                    <a:pos x="302" y="672"/>
                  </a:cxn>
                  <a:cxn ang="0">
                    <a:pos x="310" y="284"/>
                  </a:cxn>
                  <a:cxn ang="0">
                    <a:pos x="284" y="257"/>
                  </a:cxn>
                  <a:cxn ang="0">
                    <a:pos x="257" y="283"/>
                  </a:cxn>
                  <a:cxn ang="0">
                    <a:pos x="250" y="672"/>
                  </a:cxn>
                  <a:cxn ang="0">
                    <a:pos x="232" y="722"/>
                  </a:cxn>
                  <a:cxn ang="0">
                    <a:pos x="199" y="733"/>
                  </a:cxn>
                  <a:cxn ang="0">
                    <a:pos x="157" y="718"/>
                  </a:cxn>
                  <a:cxn ang="0">
                    <a:pos x="143" y="672"/>
                  </a:cxn>
                  <a:cxn ang="0">
                    <a:pos x="152" y="154"/>
                  </a:cxn>
                  <a:cxn ang="0">
                    <a:pos x="256" y="54"/>
                  </a:cxn>
                  <a:cxn ang="0">
                    <a:pos x="330" y="82"/>
                  </a:cxn>
                  <a:cxn ang="0">
                    <a:pos x="355" y="156"/>
                  </a:cxn>
                  <a:cxn ang="0">
                    <a:pos x="348" y="365"/>
                  </a:cxn>
                  <a:cxn ang="0">
                    <a:pos x="53" y="359"/>
                  </a:cxn>
                  <a:cxn ang="0">
                    <a:pos x="55" y="269"/>
                  </a:cxn>
                  <a:cxn ang="0">
                    <a:pos x="29" y="242"/>
                  </a:cxn>
                  <a:cxn ang="0">
                    <a:pos x="2" y="268"/>
                  </a:cxn>
                  <a:cxn ang="0">
                    <a:pos x="0" y="361"/>
                  </a:cxn>
                  <a:cxn ang="0">
                    <a:pos x="257" y="2"/>
                  </a:cxn>
                  <a:cxn ang="0">
                    <a:pos x="257" y="2"/>
                  </a:cxn>
                </a:cxnLst>
                <a:rect l="0" t="0" r="r" b="b"/>
                <a:pathLst>
                  <a:path w="411" h="786">
                    <a:moveTo>
                      <a:pt x="400" y="365"/>
                    </a:moveTo>
                    <a:cubicBezTo>
                      <a:pt x="407" y="158"/>
                      <a:pt x="407" y="158"/>
                      <a:pt x="407" y="158"/>
                    </a:cubicBezTo>
                    <a:cubicBezTo>
                      <a:pt x="407" y="157"/>
                      <a:pt x="411" y="93"/>
                      <a:pt x="369" y="47"/>
                    </a:cubicBezTo>
                    <a:cubicBezTo>
                      <a:pt x="342" y="18"/>
                      <a:pt x="305" y="3"/>
                      <a:pt x="257" y="2"/>
                    </a:cubicBezTo>
                    <a:cubicBezTo>
                      <a:pt x="257" y="2"/>
                      <a:pt x="257" y="2"/>
                      <a:pt x="257" y="2"/>
                    </a:cubicBezTo>
                    <a:cubicBezTo>
                      <a:pt x="186" y="0"/>
                      <a:pt x="102" y="26"/>
                      <a:pt x="100" y="153"/>
                    </a:cubicBezTo>
                    <a:cubicBezTo>
                      <a:pt x="90" y="670"/>
                      <a:pt x="90" y="670"/>
                      <a:pt x="90" y="670"/>
                    </a:cubicBezTo>
                    <a:cubicBezTo>
                      <a:pt x="90" y="673"/>
                      <a:pt x="87" y="720"/>
                      <a:pt x="118" y="753"/>
                    </a:cubicBezTo>
                    <a:cubicBezTo>
                      <a:pt x="137" y="774"/>
                      <a:pt x="164" y="785"/>
                      <a:pt x="198" y="786"/>
                    </a:cubicBezTo>
                    <a:cubicBezTo>
                      <a:pt x="226" y="786"/>
                      <a:pt x="251" y="777"/>
                      <a:pt x="269" y="759"/>
                    </a:cubicBezTo>
                    <a:cubicBezTo>
                      <a:pt x="302" y="727"/>
                      <a:pt x="302" y="678"/>
                      <a:pt x="302" y="672"/>
                    </a:cubicBezTo>
                    <a:cubicBezTo>
                      <a:pt x="310" y="284"/>
                      <a:pt x="310" y="284"/>
                      <a:pt x="310" y="284"/>
                    </a:cubicBezTo>
                    <a:cubicBezTo>
                      <a:pt x="310" y="269"/>
                      <a:pt x="298" y="257"/>
                      <a:pt x="284" y="257"/>
                    </a:cubicBezTo>
                    <a:cubicBezTo>
                      <a:pt x="269" y="257"/>
                      <a:pt x="257" y="268"/>
                      <a:pt x="257" y="283"/>
                    </a:cubicBezTo>
                    <a:cubicBezTo>
                      <a:pt x="250" y="672"/>
                      <a:pt x="250" y="672"/>
                      <a:pt x="250" y="672"/>
                    </a:cubicBezTo>
                    <a:cubicBezTo>
                      <a:pt x="250" y="682"/>
                      <a:pt x="246" y="708"/>
                      <a:pt x="232" y="722"/>
                    </a:cubicBezTo>
                    <a:cubicBezTo>
                      <a:pt x="224" y="730"/>
                      <a:pt x="213" y="733"/>
                      <a:pt x="199" y="733"/>
                    </a:cubicBezTo>
                    <a:cubicBezTo>
                      <a:pt x="180" y="733"/>
                      <a:pt x="167" y="728"/>
                      <a:pt x="157" y="718"/>
                    </a:cubicBezTo>
                    <a:cubicBezTo>
                      <a:pt x="141" y="701"/>
                      <a:pt x="143" y="672"/>
                      <a:pt x="143" y="672"/>
                    </a:cubicBezTo>
                    <a:cubicBezTo>
                      <a:pt x="152" y="154"/>
                      <a:pt x="152" y="154"/>
                      <a:pt x="152" y="154"/>
                    </a:cubicBezTo>
                    <a:cubicBezTo>
                      <a:pt x="153" y="104"/>
                      <a:pt x="166" y="53"/>
                      <a:pt x="256" y="54"/>
                    </a:cubicBezTo>
                    <a:cubicBezTo>
                      <a:pt x="288" y="55"/>
                      <a:pt x="313" y="64"/>
                      <a:pt x="330" y="82"/>
                    </a:cubicBezTo>
                    <a:cubicBezTo>
                      <a:pt x="357" y="111"/>
                      <a:pt x="355" y="155"/>
                      <a:pt x="355" y="156"/>
                    </a:cubicBezTo>
                    <a:cubicBezTo>
                      <a:pt x="348" y="365"/>
                      <a:pt x="348" y="365"/>
                      <a:pt x="348" y="365"/>
                    </a:cubicBezTo>
                    <a:moveTo>
                      <a:pt x="53" y="359"/>
                    </a:moveTo>
                    <a:cubicBezTo>
                      <a:pt x="55" y="269"/>
                      <a:pt x="55" y="269"/>
                      <a:pt x="55" y="269"/>
                    </a:cubicBezTo>
                    <a:cubicBezTo>
                      <a:pt x="55" y="254"/>
                      <a:pt x="43" y="242"/>
                      <a:pt x="29" y="242"/>
                    </a:cubicBezTo>
                    <a:cubicBezTo>
                      <a:pt x="14" y="242"/>
                      <a:pt x="2" y="253"/>
                      <a:pt x="2" y="268"/>
                    </a:cubicBezTo>
                    <a:cubicBezTo>
                      <a:pt x="0" y="361"/>
                      <a:pt x="0" y="361"/>
                      <a:pt x="0" y="361"/>
                    </a:cubicBezTo>
                    <a:moveTo>
                      <a:pt x="257" y="2"/>
                    </a:moveTo>
                    <a:cubicBezTo>
                      <a:pt x="257" y="2"/>
                      <a:pt x="257" y="2"/>
                      <a:pt x="257" y="2"/>
                    </a:cubicBezTo>
                  </a:path>
                </a:pathLst>
              </a:custGeom>
              <a:solidFill>
                <a:srgbClr val="002060"/>
              </a:solidFill>
              <a:ln w="9525">
                <a:no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262626"/>
                  </a:solidFill>
                  <a:effectLst/>
                  <a:uLnTx/>
                  <a:uFillTx/>
                  <a:latin typeface="Roboto"/>
                  <a:ea typeface="Roboto"/>
                  <a:cs typeface="Arial"/>
                </a:endParaRPr>
              </a:p>
            </p:txBody>
          </p:sp>
        </p:grpSp>
        <p:grpSp>
          <p:nvGrpSpPr>
            <p:cNvPr id="137" name="Group 136">
              <a:extLst>
                <a:ext uri="{FF2B5EF4-FFF2-40B4-BE49-F238E27FC236}">
                  <a16:creationId xmlns:a16="http://schemas.microsoft.com/office/drawing/2014/main" id="{2869B9D4-19BF-A332-67FE-81DF9C70DF25}"/>
                </a:ext>
              </a:extLst>
            </p:cNvPr>
            <p:cNvGrpSpPr/>
            <p:nvPr/>
          </p:nvGrpSpPr>
          <p:grpSpPr>
            <a:xfrm>
              <a:off x="501363" y="1084603"/>
              <a:ext cx="5187365" cy="1513717"/>
              <a:chOff x="583659" y="1369919"/>
              <a:chExt cx="5187365" cy="1513717"/>
            </a:xfrm>
          </p:grpSpPr>
          <p:grpSp>
            <p:nvGrpSpPr>
              <p:cNvPr id="127" name="Group 126">
                <a:extLst>
                  <a:ext uri="{FF2B5EF4-FFF2-40B4-BE49-F238E27FC236}">
                    <a16:creationId xmlns:a16="http://schemas.microsoft.com/office/drawing/2014/main" id="{7CED38F7-6700-96F3-04D5-5D1F901EEB7F}"/>
                  </a:ext>
                </a:extLst>
              </p:cNvPr>
              <p:cNvGrpSpPr/>
              <p:nvPr/>
            </p:nvGrpSpPr>
            <p:grpSpPr>
              <a:xfrm>
                <a:off x="583659" y="1600391"/>
                <a:ext cx="5187365" cy="1283245"/>
                <a:chOff x="583659" y="1600391"/>
                <a:chExt cx="5187365" cy="1283245"/>
              </a:xfrm>
            </p:grpSpPr>
            <p:grpSp>
              <p:nvGrpSpPr>
                <p:cNvPr id="91" name="Group 6">
                  <a:extLst>
                    <a:ext uri="{FF2B5EF4-FFF2-40B4-BE49-F238E27FC236}">
                      <a16:creationId xmlns:a16="http://schemas.microsoft.com/office/drawing/2014/main" id="{63DE60D1-3992-3AE6-80A5-CBA7A9DEB855}"/>
                    </a:ext>
                  </a:extLst>
                </p:cNvPr>
                <p:cNvGrpSpPr/>
                <p:nvPr/>
              </p:nvGrpSpPr>
              <p:grpSpPr>
                <a:xfrm>
                  <a:off x="583659" y="1600391"/>
                  <a:ext cx="5187365" cy="1283245"/>
                  <a:chOff x="352425" y="1131025"/>
                  <a:chExt cx="8439149" cy="1157425"/>
                </a:xfrm>
              </p:grpSpPr>
              <p:sp>
                <p:nvSpPr>
                  <p:cNvPr id="92" name="Freeform 4">
                    <a:extLst>
                      <a:ext uri="{FF2B5EF4-FFF2-40B4-BE49-F238E27FC236}">
                        <a16:creationId xmlns:a16="http://schemas.microsoft.com/office/drawing/2014/main" id="{DF98793C-EF3A-1D56-2BC1-662C98808888}"/>
                      </a:ext>
                    </a:extLst>
                  </p:cNvPr>
                  <p:cNvSpPr/>
                  <p:nvPr/>
                </p:nvSpPr>
                <p:spPr>
                  <a:xfrm>
                    <a:off x="361949" y="1152525"/>
                    <a:ext cx="8429625"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sp>
                <p:nvSpPr>
                  <p:cNvPr id="93" name="Freeform 3">
                    <a:extLst>
                      <a:ext uri="{FF2B5EF4-FFF2-40B4-BE49-F238E27FC236}">
                        <a16:creationId xmlns:a16="http://schemas.microsoft.com/office/drawing/2014/main" id="{25E7D872-6E60-DDE3-2CED-0DC5949D0396}"/>
                      </a:ext>
                    </a:extLst>
                  </p:cNvPr>
                  <p:cNvSpPr/>
                  <p:nvPr/>
                </p:nvSpPr>
                <p:spPr>
                  <a:xfrm>
                    <a:off x="352425" y="1131025"/>
                    <a:ext cx="8401048"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grpSp>
            <p:sp>
              <p:nvSpPr>
                <p:cNvPr id="109" name="Inhaltsplatzhalter 4">
                  <a:extLst>
                    <a:ext uri="{FF2B5EF4-FFF2-40B4-BE49-F238E27FC236}">
                      <a16:creationId xmlns:a16="http://schemas.microsoft.com/office/drawing/2014/main" id="{13CAEA08-005F-2AF5-27F8-38417DEDFDA5}"/>
                    </a:ext>
                  </a:extLst>
                </p:cNvPr>
                <p:cNvSpPr txBox="1"/>
                <p:nvPr/>
              </p:nvSpPr>
              <p:spPr>
                <a:xfrm>
                  <a:off x="2075686" y="1785307"/>
                  <a:ext cx="3307019" cy="830997"/>
                </a:xfrm>
                <a:prstGeom prst="rect">
                  <a:avLst/>
                </a:prstGeom>
              </p:spPr>
              <p:txBody>
                <a:bodyPr wrap="square" lIns="0" tIns="0" rIns="0" bIns="0" anchor="ctr">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ct val="0"/>
                    </a:spcBef>
                    <a:spcAft>
                      <a:spcPts val="675"/>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Invest in Equitable Community Development &amp; Resiliency</a:t>
                  </a:r>
                </a:p>
              </p:txBody>
            </p:sp>
            <p:pic>
              <p:nvPicPr>
                <p:cNvPr id="124" name="Picture 123">
                  <a:extLst>
                    <a:ext uri="{FF2B5EF4-FFF2-40B4-BE49-F238E27FC236}">
                      <a16:creationId xmlns:a16="http://schemas.microsoft.com/office/drawing/2014/main" id="{A134F3B9-2F2A-8629-35FD-433AA88B39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481" y="1633986"/>
                  <a:ext cx="1196949" cy="1188695"/>
                </a:xfrm>
                <a:prstGeom prst="rect">
                  <a:avLst/>
                </a:prstGeom>
              </p:spPr>
            </p:pic>
          </p:grpSp>
          <p:sp>
            <p:nvSpPr>
              <p:cNvPr id="125" name="Freeform 11">
                <a:extLst>
                  <a:ext uri="{FF2B5EF4-FFF2-40B4-BE49-F238E27FC236}">
                    <a16:creationId xmlns:a16="http://schemas.microsoft.com/office/drawing/2014/main" id="{51E5DC61-AD1B-7874-DCE2-4FA0B743CD8F}"/>
                  </a:ext>
                </a:extLst>
              </p:cNvPr>
              <p:cNvSpPr>
                <a:spLocks noEditPoints="1"/>
              </p:cNvSpPr>
              <p:nvPr/>
            </p:nvSpPr>
            <p:spPr bwMode="auto">
              <a:xfrm rot="21547579">
                <a:off x="1200045" y="1369919"/>
                <a:ext cx="330417" cy="634216"/>
              </a:xfrm>
              <a:custGeom>
                <a:avLst/>
                <a:gdLst/>
                <a:ahLst/>
                <a:cxnLst>
                  <a:cxn ang="0">
                    <a:pos x="400" y="365"/>
                  </a:cxn>
                  <a:cxn ang="0">
                    <a:pos x="407" y="158"/>
                  </a:cxn>
                  <a:cxn ang="0">
                    <a:pos x="369" y="47"/>
                  </a:cxn>
                  <a:cxn ang="0">
                    <a:pos x="257" y="2"/>
                  </a:cxn>
                  <a:cxn ang="0">
                    <a:pos x="257" y="2"/>
                  </a:cxn>
                  <a:cxn ang="0">
                    <a:pos x="100" y="153"/>
                  </a:cxn>
                  <a:cxn ang="0">
                    <a:pos x="90" y="670"/>
                  </a:cxn>
                  <a:cxn ang="0">
                    <a:pos x="118" y="753"/>
                  </a:cxn>
                  <a:cxn ang="0">
                    <a:pos x="198" y="786"/>
                  </a:cxn>
                  <a:cxn ang="0">
                    <a:pos x="269" y="759"/>
                  </a:cxn>
                  <a:cxn ang="0">
                    <a:pos x="302" y="672"/>
                  </a:cxn>
                  <a:cxn ang="0">
                    <a:pos x="310" y="284"/>
                  </a:cxn>
                  <a:cxn ang="0">
                    <a:pos x="284" y="257"/>
                  </a:cxn>
                  <a:cxn ang="0">
                    <a:pos x="257" y="283"/>
                  </a:cxn>
                  <a:cxn ang="0">
                    <a:pos x="250" y="672"/>
                  </a:cxn>
                  <a:cxn ang="0">
                    <a:pos x="232" y="722"/>
                  </a:cxn>
                  <a:cxn ang="0">
                    <a:pos x="199" y="733"/>
                  </a:cxn>
                  <a:cxn ang="0">
                    <a:pos x="157" y="718"/>
                  </a:cxn>
                  <a:cxn ang="0">
                    <a:pos x="143" y="672"/>
                  </a:cxn>
                  <a:cxn ang="0">
                    <a:pos x="152" y="154"/>
                  </a:cxn>
                  <a:cxn ang="0">
                    <a:pos x="256" y="54"/>
                  </a:cxn>
                  <a:cxn ang="0">
                    <a:pos x="330" y="82"/>
                  </a:cxn>
                  <a:cxn ang="0">
                    <a:pos x="355" y="156"/>
                  </a:cxn>
                  <a:cxn ang="0">
                    <a:pos x="348" y="365"/>
                  </a:cxn>
                  <a:cxn ang="0">
                    <a:pos x="53" y="359"/>
                  </a:cxn>
                  <a:cxn ang="0">
                    <a:pos x="55" y="269"/>
                  </a:cxn>
                  <a:cxn ang="0">
                    <a:pos x="29" y="242"/>
                  </a:cxn>
                  <a:cxn ang="0">
                    <a:pos x="2" y="268"/>
                  </a:cxn>
                  <a:cxn ang="0">
                    <a:pos x="0" y="361"/>
                  </a:cxn>
                  <a:cxn ang="0">
                    <a:pos x="257" y="2"/>
                  </a:cxn>
                  <a:cxn ang="0">
                    <a:pos x="257" y="2"/>
                  </a:cxn>
                </a:cxnLst>
                <a:rect l="0" t="0" r="r" b="b"/>
                <a:pathLst>
                  <a:path w="411" h="786">
                    <a:moveTo>
                      <a:pt x="400" y="365"/>
                    </a:moveTo>
                    <a:cubicBezTo>
                      <a:pt x="407" y="158"/>
                      <a:pt x="407" y="158"/>
                      <a:pt x="407" y="158"/>
                    </a:cubicBezTo>
                    <a:cubicBezTo>
                      <a:pt x="407" y="157"/>
                      <a:pt x="411" y="93"/>
                      <a:pt x="369" y="47"/>
                    </a:cubicBezTo>
                    <a:cubicBezTo>
                      <a:pt x="342" y="18"/>
                      <a:pt x="305" y="3"/>
                      <a:pt x="257" y="2"/>
                    </a:cubicBezTo>
                    <a:cubicBezTo>
                      <a:pt x="257" y="2"/>
                      <a:pt x="257" y="2"/>
                      <a:pt x="257" y="2"/>
                    </a:cubicBezTo>
                    <a:cubicBezTo>
                      <a:pt x="186" y="0"/>
                      <a:pt x="102" y="26"/>
                      <a:pt x="100" y="153"/>
                    </a:cubicBezTo>
                    <a:cubicBezTo>
                      <a:pt x="90" y="670"/>
                      <a:pt x="90" y="670"/>
                      <a:pt x="90" y="670"/>
                    </a:cubicBezTo>
                    <a:cubicBezTo>
                      <a:pt x="90" y="673"/>
                      <a:pt x="87" y="720"/>
                      <a:pt x="118" y="753"/>
                    </a:cubicBezTo>
                    <a:cubicBezTo>
                      <a:pt x="137" y="774"/>
                      <a:pt x="164" y="785"/>
                      <a:pt x="198" y="786"/>
                    </a:cubicBezTo>
                    <a:cubicBezTo>
                      <a:pt x="226" y="786"/>
                      <a:pt x="251" y="777"/>
                      <a:pt x="269" y="759"/>
                    </a:cubicBezTo>
                    <a:cubicBezTo>
                      <a:pt x="302" y="727"/>
                      <a:pt x="302" y="678"/>
                      <a:pt x="302" y="672"/>
                    </a:cubicBezTo>
                    <a:cubicBezTo>
                      <a:pt x="310" y="284"/>
                      <a:pt x="310" y="284"/>
                      <a:pt x="310" y="284"/>
                    </a:cubicBezTo>
                    <a:cubicBezTo>
                      <a:pt x="310" y="269"/>
                      <a:pt x="298" y="257"/>
                      <a:pt x="284" y="257"/>
                    </a:cubicBezTo>
                    <a:cubicBezTo>
                      <a:pt x="269" y="257"/>
                      <a:pt x="257" y="268"/>
                      <a:pt x="257" y="283"/>
                    </a:cubicBezTo>
                    <a:cubicBezTo>
                      <a:pt x="250" y="672"/>
                      <a:pt x="250" y="672"/>
                      <a:pt x="250" y="672"/>
                    </a:cubicBezTo>
                    <a:cubicBezTo>
                      <a:pt x="250" y="682"/>
                      <a:pt x="246" y="708"/>
                      <a:pt x="232" y="722"/>
                    </a:cubicBezTo>
                    <a:cubicBezTo>
                      <a:pt x="224" y="730"/>
                      <a:pt x="213" y="733"/>
                      <a:pt x="199" y="733"/>
                    </a:cubicBezTo>
                    <a:cubicBezTo>
                      <a:pt x="180" y="733"/>
                      <a:pt x="167" y="728"/>
                      <a:pt x="157" y="718"/>
                    </a:cubicBezTo>
                    <a:cubicBezTo>
                      <a:pt x="141" y="701"/>
                      <a:pt x="143" y="672"/>
                      <a:pt x="143" y="672"/>
                    </a:cubicBezTo>
                    <a:cubicBezTo>
                      <a:pt x="152" y="154"/>
                      <a:pt x="152" y="154"/>
                      <a:pt x="152" y="154"/>
                    </a:cubicBezTo>
                    <a:cubicBezTo>
                      <a:pt x="153" y="104"/>
                      <a:pt x="166" y="53"/>
                      <a:pt x="256" y="54"/>
                    </a:cubicBezTo>
                    <a:cubicBezTo>
                      <a:pt x="288" y="55"/>
                      <a:pt x="313" y="64"/>
                      <a:pt x="330" y="82"/>
                    </a:cubicBezTo>
                    <a:cubicBezTo>
                      <a:pt x="357" y="111"/>
                      <a:pt x="355" y="155"/>
                      <a:pt x="355" y="156"/>
                    </a:cubicBezTo>
                    <a:cubicBezTo>
                      <a:pt x="348" y="365"/>
                      <a:pt x="348" y="365"/>
                      <a:pt x="348" y="365"/>
                    </a:cubicBezTo>
                    <a:moveTo>
                      <a:pt x="53" y="359"/>
                    </a:moveTo>
                    <a:cubicBezTo>
                      <a:pt x="55" y="269"/>
                      <a:pt x="55" y="269"/>
                      <a:pt x="55" y="269"/>
                    </a:cubicBezTo>
                    <a:cubicBezTo>
                      <a:pt x="55" y="254"/>
                      <a:pt x="43" y="242"/>
                      <a:pt x="29" y="242"/>
                    </a:cubicBezTo>
                    <a:cubicBezTo>
                      <a:pt x="14" y="242"/>
                      <a:pt x="2" y="253"/>
                      <a:pt x="2" y="268"/>
                    </a:cubicBezTo>
                    <a:cubicBezTo>
                      <a:pt x="0" y="361"/>
                      <a:pt x="0" y="361"/>
                      <a:pt x="0" y="361"/>
                    </a:cubicBezTo>
                    <a:moveTo>
                      <a:pt x="257" y="2"/>
                    </a:moveTo>
                    <a:cubicBezTo>
                      <a:pt x="257" y="2"/>
                      <a:pt x="257" y="2"/>
                      <a:pt x="257" y="2"/>
                    </a:cubicBezTo>
                  </a:path>
                </a:pathLst>
              </a:custGeom>
              <a:solidFill>
                <a:srgbClr val="002060"/>
              </a:solidFill>
              <a:ln w="9525">
                <a:no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262626"/>
                  </a:solidFill>
                  <a:effectLst/>
                  <a:uLnTx/>
                  <a:uFillTx/>
                  <a:latin typeface="Roboto"/>
                  <a:ea typeface="Roboto"/>
                  <a:cs typeface="Arial"/>
                </a:endParaRPr>
              </a:p>
            </p:txBody>
          </p:sp>
        </p:grpSp>
        <p:grpSp>
          <p:nvGrpSpPr>
            <p:cNvPr id="132" name="Group 131">
              <a:extLst>
                <a:ext uri="{FF2B5EF4-FFF2-40B4-BE49-F238E27FC236}">
                  <a16:creationId xmlns:a16="http://schemas.microsoft.com/office/drawing/2014/main" id="{51883377-75D1-E20C-3128-BBD9BF7BD01F}"/>
                </a:ext>
              </a:extLst>
            </p:cNvPr>
            <p:cNvGrpSpPr/>
            <p:nvPr/>
          </p:nvGrpSpPr>
          <p:grpSpPr>
            <a:xfrm>
              <a:off x="6318504" y="4204461"/>
              <a:ext cx="5187365" cy="1563247"/>
              <a:chOff x="6400800" y="4489777"/>
              <a:chExt cx="5187365" cy="1563247"/>
            </a:xfrm>
          </p:grpSpPr>
          <p:grpSp>
            <p:nvGrpSpPr>
              <p:cNvPr id="106" name="Group 48">
                <a:extLst>
                  <a:ext uri="{FF2B5EF4-FFF2-40B4-BE49-F238E27FC236}">
                    <a16:creationId xmlns:a16="http://schemas.microsoft.com/office/drawing/2014/main" id="{69520CA7-C782-2C06-971A-9D16B58F0249}"/>
                  </a:ext>
                </a:extLst>
              </p:cNvPr>
              <p:cNvGrpSpPr/>
              <p:nvPr/>
            </p:nvGrpSpPr>
            <p:grpSpPr>
              <a:xfrm>
                <a:off x="6400800" y="4699280"/>
                <a:ext cx="5187365" cy="1283245"/>
                <a:chOff x="352425" y="1131025"/>
                <a:chExt cx="8439149" cy="1157425"/>
              </a:xfrm>
            </p:grpSpPr>
            <p:sp>
              <p:nvSpPr>
                <p:cNvPr id="107" name="Freeform 41">
                  <a:extLst>
                    <a:ext uri="{FF2B5EF4-FFF2-40B4-BE49-F238E27FC236}">
                      <a16:creationId xmlns:a16="http://schemas.microsoft.com/office/drawing/2014/main" id="{FD030740-772B-B448-34E9-00DE85FAAC88}"/>
                    </a:ext>
                  </a:extLst>
                </p:cNvPr>
                <p:cNvSpPr/>
                <p:nvPr/>
              </p:nvSpPr>
              <p:spPr>
                <a:xfrm>
                  <a:off x="361949" y="1152525"/>
                  <a:ext cx="8429625"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sp>
              <p:nvSpPr>
                <p:cNvPr id="108" name="Freeform 47">
                  <a:extLst>
                    <a:ext uri="{FF2B5EF4-FFF2-40B4-BE49-F238E27FC236}">
                      <a16:creationId xmlns:a16="http://schemas.microsoft.com/office/drawing/2014/main" id="{D822220D-B96B-9E89-479C-7DF53F00C731}"/>
                    </a:ext>
                  </a:extLst>
                </p:cNvPr>
                <p:cNvSpPr/>
                <p:nvPr/>
              </p:nvSpPr>
              <p:spPr>
                <a:xfrm>
                  <a:off x="352425" y="1131025"/>
                  <a:ext cx="8401050" cy="1135925"/>
                </a:xfrm>
                <a:custGeom>
                  <a:avLst/>
                  <a:gdLst>
                    <a:gd name="connsiteX0" fmla="*/ 3921125 w 8836792"/>
                    <a:gd name="connsiteY0" fmla="*/ 1062339 h 1135925"/>
                    <a:gd name="connsiteX1" fmla="*/ 3863975 w 8836792"/>
                    <a:gd name="connsiteY1" fmla="*/ 1024239 h 1135925"/>
                    <a:gd name="connsiteX2" fmla="*/ 2530475 w 8836792"/>
                    <a:gd name="connsiteY2" fmla="*/ 1043289 h 1135925"/>
                    <a:gd name="connsiteX3" fmla="*/ 2301875 w 8836792"/>
                    <a:gd name="connsiteY3" fmla="*/ 1024239 h 1135925"/>
                    <a:gd name="connsiteX4" fmla="*/ 2254250 w 8836792"/>
                    <a:gd name="connsiteY4" fmla="*/ 1014714 h 1135925"/>
                    <a:gd name="connsiteX5" fmla="*/ 2073275 w 8836792"/>
                    <a:gd name="connsiteY5" fmla="*/ 995664 h 1135925"/>
                    <a:gd name="connsiteX6" fmla="*/ 1282700 w 8836792"/>
                    <a:gd name="connsiteY6" fmla="*/ 1005189 h 1135925"/>
                    <a:gd name="connsiteX7" fmla="*/ 1054100 w 8836792"/>
                    <a:gd name="connsiteY7" fmla="*/ 1043289 h 1135925"/>
                    <a:gd name="connsiteX8" fmla="*/ 1016000 w 8836792"/>
                    <a:gd name="connsiteY8" fmla="*/ 1052814 h 1135925"/>
                    <a:gd name="connsiteX9" fmla="*/ 911225 w 8836792"/>
                    <a:gd name="connsiteY9" fmla="*/ 1062339 h 1135925"/>
                    <a:gd name="connsiteX10" fmla="*/ 139700 w 8836792"/>
                    <a:gd name="connsiteY10" fmla="*/ 1052814 h 1135925"/>
                    <a:gd name="connsiteX11" fmla="*/ 130175 w 8836792"/>
                    <a:gd name="connsiteY11" fmla="*/ 795639 h 1135925"/>
                    <a:gd name="connsiteX12" fmla="*/ 111125 w 8836792"/>
                    <a:gd name="connsiteY12" fmla="*/ 709914 h 1135925"/>
                    <a:gd name="connsiteX13" fmla="*/ 92075 w 8836792"/>
                    <a:gd name="connsiteY13" fmla="*/ 671814 h 1135925"/>
                    <a:gd name="connsiteX14" fmla="*/ 82550 w 8836792"/>
                    <a:gd name="connsiteY14" fmla="*/ 500364 h 1135925"/>
                    <a:gd name="connsiteX15" fmla="*/ 73025 w 8836792"/>
                    <a:gd name="connsiteY15" fmla="*/ 405114 h 1135925"/>
                    <a:gd name="connsiteX16" fmla="*/ 73025 w 8836792"/>
                    <a:gd name="connsiteY16" fmla="*/ 128889 h 1135925"/>
                    <a:gd name="connsiteX17" fmla="*/ 511175 w 8836792"/>
                    <a:gd name="connsiteY17" fmla="*/ 119364 h 1135925"/>
                    <a:gd name="connsiteX18" fmla="*/ 539750 w 8836792"/>
                    <a:gd name="connsiteY18" fmla="*/ 109839 h 1135925"/>
                    <a:gd name="connsiteX19" fmla="*/ 1044575 w 8836792"/>
                    <a:gd name="connsiteY19" fmla="*/ 81264 h 1135925"/>
                    <a:gd name="connsiteX20" fmla="*/ 2187575 w 8836792"/>
                    <a:gd name="connsiteY20" fmla="*/ 81264 h 1135925"/>
                    <a:gd name="connsiteX21" fmla="*/ 4273550 w 8836792"/>
                    <a:gd name="connsiteY21" fmla="*/ 90789 h 1135925"/>
                    <a:gd name="connsiteX22" fmla="*/ 4302125 w 8836792"/>
                    <a:gd name="connsiteY22" fmla="*/ 100314 h 1135925"/>
                    <a:gd name="connsiteX23" fmla="*/ 4483100 w 8836792"/>
                    <a:gd name="connsiteY23" fmla="*/ 119364 h 1135925"/>
                    <a:gd name="connsiteX24" fmla="*/ 5045075 w 8836792"/>
                    <a:gd name="connsiteY24" fmla="*/ 109839 h 1135925"/>
                    <a:gd name="connsiteX25" fmla="*/ 6740525 w 8836792"/>
                    <a:gd name="connsiteY25" fmla="*/ 81264 h 1135925"/>
                    <a:gd name="connsiteX26" fmla="*/ 7064375 w 8836792"/>
                    <a:gd name="connsiteY26" fmla="*/ 90789 h 1135925"/>
                    <a:gd name="connsiteX27" fmla="*/ 7102475 w 8836792"/>
                    <a:gd name="connsiteY27" fmla="*/ 100314 h 1135925"/>
                    <a:gd name="connsiteX28" fmla="*/ 7207250 w 8836792"/>
                    <a:gd name="connsiteY28" fmla="*/ 109839 h 1135925"/>
                    <a:gd name="connsiteX29" fmla="*/ 7235825 w 8836792"/>
                    <a:gd name="connsiteY29" fmla="*/ 119364 h 1135925"/>
                    <a:gd name="connsiteX30" fmla="*/ 7340600 w 8836792"/>
                    <a:gd name="connsiteY30" fmla="*/ 138414 h 1135925"/>
                    <a:gd name="connsiteX31" fmla="*/ 7464425 w 8836792"/>
                    <a:gd name="connsiteY31" fmla="*/ 166989 h 1135925"/>
                    <a:gd name="connsiteX32" fmla="*/ 8769350 w 8836792"/>
                    <a:gd name="connsiteY32" fmla="*/ 147939 h 1135925"/>
                    <a:gd name="connsiteX33" fmla="*/ 8826500 w 8836792"/>
                    <a:gd name="connsiteY33" fmla="*/ 157464 h 1135925"/>
                    <a:gd name="connsiteX34" fmla="*/ 8797925 w 8836792"/>
                    <a:gd name="connsiteY34" fmla="*/ 262239 h 1135925"/>
                    <a:gd name="connsiteX35" fmla="*/ 8769350 w 8836792"/>
                    <a:gd name="connsiteY35" fmla="*/ 271764 h 1135925"/>
                    <a:gd name="connsiteX36" fmla="*/ 8750300 w 8836792"/>
                    <a:gd name="connsiteY36" fmla="*/ 300339 h 1135925"/>
                    <a:gd name="connsiteX37" fmla="*/ 8788400 w 8836792"/>
                    <a:gd name="connsiteY37" fmla="*/ 357489 h 1135925"/>
                    <a:gd name="connsiteX38" fmla="*/ 8797925 w 8836792"/>
                    <a:gd name="connsiteY38" fmla="*/ 433689 h 1135925"/>
                    <a:gd name="connsiteX39" fmla="*/ 8759825 w 8836792"/>
                    <a:gd name="connsiteY39" fmla="*/ 443214 h 1135925"/>
                    <a:gd name="connsiteX40" fmla="*/ 8750300 w 8836792"/>
                    <a:gd name="connsiteY40" fmla="*/ 471789 h 1135925"/>
                    <a:gd name="connsiteX41" fmla="*/ 8740775 w 8836792"/>
                    <a:gd name="connsiteY41" fmla="*/ 557514 h 1135925"/>
                    <a:gd name="connsiteX42" fmla="*/ 8712200 w 8836792"/>
                    <a:gd name="connsiteY42" fmla="*/ 576564 h 1135925"/>
                    <a:gd name="connsiteX43" fmla="*/ 8721725 w 8836792"/>
                    <a:gd name="connsiteY43" fmla="*/ 605139 h 1135925"/>
                    <a:gd name="connsiteX44" fmla="*/ 8750300 w 8836792"/>
                    <a:gd name="connsiteY44" fmla="*/ 624189 h 1135925"/>
                    <a:gd name="connsiteX45" fmla="*/ 8702675 w 8836792"/>
                    <a:gd name="connsiteY45" fmla="*/ 719439 h 1135925"/>
                    <a:gd name="connsiteX46" fmla="*/ 8712200 w 8836792"/>
                    <a:gd name="connsiteY46" fmla="*/ 767064 h 1135925"/>
                    <a:gd name="connsiteX47" fmla="*/ 8740775 w 8836792"/>
                    <a:gd name="connsiteY47" fmla="*/ 776589 h 1135925"/>
                    <a:gd name="connsiteX48" fmla="*/ 8778875 w 8836792"/>
                    <a:gd name="connsiteY48" fmla="*/ 814689 h 1135925"/>
                    <a:gd name="connsiteX49" fmla="*/ 8769350 w 8836792"/>
                    <a:gd name="connsiteY49" fmla="*/ 852789 h 1135925"/>
                    <a:gd name="connsiteX50" fmla="*/ 8721725 w 8836792"/>
                    <a:gd name="connsiteY50" fmla="*/ 909939 h 1135925"/>
                    <a:gd name="connsiteX51" fmla="*/ 8693150 w 8836792"/>
                    <a:gd name="connsiteY51" fmla="*/ 919464 h 1135925"/>
                    <a:gd name="connsiteX52" fmla="*/ 8636000 w 8836792"/>
                    <a:gd name="connsiteY52" fmla="*/ 967089 h 1135925"/>
                    <a:gd name="connsiteX53" fmla="*/ 8607425 w 8836792"/>
                    <a:gd name="connsiteY53" fmla="*/ 995664 h 1135925"/>
                    <a:gd name="connsiteX54" fmla="*/ 8569325 w 8836792"/>
                    <a:gd name="connsiteY54" fmla="*/ 1014714 h 1135925"/>
                    <a:gd name="connsiteX55" fmla="*/ 8464550 w 8836792"/>
                    <a:gd name="connsiteY55" fmla="*/ 1033764 h 1135925"/>
                    <a:gd name="connsiteX56" fmla="*/ 7931150 w 8836792"/>
                    <a:gd name="connsiteY56" fmla="*/ 1043289 h 1135925"/>
                    <a:gd name="connsiteX57" fmla="*/ 7797800 w 8836792"/>
                    <a:gd name="connsiteY57" fmla="*/ 1052814 h 1135925"/>
                    <a:gd name="connsiteX58" fmla="*/ 7635875 w 8836792"/>
                    <a:gd name="connsiteY58" fmla="*/ 1071864 h 1135925"/>
                    <a:gd name="connsiteX59" fmla="*/ 7254875 w 8836792"/>
                    <a:gd name="connsiteY59" fmla="*/ 1081389 h 1135925"/>
                    <a:gd name="connsiteX60" fmla="*/ 7083425 w 8836792"/>
                    <a:gd name="connsiteY60" fmla="*/ 1062339 h 1135925"/>
                    <a:gd name="connsiteX61" fmla="*/ 7026275 w 8836792"/>
                    <a:gd name="connsiteY61" fmla="*/ 1043289 h 1135925"/>
                    <a:gd name="connsiteX62" fmla="*/ 6997700 w 8836792"/>
                    <a:gd name="connsiteY62" fmla="*/ 1033764 h 1135925"/>
                    <a:gd name="connsiteX63" fmla="*/ 6673850 w 8836792"/>
                    <a:gd name="connsiteY63" fmla="*/ 1014714 h 1135925"/>
                    <a:gd name="connsiteX64" fmla="*/ 6473825 w 8836792"/>
                    <a:gd name="connsiteY64" fmla="*/ 986139 h 1135925"/>
                    <a:gd name="connsiteX65" fmla="*/ 5921375 w 8836792"/>
                    <a:gd name="connsiteY65" fmla="*/ 1005189 h 1135925"/>
                    <a:gd name="connsiteX66" fmla="*/ 5826125 w 8836792"/>
                    <a:gd name="connsiteY66" fmla="*/ 1014714 h 1135925"/>
                    <a:gd name="connsiteX67" fmla="*/ 5797550 w 8836792"/>
                    <a:gd name="connsiteY67" fmla="*/ 1024239 h 1135925"/>
                    <a:gd name="connsiteX68" fmla="*/ 5692775 w 8836792"/>
                    <a:gd name="connsiteY68" fmla="*/ 1052814 h 1135925"/>
                    <a:gd name="connsiteX69" fmla="*/ 5111750 w 8836792"/>
                    <a:gd name="connsiteY69" fmla="*/ 1043289 h 1135925"/>
                    <a:gd name="connsiteX70" fmla="*/ 5045075 w 8836792"/>
                    <a:gd name="connsiteY70" fmla="*/ 1024239 h 1135925"/>
                    <a:gd name="connsiteX71" fmla="*/ 4978400 w 8836792"/>
                    <a:gd name="connsiteY71" fmla="*/ 1014714 h 1135925"/>
                    <a:gd name="connsiteX72" fmla="*/ 4321175 w 8836792"/>
                    <a:gd name="connsiteY72" fmla="*/ 1033764 h 1135925"/>
                    <a:gd name="connsiteX73" fmla="*/ 4292600 w 8836792"/>
                    <a:gd name="connsiteY73" fmla="*/ 1043289 h 1135925"/>
                    <a:gd name="connsiteX74" fmla="*/ 4254500 w 8836792"/>
                    <a:gd name="connsiteY74" fmla="*/ 1052814 h 1135925"/>
                    <a:gd name="connsiteX75" fmla="*/ 4187825 w 8836792"/>
                    <a:gd name="connsiteY75" fmla="*/ 1071864 h 1135925"/>
                    <a:gd name="connsiteX76" fmla="*/ 4140200 w 8836792"/>
                    <a:gd name="connsiteY76" fmla="*/ 1043289 h 1135925"/>
                    <a:gd name="connsiteX77" fmla="*/ 4083050 w 8836792"/>
                    <a:gd name="connsiteY77" fmla="*/ 1024239 h 1135925"/>
                    <a:gd name="connsiteX78" fmla="*/ 4054475 w 8836792"/>
                    <a:gd name="connsiteY78" fmla="*/ 1081389 h 1135925"/>
                    <a:gd name="connsiteX79" fmla="*/ 4041140 w 8836792"/>
                    <a:gd name="connsiteY79" fmla="*/ 1182354 h 1182354"/>
                    <a:gd name="connsiteX80" fmla="*/ 73025 w 8836792"/>
                    <a:gd name="connsiteY80" fmla="*/ 128889 h 1135925"/>
                    <a:gd name="connsiteX81" fmla="*/ 73025 w 8836792"/>
                    <a:gd name="connsiteY81" fmla="*/ 128889 h 11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836792" h="1135925">
                      <a:moveTo>
                        <a:pt x="3921125" y="1062339"/>
                      </a:moveTo>
                      <a:cubicBezTo>
                        <a:pt x="3903053" y="1048283"/>
                        <a:pt x="3863975" y="1024239"/>
                        <a:pt x="3863975" y="1024239"/>
                      </a:cubicBezTo>
                      <a:lnTo>
                        <a:pt x="2530475" y="1043289"/>
                      </a:lnTo>
                      <a:cubicBezTo>
                        <a:pt x="2454014" y="1042646"/>
                        <a:pt x="2378075" y="1030589"/>
                        <a:pt x="2301875" y="1024239"/>
                      </a:cubicBezTo>
                      <a:cubicBezTo>
                        <a:pt x="2286000" y="1021064"/>
                        <a:pt x="2270359" y="1016325"/>
                        <a:pt x="2254250" y="1014714"/>
                      </a:cubicBezTo>
                      <a:cubicBezTo>
                        <a:pt x="2063660" y="995655"/>
                        <a:pt x="2167185" y="1019141"/>
                        <a:pt x="2073275" y="995664"/>
                      </a:cubicBezTo>
                      <a:lnTo>
                        <a:pt x="1282700" y="1005189"/>
                      </a:lnTo>
                      <a:cubicBezTo>
                        <a:pt x="1236917" y="1006195"/>
                        <a:pt x="1066690" y="1040141"/>
                        <a:pt x="1054100" y="1043289"/>
                      </a:cubicBezTo>
                      <a:cubicBezTo>
                        <a:pt x="1041400" y="1046464"/>
                        <a:pt x="1028976" y="1051084"/>
                        <a:pt x="1016000" y="1052814"/>
                      </a:cubicBezTo>
                      <a:cubicBezTo>
                        <a:pt x="981239" y="1057449"/>
                        <a:pt x="946150" y="1059164"/>
                        <a:pt x="911225" y="1062339"/>
                      </a:cubicBezTo>
                      <a:cubicBezTo>
                        <a:pt x="654050" y="1059164"/>
                        <a:pt x="383096" y="1135925"/>
                        <a:pt x="139700" y="1052814"/>
                      </a:cubicBezTo>
                      <a:cubicBezTo>
                        <a:pt x="58519" y="1025094"/>
                        <a:pt x="135364" y="881266"/>
                        <a:pt x="130175" y="795639"/>
                      </a:cubicBezTo>
                      <a:cubicBezTo>
                        <a:pt x="128698" y="771260"/>
                        <a:pt x="121715" y="734625"/>
                        <a:pt x="111125" y="709914"/>
                      </a:cubicBezTo>
                      <a:cubicBezTo>
                        <a:pt x="105532" y="696863"/>
                        <a:pt x="98425" y="684514"/>
                        <a:pt x="92075" y="671814"/>
                      </a:cubicBezTo>
                      <a:cubicBezTo>
                        <a:pt x="88900" y="614664"/>
                        <a:pt x="86628" y="557457"/>
                        <a:pt x="82550" y="500364"/>
                      </a:cubicBezTo>
                      <a:cubicBezTo>
                        <a:pt x="80277" y="468537"/>
                        <a:pt x="74899" y="436967"/>
                        <a:pt x="73025" y="405114"/>
                      </a:cubicBezTo>
                      <a:cubicBezTo>
                        <a:pt x="62839" y="231954"/>
                        <a:pt x="0" y="176514"/>
                        <a:pt x="73025" y="128889"/>
                      </a:cubicBezTo>
                      <a:cubicBezTo>
                        <a:pt x="146050" y="81264"/>
                        <a:pt x="365212" y="125322"/>
                        <a:pt x="511175" y="119364"/>
                      </a:cubicBezTo>
                      <a:cubicBezTo>
                        <a:pt x="521207" y="118955"/>
                        <a:pt x="529732" y="110507"/>
                        <a:pt x="539750" y="109839"/>
                      </a:cubicBezTo>
                      <a:cubicBezTo>
                        <a:pt x="1316677" y="58044"/>
                        <a:pt x="717048" y="111039"/>
                        <a:pt x="1044575" y="81264"/>
                      </a:cubicBezTo>
                      <a:cubicBezTo>
                        <a:pt x="1450896" y="0"/>
                        <a:pt x="1061400" y="74520"/>
                        <a:pt x="2187575" y="81264"/>
                      </a:cubicBezTo>
                      <a:lnTo>
                        <a:pt x="4273550" y="90789"/>
                      </a:lnTo>
                      <a:cubicBezTo>
                        <a:pt x="4283075" y="93964"/>
                        <a:pt x="4292280" y="98345"/>
                        <a:pt x="4302125" y="100314"/>
                      </a:cubicBezTo>
                      <a:cubicBezTo>
                        <a:pt x="4355453" y="110980"/>
                        <a:pt x="4433609" y="115240"/>
                        <a:pt x="4483100" y="119364"/>
                      </a:cubicBezTo>
                      <a:lnTo>
                        <a:pt x="5045075" y="109839"/>
                      </a:lnTo>
                      <a:cubicBezTo>
                        <a:pt x="6675069" y="95021"/>
                        <a:pt x="6066438" y="160568"/>
                        <a:pt x="6740525" y="81264"/>
                      </a:cubicBezTo>
                      <a:cubicBezTo>
                        <a:pt x="6848475" y="84439"/>
                        <a:pt x="6956528" y="85113"/>
                        <a:pt x="7064375" y="90789"/>
                      </a:cubicBezTo>
                      <a:cubicBezTo>
                        <a:pt x="7077448" y="91477"/>
                        <a:pt x="7089499" y="98584"/>
                        <a:pt x="7102475" y="100314"/>
                      </a:cubicBezTo>
                      <a:cubicBezTo>
                        <a:pt x="7137236" y="104949"/>
                        <a:pt x="7172325" y="106664"/>
                        <a:pt x="7207250" y="109839"/>
                      </a:cubicBezTo>
                      <a:cubicBezTo>
                        <a:pt x="7216775" y="113014"/>
                        <a:pt x="7226085" y="116929"/>
                        <a:pt x="7235825" y="119364"/>
                      </a:cubicBezTo>
                      <a:cubicBezTo>
                        <a:pt x="7262450" y="126020"/>
                        <a:pt x="7315124" y="134168"/>
                        <a:pt x="7340600" y="138414"/>
                      </a:cubicBezTo>
                      <a:cubicBezTo>
                        <a:pt x="7391820" y="158902"/>
                        <a:pt x="7401459" y="167423"/>
                        <a:pt x="7464425" y="166989"/>
                      </a:cubicBezTo>
                      <a:lnTo>
                        <a:pt x="8769350" y="147939"/>
                      </a:lnTo>
                      <a:cubicBezTo>
                        <a:pt x="8788400" y="151114"/>
                        <a:pt x="8817121" y="140582"/>
                        <a:pt x="8826500" y="157464"/>
                      </a:cubicBezTo>
                      <a:cubicBezTo>
                        <a:pt x="8836792" y="175990"/>
                        <a:pt x="8821676" y="243238"/>
                        <a:pt x="8797925" y="262239"/>
                      </a:cubicBezTo>
                      <a:cubicBezTo>
                        <a:pt x="8790085" y="268511"/>
                        <a:pt x="8778875" y="268589"/>
                        <a:pt x="8769350" y="271764"/>
                      </a:cubicBezTo>
                      <a:cubicBezTo>
                        <a:pt x="8763000" y="281289"/>
                        <a:pt x="8751919" y="289006"/>
                        <a:pt x="8750300" y="300339"/>
                      </a:cubicBezTo>
                      <a:cubicBezTo>
                        <a:pt x="8744952" y="337778"/>
                        <a:pt x="8764367" y="341467"/>
                        <a:pt x="8788400" y="357489"/>
                      </a:cubicBezTo>
                      <a:cubicBezTo>
                        <a:pt x="8804717" y="381964"/>
                        <a:pt x="8826260" y="399687"/>
                        <a:pt x="8797925" y="433689"/>
                      </a:cubicBezTo>
                      <a:cubicBezTo>
                        <a:pt x="8789544" y="443746"/>
                        <a:pt x="8772525" y="440039"/>
                        <a:pt x="8759825" y="443214"/>
                      </a:cubicBezTo>
                      <a:cubicBezTo>
                        <a:pt x="8756650" y="452739"/>
                        <a:pt x="8751951" y="461885"/>
                        <a:pt x="8750300" y="471789"/>
                      </a:cubicBezTo>
                      <a:cubicBezTo>
                        <a:pt x="8745573" y="500149"/>
                        <a:pt x="8750600" y="530494"/>
                        <a:pt x="8740775" y="557514"/>
                      </a:cubicBezTo>
                      <a:cubicBezTo>
                        <a:pt x="8736863" y="568272"/>
                        <a:pt x="8721725" y="570214"/>
                        <a:pt x="8712200" y="576564"/>
                      </a:cubicBezTo>
                      <a:cubicBezTo>
                        <a:pt x="8715375" y="586089"/>
                        <a:pt x="8715453" y="597299"/>
                        <a:pt x="8721725" y="605139"/>
                      </a:cubicBezTo>
                      <a:cubicBezTo>
                        <a:pt x="8728876" y="614078"/>
                        <a:pt x="8749161" y="612798"/>
                        <a:pt x="8750300" y="624189"/>
                      </a:cubicBezTo>
                      <a:cubicBezTo>
                        <a:pt x="8757121" y="692397"/>
                        <a:pt x="8740509" y="694216"/>
                        <a:pt x="8702675" y="719439"/>
                      </a:cubicBezTo>
                      <a:cubicBezTo>
                        <a:pt x="8705850" y="735314"/>
                        <a:pt x="8703220" y="753594"/>
                        <a:pt x="8712200" y="767064"/>
                      </a:cubicBezTo>
                      <a:cubicBezTo>
                        <a:pt x="8717769" y="775418"/>
                        <a:pt x="8732605" y="770753"/>
                        <a:pt x="8740775" y="776589"/>
                      </a:cubicBezTo>
                      <a:cubicBezTo>
                        <a:pt x="8755390" y="787028"/>
                        <a:pt x="8766175" y="801989"/>
                        <a:pt x="8778875" y="814689"/>
                      </a:cubicBezTo>
                      <a:cubicBezTo>
                        <a:pt x="8775700" y="827389"/>
                        <a:pt x="8774507" y="840757"/>
                        <a:pt x="8769350" y="852789"/>
                      </a:cubicBezTo>
                      <a:cubicBezTo>
                        <a:pt x="8762322" y="869189"/>
                        <a:pt x="8735457" y="900785"/>
                        <a:pt x="8721725" y="909939"/>
                      </a:cubicBezTo>
                      <a:cubicBezTo>
                        <a:pt x="8713371" y="915508"/>
                        <a:pt x="8702675" y="916289"/>
                        <a:pt x="8693150" y="919464"/>
                      </a:cubicBezTo>
                      <a:cubicBezTo>
                        <a:pt x="8655595" y="975796"/>
                        <a:pt x="8697522" y="923144"/>
                        <a:pt x="8636000" y="967089"/>
                      </a:cubicBezTo>
                      <a:cubicBezTo>
                        <a:pt x="8625039" y="974919"/>
                        <a:pt x="8618386" y="987834"/>
                        <a:pt x="8607425" y="995664"/>
                      </a:cubicBezTo>
                      <a:cubicBezTo>
                        <a:pt x="8595871" y="1003917"/>
                        <a:pt x="8582376" y="1009121"/>
                        <a:pt x="8569325" y="1014714"/>
                      </a:cubicBezTo>
                      <a:cubicBezTo>
                        <a:pt x="8537111" y="1028520"/>
                        <a:pt x="8498079" y="1032716"/>
                        <a:pt x="8464550" y="1033764"/>
                      </a:cubicBezTo>
                      <a:cubicBezTo>
                        <a:pt x="8286808" y="1039318"/>
                        <a:pt x="8108950" y="1040114"/>
                        <a:pt x="7931150" y="1043289"/>
                      </a:cubicBezTo>
                      <a:cubicBezTo>
                        <a:pt x="7886700" y="1046464"/>
                        <a:pt x="7842156" y="1048521"/>
                        <a:pt x="7797800" y="1052814"/>
                      </a:cubicBezTo>
                      <a:cubicBezTo>
                        <a:pt x="7743705" y="1058049"/>
                        <a:pt x="7690147" y="1069008"/>
                        <a:pt x="7635875" y="1071864"/>
                      </a:cubicBezTo>
                      <a:cubicBezTo>
                        <a:pt x="7509011" y="1078541"/>
                        <a:pt x="7381875" y="1078214"/>
                        <a:pt x="7254875" y="1081389"/>
                      </a:cubicBezTo>
                      <a:cubicBezTo>
                        <a:pt x="7197725" y="1075039"/>
                        <a:pt x="7140144" y="1071792"/>
                        <a:pt x="7083425" y="1062339"/>
                      </a:cubicBezTo>
                      <a:cubicBezTo>
                        <a:pt x="7063618" y="1059038"/>
                        <a:pt x="7045325" y="1049639"/>
                        <a:pt x="7026275" y="1043289"/>
                      </a:cubicBezTo>
                      <a:cubicBezTo>
                        <a:pt x="7016750" y="1040114"/>
                        <a:pt x="7007729" y="1034242"/>
                        <a:pt x="6997700" y="1033764"/>
                      </a:cubicBezTo>
                      <a:cubicBezTo>
                        <a:pt x="6756325" y="1022270"/>
                        <a:pt x="6864229" y="1029359"/>
                        <a:pt x="6673850" y="1014714"/>
                      </a:cubicBezTo>
                      <a:cubicBezTo>
                        <a:pt x="6646920" y="1010226"/>
                        <a:pt x="6511796" y="985572"/>
                        <a:pt x="6473825" y="986139"/>
                      </a:cubicBezTo>
                      <a:cubicBezTo>
                        <a:pt x="6289586" y="988889"/>
                        <a:pt x="6105525" y="998839"/>
                        <a:pt x="5921375" y="1005189"/>
                      </a:cubicBezTo>
                      <a:cubicBezTo>
                        <a:pt x="5889625" y="1008364"/>
                        <a:pt x="5857662" y="1009862"/>
                        <a:pt x="5826125" y="1014714"/>
                      </a:cubicBezTo>
                      <a:cubicBezTo>
                        <a:pt x="5816202" y="1016241"/>
                        <a:pt x="5807236" y="1021597"/>
                        <a:pt x="5797550" y="1024239"/>
                      </a:cubicBezTo>
                      <a:cubicBezTo>
                        <a:pt x="5679382" y="1056467"/>
                        <a:pt x="5758547" y="1030890"/>
                        <a:pt x="5692775" y="1052814"/>
                      </a:cubicBezTo>
                      <a:cubicBezTo>
                        <a:pt x="5499100" y="1049639"/>
                        <a:pt x="5305263" y="1051826"/>
                        <a:pt x="5111750" y="1043289"/>
                      </a:cubicBezTo>
                      <a:cubicBezTo>
                        <a:pt x="5088658" y="1042270"/>
                        <a:pt x="5067676" y="1029082"/>
                        <a:pt x="5045075" y="1024239"/>
                      </a:cubicBezTo>
                      <a:cubicBezTo>
                        <a:pt x="5023123" y="1019535"/>
                        <a:pt x="5000625" y="1017889"/>
                        <a:pt x="4978400" y="1014714"/>
                      </a:cubicBezTo>
                      <a:lnTo>
                        <a:pt x="4321175" y="1033764"/>
                      </a:lnTo>
                      <a:cubicBezTo>
                        <a:pt x="4311143" y="1034182"/>
                        <a:pt x="4302254" y="1040531"/>
                        <a:pt x="4292600" y="1043289"/>
                      </a:cubicBezTo>
                      <a:cubicBezTo>
                        <a:pt x="4280013" y="1046885"/>
                        <a:pt x="4267087" y="1049218"/>
                        <a:pt x="4254500" y="1052814"/>
                      </a:cubicBezTo>
                      <a:cubicBezTo>
                        <a:pt x="4158847" y="1080143"/>
                        <a:pt x="4306932" y="1042087"/>
                        <a:pt x="4187825" y="1071864"/>
                      </a:cubicBezTo>
                      <a:cubicBezTo>
                        <a:pt x="4168775" y="1070277"/>
                        <a:pt x="4157662" y="1051226"/>
                        <a:pt x="4140200" y="1043289"/>
                      </a:cubicBezTo>
                      <a:cubicBezTo>
                        <a:pt x="4117574" y="1047814"/>
                        <a:pt x="4114276" y="1030484"/>
                        <a:pt x="4083050" y="1024239"/>
                      </a:cubicBezTo>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Arial"/>
                  </a:endParaRPr>
                </a:p>
              </p:txBody>
            </p:sp>
          </p:grpSp>
          <p:sp>
            <p:nvSpPr>
              <p:cNvPr id="114" name="Inhaltsplatzhalter 4">
                <a:extLst>
                  <a:ext uri="{FF2B5EF4-FFF2-40B4-BE49-F238E27FC236}">
                    <a16:creationId xmlns:a16="http://schemas.microsoft.com/office/drawing/2014/main" id="{37D06016-802A-976E-DF7A-8360CC71459F}"/>
                  </a:ext>
                </a:extLst>
              </p:cNvPr>
              <p:cNvSpPr txBox="1"/>
              <p:nvPr/>
            </p:nvSpPr>
            <p:spPr>
              <a:xfrm>
                <a:off x="8159770" y="5075822"/>
                <a:ext cx="2981241"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ct val="0"/>
                  </a:spcBef>
                  <a:spcAft>
                    <a:spcPts val="675"/>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Always Be a High-Performing Government </a:t>
                </a:r>
                <a:endParaRPr kumimoji="0" lang="en-US" sz="20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endParaRPr>
              </a:p>
            </p:txBody>
          </p:sp>
          <p:pic>
            <p:nvPicPr>
              <p:cNvPr id="116" name="Picture 115" descr="Logo, icon">
                <a:extLst>
                  <a:ext uri="{FF2B5EF4-FFF2-40B4-BE49-F238E27FC236}">
                    <a16:creationId xmlns:a16="http://schemas.microsoft.com/office/drawing/2014/main" id="{ACC4A2D1-6C9A-4548-73B5-68AC29D2AB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5156" y="4798233"/>
                <a:ext cx="1269314" cy="1254791"/>
              </a:xfrm>
              <a:prstGeom prst="rect">
                <a:avLst/>
              </a:prstGeom>
            </p:spPr>
          </p:pic>
          <p:sp>
            <p:nvSpPr>
              <p:cNvPr id="126" name="Freeform 11">
                <a:extLst>
                  <a:ext uri="{FF2B5EF4-FFF2-40B4-BE49-F238E27FC236}">
                    <a16:creationId xmlns:a16="http://schemas.microsoft.com/office/drawing/2014/main" id="{104C668C-72B7-67E7-0A68-A5F12E19DCBB}"/>
                  </a:ext>
                </a:extLst>
              </p:cNvPr>
              <p:cNvSpPr>
                <a:spLocks noEditPoints="1"/>
              </p:cNvSpPr>
              <p:nvPr/>
            </p:nvSpPr>
            <p:spPr bwMode="auto">
              <a:xfrm rot="21547579">
                <a:off x="7308343" y="4489777"/>
                <a:ext cx="330417" cy="634216"/>
              </a:xfrm>
              <a:custGeom>
                <a:avLst/>
                <a:gdLst/>
                <a:ahLst/>
                <a:cxnLst>
                  <a:cxn ang="0">
                    <a:pos x="400" y="365"/>
                  </a:cxn>
                  <a:cxn ang="0">
                    <a:pos x="407" y="158"/>
                  </a:cxn>
                  <a:cxn ang="0">
                    <a:pos x="369" y="47"/>
                  </a:cxn>
                  <a:cxn ang="0">
                    <a:pos x="257" y="2"/>
                  </a:cxn>
                  <a:cxn ang="0">
                    <a:pos x="257" y="2"/>
                  </a:cxn>
                  <a:cxn ang="0">
                    <a:pos x="100" y="153"/>
                  </a:cxn>
                  <a:cxn ang="0">
                    <a:pos x="90" y="670"/>
                  </a:cxn>
                  <a:cxn ang="0">
                    <a:pos x="118" y="753"/>
                  </a:cxn>
                  <a:cxn ang="0">
                    <a:pos x="198" y="786"/>
                  </a:cxn>
                  <a:cxn ang="0">
                    <a:pos x="269" y="759"/>
                  </a:cxn>
                  <a:cxn ang="0">
                    <a:pos x="302" y="672"/>
                  </a:cxn>
                  <a:cxn ang="0">
                    <a:pos x="310" y="284"/>
                  </a:cxn>
                  <a:cxn ang="0">
                    <a:pos x="284" y="257"/>
                  </a:cxn>
                  <a:cxn ang="0">
                    <a:pos x="257" y="283"/>
                  </a:cxn>
                  <a:cxn ang="0">
                    <a:pos x="250" y="672"/>
                  </a:cxn>
                  <a:cxn ang="0">
                    <a:pos x="232" y="722"/>
                  </a:cxn>
                  <a:cxn ang="0">
                    <a:pos x="199" y="733"/>
                  </a:cxn>
                  <a:cxn ang="0">
                    <a:pos x="157" y="718"/>
                  </a:cxn>
                  <a:cxn ang="0">
                    <a:pos x="143" y="672"/>
                  </a:cxn>
                  <a:cxn ang="0">
                    <a:pos x="152" y="154"/>
                  </a:cxn>
                  <a:cxn ang="0">
                    <a:pos x="256" y="54"/>
                  </a:cxn>
                  <a:cxn ang="0">
                    <a:pos x="330" y="82"/>
                  </a:cxn>
                  <a:cxn ang="0">
                    <a:pos x="355" y="156"/>
                  </a:cxn>
                  <a:cxn ang="0">
                    <a:pos x="348" y="365"/>
                  </a:cxn>
                  <a:cxn ang="0">
                    <a:pos x="53" y="359"/>
                  </a:cxn>
                  <a:cxn ang="0">
                    <a:pos x="55" y="269"/>
                  </a:cxn>
                  <a:cxn ang="0">
                    <a:pos x="29" y="242"/>
                  </a:cxn>
                  <a:cxn ang="0">
                    <a:pos x="2" y="268"/>
                  </a:cxn>
                  <a:cxn ang="0">
                    <a:pos x="0" y="361"/>
                  </a:cxn>
                  <a:cxn ang="0">
                    <a:pos x="257" y="2"/>
                  </a:cxn>
                  <a:cxn ang="0">
                    <a:pos x="257" y="2"/>
                  </a:cxn>
                </a:cxnLst>
                <a:rect l="0" t="0" r="r" b="b"/>
                <a:pathLst>
                  <a:path w="411" h="786">
                    <a:moveTo>
                      <a:pt x="400" y="365"/>
                    </a:moveTo>
                    <a:cubicBezTo>
                      <a:pt x="407" y="158"/>
                      <a:pt x="407" y="158"/>
                      <a:pt x="407" y="158"/>
                    </a:cubicBezTo>
                    <a:cubicBezTo>
                      <a:pt x="407" y="157"/>
                      <a:pt x="411" y="93"/>
                      <a:pt x="369" y="47"/>
                    </a:cubicBezTo>
                    <a:cubicBezTo>
                      <a:pt x="342" y="18"/>
                      <a:pt x="305" y="3"/>
                      <a:pt x="257" y="2"/>
                    </a:cubicBezTo>
                    <a:cubicBezTo>
                      <a:pt x="257" y="2"/>
                      <a:pt x="257" y="2"/>
                      <a:pt x="257" y="2"/>
                    </a:cubicBezTo>
                    <a:cubicBezTo>
                      <a:pt x="186" y="0"/>
                      <a:pt x="102" y="26"/>
                      <a:pt x="100" y="153"/>
                    </a:cubicBezTo>
                    <a:cubicBezTo>
                      <a:pt x="90" y="670"/>
                      <a:pt x="90" y="670"/>
                      <a:pt x="90" y="670"/>
                    </a:cubicBezTo>
                    <a:cubicBezTo>
                      <a:pt x="90" y="673"/>
                      <a:pt x="87" y="720"/>
                      <a:pt x="118" y="753"/>
                    </a:cubicBezTo>
                    <a:cubicBezTo>
                      <a:pt x="137" y="774"/>
                      <a:pt x="164" y="785"/>
                      <a:pt x="198" y="786"/>
                    </a:cubicBezTo>
                    <a:cubicBezTo>
                      <a:pt x="226" y="786"/>
                      <a:pt x="251" y="777"/>
                      <a:pt x="269" y="759"/>
                    </a:cubicBezTo>
                    <a:cubicBezTo>
                      <a:pt x="302" y="727"/>
                      <a:pt x="302" y="678"/>
                      <a:pt x="302" y="672"/>
                    </a:cubicBezTo>
                    <a:cubicBezTo>
                      <a:pt x="310" y="284"/>
                      <a:pt x="310" y="284"/>
                      <a:pt x="310" y="284"/>
                    </a:cubicBezTo>
                    <a:cubicBezTo>
                      <a:pt x="310" y="269"/>
                      <a:pt x="298" y="257"/>
                      <a:pt x="284" y="257"/>
                    </a:cubicBezTo>
                    <a:cubicBezTo>
                      <a:pt x="269" y="257"/>
                      <a:pt x="257" y="268"/>
                      <a:pt x="257" y="283"/>
                    </a:cubicBezTo>
                    <a:cubicBezTo>
                      <a:pt x="250" y="672"/>
                      <a:pt x="250" y="672"/>
                      <a:pt x="250" y="672"/>
                    </a:cubicBezTo>
                    <a:cubicBezTo>
                      <a:pt x="250" y="682"/>
                      <a:pt x="246" y="708"/>
                      <a:pt x="232" y="722"/>
                    </a:cubicBezTo>
                    <a:cubicBezTo>
                      <a:pt x="224" y="730"/>
                      <a:pt x="213" y="733"/>
                      <a:pt x="199" y="733"/>
                    </a:cubicBezTo>
                    <a:cubicBezTo>
                      <a:pt x="180" y="733"/>
                      <a:pt x="167" y="728"/>
                      <a:pt x="157" y="718"/>
                    </a:cubicBezTo>
                    <a:cubicBezTo>
                      <a:pt x="141" y="701"/>
                      <a:pt x="143" y="672"/>
                      <a:pt x="143" y="672"/>
                    </a:cubicBezTo>
                    <a:cubicBezTo>
                      <a:pt x="152" y="154"/>
                      <a:pt x="152" y="154"/>
                      <a:pt x="152" y="154"/>
                    </a:cubicBezTo>
                    <a:cubicBezTo>
                      <a:pt x="153" y="104"/>
                      <a:pt x="166" y="53"/>
                      <a:pt x="256" y="54"/>
                    </a:cubicBezTo>
                    <a:cubicBezTo>
                      <a:pt x="288" y="55"/>
                      <a:pt x="313" y="64"/>
                      <a:pt x="330" y="82"/>
                    </a:cubicBezTo>
                    <a:cubicBezTo>
                      <a:pt x="357" y="111"/>
                      <a:pt x="355" y="155"/>
                      <a:pt x="355" y="156"/>
                    </a:cubicBezTo>
                    <a:cubicBezTo>
                      <a:pt x="348" y="365"/>
                      <a:pt x="348" y="365"/>
                      <a:pt x="348" y="365"/>
                    </a:cubicBezTo>
                    <a:moveTo>
                      <a:pt x="53" y="359"/>
                    </a:moveTo>
                    <a:cubicBezTo>
                      <a:pt x="55" y="269"/>
                      <a:pt x="55" y="269"/>
                      <a:pt x="55" y="269"/>
                    </a:cubicBezTo>
                    <a:cubicBezTo>
                      <a:pt x="55" y="254"/>
                      <a:pt x="43" y="242"/>
                      <a:pt x="29" y="242"/>
                    </a:cubicBezTo>
                    <a:cubicBezTo>
                      <a:pt x="14" y="242"/>
                      <a:pt x="2" y="253"/>
                      <a:pt x="2" y="268"/>
                    </a:cubicBezTo>
                    <a:cubicBezTo>
                      <a:pt x="0" y="361"/>
                      <a:pt x="0" y="361"/>
                      <a:pt x="0" y="361"/>
                    </a:cubicBezTo>
                    <a:moveTo>
                      <a:pt x="257" y="2"/>
                    </a:moveTo>
                    <a:cubicBezTo>
                      <a:pt x="257" y="2"/>
                      <a:pt x="257" y="2"/>
                      <a:pt x="257" y="2"/>
                    </a:cubicBezTo>
                  </a:path>
                </a:pathLst>
              </a:custGeom>
              <a:solidFill>
                <a:srgbClr val="002060"/>
              </a:solidFill>
              <a:ln w="9525">
                <a:no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262626"/>
                  </a:solidFill>
                  <a:effectLst/>
                  <a:uLnTx/>
                  <a:uFillTx/>
                  <a:latin typeface="Roboto"/>
                  <a:ea typeface="Roboto"/>
                  <a:cs typeface="Arial"/>
                </a:endParaRPr>
              </a:p>
            </p:txBody>
          </p:sp>
        </p:grpSp>
      </p:grpSp>
      <p:pic>
        <p:nvPicPr>
          <p:cNvPr id="139" name="Picture 138">
            <a:extLst>
              <a:ext uri="{FF2B5EF4-FFF2-40B4-BE49-F238E27FC236}">
                <a16:creationId xmlns:a16="http://schemas.microsoft.com/office/drawing/2014/main" id="{6D6A3D58-4685-6C18-F54F-B7297FC868B6}"/>
              </a:ext>
            </a:extLst>
          </p:cNvPr>
          <p:cNvPicPr>
            <a:picLocks noChangeAspect="1"/>
          </p:cNvPicPr>
          <p:nvPr/>
        </p:nvPicPr>
        <p:blipFill>
          <a:blip r:embed="rId10">
            <a:extLst>
              <a:ext uri="{28A0092B-C50C-407E-A947-70E740481C1C}">
                <a14:useLocalDpi xmlns:a14="http://schemas.microsoft.com/office/drawing/2010/main" val="0"/>
              </a:ext>
            </a:extLst>
          </a:blip>
          <a:srcRect l="81302" t="-9065" r="-1839" b="-5187"/>
          <a:stretch/>
        </p:blipFill>
        <p:spPr>
          <a:xfrm>
            <a:off x="17896" y="6174832"/>
            <a:ext cx="618836" cy="634135"/>
          </a:xfrm>
          <a:prstGeom prst="rect">
            <a:avLst/>
          </a:prstGeom>
          <a:effectLst>
            <a:outerShdw blurRad="76200" dist="12700" dir="8100000" sy="-23000" kx="800400" algn="br" rotWithShape="0">
              <a:prstClr val="black">
                <a:alpha val="20000"/>
              </a:prstClr>
            </a:outerShdw>
          </a:effectLst>
        </p:spPr>
      </p:pic>
    </p:spTree>
    <p:extLst>
      <p:ext uri="{BB962C8B-B14F-4D97-AF65-F5344CB8AC3E}">
        <p14:creationId xmlns:p14="http://schemas.microsoft.com/office/powerpoint/2010/main" val="2588132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14805" y="1198212"/>
            <a:ext cx="8101713" cy="679673"/>
          </a:xfrm>
          <a:prstGeom prst="rect">
            <a:avLst/>
          </a:prstGeom>
        </p:spPr>
        <p:txBody>
          <a:bodyPr lIns="0" tIns="0" rIns="0" bIns="0" rtlCol="0" anchor="t">
            <a:spAutoFit/>
          </a:bodyPr>
          <a:lstStyle/>
          <a:p>
            <a:pPr marL="0" marR="0" lvl="0" indent="0" algn="l" defTabSz="609630" rtl="0" eaLnBrk="1" fontAlgn="auto" latinLnBrk="0" hangingPunct="1">
              <a:lnSpc>
                <a:spcPts val="5336"/>
              </a:lnSpc>
              <a:spcBef>
                <a:spcPct val="0"/>
              </a:spcBef>
              <a:spcAft>
                <a:spcPts val="0"/>
              </a:spcAft>
              <a:buClrTx/>
              <a:buSzTx/>
              <a:buFontTx/>
              <a:buNone/>
              <a:tabLst/>
              <a:defRPr/>
            </a:pPr>
            <a:r>
              <a:rPr kumimoji="0" lang="en-US" sz="4800" b="1" i="0" u="none" strike="noStrike" kern="1200" cap="none" spc="0" normalizeH="0" baseline="0" noProof="0">
                <a:ln>
                  <a:solidFill>
                    <a:sysClr val="windowText" lastClr="000000"/>
                  </a:solidFill>
                </a:ln>
                <a:solidFill>
                  <a:srgbClr val="4DBF38"/>
                </a:solidFill>
                <a:effectLst/>
                <a:uLnTx/>
                <a:uFillTx/>
                <a:latin typeface="Century Gothic" panose="020B0502020202020204" pitchFamily="34" charset="0"/>
                <a:ea typeface="+mn-ea"/>
                <a:cs typeface="+mn-cs"/>
                <a:sym typeface="Chunk Five"/>
              </a:rPr>
              <a:t>Survey By The Numbers </a:t>
            </a:r>
          </a:p>
        </p:txBody>
      </p:sp>
      <p:sp>
        <p:nvSpPr>
          <p:cNvPr id="3" name="AutoShape 3"/>
          <p:cNvSpPr/>
          <p:nvPr/>
        </p:nvSpPr>
        <p:spPr>
          <a:xfrm>
            <a:off x="1950912" y="4057586"/>
            <a:ext cx="8331367" cy="0"/>
          </a:xfrm>
          <a:prstGeom prst="line">
            <a:avLst/>
          </a:prstGeom>
          <a:ln w="76200" cap="rnd">
            <a:solidFill>
              <a:srgbClr val="051D4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1836318" y="3942993"/>
            <a:ext cx="229187" cy="229187"/>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D12A"/>
            </a:solidFill>
            <a:ln w="38100" cap="sq">
              <a:solidFill>
                <a:srgbClr val="052A47"/>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3918461" y="3942993"/>
            <a:ext cx="229187" cy="22918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D12A"/>
            </a:solidFill>
            <a:ln w="38100" cap="sq">
              <a:solidFill>
                <a:srgbClr val="052A47"/>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5997575" y="3942993"/>
            <a:ext cx="229187" cy="22918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D12A"/>
            </a:solidFill>
            <a:ln w="38100" cap="sq">
              <a:solidFill>
                <a:srgbClr val="052A47"/>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8095447" y="3942993"/>
            <a:ext cx="229187" cy="22918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D12A"/>
            </a:solidFill>
            <a:ln w="38100" cap="sq">
              <a:solidFill>
                <a:srgbClr val="052A47"/>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0167685" y="3942993"/>
            <a:ext cx="229187" cy="22918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D12A"/>
            </a:solidFill>
            <a:ln w="38100" cap="sq">
              <a:solidFill>
                <a:srgbClr val="052A47"/>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793956" y="-1371600"/>
            <a:ext cx="13278440" cy="2057400"/>
            <a:chOff x="0" y="0"/>
            <a:chExt cx="5245803" cy="812800"/>
          </a:xfrm>
        </p:grpSpPr>
        <p:sp>
          <p:nvSpPr>
            <p:cNvPr id="20" name="Freeform 20"/>
            <p:cNvSpPr/>
            <p:nvPr/>
          </p:nvSpPr>
          <p:spPr>
            <a:xfrm>
              <a:off x="0" y="0"/>
              <a:ext cx="5245803" cy="812800"/>
            </a:xfrm>
            <a:custGeom>
              <a:avLst/>
              <a:gdLst/>
              <a:ahLst/>
              <a:cxnLst/>
              <a:rect l="l" t="t" r="r" b="b"/>
              <a:pathLst>
                <a:path w="5245803" h="812800">
                  <a:moveTo>
                    <a:pt x="0" y="0"/>
                  </a:moveTo>
                  <a:lnTo>
                    <a:pt x="5245803" y="0"/>
                  </a:lnTo>
                  <a:lnTo>
                    <a:pt x="5245803" y="812800"/>
                  </a:lnTo>
                  <a:lnTo>
                    <a:pt x="0" y="812800"/>
                  </a:lnTo>
                  <a:close/>
                </a:path>
              </a:pathLst>
            </a:custGeom>
            <a:solidFill>
              <a:srgbClr val="052A4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47625"/>
              <a:ext cx="5245803" cy="8604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346685" y="6172200"/>
            <a:ext cx="13278440" cy="2057400"/>
            <a:chOff x="0" y="0"/>
            <a:chExt cx="5245803" cy="812800"/>
          </a:xfrm>
        </p:grpSpPr>
        <p:sp>
          <p:nvSpPr>
            <p:cNvPr id="23" name="Freeform 23"/>
            <p:cNvSpPr/>
            <p:nvPr/>
          </p:nvSpPr>
          <p:spPr>
            <a:xfrm>
              <a:off x="0" y="0"/>
              <a:ext cx="5245803" cy="812800"/>
            </a:xfrm>
            <a:custGeom>
              <a:avLst/>
              <a:gdLst/>
              <a:ahLst/>
              <a:cxnLst/>
              <a:rect l="l" t="t" r="r" b="b"/>
              <a:pathLst>
                <a:path w="5245803" h="812800">
                  <a:moveTo>
                    <a:pt x="0" y="0"/>
                  </a:moveTo>
                  <a:lnTo>
                    <a:pt x="5245803" y="0"/>
                  </a:lnTo>
                  <a:lnTo>
                    <a:pt x="5245803" y="812800"/>
                  </a:lnTo>
                  <a:lnTo>
                    <a:pt x="0" y="812800"/>
                  </a:lnTo>
                  <a:close/>
                </a:path>
              </a:pathLst>
            </a:custGeom>
            <a:solidFill>
              <a:srgbClr val="052A4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47625"/>
              <a:ext cx="5245803" cy="8604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p:nvPr/>
        </p:nvGrpSpPr>
        <p:grpSpPr>
          <a:xfrm rot="-10800000">
            <a:off x="9144496" y="5799165"/>
            <a:ext cx="4299729" cy="2149864"/>
            <a:chOff x="0" y="0"/>
            <a:chExt cx="812800" cy="406400"/>
          </a:xfrm>
        </p:grpSpPr>
        <p:sp>
          <p:nvSpPr>
            <p:cNvPr id="26" name="Freeform 26"/>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4DBF38"/>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177800" y="-47625"/>
              <a:ext cx="558800" cy="454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1822339" y="-1074932"/>
            <a:ext cx="4299729" cy="2149864"/>
            <a:chOff x="0" y="0"/>
            <a:chExt cx="812800" cy="406400"/>
          </a:xfrm>
        </p:grpSpPr>
        <p:sp>
          <p:nvSpPr>
            <p:cNvPr id="29" name="Freeform 29"/>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4DBF38"/>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77800" y="-47625"/>
              <a:ext cx="558800" cy="454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1091808" y="2027264"/>
            <a:ext cx="1722001" cy="3417708"/>
            <a:chOff x="384360" y="528487"/>
            <a:chExt cx="3444001" cy="6835416"/>
          </a:xfrm>
        </p:grpSpPr>
        <p:sp>
          <p:nvSpPr>
            <p:cNvPr id="32" name="Freeform 32"/>
            <p:cNvSpPr/>
            <p:nvPr/>
          </p:nvSpPr>
          <p:spPr>
            <a:xfrm rot="-9317080">
              <a:off x="558308" y="528487"/>
              <a:ext cx="3270053" cy="3387060"/>
            </a:xfrm>
            <a:custGeom>
              <a:avLst/>
              <a:gdLst/>
              <a:ahLst/>
              <a:cxnLst/>
              <a:rect l="l" t="t" r="r" b="b"/>
              <a:pathLst>
                <a:path w="3270053" h="3387060">
                  <a:moveTo>
                    <a:pt x="0" y="0"/>
                  </a:moveTo>
                  <a:lnTo>
                    <a:pt x="3270052" y="0"/>
                  </a:lnTo>
                  <a:lnTo>
                    <a:pt x="3270052" y="3387061"/>
                  </a:lnTo>
                  <a:lnTo>
                    <a:pt x="0" y="33870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3" name="Freeform 33"/>
            <p:cNvSpPr/>
            <p:nvPr/>
          </p:nvSpPr>
          <p:spPr>
            <a:xfrm>
              <a:off x="1453705" y="1749330"/>
              <a:ext cx="1261838" cy="1261838"/>
            </a:xfrm>
            <a:custGeom>
              <a:avLst/>
              <a:gdLst/>
              <a:ahLst/>
              <a:cxnLst/>
              <a:rect l="l" t="t" r="r" b="b"/>
              <a:pathLst>
                <a:path w="1261838" h="1261838">
                  <a:moveTo>
                    <a:pt x="0" y="0"/>
                  </a:moveTo>
                  <a:lnTo>
                    <a:pt x="1261838" y="0"/>
                  </a:lnTo>
                  <a:lnTo>
                    <a:pt x="1261838" y="1261837"/>
                  </a:lnTo>
                  <a:lnTo>
                    <a:pt x="0" y="12618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4" name="TextBox 34"/>
            <p:cNvSpPr txBox="1"/>
            <p:nvPr/>
          </p:nvSpPr>
          <p:spPr>
            <a:xfrm>
              <a:off x="881768" y="4970729"/>
              <a:ext cx="2405711" cy="1137490"/>
            </a:xfrm>
            <a:prstGeom prst="rect">
              <a:avLst/>
            </a:prstGeom>
          </p:spPr>
          <p:txBody>
            <a:bodyPr lIns="0" tIns="0" rIns="0" bIns="0" rtlCol="0" anchor="t">
              <a:spAutoFit/>
            </a:bodyPr>
            <a:lstStyle/>
            <a:p>
              <a:pPr marL="0" marR="0" lvl="0" indent="0" algn="ctr" defTabSz="609630" rtl="0" eaLnBrk="1" fontAlgn="auto" latinLnBrk="0" hangingPunct="1">
                <a:lnSpc>
                  <a:spcPts val="5133"/>
                </a:lnSpc>
                <a:spcBef>
                  <a:spcPct val="0"/>
                </a:spcBef>
                <a:spcAft>
                  <a:spcPts val="0"/>
                </a:spcAft>
                <a:buClrTx/>
                <a:buSzTx/>
                <a:buFontTx/>
                <a:buNone/>
                <a:tabLst/>
                <a:defRPr/>
              </a:pPr>
              <a:r>
                <a:rPr kumimoji="0" lang="en-US" sz="2800" b="1" i="0" u="none" strike="noStrike" kern="1200" cap="none" spc="0" normalizeH="0" baseline="0" noProof="0">
                  <a:ln>
                    <a:solidFill>
                      <a:sysClr val="windowText" lastClr="000000"/>
                    </a:solidFill>
                  </a:ln>
                  <a:solidFill>
                    <a:srgbClr val="4DBF38"/>
                  </a:solidFill>
                  <a:effectLst/>
                  <a:uLnTx/>
                  <a:uFillTx/>
                  <a:latin typeface="Century Gothic" panose="020B0502020202020204" pitchFamily="34" charset="0"/>
                  <a:ea typeface="+mn-ea"/>
                  <a:cs typeface="+mn-cs"/>
                  <a:sym typeface="Chunk Five"/>
                </a:rPr>
                <a:t>61</a:t>
              </a:r>
            </a:p>
          </p:txBody>
        </p:sp>
        <p:sp>
          <p:nvSpPr>
            <p:cNvPr id="35" name="TextBox 35"/>
            <p:cNvSpPr txBox="1"/>
            <p:nvPr/>
          </p:nvSpPr>
          <p:spPr>
            <a:xfrm>
              <a:off x="384360" y="6568813"/>
              <a:ext cx="3324327" cy="795090"/>
            </a:xfrm>
            <a:prstGeom prst="rect">
              <a:avLst/>
            </a:prstGeom>
          </p:spPr>
          <p:txBody>
            <a:bodyPr lIns="0" tIns="0" rIns="0" bIns="0" rtlCol="0" anchor="t">
              <a:spAutoFit/>
            </a:bodyPr>
            <a:lstStyle/>
            <a:p>
              <a:pPr marL="0" marR="0" lvl="0" indent="0" algn="ctr" defTabSz="609630" rtl="0" eaLnBrk="1" fontAlgn="auto" latinLnBrk="0" hangingPunct="1">
                <a:lnSpc>
                  <a:spcPts val="1521"/>
                </a:lnSpc>
                <a:spcBef>
                  <a:spcPts val="0"/>
                </a:spcBef>
                <a:spcAft>
                  <a:spcPts val="0"/>
                </a:spcAft>
                <a:buClrTx/>
                <a:buSzTx/>
                <a:buFontTx/>
                <a:buNone/>
                <a:tabLst/>
                <a:defRPr/>
              </a:pPr>
              <a:r>
                <a:rPr kumimoji="0" lang="en-US" sz="1800" b="1" i="0" u="none" strike="noStrike" kern="1200" cap="none" spc="0" normalizeH="0" baseline="0" noProof="0">
                  <a:ln>
                    <a:noFill/>
                  </a:ln>
                  <a:solidFill>
                    <a:srgbClr val="052A47"/>
                  </a:solidFill>
                  <a:effectLst/>
                  <a:uLnTx/>
                  <a:uFillTx/>
                  <a:latin typeface="Century Gothic" panose="020B0502020202020204" pitchFamily="34" charset="0"/>
                  <a:ea typeface="+mn-ea"/>
                  <a:cs typeface="+mn-cs"/>
                  <a:sym typeface="Chunk Five"/>
                </a:rPr>
                <a:t>Days</a:t>
              </a:r>
            </a:p>
            <a:p>
              <a:pPr marL="0" marR="0" lvl="0" indent="0" algn="ctr" defTabSz="609630" rtl="0" eaLnBrk="1" fontAlgn="auto" latinLnBrk="0" hangingPunct="1">
                <a:lnSpc>
                  <a:spcPts val="1521"/>
                </a:lnSpc>
                <a:spcBef>
                  <a:spcPts val="0"/>
                </a:spcBef>
                <a:spcAft>
                  <a:spcPts val="0"/>
                </a:spcAft>
                <a:buClrTx/>
                <a:buSzTx/>
                <a:buFontTx/>
                <a:buNone/>
                <a:tabLst/>
                <a:defRPr/>
              </a:pPr>
              <a:r>
                <a:rPr kumimoji="0" lang="en-US" sz="1800" b="1" i="0" u="none" strike="noStrike" kern="1200" cap="none" spc="0" normalizeH="0" baseline="0" noProof="0">
                  <a:ln>
                    <a:noFill/>
                  </a:ln>
                  <a:solidFill>
                    <a:srgbClr val="052A47"/>
                  </a:solidFill>
                  <a:effectLst/>
                  <a:uLnTx/>
                  <a:uFillTx/>
                  <a:latin typeface="Century Gothic" panose="020B0502020202020204" pitchFamily="34" charset="0"/>
                  <a:ea typeface="+mn-ea"/>
                  <a:cs typeface="+mn-cs"/>
                  <a:sym typeface="Chunk Five"/>
                </a:rPr>
                <a:t>Open</a:t>
              </a:r>
            </a:p>
          </p:txBody>
        </p:sp>
      </p:grpSp>
      <p:grpSp>
        <p:nvGrpSpPr>
          <p:cNvPr id="36" name="Group 36"/>
          <p:cNvGrpSpPr/>
          <p:nvPr/>
        </p:nvGrpSpPr>
        <p:grpSpPr>
          <a:xfrm>
            <a:off x="3201972" y="2020914"/>
            <a:ext cx="1703649" cy="3574094"/>
            <a:chOff x="421062" y="528487"/>
            <a:chExt cx="3407299" cy="7148187"/>
          </a:xfrm>
        </p:grpSpPr>
        <p:sp>
          <p:nvSpPr>
            <p:cNvPr id="37" name="Freeform 37"/>
            <p:cNvSpPr/>
            <p:nvPr/>
          </p:nvSpPr>
          <p:spPr>
            <a:xfrm rot="-9317080">
              <a:off x="558308" y="528487"/>
              <a:ext cx="3270053" cy="3387060"/>
            </a:xfrm>
            <a:custGeom>
              <a:avLst/>
              <a:gdLst/>
              <a:ahLst/>
              <a:cxnLst/>
              <a:rect l="l" t="t" r="r" b="b"/>
              <a:pathLst>
                <a:path w="3270053" h="3387060">
                  <a:moveTo>
                    <a:pt x="0" y="0"/>
                  </a:moveTo>
                  <a:lnTo>
                    <a:pt x="3270052" y="0"/>
                  </a:lnTo>
                  <a:lnTo>
                    <a:pt x="3270052" y="3387061"/>
                  </a:lnTo>
                  <a:lnTo>
                    <a:pt x="0" y="33870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8" name="Freeform 38"/>
            <p:cNvSpPr/>
            <p:nvPr/>
          </p:nvSpPr>
          <p:spPr>
            <a:xfrm>
              <a:off x="1445444" y="1780808"/>
              <a:ext cx="1278359" cy="1262380"/>
            </a:xfrm>
            <a:custGeom>
              <a:avLst/>
              <a:gdLst/>
              <a:ahLst/>
              <a:cxnLst/>
              <a:rect l="l" t="t" r="r" b="b"/>
              <a:pathLst>
                <a:path w="1278359" h="1262380">
                  <a:moveTo>
                    <a:pt x="0" y="0"/>
                  </a:moveTo>
                  <a:lnTo>
                    <a:pt x="1278360" y="0"/>
                  </a:lnTo>
                  <a:lnTo>
                    <a:pt x="1278360" y="1262380"/>
                  </a:lnTo>
                  <a:lnTo>
                    <a:pt x="0" y="1262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9" name="TextBox 39"/>
            <p:cNvSpPr txBox="1"/>
            <p:nvPr/>
          </p:nvSpPr>
          <p:spPr>
            <a:xfrm>
              <a:off x="783168" y="4933428"/>
              <a:ext cx="2405711" cy="1156726"/>
            </a:xfrm>
            <a:prstGeom prst="rect">
              <a:avLst/>
            </a:prstGeom>
          </p:spPr>
          <p:txBody>
            <a:bodyPr lIns="0" tIns="0" rIns="0" bIns="0" rtlCol="0" anchor="t">
              <a:spAutoFit/>
            </a:bodyPr>
            <a:lstStyle/>
            <a:p>
              <a:pPr marL="0" marR="0" lvl="0" indent="0" algn="ctr" defTabSz="609630" rtl="0" eaLnBrk="1" fontAlgn="auto" latinLnBrk="0" hangingPunct="1">
                <a:lnSpc>
                  <a:spcPts val="5200"/>
                </a:lnSpc>
                <a:spcBef>
                  <a:spcPct val="0"/>
                </a:spcBef>
                <a:spcAft>
                  <a:spcPts val="0"/>
                </a:spcAft>
                <a:buClrTx/>
                <a:buSzTx/>
                <a:buFontTx/>
                <a:buNone/>
                <a:tabLst/>
                <a:defRPr/>
              </a:pPr>
              <a:r>
                <a:rPr kumimoji="0" lang="en-US" sz="2800" b="1" i="0" u="none" strike="noStrike" kern="1200" cap="none" spc="0" normalizeH="0" baseline="0" noProof="0">
                  <a:ln>
                    <a:solidFill>
                      <a:sysClr val="windowText" lastClr="000000"/>
                    </a:solidFill>
                  </a:ln>
                  <a:solidFill>
                    <a:srgbClr val="4DBF38"/>
                  </a:solidFill>
                  <a:effectLst/>
                  <a:uLnTx/>
                  <a:uFillTx/>
                  <a:latin typeface="Century Gothic" panose="020B0502020202020204" pitchFamily="34" charset="0"/>
                  <a:ea typeface="+mn-ea"/>
                  <a:cs typeface="+mn-cs"/>
                  <a:sym typeface="Chunk Five"/>
                </a:rPr>
                <a:t>5</a:t>
              </a:r>
            </a:p>
          </p:txBody>
        </p:sp>
        <p:sp>
          <p:nvSpPr>
            <p:cNvPr id="40" name="TextBox 40"/>
            <p:cNvSpPr txBox="1"/>
            <p:nvPr/>
          </p:nvSpPr>
          <p:spPr>
            <a:xfrm>
              <a:off x="421062" y="6518022"/>
              <a:ext cx="3324329" cy="1158652"/>
            </a:xfrm>
            <a:prstGeom prst="rect">
              <a:avLst/>
            </a:prstGeom>
          </p:spPr>
          <p:txBody>
            <a:bodyPr lIns="0" tIns="0" rIns="0" bIns="0" rtlCol="0" anchor="t">
              <a:spAutoFit/>
            </a:bodyPr>
            <a:lstStyle/>
            <a:p>
              <a:pPr marL="0" marR="0" lvl="0" indent="0" algn="ctr" defTabSz="609630" rtl="0" eaLnBrk="1" fontAlgn="auto" latinLnBrk="0" hangingPunct="1">
                <a:lnSpc>
                  <a:spcPts val="1521"/>
                </a:lnSpc>
                <a:spcBef>
                  <a:spcPts val="0"/>
                </a:spcBef>
                <a:spcAft>
                  <a:spcPts val="0"/>
                </a:spcAft>
                <a:buClrTx/>
                <a:buSzTx/>
                <a:buFontTx/>
                <a:buNone/>
                <a:tabLst/>
                <a:defRPr/>
              </a:pPr>
              <a:r>
                <a:rPr kumimoji="0" lang="en-US" sz="1800" b="1" i="0" u="none" strike="noStrike" kern="1200" cap="none" spc="0" normalizeH="0" baseline="0" noProof="0">
                  <a:ln>
                    <a:noFill/>
                  </a:ln>
                  <a:solidFill>
                    <a:srgbClr val="052A47"/>
                  </a:solidFill>
                  <a:effectLst/>
                  <a:uLnTx/>
                  <a:uFillTx/>
                  <a:latin typeface="Century Gothic" panose="020B0502020202020204" pitchFamily="34" charset="0"/>
                  <a:ea typeface="+mn-ea"/>
                  <a:cs typeface="+mn-cs"/>
                  <a:sym typeface="Chunk Five"/>
                </a:rPr>
                <a:t>Social Networks &amp; Media Outlets</a:t>
              </a:r>
            </a:p>
          </p:txBody>
        </p:sp>
      </p:grpSp>
      <p:grpSp>
        <p:nvGrpSpPr>
          <p:cNvPr id="41" name="Group 41"/>
          <p:cNvGrpSpPr/>
          <p:nvPr/>
        </p:nvGrpSpPr>
        <p:grpSpPr>
          <a:xfrm>
            <a:off x="5303167" y="2020913"/>
            <a:ext cx="1685299" cy="3487563"/>
            <a:chOff x="457765" y="528487"/>
            <a:chExt cx="3370596" cy="6975125"/>
          </a:xfrm>
        </p:grpSpPr>
        <p:sp>
          <p:nvSpPr>
            <p:cNvPr id="42" name="Freeform 42"/>
            <p:cNvSpPr/>
            <p:nvPr/>
          </p:nvSpPr>
          <p:spPr>
            <a:xfrm rot="-9317080">
              <a:off x="558308" y="528487"/>
              <a:ext cx="3270053" cy="3387060"/>
            </a:xfrm>
            <a:custGeom>
              <a:avLst/>
              <a:gdLst/>
              <a:ahLst/>
              <a:cxnLst/>
              <a:rect l="l" t="t" r="r" b="b"/>
              <a:pathLst>
                <a:path w="3270053" h="3387060">
                  <a:moveTo>
                    <a:pt x="0" y="0"/>
                  </a:moveTo>
                  <a:lnTo>
                    <a:pt x="3270052" y="0"/>
                  </a:lnTo>
                  <a:lnTo>
                    <a:pt x="3270052" y="3387061"/>
                  </a:lnTo>
                  <a:lnTo>
                    <a:pt x="0" y="33870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43" name="Freeform 43"/>
            <p:cNvSpPr/>
            <p:nvPr/>
          </p:nvSpPr>
          <p:spPr>
            <a:xfrm>
              <a:off x="1249961" y="1577336"/>
              <a:ext cx="1643925" cy="1643925"/>
            </a:xfrm>
            <a:custGeom>
              <a:avLst/>
              <a:gdLst/>
              <a:ahLst/>
              <a:cxnLst/>
              <a:rect l="l" t="t" r="r" b="b"/>
              <a:pathLst>
                <a:path w="1643925" h="1643925">
                  <a:moveTo>
                    <a:pt x="0" y="0"/>
                  </a:moveTo>
                  <a:lnTo>
                    <a:pt x="1643926" y="0"/>
                  </a:lnTo>
                  <a:lnTo>
                    <a:pt x="1643926" y="1643925"/>
                  </a:lnTo>
                  <a:lnTo>
                    <a:pt x="0" y="1643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44" name="TextBox 44"/>
            <p:cNvSpPr txBox="1"/>
            <p:nvPr/>
          </p:nvSpPr>
          <p:spPr>
            <a:xfrm>
              <a:off x="457765" y="6708522"/>
              <a:ext cx="3324328" cy="795090"/>
            </a:xfrm>
            <a:prstGeom prst="rect">
              <a:avLst/>
            </a:prstGeom>
          </p:spPr>
          <p:txBody>
            <a:bodyPr lIns="0" tIns="0" rIns="0" bIns="0" rtlCol="0" anchor="t">
              <a:spAutoFit/>
            </a:bodyPr>
            <a:lstStyle/>
            <a:p>
              <a:pPr marL="0" marR="0" lvl="0" indent="0" algn="ctr" defTabSz="609630" rtl="0" eaLnBrk="1" fontAlgn="auto" latinLnBrk="0" hangingPunct="1">
                <a:lnSpc>
                  <a:spcPts val="1521"/>
                </a:lnSpc>
                <a:spcBef>
                  <a:spcPts val="0"/>
                </a:spcBef>
                <a:spcAft>
                  <a:spcPts val="0"/>
                </a:spcAft>
                <a:buClrTx/>
                <a:buSzTx/>
                <a:buFontTx/>
                <a:buNone/>
                <a:tabLst/>
                <a:defRPr/>
              </a:pPr>
              <a:r>
                <a:rPr kumimoji="0" lang="en-US" sz="1800" b="1" i="0" u="none" strike="noStrike" kern="1200" cap="none" spc="0" normalizeH="0" baseline="0" noProof="0">
                  <a:ln>
                    <a:noFill/>
                  </a:ln>
                  <a:solidFill>
                    <a:srgbClr val="052A47"/>
                  </a:solidFill>
                  <a:effectLst/>
                  <a:uLnTx/>
                  <a:uFillTx/>
                  <a:latin typeface="Century Gothic" panose="020B0502020202020204" pitchFamily="34" charset="0"/>
                  <a:ea typeface="+mn-ea"/>
                  <a:cs typeface="+mn-cs"/>
                  <a:sym typeface="Chunk Five"/>
                </a:rPr>
                <a:t>Survey</a:t>
              </a:r>
            </a:p>
            <a:p>
              <a:pPr marL="0" marR="0" lvl="0" indent="0" algn="ctr" defTabSz="609630" rtl="0" eaLnBrk="1" fontAlgn="auto" latinLnBrk="0" hangingPunct="1">
                <a:lnSpc>
                  <a:spcPts val="1521"/>
                </a:lnSpc>
                <a:spcBef>
                  <a:spcPts val="0"/>
                </a:spcBef>
                <a:spcAft>
                  <a:spcPts val="0"/>
                </a:spcAft>
                <a:buClrTx/>
                <a:buSzTx/>
                <a:buFontTx/>
                <a:buNone/>
                <a:tabLst/>
                <a:defRPr/>
              </a:pPr>
              <a:r>
                <a:rPr kumimoji="0" lang="en-US" sz="1800" b="1" i="0" u="none" strike="noStrike" kern="1200" cap="none" spc="0" normalizeH="0" baseline="0" noProof="0">
                  <a:ln>
                    <a:noFill/>
                  </a:ln>
                  <a:solidFill>
                    <a:srgbClr val="052A47"/>
                  </a:solidFill>
                  <a:effectLst/>
                  <a:uLnTx/>
                  <a:uFillTx/>
                  <a:latin typeface="Century Gothic" panose="020B0502020202020204" pitchFamily="34" charset="0"/>
                  <a:ea typeface="+mn-ea"/>
                  <a:cs typeface="+mn-cs"/>
                  <a:sym typeface="Chunk Five"/>
                </a:rPr>
                <a:t>Views</a:t>
              </a:r>
            </a:p>
          </p:txBody>
        </p:sp>
        <p:sp>
          <p:nvSpPr>
            <p:cNvPr id="45" name="TextBox 45"/>
            <p:cNvSpPr txBox="1"/>
            <p:nvPr/>
          </p:nvSpPr>
          <p:spPr>
            <a:xfrm rot="21540000">
              <a:off x="692209" y="5038708"/>
              <a:ext cx="2781176" cy="1137490"/>
            </a:xfrm>
            <a:prstGeom prst="rect">
              <a:avLst/>
            </a:prstGeom>
          </p:spPr>
          <p:txBody>
            <a:bodyPr lIns="0" tIns="0" rIns="0" bIns="0" rtlCol="0" anchor="t">
              <a:spAutoFit/>
            </a:bodyPr>
            <a:lstStyle/>
            <a:p>
              <a:pPr marL="0" marR="0" lvl="0" indent="0" algn="ctr" defTabSz="609630" rtl="0" eaLnBrk="1" fontAlgn="auto" latinLnBrk="0" hangingPunct="1">
                <a:lnSpc>
                  <a:spcPts val="5133"/>
                </a:lnSpc>
                <a:spcBef>
                  <a:spcPct val="0"/>
                </a:spcBef>
                <a:spcAft>
                  <a:spcPts val="0"/>
                </a:spcAft>
                <a:buClrTx/>
                <a:buSzTx/>
                <a:buFontTx/>
                <a:buNone/>
                <a:tabLst/>
                <a:defRPr/>
              </a:pPr>
              <a:r>
                <a:rPr kumimoji="0" lang="en-US" sz="2800" b="1" i="0" u="none" strike="noStrike" kern="1200" cap="none" spc="0" normalizeH="0" baseline="0" noProof="0">
                  <a:ln>
                    <a:solidFill>
                      <a:sysClr val="windowText" lastClr="000000"/>
                    </a:solidFill>
                  </a:ln>
                  <a:solidFill>
                    <a:srgbClr val="4DBF38"/>
                  </a:solidFill>
                  <a:effectLst/>
                  <a:uLnTx/>
                  <a:uFillTx/>
                  <a:latin typeface="Century Gothic" panose="020B0502020202020204" pitchFamily="34" charset="0"/>
                  <a:ea typeface="+mn-ea"/>
                  <a:cs typeface="+mn-cs"/>
                  <a:sym typeface="Chunk Five"/>
                </a:rPr>
                <a:t>3,973</a:t>
              </a:r>
            </a:p>
          </p:txBody>
        </p:sp>
      </p:grpSp>
      <p:grpSp>
        <p:nvGrpSpPr>
          <p:cNvPr id="46" name="Group 46"/>
          <p:cNvGrpSpPr/>
          <p:nvPr/>
        </p:nvGrpSpPr>
        <p:grpSpPr>
          <a:xfrm>
            <a:off x="7404360" y="2020914"/>
            <a:ext cx="1666948" cy="3482561"/>
            <a:chOff x="494467" y="528487"/>
            <a:chExt cx="3333894" cy="6965122"/>
          </a:xfrm>
        </p:grpSpPr>
        <p:sp>
          <p:nvSpPr>
            <p:cNvPr id="47" name="Freeform 47"/>
            <p:cNvSpPr/>
            <p:nvPr/>
          </p:nvSpPr>
          <p:spPr>
            <a:xfrm rot="-9317080">
              <a:off x="558308" y="528487"/>
              <a:ext cx="3270053" cy="3387060"/>
            </a:xfrm>
            <a:custGeom>
              <a:avLst/>
              <a:gdLst/>
              <a:ahLst/>
              <a:cxnLst/>
              <a:rect l="l" t="t" r="r" b="b"/>
              <a:pathLst>
                <a:path w="3270053" h="3387060">
                  <a:moveTo>
                    <a:pt x="0" y="0"/>
                  </a:moveTo>
                  <a:lnTo>
                    <a:pt x="3270052" y="0"/>
                  </a:lnTo>
                  <a:lnTo>
                    <a:pt x="3270052" y="3387061"/>
                  </a:lnTo>
                  <a:lnTo>
                    <a:pt x="0" y="33870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48" name="Freeform 48"/>
            <p:cNvSpPr/>
            <p:nvPr/>
          </p:nvSpPr>
          <p:spPr>
            <a:xfrm>
              <a:off x="1424585" y="1822711"/>
              <a:ext cx="1323215" cy="1323215"/>
            </a:xfrm>
            <a:custGeom>
              <a:avLst/>
              <a:gdLst/>
              <a:ahLst/>
              <a:cxnLst/>
              <a:rect l="l" t="t" r="r" b="b"/>
              <a:pathLst>
                <a:path w="1323215" h="1323215">
                  <a:moveTo>
                    <a:pt x="0" y="0"/>
                  </a:moveTo>
                  <a:lnTo>
                    <a:pt x="1323215" y="0"/>
                  </a:lnTo>
                  <a:lnTo>
                    <a:pt x="1323215" y="1323214"/>
                  </a:lnTo>
                  <a:lnTo>
                    <a:pt x="0" y="13232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49" name="TextBox 49"/>
            <p:cNvSpPr txBox="1"/>
            <p:nvPr/>
          </p:nvSpPr>
          <p:spPr>
            <a:xfrm>
              <a:off x="494467" y="6708523"/>
              <a:ext cx="3324328" cy="785086"/>
            </a:xfrm>
            <a:prstGeom prst="rect">
              <a:avLst/>
            </a:prstGeom>
          </p:spPr>
          <p:txBody>
            <a:bodyPr lIns="0" tIns="0" rIns="0" bIns="0" rtlCol="0" anchor="t">
              <a:spAutoFit/>
            </a:bodyPr>
            <a:lstStyle/>
            <a:p>
              <a:pPr marL="0" marR="0" lvl="0" indent="0" algn="ctr" defTabSz="609630" rtl="0" eaLnBrk="1" fontAlgn="auto" latinLnBrk="0" hangingPunct="1">
                <a:lnSpc>
                  <a:spcPts val="1521"/>
                </a:lnSpc>
                <a:spcBef>
                  <a:spcPts val="0"/>
                </a:spcBef>
                <a:spcAft>
                  <a:spcPts val="0"/>
                </a:spcAft>
                <a:buClrTx/>
                <a:buSzTx/>
                <a:buFontTx/>
                <a:buNone/>
                <a:tabLst/>
                <a:defRPr/>
              </a:pPr>
              <a:r>
                <a:rPr kumimoji="0" lang="en-US" sz="1800" b="1" i="0" u="none" strike="noStrike" kern="1200" cap="none" spc="0" normalizeH="0" baseline="0" noProof="0">
                  <a:ln>
                    <a:noFill/>
                  </a:ln>
                  <a:solidFill>
                    <a:srgbClr val="052A47"/>
                  </a:solidFill>
                  <a:effectLst/>
                  <a:uLnTx/>
                  <a:uFillTx/>
                  <a:latin typeface="Century Gothic" panose="020B0502020202020204" pitchFamily="34" charset="0"/>
                  <a:ea typeface="+mn-ea"/>
                  <a:cs typeface="+mn-cs"/>
                  <a:sym typeface="Chunk Five"/>
                </a:rPr>
                <a:t>Total Submissions</a:t>
              </a:r>
            </a:p>
          </p:txBody>
        </p:sp>
        <p:sp>
          <p:nvSpPr>
            <p:cNvPr id="50" name="TextBox 50"/>
            <p:cNvSpPr txBox="1"/>
            <p:nvPr/>
          </p:nvSpPr>
          <p:spPr>
            <a:xfrm>
              <a:off x="980369" y="4948095"/>
              <a:ext cx="2405712" cy="1137490"/>
            </a:xfrm>
            <a:prstGeom prst="rect">
              <a:avLst/>
            </a:prstGeom>
          </p:spPr>
          <p:txBody>
            <a:bodyPr lIns="0" tIns="0" rIns="0" bIns="0" rtlCol="0" anchor="t">
              <a:spAutoFit/>
            </a:bodyPr>
            <a:lstStyle/>
            <a:p>
              <a:pPr marL="0" marR="0" lvl="0" indent="0" algn="ctr" defTabSz="609630" rtl="0" eaLnBrk="1" fontAlgn="auto" latinLnBrk="0" hangingPunct="1">
                <a:lnSpc>
                  <a:spcPts val="5133"/>
                </a:lnSpc>
                <a:spcBef>
                  <a:spcPct val="0"/>
                </a:spcBef>
                <a:spcAft>
                  <a:spcPts val="0"/>
                </a:spcAft>
                <a:buClrTx/>
                <a:buSzTx/>
                <a:buFontTx/>
                <a:buNone/>
                <a:tabLst/>
                <a:defRPr/>
              </a:pPr>
              <a:r>
                <a:rPr kumimoji="0" lang="en-US" sz="2800" b="1" i="0" u="none" strike="noStrike" kern="1200" cap="none" spc="0" normalizeH="0" baseline="0" noProof="0">
                  <a:ln>
                    <a:solidFill>
                      <a:sysClr val="windowText" lastClr="000000"/>
                    </a:solidFill>
                  </a:ln>
                  <a:solidFill>
                    <a:srgbClr val="4DBF38"/>
                  </a:solidFill>
                  <a:effectLst/>
                  <a:uLnTx/>
                  <a:uFillTx/>
                  <a:latin typeface="Century Gothic" panose="020B0502020202020204" pitchFamily="34" charset="0"/>
                  <a:ea typeface="+mn-ea"/>
                  <a:cs typeface="+mn-cs"/>
                  <a:sym typeface="Chunk Five"/>
                </a:rPr>
                <a:t>783</a:t>
              </a:r>
            </a:p>
          </p:txBody>
        </p:sp>
      </p:grpSp>
      <p:grpSp>
        <p:nvGrpSpPr>
          <p:cNvPr id="51" name="Group 51"/>
          <p:cNvGrpSpPr/>
          <p:nvPr/>
        </p:nvGrpSpPr>
        <p:grpSpPr>
          <a:xfrm>
            <a:off x="9505553" y="2020914"/>
            <a:ext cx="1662165" cy="3487563"/>
            <a:chOff x="531171" y="528487"/>
            <a:chExt cx="3324328" cy="6975126"/>
          </a:xfrm>
        </p:grpSpPr>
        <p:sp>
          <p:nvSpPr>
            <p:cNvPr id="52" name="Freeform 52"/>
            <p:cNvSpPr/>
            <p:nvPr/>
          </p:nvSpPr>
          <p:spPr>
            <a:xfrm rot="-9317080">
              <a:off x="558308" y="528487"/>
              <a:ext cx="3270053" cy="3387060"/>
            </a:xfrm>
            <a:custGeom>
              <a:avLst/>
              <a:gdLst/>
              <a:ahLst/>
              <a:cxnLst/>
              <a:rect l="l" t="t" r="r" b="b"/>
              <a:pathLst>
                <a:path w="3270053" h="3387060">
                  <a:moveTo>
                    <a:pt x="0" y="0"/>
                  </a:moveTo>
                  <a:lnTo>
                    <a:pt x="3270052" y="0"/>
                  </a:lnTo>
                  <a:lnTo>
                    <a:pt x="3270052" y="3387061"/>
                  </a:lnTo>
                  <a:lnTo>
                    <a:pt x="0" y="33870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3" name="Freeform 53"/>
            <p:cNvSpPr/>
            <p:nvPr/>
          </p:nvSpPr>
          <p:spPr>
            <a:xfrm>
              <a:off x="1420948" y="1702866"/>
              <a:ext cx="1327352" cy="1327352"/>
            </a:xfrm>
            <a:custGeom>
              <a:avLst/>
              <a:gdLst/>
              <a:ahLst/>
              <a:cxnLst/>
              <a:rect l="l" t="t" r="r" b="b"/>
              <a:pathLst>
                <a:path w="1327352" h="1327352">
                  <a:moveTo>
                    <a:pt x="0" y="0"/>
                  </a:moveTo>
                  <a:lnTo>
                    <a:pt x="1327352" y="0"/>
                  </a:lnTo>
                  <a:lnTo>
                    <a:pt x="1327352" y="1327351"/>
                  </a:lnTo>
                  <a:lnTo>
                    <a:pt x="0" y="13273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4" name="TextBox 54"/>
            <p:cNvSpPr txBox="1"/>
            <p:nvPr/>
          </p:nvSpPr>
          <p:spPr>
            <a:xfrm>
              <a:off x="531171" y="6708523"/>
              <a:ext cx="3324328" cy="795090"/>
            </a:xfrm>
            <a:prstGeom prst="rect">
              <a:avLst/>
            </a:prstGeom>
          </p:spPr>
          <p:txBody>
            <a:bodyPr lIns="0" tIns="0" rIns="0" bIns="0" rtlCol="0" anchor="t">
              <a:spAutoFit/>
            </a:bodyPr>
            <a:lstStyle/>
            <a:p>
              <a:pPr marL="0" marR="0" lvl="0" indent="0" algn="ctr" defTabSz="609630" rtl="0" eaLnBrk="1" fontAlgn="auto" latinLnBrk="0" hangingPunct="1">
                <a:lnSpc>
                  <a:spcPts val="1521"/>
                </a:lnSpc>
                <a:spcBef>
                  <a:spcPts val="0"/>
                </a:spcBef>
                <a:spcAft>
                  <a:spcPts val="0"/>
                </a:spcAft>
                <a:buClrTx/>
                <a:buSzTx/>
                <a:buFontTx/>
                <a:buNone/>
                <a:tabLst/>
                <a:defRPr/>
              </a:pPr>
              <a:r>
                <a:rPr kumimoji="0" lang="en-US" sz="1800" b="1" i="0" u="none" strike="noStrike" kern="1200" cap="none" spc="0" normalizeH="0" baseline="0" noProof="0">
                  <a:ln>
                    <a:noFill/>
                  </a:ln>
                  <a:solidFill>
                    <a:srgbClr val="052A47"/>
                  </a:solidFill>
                  <a:effectLst/>
                  <a:uLnTx/>
                  <a:uFillTx/>
                  <a:latin typeface="Century Gothic" panose="020B0502020202020204" pitchFamily="34" charset="0"/>
                  <a:ea typeface="+mn-ea"/>
                  <a:cs typeface="+mn-cs"/>
                  <a:sym typeface="Chunk Five"/>
                </a:rPr>
                <a:t>Community Submissions</a:t>
              </a:r>
            </a:p>
          </p:txBody>
        </p:sp>
        <p:sp>
          <p:nvSpPr>
            <p:cNvPr id="55" name="TextBox 55"/>
            <p:cNvSpPr txBox="1"/>
            <p:nvPr/>
          </p:nvSpPr>
          <p:spPr>
            <a:xfrm>
              <a:off x="881769" y="4948095"/>
              <a:ext cx="2405712" cy="1137490"/>
            </a:xfrm>
            <a:prstGeom prst="rect">
              <a:avLst/>
            </a:prstGeom>
          </p:spPr>
          <p:txBody>
            <a:bodyPr lIns="0" tIns="0" rIns="0" bIns="0" rtlCol="0" anchor="t">
              <a:spAutoFit/>
            </a:bodyPr>
            <a:lstStyle/>
            <a:p>
              <a:pPr marL="0" marR="0" lvl="0" indent="0" algn="ctr" defTabSz="609630" rtl="0" eaLnBrk="1" fontAlgn="auto" latinLnBrk="0" hangingPunct="1">
                <a:lnSpc>
                  <a:spcPts val="5133"/>
                </a:lnSpc>
                <a:spcBef>
                  <a:spcPct val="0"/>
                </a:spcBef>
                <a:spcAft>
                  <a:spcPts val="0"/>
                </a:spcAft>
                <a:buClrTx/>
                <a:buSzTx/>
                <a:buFontTx/>
                <a:buNone/>
                <a:tabLst/>
                <a:defRPr/>
              </a:pPr>
              <a:r>
                <a:rPr kumimoji="0" lang="en-US" sz="2800" b="1" i="0" u="none" strike="noStrike" kern="1200" cap="none" spc="0" normalizeH="0" baseline="0" noProof="0">
                  <a:ln>
                    <a:solidFill>
                      <a:sysClr val="windowText" lastClr="000000"/>
                    </a:solidFill>
                  </a:ln>
                  <a:solidFill>
                    <a:srgbClr val="4DBF38"/>
                  </a:solidFill>
                  <a:effectLst/>
                  <a:uLnTx/>
                  <a:uFillTx/>
                  <a:latin typeface="Century Gothic" panose="020B0502020202020204" pitchFamily="34" charset="0"/>
                  <a:ea typeface="+mn-ea"/>
                  <a:cs typeface="+mn-cs"/>
                  <a:sym typeface="Chunk Five"/>
                </a:rPr>
                <a:t>756</a:t>
              </a:r>
            </a:p>
          </p:txBody>
        </p:sp>
      </p:grpSp>
      <p:pic>
        <p:nvPicPr>
          <p:cNvPr id="56" name="Picture 56"/>
          <p:cNvPicPr>
            <a:picLocks noChangeAspect="1"/>
          </p:cNvPicPr>
          <p:nvPr/>
        </p:nvPicPr>
        <p:blipFill>
          <a:blip r:embed="rId14"/>
          <a:srcRect/>
          <a:stretch>
            <a:fillRect/>
          </a:stretch>
        </p:blipFill>
        <p:spPr>
          <a:xfrm>
            <a:off x="9573749" y="-6350"/>
            <a:ext cx="2637301" cy="2096655"/>
          </a:xfrm>
          <a:prstGeom prst="rect">
            <a:avLst/>
          </a:prstGeom>
        </p:spPr>
      </p:pic>
      <p:pic>
        <p:nvPicPr>
          <p:cNvPr id="57" name="Picture 56">
            <a:extLst>
              <a:ext uri="{FF2B5EF4-FFF2-40B4-BE49-F238E27FC236}">
                <a16:creationId xmlns:a16="http://schemas.microsoft.com/office/drawing/2014/main" id="{588F99FD-8B1F-77D6-93FB-73EE32479D4C}"/>
              </a:ext>
            </a:extLst>
          </p:cNvPr>
          <p:cNvPicPr>
            <a:picLocks noChangeAspect="1"/>
          </p:cNvPicPr>
          <p:nvPr/>
        </p:nvPicPr>
        <p:blipFill>
          <a:blip r:embed="rId15">
            <a:extLst>
              <a:ext uri="{28A0092B-C50C-407E-A947-70E740481C1C}">
                <a14:useLocalDpi xmlns:a14="http://schemas.microsoft.com/office/drawing/2010/main" val="0"/>
              </a:ext>
            </a:extLst>
          </a:blip>
          <a:srcRect l="81302" t="-9065" r="-1839" b="-5187"/>
          <a:stretch/>
        </p:blipFill>
        <p:spPr>
          <a:xfrm>
            <a:off x="0" y="6365931"/>
            <a:ext cx="618836" cy="634135"/>
          </a:xfrm>
          <a:prstGeom prst="rect">
            <a:avLst/>
          </a:prstGeom>
          <a:effectLst>
            <a:outerShdw blurRad="76200" dist="12700" dir="8100000" sy="-23000" kx="800400" algn="br" rotWithShape="0">
              <a:prstClr val="black">
                <a:alpha val="2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630" y="1092200"/>
            <a:ext cx="11870741" cy="5687529"/>
          </a:xfrm>
          <a:custGeom>
            <a:avLst/>
            <a:gdLst/>
            <a:ahLst/>
            <a:cxnLst/>
            <a:rect l="l" t="t" r="r" b="b"/>
            <a:pathLst>
              <a:path w="17806111" h="8531293">
                <a:moveTo>
                  <a:pt x="0" y="0"/>
                </a:moveTo>
                <a:lnTo>
                  <a:pt x="17806110" y="0"/>
                </a:lnTo>
                <a:lnTo>
                  <a:pt x="17806110" y="8531292"/>
                </a:lnTo>
                <a:lnTo>
                  <a:pt x="0" y="8531292"/>
                </a:lnTo>
                <a:lnTo>
                  <a:pt x="0" y="0"/>
                </a:lnTo>
                <a:close/>
              </a:path>
            </a:pathLst>
          </a:custGeom>
          <a:blipFill>
            <a:blip r:embed="rId3"/>
            <a:stretch>
              <a:fillRect l="-496" t="-7095" b="-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31257" y="5318752"/>
            <a:ext cx="3462513" cy="3462513"/>
          </a:xfrm>
          <a:custGeom>
            <a:avLst/>
            <a:gdLst/>
            <a:ahLst/>
            <a:cxnLst/>
            <a:rect l="l" t="t" r="r" b="b"/>
            <a:pathLst>
              <a:path w="5193769" h="5193769">
                <a:moveTo>
                  <a:pt x="0" y="0"/>
                </a:moveTo>
                <a:lnTo>
                  <a:pt x="5193770" y="0"/>
                </a:lnTo>
                <a:lnTo>
                  <a:pt x="5193770" y="5193769"/>
                </a:lnTo>
                <a:lnTo>
                  <a:pt x="0" y="519376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4859503">
            <a:off x="10464964" y="-2375743"/>
            <a:ext cx="5407935" cy="5407935"/>
          </a:xfrm>
          <a:custGeom>
            <a:avLst/>
            <a:gdLst/>
            <a:ahLst/>
            <a:cxnLst/>
            <a:rect l="l" t="t" r="r" b="b"/>
            <a:pathLst>
              <a:path w="8111903" h="8111903">
                <a:moveTo>
                  <a:pt x="0" y="0"/>
                </a:moveTo>
                <a:lnTo>
                  <a:pt x="8111903" y="0"/>
                </a:lnTo>
                <a:lnTo>
                  <a:pt x="8111903" y="8111903"/>
                </a:lnTo>
                <a:lnTo>
                  <a:pt x="0" y="811190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94106" y="-112295"/>
            <a:ext cx="7401879" cy="997324"/>
          </a:xfrm>
          <a:prstGeom prst="rect">
            <a:avLst/>
          </a:prstGeom>
        </p:spPr>
        <p:txBody>
          <a:bodyPr lIns="0" tIns="0" rIns="0" bIns="0" rtlCol="0" anchor="t">
            <a:spAutoFit/>
          </a:bodyPr>
          <a:lstStyle/>
          <a:p>
            <a:pPr marL="0" marR="0" lvl="0" indent="0" algn="l" defTabSz="609630" rtl="0" eaLnBrk="1" fontAlgn="auto" latinLnBrk="0" hangingPunct="1">
              <a:lnSpc>
                <a:spcPts val="8777"/>
              </a:lnSpc>
              <a:spcBef>
                <a:spcPct val="0"/>
              </a:spcBef>
              <a:spcAft>
                <a:spcPts val="0"/>
              </a:spcAft>
              <a:buClrTx/>
              <a:buSzTx/>
              <a:buFontTx/>
              <a:buNone/>
              <a:tabLst/>
              <a:defRPr/>
            </a:pPr>
            <a:r>
              <a:rPr kumimoji="0" lang="en-US" sz="4800" b="1" i="0" u="none" strike="noStrike" kern="1200" cap="none" spc="0" normalizeH="0" baseline="0" noProof="0">
                <a:ln>
                  <a:solidFill>
                    <a:sysClr val="windowText" lastClr="000000"/>
                  </a:solidFill>
                </a:ln>
                <a:solidFill>
                  <a:srgbClr val="4DBF38"/>
                </a:solidFill>
                <a:effectLst/>
                <a:uLnTx/>
                <a:uFillTx/>
                <a:latin typeface="Century Gothic" panose="020B0502020202020204" pitchFamily="34" charset="0"/>
                <a:ea typeface="+mn-ea"/>
                <a:cs typeface="+mn-cs"/>
                <a:sym typeface="Chunk Five"/>
              </a:rPr>
              <a:t>Service Areas Defined</a:t>
            </a:r>
          </a:p>
        </p:txBody>
      </p:sp>
      <p:pic>
        <p:nvPicPr>
          <p:cNvPr id="6" name="Picture 5">
            <a:extLst>
              <a:ext uri="{FF2B5EF4-FFF2-40B4-BE49-F238E27FC236}">
                <a16:creationId xmlns:a16="http://schemas.microsoft.com/office/drawing/2014/main" id="{E6A8DE4A-A0FC-D200-2024-3D5F794818CD}"/>
              </a:ext>
            </a:extLst>
          </p:cNvPr>
          <p:cNvPicPr>
            <a:picLocks noChangeAspect="1"/>
          </p:cNvPicPr>
          <p:nvPr/>
        </p:nvPicPr>
        <p:blipFill>
          <a:blip r:embed="rId6">
            <a:extLst>
              <a:ext uri="{28A0092B-C50C-407E-A947-70E740481C1C}">
                <a14:useLocalDpi xmlns:a14="http://schemas.microsoft.com/office/drawing/2010/main" val="0"/>
              </a:ext>
            </a:extLst>
          </a:blip>
          <a:srcRect l="81302" t="-9065" r="-1839" b="-5187"/>
          <a:stretch/>
        </p:blipFill>
        <p:spPr>
          <a:xfrm>
            <a:off x="0" y="6223865"/>
            <a:ext cx="618836" cy="634135"/>
          </a:xfrm>
          <a:prstGeom prst="rect">
            <a:avLst/>
          </a:prstGeom>
          <a:effectLst>
            <a:outerShdw blurRad="76200" dist="12700" dir="8100000" sy="-23000" kx="800400" algn="br" rotWithShape="0">
              <a:prstClr val="black">
                <a:alpha val="2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 y="0"/>
            <a:ext cx="1520611" cy="6858000"/>
            <a:chOff x="0" y="0"/>
            <a:chExt cx="617987" cy="2787141"/>
          </a:xfrm>
        </p:grpSpPr>
        <p:sp>
          <p:nvSpPr>
            <p:cNvPr id="4" name="Freeform 4"/>
            <p:cNvSpPr/>
            <p:nvPr/>
          </p:nvSpPr>
          <p:spPr>
            <a:xfrm>
              <a:off x="0" y="0"/>
              <a:ext cx="617987" cy="2787141"/>
            </a:xfrm>
            <a:custGeom>
              <a:avLst/>
              <a:gdLst/>
              <a:ahLst/>
              <a:cxnLst/>
              <a:rect l="l" t="t" r="r" b="b"/>
              <a:pathLst>
                <a:path w="617987" h="2787141">
                  <a:moveTo>
                    <a:pt x="0" y="0"/>
                  </a:moveTo>
                  <a:lnTo>
                    <a:pt x="617987" y="0"/>
                  </a:lnTo>
                  <a:lnTo>
                    <a:pt x="617987" y="2787141"/>
                  </a:lnTo>
                  <a:lnTo>
                    <a:pt x="0" y="2787141"/>
                  </a:lnTo>
                  <a:close/>
                </a:path>
              </a:pathLst>
            </a:custGeom>
            <a:solidFill>
              <a:srgbClr val="051D4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617987" cy="28347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707987" y="1301573"/>
            <a:ext cx="7384933" cy="5479414"/>
            <a:chOff x="0" y="-113526"/>
            <a:chExt cx="925330" cy="686569"/>
          </a:xfrm>
        </p:grpSpPr>
        <p:sp>
          <p:nvSpPr>
            <p:cNvPr id="10" name="Freeform 10"/>
            <p:cNvSpPr/>
            <p:nvPr/>
          </p:nvSpPr>
          <p:spPr>
            <a:xfrm>
              <a:off x="16481" y="-113526"/>
              <a:ext cx="908849" cy="573043"/>
            </a:xfrm>
            <a:custGeom>
              <a:avLst/>
              <a:gdLst/>
              <a:ahLst/>
              <a:cxnLst/>
              <a:rect l="l" t="t" r="r" b="b"/>
              <a:pathLst>
                <a:path w="1023149" h="573043">
                  <a:moveTo>
                    <a:pt x="819949" y="0"/>
                  </a:moveTo>
                  <a:lnTo>
                    <a:pt x="0" y="0"/>
                  </a:lnTo>
                  <a:lnTo>
                    <a:pt x="0" y="573043"/>
                  </a:lnTo>
                  <a:lnTo>
                    <a:pt x="819949" y="573043"/>
                  </a:lnTo>
                  <a:lnTo>
                    <a:pt x="1023149" y="286522"/>
                  </a:lnTo>
                  <a:lnTo>
                    <a:pt x="819949"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908849" cy="62066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891841" y="1324062"/>
            <a:ext cx="5432483" cy="628377"/>
          </a:xfrm>
          <a:prstGeom prst="rect">
            <a:avLst/>
          </a:prstGeom>
        </p:spPr>
        <p:txBody>
          <a:bodyPr lIns="0" tIns="0" rIns="0" bIns="0" rtlCol="0" anchor="t">
            <a:spAutoFit/>
          </a:bodyPr>
          <a:lstStyle/>
          <a:p>
            <a:pPr marL="0" marR="0" lvl="0" indent="0" algn="l" defTabSz="609630" rtl="0" eaLnBrk="1" fontAlgn="auto" latinLnBrk="0" hangingPunct="1">
              <a:lnSpc>
                <a:spcPts val="4913"/>
              </a:lnSpc>
              <a:spcBef>
                <a:spcPct val="0"/>
              </a:spcBef>
              <a:spcAft>
                <a:spcPts val="0"/>
              </a:spcAft>
              <a:buClrTx/>
              <a:buSzTx/>
              <a:buFontTx/>
              <a:buNone/>
              <a:tabLst/>
              <a:defRPr/>
            </a:pPr>
            <a:r>
              <a:rPr kumimoji="0" lang="en-US" sz="4400" b="1" i="0" u="none" strike="noStrike" kern="1200" cap="none" spc="0" normalizeH="0" baseline="0" noProof="0">
                <a:ln>
                  <a:solidFill>
                    <a:srgbClr val="052A47"/>
                  </a:solidFill>
                </a:ln>
                <a:solidFill>
                  <a:srgbClr val="4DBF38"/>
                </a:solidFill>
                <a:effectLst/>
                <a:uLnTx/>
                <a:uFillTx/>
                <a:latin typeface="Century Gothic" panose="020B0502020202020204" pitchFamily="34" charset="0"/>
                <a:ea typeface="+mn-ea"/>
                <a:cs typeface="+mn-cs"/>
                <a:sym typeface="Chunk Five"/>
              </a:rPr>
              <a:t>Top Priorities</a:t>
            </a:r>
          </a:p>
        </p:txBody>
      </p:sp>
      <p:sp>
        <p:nvSpPr>
          <p:cNvPr id="13" name="TextBox 13"/>
          <p:cNvSpPr txBox="1"/>
          <p:nvPr/>
        </p:nvSpPr>
        <p:spPr>
          <a:xfrm>
            <a:off x="2284875" y="2478386"/>
            <a:ext cx="4491577" cy="671594"/>
          </a:xfrm>
          <a:prstGeom prst="rect">
            <a:avLst/>
          </a:prstGeom>
        </p:spPr>
        <p:txBody>
          <a:bodyPr lIns="0" tIns="0" rIns="0" bIns="0" rtlCol="0" anchor="t">
            <a:spAutoFit/>
          </a:bodyPr>
          <a:lstStyle/>
          <a:p>
            <a:pPr marL="0" marR="0" lvl="0" indent="0" algn="l" defTabSz="609630" rtl="0" eaLnBrk="1" fontAlgn="auto" latinLnBrk="0" hangingPunct="1">
              <a:lnSpc>
                <a:spcPts val="1763"/>
              </a:lnSpc>
              <a:spcBef>
                <a:spcPts val="0"/>
              </a:spcBef>
              <a:spcAft>
                <a:spcPts val="0"/>
              </a:spcAft>
              <a:buClrTx/>
              <a:buSzTx/>
              <a:buFontTx/>
              <a:buNone/>
              <a:tabLst/>
              <a:defRPr/>
            </a:pPr>
            <a:r>
              <a:rPr kumimoji="0" lang="en-US" sz="1259" b="0" i="0" u="none" strike="noStrike" kern="1200" cap="none" spc="57" normalizeH="0" baseline="0" noProof="0">
                <a:ln>
                  <a:noFill/>
                </a:ln>
                <a:solidFill>
                  <a:srgbClr val="051D40"/>
                </a:solidFill>
                <a:effectLst/>
                <a:uLnTx/>
                <a:uFillTx/>
                <a:latin typeface="Century Gothic" panose="020B0502020202020204" pitchFamily="34" charset="0"/>
                <a:ea typeface="Open Sauce Medium"/>
                <a:cs typeface="Open Sauce Medium"/>
                <a:sym typeface="Open Sauce Medium"/>
              </a:rPr>
              <a:t>Systems and projects designed to control and mitigate the impact of rainwater runoff on the environment and infrastructure in Savannah</a:t>
            </a:r>
          </a:p>
        </p:txBody>
      </p:sp>
      <p:grpSp>
        <p:nvGrpSpPr>
          <p:cNvPr id="14" name="Group 14"/>
          <p:cNvGrpSpPr/>
          <p:nvPr/>
        </p:nvGrpSpPr>
        <p:grpSpPr>
          <a:xfrm>
            <a:off x="1871433" y="2261407"/>
            <a:ext cx="294593" cy="911812"/>
            <a:chOff x="0" y="0"/>
            <a:chExt cx="847440" cy="2622960"/>
          </a:xfrm>
        </p:grpSpPr>
        <p:sp>
          <p:nvSpPr>
            <p:cNvPr id="15" name="Freeform 15"/>
            <p:cNvSpPr/>
            <p:nvPr/>
          </p:nvSpPr>
          <p:spPr>
            <a:xfrm>
              <a:off x="0" y="0"/>
              <a:ext cx="847471" cy="2622931"/>
            </a:xfrm>
            <a:custGeom>
              <a:avLst/>
              <a:gdLst/>
              <a:ahLst/>
              <a:cxnLst/>
              <a:rect l="l" t="t" r="r" b="b"/>
              <a:pathLst>
                <a:path w="847471" h="2622931">
                  <a:moveTo>
                    <a:pt x="243205" y="2622931"/>
                  </a:moveTo>
                  <a:lnTo>
                    <a:pt x="0" y="2622931"/>
                  </a:lnTo>
                  <a:lnTo>
                    <a:pt x="596646" y="1315339"/>
                  </a:lnTo>
                  <a:lnTo>
                    <a:pt x="0" y="0"/>
                  </a:lnTo>
                  <a:lnTo>
                    <a:pt x="243205" y="0"/>
                  </a:lnTo>
                  <a:lnTo>
                    <a:pt x="847471" y="1315339"/>
                  </a:lnTo>
                  <a:lnTo>
                    <a:pt x="243205" y="2622931"/>
                  </a:lnTo>
                  <a:close/>
                </a:path>
              </a:pathLst>
            </a:custGeom>
            <a:solidFill>
              <a:srgbClr val="80D12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221483" y="2261407"/>
            <a:ext cx="2236317" cy="911812"/>
            <a:chOff x="0" y="0"/>
            <a:chExt cx="1838524" cy="775847"/>
          </a:xfrm>
        </p:grpSpPr>
        <p:sp>
          <p:nvSpPr>
            <p:cNvPr id="17" name="Freeform 17"/>
            <p:cNvSpPr/>
            <p:nvPr/>
          </p:nvSpPr>
          <p:spPr>
            <a:xfrm>
              <a:off x="0" y="0"/>
              <a:ext cx="1838524" cy="775847"/>
            </a:xfrm>
            <a:custGeom>
              <a:avLst/>
              <a:gdLst/>
              <a:ahLst/>
              <a:cxnLst/>
              <a:rect l="l" t="t" r="r" b="b"/>
              <a:pathLst>
                <a:path w="1838524" h="775847">
                  <a:moveTo>
                    <a:pt x="1635324" y="0"/>
                  </a:moveTo>
                  <a:lnTo>
                    <a:pt x="0" y="0"/>
                  </a:lnTo>
                  <a:lnTo>
                    <a:pt x="0" y="775847"/>
                  </a:lnTo>
                  <a:lnTo>
                    <a:pt x="1635324" y="775847"/>
                  </a:lnTo>
                  <a:lnTo>
                    <a:pt x="1838524" y="387923"/>
                  </a:lnTo>
                  <a:lnTo>
                    <a:pt x="1635324" y="0"/>
                  </a:lnTo>
                  <a:close/>
                </a:path>
              </a:pathLst>
            </a:custGeom>
            <a:solidFill>
              <a:srgbClr val="4DBF3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47625"/>
              <a:ext cx="1724224" cy="82347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21072" y="2096288"/>
            <a:ext cx="1248175" cy="1011302"/>
          </a:xfrm>
          <a:prstGeom prst="rect">
            <a:avLst/>
          </a:prstGeom>
        </p:spPr>
        <p:txBody>
          <a:bodyPr lIns="0" tIns="0" rIns="0" bIns="0" rtlCol="0" anchor="t">
            <a:spAutoFit/>
          </a:bodyPr>
          <a:lstStyle/>
          <a:p>
            <a:pPr marL="0" marR="0" lvl="0" indent="0" algn="ctr" defTabSz="609630" rtl="0" eaLnBrk="1" fontAlgn="auto" latinLnBrk="0" hangingPunct="1">
              <a:lnSpc>
                <a:spcPts val="8413"/>
              </a:lnSpc>
              <a:spcBef>
                <a:spcPct val="0"/>
              </a:spcBef>
              <a:spcAft>
                <a:spcPts val="0"/>
              </a:spcAft>
              <a:buClrTx/>
              <a:buSzTx/>
              <a:buFontTx/>
              <a:buNone/>
              <a:tabLst/>
              <a:defRPr/>
            </a:pPr>
            <a:r>
              <a:rPr kumimoji="0" lang="en-US" sz="6009" b="1" i="0" u="none" strike="noStrike" kern="1200" cap="none" spc="270" normalizeH="0" baseline="0" noProof="0">
                <a:ln>
                  <a:noFill/>
                </a:ln>
                <a:solidFill>
                  <a:srgbClr val="FFFFFF"/>
                </a:solidFill>
                <a:effectLst>
                  <a:outerShdw blurRad="38100" dist="38100" dir="2700000" algn="tl">
                    <a:srgbClr val="000000">
                      <a:alpha val="43137"/>
                    </a:srgbClr>
                  </a:outerShdw>
                </a:effectLst>
                <a:uLnTx/>
                <a:uFillTx/>
                <a:latin typeface="Calibri"/>
                <a:ea typeface="Chunk Five"/>
                <a:cs typeface="Chunk Five"/>
                <a:sym typeface="Chunk Five"/>
              </a:rPr>
              <a:t>#1</a:t>
            </a:r>
          </a:p>
        </p:txBody>
      </p:sp>
      <p:sp>
        <p:nvSpPr>
          <p:cNvPr id="20" name="TextBox 20"/>
          <p:cNvSpPr txBox="1"/>
          <p:nvPr/>
        </p:nvSpPr>
        <p:spPr>
          <a:xfrm>
            <a:off x="2284875" y="2191557"/>
            <a:ext cx="3811125" cy="292901"/>
          </a:xfrm>
          <a:prstGeom prst="rect">
            <a:avLst/>
          </a:prstGeom>
        </p:spPr>
        <p:txBody>
          <a:bodyPr lIns="0" tIns="0" rIns="0" bIns="0" rtlCol="0" anchor="t">
            <a:spAutoFit/>
          </a:bodyPr>
          <a:lstStyle/>
          <a:p>
            <a:pPr marL="0" marR="0" lvl="0" indent="0" algn="l" defTabSz="609630" rtl="0" eaLnBrk="1" fontAlgn="auto" latinLnBrk="0" hangingPunct="1">
              <a:lnSpc>
                <a:spcPts val="2513"/>
              </a:lnSpc>
              <a:spcBef>
                <a:spcPct val="0"/>
              </a:spcBef>
              <a:spcAft>
                <a:spcPts val="0"/>
              </a:spcAft>
              <a:buClrTx/>
              <a:buSzTx/>
              <a:buFontTx/>
              <a:buNone/>
              <a:tabLst/>
              <a:defRPr/>
            </a:pPr>
            <a:r>
              <a:rPr kumimoji="0" lang="en-US" sz="1795" b="1" i="0" u="none" strike="noStrike" kern="1200" cap="none" spc="81" normalizeH="0" baseline="0" noProof="0">
                <a:ln>
                  <a:solidFill>
                    <a:srgbClr val="4DBF38"/>
                  </a:solidFill>
                </a:ln>
                <a:solidFill>
                  <a:srgbClr val="4DBF38"/>
                </a:solidFill>
                <a:effectLst/>
                <a:uLnTx/>
                <a:uFillTx/>
                <a:latin typeface="Century Gothic" panose="020B0502020202020204" pitchFamily="34" charset="0"/>
                <a:ea typeface="Chunk Five"/>
                <a:cs typeface="Chunk Five"/>
                <a:sym typeface="Chunk Five"/>
              </a:rPr>
              <a:t>Stormwater Infrastructure </a:t>
            </a:r>
          </a:p>
        </p:txBody>
      </p:sp>
      <p:grpSp>
        <p:nvGrpSpPr>
          <p:cNvPr id="21" name="Group 21"/>
          <p:cNvGrpSpPr/>
          <p:nvPr/>
        </p:nvGrpSpPr>
        <p:grpSpPr>
          <a:xfrm>
            <a:off x="1795837" y="3429000"/>
            <a:ext cx="294593" cy="911812"/>
            <a:chOff x="0" y="0"/>
            <a:chExt cx="847440" cy="2622960"/>
          </a:xfrm>
        </p:grpSpPr>
        <p:sp>
          <p:nvSpPr>
            <p:cNvPr id="22" name="Freeform 22"/>
            <p:cNvSpPr/>
            <p:nvPr/>
          </p:nvSpPr>
          <p:spPr>
            <a:xfrm>
              <a:off x="0" y="0"/>
              <a:ext cx="847471" cy="2622931"/>
            </a:xfrm>
            <a:custGeom>
              <a:avLst/>
              <a:gdLst/>
              <a:ahLst/>
              <a:cxnLst/>
              <a:rect l="l" t="t" r="r" b="b"/>
              <a:pathLst>
                <a:path w="847471" h="2622931">
                  <a:moveTo>
                    <a:pt x="243205" y="2622931"/>
                  </a:moveTo>
                  <a:lnTo>
                    <a:pt x="0" y="2622931"/>
                  </a:lnTo>
                  <a:lnTo>
                    <a:pt x="596646" y="1315339"/>
                  </a:lnTo>
                  <a:lnTo>
                    <a:pt x="0" y="0"/>
                  </a:lnTo>
                  <a:lnTo>
                    <a:pt x="243205" y="0"/>
                  </a:lnTo>
                  <a:lnTo>
                    <a:pt x="847471" y="1315339"/>
                  </a:lnTo>
                  <a:lnTo>
                    <a:pt x="243205" y="2622931"/>
                  </a:lnTo>
                  <a:close/>
                </a:path>
              </a:pathLst>
            </a:custGeom>
            <a:solidFill>
              <a:srgbClr val="80D12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221483" y="3429000"/>
            <a:ext cx="2160721" cy="911812"/>
            <a:chOff x="0" y="0"/>
            <a:chExt cx="1838524" cy="775847"/>
          </a:xfrm>
        </p:grpSpPr>
        <p:sp>
          <p:nvSpPr>
            <p:cNvPr id="24" name="Freeform 24"/>
            <p:cNvSpPr/>
            <p:nvPr/>
          </p:nvSpPr>
          <p:spPr>
            <a:xfrm>
              <a:off x="0" y="0"/>
              <a:ext cx="1838524" cy="775847"/>
            </a:xfrm>
            <a:custGeom>
              <a:avLst/>
              <a:gdLst/>
              <a:ahLst/>
              <a:cxnLst/>
              <a:rect l="l" t="t" r="r" b="b"/>
              <a:pathLst>
                <a:path w="1838524" h="775847">
                  <a:moveTo>
                    <a:pt x="1635324" y="0"/>
                  </a:moveTo>
                  <a:lnTo>
                    <a:pt x="0" y="0"/>
                  </a:lnTo>
                  <a:lnTo>
                    <a:pt x="0" y="775847"/>
                  </a:lnTo>
                  <a:lnTo>
                    <a:pt x="1635324" y="775847"/>
                  </a:lnTo>
                  <a:lnTo>
                    <a:pt x="1838524" y="387923"/>
                  </a:lnTo>
                  <a:lnTo>
                    <a:pt x="1635324" y="0"/>
                  </a:lnTo>
                  <a:close/>
                </a:path>
              </a:pathLst>
            </a:custGeom>
            <a:solidFill>
              <a:srgbClr val="4DBF3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47625"/>
              <a:ext cx="1724224" cy="82347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390059" y="3280805"/>
            <a:ext cx="1248175" cy="1011302"/>
          </a:xfrm>
          <a:prstGeom prst="rect">
            <a:avLst/>
          </a:prstGeom>
        </p:spPr>
        <p:txBody>
          <a:bodyPr lIns="0" tIns="0" rIns="0" bIns="0" rtlCol="0" anchor="t">
            <a:spAutoFit/>
          </a:bodyPr>
          <a:lstStyle/>
          <a:p>
            <a:pPr marL="0" marR="0" lvl="0" indent="0" algn="ctr" defTabSz="609630" rtl="0" eaLnBrk="1" fontAlgn="auto" latinLnBrk="0" hangingPunct="1">
              <a:lnSpc>
                <a:spcPts val="8413"/>
              </a:lnSpc>
              <a:spcBef>
                <a:spcPct val="0"/>
              </a:spcBef>
              <a:spcAft>
                <a:spcPts val="0"/>
              </a:spcAft>
              <a:buClrTx/>
              <a:buSzTx/>
              <a:buFontTx/>
              <a:buNone/>
              <a:tabLst/>
              <a:defRPr/>
            </a:pPr>
            <a:r>
              <a:rPr kumimoji="0" lang="en-US" sz="6009" b="1" i="0" u="none" strike="noStrike" kern="1200" cap="none" spc="270" normalizeH="0" baseline="0" noProof="0">
                <a:ln>
                  <a:noFill/>
                </a:ln>
                <a:solidFill>
                  <a:srgbClr val="FFFFFF"/>
                </a:solidFill>
                <a:effectLst>
                  <a:outerShdw blurRad="38100" dist="38100" dir="2700000" algn="tl">
                    <a:srgbClr val="000000">
                      <a:alpha val="43137"/>
                    </a:srgbClr>
                  </a:outerShdw>
                </a:effectLst>
                <a:uLnTx/>
                <a:uFillTx/>
                <a:latin typeface="Calibri"/>
                <a:ea typeface="+mn-ea"/>
                <a:cs typeface="+mn-cs"/>
                <a:sym typeface="Chunk Five"/>
              </a:rPr>
              <a:t>#2</a:t>
            </a:r>
          </a:p>
        </p:txBody>
      </p:sp>
      <p:grpSp>
        <p:nvGrpSpPr>
          <p:cNvPr id="27" name="Group 27"/>
          <p:cNvGrpSpPr/>
          <p:nvPr/>
        </p:nvGrpSpPr>
        <p:grpSpPr>
          <a:xfrm>
            <a:off x="1799065" y="4594812"/>
            <a:ext cx="294593" cy="911812"/>
            <a:chOff x="0" y="0"/>
            <a:chExt cx="847440" cy="2622960"/>
          </a:xfrm>
        </p:grpSpPr>
        <p:sp>
          <p:nvSpPr>
            <p:cNvPr id="28" name="Freeform 28"/>
            <p:cNvSpPr/>
            <p:nvPr/>
          </p:nvSpPr>
          <p:spPr>
            <a:xfrm>
              <a:off x="0" y="0"/>
              <a:ext cx="847471" cy="2622931"/>
            </a:xfrm>
            <a:custGeom>
              <a:avLst/>
              <a:gdLst/>
              <a:ahLst/>
              <a:cxnLst/>
              <a:rect l="l" t="t" r="r" b="b"/>
              <a:pathLst>
                <a:path w="847471" h="2622931">
                  <a:moveTo>
                    <a:pt x="243205" y="2622931"/>
                  </a:moveTo>
                  <a:lnTo>
                    <a:pt x="0" y="2622931"/>
                  </a:lnTo>
                  <a:lnTo>
                    <a:pt x="596646" y="1315339"/>
                  </a:lnTo>
                  <a:lnTo>
                    <a:pt x="0" y="0"/>
                  </a:lnTo>
                  <a:lnTo>
                    <a:pt x="243205" y="0"/>
                  </a:lnTo>
                  <a:lnTo>
                    <a:pt x="847471" y="1315339"/>
                  </a:lnTo>
                  <a:lnTo>
                    <a:pt x="243205" y="2622931"/>
                  </a:lnTo>
                  <a:close/>
                </a:path>
              </a:pathLst>
            </a:custGeom>
            <a:solidFill>
              <a:srgbClr val="80D12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218255" y="4594812"/>
            <a:ext cx="2160721" cy="911812"/>
            <a:chOff x="0" y="0"/>
            <a:chExt cx="1838524" cy="775847"/>
          </a:xfrm>
        </p:grpSpPr>
        <p:sp>
          <p:nvSpPr>
            <p:cNvPr id="30" name="Freeform 30"/>
            <p:cNvSpPr/>
            <p:nvPr/>
          </p:nvSpPr>
          <p:spPr>
            <a:xfrm>
              <a:off x="0" y="0"/>
              <a:ext cx="1838524" cy="775847"/>
            </a:xfrm>
            <a:custGeom>
              <a:avLst/>
              <a:gdLst/>
              <a:ahLst/>
              <a:cxnLst/>
              <a:rect l="l" t="t" r="r" b="b"/>
              <a:pathLst>
                <a:path w="1838524" h="775847">
                  <a:moveTo>
                    <a:pt x="1635324" y="0"/>
                  </a:moveTo>
                  <a:lnTo>
                    <a:pt x="0" y="0"/>
                  </a:lnTo>
                  <a:lnTo>
                    <a:pt x="0" y="775847"/>
                  </a:lnTo>
                  <a:lnTo>
                    <a:pt x="1635324" y="775847"/>
                  </a:lnTo>
                  <a:lnTo>
                    <a:pt x="1838524" y="387923"/>
                  </a:lnTo>
                  <a:lnTo>
                    <a:pt x="1635324" y="0"/>
                  </a:lnTo>
                  <a:close/>
                </a:path>
              </a:pathLst>
            </a:custGeom>
            <a:solidFill>
              <a:srgbClr val="4DBF3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p:cNvSpPr txBox="1"/>
            <p:nvPr/>
          </p:nvSpPr>
          <p:spPr>
            <a:xfrm>
              <a:off x="0" y="-47625"/>
              <a:ext cx="1724224" cy="82347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2"/>
          <p:cNvSpPr txBox="1"/>
          <p:nvPr/>
        </p:nvSpPr>
        <p:spPr>
          <a:xfrm>
            <a:off x="416559" y="4482151"/>
            <a:ext cx="1248175" cy="1011302"/>
          </a:xfrm>
          <a:prstGeom prst="rect">
            <a:avLst/>
          </a:prstGeom>
        </p:spPr>
        <p:txBody>
          <a:bodyPr lIns="0" tIns="0" rIns="0" bIns="0" rtlCol="0" anchor="t">
            <a:spAutoFit/>
          </a:bodyPr>
          <a:lstStyle/>
          <a:p>
            <a:pPr marL="0" marR="0" lvl="0" indent="0" algn="ctr" defTabSz="609630" rtl="0" eaLnBrk="1" fontAlgn="auto" latinLnBrk="0" hangingPunct="1">
              <a:lnSpc>
                <a:spcPts val="8413"/>
              </a:lnSpc>
              <a:spcBef>
                <a:spcPct val="0"/>
              </a:spcBef>
              <a:spcAft>
                <a:spcPts val="0"/>
              </a:spcAft>
              <a:buClrTx/>
              <a:buSzTx/>
              <a:buFontTx/>
              <a:buNone/>
              <a:tabLst/>
              <a:defRPr/>
            </a:pPr>
            <a:r>
              <a:rPr kumimoji="0" lang="en-US" sz="6009" b="1" i="0" u="none" strike="noStrike" kern="1200" cap="none" spc="270" normalizeH="0" baseline="0" noProof="0">
                <a:ln>
                  <a:noFill/>
                </a:ln>
                <a:solidFill>
                  <a:srgbClr val="FFFFFF"/>
                </a:solidFill>
                <a:effectLst>
                  <a:outerShdw blurRad="38100" dist="38100" dir="2700000" algn="tl">
                    <a:srgbClr val="000000">
                      <a:alpha val="43137"/>
                    </a:srgbClr>
                  </a:outerShdw>
                </a:effectLst>
                <a:uLnTx/>
                <a:uFillTx/>
                <a:latin typeface="Calibri"/>
                <a:ea typeface="+mn-ea"/>
                <a:cs typeface="+mn-cs"/>
                <a:sym typeface="Chunk Five"/>
              </a:rPr>
              <a:t>#3</a:t>
            </a:r>
          </a:p>
        </p:txBody>
      </p:sp>
      <p:sp>
        <p:nvSpPr>
          <p:cNvPr id="33" name="TextBox 33"/>
          <p:cNvSpPr txBox="1"/>
          <p:nvPr/>
        </p:nvSpPr>
        <p:spPr>
          <a:xfrm>
            <a:off x="2284875" y="3647012"/>
            <a:ext cx="4491577" cy="440762"/>
          </a:xfrm>
          <a:prstGeom prst="rect">
            <a:avLst/>
          </a:prstGeom>
        </p:spPr>
        <p:txBody>
          <a:bodyPr lIns="0" tIns="0" rIns="0" bIns="0" rtlCol="0" anchor="t">
            <a:spAutoFit/>
          </a:bodyPr>
          <a:lstStyle/>
          <a:p>
            <a:pPr marL="0" marR="0" lvl="0" indent="0" algn="l" defTabSz="609630" rtl="0" eaLnBrk="1" fontAlgn="auto" latinLnBrk="0" hangingPunct="1">
              <a:lnSpc>
                <a:spcPts val="1763"/>
              </a:lnSpc>
              <a:spcBef>
                <a:spcPct val="0"/>
              </a:spcBef>
              <a:spcAft>
                <a:spcPts val="0"/>
              </a:spcAft>
              <a:buClrTx/>
              <a:buSzTx/>
              <a:buFontTx/>
              <a:buNone/>
              <a:tabLst/>
              <a:defRPr/>
            </a:pPr>
            <a:r>
              <a:rPr kumimoji="0" lang="en-US" sz="1259" b="0" i="0" u="none" strike="noStrike" kern="1200" cap="none" spc="57" normalizeH="0" baseline="0" noProof="0">
                <a:ln>
                  <a:noFill/>
                </a:ln>
                <a:solidFill>
                  <a:srgbClr val="051D40"/>
                </a:solidFill>
                <a:effectLst/>
                <a:uLnTx/>
                <a:uFillTx/>
                <a:latin typeface="Century Gothic" panose="020B0502020202020204" pitchFamily="34" charset="0"/>
                <a:ea typeface="Open Sauce Medium"/>
                <a:cs typeface="Open Sauce Medium"/>
                <a:sym typeface="Open Sauce Medium"/>
              </a:rPr>
              <a:t>Ensure affordable, safe, and accessible housing options for all residents of Savannah</a:t>
            </a:r>
          </a:p>
        </p:txBody>
      </p:sp>
      <p:sp>
        <p:nvSpPr>
          <p:cNvPr id="34" name="TextBox 34"/>
          <p:cNvSpPr txBox="1"/>
          <p:nvPr/>
        </p:nvSpPr>
        <p:spPr>
          <a:xfrm>
            <a:off x="2284875" y="3373745"/>
            <a:ext cx="2731515" cy="298993"/>
          </a:xfrm>
          <a:prstGeom prst="rect">
            <a:avLst/>
          </a:prstGeom>
        </p:spPr>
        <p:txBody>
          <a:bodyPr lIns="0" tIns="0" rIns="0" bIns="0" rtlCol="0" anchor="t">
            <a:spAutoFit/>
          </a:bodyPr>
          <a:lstStyle/>
          <a:p>
            <a:pPr marL="0" marR="0" lvl="0" indent="0" algn="l" defTabSz="609630" rtl="0" eaLnBrk="1" fontAlgn="auto" latinLnBrk="0" hangingPunct="1">
              <a:lnSpc>
                <a:spcPts val="2513"/>
              </a:lnSpc>
              <a:spcBef>
                <a:spcPct val="0"/>
              </a:spcBef>
              <a:spcAft>
                <a:spcPts val="0"/>
              </a:spcAft>
              <a:buClrTx/>
              <a:buSzTx/>
              <a:buFontTx/>
              <a:buNone/>
              <a:tabLst/>
              <a:defRPr/>
            </a:pPr>
            <a:r>
              <a:rPr kumimoji="0" lang="en-US" sz="1795" b="1" i="0" u="none" strike="noStrike" kern="1200" cap="none" spc="81" normalizeH="0" baseline="0" noProof="0">
                <a:ln>
                  <a:solidFill>
                    <a:srgbClr val="4DBF38"/>
                  </a:solidFill>
                </a:ln>
                <a:solidFill>
                  <a:srgbClr val="4DBF38"/>
                </a:solidFill>
                <a:effectLst/>
                <a:uLnTx/>
                <a:uFillTx/>
                <a:latin typeface="Century Gothic" panose="020B0502020202020204" pitchFamily="34" charset="0"/>
                <a:ea typeface="Chunk Five"/>
                <a:cs typeface="Chunk Five"/>
                <a:sym typeface="Chunk Five"/>
              </a:rPr>
              <a:t>Housing</a:t>
            </a:r>
            <a:r>
              <a:rPr kumimoji="0" lang="en-US" sz="1795" b="0" i="0" u="none" strike="noStrike" kern="1200" cap="none" spc="81" normalizeH="0" baseline="0" noProof="0">
                <a:ln>
                  <a:noFill/>
                </a:ln>
                <a:solidFill>
                  <a:srgbClr val="000000"/>
                </a:solidFill>
                <a:effectLst/>
                <a:uLnTx/>
                <a:uFillTx/>
                <a:latin typeface="Chunk Five"/>
                <a:ea typeface="Chunk Five"/>
                <a:cs typeface="Chunk Five"/>
                <a:sym typeface="Chunk Five"/>
              </a:rPr>
              <a:t> </a:t>
            </a:r>
          </a:p>
        </p:txBody>
      </p:sp>
      <p:sp>
        <p:nvSpPr>
          <p:cNvPr id="35" name="TextBox 35"/>
          <p:cNvSpPr txBox="1"/>
          <p:nvPr/>
        </p:nvSpPr>
        <p:spPr>
          <a:xfrm>
            <a:off x="2284875" y="4817864"/>
            <a:ext cx="4530393" cy="671851"/>
          </a:xfrm>
          <a:prstGeom prst="rect">
            <a:avLst/>
          </a:prstGeom>
        </p:spPr>
        <p:txBody>
          <a:bodyPr lIns="0" tIns="0" rIns="0" bIns="0" rtlCol="0" anchor="t">
            <a:spAutoFit/>
          </a:bodyPr>
          <a:lstStyle/>
          <a:p>
            <a:pPr marL="0" marR="0" lvl="0" indent="0" algn="l" defTabSz="609630" rtl="0" eaLnBrk="1" fontAlgn="auto" latinLnBrk="0" hangingPunct="1">
              <a:lnSpc>
                <a:spcPts val="1778"/>
              </a:lnSpc>
              <a:spcBef>
                <a:spcPct val="0"/>
              </a:spcBef>
              <a:spcAft>
                <a:spcPts val="0"/>
              </a:spcAft>
              <a:buClrTx/>
              <a:buSzTx/>
              <a:buFontTx/>
              <a:buNone/>
              <a:tabLst/>
              <a:defRPr/>
            </a:pPr>
            <a:r>
              <a:rPr kumimoji="0" lang="en-US" sz="1270" b="0" i="0" u="none" strike="noStrike" kern="1200" cap="none" spc="57" normalizeH="0" baseline="0" noProof="0">
                <a:ln>
                  <a:noFill/>
                </a:ln>
                <a:solidFill>
                  <a:srgbClr val="051D40"/>
                </a:solidFill>
                <a:effectLst/>
                <a:uLnTx/>
                <a:uFillTx/>
                <a:latin typeface="Century Gothic" panose="020B0502020202020204" pitchFamily="34" charset="0"/>
                <a:ea typeface="Open Sauce Medium"/>
                <a:cs typeface="Open Sauce Medium"/>
                <a:sym typeface="Open Sauce Medium"/>
              </a:rPr>
              <a:t>Supporting the well-being and social needs of residents, including social services and support for youth, adults, families, and vulnerable populations</a:t>
            </a:r>
          </a:p>
        </p:txBody>
      </p:sp>
      <p:sp>
        <p:nvSpPr>
          <p:cNvPr id="36" name="TextBox 36"/>
          <p:cNvSpPr txBox="1"/>
          <p:nvPr/>
        </p:nvSpPr>
        <p:spPr>
          <a:xfrm>
            <a:off x="2284875" y="4524963"/>
            <a:ext cx="2646413" cy="292901"/>
          </a:xfrm>
          <a:prstGeom prst="rect">
            <a:avLst/>
          </a:prstGeom>
        </p:spPr>
        <p:txBody>
          <a:bodyPr lIns="0" tIns="0" rIns="0" bIns="0" rtlCol="0" anchor="t">
            <a:spAutoFit/>
          </a:bodyPr>
          <a:lstStyle/>
          <a:p>
            <a:pPr marL="0" marR="0" lvl="0" indent="0" algn="l" defTabSz="609630" rtl="0" eaLnBrk="1" fontAlgn="auto" latinLnBrk="0" hangingPunct="1">
              <a:lnSpc>
                <a:spcPts val="2513"/>
              </a:lnSpc>
              <a:spcBef>
                <a:spcPct val="0"/>
              </a:spcBef>
              <a:spcAft>
                <a:spcPts val="0"/>
              </a:spcAft>
              <a:buClrTx/>
              <a:buSzTx/>
              <a:buFontTx/>
              <a:buNone/>
              <a:tabLst/>
              <a:defRPr/>
            </a:pPr>
            <a:r>
              <a:rPr kumimoji="0" lang="en-US" sz="1795" b="1" i="0" u="none" strike="noStrike" kern="1200" cap="none" spc="81" normalizeH="0" baseline="0" noProof="0">
                <a:ln>
                  <a:solidFill>
                    <a:srgbClr val="4DBF38"/>
                  </a:solidFill>
                </a:ln>
                <a:solidFill>
                  <a:srgbClr val="4DBF38"/>
                </a:solidFill>
                <a:effectLst/>
                <a:uLnTx/>
                <a:uFillTx/>
                <a:latin typeface="Century Gothic" panose="020B0502020202020204" pitchFamily="34" charset="0"/>
                <a:ea typeface="Chunk Five"/>
                <a:cs typeface="Chunk Five"/>
                <a:sym typeface="Chunk Five"/>
              </a:rPr>
              <a:t>Human Services </a:t>
            </a:r>
          </a:p>
        </p:txBody>
      </p:sp>
      <p:pic>
        <p:nvPicPr>
          <p:cNvPr id="6" name="Picture 5">
            <a:extLst>
              <a:ext uri="{FF2B5EF4-FFF2-40B4-BE49-F238E27FC236}">
                <a16:creationId xmlns:a16="http://schemas.microsoft.com/office/drawing/2014/main" id="{3440258D-F164-A1E0-A35D-6BADCF1064E8}"/>
              </a:ext>
            </a:extLst>
          </p:cNvPr>
          <p:cNvPicPr>
            <a:picLocks noChangeAspect="1"/>
          </p:cNvPicPr>
          <p:nvPr/>
        </p:nvPicPr>
        <p:blipFill>
          <a:blip r:embed="rId3">
            <a:extLst>
              <a:ext uri="{28A0092B-C50C-407E-A947-70E740481C1C}">
                <a14:useLocalDpi xmlns:a14="http://schemas.microsoft.com/office/drawing/2010/main" val="0"/>
              </a:ext>
            </a:extLst>
          </a:blip>
          <a:srcRect l="81302" t="-9065" r="-1839" b="-5187"/>
          <a:stretch/>
        </p:blipFill>
        <p:spPr>
          <a:xfrm>
            <a:off x="0" y="6248217"/>
            <a:ext cx="618836" cy="634135"/>
          </a:xfrm>
          <a:prstGeom prst="rect">
            <a:avLst/>
          </a:prstGeom>
          <a:effectLst>
            <a:outerShdw blurRad="76200" dist="12700" dir="8100000" sy="-23000" kx="800400" algn="br" rotWithShape="0">
              <a:prstClr val="black">
                <a:alpha val="2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17627">
            <a:off x="-2050186" y="4614294"/>
            <a:ext cx="2763372" cy="3277762"/>
            <a:chOff x="0" y="0"/>
            <a:chExt cx="1618460" cy="1919729"/>
          </a:xfrm>
        </p:grpSpPr>
        <p:sp>
          <p:nvSpPr>
            <p:cNvPr id="3" name="Freeform 3"/>
            <p:cNvSpPr/>
            <p:nvPr/>
          </p:nvSpPr>
          <p:spPr>
            <a:xfrm>
              <a:off x="0" y="0"/>
              <a:ext cx="1618460" cy="1919729"/>
            </a:xfrm>
            <a:custGeom>
              <a:avLst/>
              <a:gdLst/>
              <a:ahLst/>
              <a:cxnLst/>
              <a:rect l="l" t="t" r="r" b="b"/>
              <a:pathLst>
                <a:path w="1618460" h="1919729">
                  <a:moveTo>
                    <a:pt x="0" y="0"/>
                  </a:moveTo>
                  <a:lnTo>
                    <a:pt x="1618460" y="0"/>
                  </a:lnTo>
                  <a:lnTo>
                    <a:pt x="1618460" y="1919729"/>
                  </a:lnTo>
                  <a:lnTo>
                    <a:pt x="0" y="1919729"/>
                  </a:lnTo>
                  <a:close/>
                </a:path>
              </a:pathLst>
            </a:custGeom>
            <a:solidFill>
              <a:srgbClr val="052A4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1618460" cy="19673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5382372">
            <a:off x="-2032148" y="4078754"/>
            <a:ext cx="4325674" cy="2681918"/>
          </a:xfrm>
          <a:custGeom>
            <a:avLst/>
            <a:gdLst/>
            <a:ahLst/>
            <a:cxnLst/>
            <a:rect l="l" t="t" r="r" b="b"/>
            <a:pathLst>
              <a:path w="6488511" h="4022877">
                <a:moveTo>
                  <a:pt x="0" y="0"/>
                </a:moveTo>
                <a:lnTo>
                  <a:pt x="6488511" y="0"/>
                </a:lnTo>
                <a:lnTo>
                  <a:pt x="6488511" y="4022877"/>
                </a:lnTo>
                <a:lnTo>
                  <a:pt x="0" y="40228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749001" y="5040033"/>
            <a:ext cx="765461" cy="659687"/>
          </a:xfrm>
          <a:custGeom>
            <a:avLst/>
            <a:gdLst/>
            <a:ahLst/>
            <a:cxnLst/>
            <a:rect l="l" t="t" r="r" b="b"/>
            <a:pathLst>
              <a:path w="1148191" h="989531">
                <a:moveTo>
                  <a:pt x="0" y="0"/>
                </a:moveTo>
                <a:lnTo>
                  <a:pt x="1148190" y="0"/>
                </a:lnTo>
                <a:lnTo>
                  <a:pt x="1148190" y="989531"/>
                </a:lnTo>
                <a:lnTo>
                  <a:pt x="0" y="9895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80487" y="451347"/>
            <a:ext cx="12031027" cy="2019360"/>
            <a:chOff x="0" y="0"/>
            <a:chExt cx="24062053" cy="4038720"/>
          </a:xfrm>
        </p:grpSpPr>
        <p:grpSp>
          <p:nvGrpSpPr>
            <p:cNvPr id="8" name="Group 8"/>
            <p:cNvGrpSpPr/>
            <p:nvPr/>
          </p:nvGrpSpPr>
          <p:grpSpPr>
            <a:xfrm>
              <a:off x="5238889" y="37599"/>
              <a:ext cx="3296674" cy="3963523"/>
              <a:chOff x="0" y="0"/>
              <a:chExt cx="1574115" cy="1892526"/>
            </a:xfrm>
          </p:grpSpPr>
          <p:sp>
            <p:nvSpPr>
              <p:cNvPr id="9" name="Freeform 9"/>
              <p:cNvSpPr/>
              <p:nvPr/>
            </p:nvSpPr>
            <p:spPr>
              <a:xfrm>
                <a:off x="0" y="0"/>
                <a:ext cx="1574115" cy="1892526"/>
              </a:xfrm>
              <a:custGeom>
                <a:avLst/>
                <a:gdLst/>
                <a:ahLst/>
                <a:cxnLst/>
                <a:rect l="l" t="t" r="r" b="b"/>
                <a:pathLst>
                  <a:path w="1574115" h="1892526">
                    <a:moveTo>
                      <a:pt x="1121529" y="0"/>
                    </a:moveTo>
                    <a:lnTo>
                      <a:pt x="797728" y="1121762"/>
                    </a:lnTo>
                    <a:lnTo>
                      <a:pt x="470248" y="0"/>
                    </a:lnTo>
                    <a:lnTo>
                      <a:pt x="0" y="0"/>
                    </a:lnTo>
                    <a:lnTo>
                      <a:pt x="574747" y="1892526"/>
                    </a:lnTo>
                    <a:lnTo>
                      <a:pt x="999368" y="1892526"/>
                    </a:lnTo>
                    <a:lnTo>
                      <a:pt x="1574115" y="0"/>
                    </a:lnTo>
                    <a:close/>
                  </a:path>
                </a:pathLst>
              </a:custGeom>
              <a:blipFill>
                <a:blip r:embed="rId6"/>
                <a:stretch>
                  <a:fillRect l="-84401" r="-84401"/>
                </a:stretch>
              </a:blipFill>
              <a:ln w="8572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0" y="67502"/>
              <a:ext cx="2835446" cy="3903717"/>
              <a:chOff x="0" y="0"/>
              <a:chExt cx="2341880" cy="3224197"/>
            </a:xfrm>
          </p:grpSpPr>
          <p:sp>
            <p:nvSpPr>
              <p:cNvPr id="11" name="Freeform 11"/>
              <p:cNvSpPr/>
              <p:nvPr/>
            </p:nvSpPr>
            <p:spPr>
              <a:xfrm>
                <a:off x="0" y="0"/>
                <a:ext cx="2343150" cy="3224197"/>
              </a:xfrm>
              <a:custGeom>
                <a:avLst/>
                <a:gdLst/>
                <a:ahLst/>
                <a:cxnLst/>
                <a:rect l="l" t="t" r="r" b="b"/>
                <a:pathLst>
                  <a:path w="2343150" h="3224197">
                    <a:moveTo>
                      <a:pt x="727710" y="3162784"/>
                    </a:moveTo>
                    <a:cubicBezTo>
                      <a:pt x="864870" y="3204120"/>
                      <a:pt x="1010920" y="3224197"/>
                      <a:pt x="1162050" y="3224197"/>
                    </a:cubicBezTo>
                    <a:cubicBezTo>
                      <a:pt x="1328420" y="3224197"/>
                      <a:pt x="1484630" y="3205301"/>
                      <a:pt x="1624330" y="3169870"/>
                    </a:cubicBezTo>
                    <a:cubicBezTo>
                      <a:pt x="1770380" y="3132077"/>
                      <a:pt x="1898650" y="3070664"/>
                      <a:pt x="2004060" y="2987992"/>
                    </a:cubicBezTo>
                    <a:cubicBezTo>
                      <a:pt x="2112010" y="2904140"/>
                      <a:pt x="2195830" y="2794304"/>
                      <a:pt x="2255520" y="2662030"/>
                    </a:cubicBezTo>
                    <a:cubicBezTo>
                      <a:pt x="2313940" y="2532117"/>
                      <a:pt x="2343150" y="2375040"/>
                      <a:pt x="2343150" y="2195525"/>
                    </a:cubicBezTo>
                    <a:cubicBezTo>
                      <a:pt x="2343150" y="2047897"/>
                      <a:pt x="2319020" y="1920346"/>
                      <a:pt x="2270760" y="1815235"/>
                    </a:cubicBezTo>
                    <a:cubicBezTo>
                      <a:pt x="2222500" y="1710124"/>
                      <a:pt x="2157730" y="1621547"/>
                      <a:pt x="2078990" y="1549504"/>
                    </a:cubicBezTo>
                    <a:cubicBezTo>
                      <a:pt x="2001520" y="1479824"/>
                      <a:pt x="1913890" y="1420772"/>
                      <a:pt x="1814830" y="1375894"/>
                    </a:cubicBezTo>
                    <a:cubicBezTo>
                      <a:pt x="1723390" y="1333377"/>
                      <a:pt x="1628140" y="1295584"/>
                      <a:pt x="1531620" y="1263696"/>
                    </a:cubicBezTo>
                    <a:cubicBezTo>
                      <a:pt x="1438910" y="1232990"/>
                      <a:pt x="1347470" y="1204645"/>
                      <a:pt x="1257300" y="1178662"/>
                    </a:cubicBezTo>
                    <a:cubicBezTo>
                      <a:pt x="1176020" y="1155042"/>
                      <a:pt x="1102360" y="1127878"/>
                      <a:pt x="1038860" y="1095991"/>
                    </a:cubicBezTo>
                    <a:cubicBezTo>
                      <a:pt x="982980" y="1068827"/>
                      <a:pt x="937260" y="1035758"/>
                      <a:pt x="904240" y="997966"/>
                    </a:cubicBezTo>
                    <a:cubicBezTo>
                      <a:pt x="876300" y="968440"/>
                      <a:pt x="863600" y="929466"/>
                      <a:pt x="863600" y="879863"/>
                    </a:cubicBezTo>
                    <a:cubicBezTo>
                      <a:pt x="863600" y="819631"/>
                      <a:pt x="886460" y="772390"/>
                      <a:pt x="934720" y="733416"/>
                    </a:cubicBezTo>
                    <a:cubicBezTo>
                      <a:pt x="986790" y="692080"/>
                      <a:pt x="1070610" y="670822"/>
                      <a:pt x="1182370" y="670822"/>
                    </a:cubicBezTo>
                    <a:cubicBezTo>
                      <a:pt x="1281430" y="670822"/>
                      <a:pt x="1356360" y="695624"/>
                      <a:pt x="1408430" y="747589"/>
                    </a:cubicBezTo>
                    <a:cubicBezTo>
                      <a:pt x="1463040" y="801916"/>
                      <a:pt x="1488440" y="875139"/>
                      <a:pt x="1488440" y="973164"/>
                    </a:cubicBezTo>
                    <a:lnTo>
                      <a:pt x="1488440" y="1112525"/>
                    </a:lnTo>
                    <a:lnTo>
                      <a:pt x="2286000" y="1112525"/>
                    </a:lnTo>
                    <a:lnTo>
                      <a:pt x="2286000" y="960173"/>
                    </a:lnTo>
                    <a:cubicBezTo>
                      <a:pt x="2286000" y="797192"/>
                      <a:pt x="2255520" y="653107"/>
                      <a:pt x="2197100" y="531461"/>
                    </a:cubicBezTo>
                    <a:cubicBezTo>
                      <a:pt x="2137410" y="409816"/>
                      <a:pt x="2056130" y="307066"/>
                      <a:pt x="1954530" y="227938"/>
                    </a:cubicBezTo>
                    <a:cubicBezTo>
                      <a:pt x="1854200" y="149990"/>
                      <a:pt x="1734820" y="90939"/>
                      <a:pt x="1601470" y="54327"/>
                    </a:cubicBezTo>
                    <a:cubicBezTo>
                      <a:pt x="1471930" y="17715"/>
                      <a:pt x="1333500" y="0"/>
                      <a:pt x="1187450" y="0"/>
                    </a:cubicBezTo>
                    <a:cubicBezTo>
                      <a:pt x="1043940" y="0"/>
                      <a:pt x="902970" y="17715"/>
                      <a:pt x="770890" y="54327"/>
                    </a:cubicBezTo>
                    <a:cubicBezTo>
                      <a:pt x="635000" y="90939"/>
                      <a:pt x="514350" y="147628"/>
                      <a:pt x="410210" y="223214"/>
                    </a:cubicBezTo>
                    <a:cubicBezTo>
                      <a:pt x="304800" y="299980"/>
                      <a:pt x="219710" y="396824"/>
                      <a:pt x="157480" y="512565"/>
                    </a:cubicBezTo>
                    <a:cubicBezTo>
                      <a:pt x="93980" y="628305"/>
                      <a:pt x="62230" y="765304"/>
                      <a:pt x="62230" y="918837"/>
                    </a:cubicBezTo>
                    <a:cubicBezTo>
                      <a:pt x="62230" y="1039302"/>
                      <a:pt x="77470" y="1146775"/>
                      <a:pt x="107950" y="1238895"/>
                    </a:cubicBezTo>
                    <a:cubicBezTo>
                      <a:pt x="138430" y="1331015"/>
                      <a:pt x="181610" y="1413687"/>
                      <a:pt x="237490" y="1482186"/>
                    </a:cubicBezTo>
                    <a:cubicBezTo>
                      <a:pt x="292100" y="1550685"/>
                      <a:pt x="355600" y="1609737"/>
                      <a:pt x="426720" y="1658159"/>
                    </a:cubicBezTo>
                    <a:cubicBezTo>
                      <a:pt x="495300" y="1704219"/>
                      <a:pt x="567690" y="1745554"/>
                      <a:pt x="645160" y="1778623"/>
                    </a:cubicBezTo>
                    <a:cubicBezTo>
                      <a:pt x="718820" y="1811692"/>
                      <a:pt x="797560" y="1840037"/>
                      <a:pt x="876300" y="1864838"/>
                    </a:cubicBezTo>
                    <a:cubicBezTo>
                      <a:pt x="951230" y="1888459"/>
                      <a:pt x="1023620" y="1910898"/>
                      <a:pt x="1094740" y="1934518"/>
                    </a:cubicBezTo>
                    <a:cubicBezTo>
                      <a:pt x="1162050" y="1956958"/>
                      <a:pt x="1226820" y="1979397"/>
                      <a:pt x="1287780" y="2004199"/>
                    </a:cubicBezTo>
                    <a:cubicBezTo>
                      <a:pt x="1342390" y="2026638"/>
                      <a:pt x="1389380" y="2052621"/>
                      <a:pt x="1430020" y="2082147"/>
                    </a:cubicBezTo>
                    <a:cubicBezTo>
                      <a:pt x="1465580" y="2109310"/>
                      <a:pt x="1493520" y="2140017"/>
                      <a:pt x="1513840" y="2176628"/>
                    </a:cubicBezTo>
                    <a:cubicBezTo>
                      <a:pt x="1532890" y="2210878"/>
                      <a:pt x="1543050" y="2255757"/>
                      <a:pt x="1543050" y="2307722"/>
                    </a:cubicBezTo>
                    <a:cubicBezTo>
                      <a:pt x="1543050" y="2339610"/>
                      <a:pt x="1537970" y="2369136"/>
                      <a:pt x="1525270" y="2398661"/>
                    </a:cubicBezTo>
                    <a:cubicBezTo>
                      <a:pt x="1515110" y="2425825"/>
                      <a:pt x="1498600" y="2449445"/>
                      <a:pt x="1473200" y="2470703"/>
                    </a:cubicBezTo>
                    <a:cubicBezTo>
                      <a:pt x="1447800" y="2493143"/>
                      <a:pt x="1413510" y="2512039"/>
                      <a:pt x="1367790" y="2527393"/>
                    </a:cubicBezTo>
                    <a:cubicBezTo>
                      <a:pt x="1320800" y="2543927"/>
                      <a:pt x="1259840" y="2551013"/>
                      <a:pt x="1187450" y="2551013"/>
                    </a:cubicBezTo>
                    <a:cubicBezTo>
                      <a:pt x="1123950" y="2551013"/>
                      <a:pt x="1066800" y="2542746"/>
                      <a:pt x="1019810" y="2525031"/>
                    </a:cubicBezTo>
                    <a:cubicBezTo>
                      <a:pt x="974090" y="2508496"/>
                      <a:pt x="935990" y="2484876"/>
                      <a:pt x="905510" y="2454169"/>
                    </a:cubicBezTo>
                    <a:cubicBezTo>
                      <a:pt x="873760" y="2423463"/>
                      <a:pt x="850900" y="2386851"/>
                      <a:pt x="834390" y="2343153"/>
                    </a:cubicBezTo>
                    <a:cubicBezTo>
                      <a:pt x="816610" y="2297093"/>
                      <a:pt x="807720" y="2245128"/>
                      <a:pt x="807720" y="2187258"/>
                    </a:cubicBezTo>
                    <a:cubicBezTo>
                      <a:pt x="807720" y="2178990"/>
                      <a:pt x="807720" y="2168361"/>
                      <a:pt x="808990" y="2156551"/>
                    </a:cubicBezTo>
                    <a:cubicBezTo>
                      <a:pt x="810260" y="2136474"/>
                      <a:pt x="811530" y="2124664"/>
                      <a:pt x="811530" y="2118758"/>
                    </a:cubicBezTo>
                    <a:lnTo>
                      <a:pt x="811530" y="2018371"/>
                    </a:lnTo>
                    <a:lnTo>
                      <a:pt x="3810" y="2018371"/>
                    </a:lnTo>
                    <a:lnTo>
                      <a:pt x="3810" y="2118758"/>
                    </a:lnTo>
                    <a:cubicBezTo>
                      <a:pt x="3810" y="2128206"/>
                      <a:pt x="2540" y="2140017"/>
                      <a:pt x="2540" y="2153008"/>
                    </a:cubicBezTo>
                    <a:cubicBezTo>
                      <a:pt x="1270" y="2173085"/>
                      <a:pt x="0" y="2193163"/>
                      <a:pt x="0" y="2212059"/>
                    </a:cubicBezTo>
                    <a:cubicBezTo>
                      <a:pt x="0" y="2376222"/>
                      <a:pt x="31750" y="2522669"/>
                      <a:pt x="95250" y="2649038"/>
                    </a:cubicBezTo>
                    <a:cubicBezTo>
                      <a:pt x="158750" y="2775408"/>
                      <a:pt x="246380" y="2882881"/>
                      <a:pt x="354330" y="2967915"/>
                    </a:cubicBezTo>
                    <a:cubicBezTo>
                      <a:pt x="461010" y="3056492"/>
                      <a:pt x="586740" y="3120267"/>
                      <a:pt x="727710" y="3162784"/>
                    </a:cubicBezTo>
                    <a:close/>
                  </a:path>
                </a:pathLst>
              </a:custGeom>
              <a:blipFill>
                <a:blip r:embed="rId7"/>
                <a:stretch>
                  <a:fillRect l="-72460" r="-72460"/>
                </a:stretch>
              </a:blipFill>
              <a:ln w="8572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w="3175">
                    <a:solidFill>
                      <a:srgbClr val="052A47"/>
                    </a:solidFill>
                  </a:ln>
                  <a:solidFill>
                    <a:prstClr val="black"/>
                  </a:solidFill>
                  <a:effectLst/>
                  <a:uLnTx/>
                  <a:uFillTx/>
                  <a:latin typeface="Calibri"/>
                  <a:ea typeface="+mn-ea"/>
                  <a:cs typeface="+mn-cs"/>
                </a:endParaRPr>
              </a:p>
            </p:txBody>
          </p:sp>
        </p:grpSp>
        <p:grpSp>
          <p:nvGrpSpPr>
            <p:cNvPr id="12" name="Group 12"/>
            <p:cNvGrpSpPr/>
            <p:nvPr/>
          </p:nvGrpSpPr>
          <p:grpSpPr>
            <a:xfrm>
              <a:off x="2899530" y="37599"/>
              <a:ext cx="2655650" cy="3963523"/>
              <a:chOff x="0" y="0"/>
              <a:chExt cx="2915920" cy="4351973"/>
            </a:xfrm>
          </p:grpSpPr>
          <p:sp>
            <p:nvSpPr>
              <p:cNvPr id="13" name="Freeform 13"/>
              <p:cNvSpPr/>
              <p:nvPr/>
            </p:nvSpPr>
            <p:spPr>
              <a:xfrm>
                <a:off x="0" y="0"/>
                <a:ext cx="2915920" cy="4353243"/>
              </a:xfrm>
              <a:custGeom>
                <a:avLst/>
                <a:gdLst/>
                <a:ahLst/>
                <a:cxnLst/>
                <a:rect l="l" t="t" r="r" b="b"/>
                <a:pathLst>
                  <a:path w="2915920" h="4353243">
                    <a:moveTo>
                      <a:pt x="960120" y="3553068"/>
                    </a:moveTo>
                    <a:lnTo>
                      <a:pt x="1921510" y="3553068"/>
                    </a:lnTo>
                    <a:lnTo>
                      <a:pt x="2108200" y="4353243"/>
                    </a:lnTo>
                    <a:lnTo>
                      <a:pt x="2915920" y="4353243"/>
                    </a:lnTo>
                    <a:lnTo>
                      <a:pt x="1869440" y="0"/>
                    </a:lnTo>
                    <a:lnTo>
                      <a:pt x="1049020" y="0"/>
                    </a:lnTo>
                    <a:lnTo>
                      <a:pt x="0" y="4351973"/>
                    </a:lnTo>
                    <a:lnTo>
                      <a:pt x="778510" y="4351973"/>
                    </a:lnTo>
                    <a:lnTo>
                      <a:pt x="960120" y="3553068"/>
                    </a:lnTo>
                    <a:close/>
                    <a:moveTo>
                      <a:pt x="1442720" y="1441324"/>
                    </a:moveTo>
                    <a:lnTo>
                      <a:pt x="1701800" y="2594382"/>
                    </a:lnTo>
                    <a:lnTo>
                      <a:pt x="1179830" y="2594382"/>
                    </a:lnTo>
                    <a:lnTo>
                      <a:pt x="1442720" y="1441324"/>
                    </a:lnTo>
                    <a:close/>
                  </a:path>
                </a:pathLst>
              </a:custGeom>
              <a:blipFill>
                <a:blip r:embed="rId8"/>
                <a:stretch>
                  <a:fillRect l="-352" r="-352"/>
                </a:stretch>
              </a:blipFill>
              <a:ln w="8572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8179963" y="37599"/>
              <a:ext cx="3452624" cy="3963523"/>
              <a:chOff x="0" y="0"/>
              <a:chExt cx="2915920" cy="3347400"/>
            </a:xfrm>
          </p:grpSpPr>
          <p:sp>
            <p:nvSpPr>
              <p:cNvPr id="15" name="Freeform 15"/>
              <p:cNvSpPr/>
              <p:nvPr/>
            </p:nvSpPr>
            <p:spPr>
              <a:xfrm>
                <a:off x="0" y="0"/>
                <a:ext cx="2915920" cy="3348670"/>
              </a:xfrm>
              <a:custGeom>
                <a:avLst/>
                <a:gdLst/>
                <a:ahLst/>
                <a:cxnLst/>
                <a:rect l="l" t="t" r="r" b="b"/>
                <a:pathLst>
                  <a:path w="2915920" h="3348670">
                    <a:moveTo>
                      <a:pt x="960120" y="2732908"/>
                    </a:moveTo>
                    <a:lnTo>
                      <a:pt x="1921510" y="2732908"/>
                    </a:lnTo>
                    <a:lnTo>
                      <a:pt x="2108200" y="3348670"/>
                    </a:lnTo>
                    <a:lnTo>
                      <a:pt x="2915920" y="3348670"/>
                    </a:lnTo>
                    <a:lnTo>
                      <a:pt x="1869440" y="0"/>
                    </a:lnTo>
                    <a:lnTo>
                      <a:pt x="1049020" y="0"/>
                    </a:lnTo>
                    <a:lnTo>
                      <a:pt x="0" y="3347400"/>
                    </a:lnTo>
                    <a:lnTo>
                      <a:pt x="778510" y="3347400"/>
                    </a:lnTo>
                    <a:lnTo>
                      <a:pt x="960120" y="2732908"/>
                    </a:lnTo>
                    <a:close/>
                    <a:moveTo>
                      <a:pt x="1442720" y="1108621"/>
                    </a:moveTo>
                    <a:lnTo>
                      <a:pt x="1701800" y="1995517"/>
                    </a:lnTo>
                    <a:lnTo>
                      <a:pt x="1179830" y="1995517"/>
                    </a:lnTo>
                    <a:lnTo>
                      <a:pt x="1442720" y="1108621"/>
                    </a:lnTo>
                    <a:close/>
                  </a:path>
                </a:pathLst>
              </a:custGeom>
              <a:blipFill>
                <a:blip r:embed="rId9"/>
                <a:stretch>
                  <a:fillRect l="-15116" t="-23166" r="-3023" b="-14163"/>
                </a:stretch>
              </a:blipFill>
              <a:ln w="8572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2009972" y="37599"/>
              <a:ext cx="2811451" cy="3963523"/>
              <a:chOff x="0" y="0"/>
              <a:chExt cx="2460186" cy="3468317"/>
            </a:xfrm>
          </p:grpSpPr>
          <p:sp>
            <p:nvSpPr>
              <p:cNvPr id="17" name="Freeform 17"/>
              <p:cNvSpPr/>
              <p:nvPr/>
            </p:nvSpPr>
            <p:spPr>
              <a:xfrm>
                <a:off x="0" y="0"/>
                <a:ext cx="2460186" cy="3468317"/>
              </a:xfrm>
              <a:custGeom>
                <a:avLst/>
                <a:gdLst/>
                <a:ahLst/>
                <a:cxnLst/>
                <a:rect l="l" t="t" r="r" b="b"/>
                <a:pathLst>
                  <a:path w="2460186" h="3468317">
                    <a:moveTo>
                      <a:pt x="1690111" y="1740722"/>
                    </a:moveTo>
                    <a:lnTo>
                      <a:pt x="716034" y="0"/>
                    </a:lnTo>
                    <a:lnTo>
                      <a:pt x="0" y="0"/>
                    </a:lnTo>
                    <a:lnTo>
                      <a:pt x="0" y="3468317"/>
                    </a:lnTo>
                    <a:lnTo>
                      <a:pt x="761969" y="3468317"/>
                    </a:lnTo>
                    <a:lnTo>
                      <a:pt x="761969" y="1727595"/>
                    </a:lnTo>
                    <a:lnTo>
                      <a:pt x="1737397" y="3468317"/>
                    </a:lnTo>
                    <a:lnTo>
                      <a:pt x="2460186" y="3468317"/>
                    </a:lnTo>
                    <a:lnTo>
                      <a:pt x="2460186" y="0"/>
                    </a:lnTo>
                    <a:lnTo>
                      <a:pt x="1690111" y="0"/>
                    </a:lnTo>
                    <a:close/>
                  </a:path>
                </a:pathLst>
              </a:custGeom>
              <a:blipFill>
                <a:blip r:embed="rId10"/>
                <a:stretch>
                  <a:fillRect t="-535" b="-535"/>
                </a:stretch>
              </a:blipFill>
              <a:ln w="8572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5249607" y="37599"/>
              <a:ext cx="2894848" cy="3963523"/>
              <a:chOff x="0" y="0"/>
              <a:chExt cx="2480282" cy="3395915"/>
            </a:xfrm>
          </p:grpSpPr>
          <p:sp>
            <p:nvSpPr>
              <p:cNvPr id="19" name="Freeform 19"/>
              <p:cNvSpPr/>
              <p:nvPr/>
            </p:nvSpPr>
            <p:spPr>
              <a:xfrm>
                <a:off x="0" y="0"/>
                <a:ext cx="2480283" cy="3395915"/>
              </a:xfrm>
              <a:custGeom>
                <a:avLst/>
                <a:gdLst/>
                <a:ahLst/>
                <a:cxnLst/>
                <a:rect l="l" t="t" r="r" b="b"/>
                <a:pathLst>
                  <a:path w="2480283" h="3395915">
                    <a:moveTo>
                      <a:pt x="1703917" y="1704384"/>
                    </a:moveTo>
                    <a:lnTo>
                      <a:pt x="721883" y="0"/>
                    </a:lnTo>
                    <a:lnTo>
                      <a:pt x="0" y="0"/>
                    </a:lnTo>
                    <a:lnTo>
                      <a:pt x="0" y="3395915"/>
                    </a:lnTo>
                    <a:lnTo>
                      <a:pt x="768193" y="3395915"/>
                    </a:lnTo>
                    <a:lnTo>
                      <a:pt x="768193" y="1691531"/>
                    </a:lnTo>
                    <a:lnTo>
                      <a:pt x="1751589" y="3395915"/>
                    </a:lnTo>
                    <a:lnTo>
                      <a:pt x="2480283" y="3395915"/>
                    </a:lnTo>
                    <a:lnTo>
                      <a:pt x="2480283" y="0"/>
                    </a:lnTo>
                    <a:lnTo>
                      <a:pt x="1703917" y="0"/>
                    </a:lnTo>
                    <a:close/>
                  </a:path>
                </a:pathLst>
              </a:custGeom>
              <a:blipFill>
                <a:blip r:embed="rId11"/>
                <a:stretch>
                  <a:fillRect l="-41388" r="-41388"/>
                </a:stretch>
              </a:blipFill>
              <a:ln w="8572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8257167" y="37599"/>
              <a:ext cx="3247230" cy="3963523"/>
              <a:chOff x="0" y="0"/>
              <a:chExt cx="2710395" cy="3308270"/>
            </a:xfrm>
          </p:grpSpPr>
          <p:sp>
            <p:nvSpPr>
              <p:cNvPr id="21" name="Freeform 21"/>
              <p:cNvSpPr/>
              <p:nvPr/>
            </p:nvSpPr>
            <p:spPr>
              <a:xfrm>
                <a:off x="0" y="0"/>
                <a:ext cx="2710395" cy="3309539"/>
              </a:xfrm>
              <a:custGeom>
                <a:avLst/>
                <a:gdLst/>
                <a:ahLst/>
                <a:cxnLst/>
                <a:rect l="l" t="t" r="r" b="b"/>
                <a:pathLst>
                  <a:path w="2710395" h="3309539">
                    <a:moveTo>
                      <a:pt x="892447" y="2700961"/>
                    </a:moveTo>
                    <a:lnTo>
                      <a:pt x="1786075" y="2700961"/>
                    </a:lnTo>
                    <a:lnTo>
                      <a:pt x="1959606" y="3309539"/>
                    </a:lnTo>
                    <a:lnTo>
                      <a:pt x="2710395" y="3309539"/>
                    </a:lnTo>
                    <a:lnTo>
                      <a:pt x="1737675" y="0"/>
                    </a:lnTo>
                    <a:lnTo>
                      <a:pt x="975081" y="0"/>
                    </a:lnTo>
                    <a:lnTo>
                      <a:pt x="0" y="3308270"/>
                    </a:lnTo>
                    <a:lnTo>
                      <a:pt x="723638" y="3308270"/>
                    </a:lnTo>
                    <a:lnTo>
                      <a:pt x="892447" y="2700961"/>
                    </a:lnTo>
                    <a:close/>
                    <a:moveTo>
                      <a:pt x="1341032" y="1095661"/>
                    </a:moveTo>
                    <a:lnTo>
                      <a:pt x="1581851" y="1972190"/>
                    </a:lnTo>
                    <a:lnTo>
                      <a:pt x="1096671" y="1972190"/>
                    </a:lnTo>
                    <a:lnTo>
                      <a:pt x="1341032" y="1095661"/>
                    </a:lnTo>
                    <a:close/>
                  </a:path>
                </a:pathLst>
              </a:custGeom>
              <a:blipFill>
                <a:blip r:embed="rId12"/>
                <a:stretch>
                  <a:fillRect t="-4663" b="-4663"/>
                </a:stretch>
              </a:blipFill>
              <a:ln w="8572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21642510" y="0"/>
              <a:ext cx="2419543" cy="4038720"/>
              <a:chOff x="0" y="0"/>
              <a:chExt cx="2311400" cy="3858208"/>
            </a:xfrm>
          </p:grpSpPr>
          <p:sp>
            <p:nvSpPr>
              <p:cNvPr id="23" name="Freeform 23"/>
              <p:cNvSpPr/>
              <p:nvPr/>
            </p:nvSpPr>
            <p:spPr>
              <a:xfrm>
                <a:off x="0" y="0"/>
                <a:ext cx="2311400" cy="3858208"/>
              </a:xfrm>
              <a:custGeom>
                <a:avLst/>
                <a:gdLst/>
                <a:ahLst/>
                <a:cxnLst/>
                <a:rect l="l" t="t" r="r" b="b"/>
                <a:pathLst>
                  <a:path w="2311400" h="3858208">
                    <a:moveTo>
                      <a:pt x="2311400" y="0"/>
                    </a:moveTo>
                    <a:lnTo>
                      <a:pt x="1525270" y="0"/>
                    </a:lnTo>
                    <a:lnTo>
                      <a:pt x="1525270" y="1461796"/>
                    </a:lnTo>
                    <a:lnTo>
                      <a:pt x="783590" y="1461796"/>
                    </a:lnTo>
                    <a:lnTo>
                      <a:pt x="783590" y="0"/>
                    </a:lnTo>
                    <a:lnTo>
                      <a:pt x="0" y="0"/>
                    </a:lnTo>
                    <a:lnTo>
                      <a:pt x="0" y="3858208"/>
                    </a:lnTo>
                    <a:lnTo>
                      <a:pt x="783590" y="3858208"/>
                    </a:lnTo>
                    <a:lnTo>
                      <a:pt x="783590" y="2311712"/>
                    </a:lnTo>
                    <a:lnTo>
                      <a:pt x="1525270" y="2311712"/>
                    </a:lnTo>
                    <a:lnTo>
                      <a:pt x="1525270" y="3858208"/>
                    </a:lnTo>
                    <a:lnTo>
                      <a:pt x="2311400" y="3858208"/>
                    </a:lnTo>
                    <a:close/>
                  </a:path>
                </a:pathLst>
              </a:custGeom>
              <a:blipFill>
                <a:blip r:embed="rId13"/>
                <a:stretch>
                  <a:fillRect l="-75418" r="-75418"/>
                </a:stretch>
              </a:blipFill>
              <a:ln w="8572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4" name="Freeform 24"/>
          <p:cNvSpPr/>
          <p:nvPr/>
        </p:nvSpPr>
        <p:spPr>
          <a:xfrm>
            <a:off x="10042531" y="6470307"/>
            <a:ext cx="298125" cy="298125"/>
          </a:xfrm>
          <a:custGeom>
            <a:avLst/>
            <a:gdLst/>
            <a:ahLst/>
            <a:cxnLst/>
            <a:rect l="l" t="t" r="r" b="b"/>
            <a:pathLst>
              <a:path w="447187" h="447187">
                <a:moveTo>
                  <a:pt x="0" y="0"/>
                </a:moveTo>
                <a:lnTo>
                  <a:pt x="447187" y="0"/>
                </a:lnTo>
                <a:lnTo>
                  <a:pt x="447187" y="447187"/>
                </a:lnTo>
                <a:lnTo>
                  <a:pt x="0" y="447187"/>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10432868" y="6444907"/>
            <a:ext cx="734599" cy="175176"/>
          </a:xfrm>
          <a:prstGeom prst="rect">
            <a:avLst/>
          </a:prstGeom>
        </p:spPr>
        <p:txBody>
          <a:bodyPr lIns="0" tIns="0" rIns="0" bIns="0" rtlCol="0" anchor="t">
            <a:spAutoFit/>
          </a:bodyPr>
          <a:lstStyle/>
          <a:p>
            <a:pPr marL="0" marR="0" lvl="0" indent="0" algn="l" defTabSz="609630" rtl="0" eaLnBrk="1" fontAlgn="auto" latinLnBrk="0" hangingPunct="1">
              <a:lnSpc>
                <a:spcPts val="1485"/>
              </a:lnSpc>
              <a:spcBef>
                <a:spcPct val="0"/>
              </a:spcBef>
              <a:spcAft>
                <a:spcPts val="0"/>
              </a:spcAft>
              <a:buClrTx/>
              <a:buSzTx/>
              <a:buFontTx/>
              <a:buNone/>
              <a:tabLst/>
              <a:defRPr/>
            </a:pPr>
            <a:r>
              <a:rPr kumimoji="0" lang="en-US" sz="1060" b="1" i="0" u="none" strike="noStrike" kern="1200" cap="none" spc="0" normalizeH="0" baseline="0" noProof="0">
                <a:ln>
                  <a:noFill/>
                </a:ln>
                <a:solidFill>
                  <a:srgbClr val="322F50"/>
                </a:solidFill>
                <a:effectLst/>
                <a:uLnTx/>
                <a:uFillTx/>
                <a:latin typeface="Montserrat Semi-Bold"/>
                <a:ea typeface="Montserrat Semi-Bold"/>
                <a:cs typeface="Montserrat Semi-Bold"/>
                <a:sym typeface="Montserrat Semi-Bold"/>
              </a:rPr>
              <a:t>Website</a:t>
            </a:r>
          </a:p>
        </p:txBody>
      </p:sp>
      <p:sp>
        <p:nvSpPr>
          <p:cNvPr id="26" name="TextBox 26"/>
          <p:cNvSpPr txBox="1"/>
          <p:nvPr/>
        </p:nvSpPr>
        <p:spPr>
          <a:xfrm>
            <a:off x="10432868" y="6620890"/>
            <a:ext cx="1738021" cy="143373"/>
          </a:xfrm>
          <a:prstGeom prst="rect">
            <a:avLst/>
          </a:prstGeom>
        </p:spPr>
        <p:txBody>
          <a:bodyPr lIns="0" tIns="0" rIns="0" bIns="0" rtlCol="0" anchor="t">
            <a:spAutoFit/>
          </a:bodyPr>
          <a:lstStyle/>
          <a:p>
            <a:pPr marL="0" marR="0" lvl="0" indent="0" algn="l" defTabSz="609630" rtl="0" eaLnBrk="1" fontAlgn="auto" latinLnBrk="0" hangingPunct="1">
              <a:lnSpc>
                <a:spcPts val="1237"/>
              </a:lnSpc>
              <a:spcBef>
                <a:spcPct val="0"/>
              </a:spcBef>
              <a:spcAft>
                <a:spcPts val="0"/>
              </a:spcAft>
              <a:buClrTx/>
              <a:buSzTx/>
              <a:buFontTx/>
              <a:buNone/>
              <a:tabLst/>
              <a:defRPr/>
            </a:pPr>
            <a:r>
              <a:rPr kumimoji="0" lang="en-US" sz="883" b="0" i="0" u="none" strike="noStrike" kern="1200" cap="none" spc="0" normalizeH="0" baseline="0" noProof="0">
                <a:ln>
                  <a:noFill/>
                </a:ln>
                <a:solidFill>
                  <a:srgbClr val="322F50"/>
                </a:solidFill>
                <a:effectLst/>
                <a:uLnTx/>
                <a:uFillTx/>
                <a:latin typeface="Montserrat"/>
                <a:ea typeface="Montserrat"/>
                <a:cs typeface="Montserrat"/>
                <a:sym typeface="Montserrat"/>
              </a:rPr>
              <a:t>www.savannahga.gov/budget</a:t>
            </a:r>
          </a:p>
        </p:txBody>
      </p:sp>
      <p:sp>
        <p:nvSpPr>
          <p:cNvPr id="27" name="TextBox 27"/>
          <p:cNvSpPr txBox="1"/>
          <p:nvPr/>
        </p:nvSpPr>
        <p:spPr>
          <a:xfrm>
            <a:off x="10107942" y="6225356"/>
            <a:ext cx="2259017" cy="192810"/>
          </a:xfrm>
          <a:prstGeom prst="rect">
            <a:avLst/>
          </a:prstGeom>
        </p:spPr>
        <p:txBody>
          <a:bodyPr lIns="0" tIns="0" rIns="0" bIns="0" rtlCol="0" anchor="t">
            <a:spAutoFit/>
          </a:bodyPr>
          <a:lstStyle/>
          <a:p>
            <a:pPr marL="0" marR="0" lvl="0" indent="0" algn="just" defTabSz="609630" rtl="0" eaLnBrk="1" fontAlgn="auto" latinLnBrk="0" hangingPunct="1">
              <a:lnSpc>
                <a:spcPts val="1600"/>
              </a:lnSpc>
              <a:spcBef>
                <a:spcPct val="0"/>
              </a:spcBef>
              <a:spcAft>
                <a:spcPts val="0"/>
              </a:spcAft>
              <a:buClrTx/>
              <a:buSzTx/>
              <a:buFontTx/>
              <a:buNone/>
              <a:tabLst/>
              <a:defRPr/>
            </a:pPr>
            <a:r>
              <a:rPr kumimoji="0" lang="en-US" sz="1333" b="0" i="0" u="none" strike="noStrike" kern="1200" cap="none" spc="48" normalizeH="0" baseline="0" noProof="0">
                <a:ln>
                  <a:noFill/>
                </a:ln>
                <a:solidFill>
                  <a:srgbClr val="2A2E3A"/>
                </a:solidFill>
                <a:effectLst/>
                <a:uLnTx/>
                <a:uFillTx/>
                <a:latin typeface="Chunk Five"/>
                <a:ea typeface="Chunk Five"/>
                <a:cs typeface="Chunk Five"/>
                <a:sym typeface="Chunk Five"/>
              </a:rPr>
              <a:t>Access the Budget</a:t>
            </a:r>
          </a:p>
        </p:txBody>
      </p:sp>
      <p:sp>
        <p:nvSpPr>
          <p:cNvPr id="28" name="Freeform 28"/>
          <p:cNvSpPr/>
          <p:nvPr/>
        </p:nvSpPr>
        <p:spPr>
          <a:xfrm>
            <a:off x="1578753" y="6460306"/>
            <a:ext cx="298125" cy="298125"/>
          </a:xfrm>
          <a:custGeom>
            <a:avLst/>
            <a:gdLst/>
            <a:ahLst/>
            <a:cxnLst/>
            <a:rect l="l" t="t" r="r" b="b"/>
            <a:pathLst>
              <a:path w="447187" h="447187">
                <a:moveTo>
                  <a:pt x="0" y="0"/>
                </a:moveTo>
                <a:lnTo>
                  <a:pt x="447187" y="0"/>
                </a:lnTo>
                <a:lnTo>
                  <a:pt x="447187" y="447187"/>
                </a:lnTo>
                <a:lnTo>
                  <a:pt x="0" y="447187"/>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969090" y="6434907"/>
            <a:ext cx="734599" cy="177869"/>
          </a:xfrm>
          <a:prstGeom prst="rect">
            <a:avLst/>
          </a:prstGeom>
        </p:spPr>
        <p:txBody>
          <a:bodyPr lIns="0" tIns="0" rIns="0" bIns="0" rtlCol="0" anchor="t">
            <a:spAutoFit/>
          </a:bodyPr>
          <a:lstStyle/>
          <a:p>
            <a:pPr marL="0" marR="0" lvl="0" indent="0" algn="l" defTabSz="609630" rtl="0" eaLnBrk="1" fontAlgn="auto" latinLnBrk="0" hangingPunct="1">
              <a:lnSpc>
                <a:spcPts val="1485"/>
              </a:lnSpc>
              <a:spcBef>
                <a:spcPct val="0"/>
              </a:spcBef>
              <a:spcAft>
                <a:spcPts val="0"/>
              </a:spcAft>
              <a:buClrTx/>
              <a:buSzTx/>
              <a:buFontTx/>
              <a:buNone/>
              <a:tabLst/>
              <a:defRPr/>
            </a:pPr>
            <a:r>
              <a:rPr kumimoji="0" lang="en-US" sz="1060" b="1" i="0" u="none" strike="noStrike" kern="1200" cap="none" spc="0" normalizeH="0" baseline="0" noProof="0">
                <a:ln>
                  <a:noFill/>
                </a:ln>
                <a:solidFill>
                  <a:srgbClr val="322F50"/>
                </a:solidFill>
                <a:effectLst/>
                <a:uLnTx/>
                <a:uFillTx/>
                <a:latin typeface="Montserrat Bold"/>
                <a:ea typeface="Montserrat Bold"/>
                <a:cs typeface="Montserrat Bold"/>
                <a:sym typeface="Montserrat Bold"/>
              </a:rPr>
              <a:t>Mail</a:t>
            </a:r>
          </a:p>
        </p:txBody>
      </p:sp>
      <p:sp>
        <p:nvSpPr>
          <p:cNvPr id="30" name="TextBox 30"/>
          <p:cNvSpPr txBox="1"/>
          <p:nvPr/>
        </p:nvSpPr>
        <p:spPr>
          <a:xfrm>
            <a:off x="1969090" y="6612591"/>
            <a:ext cx="2006754" cy="155171"/>
          </a:xfrm>
          <a:prstGeom prst="rect">
            <a:avLst/>
          </a:prstGeom>
        </p:spPr>
        <p:txBody>
          <a:bodyPr lIns="0" tIns="0" rIns="0" bIns="0" rtlCol="0" anchor="t">
            <a:spAutoFit/>
          </a:bodyPr>
          <a:lstStyle/>
          <a:p>
            <a:pPr marL="0" marR="0" lvl="0" indent="0" algn="l" defTabSz="609630" rtl="0" eaLnBrk="1" fontAlgn="auto" latinLnBrk="0" hangingPunct="1">
              <a:lnSpc>
                <a:spcPts val="1331"/>
              </a:lnSpc>
              <a:spcBef>
                <a:spcPct val="0"/>
              </a:spcBef>
              <a:spcAft>
                <a:spcPts val="0"/>
              </a:spcAft>
              <a:buClrTx/>
              <a:buSzTx/>
              <a:buFontTx/>
              <a:buNone/>
              <a:tabLst/>
              <a:defRPr/>
            </a:pPr>
            <a:r>
              <a:rPr kumimoji="0" lang="en-US" sz="950" b="0" i="0" u="none" strike="noStrike" kern="1200" cap="none" spc="0" normalizeH="0" baseline="0" noProof="0">
                <a:ln>
                  <a:noFill/>
                </a:ln>
                <a:solidFill>
                  <a:srgbClr val="322F50"/>
                </a:solidFill>
                <a:effectLst/>
                <a:uLnTx/>
                <a:uFillTx/>
                <a:latin typeface="Montserrat"/>
                <a:ea typeface="Montserrat"/>
                <a:cs typeface="Montserrat"/>
                <a:sym typeface="Montserrat"/>
              </a:rPr>
              <a:t>budgetQ&amp;A@savannahga.gov</a:t>
            </a:r>
          </a:p>
        </p:txBody>
      </p:sp>
      <p:sp>
        <p:nvSpPr>
          <p:cNvPr id="31" name="TextBox 31"/>
          <p:cNvSpPr txBox="1"/>
          <p:nvPr/>
        </p:nvSpPr>
        <p:spPr>
          <a:xfrm>
            <a:off x="1642775" y="6206306"/>
            <a:ext cx="2259017" cy="192810"/>
          </a:xfrm>
          <a:prstGeom prst="rect">
            <a:avLst/>
          </a:prstGeom>
        </p:spPr>
        <p:txBody>
          <a:bodyPr lIns="0" tIns="0" rIns="0" bIns="0" rtlCol="0" anchor="t">
            <a:spAutoFit/>
          </a:bodyPr>
          <a:lstStyle/>
          <a:p>
            <a:pPr marL="0" marR="0" lvl="0" indent="0" algn="just" defTabSz="609630" rtl="0" eaLnBrk="1" fontAlgn="auto" latinLnBrk="0" hangingPunct="1">
              <a:lnSpc>
                <a:spcPts val="1600"/>
              </a:lnSpc>
              <a:spcBef>
                <a:spcPct val="0"/>
              </a:spcBef>
              <a:spcAft>
                <a:spcPts val="0"/>
              </a:spcAft>
              <a:buClrTx/>
              <a:buSzTx/>
              <a:buFontTx/>
              <a:buNone/>
              <a:tabLst/>
              <a:defRPr/>
            </a:pPr>
            <a:r>
              <a:rPr kumimoji="0" lang="en-US" sz="1333" b="0" i="0" u="none" strike="noStrike" kern="1200" cap="none" spc="48" normalizeH="0" baseline="0" noProof="0">
                <a:ln>
                  <a:noFill/>
                </a:ln>
                <a:solidFill>
                  <a:srgbClr val="2A2E3A"/>
                </a:solidFill>
                <a:effectLst/>
                <a:uLnTx/>
                <a:uFillTx/>
                <a:latin typeface="Chunk Five"/>
                <a:ea typeface="Chunk Five"/>
                <a:cs typeface="Chunk Five"/>
                <a:sym typeface="Chunk Five"/>
              </a:rPr>
              <a:t>Questions</a:t>
            </a:r>
          </a:p>
        </p:txBody>
      </p:sp>
      <p:grpSp>
        <p:nvGrpSpPr>
          <p:cNvPr id="32" name="Group 32"/>
          <p:cNvGrpSpPr>
            <a:grpSpLocks noChangeAspect="1"/>
          </p:cNvGrpSpPr>
          <p:nvPr/>
        </p:nvGrpSpPr>
        <p:grpSpPr>
          <a:xfrm rot="997598">
            <a:off x="9594651" y="3177206"/>
            <a:ext cx="2147482" cy="2772128"/>
            <a:chOff x="0" y="0"/>
            <a:chExt cx="1934210" cy="2496820"/>
          </a:xfrm>
        </p:grpSpPr>
        <p:sp>
          <p:nvSpPr>
            <p:cNvPr id="33" name="Freeform 33"/>
            <p:cNvSpPr/>
            <p:nvPr/>
          </p:nvSpPr>
          <p:spPr>
            <a:xfrm>
              <a:off x="0" y="31750"/>
              <a:ext cx="1934210" cy="2346960"/>
            </a:xfrm>
            <a:custGeom>
              <a:avLst/>
              <a:gdLst/>
              <a:ahLst/>
              <a:cxnLst/>
              <a:rect l="l" t="t" r="r" b="b"/>
              <a:pathLst>
                <a:path w="1934210" h="2346960">
                  <a:moveTo>
                    <a:pt x="1934210" y="2346960"/>
                  </a:moveTo>
                  <a:lnTo>
                    <a:pt x="15240" y="2259330"/>
                  </a:lnTo>
                  <a:lnTo>
                    <a:pt x="0" y="74930"/>
                  </a:lnTo>
                  <a:lnTo>
                    <a:pt x="1934210" y="0"/>
                  </a:lnTo>
                  <a:close/>
                </a:path>
              </a:pathLst>
            </a:custGeom>
            <a:solidFill>
              <a:srgbClr val="BFBFB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789430" y="1270"/>
              <a:ext cx="125730" cy="2494280"/>
            </a:xfrm>
            <a:custGeom>
              <a:avLst/>
              <a:gdLst/>
              <a:ahLst/>
              <a:cxnLst/>
              <a:rect l="l" t="t" r="r" b="b"/>
              <a:pathLst>
                <a:path w="125730" h="2494280">
                  <a:moveTo>
                    <a:pt x="0" y="2494280"/>
                  </a:moveTo>
                  <a:lnTo>
                    <a:pt x="125730" y="2373630"/>
                  </a:lnTo>
                  <a:lnTo>
                    <a:pt x="125730" y="31750"/>
                  </a:lnTo>
                  <a:lnTo>
                    <a:pt x="0" y="0"/>
                  </a:lnTo>
                  <a:close/>
                </a:path>
              </a:pathLst>
            </a:custGeom>
            <a:solidFill>
              <a:srgbClr val="FAFAF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0" y="0"/>
              <a:ext cx="1812290" cy="2496820"/>
            </a:xfrm>
            <a:custGeom>
              <a:avLst/>
              <a:gdLst/>
              <a:ahLst/>
              <a:cxnLst/>
              <a:rect l="l" t="t" r="r" b="b"/>
              <a:pathLst>
                <a:path w="1812290" h="2496820">
                  <a:moveTo>
                    <a:pt x="1812290" y="2496820"/>
                  </a:moveTo>
                  <a:lnTo>
                    <a:pt x="0" y="2404110"/>
                  </a:lnTo>
                  <a:lnTo>
                    <a:pt x="0" y="92710"/>
                  </a:lnTo>
                  <a:lnTo>
                    <a:pt x="1812290" y="0"/>
                  </a:lnTo>
                  <a:close/>
                </a:path>
              </a:pathLst>
            </a:custGeom>
            <a:solidFill>
              <a:srgbClr val="E9E9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31750" y="88900"/>
              <a:ext cx="31750" cy="2319020"/>
            </a:xfrm>
            <a:custGeom>
              <a:avLst/>
              <a:gdLst/>
              <a:ahLst/>
              <a:cxnLst/>
              <a:rect l="l" t="t" r="r" b="b"/>
              <a:pathLst>
                <a:path w="31750" h="2319020">
                  <a:moveTo>
                    <a:pt x="31750" y="2319020"/>
                  </a:moveTo>
                  <a:lnTo>
                    <a:pt x="0" y="2316480"/>
                  </a:lnTo>
                  <a:lnTo>
                    <a:pt x="0" y="2540"/>
                  </a:lnTo>
                  <a:lnTo>
                    <a:pt x="31750" y="0"/>
                  </a:lnTo>
                  <a:close/>
                </a:path>
              </a:pathLst>
            </a:custGeom>
            <a:solidFill>
              <a:srgbClr val="CCCCC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114300" y="54610"/>
              <a:ext cx="1637030" cy="2387600"/>
            </a:xfrm>
            <a:custGeom>
              <a:avLst/>
              <a:gdLst/>
              <a:ahLst/>
              <a:cxnLst/>
              <a:rect l="l" t="t" r="r" b="b"/>
              <a:pathLst>
                <a:path w="1637030" h="2387600">
                  <a:moveTo>
                    <a:pt x="1637030" y="2387600"/>
                  </a:moveTo>
                  <a:lnTo>
                    <a:pt x="0" y="2307590"/>
                  </a:lnTo>
                  <a:lnTo>
                    <a:pt x="0" y="80010"/>
                  </a:lnTo>
                  <a:lnTo>
                    <a:pt x="1637030" y="0"/>
                  </a:lnTo>
                  <a:close/>
                </a:path>
              </a:pathLst>
            </a:custGeom>
            <a:blipFill>
              <a:blip r:embed="rId18"/>
              <a:stretch>
                <a:fillRect l="-6218" r="-621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TextBox 38"/>
          <p:cNvSpPr txBox="1"/>
          <p:nvPr/>
        </p:nvSpPr>
        <p:spPr>
          <a:xfrm>
            <a:off x="2406792" y="3115982"/>
            <a:ext cx="7378416" cy="1654299"/>
          </a:xfrm>
          <a:prstGeom prst="rect">
            <a:avLst/>
          </a:prstGeom>
        </p:spPr>
        <p:txBody>
          <a:bodyPr lIns="0" tIns="0" rIns="0" bIns="0" rtlCol="0" anchor="t">
            <a:spAutoFit/>
          </a:bodyPr>
          <a:lstStyle/>
          <a:p>
            <a:pPr marL="0" marR="0" lvl="0" indent="0" algn="ctr" defTabSz="609630" rtl="0" eaLnBrk="1" fontAlgn="auto" latinLnBrk="0" hangingPunct="1">
              <a:lnSpc>
                <a:spcPts val="4320"/>
              </a:lnSpc>
              <a:spcBef>
                <a:spcPts val="0"/>
              </a:spcBef>
              <a:spcAft>
                <a:spcPts val="0"/>
              </a:spcAft>
              <a:buClrTx/>
              <a:buSzTx/>
              <a:buFontTx/>
              <a:buNone/>
              <a:tabLst/>
              <a:defRPr/>
            </a:pPr>
            <a:r>
              <a:rPr kumimoji="0" lang="en-US" sz="3600" b="1" i="0" u="none" strike="noStrike" kern="1200" cap="none" spc="129" normalizeH="0" baseline="0" noProof="0">
                <a:ln>
                  <a:noFill/>
                </a:ln>
                <a:solidFill>
                  <a:srgbClr val="0E8A2A"/>
                </a:solidFill>
                <a:effectLst/>
                <a:uLnTx/>
                <a:uFillTx/>
                <a:latin typeface="Canva Sans Bold"/>
                <a:ea typeface="Canva Sans Bold"/>
                <a:cs typeface="Canva Sans Bold"/>
                <a:sym typeface="Canva Sans Bold"/>
              </a:rPr>
              <a:t>Thank You</a:t>
            </a:r>
          </a:p>
          <a:p>
            <a:pPr marL="0" marR="0" lvl="0" indent="0" algn="ctr" defTabSz="609630" rtl="0" eaLnBrk="1" fontAlgn="auto" latinLnBrk="0" hangingPunct="1">
              <a:lnSpc>
                <a:spcPts val="4320"/>
              </a:lnSpc>
              <a:spcBef>
                <a:spcPts val="0"/>
              </a:spcBef>
              <a:spcAft>
                <a:spcPts val="0"/>
              </a:spcAft>
              <a:buClrTx/>
              <a:buSzTx/>
              <a:buFontTx/>
              <a:buNone/>
              <a:tabLst/>
              <a:defRPr/>
            </a:pPr>
            <a:r>
              <a:rPr kumimoji="0" lang="en-US" sz="3600" b="1" i="0" u="none" strike="noStrike" kern="1200" cap="none" spc="129" normalizeH="0" baseline="0" noProof="0">
                <a:ln>
                  <a:noFill/>
                </a:ln>
                <a:solidFill>
                  <a:srgbClr val="051D40"/>
                </a:solidFill>
                <a:effectLst/>
                <a:uLnTx/>
                <a:uFillTx/>
                <a:latin typeface="Canva Sans Bold"/>
                <a:ea typeface="Canva Sans Bold"/>
                <a:cs typeface="Canva Sans Bold"/>
                <a:sym typeface="Canva Sans Bold"/>
              </a:rPr>
              <a:t>for your engagement and</a:t>
            </a:r>
          </a:p>
          <a:p>
            <a:pPr marL="0" marR="0" lvl="0" indent="0" algn="ctr" defTabSz="609630" rtl="0" eaLnBrk="1" fontAlgn="auto" latinLnBrk="0" hangingPunct="1">
              <a:lnSpc>
                <a:spcPts val="4320"/>
              </a:lnSpc>
              <a:spcBef>
                <a:spcPct val="0"/>
              </a:spcBef>
              <a:spcAft>
                <a:spcPts val="0"/>
              </a:spcAft>
              <a:buClrTx/>
              <a:buSzTx/>
              <a:buFontTx/>
              <a:buNone/>
              <a:tabLst/>
              <a:defRPr/>
            </a:pPr>
            <a:r>
              <a:rPr kumimoji="0" lang="en-US" sz="3600" b="1" i="0" u="none" strike="noStrike" kern="1200" cap="none" spc="129" normalizeH="0" baseline="0" noProof="0">
                <a:ln>
                  <a:noFill/>
                </a:ln>
                <a:solidFill>
                  <a:srgbClr val="0E8A2A"/>
                </a:solidFill>
                <a:effectLst/>
                <a:uLnTx/>
                <a:uFillTx/>
                <a:latin typeface="Canva Sans Bold"/>
                <a:ea typeface="Canva Sans Bold"/>
                <a:cs typeface="Canva Sans Bold"/>
                <a:sym typeface="Canva Sans Bold"/>
              </a:rPr>
              <a:t>For Making Your Voices Heard!</a:t>
            </a:r>
          </a:p>
        </p:txBody>
      </p:sp>
      <p:pic>
        <p:nvPicPr>
          <p:cNvPr id="39" name="Picture 38">
            <a:extLst>
              <a:ext uri="{FF2B5EF4-FFF2-40B4-BE49-F238E27FC236}">
                <a16:creationId xmlns:a16="http://schemas.microsoft.com/office/drawing/2014/main" id="{B4F8BD8C-54B2-9F17-D2AC-A2D4DCFBD1CF}"/>
              </a:ext>
            </a:extLst>
          </p:cNvPr>
          <p:cNvPicPr>
            <a:picLocks noChangeAspect="1"/>
          </p:cNvPicPr>
          <p:nvPr/>
        </p:nvPicPr>
        <p:blipFill>
          <a:blip r:embed="rId19">
            <a:extLst>
              <a:ext uri="{28A0092B-C50C-407E-A947-70E740481C1C}">
                <a14:useLocalDpi xmlns:a14="http://schemas.microsoft.com/office/drawing/2010/main" val="0"/>
              </a:ext>
            </a:extLst>
          </a:blip>
          <a:srcRect l="81302" t="-9065" r="-1839" b="-5187"/>
          <a:stretch/>
        </p:blipFill>
        <p:spPr>
          <a:xfrm>
            <a:off x="0" y="6248523"/>
            <a:ext cx="618836" cy="634135"/>
          </a:xfrm>
          <a:prstGeom prst="rect">
            <a:avLst/>
          </a:prstGeom>
          <a:effectLst>
            <a:outerShdw blurRad="76200" dist="12700" dir="8100000" sy="-23000" kx="800400" algn="br" rotWithShape="0">
              <a:prstClr val="black">
                <a:alpha val="2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a:extLst>
            <a:ext uri="{FF2B5EF4-FFF2-40B4-BE49-F238E27FC236}">
              <a16:creationId xmlns:a16="http://schemas.microsoft.com/office/drawing/2014/main" id="{3954A4B4-9536-00A0-6F28-9D3712160D4F}"/>
            </a:ext>
          </a:extLst>
        </p:cNvPr>
        <p:cNvGrpSpPr/>
        <p:nvPr/>
      </p:nvGrpSpPr>
      <p:grpSpPr>
        <a:xfrm>
          <a:off x="0" y="0"/>
          <a:ext cx="0" cy="0"/>
          <a:chOff x="0" y="0"/>
          <a:chExt cx="0" cy="0"/>
        </a:xfrm>
      </p:grpSpPr>
      <p:sp>
        <p:nvSpPr>
          <p:cNvPr id="25" name="Title 2">
            <a:extLst>
              <a:ext uri="{FF2B5EF4-FFF2-40B4-BE49-F238E27FC236}">
                <a16:creationId xmlns:a16="http://schemas.microsoft.com/office/drawing/2014/main" id="{4B49FA51-C2CD-DB95-F8A8-1C89D6A4ED35}"/>
              </a:ext>
            </a:extLst>
          </p:cNvPr>
          <p:cNvSpPr txBox="1">
            <a:spLocks/>
          </p:cNvSpPr>
          <p:nvPr/>
        </p:nvSpPr>
        <p:spPr>
          <a:xfrm>
            <a:off x="2732147" y="-30723"/>
            <a:ext cx="6088597" cy="571088"/>
          </a:xfrm>
          <a:prstGeom prst="rect">
            <a:avLst/>
          </a:prstGeom>
          <a:noFill/>
          <a:effectLst>
            <a:innerShdw blurRad="63500" dist="50800" dir="13500000">
              <a:prstClr val="black">
                <a:alpha val="50000"/>
              </a:prstClr>
            </a:innerShdw>
          </a:effectLst>
        </p:spPr>
        <p:txBody>
          <a:bodyPr lIns="91440" tIns="45720" rIns="91440" bIns="45720" anchor="t"/>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sng" strike="noStrike" kern="1200" cap="none" spc="0" normalizeH="0" baseline="0" noProof="0">
                <a:ln>
                  <a:noFill/>
                </a:ln>
                <a:solidFill>
                  <a:srgbClr val="193670"/>
                </a:solidFill>
                <a:effectLst>
                  <a:outerShdw blurRad="38100" dist="38100" dir="2700000" algn="tl">
                    <a:srgbClr val="000000">
                      <a:alpha val="43137"/>
                    </a:srgbClr>
                  </a:outerShdw>
                </a:effectLst>
                <a:uLnTx/>
                <a:uFillTx/>
                <a:latin typeface="Century Gothic"/>
                <a:ea typeface="+mj-ea"/>
                <a:cs typeface="Roboto"/>
              </a:rPr>
              <a:t>Budget by the Numbers</a:t>
            </a:r>
            <a:endParaRPr kumimoji="0" lang="en-US" sz="4000" b="0" i="0" u="sng" strike="noStrike" kern="1200" cap="none" spc="0" normalizeH="0" baseline="0" noProof="0">
              <a:ln>
                <a:noFill/>
              </a:ln>
              <a:solidFill>
                <a:srgbClr val="193670"/>
              </a:solidFill>
              <a:effectLst>
                <a:outerShdw blurRad="38100" dist="38100" dir="2700000" algn="tl">
                  <a:srgbClr val="000000">
                    <a:alpha val="43137"/>
                  </a:srgbClr>
                </a:outerShdw>
              </a:effectLst>
              <a:uLnTx/>
              <a:uFillTx/>
              <a:latin typeface="Century Gothic"/>
              <a:ea typeface="Roboto"/>
              <a:cs typeface="Roboto"/>
            </a:endParaRPr>
          </a:p>
        </p:txBody>
      </p:sp>
      <p:grpSp>
        <p:nvGrpSpPr>
          <p:cNvPr id="4" name="Group 3">
            <a:extLst>
              <a:ext uri="{FF2B5EF4-FFF2-40B4-BE49-F238E27FC236}">
                <a16:creationId xmlns:a16="http://schemas.microsoft.com/office/drawing/2014/main" id="{7E6B5BB6-CEF4-23DD-1E82-468C66D953BD}"/>
              </a:ext>
            </a:extLst>
          </p:cNvPr>
          <p:cNvGrpSpPr/>
          <p:nvPr/>
        </p:nvGrpSpPr>
        <p:grpSpPr>
          <a:xfrm>
            <a:off x="3106439" y="1427597"/>
            <a:ext cx="5397872" cy="4570703"/>
            <a:chOff x="2844916" y="1260661"/>
            <a:chExt cx="3362844" cy="3362836"/>
          </a:xfrm>
        </p:grpSpPr>
        <p:grpSp>
          <p:nvGrpSpPr>
            <p:cNvPr id="5" name="Group 4">
              <a:extLst>
                <a:ext uri="{FF2B5EF4-FFF2-40B4-BE49-F238E27FC236}">
                  <a16:creationId xmlns:a16="http://schemas.microsoft.com/office/drawing/2014/main" id="{A59E8F8E-A603-1EA3-58DD-C1271C895263}"/>
                </a:ext>
              </a:extLst>
            </p:cNvPr>
            <p:cNvGrpSpPr/>
            <p:nvPr/>
          </p:nvGrpSpPr>
          <p:grpSpPr>
            <a:xfrm>
              <a:off x="3235790" y="1450848"/>
              <a:ext cx="2581096" cy="2982462"/>
              <a:chOff x="-2668588" y="2947988"/>
              <a:chExt cx="3389314" cy="3916363"/>
            </a:xfrm>
          </p:grpSpPr>
          <p:sp>
            <p:nvSpPr>
              <p:cNvPr id="7" name="Freeform 21">
                <a:extLst>
                  <a:ext uri="{FF2B5EF4-FFF2-40B4-BE49-F238E27FC236}">
                    <a16:creationId xmlns:a16="http://schemas.microsoft.com/office/drawing/2014/main" id="{19EB5CB0-883B-5A26-B773-E47F3D7CB744}"/>
                  </a:ext>
                </a:extLst>
              </p:cNvPr>
              <p:cNvSpPr/>
              <p:nvPr/>
            </p:nvSpPr>
            <p:spPr bwMode="auto">
              <a:xfrm>
                <a:off x="-2036763" y="3694113"/>
                <a:ext cx="2127251" cy="2439988"/>
              </a:xfrm>
              <a:custGeom>
                <a:avLst/>
                <a:gdLst>
                  <a:gd name="T0" fmla="*/ 774 w 1457"/>
                  <a:gd name="T1" fmla="*/ 813 h 1670"/>
                  <a:gd name="T2" fmla="*/ 1457 w 1457"/>
                  <a:gd name="T3" fmla="*/ 418 h 1670"/>
                  <a:gd name="T4" fmla="*/ 1448 w 1457"/>
                  <a:gd name="T5" fmla="*/ 403 h 1670"/>
                  <a:gd name="T6" fmla="*/ 766 w 1457"/>
                  <a:gd name="T7" fmla="*/ 797 h 1670"/>
                  <a:gd name="T8" fmla="*/ 756 w 1457"/>
                  <a:gd name="T9" fmla="*/ 802 h 1670"/>
                  <a:gd name="T10" fmla="*/ 738 w 1457"/>
                  <a:gd name="T11" fmla="*/ 813 h 1670"/>
                  <a:gd name="T12" fmla="*/ 738 w 1457"/>
                  <a:gd name="T13" fmla="*/ 792 h 1670"/>
                  <a:gd name="T14" fmla="*/ 738 w 1457"/>
                  <a:gd name="T15" fmla="*/ 780 h 1670"/>
                  <a:gd name="T16" fmla="*/ 738 w 1457"/>
                  <a:gd name="T17" fmla="*/ 0 h 1670"/>
                  <a:gd name="T18" fmla="*/ 728 w 1457"/>
                  <a:gd name="T19" fmla="*/ 0 h 1670"/>
                  <a:gd name="T20" fmla="*/ 720 w 1457"/>
                  <a:gd name="T21" fmla="*/ 0 h 1670"/>
                  <a:gd name="T22" fmla="*/ 720 w 1457"/>
                  <a:gd name="T23" fmla="*/ 781 h 1670"/>
                  <a:gd name="T24" fmla="*/ 720 w 1457"/>
                  <a:gd name="T25" fmla="*/ 791 h 1670"/>
                  <a:gd name="T26" fmla="*/ 720 w 1457"/>
                  <a:gd name="T27" fmla="*/ 814 h 1670"/>
                  <a:gd name="T28" fmla="*/ 700 w 1457"/>
                  <a:gd name="T29" fmla="*/ 802 h 1670"/>
                  <a:gd name="T30" fmla="*/ 692 w 1457"/>
                  <a:gd name="T31" fmla="*/ 798 h 1670"/>
                  <a:gd name="T32" fmla="*/ 9 w 1457"/>
                  <a:gd name="T33" fmla="*/ 403 h 1670"/>
                  <a:gd name="T34" fmla="*/ 0 w 1457"/>
                  <a:gd name="T35" fmla="*/ 419 h 1670"/>
                  <a:gd name="T36" fmla="*/ 682 w 1457"/>
                  <a:gd name="T37" fmla="*/ 813 h 1670"/>
                  <a:gd name="T38" fmla="*/ 692 w 1457"/>
                  <a:gd name="T39" fmla="*/ 818 h 1670"/>
                  <a:gd name="T40" fmla="*/ 710 w 1457"/>
                  <a:gd name="T41" fmla="*/ 829 h 1670"/>
                  <a:gd name="T42" fmla="*/ 692 w 1457"/>
                  <a:gd name="T43" fmla="*/ 839 h 1670"/>
                  <a:gd name="T44" fmla="*/ 682 w 1457"/>
                  <a:gd name="T45" fmla="*/ 845 h 1670"/>
                  <a:gd name="T46" fmla="*/ 0 w 1457"/>
                  <a:gd name="T47" fmla="*/ 1239 h 1670"/>
                  <a:gd name="T48" fmla="*/ 9 w 1457"/>
                  <a:gd name="T49" fmla="*/ 1254 h 1670"/>
                  <a:gd name="T50" fmla="*/ 692 w 1457"/>
                  <a:gd name="T51" fmla="*/ 860 h 1670"/>
                  <a:gd name="T52" fmla="*/ 700 w 1457"/>
                  <a:gd name="T53" fmla="*/ 855 h 1670"/>
                  <a:gd name="T54" fmla="*/ 720 w 1457"/>
                  <a:gd name="T55" fmla="*/ 844 h 1670"/>
                  <a:gd name="T56" fmla="*/ 720 w 1457"/>
                  <a:gd name="T57" fmla="*/ 867 h 1670"/>
                  <a:gd name="T58" fmla="*/ 720 w 1457"/>
                  <a:gd name="T59" fmla="*/ 876 h 1670"/>
                  <a:gd name="T60" fmla="*/ 720 w 1457"/>
                  <a:gd name="T61" fmla="*/ 1670 h 1670"/>
                  <a:gd name="T62" fmla="*/ 720 w 1457"/>
                  <a:gd name="T63" fmla="*/ 1670 h 1670"/>
                  <a:gd name="T64" fmla="*/ 724 w 1457"/>
                  <a:gd name="T65" fmla="*/ 1670 h 1670"/>
                  <a:gd name="T66" fmla="*/ 729 w 1457"/>
                  <a:gd name="T67" fmla="*/ 1670 h 1670"/>
                  <a:gd name="T68" fmla="*/ 734 w 1457"/>
                  <a:gd name="T69" fmla="*/ 1670 h 1670"/>
                  <a:gd name="T70" fmla="*/ 738 w 1457"/>
                  <a:gd name="T71" fmla="*/ 1670 h 1670"/>
                  <a:gd name="T72" fmla="*/ 738 w 1457"/>
                  <a:gd name="T73" fmla="*/ 1670 h 1670"/>
                  <a:gd name="T74" fmla="*/ 738 w 1457"/>
                  <a:gd name="T75" fmla="*/ 1670 h 1670"/>
                  <a:gd name="T76" fmla="*/ 738 w 1457"/>
                  <a:gd name="T77" fmla="*/ 877 h 1670"/>
                  <a:gd name="T78" fmla="*/ 738 w 1457"/>
                  <a:gd name="T79" fmla="*/ 866 h 1670"/>
                  <a:gd name="T80" fmla="*/ 738 w 1457"/>
                  <a:gd name="T81" fmla="*/ 845 h 1670"/>
                  <a:gd name="T82" fmla="*/ 756 w 1457"/>
                  <a:gd name="T83" fmla="*/ 855 h 1670"/>
                  <a:gd name="T84" fmla="*/ 766 w 1457"/>
                  <a:gd name="T85" fmla="*/ 861 h 1670"/>
                  <a:gd name="T86" fmla="*/ 1448 w 1457"/>
                  <a:gd name="T87" fmla="*/ 1255 h 1670"/>
                  <a:gd name="T88" fmla="*/ 1457 w 1457"/>
                  <a:gd name="T89" fmla="*/ 1239 h 1670"/>
                  <a:gd name="T90" fmla="*/ 774 w 1457"/>
                  <a:gd name="T91" fmla="*/ 845 h 1670"/>
                  <a:gd name="T92" fmla="*/ 766 w 1457"/>
                  <a:gd name="T93" fmla="*/ 840 h 1670"/>
                  <a:gd name="T94" fmla="*/ 746 w 1457"/>
                  <a:gd name="T95" fmla="*/ 829 h 1670"/>
                  <a:gd name="T96" fmla="*/ 766 w 1457"/>
                  <a:gd name="T97" fmla="*/ 817 h 1670"/>
                  <a:gd name="T98" fmla="*/ 774 w 1457"/>
                  <a:gd name="T99" fmla="*/ 813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57" h="1670">
                    <a:moveTo>
                      <a:pt x="774" y="813"/>
                    </a:moveTo>
                    <a:cubicBezTo>
                      <a:pt x="1457" y="418"/>
                      <a:pt x="1457" y="418"/>
                      <a:pt x="1457" y="418"/>
                    </a:cubicBezTo>
                    <a:cubicBezTo>
                      <a:pt x="1454" y="413"/>
                      <a:pt x="1451" y="408"/>
                      <a:pt x="1448" y="403"/>
                    </a:cubicBezTo>
                    <a:cubicBezTo>
                      <a:pt x="766" y="797"/>
                      <a:pt x="766" y="797"/>
                      <a:pt x="766" y="797"/>
                    </a:cubicBezTo>
                    <a:cubicBezTo>
                      <a:pt x="756" y="802"/>
                      <a:pt x="756" y="802"/>
                      <a:pt x="756" y="802"/>
                    </a:cubicBezTo>
                    <a:cubicBezTo>
                      <a:pt x="738" y="813"/>
                      <a:pt x="738" y="813"/>
                      <a:pt x="738" y="813"/>
                    </a:cubicBezTo>
                    <a:cubicBezTo>
                      <a:pt x="738" y="792"/>
                      <a:pt x="738" y="792"/>
                      <a:pt x="738" y="792"/>
                    </a:cubicBezTo>
                    <a:cubicBezTo>
                      <a:pt x="738" y="780"/>
                      <a:pt x="738" y="780"/>
                      <a:pt x="738" y="780"/>
                    </a:cubicBezTo>
                    <a:cubicBezTo>
                      <a:pt x="738" y="0"/>
                      <a:pt x="738" y="0"/>
                      <a:pt x="738" y="0"/>
                    </a:cubicBezTo>
                    <a:cubicBezTo>
                      <a:pt x="735" y="0"/>
                      <a:pt x="732" y="0"/>
                      <a:pt x="728" y="0"/>
                    </a:cubicBezTo>
                    <a:cubicBezTo>
                      <a:pt x="726" y="0"/>
                      <a:pt x="723" y="0"/>
                      <a:pt x="720" y="0"/>
                    </a:cubicBezTo>
                    <a:cubicBezTo>
                      <a:pt x="720" y="781"/>
                      <a:pt x="720" y="781"/>
                      <a:pt x="720" y="781"/>
                    </a:cubicBezTo>
                    <a:cubicBezTo>
                      <a:pt x="720" y="791"/>
                      <a:pt x="720" y="791"/>
                      <a:pt x="720" y="791"/>
                    </a:cubicBezTo>
                    <a:cubicBezTo>
                      <a:pt x="720" y="814"/>
                      <a:pt x="720" y="814"/>
                      <a:pt x="720" y="814"/>
                    </a:cubicBezTo>
                    <a:cubicBezTo>
                      <a:pt x="700" y="802"/>
                      <a:pt x="700" y="802"/>
                      <a:pt x="700" y="802"/>
                    </a:cubicBezTo>
                    <a:cubicBezTo>
                      <a:pt x="692" y="798"/>
                      <a:pt x="692" y="798"/>
                      <a:pt x="692" y="798"/>
                    </a:cubicBezTo>
                    <a:cubicBezTo>
                      <a:pt x="9" y="403"/>
                      <a:pt x="9" y="403"/>
                      <a:pt x="9" y="403"/>
                    </a:cubicBezTo>
                    <a:cubicBezTo>
                      <a:pt x="6" y="409"/>
                      <a:pt x="3" y="414"/>
                      <a:pt x="0" y="419"/>
                    </a:cubicBezTo>
                    <a:cubicBezTo>
                      <a:pt x="682" y="813"/>
                      <a:pt x="682" y="813"/>
                      <a:pt x="682" y="813"/>
                    </a:cubicBezTo>
                    <a:cubicBezTo>
                      <a:pt x="692" y="818"/>
                      <a:pt x="692" y="818"/>
                      <a:pt x="692" y="818"/>
                    </a:cubicBezTo>
                    <a:cubicBezTo>
                      <a:pt x="710" y="829"/>
                      <a:pt x="710" y="829"/>
                      <a:pt x="710" y="829"/>
                    </a:cubicBezTo>
                    <a:cubicBezTo>
                      <a:pt x="692" y="839"/>
                      <a:pt x="692" y="839"/>
                      <a:pt x="692" y="839"/>
                    </a:cubicBezTo>
                    <a:cubicBezTo>
                      <a:pt x="682" y="845"/>
                      <a:pt x="682" y="845"/>
                      <a:pt x="682" y="845"/>
                    </a:cubicBezTo>
                    <a:cubicBezTo>
                      <a:pt x="0" y="1239"/>
                      <a:pt x="0" y="1239"/>
                      <a:pt x="0" y="1239"/>
                    </a:cubicBezTo>
                    <a:cubicBezTo>
                      <a:pt x="3" y="1244"/>
                      <a:pt x="6" y="1249"/>
                      <a:pt x="9" y="1254"/>
                    </a:cubicBezTo>
                    <a:cubicBezTo>
                      <a:pt x="692" y="860"/>
                      <a:pt x="692" y="860"/>
                      <a:pt x="692" y="860"/>
                    </a:cubicBezTo>
                    <a:cubicBezTo>
                      <a:pt x="700" y="855"/>
                      <a:pt x="700" y="855"/>
                      <a:pt x="700" y="855"/>
                    </a:cubicBezTo>
                    <a:cubicBezTo>
                      <a:pt x="720" y="844"/>
                      <a:pt x="720" y="844"/>
                      <a:pt x="720" y="844"/>
                    </a:cubicBezTo>
                    <a:cubicBezTo>
                      <a:pt x="720" y="867"/>
                      <a:pt x="720" y="867"/>
                      <a:pt x="720" y="867"/>
                    </a:cubicBezTo>
                    <a:cubicBezTo>
                      <a:pt x="720" y="876"/>
                      <a:pt x="720" y="876"/>
                      <a:pt x="720" y="876"/>
                    </a:cubicBezTo>
                    <a:cubicBezTo>
                      <a:pt x="720" y="1670"/>
                      <a:pt x="720" y="1670"/>
                      <a:pt x="720" y="1670"/>
                    </a:cubicBezTo>
                    <a:cubicBezTo>
                      <a:pt x="720" y="1670"/>
                      <a:pt x="720" y="1670"/>
                      <a:pt x="720" y="1670"/>
                    </a:cubicBezTo>
                    <a:cubicBezTo>
                      <a:pt x="724" y="1670"/>
                      <a:pt x="724" y="1670"/>
                      <a:pt x="724" y="1670"/>
                    </a:cubicBezTo>
                    <a:cubicBezTo>
                      <a:pt x="726" y="1670"/>
                      <a:pt x="727" y="1670"/>
                      <a:pt x="729" y="1670"/>
                    </a:cubicBezTo>
                    <a:cubicBezTo>
                      <a:pt x="731" y="1670"/>
                      <a:pt x="732" y="1670"/>
                      <a:pt x="734" y="1670"/>
                    </a:cubicBezTo>
                    <a:cubicBezTo>
                      <a:pt x="738" y="1670"/>
                      <a:pt x="738" y="1670"/>
                      <a:pt x="738" y="1670"/>
                    </a:cubicBezTo>
                    <a:cubicBezTo>
                      <a:pt x="738" y="1670"/>
                      <a:pt x="738" y="1670"/>
                      <a:pt x="738" y="1670"/>
                    </a:cubicBezTo>
                    <a:cubicBezTo>
                      <a:pt x="738" y="1670"/>
                      <a:pt x="738" y="1670"/>
                      <a:pt x="738" y="1670"/>
                    </a:cubicBezTo>
                    <a:cubicBezTo>
                      <a:pt x="738" y="877"/>
                      <a:pt x="738" y="877"/>
                      <a:pt x="738" y="877"/>
                    </a:cubicBezTo>
                    <a:cubicBezTo>
                      <a:pt x="738" y="866"/>
                      <a:pt x="738" y="866"/>
                      <a:pt x="738" y="866"/>
                    </a:cubicBezTo>
                    <a:cubicBezTo>
                      <a:pt x="738" y="845"/>
                      <a:pt x="738" y="845"/>
                      <a:pt x="738" y="845"/>
                    </a:cubicBezTo>
                    <a:cubicBezTo>
                      <a:pt x="756" y="855"/>
                      <a:pt x="756" y="855"/>
                      <a:pt x="756" y="855"/>
                    </a:cubicBezTo>
                    <a:cubicBezTo>
                      <a:pt x="766" y="861"/>
                      <a:pt x="766" y="861"/>
                      <a:pt x="766" y="861"/>
                    </a:cubicBezTo>
                    <a:cubicBezTo>
                      <a:pt x="1448" y="1255"/>
                      <a:pt x="1448" y="1255"/>
                      <a:pt x="1448" y="1255"/>
                    </a:cubicBezTo>
                    <a:cubicBezTo>
                      <a:pt x="1451" y="1250"/>
                      <a:pt x="1454" y="1244"/>
                      <a:pt x="1457" y="1239"/>
                    </a:cubicBezTo>
                    <a:cubicBezTo>
                      <a:pt x="774" y="845"/>
                      <a:pt x="774" y="845"/>
                      <a:pt x="774" y="845"/>
                    </a:cubicBezTo>
                    <a:cubicBezTo>
                      <a:pt x="766" y="840"/>
                      <a:pt x="766" y="840"/>
                      <a:pt x="766" y="840"/>
                    </a:cubicBezTo>
                    <a:cubicBezTo>
                      <a:pt x="746" y="829"/>
                      <a:pt x="746" y="829"/>
                      <a:pt x="746" y="829"/>
                    </a:cubicBezTo>
                    <a:cubicBezTo>
                      <a:pt x="766" y="817"/>
                      <a:pt x="766" y="817"/>
                      <a:pt x="766" y="817"/>
                    </a:cubicBezTo>
                    <a:lnTo>
                      <a:pt x="774" y="813"/>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8" name="Freeform 22">
                <a:extLst>
                  <a:ext uri="{FF2B5EF4-FFF2-40B4-BE49-F238E27FC236}">
                    <a16:creationId xmlns:a16="http://schemas.microsoft.com/office/drawing/2014/main" id="{B226F369-CBDD-EB06-1C10-35DC48C24C4C}"/>
                  </a:ext>
                </a:extLst>
              </p:cNvPr>
              <p:cNvSpPr/>
              <p:nvPr/>
            </p:nvSpPr>
            <p:spPr bwMode="auto">
              <a:xfrm>
                <a:off x="-2668588" y="4959350"/>
                <a:ext cx="923925" cy="1165225"/>
              </a:xfrm>
              <a:custGeom>
                <a:avLst/>
                <a:gdLst>
                  <a:gd name="T0" fmla="*/ 153 w 632"/>
                  <a:gd name="T1" fmla="*/ 668 h 798"/>
                  <a:gd name="T2" fmla="*/ 65 w 632"/>
                  <a:gd name="T3" fmla="*/ 638 h 798"/>
                  <a:gd name="T4" fmla="*/ 64 w 632"/>
                  <a:gd name="T5" fmla="*/ 637 h 798"/>
                  <a:gd name="T6" fmla="*/ 47 w 632"/>
                  <a:gd name="T7" fmla="*/ 631 h 798"/>
                  <a:gd name="T8" fmla="*/ 31 w 632"/>
                  <a:gd name="T9" fmla="*/ 625 h 798"/>
                  <a:gd name="T10" fmla="*/ 49 w 632"/>
                  <a:gd name="T11" fmla="*/ 615 h 798"/>
                  <a:gd name="T12" fmla="*/ 50 w 632"/>
                  <a:gd name="T13" fmla="*/ 614 h 798"/>
                  <a:gd name="T14" fmla="*/ 55 w 632"/>
                  <a:gd name="T15" fmla="*/ 611 h 798"/>
                  <a:gd name="T16" fmla="*/ 377 w 632"/>
                  <a:gd name="T17" fmla="*/ 425 h 798"/>
                  <a:gd name="T18" fmla="*/ 368 w 632"/>
                  <a:gd name="T19" fmla="*/ 410 h 798"/>
                  <a:gd name="T20" fmla="*/ 52 w 632"/>
                  <a:gd name="T21" fmla="*/ 592 h 798"/>
                  <a:gd name="T22" fmla="*/ 46 w 632"/>
                  <a:gd name="T23" fmla="*/ 596 h 798"/>
                  <a:gd name="T24" fmla="*/ 41 w 632"/>
                  <a:gd name="T25" fmla="*/ 599 h 798"/>
                  <a:gd name="T26" fmla="*/ 22 w 632"/>
                  <a:gd name="T27" fmla="*/ 610 h 798"/>
                  <a:gd name="T28" fmla="*/ 27 w 632"/>
                  <a:gd name="T29" fmla="*/ 575 h 798"/>
                  <a:gd name="T30" fmla="*/ 27 w 632"/>
                  <a:gd name="T31" fmla="*/ 574 h 798"/>
                  <a:gd name="T32" fmla="*/ 27 w 632"/>
                  <a:gd name="T33" fmla="*/ 574 h 798"/>
                  <a:gd name="T34" fmla="*/ 46 w 632"/>
                  <a:gd name="T35" fmla="*/ 463 h 798"/>
                  <a:gd name="T36" fmla="*/ 174 w 632"/>
                  <a:gd name="T37" fmla="*/ 24 h 798"/>
                  <a:gd name="T38" fmla="*/ 164 w 632"/>
                  <a:gd name="T39" fmla="*/ 0 h 798"/>
                  <a:gd name="T40" fmla="*/ 46 w 632"/>
                  <a:gd name="T41" fmla="*/ 377 h 798"/>
                  <a:gd name="T42" fmla="*/ 18 w 632"/>
                  <a:gd name="T43" fmla="*/ 514 h 798"/>
                  <a:gd name="T44" fmla="*/ 13 w 632"/>
                  <a:gd name="T45" fmla="*/ 547 h 798"/>
                  <a:gd name="T46" fmla="*/ 7 w 632"/>
                  <a:gd name="T47" fmla="*/ 586 h 798"/>
                  <a:gd name="T48" fmla="*/ 6 w 632"/>
                  <a:gd name="T49" fmla="*/ 594 h 798"/>
                  <a:gd name="T50" fmla="*/ 0 w 632"/>
                  <a:gd name="T51" fmla="*/ 634 h 798"/>
                  <a:gd name="T52" fmla="*/ 2 w 632"/>
                  <a:gd name="T53" fmla="*/ 635 h 798"/>
                  <a:gd name="T54" fmla="*/ 31 w 632"/>
                  <a:gd name="T55" fmla="*/ 645 h 798"/>
                  <a:gd name="T56" fmla="*/ 37 w 632"/>
                  <a:gd name="T57" fmla="*/ 647 h 798"/>
                  <a:gd name="T58" fmla="*/ 45 w 632"/>
                  <a:gd name="T59" fmla="*/ 650 h 798"/>
                  <a:gd name="T60" fmla="*/ 79 w 632"/>
                  <a:gd name="T61" fmla="*/ 662 h 798"/>
                  <a:gd name="T62" fmla="*/ 99 w 632"/>
                  <a:gd name="T63" fmla="*/ 669 h 798"/>
                  <a:gd name="T64" fmla="*/ 223 w 632"/>
                  <a:gd name="T65" fmla="*/ 708 h 798"/>
                  <a:gd name="T66" fmla="*/ 632 w 632"/>
                  <a:gd name="T67" fmla="*/ 798 h 798"/>
                  <a:gd name="T68" fmla="*/ 616 w 632"/>
                  <a:gd name="T69" fmla="*/ 777 h 798"/>
                  <a:gd name="T70" fmla="*/ 153 w 632"/>
                  <a:gd name="T71" fmla="*/ 668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2" h="798">
                    <a:moveTo>
                      <a:pt x="153" y="668"/>
                    </a:moveTo>
                    <a:cubicBezTo>
                      <a:pt x="124" y="658"/>
                      <a:pt x="94" y="648"/>
                      <a:pt x="65" y="638"/>
                    </a:cubicBezTo>
                    <a:cubicBezTo>
                      <a:pt x="65" y="638"/>
                      <a:pt x="64" y="638"/>
                      <a:pt x="64" y="637"/>
                    </a:cubicBezTo>
                    <a:cubicBezTo>
                      <a:pt x="58" y="635"/>
                      <a:pt x="53" y="633"/>
                      <a:pt x="47" y="631"/>
                    </a:cubicBezTo>
                    <a:cubicBezTo>
                      <a:pt x="42" y="629"/>
                      <a:pt x="36" y="627"/>
                      <a:pt x="31" y="625"/>
                    </a:cubicBezTo>
                    <a:cubicBezTo>
                      <a:pt x="49" y="615"/>
                      <a:pt x="49" y="615"/>
                      <a:pt x="49" y="615"/>
                    </a:cubicBezTo>
                    <a:cubicBezTo>
                      <a:pt x="50" y="614"/>
                      <a:pt x="50" y="614"/>
                      <a:pt x="50" y="614"/>
                    </a:cubicBezTo>
                    <a:cubicBezTo>
                      <a:pt x="55" y="611"/>
                      <a:pt x="55" y="611"/>
                      <a:pt x="55" y="611"/>
                    </a:cubicBezTo>
                    <a:cubicBezTo>
                      <a:pt x="377" y="425"/>
                      <a:pt x="377" y="425"/>
                      <a:pt x="377" y="425"/>
                    </a:cubicBezTo>
                    <a:cubicBezTo>
                      <a:pt x="374" y="420"/>
                      <a:pt x="371" y="415"/>
                      <a:pt x="368" y="410"/>
                    </a:cubicBezTo>
                    <a:cubicBezTo>
                      <a:pt x="52" y="592"/>
                      <a:pt x="52" y="592"/>
                      <a:pt x="52" y="592"/>
                    </a:cubicBezTo>
                    <a:cubicBezTo>
                      <a:pt x="46" y="596"/>
                      <a:pt x="46" y="596"/>
                      <a:pt x="46" y="596"/>
                    </a:cubicBezTo>
                    <a:cubicBezTo>
                      <a:pt x="41" y="599"/>
                      <a:pt x="41" y="599"/>
                      <a:pt x="41" y="599"/>
                    </a:cubicBezTo>
                    <a:cubicBezTo>
                      <a:pt x="22" y="610"/>
                      <a:pt x="22" y="610"/>
                      <a:pt x="22" y="610"/>
                    </a:cubicBezTo>
                    <a:cubicBezTo>
                      <a:pt x="23" y="598"/>
                      <a:pt x="25" y="586"/>
                      <a:pt x="27" y="575"/>
                    </a:cubicBezTo>
                    <a:cubicBezTo>
                      <a:pt x="27" y="574"/>
                      <a:pt x="27" y="574"/>
                      <a:pt x="27" y="574"/>
                    </a:cubicBezTo>
                    <a:cubicBezTo>
                      <a:pt x="27" y="574"/>
                      <a:pt x="27" y="574"/>
                      <a:pt x="27" y="574"/>
                    </a:cubicBezTo>
                    <a:cubicBezTo>
                      <a:pt x="32" y="537"/>
                      <a:pt x="39" y="500"/>
                      <a:pt x="46" y="463"/>
                    </a:cubicBezTo>
                    <a:cubicBezTo>
                      <a:pt x="75" y="318"/>
                      <a:pt x="118" y="171"/>
                      <a:pt x="174" y="24"/>
                    </a:cubicBezTo>
                    <a:cubicBezTo>
                      <a:pt x="170" y="16"/>
                      <a:pt x="167" y="8"/>
                      <a:pt x="164" y="0"/>
                    </a:cubicBezTo>
                    <a:cubicBezTo>
                      <a:pt x="115" y="126"/>
                      <a:pt x="76" y="252"/>
                      <a:pt x="46" y="377"/>
                    </a:cubicBezTo>
                    <a:cubicBezTo>
                      <a:pt x="36" y="423"/>
                      <a:pt x="26" y="469"/>
                      <a:pt x="18" y="514"/>
                    </a:cubicBezTo>
                    <a:cubicBezTo>
                      <a:pt x="16" y="525"/>
                      <a:pt x="15" y="536"/>
                      <a:pt x="13" y="547"/>
                    </a:cubicBezTo>
                    <a:cubicBezTo>
                      <a:pt x="11" y="560"/>
                      <a:pt x="9" y="573"/>
                      <a:pt x="7" y="586"/>
                    </a:cubicBezTo>
                    <a:cubicBezTo>
                      <a:pt x="7" y="589"/>
                      <a:pt x="6" y="591"/>
                      <a:pt x="6" y="594"/>
                    </a:cubicBezTo>
                    <a:cubicBezTo>
                      <a:pt x="4" y="604"/>
                      <a:pt x="2" y="624"/>
                      <a:pt x="0" y="634"/>
                    </a:cubicBezTo>
                    <a:cubicBezTo>
                      <a:pt x="1" y="634"/>
                      <a:pt x="1" y="634"/>
                      <a:pt x="2" y="635"/>
                    </a:cubicBezTo>
                    <a:cubicBezTo>
                      <a:pt x="10" y="638"/>
                      <a:pt x="24" y="642"/>
                      <a:pt x="31" y="645"/>
                    </a:cubicBezTo>
                    <a:cubicBezTo>
                      <a:pt x="33" y="645"/>
                      <a:pt x="35" y="646"/>
                      <a:pt x="37" y="647"/>
                    </a:cubicBezTo>
                    <a:cubicBezTo>
                      <a:pt x="39" y="648"/>
                      <a:pt x="42" y="649"/>
                      <a:pt x="45" y="650"/>
                    </a:cubicBezTo>
                    <a:cubicBezTo>
                      <a:pt x="56" y="654"/>
                      <a:pt x="68" y="658"/>
                      <a:pt x="79" y="662"/>
                    </a:cubicBezTo>
                    <a:cubicBezTo>
                      <a:pt x="86" y="664"/>
                      <a:pt x="92" y="667"/>
                      <a:pt x="99" y="669"/>
                    </a:cubicBezTo>
                    <a:cubicBezTo>
                      <a:pt x="140" y="683"/>
                      <a:pt x="181" y="696"/>
                      <a:pt x="223" y="708"/>
                    </a:cubicBezTo>
                    <a:cubicBezTo>
                      <a:pt x="354" y="746"/>
                      <a:pt x="492" y="776"/>
                      <a:pt x="632" y="798"/>
                    </a:cubicBezTo>
                    <a:cubicBezTo>
                      <a:pt x="627" y="791"/>
                      <a:pt x="622" y="784"/>
                      <a:pt x="616" y="777"/>
                    </a:cubicBezTo>
                    <a:cubicBezTo>
                      <a:pt x="456" y="752"/>
                      <a:pt x="301" y="715"/>
                      <a:pt x="153" y="668"/>
                    </a:cubicBez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9" name="Freeform 23">
                <a:extLst>
                  <a:ext uri="{FF2B5EF4-FFF2-40B4-BE49-F238E27FC236}">
                    <a16:creationId xmlns:a16="http://schemas.microsoft.com/office/drawing/2014/main" id="{1A521606-8571-3D2D-7C1B-7600D6E84931}"/>
                  </a:ext>
                </a:extLst>
              </p:cNvPr>
              <p:cNvSpPr/>
              <p:nvPr/>
            </p:nvSpPr>
            <p:spPr bwMode="auto">
              <a:xfrm flipH="1">
                <a:off x="-919162" y="61341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10" name="Freeform 24">
                <a:extLst>
                  <a:ext uri="{FF2B5EF4-FFF2-40B4-BE49-F238E27FC236}">
                    <a16:creationId xmlns:a16="http://schemas.microsoft.com/office/drawing/2014/main" id="{0E171999-6CFA-8F08-FA05-F76C0BD448A1}"/>
                  </a:ext>
                </a:extLst>
              </p:cNvPr>
              <p:cNvSpPr/>
              <p:nvPr/>
            </p:nvSpPr>
            <p:spPr bwMode="auto">
              <a:xfrm flipH="1">
                <a:off x="-985838" y="61341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11" name="Rectangle 25">
                <a:extLst>
                  <a:ext uri="{FF2B5EF4-FFF2-40B4-BE49-F238E27FC236}">
                    <a16:creationId xmlns:a16="http://schemas.microsoft.com/office/drawing/2014/main" id="{DA0D2AD4-44BD-2609-044B-AED4D14CF309}"/>
                  </a:ext>
                </a:extLst>
              </p:cNvPr>
              <p:cNvSpPr>
                <a:spLocks noChangeArrowheads="1"/>
              </p:cNvSpPr>
              <p:nvPr/>
            </p:nvSpPr>
            <p:spPr bwMode="auto">
              <a:xfrm>
                <a:off x="-958850" y="6207125"/>
                <a:ext cx="1588" cy="1588"/>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12" name="Freeform 26">
                <a:extLst>
                  <a:ext uri="{FF2B5EF4-FFF2-40B4-BE49-F238E27FC236}">
                    <a16:creationId xmlns:a16="http://schemas.microsoft.com/office/drawing/2014/main" id="{22F136B8-6529-223B-3F32-2050AEA442E2}"/>
                  </a:ext>
                </a:extLst>
              </p:cNvPr>
              <p:cNvSpPr>
                <a:spLocks noEditPoints="1"/>
              </p:cNvSpPr>
              <p:nvPr/>
            </p:nvSpPr>
            <p:spPr bwMode="auto">
              <a:xfrm>
                <a:off x="-2668588" y="3627437"/>
                <a:ext cx="2387601" cy="3235325"/>
              </a:xfrm>
              <a:custGeom>
                <a:avLst/>
                <a:gdLst>
                  <a:gd name="T0" fmla="*/ 1625 w 1634"/>
                  <a:gd name="T1" fmla="*/ 1735 h 2215"/>
                  <a:gd name="T2" fmla="*/ 1198 w 1634"/>
                  <a:gd name="T3" fmla="*/ 2161 h 2215"/>
                  <a:gd name="T4" fmla="*/ 1170 w 1634"/>
                  <a:gd name="T5" fmla="*/ 2185 h 2215"/>
                  <a:gd name="T6" fmla="*/ 1170 w 1634"/>
                  <a:gd name="T7" fmla="*/ 2156 h 2215"/>
                  <a:gd name="T8" fmla="*/ 1166 w 1634"/>
                  <a:gd name="T9" fmla="*/ 1766 h 2215"/>
                  <a:gd name="T10" fmla="*/ 1152 w 1634"/>
                  <a:gd name="T11" fmla="*/ 1766 h 2215"/>
                  <a:gd name="T12" fmla="*/ 1152 w 1634"/>
                  <a:gd name="T13" fmla="*/ 2149 h 2215"/>
                  <a:gd name="T14" fmla="*/ 1152 w 1634"/>
                  <a:gd name="T15" fmla="*/ 2164 h 2215"/>
                  <a:gd name="T16" fmla="*/ 1127 w 1634"/>
                  <a:gd name="T17" fmla="*/ 2164 h 2215"/>
                  <a:gd name="T18" fmla="*/ 699 w 1634"/>
                  <a:gd name="T19" fmla="*/ 1719 h 2215"/>
                  <a:gd name="T20" fmla="*/ 625 w 1634"/>
                  <a:gd name="T21" fmla="*/ 1625 h 2215"/>
                  <a:gd name="T22" fmla="*/ 408 w 1634"/>
                  <a:gd name="T23" fmla="*/ 1299 h 2215"/>
                  <a:gd name="T24" fmla="*/ 198 w 1634"/>
                  <a:gd name="T25" fmla="*/ 875 h 2215"/>
                  <a:gd name="T26" fmla="*/ 46 w 1634"/>
                  <a:gd name="T27" fmla="*/ 375 h 2215"/>
                  <a:gd name="T28" fmla="*/ 24 w 1634"/>
                  <a:gd name="T29" fmla="*/ 245 h 2215"/>
                  <a:gd name="T30" fmla="*/ 35 w 1634"/>
                  <a:gd name="T31" fmla="*/ 235 h 2215"/>
                  <a:gd name="T32" fmla="*/ 46 w 1634"/>
                  <a:gd name="T33" fmla="*/ 242 h 2215"/>
                  <a:gd name="T34" fmla="*/ 377 w 1634"/>
                  <a:gd name="T35" fmla="*/ 412 h 2215"/>
                  <a:gd name="T36" fmla="*/ 49 w 1634"/>
                  <a:gd name="T37" fmla="*/ 223 h 2215"/>
                  <a:gd name="T38" fmla="*/ 31 w 1634"/>
                  <a:gd name="T39" fmla="*/ 212 h 2215"/>
                  <a:gd name="T40" fmla="*/ 61 w 1634"/>
                  <a:gd name="T41" fmla="*/ 201 h 2215"/>
                  <a:gd name="T42" fmla="*/ 616 w 1634"/>
                  <a:gd name="T43" fmla="*/ 60 h 2215"/>
                  <a:gd name="T44" fmla="*/ 723 w 1634"/>
                  <a:gd name="T45" fmla="*/ 45 h 2215"/>
                  <a:gd name="T46" fmla="*/ 1160 w 1634"/>
                  <a:gd name="T47" fmla="*/ 18 h 2215"/>
                  <a:gd name="T48" fmla="*/ 1599 w 1634"/>
                  <a:gd name="T49" fmla="*/ 45 h 2215"/>
                  <a:gd name="T50" fmla="*/ 1170 w 1634"/>
                  <a:gd name="T51" fmla="*/ 0 h 2215"/>
                  <a:gd name="T52" fmla="*/ 1124 w 1634"/>
                  <a:gd name="T53" fmla="*/ 0 h 2215"/>
                  <a:gd name="T54" fmla="*/ 673 w 1634"/>
                  <a:gd name="T55" fmla="*/ 34 h 2215"/>
                  <a:gd name="T56" fmla="*/ 100 w 1634"/>
                  <a:gd name="T57" fmla="*/ 168 h 2215"/>
                  <a:gd name="T58" fmla="*/ 41 w 1634"/>
                  <a:gd name="T59" fmla="*/ 189 h 2215"/>
                  <a:gd name="T60" fmla="*/ 0 w 1634"/>
                  <a:gd name="T61" fmla="*/ 206 h 2215"/>
                  <a:gd name="T62" fmla="*/ 5 w 1634"/>
                  <a:gd name="T63" fmla="*/ 236 h 2215"/>
                  <a:gd name="T64" fmla="*/ 7 w 1634"/>
                  <a:gd name="T65" fmla="*/ 252 h 2215"/>
                  <a:gd name="T66" fmla="*/ 46 w 1634"/>
                  <a:gd name="T67" fmla="*/ 460 h 2215"/>
                  <a:gd name="T68" fmla="*/ 188 w 1634"/>
                  <a:gd name="T69" fmla="*/ 899 h 2215"/>
                  <a:gd name="T70" fmla="*/ 392 w 1634"/>
                  <a:gd name="T71" fmla="*/ 1308 h 2215"/>
                  <a:gd name="T72" fmla="*/ 611 w 1634"/>
                  <a:gd name="T73" fmla="*/ 1636 h 2215"/>
                  <a:gd name="T74" fmla="*/ 673 w 1634"/>
                  <a:gd name="T75" fmla="*/ 1716 h 2215"/>
                  <a:gd name="T76" fmla="*/ 1098 w 1634"/>
                  <a:gd name="T77" fmla="*/ 2163 h 2215"/>
                  <a:gd name="T78" fmla="*/ 1133 w 1634"/>
                  <a:gd name="T79" fmla="*/ 2193 h 2215"/>
                  <a:gd name="T80" fmla="*/ 1168 w 1634"/>
                  <a:gd name="T81" fmla="*/ 2210 h 2215"/>
                  <a:gd name="T82" fmla="*/ 1198 w 1634"/>
                  <a:gd name="T83" fmla="*/ 2185 h 2215"/>
                  <a:gd name="T84" fmla="*/ 1336 w 1634"/>
                  <a:gd name="T85" fmla="*/ 2060 h 2215"/>
                  <a:gd name="T86" fmla="*/ 1625 w 1634"/>
                  <a:gd name="T87" fmla="*/ 1735 h 2215"/>
                  <a:gd name="T88" fmla="*/ 1164 w 1634"/>
                  <a:gd name="T89" fmla="*/ 2213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34" h="2215">
                    <a:moveTo>
                      <a:pt x="1625" y="1735"/>
                    </a:moveTo>
                    <a:cubicBezTo>
                      <a:pt x="1625" y="1735"/>
                      <a:pt x="1625" y="1735"/>
                      <a:pt x="1625" y="1735"/>
                    </a:cubicBezTo>
                    <a:cubicBezTo>
                      <a:pt x="1625" y="1735"/>
                      <a:pt x="1625" y="1735"/>
                      <a:pt x="1625" y="1735"/>
                    </a:cubicBezTo>
                    <a:cubicBezTo>
                      <a:pt x="1619" y="1736"/>
                      <a:pt x="1613" y="1737"/>
                      <a:pt x="1608" y="1738"/>
                    </a:cubicBezTo>
                    <a:cubicBezTo>
                      <a:pt x="1502" y="1868"/>
                      <a:pt x="1387" y="1989"/>
                      <a:pt x="1267" y="2100"/>
                    </a:cubicBezTo>
                    <a:cubicBezTo>
                      <a:pt x="1244" y="2120"/>
                      <a:pt x="1221" y="2141"/>
                      <a:pt x="1198" y="2161"/>
                    </a:cubicBezTo>
                    <a:cubicBezTo>
                      <a:pt x="1197" y="2162"/>
                      <a:pt x="1196" y="2163"/>
                      <a:pt x="1194" y="2164"/>
                    </a:cubicBezTo>
                    <a:cubicBezTo>
                      <a:pt x="1190" y="2168"/>
                      <a:pt x="1185" y="2172"/>
                      <a:pt x="1181" y="2176"/>
                    </a:cubicBezTo>
                    <a:cubicBezTo>
                      <a:pt x="1177" y="2179"/>
                      <a:pt x="1173" y="2182"/>
                      <a:pt x="1170" y="2185"/>
                    </a:cubicBezTo>
                    <a:cubicBezTo>
                      <a:pt x="1170" y="2164"/>
                      <a:pt x="1170" y="2164"/>
                      <a:pt x="1170" y="2164"/>
                    </a:cubicBezTo>
                    <a:cubicBezTo>
                      <a:pt x="1170" y="2164"/>
                      <a:pt x="1170" y="2164"/>
                      <a:pt x="1170" y="2164"/>
                    </a:cubicBezTo>
                    <a:cubicBezTo>
                      <a:pt x="1170" y="2156"/>
                      <a:pt x="1170" y="2156"/>
                      <a:pt x="1170" y="2156"/>
                    </a:cubicBezTo>
                    <a:cubicBezTo>
                      <a:pt x="1170" y="2148"/>
                      <a:pt x="1170" y="2148"/>
                      <a:pt x="1170" y="2148"/>
                    </a:cubicBezTo>
                    <a:cubicBezTo>
                      <a:pt x="1170" y="1766"/>
                      <a:pt x="1170" y="1766"/>
                      <a:pt x="1170" y="1766"/>
                    </a:cubicBezTo>
                    <a:cubicBezTo>
                      <a:pt x="1166" y="1766"/>
                      <a:pt x="1166" y="1766"/>
                      <a:pt x="1166" y="1766"/>
                    </a:cubicBezTo>
                    <a:cubicBezTo>
                      <a:pt x="1164" y="1766"/>
                      <a:pt x="1163" y="1766"/>
                      <a:pt x="1161" y="1766"/>
                    </a:cubicBezTo>
                    <a:cubicBezTo>
                      <a:pt x="1159" y="1766"/>
                      <a:pt x="1158" y="1766"/>
                      <a:pt x="1156" y="1766"/>
                    </a:cubicBezTo>
                    <a:cubicBezTo>
                      <a:pt x="1152" y="1766"/>
                      <a:pt x="1152" y="1766"/>
                      <a:pt x="1152" y="1766"/>
                    </a:cubicBezTo>
                    <a:cubicBezTo>
                      <a:pt x="1152" y="1766"/>
                      <a:pt x="1152" y="1766"/>
                      <a:pt x="1152" y="1766"/>
                    </a:cubicBezTo>
                    <a:cubicBezTo>
                      <a:pt x="1152" y="1766"/>
                      <a:pt x="1152" y="1766"/>
                      <a:pt x="1152" y="1766"/>
                    </a:cubicBezTo>
                    <a:cubicBezTo>
                      <a:pt x="1152" y="2149"/>
                      <a:pt x="1152" y="2149"/>
                      <a:pt x="1152" y="2149"/>
                    </a:cubicBezTo>
                    <a:cubicBezTo>
                      <a:pt x="1152" y="2156"/>
                      <a:pt x="1152" y="2156"/>
                      <a:pt x="1152" y="2156"/>
                    </a:cubicBezTo>
                    <a:cubicBezTo>
                      <a:pt x="1152" y="2163"/>
                      <a:pt x="1152" y="2163"/>
                      <a:pt x="1152" y="2163"/>
                    </a:cubicBezTo>
                    <a:cubicBezTo>
                      <a:pt x="1152" y="2164"/>
                      <a:pt x="1152" y="2164"/>
                      <a:pt x="1152" y="2164"/>
                    </a:cubicBezTo>
                    <a:cubicBezTo>
                      <a:pt x="1152" y="2185"/>
                      <a:pt x="1152" y="2185"/>
                      <a:pt x="1152" y="2185"/>
                    </a:cubicBezTo>
                    <a:cubicBezTo>
                      <a:pt x="1148" y="2182"/>
                      <a:pt x="1144" y="2179"/>
                      <a:pt x="1141" y="2176"/>
                    </a:cubicBezTo>
                    <a:cubicBezTo>
                      <a:pt x="1136" y="2172"/>
                      <a:pt x="1131" y="2168"/>
                      <a:pt x="1127" y="2164"/>
                    </a:cubicBezTo>
                    <a:cubicBezTo>
                      <a:pt x="1126" y="2163"/>
                      <a:pt x="1125" y="2162"/>
                      <a:pt x="1124" y="2162"/>
                    </a:cubicBezTo>
                    <a:cubicBezTo>
                      <a:pt x="1101" y="2142"/>
                      <a:pt x="1078" y="2121"/>
                      <a:pt x="1056" y="2101"/>
                    </a:cubicBezTo>
                    <a:cubicBezTo>
                      <a:pt x="929" y="1985"/>
                      <a:pt x="809" y="1857"/>
                      <a:pt x="699" y="1719"/>
                    </a:cubicBezTo>
                    <a:cubicBezTo>
                      <a:pt x="694" y="1714"/>
                      <a:pt x="689" y="1708"/>
                      <a:pt x="685" y="1702"/>
                    </a:cubicBezTo>
                    <a:cubicBezTo>
                      <a:pt x="684" y="1701"/>
                      <a:pt x="683" y="1700"/>
                      <a:pt x="682" y="1699"/>
                    </a:cubicBezTo>
                    <a:cubicBezTo>
                      <a:pt x="663" y="1674"/>
                      <a:pt x="644" y="1650"/>
                      <a:pt x="625" y="1625"/>
                    </a:cubicBezTo>
                    <a:cubicBezTo>
                      <a:pt x="555" y="1532"/>
                      <a:pt x="491" y="1436"/>
                      <a:pt x="431" y="1338"/>
                    </a:cubicBezTo>
                    <a:cubicBezTo>
                      <a:pt x="427" y="1330"/>
                      <a:pt x="422" y="1322"/>
                      <a:pt x="417" y="1314"/>
                    </a:cubicBezTo>
                    <a:cubicBezTo>
                      <a:pt x="414" y="1309"/>
                      <a:pt x="411" y="1304"/>
                      <a:pt x="408" y="1299"/>
                    </a:cubicBezTo>
                    <a:cubicBezTo>
                      <a:pt x="403" y="1291"/>
                      <a:pt x="398" y="1283"/>
                      <a:pt x="394" y="1275"/>
                    </a:cubicBezTo>
                    <a:cubicBezTo>
                      <a:pt x="325" y="1156"/>
                      <a:pt x="265" y="1034"/>
                      <a:pt x="213" y="912"/>
                    </a:cubicBezTo>
                    <a:cubicBezTo>
                      <a:pt x="208" y="900"/>
                      <a:pt x="203" y="887"/>
                      <a:pt x="198" y="875"/>
                    </a:cubicBezTo>
                    <a:cubicBezTo>
                      <a:pt x="195" y="867"/>
                      <a:pt x="191" y="859"/>
                      <a:pt x="188" y="851"/>
                    </a:cubicBezTo>
                    <a:cubicBezTo>
                      <a:pt x="183" y="838"/>
                      <a:pt x="178" y="826"/>
                      <a:pt x="174" y="813"/>
                    </a:cubicBezTo>
                    <a:cubicBezTo>
                      <a:pt x="118" y="667"/>
                      <a:pt x="75" y="520"/>
                      <a:pt x="46" y="375"/>
                    </a:cubicBezTo>
                    <a:cubicBezTo>
                      <a:pt x="39" y="338"/>
                      <a:pt x="32" y="300"/>
                      <a:pt x="27" y="263"/>
                    </a:cubicBezTo>
                    <a:cubicBezTo>
                      <a:pt x="27" y="262"/>
                      <a:pt x="27" y="262"/>
                      <a:pt x="26" y="261"/>
                    </a:cubicBezTo>
                    <a:cubicBezTo>
                      <a:pt x="26" y="255"/>
                      <a:pt x="25" y="250"/>
                      <a:pt x="24" y="245"/>
                    </a:cubicBezTo>
                    <a:cubicBezTo>
                      <a:pt x="24" y="245"/>
                      <a:pt x="24" y="245"/>
                      <a:pt x="24" y="245"/>
                    </a:cubicBezTo>
                    <a:cubicBezTo>
                      <a:pt x="23" y="239"/>
                      <a:pt x="23" y="233"/>
                      <a:pt x="22" y="228"/>
                    </a:cubicBezTo>
                    <a:cubicBezTo>
                      <a:pt x="35" y="235"/>
                      <a:pt x="35" y="235"/>
                      <a:pt x="35" y="235"/>
                    </a:cubicBezTo>
                    <a:cubicBezTo>
                      <a:pt x="39" y="238"/>
                      <a:pt x="39" y="238"/>
                      <a:pt x="39" y="238"/>
                    </a:cubicBezTo>
                    <a:cubicBezTo>
                      <a:pt x="40" y="239"/>
                      <a:pt x="40" y="239"/>
                      <a:pt x="40" y="239"/>
                    </a:cubicBezTo>
                    <a:cubicBezTo>
                      <a:pt x="46" y="242"/>
                      <a:pt x="46" y="242"/>
                      <a:pt x="46" y="242"/>
                    </a:cubicBezTo>
                    <a:cubicBezTo>
                      <a:pt x="52" y="246"/>
                      <a:pt x="52" y="246"/>
                      <a:pt x="52" y="246"/>
                    </a:cubicBezTo>
                    <a:cubicBezTo>
                      <a:pt x="368" y="428"/>
                      <a:pt x="368" y="428"/>
                      <a:pt x="368" y="428"/>
                    </a:cubicBezTo>
                    <a:cubicBezTo>
                      <a:pt x="371" y="423"/>
                      <a:pt x="374" y="418"/>
                      <a:pt x="377" y="412"/>
                    </a:cubicBezTo>
                    <a:cubicBezTo>
                      <a:pt x="62" y="230"/>
                      <a:pt x="62" y="230"/>
                      <a:pt x="62" y="230"/>
                    </a:cubicBezTo>
                    <a:cubicBezTo>
                      <a:pt x="55" y="227"/>
                      <a:pt x="55" y="227"/>
                      <a:pt x="55" y="227"/>
                    </a:cubicBezTo>
                    <a:cubicBezTo>
                      <a:pt x="49" y="223"/>
                      <a:pt x="49" y="223"/>
                      <a:pt x="49" y="223"/>
                    </a:cubicBezTo>
                    <a:cubicBezTo>
                      <a:pt x="48" y="222"/>
                      <a:pt x="48" y="222"/>
                      <a:pt x="48" y="222"/>
                    </a:cubicBezTo>
                    <a:cubicBezTo>
                      <a:pt x="44" y="220"/>
                      <a:pt x="44" y="220"/>
                      <a:pt x="44" y="220"/>
                    </a:cubicBezTo>
                    <a:cubicBezTo>
                      <a:pt x="31" y="212"/>
                      <a:pt x="31" y="212"/>
                      <a:pt x="31" y="212"/>
                    </a:cubicBezTo>
                    <a:cubicBezTo>
                      <a:pt x="36" y="210"/>
                      <a:pt x="42" y="208"/>
                      <a:pt x="47" y="206"/>
                    </a:cubicBezTo>
                    <a:cubicBezTo>
                      <a:pt x="47" y="206"/>
                      <a:pt x="47" y="206"/>
                      <a:pt x="47" y="206"/>
                    </a:cubicBezTo>
                    <a:cubicBezTo>
                      <a:pt x="52" y="204"/>
                      <a:pt x="56" y="203"/>
                      <a:pt x="61" y="201"/>
                    </a:cubicBezTo>
                    <a:cubicBezTo>
                      <a:pt x="62" y="201"/>
                      <a:pt x="63" y="200"/>
                      <a:pt x="65" y="200"/>
                    </a:cubicBezTo>
                    <a:cubicBezTo>
                      <a:pt x="94" y="189"/>
                      <a:pt x="124" y="179"/>
                      <a:pt x="154" y="170"/>
                    </a:cubicBezTo>
                    <a:cubicBezTo>
                      <a:pt x="302" y="122"/>
                      <a:pt x="457" y="86"/>
                      <a:pt x="616" y="60"/>
                    </a:cubicBezTo>
                    <a:cubicBezTo>
                      <a:pt x="630" y="58"/>
                      <a:pt x="643" y="56"/>
                      <a:pt x="657" y="54"/>
                    </a:cubicBezTo>
                    <a:cubicBezTo>
                      <a:pt x="665" y="53"/>
                      <a:pt x="674" y="52"/>
                      <a:pt x="682" y="51"/>
                    </a:cubicBezTo>
                    <a:cubicBezTo>
                      <a:pt x="696" y="49"/>
                      <a:pt x="709" y="47"/>
                      <a:pt x="723" y="45"/>
                    </a:cubicBezTo>
                    <a:cubicBezTo>
                      <a:pt x="854" y="29"/>
                      <a:pt x="989" y="19"/>
                      <a:pt x="1124" y="18"/>
                    </a:cubicBezTo>
                    <a:cubicBezTo>
                      <a:pt x="1133" y="18"/>
                      <a:pt x="1143" y="18"/>
                      <a:pt x="1152" y="18"/>
                    </a:cubicBezTo>
                    <a:cubicBezTo>
                      <a:pt x="1155" y="18"/>
                      <a:pt x="1158" y="18"/>
                      <a:pt x="1160" y="18"/>
                    </a:cubicBezTo>
                    <a:cubicBezTo>
                      <a:pt x="1164" y="18"/>
                      <a:pt x="1167" y="18"/>
                      <a:pt x="1170" y="18"/>
                    </a:cubicBezTo>
                    <a:cubicBezTo>
                      <a:pt x="1179" y="18"/>
                      <a:pt x="1189" y="18"/>
                      <a:pt x="1198" y="18"/>
                    </a:cubicBezTo>
                    <a:cubicBezTo>
                      <a:pt x="1333" y="19"/>
                      <a:pt x="1467" y="29"/>
                      <a:pt x="1599" y="45"/>
                    </a:cubicBezTo>
                    <a:cubicBezTo>
                      <a:pt x="1593" y="39"/>
                      <a:pt x="1588" y="32"/>
                      <a:pt x="1582" y="25"/>
                    </a:cubicBezTo>
                    <a:cubicBezTo>
                      <a:pt x="1456" y="10"/>
                      <a:pt x="1328" y="1"/>
                      <a:pt x="1198" y="0"/>
                    </a:cubicBezTo>
                    <a:cubicBezTo>
                      <a:pt x="1189" y="0"/>
                      <a:pt x="1179" y="0"/>
                      <a:pt x="1170" y="0"/>
                    </a:cubicBezTo>
                    <a:cubicBezTo>
                      <a:pt x="1167" y="0"/>
                      <a:pt x="1164" y="0"/>
                      <a:pt x="1160" y="0"/>
                    </a:cubicBezTo>
                    <a:cubicBezTo>
                      <a:pt x="1158" y="0"/>
                      <a:pt x="1155" y="0"/>
                      <a:pt x="1152" y="0"/>
                    </a:cubicBezTo>
                    <a:cubicBezTo>
                      <a:pt x="1143" y="0"/>
                      <a:pt x="1133" y="0"/>
                      <a:pt x="1124" y="0"/>
                    </a:cubicBezTo>
                    <a:cubicBezTo>
                      <a:pt x="994" y="1"/>
                      <a:pt x="865" y="10"/>
                      <a:pt x="739" y="25"/>
                    </a:cubicBezTo>
                    <a:cubicBezTo>
                      <a:pt x="725" y="27"/>
                      <a:pt x="712" y="28"/>
                      <a:pt x="699" y="30"/>
                    </a:cubicBezTo>
                    <a:cubicBezTo>
                      <a:pt x="690" y="31"/>
                      <a:pt x="681" y="33"/>
                      <a:pt x="673" y="34"/>
                    </a:cubicBezTo>
                    <a:cubicBezTo>
                      <a:pt x="659" y="36"/>
                      <a:pt x="646" y="38"/>
                      <a:pt x="632" y="40"/>
                    </a:cubicBezTo>
                    <a:cubicBezTo>
                      <a:pt x="492" y="61"/>
                      <a:pt x="355" y="91"/>
                      <a:pt x="223" y="130"/>
                    </a:cubicBezTo>
                    <a:cubicBezTo>
                      <a:pt x="182" y="142"/>
                      <a:pt x="141" y="155"/>
                      <a:pt x="100" y="168"/>
                    </a:cubicBezTo>
                    <a:cubicBezTo>
                      <a:pt x="92" y="171"/>
                      <a:pt x="84" y="174"/>
                      <a:pt x="76" y="177"/>
                    </a:cubicBezTo>
                    <a:cubicBezTo>
                      <a:pt x="65" y="180"/>
                      <a:pt x="55" y="184"/>
                      <a:pt x="44" y="188"/>
                    </a:cubicBezTo>
                    <a:cubicBezTo>
                      <a:pt x="43" y="188"/>
                      <a:pt x="42" y="189"/>
                      <a:pt x="41" y="189"/>
                    </a:cubicBezTo>
                    <a:cubicBezTo>
                      <a:pt x="38" y="190"/>
                      <a:pt x="36" y="191"/>
                      <a:pt x="33" y="192"/>
                    </a:cubicBezTo>
                    <a:cubicBezTo>
                      <a:pt x="33" y="192"/>
                      <a:pt x="32" y="193"/>
                      <a:pt x="31" y="193"/>
                    </a:cubicBezTo>
                    <a:cubicBezTo>
                      <a:pt x="26" y="195"/>
                      <a:pt x="4" y="204"/>
                      <a:pt x="0" y="206"/>
                    </a:cubicBezTo>
                    <a:cubicBezTo>
                      <a:pt x="0" y="206"/>
                      <a:pt x="0" y="206"/>
                      <a:pt x="0" y="206"/>
                    </a:cubicBezTo>
                    <a:cubicBezTo>
                      <a:pt x="3" y="223"/>
                      <a:pt x="3" y="223"/>
                      <a:pt x="3" y="223"/>
                    </a:cubicBezTo>
                    <a:cubicBezTo>
                      <a:pt x="4" y="227"/>
                      <a:pt x="4" y="232"/>
                      <a:pt x="5" y="236"/>
                    </a:cubicBezTo>
                    <a:cubicBezTo>
                      <a:pt x="5" y="238"/>
                      <a:pt x="5" y="239"/>
                      <a:pt x="5" y="241"/>
                    </a:cubicBezTo>
                    <a:cubicBezTo>
                      <a:pt x="6" y="243"/>
                      <a:pt x="6" y="245"/>
                      <a:pt x="6" y="247"/>
                    </a:cubicBezTo>
                    <a:cubicBezTo>
                      <a:pt x="6" y="249"/>
                      <a:pt x="7" y="250"/>
                      <a:pt x="7" y="252"/>
                    </a:cubicBezTo>
                    <a:cubicBezTo>
                      <a:pt x="9" y="264"/>
                      <a:pt x="10" y="276"/>
                      <a:pt x="12" y="287"/>
                    </a:cubicBezTo>
                    <a:cubicBezTo>
                      <a:pt x="14" y="299"/>
                      <a:pt x="16" y="311"/>
                      <a:pt x="18" y="324"/>
                    </a:cubicBezTo>
                    <a:cubicBezTo>
                      <a:pt x="26" y="369"/>
                      <a:pt x="36" y="415"/>
                      <a:pt x="46" y="460"/>
                    </a:cubicBezTo>
                    <a:cubicBezTo>
                      <a:pt x="76" y="586"/>
                      <a:pt x="115" y="712"/>
                      <a:pt x="164" y="837"/>
                    </a:cubicBezTo>
                    <a:cubicBezTo>
                      <a:pt x="169" y="850"/>
                      <a:pt x="173" y="862"/>
                      <a:pt x="179" y="875"/>
                    </a:cubicBezTo>
                    <a:cubicBezTo>
                      <a:pt x="182" y="883"/>
                      <a:pt x="185" y="891"/>
                      <a:pt x="188" y="899"/>
                    </a:cubicBezTo>
                    <a:cubicBezTo>
                      <a:pt x="193" y="911"/>
                      <a:pt x="199" y="924"/>
                      <a:pt x="204" y="936"/>
                    </a:cubicBezTo>
                    <a:cubicBezTo>
                      <a:pt x="254" y="1053"/>
                      <a:pt x="312" y="1169"/>
                      <a:pt x="378" y="1284"/>
                    </a:cubicBezTo>
                    <a:cubicBezTo>
                      <a:pt x="383" y="1292"/>
                      <a:pt x="388" y="1300"/>
                      <a:pt x="392" y="1308"/>
                    </a:cubicBezTo>
                    <a:cubicBezTo>
                      <a:pt x="395" y="1313"/>
                      <a:pt x="398" y="1318"/>
                      <a:pt x="401" y="1323"/>
                    </a:cubicBezTo>
                    <a:cubicBezTo>
                      <a:pt x="406" y="1331"/>
                      <a:pt x="411" y="1339"/>
                      <a:pt x="416" y="1347"/>
                    </a:cubicBezTo>
                    <a:cubicBezTo>
                      <a:pt x="475" y="1446"/>
                      <a:pt x="541" y="1542"/>
                      <a:pt x="611" y="1636"/>
                    </a:cubicBezTo>
                    <a:cubicBezTo>
                      <a:pt x="626" y="1656"/>
                      <a:pt x="641" y="1675"/>
                      <a:pt x="657" y="1695"/>
                    </a:cubicBezTo>
                    <a:cubicBezTo>
                      <a:pt x="661" y="1701"/>
                      <a:pt x="666" y="1707"/>
                      <a:pt x="671" y="1713"/>
                    </a:cubicBezTo>
                    <a:cubicBezTo>
                      <a:pt x="671" y="1714"/>
                      <a:pt x="672" y="1715"/>
                      <a:pt x="673" y="1716"/>
                    </a:cubicBezTo>
                    <a:cubicBezTo>
                      <a:pt x="771" y="1839"/>
                      <a:pt x="876" y="1955"/>
                      <a:pt x="987" y="2061"/>
                    </a:cubicBezTo>
                    <a:cubicBezTo>
                      <a:pt x="1018" y="2091"/>
                      <a:pt x="1049" y="2119"/>
                      <a:pt x="1081" y="2148"/>
                    </a:cubicBezTo>
                    <a:cubicBezTo>
                      <a:pt x="1086" y="2153"/>
                      <a:pt x="1092" y="2158"/>
                      <a:pt x="1098" y="2163"/>
                    </a:cubicBezTo>
                    <a:cubicBezTo>
                      <a:pt x="1107" y="2170"/>
                      <a:pt x="1115" y="2178"/>
                      <a:pt x="1124" y="2185"/>
                    </a:cubicBezTo>
                    <a:cubicBezTo>
                      <a:pt x="1127" y="2188"/>
                      <a:pt x="1129" y="2190"/>
                      <a:pt x="1132" y="2192"/>
                    </a:cubicBezTo>
                    <a:cubicBezTo>
                      <a:pt x="1132" y="2192"/>
                      <a:pt x="1133" y="2193"/>
                      <a:pt x="1133" y="2193"/>
                    </a:cubicBezTo>
                    <a:cubicBezTo>
                      <a:pt x="1154" y="2210"/>
                      <a:pt x="1154" y="2210"/>
                      <a:pt x="1154" y="2210"/>
                    </a:cubicBezTo>
                    <a:cubicBezTo>
                      <a:pt x="1161" y="2215"/>
                      <a:pt x="1161" y="2215"/>
                      <a:pt x="1161" y="2215"/>
                    </a:cubicBezTo>
                    <a:cubicBezTo>
                      <a:pt x="1168" y="2210"/>
                      <a:pt x="1168" y="2210"/>
                      <a:pt x="1168" y="2210"/>
                    </a:cubicBezTo>
                    <a:cubicBezTo>
                      <a:pt x="1175" y="2204"/>
                      <a:pt x="1182" y="2198"/>
                      <a:pt x="1188" y="2193"/>
                    </a:cubicBezTo>
                    <a:cubicBezTo>
                      <a:pt x="1189" y="2193"/>
                      <a:pt x="1189" y="2192"/>
                      <a:pt x="1189" y="2192"/>
                    </a:cubicBezTo>
                    <a:cubicBezTo>
                      <a:pt x="1192" y="2190"/>
                      <a:pt x="1195" y="2187"/>
                      <a:pt x="1198" y="2185"/>
                    </a:cubicBezTo>
                    <a:cubicBezTo>
                      <a:pt x="1206" y="2178"/>
                      <a:pt x="1215" y="2170"/>
                      <a:pt x="1223" y="2163"/>
                    </a:cubicBezTo>
                    <a:cubicBezTo>
                      <a:pt x="1229" y="2158"/>
                      <a:pt x="1236" y="2152"/>
                      <a:pt x="1242" y="2146"/>
                    </a:cubicBezTo>
                    <a:cubicBezTo>
                      <a:pt x="1274" y="2118"/>
                      <a:pt x="1305" y="2090"/>
                      <a:pt x="1336" y="2060"/>
                    </a:cubicBezTo>
                    <a:cubicBezTo>
                      <a:pt x="1440" y="1959"/>
                      <a:pt x="1540" y="1850"/>
                      <a:pt x="1634" y="1734"/>
                    </a:cubicBezTo>
                    <a:cubicBezTo>
                      <a:pt x="1631" y="1735"/>
                      <a:pt x="1629" y="1735"/>
                      <a:pt x="1626" y="1735"/>
                    </a:cubicBezTo>
                    <a:lnTo>
                      <a:pt x="1625" y="1735"/>
                    </a:lnTo>
                    <a:close/>
                    <a:moveTo>
                      <a:pt x="1164" y="2213"/>
                    </a:moveTo>
                    <a:cubicBezTo>
                      <a:pt x="1165" y="2212"/>
                      <a:pt x="1167" y="2210"/>
                      <a:pt x="1167" y="2210"/>
                    </a:cubicBezTo>
                    <a:cubicBezTo>
                      <a:pt x="1167" y="2210"/>
                      <a:pt x="1165" y="2212"/>
                      <a:pt x="1164" y="2213"/>
                    </a:cubicBez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13" name="Freeform 27">
                <a:extLst>
                  <a:ext uri="{FF2B5EF4-FFF2-40B4-BE49-F238E27FC236}">
                    <a16:creationId xmlns:a16="http://schemas.microsoft.com/office/drawing/2014/main" id="{7F4AD82A-2FDA-D04A-C024-B1E89E8C0340}"/>
                  </a:ext>
                </a:extLst>
              </p:cNvPr>
              <p:cNvSpPr/>
              <p:nvPr/>
            </p:nvSpPr>
            <p:spPr bwMode="auto">
              <a:xfrm>
                <a:off x="-254000" y="4959350"/>
                <a:ext cx="677863" cy="1123950"/>
              </a:xfrm>
              <a:custGeom>
                <a:avLst/>
                <a:gdLst>
                  <a:gd name="T0" fmla="*/ 0 w 464"/>
                  <a:gd name="T1" fmla="*/ 769 h 769"/>
                  <a:gd name="T2" fmla="*/ 9 w 464"/>
                  <a:gd name="T3" fmla="*/ 768 h 769"/>
                  <a:gd name="T4" fmla="*/ 26 w 464"/>
                  <a:gd name="T5" fmla="*/ 765 h 769"/>
                  <a:gd name="T6" fmla="*/ 57 w 464"/>
                  <a:gd name="T7" fmla="*/ 724 h 769"/>
                  <a:gd name="T8" fmla="*/ 252 w 464"/>
                  <a:gd name="T9" fmla="*/ 436 h 769"/>
                  <a:gd name="T10" fmla="*/ 267 w 464"/>
                  <a:gd name="T11" fmla="*/ 412 h 769"/>
                  <a:gd name="T12" fmla="*/ 276 w 464"/>
                  <a:gd name="T13" fmla="*/ 396 h 769"/>
                  <a:gd name="T14" fmla="*/ 290 w 464"/>
                  <a:gd name="T15" fmla="*/ 372 h 769"/>
                  <a:gd name="T16" fmla="*/ 464 w 464"/>
                  <a:gd name="T17" fmla="*/ 24 h 769"/>
                  <a:gd name="T18" fmla="*/ 455 w 464"/>
                  <a:gd name="T19" fmla="*/ 0 h 769"/>
                  <a:gd name="T20" fmla="*/ 274 w 464"/>
                  <a:gd name="T21" fmla="*/ 363 h 769"/>
                  <a:gd name="T22" fmla="*/ 260 w 464"/>
                  <a:gd name="T23" fmla="*/ 387 h 769"/>
                  <a:gd name="T24" fmla="*/ 251 w 464"/>
                  <a:gd name="T25" fmla="*/ 403 h 769"/>
                  <a:gd name="T26" fmla="*/ 237 w 464"/>
                  <a:gd name="T27" fmla="*/ 427 h 769"/>
                  <a:gd name="T28" fmla="*/ 43 w 464"/>
                  <a:gd name="T29" fmla="*/ 713 h 769"/>
                  <a:gd name="T30" fmla="*/ 0 w 464"/>
                  <a:gd name="T31" fmla="*/ 7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3" h="769">
                    <a:moveTo>
                      <a:pt x="0" y="769"/>
                    </a:moveTo>
                    <a:cubicBezTo>
                      <a:pt x="3" y="769"/>
                      <a:pt x="6" y="768"/>
                      <a:pt x="9" y="768"/>
                    </a:cubicBezTo>
                    <a:cubicBezTo>
                      <a:pt x="15" y="767"/>
                      <a:pt x="20" y="766"/>
                      <a:pt x="26" y="765"/>
                    </a:cubicBezTo>
                    <a:cubicBezTo>
                      <a:pt x="37" y="751"/>
                      <a:pt x="47" y="738"/>
                      <a:pt x="57" y="724"/>
                    </a:cubicBezTo>
                    <a:cubicBezTo>
                      <a:pt x="128" y="630"/>
                      <a:pt x="193" y="534"/>
                      <a:pt x="252" y="436"/>
                    </a:cubicBezTo>
                    <a:cubicBezTo>
                      <a:pt x="257" y="428"/>
                      <a:pt x="262" y="420"/>
                      <a:pt x="267" y="412"/>
                    </a:cubicBezTo>
                    <a:cubicBezTo>
                      <a:pt x="270" y="406"/>
                      <a:pt x="273" y="401"/>
                      <a:pt x="276" y="396"/>
                    </a:cubicBezTo>
                    <a:cubicBezTo>
                      <a:pt x="280" y="388"/>
                      <a:pt x="285" y="380"/>
                      <a:pt x="290" y="372"/>
                    </a:cubicBezTo>
                    <a:cubicBezTo>
                      <a:pt x="356" y="258"/>
                      <a:pt x="414" y="141"/>
                      <a:pt x="464" y="24"/>
                    </a:cubicBezTo>
                    <a:cubicBezTo>
                      <a:pt x="461" y="16"/>
                      <a:pt x="458" y="8"/>
                      <a:pt x="455" y="0"/>
                    </a:cubicBezTo>
                    <a:cubicBezTo>
                      <a:pt x="403" y="122"/>
                      <a:pt x="343" y="244"/>
                      <a:pt x="274" y="363"/>
                    </a:cubicBezTo>
                    <a:cubicBezTo>
                      <a:pt x="270" y="371"/>
                      <a:pt x="265" y="379"/>
                      <a:pt x="260" y="387"/>
                    </a:cubicBezTo>
                    <a:cubicBezTo>
                      <a:pt x="257" y="392"/>
                      <a:pt x="254" y="398"/>
                      <a:pt x="251" y="403"/>
                    </a:cubicBezTo>
                    <a:cubicBezTo>
                      <a:pt x="246" y="411"/>
                      <a:pt x="241" y="419"/>
                      <a:pt x="237" y="427"/>
                    </a:cubicBezTo>
                    <a:cubicBezTo>
                      <a:pt x="177" y="524"/>
                      <a:pt x="113" y="620"/>
                      <a:pt x="43" y="713"/>
                    </a:cubicBezTo>
                    <a:cubicBezTo>
                      <a:pt x="29" y="732"/>
                      <a:pt x="15" y="750"/>
                      <a:pt x="0" y="769"/>
                    </a:cubicBez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15" name="Freeform 28">
                <a:extLst>
                  <a:ext uri="{FF2B5EF4-FFF2-40B4-BE49-F238E27FC236}">
                    <a16:creationId xmlns:a16="http://schemas.microsoft.com/office/drawing/2014/main" id="{7539F351-52C6-E6D0-EF5D-D0BBAE8658E9}"/>
                  </a:ext>
                </a:extLst>
              </p:cNvPr>
              <p:cNvSpPr/>
              <p:nvPr/>
            </p:nvSpPr>
            <p:spPr bwMode="auto">
              <a:xfrm>
                <a:off x="-2370138" y="3746500"/>
                <a:ext cx="661988" cy="1104900"/>
              </a:xfrm>
              <a:custGeom>
                <a:avLst/>
                <a:gdLst>
                  <a:gd name="T0" fmla="*/ 453 w 453"/>
                  <a:gd name="T1" fmla="*/ 0 h 756"/>
                  <a:gd name="T2" fmla="*/ 428 w 453"/>
                  <a:gd name="T3" fmla="*/ 4 h 756"/>
                  <a:gd name="T4" fmla="*/ 407 w 453"/>
                  <a:gd name="T5" fmla="*/ 32 h 756"/>
                  <a:gd name="T6" fmla="*/ 212 w 453"/>
                  <a:gd name="T7" fmla="*/ 320 h 756"/>
                  <a:gd name="T8" fmla="*/ 198 w 453"/>
                  <a:gd name="T9" fmla="*/ 344 h 756"/>
                  <a:gd name="T10" fmla="*/ 188 w 453"/>
                  <a:gd name="T11" fmla="*/ 360 h 756"/>
                  <a:gd name="T12" fmla="*/ 174 w 453"/>
                  <a:gd name="T13" fmla="*/ 384 h 756"/>
                  <a:gd name="T14" fmla="*/ 0 w 453"/>
                  <a:gd name="T15" fmla="*/ 732 h 756"/>
                  <a:gd name="T16" fmla="*/ 9 w 453"/>
                  <a:gd name="T17" fmla="*/ 756 h 756"/>
                  <a:gd name="T18" fmla="*/ 190 w 453"/>
                  <a:gd name="T19" fmla="*/ 393 h 756"/>
                  <a:gd name="T20" fmla="*/ 204 w 453"/>
                  <a:gd name="T21" fmla="*/ 369 h 756"/>
                  <a:gd name="T22" fmla="*/ 213 w 453"/>
                  <a:gd name="T23" fmla="*/ 353 h 756"/>
                  <a:gd name="T24" fmla="*/ 228 w 453"/>
                  <a:gd name="T25" fmla="*/ 329 h 756"/>
                  <a:gd name="T26" fmla="*/ 421 w 453"/>
                  <a:gd name="T27" fmla="*/ 43 h 756"/>
                  <a:gd name="T28" fmla="*/ 453 w 453"/>
                  <a:gd name="T29" fmla="*/ 0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2" h="756">
                    <a:moveTo>
                      <a:pt x="453" y="0"/>
                    </a:moveTo>
                    <a:cubicBezTo>
                      <a:pt x="445" y="2"/>
                      <a:pt x="436" y="3"/>
                      <a:pt x="428" y="4"/>
                    </a:cubicBezTo>
                    <a:cubicBezTo>
                      <a:pt x="421" y="14"/>
                      <a:pt x="414" y="23"/>
                      <a:pt x="407" y="32"/>
                    </a:cubicBezTo>
                    <a:cubicBezTo>
                      <a:pt x="337" y="126"/>
                      <a:pt x="271" y="222"/>
                      <a:pt x="212" y="320"/>
                    </a:cubicBezTo>
                    <a:cubicBezTo>
                      <a:pt x="207" y="328"/>
                      <a:pt x="202" y="336"/>
                      <a:pt x="198" y="344"/>
                    </a:cubicBezTo>
                    <a:cubicBezTo>
                      <a:pt x="194" y="350"/>
                      <a:pt x="191" y="355"/>
                      <a:pt x="188" y="360"/>
                    </a:cubicBezTo>
                    <a:cubicBezTo>
                      <a:pt x="184" y="368"/>
                      <a:pt x="179" y="376"/>
                      <a:pt x="174" y="384"/>
                    </a:cubicBezTo>
                    <a:cubicBezTo>
                      <a:pt x="108" y="498"/>
                      <a:pt x="50" y="615"/>
                      <a:pt x="0" y="732"/>
                    </a:cubicBezTo>
                    <a:cubicBezTo>
                      <a:pt x="3" y="740"/>
                      <a:pt x="6" y="748"/>
                      <a:pt x="9" y="756"/>
                    </a:cubicBezTo>
                    <a:cubicBezTo>
                      <a:pt x="61" y="634"/>
                      <a:pt x="121" y="512"/>
                      <a:pt x="190" y="393"/>
                    </a:cubicBezTo>
                    <a:cubicBezTo>
                      <a:pt x="195" y="385"/>
                      <a:pt x="199" y="377"/>
                      <a:pt x="204" y="369"/>
                    </a:cubicBezTo>
                    <a:cubicBezTo>
                      <a:pt x="207" y="364"/>
                      <a:pt x="210" y="359"/>
                      <a:pt x="213" y="353"/>
                    </a:cubicBezTo>
                    <a:cubicBezTo>
                      <a:pt x="218" y="345"/>
                      <a:pt x="223" y="337"/>
                      <a:pt x="228" y="329"/>
                    </a:cubicBezTo>
                    <a:cubicBezTo>
                      <a:pt x="287" y="232"/>
                      <a:pt x="351" y="136"/>
                      <a:pt x="421" y="43"/>
                    </a:cubicBezTo>
                    <a:cubicBezTo>
                      <a:pt x="432" y="29"/>
                      <a:pt x="443" y="15"/>
                      <a:pt x="453" y="0"/>
                    </a:cubicBez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16" name="Freeform 29">
                <a:extLst>
                  <a:ext uri="{FF2B5EF4-FFF2-40B4-BE49-F238E27FC236}">
                    <a16:creationId xmlns:a16="http://schemas.microsoft.com/office/drawing/2014/main" id="{19F317DC-5CA9-FEF9-41EF-3B8BA9D666C6}"/>
                  </a:ext>
                </a:extLst>
              </p:cNvPr>
              <p:cNvSpPr/>
              <p:nvPr/>
            </p:nvSpPr>
            <p:spPr bwMode="auto">
              <a:xfrm>
                <a:off x="-201612" y="3686175"/>
                <a:ext cx="922338" cy="1163638"/>
              </a:xfrm>
              <a:custGeom>
                <a:avLst/>
                <a:gdLst>
                  <a:gd name="T0" fmla="*/ 477 w 631"/>
                  <a:gd name="T1" fmla="*/ 130 h 797"/>
                  <a:gd name="T2" fmla="*/ 566 w 631"/>
                  <a:gd name="T3" fmla="*/ 160 h 797"/>
                  <a:gd name="T4" fmla="*/ 580 w 631"/>
                  <a:gd name="T5" fmla="*/ 164 h 797"/>
                  <a:gd name="T6" fmla="*/ 585 w 631"/>
                  <a:gd name="T7" fmla="*/ 166 h 797"/>
                  <a:gd name="T8" fmla="*/ 601 w 631"/>
                  <a:gd name="T9" fmla="*/ 172 h 797"/>
                  <a:gd name="T10" fmla="*/ 588 w 631"/>
                  <a:gd name="T11" fmla="*/ 179 h 797"/>
                  <a:gd name="T12" fmla="*/ 583 w 631"/>
                  <a:gd name="T13" fmla="*/ 182 h 797"/>
                  <a:gd name="T14" fmla="*/ 576 w 631"/>
                  <a:gd name="T15" fmla="*/ 186 h 797"/>
                  <a:gd name="T16" fmla="*/ 569 w 631"/>
                  <a:gd name="T17" fmla="*/ 190 h 797"/>
                  <a:gd name="T18" fmla="*/ 255 w 631"/>
                  <a:gd name="T19" fmla="*/ 372 h 797"/>
                  <a:gd name="T20" fmla="*/ 264 w 631"/>
                  <a:gd name="T21" fmla="*/ 387 h 797"/>
                  <a:gd name="T22" fmla="*/ 580 w 631"/>
                  <a:gd name="T23" fmla="*/ 205 h 797"/>
                  <a:gd name="T24" fmla="*/ 585 w 631"/>
                  <a:gd name="T25" fmla="*/ 202 h 797"/>
                  <a:gd name="T26" fmla="*/ 591 w 631"/>
                  <a:gd name="T27" fmla="*/ 198 h 797"/>
                  <a:gd name="T28" fmla="*/ 597 w 631"/>
                  <a:gd name="T29" fmla="*/ 195 h 797"/>
                  <a:gd name="T30" fmla="*/ 611 w 631"/>
                  <a:gd name="T31" fmla="*/ 187 h 797"/>
                  <a:gd name="T32" fmla="*/ 608 w 631"/>
                  <a:gd name="T33" fmla="*/ 205 h 797"/>
                  <a:gd name="T34" fmla="*/ 607 w 631"/>
                  <a:gd name="T35" fmla="*/ 212 h 797"/>
                  <a:gd name="T36" fmla="*/ 606 w 631"/>
                  <a:gd name="T37" fmla="*/ 222 h 797"/>
                  <a:gd name="T38" fmla="*/ 585 w 631"/>
                  <a:gd name="T39" fmla="*/ 339 h 797"/>
                  <a:gd name="T40" fmla="*/ 459 w 631"/>
                  <a:gd name="T41" fmla="*/ 773 h 797"/>
                  <a:gd name="T42" fmla="*/ 469 w 631"/>
                  <a:gd name="T43" fmla="*/ 797 h 797"/>
                  <a:gd name="T44" fmla="*/ 585 w 631"/>
                  <a:gd name="T45" fmla="*/ 423 h 797"/>
                  <a:gd name="T46" fmla="*/ 613 w 631"/>
                  <a:gd name="T47" fmla="*/ 287 h 797"/>
                  <a:gd name="T48" fmla="*/ 621 w 631"/>
                  <a:gd name="T49" fmla="*/ 239 h 797"/>
                  <a:gd name="T50" fmla="*/ 625 w 631"/>
                  <a:gd name="T51" fmla="*/ 211 h 797"/>
                  <a:gd name="T52" fmla="*/ 627 w 631"/>
                  <a:gd name="T53" fmla="*/ 197 h 797"/>
                  <a:gd name="T54" fmla="*/ 628 w 631"/>
                  <a:gd name="T55" fmla="*/ 192 h 797"/>
                  <a:gd name="T56" fmla="*/ 631 w 631"/>
                  <a:gd name="T57" fmla="*/ 165 h 797"/>
                  <a:gd name="T58" fmla="*/ 607 w 631"/>
                  <a:gd name="T59" fmla="*/ 155 h 797"/>
                  <a:gd name="T60" fmla="*/ 607 w 631"/>
                  <a:gd name="T61" fmla="*/ 155 h 797"/>
                  <a:gd name="T62" fmla="*/ 601 w 631"/>
                  <a:gd name="T63" fmla="*/ 153 h 797"/>
                  <a:gd name="T64" fmla="*/ 587 w 631"/>
                  <a:gd name="T65" fmla="*/ 148 h 797"/>
                  <a:gd name="T66" fmla="*/ 564 w 631"/>
                  <a:gd name="T67" fmla="*/ 140 h 797"/>
                  <a:gd name="T68" fmla="*/ 532 w 631"/>
                  <a:gd name="T69" fmla="*/ 128 h 797"/>
                  <a:gd name="T70" fmla="*/ 408 w 631"/>
                  <a:gd name="T71" fmla="*/ 90 h 797"/>
                  <a:gd name="T72" fmla="*/ 0 w 631"/>
                  <a:gd name="T73" fmla="*/ 0 h 797"/>
                  <a:gd name="T74" fmla="*/ 16 w 631"/>
                  <a:gd name="T75" fmla="*/ 21 h 797"/>
                  <a:gd name="T76" fmla="*/ 477 w 631"/>
                  <a:gd name="T77" fmla="*/ 13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1" h="797">
                    <a:moveTo>
                      <a:pt x="477" y="130"/>
                    </a:moveTo>
                    <a:cubicBezTo>
                      <a:pt x="507" y="139"/>
                      <a:pt x="537" y="149"/>
                      <a:pt x="566" y="160"/>
                    </a:cubicBezTo>
                    <a:cubicBezTo>
                      <a:pt x="571" y="161"/>
                      <a:pt x="575" y="163"/>
                      <a:pt x="580" y="164"/>
                    </a:cubicBezTo>
                    <a:cubicBezTo>
                      <a:pt x="581" y="165"/>
                      <a:pt x="583" y="166"/>
                      <a:pt x="585" y="166"/>
                    </a:cubicBezTo>
                    <a:cubicBezTo>
                      <a:pt x="590" y="168"/>
                      <a:pt x="595" y="170"/>
                      <a:pt x="601" y="172"/>
                    </a:cubicBezTo>
                    <a:cubicBezTo>
                      <a:pt x="588" y="179"/>
                      <a:pt x="588" y="179"/>
                      <a:pt x="588" y="179"/>
                    </a:cubicBezTo>
                    <a:cubicBezTo>
                      <a:pt x="583" y="182"/>
                      <a:pt x="583" y="182"/>
                      <a:pt x="583" y="182"/>
                    </a:cubicBezTo>
                    <a:cubicBezTo>
                      <a:pt x="576" y="186"/>
                      <a:pt x="576" y="186"/>
                      <a:pt x="576" y="186"/>
                    </a:cubicBezTo>
                    <a:cubicBezTo>
                      <a:pt x="569" y="190"/>
                      <a:pt x="569" y="190"/>
                      <a:pt x="569" y="190"/>
                    </a:cubicBezTo>
                    <a:cubicBezTo>
                      <a:pt x="255" y="372"/>
                      <a:pt x="255" y="372"/>
                      <a:pt x="255" y="372"/>
                    </a:cubicBezTo>
                    <a:cubicBezTo>
                      <a:pt x="258" y="377"/>
                      <a:pt x="261" y="382"/>
                      <a:pt x="264" y="387"/>
                    </a:cubicBezTo>
                    <a:cubicBezTo>
                      <a:pt x="580" y="205"/>
                      <a:pt x="580" y="205"/>
                      <a:pt x="580" y="205"/>
                    </a:cubicBezTo>
                    <a:cubicBezTo>
                      <a:pt x="585" y="202"/>
                      <a:pt x="585" y="202"/>
                      <a:pt x="585" y="202"/>
                    </a:cubicBezTo>
                    <a:cubicBezTo>
                      <a:pt x="591" y="198"/>
                      <a:pt x="591" y="198"/>
                      <a:pt x="591" y="198"/>
                    </a:cubicBezTo>
                    <a:cubicBezTo>
                      <a:pt x="597" y="195"/>
                      <a:pt x="597" y="195"/>
                      <a:pt x="597" y="195"/>
                    </a:cubicBezTo>
                    <a:cubicBezTo>
                      <a:pt x="611" y="187"/>
                      <a:pt x="611" y="187"/>
                      <a:pt x="611" y="187"/>
                    </a:cubicBezTo>
                    <a:cubicBezTo>
                      <a:pt x="610" y="193"/>
                      <a:pt x="609" y="199"/>
                      <a:pt x="608" y="205"/>
                    </a:cubicBezTo>
                    <a:cubicBezTo>
                      <a:pt x="608" y="207"/>
                      <a:pt x="607" y="210"/>
                      <a:pt x="607" y="212"/>
                    </a:cubicBezTo>
                    <a:cubicBezTo>
                      <a:pt x="607" y="216"/>
                      <a:pt x="606" y="219"/>
                      <a:pt x="606" y="222"/>
                    </a:cubicBezTo>
                    <a:cubicBezTo>
                      <a:pt x="600" y="261"/>
                      <a:pt x="593" y="300"/>
                      <a:pt x="585" y="339"/>
                    </a:cubicBezTo>
                    <a:cubicBezTo>
                      <a:pt x="556" y="483"/>
                      <a:pt x="514" y="628"/>
                      <a:pt x="459" y="773"/>
                    </a:cubicBezTo>
                    <a:cubicBezTo>
                      <a:pt x="462" y="781"/>
                      <a:pt x="465" y="789"/>
                      <a:pt x="469" y="797"/>
                    </a:cubicBezTo>
                    <a:cubicBezTo>
                      <a:pt x="517" y="673"/>
                      <a:pt x="556" y="547"/>
                      <a:pt x="585" y="423"/>
                    </a:cubicBezTo>
                    <a:cubicBezTo>
                      <a:pt x="596" y="378"/>
                      <a:pt x="605" y="333"/>
                      <a:pt x="613" y="287"/>
                    </a:cubicBezTo>
                    <a:cubicBezTo>
                      <a:pt x="616" y="271"/>
                      <a:pt x="619" y="255"/>
                      <a:pt x="621" y="239"/>
                    </a:cubicBezTo>
                    <a:cubicBezTo>
                      <a:pt x="623" y="229"/>
                      <a:pt x="624" y="220"/>
                      <a:pt x="625" y="211"/>
                    </a:cubicBezTo>
                    <a:cubicBezTo>
                      <a:pt x="626" y="206"/>
                      <a:pt x="627" y="201"/>
                      <a:pt x="627" y="197"/>
                    </a:cubicBezTo>
                    <a:cubicBezTo>
                      <a:pt x="628" y="195"/>
                      <a:pt x="628" y="194"/>
                      <a:pt x="628" y="192"/>
                    </a:cubicBezTo>
                    <a:cubicBezTo>
                      <a:pt x="631" y="165"/>
                      <a:pt x="631" y="165"/>
                      <a:pt x="631" y="165"/>
                    </a:cubicBezTo>
                    <a:cubicBezTo>
                      <a:pt x="607" y="155"/>
                      <a:pt x="607" y="155"/>
                      <a:pt x="607" y="155"/>
                    </a:cubicBezTo>
                    <a:cubicBezTo>
                      <a:pt x="606" y="155"/>
                      <a:pt x="606" y="154"/>
                      <a:pt x="607" y="155"/>
                    </a:cubicBezTo>
                    <a:cubicBezTo>
                      <a:pt x="605" y="154"/>
                      <a:pt x="603" y="154"/>
                      <a:pt x="601" y="153"/>
                    </a:cubicBezTo>
                    <a:cubicBezTo>
                      <a:pt x="596" y="151"/>
                      <a:pt x="592" y="150"/>
                      <a:pt x="587" y="148"/>
                    </a:cubicBezTo>
                    <a:cubicBezTo>
                      <a:pt x="579" y="145"/>
                      <a:pt x="572" y="142"/>
                      <a:pt x="564" y="140"/>
                    </a:cubicBezTo>
                    <a:cubicBezTo>
                      <a:pt x="553" y="136"/>
                      <a:pt x="542" y="132"/>
                      <a:pt x="532" y="128"/>
                    </a:cubicBezTo>
                    <a:cubicBezTo>
                      <a:pt x="491" y="115"/>
                      <a:pt x="450" y="102"/>
                      <a:pt x="408" y="90"/>
                    </a:cubicBezTo>
                    <a:cubicBezTo>
                      <a:pt x="277" y="51"/>
                      <a:pt x="140" y="21"/>
                      <a:pt x="0" y="0"/>
                    </a:cubicBezTo>
                    <a:cubicBezTo>
                      <a:pt x="5" y="7"/>
                      <a:pt x="11" y="14"/>
                      <a:pt x="16" y="21"/>
                    </a:cubicBezTo>
                    <a:cubicBezTo>
                      <a:pt x="175" y="46"/>
                      <a:pt x="330" y="82"/>
                      <a:pt x="477" y="130"/>
                    </a:cubicBez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17" name="Freeform 30">
                <a:extLst>
                  <a:ext uri="{FF2B5EF4-FFF2-40B4-BE49-F238E27FC236}">
                    <a16:creationId xmlns:a16="http://schemas.microsoft.com/office/drawing/2014/main" id="{E9374E37-4865-0E71-E7EF-080195AE32A3}"/>
                  </a:ext>
                </a:extLst>
              </p:cNvPr>
              <p:cNvSpPr/>
              <p:nvPr/>
            </p:nvSpPr>
            <p:spPr bwMode="auto">
              <a:xfrm>
                <a:off x="-974725" y="6862763"/>
                <a:ext cx="1588" cy="0"/>
              </a:xfrm>
              <a:custGeom>
                <a:avLst/>
                <a:gdLst>
                  <a:gd name="T0" fmla="*/ 1 w 1"/>
                  <a:gd name="T1" fmla="*/ 1 w 1"/>
                </a:gdLst>
                <a:ahLst/>
                <a:cxnLst>
                  <a:cxn ang="0">
                    <a:pos x="T0" y="0"/>
                  </a:cxn>
                  <a:cxn ang="0">
                    <a:pos x="T1" y="0"/>
                  </a:cxn>
                </a:cxnLst>
                <a:rect l="0" t="0" r="r" b="b"/>
                <a:pathLst>
                  <a:path w="1">
                    <a:moveTo>
                      <a:pt x="1" y="0"/>
                    </a:moveTo>
                    <a:cubicBezTo>
                      <a:pt x="0" y="0"/>
                      <a:pt x="1" y="0"/>
                      <a:pt x="1" y="0"/>
                    </a:cubicBez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18" name="Rectangle 31">
                <a:extLst>
                  <a:ext uri="{FF2B5EF4-FFF2-40B4-BE49-F238E27FC236}">
                    <a16:creationId xmlns:a16="http://schemas.microsoft.com/office/drawing/2014/main" id="{A054992D-FA41-FE3E-4750-E699443C83F7}"/>
                  </a:ext>
                </a:extLst>
              </p:cNvPr>
              <p:cNvSpPr>
                <a:spLocks noChangeArrowheads="1"/>
              </p:cNvSpPr>
              <p:nvPr/>
            </p:nvSpPr>
            <p:spPr bwMode="auto">
              <a:xfrm>
                <a:off x="-973137" y="6862763"/>
                <a:ext cx="1588" cy="1588"/>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19" name="Freeform 32">
                <a:extLst>
                  <a:ext uri="{FF2B5EF4-FFF2-40B4-BE49-F238E27FC236}">
                    <a16:creationId xmlns:a16="http://schemas.microsoft.com/office/drawing/2014/main" id="{97811B2F-A909-1F6E-586D-EB0C5A7AB3AD}"/>
                  </a:ext>
                </a:extLst>
              </p:cNvPr>
              <p:cNvSpPr/>
              <p:nvPr/>
            </p:nvSpPr>
            <p:spPr bwMode="auto">
              <a:xfrm>
                <a:off x="-1022350" y="6823075"/>
                <a:ext cx="17463" cy="15875"/>
              </a:xfrm>
              <a:custGeom>
                <a:avLst/>
                <a:gdLst>
                  <a:gd name="T0" fmla="*/ 6 w 12"/>
                  <a:gd name="T1" fmla="*/ 5 h 10"/>
                  <a:gd name="T2" fmla="*/ 6 w 12"/>
                  <a:gd name="T3" fmla="*/ 5 h 10"/>
                </a:gdLst>
                <a:ahLst/>
                <a:cxnLst>
                  <a:cxn ang="0">
                    <a:pos x="T0" y="T1"/>
                  </a:cxn>
                  <a:cxn ang="0">
                    <a:pos x="T2" y="T3"/>
                  </a:cxn>
                </a:cxnLst>
                <a:rect l="0" t="0" r="r" b="b"/>
                <a:pathLst>
                  <a:path w="12" h="10">
                    <a:moveTo>
                      <a:pt x="6" y="5"/>
                    </a:moveTo>
                    <a:cubicBezTo>
                      <a:pt x="0" y="0"/>
                      <a:pt x="12" y="10"/>
                      <a:pt x="6" y="5"/>
                    </a:cubicBez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20" name="Freeform 33">
                <a:extLst>
                  <a:ext uri="{FF2B5EF4-FFF2-40B4-BE49-F238E27FC236}">
                    <a16:creationId xmlns:a16="http://schemas.microsoft.com/office/drawing/2014/main" id="{FE52FADA-C59F-22F2-D408-6ADE0A38DC38}"/>
                  </a:ext>
                </a:extLst>
              </p:cNvPr>
              <p:cNvSpPr/>
              <p:nvPr/>
            </p:nvSpPr>
            <p:spPr bwMode="auto">
              <a:xfrm>
                <a:off x="-1649413" y="2947988"/>
                <a:ext cx="2370138" cy="3235325"/>
              </a:xfrm>
              <a:custGeom>
                <a:avLst/>
                <a:gdLst>
                  <a:gd name="T0" fmla="*/ 1612 w 1622"/>
                  <a:gd name="T1" fmla="*/ 1933 h 2215"/>
                  <a:gd name="T2" fmla="*/ 1460 w 1622"/>
                  <a:gd name="T3" fmla="*/ 1377 h 2215"/>
                  <a:gd name="T4" fmla="*/ 1419 w 1622"/>
                  <a:gd name="T5" fmla="*/ 1279 h 2215"/>
                  <a:gd name="T6" fmla="*/ 1221 w 1622"/>
                  <a:gd name="T7" fmla="*/ 891 h 2215"/>
                  <a:gd name="T8" fmla="*/ 992 w 1622"/>
                  <a:gd name="T9" fmla="*/ 551 h 2215"/>
                  <a:gd name="T10" fmla="*/ 950 w 1622"/>
                  <a:gd name="T11" fmla="*/ 499 h 2215"/>
                  <a:gd name="T12" fmla="*/ 544 w 1622"/>
                  <a:gd name="T13" fmla="*/ 68 h 2215"/>
                  <a:gd name="T14" fmla="*/ 490 w 1622"/>
                  <a:gd name="T15" fmla="*/ 22 h 2215"/>
                  <a:gd name="T16" fmla="*/ 462 w 1622"/>
                  <a:gd name="T17" fmla="*/ 0 h 2215"/>
                  <a:gd name="T18" fmla="*/ 439 w 1622"/>
                  <a:gd name="T19" fmla="*/ 18 h 2215"/>
                  <a:gd name="T20" fmla="*/ 405 w 1622"/>
                  <a:gd name="T21" fmla="*/ 48 h 2215"/>
                  <a:gd name="T22" fmla="*/ 0 w 1622"/>
                  <a:gd name="T23" fmla="*/ 467 h 2215"/>
                  <a:gd name="T24" fmla="*/ 426 w 1622"/>
                  <a:gd name="T25" fmla="*/ 53 h 2215"/>
                  <a:gd name="T26" fmla="*/ 454 w 1622"/>
                  <a:gd name="T27" fmla="*/ 29 h 2215"/>
                  <a:gd name="T28" fmla="*/ 454 w 1622"/>
                  <a:gd name="T29" fmla="*/ 58 h 2215"/>
                  <a:gd name="T30" fmla="*/ 462 w 1622"/>
                  <a:gd name="T31" fmla="*/ 437 h 2215"/>
                  <a:gd name="T32" fmla="*/ 472 w 1622"/>
                  <a:gd name="T33" fmla="*/ 59 h 2215"/>
                  <a:gd name="T34" fmla="*/ 472 w 1622"/>
                  <a:gd name="T35" fmla="*/ 30 h 2215"/>
                  <a:gd name="T36" fmla="*/ 500 w 1622"/>
                  <a:gd name="T37" fmla="*/ 54 h 2215"/>
                  <a:gd name="T38" fmla="*/ 925 w 1622"/>
                  <a:gd name="T39" fmla="*/ 495 h 2215"/>
                  <a:gd name="T40" fmla="*/ 966 w 1622"/>
                  <a:gd name="T41" fmla="*/ 548 h 2215"/>
                  <a:gd name="T42" fmla="*/ 1206 w 1622"/>
                  <a:gd name="T43" fmla="*/ 900 h 2215"/>
                  <a:gd name="T44" fmla="*/ 1410 w 1622"/>
                  <a:gd name="T45" fmla="*/ 1303 h 2215"/>
                  <a:gd name="T46" fmla="*/ 1450 w 1622"/>
                  <a:gd name="T47" fmla="*/ 1401 h 2215"/>
                  <a:gd name="T48" fmla="*/ 1598 w 1622"/>
                  <a:gd name="T49" fmla="*/ 1959 h 2215"/>
                  <a:gd name="T50" fmla="*/ 1576 w 1622"/>
                  <a:gd name="T51" fmla="*/ 1973 h 2215"/>
                  <a:gd name="T52" fmla="*/ 1246 w 1622"/>
                  <a:gd name="T53" fmla="*/ 1803 h 2215"/>
                  <a:gd name="T54" fmla="*/ 1578 w 1622"/>
                  <a:gd name="T55" fmla="*/ 1994 h 2215"/>
                  <a:gd name="T56" fmla="*/ 1567 w 1622"/>
                  <a:gd name="T57" fmla="*/ 2012 h 2215"/>
                  <a:gd name="T58" fmla="*/ 1013 w 1622"/>
                  <a:gd name="T59" fmla="*/ 2153 h 2215"/>
                  <a:gd name="T60" fmla="*/ 973 w 1622"/>
                  <a:gd name="T61" fmla="*/ 2160 h 2215"/>
                  <a:gd name="T62" fmla="*/ 944 w 1622"/>
                  <a:gd name="T63" fmla="*/ 2164 h 2215"/>
                  <a:gd name="T64" fmla="*/ 907 w 1622"/>
                  <a:gd name="T65" fmla="*/ 2169 h 2215"/>
                  <a:gd name="T66" fmla="*/ 516 w 1622"/>
                  <a:gd name="T67" fmla="*/ 2196 h 2215"/>
                  <a:gd name="T68" fmla="*/ 484 w 1622"/>
                  <a:gd name="T69" fmla="*/ 2197 h 2215"/>
                  <a:gd name="T70" fmla="*/ 463 w 1622"/>
                  <a:gd name="T71" fmla="*/ 2197 h 2215"/>
                  <a:gd name="T72" fmla="*/ 454 w 1622"/>
                  <a:gd name="T73" fmla="*/ 2197 h 2215"/>
                  <a:gd name="T74" fmla="*/ 426 w 1622"/>
                  <a:gd name="T75" fmla="*/ 2197 h 2215"/>
                  <a:gd name="T76" fmla="*/ 41 w 1622"/>
                  <a:gd name="T77" fmla="*/ 2190 h 2215"/>
                  <a:gd name="T78" fmla="*/ 426 w 1622"/>
                  <a:gd name="T79" fmla="*/ 2215 h 2215"/>
                  <a:gd name="T80" fmla="*/ 454 w 1622"/>
                  <a:gd name="T81" fmla="*/ 2215 h 2215"/>
                  <a:gd name="T82" fmla="*/ 470 w 1622"/>
                  <a:gd name="T83" fmla="*/ 2215 h 2215"/>
                  <a:gd name="T84" fmla="*/ 488 w 1622"/>
                  <a:gd name="T85" fmla="*/ 2215 h 2215"/>
                  <a:gd name="T86" fmla="*/ 878 w 1622"/>
                  <a:gd name="T87" fmla="*/ 2190 h 2215"/>
                  <a:gd name="T88" fmla="*/ 918 w 1622"/>
                  <a:gd name="T89" fmla="*/ 2185 h 2215"/>
                  <a:gd name="T90" fmla="*/ 948 w 1622"/>
                  <a:gd name="T91" fmla="*/ 2181 h 2215"/>
                  <a:gd name="T92" fmla="*/ 984 w 1622"/>
                  <a:gd name="T93" fmla="*/ 2176 h 2215"/>
                  <a:gd name="T94" fmla="*/ 1399 w 1622"/>
                  <a:gd name="T95" fmla="*/ 2086 h 2215"/>
                  <a:gd name="T96" fmla="*/ 1578 w 1622"/>
                  <a:gd name="T97" fmla="*/ 2027 h 2215"/>
                  <a:gd name="T98" fmla="*/ 1594 w 1622"/>
                  <a:gd name="T99" fmla="*/ 2021 h 2215"/>
                  <a:gd name="T100" fmla="*/ 1621 w 1622"/>
                  <a:gd name="T101" fmla="*/ 2002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22" h="2215">
                    <a:moveTo>
                      <a:pt x="1619" y="1979"/>
                    </a:moveTo>
                    <a:cubicBezTo>
                      <a:pt x="1618" y="1974"/>
                      <a:pt x="1617" y="1969"/>
                      <a:pt x="1616" y="1964"/>
                    </a:cubicBezTo>
                    <a:cubicBezTo>
                      <a:pt x="1615" y="1953"/>
                      <a:pt x="1613" y="1943"/>
                      <a:pt x="1612" y="1933"/>
                    </a:cubicBezTo>
                    <a:cubicBezTo>
                      <a:pt x="1609" y="1918"/>
                      <a:pt x="1607" y="1903"/>
                      <a:pt x="1604" y="1887"/>
                    </a:cubicBezTo>
                    <a:cubicBezTo>
                      <a:pt x="1596" y="1842"/>
                      <a:pt x="1587" y="1797"/>
                      <a:pt x="1576" y="1751"/>
                    </a:cubicBezTo>
                    <a:cubicBezTo>
                      <a:pt x="1547" y="1627"/>
                      <a:pt x="1508" y="1502"/>
                      <a:pt x="1460" y="1377"/>
                    </a:cubicBezTo>
                    <a:cubicBezTo>
                      <a:pt x="1455" y="1365"/>
                      <a:pt x="1450" y="1352"/>
                      <a:pt x="1445" y="1340"/>
                    </a:cubicBezTo>
                    <a:cubicBezTo>
                      <a:pt x="1441" y="1332"/>
                      <a:pt x="1438" y="1324"/>
                      <a:pt x="1435" y="1316"/>
                    </a:cubicBezTo>
                    <a:cubicBezTo>
                      <a:pt x="1430" y="1304"/>
                      <a:pt x="1425" y="1291"/>
                      <a:pt x="1419" y="1279"/>
                    </a:cubicBezTo>
                    <a:cubicBezTo>
                      <a:pt x="1369" y="1162"/>
                      <a:pt x="1311" y="1045"/>
                      <a:pt x="1245" y="931"/>
                    </a:cubicBezTo>
                    <a:cubicBezTo>
                      <a:pt x="1240" y="922"/>
                      <a:pt x="1235" y="914"/>
                      <a:pt x="1231" y="906"/>
                    </a:cubicBezTo>
                    <a:cubicBezTo>
                      <a:pt x="1227" y="901"/>
                      <a:pt x="1224" y="896"/>
                      <a:pt x="1221" y="891"/>
                    </a:cubicBezTo>
                    <a:cubicBezTo>
                      <a:pt x="1217" y="883"/>
                      <a:pt x="1212" y="875"/>
                      <a:pt x="1207" y="867"/>
                    </a:cubicBezTo>
                    <a:cubicBezTo>
                      <a:pt x="1148" y="769"/>
                      <a:pt x="1083" y="673"/>
                      <a:pt x="1012" y="579"/>
                    </a:cubicBezTo>
                    <a:cubicBezTo>
                      <a:pt x="1006" y="570"/>
                      <a:pt x="999" y="561"/>
                      <a:pt x="992" y="551"/>
                    </a:cubicBezTo>
                    <a:cubicBezTo>
                      <a:pt x="983" y="541"/>
                      <a:pt x="975" y="530"/>
                      <a:pt x="967" y="519"/>
                    </a:cubicBezTo>
                    <a:cubicBezTo>
                      <a:pt x="962" y="513"/>
                      <a:pt x="957" y="507"/>
                      <a:pt x="953" y="501"/>
                    </a:cubicBezTo>
                    <a:cubicBezTo>
                      <a:pt x="952" y="501"/>
                      <a:pt x="951" y="500"/>
                      <a:pt x="950" y="499"/>
                    </a:cubicBezTo>
                    <a:cubicBezTo>
                      <a:pt x="942" y="488"/>
                      <a:pt x="934" y="478"/>
                      <a:pt x="925" y="467"/>
                    </a:cubicBezTo>
                    <a:cubicBezTo>
                      <a:pt x="835" y="356"/>
                      <a:pt x="738" y="252"/>
                      <a:pt x="638" y="155"/>
                    </a:cubicBezTo>
                    <a:cubicBezTo>
                      <a:pt x="607" y="125"/>
                      <a:pt x="576" y="96"/>
                      <a:pt x="544" y="68"/>
                    </a:cubicBezTo>
                    <a:cubicBezTo>
                      <a:pt x="536" y="61"/>
                      <a:pt x="528" y="54"/>
                      <a:pt x="520" y="47"/>
                    </a:cubicBezTo>
                    <a:cubicBezTo>
                      <a:pt x="513" y="42"/>
                      <a:pt x="507" y="36"/>
                      <a:pt x="500" y="30"/>
                    </a:cubicBezTo>
                    <a:cubicBezTo>
                      <a:pt x="497" y="27"/>
                      <a:pt x="493" y="25"/>
                      <a:pt x="490" y="22"/>
                    </a:cubicBezTo>
                    <a:cubicBezTo>
                      <a:pt x="489" y="21"/>
                      <a:pt x="487" y="20"/>
                      <a:pt x="486" y="18"/>
                    </a:cubicBezTo>
                    <a:cubicBezTo>
                      <a:pt x="463" y="1"/>
                      <a:pt x="463" y="1"/>
                      <a:pt x="463" y="1"/>
                    </a:cubicBezTo>
                    <a:cubicBezTo>
                      <a:pt x="462" y="0"/>
                      <a:pt x="462" y="0"/>
                      <a:pt x="462" y="0"/>
                    </a:cubicBezTo>
                    <a:cubicBezTo>
                      <a:pt x="462" y="0"/>
                      <a:pt x="462" y="0"/>
                      <a:pt x="462" y="0"/>
                    </a:cubicBezTo>
                    <a:cubicBezTo>
                      <a:pt x="439" y="18"/>
                      <a:pt x="439" y="18"/>
                      <a:pt x="439" y="18"/>
                    </a:cubicBezTo>
                    <a:cubicBezTo>
                      <a:pt x="440" y="18"/>
                      <a:pt x="445" y="18"/>
                      <a:pt x="439" y="18"/>
                    </a:cubicBezTo>
                    <a:cubicBezTo>
                      <a:pt x="438" y="20"/>
                      <a:pt x="436" y="21"/>
                      <a:pt x="435" y="22"/>
                    </a:cubicBezTo>
                    <a:cubicBezTo>
                      <a:pt x="432" y="24"/>
                      <a:pt x="429" y="27"/>
                      <a:pt x="426" y="30"/>
                    </a:cubicBezTo>
                    <a:cubicBezTo>
                      <a:pt x="419" y="35"/>
                      <a:pt x="412" y="42"/>
                      <a:pt x="405" y="48"/>
                    </a:cubicBezTo>
                    <a:cubicBezTo>
                      <a:pt x="398" y="54"/>
                      <a:pt x="390" y="61"/>
                      <a:pt x="383" y="67"/>
                    </a:cubicBezTo>
                    <a:cubicBezTo>
                      <a:pt x="351" y="95"/>
                      <a:pt x="320" y="124"/>
                      <a:pt x="289" y="154"/>
                    </a:cubicBezTo>
                    <a:cubicBezTo>
                      <a:pt x="188" y="251"/>
                      <a:pt x="91" y="356"/>
                      <a:pt x="0" y="467"/>
                    </a:cubicBezTo>
                    <a:cubicBezTo>
                      <a:pt x="9" y="466"/>
                      <a:pt x="18" y="465"/>
                      <a:pt x="26" y="464"/>
                    </a:cubicBezTo>
                    <a:cubicBezTo>
                      <a:pt x="130" y="338"/>
                      <a:pt x="241" y="221"/>
                      <a:pt x="358" y="114"/>
                    </a:cubicBezTo>
                    <a:cubicBezTo>
                      <a:pt x="380" y="93"/>
                      <a:pt x="403" y="73"/>
                      <a:pt x="426" y="53"/>
                    </a:cubicBezTo>
                    <a:cubicBezTo>
                      <a:pt x="429" y="51"/>
                      <a:pt x="431" y="49"/>
                      <a:pt x="434" y="46"/>
                    </a:cubicBezTo>
                    <a:cubicBezTo>
                      <a:pt x="437" y="44"/>
                      <a:pt x="440" y="41"/>
                      <a:pt x="443" y="39"/>
                    </a:cubicBezTo>
                    <a:cubicBezTo>
                      <a:pt x="446" y="36"/>
                      <a:pt x="450" y="33"/>
                      <a:pt x="454" y="29"/>
                    </a:cubicBezTo>
                    <a:cubicBezTo>
                      <a:pt x="454" y="46"/>
                      <a:pt x="454" y="46"/>
                      <a:pt x="454" y="46"/>
                    </a:cubicBezTo>
                    <a:cubicBezTo>
                      <a:pt x="454" y="51"/>
                      <a:pt x="454" y="51"/>
                      <a:pt x="454" y="51"/>
                    </a:cubicBezTo>
                    <a:cubicBezTo>
                      <a:pt x="454" y="58"/>
                      <a:pt x="454" y="58"/>
                      <a:pt x="454" y="58"/>
                    </a:cubicBezTo>
                    <a:cubicBezTo>
                      <a:pt x="454" y="66"/>
                      <a:pt x="454" y="66"/>
                      <a:pt x="454" y="66"/>
                    </a:cubicBezTo>
                    <a:cubicBezTo>
                      <a:pt x="454" y="437"/>
                      <a:pt x="454" y="437"/>
                      <a:pt x="454" y="437"/>
                    </a:cubicBezTo>
                    <a:cubicBezTo>
                      <a:pt x="457" y="437"/>
                      <a:pt x="460" y="437"/>
                      <a:pt x="462" y="437"/>
                    </a:cubicBezTo>
                    <a:cubicBezTo>
                      <a:pt x="466" y="437"/>
                      <a:pt x="469" y="437"/>
                      <a:pt x="472" y="437"/>
                    </a:cubicBezTo>
                    <a:cubicBezTo>
                      <a:pt x="472" y="67"/>
                      <a:pt x="472" y="67"/>
                      <a:pt x="472" y="67"/>
                    </a:cubicBezTo>
                    <a:cubicBezTo>
                      <a:pt x="472" y="59"/>
                      <a:pt x="472" y="59"/>
                      <a:pt x="472" y="59"/>
                    </a:cubicBezTo>
                    <a:cubicBezTo>
                      <a:pt x="472" y="51"/>
                      <a:pt x="472" y="51"/>
                      <a:pt x="472" y="51"/>
                    </a:cubicBezTo>
                    <a:cubicBezTo>
                      <a:pt x="472" y="46"/>
                      <a:pt x="472" y="46"/>
                      <a:pt x="472" y="46"/>
                    </a:cubicBezTo>
                    <a:cubicBezTo>
                      <a:pt x="472" y="30"/>
                      <a:pt x="472" y="30"/>
                      <a:pt x="472" y="30"/>
                    </a:cubicBezTo>
                    <a:cubicBezTo>
                      <a:pt x="475" y="33"/>
                      <a:pt x="479" y="36"/>
                      <a:pt x="483" y="39"/>
                    </a:cubicBezTo>
                    <a:cubicBezTo>
                      <a:pt x="485" y="41"/>
                      <a:pt x="488" y="44"/>
                      <a:pt x="491" y="46"/>
                    </a:cubicBezTo>
                    <a:cubicBezTo>
                      <a:pt x="494" y="49"/>
                      <a:pt x="497" y="51"/>
                      <a:pt x="500" y="54"/>
                    </a:cubicBezTo>
                    <a:cubicBezTo>
                      <a:pt x="523" y="74"/>
                      <a:pt x="546" y="94"/>
                      <a:pt x="569" y="115"/>
                    </a:cubicBezTo>
                    <a:cubicBezTo>
                      <a:pt x="685" y="222"/>
                      <a:pt x="796" y="338"/>
                      <a:pt x="899" y="464"/>
                    </a:cubicBezTo>
                    <a:cubicBezTo>
                      <a:pt x="908" y="474"/>
                      <a:pt x="916" y="485"/>
                      <a:pt x="925" y="495"/>
                    </a:cubicBezTo>
                    <a:cubicBezTo>
                      <a:pt x="929" y="501"/>
                      <a:pt x="934" y="507"/>
                      <a:pt x="938" y="513"/>
                    </a:cubicBezTo>
                    <a:cubicBezTo>
                      <a:pt x="939" y="514"/>
                      <a:pt x="940" y="515"/>
                      <a:pt x="941" y="516"/>
                    </a:cubicBezTo>
                    <a:cubicBezTo>
                      <a:pt x="949" y="526"/>
                      <a:pt x="958" y="537"/>
                      <a:pt x="966" y="548"/>
                    </a:cubicBezTo>
                    <a:cubicBezTo>
                      <a:pt x="977" y="562"/>
                      <a:pt x="988" y="576"/>
                      <a:pt x="998" y="590"/>
                    </a:cubicBezTo>
                    <a:cubicBezTo>
                      <a:pt x="1068" y="683"/>
                      <a:pt x="1132" y="778"/>
                      <a:pt x="1191" y="876"/>
                    </a:cubicBezTo>
                    <a:cubicBezTo>
                      <a:pt x="1196" y="884"/>
                      <a:pt x="1201" y="892"/>
                      <a:pt x="1206" y="900"/>
                    </a:cubicBezTo>
                    <a:cubicBezTo>
                      <a:pt x="1209" y="905"/>
                      <a:pt x="1212" y="910"/>
                      <a:pt x="1215" y="915"/>
                    </a:cubicBezTo>
                    <a:cubicBezTo>
                      <a:pt x="1220" y="923"/>
                      <a:pt x="1224" y="931"/>
                      <a:pt x="1229" y="940"/>
                    </a:cubicBezTo>
                    <a:cubicBezTo>
                      <a:pt x="1298" y="1059"/>
                      <a:pt x="1358" y="1180"/>
                      <a:pt x="1410" y="1303"/>
                    </a:cubicBezTo>
                    <a:cubicBezTo>
                      <a:pt x="1415" y="1315"/>
                      <a:pt x="1420" y="1328"/>
                      <a:pt x="1425" y="1340"/>
                    </a:cubicBezTo>
                    <a:cubicBezTo>
                      <a:pt x="1429" y="1348"/>
                      <a:pt x="1432" y="1356"/>
                      <a:pt x="1435" y="1364"/>
                    </a:cubicBezTo>
                    <a:cubicBezTo>
                      <a:pt x="1440" y="1376"/>
                      <a:pt x="1445" y="1389"/>
                      <a:pt x="1450" y="1401"/>
                    </a:cubicBezTo>
                    <a:cubicBezTo>
                      <a:pt x="1505" y="1547"/>
                      <a:pt x="1547" y="1692"/>
                      <a:pt x="1576" y="1836"/>
                    </a:cubicBezTo>
                    <a:cubicBezTo>
                      <a:pt x="1584" y="1875"/>
                      <a:pt x="1591" y="1914"/>
                      <a:pt x="1597" y="1952"/>
                    </a:cubicBezTo>
                    <a:cubicBezTo>
                      <a:pt x="1597" y="1954"/>
                      <a:pt x="1597" y="1957"/>
                      <a:pt x="1598" y="1959"/>
                    </a:cubicBezTo>
                    <a:cubicBezTo>
                      <a:pt x="1599" y="1969"/>
                      <a:pt x="1600" y="1978"/>
                      <a:pt x="1602" y="1987"/>
                    </a:cubicBezTo>
                    <a:cubicBezTo>
                      <a:pt x="1587" y="1979"/>
                      <a:pt x="1587" y="1979"/>
                      <a:pt x="1587" y="1979"/>
                    </a:cubicBezTo>
                    <a:cubicBezTo>
                      <a:pt x="1576" y="1973"/>
                      <a:pt x="1576" y="1973"/>
                      <a:pt x="1576" y="1973"/>
                    </a:cubicBezTo>
                    <a:cubicBezTo>
                      <a:pt x="1571" y="1970"/>
                      <a:pt x="1571" y="1970"/>
                      <a:pt x="1571" y="1970"/>
                    </a:cubicBezTo>
                    <a:cubicBezTo>
                      <a:pt x="1255" y="1787"/>
                      <a:pt x="1255" y="1787"/>
                      <a:pt x="1255" y="1787"/>
                    </a:cubicBezTo>
                    <a:cubicBezTo>
                      <a:pt x="1252" y="1792"/>
                      <a:pt x="1249" y="1797"/>
                      <a:pt x="1246" y="1803"/>
                    </a:cubicBezTo>
                    <a:cubicBezTo>
                      <a:pt x="1567" y="1988"/>
                      <a:pt x="1567" y="1988"/>
                      <a:pt x="1567" y="1988"/>
                    </a:cubicBezTo>
                    <a:cubicBezTo>
                      <a:pt x="1574" y="1992"/>
                      <a:pt x="1574" y="1992"/>
                      <a:pt x="1574" y="1992"/>
                    </a:cubicBezTo>
                    <a:cubicBezTo>
                      <a:pt x="1578" y="1994"/>
                      <a:pt x="1578" y="1994"/>
                      <a:pt x="1578" y="1994"/>
                    </a:cubicBezTo>
                    <a:cubicBezTo>
                      <a:pt x="1592" y="2003"/>
                      <a:pt x="1592" y="2003"/>
                      <a:pt x="1592" y="2003"/>
                    </a:cubicBezTo>
                    <a:cubicBezTo>
                      <a:pt x="1587" y="2005"/>
                      <a:pt x="1582" y="2007"/>
                      <a:pt x="1576" y="2009"/>
                    </a:cubicBezTo>
                    <a:cubicBezTo>
                      <a:pt x="1573" y="2010"/>
                      <a:pt x="1570" y="2011"/>
                      <a:pt x="1567" y="2012"/>
                    </a:cubicBezTo>
                    <a:cubicBezTo>
                      <a:pt x="1564" y="2013"/>
                      <a:pt x="1561" y="2014"/>
                      <a:pt x="1558" y="2015"/>
                    </a:cubicBezTo>
                    <a:cubicBezTo>
                      <a:pt x="1528" y="2026"/>
                      <a:pt x="1498" y="2036"/>
                      <a:pt x="1468" y="2046"/>
                    </a:cubicBezTo>
                    <a:cubicBezTo>
                      <a:pt x="1323" y="2092"/>
                      <a:pt x="1170" y="2128"/>
                      <a:pt x="1013" y="2153"/>
                    </a:cubicBezTo>
                    <a:cubicBezTo>
                      <a:pt x="1011" y="2154"/>
                      <a:pt x="1009" y="2154"/>
                      <a:pt x="1007" y="2154"/>
                    </a:cubicBezTo>
                    <a:cubicBezTo>
                      <a:pt x="999" y="2156"/>
                      <a:pt x="992" y="2157"/>
                      <a:pt x="984" y="2158"/>
                    </a:cubicBezTo>
                    <a:cubicBezTo>
                      <a:pt x="980" y="2158"/>
                      <a:pt x="977" y="2159"/>
                      <a:pt x="973" y="2160"/>
                    </a:cubicBezTo>
                    <a:cubicBezTo>
                      <a:pt x="971" y="2160"/>
                      <a:pt x="969" y="2160"/>
                      <a:pt x="967" y="2161"/>
                    </a:cubicBezTo>
                    <a:cubicBezTo>
                      <a:pt x="960" y="2161"/>
                      <a:pt x="954" y="2162"/>
                      <a:pt x="947" y="2163"/>
                    </a:cubicBezTo>
                    <a:cubicBezTo>
                      <a:pt x="946" y="2163"/>
                      <a:pt x="945" y="2164"/>
                      <a:pt x="944" y="2164"/>
                    </a:cubicBezTo>
                    <a:cubicBezTo>
                      <a:pt x="943" y="2164"/>
                      <a:pt x="942" y="2164"/>
                      <a:pt x="941" y="2164"/>
                    </a:cubicBezTo>
                    <a:cubicBezTo>
                      <a:pt x="933" y="2165"/>
                      <a:pt x="926" y="2166"/>
                      <a:pt x="918" y="2167"/>
                    </a:cubicBezTo>
                    <a:cubicBezTo>
                      <a:pt x="914" y="2168"/>
                      <a:pt x="911" y="2168"/>
                      <a:pt x="907" y="2169"/>
                    </a:cubicBezTo>
                    <a:cubicBezTo>
                      <a:pt x="905" y="2169"/>
                      <a:pt x="903" y="2169"/>
                      <a:pt x="901" y="2170"/>
                    </a:cubicBezTo>
                    <a:cubicBezTo>
                      <a:pt x="893" y="2170"/>
                      <a:pt x="885" y="2171"/>
                      <a:pt x="878" y="2172"/>
                    </a:cubicBezTo>
                    <a:cubicBezTo>
                      <a:pt x="759" y="2186"/>
                      <a:pt x="638" y="2195"/>
                      <a:pt x="516" y="2196"/>
                    </a:cubicBezTo>
                    <a:cubicBezTo>
                      <a:pt x="510" y="2197"/>
                      <a:pt x="505" y="2197"/>
                      <a:pt x="500" y="2197"/>
                    </a:cubicBezTo>
                    <a:cubicBezTo>
                      <a:pt x="496" y="2197"/>
                      <a:pt x="492" y="2197"/>
                      <a:pt x="488" y="2197"/>
                    </a:cubicBezTo>
                    <a:cubicBezTo>
                      <a:pt x="487" y="2197"/>
                      <a:pt x="485" y="2197"/>
                      <a:pt x="484" y="2197"/>
                    </a:cubicBezTo>
                    <a:cubicBezTo>
                      <a:pt x="480" y="2197"/>
                      <a:pt x="476" y="2197"/>
                      <a:pt x="472" y="2197"/>
                    </a:cubicBezTo>
                    <a:cubicBezTo>
                      <a:pt x="471" y="2197"/>
                      <a:pt x="471" y="2197"/>
                      <a:pt x="470" y="2197"/>
                    </a:cubicBezTo>
                    <a:cubicBezTo>
                      <a:pt x="468" y="2197"/>
                      <a:pt x="465" y="2197"/>
                      <a:pt x="463" y="2197"/>
                    </a:cubicBezTo>
                    <a:cubicBezTo>
                      <a:pt x="461" y="2197"/>
                      <a:pt x="458" y="2197"/>
                      <a:pt x="456" y="2197"/>
                    </a:cubicBezTo>
                    <a:cubicBezTo>
                      <a:pt x="455" y="2197"/>
                      <a:pt x="455" y="2197"/>
                      <a:pt x="454" y="2197"/>
                    </a:cubicBezTo>
                    <a:cubicBezTo>
                      <a:pt x="454" y="2197"/>
                      <a:pt x="454" y="2197"/>
                      <a:pt x="454" y="2197"/>
                    </a:cubicBezTo>
                    <a:cubicBezTo>
                      <a:pt x="449" y="2197"/>
                      <a:pt x="443" y="2197"/>
                      <a:pt x="438" y="2197"/>
                    </a:cubicBezTo>
                    <a:cubicBezTo>
                      <a:pt x="434" y="2197"/>
                      <a:pt x="430" y="2197"/>
                      <a:pt x="426" y="2197"/>
                    </a:cubicBezTo>
                    <a:cubicBezTo>
                      <a:pt x="426" y="2197"/>
                      <a:pt x="426" y="2197"/>
                      <a:pt x="426" y="2197"/>
                    </a:cubicBezTo>
                    <a:cubicBezTo>
                      <a:pt x="421" y="2197"/>
                      <a:pt x="416" y="2197"/>
                      <a:pt x="410" y="2196"/>
                    </a:cubicBezTo>
                    <a:cubicBezTo>
                      <a:pt x="280" y="2195"/>
                      <a:pt x="151" y="2185"/>
                      <a:pt x="24" y="2169"/>
                    </a:cubicBezTo>
                    <a:cubicBezTo>
                      <a:pt x="30" y="2176"/>
                      <a:pt x="35" y="2183"/>
                      <a:pt x="41" y="2190"/>
                    </a:cubicBezTo>
                    <a:cubicBezTo>
                      <a:pt x="162" y="2204"/>
                      <a:pt x="286" y="2213"/>
                      <a:pt x="410" y="2214"/>
                    </a:cubicBezTo>
                    <a:cubicBezTo>
                      <a:pt x="415" y="2215"/>
                      <a:pt x="421" y="2215"/>
                      <a:pt x="426" y="2215"/>
                    </a:cubicBezTo>
                    <a:cubicBezTo>
                      <a:pt x="426" y="2215"/>
                      <a:pt x="426" y="2215"/>
                      <a:pt x="426" y="2215"/>
                    </a:cubicBezTo>
                    <a:cubicBezTo>
                      <a:pt x="430" y="2215"/>
                      <a:pt x="434" y="2215"/>
                      <a:pt x="438" y="2215"/>
                    </a:cubicBezTo>
                    <a:cubicBezTo>
                      <a:pt x="443" y="2215"/>
                      <a:pt x="449" y="2215"/>
                      <a:pt x="454" y="2215"/>
                    </a:cubicBezTo>
                    <a:cubicBezTo>
                      <a:pt x="454" y="2215"/>
                      <a:pt x="454" y="2215"/>
                      <a:pt x="454" y="2215"/>
                    </a:cubicBezTo>
                    <a:cubicBezTo>
                      <a:pt x="455" y="2215"/>
                      <a:pt x="455" y="2215"/>
                      <a:pt x="456" y="2215"/>
                    </a:cubicBezTo>
                    <a:cubicBezTo>
                      <a:pt x="458" y="2215"/>
                      <a:pt x="461" y="2215"/>
                      <a:pt x="463" y="2215"/>
                    </a:cubicBezTo>
                    <a:cubicBezTo>
                      <a:pt x="465" y="2215"/>
                      <a:pt x="468" y="2215"/>
                      <a:pt x="470" y="2215"/>
                    </a:cubicBezTo>
                    <a:cubicBezTo>
                      <a:pt x="471" y="2215"/>
                      <a:pt x="471" y="2215"/>
                      <a:pt x="472" y="2215"/>
                    </a:cubicBezTo>
                    <a:cubicBezTo>
                      <a:pt x="476" y="2215"/>
                      <a:pt x="480" y="2215"/>
                      <a:pt x="484" y="2215"/>
                    </a:cubicBezTo>
                    <a:cubicBezTo>
                      <a:pt x="485" y="2215"/>
                      <a:pt x="487" y="2215"/>
                      <a:pt x="488" y="2215"/>
                    </a:cubicBezTo>
                    <a:cubicBezTo>
                      <a:pt x="492" y="2215"/>
                      <a:pt x="496" y="2215"/>
                      <a:pt x="500" y="2215"/>
                    </a:cubicBezTo>
                    <a:cubicBezTo>
                      <a:pt x="505" y="2215"/>
                      <a:pt x="511" y="2215"/>
                      <a:pt x="516" y="2214"/>
                    </a:cubicBezTo>
                    <a:cubicBezTo>
                      <a:pt x="638" y="2213"/>
                      <a:pt x="759" y="2205"/>
                      <a:pt x="878" y="2190"/>
                    </a:cubicBezTo>
                    <a:cubicBezTo>
                      <a:pt x="880" y="2190"/>
                      <a:pt x="882" y="2190"/>
                      <a:pt x="884" y="2190"/>
                    </a:cubicBezTo>
                    <a:cubicBezTo>
                      <a:pt x="892" y="2189"/>
                      <a:pt x="900" y="2188"/>
                      <a:pt x="907" y="2187"/>
                    </a:cubicBezTo>
                    <a:cubicBezTo>
                      <a:pt x="911" y="2186"/>
                      <a:pt x="915" y="2186"/>
                      <a:pt x="918" y="2185"/>
                    </a:cubicBezTo>
                    <a:cubicBezTo>
                      <a:pt x="920" y="2185"/>
                      <a:pt x="922" y="2185"/>
                      <a:pt x="924" y="2185"/>
                    </a:cubicBezTo>
                    <a:cubicBezTo>
                      <a:pt x="931" y="2184"/>
                      <a:pt x="938" y="2183"/>
                      <a:pt x="944" y="2182"/>
                    </a:cubicBezTo>
                    <a:cubicBezTo>
                      <a:pt x="945" y="2182"/>
                      <a:pt x="946" y="2182"/>
                      <a:pt x="948" y="2181"/>
                    </a:cubicBezTo>
                    <a:cubicBezTo>
                      <a:pt x="948" y="2181"/>
                      <a:pt x="949" y="2181"/>
                      <a:pt x="950" y="2181"/>
                    </a:cubicBezTo>
                    <a:cubicBezTo>
                      <a:pt x="958" y="2180"/>
                      <a:pt x="966" y="2179"/>
                      <a:pt x="973" y="2178"/>
                    </a:cubicBezTo>
                    <a:cubicBezTo>
                      <a:pt x="977" y="2177"/>
                      <a:pt x="981" y="2177"/>
                      <a:pt x="984" y="2176"/>
                    </a:cubicBezTo>
                    <a:cubicBezTo>
                      <a:pt x="987" y="2176"/>
                      <a:pt x="989" y="2175"/>
                      <a:pt x="991" y="2175"/>
                    </a:cubicBezTo>
                    <a:cubicBezTo>
                      <a:pt x="998" y="2174"/>
                      <a:pt x="1006" y="2173"/>
                      <a:pt x="1014" y="2171"/>
                    </a:cubicBezTo>
                    <a:cubicBezTo>
                      <a:pt x="1146" y="2150"/>
                      <a:pt x="1275" y="2122"/>
                      <a:pt x="1399" y="2086"/>
                    </a:cubicBezTo>
                    <a:cubicBezTo>
                      <a:pt x="1440" y="2074"/>
                      <a:pt x="1481" y="2061"/>
                      <a:pt x="1521" y="2047"/>
                    </a:cubicBezTo>
                    <a:cubicBezTo>
                      <a:pt x="1531" y="2044"/>
                      <a:pt x="1541" y="2040"/>
                      <a:pt x="1551" y="2037"/>
                    </a:cubicBezTo>
                    <a:cubicBezTo>
                      <a:pt x="1560" y="2034"/>
                      <a:pt x="1569" y="2030"/>
                      <a:pt x="1578" y="2027"/>
                    </a:cubicBezTo>
                    <a:cubicBezTo>
                      <a:pt x="1583" y="2025"/>
                      <a:pt x="1588" y="2024"/>
                      <a:pt x="1593" y="2022"/>
                    </a:cubicBezTo>
                    <a:cubicBezTo>
                      <a:pt x="1593" y="2022"/>
                      <a:pt x="1593" y="2022"/>
                      <a:pt x="1593" y="2022"/>
                    </a:cubicBezTo>
                    <a:cubicBezTo>
                      <a:pt x="1594" y="2021"/>
                      <a:pt x="1594" y="2021"/>
                      <a:pt x="1594" y="2021"/>
                    </a:cubicBezTo>
                    <a:cubicBezTo>
                      <a:pt x="1599" y="2020"/>
                      <a:pt x="1606" y="2017"/>
                      <a:pt x="1612" y="2014"/>
                    </a:cubicBezTo>
                    <a:cubicBezTo>
                      <a:pt x="1622" y="2010"/>
                      <a:pt x="1622" y="2010"/>
                      <a:pt x="1622" y="2010"/>
                    </a:cubicBezTo>
                    <a:cubicBezTo>
                      <a:pt x="1621" y="2002"/>
                      <a:pt x="1621" y="2002"/>
                      <a:pt x="1621" y="2002"/>
                    </a:cubicBezTo>
                    <a:cubicBezTo>
                      <a:pt x="1620" y="1995"/>
                      <a:pt x="1619" y="1985"/>
                      <a:pt x="1619" y="1979"/>
                    </a:cubicBez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grpSp>
        <p:sp>
          <p:nvSpPr>
            <p:cNvPr id="6" name="Oval 15">
              <a:extLst>
                <a:ext uri="{FF2B5EF4-FFF2-40B4-BE49-F238E27FC236}">
                  <a16:creationId xmlns:a16="http://schemas.microsoft.com/office/drawing/2014/main" id="{B233E175-707D-3055-B233-8C226C12B0F5}"/>
                </a:ext>
              </a:extLst>
            </p:cNvPr>
            <p:cNvSpPr>
              <a:spLocks noChangeArrowheads="1"/>
            </p:cNvSpPr>
            <p:nvPr/>
          </p:nvSpPr>
          <p:spPr bwMode="auto">
            <a:xfrm>
              <a:off x="2844916" y="1260661"/>
              <a:ext cx="3362844" cy="3362836"/>
            </a:xfrm>
            <a:prstGeom prst="ellipse">
              <a:avLst/>
            </a:prstGeom>
            <a:noFill/>
            <a:ln w="19050">
              <a:solidFill>
                <a:srgbClr val="262626">
                  <a:lumMod val="75000"/>
                  <a:lumOff val="25000"/>
                </a:srgbClr>
              </a:solid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grpSp>
      <p:sp>
        <p:nvSpPr>
          <p:cNvPr id="21" name="Oval 12">
            <a:extLst>
              <a:ext uri="{FF2B5EF4-FFF2-40B4-BE49-F238E27FC236}">
                <a16:creationId xmlns:a16="http://schemas.microsoft.com/office/drawing/2014/main" id="{7269D631-93F2-630A-A507-626DCDE53ADD}"/>
              </a:ext>
            </a:extLst>
          </p:cNvPr>
          <p:cNvSpPr>
            <a:spLocks noChangeArrowheads="1"/>
          </p:cNvSpPr>
          <p:nvPr/>
        </p:nvSpPr>
        <p:spPr bwMode="auto">
          <a:xfrm>
            <a:off x="4946076" y="796653"/>
            <a:ext cx="1718597" cy="1455239"/>
          </a:xfrm>
          <a:prstGeom prst="ellipse">
            <a:avLst/>
          </a:prstGeom>
          <a:solidFill>
            <a:srgbClr val="808000"/>
          </a:solidFill>
          <a:ln w="38100">
            <a:solidFill>
              <a:srgbClr val="FFFFFF"/>
            </a:solidFill>
            <a:round/>
          </a:ln>
        </p:spPr>
        <p:txBody>
          <a:bodyPr vert="horz" wrap="square" lIns="121920" tIns="60960" rIns="121920" bIns="60960" numCol="1" anchor="t" anchorCtr="0" compatLnSpc="1">
            <a:prstTxWarp prst="textNoShape">
              <a:avLst/>
            </a:prstTxWarp>
          </a:bodyP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22" name="Oval 13">
            <a:extLst>
              <a:ext uri="{FF2B5EF4-FFF2-40B4-BE49-F238E27FC236}">
                <a16:creationId xmlns:a16="http://schemas.microsoft.com/office/drawing/2014/main" id="{2A584463-C754-2BC7-FFC0-58B36C3B2A64}"/>
              </a:ext>
            </a:extLst>
          </p:cNvPr>
          <p:cNvSpPr>
            <a:spLocks noChangeArrowheads="1"/>
          </p:cNvSpPr>
          <p:nvPr/>
        </p:nvSpPr>
        <p:spPr bwMode="auto">
          <a:xfrm>
            <a:off x="4946076" y="5174007"/>
            <a:ext cx="1718597" cy="1455239"/>
          </a:xfrm>
          <a:prstGeom prst="ellipse">
            <a:avLst/>
          </a:prstGeom>
          <a:solidFill>
            <a:srgbClr val="808000"/>
          </a:solidFill>
          <a:ln w="38100">
            <a:solidFill>
              <a:srgbClr val="FFFFFF"/>
            </a:solid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24" name="Oval 14">
            <a:extLst>
              <a:ext uri="{FF2B5EF4-FFF2-40B4-BE49-F238E27FC236}">
                <a16:creationId xmlns:a16="http://schemas.microsoft.com/office/drawing/2014/main" id="{8A2744F5-061E-06A1-78BD-A40E60C94C8B}"/>
              </a:ext>
            </a:extLst>
          </p:cNvPr>
          <p:cNvSpPr>
            <a:spLocks noChangeArrowheads="1"/>
          </p:cNvSpPr>
          <p:nvPr/>
        </p:nvSpPr>
        <p:spPr bwMode="auto">
          <a:xfrm>
            <a:off x="7253441" y="4052152"/>
            <a:ext cx="1718597" cy="1455239"/>
          </a:xfrm>
          <a:prstGeom prst="ellipse">
            <a:avLst/>
          </a:prstGeom>
          <a:solidFill>
            <a:srgbClr val="193670"/>
          </a:solidFill>
          <a:ln w="38100">
            <a:solidFill>
              <a:srgbClr val="FFFFFF"/>
            </a:solid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26" name="Oval 15">
            <a:extLst>
              <a:ext uri="{FF2B5EF4-FFF2-40B4-BE49-F238E27FC236}">
                <a16:creationId xmlns:a16="http://schemas.microsoft.com/office/drawing/2014/main" id="{C1FAFC64-3DB2-851C-336E-E72376186E03}"/>
              </a:ext>
            </a:extLst>
          </p:cNvPr>
          <p:cNvSpPr>
            <a:spLocks noChangeArrowheads="1"/>
          </p:cNvSpPr>
          <p:nvPr/>
        </p:nvSpPr>
        <p:spPr bwMode="auto">
          <a:xfrm>
            <a:off x="7261917" y="1918510"/>
            <a:ext cx="1718597" cy="1455239"/>
          </a:xfrm>
          <a:prstGeom prst="ellipse">
            <a:avLst/>
          </a:prstGeom>
          <a:solidFill>
            <a:srgbClr val="457335"/>
          </a:solidFill>
          <a:ln w="38100">
            <a:solidFill>
              <a:srgbClr val="FFFFFF"/>
            </a:solid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31" name="Oval 16">
            <a:extLst>
              <a:ext uri="{FF2B5EF4-FFF2-40B4-BE49-F238E27FC236}">
                <a16:creationId xmlns:a16="http://schemas.microsoft.com/office/drawing/2014/main" id="{CEC4436C-4A5C-1772-CF75-CF4F3F9D3EAC}"/>
              </a:ext>
            </a:extLst>
          </p:cNvPr>
          <p:cNvSpPr>
            <a:spLocks noChangeArrowheads="1"/>
          </p:cNvSpPr>
          <p:nvPr/>
        </p:nvSpPr>
        <p:spPr bwMode="auto">
          <a:xfrm>
            <a:off x="2630596" y="4052152"/>
            <a:ext cx="1715001" cy="1455239"/>
          </a:xfrm>
          <a:prstGeom prst="ellipse">
            <a:avLst/>
          </a:prstGeom>
          <a:solidFill>
            <a:srgbClr val="002060"/>
          </a:solidFill>
          <a:ln w="38100">
            <a:solidFill>
              <a:srgbClr val="FFFFFF"/>
            </a:solid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32" name="Oval 17">
            <a:extLst>
              <a:ext uri="{FF2B5EF4-FFF2-40B4-BE49-F238E27FC236}">
                <a16:creationId xmlns:a16="http://schemas.microsoft.com/office/drawing/2014/main" id="{973C0C08-036F-704A-2564-D3CCE648936C}"/>
              </a:ext>
            </a:extLst>
          </p:cNvPr>
          <p:cNvSpPr>
            <a:spLocks noChangeArrowheads="1"/>
          </p:cNvSpPr>
          <p:nvPr/>
        </p:nvSpPr>
        <p:spPr bwMode="auto">
          <a:xfrm>
            <a:off x="2630596" y="1918510"/>
            <a:ext cx="1715001" cy="1455239"/>
          </a:xfrm>
          <a:prstGeom prst="ellipse">
            <a:avLst/>
          </a:prstGeom>
          <a:solidFill>
            <a:srgbClr val="457335"/>
          </a:solidFill>
          <a:ln w="38100">
            <a:solidFill>
              <a:srgbClr val="FFFFFF"/>
            </a:solidFill>
            <a:rou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70" name="Freeform: Shape 69">
            <a:extLst>
              <a:ext uri="{FF2B5EF4-FFF2-40B4-BE49-F238E27FC236}">
                <a16:creationId xmlns:a16="http://schemas.microsoft.com/office/drawing/2014/main" id="{37EF4723-6927-E2ED-07B9-300889C5F2A5}"/>
              </a:ext>
            </a:extLst>
          </p:cNvPr>
          <p:cNvSpPr/>
          <p:nvPr/>
        </p:nvSpPr>
        <p:spPr>
          <a:xfrm>
            <a:off x="5422456" y="1070511"/>
            <a:ext cx="780380" cy="756929"/>
          </a:xfrm>
          <a:custGeom>
            <a:avLst/>
            <a:gdLst>
              <a:gd name="connsiteX0" fmla="*/ 3835918 w 4479683"/>
              <a:gd name="connsiteY0" fmla="*/ 1069753 h 4876790"/>
              <a:gd name="connsiteX1" fmla="*/ 3924862 w 4479683"/>
              <a:gd name="connsiteY1" fmla="*/ 791594 h 4876790"/>
              <a:gd name="connsiteX2" fmla="*/ 3924862 w 4479683"/>
              <a:gd name="connsiteY2" fmla="*/ 481060 h 4876790"/>
              <a:gd name="connsiteX3" fmla="*/ 3443802 w 4479683"/>
              <a:gd name="connsiteY3" fmla="*/ 0 h 4876790"/>
              <a:gd name="connsiteX4" fmla="*/ 3377622 w 4479683"/>
              <a:gd name="connsiteY4" fmla="*/ 0 h 4876790"/>
              <a:gd name="connsiteX5" fmla="*/ 2896562 w 4479683"/>
              <a:gd name="connsiteY5" fmla="*/ 481060 h 4876790"/>
              <a:gd name="connsiteX6" fmla="*/ 2896562 w 4479683"/>
              <a:gd name="connsiteY6" fmla="*/ 791585 h 4876790"/>
              <a:gd name="connsiteX7" fmla="*/ 2984992 w 4479683"/>
              <a:gd name="connsiteY7" fmla="*/ 1069019 h 4876790"/>
              <a:gd name="connsiteX8" fmla="*/ 2665581 w 4479683"/>
              <a:gd name="connsiteY8" fmla="*/ 1069019 h 4876790"/>
              <a:gd name="connsiteX9" fmla="*/ 2754021 w 4479683"/>
              <a:gd name="connsiteY9" fmla="*/ 791585 h 4876790"/>
              <a:gd name="connsiteX10" fmla="*/ 2754021 w 4479683"/>
              <a:gd name="connsiteY10" fmla="*/ 481060 h 4876790"/>
              <a:gd name="connsiteX11" fmla="*/ 2272960 w 4479683"/>
              <a:gd name="connsiteY11" fmla="*/ 0 h 4876790"/>
              <a:gd name="connsiteX12" fmla="*/ 2206781 w 4479683"/>
              <a:gd name="connsiteY12" fmla="*/ 0 h 4876790"/>
              <a:gd name="connsiteX13" fmla="*/ 1725721 w 4479683"/>
              <a:gd name="connsiteY13" fmla="*/ 481060 h 4876790"/>
              <a:gd name="connsiteX14" fmla="*/ 1725721 w 4479683"/>
              <a:gd name="connsiteY14" fmla="*/ 791585 h 4876790"/>
              <a:gd name="connsiteX15" fmla="*/ 1814179 w 4479683"/>
              <a:gd name="connsiteY15" fmla="*/ 1069019 h 4876790"/>
              <a:gd name="connsiteX16" fmla="*/ 1494768 w 4479683"/>
              <a:gd name="connsiteY16" fmla="*/ 1069019 h 4876790"/>
              <a:gd name="connsiteX17" fmla="*/ 1583188 w 4479683"/>
              <a:gd name="connsiteY17" fmla="*/ 791585 h 4876790"/>
              <a:gd name="connsiteX18" fmla="*/ 1583188 w 4479683"/>
              <a:gd name="connsiteY18" fmla="*/ 481060 h 4876790"/>
              <a:gd name="connsiteX19" fmla="*/ 1102119 w 4479683"/>
              <a:gd name="connsiteY19" fmla="*/ 0 h 4876790"/>
              <a:gd name="connsiteX20" fmla="*/ 1035939 w 4479683"/>
              <a:gd name="connsiteY20" fmla="*/ 0 h 4876790"/>
              <a:gd name="connsiteX21" fmla="*/ 554879 w 4479683"/>
              <a:gd name="connsiteY21" fmla="*/ 481060 h 4876790"/>
              <a:gd name="connsiteX22" fmla="*/ 554879 w 4479683"/>
              <a:gd name="connsiteY22" fmla="*/ 791585 h 4876790"/>
              <a:gd name="connsiteX23" fmla="*/ 643823 w 4479683"/>
              <a:gd name="connsiteY23" fmla="*/ 1069743 h 4876790"/>
              <a:gd name="connsiteX24" fmla="*/ 0 w 4479683"/>
              <a:gd name="connsiteY24" fmla="*/ 1738436 h 4876790"/>
              <a:gd name="connsiteX25" fmla="*/ 0 w 4479683"/>
              <a:gd name="connsiteY25" fmla="*/ 2731103 h 4876790"/>
              <a:gd name="connsiteX26" fmla="*/ 375609 w 4479683"/>
              <a:gd name="connsiteY26" fmla="*/ 3105264 h 4876790"/>
              <a:gd name="connsiteX27" fmla="*/ 381800 w 4479683"/>
              <a:gd name="connsiteY27" fmla="*/ 3104950 h 4876790"/>
              <a:gd name="connsiteX28" fmla="*/ 381800 w 4479683"/>
              <a:gd name="connsiteY28" fmla="*/ 4537424 h 4876790"/>
              <a:gd name="connsiteX29" fmla="*/ 721166 w 4479683"/>
              <a:gd name="connsiteY29" fmla="*/ 4876791 h 4876790"/>
              <a:gd name="connsiteX30" fmla="*/ 831456 w 4479683"/>
              <a:gd name="connsiteY30" fmla="*/ 4876791 h 4876790"/>
              <a:gd name="connsiteX31" fmla="*/ 1069010 w 4479683"/>
              <a:gd name="connsiteY31" fmla="*/ 4779559 h 4876790"/>
              <a:gd name="connsiteX32" fmla="*/ 1306563 w 4479683"/>
              <a:gd name="connsiteY32" fmla="*/ 4876791 h 4876790"/>
              <a:gd name="connsiteX33" fmla="*/ 1416853 w 4479683"/>
              <a:gd name="connsiteY33" fmla="*/ 4876791 h 4876790"/>
              <a:gd name="connsiteX34" fmla="*/ 1654312 w 4479683"/>
              <a:gd name="connsiteY34" fmla="*/ 4779369 h 4876790"/>
              <a:gd name="connsiteX35" fmla="*/ 1891979 w 4479683"/>
              <a:gd name="connsiteY35" fmla="*/ 4876791 h 4876790"/>
              <a:gd name="connsiteX36" fmla="*/ 2002269 w 4479683"/>
              <a:gd name="connsiteY36" fmla="*/ 4876791 h 4876790"/>
              <a:gd name="connsiteX37" fmla="*/ 2239823 w 4479683"/>
              <a:gd name="connsiteY37" fmla="*/ 4779559 h 4876790"/>
              <a:gd name="connsiteX38" fmla="*/ 2477386 w 4479683"/>
              <a:gd name="connsiteY38" fmla="*/ 4876791 h 4876790"/>
              <a:gd name="connsiteX39" fmla="*/ 2587685 w 4479683"/>
              <a:gd name="connsiteY39" fmla="*/ 4876791 h 4876790"/>
              <a:gd name="connsiteX40" fmla="*/ 2825353 w 4479683"/>
              <a:gd name="connsiteY40" fmla="*/ 4779369 h 4876790"/>
              <a:gd name="connsiteX41" fmla="*/ 3062802 w 4479683"/>
              <a:gd name="connsiteY41" fmla="*/ 4876791 h 4876790"/>
              <a:gd name="connsiteX42" fmla="*/ 3173101 w 4479683"/>
              <a:gd name="connsiteY42" fmla="*/ 4876791 h 4876790"/>
              <a:gd name="connsiteX43" fmla="*/ 3410655 w 4479683"/>
              <a:gd name="connsiteY43" fmla="*/ 4779559 h 4876790"/>
              <a:gd name="connsiteX44" fmla="*/ 3648218 w 4479683"/>
              <a:gd name="connsiteY44" fmla="*/ 4876791 h 4876790"/>
              <a:gd name="connsiteX45" fmla="*/ 3758517 w 4479683"/>
              <a:gd name="connsiteY45" fmla="*/ 4876791 h 4876790"/>
              <a:gd name="connsiteX46" fmla="*/ 4097884 w 4479683"/>
              <a:gd name="connsiteY46" fmla="*/ 4537424 h 4876790"/>
              <a:gd name="connsiteX47" fmla="*/ 4097884 w 4479683"/>
              <a:gd name="connsiteY47" fmla="*/ 3104950 h 4876790"/>
              <a:gd name="connsiteX48" fmla="*/ 4104075 w 4479683"/>
              <a:gd name="connsiteY48" fmla="*/ 3105264 h 4876790"/>
              <a:gd name="connsiteX49" fmla="*/ 4479684 w 4479683"/>
              <a:gd name="connsiteY49" fmla="*/ 2731103 h 4876790"/>
              <a:gd name="connsiteX50" fmla="*/ 4479684 w 4479683"/>
              <a:gd name="connsiteY50" fmla="*/ 1738446 h 4876790"/>
              <a:gd name="connsiteX51" fmla="*/ 3835918 w 4479683"/>
              <a:gd name="connsiteY51" fmla="*/ 1069753 h 4876790"/>
              <a:gd name="connsiteX52" fmla="*/ 3100188 w 4479683"/>
              <a:gd name="connsiteY52" fmla="*/ 481060 h 4876790"/>
              <a:gd name="connsiteX53" fmla="*/ 3377622 w 4479683"/>
              <a:gd name="connsiteY53" fmla="*/ 203625 h 4876790"/>
              <a:gd name="connsiteX54" fmla="*/ 3443802 w 4479683"/>
              <a:gd name="connsiteY54" fmla="*/ 203625 h 4876790"/>
              <a:gd name="connsiteX55" fmla="*/ 3721237 w 4479683"/>
              <a:gd name="connsiteY55" fmla="*/ 481060 h 4876790"/>
              <a:gd name="connsiteX56" fmla="*/ 3721237 w 4479683"/>
              <a:gd name="connsiteY56" fmla="*/ 791585 h 4876790"/>
              <a:gd name="connsiteX57" fmla="*/ 3443802 w 4479683"/>
              <a:gd name="connsiteY57" fmla="*/ 1069019 h 4876790"/>
              <a:gd name="connsiteX58" fmla="*/ 3377622 w 4479683"/>
              <a:gd name="connsiteY58" fmla="*/ 1069019 h 4876790"/>
              <a:gd name="connsiteX59" fmla="*/ 3100188 w 4479683"/>
              <a:gd name="connsiteY59" fmla="*/ 791585 h 4876790"/>
              <a:gd name="connsiteX60" fmla="*/ 3100188 w 4479683"/>
              <a:gd name="connsiteY60" fmla="*/ 481060 h 4876790"/>
              <a:gd name="connsiteX61" fmla="*/ 1929346 w 4479683"/>
              <a:gd name="connsiteY61" fmla="*/ 481060 h 4876790"/>
              <a:gd name="connsiteX62" fmla="*/ 2206781 w 4479683"/>
              <a:gd name="connsiteY62" fmla="*/ 203625 h 4876790"/>
              <a:gd name="connsiteX63" fmla="*/ 2272960 w 4479683"/>
              <a:gd name="connsiteY63" fmla="*/ 203625 h 4876790"/>
              <a:gd name="connsiteX64" fmla="*/ 2550395 w 4479683"/>
              <a:gd name="connsiteY64" fmla="*/ 481060 h 4876790"/>
              <a:gd name="connsiteX65" fmla="*/ 2550395 w 4479683"/>
              <a:gd name="connsiteY65" fmla="*/ 791585 h 4876790"/>
              <a:gd name="connsiteX66" fmla="*/ 2272960 w 4479683"/>
              <a:gd name="connsiteY66" fmla="*/ 1069019 h 4876790"/>
              <a:gd name="connsiteX67" fmla="*/ 2206781 w 4479683"/>
              <a:gd name="connsiteY67" fmla="*/ 1069019 h 4876790"/>
              <a:gd name="connsiteX68" fmla="*/ 1929346 w 4479683"/>
              <a:gd name="connsiteY68" fmla="*/ 791585 h 4876790"/>
              <a:gd name="connsiteX69" fmla="*/ 1929346 w 4479683"/>
              <a:gd name="connsiteY69" fmla="*/ 481060 h 4876790"/>
              <a:gd name="connsiteX70" fmla="*/ 2475338 w 4479683"/>
              <a:gd name="connsiteY70" fmla="*/ 1272654 h 4876790"/>
              <a:gd name="connsiteX71" fmla="*/ 2239871 w 4479683"/>
              <a:gd name="connsiteY71" fmla="*/ 1659036 h 4876790"/>
              <a:gd name="connsiteX72" fmla="*/ 2004403 w 4479683"/>
              <a:gd name="connsiteY72" fmla="*/ 1272654 h 4876790"/>
              <a:gd name="connsiteX73" fmla="*/ 2475338 w 4479683"/>
              <a:gd name="connsiteY73" fmla="*/ 1272654 h 4876790"/>
              <a:gd name="connsiteX74" fmla="*/ 758504 w 4479683"/>
              <a:gd name="connsiteY74" fmla="*/ 481060 h 4876790"/>
              <a:gd name="connsiteX75" fmla="*/ 1035939 w 4479683"/>
              <a:gd name="connsiteY75" fmla="*/ 203625 h 4876790"/>
              <a:gd name="connsiteX76" fmla="*/ 1102119 w 4479683"/>
              <a:gd name="connsiteY76" fmla="*/ 203625 h 4876790"/>
              <a:gd name="connsiteX77" fmla="*/ 1379553 w 4479683"/>
              <a:gd name="connsiteY77" fmla="*/ 481060 h 4876790"/>
              <a:gd name="connsiteX78" fmla="*/ 1379553 w 4479683"/>
              <a:gd name="connsiteY78" fmla="*/ 791585 h 4876790"/>
              <a:gd name="connsiteX79" fmla="*/ 1102119 w 4479683"/>
              <a:gd name="connsiteY79" fmla="*/ 1069019 h 4876790"/>
              <a:gd name="connsiteX80" fmla="*/ 1035939 w 4479683"/>
              <a:gd name="connsiteY80" fmla="*/ 1069019 h 4876790"/>
              <a:gd name="connsiteX81" fmla="*/ 758504 w 4479683"/>
              <a:gd name="connsiteY81" fmla="*/ 791585 h 4876790"/>
              <a:gd name="connsiteX82" fmla="*/ 758504 w 4479683"/>
              <a:gd name="connsiteY82" fmla="*/ 481060 h 4876790"/>
              <a:gd name="connsiteX83" fmla="*/ 483613 w 4479683"/>
              <a:gd name="connsiteY83" fmla="*/ 1980248 h 4876790"/>
              <a:gd name="connsiteX84" fmla="*/ 381800 w 4479683"/>
              <a:gd name="connsiteY84" fmla="*/ 2082060 h 4876790"/>
              <a:gd name="connsiteX85" fmla="*/ 381800 w 4479683"/>
              <a:gd name="connsiteY85" fmla="*/ 2082089 h 4876790"/>
              <a:gd name="connsiteX86" fmla="*/ 381800 w 4479683"/>
              <a:gd name="connsiteY86" fmla="*/ 2901953 h 4876790"/>
              <a:gd name="connsiteX87" fmla="*/ 375609 w 4479683"/>
              <a:gd name="connsiteY87" fmla="*/ 2901639 h 4876790"/>
              <a:gd name="connsiteX88" fmla="*/ 203625 w 4479683"/>
              <a:gd name="connsiteY88" fmla="*/ 2731103 h 4876790"/>
              <a:gd name="connsiteX89" fmla="*/ 203625 w 4479683"/>
              <a:gd name="connsiteY89" fmla="*/ 1738436 h 4876790"/>
              <a:gd name="connsiteX90" fmla="*/ 672417 w 4479683"/>
              <a:gd name="connsiteY90" fmla="*/ 1272645 h 4876790"/>
              <a:gd name="connsiteX91" fmla="*/ 1360923 w 4479683"/>
              <a:gd name="connsiteY91" fmla="*/ 1272645 h 4876790"/>
              <a:gd name="connsiteX92" fmla="*/ 1170851 w 4479683"/>
              <a:gd name="connsiteY92" fmla="*/ 1738436 h 4876790"/>
              <a:gd name="connsiteX93" fmla="*/ 1170851 w 4479683"/>
              <a:gd name="connsiteY93" fmla="*/ 2731103 h 4876790"/>
              <a:gd name="connsiteX94" fmla="*/ 1183262 w 4479683"/>
              <a:gd name="connsiteY94" fmla="*/ 2826487 h 4876790"/>
              <a:gd name="connsiteX95" fmla="*/ 1069239 w 4479683"/>
              <a:gd name="connsiteY95" fmla="*/ 2884227 h 4876790"/>
              <a:gd name="connsiteX96" fmla="*/ 585416 w 4479683"/>
              <a:gd name="connsiteY96" fmla="*/ 2638168 h 4876790"/>
              <a:gd name="connsiteX97" fmla="*/ 585416 w 4479683"/>
              <a:gd name="connsiteY97" fmla="*/ 2082098 h 4876790"/>
              <a:gd name="connsiteX98" fmla="*/ 585416 w 4479683"/>
              <a:gd name="connsiteY98" fmla="*/ 2082060 h 4876790"/>
              <a:gd name="connsiteX99" fmla="*/ 483613 w 4479683"/>
              <a:gd name="connsiteY99" fmla="*/ 1980248 h 4876790"/>
              <a:gd name="connsiteX100" fmla="*/ 1552642 w 4479683"/>
              <a:gd name="connsiteY100" fmla="*/ 4537424 h 4876790"/>
              <a:gd name="connsiteX101" fmla="*/ 1416891 w 4479683"/>
              <a:gd name="connsiteY101" fmla="*/ 4673184 h 4876790"/>
              <a:gd name="connsiteX102" fmla="*/ 1306602 w 4479683"/>
              <a:gd name="connsiteY102" fmla="*/ 4673184 h 4876790"/>
              <a:gd name="connsiteX103" fmla="*/ 1170851 w 4479683"/>
              <a:gd name="connsiteY103" fmla="*/ 4537434 h 4876790"/>
              <a:gd name="connsiteX104" fmla="*/ 1170851 w 4479683"/>
              <a:gd name="connsiteY104" fmla="*/ 3418342 h 4876790"/>
              <a:gd name="connsiteX105" fmla="*/ 1069038 w 4479683"/>
              <a:gd name="connsiteY105" fmla="*/ 3316529 h 4876790"/>
              <a:gd name="connsiteX106" fmla="*/ 967226 w 4479683"/>
              <a:gd name="connsiteY106" fmla="*/ 3418342 h 4876790"/>
              <a:gd name="connsiteX107" fmla="*/ 967226 w 4479683"/>
              <a:gd name="connsiteY107" fmla="*/ 4537434 h 4876790"/>
              <a:gd name="connsiteX108" fmla="*/ 831475 w 4479683"/>
              <a:gd name="connsiteY108" fmla="*/ 4673184 h 4876790"/>
              <a:gd name="connsiteX109" fmla="*/ 721166 w 4479683"/>
              <a:gd name="connsiteY109" fmla="*/ 4673184 h 4876790"/>
              <a:gd name="connsiteX110" fmla="*/ 585416 w 4479683"/>
              <a:gd name="connsiteY110" fmla="*/ 4537434 h 4876790"/>
              <a:gd name="connsiteX111" fmla="*/ 585416 w 4479683"/>
              <a:gd name="connsiteY111" fmla="*/ 2866616 h 4876790"/>
              <a:gd name="connsiteX112" fmla="*/ 1022975 w 4479683"/>
              <a:gd name="connsiteY112" fmla="*/ 3089158 h 4876790"/>
              <a:gd name="connsiteX113" fmla="*/ 1069124 w 4479683"/>
              <a:gd name="connsiteY113" fmla="*/ 3100216 h 4876790"/>
              <a:gd name="connsiteX114" fmla="*/ 1115120 w 4479683"/>
              <a:gd name="connsiteY114" fmla="*/ 3089234 h 4876790"/>
              <a:gd name="connsiteX115" fmla="*/ 1287628 w 4479683"/>
              <a:gd name="connsiteY115" fmla="*/ 3001880 h 4876790"/>
              <a:gd name="connsiteX116" fmla="*/ 1546431 w 4479683"/>
              <a:gd name="connsiteY116" fmla="*/ 3105274 h 4876790"/>
              <a:gd name="connsiteX117" fmla="*/ 1552623 w 4479683"/>
              <a:gd name="connsiteY117" fmla="*/ 3104960 h 4876790"/>
              <a:gd name="connsiteX118" fmla="*/ 1552623 w 4479683"/>
              <a:gd name="connsiteY118" fmla="*/ 4537424 h 4876790"/>
              <a:gd name="connsiteX119" fmla="*/ 2723474 w 4479683"/>
              <a:gd name="connsiteY119" fmla="*/ 4537434 h 4876790"/>
              <a:gd name="connsiteX120" fmla="*/ 2587724 w 4479683"/>
              <a:gd name="connsiteY120" fmla="*/ 4673184 h 4876790"/>
              <a:gd name="connsiteX121" fmla="*/ 2477424 w 4479683"/>
              <a:gd name="connsiteY121" fmla="*/ 4673184 h 4876790"/>
              <a:gd name="connsiteX122" fmla="*/ 2341674 w 4479683"/>
              <a:gd name="connsiteY122" fmla="*/ 4537434 h 4876790"/>
              <a:gd name="connsiteX123" fmla="*/ 2341674 w 4479683"/>
              <a:gd name="connsiteY123" fmla="*/ 3418342 h 4876790"/>
              <a:gd name="connsiteX124" fmla="*/ 2239861 w 4479683"/>
              <a:gd name="connsiteY124" fmla="*/ 3316529 h 4876790"/>
              <a:gd name="connsiteX125" fmla="*/ 2138048 w 4479683"/>
              <a:gd name="connsiteY125" fmla="*/ 3418342 h 4876790"/>
              <a:gd name="connsiteX126" fmla="*/ 2138048 w 4479683"/>
              <a:gd name="connsiteY126" fmla="*/ 4537434 h 4876790"/>
              <a:gd name="connsiteX127" fmla="*/ 2002298 w 4479683"/>
              <a:gd name="connsiteY127" fmla="*/ 4673184 h 4876790"/>
              <a:gd name="connsiteX128" fmla="*/ 1892008 w 4479683"/>
              <a:gd name="connsiteY128" fmla="*/ 4673184 h 4876790"/>
              <a:gd name="connsiteX129" fmla="*/ 1756258 w 4479683"/>
              <a:gd name="connsiteY129" fmla="*/ 4537434 h 4876790"/>
              <a:gd name="connsiteX130" fmla="*/ 1756258 w 4479683"/>
              <a:gd name="connsiteY130" fmla="*/ 2867702 h 4876790"/>
              <a:gd name="connsiteX131" fmla="*/ 2193779 w 4479683"/>
              <a:gd name="connsiteY131" fmla="*/ 3089234 h 4876790"/>
              <a:gd name="connsiteX132" fmla="*/ 2239775 w 4479683"/>
              <a:gd name="connsiteY132" fmla="*/ 3100216 h 4876790"/>
              <a:gd name="connsiteX133" fmla="*/ 2285924 w 4479683"/>
              <a:gd name="connsiteY133" fmla="*/ 3089158 h 4876790"/>
              <a:gd name="connsiteX134" fmla="*/ 2723464 w 4479683"/>
              <a:gd name="connsiteY134" fmla="*/ 2866606 h 4876790"/>
              <a:gd name="connsiteX135" fmla="*/ 2723464 w 4479683"/>
              <a:gd name="connsiteY135" fmla="*/ 4537434 h 4876790"/>
              <a:gd name="connsiteX136" fmla="*/ 2825287 w 4479683"/>
              <a:gd name="connsiteY136" fmla="*/ 1980248 h 4876790"/>
              <a:gd name="connsiteX137" fmla="*/ 2723474 w 4479683"/>
              <a:gd name="connsiteY137" fmla="*/ 2082060 h 4876790"/>
              <a:gd name="connsiteX138" fmla="*/ 2723474 w 4479683"/>
              <a:gd name="connsiteY138" fmla="*/ 2082089 h 4876790"/>
              <a:gd name="connsiteX139" fmla="*/ 2723474 w 4479683"/>
              <a:gd name="connsiteY139" fmla="*/ 2638158 h 4876790"/>
              <a:gd name="connsiteX140" fmla="*/ 2239661 w 4479683"/>
              <a:gd name="connsiteY140" fmla="*/ 2884227 h 4876790"/>
              <a:gd name="connsiteX141" fmla="*/ 1756258 w 4479683"/>
              <a:gd name="connsiteY141" fmla="*/ 2639463 h 4876790"/>
              <a:gd name="connsiteX142" fmla="*/ 1756258 w 4479683"/>
              <a:gd name="connsiteY142" fmla="*/ 2082089 h 4876790"/>
              <a:gd name="connsiteX143" fmla="*/ 1756258 w 4479683"/>
              <a:gd name="connsiteY143" fmla="*/ 2082060 h 4876790"/>
              <a:gd name="connsiteX144" fmla="*/ 1654445 w 4479683"/>
              <a:gd name="connsiteY144" fmla="*/ 1980248 h 4876790"/>
              <a:gd name="connsiteX145" fmla="*/ 1552632 w 4479683"/>
              <a:gd name="connsiteY145" fmla="*/ 2082060 h 4876790"/>
              <a:gd name="connsiteX146" fmla="*/ 1552632 w 4479683"/>
              <a:gd name="connsiteY146" fmla="*/ 2082089 h 4876790"/>
              <a:gd name="connsiteX147" fmla="*/ 1552632 w 4479683"/>
              <a:gd name="connsiteY147" fmla="*/ 2901953 h 4876790"/>
              <a:gd name="connsiteX148" fmla="*/ 1546441 w 4479683"/>
              <a:gd name="connsiteY148" fmla="*/ 2901639 h 4876790"/>
              <a:gd name="connsiteX149" fmla="*/ 1374458 w 4479683"/>
              <a:gd name="connsiteY149" fmla="*/ 2731103 h 4876790"/>
              <a:gd name="connsiteX150" fmla="*/ 1374458 w 4479683"/>
              <a:gd name="connsiteY150" fmla="*/ 1738436 h 4876790"/>
              <a:gd name="connsiteX151" fmla="*/ 1769478 w 4479683"/>
              <a:gd name="connsiteY151" fmla="*/ 1278455 h 4876790"/>
              <a:gd name="connsiteX152" fmla="*/ 2152926 w 4479683"/>
              <a:gd name="connsiteY152" fmla="*/ 1907658 h 4876790"/>
              <a:gd name="connsiteX153" fmla="*/ 2239861 w 4479683"/>
              <a:gd name="connsiteY153" fmla="*/ 1956483 h 4876790"/>
              <a:gd name="connsiteX154" fmla="*/ 2326796 w 4479683"/>
              <a:gd name="connsiteY154" fmla="*/ 1907658 h 4876790"/>
              <a:gd name="connsiteX155" fmla="*/ 2710244 w 4479683"/>
              <a:gd name="connsiteY155" fmla="*/ 1278455 h 4876790"/>
              <a:gd name="connsiteX156" fmla="*/ 3105264 w 4479683"/>
              <a:gd name="connsiteY156" fmla="*/ 1738436 h 4876790"/>
              <a:gd name="connsiteX157" fmla="*/ 3105264 w 4479683"/>
              <a:gd name="connsiteY157" fmla="*/ 2731103 h 4876790"/>
              <a:gd name="connsiteX158" fmla="*/ 2933281 w 4479683"/>
              <a:gd name="connsiteY158" fmla="*/ 2901639 h 4876790"/>
              <a:gd name="connsiteX159" fmla="*/ 2927090 w 4479683"/>
              <a:gd name="connsiteY159" fmla="*/ 2901953 h 4876790"/>
              <a:gd name="connsiteX160" fmla="*/ 2927090 w 4479683"/>
              <a:gd name="connsiteY160" fmla="*/ 2082089 h 4876790"/>
              <a:gd name="connsiteX161" fmla="*/ 2927090 w 4479683"/>
              <a:gd name="connsiteY161" fmla="*/ 2082060 h 4876790"/>
              <a:gd name="connsiteX162" fmla="*/ 2825287 w 4479683"/>
              <a:gd name="connsiteY162" fmla="*/ 1980248 h 4876790"/>
              <a:gd name="connsiteX163" fmla="*/ 3894316 w 4479683"/>
              <a:gd name="connsiteY163" fmla="*/ 4537434 h 4876790"/>
              <a:gd name="connsiteX164" fmla="*/ 3758565 w 4479683"/>
              <a:gd name="connsiteY164" fmla="*/ 4673184 h 4876790"/>
              <a:gd name="connsiteX165" fmla="*/ 3648266 w 4479683"/>
              <a:gd name="connsiteY165" fmla="*/ 4673184 h 4876790"/>
              <a:gd name="connsiteX166" fmla="*/ 3512515 w 4479683"/>
              <a:gd name="connsiteY166" fmla="*/ 4537434 h 4876790"/>
              <a:gd name="connsiteX167" fmla="*/ 3512515 w 4479683"/>
              <a:gd name="connsiteY167" fmla="*/ 3418342 h 4876790"/>
              <a:gd name="connsiteX168" fmla="*/ 3410703 w 4479683"/>
              <a:gd name="connsiteY168" fmla="*/ 3316529 h 4876790"/>
              <a:gd name="connsiteX169" fmla="*/ 3308890 w 4479683"/>
              <a:gd name="connsiteY169" fmla="*/ 3418342 h 4876790"/>
              <a:gd name="connsiteX170" fmla="*/ 3308890 w 4479683"/>
              <a:gd name="connsiteY170" fmla="*/ 4537434 h 4876790"/>
              <a:gd name="connsiteX171" fmla="*/ 3173140 w 4479683"/>
              <a:gd name="connsiteY171" fmla="*/ 4673184 h 4876790"/>
              <a:gd name="connsiteX172" fmla="*/ 3062840 w 4479683"/>
              <a:gd name="connsiteY172" fmla="*/ 4673184 h 4876790"/>
              <a:gd name="connsiteX173" fmla="*/ 2927090 w 4479683"/>
              <a:gd name="connsiteY173" fmla="*/ 4537434 h 4876790"/>
              <a:gd name="connsiteX174" fmla="*/ 2927090 w 4479683"/>
              <a:gd name="connsiteY174" fmla="*/ 3104950 h 4876790"/>
              <a:gd name="connsiteX175" fmla="*/ 2933281 w 4479683"/>
              <a:gd name="connsiteY175" fmla="*/ 3105264 h 4876790"/>
              <a:gd name="connsiteX176" fmla="*/ 3192085 w 4479683"/>
              <a:gd name="connsiteY176" fmla="*/ 3001871 h 4876790"/>
              <a:gd name="connsiteX177" fmla="*/ 3364592 w 4479683"/>
              <a:gd name="connsiteY177" fmla="*/ 3089224 h 4876790"/>
              <a:gd name="connsiteX178" fmla="*/ 3410588 w 4479683"/>
              <a:gd name="connsiteY178" fmla="*/ 3100207 h 4876790"/>
              <a:gd name="connsiteX179" fmla="*/ 3456737 w 4479683"/>
              <a:gd name="connsiteY179" fmla="*/ 3089148 h 4876790"/>
              <a:gd name="connsiteX180" fmla="*/ 3894296 w 4479683"/>
              <a:gd name="connsiteY180" fmla="*/ 2866596 h 4876790"/>
              <a:gd name="connsiteX181" fmla="*/ 3894296 w 4479683"/>
              <a:gd name="connsiteY181" fmla="*/ 4537434 h 4876790"/>
              <a:gd name="connsiteX182" fmla="*/ 4104132 w 4479683"/>
              <a:gd name="connsiteY182" fmla="*/ 2901649 h 4876790"/>
              <a:gd name="connsiteX183" fmla="*/ 4097941 w 4479683"/>
              <a:gd name="connsiteY183" fmla="*/ 2901963 h 4876790"/>
              <a:gd name="connsiteX184" fmla="*/ 4097941 w 4479683"/>
              <a:gd name="connsiteY184" fmla="*/ 2082098 h 4876790"/>
              <a:gd name="connsiteX185" fmla="*/ 4097941 w 4479683"/>
              <a:gd name="connsiteY185" fmla="*/ 2082060 h 4876790"/>
              <a:gd name="connsiteX186" fmla="*/ 3996128 w 4479683"/>
              <a:gd name="connsiteY186" fmla="*/ 1980248 h 4876790"/>
              <a:gd name="connsiteX187" fmla="*/ 3894316 w 4479683"/>
              <a:gd name="connsiteY187" fmla="*/ 2082060 h 4876790"/>
              <a:gd name="connsiteX188" fmla="*/ 3894316 w 4479683"/>
              <a:gd name="connsiteY188" fmla="*/ 2082089 h 4876790"/>
              <a:gd name="connsiteX189" fmla="*/ 3894316 w 4479683"/>
              <a:gd name="connsiteY189" fmla="*/ 2638158 h 4876790"/>
              <a:gd name="connsiteX190" fmla="*/ 3410503 w 4479683"/>
              <a:gd name="connsiteY190" fmla="*/ 2884227 h 4876790"/>
              <a:gd name="connsiteX191" fmla="*/ 3296469 w 4479683"/>
              <a:gd name="connsiteY191" fmla="*/ 2826487 h 4876790"/>
              <a:gd name="connsiteX192" fmla="*/ 3308880 w 4479683"/>
              <a:gd name="connsiteY192" fmla="*/ 2731103 h 4876790"/>
              <a:gd name="connsiteX193" fmla="*/ 3308880 w 4479683"/>
              <a:gd name="connsiteY193" fmla="*/ 1738436 h 4876790"/>
              <a:gd name="connsiteX194" fmla="*/ 3118800 w 4479683"/>
              <a:gd name="connsiteY194" fmla="*/ 1272645 h 4876790"/>
              <a:gd name="connsiteX195" fmla="*/ 3807305 w 4479683"/>
              <a:gd name="connsiteY195" fmla="*/ 1272645 h 4876790"/>
              <a:gd name="connsiteX196" fmla="*/ 4276097 w 4479683"/>
              <a:gd name="connsiteY196" fmla="*/ 1738436 h 4876790"/>
              <a:gd name="connsiteX197" fmla="*/ 4276097 w 4479683"/>
              <a:gd name="connsiteY197" fmla="*/ 2731113 h 4876790"/>
              <a:gd name="connsiteX198" fmla="*/ 4276106 w 4479683"/>
              <a:gd name="connsiteY198" fmla="*/ 2731113 h 4876790"/>
              <a:gd name="connsiteX199" fmla="*/ 4104132 w 4479683"/>
              <a:gd name="connsiteY199" fmla="*/ 2901649 h 487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4479683" h="4876790">
                <a:moveTo>
                  <a:pt x="3835918" y="1069753"/>
                </a:moveTo>
                <a:cubicBezTo>
                  <a:pt x="3891829" y="991152"/>
                  <a:pt x="3924862" y="895188"/>
                  <a:pt x="3924862" y="791594"/>
                </a:cubicBezTo>
                <a:lnTo>
                  <a:pt x="3924862" y="481060"/>
                </a:lnTo>
                <a:cubicBezTo>
                  <a:pt x="3924862" y="215798"/>
                  <a:pt x="3709064" y="0"/>
                  <a:pt x="3443802" y="0"/>
                </a:cubicBezTo>
                <a:lnTo>
                  <a:pt x="3377622" y="0"/>
                </a:lnTo>
                <a:cubicBezTo>
                  <a:pt x="3112361" y="0"/>
                  <a:pt x="2896562" y="215798"/>
                  <a:pt x="2896562" y="481060"/>
                </a:cubicBezTo>
                <a:lnTo>
                  <a:pt x="2896562" y="791585"/>
                </a:lnTo>
                <a:cubicBezTo>
                  <a:pt x="2896562" y="894864"/>
                  <a:pt x="2929385" y="990552"/>
                  <a:pt x="2984992" y="1069019"/>
                </a:cubicBezTo>
                <a:lnTo>
                  <a:pt x="2665581" y="1069019"/>
                </a:lnTo>
                <a:cubicBezTo>
                  <a:pt x="2721188" y="990552"/>
                  <a:pt x="2754021" y="894864"/>
                  <a:pt x="2754021" y="791585"/>
                </a:cubicBezTo>
                <a:lnTo>
                  <a:pt x="2754021" y="481060"/>
                </a:lnTo>
                <a:cubicBezTo>
                  <a:pt x="2754021" y="215798"/>
                  <a:pt x="2538222" y="0"/>
                  <a:pt x="2272960" y="0"/>
                </a:cubicBezTo>
                <a:lnTo>
                  <a:pt x="2206781" y="0"/>
                </a:lnTo>
                <a:cubicBezTo>
                  <a:pt x="1941519" y="0"/>
                  <a:pt x="1725721" y="215798"/>
                  <a:pt x="1725721" y="481060"/>
                </a:cubicBezTo>
                <a:lnTo>
                  <a:pt x="1725721" y="791585"/>
                </a:lnTo>
                <a:cubicBezTo>
                  <a:pt x="1725721" y="894864"/>
                  <a:pt x="1758553" y="990552"/>
                  <a:pt x="1814179" y="1069019"/>
                </a:cubicBezTo>
                <a:lnTo>
                  <a:pt x="1494768" y="1069019"/>
                </a:lnTo>
                <a:cubicBezTo>
                  <a:pt x="1550365" y="990552"/>
                  <a:pt x="1583188" y="894864"/>
                  <a:pt x="1583188" y="791585"/>
                </a:cubicBezTo>
                <a:lnTo>
                  <a:pt x="1583188" y="481060"/>
                </a:lnTo>
                <a:cubicBezTo>
                  <a:pt x="1583179" y="215798"/>
                  <a:pt x="1367380" y="0"/>
                  <a:pt x="1102119" y="0"/>
                </a:cubicBezTo>
                <a:lnTo>
                  <a:pt x="1035939" y="0"/>
                </a:lnTo>
                <a:cubicBezTo>
                  <a:pt x="770677" y="0"/>
                  <a:pt x="554879" y="215798"/>
                  <a:pt x="554879" y="481060"/>
                </a:cubicBezTo>
                <a:lnTo>
                  <a:pt x="554879" y="791585"/>
                </a:lnTo>
                <a:cubicBezTo>
                  <a:pt x="554879" y="895179"/>
                  <a:pt x="587902" y="991143"/>
                  <a:pt x="643823" y="1069743"/>
                </a:cubicBezTo>
                <a:cubicBezTo>
                  <a:pt x="286283" y="1084717"/>
                  <a:pt x="0" y="1378868"/>
                  <a:pt x="0" y="1738436"/>
                </a:cubicBezTo>
                <a:lnTo>
                  <a:pt x="0" y="2731103"/>
                </a:lnTo>
                <a:cubicBezTo>
                  <a:pt x="0" y="2937415"/>
                  <a:pt x="168488" y="3105264"/>
                  <a:pt x="375609" y="3105264"/>
                </a:cubicBezTo>
                <a:cubicBezTo>
                  <a:pt x="377695" y="3105264"/>
                  <a:pt x="379743" y="3105084"/>
                  <a:pt x="381800" y="3104950"/>
                </a:cubicBezTo>
                <a:lnTo>
                  <a:pt x="381800" y="4537424"/>
                </a:lnTo>
                <a:cubicBezTo>
                  <a:pt x="381800" y="4724553"/>
                  <a:pt x="534038" y="4876791"/>
                  <a:pt x="721166" y="4876791"/>
                </a:cubicBezTo>
                <a:lnTo>
                  <a:pt x="831456" y="4876791"/>
                </a:lnTo>
                <a:cubicBezTo>
                  <a:pt x="923858" y="4876791"/>
                  <a:pt x="1007755" y="4839672"/>
                  <a:pt x="1069010" y="4779559"/>
                </a:cubicBezTo>
                <a:cubicBezTo>
                  <a:pt x="1130275" y="4839672"/>
                  <a:pt x="1214171" y="4876791"/>
                  <a:pt x="1306563" y="4876791"/>
                </a:cubicBezTo>
                <a:lnTo>
                  <a:pt x="1416853" y="4876791"/>
                </a:lnTo>
                <a:cubicBezTo>
                  <a:pt x="1509274" y="4876791"/>
                  <a:pt x="1593047" y="4839510"/>
                  <a:pt x="1654312" y="4779369"/>
                </a:cubicBezTo>
                <a:cubicBezTo>
                  <a:pt x="1715586" y="4839567"/>
                  <a:pt x="1799501" y="4876791"/>
                  <a:pt x="1891979" y="4876791"/>
                </a:cubicBezTo>
                <a:lnTo>
                  <a:pt x="2002269" y="4876791"/>
                </a:lnTo>
                <a:cubicBezTo>
                  <a:pt x="2094671" y="4876791"/>
                  <a:pt x="2178568" y="4839672"/>
                  <a:pt x="2239823" y="4779559"/>
                </a:cubicBezTo>
                <a:cubicBezTo>
                  <a:pt x="2301088" y="4839672"/>
                  <a:pt x="2384984" y="4876791"/>
                  <a:pt x="2477386" y="4876791"/>
                </a:cubicBezTo>
                <a:lnTo>
                  <a:pt x="2587685" y="4876791"/>
                </a:lnTo>
                <a:cubicBezTo>
                  <a:pt x="2680164" y="4876791"/>
                  <a:pt x="2764088" y="4839567"/>
                  <a:pt x="2825353" y="4779369"/>
                </a:cubicBezTo>
                <a:cubicBezTo>
                  <a:pt x="2886599" y="4839510"/>
                  <a:pt x="2970371" y="4876791"/>
                  <a:pt x="3062802" y="4876791"/>
                </a:cubicBezTo>
                <a:lnTo>
                  <a:pt x="3173101" y="4876791"/>
                </a:lnTo>
                <a:cubicBezTo>
                  <a:pt x="3265494" y="4876791"/>
                  <a:pt x="3349400" y="4839672"/>
                  <a:pt x="3410655" y="4779559"/>
                </a:cubicBezTo>
                <a:cubicBezTo>
                  <a:pt x="3471920" y="4839672"/>
                  <a:pt x="3555816" y="4876791"/>
                  <a:pt x="3648218" y="4876791"/>
                </a:cubicBezTo>
                <a:lnTo>
                  <a:pt x="3758517" y="4876791"/>
                </a:lnTo>
                <a:cubicBezTo>
                  <a:pt x="3945646" y="4876791"/>
                  <a:pt x="4097884" y="4724553"/>
                  <a:pt x="4097884" y="4537424"/>
                </a:cubicBezTo>
                <a:lnTo>
                  <a:pt x="4097884" y="3104950"/>
                </a:lnTo>
                <a:cubicBezTo>
                  <a:pt x="4099941" y="3105074"/>
                  <a:pt x="4101989" y="3105264"/>
                  <a:pt x="4104075" y="3105264"/>
                </a:cubicBezTo>
                <a:cubicBezTo>
                  <a:pt x="4311177" y="3105264"/>
                  <a:pt x="4479684" y="2937415"/>
                  <a:pt x="4479684" y="2731103"/>
                </a:cubicBezTo>
                <a:lnTo>
                  <a:pt x="4479684" y="1738446"/>
                </a:lnTo>
                <a:cubicBezTo>
                  <a:pt x="4479741" y="1378868"/>
                  <a:pt x="4193457" y="1084726"/>
                  <a:pt x="3835918" y="1069753"/>
                </a:cubicBezTo>
                <a:close/>
                <a:moveTo>
                  <a:pt x="3100188" y="481060"/>
                </a:moveTo>
                <a:cubicBezTo>
                  <a:pt x="3100188" y="328079"/>
                  <a:pt x="3224651" y="203625"/>
                  <a:pt x="3377622" y="203625"/>
                </a:cubicBezTo>
                <a:lnTo>
                  <a:pt x="3443802" y="203625"/>
                </a:lnTo>
                <a:cubicBezTo>
                  <a:pt x="3596774" y="203625"/>
                  <a:pt x="3721237" y="328079"/>
                  <a:pt x="3721237" y="481060"/>
                </a:cubicBezTo>
                <a:lnTo>
                  <a:pt x="3721237" y="791585"/>
                </a:lnTo>
                <a:cubicBezTo>
                  <a:pt x="3721237" y="944566"/>
                  <a:pt x="3596774" y="1069019"/>
                  <a:pt x="3443802" y="1069019"/>
                </a:cubicBezTo>
                <a:lnTo>
                  <a:pt x="3377622" y="1069019"/>
                </a:lnTo>
                <a:cubicBezTo>
                  <a:pt x="3224651" y="1069019"/>
                  <a:pt x="3100188" y="944566"/>
                  <a:pt x="3100188" y="791585"/>
                </a:cubicBezTo>
                <a:lnTo>
                  <a:pt x="3100188" y="481060"/>
                </a:lnTo>
                <a:close/>
                <a:moveTo>
                  <a:pt x="1929346" y="481060"/>
                </a:moveTo>
                <a:cubicBezTo>
                  <a:pt x="1929346" y="328079"/>
                  <a:pt x="2053800" y="203625"/>
                  <a:pt x="2206781" y="203625"/>
                </a:cubicBezTo>
                <a:lnTo>
                  <a:pt x="2272960" y="203625"/>
                </a:lnTo>
                <a:cubicBezTo>
                  <a:pt x="2425932" y="203625"/>
                  <a:pt x="2550395" y="328079"/>
                  <a:pt x="2550395" y="481060"/>
                </a:cubicBezTo>
                <a:lnTo>
                  <a:pt x="2550395" y="791585"/>
                </a:lnTo>
                <a:cubicBezTo>
                  <a:pt x="2550395" y="944566"/>
                  <a:pt x="2425932" y="1069019"/>
                  <a:pt x="2272960" y="1069019"/>
                </a:cubicBezTo>
                <a:lnTo>
                  <a:pt x="2206781" y="1069019"/>
                </a:lnTo>
                <a:cubicBezTo>
                  <a:pt x="2053800" y="1069019"/>
                  <a:pt x="1929346" y="944566"/>
                  <a:pt x="1929346" y="791585"/>
                </a:cubicBezTo>
                <a:lnTo>
                  <a:pt x="1929346" y="481060"/>
                </a:lnTo>
                <a:close/>
                <a:moveTo>
                  <a:pt x="2475338" y="1272654"/>
                </a:moveTo>
                <a:lnTo>
                  <a:pt x="2239871" y="1659036"/>
                </a:lnTo>
                <a:lnTo>
                  <a:pt x="2004403" y="1272654"/>
                </a:lnTo>
                <a:lnTo>
                  <a:pt x="2475338" y="1272654"/>
                </a:lnTo>
                <a:close/>
                <a:moveTo>
                  <a:pt x="758504" y="481060"/>
                </a:moveTo>
                <a:cubicBezTo>
                  <a:pt x="758504" y="328079"/>
                  <a:pt x="882958" y="203625"/>
                  <a:pt x="1035939" y="203625"/>
                </a:cubicBezTo>
                <a:lnTo>
                  <a:pt x="1102119" y="203625"/>
                </a:lnTo>
                <a:cubicBezTo>
                  <a:pt x="1255100" y="203625"/>
                  <a:pt x="1379553" y="328079"/>
                  <a:pt x="1379553" y="481060"/>
                </a:cubicBezTo>
                <a:lnTo>
                  <a:pt x="1379553" y="791585"/>
                </a:lnTo>
                <a:cubicBezTo>
                  <a:pt x="1379553" y="944566"/>
                  <a:pt x="1255100" y="1069019"/>
                  <a:pt x="1102119" y="1069019"/>
                </a:cubicBezTo>
                <a:lnTo>
                  <a:pt x="1035939" y="1069019"/>
                </a:lnTo>
                <a:cubicBezTo>
                  <a:pt x="882958" y="1069019"/>
                  <a:pt x="758504" y="944566"/>
                  <a:pt x="758504" y="791585"/>
                </a:cubicBezTo>
                <a:lnTo>
                  <a:pt x="758504" y="481060"/>
                </a:lnTo>
                <a:close/>
                <a:moveTo>
                  <a:pt x="483613" y="1980248"/>
                </a:moveTo>
                <a:cubicBezTo>
                  <a:pt x="427377" y="1980248"/>
                  <a:pt x="381800" y="2025825"/>
                  <a:pt x="381800" y="2082060"/>
                </a:cubicBezTo>
                <a:lnTo>
                  <a:pt x="381800" y="2082089"/>
                </a:lnTo>
                <a:lnTo>
                  <a:pt x="381800" y="2901953"/>
                </a:lnTo>
                <a:cubicBezTo>
                  <a:pt x="379743" y="2901829"/>
                  <a:pt x="377695" y="2901639"/>
                  <a:pt x="375609" y="2901639"/>
                </a:cubicBezTo>
                <a:cubicBezTo>
                  <a:pt x="280778" y="2901639"/>
                  <a:pt x="203625" y="2825134"/>
                  <a:pt x="203625" y="2731103"/>
                </a:cubicBezTo>
                <a:lnTo>
                  <a:pt x="203625" y="1738436"/>
                </a:lnTo>
                <a:cubicBezTo>
                  <a:pt x="203625" y="1481595"/>
                  <a:pt x="413928" y="1272645"/>
                  <a:pt x="672417" y="1272645"/>
                </a:cubicBezTo>
                <a:lnTo>
                  <a:pt x="1360923" y="1272645"/>
                </a:lnTo>
                <a:cubicBezTo>
                  <a:pt x="1243375" y="1393222"/>
                  <a:pt x="1170851" y="1557528"/>
                  <a:pt x="1170851" y="1738436"/>
                </a:cubicBezTo>
                <a:lnTo>
                  <a:pt x="1170851" y="2731103"/>
                </a:lnTo>
                <a:cubicBezTo>
                  <a:pt x="1170851" y="2764060"/>
                  <a:pt x="1175195" y="2796016"/>
                  <a:pt x="1183262" y="2826487"/>
                </a:cubicBezTo>
                <a:lnTo>
                  <a:pt x="1069239" y="2884227"/>
                </a:lnTo>
                <a:lnTo>
                  <a:pt x="585416" y="2638168"/>
                </a:lnTo>
                <a:lnTo>
                  <a:pt x="585416" y="2082098"/>
                </a:lnTo>
                <a:lnTo>
                  <a:pt x="585416" y="2082060"/>
                </a:lnTo>
                <a:cubicBezTo>
                  <a:pt x="585426" y="2025825"/>
                  <a:pt x="539839" y="1980248"/>
                  <a:pt x="483613" y="1980248"/>
                </a:cubicBezTo>
                <a:close/>
                <a:moveTo>
                  <a:pt x="1552642" y="4537424"/>
                </a:moveTo>
                <a:cubicBezTo>
                  <a:pt x="1552642" y="4612291"/>
                  <a:pt x="1491748" y="4673184"/>
                  <a:pt x="1416891" y="4673184"/>
                </a:cubicBezTo>
                <a:lnTo>
                  <a:pt x="1306602" y="4673184"/>
                </a:lnTo>
                <a:cubicBezTo>
                  <a:pt x="1231754" y="4673184"/>
                  <a:pt x="1170851" y="4612291"/>
                  <a:pt x="1170851" y="4537434"/>
                </a:cubicBezTo>
                <a:lnTo>
                  <a:pt x="1170851" y="3418342"/>
                </a:lnTo>
                <a:cubicBezTo>
                  <a:pt x="1170851" y="3362106"/>
                  <a:pt x="1125274" y="3316529"/>
                  <a:pt x="1069038" y="3316529"/>
                </a:cubicBezTo>
                <a:cubicBezTo>
                  <a:pt x="1012812" y="3316529"/>
                  <a:pt x="967226" y="3362106"/>
                  <a:pt x="967226" y="3418342"/>
                </a:cubicBezTo>
                <a:lnTo>
                  <a:pt x="967226" y="4537434"/>
                </a:lnTo>
                <a:cubicBezTo>
                  <a:pt x="967226" y="4612291"/>
                  <a:pt x="906332" y="4673184"/>
                  <a:pt x="831475" y="4673184"/>
                </a:cubicBezTo>
                <a:lnTo>
                  <a:pt x="721166" y="4673184"/>
                </a:lnTo>
                <a:cubicBezTo>
                  <a:pt x="646319" y="4673184"/>
                  <a:pt x="585416" y="4612291"/>
                  <a:pt x="585416" y="4537434"/>
                </a:cubicBezTo>
                <a:lnTo>
                  <a:pt x="585416" y="2866616"/>
                </a:lnTo>
                <a:lnTo>
                  <a:pt x="1022975" y="3089158"/>
                </a:lnTo>
                <a:cubicBezTo>
                  <a:pt x="1037473" y="3096530"/>
                  <a:pt x="1053303" y="3100216"/>
                  <a:pt x="1069124" y="3100216"/>
                </a:cubicBezTo>
                <a:cubicBezTo>
                  <a:pt x="1084888" y="3100216"/>
                  <a:pt x="1100652" y="3096558"/>
                  <a:pt x="1115120" y="3089234"/>
                </a:cubicBezTo>
                <a:lnTo>
                  <a:pt x="1287628" y="3001880"/>
                </a:lnTo>
                <a:cubicBezTo>
                  <a:pt x="1355055" y="3065860"/>
                  <a:pt x="1446181" y="3105274"/>
                  <a:pt x="1546431" y="3105274"/>
                </a:cubicBezTo>
                <a:cubicBezTo>
                  <a:pt x="1548517" y="3105274"/>
                  <a:pt x="1550565" y="3105093"/>
                  <a:pt x="1552623" y="3104960"/>
                </a:cubicBezTo>
                <a:lnTo>
                  <a:pt x="1552623" y="4537424"/>
                </a:lnTo>
                <a:close/>
                <a:moveTo>
                  <a:pt x="2723474" y="4537434"/>
                </a:moveTo>
                <a:cubicBezTo>
                  <a:pt x="2723474" y="4612291"/>
                  <a:pt x="2662581" y="4673184"/>
                  <a:pt x="2587724" y="4673184"/>
                </a:cubicBezTo>
                <a:lnTo>
                  <a:pt x="2477424" y="4673184"/>
                </a:lnTo>
                <a:cubicBezTo>
                  <a:pt x="2402567" y="4673184"/>
                  <a:pt x="2341674" y="4612291"/>
                  <a:pt x="2341674" y="4537434"/>
                </a:cubicBezTo>
                <a:lnTo>
                  <a:pt x="2341674" y="3418342"/>
                </a:lnTo>
                <a:cubicBezTo>
                  <a:pt x="2341674" y="3362106"/>
                  <a:pt x="2296087" y="3316529"/>
                  <a:pt x="2239861" y="3316529"/>
                </a:cubicBezTo>
                <a:cubicBezTo>
                  <a:pt x="2183625" y="3316529"/>
                  <a:pt x="2138048" y="3362106"/>
                  <a:pt x="2138048" y="3418342"/>
                </a:cubicBezTo>
                <a:lnTo>
                  <a:pt x="2138048" y="4537434"/>
                </a:lnTo>
                <a:cubicBezTo>
                  <a:pt x="2138048" y="4612291"/>
                  <a:pt x="2077155" y="4673184"/>
                  <a:pt x="2002298" y="4673184"/>
                </a:cubicBezTo>
                <a:lnTo>
                  <a:pt x="1892008" y="4673184"/>
                </a:lnTo>
                <a:cubicBezTo>
                  <a:pt x="1817151" y="4673184"/>
                  <a:pt x="1756258" y="4612291"/>
                  <a:pt x="1756258" y="4537434"/>
                </a:cubicBezTo>
                <a:lnTo>
                  <a:pt x="1756258" y="2867702"/>
                </a:lnTo>
                <a:lnTo>
                  <a:pt x="2193779" y="3089234"/>
                </a:lnTo>
                <a:cubicBezTo>
                  <a:pt x="2208248" y="3096549"/>
                  <a:pt x="2224011" y="3100216"/>
                  <a:pt x="2239775" y="3100216"/>
                </a:cubicBezTo>
                <a:cubicBezTo>
                  <a:pt x="2255606" y="3100216"/>
                  <a:pt x="2271427" y="3096530"/>
                  <a:pt x="2285924" y="3089158"/>
                </a:cubicBezTo>
                <a:lnTo>
                  <a:pt x="2723464" y="2866606"/>
                </a:lnTo>
                <a:lnTo>
                  <a:pt x="2723464" y="4537434"/>
                </a:lnTo>
                <a:close/>
                <a:moveTo>
                  <a:pt x="2825287" y="1980248"/>
                </a:moveTo>
                <a:cubicBezTo>
                  <a:pt x="2769070" y="1980248"/>
                  <a:pt x="2723474" y="2025825"/>
                  <a:pt x="2723474" y="2082060"/>
                </a:cubicBezTo>
                <a:lnTo>
                  <a:pt x="2723474" y="2082089"/>
                </a:lnTo>
                <a:lnTo>
                  <a:pt x="2723474" y="2638158"/>
                </a:lnTo>
                <a:lnTo>
                  <a:pt x="2239661" y="2884227"/>
                </a:lnTo>
                <a:lnTo>
                  <a:pt x="1756258" y="2639463"/>
                </a:lnTo>
                <a:lnTo>
                  <a:pt x="1756258" y="2082089"/>
                </a:lnTo>
                <a:lnTo>
                  <a:pt x="1756258" y="2082060"/>
                </a:lnTo>
                <a:cubicBezTo>
                  <a:pt x="1756258" y="2025825"/>
                  <a:pt x="1710680" y="1980248"/>
                  <a:pt x="1654445" y="1980248"/>
                </a:cubicBezTo>
                <a:cubicBezTo>
                  <a:pt x="1598209" y="1980248"/>
                  <a:pt x="1552632" y="2025825"/>
                  <a:pt x="1552632" y="2082060"/>
                </a:cubicBezTo>
                <a:lnTo>
                  <a:pt x="1552632" y="2082089"/>
                </a:lnTo>
                <a:lnTo>
                  <a:pt x="1552632" y="2901953"/>
                </a:lnTo>
                <a:cubicBezTo>
                  <a:pt x="1550575" y="2901829"/>
                  <a:pt x="1548527" y="2901639"/>
                  <a:pt x="1546441" y="2901639"/>
                </a:cubicBezTo>
                <a:cubicBezTo>
                  <a:pt x="1451610" y="2901639"/>
                  <a:pt x="1374458" y="2825134"/>
                  <a:pt x="1374458" y="2731103"/>
                </a:cubicBezTo>
                <a:lnTo>
                  <a:pt x="1374458" y="1738436"/>
                </a:lnTo>
                <a:cubicBezTo>
                  <a:pt x="1374458" y="1506541"/>
                  <a:pt x="1545917" y="1313736"/>
                  <a:pt x="1769478" y="1278455"/>
                </a:cubicBezTo>
                <a:lnTo>
                  <a:pt x="2152926" y="1907658"/>
                </a:lnTo>
                <a:cubicBezTo>
                  <a:pt x="2171405" y="1937985"/>
                  <a:pt x="2204352" y="1956483"/>
                  <a:pt x="2239861" y="1956483"/>
                </a:cubicBezTo>
                <a:cubicBezTo>
                  <a:pt x="2275370" y="1956483"/>
                  <a:pt x="2308317" y="1937985"/>
                  <a:pt x="2326796" y="1907658"/>
                </a:cubicBezTo>
                <a:lnTo>
                  <a:pt x="2710244" y="1278455"/>
                </a:lnTo>
                <a:cubicBezTo>
                  <a:pt x="2933805" y="1313726"/>
                  <a:pt x="3105264" y="1506531"/>
                  <a:pt x="3105264" y="1738436"/>
                </a:cubicBezTo>
                <a:lnTo>
                  <a:pt x="3105264" y="2731103"/>
                </a:lnTo>
                <a:cubicBezTo>
                  <a:pt x="3105264" y="2825134"/>
                  <a:pt x="3028121" y="2901639"/>
                  <a:pt x="2933281" y="2901639"/>
                </a:cubicBezTo>
                <a:cubicBezTo>
                  <a:pt x="2931195" y="2901639"/>
                  <a:pt x="2929147" y="2901820"/>
                  <a:pt x="2927090" y="2901953"/>
                </a:cubicBezTo>
                <a:lnTo>
                  <a:pt x="2927090" y="2082089"/>
                </a:lnTo>
                <a:lnTo>
                  <a:pt x="2927090" y="2082060"/>
                </a:lnTo>
                <a:cubicBezTo>
                  <a:pt x="2927099" y="2025825"/>
                  <a:pt x="2881513" y="1980248"/>
                  <a:pt x="2825287" y="1980248"/>
                </a:cubicBezTo>
                <a:close/>
                <a:moveTo>
                  <a:pt x="3894316" y="4537434"/>
                </a:moveTo>
                <a:cubicBezTo>
                  <a:pt x="3894316" y="4612291"/>
                  <a:pt x="3833422" y="4673184"/>
                  <a:pt x="3758565" y="4673184"/>
                </a:cubicBezTo>
                <a:lnTo>
                  <a:pt x="3648266" y="4673184"/>
                </a:lnTo>
                <a:cubicBezTo>
                  <a:pt x="3573409" y="4673184"/>
                  <a:pt x="3512515" y="4612291"/>
                  <a:pt x="3512515" y="4537434"/>
                </a:cubicBezTo>
                <a:lnTo>
                  <a:pt x="3512515" y="3418342"/>
                </a:lnTo>
                <a:cubicBezTo>
                  <a:pt x="3512515" y="3362106"/>
                  <a:pt x="3466929" y="3316529"/>
                  <a:pt x="3410703" y="3316529"/>
                </a:cubicBezTo>
                <a:cubicBezTo>
                  <a:pt x="3354486" y="3316529"/>
                  <a:pt x="3308890" y="3362106"/>
                  <a:pt x="3308890" y="3418342"/>
                </a:cubicBezTo>
                <a:lnTo>
                  <a:pt x="3308890" y="4537434"/>
                </a:lnTo>
                <a:cubicBezTo>
                  <a:pt x="3308890" y="4612291"/>
                  <a:pt x="3247997" y="4673184"/>
                  <a:pt x="3173140" y="4673184"/>
                </a:cubicBezTo>
                <a:lnTo>
                  <a:pt x="3062840" y="4673184"/>
                </a:lnTo>
                <a:cubicBezTo>
                  <a:pt x="2987983" y="4673184"/>
                  <a:pt x="2927090" y="4612291"/>
                  <a:pt x="2927090" y="4537434"/>
                </a:cubicBezTo>
                <a:lnTo>
                  <a:pt x="2927090" y="3104950"/>
                </a:lnTo>
                <a:cubicBezTo>
                  <a:pt x="2929147" y="3105074"/>
                  <a:pt x="2931195" y="3105264"/>
                  <a:pt x="2933281" y="3105264"/>
                </a:cubicBezTo>
                <a:cubicBezTo>
                  <a:pt x="3033532" y="3105264"/>
                  <a:pt x="3124657" y="3065860"/>
                  <a:pt x="3192085" y="3001871"/>
                </a:cubicBezTo>
                <a:lnTo>
                  <a:pt x="3364592" y="3089224"/>
                </a:lnTo>
                <a:cubicBezTo>
                  <a:pt x="3379061" y="3096540"/>
                  <a:pt x="3394825" y="3100207"/>
                  <a:pt x="3410588" y="3100207"/>
                </a:cubicBezTo>
                <a:cubicBezTo>
                  <a:pt x="3426419" y="3100207"/>
                  <a:pt x="3442240" y="3096520"/>
                  <a:pt x="3456737" y="3089148"/>
                </a:cubicBezTo>
                <a:lnTo>
                  <a:pt x="3894296" y="2866596"/>
                </a:lnTo>
                <a:lnTo>
                  <a:pt x="3894296" y="4537434"/>
                </a:lnTo>
                <a:close/>
                <a:moveTo>
                  <a:pt x="4104132" y="2901649"/>
                </a:moveTo>
                <a:cubicBezTo>
                  <a:pt x="4102046" y="2901649"/>
                  <a:pt x="4099998" y="2901829"/>
                  <a:pt x="4097941" y="2901963"/>
                </a:cubicBezTo>
                <a:lnTo>
                  <a:pt x="4097941" y="2082098"/>
                </a:lnTo>
                <a:lnTo>
                  <a:pt x="4097941" y="2082060"/>
                </a:lnTo>
                <a:cubicBezTo>
                  <a:pt x="4097941" y="2025825"/>
                  <a:pt x="4052354" y="1980248"/>
                  <a:pt x="3996128" y="1980248"/>
                </a:cubicBezTo>
                <a:cubicBezTo>
                  <a:pt x="3939912" y="1980248"/>
                  <a:pt x="3894316" y="2025825"/>
                  <a:pt x="3894316" y="2082060"/>
                </a:cubicBezTo>
                <a:lnTo>
                  <a:pt x="3894316" y="2082089"/>
                </a:lnTo>
                <a:lnTo>
                  <a:pt x="3894316" y="2638158"/>
                </a:lnTo>
                <a:lnTo>
                  <a:pt x="3410503" y="2884227"/>
                </a:lnTo>
                <a:lnTo>
                  <a:pt x="3296469" y="2826487"/>
                </a:lnTo>
                <a:cubicBezTo>
                  <a:pt x="3304547" y="2796026"/>
                  <a:pt x="3308880" y="2764060"/>
                  <a:pt x="3308880" y="2731103"/>
                </a:cubicBezTo>
                <a:lnTo>
                  <a:pt x="3308880" y="1738436"/>
                </a:lnTo>
                <a:cubicBezTo>
                  <a:pt x="3308880" y="1557528"/>
                  <a:pt x="3236348" y="1393222"/>
                  <a:pt x="3118800" y="1272645"/>
                </a:cubicBezTo>
                <a:lnTo>
                  <a:pt x="3807305" y="1272645"/>
                </a:lnTo>
                <a:cubicBezTo>
                  <a:pt x="4065804" y="1272645"/>
                  <a:pt x="4276097" y="1481595"/>
                  <a:pt x="4276097" y="1738436"/>
                </a:cubicBezTo>
                <a:lnTo>
                  <a:pt x="4276097" y="2731113"/>
                </a:lnTo>
                <a:lnTo>
                  <a:pt x="4276106" y="2731113"/>
                </a:lnTo>
                <a:cubicBezTo>
                  <a:pt x="4276116" y="2825144"/>
                  <a:pt x="4198973" y="2901649"/>
                  <a:pt x="4104132" y="2901649"/>
                </a:cubicBezTo>
                <a:close/>
              </a:path>
            </a:pathLst>
          </a:custGeom>
          <a:solidFill>
            <a:srgbClr val="FFFFFF"/>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62626"/>
              </a:solidFill>
              <a:effectLst/>
              <a:uLnTx/>
              <a:uFillTx/>
              <a:latin typeface="Roboto"/>
              <a:ea typeface="Roboto"/>
              <a:cs typeface="Arial"/>
            </a:endParaRPr>
          </a:p>
        </p:txBody>
      </p:sp>
      <p:sp>
        <p:nvSpPr>
          <p:cNvPr id="83" name="Oval 15">
            <a:extLst>
              <a:ext uri="{FF2B5EF4-FFF2-40B4-BE49-F238E27FC236}">
                <a16:creationId xmlns:a16="http://schemas.microsoft.com/office/drawing/2014/main" id="{27E8487C-B761-E95E-33F2-0AD8D4E3B29C}"/>
              </a:ext>
            </a:extLst>
          </p:cNvPr>
          <p:cNvSpPr>
            <a:spLocks noChangeArrowheads="1"/>
          </p:cNvSpPr>
          <p:nvPr/>
        </p:nvSpPr>
        <p:spPr bwMode="auto">
          <a:xfrm>
            <a:off x="4839273" y="2835849"/>
            <a:ext cx="1896936" cy="1631064"/>
          </a:xfrm>
          <a:prstGeom prst="ellipse">
            <a:avLst/>
          </a:prstGeom>
          <a:solidFill>
            <a:schemeClr val="tx2">
              <a:lumMod val="75000"/>
              <a:lumOff val="25000"/>
            </a:schemeClr>
          </a:solidFill>
          <a:ln w="38100">
            <a:solidFill>
              <a:srgbClr val="FFFFFF"/>
            </a:solidFill>
            <a:round/>
          </a:ln>
        </p:spPr>
        <p:txBody>
          <a:bodyPr vert="horz" wrap="square" lIns="121920" tIns="60960" rIns="121920" bIns="60960" numCol="1" anchor="ctr"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Roboto"/>
              <a:ea typeface="Roboto"/>
              <a:cs typeface="Arial"/>
            </a:endParaRPr>
          </a:p>
        </p:txBody>
      </p:sp>
      <p:cxnSp>
        <p:nvCxnSpPr>
          <p:cNvPr id="87" name="Straight Connector 86">
            <a:extLst>
              <a:ext uri="{FF2B5EF4-FFF2-40B4-BE49-F238E27FC236}">
                <a16:creationId xmlns:a16="http://schemas.microsoft.com/office/drawing/2014/main" id="{D91E5A04-0CD0-B643-5F45-87483E812902}"/>
              </a:ext>
            </a:extLst>
          </p:cNvPr>
          <p:cNvCxnSpPr>
            <a:cxnSpLocks/>
          </p:cNvCxnSpPr>
          <p:nvPr/>
        </p:nvCxnSpPr>
        <p:spPr>
          <a:xfrm flipH="1">
            <a:off x="6824724" y="1111190"/>
            <a:ext cx="966055" cy="0"/>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0" name="Inhaltsplatzhalter 4">
            <a:extLst>
              <a:ext uri="{FF2B5EF4-FFF2-40B4-BE49-F238E27FC236}">
                <a16:creationId xmlns:a16="http://schemas.microsoft.com/office/drawing/2014/main" id="{21A4A858-F49B-F64A-C4F3-BB0E1E6A3197}"/>
              </a:ext>
            </a:extLst>
          </p:cNvPr>
          <p:cNvSpPr txBox="1"/>
          <p:nvPr/>
        </p:nvSpPr>
        <p:spPr>
          <a:xfrm>
            <a:off x="7979331" y="944826"/>
            <a:ext cx="3871514" cy="769441"/>
          </a:xfrm>
          <a:prstGeom prst="rect">
            <a:avLst/>
          </a:prstGeom>
        </p:spPr>
        <p:txBody>
          <a:bodyPr wrap="square" lIns="0" tIns="0" rIns="0" bIns="0" anchor="b">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808000"/>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$11.1M</a:t>
            </a:r>
            <a:br>
              <a:rPr kumimoji="0" lang="en-US" sz="1600" b="1" i="0" u="none" strike="noStrike" kern="1200" cap="none" spc="0" normalizeH="0" baseline="0" noProof="0">
                <a:ln>
                  <a:noFill/>
                </a:ln>
                <a:solidFill>
                  <a:srgbClr val="F89E46"/>
                </a:solidFill>
                <a:effectLst/>
                <a:uLnTx/>
                <a:uFillTx/>
                <a:latin typeface="Century Gothic" panose="020B0502020202020204" pitchFamily="34" charset="0"/>
                <a:ea typeface="+mn-ea"/>
                <a:cs typeface="Roboto"/>
              </a:rPr>
            </a:br>
            <a:r>
              <a:rPr kumimoji="0" lang="en-US" sz="16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3% Salary Adjustment &amp; Classification and Compensation Study </a:t>
            </a:r>
          </a:p>
        </p:txBody>
      </p:sp>
      <p:pic>
        <p:nvPicPr>
          <p:cNvPr id="91" name="Graphic 90" descr="Piggy Bank outline">
            <a:extLst>
              <a:ext uri="{FF2B5EF4-FFF2-40B4-BE49-F238E27FC236}">
                <a16:creationId xmlns:a16="http://schemas.microsoft.com/office/drawing/2014/main" id="{E24C6F2F-F17A-7093-8F46-837CCCA56E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3518" y="4106643"/>
            <a:ext cx="1154175" cy="1197505"/>
          </a:xfrm>
          <a:prstGeom prst="rect">
            <a:avLst/>
          </a:prstGeom>
        </p:spPr>
      </p:pic>
      <p:sp>
        <p:nvSpPr>
          <p:cNvPr id="92" name="Freeform 10">
            <a:extLst>
              <a:ext uri="{FF2B5EF4-FFF2-40B4-BE49-F238E27FC236}">
                <a16:creationId xmlns:a16="http://schemas.microsoft.com/office/drawing/2014/main" id="{FECACA1F-B430-024A-5C1A-D26E881D8A37}"/>
              </a:ext>
            </a:extLst>
          </p:cNvPr>
          <p:cNvSpPr>
            <a:spLocks noEditPoints="1"/>
          </p:cNvSpPr>
          <p:nvPr/>
        </p:nvSpPr>
        <p:spPr bwMode="auto">
          <a:xfrm>
            <a:off x="5368755" y="5484163"/>
            <a:ext cx="910109" cy="905680"/>
          </a:xfrm>
          <a:custGeom>
            <a:avLst/>
            <a:gdLst>
              <a:gd name="T0" fmla="*/ 5998 w 6268"/>
              <a:gd name="T1" fmla="*/ 2349 h 6234"/>
              <a:gd name="T2" fmla="*/ 5864 w 6268"/>
              <a:gd name="T3" fmla="*/ 1789 h 6234"/>
              <a:gd name="T4" fmla="*/ 5601 w 6268"/>
              <a:gd name="T5" fmla="*/ 1281 h 6234"/>
              <a:gd name="T6" fmla="*/ 5195 w 6268"/>
              <a:gd name="T7" fmla="*/ 832 h 6234"/>
              <a:gd name="T8" fmla="*/ 4675 w 6268"/>
              <a:gd name="T9" fmla="*/ 489 h 6234"/>
              <a:gd name="T10" fmla="*/ 4082 w 6268"/>
              <a:gd name="T11" fmla="*/ 293 h 6234"/>
              <a:gd name="T12" fmla="*/ 3770 w 6268"/>
              <a:gd name="T13" fmla="*/ 255 h 6234"/>
              <a:gd name="T14" fmla="*/ 4120 w 6268"/>
              <a:gd name="T15" fmla="*/ 45 h 6234"/>
              <a:gd name="T16" fmla="*/ 4723 w 6268"/>
              <a:gd name="T17" fmla="*/ 234 h 6234"/>
              <a:gd name="T18" fmla="*/ 5261 w 6268"/>
              <a:gd name="T19" fmla="*/ 558 h 6234"/>
              <a:gd name="T20" fmla="*/ 5712 w 6268"/>
              <a:gd name="T21" fmla="*/ 1007 h 6234"/>
              <a:gd name="T22" fmla="*/ 6036 w 6268"/>
              <a:gd name="T23" fmla="*/ 1548 h 6234"/>
              <a:gd name="T24" fmla="*/ 6223 w 6268"/>
              <a:gd name="T25" fmla="*/ 2146 h 6234"/>
              <a:gd name="T26" fmla="*/ 6261 w 6268"/>
              <a:gd name="T27" fmla="*/ 2654 h 6234"/>
              <a:gd name="T28" fmla="*/ 6173 w 6268"/>
              <a:gd name="T29" fmla="*/ 2741 h 6234"/>
              <a:gd name="T30" fmla="*/ 3581 w 6268"/>
              <a:gd name="T31" fmla="*/ 2727 h 6234"/>
              <a:gd name="T32" fmla="*/ 3518 w 6268"/>
              <a:gd name="T33" fmla="*/ 2621 h 6234"/>
              <a:gd name="T34" fmla="*/ 3553 w 6268"/>
              <a:gd name="T35" fmla="*/ 35 h 6234"/>
              <a:gd name="T36" fmla="*/ 3643 w 6268"/>
              <a:gd name="T37" fmla="*/ 0 h 6234"/>
              <a:gd name="T38" fmla="*/ 2346 w 6268"/>
              <a:gd name="T39" fmla="*/ 867 h 6234"/>
              <a:gd name="T40" fmla="*/ 1701 w 6268"/>
              <a:gd name="T41" fmla="*/ 1082 h 6234"/>
              <a:gd name="T42" fmla="*/ 1143 w 6268"/>
              <a:gd name="T43" fmla="*/ 1451 h 6234"/>
              <a:gd name="T44" fmla="*/ 699 w 6268"/>
              <a:gd name="T45" fmla="*/ 1947 h 6234"/>
              <a:gd name="T46" fmla="*/ 394 w 6268"/>
              <a:gd name="T47" fmla="*/ 2547 h 6234"/>
              <a:gd name="T48" fmla="*/ 257 w 6268"/>
              <a:gd name="T49" fmla="*/ 3226 h 6234"/>
              <a:gd name="T50" fmla="*/ 302 w 6268"/>
              <a:gd name="T51" fmla="*/ 3923 h 6234"/>
              <a:gd name="T52" fmla="*/ 522 w 6268"/>
              <a:gd name="T53" fmla="*/ 4558 h 6234"/>
              <a:gd name="T54" fmla="*/ 893 w 6268"/>
              <a:gd name="T55" fmla="*/ 5106 h 6234"/>
              <a:gd name="T56" fmla="*/ 1384 w 6268"/>
              <a:gd name="T57" fmla="*/ 5541 h 6234"/>
              <a:gd name="T58" fmla="*/ 1977 w 6268"/>
              <a:gd name="T59" fmla="*/ 5841 h 6234"/>
              <a:gd name="T60" fmla="*/ 2644 w 6268"/>
              <a:gd name="T61" fmla="*/ 5978 h 6234"/>
              <a:gd name="T62" fmla="*/ 3343 w 6268"/>
              <a:gd name="T63" fmla="*/ 5931 h 6234"/>
              <a:gd name="T64" fmla="*/ 3983 w 6268"/>
              <a:gd name="T65" fmla="*/ 5704 h 6234"/>
              <a:gd name="T66" fmla="*/ 4529 w 6268"/>
              <a:gd name="T67" fmla="*/ 5326 h 6234"/>
              <a:gd name="T68" fmla="*/ 4966 w 6268"/>
              <a:gd name="T69" fmla="*/ 4816 h 6234"/>
              <a:gd name="T70" fmla="*/ 5256 w 6268"/>
              <a:gd name="T71" fmla="*/ 4211 h 6234"/>
              <a:gd name="T72" fmla="*/ 5384 w 6268"/>
              <a:gd name="T73" fmla="*/ 3528 h 6234"/>
              <a:gd name="T74" fmla="*/ 2729 w 6268"/>
              <a:gd name="T75" fmla="*/ 3490 h 6234"/>
              <a:gd name="T76" fmla="*/ 2693 w 6268"/>
              <a:gd name="T77" fmla="*/ 827 h 6234"/>
              <a:gd name="T78" fmla="*/ 2854 w 6268"/>
              <a:gd name="T79" fmla="*/ 577 h 6234"/>
              <a:gd name="T80" fmla="*/ 2941 w 6268"/>
              <a:gd name="T81" fmla="*/ 664 h 6234"/>
              <a:gd name="T82" fmla="*/ 5545 w 6268"/>
              <a:gd name="T83" fmla="*/ 3282 h 6234"/>
              <a:gd name="T84" fmla="*/ 5634 w 6268"/>
              <a:gd name="T85" fmla="*/ 3372 h 6234"/>
              <a:gd name="T86" fmla="*/ 5585 w 6268"/>
              <a:gd name="T87" fmla="*/ 3951 h 6234"/>
              <a:gd name="T88" fmla="*/ 5363 w 6268"/>
              <a:gd name="T89" fmla="*/ 4624 h 6234"/>
              <a:gd name="T90" fmla="*/ 4987 w 6268"/>
              <a:gd name="T91" fmla="*/ 5213 h 6234"/>
              <a:gd name="T92" fmla="*/ 4484 w 6268"/>
              <a:gd name="T93" fmla="*/ 5688 h 6234"/>
              <a:gd name="T94" fmla="*/ 3874 w 6268"/>
              <a:gd name="T95" fmla="*/ 6030 h 6234"/>
              <a:gd name="T96" fmla="*/ 3185 w 6268"/>
              <a:gd name="T97" fmla="*/ 6212 h 6234"/>
              <a:gd name="T98" fmla="*/ 2452 w 6268"/>
              <a:gd name="T99" fmla="*/ 6212 h 6234"/>
              <a:gd name="T100" fmla="*/ 1762 w 6268"/>
              <a:gd name="T101" fmla="*/ 6030 h 6234"/>
              <a:gd name="T102" fmla="*/ 1153 w 6268"/>
              <a:gd name="T103" fmla="*/ 5688 h 6234"/>
              <a:gd name="T104" fmla="*/ 652 w 6268"/>
              <a:gd name="T105" fmla="*/ 5213 h 6234"/>
              <a:gd name="T106" fmla="*/ 276 w 6268"/>
              <a:gd name="T107" fmla="*/ 4624 h 6234"/>
              <a:gd name="T108" fmla="*/ 52 w 6268"/>
              <a:gd name="T109" fmla="*/ 3951 h 6234"/>
              <a:gd name="T110" fmla="*/ 5 w 6268"/>
              <a:gd name="T111" fmla="*/ 3218 h 6234"/>
              <a:gd name="T112" fmla="*/ 142 w 6268"/>
              <a:gd name="T113" fmla="*/ 2510 h 6234"/>
              <a:gd name="T114" fmla="*/ 446 w 6268"/>
              <a:gd name="T115" fmla="*/ 1874 h 6234"/>
              <a:gd name="T116" fmla="*/ 888 w 6268"/>
              <a:gd name="T117" fmla="*/ 1342 h 6234"/>
              <a:gd name="T118" fmla="*/ 1446 w 6268"/>
              <a:gd name="T119" fmla="*/ 929 h 6234"/>
              <a:gd name="T120" fmla="*/ 2098 w 6268"/>
              <a:gd name="T121" fmla="*/ 666 h 6234"/>
              <a:gd name="T122" fmla="*/ 2818 w 6268"/>
              <a:gd name="T123" fmla="*/ 572 h 6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68" h="6234">
                <a:moveTo>
                  <a:pt x="3770" y="255"/>
                </a:moveTo>
                <a:lnTo>
                  <a:pt x="3770" y="2495"/>
                </a:lnTo>
                <a:lnTo>
                  <a:pt x="6012" y="2495"/>
                </a:lnTo>
                <a:lnTo>
                  <a:pt x="5998" y="2349"/>
                </a:lnTo>
                <a:lnTo>
                  <a:pt x="5977" y="2207"/>
                </a:lnTo>
                <a:lnTo>
                  <a:pt x="5949" y="2065"/>
                </a:lnTo>
                <a:lnTo>
                  <a:pt x="5911" y="1928"/>
                </a:lnTo>
                <a:lnTo>
                  <a:pt x="5864" y="1789"/>
                </a:lnTo>
                <a:lnTo>
                  <a:pt x="5812" y="1656"/>
                </a:lnTo>
                <a:lnTo>
                  <a:pt x="5748" y="1529"/>
                </a:lnTo>
                <a:lnTo>
                  <a:pt x="5677" y="1404"/>
                </a:lnTo>
                <a:lnTo>
                  <a:pt x="5601" y="1281"/>
                </a:lnTo>
                <a:lnTo>
                  <a:pt x="5514" y="1163"/>
                </a:lnTo>
                <a:lnTo>
                  <a:pt x="5422" y="1052"/>
                </a:lnTo>
                <a:lnTo>
                  <a:pt x="5311" y="938"/>
                </a:lnTo>
                <a:lnTo>
                  <a:pt x="5195" y="832"/>
                </a:lnTo>
                <a:lnTo>
                  <a:pt x="5072" y="733"/>
                </a:lnTo>
                <a:lnTo>
                  <a:pt x="4947" y="643"/>
                </a:lnTo>
                <a:lnTo>
                  <a:pt x="4810" y="560"/>
                </a:lnTo>
                <a:lnTo>
                  <a:pt x="4675" y="489"/>
                </a:lnTo>
                <a:lnTo>
                  <a:pt x="4534" y="425"/>
                </a:lnTo>
                <a:lnTo>
                  <a:pt x="4387" y="371"/>
                </a:lnTo>
                <a:lnTo>
                  <a:pt x="4236" y="328"/>
                </a:lnTo>
                <a:lnTo>
                  <a:pt x="4082" y="293"/>
                </a:lnTo>
                <a:lnTo>
                  <a:pt x="3926" y="269"/>
                </a:lnTo>
                <a:lnTo>
                  <a:pt x="3770" y="255"/>
                </a:lnTo>
                <a:lnTo>
                  <a:pt x="3770" y="255"/>
                </a:lnTo>
                <a:lnTo>
                  <a:pt x="3770" y="255"/>
                </a:lnTo>
                <a:close/>
                <a:moveTo>
                  <a:pt x="3643" y="0"/>
                </a:moveTo>
                <a:lnTo>
                  <a:pt x="3806" y="5"/>
                </a:lnTo>
                <a:lnTo>
                  <a:pt x="3964" y="19"/>
                </a:lnTo>
                <a:lnTo>
                  <a:pt x="4120" y="45"/>
                </a:lnTo>
                <a:lnTo>
                  <a:pt x="4276" y="78"/>
                </a:lnTo>
                <a:lnTo>
                  <a:pt x="4427" y="121"/>
                </a:lnTo>
                <a:lnTo>
                  <a:pt x="4576" y="172"/>
                </a:lnTo>
                <a:lnTo>
                  <a:pt x="4723" y="234"/>
                </a:lnTo>
                <a:lnTo>
                  <a:pt x="4862" y="300"/>
                </a:lnTo>
                <a:lnTo>
                  <a:pt x="5001" y="378"/>
                </a:lnTo>
                <a:lnTo>
                  <a:pt x="5131" y="463"/>
                </a:lnTo>
                <a:lnTo>
                  <a:pt x="5261" y="558"/>
                </a:lnTo>
                <a:lnTo>
                  <a:pt x="5384" y="659"/>
                </a:lnTo>
                <a:lnTo>
                  <a:pt x="5497" y="768"/>
                </a:lnTo>
                <a:lnTo>
                  <a:pt x="5611" y="884"/>
                </a:lnTo>
                <a:lnTo>
                  <a:pt x="5712" y="1007"/>
                </a:lnTo>
                <a:lnTo>
                  <a:pt x="5805" y="1134"/>
                </a:lnTo>
                <a:lnTo>
                  <a:pt x="5890" y="1269"/>
                </a:lnTo>
                <a:lnTo>
                  <a:pt x="5970" y="1406"/>
                </a:lnTo>
                <a:lnTo>
                  <a:pt x="6036" y="1548"/>
                </a:lnTo>
                <a:lnTo>
                  <a:pt x="6098" y="1692"/>
                </a:lnTo>
                <a:lnTo>
                  <a:pt x="6147" y="1841"/>
                </a:lnTo>
                <a:lnTo>
                  <a:pt x="6192" y="1992"/>
                </a:lnTo>
                <a:lnTo>
                  <a:pt x="6223" y="2146"/>
                </a:lnTo>
                <a:lnTo>
                  <a:pt x="6246" y="2304"/>
                </a:lnTo>
                <a:lnTo>
                  <a:pt x="6261" y="2460"/>
                </a:lnTo>
                <a:lnTo>
                  <a:pt x="6268" y="2621"/>
                </a:lnTo>
                <a:lnTo>
                  <a:pt x="6261" y="2654"/>
                </a:lnTo>
                <a:lnTo>
                  <a:pt x="6249" y="2682"/>
                </a:lnTo>
                <a:lnTo>
                  <a:pt x="6230" y="2710"/>
                </a:lnTo>
                <a:lnTo>
                  <a:pt x="6204" y="2727"/>
                </a:lnTo>
                <a:lnTo>
                  <a:pt x="6173" y="2741"/>
                </a:lnTo>
                <a:lnTo>
                  <a:pt x="6140" y="2746"/>
                </a:lnTo>
                <a:lnTo>
                  <a:pt x="3643" y="2746"/>
                </a:lnTo>
                <a:lnTo>
                  <a:pt x="3612" y="2741"/>
                </a:lnTo>
                <a:lnTo>
                  <a:pt x="3581" y="2727"/>
                </a:lnTo>
                <a:lnTo>
                  <a:pt x="3553" y="2710"/>
                </a:lnTo>
                <a:lnTo>
                  <a:pt x="3537" y="2682"/>
                </a:lnTo>
                <a:lnTo>
                  <a:pt x="3522" y="2654"/>
                </a:lnTo>
                <a:lnTo>
                  <a:pt x="3518" y="2621"/>
                </a:lnTo>
                <a:lnTo>
                  <a:pt x="3518" y="125"/>
                </a:lnTo>
                <a:lnTo>
                  <a:pt x="3522" y="92"/>
                </a:lnTo>
                <a:lnTo>
                  <a:pt x="3537" y="61"/>
                </a:lnTo>
                <a:lnTo>
                  <a:pt x="3553" y="35"/>
                </a:lnTo>
                <a:lnTo>
                  <a:pt x="3581" y="19"/>
                </a:lnTo>
                <a:lnTo>
                  <a:pt x="3612" y="5"/>
                </a:lnTo>
                <a:lnTo>
                  <a:pt x="3643" y="0"/>
                </a:lnTo>
                <a:lnTo>
                  <a:pt x="3643" y="0"/>
                </a:lnTo>
                <a:lnTo>
                  <a:pt x="3643" y="0"/>
                </a:lnTo>
                <a:close/>
                <a:moveTo>
                  <a:pt x="2693" y="827"/>
                </a:moveTo>
                <a:lnTo>
                  <a:pt x="2518" y="839"/>
                </a:lnTo>
                <a:lnTo>
                  <a:pt x="2346" y="867"/>
                </a:lnTo>
                <a:lnTo>
                  <a:pt x="2178" y="905"/>
                </a:lnTo>
                <a:lnTo>
                  <a:pt x="2013" y="952"/>
                </a:lnTo>
                <a:lnTo>
                  <a:pt x="1854" y="1011"/>
                </a:lnTo>
                <a:lnTo>
                  <a:pt x="1701" y="1082"/>
                </a:lnTo>
                <a:lnTo>
                  <a:pt x="1552" y="1160"/>
                </a:lnTo>
                <a:lnTo>
                  <a:pt x="1410" y="1248"/>
                </a:lnTo>
                <a:lnTo>
                  <a:pt x="1273" y="1345"/>
                </a:lnTo>
                <a:lnTo>
                  <a:pt x="1143" y="1451"/>
                </a:lnTo>
                <a:lnTo>
                  <a:pt x="1020" y="1562"/>
                </a:lnTo>
                <a:lnTo>
                  <a:pt x="907" y="1685"/>
                </a:lnTo>
                <a:lnTo>
                  <a:pt x="798" y="1812"/>
                </a:lnTo>
                <a:lnTo>
                  <a:pt x="699" y="1947"/>
                </a:lnTo>
                <a:lnTo>
                  <a:pt x="609" y="2089"/>
                </a:lnTo>
                <a:lnTo>
                  <a:pt x="529" y="2238"/>
                </a:lnTo>
                <a:lnTo>
                  <a:pt x="458" y="2389"/>
                </a:lnTo>
                <a:lnTo>
                  <a:pt x="394" y="2547"/>
                </a:lnTo>
                <a:lnTo>
                  <a:pt x="342" y="2713"/>
                </a:lnTo>
                <a:lnTo>
                  <a:pt x="305" y="2878"/>
                </a:lnTo>
                <a:lnTo>
                  <a:pt x="274" y="3048"/>
                </a:lnTo>
                <a:lnTo>
                  <a:pt x="257" y="3226"/>
                </a:lnTo>
                <a:lnTo>
                  <a:pt x="253" y="3405"/>
                </a:lnTo>
                <a:lnTo>
                  <a:pt x="257" y="3580"/>
                </a:lnTo>
                <a:lnTo>
                  <a:pt x="274" y="3752"/>
                </a:lnTo>
                <a:lnTo>
                  <a:pt x="302" y="3923"/>
                </a:lnTo>
                <a:lnTo>
                  <a:pt x="342" y="4088"/>
                </a:lnTo>
                <a:lnTo>
                  <a:pt x="394" y="4249"/>
                </a:lnTo>
                <a:lnTo>
                  <a:pt x="453" y="4405"/>
                </a:lnTo>
                <a:lnTo>
                  <a:pt x="522" y="4558"/>
                </a:lnTo>
                <a:lnTo>
                  <a:pt x="602" y="4705"/>
                </a:lnTo>
                <a:lnTo>
                  <a:pt x="690" y="4844"/>
                </a:lnTo>
                <a:lnTo>
                  <a:pt x="787" y="4979"/>
                </a:lnTo>
                <a:lnTo>
                  <a:pt x="893" y="5106"/>
                </a:lnTo>
                <a:lnTo>
                  <a:pt x="1004" y="5227"/>
                </a:lnTo>
                <a:lnTo>
                  <a:pt x="1122" y="5340"/>
                </a:lnTo>
                <a:lnTo>
                  <a:pt x="1250" y="5444"/>
                </a:lnTo>
                <a:lnTo>
                  <a:pt x="1384" y="5541"/>
                </a:lnTo>
                <a:lnTo>
                  <a:pt x="1524" y="5631"/>
                </a:lnTo>
                <a:lnTo>
                  <a:pt x="1670" y="5709"/>
                </a:lnTo>
                <a:lnTo>
                  <a:pt x="1821" y="5780"/>
                </a:lnTo>
                <a:lnTo>
                  <a:pt x="1977" y="5841"/>
                </a:lnTo>
                <a:lnTo>
                  <a:pt x="2136" y="5891"/>
                </a:lnTo>
                <a:lnTo>
                  <a:pt x="2301" y="5931"/>
                </a:lnTo>
                <a:lnTo>
                  <a:pt x="2469" y="5960"/>
                </a:lnTo>
                <a:lnTo>
                  <a:pt x="2644" y="5978"/>
                </a:lnTo>
                <a:lnTo>
                  <a:pt x="2818" y="5983"/>
                </a:lnTo>
                <a:lnTo>
                  <a:pt x="2998" y="5978"/>
                </a:lnTo>
                <a:lnTo>
                  <a:pt x="3173" y="5960"/>
                </a:lnTo>
                <a:lnTo>
                  <a:pt x="3343" y="5931"/>
                </a:lnTo>
                <a:lnTo>
                  <a:pt x="3511" y="5889"/>
                </a:lnTo>
                <a:lnTo>
                  <a:pt x="3671" y="5837"/>
                </a:lnTo>
                <a:lnTo>
                  <a:pt x="3829" y="5775"/>
                </a:lnTo>
                <a:lnTo>
                  <a:pt x="3983" y="5704"/>
                </a:lnTo>
                <a:lnTo>
                  <a:pt x="4127" y="5622"/>
                </a:lnTo>
                <a:lnTo>
                  <a:pt x="4269" y="5532"/>
                </a:lnTo>
                <a:lnTo>
                  <a:pt x="4404" y="5430"/>
                </a:lnTo>
                <a:lnTo>
                  <a:pt x="4529" y="5326"/>
                </a:lnTo>
                <a:lnTo>
                  <a:pt x="4652" y="5208"/>
                </a:lnTo>
                <a:lnTo>
                  <a:pt x="4763" y="5088"/>
                </a:lnTo>
                <a:lnTo>
                  <a:pt x="4869" y="4955"/>
                </a:lnTo>
                <a:lnTo>
                  <a:pt x="4966" y="4816"/>
                </a:lnTo>
                <a:lnTo>
                  <a:pt x="5051" y="4674"/>
                </a:lnTo>
                <a:lnTo>
                  <a:pt x="5131" y="4525"/>
                </a:lnTo>
                <a:lnTo>
                  <a:pt x="5200" y="4372"/>
                </a:lnTo>
                <a:lnTo>
                  <a:pt x="5256" y="4211"/>
                </a:lnTo>
                <a:lnTo>
                  <a:pt x="5306" y="4045"/>
                </a:lnTo>
                <a:lnTo>
                  <a:pt x="5344" y="3880"/>
                </a:lnTo>
                <a:lnTo>
                  <a:pt x="5370" y="3705"/>
                </a:lnTo>
                <a:lnTo>
                  <a:pt x="5384" y="3528"/>
                </a:lnTo>
                <a:lnTo>
                  <a:pt x="2818" y="3528"/>
                </a:lnTo>
                <a:lnTo>
                  <a:pt x="2785" y="3523"/>
                </a:lnTo>
                <a:lnTo>
                  <a:pt x="2755" y="3511"/>
                </a:lnTo>
                <a:lnTo>
                  <a:pt x="2729" y="3490"/>
                </a:lnTo>
                <a:lnTo>
                  <a:pt x="2712" y="3469"/>
                </a:lnTo>
                <a:lnTo>
                  <a:pt x="2698" y="3438"/>
                </a:lnTo>
                <a:lnTo>
                  <a:pt x="2693" y="3403"/>
                </a:lnTo>
                <a:lnTo>
                  <a:pt x="2693" y="827"/>
                </a:lnTo>
                <a:lnTo>
                  <a:pt x="2693" y="827"/>
                </a:lnTo>
                <a:lnTo>
                  <a:pt x="2693" y="827"/>
                </a:lnTo>
                <a:close/>
                <a:moveTo>
                  <a:pt x="2818" y="572"/>
                </a:moveTo>
                <a:lnTo>
                  <a:pt x="2854" y="577"/>
                </a:lnTo>
                <a:lnTo>
                  <a:pt x="2882" y="588"/>
                </a:lnTo>
                <a:lnTo>
                  <a:pt x="2908" y="607"/>
                </a:lnTo>
                <a:lnTo>
                  <a:pt x="2927" y="636"/>
                </a:lnTo>
                <a:lnTo>
                  <a:pt x="2941" y="664"/>
                </a:lnTo>
                <a:lnTo>
                  <a:pt x="2946" y="697"/>
                </a:lnTo>
                <a:lnTo>
                  <a:pt x="2946" y="3278"/>
                </a:lnTo>
                <a:lnTo>
                  <a:pt x="5512" y="3278"/>
                </a:lnTo>
                <a:lnTo>
                  <a:pt x="5545" y="3282"/>
                </a:lnTo>
                <a:lnTo>
                  <a:pt x="5575" y="3294"/>
                </a:lnTo>
                <a:lnTo>
                  <a:pt x="5601" y="3315"/>
                </a:lnTo>
                <a:lnTo>
                  <a:pt x="5623" y="3341"/>
                </a:lnTo>
                <a:lnTo>
                  <a:pt x="5634" y="3372"/>
                </a:lnTo>
                <a:lnTo>
                  <a:pt x="5639" y="3405"/>
                </a:lnTo>
                <a:lnTo>
                  <a:pt x="5632" y="3589"/>
                </a:lnTo>
                <a:lnTo>
                  <a:pt x="5613" y="3771"/>
                </a:lnTo>
                <a:lnTo>
                  <a:pt x="5585" y="3951"/>
                </a:lnTo>
                <a:lnTo>
                  <a:pt x="5545" y="4128"/>
                </a:lnTo>
                <a:lnTo>
                  <a:pt x="5495" y="4298"/>
                </a:lnTo>
                <a:lnTo>
                  <a:pt x="5434" y="4464"/>
                </a:lnTo>
                <a:lnTo>
                  <a:pt x="5363" y="4624"/>
                </a:lnTo>
                <a:lnTo>
                  <a:pt x="5280" y="4780"/>
                </a:lnTo>
                <a:lnTo>
                  <a:pt x="5193" y="4929"/>
                </a:lnTo>
                <a:lnTo>
                  <a:pt x="5093" y="5076"/>
                </a:lnTo>
                <a:lnTo>
                  <a:pt x="4987" y="5213"/>
                </a:lnTo>
                <a:lnTo>
                  <a:pt x="4871" y="5343"/>
                </a:lnTo>
                <a:lnTo>
                  <a:pt x="4751" y="5466"/>
                </a:lnTo>
                <a:lnTo>
                  <a:pt x="4619" y="5581"/>
                </a:lnTo>
                <a:lnTo>
                  <a:pt x="4484" y="5688"/>
                </a:lnTo>
                <a:lnTo>
                  <a:pt x="4340" y="5787"/>
                </a:lnTo>
                <a:lnTo>
                  <a:pt x="4191" y="5877"/>
                </a:lnTo>
                <a:lnTo>
                  <a:pt x="4035" y="5960"/>
                </a:lnTo>
                <a:lnTo>
                  <a:pt x="3874" y="6030"/>
                </a:lnTo>
                <a:lnTo>
                  <a:pt x="3709" y="6090"/>
                </a:lnTo>
                <a:lnTo>
                  <a:pt x="3541" y="6141"/>
                </a:lnTo>
                <a:lnTo>
                  <a:pt x="3366" y="6182"/>
                </a:lnTo>
                <a:lnTo>
                  <a:pt x="3185" y="6212"/>
                </a:lnTo>
                <a:lnTo>
                  <a:pt x="3005" y="6229"/>
                </a:lnTo>
                <a:lnTo>
                  <a:pt x="2818" y="6234"/>
                </a:lnTo>
                <a:lnTo>
                  <a:pt x="2634" y="6229"/>
                </a:lnTo>
                <a:lnTo>
                  <a:pt x="2452" y="6212"/>
                </a:lnTo>
                <a:lnTo>
                  <a:pt x="2273" y="6182"/>
                </a:lnTo>
                <a:lnTo>
                  <a:pt x="2098" y="6141"/>
                </a:lnTo>
                <a:lnTo>
                  <a:pt x="1928" y="6090"/>
                </a:lnTo>
                <a:lnTo>
                  <a:pt x="1762" y="6030"/>
                </a:lnTo>
                <a:lnTo>
                  <a:pt x="1602" y="5960"/>
                </a:lnTo>
                <a:lnTo>
                  <a:pt x="1446" y="5877"/>
                </a:lnTo>
                <a:lnTo>
                  <a:pt x="1299" y="5787"/>
                </a:lnTo>
                <a:lnTo>
                  <a:pt x="1153" y="5688"/>
                </a:lnTo>
                <a:lnTo>
                  <a:pt x="1018" y="5581"/>
                </a:lnTo>
                <a:lnTo>
                  <a:pt x="888" y="5466"/>
                </a:lnTo>
                <a:lnTo>
                  <a:pt x="765" y="5343"/>
                </a:lnTo>
                <a:lnTo>
                  <a:pt x="652" y="5213"/>
                </a:lnTo>
                <a:lnTo>
                  <a:pt x="543" y="5076"/>
                </a:lnTo>
                <a:lnTo>
                  <a:pt x="446" y="4929"/>
                </a:lnTo>
                <a:lnTo>
                  <a:pt x="357" y="4780"/>
                </a:lnTo>
                <a:lnTo>
                  <a:pt x="276" y="4624"/>
                </a:lnTo>
                <a:lnTo>
                  <a:pt x="203" y="4464"/>
                </a:lnTo>
                <a:lnTo>
                  <a:pt x="142" y="4298"/>
                </a:lnTo>
                <a:lnTo>
                  <a:pt x="92" y="4128"/>
                </a:lnTo>
                <a:lnTo>
                  <a:pt x="52" y="3951"/>
                </a:lnTo>
                <a:lnTo>
                  <a:pt x="23" y="3771"/>
                </a:lnTo>
                <a:lnTo>
                  <a:pt x="5" y="3589"/>
                </a:lnTo>
                <a:lnTo>
                  <a:pt x="0" y="3405"/>
                </a:lnTo>
                <a:lnTo>
                  <a:pt x="5" y="3218"/>
                </a:lnTo>
                <a:lnTo>
                  <a:pt x="23" y="3034"/>
                </a:lnTo>
                <a:lnTo>
                  <a:pt x="52" y="2855"/>
                </a:lnTo>
                <a:lnTo>
                  <a:pt x="92" y="2682"/>
                </a:lnTo>
                <a:lnTo>
                  <a:pt x="142" y="2510"/>
                </a:lnTo>
                <a:lnTo>
                  <a:pt x="203" y="2344"/>
                </a:lnTo>
                <a:lnTo>
                  <a:pt x="276" y="2181"/>
                </a:lnTo>
                <a:lnTo>
                  <a:pt x="357" y="2025"/>
                </a:lnTo>
                <a:lnTo>
                  <a:pt x="446" y="1874"/>
                </a:lnTo>
                <a:lnTo>
                  <a:pt x="543" y="1732"/>
                </a:lnTo>
                <a:lnTo>
                  <a:pt x="652" y="1595"/>
                </a:lnTo>
                <a:lnTo>
                  <a:pt x="765" y="1463"/>
                </a:lnTo>
                <a:lnTo>
                  <a:pt x="888" y="1342"/>
                </a:lnTo>
                <a:lnTo>
                  <a:pt x="1018" y="1224"/>
                </a:lnTo>
                <a:lnTo>
                  <a:pt x="1153" y="1118"/>
                </a:lnTo>
                <a:lnTo>
                  <a:pt x="1299" y="1018"/>
                </a:lnTo>
                <a:lnTo>
                  <a:pt x="1446" y="929"/>
                </a:lnTo>
                <a:lnTo>
                  <a:pt x="1602" y="846"/>
                </a:lnTo>
                <a:lnTo>
                  <a:pt x="1762" y="777"/>
                </a:lnTo>
                <a:lnTo>
                  <a:pt x="1928" y="716"/>
                </a:lnTo>
                <a:lnTo>
                  <a:pt x="2098" y="666"/>
                </a:lnTo>
                <a:lnTo>
                  <a:pt x="2273" y="624"/>
                </a:lnTo>
                <a:lnTo>
                  <a:pt x="2452" y="593"/>
                </a:lnTo>
                <a:lnTo>
                  <a:pt x="2634" y="577"/>
                </a:lnTo>
                <a:lnTo>
                  <a:pt x="2818" y="572"/>
                </a:lnTo>
                <a:lnTo>
                  <a:pt x="2818" y="572"/>
                </a:lnTo>
                <a:lnTo>
                  <a:pt x="2818" y="57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62626"/>
              </a:solidFill>
              <a:effectLst/>
              <a:uLnTx/>
              <a:uFillTx/>
              <a:latin typeface="Century Gothic" panose="020B0502020202020204" pitchFamily="34" charset="0"/>
              <a:ea typeface="+mn-ea"/>
              <a:cs typeface="Roboto"/>
            </a:endParaRPr>
          </a:p>
        </p:txBody>
      </p:sp>
      <p:sp>
        <p:nvSpPr>
          <p:cNvPr id="93" name="Freeform 22">
            <a:extLst>
              <a:ext uri="{FF2B5EF4-FFF2-40B4-BE49-F238E27FC236}">
                <a16:creationId xmlns:a16="http://schemas.microsoft.com/office/drawing/2014/main" id="{37B60C31-9141-6DCD-E058-E00558EBE180}"/>
              </a:ext>
            </a:extLst>
          </p:cNvPr>
          <p:cNvSpPr>
            <a:spLocks noEditPoints="1"/>
          </p:cNvSpPr>
          <p:nvPr/>
        </p:nvSpPr>
        <p:spPr bwMode="auto">
          <a:xfrm>
            <a:off x="3079962" y="4358476"/>
            <a:ext cx="816268" cy="811378"/>
          </a:xfrm>
          <a:custGeom>
            <a:avLst/>
            <a:gdLst>
              <a:gd name="T0" fmla="*/ 158 w 192"/>
              <a:gd name="T1" fmla="*/ 70 h 192"/>
              <a:gd name="T2" fmla="*/ 175 w 192"/>
              <a:gd name="T3" fmla="*/ 44 h 192"/>
              <a:gd name="T4" fmla="*/ 140 w 192"/>
              <a:gd name="T5" fmla="*/ 20 h 192"/>
              <a:gd name="T6" fmla="*/ 119 w 192"/>
              <a:gd name="T7" fmla="*/ 29 h 192"/>
              <a:gd name="T8" fmla="*/ 85 w 192"/>
              <a:gd name="T9" fmla="*/ 0 h 192"/>
              <a:gd name="T10" fmla="*/ 71 w 192"/>
              <a:gd name="T11" fmla="*/ 34 h 192"/>
              <a:gd name="T12" fmla="*/ 52 w 192"/>
              <a:gd name="T13" fmla="*/ 20 h 192"/>
              <a:gd name="T14" fmla="*/ 17 w 192"/>
              <a:gd name="T15" fmla="*/ 44 h 192"/>
              <a:gd name="T16" fmla="*/ 34 w 192"/>
              <a:gd name="T17" fmla="*/ 70 h 192"/>
              <a:gd name="T18" fmla="*/ 0 w 192"/>
              <a:gd name="T19" fmla="*/ 85 h 192"/>
              <a:gd name="T20" fmla="*/ 29 w 192"/>
              <a:gd name="T21" fmla="*/ 119 h 192"/>
              <a:gd name="T22" fmla="*/ 20 w 192"/>
              <a:gd name="T23" fmla="*/ 140 h 192"/>
              <a:gd name="T24" fmla="*/ 36 w 192"/>
              <a:gd name="T25" fmla="*/ 172 h 192"/>
              <a:gd name="T26" fmla="*/ 70 w 192"/>
              <a:gd name="T27" fmla="*/ 158 h 192"/>
              <a:gd name="T28" fmla="*/ 85 w 192"/>
              <a:gd name="T29" fmla="*/ 192 h 192"/>
              <a:gd name="T30" fmla="*/ 119 w 192"/>
              <a:gd name="T31" fmla="*/ 163 h 192"/>
              <a:gd name="T32" fmla="*/ 140 w 192"/>
              <a:gd name="T33" fmla="*/ 172 h 192"/>
              <a:gd name="T34" fmla="*/ 175 w 192"/>
              <a:gd name="T35" fmla="*/ 148 h 192"/>
              <a:gd name="T36" fmla="*/ 158 w 192"/>
              <a:gd name="T37" fmla="*/ 122 h 192"/>
              <a:gd name="T38" fmla="*/ 192 w 192"/>
              <a:gd name="T39" fmla="*/ 107 h 192"/>
              <a:gd name="T40" fmla="*/ 149 w 192"/>
              <a:gd name="T41" fmla="*/ 118 h 192"/>
              <a:gd name="T42" fmla="*/ 165 w 192"/>
              <a:gd name="T43" fmla="*/ 148 h 192"/>
              <a:gd name="T44" fmla="*/ 147 w 192"/>
              <a:gd name="T45" fmla="*/ 165 h 192"/>
              <a:gd name="T46" fmla="*/ 109 w 192"/>
              <a:gd name="T47" fmla="*/ 163 h 192"/>
              <a:gd name="T48" fmla="*/ 85 w 192"/>
              <a:gd name="T49" fmla="*/ 182 h 192"/>
              <a:gd name="T50" fmla="*/ 74 w 192"/>
              <a:gd name="T51" fmla="*/ 149 h 192"/>
              <a:gd name="T52" fmla="*/ 45 w 192"/>
              <a:gd name="T53" fmla="*/ 165 h 192"/>
              <a:gd name="T54" fmla="*/ 27 w 192"/>
              <a:gd name="T55" fmla="*/ 148 h 192"/>
              <a:gd name="T56" fmla="*/ 43 w 192"/>
              <a:gd name="T57" fmla="*/ 118 h 192"/>
              <a:gd name="T58" fmla="*/ 10 w 192"/>
              <a:gd name="T59" fmla="*/ 107 h 192"/>
              <a:gd name="T60" fmla="*/ 29 w 192"/>
              <a:gd name="T61" fmla="*/ 84 h 192"/>
              <a:gd name="T62" fmla="*/ 27 w 192"/>
              <a:gd name="T63" fmla="*/ 45 h 192"/>
              <a:gd name="T64" fmla="*/ 43 w 192"/>
              <a:gd name="T65" fmla="*/ 27 h 192"/>
              <a:gd name="T66" fmla="*/ 74 w 192"/>
              <a:gd name="T67" fmla="*/ 43 h 192"/>
              <a:gd name="T68" fmla="*/ 85 w 192"/>
              <a:gd name="T69" fmla="*/ 10 h 192"/>
              <a:gd name="T70" fmla="*/ 109 w 192"/>
              <a:gd name="T71" fmla="*/ 29 h 192"/>
              <a:gd name="T72" fmla="*/ 147 w 192"/>
              <a:gd name="T73" fmla="*/ 27 h 192"/>
              <a:gd name="T74" fmla="*/ 165 w 192"/>
              <a:gd name="T75" fmla="*/ 45 h 192"/>
              <a:gd name="T76" fmla="*/ 163 w 192"/>
              <a:gd name="T77" fmla="*/ 84 h 192"/>
              <a:gd name="T78" fmla="*/ 182 w 192"/>
              <a:gd name="T79" fmla="*/ 107 h 192"/>
              <a:gd name="T80" fmla="*/ 149 w 192"/>
              <a:gd name="T81" fmla="*/ 118 h 192"/>
              <a:gd name="T82" fmla="*/ 96 w 192"/>
              <a:gd name="T83" fmla="*/ 129 h 192"/>
              <a:gd name="T84" fmla="*/ 96 w 192"/>
              <a:gd name="T85" fmla="*/ 119 h 192"/>
              <a:gd name="T86" fmla="*/ 119 w 192"/>
              <a:gd name="T87" fmla="*/ 9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92">
                <a:moveTo>
                  <a:pt x="181" y="74"/>
                </a:moveTo>
                <a:cubicBezTo>
                  <a:pt x="163" y="74"/>
                  <a:pt x="163" y="74"/>
                  <a:pt x="163" y="74"/>
                </a:cubicBezTo>
                <a:cubicBezTo>
                  <a:pt x="161" y="74"/>
                  <a:pt x="159" y="72"/>
                  <a:pt x="158" y="70"/>
                </a:cubicBezTo>
                <a:cubicBezTo>
                  <a:pt x="158" y="68"/>
                  <a:pt x="158" y="66"/>
                  <a:pt x="160" y="64"/>
                </a:cubicBezTo>
                <a:cubicBezTo>
                  <a:pt x="172" y="52"/>
                  <a:pt x="172" y="52"/>
                  <a:pt x="172" y="52"/>
                </a:cubicBezTo>
                <a:cubicBezTo>
                  <a:pt x="174" y="50"/>
                  <a:pt x="175" y="47"/>
                  <a:pt x="175" y="44"/>
                </a:cubicBezTo>
                <a:cubicBezTo>
                  <a:pt x="175" y="41"/>
                  <a:pt x="174" y="38"/>
                  <a:pt x="172" y="36"/>
                </a:cubicBezTo>
                <a:cubicBezTo>
                  <a:pt x="156" y="20"/>
                  <a:pt x="156" y="20"/>
                  <a:pt x="156" y="20"/>
                </a:cubicBezTo>
                <a:cubicBezTo>
                  <a:pt x="152" y="16"/>
                  <a:pt x="144" y="16"/>
                  <a:pt x="140" y="20"/>
                </a:cubicBezTo>
                <a:cubicBezTo>
                  <a:pt x="128" y="33"/>
                  <a:pt x="128" y="33"/>
                  <a:pt x="128" y="33"/>
                </a:cubicBezTo>
                <a:cubicBezTo>
                  <a:pt x="126" y="34"/>
                  <a:pt x="124" y="35"/>
                  <a:pt x="122" y="34"/>
                </a:cubicBezTo>
                <a:cubicBezTo>
                  <a:pt x="120" y="33"/>
                  <a:pt x="119" y="31"/>
                  <a:pt x="119" y="29"/>
                </a:cubicBezTo>
                <a:cubicBezTo>
                  <a:pt x="119" y="11"/>
                  <a:pt x="119" y="11"/>
                  <a:pt x="119" y="11"/>
                </a:cubicBezTo>
                <a:cubicBezTo>
                  <a:pt x="119" y="5"/>
                  <a:pt x="114" y="0"/>
                  <a:pt x="107" y="0"/>
                </a:cubicBezTo>
                <a:cubicBezTo>
                  <a:pt x="85" y="0"/>
                  <a:pt x="85" y="0"/>
                  <a:pt x="85" y="0"/>
                </a:cubicBezTo>
                <a:cubicBezTo>
                  <a:pt x="79" y="0"/>
                  <a:pt x="74" y="5"/>
                  <a:pt x="74" y="11"/>
                </a:cubicBezTo>
                <a:cubicBezTo>
                  <a:pt x="74" y="29"/>
                  <a:pt x="74" y="29"/>
                  <a:pt x="74" y="29"/>
                </a:cubicBezTo>
                <a:cubicBezTo>
                  <a:pt x="74" y="31"/>
                  <a:pt x="73" y="33"/>
                  <a:pt x="71" y="34"/>
                </a:cubicBezTo>
                <a:cubicBezTo>
                  <a:pt x="70" y="34"/>
                  <a:pt x="69" y="34"/>
                  <a:pt x="68" y="34"/>
                </a:cubicBezTo>
                <a:cubicBezTo>
                  <a:pt x="67" y="34"/>
                  <a:pt x="66" y="34"/>
                  <a:pt x="65" y="33"/>
                </a:cubicBezTo>
                <a:cubicBezTo>
                  <a:pt x="52" y="20"/>
                  <a:pt x="52" y="20"/>
                  <a:pt x="52" y="20"/>
                </a:cubicBezTo>
                <a:cubicBezTo>
                  <a:pt x="48" y="16"/>
                  <a:pt x="41" y="16"/>
                  <a:pt x="36" y="20"/>
                </a:cubicBezTo>
                <a:cubicBezTo>
                  <a:pt x="20" y="36"/>
                  <a:pt x="20" y="36"/>
                  <a:pt x="20" y="36"/>
                </a:cubicBezTo>
                <a:cubicBezTo>
                  <a:pt x="18" y="38"/>
                  <a:pt x="17" y="41"/>
                  <a:pt x="17" y="44"/>
                </a:cubicBezTo>
                <a:cubicBezTo>
                  <a:pt x="17" y="47"/>
                  <a:pt x="18" y="50"/>
                  <a:pt x="20" y="52"/>
                </a:cubicBezTo>
                <a:cubicBezTo>
                  <a:pt x="33" y="65"/>
                  <a:pt x="33" y="65"/>
                  <a:pt x="33" y="65"/>
                </a:cubicBezTo>
                <a:cubicBezTo>
                  <a:pt x="34" y="66"/>
                  <a:pt x="35" y="68"/>
                  <a:pt x="34" y="70"/>
                </a:cubicBezTo>
                <a:cubicBezTo>
                  <a:pt x="33" y="72"/>
                  <a:pt x="31" y="74"/>
                  <a:pt x="29" y="74"/>
                </a:cubicBezTo>
                <a:cubicBezTo>
                  <a:pt x="11" y="74"/>
                  <a:pt x="11" y="74"/>
                  <a:pt x="11" y="74"/>
                </a:cubicBezTo>
                <a:cubicBezTo>
                  <a:pt x="5" y="74"/>
                  <a:pt x="0" y="79"/>
                  <a:pt x="0" y="85"/>
                </a:cubicBezTo>
                <a:cubicBezTo>
                  <a:pt x="0" y="107"/>
                  <a:pt x="0" y="107"/>
                  <a:pt x="0" y="107"/>
                </a:cubicBezTo>
                <a:cubicBezTo>
                  <a:pt x="0" y="114"/>
                  <a:pt x="5" y="119"/>
                  <a:pt x="11" y="119"/>
                </a:cubicBezTo>
                <a:cubicBezTo>
                  <a:pt x="29" y="119"/>
                  <a:pt x="29" y="119"/>
                  <a:pt x="29" y="119"/>
                </a:cubicBezTo>
                <a:cubicBezTo>
                  <a:pt x="31" y="119"/>
                  <a:pt x="33" y="120"/>
                  <a:pt x="34" y="122"/>
                </a:cubicBezTo>
                <a:cubicBezTo>
                  <a:pt x="35" y="124"/>
                  <a:pt x="34" y="126"/>
                  <a:pt x="33" y="128"/>
                </a:cubicBezTo>
                <a:cubicBezTo>
                  <a:pt x="20" y="140"/>
                  <a:pt x="20" y="140"/>
                  <a:pt x="20" y="140"/>
                </a:cubicBezTo>
                <a:cubicBezTo>
                  <a:pt x="18" y="142"/>
                  <a:pt x="17" y="145"/>
                  <a:pt x="17" y="148"/>
                </a:cubicBezTo>
                <a:cubicBezTo>
                  <a:pt x="17" y="151"/>
                  <a:pt x="18" y="154"/>
                  <a:pt x="20" y="156"/>
                </a:cubicBezTo>
                <a:cubicBezTo>
                  <a:pt x="36" y="172"/>
                  <a:pt x="36" y="172"/>
                  <a:pt x="36" y="172"/>
                </a:cubicBezTo>
                <a:cubicBezTo>
                  <a:pt x="40" y="176"/>
                  <a:pt x="48" y="176"/>
                  <a:pt x="52" y="172"/>
                </a:cubicBezTo>
                <a:cubicBezTo>
                  <a:pt x="65" y="159"/>
                  <a:pt x="65" y="159"/>
                  <a:pt x="65" y="159"/>
                </a:cubicBezTo>
                <a:cubicBezTo>
                  <a:pt x="66" y="158"/>
                  <a:pt x="68" y="157"/>
                  <a:pt x="70" y="158"/>
                </a:cubicBezTo>
                <a:cubicBezTo>
                  <a:pt x="73" y="159"/>
                  <a:pt x="74" y="161"/>
                  <a:pt x="74" y="163"/>
                </a:cubicBezTo>
                <a:cubicBezTo>
                  <a:pt x="74" y="181"/>
                  <a:pt x="74" y="181"/>
                  <a:pt x="74" y="181"/>
                </a:cubicBezTo>
                <a:cubicBezTo>
                  <a:pt x="74" y="187"/>
                  <a:pt x="79" y="192"/>
                  <a:pt x="85" y="192"/>
                </a:cubicBezTo>
                <a:cubicBezTo>
                  <a:pt x="107" y="192"/>
                  <a:pt x="107" y="192"/>
                  <a:pt x="107" y="192"/>
                </a:cubicBezTo>
                <a:cubicBezTo>
                  <a:pt x="114" y="192"/>
                  <a:pt x="119" y="187"/>
                  <a:pt x="119" y="181"/>
                </a:cubicBezTo>
                <a:cubicBezTo>
                  <a:pt x="119" y="163"/>
                  <a:pt x="119" y="163"/>
                  <a:pt x="119" y="163"/>
                </a:cubicBezTo>
                <a:cubicBezTo>
                  <a:pt x="119" y="161"/>
                  <a:pt x="120" y="159"/>
                  <a:pt x="122" y="158"/>
                </a:cubicBezTo>
                <a:cubicBezTo>
                  <a:pt x="124" y="157"/>
                  <a:pt x="126" y="158"/>
                  <a:pt x="128" y="159"/>
                </a:cubicBezTo>
                <a:cubicBezTo>
                  <a:pt x="140" y="172"/>
                  <a:pt x="140" y="172"/>
                  <a:pt x="140" y="172"/>
                </a:cubicBezTo>
                <a:cubicBezTo>
                  <a:pt x="144" y="176"/>
                  <a:pt x="152" y="176"/>
                  <a:pt x="156" y="172"/>
                </a:cubicBezTo>
                <a:cubicBezTo>
                  <a:pt x="172" y="156"/>
                  <a:pt x="172" y="156"/>
                  <a:pt x="172" y="156"/>
                </a:cubicBezTo>
                <a:cubicBezTo>
                  <a:pt x="174" y="154"/>
                  <a:pt x="175" y="151"/>
                  <a:pt x="175" y="148"/>
                </a:cubicBezTo>
                <a:cubicBezTo>
                  <a:pt x="175" y="145"/>
                  <a:pt x="174" y="142"/>
                  <a:pt x="172" y="140"/>
                </a:cubicBezTo>
                <a:cubicBezTo>
                  <a:pt x="160" y="128"/>
                  <a:pt x="160" y="128"/>
                  <a:pt x="160" y="128"/>
                </a:cubicBezTo>
                <a:cubicBezTo>
                  <a:pt x="158" y="126"/>
                  <a:pt x="158" y="124"/>
                  <a:pt x="158" y="122"/>
                </a:cubicBezTo>
                <a:cubicBezTo>
                  <a:pt x="159" y="120"/>
                  <a:pt x="161" y="119"/>
                  <a:pt x="163" y="119"/>
                </a:cubicBezTo>
                <a:cubicBezTo>
                  <a:pt x="181" y="119"/>
                  <a:pt x="181" y="119"/>
                  <a:pt x="181" y="119"/>
                </a:cubicBezTo>
                <a:cubicBezTo>
                  <a:pt x="187" y="119"/>
                  <a:pt x="192" y="114"/>
                  <a:pt x="192" y="107"/>
                </a:cubicBezTo>
                <a:cubicBezTo>
                  <a:pt x="192" y="85"/>
                  <a:pt x="192" y="85"/>
                  <a:pt x="192" y="85"/>
                </a:cubicBezTo>
                <a:cubicBezTo>
                  <a:pt x="192" y="79"/>
                  <a:pt x="187" y="74"/>
                  <a:pt x="181" y="74"/>
                </a:cubicBezTo>
                <a:close/>
                <a:moveTo>
                  <a:pt x="149" y="118"/>
                </a:moveTo>
                <a:cubicBezTo>
                  <a:pt x="147" y="124"/>
                  <a:pt x="148" y="130"/>
                  <a:pt x="152" y="135"/>
                </a:cubicBezTo>
                <a:cubicBezTo>
                  <a:pt x="165" y="147"/>
                  <a:pt x="165" y="147"/>
                  <a:pt x="165" y="147"/>
                </a:cubicBezTo>
                <a:cubicBezTo>
                  <a:pt x="165" y="147"/>
                  <a:pt x="165" y="148"/>
                  <a:pt x="165" y="148"/>
                </a:cubicBezTo>
                <a:cubicBezTo>
                  <a:pt x="165" y="148"/>
                  <a:pt x="165" y="149"/>
                  <a:pt x="165" y="149"/>
                </a:cubicBezTo>
                <a:cubicBezTo>
                  <a:pt x="149" y="165"/>
                  <a:pt x="149" y="165"/>
                  <a:pt x="149" y="165"/>
                </a:cubicBezTo>
                <a:cubicBezTo>
                  <a:pt x="148" y="166"/>
                  <a:pt x="148" y="165"/>
                  <a:pt x="147" y="165"/>
                </a:cubicBezTo>
                <a:cubicBezTo>
                  <a:pt x="135" y="152"/>
                  <a:pt x="135" y="152"/>
                  <a:pt x="135" y="152"/>
                </a:cubicBezTo>
                <a:cubicBezTo>
                  <a:pt x="130" y="148"/>
                  <a:pt x="124" y="147"/>
                  <a:pt x="118" y="149"/>
                </a:cubicBezTo>
                <a:cubicBezTo>
                  <a:pt x="112" y="151"/>
                  <a:pt x="109" y="157"/>
                  <a:pt x="109" y="163"/>
                </a:cubicBezTo>
                <a:cubicBezTo>
                  <a:pt x="109" y="181"/>
                  <a:pt x="109" y="181"/>
                  <a:pt x="109" y="181"/>
                </a:cubicBezTo>
                <a:cubicBezTo>
                  <a:pt x="109" y="181"/>
                  <a:pt x="108" y="182"/>
                  <a:pt x="107" y="182"/>
                </a:cubicBezTo>
                <a:cubicBezTo>
                  <a:pt x="85" y="182"/>
                  <a:pt x="85" y="182"/>
                  <a:pt x="85" y="182"/>
                </a:cubicBezTo>
                <a:cubicBezTo>
                  <a:pt x="84" y="182"/>
                  <a:pt x="84" y="181"/>
                  <a:pt x="84" y="181"/>
                </a:cubicBezTo>
                <a:cubicBezTo>
                  <a:pt x="84" y="163"/>
                  <a:pt x="84" y="163"/>
                  <a:pt x="84" y="163"/>
                </a:cubicBezTo>
                <a:cubicBezTo>
                  <a:pt x="84" y="157"/>
                  <a:pt x="80" y="151"/>
                  <a:pt x="74" y="149"/>
                </a:cubicBezTo>
                <a:cubicBezTo>
                  <a:pt x="72" y="148"/>
                  <a:pt x="70" y="148"/>
                  <a:pt x="68" y="148"/>
                </a:cubicBezTo>
                <a:cubicBezTo>
                  <a:pt x="64" y="148"/>
                  <a:pt x="60" y="149"/>
                  <a:pt x="58" y="152"/>
                </a:cubicBezTo>
                <a:cubicBezTo>
                  <a:pt x="45" y="165"/>
                  <a:pt x="45" y="165"/>
                  <a:pt x="45" y="165"/>
                </a:cubicBezTo>
                <a:cubicBezTo>
                  <a:pt x="45" y="165"/>
                  <a:pt x="44" y="165"/>
                  <a:pt x="43" y="165"/>
                </a:cubicBezTo>
                <a:cubicBezTo>
                  <a:pt x="27" y="149"/>
                  <a:pt x="27" y="149"/>
                  <a:pt x="27" y="149"/>
                </a:cubicBezTo>
                <a:cubicBezTo>
                  <a:pt x="27" y="149"/>
                  <a:pt x="27" y="148"/>
                  <a:pt x="27" y="148"/>
                </a:cubicBezTo>
                <a:cubicBezTo>
                  <a:pt x="27" y="148"/>
                  <a:pt x="27" y="147"/>
                  <a:pt x="27" y="147"/>
                </a:cubicBezTo>
                <a:cubicBezTo>
                  <a:pt x="40" y="135"/>
                  <a:pt x="40" y="135"/>
                  <a:pt x="40" y="135"/>
                </a:cubicBezTo>
                <a:cubicBezTo>
                  <a:pt x="44" y="130"/>
                  <a:pt x="46" y="124"/>
                  <a:pt x="43" y="118"/>
                </a:cubicBezTo>
                <a:cubicBezTo>
                  <a:pt x="41" y="112"/>
                  <a:pt x="35" y="109"/>
                  <a:pt x="29" y="109"/>
                </a:cubicBezTo>
                <a:cubicBezTo>
                  <a:pt x="11" y="109"/>
                  <a:pt x="11" y="109"/>
                  <a:pt x="11" y="109"/>
                </a:cubicBezTo>
                <a:cubicBezTo>
                  <a:pt x="11" y="109"/>
                  <a:pt x="10" y="108"/>
                  <a:pt x="10" y="107"/>
                </a:cubicBezTo>
                <a:cubicBezTo>
                  <a:pt x="10" y="85"/>
                  <a:pt x="10" y="85"/>
                  <a:pt x="10" y="85"/>
                </a:cubicBezTo>
                <a:cubicBezTo>
                  <a:pt x="10" y="84"/>
                  <a:pt x="11" y="84"/>
                  <a:pt x="11" y="84"/>
                </a:cubicBezTo>
                <a:cubicBezTo>
                  <a:pt x="29" y="84"/>
                  <a:pt x="29" y="84"/>
                  <a:pt x="29" y="84"/>
                </a:cubicBezTo>
                <a:cubicBezTo>
                  <a:pt x="35" y="84"/>
                  <a:pt x="41" y="80"/>
                  <a:pt x="43" y="74"/>
                </a:cubicBezTo>
                <a:cubicBezTo>
                  <a:pt x="46" y="68"/>
                  <a:pt x="44" y="62"/>
                  <a:pt x="40" y="57"/>
                </a:cubicBezTo>
                <a:cubicBezTo>
                  <a:pt x="27" y="45"/>
                  <a:pt x="27" y="45"/>
                  <a:pt x="27" y="45"/>
                </a:cubicBezTo>
                <a:cubicBezTo>
                  <a:pt x="27" y="45"/>
                  <a:pt x="27" y="44"/>
                  <a:pt x="27" y="44"/>
                </a:cubicBezTo>
                <a:cubicBezTo>
                  <a:pt x="27" y="44"/>
                  <a:pt x="27" y="43"/>
                  <a:pt x="27" y="43"/>
                </a:cubicBezTo>
                <a:cubicBezTo>
                  <a:pt x="43" y="27"/>
                  <a:pt x="43" y="27"/>
                  <a:pt x="43" y="27"/>
                </a:cubicBezTo>
                <a:cubicBezTo>
                  <a:pt x="44" y="27"/>
                  <a:pt x="45" y="27"/>
                  <a:pt x="45" y="27"/>
                </a:cubicBezTo>
                <a:cubicBezTo>
                  <a:pt x="58" y="40"/>
                  <a:pt x="58" y="40"/>
                  <a:pt x="58" y="40"/>
                </a:cubicBezTo>
                <a:cubicBezTo>
                  <a:pt x="62" y="44"/>
                  <a:pt x="68" y="45"/>
                  <a:pt x="74" y="43"/>
                </a:cubicBezTo>
                <a:cubicBezTo>
                  <a:pt x="80" y="40"/>
                  <a:pt x="84" y="35"/>
                  <a:pt x="84" y="29"/>
                </a:cubicBezTo>
                <a:cubicBezTo>
                  <a:pt x="84" y="11"/>
                  <a:pt x="84" y="11"/>
                  <a:pt x="84" y="11"/>
                </a:cubicBezTo>
                <a:cubicBezTo>
                  <a:pt x="84" y="10"/>
                  <a:pt x="84" y="10"/>
                  <a:pt x="85" y="10"/>
                </a:cubicBezTo>
                <a:cubicBezTo>
                  <a:pt x="107" y="10"/>
                  <a:pt x="107" y="10"/>
                  <a:pt x="107" y="10"/>
                </a:cubicBezTo>
                <a:cubicBezTo>
                  <a:pt x="108" y="10"/>
                  <a:pt x="109" y="10"/>
                  <a:pt x="109" y="11"/>
                </a:cubicBezTo>
                <a:cubicBezTo>
                  <a:pt x="109" y="29"/>
                  <a:pt x="109" y="29"/>
                  <a:pt x="109" y="29"/>
                </a:cubicBezTo>
                <a:cubicBezTo>
                  <a:pt x="109" y="35"/>
                  <a:pt x="112" y="40"/>
                  <a:pt x="118" y="43"/>
                </a:cubicBezTo>
                <a:cubicBezTo>
                  <a:pt x="124" y="45"/>
                  <a:pt x="131" y="44"/>
                  <a:pt x="135" y="40"/>
                </a:cubicBezTo>
                <a:cubicBezTo>
                  <a:pt x="147" y="27"/>
                  <a:pt x="147" y="27"/>
                  <a:pt x="147" y="27"/>
                </a:cubicBezTo>
                <a:cubicBezTo>
                  <a:pt x="148" y="27"/>
                  <a:pt x="148" y="26"/>
                  <a:pt x="149" y="27"/>
                </a:cubicBezTo>
                <a:cubicBezTo>
                  <a:pt x="165" y="43"/>
                  <a:pt x="165" y="43"/>
                  <a:pt x="165" y="43"/>
                </a:cubicBezTo>
                <a:cubicBezTo>
                  <a:pt x="166" y="44"/>
                  <a:pt x="166" y="44"/>
                  <a:pt x="165" y="45"/>
                </a:cubicBezTo>
                <a:cubicBezTo>
                  <a:pt x="152" y="57"/>
                  <a:pt x="152" y="57"/>
                  <a:pt x="152" y="57"/>
                </a:cubicBezTo>
                <a:cubicBezTo>
                  <a:pt x="148" y="62"/>
                  <a:pt x="147" y="68"/>
                  <a:pt x="149" y="74"/>
                </a:cubicBezTo>
                <a:cubicBezTo>
                  <a:pt x="152" y="80"/>
                  <a:pt x="157" y="84"/>
                  <a:pt x="163" y="84"/>
                </a:cubicBezTo>
                <a:cubicBezTo>
                  <a:pt x="181" y="84"/>
                  <a:pt x="181" y="84"/>
                  <a:pt x="181" y="84"/>
                </a:cubicBezTo>
                <a:cubicBezTo>
                  <a:pt x="182" y="84"/>
                  <a:pt x="182" y="84"/>
                  <a:pt x="182" y="85"/>
                </a:cubicBezTo>
                <a:cubicBezTo>
                  <a:pt x="182" y="107"/>
                  <a:pt x="182" y="107"/>
                  <a:pt x="182" y="107"/>
                </a:cubicBezTo>
                <a:cubicBezTo>
                  <a:pt x="182" y="108"/>
                  <a:pt x="182" y="109"/>
                  <a:pt x="181" y="109"/>
                </a:cubicBezTo>
                <a:cubicBezTo>
                  <a:pt x="163" y="109"/>
                  <a:pt x="163" y="109"/>
                  <a:pt x="163" y="109"/>
                </a:cubicBezTo>
                <a:cubicBezTo>
                  <a:pt x="157" y="109"/>
                  <a:pt x="152" y="112"/>
                  <a:pt x="149" y="118"/>
                </a:cubicBezTo>
                <a:close/>
                <a:moveTo>
                  <a:pt x="96" y="63"/>
                </a:moveTo>
                <a:cubicBezTo>
                  <a:pt x="78" y="63"/>
                  <a:pt x="63" y="78"/>
                  <a:pt x="63" y="96"/>
                </a:cubicBezTo>
                <a:cubicBezTo>
                  <a:pt x="63" y="114"/>
                  <a:pt x="78" y="129"/>
                  <a:pt x="96" y="129"/>
                </a:cubicBezTo>
                <a:cubicBezTo>
                  <a:pt x="114" y="129"/>
                  <a:pt x="129" y="114"/>
                  <a:pt x="129" y="96"/>
                </a:cubicBezTo>
                <a:cubicBezTo>
                  <a:pt x="129" y="78"/>
                  <a:pt x="114" y="63"/>
                  <a:pt x="96" y="63"/>
                </a:cubicBezTo>
                <a:close/>
                <a:moveTo>
                  <a:pt x="96" y="119"/>
                </a:moveTo>
                <a:cubicBezTo>
                  <a:pt x="83" y="119"/>
                  <a:pt x="73" y="109"/>
                  <a:pt x="73" y="96"/>
                </a:cubicBezTo>
                <a:cubicBezTo>
                  <a:pt x="73" y="83"/>
                  <a:pt x="83" y="73"/>
                  <a:pt x="96" y="73"/>
                </a:cubicBezTo>
                <a:cubicBezTo>
                  <a:pt x="109" y="73"/>
                  <a:pt x="119" y="83"/>
                  <a:pt x="119" y="96"/>
                </a:cubicBezTo>
                <a:cubicBezTo>
                  <a:pt x="119" y="109"/>
                  <a:pt x="109" y="119"/>
                  <a:pt x="96" y="11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62626"/>
              </a:solidFill>
              <a:effectLst/>
              <a:uLnTx/>
              <a:uFillTx/>
              <a:latin typeface="Century Gothic" panose="020B0502020202020204" pitchFamily="34" charset="0"/>
              <a:ea typeface="+mn-ea"/>
              <a:cs typeface="Roboto"/>
            </a:endParaRPr>
          </a:p>
        </p:txBody>
      </p:sp>
      <p:sp>
        <p:nvSpPr>
          <p:cNvPr id="94" name="Freeform 21">
            <a:extLst>
              <a:ext uri="{FF2B5EF4-FFF2-40B4-BE49-F238E27FC236}">
                <a16:creationId xmlns:a16="http://schemas.microsoft.com/office/drawing/2014/main" id="{54E9F6BD-F67A-8788-431F-6962A49225FF}"/>
              </a:ext>
            </a:extLst>
          </p:cNvPr>
          <p:cNvSpPr>
            <a:spLocks noEditPoints="1"/>
          </p:cNvSpPr>
          <p:nvPr/>
        </p:nvSpPr>
        <p:spPr bwMode="auto">
          <a:xfrm>
            <a:off x="3064934" y="2129231"/>
            <a:ext cx="886803" cy="929820"/>
          </a:xfrm>
          <a:custGeom>
            <a:avLst/>
            <a:gdLst>
              <a:gd name="T0" fmla="*/ 3294 w 3908"/>
              <a:gd name="T1" fmla="*/ 1540 h 4004"/>
              <a:gd name="T2" fmla="*/ 3403 w 3908"/>
              <a:gd name="T3" fmla="*/ 2230 h 4004"/>
              <a:gd name="T4" fmla="*/ 143 w 3908"/>
              <a:gd name="T5" fmla="*/ 2230 h 4004"/>
              <a:gd name="T6" fmla="*/ 2308 w 3908"/>
              <a:gd name="T7" fmla="*/ 691 h 4004"/>
              <a:gd name="T8" fmla="*/ 2368 w 3908"/>
              <a:gd name="T9" fmla="*/ 615 h 4004"/>
              <a:gd name="T10" fmla="*/ 1773 w 3908"/>
              <a:gd name="T11" fmla="*/ 457 h 4004"/>
              <a:gd name="T12" fmla="*/ 1773 w 3908"/>
              <a:gd name="T13" fmla="*/ 4004 h 4004"/>
              <a:gd name="T14" fmla="*/ 3372 w 3908"/>
              <a:gd name="T15" fmla="*/ 1462 h 4004"/>
              <a:gd name="T16" fmla="*/ 2699 w 3908"/>
              <a:gd name="T17" fmla="*/ 1678 h 4004"/>
              <a:gd name="T18" fmla="*/ 1773 w 3908"/>
              <a:gd name="T19" fmla="*/ 3237 h 4004"/>
              <a:gd name="T20" fmla="*/ 1773 w 3908"/>
              <a:gd name="T21" fmla="*/ 1128 h 4004"/>
              <a:gd name="T22" fmla="*/ 2230 w 3908"/>
              <a:gd name="T23" fmla="*/ 1075 h 4004"/>
              <a:gd name="T24" fmla="*/ 575 w 3908"/>
              <a:gd name="T25" fmla="*/ 2183 h 4004"/>
              <a:gd name="T26" fmla="*/ 2972 w 3908"/>
              <a:gd name="T27" fmla="*/ 2183 h 4004"/>
              <a:gd name="T28" fmla="*/ 3897 w 3908"/>
              <a:gd name="T29" fmla="*/ 593 h 4004"/>
              <a:gd name="T30" fmla="*/ 3794 w 3908"/>
              <a:gd name="T31" fmla="*/ 531 h 4004"/>
              <a:gd name="T32" fmla="*/ 3426 w 3908"/>
              <a:gd name="T33" fmla="*/ 483 h 4004"/>
              <a:gd name="T34" fmla="*/ 3377 w 3908"/>
              <a:gd name="T35" fmla="*/ 114 h 4004"/>
              <a:gd name="T36" fmla="*/ 3316 w 3908"/>
              <a:gd name="T37" fmla="*/ 11 h 4004"/>
              <a:gd name="T38" fmla="*/ 3217 w 3908"/>
              <a:gd name="T39" fmla="*/ 13 h 4004"/>
              <a:gd name="T40" fmla="*/ 2487 w 3908"/>
              <a:gd name="T41" fmla="*/ 733 h 4004"/>
              <a:gd name="T42" fmla="*/ 2398 w 3908"/>
              <a:gd name="T43" fmla="*/ 948 h 4004"/>
              <a:gd name="T44" fmla="*/ 2416 w 3908"/>
              <a:gd name="T45" fmla="*/ 1417 h 4004"/>
              <a:gd name="T46" fmla="*/ 1773 w 3908"/>
              <a:gd name="T47" fmla="*/ 1607 h 4004"/>
              <a:gd name="T48" fmla="*/ 1773 w 3908"/>
              <a:gd name="T49" fmla="*/ 2758 h 4004"/>
              <a:gd name="T50" fmla="*/ 2222 w 3908"/>
              <a:gd name="T51" fmla="*/ 1823 h 4004"/>
              <a:gd name="T52" fmla="*/ 2566 w 3908"/>
              <a:gd name="T53" fmla="*/ 1510 h 4004"/>
              <a:gd name="T54" fmla="*/ 3076 w 3908"/>
              <a:gd name="T55" fmla="*/ 1485 h 4004"/>
              <a:gd name="T56" fmla="*/ 3866 w 3908"/>
              <a:gd name="T57" fmla="*/ 731 h 4004"/>
              <a:gd name="T58" fmla="*/ 3908 w 3908"/>
              <a:gd name="T59" fmla="*/ 639 h 4004"/>
              <a:gd name="T60" fmla="*/ 1773 w 3908"/>
              <a:gd name="T61" fmla="*/ 2614 h 4004"/>
              <a:gd name="T62" fmla="*/ 1773 w 3908"/>
              <a:gd name="T63" fmla="*/ 1751 h 4004"/>
              <a:gd name="T64" fmla="*/ 1722 w 3908"/>
              <a:gd name="T65" fmla="*/ 2133 h 4004"/>
              <a:gd name="T66" fmla="*/ 1825 w 3908"/>
              <a:gd name="T67" fmla="*/ 2233 h 4004"/>
              <a:gd name="T68" fmla="*/ 2205 w 3908"/>
              <a:gd name="T69" fmla="*/ 2183 h 4004"/>
              <a:gd name="T70" fmla="*/ 2542 w 3908"/>
              <a:gd name="T71" fmla="*/ 1288 h 4004"/>
              <a:gd name="T72" fmla="*/ 2556 w 3908"/>
              <a:gd name="T73" fmla="*/ 888 h 4004"/>
              <a:gd name="T74" fmla="*/ 3240 w 3908"/>
              <a:gd name="T75" fmla="*/ 184 h 4004"/>
              <a:gd name="T76" fmla="*/ 3283 w 3908"/>
              <a:gd name="T77" fmla="*/ 525 h 4004"/>
              <a:gd name="T78" fmla="*/ 3073 w 3908"/>
              <a:gd name="T79" fmla="*/ 1320 h 4004"/>
              <a:gd name="T80" fmla="*/ 2961 w 3908"/>
              <a:gd name="T81" fmla="*/ 1367 h 4004"/>
              <a:gd name="T82" fmla="*/ 3386 w 3908"/>
              <a:gd name="T83" fmla="*/ 626 h 4004"/>
              <a:gd name="T84" fmla="*/ 3725 w 3908"/>
              <a:gd name="T85" fmla="*/ 669 h 4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08" h="4004">
                <a:moveTo>
                  <a:pt x="3372" y="1462"/>
                </a:moveTo>
                <a:cubicBezTo>
                  <a:pt x="3294" y="1540"/>
                  <a:pt x="3294" y="1540"/>
                  <a:pt x="3294" y="1540"/>
                </a:cubicBezTo>
                <a:cubicBezTo>
                  <a:pt x="3283" y="1551"/>
                  <a:pt x="3273" y="1560"/>
                  <a:pt x="3262" y="1568"/>
                </a:cubicBezTo>
                <a:cubicBezTo>
                  <a:pt x="3353" y="1771"/>
                  <a:pt x="3403" y="1995"/>
                  <a:pt x="3403" y="2230"/>
                </a:cubicBezTo>
                <a:cubicBezTo>
                  <a:pt x="3403" y="3129"/>
                  <a:pt x="2672" y="3860"/>
                  <a:pt x="1773" y="3860"/>
                </a:cubicBezTo>
                <a:cubicBezTo>
                  <a:pt x="875" y="3860"/>
                  <a:pt x="143" y="3129"/>
                  <a:pt x="143" y="2230"/>
                </a:cubicBezTo>
                <a:cubicBezTo>
                  <a:pt x="143" y="1332"/>
                  <a:pt x="875" y="601"/>
                  <a:pt x="1773" y="601"/>
                </a:cubicBezTo>
                <a:cubicBezTo>
                  <a:pt x="1961" y="601"/>
                  <a:pt x="2140" y="633"/>
                  <a:pt x="2308" y="691"/>
                </a:cubicBezTo>
                <a:cubicBezTo>
                  <a:pt x="2308" y="691"/>
                  <a:pt x="2308" y="691"/>
                  <a:pt x="2308" y="691"/>
                </a:cubicBezTo>
                <a:cubicBezTo>
                  <a:pt x="2324" y="666"/>
                  <a:pt x="2343" y="641"/>
                  <a:pt x="2368" y="615"/>
                </a:cubicBezTo>
                <a:cubicBezTo>
                  <a:pt x="2408" y="575"/>
                  <a:pt x="2408" y="575"/>
                  <a:pt x="2408" y="575"/>
                </a:cubicBezTo>
                <a:cubicBezTo>
                  <a:pt x="2211" y="499"/>
                  <a:pt x="1997" y="457"/>
                  <a:pt x="1773" y="457"/>
                </a:cubicBezTo>
                <a:cubicBezTo>
                  <a:pt x="794" y="457"/>
                  <a:pt x="0" y="1251"/>
                  <a:pt x="0" y="2230"/>
                </a:cubicBezTo>
                <a:cubicBezTo>
                  <a:pt x="0" y="3210"/>
                  <a:pt x="794" y="4004"/>
                  <a:pt x="1773" y="4004"/>
                </a:cubicBezTo>
                <a:cubicBezTo>
                  <a:pt x="2753" y="4004"/>
                  <a:pt x="3547" y="3210"/>
                  <a:pt x="3547" y="2230"/>
                </a:cubicBezTo>
                <a:cubicBezTo>
                  <a:pt x="3547" y="1955"/>
                  <a:pt x="3484" y="1694"/>
                  <a:pt x="3372" y="1462"/>
                </a:cubicBezTo>
                <a:close/>
                <a:moveTo>
                  <a:pt x="2861" y="1678"/>
                </a:moveTo>
                <a:cubicBezTo>
                  <a:pt x="2699" y="1678"/>
                  <a:pt x="2699" y="1678"/>
                  <a:pt x="2699" y="1678"/>
                </a:cubicBezTo>
                <a:cubicBezTo>
                  <a:pt x="2781" y="1828"/>
                  <a:pt x="2828" y="2000"/>
                  <a:pt x="2828" y="2183"/>
                </a:cubicBezTo>
                <a:cubicBezTo>
                  <a:pt x="2828" y="2764"/>
                  <a:pt x="2355" y="3237"/>
                  <a:pt x="1773" y="3237"/>
                </a:cubicBezTo>
                <a:cubicBezTo>
                  <a:pt x="1192" y="3237"/>
                  <a:pt x="719" y="2764"/>
                  <a:pt x="719" y="2183"/>
                </a:cubicBezTo>
                <a:cubicBezTo>
                  <a:pt x="719" y="1601"/>
                  <a:pt x="1192" y="1128"/>
                  <a:pt x="1773" y="1128"/>
                </a:cubicBezTo>
                <a:cubicBezTo>
                  <a:pt x="1937" y="1128"/>
                  <a:pt x="2092" y="1165"/>
                  <a:pt x="2230" y="1232"/>
                </a:cubicBezTo>
                <a:cubicBezTo>
                  <a:pt x="2230" y="1075"/>
                  <a:pt x="2230" y="1075"/>
                  <a:pt x="2230" y="1075"/>
                </a:cubicBezTo>
                <a:cubicBezTo>
                  <a:pt x="2089" y="1017"/>
                  <a:pt x="1935" y="984"/>
                  <a:pt x="1773" y="984"/>
                </a:cubicBezTo>
                <a:cubicBezTo>
                  <a:pt x="1112" y="984"/>
                  <a:pt x="575" y="1521"/>
                  <a:pt x="575" y="2183"/>
                </a:cubicBezTo>
                <a:cubicBezTo>
                  <a:pt x="575" y="2844"/>
                  <a:pt x="1111" y="3381"/>
                  <a:pt x="1773" y="3381"/>
                </a:cubicBezTo>
                <a:cubicBezTo>
                  <a:pt x="2435" y="3381"/>
                  <a:pt x="2972" y="2844"/>
                  <a:pt x="2972" y="2183"/>
                </a:cubicBezTo>
                <a:cubicBezTo>
                  <a:pt x="2972" y="2002"/>
                  <a:pt x="2932" y="1831"/>
                  <a:pt x="2861" y="1678"/>
                </a:cubicBezTo>
                <a:close/>
                <a:moveTo>
                  <a:pt x="3897" y="593"/>
                </a:moveTo>
                <a:cubicBezTo>
                  <a:pt x="3886" y="571"/>
                  <a:pt x="3868" y="556"/>
                  <a:pt x="3850" y="547"/>
                </a:cubicBezTo>
                <a:cubicBezTo>
                  <a:pt x="3832" y="537"/>
                  <a:pt x="3813" y="533"/>
                  <a:pt x="3794" y="531"/>
                </a:cubicBezTo>
                <a:cubicBezTo>
                  <a:pt x="3452" y="497"/>
                  <a:pt x="3452" y="497"/>
                  <a:pt x="3452" y="497"/>
                </a:cubicBezTo>
                <a:cubicBezTo>
                  <a:pt x="3445" y="496"/>
                  <a:pt x="3434" y="492"/>
                  <a:pt x="3426" y="483"/>
                </a:cubicBezTo>
                <a:cubicBezTo>
                  <a:pt x="3417" y="474"/>
                  <a:pt x="3412" y="463"/>
                  <a:pt x="3412" y="456"/>
                </a:cubicBezTo>
                <a:cubicBezTo>
                  <a:pt x="3377" y="114"/>
                  <a:pt x="3377" y="114"/>
                  <a:pt x="3377" y="114"/>
                </a:cubicBezTo>
                <a:cubicBezTo>
                  <a:pt x="3375" y="89"/>
                  <a:pt x="3368" y="64"/>
                  <a:pt x="3351" y="41"/>
                </a:cubicBezTo>
                <a:cubicBezTo>
                  <a:pt x="3342" y="29"/>
                  <a:pt x="3330" y="19"/>
                  <a:pt x="3316" y="11"/>
                </a:cubicBezTo>
                <a:cubicBezTo>
                  <a:pt x="3301" y="4"/>
                  <a:pt x="3285" y="0"/>
                  <a:pt x="3269" y="0"/>
                </a:cubicBezTo>
                <a:cubicBezTo>
                  <a:pt x="3249" y="0"/>
                  <a:pt x="3232" y="6"/>
                  <a:pt x="3217" y="13"/>
                </a:cubicBezTo>
                <a:cubicBezTo>
                  <a:pt x="3202" y="21"/>
                  <a:pt x="3189" y="31"/>
                  <a:pt x="3178" y="43"/>
                </a:cubicBezTo>
                <a:cubicBezTo>
                  <a:pt x="2487" y="733"/>
                  <a:pt x="2487" y="733"/>
                  <a:pt x="2487" y="733"/>
                </a:cubicBezTo>
                <a:cubicBezTo>
                  <a:pt x="2459" y="762"/>
                  <a:pt x="2439" y="796"/>
                  <a:pt x="2423" y="833"/>
                </a:cubicBezTo>
                <a:cubicBezTo>
                  <a:pt x="2408" y="870"/>
                  <a:pt x="2398" y="908"/>
                  <a:pt x="2398" y="948"/>
                </a:cubicBezTo>
                <a:cubicBezTo>
                  <a:pt x="2398" y="1343"/>
                  <a:pt x="2398" y="1343"/>
                  <a:pt x="2398" y="1343"/>
                </a:cubicBezTo>
                <a:cubicBezTo>
                  <a:pt x="2398" y="1370"/>
                  <a:pt x="2405" y="1395"/>
                  <a:pt x="2416" y="1417"/>
                </a:cubicBezTo>
                <a:cubicBezTo>
                  <a:pt x="2119" y="1724"/>
                  <a:pt x="2119" y="1724"/>
                  <a:pt x="2119" y="1724"/>
                </a:cubicBezTo>
                <a:cubicBezTo>
                  <a:pt x="2023" y="1651"/>
                  <a:pt x="1903" y="1607"/>
                  <a:pt x="1773" y="1607"/>
                </a:cubicBezTo>
                <a:cubicBezTo>
                  <a:pt x="1456" y="1607"/>
                  <a:pt x="1198" y="1865"/>
                  <a:pt x="1198" y="2183"/>
                </a:cubicBezTo>
                <a:cubicBezTo>
                  <a:pt x="1198" y="2500"/>
                  <a:pt x="1456" y="2758"/>
                  <a:pt x="1773" y="2758"/>
                </a:cubicBezTo>
                <a:cubicBezTo>
                  <a:pt x="2091" y="2758"/>
                  <a:pt x="2349" y="2500"/>
                  <a:pt x="2349" y="2183"/>
                </a:cubicBezTo>
                <a:cubicBezTo>
                  <a:pt x="2349" y="2047"/>
                  <a:pt x="2301" y="1922"/>
                  <a:pt x="2222" y="1823"/>
                </a:cubicBezTo>
                <a:cubicBezTo>
                  <a:pt x="2530" y="1506"/>
                  <a:pt x="2530" y="1506"/>
                  <a:pt x="2530" y="1506"/>
                </a:cubicBezTo>
                <a:cubicBezTo>
                  <a:pt x="2542" y="1509"/>
                  <a:pt x="2553" y="1510"/>
                  <a:pt x="2566" y="1510"/>
                </a:cubicBezTo>
                <a:cubicBezTo>
                  <a:pt x="2961" y="1510"/>
                  <a:pt x="2961" y="1510"/>
                  <a:pt x="2961" y="1510"/>
                </a:cubicBezTo>
                <a:cubicBezTo>
                  <a:pt x="3001" y="1510"/>
                  <a:pt x="3039" y="1500"/>
                  <a:pt x="3076" y="1485"/>
                </a:cubicBezTo>
                <a:cubicBezTo>
                  <a:pt x="3112" y="1470"/>
                  <a:pt x="3147" y="1450"/>
                  <a:pt x="3175" y="1421"/>
                </a:cubicBezTo>
                <a:cubicBezTo>
                  <a:pt x="3866" y="731"/>
                  <a:pt x="3866" y="731"/>
                  <a:pt x="3866" y="731"/>
                </a:cubicBezTo>
                <a:cubicBezTo>
                  <a:pt x="3877" y="719"/>
                  <a:pt x="3887" y="707"/>
                  <a:pt x="3895" y="692"/>
                </a:cubicBezTo>
                <a:cubicBezTo>
                  <a:pt x="3903" y="677"/>
                  <a:pt x="3908" y="659"/>
                  <a:pt x="3908" y="639"/>
                </a:cubicBezTo>
                <a:cubicBezTo>
                  <a:pt x="3908" y="624"/>
                  <a:pt x="3905" y="607"/>
                  <a:pt x="3897" y="593"/>
                </a:cubicBezTo>
                <a:close/>
                <a:moveTo>
                  <a:pt x="1773" y="2614"/>
                </a:moveTo>
                <a:cubicBezTo>
                  <a:pt x="1536" y="2614"/>
                  <a:pt x="1342" y="2420"/>
                  <a:pt x="1342" y="2183"/>
                </a:cubicBezTo>
                <a:cubicBezTo>
                  <a:pt x="1342" y="1945"/>
                  <a:pt x="1535" y="1751"/>
                  <a:pt x="1773" y="1751"/>
                </a:cubicBezTo>
                <a:cubicBezTo>
                  <a:pt x="1864" y="1751"/>
                  <a:pt x="1948" y="1779"/>
                  <a:pt x="2018" y="1828"/>
                </a:cubicBezTo>
                <a:cubicBezTo>
                  <a:pt x="1722" y="2133"/>
                  <a:pt x="1722" y="2133"/>
                  <a:pt x="1722" y="2133"/>
                </a:cubicBezTo>
                <a:cubicBezTo>
                  <a:pt x="1694" y="2161"/>
                  <a:pt x="1695" y="2207"/>
                  <a:pt x="1723" y="2234"/>
                </a:cubicBezTo>
                <a:cubicBezTo>
                  <a:pt x="1752" y="2262"/>
                  <a:pt x="1797" y="2261"/>
                  <a:pt x="1825" y="2233"/>
                </a:cubicBezTo>
                <a:cubicBezTo>
                  <a:pt x="2121" y="1928"/>
                  <a:pt x="2121" y="1928"/>
                  <a:pt x="2121" y="1928"/>
                </a:cubicBezTo>
                <a:cubicBezTo>
                  <a:pt x="2173" y="1999"/>
                  <a:pt x="2205" y="2087"/>
                  <a:pt x="2205" y="2183"/>
                </a:cubicBezTo>
                <a:cubicBezTo>
                  <a:pt x="2205" y="2420"/>
                  <a:pt x="2011" y="2614"/>
                  <a:pt x="1773" y="2614"/>
                </a:cubicBezTo>
                <a:close/>
                <a:moveTo>
                  <a:pt x="2542" y="1288"/>
                </a:moveTo>
                <a:cubicBezTo>
                  <a:pt x="2542" y="948"/>
                  <a:pt x="2542" y="948"/>
                  <a:pt x="2542" y="948"/>
                </a:cubicBezTo>
                <a:cubicBezTo>
                  <a:pt x="2541" y="935"/>
                  <a:pt x="2547" y="910"/>
                  <a:pt x="2556" y="888"/>
                </a:cubicBezTo>
                <a:cubicBezTo>
                  <a:pt x="2565" y="865"/>
                  <a:pt x="2579" y="844"/>
                  <a:pt x="2588" y="835"/>
                </a:cubicBezTo>
                <a:cubicBezTo>
                  <a:pt x="3240" y="184"/>
                  <a:pt x="3240" y="184"/>
                  <a:pt x="3240" y="184"/>
                </a:cubicBezTo>
                <a:cubicBezTo>
                  <a:pt x="3269" y="471"/>
                  <a:pt x="3269" y="471"/>
                  <a:pt x="3269" y="471"/>
                </a:cubicBezTo>
                <a:cubicBezTo>
                  <a:pt x="3271" y="490"/>
                  <a:pt x="3276" y="508"/>
                  <a:pt x="3283" y="525"/>
                </a:cubicBezTo>
                <a:lnTo>
                  <a:pt x="2542" y="1288"/>
                </a:lnTo>
                <a:close/>
                <a:moveTo>
                  <a:pt x="3073" y="1320"/>
                </a:moveTo>
                <a:cubicBezTo>
                  <a:pt x="3064" y="1329"/>
                  <a:pt x="3043" y="1343"/>
                  <a:pt x="3021" y="1352"/>
                </a:cubicBezTo>
                <a:cubicBezTo>
                  <a:pt x="2998" y="1362"/>
                  <a:pt x="2973" y="1367"/>
                  <a:pt x="2961" y="1367"/>
                </a:cubicBezTo>
                <a:cubicBezTo>
                  <a:pt x="2666" y="1367"/>
                  <a:pt x="2666" y="1367"/>
                  <a:pt x="2666" y="1367"/>
                </a:cubicBezTo>
                <a:cubicBezTo>
                  <a:pt x="3386" y="626"/>
                  <a:pt x="3386" y="626"/>
                  <a:pt x="3386" y="626"/>
                </a:cubicBezTo>
                <a:cubicBezTo>
                  <a:pt x="3402" y="633"/>
                  <a:pt x="3419" y="638"/>
                  <a:pt x="3438" y="640"/>
                </a:cubicBezTo>
                <a:cubicBezTo>
                  <a:pt x="3725" y="669"/>
                  <a:pt x="3725" y="669"/>
                  <a:pt x="3725" y="669"/>
                </a:cubicBezTo>
                <a:lnTo>
                  <a:pt x="3073" y="132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62626"/>
              </a:solidFill>
              <a:effectLst/>
              <a:uLnTx/>
              <a:uFillTx/>
              <a:latin typeface="Century Gothic" panose="020B0502020202020204" pitchFamily="34" charset="0"/>
              <a:ea typeface="+mn-ea"/>
              <a:cs typeface="Roboto"/>
            </a:endParaRPr>
          </a:p>
        </p:txBody>
      </p:sp>
      <p:sp>
        <p:nvSpPr>
          <p:cNvPr id="95" name="Freeform 25">
            <a:extLst>
              <a:ext uri="{FF2B5EF4-FFF2-40B4-BE49-F238E27FC236}">
                <a16:creationId xmlns:a16="http://schemas.microsoft.com/office/drawing/2014/main" id="{D0200A33-E6B9-71A3-9E7E-E755AC06B34A}"/>
              </a:ext>
            </a:extLst>
          </p:cNvPr>
          <p:cNvSpPr>
            <a:spLocks noEditPoints="1"/>
          </p:cNvSpPr>
          <p:nvPr/>
        </p:nvSpPr>
        <p:spPr bwMode="auto">
          <a:xfrm>
            <a:off x="7809067" y="2295688"/>
            <a:ext cx="668588" cy="673140"/>
          </a:xfrm>
          <a:custGeom>
            <a:avLst/>
            <a:gdLst>
              <a:gd name="T0" fmla="*/ 5586 w 13670"/>
              <a:gd name="T1" fmla="*/ 8048 h 13780"/>
              <a:gd name="T2" fmla="*/ 5202 w 13670"/>
              <a:gd name="T3" fmla="*/ 13396 h 13780"/>
              <a:gd name="T4" fmla="*/ 8116 w 13670"/>
              <a:gd name="T5" fmla="*/ 13780 h 13780"/>
              <a:gd name="T6" fmla="*/ 8499 w 13670"/>
              <a:gd name="T7" fmla="*/ 8431 h 13780"/>
              <a:gd name="T8" fmla="*/ 7733 w 13670"/>
              <a:gd name="T9" fmla="*/ 13013 h 13780"/>
              <a:gd name="T10" fmla="*/ 5969 w 13670"/>
              <a:gd name="T11" fmla="*/ 8815 h 13780"/>
              <a:gd name="T12" fmla="*/ 7733 w 13670"/>
              <a:gd name="T13" fmla="*/ 13013 h 13780"/>
              <a:gd name="T14" fmla="*/ 10589 w 13670"/>
              <a:gd name="T15" fmla="*/ 5038 h 13780"/>
              <a:gd name="T16" fmla="*/ 10205 w 13670"/>
              <a:gd name="T17" fmla="*/ 13396 h 13780"/>
              <a:gd name="T18" fmla="*/ 13138 w 13670"/>
              <a:gd name="T19" fmla="*/ 13780 h 13780"/>
              <a:gd name="T20" fmla="*/ 13522 w 13670"/>
              <a:gd name="T21" fmla="*/ 5421 h 13780"/>
              <a:gd name="T22" fmla="*/ 12755 w 13670"/>
              <a:gd name="T23" fmla="*/ 13013 h 13780"/>
              <a:gd name="T24" fmla="*/ 10972 w 13670"/>
              <a:gd name="T25" fmla="*/ 5805 h 13780"/>
              <a:gd name="T26" fmla="*/ 12755 w 13670"/>
              <a:gd name="T27" fmla="*/ 13013 h 13780"/>
              <a:gd name="T28" fmla="*/ 563 w 13670"/>
              <a:gd name="T29" fmla="*/ 9907 h 13780"/>
              <a:gd name="T30" fmla="*/ 180 w 13670"/>
              <a:gd name="T31" fmla="*/ 13396 h 13780"/>
              <a:gd name="T32" fmla="*/ 3113 w 13670"/>
              <a:gd name="T33" fmla="*/ 13780 h 13780"/>
              <a:gd name="T34" fmla="*/ 3496 w 13670"/>
              <a:gd name="T35" fmla="*/ 10291 h 13780"/>
              <a:gd name="T36" fmla="*/ 2729 w 13670"/>
              <a:gd name="T37" fmla="*/ 13013 h 13780"/>
              <a:gd name="T38" fmla="*/ 946 w 13670"/>
              <a:gd name="T39" fmla="*/ 10674 h 13780"/>
              <a:gd name="T40" fmla="*/ 2729 w 13670"/>
              <a:gd name="T41" fmla="*/ 13013 h 13780"/>
              <a:gd name="T42" fmla="*/ 13311 w 13670"/>
              <a:gd name="T43" fmla="*/ 265 h 13780"/>
              <a:gd name="T44" fmla="*/ 9410 w 13670"/>
              <a:gd name="T45" fmla="*/ 370 h 13780"/>
              <a:gd name="T46" fmla="*/ 12234 w 13670"/>
              <a:gd name="T47" fmla="*/ 950 h 13780"/>
              <a:gd name="T48" fmla="*/ 4224 w 13670"/>
              <a:gd name="T49" fmla="*/ 1779 h 13780"/>
              <a:gd name="T50" fmla="*/ 160 w 13670"/>
              <a:gd name="T51" fmla="*/ 5211 h 13780"/>
              <a:gd name="T52" fmla="*/ 429 w 13670"/>
              <a:gd name="T53" fmla="*/ 5882 h 13780"/>
              <a:gd name="T54" fmla="*/ 4014 w 13670"/>
              <a:gd name="T55" fmla="*/ 2584 h 13780"/>
              <a:gd name="T56" fmla="*/ 7924 w 13670"/>
              <a:gd name="T57" fmla="*/ 5287 h 13780"/>
              <a:gd name="T58" fmla="*/ 12640 w 13670"/>
              <a:gd name="T59" fmla="*/ 3850 h 13780"/>
              <a:gd name="T60" fmla="*/ 13023 w 13670"/>
              <a:gd name="T61" fmla="*/ 4252 h 13780"/>
              <a:gd name="T62" fmla="*/ 13656 w 13670"/>
              <a:gd name="T63" fmla="*/ 667 h 13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69" h="13780">
                <a:moveTo>
                  <a:pt x="8116" y="8048"/>
                </a:moveTo>
                <a:cubicBezTo>
                  <a:pt x="5586" y="8048"/>
                  <a:pt x="5586" y="8048"/>
                  <a:pt x="5586" y="8048"/>
                </a:cubicBezTo>
                <a:cubicBezTo>
                  <a:pt x="5374" y="8048"/>
                  <a:pt x="5202" y="8219"/>
                  <a:pt x="5202" y="8431"/>
                </a:cubicBezTo>
                <a:cubicBezTo>
                  <a:pt x="5202" y="13396"/>
                  <a:pt x="5202" y="13396"/>
                  <a:pt x="5202" y="13396"/>
                </a:cubicBezTo>
                <a:cubicBezTo>
                  <a:pt x="5202" y="13608"/>
                  <a:pt x="5374" y="13780"/>
                  <a:pt x="5586" y="13780"/>
                </a:cubicBezTo>
                <a:cubicBezTo>
                  <a:pt x="8116" y="13780"/>
                  <a:pt x="8116" y="13780"/>
                  <a:pt x="8116" y="13780"/>
                </a:cubicBezTo>
                <a:cubicBezTo>
                  <a:pt x="8328" y="13780"/>
                  <a:pt x="8499" y="13608"/>
                  <a:pt x="8499" y="13396"/>
                </a:cubicBezTo>
                <a:cubicBezTo>
                  <a:pt x="8499" y="8431"/>
                  <a:pt x="8499" y="8431"/>
                  <a:pt x="8499" y="8431"/>
                </a:cubicBezTo>
                <a:cubicBezTo>
                  <a:pt x="8499" y="8219"/>
                  <a:pt x="8328" y="8048"/>
                  <a:pt x="8116" y="8048"/>
                </a:cubicBezTo>
                <a:close/>
                <a:moveTo>
                  <a:pt x="7733" y="13013"/>
                </a:moveTo>
                <a:cubicBezTo>
                  <a:pt x="5969" y="13013"/>
                  <a:pt x="5969" y="13013"/>
                  <a:pt x="5969" y="13013"/>
                </a:cubicBezTo>
                <a:cubicBezTo>
                  <a:pt x="5969" y="8815"/>
                  <a:pt x="5969" y="8815"/>
                  <a:pt x="5969" y="8815"/>
                </a:cubicBezTo>
                <a:cubicBezTo>
                  <a:pt x="7733" y="8815"/>
                  <a:pt x="7733" y="8815"/>
                  <a:pt x="7733" y="8815"/>
                </a:cubicBezTo>
                <a:lnTo>
                  <a:pt x="7733" y="13013"/>
                </a:lnTo>
                <a:close/>
                <a:moveTo>
                  <a:pt x="13138" y="5038"/>
                </a:moveTo>
                <a:cubicBezTo>
                  <a:pt x="10589" y="5038"/>
                  <a:pt x="10589" y="5038"/>
                  <a:pt x="10589" y="5038"/>
                </a:cubicBezTo>
                <a:cubicBezTo>
                  <a:pt x="10377" y="5038"/>
                  <a:pt x="10205" y="5210"/>
                  <a:pt x="10205" y="5421"/>
                </a:cubicBezTo>
                <a:cubicBezTo>
                  <a:pt x="10205" y="13396"/>
                  <a:pt x="10205" y="13396"/>
                  <a:pt x="10205" y="13396"/>
                </a:cubicBezTo>
                <a:cubicBezTo>
                  <a:pt x="10205" y="13608"/>
                  <a:pt x="10377" y="13780"/>
                  <a:pt x="10589" y="13780"/>
                </a:cubicBezTo>
                <a:cubicBezTo>
                  <a:pt x="13138" y="13780"/>
                  <a:pt x="13138" y="13780"/>
                  <a:pt x="13138" y="13780"/>
                </a:cubicBezTo>
                <a:cubicBezTo>
                  <a:pt x="13350" y="13780"/>
                  <a:pt x="13522" y="13608"/>
                  <a:pt x="13522" y="13396"/>
                </a:cubicBezTo>
                <a:cubicBezTo>
                  <a:pt x="13522" y="5421"/>
                  <a:pt x="13522" y="5421"/>
                  <a:pt x="13522" y="5421"/>
                </a:cubicBezTo>
                <a:cubicBezTo>
                  <a:pt x="13522" y="5210"/>
                  <a:pt x="13350" y="5038"/>
                  <a:pt x="13138" y="5038"/>
                </a:cubicBezTo>
                <a:close/>
                <a:moveTo>
                  <a:pt x="12755" y="13013"/>
                </a:moveTo>
                <a:cubicBezTo>
                  <a:pt x="10972" y="13013"/>
                  <a:pt x="10972" y="13013"/>
                  <a:pt x="10972" y="13013"/>
                </a:cubicBezTo>
                <a:cubicBezTo>
                  <a:pt x="10972" y="5805"/>
                  <a:pt x="10972" y="5805"/>
                  <a:pt x="10972" y="5805"/>
                </a:cubicBezTo>
                <a:cubicBezTo>
                  <a:pt x="12755" y="5805"/>
                  <a:pt x="12755" y="5805"/>
                  <a:pt x="12755" y="5805"/>
                </a:cubicBezTo>
                <a:lnTo>
                  <a:pt x="12755" y="13013"/>
                </a:lnTo>
                <a:close/>
                <a:moveTo>
                  <a:pt x="3113" y="9907"/>
                </a:moveTo>
                <a:cubicBezTo>
                  <a:pt x="563" y="9907"/>
                  <a:pt x="563" y="9907"/>
                  <a:pt x="563" y="9907"/>
                </a:cubicBezTo>
                <a:cubicBezTo>
                  <a:pt x="351" y="9907"/>
                  <a:pt x="180" y="10079"/>
                  <a:pt x="180" y="10291"/>
                </a:cubicBezTo>
                <a:cubicBezTo>
                  <a:pt x="180" y="13396"/>
                  <a:pt x="180" y="13396"/>
                  <a:pt x="180" y="13396"/>
                </a:cubicBezTo>
                <a:cubicBezTo>
                  <a:pt x="180" y="13608"/>
                  <a:pt x="351" y="13780"/>
                  <a:pt x="563" y="13780"/>
                </a:cubicBezTo>
                <a:cubicBezTo>
                  <a:pt x="3113" y="13780"/>
                  <a:pt x="3113" y="13780"/>
                  <a:pt x="3113" y="13780"/>
                </a:cubicBezTo>
                <a:cubicBezTo>
                  <a:pt x="3324" y="13780"/>
                  <a:pt x="3496" y="13608"/>
                  <a:pt x="3496" y="13396"/>
                </a:cubicBezTo>
                <a:cubicBezTo>
                  <a:pt x="3496" y="10291"/>
                  <a:pt x="3496" y="10291"/>
                  <a:pt x="3496" y="10291"/>
                </a:cubicBezTo>
                <a:cubicBezTo>
                  <a:pt x="3496" y="10079"/>
                  <a:pt x="3324" y="9907"/>
                  <a:pt x="3113" y="9907"/>
                </a:cubicBezTo>
                <a:close/>
                <a:moveTo>
                  <a:pt x="2729" y="13013"/>
                </a:moveTo>
                <a:cubicBezTo>
                  <a:pt x="946" y="13013"/>
                  <a:pt x="946" y="13013"/>
                  <a:pt x="946" y="13013"/>
                </a:cubicBezTo>
                <a:cubicBezTo>
                  <a:pt x="946" y="10674"/>
                  <a:pt x="946" y="10674"/>
                  <a:pt x="946" y="10674"/>
                </a:cubicBezTo>
                <a:cubicBezTo>
                  <a:pt x="2729" y="10674"/>
                  <a:pt x="2729" y="10674"/>
                  <a:pt x="2729" y="10674"/>
                </a:cubicBezTo>
                <a:cubicBezTo>
                  <a:pt x="2729" y="13013"/>
                  <a:pt x="2729" y="13013"/>
                  <a:pt x="2729" y="13013"/>
                </a:cubicBezTo>
                <a:close/>
                <a:moveTo>
                  <a:pt x="13560" y="399"/>
                </a:moveTo>
                <a:cubicBezTo>
                  <a:pt x="13502" y="319"/>
                  <a:pt x="13410" y="269"/>
                  <a:pt x="13311" y="265"/>
                </a:cubicBezTo>
                <a:cubicBezTo>
                  <a:pt x="9822" y="16"/>
                  <a:pt x="9822" y="16"/>
                  <a:pt x="9822" y="16"/>
                </a:cubicBezTo>
                <a:cubicBezTo>
                  <a:pt x="9610" y="0"/>
                  <a:pt x="9426" y="158"/>
                  <a:pt x="9410" y="370"/>
                </a:cubicBezTo>
                <a:cubicBezTo>
                  <a:pt x="9394" y="582"/>
                  <a:pt x="9553" y="766"/>
                  <a:pt x="9765" y="782"/>
                </a:cubicBezTo>
                <a:cubicBezTo>
                  <a:pt x="12234" y="950"/>
                  <a:pt x="12234" y="950"/>
                  <a:pt x="12234" y="950"/>
                </a:cubicBezTo>
                <a:cubicBezTo>
                  <a:pt x="7694" y="4501"/>
                  <a:pt x="7694" y="4501"/>
                  <a:pt x="7694" y="4501"/>
                </a:cubicBezTo>
                <a:cubicBezTo>
                  <a:pt x="4224" y="1779"/>
                  <a:pt x="4224" y="1779"/>
                  <a:pt x="4224" y="1779"/>
                </a:cubicBezTo>
                <a:cubicBezTo>
                  <a:pt x="4076" y="1662"/>
                  <a:pt x="3865" y="1670"/>
                  <a:pt x="3726" y="1798"/>
                </a:cubicBezTo>
                <a:cubicBezTo>
                  <a:pt x="160" y="5211"/>
                  <a:pt x="160" y="5211"/>
                  <a:pt x="160" y="5211"/>
                </a:cubicBezTo>
                <a:cubicBezTo>
                  <a:pt x="9" y="5354"/>
                  <a:pt x="0" y="5593"/>
                  <a:pt x="141" y="5747"/>
                </a:cubicBezTo>
                <a:cubicBezTo>
                  <a:pt x="210" y="5836"/>
                  <a:pt x="317" y="5886"/>
                  <a:pt x="429" y="5882"/>
                </a:cubicBezTo>
                <a:cubicBezTo>
                  <a:pt x="530" y="5880"/>
                  <a:pt x="626" y="5839"/>
                  <a:pt x="697" y="5767"/>
                </a:cubicBezTo>
                <a:cubicBezTo>
                  <a:pt x="4014" y="2584"/>
                  <a:pt x="4014" y="2584"/>
                  <a:pt x="4014" y="2584"/>
                </a:cubicBezTo>
                <a:cubicBezTo>
                  <a:pt x="7445" y="5287"/>
                  <a:pt x="7445" y="5287"/>
                  <a:pt x="7445" y="5287"/>
                </a:cubicBezTo>
                <a:cubicBezTo>
                  <a:pt x="7585" y="5399"/>
                  <a:pt x="7784" y="5399"/>
                  <a:pt x="7924" y="5287"/>
                </a:cubicBezTo>
                <a:cubicBezTo>
                  <a:pt x="12832" y="1468"/>
                  <a:pt x="12832" y="1468"/>
                  <a:pt x="12832" y="1468"/>
                </a:cubicBezTo>
                <a:cubicBezTo>
                  <a:pt x="12640" y="3850"/>
                  <a:pt x="12640" y="3850"/>
                  <a:pt x="12640" y="3850"/>
                </a:cubicBezTo>
                <a:cubicBezTo>
                  <a:pt x="12639" y="4058"/>
                  <a:pt x="12797" y="4232"/>
                  <a:pt x="13004" y="4252"/>
                </a:cubicBezTo>
                <a:cubicBezTo>
                  <a:pt x="13023" y="4252"/>
                  <a:pt x="13023" y="4252"/>
                  <a:pt x="13023" y="4252"/>
                </a:cubicBezTo>
                <a:cubicBezTo>
                  <a:pt x="13221" y="4253"/>
                  <a:pt x="13387" y="4104"/>
                  <a:pt x="13407" y="3907"/>
                </a:cubicBezTo>
                <a:cubicBezTo>
                  <a:pt x="13656" y="667"/>
                  <a:pt x="13656" y="667"/>
                  <a:pt x="13656" y="667"/>
                </a:cubicBezTo>
                <a:cubicBezTo>
                  <a:pt x="13670" y="568"/>
                  <a:pt x="13634" y="467"/>
                  <a:pt x="13560" y="39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62626"/>
              </a:solidFill>
              <a:effectLst/>
              <a:uLnTx/>
              <a:uFillTx/>
              <a:latin typeface="Century Gothic" panose="020B0502020202020204" pitchFamily="34" charset="0"/>
              <a:ea typeface="+mn-ea"/>
              <a:cs typeface="Roboto"/>
            </a:endParaRPr>
          </a:p>
        </p:txBody>
      </p:sp>
      <p:cxnSp>
        <p:nvCxnSpPr>
          <p:cNvPr id="96" name="Straight Connector 95">
            <a:extLst>
              <a:ext uri="{FF2B5EF4-FFF2-40B4-BE49-F238E27FC236}">
                <a16:creationId xmlns:a16="http://schemas.microsoft.com/office/drawing/2014/main" id="{1746BDC5-40CF-0775-C96C-8D941EFD3EBF}"/>
              </a:ext>
            </a:extLst>
          </p:cNvPr>
          <p:cNvCxnSpPr>
            <a:cxnSpLocks/>
          </p:cNvCxnSpPr>
          <p:nvPr/>
        </p:nvCxnSpPr>
        <p:spPr>
          <a:xfrm flipH="1">
            <a:off x="9088162" y="2594141"/>
            <a:ext cx="630873" cy="0"/>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8" name="Inhaltsplatzhalter 4">
            <a:extLst>
              <a:ext uri="{FF2B5EF4-FFF2-40B4-BE49-F238E27FC236}">
                <a16:creationId xmlns:a16="http://schemas.microsoft.com/office/drawing/2014/main" id="{A7F7641E-1B7F-9A32-94DD-61C3006B6160}"/>
              </a:ext>
            </a:extLst>
          </p:cNvPr>
          <p:cNvSpPr txBox="1"/>
          <p:nvPr/>
        </p:nvSpPr>
        <p:spPr>
          <a:xfrm>
            <a:off x="9854391" y="2439533"/>
            <a:ext cx="2464009" cy="769441"/>
          </a:xfrm>
          <a:prstGeom prst="rect">
            <a:avLst/>
          </a:prstGeom>
        </p:spPr>
        <p:txBody>
          <a:bodyPr wrap="square" lIns="0" tIns="0" rIns="0" bIns="0" anchor="t">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457335"/>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$291M</a:t>
            </a:r>
            <a:br>
              <a:rPr kumimoji="0" lang="en-US" sz="16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br>
            <a:r>
              <a:rPr kumimoji="0" lang="en-US" sz="16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of General Fund Spending</a:t>
            </a:r>
          </a:p>
        </p:txBody>
      </p:sp>
      <p:cxnSp>
        <p:nvCxnSpPr>
          <p:cNvPr id="99" name="Straight Connector 98">
            <a:extLst>
              <a:ext uri="{FF2B5EF4-FFF2-40B4-BE49-F238E27FC236}">
                <a16:creationId xmlns:a16="http://schemas.microsoft.com/office/drawing/2014/main" id="{50D0F7F6-57C0-BB37-89F3-344DEFA03224}"/>
              </a:ext>
            </a:extLst>
          </p:cNvPr>
          <p:cNvCxnSpPr>
            <a:cxnSpLocks/>
          </p:cNvCxnSpPr>
          <p:nvPr/>
        </p:nvCxnSpPr>
        <p:spPr>
          <a:xfrm flipH="1">
            <a:off x="6732874" y="6276953"/>
            <a:ext cx="966055" cy="0"/>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5A66564-B777-7B01-21F3-9B238DF350F1}"/>
              </a:ext>
            </a:extLst>
          </p:cNvPr>
          <p:cNvCxnSpPr>
            <a:cxnSpLocks/>
          </p:cNvCxnSpPr>
          <p:nvPr/>
        </p:nvCxnSpPr>
        <p:spPr>
          <a:xfrm flipH="1">
            <a:off x="9088162" y="4779771"/>
            <a:ext cx="966055" cy="0"/>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C51CB02-49BF-7A51-74E9-346429621366}"/>
              </a:ext>
            </a:extLst>
          </p:cNvPr>
          <p:cNvCxnSpPr>
            <a:cxnSpLocks/>
          </p:cNvCxnSpPr>
          <p:nvPr/>
        </p:nvCxnSpPr>
        <p:spPr>
          <a:xfrm flipH="1">
            <a:off x="1678515" y="2619618"/>
            <a:ext cx="705228" cy="0"/>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D351E78-A796-489A-77F2-D95D591F915C}"/>
              </a:ext>
            </a:extLst>
          </p:cNvPr>
          <p:cNvCxnSpPr>
            <a:cxnSpLocks/>
          </p:cNvCxnSpPr>
          <p:nvPr/>
        </p:nvCxnSpPr>
        <p:spPr>
          <a:xfrm flipH="1">
            <a:off x="1800520" y="4901781"/>
            <a:ext cx="708071" cy="0"/>
          </a:xfrm>
          <a:prstGeom prst="line">
            <a:avLst/>
          </a:prstGeom>
          <a:ln w="12700">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3" name="Inhaltsplatzhalter 4">
            <a:extLst>
              <a:ext uri="{FF2B5EF4-FFF2-40B4-BE49-F238E27FC236}">
                <a16:creationId xmlns:a16="http://schemas.microsoft.com/office/drawing/2014/main" id="{5D013E09-FA2F-AE48-C7E7-FD8D7CC8ED2E}"/>
              </a:ext>
            </a:extLst>
          </p:cNvPr>
          <p:cNvSpPr txBox="1"/>
          <p:nvPr/>
        </p:nvSpPr>
        <p:spPr>
          <a:xfrm>
            <a:off x="10198622" y="4371854"/>
            <a:ext cx="2204936" cy="1015663"/>
          </a:xfrm>
          <a:prstGeom prst="rect">
            <a:avLst/>
          </a:prstGeom>
        </p:spPr>
        <p:txBody>
          <a:bodyPr wrap="square" lIns="0" tIns="0" rIns="0" bIns="0" anchor="b">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193670"/>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NO DRAW</a:t>
            </a:r>
          </a:p>
          <a:p>
            <a:pPr marL="0" marR="0" lvl="0" indent="0" algn="l" defTabSz="91412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on General nor Enterprise Fund  Reserves</a:t>
            </a:r>
            <a:endParaRPr kumimoji="0" lang="en-US" sz="1333" b="1" i="0" u="none" strike="noStrike" kern="1200" cap="none" spc="0" normalizeH="0" baseline="0" noProof="0">
              <a:ln>
                <a:noFill/>
              </a:ln>
              <a:solidFill>
                <a:srgbClr val="262626">
                  <a:lumMod val="90000"/>
                  <a:lumOff val="10000"/>
                </a:srgbClr>
              </a:solidFill>
              <a:effectLst/>
              <a:uLnTx/>
              <a:uFillTx/>
              <a:latin typeface="Roboto"/>
              <a:ea typeface="Roboto"/>
              <a:cs typeface="Arial"/>
            </a:endParaRPr>
          </a:p>
        </p:txBody>
      </p:sp>
      <p:sp>
        <p:nvSpPr>
          <p:cNvPr id="104" name="Inhaltsplatzhalter 4">
            <a:extLst>
              <a:ext uri="{FF2B5EF4-FFF2-40B4-BE49-F238E27FC236}">
                <a16:creationId xmlns:a16="http://schemas.microsoft.com/office/drawing/2014/main" id="{67407044-B943-02C8-78D5-A50081A7E396}"/>
              </a:ext>
            </a:extLst>
          </p:cNvPr>
          <p:cNvSpPr txBox="1"/>
          <p:nvPr/>
        </p:nvSpPr>
        <p:spPr>
          <a:xfrm>
            <a:off x="7809067" y="6113868"/>
            <a:ext cx="2778110" cy="523220"/>
          </a:xfrm>
          <a:prstGeom prst="rect">
            <a:avLst/>
          </a:prstGeom>
        </p:spPr>
        <p:txBody>
          <a:bodyPr wrap="square" lIns="0" tIns="0" rIns="0" bIns="0" anchor="t">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808000"/>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$109.8M </a:t>
            </a:r>
          </a:p>
          <a:p>
            <a:pPr marL="0" marR="0" lvl="0" indent="0" algn="l" defTabSz="91412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sz="1600" b="0"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of Property Tax Revenue</a:t>
            </a:r>
            <a:endParaRPr kumimoji="0" lang="en-US" sz="1333" b="0" i="0" u="none" strike="noStrike" kern="1200" cap="none" spc="0" normalizeH="0" baseline="0" noProof="0">
              <a:ln>
                <a:noFill/>
              </a:ln>
              <a:solidFill>
                <a:srgbClr val="262626">
                  <a:lumMod val="90000"/>
                  <a:lumOff val="10000"/>
                </a:srgbClr>
              </a:solidFill>
              <a:effectLst/>
              <a:uLnTx/>
              <a:uFillTx/>
              <a:latin typeface="Roboto"/>
              <a:ea typeface="Roboto"/>
              <a:cs typeface="Arial"/>
            </a:endParaRPr>
          </a:p>
        </p:txBody>
      </p:sp>
      <p:sp>
        <p:nvSpPr>
          <p:cNvPr id="107" name="Inhaltsplatzhalter 4">
            <a:extLst>
              <a:ext uri="{FF2B5EF4-FFF2-40B4-BE49-F238E27FC236}">
                <a16:creationId xmlns:a16="http://schemas.microsoft.com/office/drawing/2014/main" id="{DC420544-C1BA-158E-9789-07D17DE98937}"/>
              </a:ext>
            </a:extLst>
          </p:cNvPr>
          <p:cNvSpPr txBox="1"/>
          <p:nvPr/>
        </p:nvSpPr>
        <p:spPr>
          <a:xfrm>
            <a:off x="-285758" y="4622566"/>
            <a:ext cx="1964273" cy="1169551"/>
          </a:xfrm>
          <a:prstGeom prst="rect">
            <a:avLst/>
          </a:prstGeom>
        </p:spPr>
        <p:txBody>
          <a:bodyPr wrap="square" lIns="0" tIns="0" rIns="0" bIns="0" anchor="b">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12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193670"/>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$143M </a:t>
            </a:r>
          </a:p>
          <a:p>
            <a:pPr marL="0" marR="0" lvl="0" indent="0" algn="r" defTabSz="91412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of Capital Improvements Projects </a:t>
            </a:r>
          </a:p>
          <a:p>
            <a:pPr marL="0" marR="0" lvl="0" indent="0" algn="r" defTabSz="91412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sz="8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*Includes Potential Bond Issuances </a:t>
            </a:r>
          </a:p>
        </p:txBody>
      </p:sp>
      <p:sp>
        <p:nvSpPr>
          <p:cNvPr id="110" name="Inhaltsplatzhalter 4">
            <a:extLst>
              <a:ext uri="{FF2B5EF4-FFF2-40B4-BE49-F238E27FC236}">
                <a16:creationId xmlns:a16="http://schemas.microsoft.com/office/drawing/2014/main" id="{CF46ACD5-9F69-282E-8608-E0F73E3FA22E}"/>
              </a:ext>
            </a:extLst>
          </p:cNvPr>
          <p:cNvSpPr txBox="1"/>
          <p:nvPr/>
        </p:nvSpPr>
        <p:spPr>
          <a:xfrm>
            <a:off x="237104" y="2481900"/>
            <a:ext cx="1342036" cy="769441"/>
          </a:xfrm>
          <a:prstGeom prst="rect">
            <a:avLst/>
          </a:prstGeom>
        </p:spPr>
        <p:txBody>
          <a:bodyPr wrap="square" lIns="0" tIns="0" rIns="0" bIns="0" anchor="t">
            <a:spAutoFit/>
          </a:bodyPr>
          <a:lstStyle>
            <a:lvl1pPr marL="272967" indent="-272967" algn="l" defTabSz="914127" rtl="0" eaLnBrk="1" latinLnBrk="0" hangingPunct="1">
              <a:lnSpc>
                <a:spcPct val="90000"/>
              </a:lnSpc>
              <a:spcBef>
                <a:spcPct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ct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ct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ct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12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457335"/>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12.20</a:t>
            </a:r>
            <a:r>
              <a:rPr kumimoji="0" lang="en-US" sz="1600" b="0" i="0" u="none" strike="noStrike" kern="1200" cap="none" spc="0" normalizeH="0" baseline="0" noProof="0">
                <a:ln>
                  <a:noFill/>
                </a:ln>
                <a:solidFill>
                  <a:srgbClr val="193670"/>
                </a:solidFill>
                <a:effectLst/>
                <a:uLnTx/>
                <a:uFillTx/>
                <a:latin typeface="Century Gothic" panose="020B0502020202020204" pitchFamily="34" charset="0"/>
                <a:ea typeface="+mn-ea"/>
                <a:cs typeface="Roboto"/>
              </a:rPr>
              <a:t> </a:t>
            </a:r>
          </a:p>
          <a:p>
            <a:pPr marL="0" marR="0" lvl="0" indent="0" algn="r" defTabSz="91412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sz="1600" b="1" i="0" u="none" strike="noStrike" kern="1200" cap="none" spc="0" normalizeH="0" baseline="0" noProof="0">
                <a:ln>
                  <a:noFill/>
                </a:ln>
                <a:solidFill>
                  <a:srgbClr val="262626">
                    <a:lumMod val="90000"/>
                    <a:lumOff val="10000"/>
                  </a:srgbClr>
                </a:solidFill>
                <a:effectLst/>
                <a:uLnTx/>
                <a:uFillTx/>
                <a:latin typeface="Century Gothic" panose="020B0502020202020204" pitchFamily="34" charset="0"/>
                <a:ea typeface="+mn-ea"/>
                <a:cs typeface="Roboto"/>
              </a:rPr>
              <a:t>Budgeted Millage Rate </a:t>
            </a:r>
          </a:p>
        </p:txBody>
      </p:sp>
      <p:pic>
        <p:nvPicPr>
          <p:cNvPr id="111" name="Graphic 110" descr="Scales of justice with solid fill">
            <a:extLst>
              <a:ext uri="{FF2B5EF4-FFF2-40B4-BE49-F238E27FC236}">
                <a16:creationId xmlns:a16="http://schemas.microsoft.com/office/drawing/2014/main" id="{1516020B-ACFA-F587-BFEA-39FBCDA8F0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85578" y="2820640"/>
            <a:ext cx="1040001" cy="1091483"/>
          </a:xfrm>
          <a:prstGeom prst="rect">
            <a:avLst/>
          </a:prstGeom>
        </p:spPr>
      </p:pic>
      <p:sp>
        <p:nvSpPr>
          <p:cNvPr id="112" name="TextBox 111">
            <a:extLst>
              <a:ext uri="{FF2B5EF4-FFF2-40B4-BE49-F238E27FC236}">
                <a16:creationId xmlns:a16="http://schemas.microsoft.com/office/drawing/2014/main" id="{98D924B2-5E85-B35A-78F4-7FC77BF061E0}"/>
              </a:ext>
            </a:extLst>
          </p:cNvPr>
          <p:cNvSpPr txBox="1"/>
          <p:nvPr/>
        </p:nvSpPr>
        <p:spPr>
          <a:xfrm>
            <a:off x="4925340" y="3783301"/>
            <a:ext cx="1664293" cy="523220"/>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a:ea typeface="+mn-ea"/>
                <a:cs typeface="Roboto"/>
              </a:rPr>
              <a:t>$602M</a:t>
            </a:r>
          </a:p>
        </p:txBody>
      </p:sp>
      <p:pic>
        <p:nvPicPr>
          <p:cNvPr id="113" name="Picture 112">
            <a:extLst>
              <a:ext uri="{FF2B5EF4-FFF2-40B4-BE49-F238E27FC236}">
                <a16:creationId xmlns:a16="http://schemas.microsoft.com/office/drawing/2014/main" id="{57CA8E55-285A-B092-A557-57AA60DCE5B8}"/>
              </a:ext>
            </a:extLst>
          </p:cNvPr>
          <p:cNvPicPr>
            <a:picLocks noChangeAspect="1"/>
          </p:cNvPicPr>
          <p:nvPr/>
        </p:nvPicPr>
        <p:blipFill>
          <a:blip r:embed="rId7">
            <a:extLst>
              <a:ext uri="{28A0092B-C50C-407E-A947-70E740481C1C}">
                <a14:useLocalDpi xmlns:a14="http://schemas.microsoft.com/office/drawing/2010/main" val="0"/>
              </a:ext>
            </a:extLst>
          </a:blip>
          <a:srcRect l="81302" t="-9065" r="-1839" b="-5187"/>
          <a:stretch/>
        </p:blipFill>
        <p:spPr>
          <a:xfrm>
            <a:off x="77542" y="6212908"/>
            <a:ext cx="618836" cy="634135"/>
          </a:xfrm>
          <a:prstGeom prst="rect">
            <a:avLst/>
          </a:prstGeom>
          <a:effectLst>
            <a:outerShdw blurRad="76200" dist="12700" dir="8100000" sy="-23000" kx="800400" algn="br" rotWithShape="0">
              <a:prstClr val="black">
                <a:alpha val="20000"/>
              </a:prstClr>
            </a:outerShdw>
          </a:effectLst>
        </p:spPr>
      </p:pic>
      <p:sp>
        <p:nvSpPr>
          <p:cNvPr id="114" name="Footer Placeholder 3">
            <a:extLst>
              <a:ext uri="{FF2B5EF4-FFF2-40B4-BE49-F238E27FC236}">
                <a16:creationId xmlns:a16="http://schemas.microsoft.com/office/drawing/2014/main" id="{2A7782B5-B9F5-4968-33FC-783B287E25F4}"/>
              </a:ext>
            </a:extLst>
          </p:cNvPr>
          <p:cNvSpPr txBox="1">
            <a:spLocks/>
          </p:cNvSpPr>
          <p:nvPr/>
        </p:nvSpPr>
        <p:spPr>
          <a:xfrm>
            <a:off x="3746636" y="6605651"/>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934B"/>
                </a:solidFill>
                <a:effectLst/>
                <a:uLnTx/>
                <a:uFillTx/>
                <a:latin typeface="Century Gothic" panose="020B0502020202020204" pitchFamily="34" charset="0"/>
                <a:ea typeface="+mn-ea"/>
                <a:cs typeface="Arial" panose="020B0604020202020204" pitchFamily="34" charset="0"/>
              </a:rPr>
              <a:t>Fiscal Year 2025 City Council Budget Retreat </a:t>
            </a:r>
          </a:p>
        </p:txBody>
      </p:sp>
    </p:spTree>
    <p:extLst>
      <p:ext uri="{BB962C8B-B14F-4D97-AF65-F5344CB8AC3E}">
        <p14:creationId xmlns:p14="http://schemas.microsoft.com/office/powerpoint/2010/main" val="1289390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7A3CE66-BC42-A14B-F2DD-73026E2F91AE}"/>
              </a:ext>
            </a:extLst>
          </p:cNvPr>
          <p:cNvSpPr/>
          <p:nvPr/>
        </p:nvSpPr>
        <p:spPr>
          <a:xfrm rot="5400000">
            <a:off x="5387858" y="64771"/>
            <a:ext cx="1394461" cy="12192000"/>
          </a:xfrm>
          <a:prstGeom prst="rect">
            <a:avLst/>
          </a:prstGeom>
          <a:solidFill>
            <a:srgbClr val="002060">
              <a:alpha val="91000"/>
            </a:srgb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entury Gothic" panose="020B0502020202020204" pitchFamily="34" charset="0"/>
              <a:ea typeface="+mn-ea"/>
              <a:cs typeface="Roboto"/>
            </a:endParaRPr>
          </a:p>
        </p:txBody>
      </p:sp>
      <p:sp>
        <p:nvSpPr>
          <p:cNvPr id="3" name="Title 2"/>
          <p:cNvSpPr>
            <a:spLocks noGrp="1"/>
          </p:cNvSpPr>
          <p:nvPr>
            <p:ph type="title"/>
          </p:nvPr>
        </p:nvSpPr>
        <p:spPr>
          <a:xfrm>
            <a:off x="2731478" y="7243"/>
            <a:ext cx="6531416" cy="660511"/>
          </a:xfrm>
          <a:solidFill>
            <a:schemeClr val="bg2"/>
          </a:solidFill>
        </p:spPr>
        <p:txBody>
          <a:bodyPr/>
          <a:lstStyle/>
          <a:p>
            <a:r>
              <a:rPr lang="en-US" sz="4000" b="1" u="sng">
                <a:solidFill>
                  <a:srgbClr val="002060"/>
                </a:solidFill>
                <a:effectLst>
                  <a:outerShdw blurRad="38100" dist="38100" dir="2700000" algn="tl">
                    <a:srgbClr val="000000">
                      <a:alpha val="43137"/>
                    </a:srgbClr>
                  </a:outerShdw>
                </a:effectLst>
                <a:latin typeface="Century Gothic"/>
              </a:rPr>
              <a:t>City-Wide Revenues</a:t>
            </a:r>
            <a:endParaRPr lang="en-US" sz="4000" u="sng">
              <a:solidFill>
                <a:srgbClr val="002060"/>
              </a:solidFill>
              <a:effectLst>
                <a:outerShdw blurRad="38100" dist="38100" dir="2700000" algn="tl">
                  <a:srgbClr val="000000">
                    <a:alpha val="43137"/>
                  </a:srgbClr>
                </a:outerShdw>
              </a:effectLst>
              <a:latin typeface="Century Gothic"/>
              <a:ea typeface="Roboto"/>
            </a:endParaRPr>
          </a:p>
        </p:txBody>
      </p:sp>
      <p:graphicFrame>
        <p:nvGraphicFramePr>
          <p:cNvPr id="27" name="Table 26">
            <a:extLst>
              <a:ext uri="{FF2B5EF4-FFF2-40B4-BE49-F238E27FC236}">
                <a16:creationId xmlns:a16="http://schemas.microsoft.com/office/drawing/2014/main" id="{94AFDC2F-1180-AF6C-5843-EA885F3801AE}"/>
              </a:ext>
            </a:extLst>
          </p:cNvPr>
          <p:cNvGraphicFramePr>
            <a:graphicFrameLocks noGrp="1"/>
          </p:cNvGraphicFramePr>
          <p:nvPr>
            <p:extLst>
              <p:ext uri="{D42A27DB-BD31-4B8C-83A1-F6EECF244321}">
                <p14:modId xmlns:p14="http://schemas.microsoft.com/office/powerpoint/2010/main" val="612097750"/>
              </p:ext>
            </p:extLst>
          </p:nvPr>
        </p:nvGraphicFramePr>
        <p:xfrm>
          <a:off x="381517" y="654320"/>
          <a:ext cx="11407141" cy="4728566"/>
        </p:xfrm>
        <a:graphic>
          <a:graphicData uri="http://schemas.openxmlformats.org/drawingml/2006/table">
            <a:tbl>
              <a:tblPr/>
              <a:tblGrid>
                <a:gridCol w="2536965">
                  <a:extLst>
                    <a:ext uri="{9D8B030D-6E8A-4147-A177-3AD203B41FA5}">
                      <a16:colId xmlns:a16="http://schemas.microsoft.com/office/drawing/2014/main" val="2370203984"/>
                    </a:ext>
                  </a:extLst>
                </a:gridCol>
                <a:gridCol w="2312015">
                  <a:extLst>
                    <a:ext uri="{9D8B030D-6E8A-4147-A177-3AD203B41FA5}">
                      <a16:colId xmlns:a16="http://schemas.microsoft.com/office/drawing/2014/main" val="926661078"/>
                    </a:ext>
                  </a:extLst>
                </a:gridCol>
                <a:gridCol w="2467993">
                  <a:extLst>
                    <a:ext uri="{9D8B030D-6E8A-4147-A177-3AD203B41FA5}">
                      <a16:colId xmlns:a16="http://schemas.microsoft.com/office/drawing/2014/main" val="3559961617"/>
                    </a:ext>
                  </a:extLst>
                </a:gridCol>
                <a:gridCol w="2350469">
                  <a:extLst>
                    <a:ext uri="{9D8B030D-6E8A-4147-A177-3AD203B41FA5}">
                      <a16:colId xmlns:a16="http://schemas.microsoft.com/office/drawing/2014/main" val="216203229"/>
                    </a:ext>
                  </a:extLst>
                </a:gridCol>
                <a:gridCol w="1739699">
                  <a:extLst>
                    <a:ext uri="{9D8B030D-6E8A-4147-A177-3AD203B41FA5}">
                      <a16:colId xmlns:a16="http://schemas.microsoft.com/office/drawing/2014/main" val="450788108"/>
                    </a:ext>
                  </a:extLst>
                </a:gridCol>
              </a:tblGrid>
              <a:tr h="433659">
                <a:tc>
                  <a:txBody>
                    <a:bodyPr/>
                    <a:lstStyle/>
                    <a:p>
                      <a:pPr algn="ctr" fontAlgn="b"/>
                      <a:r>
                        <a:rPr lang="en-US" sz="1400" b="1" i="0" u="none" strike="noStrike">
                          <a:solidFill>
                            <a:schemeClr val="bg2"/>
                          </a:solidFill>
                          <a:effectLst/>
                          <a:latin typeface="Century Gothic"/>
                        </a:rPr>
                        <a:t> Revenue Source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3670"/>
                    </a:solidFill>
                  </a:tcPr>
                </a:tc>
                <a:tc>
                  <a:txBody>
                    <a:bodyPr/>
                    <a:lstStyle/>
                    <a:p>
                      <a:pPr algn="ctr" fontAlgn="b"/>
                      <a:r>
                        <a:rPr lang="en-US" sz="1400" b="1" i="0" u="none" strike="noStrike">
                          <a:solidFill>
                            <a:schemeClr val="bg2"/>
                          </a:solidFill>
                          <a:effectLst/>
                          <a:latin typeface="Century Gothic"/>
                        </a:rPr>
                        <a:t>FY23 Actual</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3670"/>
                    </a:solidFill>
                  </a:tcPr>
                </a:tc>
                <a:tc>
                  <a:txBody>
                    <a:bodyPr/>
                    <a:lstStyle/>
                    <a:p>
                      <a:pPr algn="ctr" fontAlgn="b"/>
                      <a:r>
                        <a:rPr lang="en-US" sz="1400" b="1" i="0" u="none" strike="noStrike">
                          <a:solidFill>
                            <a:schemeClr val="bg2"/>
                          </a:solidFill>
                          <a:effectLst/>
                          <a:latin typeface="Century Gothic"/>
                        </a:rPr>
                        <a:t>FY24 Projected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3670"/>
                    </a:solidFill>
                  </a:tcPr>
                </a:tc>
                <a:tc>
                  <a:txBody>
                    <a:bodyPr/>
                    <a:lstStyle/>
                    <a:p>
                      <a:pPr algn="ctr" fontAlgn="b"/>
                      <a:r>
                        <a:rPr lang="en-US" sz="1400" b="1" i="0" u="none" strike="noStrike">
                          <a:solidFill>
                            <a:schemeClr val="bg2"/>
                          </a:solidFill>
                          <a:effectLst/>
                          <a:latin typeface="Century Gothic"/>
                        </a:rPr>
                        <a:t>FY25 Proposed </a:t>
                      </a:r>
                      <a:endParaRPr lang="en-US" sz="1400" b="1" i="0" u="none" strike="noStrike">
                        <a:solidFill>
                          <a:schemeClr val="bg2"/>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3670"/>
                    </a:solidFill>
                  </a:tcPr>
                </a:tc>
                <a:tc>
                  <a:txBody>
                    <a:bodyPr/>
                    <a:lstStyle/>
                    <a:p>
                      <a:pPr algn="ctr" fontAlgn="b"/>
                      <a:r>
                        <a:rPr lang="en-US" sz="1400" b="1" i="0" u="none" strike="noStrike">
                          <a:solidFill>
                            <a:schemeClr val="bg2"/>
                          </a:solidFill>
                          <a:effectLst/>
                          <a:latin typeface="Century Gothic"/>
                        </a:rPr>
                        <a:t>% Change </a:t>
                      </a:r>
                    </a:p>
                    <a:p>
                      <a:pPr algn="ctr" fontAlgn="b"/>
                      <a:r>
                        <a:rPr lang="en-US" sz="1400" b="1" i="0" u="none" strike="noStrike">
                          <a:solidFill>
                            <a:schemeClr val="bg2"/>
                          </a:solidFill>
                          <a:effectLst/>
                          <a:latin typeface="Century Gothic"/>
                        </a:rPr>
                        <a:t>2024 - 2025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3670"/>
                    </a:solidFill>
                  </a:tcPr>
                </a:tc>
                <a:extLst>
                  <a:ext uri="{0D108BD9-81ED-4DB2-BD59-A6C34878D82A}">
                    <a16:rowId xmlns:a16="http://schemas.microsoft.com/office/drawing/2014/main" val="130539943"/>
                  </a:ext>
                </a:extLst>
              </a:tr>
              <a:tr h="262081">
                <a:tc>
                  <a:txBody>
                    <a:bodyPr/>
                    <a:lstStyle/>
                    <a:p>
                      <a:pPr algn="l" fontAlgn="b"/>
                      <a:r>
                        <a:rPr lang="en-US" sz="1600" b="1" i="0" u="none" strike="noStrike">
                          <a:solidFill>
                            <a:srgbClr val="000000"/>
                          </a:solidFill>
                          <a:effectLst/>
                          <a:latin typeface="Century Gothic"/>
                        </a:rPr>
                        <a:t>Taxes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228,645,480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252,179,191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259,223,755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053394"/>
                  </a:ext>
                </a:extLst>
              </a:tr>
              <a:tr h="262081">
                <a:tc>
                  <a:txBody>
                    <a:bodyPr/>
                    <a:lstStyle/>
                    <a:p>
                      <a:pPr algn="l" fontAlgn="b"/>
                      <a:r>
                        <a:rPr lang="en-US" sz="1600" b="1" i="0" u="none" strike="noStrike">
                          <a:solidFill>
                            <a:srgbClr val="000000"/>
                          </a:solidFill>
                          <a:effectLst/>
                          <a:latin typeface="Century Gothic"/>
                        </a:rPr>
                        <a:t>User Fees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49,483,171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48,922,671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49,164,235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6206901"/>
                  </a:ext>
                </a:extLst>
              </a:tr>
              <a:tr h="259036">
                <a:tc>
                  <a:txBody>
                    <a:bodyPr/>
                    <a:lstStyle/>
                    <a:p>
                      <a:pPr algn="l" fontAlgn="b"/>
                      <a:r>
                        <a:rPr lang="en-US" sz="1600" b="1" i="0" u="none" strike="noStrike">
                          <a:solidFill>
                            <a:srgbClr val="000000"/>
                          </a:solidFill>
                          <a:effectLst/>
                          <a:latin typeface="Century Gothic"/>
                        </a:rPr>
                        <a:t>Civic Ctr Revenue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2,252,447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1,342,647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1,594,000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18.7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0849395"/>
                  </a:ext>
                </a:extLst>
              </a:tr>
              <a:tr h="262081">
                <a:tc>
                  <a:txBody>
                    <a:bodyPr/>
                    <a:lstStyle/>
                    <a:p>
                      <a:pPr algn="l" fontAlgn="b"/>
                      <a:r>
                        <a:rPr lang="en-US" sz="1600" b="1" i="0" u="none" strike="noStrike">
                          <a:solidFill>
                            <a:srgbClr val="000000"/>
                          </a:solidFill>
                          <a:effectLst/>
                          <a:latin typeface="Century Gothic"/>
                        </a:rPr>
                        <a:t>I&amp;D Revenue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10,736,660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11,673,383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13,413,314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14.9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0772784"/>
                  </a:ext>
                </a:extLst>
              </a:tr>
              <a:tr h="262081">
                <a:tc>
                  <a:txBody>
                    <a:bodyPr/>
                    <a:lstStyle/>
                    <a:p>
                      <a:pPr algn="l" fontAlgn="b"/>
                      <a:r>
                        <a:rPr lang="en-US" sz="1600" b="1" i="0" u="none" strike="noStrike">
                          <a:solidFill>
                            <a:srgbClr val="000000"/>
                          </a:solidFill>
                          <a:effectLst/>
                          <a:latin typeface="Century Gothic"/>
                        </a:rPr>
                        <a:t>Parking Service Rev</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20,060,997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22,309,512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23,054,808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9187587"/>
                  </a:ext>
                </a:extLst>
              </a:tr>
              <a:tr h="262081">
                <a:tc>
                  <a:txBody>
                    <a:bodyPr/>
                    <a:lstStyle/>
                    <a:p>
                      <a:pPr algn="l" fontAlgn="b"/>
                      <a:r>
                        <a:rPr lang="en-US" sz="1600" b="1" i="0" u="none" strike="noStrike">
                          <a:solidFill>
                            <a:srgbClr val="000000"/>
                          </a:solidFill>
                          <a:effectLst/>
                          <a:latin typeface="Century Gothic"/>
                        </a:rPr>
                        <a:t>Sanitation Revenue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27,034,659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28,780,090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29,242,406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5582246"/>
                  </a:ext>
                </a:extLst>
              </a:tr>
              <a:tr h="262081">
                <a:tc>
                  <a:txBody>
                    <a:bodyPr/>
                    <a:lstStyle/>
                    <a:p>
                      <a:pPr algn="l" fontAlgn="b"/>
                      <a:r>
                        <a:rPr lang="en-US" sz="1600" b="1" i="0" u="none" strike="noStrike">
                          <a:solidFill>
                            <a:srgbClr val="000000"/>
                          </a:solidFill>
                          <a:effectLst/>
                          <a:latin typeface="Century Gothic"/>
                        </a:rPr>
                        <a:t>Water Service Rev</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38,218,038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37,857,652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39,110,060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8268398"/>
                  </a:ext>
                </a:extLst>
              </a:tr>
              <a:tr h="262081">
                <a:tc>
                  <a:txBody>
                    <a:bodyPr/>
                    <a:lstStyle/>
                    <a:p>
                      <a:pPr algn="l" fontAlgn="b"/>
                      <a:r>
                        <a:rPr lang="en-US" sz="1600" b="1" i="0" u="none" strike="noStrike">
                          <a:solidFill>
                            <a:srgbClr val="000000"/>
                          </a:solidFill>
                          <a:effectLst/>
                          <a:latin typeface="Century Gothic"/>
                        </a:rPr>
                        <a:t>Sewer Serv Revenue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56,440,271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54,745,218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58,663,870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1320507"/>
                  </a:ext>
                </a:extLst>
              </a:tr>
              <a:tr h="303328">
                <a:tc>
                  <a:txBody>
                    <a:bodyPr/>
                    <a:lstStyle/>
                    <a:p>
                      <a:pPr algn="l" fontAlgn="b"/>
                      <a:r>
                        <a:rPr lang="en-US" sz="1600" b="1" i="0" u="none" strike="noStrike">
                          <a:solidFill>
                            <a:srgbClr val="000000"/>
                          </a:solidFill>
                          <a:effectLst/>
                          <a:latin typeface="Century Gothic"/>
                        </a:rPr>
                        <a:t>Other Enterprise Rev</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(306,394)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(50,000)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(50,000)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4737767"/>
                  </a:ext>
                </a:extLst>
              </a:tr>
              <a:tr h="262081">
                <a:tc>
                  <a:txBody>
                    <a:bodyPr/>
                    <a:lstStyle/>
                    <a:p>
                      <a:pPr algn="l" fontAlgn="b"/>
                      <a:r>
                        <a:rPr lang="en-US" sz="1600" b="1" i="0" u="none" strike="noStrike">
                          <a:solidFill>
                            <a:srgbClr val="000000"/>
                          </a:solidFill>
                          <a:effectLst/>
                          <a:latin typeface="Century Gothic"/>
                        </a:rPr>
                        <a:t>Interfund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55,264,857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60,734,436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69,865,350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15.0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1875930"/>
                  </a:ext>
                </a:extLst>
              </a:tr>
              <a:tr h="262081">
                <a:tc>
                  <a:txBody>
                    <a:bodyPr/>
                    <a:lstStyle/>
                    <a:p>
                      <a:pPr algn="l" fontAlgn="b"/>
                      <a:r>
                        <a:rPr lang="en-US" sz="1600" b="1" i="0" u="none" strike="noStrike">
                          <a:solidFill>
                            <a:srgbClr val="000000"/>
                          </a:solidFill>
                          <a:effectLst/>
                          <a:latin typeface="Century Gothic"/>
                        </a:rPr>
                        <a:t>Grants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19,850,164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19,798,042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19,824,149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3257880"/>
                  </a:ext>
                </a:extLst>
              </a:tr>
              <a:tr h="275185">
                <a:tc>
                  <a:txBody>
                    <a:bodyPr/>
                    <a:lstStyle/>
                    <a:p>
                      <a:pPr algn="l" fontAlgn="b"/>
                      <a:r>
                        <a:rPr lang="en-US" sz="1600" b="1" i="0" u="none" strike="noStrike">
                          <a:solidFill>
                            <a:srgbClr val="000000"/>
                          </a:solidFill>
                          <a:effectLst/>
                          <a:latin typeface="Century Gothic"/>
                        </a:rPr>
                        <a:t>Interest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15,001,638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18,241,710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6,712,500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(63.2)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3723378"/>
                  </a:ext>
                </a:extLst>
              </a:tr>
              <a:tr h="262081">
                <a:tc>
                  <a:txBody>
                    <a:bodyPr/>
                    <a:lstStyle/>
                    <a:p>
                      <a:pPr algn="l" fontAlgn="b"/>
                      <a:r>
                        <a:rPr lang="en-US" sz="1600" b="1" i="0" u="none" strike="noStrike">
                          <a:solidFill>
                            <a:srgbClr val="000000"/>
                          </a:solidFill>
                          <a:effectLst/>
                          <a:latin typeface="Century Gothic"/>
                        </a:rPr>
                        <a:t>Other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33,130,077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27,199,713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     28,162,926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a:solidFill>
                            <a:srgbClr val="000000"/>
                          </a:solidFill>
                          <a:effectLst/>
                          <a:latin typeface="Century Gothic" panose="020B0502020202020204" pitchFamily="34" charset="0"/>
                        </a:rPr>
                        <a:t>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2612602"/>
                  </a:ext>
                </a:extLst>
              </a:tr>
              <a:tr h="262081">
                <a:tc>
                  <a:txBody>
                    <a:bodyPr/>
                    <a:lstStyle/>
                    <a:p>
                      <a:pPr algn="r" fontAlgn="b"/>
                      <a:r>
                        <a:rPr lang="en-US" sz="1600" b="1" i="0" u="none" strike="noStrike">
                          <a:solidFill>
                            <a:srgbClr val="000000"/>
                          </a:solidFill>
                          <a:effectLst/>
                          <a:latin typeface="Century Gothic"/>
                        </a:rPr>
                        <a:t> SUBTOTAL</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a:solidFill>
                            <a:srgbClr val="000000"/>
                          </a:solidFill>
                          <a:effectLst/>
                          <a:latin typeface="Century Gothic" panose="020B0502020202020204" pitchFamily="34" charset="0"/>
                        </a:rPr>
                        <a:t>   555,812,065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algn="r" fontAlgn="b"/>
                      <a:r>
                        <a:rPr lang="en-US" sz="1400" b="1" i="0" u="none" strike="noStrike">
                          <a:solidFill>
                            <a:srgbClr val="000000"/>
                          </a:solidFill>
                          <a:effectLst/>
                          <a:latin typeface="Century Gothic" panose="020B0502020202020204" pitchFamily="34" charset="0"/>
                        </a:rPr>
                        <a:t>   583,734,265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algn="r" fontAlgn="b"/>
                      <a:r>
                        <a:rPr lang="en-US" sz="1400" b="1" i="0" u="none" strike="noStrike">
                          <a:solidFill>
                            <a:srgbClr val="000000"/>
                          </a:solidFill>
                          <a:effectLst/>
                          <a:latin typeface="Century Gothic" panose="020B0502020202020204" pitchFamily="34" charset="0"/>
                        </a:rPr>
                        <a:t>   597,981,373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algn="r" fontAlgn="b"/>
                      <a:r>
                        <a:rPr lang="en-US" sz="1400" b="1" i="0" u="none" strike="noStrike">
                          <a:solidFill>
                            <a:srgbClr val="000000"/>
                          </a:solidFill>
                          <a:effectLst/>
                          <a:latin typeface="Century Gothic" panose="020B0502020202020204" pitchFamily="34" charset="0"/>
                        </a:rPr>
                        <a:t>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4044211701"/>
                  </a:ext>
                </a:extLst>
              </a:tr>
              <a:tr h="262081">
                <a:tc>
                  <a:txBody>
                    <a:bodyPr/>
                    <a:lstStyle/>
                    <a:p>
                      <a:pPr algn="l" fontAlgn="b"/>
                      <a:r>
                        <a:rPr lang="en-US" sz="1600" b="1" i="0" u="none" strike="noStrike">
                          <a:solidFill>
                            <a:srgbClr val="000000"/>
                          </a:solidFill>
                          <a:effectLst/>
                          <a:latin typeface="Century Gothic"/>
                        </a:rPr>
                        <a:t>Draw/(Contribution)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189" marR="0" lvl="1" algn="r">
                        <a:lnSpc>
                          <a:spcPct val="115000"/>
                        </a:lnSpc>
                        <a:spcAft>
                          <a:spcPts val="800"/>
                        </a:spcAft>
                      </a:pPr>
                      <a:r>
                        <a:rPr lang="en-US" sz="1400">
                          <a:solidFill>
                            <a:srgbClr val="000000"/>
                          </a:solidFill>
                          <a:effectLst/>
                          <a:latin typeface="Century Gothic" panose="020B0502020202020204" pitchFamily="34" charset="0"/>
                          <a:ea typeface="Cambria" panose="02040503050406030204" pitchFamily="18" charset="0"/>
                          <a:cs typeface="Arial" panose="020B0604020202020204" pitchFamily="34" charset="0"/>
                        </a:rPr>
                        <a:t>(14,698,582)</a:t>
                      </a:r>
                      <a:endParaRPr lang="en-US" sz="1400">
                        <a:effectLst/>
                        <a:latin typeface="Century Gothic" panose="020B0502020202020204" pitchFamily="34" charset="0"/>
                        <a:ea typeface="MS Mincho" panose="02020609040205080304" pitchFamily="49" charset="-128"/>
                        <a:cs typeface="Arial" panose="020B0604020202020204" pitchFamily="34" charset="0"/>
                      </a:endParaRPr>
                    </a:p>
                  </a:txBody>
                  <a:tcPr marL="73025" marR="184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189" marR="0" lvl="1" algn="r">
                        <a:lnSpc>
                          <a:spcPct val="115000"/>
                        </a:lnSpc>
                        <a:spcAft>
                          <a:spcPts val="800"/>
                        </a:spcAft>
                      </a:pPr>
                      <a:r>
                        <a:rPr lang="en-US" sz="1400">
                          <a:solidFill>
                            <a:srgbClr val="000000"/>
                          </a:solidFill>
                          <a:effectLst/>
                          <a:latin typeface="Century Gothic" panose="020B0502020202020204" pitchFamily="34" charset="0"/>
                          <a:ea typeface="Cambria" panose="02040503050406030204" pitchFamily="18" charset="0"/>
                          <a:cs typeface="Arial" panose="020B0604020202020204" pitchFamily="34" charset="0"/>
                        </a:rPr>
                        <a:t>31,344,064</a:t>
                      </a:r>
                      <a:endParaRPr lang="en-US" sz="1400">
                        <a:effectLst/>
                        <a:latin typeface="Century Gothic" panose="020B050202020202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189" marR="0" lvl="1" algn="r">
                        <a:lnSpc>
                          <a:spcPct val="115000"/>
                        </a:lnSpc>
                        <a:spcAft>
                          <a:spcPts val="800"/>
                        </a:spcAft>
                      </a:pPr>
                      <a:r>
                        <a:rPr lang="en-US" sz="1400">
                          <a:solidFill>
                            <a:srgbClr val="000000"/>
                          </a:solidFill>
                          <a:effectLst/>
                          <a:latin typeface="Century Gothic" panose="020B0502020202020204" pitchFamily="34" charset="0"/>
                          <a:ea typeface="Cambria" panose="02040503050406030204" pitchFamily="18" charset="0"/>
                          <a:cs typeface="Arial" panose="020B0604020202020204" pitchFamily="34" charset="0"/>
                        </a:rPr>
                        <a:t>3,651,234</a:t>
                      </a:r>
                      <a:endParaRPr lang="en-US" sz="1400">
                        <a:effectLst/>
                        <a:latin typeface="Century Gothic" panose="020B050202020202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189" marR="0" lvl="1" algn="r">
                        <a:lnSpc>
                          <a:spcPct val="115000"/>
                        </a:lnSpc>
                        <a:spcAft>
                          <a:spcPts val="800"/>
                        </a:spcAft>
                      </a:pPr>
                      <a:r>
                        <a:rPr lang="en-US" sz="1400">
                          <a:solidFill>
                            <a:srgbClr val="000000"/>
                          </a:solidFill>
                          <a:effectLst/>
                          <a:latin typeface="Century Gothic" panose="020B0502020202020204" pitchFamily="34" charset="0"/>
                          <a:ea typeface="Cambria" panose="02040503050406030204" pitchFamily="18" charset="0"/>
                          <a:cs typeface="Arial" panose="020B0604020202020204" pitchFamily="34" charset="0"/>
                        </a:rPr>
                        <a:t>(88.4)</a:t>
                      </a:r>
                      <a:endParaRPr lang="en-US" sz="1400">
                        <a:effectLst/>
                        <a:latin typeface="Century Gothic" panose="020B0502020202020204" pitchFamily="34" charset="0"/>
                        <a:ea typeface="MS Mincho" panose="02020609040205080304" pitchFamily="49" charset="-128"/>
                        <a:cs typeface="Arial" panose="020B0604020202020204" pitchFamily="34" charset="0"/>
                      </a:endParaRPr>
                    </a:p>
                  </a:txBody>
                  <a:tcPr marL="73025" marR="184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8996"/>
                  </a:ext>
                </a:extLst>
              </a:tr>
              <a:tr h="312386">
                <a:tc>
                  <a:txBody>
                    <a:bodyPr/>
                    <a:lstStyle/>
                    <a:p>
                      <a:pPr algn="r" fontAlgn="b"/>
                      <a:r>
                        <a:rPr lang="en-US" sz="1800" b="1" i="0" u="none" strike="noStrike">
                          <a:solidFill>
                            <a:schemeClr val="tx2"/>
                          </a:solidFill>
                          <a:effectLst>
                            <a:outerShdw blurRad="38100" dist="38100" dir="2700000" algn="tl">
                              <a:srgbClr val="000000">
                                <a:alpha val="43137"/>
                              </a:srgbClr>
                            </a:outerShdw>
                          </a:effectLst>
                          <a:latin typeface="Century Gothic"/>
                        </a:rPr>
                        <a:t>Total Revenues</a:t>
                      </a:r>
                      <a:endParaRPr lang="en-US" sz="1400" b="1" i="0" u="none" strike="noStrike">
                        <a:solidFill>
                          <a:schemeClr val="tx2"/>
                        </a:solidFill>
                        <a:effectLst>
                          <a:outerShdw blurRad="38100" dist="38100" dir="2700000" algn="tl">
                            <a:srgbClr val="000000">
                              <a:alpha val="43137"/>
                            </a:srgbClr>
                          </a:outerShdw>
                        </a:effectLst>
                        <a:latin typeface="Century Gothic"/>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189" marR="0" lvl="1" algn="r">
                        <a:lnSpc>
                          <a:spcPct val="115000"/>
                        </a:lnSpc>
                        <a:spcAft>
                          <a:spcPts val="800"/>
                        </a:spcAft>
                      </a:pPr>
                      <a:r>
                        <a:rPr lang="en-US" sz="1600" b="1">
                          <a:solidFill>
                            <a:srgbClr val="000000"/>
                          </a:solidFill>
                          <a:effectLst>
                            <a:outerShdw blurRad="38100" dist="38100" dir="2700000" algn="tl">
                              <a:srgbClr val="000000">
                                <a:alpha val="43137"/>
                              </a:srgbClr>
                            </a:outerShdw>
                          </a:effectLst>
                          <a:latin typeface="Century Gothic" panose="020B0502020202020204" pitchFamily="34" charset="0"/>
                          <a:ea typeface="MS Mincho" panose="02020609040205080304" pitchFamily="49" charset="-128"/>
                          <a:cs typeface="Arial" panose="020B0604020202020204" pitchFamily="34" charset="0"/>
                        </a:rPr>
                        <a:t>$541,113,483</a:t>
                      </a:r>
                      <a:endParaRPr lang="en-US" sz="1600">
                        <a:effectLst>
                          <a:outerShdw blurRad="38100" dist="38100" dir="2700000" algn="tl">
                            <a:srgbClr val="000000">
                              <a:alpha val="43137"/>
                            </a:srgbClr>
                          </a:outerShdw>
                        </a:effectLst>
                        <a:latin typeface="Century Gothic" panose="020B050202020202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marL="457189" marR="0" lvl="1" algn="r">
                        <a:lnSpc>
                          <a:spcPct val="115000"/>
                        </a:lnSpc>
                        <a:spcAft>
                          <a:spcPts val="800"/>
                        </a:spcAft>
                      </a:pPr>
                      <a:r>
                        <a:rPr lang="en-US" sz="1600" b="1">
                          <a:solidFill>
                            <a:srgbClr val="000000"/>
                          </a:solidFill>
                          <a:effectLst>
                            <a:outerShdw blurRad="38100" dist="38100" dir="2700000" algn="tl">
                              <a:srgbClr val="000000">
                                <a:alpha val="43137"/>
                              </a:srgbClr>
                            </a:outerShdw>
                          </a:effectLst>
                          <a:latin typeface="Century Gothic" panose="020B0502020202020204" pitchFamily="34" charset="0"/>
                          <a:ea typeface="MS Mincho" panose="02020609040205080304" pitchFamily="49" charset="-128"/>
                          <a:cs typeface="Arial" panose="020B0604020202020204" pitchFamily="34" charset="0"/>
                        </a:rPr>
                        <a:t>$615,078,329</a:t>
                      </a:r>
                      <a:endParaRPr lang="en-US" sz="1600">
                        <a:effectLst>
                          <a:outerShdw blurRad="38100" dist="38100" dir="2700000" algn="tl">
                            <a:srgbClr val="000000">
                              <a:alpha val="43137"/>
                            </a:srgbClr>
                          </a:outerShdw>
                        </a:effectLst>
                        <a:latin typeface="Century Gothic" panose="020B050202020202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marL="457189" marR="0" lvl="1" algn="r">
                        <a:lnSpc>
                          <a:spcPct val="115000"/>
                        </a:lnSpc>
                        <a:spcAft>
                          <a:spcPts val="800"/>
                        </a:spcAft>
                      </a:pPr>
                      <a:r>
                        <a:rPr lang="en-US" sz="1600" b="1">
                          <a:solidFill>
                            <a:srgbClr val="000000"/>
                          </a:solidFill>
                          <a:effectLst>
                            <a:outerShdw blurRad="38100" dist="38100" dir="2700000" algn="tl">
                              <a:srgbClr val="000000">
                                <a:alpha val="43137"/>
                              </a:srgbClr>
                            </a:outerShdw>
                          </a:effectLst>
                          <a:latin typeface="Century Gothic" panose="020B0502020202020204" pitchFamily="34" charset="0"/>
                          <a:ea typeface="MS Mincho" panose="02020609040205080304" pitchFamily="49" charset="-128"/>
                          <a:cs typeface="Arial" panose="020B0604020202020204" pitchFamily="34" charset="0"/>
                        </a:rPr>
                        <a:t>$601,632,607</a:t>
                      </a:r>
                      <a:endParaRPr lang="en-US" sz="1600">
                        <a:effectLst>
                          <a:outerShdw blurRad="38100" dist="38100" dir="2700000" algn="tl">
                            <a:srgbClr val="000000">
                              <a:alpha val="43137"/>
                            </a:srgbClr>
                          </a:outerShdw>
                        </a:effectLst>
                        <a:latin typeface="Century Gothic" panose="020B050202020202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tc>
                  <a:txBody>
                    <a:bodyPr/>
                    <a:lstStyle/>
                    <a:p>
                      <a:pPr marL="457189" marR="0" lvl="1" algn="r">
                        <a:lnSpc>
                          <a:spcPct val="115000"/>
                        </a:lnSpc>
                        <a:spcAft>
                          <a:spcPts val="800"/>
                        </a:spcAft>
                      </a:pPr>
                      <a:r>
                        <a:rPr lang="en-US" sz="1600" b="1">
                          <a:solidFill>
                            <a:srgbClr val="000000"/>
                          </a:solidFill>
                          <a:effectLst>
                            <a:outerShdw blurRad="38100" dist="38100" dir="2700000" algn="tl">
                              <a:srgbClr val="000000">
                                <a:alpha val="43137"/>
                              </a:srgbClr>
                            </a:outerShdw>
                          </a:effectLst>
                          <a:latin typeface="Century Gothic" panose="020B0502020202020204" pitchFamily="34" charset="0"/>
                          <a:ea typeface="MS Mincho" panose="02020609040205080304" pitchFamily="49" charset="-128"/>
                          <a:cs typeface="Arial" panose="020B0604020202020204" pitchFamily="34" charset="0"/>
                        </a:rPr>
                        <a:t>(2.2)</a:t>
                      </a:r>
                      <a:endParaRPr lang="en-US" sz="1600">
                        <a:effectLst>
                          <a:outerShdw blurRad="38100" dist="38100" dir="2700000" algn="tl">
                            <a:srgbClr val="000000">
                              <a:alpha val="43137"/>
                            </a:srgbClr>
                          </a:outerShdw>
                        </a:effectLst>
                        <a:latin typeface="Century Gothic" panose="020B0502020202020204" pitchFamily="34" charset="0"/>
                        <a:ea typeface="MS Mincho" panose="02020609040205080304" pitchFamily="49" charset="-128"/>
                        <a:cs typeface="Arial" panose="020B0604020202020204" pitchFamily="34" charset="0"/>
                      </a:endParaRPr>
                    </a:p>
                  </a:txBody>
                  <a:tcPr marL="73025" marR="184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F4FF"/>
                    </a:solidFill>
                  </a:tcPr>
                </a:tc>
                <a:extLst>
                  <a:ext uri="{0D108BD9-81ED-4DB2-BD59-A6C34878D82A}">
                    <a16:rowId xmlns:a16="http://schemas.microsoft.com/office/drawing/2014/main" val="3091913553"/>
                  </a:ext>
                </a:extLst>
              </a:tr>
            </a:tbl>
          </a:graphicData>
        </a:graphic>
      </p:graphicFrame>
      <p:sp>
        <p:nvSpPr>
          <p:cNvPr id="28" name="TextBox 27">
            <a:extLst>
              <a:ext uri="{FF2B5EF4-FFF2-40B4-BE49-F238E27FC236}">
                <a16:creationId xmlns:a16="http://schemas.microsoft.com/office/drawing/2014/main" id="{14D869F5-80FD-86D6-9040-17F0B969765C}"/>
              </a:ext>
            </a:extLst>
          </p:cNvPr>
          <p:cNvSpPr txBox="1"/>
          <p:nvPr/>
        </p:nvSpPr>
        <p:spPr>
          <a:xfrm>
            <a:off x="4226076" y="5416351"/>
            <a:ext cx="42051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Century Gothic" panose="020B0502020202020204" pitchFamily="34" charset="0"/>
                <a:ea typeface="+mn-ea"/>
                <a:cs typeface="Roboto"/>
              </a:rPr>
              <a:t>FY25 Revenue Highlights</a:t>
            </a:r>
          </a:p>
        </p:txBody>
      </p:sp>
      <p:sp>
        <p:nvSpPr>
          <p:cNvPr id="29" name="TextBox 28">
            <a:extLst>
              <a:ext uri="{FF2B5EF4-FFF2-40B4-BE49-F238E27FC236}">
                <a16:creationId xmlns:a16="http://schemas.microsoft.com/office/drawing/2014/main" id="{EC2ED7E5-07F2-FFD4-49F1-AC7E7424C55F}"/>
              </a:ext>
            </a:extLst>
          </p:cNvPr>
          <p:cNvSpPr txBox="1"/>
          <p:nvPr/>
        </p:nvSpPr>
        <p:spPr>
          <a:xfrm>
            <a:off x="906377" y="5931996"/>
            <a:ext cx="26047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CB054"/>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2.2% </a:t>
            </a:r>
            <a:r>
              <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over FY24 projected collections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n-ea"/>
              <a:cs typeface="Roboto"/>
            </a:endParaRPr>
          </a:p>
        </p:txBody>
      </p:sp>
      <p:sp>
        <p:nvSpPr>
          <p:cNvPr id="33" name="TextBox 32">
            <a:extLst>
              <a:ext uri="{FF2B5EF4-FFF2-40B4-BE49-F238E27FC236}">
                <a16:creationId xmlns:a16="http://schemas.microsoft.com/office/drawing/2014/main" id="{B581CC25-B0A7-04FA-D53E-93F1E55A3F53}"/>
              </a:ext>
            </a:extLst>
          </p:cNvPr>
          <p:cNvSpPr txBox="1"/>
          <p:nvPr/>
        </p:nvSpPr>
        <p:spPr>
          <a:xfrm>
            <a:off x="4477541" y="5891035"/>
            <a:ext cx="20689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CB054"/>
                </a:solidFill>
                <a:effectLst>
                  <a:outerShdw blurRad="38100" dist="38100" dir="2700000" algn="tl">
                    <a:srgbClr val="000000">
                      <a:alpha val="43137"/>
                    </a:srgbClr>
                  </a:outerShdw>
                </a:effectLst>
                <a:uLnTx/>
                <a:uFillTx/>
                <a:latin typeface="Century Gothic" panose="020B0502020202020204" pitchFamily="34" charset="0"/>
                <a:ea typeface="+mn-ea"/>
                <a:cs typeface="Roboto"/>
              </a:rPr>
              <a:t>Taxes represent 43.4% </a:t>
            </a: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n-ea"/>
                <a:cs typeface="Roboto"/>
              </a:rPr>
              <a:t>of total revenues</a:t>
            </a:r>
            <a:endPar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Roboto"/>
            </a:endParaRPr>
          </a:p>
        </p:txBody>
      </p:sp>
      <p:pic>
        <p:nvPicPr>
          <p:cNvPr id="35" name="Graphic 34" descr="Tax with solid fill">
            <a:extLst>
              <a:ext uri="{FF2B5EF4-FFF2-40B4-BE49-F238E27FC236}">
                <a16:creationId xmlns:a16="http://schemas.microsoft.com/office/drawing/2014/main" id="{EFC26022-5DC9-3E07-16EB-0B09171A8F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3211" y="5811070"/>
            <a:ext cx="1014934" cy="1014934"/>
          </a:xfrm>
          <a:prstGeom prst="rect">
            <a:avLst/>
          </a:prstGeom>
        </p:spPr>
      </p:pic>
      <p:sp>
        <p:nvSpPr>
          <p:cNvPr id="36" name="TextBox 35">
            <a:extLst>
              <a:ext uri="{FF2B5EF4-FFF2-40B4-BE49-F238E27FC236}">
                <a16:creationId xmlns:a16="http://schemas.microsoft.com/office/drawing/2014/main" id="{3182A595-C2DE-9D60-CD66-E0210EC40E8A}"/>
              </a:ext>
            </a:extLst>
          </p:cNvPr>
          <p:cNvSpPr txBox="1"/>
          <p:nvPr/>
        </p:nvSpPr>
        <p:spPr>
          <a:xfrm>
            <a:off x="7551376" y="5619651"/>
            <a:ext cx="4629712" cy="12311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CB054"/>
                </a:solidFill>
                <a:effectLst>
                  <a:outerShdw blurRad="38100" dist="38100" dir="2700000" algn="tl">
                    <a:srgbClr val="000000">
                      <a:alpha val="43137"/>
                    </a:srgbClr>
                  </a:outerShdw>
                </a:effectLst>
                <a:uLnTx/>
                <a:uFillTx/>
                <a:latin typeface="Century Gothic"/>
                <a:ea typeface="+mn-ea"/>
                <a:cs typeface="Roboto"/>
              </a:rPr>
              <a:t>Business Activity Revenues represent 27.4% </a:t>
            </a:r>
            <a:r>
              <a:rPr kumimoji="0" lang="en-US" sz="1600" b="1" i="0" u="none" strike="noStrike" kern="1200" cap="none" spc="0" normalizeH="0" baseline="0" noProof="0">
                <a:ln>
                  <a:noFill/>
                </a:ln>
                <a:solidFill>
                  <a:srgbClr val="FFFFFF"/>
                </a:solidFill>
                <a:effectLst/>
                <a:uLnTx/>
                <a:uFillTx/>
                <a:latin typeface="Century Gothic"/>
                <a:ea typeface="+mn-ea"/>
                <a:cs typeface="Roboto"/>
              </a:rPr>
              <a:t>of total revenues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1" u="none" strike="noStrike" kern="1200" cap="none" spc="0" normalizeH="0" baseline="0" noProof="0">
                <a:ln>
                  <a:noFill/>
                </a:ln>
                <a:solidFill>
                  <a:srgbClr val="FFFFFF"/>
                </a:solidFill>
                <a:effectLst/>
                <a:uLnTx/>
                <a:uFillTx/>
                <a:latin typeface="Century Gothic"/>
                <a:ea typeface="+mn-ea"/>
                <a:cs typeface="Roboto"/>
              </a:rPr>
              <a:t>Parking Fund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1" u="none" strike="noStrike" kern="1200" cap="none" spc="0" normalizeH="0" baseline="0" noProof="0">
                <a:ln>
                  <a:noFill/>
                </a:ln>
                <a:solidFill>
                  <a:srgbClr val="FFFFFF"/>
                </a:solidFill>
                <a:effectLst/>
                <a:uLnTx/>
                <a:uFillTx/>
                <a:latin typeface="Century Gothic"/>
                <a:ea typeface="+mn-ea"/>
                <a:cs typeface="Roboto"/>
              </a:rPr>
              <a:t>Water and Sewer Fund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1" u="none" strike="noStrike" kern="1200" cap="none" spc="0" normalizeH="0" baseline="0" noProof="0">
                <a:ln>
                  <a:noFill/>
                </a:ln>
                <a:solidFill>
                  <a:srgbClr val="FFFFFF"/>
                </a:solidFill>
                <a:effectLst/>
                <a:uLnTx/>
                <a:uFillTx/>
                <a:latin typeface="Century Gothic"/>
                <a:ea typeface="+mn-ea"/>
                <a:cs typeface="Roboto"/>
              </a:rPr>
              <a:t>Sanitation Fund</a:t>
            </a:r>
          </a:p>
        </p:txBody>
      </p:sp>
      <p:grpSp>
        <p:nvGrpSpPr>
          <p:cNvPr id="20" name="Group 19">
            <a:extLst>
              <a:ext uri="{FF2B5EF4-FFF2-40B4-BE49-F238E27FC236}">
                <a16:creationId xmlns:a16="http://schemas.microsoft.com/office/drawing/2014/main" id="{B27E1F8C-E664-C39D-6B82-89A6704549A9}"/>
              </a:ext>
            </a:extLst>
          </p:cNvPr>
          <p:cNvGrpSpPr/>
          <p:nvPr/>
        </p:nvGrpSpPr>
        <p:grpSpPr>
          <a:xfrm>
            <a:off x="6565883" y="5863650"/>
            <a:ext cx="868604" cy="852742"/>
            <a:chOff x="8186738" y="4227513"/>
            <a:chExt cx="560388" cy="558800"/>
          </a:xfrm>
          <a:solidFill>
            <a:srgbClr val="6CB054"/>
          </a:solidFill>
        </p:grpSpPr>
        <p:sp>
          <p:nvSpPr>
            <p:cNvPr id="34" name="Freeform 378">
              <a:extLst>
                <a:ext uri="{FF2B5EF4-FFF2-40B4-BE49-F238E27FC236}">
                  <a16:creationId xmlns:a16="http://schemas.microsoft.com/office/drawing/2014/main" id="{2C2BFA29-210F-B6FD-4898-57BEF9F59311}"/>
                </a:ext>
              </a:extLst>
            </p:cNvPr>
            <p:cNvSpPr>
              <a:spLocks/>
            </p:cNvSpPr>
            <p:nvPr/>
          </p:nvSpPr>
          <p:spPr bwMode="auto">
            <a:xfrm>
              <a:off x="8186738" y="4495800"/>
              <a:ext cx="112713" cy="290512"/>
            </a:xfrm>
            <a:custGeom>
              <a:avLst/>
              <a:gdLst>
                <a:gd name="T0" fmla="*/ 144 w 642"/>
                <a:gd name="T1" fmla="*/ 0 h 1831"/>
                <a:gd name="T2" fmla="*/ 498 w 642"/>
                <a:gd name="T3" fmla="*/ 0 h 1831"/>
                <a:gd name="T4" fmla="*/ 527 w 642"/>
                <a:gd name="T5" fmla="*/ 4 h 1831"/>
                <a:gd name="T6" fmla="*/ 554 w 642"/>
                <a:gd name="T7" fmla="*/ 13 h 1831"/>
                <a:gd name="T8" fmla="*/ 578 w 642"/>
                <a:gd name="T9" fmla="*/ 27 h 1831"/>
                <a:gd name="T10" fmla="*/ 600 w 642"/>
                <a:gd name="T11" fmla="*/ 47 h 1831"/>
                <a:gd name="T12" fmla="*/ 617 w 642"/>
                <a:gd name="T13" fmla="*/ 70 h 1831"/>
                <a:gd name="T14" fmla="*/ 631 w 642"/>
                <a:gd name="T15" fmla="*/ 98 h 1831"/>
                <a:gd name="T16" fmla="*/ 639 w 642"/>
                <a:gd name="T17" fmla="*/ 128 h 1831"/>
                <a:gd name="T18" fmla="*/ 642 w 642"/>
                <a:gd name="T19" fmla="*/ 160 h 1831"/>
                <a:gd name="T20" fmla="*/ 642 w 642"/>
                <a:gd name="T21" fmla="*/ 1672 h 1831"/>
                <a:gd name="T22" fmla="*/ 639 w 642"/>
                <a:gd name="T23" fmla="*/ 1704 h 1831"/>
                <a:gd name="T24" fmla="*/ 631 w 642"/>
                <a:gd name="T25" fmla="*/ 1734 h 1831"/>
                <a:gd name="T26" fmla="*/ 617 w 642"/>
                <a:gd name="T27" fmla="*/ 1761 h 1831"/>
                <a:gd name="T28" fmla="*/ 600 w 642"/>
                <a:gd name="T29" fmla="*/ 1785 h 1831"/>
                <a:gd name="T30" fmla="*/ 578 w 642"/>
                <a:gd name="T31" fmla="*/ 1804 h 1831"/>
                <a:gd name="T32" fmla="*/ 554 w 642"/>
                <a:gd name="T33" fmla="*/ 1819 h 1831"/>
                <a:gd name="T34" fmla="*/ 527 w 642"/>
                <a:gd name="T35" fmla="*/ 1829 h 1831"/>
                <a:gd name="T36" fmla="*/ 498 w 642"/>
                <a:gd name="T37" fmla="*/ 1831 h 1831"/>
                <a:gd name="T38" fmla="*/ 144 w 642"/>
                <a:gd name="T39" fmla="*/ 1831 h 1831"/>
                <a:gd name="T40" fmla="*/ 115 w 642"/>
                <a:gd name="T41" fmla="*/ 1829 h 1831"/>
                <a:gd name="T42" fmla="*/ 88 w 642"/>
                <a:gd name="T43" fmla="*/ 1819 h 1831"/>
                <a:gd name="T44" fmla="*/ 64 w 642"/>
                <a:gd name="T45" fmla="*/ 1804 h 1831"/>
                <a:gd name="T46" fmla="*/ 42 w 642"/>
                <a:gd name="T47" fmla="*/ 1785 h 1831"/>
                <a:gd name="T48" fmla="*/ 25 w 642"/>
                <a:gd name="T49" fmla="*/ 1761 h 1831"/>
                <a:gd name="T50" fmla="*/ 12 w 642"/>
                <a:gd name="T51" fmla="*/ 1734 h 1831"/>
                <a:gd name="T52" fmla="*/ 3 w 642"/>
                <a:gd name="T53" fmla="*/ 1704 h 1831"/>
                <a:gd name="T54" fmla="*/ 0 w 642"/>
                <a:gd name="T55" fmla="*/ 1672 h 1831"/>
                <a:gd name="T56" fmla="*/ 0 w 642"/>
                <a:gd name="T57" fmla="*/ 160 h 1831"/>
                <a:gd name="T58" fmla="*/ 3 w 642"/>
                <a:gd name="T59" fmla="*/ 128 h 1831"/>
                <a:gd name="T60" fmla="*/ 12 w 642"/>
                <a:gd name="T61" fmla="*/ 98 h 1831"/>
                <a:gd name="T62" fmla="*/ 25 w 642"/>
                <a:gd name="T63" fmla="*/ 70 h 1831"/>
                <a:gd name="T64" fmla="*/ 42 w 642"/>
                <a:gd name="T65" fmla="*/ 47 h 1831"/>
                <a:gd name="T66" fmla="*/ 64 w 642"/>
                <a:gd name="T67" fmla="*/ 27 h 1831"/>
                <a:gd name="T68" fmla="*/ 88 w 642"/>
                <a:gd name="T69" fmla="*/ 13 h 1831"/>
                <a:gd name="T70" fmla="*/ 115 w 642"/>
                <a:gd name="T71" fmla="*/ 4 h 1831"/>
                <a:gd name="T72" fmla="*/ 144 w 642"/>
                <a:gd name="T73" fmla="*/ 0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2" h="1831">
                  <a:moveTo>
                    <a:pt x="144" y="0"/>
                  </a:moveTo>
                  <a:lnTo>
                    <a:pt x="498" y="0"/>
                  </a:lnTo>
                  <a:lnTo>
                    <a:pt x="527" y="4"/>
                  </a:lnTo>
                  <a:lnTo>
                    <a:pt x="554" y="13"/>
                  </a:lnTo>
                  <a:lnTo>
                    <a:pt x="578" y="27"/>
                  </a:lnTo>
                  <a:lnTo>
                    <a:pt x="600" y="47"/>
                  </a:lnTo>
                  <a:lnTo>
                    <a:pt x="617" y="70"/>
                  </a:lnTo>
                  <a:lnTo>
                    <a:pt x="631" y="98"/>
                  </a:lnTo>
                  <a:lnTo>
                    <a:pt x="639" y="128"/>
                  </a:lnTo>
                  <a:lnTo>
                    <a:pt x="642" y="160"/>
                  </a:lnTo>
                  <a:lnTo>
                    <a:pt x="642" y="1672"/>
                  </a:lnTo>
                  <a:lnTo>
                    <a:pt x="639" y="1704"/>
                  </a:lnTo>
                  <a:lnTo>
                    <a:pt x="631" y="1734"/>
                  </a:lnTo>
                  <a:lnTo>
                    <a:pt x="617" y="1761"/>
                  </a:lnTo>
                  <a:lnTo>
                    <a:pt x="600" y="1785"/>
                  </a:lnTo>
                  <a:lnTo>
                    <a:pt x="578" y="1804"/>
                  </a:lnTo>
                  <a:lnTo>
                    <a:pt x="554" y="1819"/>
                  </a:lnTo>
                  <a:lnTo>
                    <a:pt x="527" y="1829"/>
                  </a:lnTo>
                  <a:lnTo>
                    <a:pt x="498" y="1831"/>
                  </a:lnTo>
                  <a:lnTo>
                    <a:pt x="144" y="1831"/>
                  </a:lnTo>
                  <a:lnTo>
                    <a:pt x="115" y="1829"/>
                  </a:lnTo>
                  <a:lnTo>
                    <a:pt x="88" y="1819"/>
                  </a:lnTo>
                  <a:lnTo>
                    <a:pt x="64" y="1804"/>
                  </a:lnTo>
                  <a:lnTo>
                    <a:pt x="42" y="1785"/>
                  </a:lnTo>
                  <a:lnTo>
                    <a:pt x="25" y="1761"/>
                  </a:lnTo>
                  <a:lnTo>
                    <a:pt x="12" y="1734"/>
                  </a:lnTo>
                  <a:lnTo>
                    <a:pt x="3" y="1704"/>
                  </a:lnTo>
                  <a:lnTo>
                    <a:pt x="0" y="1672"/>
                  </a:lnTo>
                  <a:lnTo>
                    <a:pt x="0" y="160"/>
                  </a:lnTo>
                  <a:lnTo>
                    <a:pt x="3" y="128"/>
                  </a:lnTo>
                  <a:lnTo>
                    <a:pt x="12" y="98"/>
                  </a:lnTo>
                  <a:lnTo>
                    <a:pt x="25" y="70"/>
                  </a:lnTo>
                  <a:lnTo>
                    <a:pt x="42" y="47"/>
                  </a:lnTo>
                  <a:lnTo>
                    <a:pt x="64" y="27"/>
                  </a:lnTo>
                  <a:lnTo>
                    <a:pt x="88" y="13"/>
                  </a:lnTo>
                  <a:lnTo>
                    <a:pt x="115" y="4"/>
                  </a:lnTo>
                  <a:lnTo>
                    <a:pt x="1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Roboto"/>
                <a:ea typeface="+mn-ea"/>
                <a:cs typeface="Roboto"/>
              </a:endParaRPr>
            </a:p>
          </p:txBody>
        </p:sp>
        <p:sp>
          <p:nvSpPr>
            <p:cNvPr id="37" name="Freeform 379">
              <a:extLst>
                <a:ext uri="{FF2B5EF4-FFF2-40B4-BE49-F238E27FC236}">
                  <a16:creationId xmlns:a16="http://schemas.microsoft.com/office/drawing/2014/main" id="{FF40814F-996A-E7F5-8181-5821B29B8953}"/>
                </a:ext>
              </a:extLst>
            </p:cNvPr>
            <p:cNvSpPr>
              <a:spLocks/>
            </p:cNvSpPr>
            <p:nvPr/>
          </p:nvSpPr>
          <p:spPr bwMode="auto">
            <a:xfrm>
              <a:off x="8335963" y="4570413"/>
              <a:ext cx="112713" cy="215900"/>
            </a:xfrm>
            <a:custGeom>
              <a:avLst/>
              <a:gdLst>
                <a:gd name="T0" fmla="*/ 145 w 642"/>
                <a:gd name="T1" fmla="*/ 0 h 1353"/>
                <a:gd name="T2" fmla="*/ 498 w 642"/>
                <a:gd name="T3" fmla="*/ 0 h 1353"/>
                <a:gd name="T4" fmla="*/ 527 w 642"/>
                <a:gd name="T5" fmla="*/ 2 h 1353"/>
                <a:gd name="T6" fmla="*/ 554 w 642"/>
                <a:gd name="T7" fmla="*/ 12 h 1353"/>
                <a:gd name="T8" fmla="*/ 579 w 642"/>
                <a:gd name="T9" fmla="*/ 27 h 1353"/>
                <a:gd name="T10" fmla="*/ 600 w 642"/>
                <a:gd name="T11" fmla="*/ 47 h 1353"/>
                <a:gd name="T12" fmla="*/ 617 w 642"/>
                <a:gd name="T13" fmla="*/ 70 h 1353"/>
                <a:gd name="T14" fmla="*/ 631 w 642"/>
                <a:gd name="T15" fmla="*/ 98 h 1353"/>
                <a:gd name="T16" fmla="*/ 639 w 642"/>
                <a:gd name="T17" fmla="*/ 127 h 1353"/>
                <a:gd name="T18" fmla="*/ 642 w 642"/>
                <a:gd name="T19" fmla="*/ 160 h 1353"/>
                <a:gd name="T20" fmla="*/ 642 w 642"/>
                <a:gd name="T21" fmla="*/ 1194 h 1353"/>
                <a:gd name="T22" fmla="*/ 639 w 642"/>
                <a:gd name="T23" fmla="*/ 1226 h 1353"/>
                <a:gd name="T24" fmla="*/ 631 w 642"/>
                <a:gd name="T25" fmla="*/ 1256 h 1353"/>
                <a:gd name="T26" fmla="*/ 617 w 642"/>
                <a:gd name="T27" fmla="*/ 1283 h 1353"/>
                <a:gd name="T28" fmla="*/ 600 w 642"/>
                <a:gd name="T29" fmla="*/ 1307 h 1353"/>
                <a:gd name="T30" fmla="*/ 579 w 642"/>
                <a:gd name="T31" fmla="*/ 1326 h 1353"/>
                <a:gd name="T32" fmla="*/ 554 w 642"/>
                <a:gd name="T33" fmla="*/ 1341 h 1353"/>
                <a:gd name="T34" fmla="*/ 527 w 642"/>
                <a:gd name="T35" fmla="*/ 1351 h 1353"/>
                <a:gd name="T36" fmla="*/ 498 w 642"/>
                <a:gd name="T37" fmla="*/ 1353 h 1353"/>
                <a:gd name="T38" fmla="*/ 145 w 642"/>
                <a:gd name="T39" fmla="*/ 1353 h 1353"/>
                <a:gd name="T40" fmla="*/ 116 w 642"/>
                <a:gd name="T41" fmla="*/ 1351 h 1353"/>
                <a:gd name="T42" fmla="*/ 88 w 642"/>
                <a:gd name="T43" fmla="*/ 1341 h 1353"/>
                <a:gd name="T44" fmla="*/ 64 w 642"/>
                <a:gd name="T45" fmla="*/ 1326 h 1353"/>
                <a:gd name="T46" fmla="*/ 43 w 642"/>
                <a:gd name="T47" fmla="*/ 1307 h 1353"/>
                <a:gd name="T48" fmla="*/ 25 w 642"/>
                <a:gd name="T49" fmla="*/ 1283 h 1353"/>
                <a:gd name="T50" fmla="*/ 12 w 642"/>
                <a:gd name="T51" fmla="*/ 1256 h 1353"/>
                <a:gd name="T52" fmla="*/ 3 w 642"/>
                <a:gd name="T53" fmla="*/ 1226 h 1353"/>
                <a:gd name="T54" fmla="*/ 0 w 642"/>
                <a:gd name="T55" fmla="*/ 1194 h 1353"/>
                <a:gd name="T56" fmla="*/ 0 w 642"/>
                <a:gd name="T57" fmla="*/ 160 h 1353"/>
                <a:gd name="T58" fmla="*/ 3 w 642"/>
                <a:gd name="T59" fmla="*/ 127 h 1353"/>
                <a:gd name="T60" fmla="*/ 12 w 642"/>
                <a:gd name="T61" fmla="*/ 98 h 1353"/>
                <a:gd name="T62" fmla="*/ 25 w 642"/>
                <a:gd name="T63" fmla="*/ 70 h 1353"/>
                <a:gd name="T64" fmla="*/ 43 w 642"/>
                <a:gd name="T65" fmla="*/ 47 h 1353"/>
                <a:gd name="T66" fmla="*/ 64 w 642"/>
                <a:gd name="T67" fmla="*/ 27 h 1353"/>
                <a:gd name="T68" fmla="*/ 88 w 642"/>
                <a:gd name="T69" fmla="*/ 12 h 1353"/>
                <a:gd name="T70" fmla="*/ 116 w 642"/>
                <a:gd name="T71" fmla="*/ 2 h 1353"/>
                <a:gd name="T72" fmla="*/ 145 w 642"/>
                <a:gd name="T73" fmla="*/ 0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2" h="1353">
                  <a:moveTo>
                    <a:pt x="145" y="0"/>
                  </a:moveTo>
                  <a:lnTo>
                    <a:pt x="498" y="0"/>
                  </a:lnTo>
                  <a:lnTo>
                    <a:pt x="527" y="2"/>
                  </a:lnTo>
                  <a:lnTo>
                    <a:pt x="554" y="12"/>
                  </a:lnTo>
                  <a:lnTo>
                    <a:pt x="579" y="27"/>
                  </a:lnTo>
                  <a:lnTo>
                    <a:pt x="600" y="47"/>
                  </a:lnTo>
                  <a:lnTo>
                    <a:pt x="617" y="70"/>
                  </a:lnTo>
                  <a:lnTo>
                    <a:pt x="631" y="98"/>
                  </a:lnTo>
                  <a:lnTo>
                    <a:pt x="639" y="127"/>
                  </a:lnTo>
                  <a:lnTo>
                    <a:pt x="642" y="160"/>
                  </a:lnTo>
                  <a:lnTo>
                    <a:pt x="642" y="1194"/>
                  </a:lnTo>
                  <a:lnTo>
                    <a:pt x="639" y="1226"/>
                  </a:lnTo>
                  <a:lnTo>
                    <a:pt x="631" y="1256"/>
                  </a:lnTo>
                  <a:lnTo>
                    <a:pt x="617" y="1283"/>
                  </a:lnTo>
                  <a:lnTo>
                    <a:pt x="600" y="1307"/>
                  </a:lnTo>
                  <a:lnTo>
                    <a:pt x="579" y="1326"/>
                  </a:lnTo>
                  <a:lnTo>
                    <a:pt x="554" y="1341"/>
                  </a:lnTo>
                  <a:lnTo>
                    <a:pt x="527" y="1351"/>
                  </a:lnTo>
                  <a:lnTo>
                    <a:pt x="498" y="1353"/>
                  </a:lnTo>
                  <a:lnTo>
                    <a:pt x="145" y="1353"/>
                  </a:lnTo>
                  <a:lnTo>
                    <a:pt x="116" y="1351"/>
                  </a:lnTo>
                  <a:lnTo>
                    <a:pt x="88" y="1341"/>
                  </a:lnTo>
                  <a:lnTo>
                    <a:pt x="64" y="1326"/>
                  </a:lnTo>
                  <a:lnTo>
                    <a:pt x="43" y="1307"/>
                  </a:lnTo>
                  <a:lnTo>
                    <a:pt x="25" y="1283"/>
                  </a:lnTo>
                  <a:lnTo>
                    <a:pt x="12" y="1256"/>
                  </a:lnTo>
                  <a:lnTo>
                    <a:pt x="3" y="1226"/>
                  </a:lnTo>
                  <a:lnTo>
                    <a:pt x="0" y="1194"/>
                  </a:lnTo>
                  <a:lnTo>
                    <a:pt x="0" y="160"/>
                  </a:lnTo>
                  <a:lnTo>
                    <a:pt x="3" y="127"/>
                  </a:lnTo>
                  <a:lnTo>
                    <a:pt x="12" y="98"/>
                  </a:lnTo>
                  <a:lnTo>
                    <a:pt x="25" y="70"/>
                  </a:lnTo>
                  <a:lnTo>
                    <a:pt x="43" y="47"/>
                  </a:lnTo>
                  <a:lnTo>
                    <a:pt x="64" y="27"/>
                  </a:lnTo>
                  <a:lnTo>
                    <a:pt x="88" y="12"/>
                  </a:lnTo>
                  <a:lnTo>
                    <a:pt x="116" y="2"/>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Roboto"/>
                <a:ea typeface="+mn-ea"/>
                <a:cs typeface="Roboto"/>
              </a:endParaRPr>
            </a:p>
          </p:txBody>
        </p:sp>
        <p:sp>
          <p:nvSpPr>
            <p:cNvPr id="38" name="Freeform 380">
              <a:extLst>
                <a:ext uri="{FF2B5EF4-FFF2-40B4-BE49-F238E27FC236}">
                  <a16:creationId xmlns:a16="http://schemas.microsoft.com/office/drawing/2014/main" id="{C3670B70-F3F4-D1FE-D409-491EC512747A}"/>
                </a:ext>
              </a:extLst>
            </p:cNvPr>
            <p:cNvSpPr>
              <a:spLocks/>
            </p:cNvSpPr>
            <p:nvPr/>
          </p:nvSpPr>
          <p:spPr bwMode="auto">
            <a:xfrm>
              <a:off x="8485188" y="4570413"/>
              <a:ext cx="112713" cy="215900"/>
            </a:xfrm>
            <a:custGeom>
              <a:avLst/>
              <a:gdLst>
                <a:gd name="T0" fmla="*/ 143 w 641"/>
                <a:gd name="T1" fmla="*/ 0 h 1353"/>
                <a:gd name="T2" fmla="*/ 497 w 641"/>
                <a:gd name="T3" fmla="*/ 0 h 1353"/>
                <a:gd name="T4" fmla="*/ 526 w 641"/>
                <a:gd name="T5" fmla="*/ 2 h 1353"/>
                <a:gd name="T6" fmla="*/ 553 w 641"/>
                <a:gd name="T7" fmla="*/ 12 h 1353"/>
                <a:gd name="T8" fmla="*/ 578 w 641"/>
                <a:gd name="T9" fmla="*/ 27 h 1353"/>
                <a:gd name="T10" fmla="*/ 599 w 641"/>
                <a:gd name="T11" fmla="*/ 47 h 1353"/>
                <a:gd name="T12" fmla="*/ 617 w 641"/>
                <a:gd name="T13" fmla="*/ 70 h 1353"/>
                <a:gd name="T14" fmla="*/ 630 w 641"/>
                <a:gd name="T15" fmla="*/ 98 h 1353"/>
                <a:gd name="T16" fmla="*/ 638 w 641"/>
                <a:gd name="T17" fmla="*/ 127 h 1353"/>
                <a:gd name="T18" fmla="*/ 641 w 641"/>
                <a:gd name="T19" fmla="*/ 160 h 1353"/>
                <a:gd name="T20" fmla="*/ 641 w 641"/>
                <a:gd name="T21" fmla="*/ 1194 h 1353"/>
                <a:gd name="T22" fmla="*/ 638 w 641"/>
                <a:gd name="T23" fmla="*/ 1226 h 1353"/>
                <a:gd name="T24" fmla="*/ 630 w 641"/>
                <a:gd name="T25" fmla="*/ 1256 h 1353"/>
                <a:gd name="T26" fmla="*/ 617 w 641"/>
                <a:gd name="T27" fmla="*/ 1283 h 1353"/>
                <a:gd name="T28" fmla="*/ 599 w 641"/>
                <a:gd name="T29" fmla="*/ 1307 h 1353"/>
                <a:gd name="T30" fmla="*/ 578 w 641"/>
                <a:gd name="T31" fmla="*/ 1326 h 1353"/>
                <a:gd name="T32" fmla="*/ 553 w 641"/>
                <a:gd name="T33" fmla="*/ 1341 h 1353"/>
                <a:gd name="T34" fmla="*/ 526 w 641"/>
                <a:gd name="T35" fmla="*/ 1351 h 1353"/>
                <a:gd name="T36" fmla="*/ 497 w 641"/>
                <a:gd name="T37" fmla="*/ 1353 h 1353"/>
                <a:gd name="T38" fmla="*/ 143 w 641"/>
                <a:gd name="T39" fmla="*/ 1353 h 1353"/>
                <a:gd name="T40" fmla="*/ 114 w 641"/>
                <a:gd name="T41" fmla="*/ 1351 h 1353"/>
                <a:gd name="T42" fmla="*/ 88 w 641"/>
                <a:gd name="T43" fmla="*/ 1341 h 1353"/>
                <a:gd name="T44" fmla="*/ 63 w 641"/>
                <a:gd name="T45" fmla="*/ 1326 h 1353"/>
                <a:gd name="T46" fmla="*/ 42 w 641"/>
                <a:gd name="T47" fmla="*/ 1307 h 1353"/>
                <a:gd name="T48" fmla="*/ 24 w 641"/>
                <a:gd name="T49" fmla="*/ 1283 h 1353"/>
                <a:gd name="T50" fmla="*/ 11 w 641"/>
                <a:gd name="T51" fmla="*/ 1256 h 1353"/>
                <a:gd name="T52" fmla="*/ 3 w 641"/>
                <a:gd name="T53" fmla="*/ 1226 h 1353"/>
                <a:gd name="T54" fmla="*/ 0 w 641"/>
                <a:gd name="T55" fmla="*/ 1194 h 1353"/>
                <a:gd name="T56" fmla="*/ 0 w 641"/>
                <a:gd name="T57" fmla="*/ 160 h 1353"/>
                <a:gd name="T58" fmla="*/ 3 w 641"/>
                <a:gd name="T59" fmla="*/ 127 h 1353"/>
                <a:gd name="T60" fmla="*/ 11 w 641"/>
                <a:gd name="T61" fmla="*/ 98 h 1353"/>
                <a:gd name="T62" fmla="*/ 24 w 641"/>
                <a:gd name="T63" fmla="*/ 70 h 1353"/>
                <a:gd name="T64" fmla="*/ 42 w 641"/>
                <a:gd name="T65" fmla="*/ 47 h 1353"/>
                <a:gd name="T66" fmla="*/ 63 w 641"/>
                <a:gd name="T67" fmla="*/ 27 h 1353"/>
                <a:gd name="T68" fmla="*/ 88 w 641"/>
                <a:gd name="T69" fmla="*/ 12 h 1353"/>
                <a:gd name="T70" fmla="*/ 114 w 641"/>
                <a:gd name="T71" fmla="*/ 2 h 1353"/>
                <a:gd name="T72" fmla="*/ 143 w 641"/>
                <a:gd name="T73" fmla="*/ 0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1" h="1353">
                  <a:moveTo>
                    <a:pt x="143" y="0"/>
                  </a:moveTo>
                  <a:lnTo>
                    <a:pt x="497" y="0"/>
                  </a:lnTo>
                  <a:lnTo>
                    <a:pt x="526" y="2"/>
                  </a:lnTo>
                  <a:lnTo>
                    <a:pt x="553" y="12"/>
                  </a:lnTo>
                  <a:lnTo>
                    <a:pt x="578" y="27"/>
                  </a:lnTo>
                  <a:lnTo>
                    <a:pt x="599" y="47"/>
                  </a:lnTo>
                  <a:lnTo>
                    <a:pt x="617" y="70"/>
                  </a:lnTo>
                  <a:lnTo>
                    <a:pt x="630" y="98"/>
                  </a:lnTo>
                  <a:lnTo>
                    <a:pt x="638" y="127"/>
                  </a:lnTo>
                  <a:lnTo>
                    <a:pt x="641" y="160"/>
                  </a:lnTo>
                  <a:lnTo>
                    <a:pt x="641" y="1194"/>
                  </a:lnTo>
                  <a:lnTo>
                    <a:pt x="638" y="1226"/>
                  </a:lnTo>
                  <a:lnTo>
                    <a:pt x="630" y="1256"/>
                  </a:lnTo>
                  <a:lnTo>
                    <a:pt x="617" y="1283"/>
                  </a:lnTo>
                  <a:lnTo>
                    <a:pt x="599" y="1307"/>
                  </a:lnTo>
                  <a:lnTo>
                    <a:pt x="578" y="1326"/>
                  </a:lnTo>
                  <a:lnTo>
                    <a:pt x="553" y="1341"/>
                  </a:lnTo>
                  <a:lnTo>
                    <a:pt x="526" y="1351"/>
                  </a:lnTo>
                  <a:lnTo>
                    <a:pt x="497" y="1353"/>
                  </a:lnTo>
                  <a:lnTo>
                    <a:pt x="143" y="1353"/>
                  </a:lnTo>
                  <a:lnTo>
                    <a:pt x="114" y="1351"/>
                  </a:lnTo>
                  <a:lnTo>
                    <a:pt x="88" y="1341"/>
                  </a:lnTo>
                  <a:lnTo>
                    <a:pt x="63" y="1326"/>
                  </a:lnTo>
                  <a:lnTo>
                    <a:pt x="42" y="1307"/>
                  </a:lnTo>
                  <a:lnTo>
                    <a:pt x="24" y="1283"/>
                  </a:lnTo>
                  <a:lnTo>
                    <a:pt x="11" y="1256"/>
                  </a:lnTo>
                  <a:lnTo>
                    <a:pt x="3" y="1226"/>
                  </a:lnTo>
                  <a:lnTo>
                    <a:pt x="0" y="1194"/>
                  </a:lnTo>
                  <a:lnTo>
                    <a:pt x="0" y="160"/>
                  </a:lnTo>
                  <a:lnTo>
                    <a:pt x="3" y="127"/>
                  </a:lnTo>
                  <a:lnTo>
                    <a:pt x="11" y="98"/>
                  </a:lnTo>
                  <a:lnTo>
                    <a:pt x="24" y="70"/>
                  </a:lnTo>
                  <a:lnTo>
                    <a:pt x="42" y="47"/>
                  </a:lnTo>
                  <a:lnTo>
                    <a:pt x="63" y="27"/>
                  </a:lnTo>
                  <a:lnTo>
                    <a:pt x="88" y="12"/>
                  </a:lnTo>
                  <a:lnTo>
                    <a:pt x="114" y="2"/>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Roboto"/>
                <a:ea typeface="+mn-ea"/>
                <a:cs typeface="Roboto"/>
              </a:endParaRPr>
            </a:p>
          </p:txBody>
        </p:sp>
        <p:sp>
          <p:nvSpPr>
            <p:cNvPr id="39" name="Freeform 381">
              <a:extLst>
                <a:ext uri="{FF2B5EF4-FFF2-40B4-BE49-F238E27FC236}">
                  <a16:creationId xmlns:a16="http://schemas.microsoft.com/office/drawing/2014/main" id="{85DDBC71-0860-4D51-C260-98909E556970}"/>
                </a:ext>
              </a:extLst>
            </p:cNvPr>
            <p:cNvSpPr>
              <a:spLocks/>
            </p:cNvSpPr>
            <p:nvPr/>
          </p:nvSpPr>
          <p:spPr bwMode="auto">
            <a:xfrm>
              <a:off x="8632826" y="4495800"/>
              <a:ext cx="114300" cy="290512"/>
            </a:xfrm>
            <a:custGeom>
              <a:avLst/>
              <a:gdLst>
                <a:gd name="T0" fmla="*/ 145 w 642"/>
                <a:gd name="T1" fmla="*/ 0 h 1831"/>
                <a:gd name="T2" fmla="*/ 499 w 642"/>
                <a:gd name="T3" fmla="*/ 0 h 1831"/>
                <a:gd name="T4" fmla="*/ 528 w 642"/>
                <a:gd name="T5" fmla="*/ 4 h 1831"/>
                <a:gd name="T6" fmla="*/ 555 w 642"/>
                <a:gd name="T7" fmla="*/ 13 h 1831"/>
                <a:gd name="T8" fmla="*/ 579 w 642"/>
                <a:gd name="T9" fmla="*/ 27 h 1831"/>
                <a:gd name="T10" fmla="*/ 600 w 642"/>
                <a:gd name="T11" fmla="*/ 47 h 1831"/>
                <a:gd name="T12" fmla="*/ 618 w 642"/>
                <a:gd name="T13" fmla="*/ 70 h 1831"/>
                <a:gd name="T14" fmla="*/ 631 w 642"/>
                <a:gd name="T15" fmla="*/ 98 h 1831"/>
                <a:gd name="T16" fmla="*/ 640 w 642"/>
                <a:gd name="T17" fmla="*/ 128 h 1831"/>
                <a:gd name="T18" fmla="*/ 642 w 642"/>
                <a:gd name="T19" fmla="*/ 160 h 1831"/>
                <a:gd name="T20" fmla="*/ 642 w 642"/>
                <a:gd name="T21" fmla="*/ 1672 h 1831"/>
                <a:gd name="T22" fmla="*/ 640 w 642"/>
                <a:gd name="T23" fmla="*/ 1704 h 1831"/>
                <a:gd name="T24" fmla="*/ 631 w 642"/>
                <a:gd name="T25" fmla="*/ 1734 h 1831"/>
                <a:gd name="T26" fmla="*/ 618 w 642"/>
                <a:gd name="T27" fmla="*/ 1761 h 1831"/>
                <a:gd name="T28" fmla="*/ 600 w 642"/>
                <a:gd name="T29" fmla="*/ 1785 h 1831"/>
                <a:gd name="T30" fmla="*/ 579 w 642"/>
                <a:gd name="T31" fmla="*/ 1804 h 1831"/>
                <a:gd name="T32" fmla="*/ 555 w 642"/>
                <a:gd name="T33" fmla="*/ 1819 h 1831"/>
                <a:gd name="T34" fmla="*/ 528 w 642"/>
                <a:gd name="T35" fmla="*/ 1829 h 1831"/>
                <a:gd name="T36" fmla="*/ 499 w 642"/>
                <a:gd name="T37" fmla="*/ 1831 h 1831"/>
                <a:gd name="T38" fmla="*/ 145 w 642"/>
                <a:gd name="T39" fmla="*/ 1831 h 1831"/>
                <a:gd name="T40" fmla="*/ 116 w 642"/>
                <a:gd name="T41" fmla="*/ 1829 h 1831"/>
                <a:gd name="T42" fmla="*/ 89 w 642"/>
                <a:gd name="T43" fmla="*/ 1819 h 1831"/>
                <a:gd name="T44" fmla="*/ 64 w 642"/>
                <a:gd name="T45" fmla="*/ 1804 h 1831"/>
                <a:gd name="T46" fmla="*/ 43 w 642"/>
                <a:gd name="T47" fmla="*/ 1785 h 1831"/>
                <a:gd name="T48" fmla="*/ 25 w 642"/>
                <a:gd name="T49" fmla="*/ 1761 h 1831"/>
                <a:gd name="T50" fmla="*/ 12 w 642"/>
                <a:gd name="T51" fmla="*/ 1734 h 1831"/>
                <a:gd name="T52" fmla="*/ 4 w 642"/>
                <a:gd name="T53" fmla="*/ 1704 h 1831"/>
                <a:gd name="T54" fmla="*/ 0 w 642"/>
                <a:gd name="T55" fmla="*/ 1672 h 1831"/>
                <a:gd name="T56" fmla="*/ 0 w 642"/>
                <a:gd name="T57" fmla="*/ 160 h 1831"/>
                <a:gd name="T58" fmla="*/ 4 w 642"/>
                <a:gd name="T59" fmla="*/ 128 h 1831"/>
                <a:gd name="T60" fmla="*/ 12 w 642"/>
                <a:gd name="T61" fmla="*/ 98 h 1831"/>
                <a:gd name="T62" fmla="*/ 25 w 642"/>
                <a:gd name="T63" fmla="*/ 70 h 1831"/>
                <a:gd name="T64" fmla="*/ 43 w 642"/>
                <a:gd name="T65" fmla="*/ 47 h 1831"/>
                <a:gd name="T66" fmla="*/ 64 w 642"/>
                <a:gd name="T67" fmla="*/ 27 h 1831"/>
                <a:gd name="T68" fmla="*/ 89 w 642"/>
                <a:gd name="T69" fmla="*/ 13 h 1831"/>
                <a:gd name="T70" fmla="*/ 116 w 642"/>
                <a:gd name="T71" fmla="*/ 4 h 1831"/>
                <a:gd name="T72" fmla="*/ 145 w 642"/>
                <a:gd name="T73" fmla="*/ 0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2" h="1831">
                  <a:moveTo>
                    <a:pt x="145" y="0"/>
                  </a:moveTo>
                  <a:lnTo>
                    <a:pt x="499" y="0"/>
                  </a:lnTo>
                  <a:lnTo>
                    <a:pt x="528" y="4"/>
                  </a:lnTo>
                  <a:lnTo>
                    <a:pt x="555" y="13"/>
                  </a:lnTo>
                  <a:lnTo>
                    <a:pt x="579" y="27"/>
                  </a:lnTo>
                  <a:lnTo>
                    <a:pt x="600" y="47"/>
                  </a:lnTo>
                  <a:lnTo>
                    <a:pt x="618" y="70"/>
                  </a:lnTo>
                  <a:lnTo>
                    <a:pt x="631" y="98"/>
                  </a:lnTo>
                  <a:lnTo>
                    <a:pt x="640" y="128"/>
                  </a:lnTo>
                  <a:lnTo>
                    <a:pt x="642" y="160"/>
                  </a:lnTo>
                  <a:lnTo>
                    <a:pt x="642" y="1672"/>
                  </a:lnTo>
                  <a:lnTo>
                    <a:pt x="640" y="1704"/>
                  </a:lnTo>
                  <a:lnTo>
                    <a:pt x="631" y="1734"/>
                  </a:lnTo>
                  <a:lnTo>
                    <a:pt x="618" y="1761"/>
                  </a:lnTo>
                  <a:lnTo>
                    <a:pt x="600" y="1785"/>
                  </a:lnTo>
                  <a:lnTo>
                    <a:pt x="579" y="1804"/>
                  </a:lnTo>
                  <a:lnTo>
                    <a:pt x="555" y="1819"/>
                  </a:lnTo>
                  <a:lnTo>
                    <a:pt x="528" y="1829"/>
                  </a:lnTo>
                  <a:lnTo>
                    <a:pt x="499" y="1831"/>
                  </a:lnTo>
                  <a:lnTo>
                    <a:pt x="145" y="1831"/>
                  </a:lnTo>
                  <a:lnTo>
                    <a:pt x="116" y="1829"/>
                  </a:lnTo>
                  <a:lnTo>
                    <a:pt x="89" y="1819"/>
                  </a:lnTo>
                  <a:lnTo>
                    <a:pt x="64" y="1804"/>
                  </a:lnTo>
                  <a:lnTo>
                    <a:pt x="43" y="1785"/>
                  </a:lnTo>
                  <a:lnTo>
                    <a:pt x="25" y="1761"/>
                  </a:lnTo>
                  <a:lnTo>
                    <a:pt x="12" y="1734"/>
                  </a:lnTo>
                  <a:lnTo>
                    <a:pt x="4" y="1704"/>
                  </a:lnTo>
                  <a:lnTo>
                    <a:pt x="0" y="1672"/>
                  </a:lnTo>
                  <a:lnTo>
                    <a:pt x="0" y="160"/>
                  </a:lnTo>
                  <a:lnTo>
                    <a:pt x="4" y="128"/>
                  </a:lnTo>
                  <a:lnTo>
                    <a:pt x="12" y="98"/>
                  </a:lnTo>
                  <a:lnTo>
                    <a:pt x="25" y="70"/>
                  </a:lnTo>
                  <a:lnTo>
                    <a:pt x="43" y="47"/>
                  </a:lnTo>
                  <a:lnTo>
                    <a:pt x="64" y="27"/>
                  </a:lnTo>
                  <a:lnTo>
                    <a:pt x="89" y="13"/>
                  </a:lnTo>
                  <a:lnTo>
                    <a:pt x="116" y="4"/>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Roboto"/>
                <a:ea typeface="+mn-ea"/>
                <a:cs typeface="Roboto"/>
              </a:endParaRPr>
            </a:p>
          </p:txBody>
        </p:sp>
        <p:sp>
          <p:nvSpPr>
            <p:cNvPr id="40" name="Freeform 382">
              <a:extLst>
                <a:ext uri="{FF2B5EF4-FFF2-40B4-BE49-F238E27FC236}">
                  <a16:creationId xmlns:a16="http://schemas.microsoft.com/office/drawing/2014/main" id="{66533320-23C7-FE98-F6AC-BBD1B1DE1459}"/>
                </a:ext>
              </a:extLst>
            </p:cNvPr>
            <p:cNvSpPr>
              <a:spLocks/>
            </p:cNvSpPr>
            <p:nvPr/>
          </p:nvSpPr>
          <p:spPr bwMode="auto">
            <a:xfrm>
              <a:off x="8275638" y="4249738"/>
              <a:ext cx="333375" cy="292100"/>
            </a:xfrm>
            <a:custGeom>
              <a:avLst/>
              <a:gdLst>
                <a:gd name="T0" fmla="*/ 1452 w 1886"/>
                <a:gd name="T1" fmla="*/ 165 h 1832"/>
                <a:gd name="T2" fmla="*/ 1882 w 1886"/>
                <a:gd name="T3" fmla="*/ 685 h 1832"/>
                <a:gd name="T4" fmla="*/ 1692 w 1886"/>
                <a:gd name="T5" fmla="*/ 1159 h 1832"/>
                <a:gd name="T6" fmla="*/ 1650 w 1886"/>
                <a:gd name="T7" fmla="*/ 1309 h 1832"/>
                <a:gd name="T8" fmla="*/ 1538 w 1886"/>
                <a:gd name="T9" fmla="*/ 1417 h 1832"/>
                <a:gd name="T10" fmla="*/ 1408 w 1886"/>
                <a:gd name="T11" fmla="*/ 1517 h 1832"/>
                <a:gd name="T12" fmla="*/ 1317 w 1886"/>
                <a:gd name="T13" fmla="*/ 1661 h 1832"/>
                <a:gd name="T14" fmla="*/ 1221 w 1886"/>
                <a:gd name="T15" fmla="*/ 1783 h 1832"/>
                <a:gd name="T16" fmla="*/ 1084 w 1886"/>
                <a:gd name="T17" fmla="*/ 1829 h 1832"/>
                <a:gd name="T18" fmla="*/ 757 w 1886"/>
                <a:gd name="T19" fmla="*/ 1716 h 1832"/>
                <a:gd name="T20" fmla="*/ 638 w 1886"/>
                <a:gd name="T21" fmla="*/ 1694 h 1832"/>
                <a:gd name="T22" fmla="*/ 617 w 1886"/>
                <a:gd name="T23" fmla="*/ 1564 h 1832"/>
                <a:gd name="T24" fmla="*/ 533 w 1886"/>
                <a:gd name="T25" fmla="*/ 1564 h 1832"/>
                <a:gd name="T26" fmla="*/ 463 w 1886"/>
                <a:gd name="T27" fmla="*/ 1449 h 1832"/>
                <a:gd name="T28" fmla="*/ 431 w 1886"/>
                <a:gd name="T29" fmla="*/ 1413 h 1832"/>
                <a:gd name="T30" fmla="*/ 327 w 1886"/>
                <a:gd name="T31" fmla="*/ 1337 h 1832"/>
                <a:gd name="T32" fmla="*/ 328 w 1886"/>
                <a:gd name="T33" fmla="*/ 1243 h 1832"/>
                <a:gd name="T34" fmla="*/ 209 w 1886"/>
                <a:gd name="T35" fmla="*/ 1221 h 1832"/>
                <a:gd name="T36" fmla="*/ 189 w 1886"/>
                <a:gd name="T37" fmla="*/ 1090 h 1832"/>
                <a:gd name="T38" fmla="*/ 0 w 1886"/>
                <a:gd name="T39" fmla="*/ 645 h 1832"/>
                <a:gd name="T40" fmla="*/ 64 w 1886"/>
                <a:gd name="T41" fmla="*/ 608 h 1832"/>
                <a:gd name="T42" fmla="*/ 418 w 1886"/>
                <a:gd name="T43" fmla="*/ 897 h 1832"/>
                <a:gd name="T44" fmla="*/ 503 w 1886"/>
                <a:gd name="T45" fmla="*/ 994 h 1832"/>
                <a:gd name="T46" fmla="*/ 515 w 1886"/>
                <a:gd name="T47" fmla="*/ 1056 h 1832"/>
                <a:gd name="T48" fmla="*/ 630 w 1886"/>
                <a:gd name="T49" fmla="*/ 1108 h 1832"/>
                <a:gd name="T50" fmla="*/ 623 w 1886"/>
                <a:gd name="T51" fmla="*/ 1236 h 1832"/>
                <a:gd name="T52" fmla="*/ 741 w 1886"/>
                <a:gd name="T53" fmla="*/ 1230 h 1832"/>
                <a:gd name="T54" fmla="*/ 787 w 1886"/>
                <a:gd name="T55" fmla="*/ 1356 h 1832"/>
                <a:gd name="T56" fmla="*/ 843 w 1886"/>
                <a:gd name="T57" fmla="*/ 1369 h 1832"/>
                <a:gd name="T58" fmla="*/ 932 w 1886"/>
                <a:gd name="T59" fmla="*/ 1471 h 1832"/>
                <a:gd name="T60" fmla="*/ 1107 w 1886"/>
                <a:gd name="T61" fmla="*/ 1733 h 1832"/>
                <a:gd name="T62" fmla="*/ 1173 w 1886"/>
                <a:gd name="T63" fmla="*/ 1686 h 1832"/>
                <a:gd name="T64" fmla="*/ 1020 w 1886"/>
                <a:gd name="T65" fmla="*/ 1471 h 1832"/>
                <a:gd name="T66" fmla="*/ 1053 w 1886"/>
                <a:gd name="T67" fmla="*/ 1399 h 1832"/>
                <a:gd name="T68" fmla="*/ 1250 w 1886"/>
                <a:gd name="T69" fmla="*/ 1575 h 1832"/>
                <a:gd name="T70" fmla="*/ 1315 w 1886"/>
                <a:gd name="T71" fmla="*/ 1528 h 1832"/>
                <a:gd name="T72" fmla="*/ 1164 w 1886"/>
                <a:gd name="T73" fmla="*/ 1313 h 1832"/>
                <a:gd name="T74" fmla="*/ 1197 w 1886"/>
                <a:gd name="T75" fmla="*/ 1242 h 1832"/>
                <a:gd name="T76" fmla="*/ 1393 w 1886"/>
                <a:gd name="T77" fmla="*/ 1418 h 1832"/>
                <a:gd name="T78" fmla="*/ 1458 w 1886"/>
                <a:gd name="T79" fmla="*/ 1370 h 1832"/>
                <a:gd name="T80" fmla="*/ 1306 w 1886"/>
                <a:gd name="T81" fmla="*/ 1154 h 1832"/>
                <a:gd name="T82" fmla="*/ 1340 w 1886"/>
                <a:gd name="T83" fmla="*/ 1084 h 1832"/>
                <a:gd name="T84" fmla="*/ 1536 w 1886"/>
                <a:gd name="T85" fmla="*/ 1260 h 1832"/>
                <a:gd name="T86" fmla="*/ 1602 w 1886"/>
                <a:gd name="T87" fmla="*/ 1213 h 1832"/>
                <a:gd name="T88" fmla="*/ 1587 w 1886"/>
                <a:gd name="T89" fmla="*/ 1152 h 1832"/>
                <a:gd name="T90" fmla="*/ 1489 w 1886"/>
                <a:gd name="T91" fmla="*/ 1044 h 1832"/>
                <a:gd name="T92" fmla="*/ 1325 w 1886"/>
                <a:gd name="T93" fmla="*/ 862 h 1832"/>
                <a:gd name="T94" fmla="*/ 1152 w 1886"/>
                <a:gd name="T95" fmla="*/ 672 h 1832"/>
                <a:gd name="T96" fmla="*/ 1028 w 1886"/>
                <a:gd name="T97" fmla="*/ 536 h 1832"/>
                <a:gd name="T98" fmla="*/ 982 w 1886"/>
                <a:gd name="T99" fmla="*/ 507 h 1832"/>
                <a:gd name="T100" fmla="*/ 898 w 1886"/>
                <a:gd name="T101" fmla="*/ 584 h 1832"/>
                <a:gd name="T102" fmla="*/ 772 w 1886"/>
                <a:gd name="T103" fmla="*/ 794 h 1832"/>
                <a:gd name="T104" fmla="*/ 604 w 1886"/>
                <a:gd name="T105" fmla="*/ 817 h 1832"/>
                <a:gd name="T106" fmla="*/ 502 w 1886"/>
                <a:gd name="T107" fmla="*/ 682 h 1832"/>
                <a:gd name="T108" fmla="*/ 712 w 1886"/>
                <a:gd name="T109" fmla="*/ 110 h 1832"/>
                <a:gd name="T110" fmla="*/ 794 w 1886"/>
                <a:gd name="T111" fmla="*/ 37 h 1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6" h="1832">
                  <a:moveTo>
                    <a:pt x="924" y="0"/>
                  </a:moveTo>
                  <a:lnTo>
                    <a:pt x="957" y="1"/>
                  </a:lnTo>
                  <a:lnTo>
                    <a:pt x="992" y="6"/>
                  </a:lnTo>
                  <a:lnTo>
                    <a:pt x="1029" y="17"/>
                  </a:lnTo>
                  <a:lnTo>
                    <a:pt x="1442" y="160"/>
                  </a:lnTo>
                  <a:lnTo>
                    <a:pt x="1452" y="165"/>
                  </a:lnTo>
                  <a:lnTo>
                    <a:pt x="1460" y="172"/>
                  </a:lnTo>
                  <a:lnTo>
                    <a:pt x="1874" y="628"/>
                  </a:lnTo>
                  <a:lnTo>
                    <a:pt x="1882" y="641"/>
                  </a:lnTo>
                  <a:lnTo>
                    <a:pt x="1886" y="656"/>
                  </a:lnTo>
                  <a:lnTo>
                    <a:pt x="1886" y="671"/>
                  </a:lnTo>
                  <a:lnTo>
                    <a:pt x="1882" y="685"/>
                  </a:lnTo>
                  <a:lnTo>
                    <a:pt x="1874" y="699"/>
                  </a:lnTo>
                  <a:lnTo>
                    <a:pt x="1589" y="1014"/>
                  </a:lnTo>
                  <a:lnTo>
                    <a:pt x="1658" y="1090"/>
                  </a:lnTo>
                  <a:lnTo>
                    <a:pt x="1673" y="1111"/>
                  </a:lnTo>
                  <a:lnTo>
                    <a:pt x="1685" y="1135"/>
                  </a:lnTo>
                  <a:lnTo>
                    <a:pt x="1692" y="1159"/>
                  </a:lnTo>
                  <a:lnTo>
                    <a:pt x="1695" y="1185"/>
                  </a:lnTo>
                  <a:lnTo>
                    <a:pt x="1694" y="1212"/>
                  </a:lnTo>
                  <a:lnTo>
                    <a:pt x="1689" y="1237"/>
                  </a:lnTo>
                  <a:lnTo>
                    <a:pt x="1680" y="1263"/>
                  </a:lnTo>
                  <a:lnTo>
                    <a:pt x="1667" y="1287"/>
                  </a:lnTo>
                  <a:lnTo>
                    <a:pt x="1650" y="1309"/>
                  </a:lnTo>
                  <a:lnTo>
                    <a:pt x="1628" y="1330"/>
                  </a:lnTo>
                  <a:lnTo>
                    <a:pt x="1604" y="1345"/>
                  </a:lnTo>
                  <a:lnTo>
                    <a:pt x="1578" y="1355"/>
                  </a:lnTo>
                  <a:lnTo>
                    <a:pt x="1551" y="1359"/>
                  </a:lnTo>
                  <a:lnTo>
                    <a:pt x="1547" y="1388"/>
                  </a:lnTo>
                  <a:lnTo>
                    <a:pt x="1538" y="1417"/>
                  </a:lnTo>
                  <a:lnTo>
                    <a:pt x="1525" y="1443"/>
                  </a:lnTo>
                  <a:lnTo>
                    <a:pt x="1506" y="1467"/>
                  </a:lnTo>
                  <a:lnTo>
                    <a:pt x="1484" y="1488"/>
                  </a:lnTo>
                  <a:lnTo>
                    <a:pt x="1460" y="1503"/>
                  </a:lnTo>
                  <a:lnTo>
                    <a:pt x="1434" y="1513"/>
                  </a:lnTo>
                  <a:lnTo>
                    <a:pt x="1408" y="1517"/>
                  </a:lnTo>
                  <a:lnTo>
                    <a:pt x="1404" y="1546"/>
                  </a:lnTo>
                  <a:lnTo>
                    <a:pt x="1395" y="1575"/>
                  </a:lnTo>
                  <a:lnTo>
                    <a:pt x="1382" y="1601"/>
                  </a:lnTo>
                  <a:lnTo>
                    <a:pt x="1363" y="1626"/>
                  </a:lnTo>
                  <a:lnTo>
                    <a:pt x="1341" y="1646"/>
                  </a:lnTo>
                  <a:lnTo>
                    <a:pt x="1317" y="1661"/>
                  </a:lnTo>
                  <a:lnTo>
                    <a:pt x="1292" y="1671"/>
                  </a:lnTo>
                  <a:lnTo>
                    <a:pt x="1265" y="1674"/>
                  </a:lnTo>
                  <a:lnTo>
                    <a:pt x="1261" y="1704"/>
                  </a:lnTo>
                  <a:lnTo>
                    <a:pt x="1253" y="1732"/>
                  </a:lnTo>
                  <a:lnTo>
                    <a:pt x="1239" y="1758"/>
                  </a:lnTo>
                  <a:lnTo>
                    <a:pt x="1221" y="1783"/>
                  </a:lnTo>
                  <a:lnTo>
                    <a:pt x="1201" y="1801"/>
                  </a:lnTo>
                  <a:lnTo>
                    <a:pt x="1179" y="1816"/>
                  </a:lnTo>
                  <a:lnTo>
                    <a:pt x="1156" y="1826"/>
                  </a:lnTo>
                  <a:lnTo>
                    <a:pt x="1132" y="1831"/>
                  </a:lnTo>
                  <a:lnTo>
                    <a:pt x="1108" y="1832"/>
                  </a:lnTo>
                  <a:lnTo>
                    <a:pt x="1084" y="1829"/>
                  </a:lnTo>
                  <a:lnTo>
                    <a:pt x="1061" y="1821"/>
                  </a:lnTo>
                  <a:lnTo>
                    <a:pt x="1040" y="1809"/>
                  </a:lnTo>
                  <a:lnTo>
                    <a:pt x="1022" y="1793"/>
                  </a:lnTo>
                  <a:lnTo>
                    <a:pt x="857" y="1610"/>
                  </a:lnTo>
                  <a:lnTo>
                    <a:pt x="773" y="1703"/>
                  </a:lnTo>
                  <a:lnTo>
                    <a:pt x="757" y="1716"/>
                  </a:lnTo>
                  <a:lnTo>
                    <a:pt x="738" y="1725"/>
                  </a:lnTo>
                  <a:lnTo>
                    <a:pt x="718" y="1730"/>
                  </a:lnTo>
                  <a:lnTo>
                    <a:pt x="697" y="1728"/>
                  </a:lnTo>
                  <a:lnTo>
                    <a:pt x="676" y="1722"/>
                  </a:lnTo>
                  <a:lnTo>
                    <a:pt x="657" y="1711"/>
                  </a:lnTo>
                  <a:lnTo>
                    <a:pt x="638" y="1694"/>
                  </a:lnTo>
                  <a:lnTo>
                    <a:pt x="623" y="1674"/>
                  </a:lnTo>
                  <a:lnTo>
                    <a:pt x="613" y="1652"/>
                  </a:lnTo>
                  <a:lnTo>
                    <a:pt x="607" y="1629"/>
                  </a:lnTo>
                  <a:lnTo>
                    <a:pt x="606" y="1606"/>
                  </a:lnTo>
                  <a:lnTo>
                    <a:pt x="609" y="1584"/>
                  </a:lnTo>
                  <a:lnTo>
                    <a:pt x="617" y="1564"/>
                  </a:lnTo>
                  <a:lnTo>
                    <a:pt x="629" y="1545"/>
                  </a:lnTo>
                  <a:lnTo>
                    <a:pt x="613" y="1559"/>
                  </a:lnTo>
                  <a:lnTo>
                    <a:pt x="594" y="1568"/>
                  </a:lnTo>
                  <a:lnTo>
                    <a:pt x="574" y="1571"/>
                  </a:lnTo>
                  <a:lnTo>
                    <a:pt x="553" y="1570"/>
                  </a:lnTo>
                  <a:lnTo>
                    <a:pt x="533" y="1564"/>
                  </a:lnTo>
                  <a:lnTo>
                    <a:pt x="513" y="1553"/>
                  </a:lnTo>
                  <a:lnTo>
                    <a:pt x="495" y="1536"/>
                  </a:lnTo>
                  <a:lnTo>
                    <a:pt x="480" y="1516"/>
                  </a:lnTo>
                  <a:lnTo>
                    <a:pt x="470" y="1494"/>
                  </a:lnTo>
                  <a:lnTo>
                    <a:pt x="464" y="1472"/>
                  </a:lnTo>
                  <a:lnTo>
                    <a:pt x="463" y="1449"/>
                  </a:lnTo>
                  <a:lnTo>
                    <a:pt x="466" y="1425"/>
                  </a:lnTo>
                  <a:lnTo>
                    <a:pt x="474" y="1406"/>
                  </a:lnTo>
                  <a:lnTo>
                    <a:pt x="487" y="1387"/>
                  </a:lnTo>
                  <a:lnTo>
                    <a:pt x="470" y="1401"/>
                  </a:lnTo>
                  <a:lnTo>
                    <a:pt x="452" y="1410"/>
                  </a:lnTo>
                  <a:lnTo>
                    <a:pt x="431" y="1413"/>
                  </a:lnTo>
                  <a:lnTo>
                    <a:pt x="410" y="1412"/>
                  </a:lnTo>
                  <a:lnTo>
                    <a:pt x="390" y="1406"/>
                  </a:lnTo>
                  <a:lnTo>
                    <a:pt x="370" y="1394"/>
                  </a:lnTo>
                  <a:lnTo>
                    <a:pt x="352" y="1379"/>
                  </a:lnTo>
                  <a:lnTo>
                    <a:pt x="337" y="1359"/>
                  </a:lnTo>
                  <a:lnTo>
                    <a:pt x="327" y="1337"/>
                  </a:lnTo>
                  <a:lnTo>
                    <a:pt x="321" y="1314"/>
                  </a:lnTo>
                  <a:lnTo>
                    <a:pt x="320" y="1290"/>
                  </a:lnTo>
                  <a:lnTo>
                    <a:pt x="323" y="1268"/>
                  </a:lnTo>
                  <a:lnTo>
                    <a:pt x="331" y="1247"/>
                  </a:lnTo>
                  <a:lnTo>
                    <a:pt x="344" y="1230"/>
                  </a:lnTo>
                  <a:lnTo>
                    <a:pt x="328" y="1243"/>
                  </a:lnTo>
                  <a:lnTo>
                    <a:pt x="309" y="1252"/>
                  </a:lnTo>
                  <a:lnTo>
                    <a:pt x="289" y="1256"/>
                  </a:lnTo>
                  <a:lnTo>
                    <a:pt x="268" y="1254"/>
                  </a:lnTo>
                  <a:lnTo>
                    <a:pt x="247" y="1248"/>
                  </a:lnTo>
                  <a:lnTo>
                    <a:pt x="227" y="1237"/>
                  </a:lnTo>
                  <a:lnTo>
                    <a:pt x="209" y="1221"/>
                  </a:lnTo>
                  <a:lnTo>
                    <a:pt x="195" y="1201"/>
                  </a:lnTo>
                  <a:lnTo>
                    <a:pt x="183" y="1179"/>
                  </a:lnTo>
                  <a:lnTo>
                    <a:pt x="178" y="1156"/>
                  </a:lnTo>
                  <a:lnTo>
                    <a:pt x="176" y="1132"/>
                  </a:lnTo>
                  <a:lnTo>
                    <a:pt x="180" y="1110"/>
                  </a:lnTo>
                  <a:lnTo>
                    <a:pt x="189" y="1090"/>
                  </a:lnTo>
                  <a:lnTo>
                    <a:pt x="201" y="1071"/>
                  </a:lnTo>
                  <a:lnTo>
                    <a:pt x="281" y="983"/>
                  </a:lnTo>
                  <a:lnTo>
                    <a:pt x="12" y="688"/>
                  </a:lnTo>
                  <a:lnTo>
                    <a:pt x="4" y="674"/>
                  </a:lnTo>
                  <a:lnTo>
                    <a:pt x="0" y="660"/>
                  </a:lnTo>
                  <a:lnTo>
                    <a:pt x="0" y="645"/>
                  </a:lnTo>
                  <a:lnTo>
                    <a:pt x="4" y="630"/>
                  </a:lnTo>
                  <a:lnTo>
                    <a:pt x="12" y="617"/>
                  </a:lnTo>
                  <a:lnTo>
                    <a:pt x="24" y="608"/>
                  </a:lnTo>
                  <a:lnTo>
                    <a:pt x="37" y="604"/>
                  </a:lnTo>
                  <a:lnTo>
                    <a:pt x="50" y="604"/>
                  </a:lnTo>
                  <a:lnTo>
                    <a:pt x="64" y="608"/>
                  </a:lnTo>
                  <a:lnTo>
                    <a:pt x="75" y="617"/>
                  </a:lnTo>
                  <a:lnTo>
                    <a:pt x="345" y="914"/>
                  </a:lnTo>
                  <a:lnTo>
                    <a:pt x="361" y="903"/>
                  </a:lnTo>
                  <a:lnTo>
                    <a:pt x="379" y="897"/>
                  </a:lnTo>
                  <a:lnTo>
                    <a:pt x="398" y="895"/>
                  </a:lnTo>
                  <a:lnTo>
                    <a:pt x="418" y="897"/>
                  </a:lnTo>
                  <a:lnTo>
                    <a:pt x="437" y="903"/>
                  </a:lnTo>
                  <a:lnTo>
                    <a:pt x="456" y="914"/>
                  </a:lnTo>
                  <a:lnTo>
                    <a:pt x="472" y="930"/>
                  </a:lnTo>
                  <a:lnTo>
                    <a:pt x="487" y="950"/>
                  </a:lnTo>
                  <a:lnTo>
                    <a:pt x="497" y="971"/>
                  </a:lnTo>
                  <a:lnTo>
                    <a:pt x="503" y="994"/>
                  </a:lnTo>
                  <a:lnTo>
                    <a:pt x="504" y="1017"/>
                  </a:lnTo>
                  <a:lnTo>
                    <a:pt x="501" y="1039"/>
                  </a:lnTo>
                  <a:lnTo>
                    <a:pt x="493" y="1060"/>
                  </a:lnTo>
                  <a:lnTo>
                    <a:pt x="480" y="1078"/>
                  </a:lnTo>
                  <a:lnTo>
                    <a:pt x="497" y="1065"/>
                  </a:lnTo>
                  <a:lnTo>
                    <a:pt x="515" y="1056"/>
                  </a:lnTo>
                  <a:lnTo>
                    <a:pt x="536" y="1052"/>
                  </a:lnTo>
                  <a:lnTo>
                    <a:pt x="556" y="1054"/>
                  </a:lnTo>
                  <a:lnTo>
                    <a:pt x="577" y="1059"/>
                  </a:lnTo>
                  <a:lnTo>
                    <a:pt x="597" y="1071"/>
                  </a:lnTo>
                  <a:lnTo>
                    <a:pt x="615" y="1088"/>
                  </a:lnTo>
                  <a:lnTo>
                    <a:pt x="630" y="1108"/>
                  </a:lnTo>
                  <a:lnTo>
                    <a:pt x="640" y="1129"/>
                  </a:lnTo>
                  <a:lnTo>
                    <a:pt x="647" y="1152"/>
                  </a:lnTo>
                  <a:lnTo>
                    <a:pt x="648" y="1175"/>
                  </a:lnTo>
                  <a:lnTo>
                    <a:pt x="644" y="1198"/>
                  </a:lnTo>
                  <a:lnTo>
                    <a:pt x="636" y="1219"/>
                  </a:lnTo>
                  <a:lnTo>
                    <a:pt x="623" y="1236"/>
                  </a:lnTo>
                  <a:lnTo>
                    <a:pt x="639" y="1222"/>
                  </a:lnTo>
                  <a:lnTo>
                    <a:pt x="659" y="1214"/>
                  </a:lnTo>
                  <a:lnTo>
                    <a:pt x="679" y="1210"/>
                  </a:lnTo>
                  <a:lnTo>
                    <a:pt x="700" y="1211"/>
                  </a:lnTo>
                  <a:lnTo>
                    <a:pt x="721" y="1217"/>
                  </a:lnTo>
                  <a:lnTo>
                    <a:pt x="741" y="1230"/>
                  </a:lnTo>
                  <a:lnTo>
                    <a:pt x="759" y="1245"/>
                  </a:lnTo>
                  <a:lnTo>
                    <a:pt x="773" y="1265"/>
                  </a:lnTo>
                  <a:lnTo>
                    <a:pt x="784" y="1287"/>
                  </a:lnTo>
                  <a:lnTo>
                    <a:pt x="789" y="1310"/>
                  </a:lnTo>
                  <a:lnTo>
                    <a:pt x="791" y="1334"/>
                  </a:lnTo>
                  <a:lnTo>
                    <a:pt x="787" y="1356"/>
                  </a:lnTo>
                  <a:lnTo>
                    <a:pt x="779" y="1376"/>
                  </a:lnTo>
                  <a:lnTo>
                    <a:pt x="767" y="1394"/>
                  </a:lnTo>
                  <a:lnTo>
                    <a:pt x="783" y="1380"/>
                  </a:lnTo>
                  <a:lnTo>
                    <a:pt x="802" y="1371"/>
                  </a:lnTo>
                  <a:lnTo>
                    <a:pt x="822" y="1368"/>
                  </a:lnTo>
                  <a:lnTo>
                    <a:pt x="843" y="1369"/>
                  </a:lnTo>
                  <a:lnTo>
                    <a:pt x="864" y="1376"/>
                  </a:lnTo>
                  <a:lnTo>
                    <a:pt x="883" y="1387"/>
                  </a:lnTo>
                  <a:lnTo>
                    <a:pt x="901" y="1403"/>
                  </a:lnTo>
                  <a:lnTo>
                    <a:pt x="917" y="1423"/>
                  </a:lnTo>
                  <a:lnTo>
                    <a:pt x="927" y="1446"/>
                  </a:lnTo>
                  <a:lnTo>
                    <a:pt x="932" y="1471"/>
                  </a:lnTo>
                  <a:lnTo>
                    <a:pt x="933" y="1494"/>
                  </a:lnTo>
                  <a:lnTo>
                    <a:pt x="929" y="1517"/>
                  </a:lnTo>
                  <a:lnTo>
                    <a:pt x="919" y="1538"/>
                  </a:lnTo>
                  <a:lnTo>
                    <a:pt x="1085" y="1722"/>
                  </a:lnTo>
                  <a:lnTo>
                    <a:pt x="1095" y="1730"/>
                  </a:lnTo>
                  <a:lnTo>
                    <a:pt x="1107" y="1733"/>
                  </a:lnTo>
                  <a:lnTo>
                    <a:pt x="1120" y="1733"/>
                  </a:lnTo>
                  <a:lnTo>
                    <a:pt x="1133" y="1730"/>
                  </a:lnTo>
                  <a:lnTo>
                    <a:pt x="1146" y="1723"/>
                  </a:lnTo>
                  <a:lnTo>
                    <a:pt x="1158" y="1713"/>
                  </a:lnTo>
                  <a:lnTo>
                    <a:pt x="1167" y="1700"/>
                  </a:lnTo>
                  <a:lnTo>
                    <a:pt x="1173" y="1686"/>
                  </a:lnTo>
                  <a:lnTo>
                    <a:pt x="1176" y="1672"/>
                  </a:lnTo>
                  <a:lnTo>
                    <a:pt x="1176" y="1658"/>
                  </a:lnTo>
                  <a:lnTo>
                    <a:pt x="1172" y="1644"/>
                  </a:lnTo>
                  <a:lnTo>
                    <a:pt x="1165" y="1634"/>
                  </a:lnTo>
                  <a:lnTo>
                    <a:pt x="1028" y="1484"/>
                  </a:lnTo>
                  <a:lnTo>
                    <a:pt x="1020" y="1471"/>
                  </a:lnTo>
                  <a:lnTo>
                    <a:pt x="1016" y="1456"/>
                  </a:lnTo>
                  <a:lnTo>
                    <a:pt x="1016" y="1441"/>
                  </a:lnTo>
                  <a:lnTo>
                    <a:pt x="1020" y="1427"/>
                  </a:lnTo>
                  <a:lnTo>
                    <a:pt x="1028" y="1413"/>
                  </a:lnTo>
                  <a:lnTo>
                    <a:pt x="1040" y="1404"/>
                  </a:lnTo>
                  <a:lnTo>
                    <a:pt x="1053" y="1399"/>
                  </a:lnTo>
                  <a:lnTo>
                    <a:pt x="1067" y="1399"/>
                  </a:lnTo>
                  <a:lnTo>
                    <a:pt x="1080" y="1404"/>
                  </a:lnTo>
                  <a:lnTo>
                    <a:pt x="1091" y="1413"/>
                  </a:lnTo>
                  <a:lnTo>
                    <a:pt x="1229" y="1564"/>
                  </a:lnTo>
                  <a:lnTo>
                    <a:pt x="1239" y="1571"/>
                  </a:lnTo>
                  <a:lnTo>
                    <a:pt x="1250" y="1575"/>
                  </a:lnTo>
                  <a:lnTo>
                    <a:pt x="1263" y="1576"/>
                  </a:lnTo>
                  <a:lnTo>
                    <a:pt x="1276" y="1573"/>
                  </a:lnTo>
                  <a:lnTo>
                    <a:pt x="1289" y="1565"/>
                  </a:lnTo>
                  <a:lnTo>
                    <a:pt x="1300" y="1555"/>
                  </a:lnTo>
                  <a:lnTo>
                    <a:pt x="1309" y="1543"/>
                  </a:lnTo>
                  <a:lnTo>
                    <a:pt x="1315" y="1528"/>
                  </a:lnTo>
                  <a:lnTo>
                    <a:pt x="1319" y="1514"/>
                  </a:lnTo>
                  <a:lnTo>
                    <a:pt x="1318" y="1500"/>
                  </a:lnTo>
                  <a:lnTo>
                    <a:pt x="1315" y="1487"/>
                  </a:lnTo>
                  <a:lnTo>
                    <a:pt x="1308" y="1476"/>
                  </a:lnTo>
                  <a:lnTo>
                    <a:pt x="1172" y="1326"/>
                  </a:lnTo>
                  <a:lnTo>
                    <a:pt x="1164" y="1313"/>
                  </a:lnTo>
                  <a:lnTo>
                    <a:pt x="1159" y="1298"/>
                  </a:lnTo>
                  <a:lnTo>
                    <a:pt x="1159" y="1283"/>
                  </a:lnTo>
                  <a:lnTo>
                    <a:pt x="1164" y="1268"/>
                  </a:lnTo>
                  <a:lnTo>
                    <a:pt x="1172" y="1255"/>
                  </a:lnTo>
                  <a:lnTo>
                    <a:pt x="1184" y="1246"/>
                  </a:lnTo>
                  <a:lnTo>
                    <a:pt x="1197" y="1242"/>
                  </a:lnTo>
                  <a:lnTo>
                    <a:pt x="1211" y="1242"/>
                  </a:lnTo>
                  <a:lnTo>
                    <a:pt x="1224" y="1246"/>
                  </a:lnTo>
                  <a:lnTo>
                    <a:pt x="1236" y="1255"/>
                  </a:lnTo>
                  <a:lnTo>
                    <a:pt x="1372" y="1406"/>
                  </a:lnTo>
                  <a:lnTo>
                    <a:pt x="1381" y="1413"/>
                  </a:lnTo>
                  <a:lnTo>
                    <a:pt x="1393" y="1418"/>
                  </a:lnTo>
                  <a:lnTo>
                    <a:pt x="1406" y="1418"/>
                  </a:lnTo>
                  <a:lnTo>
                    <a:pt x="1419" y="1414"/>
                  </a:lnTo>
                  <a:lnTo>
                    <a:pt x="1431" y="1408"/>
                  </a:lnTo>
                  <a:lnTo>
                    <a:pt x="1443" y="1398"/>
                  </a:lnTo>
                  <a:lnTo>
                    <a:pt x="1452" y="1385"/>
                  </a:lnTo>
                  <a:lnTo>
                    <a:pt x="1458" y="1370"/>
                  </a:lnTo>
                  <a:lnTo>
                    <a:pt x="1461" y="1356"/>
                  </a:lnTo>
                  <a:lnTo>
                    <a:pt x="1461" y="1342"/>
                  </a:lnTo>
                  <a:lnTo>
                    <a:pt x="1458" y="1329"/>
                  </a:lnTo>
                  <a:lnTo>
                    <a:pt x="1451" y="1318"/>
                  </a:lnTo>
                  <a:lnTo>
                    <a:pt x="1315" y="1168"/>
                  </a:lnTo>
                  <a:lnTo>
                    <a:pt x="1306" y="1154"/>
                  </a:lnTo>
                  <a:lnTo>
                    <a:pt x="1302" y="1140"/>
                  </a:lnTo>
                  <a:lnTo>
                    <a:pt x="1302" y="1126"/>
                  </a:lnTo>
                  <a:lnTo>
                    <a:pt x="1306" y="1110"/>
                  </a:lnTo>
                  <a:lnTo>
                    <a:pt x="1315" y="1098"/>
                  </a:lnTo>
                  <a:lnTo>
                    <a:pt x="1327" y="1088"/>
                  </a:lnTo>
                  <a:lnTo>
                    <a:pt x="1340" y="1084"/>
                  </a:lnTo>
                  <a:lnTo>
                    <a:pt x="1353" y="1084"/>
                  </a:lnTo>
                  <a:lnTo>
                    <a:pt x="1367" y="1088"/>
                  </a:lnTo>
                  <a:lnTo>
                    <a:pt x="1378" y="1098"/>
                  </a:lnTo>
                  <a:lnTo>
                    <a:pt x="1514" y="1248"/>
                  </a:lnTo>
                  <a:lnTo>
                    <a:pt x="1524" y="1256"/>
                  </a:lnTo>
                  <a:lnTo>
                    <a:pt x="1536" y="1260"/>
                  </a:lnTo>
                  <a:lnTo>
                    <a:pt x="1548" y="1260"/>
                  </a:lnTo>
                  <a:lnTo>
                    <a:pt x="1561" y="1256"/>
                  </a:lnTo>
                  <a:lnTo>
                    <a:pt x="1575" y="1250"/>
                  </a:lnTo>
                  <a:lnTo>
                    <a:pt x="1587" y="1240"/>
                  </a:lnTo>
                  <a:lnTo>
                    <a:pt x="1596" y="1226"/>
                  </a:lnTo>
                  <a:lnTo>
                    <a:pt x="1602" y="1213"/>
                  </a:lnTo>
                  <a:lnTo>
                    <a:pt x="1605" y="1198"/>
                  </a:lnTo>
                  <a:lnTo>
                    <a:pt x="1605" y="1184"/>
                  </a:lnTo>
                  <a:lnTo>
                    <a:pt x="1602" y="1171"/>
                  </a:lnTo>
                  <a:lnTo>
                    <a:pt x="1595" y="1160"/>
                  </a:lnTo>
                  <a:lnTo>
                    <a:pt x="1593" y="1158"/>
                  </a:lnTo>
                  <a:lnTo>
                    <a:pt x="1587" y="1152"/>
                  </a:lnTo>
                  <a:lnTo>
                    <a:pt x="1578" y="1142"/>
                  </a:lnTo>
                  <a:lnTo>
                    <a:pt x="1565" y="1128"/>
                  </a:lnTo>
                  <a:lnTo>
                    <a:pt x="1549" y="1111"/>
                  </a:lnTo>
                  <a:lnTo>
                    <a:pt x="1531" y="1091"/>
                  </a:lnTo>
                  <a:lnTo>
                    <a:pt x="1511" y="1069"/>
                  </a:lnTo>
                  <a:lnTo>
                    <a:pt x="1489" y="1044"/>
                  </a:lnTo>
                  <a:lnTo>
                    <a:pt x="1465" y="1017"/>
                  </a:lnTo>
                  <a:lnTo>
                    <a:pt x="1439" y="989"/>
                  </a:lnTo>
                  <a:lnTo>
                    <a:pt x="1412" y="959"/>
                  </a:lnTo>
                  <a:lnTo>
                    <a:pt x="1383" y="928"/>
                  </a:lnTo>
                  <a:lnTo>
                    <a:pt x="1355" y="896"/>
                  </a:lnTo>
                  <a:lnTo>
                    <a:pt x="1325" y="862"/>
                  </a:lnTo>
                  <a:lnTo>
                    <a:pt x="1295" y="830"/>
                  </a:lnTo>
                  <a:lnTo>
                    <a:pt x="1266" y="797"/>
                  </a:lnTo>
                  <a:lnTo>
                    <a:pt x="1236" y="765"/>
                  </a:lnTo>
                  <a:lnTo>
                    <a:pt x="1207" y="733"/>
                  </a:lnTo>
                  <a:lnTo>
                    <a:pt x="1179" y="702"/>
                  </a:lnTo>
                  <a:lnTo>
                    <a:pt x="1152" y="672"/>
                  </a:lnTo>
                  <a:lnTo>
                    <a:pt x="1127" y="643"/>
                  </a:lnTo>
                  <a:lnTo>
                    <a:pt x="1102" y="618"/>
                  </a:lnTo>
                  <a:lnTo>
                    <a:pt x="1080" y="594"/>
                  </a:lnTo>
                  <a:lnTo>
                    <a:pt x="1060" y="572"/>
                  </a:lnTo>
                  <a:lnTo>
                    <a:pt x="1042" y="553"/>
                  </a:lnTo>
                  <a:lnTo>
                    <a:pt x="1028" y="536"/>
                  </a:lnTo>
                  <a:lnTo>
                    <a:pt x="1016" y="524"/>
                  </a:lnTo>
                  <a:lnTo>
                    <a:pt x="1012" y="520"/>
                  </a:lnTo>
                  <a:lnTo>
                    <a:pt x="1006" y="515"/>
                  </a:lnTo>
                  <a:lnTo>
                    <a:pt x="1000" y="511"/>
                  </a:lnTo>
                  <a:lnTo>
                    <a:pt x="992" y="509"/>
                  </a:lnTo>
                  <a:lnTo>
                    <a:pt x="982" y="507"/>
                  </a:lnTo>
                  <a:lnTo>
                    <a:pt x="971" y="510"/>
                  </a:lnTo>
                  <a:lnTo>
                    <a:pt x="958" y="516"/>
                  </a:lnTo>
                  <a:lnTo>
                    <a:pt x="944" y="527"/>
                  </a:lnTo>
                  <a:lnTo>
                    <a:pt x="927" y="544"/>
                  </a:lnTo>
                  <a:lnTo>
                    <a:pt x="912" y="563"/>
                  </a:lnTo>
                  <a:lnTo>
                    <a:pt x="898" y="584"/>
                  </a:lnTo>
                  <a:lnTo>
                    <a:pt x="887" y="605"/>
                  </a:lnTo>
                  <a:lnTo>
                    <a:pt x="825" y="731"/>
                  </a:lnTo>
                  <a:lnTo>
                    <a:pt x="817" y="744"/>
                  </a:lnTo>
                  <a:lnTo>
                    <a:pt x="808" y="757"/>
                  </a:lnTo>
                  <a:lnTo>
                    <a:pt x="796" y="771"/>
                  </a:lnTo>
                  <a:lnTo>
                    <a:pt x="772" y="794"/>
                  </a:lnTo>
                  <a:lnTo>
                    <a:pt x="746" y="812"/>
                  </a:lnTo>
                  <a:lnTo>
                    <a:pt x="719" y="825"/>
                  </a:lnTo>
                  <a:lnTo>
                    <a:pt x="691" y="831"/>
                  </a:lnTo>
                  <a:lnTo>
                    <a:pt x="663" y="833"/>
                  </a:lnTo>
                  <a:lnTo>
                    <a:pt x="633" y="828"/>
                  </a:lnTo>
                  <a:lnTo>
                    <a:pt x="604" y="817"/>
                  </a:lnTo>
                  <a:lnTo>
                    <a:pt x="577" y="801"/>
                  </a:lnTo>
                  <a:lnTo>
                    <a:pt x="553" y="779"/>
                  </a:lnTo>
                  <a:lnTo>
                    <a:pt x="532" y="754"/>
                  </a:lnTo>
                  <a:lnTo>
                    <a:pt x="516" y="725"/>
                  </a:lnTo>
                  <a:lnTo>
                    <a:pt x="508" y="703"/>
                  </a:lnTo>
                  <a:lnTo>
                    <a:pt x="502" y="682"/>
                  </a:lnTo>
                  <a:lnTo>
                    <a:pt x="500" y="661"/>
                  </a:lnTo>
                  <a:lnTo>
                    <a:pt x="502" y="642"/>
                  </a:lnTo>
                  <a:lnTo>
                    <a:pt x="506" y="625"/>
                  </a:lnTo>
                  <a:lnTo>
                    <a:pt x="691" y="147"/>
                  </a:lnTo>
                  <a:lnTo>
                    <a:pt x="700" y="129"/>
                  </a:lnTo>
                  <a:lnTo>
                    <a:pt x="712" y="110"/>
                  </a:lnTo>
                  <a:lnTo>
                    <a:pt x="728" y="92"/>
                  </a:lnTo>
                  <a:lnTo>
                    <a:pt x="736" y="83"/>
                  </a:lnTo>
                  <a:lnTo>
                    <a:pt x="746" y="73"/>
                  </a:lnTo>
                  <a:lnTo>
                    <a:pt x="760" y="61"/>
                  </a:lnTo>
                  <a:lnTo>
                    <a:pt x="776" y="49"/>
                  </a:lnTo>
                  <a:lnTo>
                    <a:pt x="794" y="37"/>
                  </a:lnTo>
                  <a:lnTo>
                    <a:pt x="816" y="25"/>
                  </a:lnTo>
                  <a:lnTo>
                    <a:pt x="839" y="15"/>
                  </a:lnTo>
                  <a:lnTo>
                    <a:pt x="865" y="7"/>
                  </a:lnTo>
                  <a:lnTo>
                    <a:pt x="893" y="2"/>
                  </a:lnTo>
                  <a:lnTo>
                    <a:pt x="9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Roboto"/>
                <a:ea typeface="+mn-ea"/>
                <a:cs typeface="Roboto"/>
              </a:endParaRPr>
            </a:p>
          </p:txBody>
        </p:sp>
        <p:sp>
          <p:nvSpPr>
            <p:cNvPr id="41" name="Freeform 383">
              <a:extLst>
                <a:ext uri="{FF2B5EF4-FFF2-40B4-BE49-F238E27FC236}">
                  <a16:creationId xmlns:a16="http://schemas.microsoft.com/office/drawing/2014/main" id="{33C2B9DD-59A2-EB16-315C-CD75A5F61312}"/>
                </a:ext>
              </a:extLst>
            </p:cNvPr>
            <p:cNvSpPr>
              <a:spLocks noEditPoints="1"/>
            </p:cNvSpPr>
            <p:nvPr/>
          </p:nvSpPr>
          <p:spPr bwMode="auto">
            <a:xfrm>
              <a:off x="8539163" y="4227513"/>
              <a:ext cx="117475" cy="117475"/>
            </a:xfrm>
            <a:custGeom>
              <a:avLst/>
              <a:gdLst>
                <a:gd name="T0" fmla="*/ 453 w 670"/>
                <a:gd name="T1" fmla="*/ 472 h 740"/>
                <a:gd name="T2" fmla="*/ 433 w 670"/>
                <a:gd name="T3" fmla="*/ 474 h 740"/>
                <a:gd name="T4" fmla="*/ 416 w 670"/>
                <a:gd name="T5" fmla="*/ 483 h 740"/>
                <a:gd name="T6" fmla="*/ 401 w 670"/>
                <a:gd name="T7" fmla="*/ 495 h 740"/>
                <a:gd name="T8" fmla="*/ 390 w 670"/>
                <a:gd name="T9" fmla="*/ 512 h 740"/>
                <a:gd name="T10" fmla="*/ 382 w 670"/>
                <a:gd name="T11" fmla="*/ 532 h 740"/>
                <a:gd name="T12" fmla="*/ 380 w 670"/>
                <a:gd name="T13" fmla="*/ 554 h 740"/>
                <a:gd name="T14" fmla="*/ 382 w 670"/>
                <a:gd name="T15" fmla="*/ 575 h 740"/>
                <a:gd name="T16" fmla="*/ 390 w 670"/>
                <a:gd name="T17" fmla="*/ 595 h 740"/>
                <a:gd name="T18" fmla="*/ 401 w 670"/>
                <a:gd name="T19" fmla="*/ 611 h 740"/>
                <a:gd name="T20" fmla="*/ 416 w 670"/>
                <a:gd name="T21" fmla="*/ 623 h 740"/>
                <a:gd name="T22" fmla="*/ 433 w 670"/>
                <a:gd name="T23" fmla="*/ 632 h 740"/>
                <a:gd name="T24" fmla="*/ 453 w 670"/>
                <a:gd name="T25" fmla="*/ 634 h 740"/>
                <a:gd name="T26" fmla="*/ 472 w 670"/>
                <a:gd name="T27" fmla="*/ 632 h 740"/>
                <a:gd name="T28" fmla="*/ 490 w 670"/>
                <a:gd name="T29" fmla="*/ 623 h 740"/>
                <a:gd name="T30" fmla="*/ 505 w 670"/>
                <a:gd name="T31" fmla="*/ 611 h 740"/>
                <a:gd name="T32" fmla="*/ 517 w 670"/>
                <a:gd name="T33" fmla="*/ 595 h 740"/>
                <a:gd name="T34" fmla="*/ 524 w 670"/>
                <a:gd name="T35" fmla="*/ 575 h 740"/>
                <a:gd name="T36" fmla="*/ 527 w 670"/>
                <a:gd name="T37" fmla="*/ 554 h 740"/>
                <a:gd name="T38" fmla="*/ 524 w 670"/>
                <a:gd name="T39" fmla="*/ 532 h 740"/>
                <a:gd name="T40" fmla="*/ 517 w 670"/>
                <a:gd name="T41" fmla="*/ 512 h 740"/>
                <a:gd name="T42" fmla="*/ 505 w 670"/>
                <a:gd name="T43" fmla="*/ 495 h 740"/>
                <a:gd name="T44" fmla="*/ 490 w 670"/>
                <a:gd name="T45" fmla="*/ 483 h 740"/>
                <a:gd name="T46" fmla="*/ 472 w 670"/>
                <a:gd name="T47" fmla="*/ 474 h 740"/>
                <a:gd name="T48" fmla="*/ 453 w 670"/>
                <a:gd name="T49" fmla="*/ 472 h 740"/>
                <a:gd name="T50" fmla="*/ 207 w 670"/>
                <a:gd name="T51" fmla="*/ 0 h 740"/>
                <a:gd name="T52" fmla="*/ 227 w 670"/>
                <a:gd name="T53" fmla="*/ 0 h 740"/>
                <a:gd name="T54" fmla="*/ 246 w 670"/>
                <a:gd name="T55" fmla="*/ 5 h 740"/>
                <a:gd name="T56" fmla="*/ 264 w 670"/>
                <a:gd name="T57" fmla="*/ 14 h 740"/>
                <a:gd name="T58" fmla="*/ 280 w 670"/>
                <a:gd name="T59" fmla="*/ 28 h 740"/>
                <a:gd name="T60" fmla="*/ 644 w 670"/>
                <a:gd name="T61" fmla="*/ 430 h 740"/>
                <a:gd name="T62" fmla="*/ 657 w 670"/>
                <a:gd name="T63" fmla="*/ 448 h 740"/>
                <a:gd name="T64" fmla="*/ 666 w 670"/>
                <a:gd name="T65" fmla="*/ 469 h 740"/>
                <a:gd name="T66" fmla="*/ 670 w 670"/>
                <a:gd name="T67" fmla="*/ 490 h 740"/>
                <a:gd name="T68" fmla="*/ 670 w 670"/>
                <a:gd name="T69" fmla="*/ 512 h 740"/>
                <a:gd name="T70" fmla="*/ 666 w 670"/>
                <a:gd name="T71" fmla="*/ 533 h 740"/>
                <a:gd name="T72" fmla="*/ 657 w 670"/>
                <a:gd name="T73" fmla="*/ 553 h 740"/>
                <a:gd name="T74" fmla="*/ 645 w 670"/>
                <a:gd name="T75" fmla="*/ 570 h 740"/>
                <a:gd name="T76" fmla="*/ 517 w 670"/>
                <a:gd name="T77" fmla="*/ 711 h 740"/>
                <a:gd name="T78" fmla="*/ 500 w 670"/>
                <a:gd name="T79" fmla="*/ 725 h 740"/>
                <a:gd name="T80" fmla="*/ 482 w 670"/>
                <a:gd name="T81" fmla="*/ 734 h 740"/>
                <a:gd name="T82" fmla="*/ 463 w 670"/>
                <a:gd name="T83" fmla="*/ 740 h 740"/>
                <a:gd name="T84" fmla="*/ 443 w 670"/>
                <a:gd name="T85" fmla="*/ 740 h 740"/>
                <a:gd name="T86" fmla="*/ 424 w 670"/>
                <a:gd name="T87" fmla="*/ 734 h 740"/>
                <a:gd name="T88" fmla="*/ 406 w 670"/>
                <a:gd name="T89" fmla="*/ 725 h 740"/>
                <a:gd name="T90" fmla="*/ 390 w 670"/>
                <a:gd name="T91" fmla="*/ 711 h 740"/>
                <a:gd name="T92" fmla="*/ 25 w 670"/>
                <a:gd name="T93" fmla="*/ 309 h 740"/>
                <a:gd name="T94" fmla="*/ 13 w 670"/>
                <a:gd name="T95" fmla="*/ 292 h 740"/>
                <a:gd name="T96" fmla="*/ 4 w 670"/>
                <a:gd name="T97" fmla="*/ 272 h 740"/>
                <a:gd name="T98" fmla="*/ 0 w 670"/>
                <a:gd name="T99" fmla="*/ 250 h 740"/>
                <a:gd name="T100" fmla="*/ 0 w 670"/>
                <a:gd name="T101" fmla="*/ 229 h 740"/>
                <a:gd name="T102" fmla="*/ 4 w 670"/>
                <a:gd name="T103" fmla="*/ 208 h 740"/>
                <a:gd name="T104" fmla="*/ 13 w 670"/>
                <a:gd name="T105" fmla="*/ 187 h 740"/>
                <a:gd name="T106" fmla="*/ 25 w 670"/>
                <a:gd name="T107" fmla="*/ 169 h 740"/>
                <a:gd name="T108" fmla="*/ 153 w 670"/>
                <a:gd name="T109" fmla="*/ 28 h 740"/>
                <a:gd name="T110" fmla="*/ 170 w 670"/>
                <a:gd name="T111" fmla="*/ 14 h 740"/>
                <a:gd name="T112" fmla="*/ 188 w 670"/>
                <a:gd name="T113" fmla="*/ 5 h 740"/>
                <a:gd name="T114" fmla="*/ 207 w 670"/>
                <a:gd name="T115"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0" h="740">
                  <a:moveTo>
                    <a:pt x="453" y="472"/>
                  </a:moveTo>
                  <a:lnTo>
                    <a:pt x="433" y="474"/>
                  </a:lnTo>
                  <a:lnTo>
                    <a:pt x="416" y="483"/>
                  </a:lnTo>
                  <a:lnTo>
                    <a:pt x="401" y="495"/>
                  </a:lnTo>
                  <a:lnTo>
                    <a:pt x="390" y="512"/>
                  </a:lnTo>
                  <a:lnTo>
                    <a:pt x="382" y="532"/>
                  </a:lnTo>
                  <a:lnTo>
                    <a:pt x="380" y="554"/>
                  </a:lnTo>
                  <a:lnTo>
                    <a:pt x="382" y="575"/>
                  </a:lnTo>
                  <a:lnTo>
                    <a:pt x="390" y="595"/>
                  </a:lnTo>
                  <a:lnTo>
                    <a:pt x="401" y="611"/>
                  </a:lnTo>
                  <a:lnTo>
                    <a:pt x="416" y="623"/>
                  </a:lnTo>
                  <a:lnTo>
                    <a:pt x="433" y="632"/>
                  </a:lnTo>
                  <a:lnTo>
                    <a:pt x="453" y="634"/>
                  </a:lnTo>
                  <a:lnTo>
                    <a:pt x="472" y="632"/>
                  </a:lnTo>
                  <a:lnTo>
                    <a:pt x="490" y="623"/>
                  </a:lnTo>
                  <a:lnTo>
                    <a:pt x="505" y="611"/>
                  </a:lnTo>
                  <a:lnTo>
                    <a:pt x="517" y="595"/>
                  </a:lnTo>
                  <a:lnTo>
                    <a:pt x="524" y="575"/>
                  </a:lnTo>
                  <a:lnTo>
                    <a:pt x="527" y="554"/>
                  </a:lnTo>
                  <a:lnTo>
                    <a:pt x="524" y="532"/>
                  </a:lnTo>
                  <a:lnTo>
                    <a:pt x="517" y="512"/>
                  </a:lnTo>
                  <a:lnTo>
                    <a:pt x="505" y="495"/>
                  </a:lnTo>
                  <a:lnTo>
                    <a:pt x="490" y="483"/>
                  </a:lnTo>
                  <a:lnTo>
                    <a:pt x="472" y="474"/>
                  </a:lnTo>
                  <a:lnTo>
                    <a:pt x="453" y="472"/>
                  </a:lnTo>
                  <a:close/>
                  <a:moveTo>
                    <a:pt x="207" y="0"/>
                  </a:moveTo>
                  <a:lnTo>
                    <a:pt x="227" y="0"/>
                  </a:lnTo>
                  <a:lnTo>
                    <a:pt x="246" y="5"/>
                  </a:lnTo>
                  <a:lnTo>
                    <a:pt x="264" y="14"/>
                  </a:lnTo>
                  <a:lnTo>
                    <a:pt x="280" y="28"/>
                  </a:lnTo>
                  <a:lnTo>
                    <a:pt x="644" y="430"/>
                  </a:lnTo>
                  <a:lnTo>
                    <a:pt x="657" y="448"/>
                  </a:lnTo>
                  <a:lnTo>
                    <a:pt x="666" y="469"/>
                  </a:lnTo>
                  <a:lnTo>
                    <a:pt x="670" y="490"/>
                  </a:lnTo>
                  <a:lnTo>
                    <a:pt x="670" y="512"/>
                  </a:lnTo>
                  <a:lnTo>
                    <a:pt x="666" y="533"/>
                  </a:lnTo>
                  <a:lnTo>
                    <a:pt x="657" y="553"/>
                  </a:lnTo>
                  <a:lnTo>
                    <a:pt x="645" y="570"/>
                  </a:lnTo>
                  <a:lnTo>
                    <a:pt x="517" y="711"/>
                  </a:lnTo>
                  <a:lnTo>
                    <a:pt x="500" y="725"/>
                  </a:lnTo>
                  <a:lnTo>
                    <a:pt x="482" y="734"/>
                  </a:lnTo>
                  <a:lnTo>
                    <a:pt x="463" y="740"/>
                  </a:lnTo>
                  <a:lnTo>
                    <a:pt x="443" y="740"/>
                  </a:lnTo>
                  <a:lnTo>
                    <a:pt x="424" y="734"/>
                  </a:lnTo>
                  <a:lnTo>
                    <a:pt x="406" y="725"/>
                  </a:lnTo>
                  <a:lnTo>
                    <a:pt x="390" y="711"/>
                  </a:lnTo>
                  <a:lnTo>
                    <a:pt x="25" y="309"/>
                  </a:lnTo>
                  <a:lnTo>
                    <a:pt x="13" y="292"/>
                  </a:lnTo>
                  <a:lnTo>
                    <a:pt x="4" y="272"/>
                  </a:lnTo>
                  <a:lnTo>
                    <a:pt x="0" y="250"/>
                  </a:lnTo>
                  <a:lnTo>
                    <a:pt x="0" y="229"/>
                  </a:lnTo>
                  <a:lnTo>
                    <a:pt x="4" y="208"/>
                  </a:lnTo>
                  <a:lnTo>
                    <a:pt x="13" y="187"/>
                  </a:lnTo>
                  <a:lnTo>
                    <a:pt x="25" y="169"/>
                  </a:lnTo>
                  <a:lnTo>
                    <a:pt x="153" y="28"/>
                  </a:lnTo>
                  <a:lnTo>
                    <a:pt x="170" y="14"/>
                  </a:lnTo>
                  <a:lnTo>
                    <a:pt x="188" y="5"/>
                  </a:lnTo>
                  <a:lnTo>
                    <a:pt x="2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Roboto"/>
                <a:ea typeface="+mn-ea"/>
                <a:cs typeface="Roboto"/>
              </a:endParaRPr>
            </a:p>
          </p:txBody>
        </p:sp>
      </p:grpSp>
      <p:sp>
        <p:nvSpPr>
          <p:cNvPr id="2" name="TextBox 1">
            <a:extLst>
              <a:ext uri="{FF2B5EF4-FFF2-40B4-BE49-F238E27FC236}">
                <a16:creationId xmlns:a16="http://schemas.microsoft.com/office/drawing/2014/main" id="{CADA49A8-3429-CBD4-088D-BE847357BED2}"/>
              </a:ext>
            </a:extLst>
          </p:cNvPr>
          <p:cNvSpPr txBox="1"/>
          <p:nvPr/>
        </p:nvSpPr>
        <p:spPr>
          <a:xfrm>
            <a:off x="9924097" y="6076793"/>
            <a:ext cx="2140102"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1" u="none" strike="noStrike" kern="1200" cap="none" spc="0" normalizeH="0" baseline="0" noProof="0">
                <a:ln>
                  <a:noFill/>
                </a:ln>
                <a:solidFill>
                  <a:srgbClr val="FFFFFF"/>
                </a:solidFill>
                <a:effectLst/>
                <a:uLnTx/>
                <a:uFillTx/>
                <a:latin typeface="Century Gothic" panose="020B0502020202020204" pitchFamily="34" charset="0"/>
                <a:ea typeface="+mn-ea"/>
                <a:cs typeface="Roboto"/>
              </a:rPr>
              <a:t>Civic Center Fund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400" b="0" i="1" u="none" strike="noStrike" kern="1200" cap="none" spc="0" normalizeH="0" baseline="0" noProof="0">
                <a:ln>
                  <a:noFill/>
                </a:ln>
                <a:solidFill>
                  <a:srgbClr val="FFFFFF"/>
                </a:solidFill>
                <a:effectLst/>
                <a:uLnTx/>
                <a:uFillTx/>
                <a:latin typeface="Century Gothic" panose="020B0502020202020204" pitchFamily="34" charset="0"/>
                <a:ea typeface="+mn-ea"/>
                <a:cs typeface="Roboto"/>
              </a:rPr>
              <a:t>I&amp;D Water Fund</a:t>
            </a:r>
            <a:endParaRPr kumimoji="0" lang="en-US" sz="1800" b="0" i="1" u="none" strike="noStrike" kern="1200" cap="none" spc="0" normalizeH="0" baseline="0" noProof="0">
              <a:ln>
                <a:noFill/>
              </a:ln>
              <a:solidFill>
                <a:srgbClr val="FFFFFF"/>
              </a:solidFill>
              <a:effectLst/>
              <a:uLnTx/>
              <a:uFillTx/>
              <a:latin typeface="Century Gothic" panose="020B0502020202020204" pitchFamily="34" charset="0"/>
              <a:ea typeface="+mn-ea"/>
              <a:cs typeface="Roboto"/>
            </a:endParaRPr>
          </a:p>
        </p:txBody>
      </p:sp>
      <p:pic>
        <p:nvPicPr>
          <p:cNvPr id="4" name="Graphic 3" descr="Bar graph with downward trend with solid fill">
            <a:extLst>
              <a:ext uri="{FF2B5EF4-FFF2-40B4-BE49-F238E27FC236}">
                <a16:creationId xmlns:a16="http://schemas.microsoft.com/office/drawing/2014/main" id="{853C5B17-EF6E-5355-EA31-684276D122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12" y="5796227"/>
            <a:ext cx="920165" cy="920165"/>
          </a:xfrm>
          <a:prstGeom prst="rect">
            <a:avLst/>
          </a:prstGeom>
        </p:spPr>
      </p:pic>
    </p:spTree>
    <p:extLst>
      <p:ext uri="{BB962C8B-B14F-4D97-AF65-F5344CB8AC3E}">
        <p14:creationId xmlns:p14="http://schemas.microsoft.com/office/powerpoint/2010/main" val="1016043530"/>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2_Office Theme">
  <a:themeElements>
    <a:clrScheme name="Custom 1">
      <a:dk1>
        <a:srgbClr val="000000"/>
      </a:dk1>
      <a:lt1>
        <a:srgbClr val="FFFFFF"/>
      </a:lt1>
      <a:dk2>
        <a:srgbClr val="000000"/>
      </a:dk2>
      <a:lt2>
        <a:srgbClr val="808080"/>
      </a:lt2>
      <a:accent1>
        <a:srgbClr val="002060"/>
      </a:accent1>
      <a:accent2>
        <a:srgbClr val="0070C0"/>
      </a:accent2>
      <a:accent3>
        <a:srgbClr val="FFFFFF"/>
      </a:accent3>
      <a:accent4>
        <a:srgbClr val="000000"/>
      </a:accent4>
      <a:accent5>
        <a:srgbClr val="AAB9B2"/>
      </a:accent5>
      <a:accent6>
        <a:srgbClr val="0070C0"/>
      </a:accent6>
      <a:hlink>
        <a:srgbClr val="002060"/>
      </a:hlink>
      <a:folHlink>
        <a:srgbClr val="C2C2C2"/>
      </a:folHlink>
    </a:clrScheme>
    <a:fontScheme name="Office Theme">
      <a:majorFont>
        <a:latin typeface="Garamond"/>
        <a:ea typeface="Garamond"/>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Basic Slide Master">
  <a:themeElements>
    <a:clrScheme name="06_Key">
      <a:dk1>
        <a:srgbClr val="262626"/>
      </a:dk1>
      <a:lt1>
        <a:srgbClr val="FFFFFF"/>
      </a:lt1>
      <a:dk2>
        <a:srgbClr val="262626"/>
      </a:dk2>
      <a:lt2>
        <a:srgbClr val="FFFFFF"/>
      </a:lt2>
      <a:accent1>
        <a:srgbClr val="F89E46"/>
      </a:accent1>
      <a:accent2>
        <a:srgbClr val="F07D50"/>
      </a:accent2>
      <a:accent3>
        <a:srgbClr val="F25A57"/>
      </a:accent3>
      <a:accent4>
        <a:srgbClr val="E23F5E"/>
      </a:accent4>
      <a:accent5>
        <a:srgbClr val="E23F88"/>
      </a:accent5>
      <a:accent6>
        <a:srgbClr val="E23FA7"/>
      </a:accent6>
      <a:hlink>
        <a:srgbClr val="FFFFFF"/>
      </a:hlink>
      <a:folHlink>
        <a:srgbClr val="595959"/>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Basic Slide Master">
  <a:themeElements>
    <a:clrScheme name="06_Key">
      <a:dk1>
        <a:srgbClr val="262626"/>
      </a:dk1>
      <a:lt1>
        <a:srgbClr val="FFFFFF"/>
      </a:lt1>
      <a:dk2>
        <a:srgbClr val="262626"/>
      </a:dk2>
      <a:lt2>
        <a:srgbClr val="FFFFFF"/>
      </a:lt2>
      <a:accent1>
        <a:srgbClr val="F89E46"/>
      </a:accent1>
      <a:accent2>
        <a:srgbClr val="F07D50"/>
      </a:accent2>
      <a:accent3>
        <a:srgbClr val="F25A57"/>
      </a:accent3>
      <a:accent4>
        <a:srgbClr val="E23F5E"/>
      </a:accent4>
      <a:accent5>
        <a:srgbClr val="E23F88"/>
      </a:accent5>
      <a:accent6>
        <a:srgbClr val="E23FA7"/>
      </a:accent6>
      <a:hlink>
        <a:srgbClr val="FFFFFF"/>
      </a:hlink>
      <a:folHlink>
        <a:srgbClr val="595959"/>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06_Key">
    <a:dk1>
      <a:srgbClr val="262626"/>
    </a:dk1>
    <a:lt1>
      <a:srgbClr val="FFFFFF"/>
    </a:lt1>
    <a:dk2>
      <a:srgbClr val="262626"/>
    </a:dk2>
    <a:lt2>
      <a:srgbClr val="FFFFFF"/>
    </a:lt2>
    <a:accent1>
      <a:srgbClr val="F89E46"/>
    </a:accent1>
    <a:accent2>
      <a:srgbClr val="F07D50"/>
    </a:accent2>
    <a:accent3>
      <a:srgbClr val="F25A57"/>
    </a:accent3>
    <a:accent4>
      <a:srgbClr val="E23F5E"/>
    </a:accent4>
    <a:accent5>
      <a:srgbClr val="E23F88"/>
    </a:accent5>
    <a:accent6>
      <a:srgbClr val="E23FA7"/>
    </a:accent6>
    <a:hlink>
      <a:srgbClr val="FFFFFF"/>
    </a:hlink>
    <a:folHlink>
      <a:srgbClr val="595959"/>
    </a:folHlink>
  </a:clrScheme>
</a:themeOverride>
</file>

<file path=ppt/theme/themeOverride2.xml><?xml version="1.0" encoding="utf-8"?>
<a:themeOverride xmlns:a="http://schemas.openxmlformats.org/drawingml/2006/main">
  <a:clrScheme name="06_Key">
    <a:dk1>
      <a:srgbClr val="262626"/>
    </a:dk1>
    <a:lt1>
      <a:srgbClr val="FFFFFF"/>
    </a:lt1>
    <a:dk2>
      <a:srgbClr val="262626"/>
    </a:dk2>
    <a:lt2>
      <a:srgbClr val="FFFFFF"/>
    </a:lt2>
    <a:accent1>
      <a:srgbClr val="F89E46"/>
    </a:accent1>
    <a:accent2>
      <a:srgbClr val="F07D50"/>
    </a:accent2>
    <a:accent3>
      <a:srgbClr val="F25A57"/>
    </a:accent3>
    <a:accent4>
      <a:srgbClr val="E23F5E"/>
    </a:accent4>
    <a:accent5>
      <a:srgbClr val="E23F88"/>
    </a:accent5>
    <a:accent6>
      <a:srgbClr val="E23FA7"/>
    </a:accent6>
    <a:hlink>
      <a:srgbClr val="FFFFFF"/>
    </a:hlink>
    <a:folHlink>
      <a:srgbClr val="595959"/>
    </a:folHlink>
  </a:clrScheme>
</a:themeOverride>
</file>

<file path=ppt/theme/themeOverride3.xml><?xml version="1.0" encoding="utf-8"?>
<a:themeOverride xmlns:a="http://schemas.openxmlformats.org/drawingml/2006/main">
  <a:clrScheme name="06_Key">
    <a:dk1>
      <a:srgbClr val="262626"/>
    </a:dk1>
    <a:lt1>
      <a:srgbClr val="FFFFFF"/>
    </a:lt1>
    <a:dk2>
      <a:srgbClr val="262626"/>
    </a:dk2>
    <a:lt2>
      <a:srgbClr val="FFFFFF"/>
    </a:lt2>
    <a:accent1>
      <a:srgbClr val="F89E46"/>
    </a:accent1>
    <a:accent2>
      <a:srgbClr val="F07D50"/>
    </a:accent2>
    <a:accent3>
      <a:srgbClr val="F25A57"/>
    </a:accent3>
    <a:accent4>
      <a:srgbClr val="E23F5E"/>
    </a:accent4>
    <a:accent5>
      <a:srgbClr val="E23F88"/>
    </a:accent5>
    <a:accent6>
      <a:srgbClr val="E23FA7"/>
    </a:accent6>
    <a:hlink>
      <a:srgbClr val="FFFFFF"/>
    </a:hlink>
    <a:folHlink>
      <a:srgbClr val="595959"/>
    </a:folHlink>
  </a:clrScheme>
</a:themeOverride>
</file>

<file path=ppt/theme/themeOverride4.xml><?xml version="1.0" encoding="utf-8"?>
<a:themeOverride xmlns:a="http://schemas.openxmlformats.org/drawingml/2006/main">
  <a:clrScheme name="06_Key">
    <a:dk1>
      <a:srgbClr val="262626"/>
    </a:dk1>
    <a:lt1>
      <a:srgbClr val="FFFFFF"/>
    </a:lt1>
    <a:dk2>
      <a:srgbClr val="262626"/>
    </a:dk2>
    <a:lt2>
      <a:srgbClr val="FFFFFF"/>
    </a:lt2>
    <a:accent1>
      <a:srgbClr val="F89E46"/>
    </a:accent1>
    <a:accent2>
      <a:srgbClr val="F07D50"/>
    </a:accent2>
    <a:accent3>
      <a:srgbClr val="F25A57"/>
    </a:accent3>
    <a:accent4>
      <a:srgbClr val="E23F5E"/>
    </a:accent4>
    <a:accent5>
      <a:srgbClr val="E23F88"/>
    </a:accent5>
    <a:accent6>
      <a:srgbClr val="E23FA7"/>
    </a:accent6>
    <a:hlink>
      <a:srgbClr val="FFFFFF"/>
    </a:hlink>
    <a:folHlink>
      <a:srgbClr val="59595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c6ea7f06dd9455d9ab3d40ce7770074 xmlns="d894a326-4ef1-4dfb-afff-68bdec319e77">
      <Terms xmlns="http://schemas.microsoft.com/office/infopath/2007/PartnerControls"/>
    </gc6ea7f06dd9455d9ab3d40ce7770074>
    <TaxCatchAll xmlns="d894a326-4ef1-4dfb-afff-68bdec319e77" xsi:nil="true"/>
    <Document_x0020_Date xmlns="d894a326-4ef1-4dfb-afff-68bdec319e77" xsi:nil="true"/>
    <h9ed0b184b3d4d46b9232313a139da48 xmlns="d894a326-4ef1-4dfb-afff-68bdec319e77">
      <Terms xmlns="http://schemas.microsoft.com/office/infopath/2007/PartnerControls"/>
    </h9ed0b184b3d4d46b9232313a139da48>
  </documentManagement>
</p:properties>
</file>

<file path=customXml/item2.xml><?xml version="1.0" encoding="utf-8"?>
<ct:contentTypeSchema xmlns:ct="http://schemas.microsoft.com/office/2006/metadata/contentType" xmlns:ma="http://schemas.microsoft.com/office/2006/metadata/properties/metaAttributes" ct:_="" ma:_="" ma:contentTypeName="My Savannah Document" ma:contentTypeID="0x01010033D60C6318201247B3A84754A6B2A9A80076E83ED392E5E442811F9704C63B878D" ma:contentTypeVersion="10" ma:contentTypeDescription="" ma:contentTypeScope="" ma:versionID="faea80e34f32124862b936ce4b310ea3">
  <xsd:schema xmlns:xsd="http://www.w3.org/2001/XMLSchema" xmlns:xs="http://www.w3.org/2001/XMLSchema" xmlns:p="http://schemas.microsoft.com/office/2006/metadata/properties" xmlns:ns2="d894a326-4ef1-4dfb-afff-68bdec319e77" targetNamespace="http://schemas.microsoft.com/office/2006/metadata/properties" ma:root="true" ma:fieldsID="bd3dfdb3edde0ecc811e6eb46e21bb14" ns2:_="">
    <xsd:import namespace="d894a326-4ef1-4dfb-afff-68bdec319e77"/>
    <xsd:element name="properties">
      <xsd:complexType>
        <xsd:sequence>
          <xsd:element name="documentManagement">
            <xsd:complexType>
              <xsd:all>
                <xsd:element ref="ns2:gc6ea7f06dd9455d9ab3d40ce7770074" minOccurs="0"/>
                <xsd:element ref="ns2:TaxCatchAll" minOccurs="0"/>
                <xsd:element ref="ns2:TaxCatchAllLabel" minOccurs="0"/>
                <xsd:element ref="ns2:Document_x0020_Date" minOccurs="0"/>
                <xsd:element ref="ns2:h9ed0b184b3d4d46b9232313a139da48"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94a326-4ef1-4dfb-afff-68bdec319e77" elementFormDefault="qualified">
    <xsd:import namespace="http://schemas.microsoft.com/office/2006/documentManagement/types"/>
    <xsd:import namespace="http://schemas.microsoft.com/office/infopath/2007/PartnerControls"/>
    <xsd:element name="gc6ea7f06dd9455d9ab3d40ce7770074" ma:index="8" nillable="true" ma:taxonomy="true" ma:internalName="gc6ea7f06dd9455d9ab3d40ce7770074" ma:taxonomyFieldName="Document_x0020_Category" ma:displayName="Document Category" ma:readOnly="false" ma:fieldId="{0c6ea7f0-6dd9-455d-9ab3-d40ce7770074}" ma:sspId="2940c435-9b9d-470a-83dd-5aa7bdc8fee2" ma:termSetId="45266083-290e-4b51-a2ab-72bbf4f5e8ee"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e5e9ca65-b5cf-46e3-8af7-80ba7416a873}" ma:internalName="TaxCatchAll" ma:readOnly="false" ma:showField="CatchAllData" ma:web="d894a326-4ef1-4dfb-afff-68bdec319e7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e5e9ca65-b5cf-46e3-8af7-80ba7416a873}" ma:internalName="TaxCatchAllLabel" ma:readOnly="true" ma:showField="CatchAllDataLabel" ma:web="d894a326-4ef1-4dfb-afff-68bdec319e77">
      <xsd:complexType>
        <xsd:complexContent>
          <xsd:extension base="dms:MultiChoiceLookup">
            <xsd:sequence>
              <xsd:element name="Value" type="dms:Lookup" maxOccurs="unbounded" minOccurs="0" nillable="true"/>
            </xsd:sequence>
          </xsd:extension>
        </xsd:complexContent>
      </xsd:complexType>
    </xsd:element>
    <xsd:element name="Document_x0020_Date" ma:index="12" nillable="true" ma:displayName="Document Date" ma:format="DateOnly" ma:internalName="Document_x0020_Date" ma:readOnly="false">
      <xsd:simpleType>
        <xsd:restriction base="dms:DateTime"/>
      </xsd:simpleType>
    </xsd:element>
    <xsd:element name="h9ed0b184b3d4d46b9232313a139da48" ma:index="13" nillable="true" ma:taxonomy="true" ma:internalName="h9ed0b184b3d4d46b9232313a139da48" ma:taxonomyFieldName="City_x0020_Department" ma:displayName="City Department" ma:readOnly="false" ma:fieldId="{19ed0b18-4b3d-4d46-b923-2313a139da48}" ma:sspId="2940c435-9b9d-470a-83dd-5aa7bdc8fee2" ma:termSetId="a57d8403-33e7-485c-a4c1-b46b508fbefd"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407EC4-8DE1-4C14-B9CE-99BEE0597260}">
  <ds:schemaRefs>
    <ds:schemaRef ds:uri="d894a326-4ef1-4dfb-afff-68bdec319e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9C85D9-1D4A-4BA0-86A7-2D70ECC391DA}">
  <ds:schemaRefs>
    <ds:schemaRef ds:uri="d894a326-4ef1-4dfb-afff-68bdec319e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B37503-FC8E-49E8-AC7A-E2D234783D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2001</Words>
  <Application>Microsoft Office PowerPoint</Application>
  <PresentationFormat>Widescreen</PresentationFormat>
  <Paragraphs>503</Paragraphs>
  <Slides>24</Slides>
  <Notes>20</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24</vt:i4>
      </vt:variant>
    </vt:vector>
  </HeadingPairs>
  <TitlesOfParts>
    <vt:vector size="47" baseType="lpstr">
      <vt:lpstr>Aptos</vt:lpstr>
      <vt:lpstr>Aptos Display</vt:lpstr>
      <vt:lpstr>Arial</vt:lpstr>
      <vt:lpstr>Calibri</vt:lpstr>
      <vt:lpstr>Calibri Light</vt:lpstr>
      <vt:lpstr>Canva Sans Bold</vt:lpstr>
      <vt:lpstr>Century Gothic</vt:lpstr>
      <vt:lpstr>Chunk Five</vt:lpstr>
      <vt:lpstr>Garamond</vt:lpstr>
      <vt:lpstr>Lato</vt:lpstr>
      <vt:lpstr>Montserrat</vt:lpstr>
      <vt:lpstr>Montserrat Bold</vt:lpstr>
      <vt:lpstr>Montserrat Semi-Bold</vt:lpstr>
      <vt:lpstr>Roboto</vt:lpstr>
      <vt:lpstr>Wingdings</vt:lpstr>
      <vt:lpstr>2_Office Theme</vt:lpstr>
      <vt:lpstr>1_Office Theme</vt:lpstr>
      <vt:lpstr>2_Basic Slide Master</vt:lpstr>
      <vt:lpstr>3_Basic Slide Master</vt:lpstr>
      <vt:lpstr>3_Office Theme</vt:lpstr>
      <vt:lpstr>4_Office Theme</vt:lpstr>
      <vt:lpstr>Office Theme</vt:lpstr>
      <vt:lpstr>5_Office Theme</vt:lpstr>
      <vt:lpstr>PowerPoint Presentation</vt:lpstr>
      <vt:lpstr>PowerPoint Presentation</vt:lpstr>
      <vt:lpstr>Budget Priority Goals</vt:lpstr>
      <vt:lpstr>PowerPoint Presentation</vt:lpstr>
      <vt:lpstr>PowerPoint Presentation</vt:lpstr>
      <vt:lpstr>PowerPoint Presentation</vt:lpstr>
      <vt:lpstr>PowerPoint Presentation</vt:lpstr>
      <vt:lpstr>PowerPoint Presentation</vt:lpstr>
      <vt:lpstr>City-Wide Revenues</vt:lpstr>
      <vt:lpstr>City-Wide Expenses</vt:lpstr>
      <vt:lpstr>General Fund Revenues</vt:lpstr>
      <vt:lpstr>General Fund Revenues</vt:lpstr>
      <vt:lpstr>General Fund Revenues</vt:lpstr>
      <vt:lpstr>PowerPoint Presentation</vt:lpstr>
      <vt:lpstr>Hotel/Motel Revenues</vt:lpstr>
      <vt:lpstr>  General Fund Expenses</vt:lpstr>
      <vt:lpstr>General Fund Operating Cost</vt:lpstr>
      <vt:lpstr>Proposed FY25-FY29  Capital Improvement Program</vt:lpstr>
      <vt:lpstr>Key Discussion</vt:lpstr>
      <vt:lpstr>Key Discussion</vt:lpstr>
      <vt:lpstr>PowerPoint Presentation</vt:lpstr>
      <vt:lpstr>PowerPoint Presentation</vt:lpstr>
      <vt:lpstr>Key Discussion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Krishon Seastrunk</dc:creator>
  <cp:lastModifiedBy>Kahntilida Coleman</cp:lastModifiedBy>
  <cp:revision>2</cp:revision>
  <cp:lastPrinted>2024-10-31T23:09:52Z</cp:lastPrinted>
  <dcterms:created xsi:type="dcterms:W3CDTF">2024-10-29T17:40:11Z</dcterms:created>
  <dcterms:modified xsi:type="dcterms:W3CDTF">2024-11-25T21:58:48Z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0x01010033D60C6318201247B3A84754A6B2A9A80076E83ED392E5E442811F9704C63B878D</vt:lpwstr>
  </property>
  <property fmtid="{D5CDD505-2E9C-101B-9397-08002B2CF9AE}" pid="3" name="City Department">
    <vt:lpwstr/>
  </property>
  <property fmtid="{D5CDD505-2E9C-101B-9397-08002B2CF9AE}" pid="4" name="lcf76f155ced4ddcb4097134ff3c332f">
    <vt:lpwstr/>
  </property>
  <property fmtid="{D5CDD505-2E9C-101B-9397-08002B2CF9AE}" pid="5" name="MediaServiceImageTags">
    <vt:lpwstr/>
  </property>
  <property fmtid="{D5CDD505-2E9C-101B-9397-08002B2CF9AE}" pid="6" name="Document Category">
    <vt:lpwstr/>
  </property>
  <property fmtid="{D5CDD505-2E9C-101B-9397-08002B2CF9AE}" pid="7" name="City_x0020_Department">
    <vt:lpwstr/>
  </property>
  <property fmtid="{D5CDD505-2E9C-101B-9397-08002B2CF9AE}" pid="8" name="Document_x0020_Category">
    <vt:lpwstr/>
  </property>
</Properties>
</file>