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6"/>
  </p:notesMasterIdLst>
  <p:sldIdLst>
    <p:sldId id="3248" r:id="rId5"/>
    <p:sldId id="258" r:id="rId6"/>
    <p:sldId id="1251" r:id="rId7"/>
    <p:sldId id="1252" r:id="rId8"/>
    <p:sldId id="1250" r:id="rId9"/>
    <p:sldId id="260" r:id="rId10"/>
    <p:sldId id="261" r:id="rId11"/>
    <p:sldId id="3253" r:id="rId12"/>
    <p:sldId id="262" r:id="rId13"/>
    <p:sldId id="263" r:id="rId14"/>
    <p:sldId id="3252" r:id="rId15"/>
    <p:sldId id="264" r:id="rId16"/>
    <p:sldId id="3254" r:id="rId17"/>
    <p:sldId id="3249" r:id="rId18"/>
    <p:sldId id="3250" r:id="rId19"/>
    <p:sldId id="1249" r:id="rId20"/>
    <p:sldId id="265" r:id="rId21"/>
    <p:sldId id="266" r:id="rId22"/>
    <p:sldId id="3251" r:id="rId23"/>
    <p:sldId id="267" r:id="rId24"/>
    <p:sldId id="3246"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1F6837-EDB2-4AA7-8C27-475573BAC54C}">
          <p14:sldIdLst>
            <p14:sldId id="3248"/>
            <p14:sldId id="258"/>
            <p14:sldId id="1251"/>
            <p14:sldId id="1252"/>
            <p14:sldId id="1250"/>
            <p14:sldId id="260"/>
            <p14:sldId id="261"/>
            <p14:sldId id="3253"/>
            <p14:sldId id="262"/>
            <p14:sldId id="263"/>
            <p14:sldId id="3252"/>
            <p14:sldId id="264"/>
            <p14:sldId id="3254"/>
            <p14:sldId id="3249"/>
            <p14:sldId id="3250"/>
            <p14:sldId id="1249"/>
            <p14:sldId id="265"/>
            <p14:sldId id="266"/>
            <p14:sldId id="3251"/>
            <p14:sldId id="267"/>
            <p14:sldId id="32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C9438"/>
    <a:srgbClr val="002060"/>
    <a:srgbClr val="0070C0"/>
    <a:srgbClr val="AFAFAF"/>
    <a:srgbClr val="1B934B"/>
    <a:srgbClr val="051B65"/>
    <a:srgbClr val="051D6C"/>
    <a:srgbClr val="0576DB"/>
    <a:srgbClr val="001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F57B2-0E6B-4684-A611-E7D6B5EE3DC2}" v="1182" dt="2024-07-18T18:51:29.606"/>
    <p1510:client id="{B69F6FF3-1087-4416-B225-F01EDCED94CE}" v="3173" dt="2024-07-18T18:04:46.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3" d="100"/>
          <a:sy n="83" d="100"/>
        </p:scale>
        <p:origin x="5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savannahga.sharepoint.com/sites/1102ManagementandBudget/Internal%20Documents/_Shared/2024%20Documents/Council%20Presentation/FY24%20MidYear%20Update/Mid-Year%20Data%20Source%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vannahga.sharepoint.com/sites/1102ManagementandBudget/Internal%20Documents/_Shared/2024%20Documents/Council%20Presentation/FY24%20MidYear%20Financial%20Update/Mid-Year%20Data%20Source%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vannahga.sharepoint.com/sites/1102ManagementandBudget/Internal%20Documents/_Shared/2024%20Documents/Council%20Presentation/FY24%20MidYear%20Update/Mid-Year%20Data%20Source%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avannahga.sharepoint.com/sites/1102ManagementandBudget/Internal%20Documents/_Shared/2024%20Documents/Council%20Presentation/FY24%20MidYear%20Update/Mid-Year%20Data%20Source%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avannahga.sharepoint.com/sites/1102ManagementandBudget/Internal%20Documents/_Shared/2024%20Documents/Council%20Presentation/FY24%20MidYear%20Financial%20Update/Mid-Year%20Data%20Source%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avannahga.sharepoint.com/sites/1102ManagementandBudget/Internal%20Documents/_Shared/2024%20Documents/Council%20Presentation/FY24%20MidYear%20Update/Mid-Year%20Data%20Source%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avannahga.sharepoint.com/sites/1102ManagementandBudget/Internal%20Documents/_Shared/2024%20Documents/Council%20Presentation/FY24%20MidYear%20Update/Mid-Year%20Data%20Source%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'GF Rev 6-Year'!$L$2</c:f>
              <c:strCache>
                <c:ptCount val="1"/>
                <c:pt idx="0">
                  <c:v>2019</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013290120348635E-2"/>
                  <c:y val="-5.9805829778104364E-2"/>
                </c:manualLayout>
              </c:layout>
              <c:tx>
                <c:rich>
                  <a:bodyPr rot="0" spcFirstLastPara="1" vertOverflow="clip" horzOverflow="clip" vert="horz" wrap="square" lIns="38100" tIns="19050" rIns="38100" bIns="19050" anchor="ctr" anchorCtr="0">
                    <a:spAutoFit/>
                  </a:bodyPr>
                  <a:lstStyle/>
                  <a:p>
                    <a:pPr algn="ctr">
                      <a:defRPr lang="en-US" sz="1800" b="0" i="0" u="none" strike="noStrike" kern="1200" baseline="0">
                        <a:solidFill>
                          <a:schemeClr val="tx1">
                            <a:lumMod val="75000"/>
                            <a:lumOff val="25000"/>
                          </a:schemeClr>
                        </a:solidFill>
                        <a:latin typeface="+mn-lt"/>
                        <a:ea typeface="+mn-ea"/>
                        <a:cs typeface="+mn-cs"/>
                      </a:defRPr>
                    </a:pPr>
                    <a:r>
                      <a:rPr lang="en-US" baseline="0" dirty="0"/>
                      <a:t>$</a:t>
                    </a:r>
                    <a:fld id="{C84D3E75-F994-4145-83C7-E5030226724D}" type="VALUE">
                      <a:rPr lang="en-US" baseline="0" smtClean="0"/>
                      <a:pPr algn="ctr">
                        <a:defRPr lang="en-US" sz="1800">
                          <a:solidFill>
                            <a:schemeClr val="tx1">
                              <a:lumMod val="75000"/>
                              <a:lumOff val="25000"/>
                            </a:schemeClr>
                          </a:solidFill>
                        </a:defRPr>
                      </a:pPr>
                      <a:t>[VALUE]</a:t>
                    </a:fld>
                    <a:endParaRPr lang="en-US" baseline="0" dirty="0"/>
                  </a:p>
                </c:rich>
              </c:tx>
              <c:spPr>
                <a:solidFill>
                  <a:srgbClr val="FFFFFF"/>
                </a:solidFill>
                <a:ln>
                  <a:solidFill>
                    <a:srgbClr val="0576DB"/>
                  </a:solidFill>
                </a:ln>
                <a:effectLst/>
              </c:spPr>
              <c:txPr>
                <a:bodyPr rot="0" spcFirstLastPara="1" vertOverflow="clip" horzOverflow="clip" vert="horz" wrap="square" lIns="38100" tIns="19050" rIns="38100" bIns="19050" anchor="ctr" anchorCtr="0">
                  <a:spAutoFit/>
                </a:bodyPr>
                <a:lstStyle/>
                <a:p>
                  <a:pPr algn="ctr">
                    <a:defRPr lang="en-US"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0-105E-42DD-AB9C-DCA7E00C9D91}"/>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0">
                <a:spAutoFit/>
              </a:bodyPr>
              <a:lstStyle/>
              <a:p>
                <a:pPr algn="ctr">
                  <a:defRPr lang="en-US"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'GF Rev 6-Year'!$M$2</c:f>
              <c:numCache>
                <c:formatCode>#,##0.00_);\(#,##0.00\)</c:formatCode>
                <c:ptCount val="1"/>
                <c:pt idx="0">
                  <c:v>92206750.25</c:v>
                </c:pt>
              </c:numCache>
            </c:numRef>
          </c:val>
          <c:extLst>
            <c:ext xmlns:c16="http://schemas.microsoft.com/office/drawing/2014/chart" uri="{C3380CC4-5D6E-409C-BE32-E72D297353CC}">
              <c16:uniqueId val="{00000000-B389-4B5F-8AB7-41754E5A7033}"/>
            </c:ext>
          </c:extLst>
        </c:ser>
        <c:ser>
          <c:idx val="2"/>
          <c:order val="1"/>
          <c:tx>
            <c:strRef>
              <c:f>'GF Rev 6-Year'!$L$3</c:f>
              <c:strCache>
                <c:ptCount val="1"/>
                <c:pt idx="0">
                  <c:v>2020</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'GF Rev 6-Year'!$M$3</c:f>
              <c:numCache>
                <c:formatCode>#,##0.00_);\(#,##0.00\)</c:formatCode>
                <c:ptCount val="1"/>
                <c:pt idx="0">
                  <c:v>78215638.569999993</c:v>
                </c:pt>
              </c:numCache>
            </c:numRef>
          </c:val>
          <c:extLst>
            <c:ext xmlns:c16="http://schemas.microsoft.com/office/drawing/2014/chart" uri="{C3380CC4-5D6E-409C-BE32-E72D297353CC}">
              <c16:uniqueId val="{00000001-B389-4B5F-8AB7-41754E5A7033}"/>
            </c:ext>
          </c:extLst>
        </c:ser>
        <c:ser>
          <c:idx val="3"/>
          <c:order val="2"/>
          <c:tx>
            <c:strRef>
              <c:f>'GF Rev 6-Year'!$L$4</c:f>
              <c:strCache>
                <c:ptCount val="1"/>
                <c:pt idx="0">
                  <c:v>2021</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'GF Rev 6-Year'!$M$4</c:f>
              <c:numCache>
                <c:formatCode>#,##0.00_);\(#,##0.00\)</c:formatCode>
                <c:ptCount val="1"/>
                <c:pt idx="0">
                  <c:v>93409122.599999994</c:v>
                </c:pt>
              </c:numCache>
            </c:numRef>
          </c:val>
          <c:extLst>
            <c:ext xmlns:c16="http://schemas.microsoft.com/office/drawing/2014/chart" uri="{C3380CC4-5D6E-409C-BE32-E72D297353CC}">
              <c16:uniqueId val="{00000002-B389-4B5F-8AB7-41754E5A7033}"/>
            </c:ext>
          </c:extLst>
        </c:ser>
        <c:ser>
          <c:idx val="4"/>
          <c:order val="3"/>
          <c:tx>
            <c:strRef>
              <c:f>'GF Rev 6-Year'!$L$5</c:f>
              <c:strCache>
                <c:ptCount val="1"/>
                <c:pt idx="0">
                  <c:v>2022</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'GF Rev 6-Year'!$M$5</c:f>
              <c:numCache>
                <c:formatCode>#,##0.00_);\(#,##0.00\)</c:formatCode>
                <c:ptCount val="1"/>
                <c:pt idx="0">
                  <c:v>135236180.18000001</c:v>
                </c:pt>
              </c:numCache>
            </c:numRef>
          </c:val>
          <c:extLst>
            <c:ext xmlns:c16="http://schemas.microsoft.com/office/drawing/2014/chart" uri="{C3380CC4-5D6E-409C-BE32-E72D297353CC}">
              <c16:uniqueId val="{00000003-B389-4B5F-8AB7-41754E5A7033}"/>
            </c:ext>
          </c:extLst>
        </c:ser>
        <c:ser>
          <c:idx val="5"/>
          <c:order val="4"/>
          <c:tx>
            <c:strRef>
              <c:f>'GF Rev 6-Year'!$L$6</c:f>
              <c:strCache>
                <c:ptCount val="1"/>
                <c:pt idx="0">
                  <c:v>2023</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'GF Rev 6-Year'!$M$6</c:f>
              <c:numCache>
                <c:formatCode>#,##0.00_);\(#,##0.00\)</c:formatCode>
                <c:ptCount val="1"/>
                <c:pt idx="0">
                  <c:v>116809584.8</c:v>
                </c:pt>
              </c:numCache>
            </c:numRef>
          </c:val>
          <c:extLst>
            <c:ext xmlns:c16="http://schemas.microsoft.com/office/drawing/2014/chart" uri="{C3380CC4-5D6E-409C-BE32-E72D297353CC}">
              <c16:uniqueId val="{00000004-B389-4B5F-8AB7-41754E5A7033}"/>
            </c:ext>
          </c:extLst>
        </c:ser>
        <c:ser>
          <c:idx val="0"/>
          <c:order val="5"/>
          <c:tx>
            <c:strRef>
              <c:f>'GF Rev 6-Year'!$L$7</c:f>
              <c:strCache>
                <c:ptCount val="1"/>
                <c:pt idx="0">
                  <c:v>2024</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7019935180522953E-2"/>
                  <c:y val="-9.5689327644967199E-3"/>
                </c:manualLayout>
              </c:layout>
              <c:tx>
                <c:rich>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r>
                      <a:rPr lang="en-US" baseline="0"/>
                      <a:t>$</a:t>
                    </a:r>
                    <a:fld id="{1EE5F917-4927-4B91-84B3-DA1FD8319234}" type="VALUE">
                      <a:rPr lang="en-US" baseline="0" smtClean="0"/>
                      <a:pPr>
                        <a:defRPr sz="1800"/>
                      </a:pPr>
                      <a:t>[VALUE]</a:t>
                    </a:fld>
                    <a:endParaRPr lang="en-US" baseline="0"/>
                  </a:p>
                </c:rich>
              </c:tx>
              <c:spPr>
                <a:solidFill>
                  <a:srgbClr val="FFFFFF"/>
                </a:solidFill>
                <a:ln>
                  <a:solidFill>
                    <a:srgbClr val="051B65"/>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7-B389-4B5F-8AB7-41754E5A7033}"/>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'GF Rev 6-Year'!$M$7</c:f>
              <c:numCache>
                <c:formatCode>#,##0.00_);\(#,##0.00\)</c:formatCode>
                <c:ptCount val="1"/>
                <c:pt idx="0">
                  <c:v>122688564.95</c:v>
                </c:pt>
              </c:numCache>
            </c:numRef>
          </c:val>
          <c:extLst>
            <c:ext xmlns:c16="http://schemas.microsoft.com/office/drawing/2014/chart" uri="{C3380CC4-5D6E-409C-BE32-E72D297353CC}">
              <c16:uniqueId val="{00000005-B389-4B5F-8AB7-41754E5A7033}"/>
            </c:ext>
          </c:extLst>
        </c:ser>
        <c:dLbls>
          <c:showLegendKey val="0"/>
          <c:showVal val="0"/>
          <c:showCatName val="0"/>
          <c:showSerName val="0"/>
          <c:showPercent val="0"/>
          <c:showBubbleSize val="0"/>
        </c:dLbls>
        <c:gapWidth val="100"/>
        <c:overlap val="-24"/>
        <c:axId val="1491407439"/>
        <c:axId val="1491405999"/>
      </c:barChart>
      <c:catAx>
        <c:axId val="1491407439"/>
        <c:scaling>
          <c:orientation val="minMax"/>
        </c:scaling>
        <c:delete val="1"/>
        <c:axPos val="b"/>
        <c:majorTickMark val="none"/>
        <c:minorTickMark val="none"/>
        <c:tickLblPos val="nextTo"/>
        <c:crossAx val="1491405999"/>
        <c:crosses val="autoZero"/>
        <c:auto val="1"/>
        <c:lblAlgn val="ctr"/>
        <c:lblOffset val="100"/>
        <c:noMultiLvlLbl val="0"/>
      </c:catAx>
      <c:valAx>
        <c:axId val="1491405999"/>
        <c:scaling>
          <c:orientation val="minMax"/>
          <c:min val="20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91407439"/>
        <c:crosses val="autoZero"/>
        <c:crossBetween val="between"/>
        <c:dispUnits>
          <c:builtInUnit val="millions"/>
          <c:dispUnitsLbl>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[Mid-Year Data Source (1).xlsx]GF Rev 6-Year!PivotTable5</c:name>
    <c:fmtId val="15"/>
  </c:pivotSource>
  <c:chart>
    <c:autoTitleDeleted val="0"/>
    <c:pivotFmts>
      <c:pivotFmt>
        <c:idx val="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p3d/>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a:sp3d/>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a:sp3d/>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a:sp3d/>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a:sp3d/>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'GF Rev 6-Year'!$N$71:$N$72</c:f>
              <c:strCache>
                <c:ptCount val="1"/>
                <c:pt idx="0">
                  <c:v>Business Activity</c:v>
                </c:pt>
              </c:strCache>
            </c:strRef>
          </c:tx>
          <c:spPr>
            <a:solidFill>
              <a:schemeClr val="accent1"/>
            </a:solidFill>
            <a:ln>
              <a:noFill/>
            </a:ln>
            <a:effectLst/>
            <a:sp3d/>
          </c:spPr>
          <c:invertIfNegative val="0"/>
          <c:cat>
            <c:strRef>
              <c:f>'GF Rev 6-Year'!$M$73:$M$78</c:f>
              <c:strCache>
                <c:ptCount val="6"/>
                <c:pt idx="0">
                  <c:v>2019</c:v>
                </c:pt>
                <c:pt idx="1">
                  <c:v>2020</c:v>
                </c:pt>
                <c:pt idx="2">
                  <c:v>2021</c:v>
                </c:pt>
                <c:pt idx="3">
                  <c:v>2022</c:v>
                </c:pt>
                <c:pt idx="4">
                  <c:v>2023</c:v>
                </c:pt>
                <c:pt idx="5">
                  <c:v>2024</c:v>
                </c:pt>
              </c:strCache>
            </c:strRef>
          </c:cat>
          <c:val>
            <c:numRef>
              <c:f>'GF Rev 6-Year'!$N$73:$N$78</c:f>
              <c:numCache>
                <c:formatCode>_(* #,##0.00_);_(* \(#,##0.00\);_(* "-"??_);_(@_)</c:formatCode>
                <c:ptCount val="6"/>
                <c:pt idx="0">
                  <c:v>339390.02999999997</c:v>
                </c:pt>
                <c:pt idx="1">
                  <c:v>-563727.81999999995</c:v>
                </c:pt>
                <c:pt idx="2">
                  <c:v>76942.929999999993</c:v>
                </c:pt>
                <c:pt idx="3">
                  <c:v>65869.97</c:v>
                </c:pt>
                <c:pt idx="4">
                  <c:v>63704.95</c:v>
                </c:pt>
                <c:pt idx="5">
                  <c:v>39319.32</c:v>
                </c:pt>
              </c:numCache>
            </c:numRef>
          </c:val>
          <c:extLst>
            <c:ext xmlns:c16="http://schemas.microsoft.com/office/drawing/2014/chart" uri="{C3380CC4-5D6E-409C-BE32-E72D297353CC}">
              <c16:uniqueId val="{00000000-1B45-406B-8DC3-0F7A5E516DE4}"/>
            </c:ext>
          </c:extLst>
        </c:ser>
        <c:ser>
          <c:idx val="1"/>
          <c:order val="1"/>
          <c:tx>
            <c:strRef>
              <c:f>'GF Rev 6-Year'!$O$71:$O$72</c:f>
              <c:strCache>
                <c:ptCount val="1"/>
                <c:pt idx="0">
                  <c:v>Grants</c:v>
                </c:pt>
              </c:strCache>
            </c:strRef>
          </c:tx>
          <c:spPr>
            <a:solidFill>
              <a:schemeClr val="accent2"/>
            </a:solidFill>
            <a:ln>
              <a:noFill/>
            </a:ln>
            <a:effectLst/>
            <a:sp3d/>
          </c:spPr>
          <c:invertIfNegative val="0"/>
          <c:cat>
            <c:strRef>
              <c:f>'GF Rev 6-Year'!$M$73:$M$78</c:f>
              <c:strCache>
                <c:ptCount val="6"/>
                <c:pt idx="0">
                  <c:v>2019</c:v>
                </c:pt>
                <c:pt idx="1">
                  <c:v>2020</c:v>
                </c:pt>
                <c:pt idx="2">
                  <c:v>2021</c:v>
                </c:pt>
                <c:pt idx="3">
                  <c:v>2022</c:v>
                </c:pt>
                <c:pt idx="4">
                  <c:v>2023</c:v>
                </c:pt>
                <c:pt idx="5">
                  <c:v>2024</c:v>
                </c:pt>
              </c:strCache>
            </c:strRef>
          </c:cat>
          <c:val>
            <c:numRef>
              <c:f>'GF Rev 6-Year'!$O$73:$O$78</c:f>
              <c:numCache>
                <c:formatCode>_(* #,##0.00_);_(* \(#,##0.00\);_(* "-"??_);_(@_)</c:formatCode>
                <c:ptCount val="6"/>
                <c:pt idx="0">
                  <c:v>702172.8</c:v>
                </c:pt>
                <c:pt idx="1">
                  <c:v>1189020.54</c:v>
                </c:pt>
                <c:pt idx="2">
                  <c:v>1653580.6300000001</c:v>
                </c:pt>
                <c:pt idx="3">
                  <c:v>586772.6399999999</c:v>
                </c:pt>
                <c:pt idx="4">
                  <c:v>597926.93000000005</c:v>
                </c:pt>
                <c:pt idx="5">
                  <c:v>1186981.4099999999</c:v>
                </c:pt>
              </c:numCache>
            </c:numRef>
          </c:val>
          <c:extLst>
            <c:ext xmlns:c16="http://schemas.microsoft.com/office/drawing/2014/chart" uri="{C3380CC4-5D6E-409C-BE32-E72D297353CC}">
              <c16:uniqueId val="{00000001-1B45-406B-8DC3-0F7A5E516DE4}"/>
            </c:ext>
          </c:extLst>
        </c:ser>
        <c:ser>
          <c:idx val="2"/>
          <c:order val="2"/>
          <c:tx>
            <c:strRef>
              <c:f>'GF Rev 6-Year'!$P$71:$P$72</c:f>
              <c:strCache>
                <c:ptCount val="1"/>
                <c:pt idx="0">
                  <c:v>Interest</c:v>
                </c:pt>
              </c:strCache>
            </c:strRef>
          </c:tx>
          <c:spPr>
            <a:solidFill>
              <a:srgbClr val="1C9438"/>
            </a:solidFill>
            <a:ln>
              <a:noFill/>
            </a:ln>
            <a:effectLst/>
            <a:sp3d/>
          </c:spPr>
          <c:invertIfNegative val="0"/>
          <c:cat>
            <c:strRef>
              <c:f>'GF Rev 6-Year'!$M$73:$M$78</c:f>
              <c:strCache>
                <c:ptCount val="6"/>
                <c:pt idx="0">
                  <c:v>2019</c:v>
                </c:pt>
                <c:pt idx="1">
                  <c:v>2020</c:v>
                </c:pt>
                <c:pt idx="2">
                  <c:v>2021</c:v>
                </c:pt>
                <c:pt idx="3">
                  <c:v>2022</c:v>
                </c:pt>
                <c:pt idx="4">
                  <c:v>2023</c:v>
                </c:pt>
                <c:pt idx="5">
                  <c:v>2024</c:v>
                </c:pt>
              </c:strCache>
            </c:strRef>
          </c:cat>
          <c:val>
            <c:numRef>
              <c:f>'GF Rev 6-Year'!$P$73:$P$78</c:f>
              <c:numCache>
                <c:formatCode>_(* #,##0.00_);_(* \(#,##0.00\);_(* "-"??_);_(@_)</c:formatCode>
                <c:ptCount val="6"/>
                <c:pt idx="0">
                  <c:v>1027708.43</c:v>
                </c:pt>
                <c:pt idx="1">
                  <c:v>1009810.8899999999</c:v>
                </c:pt>
                <c:pt idx="2">
                  <c:v>44638.05</c:v>
                </c:pt>
                <c:pt idx="3">
                  <c:v>209469.67</c:v>
                </c:pt>
                <c:pt idx="4">
                  <c:v>3692119.43</c:v>
                </c:pt>
                <c:pt idx="5">
                  <c:v>4887868.37</c:v>
                </c:pt>
              </c:numCache>
            </c:numRef>
          </c:val>
          <c:extLst>
            <c:ext xmlns:c16="http://schemas.microsoft.com/office/drawing/2014/chart" uri="{C3380CC4-5D6E-409C-BE32-E72D297353CC}">
              <c16:uniqueId val="{00000002-1B45-406B-8DC3-0F7A5E516DE4}"/>
            </c:ext>
          </c:extLst>
        </c:ser>
        <c:ser>
          <c:idx val="3"/>
          <c:order val="3"/>
          <c:tx>
            <c:strRef>
              <c:f>'GF Rev 6-Year'!$Q$71:$Q$72</c:f>
              <c:strCache>
                <c:ptCount val="1"/>
                <c:pt idx="0">
                  <c:v>Interfund</c:v>
                </c:pt>
              </c:strCache>
            </c:strRef>
          </c:tx>
          <c:spPr>
            <a:solidFill>
              <a:schemeClr val="accent4"/>
            </a:solidFill>
            <a:ln>
              <a:noFill/>
            </a:ln>
            <a:effectLst/>
            <a:sp3d/>
          </c:spPr>
          <c:invertIfNegative val="0"/>
          <c:cat>
            <c:strRef>
              <c:f>'GF Rev 6-Year'!$M$73:$M$78</c:f>
              <c:strCache>
                <c:ptCount val="6"/>
                <c:pt idx="0">
                  <c:v>2019</c:v>
                </c:pt>
                <c:pt idx="1">
                  <c:v>2020</c:v>
                </c:pt>
                <c:pt idx="2">
                  <c:v>2021</c:v>
                </c:pt>
                <c:pt idx="3">
                  <c:v>2022</c:v>
                </c:pt>
                <c:pt idx="4">
                  <c:v>2023</c:v>
                </c:pt>
                <c:pt idx="5">
                  <c:v>2024</c:v>
                </c:pt>
              </c:strCache>
            </c:strRef>
          </c:cat>
          <c:val>
            <c:numRef>
              <c:f>'GF Rev 6-Year'!$Q$73:$Q$78</c:f>
              <c:numCache>
                <c:formatCode>_(* #,##0.00_);_(* \(#,##0.00\);_(* "-"??_);_(@_)</c:formatCode>
                <c:ptCount val="6"/>
                <c:pt idx="0">
                  <c:v>3671123.7800000003</c:v>
                </c:pt>
                <c:pt idx="1">
                  <c:v>3483946.3200000003</c:v>
                </c:pt>
                <c:pt idx="2">
                  <c:v>3692576.44</c:v>
                </c:pt>
                <c:pt idx="3">
                  <c:v>3890292.02</c:v>
                </c:pt>
                <c:pt idx="4">
                  <c:v>3272781.06</c:v>
                </c:pt>
                <c:pt idx="5">
                  <c:v>3906658.56</c:v>
                </c:pt>
              </c:numCache>
            </c:numRef>
          </c:val>
          <c:extLst>
            <c:ext xmlns:c16="http://schemas.microsoft.com/office/drawing/2014/chart" uri="{C3380CC4-5D6E-409C-BE32-E72D297353CC}">
              <c16:uniqueId val="{00000003-1B45-406B-8DC3-0F7A5E516DE4}"/>
            </c:ext>
          </c:extLst>
        </c:ser>
        <c:ser>
          <c:idx val="4"/>
          <c:order val="4"/>
          <c:tx>
            <c:strRef>
              <c:f>'GF Rev 6-Year'!$R$71:$R$72</c:f>
              <c:strCache>
                <c:ptCount val="1"/>
                <c:pt idx="0">
                  <c:v>Other</c:v>
                </c:pt>
              </c:strCache>
            </c:strRef>
          </c:tx>
          <c:spPr>
            <a:solidFill>
              <a:schemeClr val="accent5"/>
            </a:solidFill>
            <a:ln>
              <a:noFill/>
            </a:ln>
            <a:effectLst/>
            <a:sp3d/>
          </c:spPr>
          <c:invertIfNegative val="0"/>
          <c:cat>
            <c:strRef>
              <c:f>'GF Rev 6-Year'!$M$73:$M$78</c:f>
              <c:strCache>
                <c:ptCount val="6"/>
                <c:pt idx="0">
                  <c:v>2019</c:v>
                </c:pt>
                <c:pt idx="1">
                  <c:v>2020</c:v>
                </c:pt>
                <c:pt idx="2">
                  <c:v>2021</c:v>
                </c:pt>
                <c:pt idx="3">
                  <c:v>2022</c:v>
                </c:pt>
                <c:pt idx="4">
                  <c:v>2023</c:v>
                </c:pt>
                <c:pt idx="5">
                  <c:v>2024</c:v>
                </c:pt>
              </c:strCache>
            </c:strRef>
          </c:cat>
          <c:val>
            <c:numRef>
              <c:f>'GF Rev 6-Year'!$R$73:$R$78</c:f>
              <c:numCache>
                <c:formatCode>_(* #,##0.00_);_(* \(#,##0.00\);_(* "-"??_);_(@_)</c:formatCode>
                <c:ptCount val="6"/>
                <c:pt idx="0">
                  <c:v>6116503.7300000004</c:v>
                </c:pt>
                <c:pt idx="1">
                  <c:v>3467126.9299999997</c:v>
                </c:pt>
                <c:pt idx="2">
                  <c:v>5568552.4499999993</c:v>
                </c:pt>
                <c:pt idx="3">
                  <c:v>36820566.829999998</c:v>
                </c:pt>
                <c:pt idx="4">
                  <c:v>9992471.2799999993</c:v>
                </c:pt>
                <c:pt idx="5">
                  <c:v>9497421.9900000002</c:v>
                </c:pt>
              </c:numCache>
            </c:numRef>
          </c:val>
          <c:extLst>
            <c:ext xmlns:c16="http://schemas.microsoft.com/office/drawing/2014/chart" uri="{C3380CC4-5D6E-409C-BE32-E72D297353CC}">
              <c16:uniqueId val="{00000004-1B45-406B-8DC3-0F7A5E516DE4}"/>
            </c:ext>
          </c:extLst>
        </c:ser>
        <c:ser>
          <c:idx val="5"/>
          <c:order val="5"/>
          <c:tx>
            <c:strRef>
              <c:f>'GF Rev 6-Year'!$S$71:$S$72</c:f>
              <c:strCache>
                <c:ptCount val="1"/>
                <c:pt idx="0">
                  <c:v>Taxes</c:v>
                </c:pt>
              </c:strCache>
            </c:strRef>
          </c:tx>
          <c:spPr>
            <a:solidFill>
              <a:schemeClr val="accent6"/>
            </a:solidFill>
            <a:ln>
              <a:noFill/>
            </a:ln>
            <a:effectLst/>
            <a:sp3d/>
          </c:spPr>
          <c:invertIfNegative val="0"/>
          <c:cat>
            <c:strRef>
              <c:f>'GF Rev 6-Year'!$M$73:$M$78</c:f>
              <c:strCache>
                <c:ptCount val="6"/>
                <c:pt idx="0">
                  <c:v>2019</c:v>
                </c:pt>
                <c:pt idx="1">
                  <c:v>2020</c:v>
                </c:pt>
                <c:pt idx="2">
                  <c:v>2021</c:v>
                </c:pt>
                <c:pt idx="3">
                  <c:v>2022</c:v>
                </c:pt>
                <c:pt idx="4">
                  <c:v>2023</c:v>
                </c:pt>
                <c:pt idx="5">
                  <c:v>2024</c:v>
                </c:pt>
              </c:strCache>
            </c:strRef>
          </c:cat>
          <c:val>
            <c:numRef>
              <c:f>'GF Rev 6-Year'!$S$73:$S$78</c:f>
              <c:numCache>
                <c:formatCode>_(* #,##0.00_);_(* \(#,##0.00\);_(* "-"??_);_(@_)</c:formatCode>
                <c:ptCount val="6"/>
                <c:pt idx="0">
                  <c:v>62408386.769999988</c:v>
                </c:pt>
                <c:pt idx="1">
                  <c:v>53231920.350000001</c:v>
                </c:pt>
                <c:pt idx="2">
                  <c:v>64768959.960000016</c:v>
                </c:pt>
                <c:pt idx="3">
                  <c:v>74211611.019999981</c:v>
                </c:pt>
                <c:pt idx="4">
                  <c:v>78269707.969999999</c:v>
                </c:pt>
                <c:pt idx="5">
                  <c:v>82474702.110000014</c:v>
                </c:pt>
              </c:numCache>
            </c:numRef>
          </c:val>
          <c:extLst>
            <c:ext xmlns:c16="http://schemas.microsoft.com/office/drawing/2014/chart" uri="{C3380CC4-5D6E-409C-BE32-E72D297353CC}">
              <c16:uniqueId val="{00000005-1B45-406B-8DC3-0F7A5E516DE4}"/>
            </c:ext>
          </c:extLst>
        </c:ser>
        <c:ser>
          <c:idx val="6"/>
          <c:order val="6"/>
          <c:tx>
            <c:strRef>
              <c:f>'GF Rev 6-Year'!$T$71:$T$72</c:f>
              <c:strCache>
                <c:ptCount val="1"/>
                <c:pt idx="0">
                  <c:v>User Fees</c:v>
                </c:pt>
              </c:strCache>
            </c:strRef>
          </c:tx>
          <c:spPr>
            <a:solidFill>
              <a:schemeClr val="accent1">
                <a:lumMod val="60000"/>
              </a:schemeClr>
            </a:solidFill>
            <a:ln>
              <a:noFill/>
            </a:ln>
            <a:effectLst/>
            <a:sp3d/>
          </c:spPr>
          <c:invertIfNegative val="0"/>
          <c:cat>
            <c:strRef>
              <c:f>'GF Rev 6-Year'!$M$73:$M$78</c:f>
              <c:strCache>
                <c:ptCount val="6"/>
                <c:pt idx="0">
                  <c:v>2019</c:v>
                </c:pt>
                <c:pt idx="1">
                  <c:v>2020</c:v>
                </c:pt>
                <c:pt idx="2">
                  <c:v>2021</c:v>
                </c:pt>
                <c:pt idx="3">
                  <c:v>2022</c:v>
                </c:pt>
                <c:pt idx="4">
                  <c:v>2023</c:v>
                </c:pt>
                <c:pt idx="5">
                  <c:v>2024</c:v>
                </c:pt>
              </c:strCache>
            </c:strRef>
          </c:cat>
          <c:val>
            <c:numRef>
              <c:f>'GF Rev 6-Year'!$T$73:$T$78</c:f>
              <c:numCache>
                <c:formatCode>_(* #,##0.00_);_(* \(#,##0.00\);_(* "-"??_);_(@_)</c:formatCode>
                <c:ptCount val="6"/>
                <c:pt idx="0">
                  <c:v>17941464.709999997</c:v>
                </c:pt>
                <c:pt idx="1">
                  <c:v>16397541.360000003</c:v>
                </c:pt>
                <c:pt idx="2">
                  <c:v>17603872.139999997</c:v>
                </c:pt>
                <c:pt idx="3">
                  <c:v>19451598.029999994</c:v>
                </c:pt>
                <c:pt idx="4">
                  <c:v>20920873.179999996</c:v>
                </c:pt>
                <c:pt idx="5">
                  <c:v>20695613.190000001</c:v>
                </c:pt>
              </c:numCache>
            </c:numRef>
          </c:val>
          <c:extLst>
            <c:ext xmlns:c16="http://schemas.microsoft.com/office/drawing/2014/chart" uri="{C3380CC4-5D6E-409C-BE32-E72D297353CC}">
              <c16:uniqueId val="{00000006-1B45-406B-8DC3-0F7A5E516DE4}"/>
            </c:ext>
          </c:extLst>
        </c:ser>
        <c:dLbls>
          <c:showLegendKey val="0"/>
          <c:showVal val="0"/>
          <c:showCatName val="0"/>
          <c:showSerName val="0"/>
          <c:showPercent val="0"/>
          <c:showBubbleSize val="0"/>
        </c:dLbls>
        <c:gapWidth val="150"/>
        <c:shape val="box"/>
        <c:axId val="765935408"/>
        <c:axId val="765934928"/>
        <c:axId val="0"/>
      </c:bar3DChart>
      <c:catAx>
        <c:axId val="765935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765934928"/>
        <c:crosses val="autoZero"/>
        <c:auto val="1"/>
        <c:lblAlgn val="ctr"/>
        <c:lblOffset val="100"/>
        <c:noMultiLvlLbl val="0"/>
      </c:catAx>
      <c:valAx>
        <c:axId val="76593492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65935408"/>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[Mid-Year Data Source (1).xlsx]GF Rev 6-Year!PivotTable4</c:name>
    <c:fmtId val="3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'GF Rev 6-Year'!$M$26:$M$27</c:f>
              <c:strCache>
                <c:ptCount val="1"/>
                <c:pt idx="0">
                  <c:v>Property Taxes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'GF Rev 6-Year'!$L$28:$L$29</c:f>
              <c:strCache>
                <c:ptCount val="2"/>
                <c:pt idx="0">
                  <c:v>June 2023</c:v>
                </c:pt>
                <c:pt idx="1">
                  <c:v>June 2024</c:v>
                </c:pt>
              </c:strCache>
            </c:strRef>
          </c:cat>
          <c:val>
            <c:numRef>
              <c:f>'GF Rev 6-Year'!$M$28:$M$29</c:f>
              <c:numCache>
                <c:formatCode>_(* #,##0.00_);_(* \(#,##0.00\);_(* "-"??_);_(@_)</c:formatCode>
                <c:ptCount val="2"/>
                <c:pt idx="0">
                  <c:v>37601446.359999999</c:v>
                </c:pt>
                <c:pt idx="1">
                  <c:v>41554892.61999999</c:v>
                </c:pt>
              </c:numCache>
            </c:numRef>
          </c:val>
          <c:extLst>
            <c:ext xmlns:c16="http://schemas.microsoft.com/office/drawing/2014/chart" uri="{C3380CC4-5D6E-409C-BE32-E72D297353CC}">
              <c16:uniqueId val="{00000000-B303-4611-9879-5FCD0E5431C4}"/>
            </c:ext>
          </c:extLst>
        </c:ser>
        <c:ser>
          <c:idx val="1"/>
          <c:order val="1"/>
          <c:tx>
            <c:strRef>
              <c:f>'GF Rev 6-Year'!$N$26:$N$27</c:f>
              <c:strCache>
                <c:ptCount val="1"/>
                <c:pt idx="0">
                  <c:v>Sales Tax</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'GF Rev 6-Year'!$L$28:$L$29</c:f>
              <c:strCache>
                <c:ptCount val="2"/>
                <c:pt idx="0">
                  <c:v>June 2023</c:v>
                </c:pt>
                <c:pt idx="1">
                  <c:v>June 2024</c:v>
                </c:pt>
              </c:strCache>
            </c:strRef>
          </c:cat>
          <c:val>
            <c:numRef>
              <c:f>'GF Rev 6-Year'!$N$28:$N$29</c:f>
              <c:numCache>
                <c:formatCode>_(* #,##0.00_);_(* \(#,##0.00\);_(* "-"??_);_(@_)</c:formatCode>
                <c:ptCount val="2"/>
                <c:pt idx="0">
                  <c:v>33022159.879999999</c:v>
                </c:pt>
                <c:pt idx="1">
                  <c:v>33681530.07</c:v>
                </c:pt>
              </c:numCache>
            </c:numRef>
          </c:val>
          <c:extLst>
            <c:ext xmlns:c16="http://schemas.microsoft.com/office/drawing/2014/chart" uri="{C3380CC4-5D6E-409C-BE32-E72D297353CC}">
              <c16:uniqueId val="{00000001-B303-4611-9879-5FCD0E5431C4}"/>
            </c:ext>
          </c:extLst>
        </c:ser>
        <c:ser>
          <c:idx val="2"/>
          <c:order val="2"/>
          <c:tx>
            <c:strRef>
              <c:f>'GF Rev 6-Year'!$O$26:$O$27</c:f>
              <c:strCache>
                <c:ptCount val="1"/>
                <c:pt idx="0">
                  <c:v>Other Taxes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'GF Rev 6-Year'!$L$28:$L$29</c:f>
              <c:strCache>
                <c:ptCount val="2"/>
                <c:pt idx="0">
                  <c:v>June 2023</c:v>
                </c:pt>
                <c:pt idx="1">
                  <c:v>June 2024</c:v>
                </c:pt>
              </c:strCache>
            </c:strRef>
          </c:cat>
          <c:val>
            <c:numRef>
              <c:f>'GF Rev 6-Year'!$O$28:$O$29</c:f>
              <c:numCache>
                <c:formatCode>_(* #,##0.00_);_(* \(#,##0.00\);_(* "-"??_);_(@_)</c:formatCode>
                <c:ptCount val="2"/>
                <c:pt idx="0">
                  <c:v>7646101.7300000004</c:v>
                </c:pt>
                <c:pt idx="1">
                  <c:v>7238279.4200000009</c:v>
                </c:pt>
              </c:numCache>
            </c:numRef>
          </c:val>
          <c:extLst>
            <c:ext xmlns:c16="http://schemas.microsoft.com/office/drawing/2014/chart" uri="{C3380CC4-5D6E-409C-BE32-E72D297353CC}">
              <c16:uniqueId val="{00000002-B303-4611-9879-5FCD0E5431C4}"/>
            </c:ext>
          </c:extLst>
        </c:ser>
        <c:ser>
          <c:idx val="3"/>
          <c:order val="3"/>
          <c:tx>
            <c:strRef>
              <c:f>'GF Rev 6-Year'!$P$26:$P$27</c:f>
              <c:strCache>
                <c:ptCount val="1"/>
                <c:pt idx="0">
                  <c:v>Licenses &amp; Permits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'GF Rev 6-Year'!$L$28:$L$29</c:f>
              <c:strCache>
                <c:ptCount val="2"/>
                <c:pt idx="0">
                  <c:v>June 2023</c:v>
                </c:pt>
                <c:pt idx="1">
                  <c:v>June 2024</c:v>
                </c:pt>
              </c:strCache>
            </c:strRef>
          </c:cat>
          <c:val>
            <c:numRef>
              <c:f>'GF Rev 6-Year'!$P$28:$P$29</c:f>
              <c:numCache>
                <c:formatCode>_(* #,##0.00_);_(* \(#,##0.00\);_(* "-"??_);_(@_)</c:formatCode>
                <c:ptCount val="2"/>
                <c:pt idx="0">
                  <c:v>11862400.360000001</c:v>
                </c:pt>
                <c:pt idx="1">
                  <c:v>12351662.359999999</c:v>
                </c:pt>
              </c:numCache>
            </c:numRef>
          </c:val>
          <c:extLst>
            <c:ext xmlns:c16="http://schemas.microsoft.com/office/drawing/2014/chart" uri="{C3380CC4-5D6E-409C-BE32-E72D297353CC}">
              <c16:uniqueId val="{00000003-B303-4611-9879-5FCD0E5431C4}"/>
            </c:ext>
          </c:extLst>
        </c:ser>
        <c:ser>
          <c:idx val="4"/>
          <c:order val="4"/>
          <c:tx>
            <c:strRef>
              <c:f>'GF Rev 6-Year'!$Q$26:$Q$27</c:f>
              <c:strCache>
                <c:ptCount val="1"/>
                <c:pt idx="0">
                  <c:v>Fines &amp; Penalties</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'GF Rev 6-Year'!$L$28:$L$29</c:f>
              <c:strCache>
                <c:ptCount val="2"/>
                <c:pt idx="0">
                  <c:v>June 2023</c:v>
                </c:pt>
                <c:pt idx="1">
                  <c:v>June 2024</c:v>
                </c:pt>
              </c:strCache>
            </c:strRef>
          </c:cat>
          <c:val>
            <c:numRef>
              <c:f>'GF Rev 6-Year'!$Q$28:$Q$29</c:f>
              <c:numCache>
                <c:formatCode>_(* #,##0.00_);_(* \(#,##0.00\);_(* "-"??_);_(@_)</c:formatCode>
                <c:ptCount val="2"/>
                <c:pt idx="0">
                  <c:v>2185568.9500000002</c:v>
                </c:pt>
                <c:pt idx="1">
                  <c:v>2934915.0300000003</c:v>
                </c:pt>
              </c:numCache>
            </c:numRef>
          </c:val>
          <c:extLst>
            <c:ext xmlns:c16="http://schemas.microsoft.com/office/drawing/2014/chart" uri="{C3380CC4-5D6E-409C-BE32-E72D297353CC}">
              <c16:uniqueId val="{00000004-B303-4611-9879-5FCD0E5431C4}"/>
            </c:ext>
          </c:extLst>
        </c:ser>
        <c:ser>
          <c:idx val="5"/>
          <c:order val="5"/>
          <c:tx>
            <c:strRef>
              <c:f>'GF Rev 6-Year'!$R$26:$R$27</c:f>
              <c:strCache>
                <c:ptCount val="1"/>
                <c:pt idx="0">
                  <c:v>Inspectn &amp; Dev Fee</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'GF Rev 6-Year'!$L$28:$L$29</c:f>
              <c:strCache>
                <c:ptCount val="2"/>
                <c:pt idx="0">
                  <c:v>June 2023</c:v>
                </c:pt>
                <c:pt idx="1">
                  <c:v>June 2024</c:v>
                </c:pt>
              </c:strCache>
            </c:strRef>
          </c:cat>
          <c:val>
            <c:numRef>
              <c:f>'GF Rev 6-Year'!$R$28:$R$29</c:f>
              <c:numCache>
                <c:formatCode>_(* #,##0.00_);_(* \(#,##0.00\);_(* "-"??_);_(@_)</c:formatCode>
                <c:ptCount val="2"/>
                <c:pt idx="0">
                  <c:v>3501919.07</c:v>
                </c:pt>
                <c:pt idx="1">
                  <c:v>2965953.34</c:v>
                </c:pt>
              </c:numCache>
            </c:numRef>
          </c:val>
          <c:extLst>
            <c:ext xmlns:c16="http://schemas.microsoft.com/office/drawing/2014/chart" uri="{C3380CC4-5D6E-409C-BE32-E72D297353CC}">
              <c16:uniqueId val="{00000005-B303-4611-9879-5FCD0E5431C4}"/>
            </c:ext>
          </c:extLst>
        </c:ser>
        <c:ser>
          <c:idx val="6"/>
          <c:order val="6"/>
          <c:tx>
            <c:strRef>
              <c:f>'GF Rev 6-Year'!$S$26:$S$27</c:f>
              <c:strCache>
                <c:ptCount val="1"/>
                <c:pt idx="0">
                  <c:v>Leisure Servc Fees</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'GF Rev 6-Year'!$L$28:$L$29</c:f>
              <c:strCache>
                <c:ptCount val="2"/>
                <c:pt idx="0">
                  <c:v>June 2023</c:v>
                </c:pt>
                <c:pt idx="1">
                  <c:v>June 2024</c:v>
                </c:pt>
              </c:strCache>
            </c:strRef>
          </c:cat>
          <c:val>
            <c:numRef>
              <c:f>'GF Rev 6-Year'!$S$28:$S$29</c:f>
              <c:numCache>
                <c:formatCode>_(* #,##0.00_);_(* \(#,##0.00\);_(* "-"??_);_(@_)</c:formatCode>
                <c:ptCount val="2"/>
                <c:pt idx="0">
                  <c:v>534799.93000000005</c:v>
                </c:pt>
                <c:pt idx="1">
                  <c:v>493096.48</c:v>
                </c:pt>
              </c:numCache>
            </c:numRef>
          </c:val>
          <c:extLst>
            <c:ext xmlns:c16="http://schemas.microsoft.com/office/drawing/2014/chart" uri="{C3380CC4-5D6E-409C-BE32-E72D297353CC}">
              <c16:uniqueId val="{00000006-B303-4611-9879-5FCD0E5431C4}"/>
            </c:ext>
          </c:extLst>
        </c:ser>
        <c:ser>
          <c:idx val="7"/>
          <c:order val="7"/>
          <c:tx>
            <c:strRef>
              <c:f>'GF Rev 6-Year'!$T$26:$T$27</c:f>
              <c:strCache>
                <c:ptCount val="1"/>
                <c:pt idx="0">
                  <c:v>Fees For Oth Srvc-GF</c:v>
                </c:pt>
              </c:strCache>
            </c:strRef>
          </c:tx>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'GF Rev 6-Year'!$L$28:$L$29</c:f>
              <c:strCache>
                <c:ptCount val="2"/>
                <c:pt idx="0">
                  <c:v>June 2023</c:v>
                </c:pt>
                <c:pt idx="1">
                  <c:v>June 2024</c:v>
                </c:pt>
              </c:strCache>
            </c:strRef>
          </c:cat>
          <c:val>
            <c:numRef>
              <c:f>'GF Rev 6-Year'!$T$28:$T$29</c:f>
              <c:numCache>
                <c:formatCode>_(* #,##0.00_);_(* \(#,##0.00\);_(* "-"??_);_(@_)</c:formatCode>
                <c:ptCount val="2"/>
                <c:pt idx="0">
                  <c:v>1431878.4100000001</c:v>
                </c:pt>
                <c:pt idx="1">
                  <c:v>1407035.0000000002</c:v>
                </c:pt>
              </c:numCache>
            </c:numRef>
          </c:val>
          <c:extLst>
            <c:ext xmlns:c16="http://schemas.microsoft.com/office/drawing/2014/chart" uri="{C3380CC4-5D6E-409C-BE32-E72D297353CC}">
              <c16:uniqueId val="{00000007-B303-4611-9879-5FCD0E5431C4}"/>
            </c:ext>
          </c:extLst>
        </c:ser>
        <c:ser>
          <c:idx val="8"/>
          <c:order val="8"/>
          <c:tx>
            <c:strRef>
              <c:f>'GF Rev 6-Year'!$U$26:$U$27</c:f>
              <c:strCache>
                <c:ptCount val="1"/>
                <c:pt idx="0">
                  <c:v>Other User Fees</c:v>
                </c:pt>
              </c:strCache>
            </c:strRef>
          </c:tx>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'GF Rev 6-Year'!$L$28:$L$29</c:f>
              <c:strCache>
                <c:ptCount val="2"/>
                <c:pt idx="0">
                  <c:v>June 2023</c:v>
                </c:pt>
                <c:pt idx="1">
                  <c:v>June 2024</c:v>
                </c:pt>
              </c:strCache>
            </c:strRef>
          </c:cat>
          <c:val>
            <c:numRef>
              <c:f>'GF Rev 6-Year'!$U$28:$U$29</c:f>
              <c:numCache>
                <c:formatCode>_(* #,##0.00_);_(* \(#,##0.00\);_(* "-"??_);_(@_)</c:formatCode>
                <c:ptCount val="2"/>
                <c:pt idx="0">
                  <c:v>1404306.46</c:v>
                </c:pt>
                <c:pt idx="1">
                  <c:v>542950.98</c:v>
                </c:pt>
              </c:numCache>
            </c:numRef>
          </c:val>
          <c:extLst>
            <c:ext xmlns:c16="http://schemas.microsoft.com/office/drawing/2014/chart" uri="{C3380CC4-5D6E-409C-BE32-E72D297353CC}">
              <c16:uniqueId val="{00000008-B303-4611-9879-5FCD0E5431C4}"/>
            </c:ext>
          </c:extLst>
        </c:ser>
        <c:ser>
          <c:idx val="9"/>
          <c:order val="9"/>
          <c:tx>
            <c:strRef>
              <c:f>'GF Rev 6-Year'!$V$26:$V$27</c:f>
              <c:strCache>
                <c:ptCount val="1"/>
                <c:pt idx="0">
                  <c:v>Other Grant Revenue</c:v>
                </c:pt>
              </c:strCache>
            </c:strRef>
          </c:tx>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'GF Rev 6-Year'!$L$28:$L$29</c:f>
              <c:strCache>
                <c:ptCount val="2"/>
                <c:pt idx="0">
                  <c:v>June 2023</c:v>
                </c:pt>
                <c:pt idx="1">
                  <c:v>June 2024</c:v>
                </c:pt>
              </c:strCache>
            </c:strRef>
          </c:cat>
          <c:val>
            <c:numRef>
              <c:f>'GF Rev 6-Year'!$V$28:$V$29</c:f>
              <c:numCache>
                <c:formatCode>_(* #,##0.00_);_(* \(#,##0.00\);_(* "-"??_);_(@_)</c:formatCode>
                <c:ptCount val="2"/>
                <c:pt idx="0">
                  <c:v>597926.93000000005</c:v>
                </c:pt>
                <c:pt idx="1">
                  <c:v>1186981.4099999999</c:v>
                </c:pt>
              </c:numCache>
            </c:numRef>
          </c:val>
          <c:extLst>
            <c:ext xmlns:c16="http://schemas.microsoft.com/office/drawing/2014/chart" uri="{C3380CC4-5D6E-409C-BE32-E72D297353CC}">
              <c16:uniqueId val="{00000009-B303-4611-9879-5FCD0E5431C4}"/>
            </c:ext>
          </c:extLst>
        </c:ser>
        <c:ser>
          <c:idx val="10"/>
          <c:order val="10"/>
          <c:tx>
            <c:strRef>
              <c:f>'GF Rev 6-Year'!$W$26:$W$27</c:f>
              <c:strCache>
                <c:ptCount val="1"/>
                <c:pt idx="0">
                  <c:v>Interfund Svcs</c:v>
                </c:pt>
              </c:strCache>
            </c:strRef>
          </c:tx>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'GF Rev 6-Year'!$L$28:$L$29</c:f>
              <c:strCache>
                <c:ptCount val="2"/>
                <c:pt idx="0">
                  <c:v>June 2023</c:v>
                </c:pt>
                <c:pt idx="1">
                  <c:v>June 2024</c:v>
                </c:pt>
              </c:strCache>
            </c:strRef>
          </c:cat>
          <c:val>
            <c:numRef>
              <c:f>'GF Rev 6-Year'!$W$28:$W$29</c:f>
              <c:numCache>
                <c:formatCode>_(* #,##0.00_);_(* \(#,##0.00\);_(* "-"??_);_(@_)</c:formatCode>
                <c:ptCount val="2"/>
                <c:pt idx="0">
                  <c:v>3272781.06</c:v>
                </c:pt>
                <c:pt idx="1">
                  <c:v>3906658.56</c:v>
                </c:pt>
              </c:numCache>
            </c:numRef>
          </c:val>
          <c:extLst>
            <c:ext xmlns:c16="http://schemas.microsoft.com/office/drawing/2014/chart" uri="{C3380CC4-5D6E-409C-BE32-E72D297353CC}">
              <c16:uniqueId val="{0000000A-B303-4611-9879-5FCD0E5431C4}"/>
            </c:ext>
          </c:extLst>
        </c:ser>
        <c:ser>
          <c:idx val="11"/>
          <c:order val="11"/>
          <c:tx>
            <c:strRef>
              <c:f>'GF Rev 6-Year'!$X$26:$X$27</c:f>
              <c:strCache>
                <c:ptCount val="1"/>
                <c:pt idx="0">
                  <c:v>Sanitation Revenue</c:v>
                </c:pt>
              </c:strCache>
            </c:strRef>
          </c:tx>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'GF Rev 6-Year'!$L$28:$L$29</c:f>
              <c:strCache>
                <c:ptCount val="2"/>
                <c:pt idx="0">
                  <c:v>June 2023</c:v>
                </c:pt>
                <c:pt idx="1">
                  <c:v>June 2024</c:v>
                </c:pt>
              </c:strCache>
            </c:strRef>
          </c:cat>
          <c:val>
            <c:numRef>
              <c:f>'GF Rev 6-Year'!$X$28:$X$29</c:f>
              <c:numCache>
                <c:formatCode>_(* #,##0.00_);_(* \(#,##0.00\);_(* "-"??_);_(@_)</c:formatCode>
                <c:ptCount val="2"/>
                <c:pt idx="0">
                  <c:v>47929.95</c:v>
                </c:pt>
                <c:pt idx="1">
                  <c:v>31539.32</c:v>
                </c:pt>
              </c:numCache>
            </c:numRef>
          </c:val>
          <c:extLst>
            <c:ext xmlns:c16="http://schemas.microsoft.com/office/drawing/2014/chart" uri="{C3380CC4-5D6E-409C-BE32-E72D297353CC}">
              <c16:uniqueId val="{0000000B-B303-4611-9879-5FCD0E5431C4}"/>
            </c:ext>
          </c:extLst>
        </c:ser>
        <c:ser>
          <c:idx val="12"/>
          <c:order val="12"/>
          <c:tx>
            <c:strRef>
              <c:f>'GF Rev 6-Year'!$Y$26:$Y$27</c:f>
              <c:strCache>
                <c:ptCount val="1"/>
                <c:pt idx="0">
                  <c:v>Parking Servc Rev</c:v>
                </c:pt>
              </c:strCache>
            </c:strRef>
          </c:tx>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'GF Rev 6-Year'!$L$28:$L$29</c:f>
              <c:strCache>
                <c:ptCount val="2"/>
                <c:pt idx="0">
                  <c:v>June 2023</c:v>
                </c:pt>
                <c:pt idx="1">
                  <c:v>June 2024</c:v>
                </c:pt>
              </c:strCache>
            </c:strRef>
          </c:cat>
          <c:val>
            <c:numRef>
              <c:f>'GF Rev 6-Year'!$Y$28:$Y$29</c:f>
              <c:numCache>
                <c:formatCode>_(* #,##0.00_);_(* \(#,##0.00\);_(* "-"??_);_(@_)</c:formatCode>
                <c:ptCount val="2"/>
                <c:pt idx="0">
                  <c:v>0</c:v>
                </c:pt>
                <c:pt idx="1">
                  <c:v>-20</c:v>
                </c:pt>
              </c:numCache>
            </c:numRef>
          </c:val>
          <c:extLst>
            <c:ext xmlns:c16="http://schemas.microsoft.com/office/drawing/2014/chart" uri="{C3380CC4-5D6E-409C-BE32-E72D297353CC}">
              <c16:uniqueId val="{0000000C-B303-4611-9879-5FCD0E5431C4}"/>
            </c:ext>
          </c:extLst>
        </c:ser>
        <c:ser>
          <c:idx val="13"/>
          <c:order val="13"/>
          <c:tx>
            <c:strRef>
              <c:f>'GF Rev 6-Year'!$Z$26:$Z$27</c:f>
              <c:strCache>
                <c:ptCount val="1"/>
                <c:pt idx="0">
                  <c:v>Civic Ctr Revenue</c:v>
                </c:pt>
              </c:strCache>
            </c:strRef>
          </c:tx>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'GF Rev 6-Year'!$L$28:$L$29</c:f>
              <c:strCache>
                <c:ptCount val="2"/>
                <c:pt idx="0">
                  <c:v>June 2023</c:v>
                </c:pt>
                <c:pt idx="1">
                  <c:v>June 2024</c:v>
                </c:pt>
              </c:strCache>
            </c:strRef>
          </c:cat>
          <c:val>
            <c:numRef>
              <c:f>'GF Rev 6-Year'!$Z$28:$Z$29</c:f>
              <c:numCache>
                <c:formatCode>_(* #,##0.00_);_(* \(#,##0.00\);_(* "-"??_);_(@_)</c:formatCode>
                <c:ptCount val="2"/>
                <c:pt idx="0">
                  <c:v>15775</c:v>
                </c:pt>
                <c:pt idx="1">
                  <c:v>7800</c:v>
                </c:pt>
              </c:numCache>
            </c:numRef>
          </c:val>
          <c:extLst>
            <c:ext xmlns:c16="http://schemas.microsoft.com/office/drawing/2014/chart" uri="{C3380CC4-5D6E-409C-BE32-E72D297353CC}">
              <c16:uniqueId val="{0000000D-B303-4611-9879-5FCD0E5431C4}"/>
            </c:ext>
          </c:extLst>
        </c:ser>
        <c:ser>
          <c:idx val="14"/>
          <c:order val="14"/>
          <c:tx>
            <c:strRef>
              <c:f>'GF Rev 6-Year'!$AA$26:$AA$27</c:f>
              <c:strCache>
                <c:ptCount val="1"/>
                <c:pt idx="0">
                  <c:v>Interest/Dividends</c:v>
                </c:pt>
              </c:strCache>
            </c:strRef>
          </c:tx>
          <c:spPr>
            <a:gradFill rotWithShape="1">
              <a:gsLst>
                <a:gs pos="0">
                  <a:schemeClr val="accent3">
                    <a:lumMod val="80000"/>
                    <a:lumOff val="20000"/>
                    <a:shade val="51000"/>
                    <a:satMod val="130000"/>
                  </a:schemeClr>
                </a:gs>
                <a:gs pos="80000">
                  <a:schemeClr val="accent3">
                    <a:lumMod val="80000"/>
                    <a:lumOff val="20000"/>
                    <a:shade val="93000"/>
                    <a:satMod val="130000"/>
                  </a:schemeClr>
                </a:gs>
                <a:gs pos="100000">
                  <a:schemeClr val="accent3">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'GF Rev 6-Year'!$L$28:$L$29</c:f>
              <c:strCache>
                <c:ptCount val="2"/>
                <c:pt idx="0">
                  <c:v>June 2023</c:v>
                </c:pt>
                <c:pt idx="1">
                  <c:v>June 2024</c:v>
                </c:pt>
              </c:strCache>
            </c:strRef>
          </c:cat>
          <c:val>
            <c:numRef>
              <c:f>'GF Rev 6-Year'!$AA$28:$AA$29</c:f>
              <c:numCache>
                <c:formatCode>_(* #,##0.00_);_(* \(#,##0.00\);_(* "-"??_);_(@_)</c:formatCode>
                <c:ptCount val="2"/>
                <c:pt idx="0">
                  <c:v>3437094.43</c:v>
                </c:pt>
                <c:pt idx="1">
                  <c:v>4612814.37</c:v>
                </c:pt>
              </c:numCache>
            </c:numRef>
          </c:val>
          <c:extLst>
            <c:ext xmlns:c16="http://schemas.microsoft.com/office/drawing/2014/chart" uri="{C3380CC4-5D6E-409C-BE32-E72D297353CC}">
              <c16:uniqueId val="{0000000E-B303-4611-9879-5FCD0E5431C4}"/>
            </c:ext>
          </c:extLst>
        </c:ser>
        <c:ser>
          <c:idx val="15"/>
          <c:order val="15"/>
          <c:tx>
            <c:strRef>
              <c:f>'GF Rev 6-Year'!$AB$26:$AB$27</c:f>
              <c:strCache>
                <c:ptCount val="1"/>
                <c:pt idx="0">
                  <c:v>Gain/Loss Surpl Pr</c:v>
                </c:pt>
              </c:strCache>
            </c:strRef>
          </c:tx>
          <c:spPr>
            <a:gradFill rotWithShape="1">
              <a:gsLst>
                <a:gs pos="0">
                  <a:schemeClr val="accent4">
                    <a:lumMod val="80000"/>
                    <a:lumOff val="20000"/>
                    <a:shade val="51000"/>
                    <a:satMod val="130000"/>
                  </a:schemeClr>
                </a:gs>
                <a:gs pos="80000">
                  <a:schemeClr val="accent4">
                    <a:lumMod val="80000"/>
                    <a:lumOff val="20000"/>
                    <a:shade val="93000"/>
                    <a:satMod val="130000"/>
                  </a:schemeClr>
                </a:gs>
                <a:gs pos="100000">
                  <a:schemeClr val="accent4">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'GF Rev 6-Year'!$L$28:$L$29</c:f>
              <c:strCache>
                <c:ptCount val="2"/>
                <c:pt idx="0">
                  <c:v>June 2023</c:v>
                </c:pt>
                <c:pt idx="1">
                  <c:v>June 2024</c:v>
                </c:pt>
              </c:strCache>
            </c:strRef>
          </c:cat>
          <c:val>
            <c:numRef>
              <c:f>'GF Rev 6-Year'!$AB$28:$AB$29</c:f>
              <c:numCache>
                <c:formatCode>_(* #,##0.00_);_(* \(#,##0.00\);_(* "-"??_);_(@_)</c:formatCode>
                <c:ptCount val="2"/>
                <c:pt idx="0">
                  <c:v>255025</c:v>
                </c:pt>
                <c:pt idx="1">
                  <c:v>275054</c:v>
                </c:pt>
              </c:numCache>
            </c:numRef>
          </c:val>
          <c:extLst>
            <c:ext xmlns:c16="http://schemas.microsoft.com/office/drawing/2014/chart" uri="{C3380CC4-5D6E-409C-BE32-E72D297353CC}">
              <c16:uniqueId val="{0000000F-B303-4611-9879-5FCD0E5431C4}"/>
            </c:ext>
          </c:extLst>
        </c:ser>
        <c:ser>
          <c:idx val="16"/>
          <c:order val="16"/>
          <c:tx>
            <c:strRef>
              <c:f>'GF Rev 6-Year'!$AC$26:$AC$27</c:f>
              <c:strCache>
                <c:ptCount val="1"/>
                <c:pt idx="0">
                  <c:v>Contribution Frm Other Fund</c:v>
                </c:pt>
              </c:strCache>
            </c:strRef>
          </c:tx>
          <c:spPr>
            <a:gradFill rotWithShape="1">
              <a:gsLst>
                <a:gs pos="0">
                  <a:schemeClr val="accent5">
                    <a:lumMod val="80000"/>
                    <a:lumOff val="20000"/>
                    <a:shade val="51000"/>
                    <a:satMod val="130000"/>
                  </a:schemeClr>
                </a:gs>
                <a:gs pos="80000">
                  <a:schemeClr val="accent5">
                    <a:lumMod val="80000"/>
                    <a:lumOff val="20000"/>
                    <a:shade val="93000"/>
                    <a:satMod val="130000"/>
                  </a:schemeClr>
                </a:gs>
                <a:gs pos="100000">
                  <a:schemeClr val="accent5">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'GF Rev 6-Year'!$L$28:$L$29</c:f>
              <c:strCache>
                <c:ptCount val="2"/>
                <c:pt idx="0">
                  <c:v>June 2023</c:v>
                </c:pt>
                <c:pt idx="1">
                  <c:v>June 2024</c:v>
                </c:pt>
              </c:strCache>
            </c:strRef>
          </c:cat>
          <c:val>
            <c:numRef>
              <c:f>'GF Rev 6-Year'!$AC$28:$AC$29</c:f>
              <c:numCache>
                <c:formatCode>_(* #,##0.00_);_(* \(#,##0.00\);_(* "-"??_);_(@_)</c:formatCode>
                <c:ptCount val="2"/>
                <c:pt idx="0">
                  <c:v>9992471.2799999993</c:v>
                </c:pt>
                <c:pt idx="1">
                  <c:v>9497421.9900000002</c:v>
                </c:pt>
              </c:numCache>
            </c:numRef>
          </c:val>
          <c:extLst>
            <c:ext xmlns:c16="http://schemas.microsoft.com/office/drawing/2014/chart" uri="{C3380CC4-5D6E-409C-BE32-E72D297353CC}">
              <c16:uniqueId val="{00000010-B303-4611-9879-5FCD0E5431C4}"/>
            </c:ext>
          </c:extLst>
        </c:ser>
        <c:dLbls>
          <c:showLegendKey val="0"/>
          <c:showVal val="0"/>
          <c:showCatName val="0"/>
          <c:showSerName val="0"/>
          <c:showPercent val="0"/>
          <c:showBubbleSize val="0"/>
        </c:dLbls>
        <c:gapWidth val="150"/>
        <c:overlap val="100"/>
        <c:axId val="1666965743"/>
        <c:axId val="1666968623"/>
      </c:barChart>
      <c:catAx>
        <c:axId val="166696574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66968623"/>
        <c:crosses val="autoZero"/>
        <c:auto val="1"/>
        <c:lblAlgn val="ctr"/>
        <c:lblOffset val="100"/>
        <c:noMultiLvlLbl val="0"/>
      </c:catAx>
      <c:valAx>
        <c:axId val="1666968623"/>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1666965743"/>
        <c:crosses val="autoZero"/>
        <c:crossBetween val="between"/>
        <c:dispUnits>
          <c:builtInUnit val="millions"/>
          <c:dispUnitsLbl>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dispUnitsLbl>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[Mid-Year Data Source (1).xlsx]Hotel_LOST!PivotTable4</c:name>
    <c:fmtId val="29"/>
  </c:pivotSource>
  <c:chart>
    <c:autoTitleDeleted val="0"/>
    <c:pivotFmts>
      <c:pivotFmt>
        <c:idx val="0"/>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0206378514756481"/>
          <c:y val="2.7587227411145054E-2"/>
          <c:w val="0.66727506104517698"/>
          <c:h val="0.90844795634228315"/>
        </c:manualLayout>
      </c:layout>
      <c:lineChart>
        <c:grouping val="standard"/>
        <c:varyColors val="0"/>
        <c:ser>
          <c:idx val="0"/>
          <c:order val="0"/>
          <c:tx>
            <c:strRef>
              <c:f>Hotel_LOST!$B$3:$B$4</c:f>
              <c:strCache>
                <c:ptCount val="1"/>
                <c:pt idx="0">
                  <c:v>Local Option Sales Tax</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layout>
                <c:manualLayout>
                  <c:x val="-1.8933824158720334E-2"/>
                  <c:y val="0.11355242159242383"/>
                </c:manualLayout>
              </c:layout>
              <c:tx>
                <c:rich>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effectLst>
                          <a:outerShdw blurRad="38100" dist="38100" dir="2700000" algn="tl">
                            <a:srgbClr val="000000">
                              <a:alpha val="43137"/>
                            </a:srgbClr>
                          </a:outerShdw>
                        </a:effectLst>
                        <a:latin typeface="+mn-lt"/>
                        <a:ea typeface="+mn-ea"/>
                        <a:cs typeface="+mn-cs"/>
                      </a:defRPr>
                    </a:pPr>
                    <a:r>
                      <a:rPr lang="en-US" dirty="0"/>
                      <a:t>LOST</a:t>
                    </a:r>
                    <a:r>
                      <a:rPr lang="en-US" baseline="0" dirty="0"/>
                      <a:t> $</a:t>
                    </a:r>
                    <a:fld id="{CAC56A1B-7E71-41F5-B07F-84E8E4FC03B0}" type="VALUE">
                      <a:rPr lang="en-US" baseline="0" smtClean="0"/>
                      <a:pPr>
                        <a:defRPr sz="2000" b="1">
                          <a:effectLst>
                            <a:outerShdw blurRad="38100" dist="38100" dir="2700000" algn="tl">
                              <a:srgbClr val="000000">
                                <a:alpha val="43137"/>
                              </a:srgbClr>
                            </a:outerShdw>
                          </a:effectLst>
                        </a:defRPr>
                      </a:pPr>
                      <a:t>[VALUE]</a:t>
                    </a:fld>
                    <a:r>
                      <a:rPr lang="en-US" baseline="0" dirty="0"/>
                      <a:t>M</a:t>
                    </a:r>
                  </a:p>
                </c:rich>
              </c:tx>
              <c:spPr>
                <a:solidFill>
                  <a:srgbClr val="FFFFFF"/>
                </a:solidFill>
                <a:ln>
                  <a:solidFill>
                    <a:srgbClr val="002060"/>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2145605911637958"/>
                      <c:h val="0.119540509336543"/>
                    </c:manualLayout>
                  </c15:layout>
                  <c15:dlblFieldTable/>
                  <c15:showDataLabelsRange val="0"/>
                </c:ext>
                <c:ext xmlns:c16="http://schemas.microsoft.com/office/drawing/2014/chart" uri="{C3380CC4-5D6E-409C-BE32-E72D297353CC}">
                  <c16:uniqueId val="{00000000-752E-4DE6-8660-3C05ECC4F13E}"/>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Hotel_LOST!$A$5:$A$10</c:f>
              <c:strCache>
                <c:ptCount val="6"/>
                <c:pt idx="0">
                  <c:v>June 2019</c:v>
                </c:pt>
                <c:pt idx="1">
                  <c:v>June 2020</c:v>
                </c:pt>
                <c:pt idx="2">
                  <c:v>June 2021</c:v>
                </c:pt>
                <c:pt idx="3">
                  <c:v>June 2022</c:v>
                </c:pt>
                <c:pt idx="4">
                  <c:v>June 2023</c:v>
                </c:pt>
                <c:pt idx="5">
                  <c:v>June 2024</c:v>
                </c:pt>
              </c:strCache>
            </c:strRef>
          </c:cat>
          <c:val>
            <c:numRef>
              <c:f>Hotel_LOST!$B$5:$B$10</c:f>
              <c:numCache>
                <c:formatCode>_(* #,##0.00_);_(* \(#,##0.00\);_(* "-"??_);_(@_)</c:formatCode>
                <c:ptCount val="6"/>
                <c:pt idx="0">
                  <c:v>23433433.960000001</c:v>
                </c:pt>
                <c:pt idx="1">
                  <c:v>20903325.75</c:v>
                </c:pt>
                <c:pt idx="2">
                  <c:v>25691231.23</c:v>
                </c:pt>
                <c:pt idx="3">
                  <c:v>31958597.18</c:v>
                </c:pt>
                <c:pt idx="4">
                  <c:v>33022159.879999999</c:v>
                </c:pt>
                <c:pt idx="5">
                  <c:v>33681530.07</c:v>
                </c:pt>
              </c:numCache>
            </c:numRef>
          </c:val>
          <c:smooth val="0"/>
          <c:extLst>
            <c:ext xmlns:c16="http://schemas.microsoft.com/office/drawing/2014/chart" uri="{C3380CC4-5D6E-409C-BE32-E72D297353CC}">
              <c16:uniqueId val="{00000000-E6F9-4552-AC3D-157D7ED1A749}"/>
            </c:ext>
          </c:extLst>
        </c:ser>
        <c:ser>
          <c:idx val="1"/>
          <c:order val="1"/>
          <c:tx>
            <c:strRef>
              <c:f>Hotel_LOST!$C$3:$C$4</c:f>
              <c:strCache>
                <c:ptCount val="1"/>
                <c:pt idx="0">
                  <c:v>Trans-Hotel/Motel Tx Fd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5"/>
              <c:layout>
                <c:manualLayout>
                  <c:x val="-0.14165305481709289"/>
                  <c:y val="0.12080044850257857"/>
                </c:manualLayout>
              </c:layout>
              <c:tx>
                <c:rich>
                  <a:bodyPr rot="0" spcFirstLastPara="1" vertOverflow="clip" horzOverflow="clip" vert="horz" wrap="square" lIns="38100" tIns="19050" rIns="38100" bIns="19050" anchor="ctr" anchorCtr="0">
                    <a:spAutoFit/>
                  </a:bodyPr>
                  <a:lstStyle/>
                  <a:p>
                    <a:pPr algn="ctr" rtl="0">
                      <a:defRPr lang="en-US" sz="2000" b="1" i="0" u="none" strike="noStrike" kern="1200" baseline="0">
                        <a:solidFill>
                          <a:srgbClr val="000000">
                            <a:lumMod val="65000"/>
                            <a:lumOff val="35000"/>
                          </a:srgbClr>
                        </a:solidFill>
                        <a:effectLst>
                          <a:outerShdw blurRad="38100" dist="38100" dir="2700000" algn="tl">
                            <a:srgbClr val="000000">
                              <a:alpha val="43137"/>
                            </a:srgbClr>
                          </a:outerShdw>
                        </a:effectLst>
                        <a:latin typeface="+mn-lt"/>
                        <a:ea typeface="+mn-ea"/>
                        <a:cs typeface="+mn-cs"/>
                      </a:defRPr>
                    </a:pPr>
                    <a:r>
                      <a:rPr lang="en-US" baseline="0" dirty="0"/>
                      <a:t>Hotel/Motel $</a:t>
                    </a:r>
                    <a:fld id="{A5029559-4D70-4DD3-8876-5EAA3DC50AEF}" type="VALUE">
                      <a:rPr lang="en-US" baseline="0" smtClean="0"/>
                      <a:pPr algn="ctr" rtl="0">
                        <a:defRPr lang="en-US" sz="2000" b="1">
                          <a:solidFill>
                            <a:srgbClr val="000000">
                              <a:lumMod val="65000"/>
                              <a:lumOff val="35000"/>
                            </a:srgbClr>
                          </a:solidFill>
                          <a:effectLst>
                            <a:outerShdw blurRad="38100" dist="38100" dir="2700000" algn="tl">
                              <a:srgbClr val="000000">
                                <a:alpha val="43137"/>
                              </a:srgbClr>
                            </a:outerShdw>
                          </a:effectLst>
                        </a:defRPr>
                      </a:pPr>
                      <a:t>[VALUE]</a:t>
                    </a:fld>
                    <a:r>
                      <a:rPr lang="en-US" baseline="0" dirty="0"/>
                      <a:t>M</a:t>
                    </a:r>
                  </a:p>
                </c:rich>
              </c:tx>
              <c:spPr>
                <a:solidFill>
                  <a:srgbClr val="FFFFFF"/>
                </a:solidFill>
                <a:ln>
                  <a:solidFill>
                    <a:srgbClr val="0070C0"/>
                  </a:solidFill>
                </a:ln>
                <a:effectLst/>
              </c:spPr>
              <c:txPr>
                <a:bodyPr rot="0" spcFirstLastPara="1" vertOverflow="clip" horzOverflow="clip" vert="horz" wrap="square" lIns="38100" tIns="19050" rIns="38100" bIns="19050" anchor="ctr" anchorCtr="0">
                  <a:spAutoFit/>
                </a:bodyPr>
                <a:lstStyle/>
                <a:p>
                  <a:pPr algn="ctr" rtl="0">
                    <a:defRPr lang="en-US" sz="2000" b="1" i="0" u="none" strike="noStrike" kern="1200" baseline="0">
                      <a:solidFill>
                        <a:srgbClr val="000000">
                          <a:lumMod val="65000"/>
                          <a:lumOff val="35000"/>
                        </a:srgb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751463216311735"/>
                      <c:h val="0.119540509336543"/>
                    </c:manualLayout>
                  </c15:layout>
                  <c15:dlblFieldTable/>
                  <c15:showDataLabelsRange val="0"/>
                </c:ext>
                <c:ext xmlns:c16="http://schemas.microsoft.com/office/drawing/2014/chart" uri="{C3380CC4-5D6E-409C-BE32-E72D297353CC}">
                  <c16:uniqueId val="{00000001-752E-4DE6-8660-3C05ECC4F13E}"/>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0">
                <a:spAutoFit/>
              </a:bodyPr>
              <a:lstStyle/>
              <a:p>
                <a:pPr algn="ctr" rtl="0">
                  <a:defRPr lang="en-US" sz="2000" b="1" i="0" u="none" strike="noStrike" kern="1200" baseline="0">
                    <a:solidFill>
                      <a:srgbClr val="000000">
                        <a:lumMod val="65000"/>
                        <a:lumOff val="35000"/>
                      </a:srgbClr>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Hotel_LOST!$A$5:$A$10</c:f>
              <c:strCache>
                <c:ptCount val="6"/>
                <c:pt idx="0">
                  <c:v>June 2019</c:v>
                </c:pt>
                <c:pt idx="1">
                  <c:v>June 2020</c:v>
                </c:pt>
                <c:pt idx="2">
                  <c:v>June 2021</c:v>
                </c:pt>
                <c:pt idx="3">
                  <c:v>June 2022</c:v>
                </c:pt>
                <c:pt idx="4">
                  <c:v>June 2023</c:v>
                </c:pt>
                <c:pt idx="5">
                  <c:v>June 2024</c:v>
                </c:pt>
              </c:strCache>
            </c:strRef>
          </c:cat>
          <c:val>
            <c:numRef>
              <c:f>Hotel_LOST!$C$5:$C$10</c:f>
              <c:numCache>
                <c:formatCode>_(* #,##0.00_);_(* \(#,##0.00\);_(* "-"??_);_(@_)</c:formatCode>
                <c:ptCount val="6"/>
                <c:pt idx="0">
                  <c:v>5873479.6200000001</c:v>
                </c:pt>
                <c:pt idx="1">
                  <c:v>3209665.92</c:v>
                </c:pt>
                <c:pt idx="2">
                  <c:v>5306521.93</c:v>
                </c:pt>
                <c:pt idx="3">
                  <c:v>8799747.9199999999</c:v>
                </c:pt>
                <c:pt idx="4">
                  <c:v>9141818.7599999998</c:v>
                </c:pt>
                <c:pt idx="5">
                  <c:v>9195798.5099999998</c:v>
                </c:pt>
              </c:numCache>
            </c:numRef>
          </c:val>
          <c:smooth val="0"/>
          <c:extLst>
            <c:ext xmlns:c16="http://schemas.microsoft.com/office/drawing/2014/chart" uri="{C3380CC4-5D6E-409C-BE32-E72D297353CC}">
              <c16:uniqueId val="{00000001-E6F9-4552-AC3D-157D7ED1A749}"/>
            </c:ext>
          </c:extLst>
        </c:ser>
        <c:dLbls>
          <c:showLegendKey val="0"/>
          <c:showVal val="0"/>
          <c:showCatName val="0"/>
          <c:showSerName val="0"/>
          <c:showPercent val="0"/>
          <c:showBubbleSize val="0"/>
        </c:dLbls>
        <c:marker val="1"/>
        <c:smooth val="0"/>
        <c:axId val="429543791"/>
        <c:axId val="429540911"/>
      </c:lineChart>
      <c:catAx>
        <c:axId val="429543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29540911"/>
        <c:crosses val="autoZero"/>
        <c:auto val="1"/>
        <c:lblAlgn val="ctr"/>
        <c:lblOffset val="100"/>
        <c:noMultiLvlLbl val="0"/>
      </c:catAx>
      <c:valAx>
        <c:axId val="429540911"/>
        <c:scaling>
          <c:orientation val="minMax"/>
          <c:max val="35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29543791"/>
        <c:crosses val="autoZero"/>
        <c:crossBetween val="between"/>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[Mid-Year Data Source (1).xlsx]GF Exp 6-Year!PivotTable6</c:name>
    <c:fmtId val="7"/>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3001271359129506E-2"/>
          <c:y val="2.5533652421739904E-2"/>
          <c:w val="0.79501862339419249"/>
          <c:h val="0.87586002440775912"/>
        </c:manualLayout>
      </c:layout>
      <c:barChart>
        <c:barDir val="bar"/>
        <c:grouping val="stacked"/>
        <c:varyColors val="0"/>
        <c:ser>
          <c:idx val="0"/>
          <c:order val="0"/>
          <c:tx>
            <c:strRef>
              <c:f>'GF Exp 6-Year'!$N$28:$N$29</c:f>
              <c:strCache>
                <c:ptCount val="1"/>
                <c:pt idx="0">
                  <c:v>Capital Outlay</c:v>
                </c:pt>
              </c:strCache>
            </c:strRef>
          </c:tx>
          <c:spPr>
            <a:solidFill>
              <a:schemeClr val="accent1"/>
            </a:solidFill>
            <a:ln>
              <a:noFill/>
            </a:ln>
            <a:effectLst/>
          </c:spPr>
          <c:invertIfNegative val="0"/>
          <c:cat>
            <c:strRef>
              <c:f>'GF Exp 6-Year'!$M$30:$M$35</c:f>
              <c:strCache>
                <c:ptCount val="6"/>
                <c:pt idx="0">
                  <c:v>2019</c:v>
                </c:pt>
                <c:pt idx="1">
                  <c:v>2020</c:v>
                </c:pt>
                <c:pt idx="2">
                  <c:v>2021</c:v>
                </c:pt>
                <c:pt idx="3">
                  <c:v>2022</c:v>
                </c:pt>
                <c:pt idx="4">
                  <c:v>2023</c:v>
                </c:pt>
                <c:pt idx="5">
                  <c:v>2024</c:v>
                </c:pt>
              </c:strCache>
            </c:strRef>
          </c:cat>
          <c:val>
            <c:numRef>
              <c:f>'GF Exp 6-Year'!$N$30:$N$35</c:f>
              <c:numCache>
                <c:formatCode>_(* #,##0.00_);_(* \(#,##0.00\);_(* "-"??_);_(@_)</c:formatCode>
                <c:ptCount val="6"/>
                <c:pt idx="0">
                  <c:v>155547.87</c:v>
                </c:pt>
                <c:pt idx="1">
                  <c:v>145865.79999999999</c:v>
                </c:pt>
                <c:pt idx="2">
                  <c:v>0</c:v>
                </c:pt>
                <c:pt idx="3">
                  <c:v>79706.69</c:v>
                </c:pt>
                <c:pt idx="4">
                  <c:v>87050.4</c:v>
                </c:pt>
                <c:pt idx="5">
                  <c:v>164304.68</c:v>
                </c:pt>
              </c:numCache>
            </c:numRef>
          </c:val>
          <c:extLst>
            <c:ext xmlns:c16="http://schemas.microsoft.com/office/drawing/2014/chart" uri="{C3380CC4-5D6E-409C-BE32-E72D297353CC}">
              <c16:uniqueId val="{00000000-12DB-478A-ACF0-8F5359743B23}"/>
            </c:ext>
          </c:extLst>
        </c:ser>
        <c:ser>
          <c:idx val="1"/>
          <c:order val="1"/>
          <c:tx>
            <c:strRef>
              <c:f>'GF Exp 6-Year'!$O$28:$O$29</c:f>
              <c:strCache>
                <c:ptCount val="1"/>
                <c:pt idx="0">
                  <c:v>Commodities</c:v>
                </c:pt>
              </c:strCache>
            </c:strRef>
          </c:tx>
          <c:spPr>
            <a:solidFill>
              <a:schemeClr val="accent2"/>
            </a:solidFill>
            <a:ln>
              <a:noFill/>
            </a:ln>
            <a:effectLst/>
          </c:spPr>
          <c:invertIfNegative val="0"/>
          <c:cat>
            <c:strRef>
              <c:f>'GF Exp 6-Year'!$M$30:$M$35</c:f>
              <c:strCache>
                <c:ptCount val="6"/>
                <c:pt idx="0">
                  <c:v>2019</c:v>
                </c:pt>
                <c:pt idx="1">
                  <c:v>2020</c:v>
                </c:pt>
                <c:pt idx="2">
                  <c:v>2021</c:v>
                </c:pt>
                <c:pt idx="3">
                  <c:v>2022</c:v>
                </c:pt>
                <c:pt idx="4">
                  <c:v>2023</c:v>
                </c:pt>
                <c:pt idx="5">
                  <c:v>2024</c:v>
                </c:pt>
              </c:strCache>
            </c:strRef>
          </c:cat>
          <c:val>
            <c:numRef>
              <c:f>'GF Exp 6-Year'!$O$30:$O$35</c:f>
              <c:numCache>
                <c:formatCode>_(* #,##0.00_);_(* \(#,##0.00\);_(* "-"??_);_(@_)</c:formatCode>
                <c:ptCount val="6"/>
                <c:pt idx="0">
                  <c:v>2738351.68</c:v>
                </c:pt>
                <c:pt idx="1">
                  <c:v>2863554.4600000018</c:v>
                </c:pt>
                <c:pt idx="2">
                  <c:v>2490664.3099999982</c:v>
                </c:pt>
                <c:pt idx="3">
                  <c:v>3540353.1499999985</c:v>
                </c:pt>
                <c:pt idx="4">
                  <c:v>3964477.2000000016</c:v>
                </c:pt>
                <c:pt idx="5">
                  <c:v>4391320.4400000023</c:v>
                </c:pt>
              </c:numCache>
            </c:numRef>
          </c:val>
          <c:extLst>
            <c:ext xmlns:c16="http://schemas.microsoft.com/office/drawing/2014/chart" uri="{C3380CC4-5D6E-409C-BE32-E72D297353CC}">
              <c16:uniqueId val="{00000001-12DB-478A-ACF0-8F5359743B23}"/>
            </c:ext>
          </c:extLst>
        </c:ser>
        <c:ser>
          <c:idx val="2"/>
          <c:order val="2"/>
          <c:tx>
            <c:strRef>
              <c:f>'GF Exp 6-Year'!$P$28:$P$29</c:f>
              <c:strCache>
                <c:ptCount val="1"/>
                <c:pt idx="0">
                  <c:v>Interfund Transfer</c:v>
                </c:pt>
              </c:strCache>
            </c:strRef>
          </c:tx>
          <c:spPr>
            <a:solidFill>
              <a:srgbClr val="1C9438"/>
            </a:solidFill>
            <a:ln>
              <a:noFill/>
            </a:ln>
            <a:effectLst/>
          </c:spPr>
          <c:invertIfNegative val="0"/>
          <c:cat>
            <c:strRef>
              <c:f>'GF Exp 6-Year'!$M$30:$M$35</c:f>
              <c:strCache>
                <c:ptCount val="6"/>
                <c:pt idx="0">
                  <c:v>2019</c:v>
                </c:pt>
                <c:pt idx="1">
                  <c:v>2020</c:v>
                </c:pt>
                <c:pt idx="2">
                  <c:v>2021</c:v>
                </c:pt>
                <c:pt idx="3">
                  <c:v>2022</c:v>
                </c:pt>
                <c:pt idx="4">
                  <c:v>2023</c:v>
                </c:pt>
                <c:pt idx="5">
                  <c:v>2024</c:v>
                </c:pt>
              </c:strCache>
            </c:strRef>
          </c:cat>
          <c:val>
            <c:numRef>
              <c:f>'GF Exp 6-Year'!$P$30:$P$35</c:f>
              <c:numCache>
                <c:formatCode>_(* #,##0.00_);_(* \(#,##0.00\);_(* "-"??_);_(@_)</c:formatCode>
                <c:ptCount val="6"/>
                <c:pt idx="0">
                  <c:v>5497900.4800000004</c:v>
                </c:pt>
                <c:pt idx="1">
                  <c:v>7275200.8799999999</c:v>
                </c:pt>
                <c:pt idx="2">
                  <c:v>7656074.1200000001</c:v>
                </c:pt>
                <c:pt idx="3">
                  <c:v>57506392.519999996</c:v>
                </c:pt>
                <c:pt idx="4">
                  <c:v>8206251</c:v>
                </c:pt>
                <c:pt idx="5">
                  <c:v>21465819.18</c:v>
                </c:pt>
              </c:numCache>
            </c:numRef>
          </c:val>
          <c:extLst>
            <c:ext xmlns:c16="http://schemas.microsoft.com/office/drawing/2014/chart" uri="{C3380CC4-5D6E-409C-BE32-E72D297353CC}">
              <c16:uniqueId val="{00000002-12DB-478A-ACF0-8F5359743B23}"/>
            </c:ext>
          </c:extLst>
        </c:ser>
        <c:ser>
          <c:idx val="3"/>
          <c:order val="3"/>
          <c:tx>
            <c:strRef>
              <c:f>'GF Exp 6-Year'!$Q$28:$Q$29</c:f>
              <c:strCache>
                <c:ptCount val="1"/>
                <c:pt idx="0">
                  <c:v>Internal Services</c:v>
                </c:pt>
              </c:strCache>
            </c:strRef>
          </c:tx>
          <c:spPr>
            <a:solidFill>
              <a:schemeClr val="accent4"/>
            </a:solidFill>
            <a:ln>
              <a:noFill/>
            </a:ln>
            <a:effectLst/>
          </c:spPr>
          <c:invertIfNegative val="0"/>
          <c:cat>
            <c:strRef>
              <c:f>'GF Exp 6-Year'!$M$30:$M$35</c:f>
              <c:strCache>
                <c:ptCount val="6"/>
                <c:pt idx="0">
                  <c:v>2019</c:v>
                </c:pt>
                <c:pt idx="1">
                  <c:v>2020</c:v>
                </c:pt>
                <c:pt idx="2">
                  <c:v>2021</c:v>
                </c:pt>
                <c:pt idx="3">
                  <c:v>2022</c:v>
                </c:pt>
                <c:pt idx="4">
                  <c:v>2023</c:v>
                </c:pt>
                <c:pt idx="5">
                  <c:v>2024</c:v>
                </c:pt>
              </c:strCache>
            </c:strRef>
          </c:cat>
          <c:val>
            <c:numRef>
              <c:f>'GF Exp 6-Year'!$Q$30:$Q$35</c:f>
              <c:numCache>
                <c:formatCode>_(* #,##0.00_);_(* \(#,##0.00\);_(* "-"??_);_(@_)</c:formatCode>
                <c:ptCount val="6"/>
                <c:pt idx="0">
                  <c:v>11272406.540000003</c:v>
                </c:pt>
                <c:pt idx="1">
                  <c:v>12209580.300000012</c:v>
                </c:pt>
                <c:pt idx="2">
                  <c:v>14021925.670000004</c:v>
                </c:pt>
                <c:pt idx="3">
                  <c:v>14357499.54000001</c:v>
                </c:pt>
                <c:pt idx="4">
                  <c:v>14457610.359999981</c:v>
                </c:pt>
                <c:pt idx="5">
                  <c:v>15552595.180000013</c:v>
                </c:pt>
              </c:numCache>
            </c:numRef>
          </c:val>
          <c:extLst>
            <c:ext xmlns:c16="http://schemas.microsoft.com/office/drawing/2014/chart" uri="{C3380CC4-5D6E-409C-BE32-E72D297353CC}">
              <c16:uniqueId val="{00000003-12DB-478A-ACF0-8F5359743B23}"/>
            </c:ext>
          </c:extLst>
        </c:ser>
        <c:ser>
          <c:idx val="4"/>
          <c:order val="4"/>
          <c:tx>
            <c:strRef>
              <c:f>'GF Exp 6-Year'!$R$28:$R$29</c:f>
              <c:strCache>
                <c:ptCount val="1"/>
                <c:pt idx="0">
                  <c:v>Other</c:v>
                </c:pt>
              </c:strCache>
            </c:strRef>
          </c:tx>
          <c:spPr>
            <a:solidFill>
              <a:schemeClr val="accent5"/>
            </a:solidFill>
            <a:ln>
              <a:noFill/>
            </a:ln>
            <a:effectLst/>
          </c:spPr>
          <c:invertIfNegative val="0"/>
          <c:cat>
            <c:strRef>
              <c:f>'GF Exp 6-Year'!$M$30:$M$35</c:f>
              <c:strCache>
                <c:ptCount val="6"/>
                <c:pt idx="0">
                  <c:v>2019</c:v>
                </c:pt>
                <c:pt idx="1">
                  <c:v>2020</c:v>
                </c:pt>
                <c:pt idx="2">
                  <c:v>2021</c:v>
                </c:pt>
                <c:pt idx="3">
                  <c:v>2022</c:v>
                </c:pt>
                <c:pt idx="4">
                  <c:v>2023</c:v>
                </c:pt>
                <c:pt idx="5">
                  <c:v>2024</c:v>
                </c:pt>
              </c:strCache>
            </c:strRef>
          </c:cat>
          <c:val>
            <c:numRef>
              <c:f>'GF Exp 6-Year'!$R$30:$R$35</c:f>
              <c:numCache>
                <c:formatCode>_(* #,##0.00_);_(* \(#,##0.00\);_(* "-"??_);_(@_)</c:formatCode>
                <c:ptCount val="6"/>
                <c:pt idx="0">
                  <c:v>4695229.0699999984</c:v>
                </c:pt>
                <c:pt idx="1">
                  <c:v>4590769.1100000013</c:v>
                </c:pt>
                <c:pt idx="2">
                  <c:v>4274475.1400000006</c:v>
                </c:pt>
                <c:pt idx="3">
                  <c:v>4900419.3999999994</c:v>
                </c:pt>
                <c:pt idx="4">
                  <c:v>6826978.8400000026</c:v>
                </c:pt>
                <c:pt idx="5">
                  <c:v>6189993.3499999978</c:v>
                </c:pt>
              </c:numCache>
            </c:numRef>
          </c:val>
          <c:extLst>
            <c:ext xmlns:c16="http://schemas.microsoft.com/office/drawing/2014/chart" uri="{C3380CC4-5D6E-409C-BE32-E72D297353CC}">
              <c16:uniqueId val="{00000004-12DB-478A-ACF0-8F5359743B23}"/>
            </c:ext>
          </c:extLst>
        </c:ser>
        <c:ser>
          <c:idx val="5"/>
          <c:order val="5"/>
          <c:tx>
            <c:strRef>
              <c:f>'GF Exp 6-Year'!$S$28:$S$29</c:f>
              <c:strCache>
                <c:ptCount val="1"/>
                <c:pt idx="0">
                  <c:v>Outside Services</c:v>
                </c:pt>
              </c:strCache>
            </c:strRef>
          </c:tx>
          <c:spPr>
            <a:solidFill>
              <a:schemeClr val="accent6"/>
            </a:solidFill>
            <a:ln>
              <a:noFill/>
            </a:ln>
            <a:effectLst/>
          </c:spPr>
          <c:invertIfNegative val="0"/>
          <c:cat>
            <c:strRef>
              <c:f>'GF Exp 6-Year'!$M$30:$M$35</c:f>
              <c:strCache>
                <c:ptCount val="6"/>
                <c:pt idx="0">
                  <c:v>2019</c:v>
                </c:pt>
                <c:pt idx="1">
                  <c:v>2020</c:v>
                </c:pt>
                <c:pt idx="2">
                  <c:v>2021</c:v>
                </c:pt>
                <c:pt idx="3">
                  <c:v>2022</c:v>
                </c:pt>
                <c:pt idx="4">
                  <c:v>2023</c:v>
                </c:pt>
                <c:pt idx="5">
                  <c:v>2024</c:v>
                </c:pt>
              </c:strCache>
            </c:strRef>
          </c:cat>
          <c:val>
            <c:numRef>
              <c:f>'GF Exp 6-Year'!$S$30:$S$35</c:f>
              <c:numCache>
                <c:formatCode>_(* #,##0.00_);_(* \(#,##0.00\);_(* "-"??_);_(@_)</c:formatCode>
                <c:ptCount val="6"/>
                <c:pt idx="0">
                  <c:v>11867588.319999984</c:v>
                </c:pt>
                <c:pt idx="1">
                  <c:v>12340580.709999999</c:v>
                </c:pt>
                <c:pt idx="2">
                  <c:v>11582833.479999997</c:v>
                </c:pt>
                <c:pt idx="3">
                  <c:v>12215554.379999988</c:v>
                </c:pt>
                <c:pt idx="4">
                  <c:v>15676584.910000019</c:v>
                </c:pt>
                <c:pt idx="5">
                  <c:v>16099445.259999998</c:v>
                </c:pt>
              </c:numCache>
            </c:numRef>
          </c:val>
          <c:extLst>
            <c:ext xmlns:c16="http://schemas.microsoft.com/office/drawing/2014/chart" uri="{C3380CC4-5D6E-409C-BE32-E72D297353CC}">
              <c16:uniqueId val="{00000005-12DB-478A-ACF0-8F5359743B23}"/>
            </c:ext>
          </c:extLst>
        </c:ser>
        <c:ser>
          <c:idx val="6"/>
          <c:order val="6"/>
          <c:tx>
            <c:strRef>
              <c:f>'GF Exp 6-Year'!$T$28:$T$29</c:f>
              <c:strCache>
                <c:ptCount val="1"/>
                <c:pt idx="0">
                  <c:v>Personnel</c:v>
                </c:pt>
              </c:strCache>
            </c:strRef>
          </c:tx>
          <c:spPr>
            <a:solidFill>
              <a:srgbClr val="00133A"/>
            </a:solidFill>
            <a:ln>
              <a:noFill/>
            </a:ln>
            <a:effectLst/>
          </c:spPr>
          <c:invertIfNegative val="0"/>
          <c:cat>
            <c:strRef>
              <c:f>'GF Exp 6-Year'!$M$30:$M$35</c:f>
              <c:strCache>
                <c:ptCount val="6"/>
                <c:pt idx="0">
                  <c:v>2019</c:v>
                </c:pt>
                <c:pt idx="1">
                  <c:v>2020</c:v>
                </c:pt>
                <c:pt idx="2">
                  <c:v>2021</c:v>
                </c:pt>
                <c:pt idx="3">
                  <c:v>2022</c:v>
                </c:pt>
                <c:pt idx="4">
                  <c:v>2023</c:v>
                </c:pt>
                <c:pt idx="5">
                  <c:v>2024</c:v>
                </c:pt>
              </c:strCache>
            </c:strRef>
          </c:cat>
          <c:val>
            <c:numRef>
              <c:f>'GF Exp 6-Year'!$T$30:$T$35</c:f>
              <c:numCache>
                <c:formatCode>_(* #,##0.00_);_(* \(#,##0.00\);_(* "-"??_);_(@_)</c:formatCode>
                <c:ptCount val="6"/>
                <c:pt idx="0">
                  <c:v>56337794.699999958</c:v>
                </c:pt>
                <c:pt idx="1">
                  <c:v>59023925.579999931</c:v>
                </c:pt>
                <c:pt idx="2">
                  <c:v>57207801.629999883</c:v>
                </c:pt>
                <c:pt idx="3">
                  <c:v>57295012.410000056</c:v>
                </c:pt>
                <c:pt idx="4">
                  <c:v>59488898.579999961</c:v>
                </c:pt>
                <c:pt idx="5">
                  <c:v>73244544.549999952</c:v>
                </c:pt>
              </c:numCache>
            </c:numRef>
          </c:val>
          <c:extLst>
            <c:ext xmlns:c16="http://schemas.microsoft.com/office/drawing/2014/chart" uri="{C3380CC4-5D6E-409C-BE32-E72D297353CC}">
              <c16:uniqueId val="{00000006-12DB-478A-ACF0-8F5359743B23}"/>
            </c:ext>
          </c:extLst>
        </c:ser>
        <c:dLbls>
          <c:showLegendKey val="0"/>
          <c:showVal val="0"/>
          <c:showCatName val="0"/>
          <c:showSerName val="0"/>
          <c:showPercent val="0"/>
          <c:showBubbleSize val="0"/>
        </c:dLbls>
        <c:gapWidth val="150"/>
        <c:overlap val="100"/>
        <c:axId val="82687887"/>
        <c:axId val="82692687"/>
      </c:barChart>
      <c:catAx>
        <c:axId val="826878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133A"/>
                </a:solidFill>
                <a:latin typeface="+mn-lt"/>
                <a:ea typeface="+mn-ea"/>
                <a:cs typeface="+mn-cs"/>
              </a:defRPr>
            </a:pPr>
            <a:endParaRPr lang="en-US"/>
          </a:p>
        </c:txPr>
        <c:crossAx val="82692687"/>
        <c:crosses val="autoZero"/>
        <c:auto val="1"/>
        <c:lblAlgn val="ctr"/>
        <c:lblOffset val="100"/>
        <c:noMultiLvlLbl val="0"/>
      </c:catAx>
      <c:valAx>
        <c:axId val="82692687"/>
        <c:scaling>
          <c:orientation val="minMax"/>
        </c:scaling>
        <c:delete val="0"/>
        <c:axPos val="b"/>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00133A"/>
                </a:solidFill>
                <a:latin typeface="+mn-lt"/>
                <a:ea typeface="+mn-ea"/>
                <a:cs typeface="+mn-cs"/>
              </a:defRPr>
            </a:pPr>
            <a:endParaRPr lang="en-US"/>
          </a:p>
        </c:txPr>
        <c:crossAx val="82687887"/>
        <c:crosses val="autoZero"/>
        <c:crossBetween val="between"/>
        <c:dispUnits>
          <c:builtInUnit val="millions"/>
          <c:dispUnitsLbl>
            <c:spPr>
              <a:noFill/>
              <a:ln>
                <a:noFill/>
              </a:ln>
              <a:effectLst/>
            </c:spPr>
            <c:txPr>
              <a:bodyPr rot="0" spcFirstLastPara="1" vertOverflow="ellipsis" vert="horz" wrap="square" anchor="ctr" anchorCtr="1"/>
              <a:lstStyle/>
              <a:p>
                <a:pPr>
                  <a:defRPr sz="1000" b="0" i="0" u="none" strike="noStrike" kern="1200" baseline="0">
                    <a:solidFill>
                      <a:srgbClr val="00133A"/>
                    </a:solidFill>
                    <a:latin typeface="+mn-lt"/>
                    <a:ea typeface="+mn-ea"/>
                    <a:cs typeface="+mn-cs"/>
                  </a:defRPr>
                </a:pPr>
                <a:endParaRPr lang="en-US"/>
              </a:p>
            </c:txPr>
          </c:dispUnitsLbl>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[Mid-Year Data Source (1).xlsx]Enterprise Revenue!PivotTable3</c:name>
    <c:fmtId val="6"/>
  </c:pivotSource>
  <c:chart>
    <c:autoTitleDeleted val="0"/>
    <c:pivotFmts>
      <c:pivotFmt>
        <c:idx val="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'Enterprise Revenue'!$B$1</c:f>
              <c:strCache>
                <c:ptCount val="1"/>
                <c:pt idx="0">
                  <c:v>June 2023</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cat>
            <c:strRef>
              <c:f>'Enterprise Revenue'!$A$2:$A$7</c:f>
              <c:strCache>
                <c:ptCount val="5"/>
                <c:pt idx="0">
                  <c:v>Civic Center</c:v>
                </c:pt>
                <c:pt idx="1">
                  <c:v>I&amp;D Water</c:v>
                </c:pt>
                <c:pt idx="2">
                  <c:v>Parking Services</c:v>
                </c:pt>
                <c:pt idx="3">
                  <c:v>Sanitation</c:v>
                </c:pt>
                <c:pt idx="4">
                  <c:v>Water &amp; Sewer</c:v>
                </c:pt>
              </c:strCache>
            </c:strRef>
          </c:cat>
          <c:val>
            <c:numRef>
              <c:f>'Enterprise Revenue'!$B$2:$B$7</c:f>
              <c:numCache>
                <c:formatCode>_(* #,##0.00_);_(* \(#,##0.00\);_(* "-"??_);_(@_)</c:formatCode>
                <c:ptCount val="5"/>
                <c:pt idx="0">
                  <c:v>3255394.8400000003</c:v>
                </c:pt>
                <c:pt idx="1">
                  <c:v>3875599.6500000004</c:v>
                </c:pt>
                <c:pt idx="2">
                  <c:v>12288602.08</c:v>
                </c:pt>
                <c:pt idx="3">
                  <c:v>17282523.280000001</c:v>
                </c:pt>
                <c:pt idx="4">
                  <c:v>44199337.269999996</c:v>
                </c:pt>
              </c:numCache>
            </c:numRef>
          </c:val>
          <c:extLst>
            <c:ext xmlns:c16="http://schemas.microsoft.com/office/drawing/2014/chart" uri="{C3380CC4-5D6E-409C-BE32-E72D297353CC}">
              <c16:uniqueId val="{00000000-AAF9-4AF9-B8C9-6E2E367AC52D}"/>
            </c:ext>
          </c:extLst>
        </c:ser>
        <c:ser>
          <c:idx val="1"/>
          <c:order val="1"/>
          <c:tx>
            <c:strRef>
              <c:f>'Enterprise Revenue'!$C$1</c:f>
              <c:strCache>
                <c:ptCount val="1"/>
                <c:pt idx="0">
                  <c:v>June 2024</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cat>
            <c:strRef>
              <c:f>'Enterprise Revenue'!$A$2:$A$7</c:f>
              <c:strCache>
                <c:ptCount val="5"/>
                <c:pt idx="0">
                  <c:v>Civic Center</c:v>
                </c:pt>
                <c:pt idx="1">
                  <c:v>I&amp;D Water</c:v>
                </c:pt>
                <c:pt idx="2">
                  <c:v>Parking Services</c:v>
                </c:pt>
                <c:pt idx="3">
                  <c:v>Sanitation</c:v>
                </c:pt>
                <c:pt idx="4">
                  <c:v>Water &amp; Sewer</c:v>
                </c:pt>
              </c:strCache>
            </c:strRef>
          </c:cat>
          <c:val>
            <c:numRef>
              <c:f>'Enterprise Revenue'!$C$2:$C$7</c:f>
              <c:numCache>
                <c:formatCode>_(* #,##0.00_);_(* \(#,##0.00\);_(* "-"??_);_(@_)</c:formatCode>
                <c:ptCount val="5"/>
                <c:pt idx="0">
                  <c:v>1017312.7200000003</c:v>
                </c:pt>
                <c:pt idx="1">
                  <c:v>4582766.63</c:v>
                </c:pt>
                <c:pt idx="2">
                  <c:v>12379664.959999995</c:v>
                </c:pt>
                <c:pt idx="3">
                  <c:v>19283861.73</c:v>
                </c:pt>
                <c:pt idx="4">
                  <c:v>44238776.57</c:v>
                </c:pt>
              </c:numCache>
            </c:numRef>
          </c:val>
          <c:extLst>
            <c:ext xmlns:c16="http://schemas.microsoft.com/office/drawing/2014/chart" uri="{C3380CC4-5D6E-409C-BE32-E72D297353CC}">
              <c16:uniqueId val="{00000001-AAF9-4AF9-B8C9-6E2E367AC52D}"/>
            </c:ext>
          </c:extLst>
        </c:ser>
        <c:dLbls>
          <c:showLegendKey val="0"/>
          <c:showVal val="0"/>
          <c:showCatName val="0"/>
          <c:showSerName val="0"/>
          <c:showPercent val="0"/>
          <c:showBubbleSize val="0"/>
        </c:dLbls>
        <c:gapWidth val="150"/>
        <c:shape val="box"/>
        <c:axId val="942596383"/>
        <c:axId val="942585823"/>
        <c:axId val="0"/>
      </c:bar3DChart>
      <c:catAx>
        <c:axId val="94259638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2"/>
                </a:solidFill>
                <a:effectLst>
                  <a:outerShdw blurRad="38100" dist="38100" dir="2700000" algn="tl">
                    <a:srgbClr val="000000">
                      <a:alpha val="43137"/>
                    </a:srgbClr>
                  </a:outerShdw>
                </a:effectLst>
                <a:latin typeface="+mn-lt"/>
                <a:ea typeface="+mn-ea"/>
                <a:cs typeface="+mn-cs"/>
              </a:defRPr>
            </a:pPr>
            <a:endParaRPr lang="en-US"/>
          </a:p>
        </c:txPr>
        <c:crossAx val="942585823"/>
        <c:crosses val="autoZero"/>
        <c:auto val="1"/>
        <c:lblAlgn val="ctr"/>
        <c:lblOffset val="100"/>
        <c:noMultiLvlLbl val="0"/>
      </c:catAx>
      <c:valAx>
        <c:axId val="942585823"/>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942596383"/>
        <c:crosses val="autoZero"/>
        <c:crossBetween val="between"/>
        <c:dispUnits>
          <c:builtInUnit val="millions"/>
          <c:dispUnitsLbl>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dispUnitsLbl>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[Mid-Year Data Source (1).xlsx]Enterprise Expense!PivotTable1</c:name>
    <c:fmtId val="14"/>
  </c:pivotSource>
  <c:chart>
    <c:autoTitleDeleted val="0"/>
    <c:pivotFmts>
      <c:pivotFmt>
        <c:idx val="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'Enterprise Expense'!$M$2</c:f>
              <c:strCache>
                <c:ptCount val="1"/>
                <c:pt idx="0">
                  <c:v>June 2023</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cat>
            <c:strRef>
              <c:f>'Enterprise Expense'!$L$3:$L$8</c:f>
              <c:strCache>
                <c:ptCount val="5"/>
                <c:pt idx="0">
                  <c:v>Civic Center</c:v>
                </c:pt>
                <c:pt idx="1">
                  <c:v>I&amp;D Water</c:v>
                </c:pt>
                <c:pt idx="2">
                  <c:v>Parking Services</c:v>
                </c:pt>
                <c:pt idx="3">
                  <c:v>Sanitation</c:v>
                </c:pt>
                <c:pt idx="4">
                  <c:v>Water &amp; Sewer</c:v>
                </c:pt>
              </c:strCache>
            </c:strRef>
          </c:cat>
          <c:val>
            <c:numRef>
              <c:f>'Enterprise Expense'!$M$3:$M$8</c:f>
              <c:numCache>
                <c:formatCode>_(* #,##0.00_);_(* \(#,##0.00\);_(* "-"??_);_(@_)</c:formatCode>
                <c:ptCount val="5"/>
                <c:pt idx="0">
                  <c:v>2819121.44</c:v>
                </c:pt>
                <c:pt idx="1">
                  <c:v>4432993.46</c:v>
                </c:pt>
                <c:pt idx="2">
                  <c:v>8051711.4699999997</c:v>
                </c:pt>
                <c:pt idx="3">
                  <c:v>17877149.859999999</c:v>
                </c:pt>
                <c:pt idx="4">
                  <c:v>27554069.650000002</c:v>
                </c:pt>
              </c:numCache>
            </c:numRef>
          </c:val>
          <c:extLst>
            <c:ext xmlns:c16="http://schemas.microsoft.com/office/drawing/2014/chart" uri="{C3380CC4-5D6E-409C-BE32-E72D297353CC}">
              <c16:uniqueId val="{00000000-F091-49E8-8B92-F991F41356D0}"/>
            </c:ext>
          </c:extLst>
        </c:ser>
        <c:ser>
          <c:idx val="1"/>
          <c:order val="1"/>
          <c:tx>
            <c:strRef>
              <c:f>'Enterprise Expense'!$N$2</c:f>
              <c:strCache>
                <c:ptCount val="1"/>
                <c:pt idx="0">
                  <c:v>June 2024</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cat>
            <c:strRef>
              <c:f>'Enterprise Expense'!$L$3:$L$8</c:f>
              <c:strCache>
                <c:ptCount val="5"/>
                <c:pt idx="0">
                  <c:v>Civic Center</c:v>
                </c:pt>
                <c:pt idx="1">
                  <c:v>I&amp;D Water</c:v>
                </c:pt>
                <c:pt idx="2">
                  <c:v>Parking Services</c:v>
                </c:pt>
                <c:pt idx="3">
                  <c:v>Sanitation</c:v>
                </c:pt>
                <c:pt idx="4">
                  <c:v>Water &amp; Sewer</c:v>
                </c:pt>
              </c:strCache>
            </c:strRef>
          </c:cat>
          <c:val>
            <c:numRef>
              <c:f>'Enterprise Expense'!$N$3:$N$8</c:f>
              <c:numCache>
                <c:formatCode>_(* #,##0.00_);_(* \(#,##0.00\);_(* "-"??_);_(@_)</c:formatCode>
                <c:ptCount val="5"/>
                <c:pt idx="0">
                  <c:v>2708862.9099999997</c:v>
                </c:pt>
                <c:pt idx="1">
                  <c:v>5222789.1300000008</c:v>
                </c:pt>
                <c:pt idx="2">
                  <c:v>10153361.640000001</c:v>
                </c:pt>
                <c:pt idx="3">
                  <c:v>20109078.620000005</c:v>
                </c:pt>
                <c:pt idx="4">
                  <c:v>31455581.749999996</c:v>
                </c:pt>
              </c:numCache>
            </c:numRef>
          </c:val>
          <c:extLst>
            <c:ext xmlns:c16="http://schemas.microsoft.com/office/drawing/2014/chart" uri="{C3380CC4-5D6E-409C-BE32-E72D297353CC}">
              <c16:uniqueId val="{00000001-F091-49E8-8B92-F991F41356D0}"/>
            </c:ext>
          </c:extLst>
        </c:ser>
        <c:dLbls>
          <c:showLegendKey val="0"/>
          <c:showVal val="0"/>
          <c:showCatName val="0"/>
          <c:showSerName val="0"/>
          <c:showPercent val="0"/>
          <c:showBubbleSize val="0"/>
        </c:dLbls>
        <c:gapWidth val="150"/>
        <c:shape val="box"/>
        <c:axId val="366422768"/>
        <c:axId val="366419888"/>
        <c:axId val="0"/>
      </c:bar3DChart>
      <c:catAx>
        <c:axId val="3664227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2"/>
                </a:solidFill>
                <a:effectLst>
                  <a:outerShdw blurRad="38100" dist="38100" dir="2700000" algn="tl">
                    <a:srgbClr val="000000">
                      <a:alpha val="43137"/>
                    </a:srgbClr>
                  </a:outerShdw>
                </a:effectLst>
                <a:latin typeface="+mn-lt"/>
                <a:ea typeface="+mn-ea"/>
                <a:cs typeface="+mn-cs"/>
              </a:defRPr>
            </a:pPr>
            <a:endParaRPr lang="en-US"/>
          </a:p>
        </c:txPr>
        <c:crossAx val="366419888"/>
        <c:crosses val="autoZero"/>
        <c:auto val="1"/>
        <c:lblAlgn val="ctr"/>
        <c:lblOffset val="100"/>
        <c:noMultiLvlLbl val="0"/>
      </c:catAx>
      <c:valAx>
        <c:axId val="366419888"/>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66422768"/>
        <c:crosses val="autoZero"/>
        <c:crossBetween val="between"/>
        <c:dispUnits>
          <c:builtInUnit val="millions"/>
          <c:dispUnitsLbl>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dispUnitsLbl>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817536028582646E-2"/>
          <c:y val="4.4901636504571012E-2"/>
          <c:w val="0.91759654750618891"/>
          <c:h val="0.81749437031202066"/>
        </c:manualLayout>
      </c:layout>
      <c:lineChart>
        <c:grouping val="standard"/>
        <c:varyColors val="0"/>
        <c:ser>
          <c:idx val="0"/>
          <c:order val="0"/>
          <c:marker>
            <c:symbol val="circle"/>
            <c:size val="5"/>
            <c:spPr>
              <a:solidFill>
                <a:schemeClr val="accent1"/>
              </a:solidFill>
              <a:ln w="9525">
                <a:solidFill>
                  <a:schemeClr val="accent1"/>
                </a:solidFill>
              </a:ln>
              <a:effectLst/>
            </c:spPr>
          </c:marker>
          <c:cat>
            <c:numRef>
              <c:f>'[Millage Rates Source Document.xlsx]Millage Rates'!$A$8:$A$31</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'[Millage Rates Source Document.xlsx]Millage Rates'!$A$4:$A$27</c:f>
              <c:numCache>
                <c:formatCode>General</c:formatCode>
                <c:ptCount val="2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numCache>
            </c:numRef>
          </c:val>
          <c:smooth val="0"/>
          <c:extLst>
            <c:ext xmlns:c16="http://schemas.microsoft.com/office/drawing/2014/chart" uri="{C3380CC4-5D6E-409C-BE32-E72D297353CC}">
              <c16:uniqueId val="{00000000-86A6-457B-93F6-6EB654BF2E94}"/>
            </c:ext>
          </c:extLst>
        </c:ser>
        <c:ser>
          <c:idx val="1"/>
          <c:order val="1"/>
          <c:spPr>
            <a:ln>
              <a:solidFill>
                <a:srgbClr val="002060"/>
              </a:solidFill>
            </a:ln>
          </c:spPr>
          <c:marker>
            <c:symbol val="circle"/>
            <c:size val="5"/>
            <c:spPr>
              <a:solidFill>
                <a:srgbClr val="002060"/>
              </a:solidFill>
              <a:ln w="6350">
                <a:solidFill>
                  <a:schemeClr val="tx2"/>
                </a:solidFill>
              </a:ln>
            </c:spPr>
          </c:marker>
          <c:dPt>
            <c:idx val="23"/>
            <c:marker>
              <c:spPr>
                <a:solidFill>
                  <a:srgbClr val="0070C0">
                    <a:lumMod val="60000"/>
                    <a:lumOff val="40000"/>
                  </a:srgbClr>
                </a:solidFill>
                <a:ln w="6350">
                  <a:solidFill>
                    <a:schemeClr val="accent6">
                      <a:lumMod val="75000"/>
                    </a:schemeClr>
                  </a:solidFill>
                </a:ln>
              </c:spPr>
            </c:marker>
            <c:bubble3D val="0"/>
            <c:spPr>
              <a:ln>
                <a:solidFill>
                  <a:srgbClr val="0070C0">
                    <a:lumMod val="60000"/>
                    <a:lumOff val="40000"/>
                  </a:srgbClr>
                </a:solidFill>
                <a:prstDash val="sysDot"/>
              </a:ln>
            </c:spPr>
            <c:extLst>
              <c:ext xmlns:c16="http://schemas.microsoft.com/office/drawing/2014/chart" uri="{C3380CC4-5D6E-409C-BE32-E72D297353CC}">
                <c16:uniqueId val="{00000002-86A6-457B-93F6-6EB654BF2E94}"/>
              </c:ext>
            </c:extLst>
          </c:dPt>
          <c:dLbls>
            <c:dLbl>
              <c:idx val="23"/>
              <c:layout>
                <c:manualLayout>
                  <c:x val="-5.8093625654054735E-3"/>
                  <c:y val="4.424397669352724E-2"/>
                </c:manualLayout>
              </c:layout>
              <c:tx>
                <c:rich>
                  <a:bodyPr wrap="square" lIns="38100" tIns="19050" rIns="38100" bIns="19050" anchor="ctr">
                    <a:noAutofit/>
                  </a:bodyPr>
                  <a:lstStyle/>
                  <a:p>
                    <a:pPr>
                      <a:defRPr sz="2000">
                        <a:solidFill>
                          <a:schemeClr val="bg1"/>
                        </a:solidFill>
                      </a:defRPr>
                    </a:pPr>
                    <a:fld id="{D83C4007-D077-4014-89EC-764ED9B9EEC8}" type="VALUE">
                      <a:rPr lang="en-US" sz="2000" baseline="0" smtClean="0">
                        <a:solidFill>
                          <a:schemeClr val="bg1"/>
                        </a:solidFill>
                      </a:rPr>
                      <a:pPr>
                        <a:defRPr sz="2000">
                          <a:solidFill>
                            <a:schemeClr val="bg1"/>
                          </a:solidFill>
                        </a:defRPr>
                      </a:pPr>
                      <a:t>[VALUE]</a:t>
                    </a:fld>
                    <a:endParaRPr lang="en-US"/>
                  </a:p>
                </c:rich>
              </c:tx>
              <c:spPr>
                <a:solidFill>
                  <a:srgbClr val="0070C0">
                    <a:lumMod val="60000"/>
                    <a:lumOff val="40000"/>
                  </a:srgbClr>
                </a:solidFill>
                <a:ln w="3175">
                  <a:solidFill>
                    <a:srgbClr val="428010"/>
                  </a:solidFill>
                </a:ln>
                <a:effectLst>
                  <a:glow rad="101600">
                    <a:srgbClr val="428010">
                      <a:alpha val="16000"/>
                    </a:srgbClr>
                  </a:glow>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upArrowCallout">
                      <a:avLst/>
                    </a:prstGeom>
                  </c15:spPr>
                  <c15:layout>
                    <c:manualLayout>
                      <c:w val="8.1941973845289118E-2"/>
                      <c:h val="9.4824170836716307E-2"/>
                    </c:manualLayout>
                  </c15:layout>
                  <c15:dlblFieldTable/>
                  <c15:showDataLabelsRange val="0"/>
                </c:ext>
                <c:ext xmlns:c16="http://schemas.microsoft.com/office/drawing/2014/chart" uri="{C3380CC4-5D6E-409C-BE32-E72D297353CC}">
                  <c16:uniqueId val="{00000002-86A6-457B-93F6-6EB654BF2E94}"/>
                </c:ext>
              </c:extLst>
            </c:dLbl>
            <c:spPr>
              <a:solidFill>
                <a:srgbClr val="0070C0">
                  <a:lumMod val="60000"/>
                  <a:lumOff val="40000"/>
                </a:srgbClr>
              </a:solidFill>
              <a:ln w="3175">
                <a:solidFill>
                  <a:srgbClr val="428010"/>
                </a:solidFill>
              </a:ln>
            </c:spPr>
            <c:txPr>
              <a:bodyPr/>
              <a:lstStyle/>
              <a:p>
                <a:pPr>
                  <a:defRPr sz="2000">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upArrowCallout">
                    <a:avLst/>
                  </a:prstGeom>
                </c15:spPr>
                <c15:showLeaderLines val="0"/>
              </c:ext>
            </c:extLst>
          </c:dLbls>
          <c:trendline>
            <c:spPr>
              <a:ln w="15875" cmpd="sng">
                <a:solidFill>
                  <a:srgbClr val="FF0000"/>
                </a:solidFill>
                <a:prstDash val="sysDash"/>
              </a:ln>
            </c:spPr>
            <c:trendlineType val="linear"/>
            <c:dispRSqr val="0"/>
            <c:dispEq val="0"/>
          </c:trendline>
          <c:cat>
            <c:numRef>
              <c:f>'[Millage Rates Source Document.xlsx]Millage Rates'!$A$8:$A$31</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'[Millage Rates Source Document.xlsx]Millage Rates'!$B$8:$B$31</c:f>
              <c:numCache>
                <c:formatCode>0.00</c:formatCode>
                <c:ptCount val="24"/>
                <c:pt idx="0">
                  <c:v>13.5</c:v>
                </c:pt>
                <c:pt idx="1">
                  <c:v>13.3</c:v>
                </c:pt>
                <c:pt idx="2">
                  <c:v>13.3</c:v>
                </c:pt>
                <c:pt idx="3">
                  <c:v>13.1</c:v>
                </c:pt>
                <c:pt idx="4">
                  <c:v>12.9</c:v>
                </c:pt>
                <c:pt idx="5">
                  <c:v>12.7</c:v>
                </c:pt>
                <c:pt idx="6">
                  <c:v>12.5</c:v>
                </c:pt>
                <c:pt idx="7">
                  <c:v>12.5</c:v>
                </c:pt>
                <c:pt idx="8">
                  <c:v>12.5</c:v>
                </c:pt>
                <c:pt idx="9">
                  <c:v>13</c:v>
                </c:pt>
                <c:pt idx="10">
                  <c:v>12.5</c:v>
                </c:pt>
                <c:pt idx="11">
                  <c:v>12.5</c:v>
                </c:pt>
                <c:pt idx="12">
                  <c:v>12.48</c:v>
                </c:pt>
                <c:pt idx="13">
                  <c:v>12.48</c:v>
                </c:pt>
                <c:pt idx="14">
                  <c:v>12.48</c:v>
                </c:pt>
                <c:pt idx="15">
                  <c:v>12.48</c:v>
                </c:pt>
                <c:pt idx="16">
                  <c:v>12.48</c:v>
                </c:pt>
                <c:pt idx="17">
                  <c:v>13.4</c:v>
                </c:pt>
                <c:pt idx="18">
                  <c:v>12.86</c:v>
                </c:pt>
                <c:pt idx="19">
                  <c:v>12.74</c:v>
                </c:pt>
                <c:pt idx="20">
                  <c:v>12.739000000000001</c:v>
                </c:pt>
                <c:pt idx="21">
                  <c:v>12.2</c:v>
                </c:pt>
                <c:pt idx="22">
                  <c:v>12.2</c:v>
                </c:pt>
                <c:pt idx="23">
                  <c:v>12.2</c:v>
                </c:pt>
              </c:numCache>
            </c:numRef>
          </c:val>
          <c:smooth val="0"/>
          <c:extLst>
            <c:ext xmlns:c16="http://schemas.microsoft.com/office/drawing/2014/chart" uri="{C3380CC4-5D6E-409C-BE32-E72D297353CC}">
              <c16:uniqueId val="{00000004-86A6-457B-93F6-6EB654BF2E94}"/>
            </c:ext>
          </c:extLst>
        </c:ser>
        <c:dLbls>
          <c:showLegendKey val="0"/>
          <c:showVal val="0"/>
          <c:showCatName val="0"/>
          <c:showSerName val="0"/>
          <c:showPercent val="0"/>
          <c:showBubbleSize val="0"/>
        </c:dLbls>
        <c:marker val="1"/>
        <c:smooth val="0"/>
        <c:axId val="491648280"/>
        <c:axId val="1"/>
      </c:lineChart>
      <c:catAx>
        <c:axId val="491648280"/>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5400000" vert="horz"/>
          <a:lstStyle/>
          <a:p>
            <a:pPr>
              <a:defRPr sz="1400" b="1">
                <a:effectLst>
                  <a:outerShdw blurRad="38100" dist="38100" dir="2700000" algn="tl">
                    <a:srgbClr val="000000">
                      <a:alpha val="43137"/>
                    </a:srgbClr>
                  </a:outerShdw>
                </a:effectLst>
              </a:defRPr>
            </a:pPr>
            <a:endParaRPr lang="en-US"/>
          </a:p>
        </c:txPr>
        <c:crossAx val="1"/>
        <c:crosses val="autoZero"/>
        <c:auto val="0"/>
        <c:lblAlgn val="ctr"/>
        <c:lblOffset val="100"/>
        <c:tickLblSkip val="1"/>
        <c:noMultiLvlLbl val="1"/>
      </c:catAx>
      <c:valAx>
        <c:axId val="1"/>
        <c:scaling>
          <c:orientation val="minMax"/>
          <c:max val="14"/>
          <c:min val="12"/>
        </c:scaling>
        <c:delete val="0"/>
        <c:axPos val="l"/>
        <c:majorGridlines>
          <c:spPr>
            <a:ln w="9525" cap="flat" cmpd="sng" algn="ctr">
              <a:solidFill>
                <a:schemeClr val="tx1"/>
              </a:solidFill>
              <a:round/>
            </a:ln>
            <a:effectLst/>
          </c:spPr>
        </c:majorGridlines>
        <c:numFmt formatCode="#,##0.00" sourceLinked="0"/>
        <c:majorTickMark val="none"/>
        <c:minorTickMark val="none"/>
        <c:tickLblPos val="nextTo"/>
        <c:spPr>
          <a:ln w="6350">
            <a:noFill/>
          </a:ln>
        </c:spPr>
        <c:txPr>
          <a:bodyPr rot="0" vert="horz"/>
          <a:lstStyle/>
          <a:p>
            <a:pPr>
              <a:defRPr sz="1400" b="1">
                <a:effectLst>
                  <a:outerShdw blurRad="38100" dist="38100" dir="2700000" algn="tl">
                    <a:srgbClr val="000000">
                      <a:alpha val="43137"/>
                    </a:srgbClr>
                  </a:outerShdw>
                </a:effectLst>
              </a:defRPr>
            </a:pPr>
            <a:endParaRPr lang="en-US"/>
          </a:p>
        </c:txPr>
        <c:crossAx val="491648280"/>
        <c:crosses val="autoZero"/>
        <c:crossBetween val="between"/>
        <c:majorUnit val="0.5"/>
      </c:valAx>
      <c:spPr>
        <a:solidFill>
          <a:schemeClr val="bg1"/>
        </a:solidFill>
        <a:ln w="3175">
          <a:solidFill>
            <a:schemeClr val="tx1">
              <a:lumMod val="50000"/>
              <a:lumOff val="50000"/>
            </a:schemeClr>
          </a:solidFill>
        </a:ln>
        <a:effectLst/>
      </c:spPr>
    </c:plotArea>
    <c:plotVisOnly val="1"/>
    <c:dispBlanksAs val="gap"/>
    <c:showDLblsOverMax val="0"/>
  </c:chart>
  <c:spPr>
    <a:solidFill>
      <a:schemeClr val="bg1"/>
    </a:solidFill>
    <a:ln w="12700" cap="flat" cmpd="thickThin" algn="ctr">
      <a:solidFill>
        <a:sysClr val="windowText" lastClr="000000"/>
      </a:solidFill>
      <a:round/>
    </a:ln>
    <a:effectLst/>
    <a:scene3d>
      <a:camera prst="orthographicFront"/>
      <a:lightRig rig="threePt" dir="t"/>
    </a:scene3d>
    <a:sp3d>
      <a:bevelT w="190500" h="38100"/>
    </a:sp3d>
  </c:spPr>
  <c:txPr>
    <a:bodyPr/>
    <a:lstStyle/>
    <a:p>
      <a:pPr>
        <a:defRPr sz="1050" b="0" i="0" u="none" strike="noStrike" baseline="0">
          <a:solidFill>
            <a:srgbClr val="000000"/>
          </a:solidFill>
          <a:latin typeface="Century Gothic" panose="020B0502020202020204" pitchFamily="34" charset="0"/>
          <a:ea typeface="Calibri"/>
          <a:cs typeface="Calibri"/>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DDB363-9E20-4583-8FC5-97E62BD7294F}" type="datetimeFigureOut">
              <a:rPr lang="en-US" smtClean="0"/>
              <a:t>7/23/2024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E307C84-2B47-4A09-BB0D-7B99B0932444}" type="slidenum">
              <a:rPr lang="en-US" smtClean="0"/>
              <a:t>‹#›</a:t>
            </a:fld>
            <a:endParaRPr lang="en-US"/>
          </a:p>
        </p:txBody>
      </p:sp>
    </p:spTree>
    <p:extLst>
      <p:ext uri="{BB962C8B-B14F-4D97-AF65-F5344CB8AC3E}">
        <p14:creationId xmlns:p14="http://schemas.microsoft.com/office/powerpoint/2010/main" val="3050752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085FAE-B61F-4FCE-802C-B99371766BAD}" type="slidenum">
              <a:rPr lang="en-US" smtClean="0"/>
              <a:t>1</a:t>
            </a:fld>
            <a:endParaRPr lang="en-US"/>
          </a:p>
        </p:txBody>
      </p:sp>
    </p:spTree>
    <p:extLst>
      <p:ext uri="{BB962C8B-B14F-4D97-AF65-F5344CB8AC3E}">
        <p14:creationId xmlns:p14="http://schemas.microsoft.com/office/powerpoint/2010/main" val="2426507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reviewed the revenue flows in, let’s look at the other side of the coin, which is cash going out.  When we look at how our operating costs are performing through the first six months of 2024 as compared to the two prior fiscal periods, we can start to see trends in how the our operations are impacted, specially with the most recent investment in Team Savannah.  The FY24 budget included a structural shift in our compensation plan that moved Team Savannah members to their target salaries based on days in the position. Our investment is quite evident when comparing personnel numbers in the previous 2 years vs this 2024. This year we have spent $15M more in personnel services than 2022 and more than any other year prior.</a:t>
            </a:r>
          </a:p>
        </p:txBody>
      </p:sp>
      <p:sp>
        <p:nvSpPr>
          <p:cNvPr id="4" name="Slide Number Placeholder 3"/>
          <p:cNvSpPr>
            <a:spLocks noGrp="1"/>
          </p:cNvSpPr>
          <p:nvPr>
            <p:ph type="sldNum" sz="quarter" idx="5"/>
          </p:nvPr>
        </p:nvSpPr>
        <p:spPr/>
        <p:txBody>
          <a:bodyPr/>
          <a:lstStyle/>
          <a:p>
            <a:fld id="{2E307C84-2B47-4A09-BB0D-7B99B0932444}" type="slidenum">
              <a:rPr lang="en-US" smtClean="0"/>
              <a:t>12</a:t>
            </a:fld>
            <a:endParaRPr lang="en-US"/>
          </a:p>
        </p:txBody>
      </p:sp>
    </p:spTree>
    <p:extLst>
      <p:ext uri="{BB962C8B-B14F-4D97-AF65-F5344CB8AC3E}">
        <p14:creationId xmlns:p14="http://schemas.microsoft.com/office/powerpoint/2010/main" val="327726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Personnel costs continue to be the largest of expense of the General Fund. As to June 30, 2024, the General Fund expended approximately $73M or 53% of total expenses on personnel cost to include salaries and wages, overtimes, and benefit costs.  The past five-years has demonstrated this is the nature of our business and will continue as the City of Savannah continue to make strives to attract and retain the most qualified workforce.  Our second largest expense category includes our interfund transfer expenses. In the first half of fiscal year 2024, the General Fund has transferred $11M to the Capital Improvement Fund, $2.5M to the Affordable Housing Fund, and another $312K to Housing Savannah.</a:t>
            </a:r>
          </a:p>
        </p:txBody>
      </p:sp>
      <p:sp>
        <p:nvSpPr>
          <p:cNvPr id="4" name="Slide Number Placeholder 3"/>
          <p:cNvSpPr>
            <a:spLocks noGrp="1"/>
          </p:cNvSpPr>
          <p:nvPr>
            <p:ph type="sldNum" sz="quarter" idx="5"/>
          </p:nvPr>
        </p:nvSpPr>
        <p:spPr/>
        <p:txBody>
          <a:bodyPr/>
          <a:lstStyle/>
          <a:p>
            <a:fld id="{2E307C84-2B47-4A09-BB0D-7B99B0932444}" type="slidenum">
              <a:rPr lang="en-US" smtClean="0"/>
              <a:t>13</a:t>
            </a:fld>
            <a:endParaRPr lang="en-US"/>
          </a:p>
        </p:txBody>
      </p:sp>
    </p:spTree>
    <p:extLst>
      <p:ext uri="{BB962C8B-B14F-4D97-AF65-F5344CB8AC3E}">
        <p14:creationId xmlns:p14="http://schemas.microsoft.com/office/powerpoint/2010/main" val="2425634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Enterprise Funds growth through the first half of 2024 is overall nominal when compared to 2023. Overall collection is $81.5M in 2024 vs $81M in 2023, which the Sanitation Fund indicating the most growth at a 12% increase. Unfortunately, on the other hand, the Civic Center Fund is experiencing a 69% decrease when compared to 2023, primarily driven by the newly executed Hotel/Motel agreement, which eliminated the Civic Center as recipient of the taxes collected.</a:t>
            </a:r>
          </a:p>
        </p:txBody>
      </p:sp>
      <p:sp>
        <p:nvSpPr>
          <p:cNvPr id="4" name="Slide Number Placeholder 3"/>
          <p:cNvSpPr>
            <a:spLocks noGrp="1"/>
          </p:cNvSpPr>
          <p:nvPr>
            <p:ph type="sldNum" sz="quarter" idx="5"/>
          </p:nvPr>
        </p:nvSpPr>
        <p:spPr/>
        <p:txBody>
          <a:bodyPr/>
          <a:lstStyle/>
          <a:p>
            <a:fld id="{2E307C84-2B47-4A09-BB0D-7B99B0932444}" type="slidenum">
              <a:rPr lang="en-US" smtClean="0"/>
              <a:t>14</a:t>
            </a:fld>
            <a:endParaRPr lang="en-US"/>
          </a:p>
        </p:txBody>
      </p:sp>
    </p:spTree>
    <p:extLst>
      <p:ext uri="{BB962C8B-B14F-4D97-AF65-F5344CB8AC3E}">
        <p14:creationId xmlns:p14="http://schemas.microsoft.com/office/powerpoint/2010/main" val="3827349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085FAE-B61F-4FCE-802C-B99371766BAD}" type="slidenum">
              <a:rPr lang="en-US" smtClean="0"/>
              <a:t>16</a:t>
            </a:fld>
            <a:endParaRPr lang="en-US"/>
          </a:p>
        </p:txBody>
      </p:sp>
    </p:spTree>
    <p:extLst>
      <p:ext uri="{BB962C8B-B14F-4D97-AF65-F5344CB8AC3E}">
        <p14:creationId xmlns:p14="http://schemas.microsoft.com/office/powerpoint/2010/main" val="2957741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208543-6A99-C548-94FB-31322218FF9E}" type="slidenum">
              <a:rPr lang="en-US" smtClean="0"/>
              <a:t>21</a:t>
            </a:fld>
            <a:endParaRPr lang="en-US"/>
          </a:p>
        </p:txBody>
      </p:sp>
    </p:spTree>
    <p:extLst>
      <p:ext uri="{BB962C8B-B14F-4D97-AF65-F5344CB8AC3E}">
        <p14:creationId xmlns:p14="http://schemas.microsoft.com/office/powerpoint/2010/main" val="289223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December 2023, Council adopted the FY24 Budget, which included 69.97 new positions, $275M of General Fund spending, where the millage rate remained at 12.200, which estimated property tax collection of $100M and there were no draw on the General Fund reserves. The budget also included $80M of planned spending for capital improvement projects. </a:t>
            </a:r>
            <a:br>
              <a:rPr lang="en-US" dirty="0"/>
            </a:br>
            <a:r>
              <a:rPr lang="en-US" dirty="0"/>
              <a:t> The budgeted included the financial, human, and capital resources dedicated to advancing Council’s priorities and the collective goals of our community. </a:t>
            </a:r>
          </a:p>
        </p:txBody>
      </p:sp>
      <p:sp>
        <p:nvSpPr>
          <p:cNvPr id="4" name="Slide Number Placeholder 3"/>
          <p:cNvSpPr>
            <a:spLocks noGrp="1"/>
          </p:cNvSpPr>
          <p:nvPr>
            <p:ph type="sldNum" sz="quarter" idx="5"/>
          </p:nvPr>
        </p:nvSpPr>
        <p:spPr/>
        <p:txBody>
          <a:bodyPr/>
          <a:lstStyle/>
          <a:p>
            <a:fld id="{2E307C84-2B47-4A09-BB0D-7B99B0932444}" type="slidenum">
              <a:rPr lang="en-US" smtClean="0"/>
              <a:t>3</a:t>
            </a:fld>
            <a:endParaRPr lang="en-US"/>
          </a:p>
        </p:txBody>
      </p:sp>
    </p:spTree>
    <p:extLst>
      <p:ext uri="{BB962C8B-B14F-4D97-AF65-F5344CB8AC3E}">
        <p14:creationId xmlns:p14="http://schemas.microsoft.com/office/powerpoint/2010/main" val="249854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 all, Council adopted at budget of $560.7M citywide balanced with expenses which strengthening our foundations and positioning us strategically to meet the current and future demands of our growing City. </a:t>
            </a:r>
          </a:p>
        </p:txBody>
      </p:sp>
      <p:sp>
        <p:nvSpPr>
          <p:cNvPr id="4" name="Slide Number Placeholder 3"/>
          <p:cNvSpPr>
            <a:spLocks noGrp="1"/>
          </p:cNvSpPr>
          <p:nvPr>
            <p:ph type="sldNum" sz="quarter" idx="5"/>
          </p:nvPr>
        </p:nvSpPr>
        <p:spPr/>
        <p:txBody>
          <a:bodyPr/>
          <a:lstStyle/>
          <a:p>
            <a:fld id="{2E307C84-2B47-4A09-BB0D-7B99B0932444}" type="slidenum">
              <a:rPr lang="en-US" smtClean="0"/>
              <a:t>4</a:t>
            </a:fld>
            <a:endParaRPr lang="en-US"/>
          </a:p>
        </p:txBody>
      </p:sp>
    </p:spTree>
    <p:extLst>
      <p:ext uri="{BB962C8B-B14F-4D97-AF65-F5344CB8AC3E}">
        <p14:creationId xmlns:p14="http://schemas.microsoft.com/office/powerpoint/2010/main" val="4054319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kern="100" dirty="0">
                <a:latin typeface="Calibri" panose="020F0502020204030204" pitchFamily="34" charset="0"/>
                <a:ea typeface="Calibri" panose="020F0502020204030204" pitchFamily="34" charset="0"/>
                <a:cs typeface="Times New Roman" panose="02020603050405020304" pitchFamily="18" charset="0"/>
              </a:rPr>
              <a:t>Generally there are four financial metrics which are core barometers of the City’s fiscal health and sustainability:  Pensions, Debt,  Stability of Reserves and the Structural balance between revenues and expenditures.</a:t>
            </a:r>
          </a:p>
          <a:p>
            <a:pPr defTabSz="949478">
              <a:defRPr/>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defTabSz="949478">
              <a:defRPr/>
            </a:pPr>
            <a:r>
              <a:rPr lang="en-US" kern="100" dirty="0">
                <a:latin typeface="Calibri" panose="020F0502020204030204" pitchFamily="34" charset="0"/>
                <a:ea typeface="Calibri" panose="020F0502020204030204" pitchFamily="34" charset="0"/>
                <a:cs typeface="Times New Roman" panose="02020603050405020304" pitchFamily="18" charset="0"/>
              </a:rPr>
              <a:t>Through the first half of the year, our finances remain on solid footing with the Adopted financial plan, realizing favorable spending results.  </a:t>
            </a:r>
          </a:p>
          <a:p>
            <a:pPr defTabSz="949478">
              <a:defRPr/>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defTabSz="949478">
              <a:defRPr/>
            </a:pPr>
            <a:r>
              <a:rPr lang="en-US" kern="100" dirty="0">
                <a:latin typeface="Calibri" panose="020F0502020204030204" pitchFamily="34" charset="0"/>
                <a:ea typeface="Calibri" panose="020F0502020204030204" pitchFamily="34" charset="0"/>
                <a:cs typeface="Times New Roman" panose="02020603050405020304" pitchFamily="18" charset="0"/>
              </a:rPr>
              <a:t>Pension stability is in tact and </a:t>
            </a:r>
          </a:p>
          <a:p>
            <a:br>
              <a:rPr lang="en-US" dirty="0"/>
            </a:br>
            <a:endParaRPr lang="en-US" dirty="0"/>
          </a:p>
        </p:txBody>
      </p:sp>
      <p:sp>
        <p:nvSpPr>
          <p:cNvPr id="4" name="Slide Number Placeholder 3"/>
          <p:cNvSpPr>
            <a:spLocks noGrp="1"/>
          </p:cNvSpPr>
          <p:nvPr>
            <p:ph type="sldNum" sz="quarter" idx="5"/>
          </p:nvPr>
        </p:nvSpPr>
        <p:spPr/>
        <p:txBody>
          <a:bodyPr/>
          <a:lstStyle/>
          <a:p>
            <a:fld id="{2E307C84-2B47-4A09-BB0D-7B99B0932444}" type="slidenum">
              <a:rPr lang="en-US" smtClean="0"/>
              <a:t>5</a:t>
            </a:fld>
            <a:endParaRPr lang="en-US"/>
          </a:p>
        </p:txBody>
      </p:sp>
    </p:spTree>
    <p:extLst>
      <p:ext uri="{BB962C8B-B14F-4D97-AF65-F5344CB8AC3E}">
        <p14:creationId xmlns:p14="http://schemas.microsoft.com/office/powerpoint/2010/main" val="54118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City’s General Fund revenue portfolio is quite diversified. About 73% of all annual revenues are from taxes such as Property Tax, Sales Tax, or Other Taxes. The remaining revenue sources include fees and charges from residents and businesses, charges to other funds for services provided, and outside funding, like grants. </a:t>
            </a:r>
          </a:p>
        </p:txBody>
      </p:sp>
      <p:sp>
        <p:nvSpPr>
          <p:cNvPr id="4" name="Slide Number Placeholder 3"/>
          <p:cNvSpPr>
            <a:spLocks noGrp="1"/>
          </p:cNvSpPr>
          <p:nvPr>
            <p:ph type="sldNum" sz="quarter" idx="5"/>
          </p:nvPr>
        </p:nvSpPr>
        <p:spPr/>
        <p:txBody>
          <a:bodyPr/>
          <a:lstStyle/>
          <a:p>
            <a:fld id="{2E307C84-2B47-4A09-BB0D-7B99B0932444}" type="slidenum">
              <a:rPr lang="en-US" smtClean="0"/>
              <a:t>6</a:t>
            </a:fld>
            <a:endParaRPr lang="en-US"/>
          </a:p>
        </p:txBody>
      </p:sp>
    </p:spTree>
    <p:extLst>
      <p:ext uri="{BB962C8B-B14F-4D97-AF65-F5344CB8AC3E}">
        <p14:creationId xmlns:p14="http://schemas.microsoft.com/office/powerpoint/2010/main" val="36705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 how are we doing so far?  As of June 30, 2024 the General Fund has collected $122.7M or 5% more than the 2023 collections for the same time period. With the exclusion of 2022, when the City of Savannah received ARPA funding, this is the highest collection to date from 2019, when the General Fund collection was $92M, in just 5-years the General Fund has experienced 33% growth.  </a:t>
            </a:r>
          </a:p>
          <a:p>
            <a:endParaRPr lang="en-US" dirty="0"/>
          </a:p>
        </p:txBody>
      </p:sp>
      <p:sp>
        <p:nvSpPr>
          <p:cNvPr id="4" name="Slide Number Placeholder 3"/>
          <p:cNvSpPr>
            <a:spLocks noGrp="1"/>
          </p:cNvSpPr>
          <p:nvPr>
            <p:ph type="sldNum" sz="quarter" idx="5"/>
          </p:nvPr>
        </p:nvSpPr>
        <p:spPr/>
        <p:txBody>
          <a:bodyPr/>
          <a:lstStyle/>
          <a:p>
            <a:fld id="{2E307C84-2B47-4A09-BB0D-7B99B0932444}" type="slidenum">
              <a:rPr lang="en-US" smtClean="0"/>
              <a:t>7</a:t>
            </a:fld>
            <a:endParaRPr lang="en-US"/>
          </a:p>
        </p:txBody>
      </p:sp>
    </p:spTree>
    <p:extLst>
      <p:ext uri="{BB962C8B-B14F-4D97-AF65-F5344CB8AC3E}">
        <p14:creationId xmlns:p14="http://schemas.microsoft.com/office/powerpoint/2010/main" val="1742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where the General Fund revenue stands when compared to previous years, we can look at where the revenues come from.  Like any other municipal government, the City of Savannah generates most of its revenues from taxes. This year and every year prior, over half of the General Fund Revenue are generated from taxes. In 2024, taxes make-up approximately 68% of the revenues collected year-to date. These taxes include property tax, sales tax and excise tax.</a:t>
            </a:r>
          </a:p>
        </p:txBody>
      </p:sp>
      <p:sp>
        <p:nvSpPr>
          <p:cNvPr id="4" name="Slide Number Placeholder 3"/>
          <p:cNvSpPr>
            <a:spLocks noGrp="1"/>
          </p:cNvSpPr>
          <p:nvPr>
            <p:ph type="sldNum" sz="quarter" idx="5"/>
          </p:nvPr>
        </p:nvSpPr>
        <p:spPr/>
        <p:txBody>
          <a:bodyPr/>
          <a:lstStyle/>
          <a:p>
            <a:fld id="{2E307C84-2B47-4A09-BB0D-7B99B0932444}" type="slidenum">
              <a:rPr lang="en-US" smtClean="0"/>
              <a:t>8</a:t>
            </a:fld>
            <a:endParaRPr lang="en-US"/>
          </a:p>
        </p:txBody>
      </p:sp>
    </p:spTree>
    <p:extLst>
      <p:ext uri="{BB962C8B-B14F-4D97-AF65-F5344CB8AC3E}">
        <p14:creationId xmlns:p14="http://schemas.microsoft.com/office/powerpoint/2010/main" val="232677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Year-over-year trends for LOST and Hotel/Motel/Auto revenue collections through June demonstrate the link between our tourism industry and our sales tax performance, with Local Option Sales Tax showing nominal growth although the City’s LOST collection reduced in 2024.  With the City experiencing significant growth in overall Hotel/Motel Tax collection, the GF portion of this revenue source is slightly above collections in 2023.  This time last year the 50% of Hotel/Motel collection was allocated to the GF, while in 2024 37.5% is allocated to the GF.</a:t>
            </a:r>
          </a:p>
          <a:p>
            <a:endParaRPr lang="en-US" dirty="0"/>
          </a:p>
        </p:txBody>
      </p:sp>
      <p:sp>
        <p:nvSpPr>
          <p:cNvPr id="4" name="Slide Number Placeholder 3"/>
          <p:cNvSpPr>
            <a:spLocks noGrp="1"/>
          </p:cNvSpPr>
          <p:nvPr>
            <p:ph type="sldNum" sz="quarter" idx="5"/>
          </p:nvPr>
        </p:nvSpPr>
        <p:spPr/>
        <p:txBody>
          <a:bodyPr/>
          <a:lstStyle/>
          <a:p>
            <a:fld id="{2E307C84-2B47-4A09-BB0D-7B99B0932444}" type="slidenum">
              <a:rPr lang="en-US" smtClean="0"/>
              <a:t>10</a:t>
            </a:fld>
            <a:endParaRPr lang="en-US"/>
          </a:p>
        </p:txBody>
      </p:sp>
    </p:spTree>
    <p:extLst>
      <p:ext uri="{BB962C8B-B14F-4D97-AF65-F5344CB8AC3E}">
        <p14:creationId xmlns:p14="http://schemas.microsoft.com/office/powerpoint/2010/main" val="966336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307C84-2B47-4A09-BB0D-7B99B0932444}" type="slidenum">
              <a:rPr lang="en-US" smtClean="0"/>
              <a:t>11</a:t>
            </a:fld>
            <a:endParaRPr lang="en-US"/>
          </a:p>
        </p:txBody>
      </p:sp>
    </p:spTree>
    <p:extLst>
      <p:ext uri="{BB962C8B-B14F-4D97-AF65-F5344CB8AC3E}">
        <p14:creationId xmlns:p14="http://schemas.microsoft.com/office/powerpoint/2010/main" val="94999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475C-3954-716B-6B0F-763503C836AB}"/>
              </a:ext>
            </a:extLst>
          </p:cNvPr>
          <p:cNvSpPr>
            <a:spLocks noGrp="1"/>
          </p:cNvSpPr>
          <p:nvPr>
            <p:ph type="title"/>
          </p:nvPr>
        </p:nvSpPr>
        <p:spPr/>
        <p:txBody>
          <a:bodyPr/>
          <a:lstStyle>
            <a:lvl1pPr>
              <a:defRPr b="0"/>
            </a:lvl1pPr>
          </a:lstStyle>
          <a:p>
            <a:r>
              <a:rPr lang="en-US"/>
              <a:t>Click to edit Master title style</a:t>
            </a:r>
          </a:p>
        </p:txBody>
      </p:sp>
      <p:sp>
        <p:nvSpPr>
          <p:cNvPr id="3" name="Slide Number Placeholder 2">
            <a:extLst>
              <a:ext uri="{FF2B5EF4-FFF2-40B4-BE49-F238E27FC236}">
                <a16:creationId xmlns:a16="http://schemas.microsoft.com/office/drawing/2014/main" id="{DC32D9AE-FB0A-9280-3F63-F4A16309145B}"/>
              </a:ext>
            </a:extLst>
          </p:cNvPr>
          <p:cNvSpPr>
            <a:spLocks noGrp="1"/>
          </p:cNvSpPr>
          <p:nvPr>
            <p:ph type="sldNum" sz="quarter" idx="10"/>
          </p:nvPr>
        </p:nvSpPr>
        <p:spPr/>
        <p:txBody>
          <a:bodyPr/>
          <a:lstStyle/>
          <a:p>
            <a:fld id="{F9092C4B-5256-42C0-99E7-1AA7CC438B26}" type="slidenum">
              <a:rPr lang="en-US" altLang="en-US" smtClean="0"/>
              <a:t>‹#›</a:t>
            </a:fld>
            <a:endParaRPr lang="en-US" altLang="en-US"/>
          </a:p>
        </p:txBody>
      </p:sp>
    </p:spTree>
    <p:extLst>
      <p:ext uri="{BB962C8B-B14F-4D97-AF65-F5344CB8AC3E}">
        <p14:creationId xmlns:p14="http://schemas.microsoft.com/office/powerpoint/2010/main" val="428353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5B0B65-4925-3DC0-DC85-FD4486E411B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314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11F2-2C51-DF63-5FC4-D1F2003F5018}"/>
              </a:ext>
            </a:extLst>
          </p:cNvPr>
          <p:cNvSpPr>
            <a:spLocks noGrp="1"/>
          </p:cNvSpPr>
          <p:nvPr>
            <p:ph type="title" hasCustomPrompt="1"/>
          </p:nvPr>
        </p:nvSpPr>
        <p:spPr>
          <a:xfrm>
            <a:off x="0" y="0"/>
            <a:ext cx="9144000" cy="838200"/>
          </a:xfrm>
        </p:spPr>
        <p:style>
          <a:lnRef idx="2">
            <a:schemeClr val="accent1">
              <a:shade val="50000"/>
            </a:schemeClr>
          </a:lnRef>
          <a:fillRef idx="1">
            <a:schemeClr val="accent1"/>
          </a:fillRef>
          <a:effectRef idx="0">
            <a:schemeClr val="accent1"/>
          </a:effectRef>
          <a:fontRef idx="none"/>
        </p:style>
        <p:txBody>
          <a:bodyPr anchor="t"/>
          <a:lstStyle>
            <a:lvl1pPr algn="l">
              <a:defRPr sz="2800">
                <a:ln>
                  <a:solidFill>
                    <a:schemeClr val="accent3">
                      <a:lumMod val="65000"/>
                    </a:schemeClr>
                  </a:solidFill>
                </a:ln>
                <a:solidFill>
                  <a:schemeClr val="bg1"/>
                </a:solidFill>
              </a:defRPr>
            </a:lvl1pPr>
          </a:lstStyle>
          <a:p>
            <a:r>
              <a:rPr lang="en-US"/>
              <a:t>Chart/Picture Title</a:t>
            </a:r>
            <a:br>
              <a:rPr lang="en-US"/>
            </a:br>
            <a:r>
              <a:rPr lang="en-US" sz="2000" b="0"/>
              <a:t>Chart/Picture Subtitle</a:t>
            </a:r>
            <a:endParaRPr lang="en-US"/>
          </a:p>
        </p:txBody>
      </p:sp>
      <p:sp>
        <p:nvSpPr>
          <p:cNvPr id="3" name="Slide Number Placeholder 2">
            <a:extLst>
              <a:ext uri="{FF2B5EF4-FFF2-40B4-BE49-F238E27FC236}">
                <a16:creationId xmlns:a16="http://schemas.microsoft.com/office/drawing/2014/main" id="{936C57ED-D8C2-8911-5771-7788FDB3BA80}"/>
              </a:ext>
            </a:extLst>
          </p:cNvPr>
          <p:cNvSpPr>
            <a:spLocks noGrp="1"/>
          </p:cNvSpPr>
          <p:nvPr>
            <p:ph type="sldNum" sz="quarter" idx="10"/>
          </p:nvPr>
        </p:nvSpPr>
        <p:spPr/>
        <p:txBody>
          <a:bodyPr/>
          <a:lstStyle/>
          <a:p>
            <a:fld id="{F9092C4B-5256-42C0-99E7-1AA7CC438B26}" type="slidenum">
              <a:rPr lang="en-US" altLang="en-US" smtClean="0"/>
              <a:t>‹#›</a:t>
            </a:fld>
            <a:endParaRPr lang="en-US" altLang="en-US"/>
          </a:p>
        </p:txBody>
      </p:sp>
      <p:sp>
        <p:nvSpPr>
          <p:cNvPr id="5" name="Content Placeholder 4">
            <a:extLst>
              <a:ext uri="{FF2B5EF4-FFF2-40B4-BE49-F238E27FC236}">
                <a16:creationId xmlns:a16="http://schemas.microsoft.com/office/drawing/2014/main" id="{59CD6F12-B796-A9D3-E037-B8BAEB9D5C3B}"/>
              </a:ext>
            </a:extLst>
          </p:cNvPr>
          <p:cNvSpPr>
            <a:spLocks noGrp="1"/>
          </p:cNvSpPr>
          <p:nvPr>
            <p:ph sz="quarter" idx="11"/>
          </p:nvPr>
        </p:nvSpPr>
        <p:spPr>
          <a:xfrm>
            <a:off x="914400" y="1066800"/>
            <a:ext cx="784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12103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786940-1990-E032-FA03-E8C06F39E8AC}"/>
              </a:ext>
            </a:extLst>
          </p:cNvPr>
          <p:cNvSpPr>
            <a:spLocks noGrp="1"/>
          </p:cNvSpPr>
          <p:nvPr>
            <p:ph type="sldNum" sz="quarter" idx="10"/>
          </p:nvPr>
        </p:nvSpPr>
        <p:spPr/>
        <p:txBody>
          <a:bodyPr/>
          <a:lstStyle/>
          <a:p>
            <a:fld id="{F9092C4B-5256-42C0-99E7-1AA7CC438B26}" type="slidenum">
              <a:rPr lang="en-US" altLang="en-US" smtClean="0"/>
              <a:t>‹#›</a:t>
            </a:fld>
            <a:endParaRPr lang="en-US" altLang="en-US"/>
          </a:p>
        </p:txBody>
      </p:sp>
      <p:sp>
        <p:nvSpPr>
          <p:cNvPr id="5" name="Content Placeholder 4">
            <a:extLst>
              <a:ext uri="{FF2B5EF4-FFF2-40B4-BE49-F238E27FC236}">
                <a16:creationId xmlns:a16="http://schemas.microsoft.com/office/drawing/2014/main" id="{BEAD9DC1-9768-1F09-237C-56D071F98B45}"/>
              </a:ext>
            </a:extLst>
          </p:cNvPr>
          <p:cNvSpPr>
            <a:spLocks noGrp="1"/>
          </p:cNvSpPr>
          <p:nvPr>
            <p:ph sz="quarter" idx="11"/>
          </p:nvPr>
        </p:nvSpPr>
        <p:spPr>
          <a:xfrm>
            <a:off x="0" y="0"/>
            <a:ext cx="9144000" cy="601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3009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312D35F3-51C0-E197-4501-212B46839849}"/>
              </a:ext>
            </a:extLst>
          </p:cNvPr>
          <p:cNvSpPr>
            <a:spLocks noGrp="1"/>
          </p:cNvSpPr>
          <p:nvPr>
            <p:ph type="sldNum" sz="quarter" idx="11"/>
          </p:nvPr>
        </p:nvSpPr>
        <p:spPr/>
        <p:txBody>
          <a:bodyPr/>
          <a:lstStyle/>
          <a:p>
            <a:fld id="{F9092C4B-5256-42C0-99E7-1AA7CC438B26}" type="slidenum">
              <a:rPr lang="en-US" altLang="en-US" smtClean="0"/>
              <a:t>‹#›</a:t>
            </a:fld>
            <a:endParaRPr lang="en-US" altLang="en-US"/>
          </a:p>
        </p:txBody>
      </p:sp>
    </p:spTree>
    <p:extLst>
      <p:ext uri="{BB962C8B-B14F-4D97-AF65-F5344CB8AC3E}">
        <p14:creationId xmlns:p14="http://schemas.microsoft.com/office/powerpoint/2010/main" val="27047967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lvl1pPr>
              <a:defRPr/>
            </a:lvl1pPr>
          </a:lstStyle>
          <a:p>
            <a:fld id="{137D910D-AE2D-4CC5-8590-9A78A7923815}" type="slidenum">
              <a:rPr lang="en-US" altLang="en-US"/>
              <a:t>‹#›</a:t>
            </a:fld>
            <a:endParaRPr lang="en-US" altLang="en-US"/>
          </a:p>
        </p:txBody>
      </p:sp>
      <p:sp>
        <p:nvSpPr>
          <p:cNvPr id="6" name="Title 5">
            <a:extLst>
              <a:ext uri="{FF2B5EF4-FFF2-40B4-BE49-F238E27FC236}">
                <a16:creationId xmlns:a16="http://schemas.microsoft.com/office/drawing/2014/main" id="{79C4A11F-3A00-51CB-40AC-C106990A4C2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75467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lvl1pPr>
              <a:defRPr/>
            </a:lvl1pPr>
          </a:lstStyle>
          <a:p>
            <a:fld id="{137D910D-AE2D-4CC5-8590-9A78A7923815}" type="slidenum">
              <a:rPr lang="en-US" altLang="en-US"/>
              <a:t>‹#›</a:t>
            </a:fld>
            <a:endParaRPr lang="en-US" altLang="en-US"/>
          </a:p>
        </p:txBody>
      </p:sp>
      <p:sp>
        <p:nvSpPr>
          <p:cNvPr id="6" name="Title 5">
            <a:extLst>
              <a:ext uri="{FF2B5EF4-FFF2-40B4-BE49-F238E27FC236}">
                <a16:creationId xmlns:a16="http://schemas.microsoft.com/office/drawing/2014/main" id="{79C4A11F-3A00-51CB-40AC-C106990A4C23}"/>
              </a:ext>
            </a:extLst>
          </p:cNvPr>
          <p:cNvSpPr>
            <a:spLocks noGrp="1"/>
          </p:cNvSpPr>
          <p:nvPr>
            <p:ph type="title" hasCustomPrompt="1"/>
          </p:nvPr>
        </p:nvSpPr>
        <p:spPr>
          <a:xfrm>
            <a:off x="914400" y="0"/>
            <a:ext cx="7543800" cy="1143000"/>
          </a:xfrm>
        </p:spPr>
        <p:txBody>
          <a:bodyPr anchor="t"/>
          <a:lstStyle>
            <a:lvl1pPr>
              <a:defRPr sz="3200"/>
            </a:lvl1pPr>
          </a:lstStyle>
          <a:p>
            <a:r>
              <a:rPr lang="en-US"/>
              <a:t>Title</a:t>
            </a:r>
          </a:p>
        </p:txBody>
      </p:sp>
      <p:sp>
        <p:nvSpPr>
          <p:cNvPr id="7" name="Content Placeholder 6">
            <a:extLst>
              <a:ext uri="{FF2B5EF4-FFF2-40B4-BE49-F238E27FC236}">
                <a16:creationId xmlns:a16="http://schemas.microsoft.com/office/drawing/2014/main" id="{6324CE4C-9853-5B0D-D4D0-15929A5162DF}"/>
              </a:ext>
            </a:extLst>
          </p:cNvPr>
          <p:cNvSpPr>
            <a:spLocks noGrp="1"/>
          </p:cNvSpPr>
          <p:nvPr>
            <p:ph sz="quarter" idx="12"/>
          </p:nvPr>
        </p:nvSpPr>
        <p:spPr>
          <a:xfrm>
            <a:off x="914400" y="1143000"/>
            <a:ext cx="7543800" cy="5260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92036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a:extLst>
              <a:ext uri="{FF2B5EF4-FFF2-40B4-BE49-F238E27FC236}">
                <a16:creationId xmlns:a16="http://schemas.microsoft.com/office/drawing/2014/main" id="{0470642F-3655-48D7-AD83-E394FEEBB3EE}"/>
              </a:ext>
            </a:extLst>
          </p:cNvPr>
          <p:cNvSpPr>
            <a:spLocks noGrp="1"/>
          </p:cNvSpPr>
          <p:nvPr>
            <p:ph type="ftr" sz="quarter" idx="10"/>
          </p:nvPr>
        </p:nvSpPr>
        <p:spPr/>
        <p:txBody>
          <a:bodyPr/>
          <a:lstStyle>
            <a:lvl1pPr>
              <a:defRPr/>
            </a:lvl1pPr>
          </a:lstStyle>
          <a:p>
            <a:pPr>
              <a:defRPr/>
            </a:pPr>
            <a:endParaRPr lang="en-US" altLang="en-US"/>
          </a:p>
        </p:txBody>
      </p:sp>
      <p:sp>
        <p:nvSpPr>
          <p:cNvPr id="9" name="Slide Number Placeholder 7">
            <a:extLst>
              <a:ext uri="{FF2B5EF4-FFF2-40B4-BE49-F238E27FC236}">
                <a16:creationId xmlns:a16="http://schemas.microsoft.com/office/drawing/2014/main" id="{1AC3E042-E6F0-4C94-A633-4B203DC49E2F}"/>
              </a:ext>
            </a:extLst>
          </p:cNvPr>
          <p:cNvSpPr>
            <a:spLocks noGrp="1"/>
          </p:cNvSpPr>
          <p:nvPr>
            <p:ph type="sldNum" sz="quarter" idx="11"/>
          </p:nvPr>
        </p:nvSpPr>
        <p:spPr/>
        <p:txBody>
          <a:bodyPr/>
          <a:lstStyle>
            <a:lvl1pPr>
              <a:defRPr/>
            </a:lvl1pPr>
          </a:lstStyle>
          <a:p>
            <a:fld id="{4E7CD41A-B6BC-418D-849B-E0791A8BAFE0}" type="slidenum">
              <a:rPr lang="en-US" altLang="en-US"/>
              <a:t>‹#›</a:t>
            </a:fld>
            <a:endParaRPr lang="en-US" altLang="en-US"/>
          </a:p>
        </p:txBody>
      </p:sp>
    </p:spTree>
    <p:extLst>
      <p:ext uri="{BB962C8B-B14F-4D97-AF65-F5344CB8AC3E}">
        <p14:creationId xmlns:p14="http://schemas.microsoft.com/office/powerpoint/2010/main" val="98725365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7616DCA-2B91-4E81-AB4D-85CEA31F2E04}"/>
              </a:ext>
            </a:extLst>
          </p:cNvPr>
          <p:cNvSpPr>
            <a:spLocks noGrp="1" noChangeArrowheads="1"/>
          </p:cNvSpPr>
          <p:nvPr>
            <p:ph type="ftr" sz="quarter" idx="10"/>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5D4780E-1BDC-47E3-8E2A-C92FD7611172}"/>
              </a:ext>
            </a:extLst>
          </p:cNvPr>
          <p:cNvSpPr>
            <a:spLocks noGrp="1" noChangeArrowheads="1"/>
          </p:cNvSpPr>
          <p:nvPr>
            <p:ph type="sldNum" sz="quarter" idx="11"/>
          </p:nvPr>
        </p:nvSpPr>
        <p:spPr/>
        <p:txBody>
          <a:bodyPr/>
          <a:lstStyle>
            <a:lvl1pPr>
              <a:defRPr/>
            </a:lvl1pPr>
          </a:lstStyle>
          <a:p>
            <a:fld id="{AC935746-CCA6-4312-B503-7D58B8615511}" type="slidenum">
              <a:rPr lang="en-US" altLang="en-US"/>
              <a:t>‹#›</a:t>
            </a:fld>
            <a:endParaRPr lang="en-US" altLang="en-US"/>
          </a:p>
        </p:txBody>
      </p:sp>
    </p:spTree>
    <p:extLst>
      <p:ext uri="{BB962C8B-B14F-4D97-AF65-F5344CB8AC3E}">
        <p14:creationId xmlns:p14="http://schemas.microsoft.com/office/powerpoint/2010/main" val="35035394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a:extLst>
              <a:ext uri="{FF2B5EF4-FFF2-40B4-BE49-F238E27FC236}">
                <a16:creationId xmlns:a16="http://schemas.microsoft.com/office/drawing/2014/main" id="{3D415684-EAEA-4035-9344-6EC959013CB9}"/>
              </a:ext>
            </a:extLst>
          </p:cNvPr>
          <p:cNvSpPr>
            <a:spLocks noGrp="1"/>
          </p:cNvSpPr>
          <p:nvPr>
            <p:ph type="ftr" sz="quarter" idx="10"/>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C9CD645-109C-465D-B44C-7F0CFD95465D}"/>
              </a:ext>
            </a:extLst>
          </p:cNvPr>
          <p:cNvSpPr>
            <a:spLocks noGrp="1"/>
          </p:cNvSpPr>
          <p:nvPr>
            <p:ph type="sldNum" sz="quarter" idx="11"/>
          </p:nvPr>
        </p:nvSpPr>
        <p:spPr/>
        <p:txBody>
          <a:bodyPr/>
          <a:lstStyle>
            <a:lvl1pPr>
              <a:defRPr/>
            </a:lvl1pPr>
          </a:lstStyle>
          <a:p>
            <a:fld id="{FD7B8012-7DF4-45FB-A210-75E85F0E0552}" type="slidenum">
              <a:rPr lang="en-US" altLang="en-US"/>
              <a:t>‹#›</a:t>
            </a:fld>
            <a:endParaRPr lang="en-US" altLang="en-US"/>
          </a:p>
        </p:txBody>
      </p:sp>
    </p:spTree>
    <p:extLst>
      <p:ext uri="{BB962C8B-B14F-4D97-AF65-F5344CB8AC3E}">
        <p14:creationId xmlns:p14="http://schemas.microsoft.com/office/powerpoint/2010/main" val="11988694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tint val="40000"/>
                <a:satMod val="350000"/>
              </a:schemeClr>
            </a:gs>
            <a:gs pos="40000">
              <a:schemeClr val="bg1">
                <a:tint val="45000"/>
                <a:shade val="99000"/>
                <a:satMod val="35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026" name="Line 10"/>
          <p:cNvSpPr>
            <a:spLocks noChangeShapeType="1"/>
          </p:cNvSpPr>
          <p:nvPr/>
        </p:nvSpPr>
        <p:spPr bwMode="auto">
          <a:xfrm>
            <a:off x="914400" y="6411912"/>
            <a:ext cx="8229600" cy="0"/>
          </a:xfrm>
          <a:prstGeom prst="line">
            <a:avLst/>
          </a:prstGeom>
          <a:noFill/>
          <a:ln w="19050">
            <a:solidFill>
              <a:srgbClr val="13694E"/>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27" name="Rectangle 2"/>
          <p:cNvSpPr>
            <a:spLocks noGrp="1" noChangeArrowheads="1"/>
          </p:cNvSpPr>
          <p:nvPr>
            <p:ph type="title"/>
          </p:nvPr>
        </p:nvSpPr>
        <p:spPr bwMode="auto">
          <a:xfrm>
            <a:off x="685800" y="1219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85800" y="2667000"/>
            <a:ext cx="7772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8001000" y="6403366"/>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atin typeface="Garamond" panose="02020404030301010803" pitchFamily="18" charset="0"/>
              </a:defRPr>
            </a:lvl1pPr>
          </a:lstStyle>
          <a:p>
            <a:fld id="{F9092C4B-5256-42C0-99E7-1AA7CC438B26}" type="slidenum">
              <a:rPr lang="en-US" altLang="en-US"/>
              <a:t>‹#›</a:t>
            </a:fld>
            <a:endParaRPr lang="en-US" altLang="en-US"/>
          </a:p>
        </p:txBody>
      </p:sp>
      <p:pic>
        <p:nvPicPr>
          <p:cNvPr id="1031"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auto">
          <a:xfrm>
            <a:off x="152400" y="6096000"/>
            <a:ext cx="6858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9">
            <a:extLst>
              <a:ext uri="{FF2B5EF4-FFF2-40B4-BE49-F238E27FC236}">
                <a16:creationId xmlns:a16="http://schemas.microsoft.com/office/drawing/2014/main" id="{350B0CAB-478D-C127-201E-241A0380EFDF}"/>
              </a:ext>
            </a:extLst>
          </p:cNvPr>
          <p:cNvSpPr>
            <a:spLocks noChangeShapeType="1"/>
          </p:cNvSpPr>
          <p:nvPr userDrawn="1"/>
        </p:nvSpPr>
        <p:spPr bwMode="auto">
          <a:xfrm>
            <a:off x="0" y="6858000"/>
            <a:ext cx="9144000" cy="0"/>
          </a:xfrm>
          <a:prstGeom prst="line">
            <a:avLst/>
          </a:prstGeom>
          <a:noFill/>
          <a:ln w="177800">
            <a:solidFill>
              <a:srgbClr val="13694E"/>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9" name="Footer Placeholder 2">
            <a:extLst>
              <a:ext uri="{FF2B5EF4-FFF2-40B4-BE49-F238E27FC236}">
                <a16:creationId xmlns:a16="http://schemas.microsoft.com/office/drawing/2014/main" id="{96C85ED6-4D4F-618D-DEDF-CDD4BB055B76}"/>
              </a:ext>
            </a:extLst>
          </p:cNvPr>
          <p:cNvSpPr txBox="1"/>
          <p:nvPr userDrawn="1"/>
        </p:nvSpPr>
        <p:spPr>
          <a:xfrm>
            <a:off x="838200" y="6403366"/>
            <a:ext cx="4572000" cy="4572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sz="1200" b="1" dirty="0">
                <a:solidFill>
                  <a:srgbClr val="132956"/>
                </a:solidFill>
                <a:latin typeface="+mn-lt"/>
              </a:rPr>
              <a:t>City of Savannah / 2024 Mid-Year Financial Update</a:t>
            </a:r>
          </a:p>
        </p:txBody>
      </p:sp>
    </p:spTree>
    <p:extLst>
      <p:ext uri="{BB962C8B-B14F-4D97-AF65-F5344CB8AC3E}">
        <p14:creationId xmlns:p14="http://schemas.microsoft.com/office/powerpoint/2010/main" val="9221899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ransition/>
  <p:hf hdr="0" ftr="0" dt="0"/>
  <p:txStyles>
    <p:titleStyle>
      <a:lvl1pPr algn="ctr" rtl="0" eaLnBrk="1" fontAlgn="base" hangingPunct="1">
        <a:spcBef>
          <a:spcPct val="0"/>
        </a:spcBef>
        <a:spcAft>
          <a:spcPct val="0"/>
        </a:spcAft>
        <a:defRPr sz="3300" b="1">
          <a:solidFill>
            <a:schemeClr val="tx2"/>
          </a:solidFill>
          <a:latin typeface="Lato" panose="020F0502020204030203" pitchFamily="34" charset="0"/>
          <a:ea typeface="+mj-ea"/>
          <a:cs typeface="+mj-cs"/>
        </a:defRPr>
      </a:lvl1pPr>
      <a:lvl2pPr algn="ctr" rtl="0" eaLnBrk="1" fontAlgn="base" hangingPunct="1">
        <a:spcBef>
          <a:spcPct val="0"/>
        </a:spcBef>
        <a:spcAft>
          <a:spcPct val="0"/>
        </a:spcAft>
        <a:defRPr sz="3300">
          <a:solidFill>
            <a:schemeClr val="tx2"/>
          </a:solidFill>
          <a:latin typeface="Lato" panose="020F0502020204030203" pitchFamily="34" charset="0"/>
        </a:defRPr>
      </a:lvl2pPr>
      <a:lvl3pPr algn="ctr" rtl="0" eaLnBrk="1" fontAlgn="base" hangingPunct="1">
        <a:spcBef>
          <a:spcPct val="0"/>
        </a:spcBef>
        <a:spcAft>
          <a:spcPct val="0"/>
        </a:spcAft>
        <a:defRPr sz="3300">
          <a:solidFill>
            <a:schemeClr val="tx2"/>
          </a:solidFill>
          <a:latin typeface="Lato" panose="020F0502020204030203" pitchFamily="34" charset="0"/>
        </a:defRPr>
      </a:lvl3pPr>
      <a:lvl4pPr algn="ctr" rtl="0" eaLnBrk="1" fontAlgn="base" hangingPunct="1">
        <a:spcBef>
          <a:spcPct val="0"/>
        </a:spcBef>
        <a:spcAft>
          <a:spcPct val="0"/>
        </a:spcAft>
        <a:defRPr sz="3300">
          <a:solidFill>
            <a:schemeClr val="tx2"/>
          </a:solidFill>
          <a:latin typeface="Lato" panose="020F0502020204030203" pitchFamily="34" charset="0"/>
        </a:defRPr>
      </a:lvl4pPr>
      <a:lvl5pPr algn="ctr" rtl="0" eaLnBrk="1" fontAlgn="base" hangingPunct="1">
        <a:spcBef>
          <a:spcPct val="0"/>
        </a:spcBef>
        <a:spcAft>
          <a:spcPct val="0"/>
        </a:spcAft>
        <a:defRPr sz="3300">
          <a:solidFill>
            <a:schemeClr val="tx2"/>
          </a:solidFill>
          <a:latin typeface="Lato" panose="020F0502020204030203" pitchFamily="34" charset="0"/>
        </a:defRPr>
      </a:lvl5pPr>
      <a:lvl6pPr marL="342900" algn="ctr" rtl="0" eaLnBrk="1" fontAlgn="base" hangingPunct="1">
        <a:spcBef>
          <a:spcPct val="0"/>
        </a:spcBef>
        <a:spcAft>
          <a:spcPct val="0"/>
        </a:spcAft>
        <a:defRPr sz="3300">
          <a:solidFill>
            <a:schemeClr val="tx2"/>
          </a:solidFill>
          <a:latin typeface="Garamond" panose="02020404030301010803" pitchFamily="18" charset="0"/>
        </a:defRPr>
      </a:lvl6pPr>
      <a:lvl7pPr marL="685800" algn="ctr" rtl="0" eaLnBrk="1" fontAlgn="base" hangingPunct="1">
        <a:spcBef>
          <a:spcPct val="0"/>
        </a:spcBef>
        <a:spcAft>
          <a:spcPct val="0"/>
        </a:spcAft>
        <a:defRPr sz="3300">
          <a:solidFill>
            <a:schemeClr val="tx2"/>
          </a:solidFill>
          <a:latin typeface="Garamond" panose="02020404030301010803" pitchFamily="18" charset="0"/>
        </a:defRPr>
      </a:lvl7pPr>
      <a:lvl8pPr marL="1028700" algn="ctr" rtl="0" eaLnBrk="1" fontAlgn="base" hangingPunct="1">
        <a:spcBef>
          <a:spcPct val="0"/>
        </a:spcBef>
        <a:spcAft>
          <a:spcPct val="0"/>
        </a:spcAft>
        <a:defRPr sz="3300">
          <a:solidFill>
            <a:schemeClr val="tx2"/>
          </a:solidFill>
          <a:latin typeface="Garamond" panose="02020404030301010803" pitchFamily="18" charset="0"/>
        </a:defRPr>
      </a:lvl8pPr>
      <a:lvl9pPr marL="1371600" algn="ctr" rtl="0" eaLnBrk="1" fontAlgn="base" hangingPunct="1">
        <a:spcBef>
          <a:spcPct val="0"/>
        </a:spcBef>
        <a:spcAft>
          <a:spcPct val="0"/>
        </a:spcAft>
        <a:defRPr sz="3300">
          <a:solidFill>
            <a:schemeClr val="tx2"/>
          </a:solidFill>
          <a:latin typeface="Garamond" panose="02020404030301010803" pitchFamily="18" charset="0"/>
        </a:defRPr>
      </a:lvl9pPr>
    </p:titleStyle>
    <p:bodyStyle>
      <a:lvl1pPr marL="257175" indent="-257175" algn="l" rtl="0" eaLnBrk="1" fontAlgn="base" hangingPunct="1">
        <a:spcBef>
          <a:spcPct val="20000"/>
        </a:spcBef>
        <a:spcAft>
          <a:spcPct val="0"/>
        </a:spcAft>
        <a:buChar char="•"/>
        <a:defRPr sz="2400">
          <a:solidFill>
            <a:schemeClr val="tx1"/>
          </a:solidFill>
          <a:latin typeface="Lato" panose="020F0502020204030203" pitchFamily="34"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a:solidFill>
            <a:schemeClr val="tx1"/>
          </a:solidFill>
          <a:latin typeface="Lato" panose="020F0502020204030203" pitchFamily="34" charset="0"/>
        </a:defRPr>
      </a:lvl2pPr>
      <a:lvl3pPr marL="857250" indent="-171450" algn="l" rtl="0" eaLnBrk="1" fontAlgn="base" hangingPunct="1">
        <a:spcBef>
          <a:spcPct val="20000"/>
        </a:spcBef>
        <a:spcAft>
          <a:spcPct val="0"/>
        </a:spcAft>
        <a:buFont typeface="Arial" panose="020B0604020202020204" pitchFamily="34" charset="0"/>
        <a:buChar char="•"/>
        <a:defRPr sz="1800">
          <a:solidFill>
            <a:schemeClr val="tx1"/>
          </a:solidFill>
          <a:latin typeface="Lato" panose="020F0502020204030203" pitchFamily="34" charset="0"/>
        </a:defRPr>
      </a:lvl3pPr>
      <a:lvl4pPr marL="1200150" indent="-171450" algn="l" rtl="0" eaLnBrk="1" fontAlgn="base" hangingPunct="1">
        <a:spcBef>
          <a:spcPct val="20000"/>
        </a:spcBef>
        <a:spcAft>
          <a:spcPct val="0"/>
        </a:spcAft>
        <a:buFont typeface="Arial" panose="020B0604020202020204" pitchFamily="34" charset="0"/>
        <a:buChar char="•"/>
        <a:defRPr sz="1500">
          <a:solidFill>
            <a:schemeClr val="tx1"/>
          </a:solidFill>
          <a:latin typeface="Lato" panose="020F0502020204030203" pitchFamily="34" charset="0"/>
        </a:defRPr>
      </a:lvl4pPr>
      <a:lvl5pPr marL="1543050" indent="-171450" algn="l" rtl="0" eaLnBrk="1" fontAlgn="base" hangingPunct="1">
        <a:spcBef>
          <a:spcPct val="20000"/>
        </a:spcBef>
        <a:spcAft>
          <a:spcPct val="0"/>
        </a:spcAft>
        <a:buFont typeface="Arial" panose="020B0604020202020204" pitchFamily="34" charset="0"/>
        <a:buChar char="•"/>
        <a:defRPr sz="1500">
          <a:solidFill>
            <a:schemeClr val="tx1"/>
          </a:solidFill>
          <a:latin typeface="Lato" panose="020F0502020204030203" pitchFamily="34"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0.jpe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hyperlink" Target="https://www.reddit.com/r/wallpaper/comments/6r95kq/beautiful_park_in_savannah_georgia_wallpap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building with a flag on top&#10;&#10;Description automatically generated">
            <a:extLst>
              <a:ext uri="{FF2B5EF4-FFF2-40B4-BE49-F238E27FC236}">
                <a16:creationId xmlns:a16="http://schemas.microsoft.com/office/drawing/2014/main" id="{8F16257E-68B0-BC29-F774-A2C870EBA22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33873" b="15997"/>
          <a:stretch/>
        </p:blipFill>
        <p:spPr>
          <a:xfrm>
            <a:off x="-3804" y="-1"/>
            <a:ext cx="9147804" cy="6858001"/>
          </a:xfrm>
          <a:prstGeom prst="rect">
            <a:avLst/>
          </a:prstGeom>
        </p:spPr>
      </p:pic>
      <p:sp>
        <p:nvSpPr>
          <p:cNvPr id="36" name="Rectangle 35">
            <a:extLst>
              <a:ext uri="{FF2B5EF4-FFF2-40B4-BE49-F238E27FC236}">
                <a16:creationId xmlns:a16="http://schemas.microsoft.com/office/drawing/2014/main" id="{CB09927F-C2B6-53B9-7117-163F86F10756}"/>
              </a:ext>
            </a:extLst>
          </p:cNvPr>
          <p:cNvSpPr/>
          <p:nvPr/>
        </p:nvSpPr>
        <p:spPr>
          <a:xfrm>
            <a:off x="-49398" y="-6658"/>
            <a:ext cx="9238992" cy="6858001"/>
          </a:xfrm>
          <a:prstGeom prst="rect">
            <a:avLst/>
          </a:prstGeom>
          <a:solidFill>
            <a:schemeClr val="tx1">
              <a:alpha val="2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95FC855-BAEB-1BD7-9BF1-5BA4B031EBF6}"/>
              </a:ext>
            </a:extLst>
          </p:cNvPr>
          <p:cNvSpPr>
            <a:spLocks noGrp="1"/>
          </p:cNvSpPr>
          <p:nvPr>
            <p:ph type="sldNum" sz="quarter" idx="11"/>
          </p:nvPr>
        </p:nvSpPr>
        <p:spPr>
          <a:xfrm>
            <a:off x="6457950" y="6356350"/>
            <a:ext cx="2057400" cy="365125"/>
          </a:xfrm>
        </p:spPr>
        <p:txBody>
          <a:bodyPr vert="horz" lIns="91440" tIns="45720" rIns="91440" bIns="45720" rtlCol="0" anchor="ctr">
            <a:normAutofit/>
          </a:bodyPr>
          <a:lstStyle/>
          <a:p>
            <a:pPr algn="r" defTabSz="914400">
              <a:spcAft>
                <a:spcPts val="600"/>
              </a:spcAft>
              <a:defRPr/>
            </a:pPr>
            <a:fld id="{759942B1-4341-4793-AA9F-B3389ED218E6}" type="slidenum">
              <a:rPr lang="en-US" altLang="en-US" sz="1200">
                <a:solidFill>
                  <a:srgbClr val="FFFFFF"/>
                </a:solidFill>
                <a:latin typeface="+mn-lt"/>
                <a:ea typeface="+mn-ea"/>
                <a:cs typeface="+mn-cs"/>
              </a:rPr>
              <a:pPr algn="r" defTabSz="914400">
                <a:spcAft>
                  <a:spcPts val="600"/>
                </a:spcAft>
                <a:defRPr/>
              </a:pPr>
              <a:t>1</a:t>
            </a:fld>
            <a:endParaRPr lang="en-US" altLang="en-US" sz="1200">
              <a:solidFill>
                <a:srgbClr val="FFFFFF"/>
              </a:solidFill>
              <a:latin typeface="+mn-lt"/>
              <a:ea typeface="+mn-ea"/>
              <a:cs typeface="+mn-cs"/>
            </a:endParaRPr>
          </a:p>
        </p:txBody>
      </p:sp>
      <p:sp>
        <p:nvSpPr>
          <p:cNvPr id="6" name="Right Triangle 5">
            <a:extLst>
              <a:ext uri="{FF2B5EF4-FFF2-40B4-BE49-F238E27FC236}">
                <a16:creationId xmlns:a16="http://schemas.microsoft.com/office/drawing/2014/main" id="{15632118-D85C-DBDD-16B6-0CA2A3F810FA}"/>
              </a:ext>
            </a:extLst>
          </p:cNvPr>
          <p:cNvSpPr/>
          <p:nvPr/>
        </p:nvSpPr>
        <p:spPr>
          <a:xfrm>
            <a:off x="-42653" y="-1438247"/>
            <a:ext cx="4362740" cy="8367841"/>
          </a:xfrm>
          <a:prstGeom prst="rtTriangle">
            <a:avLst/>
          </a:prstGeom>
          <a:solidFill>
            <a:srgbClr val="13694E">
              <a:alpha val="84000"/>
            </a:srgbClr>
          </a:solidFill>
          <a:ln>
            <a:noFill/>
          </a:ln>
          <a:scene3d>
            <a:camera prst="orthographicFront"/>
            <a:lightRig rig="threePt" dir="t"/>
          </a:scene3d>
          <a:sp3d>
            <a:bevelT w="222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0B475916-EA21-B5EB-F83B-B87C23CF5829}"/>
              </a:ext>
            </a:extLst>
          </p:cNvPr>
          <p:cNvSpPr/>
          <p:nvPr/>
        </p:nvSpPr>
        <p:spPr>
          <a:xfrm>
            <a:off x="6957816" y="74381"/>
            <a:ext cx="708722" cy="706854"/>
          </a:xfrm>
          <a:prstGeom prst="flowChartConnector">
            <a:avLst/>
          </a:prstGeom>
          <a:solidFill>
            <a:srgbClr val="002060">
              <a:alpha val="9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31829D2A-3A54-9856-38B1-EEF30888AEF3}"/>
              </a:ext>
            </a:extLst>
          </p:cNvPr>
          <p:cNvSpPr/>
          <p:nvPr/>
        </p:nvSpPr>
        <p:spPr>
          <a:xfrm>
            <a:off x="7566352" y="74381"/>
            <a:ext cx="708722" cy="706854"/>
          </a:xfrm>
          <a:prstGeom prst="flowChartConnector">
            <a:avLst/>
          </a:prstGeom>
          <a:solidFill>
            <a:srgbClr val="13694E">
              <a:alpha val="9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C1EB9390-E2BC-8E74-5FAD-F708CDC73B9B}"/>
              </a:ext>
            </a:extLst>
          </p:cNvPr>
          <p:cNvSpPr/>
          <p:nvPr/>
        </p:nvSpPr>
        <p:spPr>
          <a:xfrm>
            <a:off x="8174888" y="74381"/>
            <a:ext cx="708722" cy="706854"/>
          </a:xfrm>
          <a:prstGeom prst="flowChartConnector">
            <a:avLst/>
          </a:prstGeom>
          <a:solidFill>
            <a:schemeClr val="accent6">
              <a:alpha val="9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44CC4E0-D0DA-E82D-456B-69925D56E16C}"/>
              </a:ext>
            </a:extLst>
          </p:cNvPr>
          <p:cNvCxnSpPr>
            <a:cxnSpLocks/>
          </p:cNvCxnSpPr>
          <p:nvPr/>
        </p:nvCxnSpPr>
        <p:spPr>
          <a:xfrm>
            <a:off x="628650" y="-213064"/>
            <a:ext cx="3746377" cy="7270812"/>
          </a:xfrm>
          <a:prstGeom prst="line">
            <a:avLst/>
          </a:prstGeom>
          <a:ln w="136525">
            <a:solidFill>
              <a:srgbClr val="002060">
                <a:alpha val="79000"/>
              </a:srgbClr>
            </a:solidFill>
          </a:ln>
          <a:scene3d>
            <a:camera prst="orthographicFront"/>
            <a:lightRig rig="threePt" dir="t"/>
          </a:scene3d>
          <a:sp3d>
            <a:bevelT w="158750"/>
          </a:sp3d>
        </p:spPr>
        <p:style>
          <a:lnRef idx="3">
            <a:schemeClr val="accent6"/>
          </a:lnRef>
          <a:fillRef idx="0">
            <a:schemeClr val="accent6"/>
          </a:fillRef>
          <a:effectRef idx="2">
            <a:schemeClr val="accent6"/>
          </a:effectRef>
          <a:fontRef idx="minor">
            <a:schemeClr val="tx1"/>
          </a:fontRef>
        </p:style>
      </p:cxnSp>
      <p:sp>
        <p:nvSpPr>
          <p:cNvPr id="20" name="Rectangle 19">
            <a:extLst>
              <a:ext uri="{FF2B5EF4-FFF2-40B4-BE49-F238E27FC236}">
                <a16:creationId xmlns:a16="http://schemas.microsoft.com/office/drawing/2014/main" id="{607CB5C0-F524-0410-CA7B-4E358190BEBE}"/>
              </a:ext>
            </a:extLst>
          </p:cNvPr>
          <p:cNvSpPr/>
          <p:nvPr/>
        </p:nvSpPr>
        <p:spPr>
          <a:xfrm>
            <a:off x="-668690" y="2345422"/>
            <a:ext cx="8335228" cy="1200329"/>
          </a:xfrm>
          <a:prstGeom prst="rect">
            <a:avLst/>
          </a:prstGeom>
          <a:noFill/>
          <a:ln>
            <a:noFill/>
          </a:ln>
          <a:scene3d>
            <a:camera prst="orthographicFront"/>
            <a:lightRig rig="threePt" dir="t"/>
          </a:scene3d>
          <a:sp3d>
            <a:bevelT w="285750"/>
          </a:sp3d>
        </p:spPr>
        <p:txBody>
          <a:bodyPr wrap="square" lIns="91440" tIns="45720" rIns="91440" bIns="45720">
            <a:spAutoFit/>
          </a:bodyPr>
          <a:lstStyle/>
          <a:p>
            <a:pPr algn="ctr"/>
            <a:r>
              <a:rPr lang="en-US" sz="7200" b="1" cap="none" spc="0">
                <a:ln w="10160">
                  <a:solidFill>
                    <a:schemeClr val="accent5"/>
                  </a:solidFill>
                  <a:prstDash val="solid"/>
                </a:ln>
                <a:solidFill>
                  <a:srgbClr val="FFFFFF"/>
                </a:solidFill>
                <a:effectLst>
                  <a:outerShdw blurRad="38100" dist="38100" dir="2700000" algn="tl">
                    <a:srgbClr val="000000">
                      <a:alpha val="43137"/>
                    </a:srgbClr>
                  </a:outerShdw>
                </a:effectLst>
                <a:latin typeface="Amasis MT Pro Medium" panose="02040604050005020304" pitchFamily="18" charset="0"/>
                <a:ea typeface="Microsoft Sans Serif" panose="020B0604020202020204" pitchFamily="34" charset="0"/>
                <a:cs typeface="Microsoft Sans Serif" panose="020B0604020202020204" pitchFamily="34" charset="0"/>
              </a:rPr>
              <a:t>2024 MID-YEAR</a:t>
            </a:r>
          </a:p>
        </p:txBody>
      </p:sp>
      <p:sp>
        <p:nvSpPr>
          <p:cNvPr id="21" name="Rectangle 20">
            <a:extLst>
              <a:ext uri="{FF2B5EF4-FFF2-40B4-BE49-F238E27FC236}">
                <a16:creationId xmlns:a16="http://schemas.microsoft.com/office/drawing/2014/main" id="{872CF5FC-9692-590F-4D0D-AB9985B87D2F}"/>
              </a:ext>
            </a:extLst>
          </p:cNvPr>
          <p:cNvSpPr/>
          <p:nvPr/>
        </p:nvSpPr>
        <p:spPr>
          <a:xfrm>
            <a:off x="-662031" y="3119519"/>
            <a:ext cx="9545641" cy="1107996"/>
          </a:xfrm>
          <a:prstGeom prst="rect">
            <a:avLst/>
          </a:prstGeom>
          <a:noFill/>
          <a:ln>
            <a:noFill/>
          </a:ln>
          <a:scene3d>
            <a:camera prst="orthographicFront"/>
            <a:lightRig rig="threePt" dir="t"/>
          </a:scene3d>
          <a:sp3d>
            <a:bevelT w="285750"/>
          </a:sp3d>
        </p:spPr>
        <p:txBody>
          <a:bodyPr wrap="square" lIns="91440" tIns="45720" rIns="91440" bIns="45720">
            <a:spAutoFit/>
          </a:bodyPr>
          <a:lstStyle/>
          <a:p>
            <a:pPr algn="ctr"/>
            <a:r>
              <a:rPr lang="en-US" sz="6600" b="1" cap="none" spc="0">
                <a:ln w="10160">
                  <a:solidFill>
                    <a:schemeClr val="accent5"/>
                  </a:solidFill>
                  <a:prstDash val="solid"/>
                </a:ln>
                <a:solidFill>
                  <a:srgbClr val="FFFFFF"/>
                </a:solidFill>
                <a:effectLst>
                  <a:outerShdw blurRad="38100" dist="38100" dir="2700000" algn="tl">
                    <a:srgbClr val="000000">
                      <a:alpha val="43137"/>
                    </a:srgbClr>
                  </a:outerShdw>
                </a:effectLst>
                <a:latin typeface="Amasis MT Pro Medium" panose="02040604050005020304" pitchFamily="18" charset="0"/>
                <a:ea typeface="Microsoft Sans Serif" panose="020B0604020202020204" pitchFamily="34" charset="0"/>
                <a:cs typeface="Microsoft Sans Serif" panose="020B0604020202020204" pitchFamily="34" charset="0"/>
              </a:rPr>
              <a:t>FINANCIAL UPDATE</a:t>
            </a:r>
          </a:p>
        </p:txBody>
      </p:sp>
      <p:cxnSp>
        <p:nvCxnSpPr>
          <p:cNvPr id="31" name="Straight Connector 30">
            <a:extLst>
              <a:ext uri="{FF2B5EF4-FFF2-40B4-BE49-F238E27FC236}">
                <a16:creationId xmlns:a16="http://schemas.microsoft.com/office/drawing/2014/main" id="{7D810D9B-7C73-2E48-1772-8303FF7FF3E1}"/>
              </a:ext>
            </a:extLst>
          </p:cNvPr>
          <p:cNvCxnSpPr>
            <a:cxnSpLocks/>
          </p:cNvCxnSpPr>
          <p:nvPr/>
        </p:nvCxnSpPr>
        <p:spPr>
          <a:xfrm>
            <a:off x="0" y="6542843"/>
            <a:ext cx="7048870" cy="0"/>
          </a:xfrm>
          <a:prstGeom prst="line">
            <a:avLst/>
          </a:prstGeom>
        </p:spPr>
        <p:style>
          <a:lnRef idx="1">
            <a:schemeClr val="accent3"/>
          </a:lnRef>
          <a:fillRef idx="0">
            <a:schemeClr val="accent3"/>
          </a:fillRef>
          <a:effectRef idx="0">
            <a:schemeClr val="accent3"/>
          </a:effectRef>
          <a:fontRef idx="minor">
            <a:schemeClr val="tx1"/>
          </a:fontRef>
        </p:style>
      </p:cxnSp>
      <p:sp>
        <p:nvSpPr>
          <p:cNvPr id="33" name="Rectangle 32">
            <a:extLst>
              <a:ext uri="{FF2B5EF4-FFF2-40B4-BE49-F238E27FC236}">
                <a16:creationId xmlns:a16="http://schemas.microsoft.com/office/drawing/2014/main" id="{D2DD613F-0006-3E9F-0A64-047B26E99145}"/>
              </a:ext>
            </a:extLst>
          </p:cNvPr>
          <p:cNvSpPr/>
          <p:nvPr/>
        </p:nvSpPr>
        <p:spPr>
          <a:xfrm>
            <a:off x="6383156" y="6400412"/>
            <a:ext cx="2366391" cy="276999"/>
          </a:xfrm>
          <a:prstGeom prst="rect">
            <a:avLst/>
          </a:prstGeom>
          <a:noFill/>
        </p:spPr>
        <p:txBody>
          <a:bodyPr wrap="square" lIns="91440" tIns="45720" rIns="91440" bIns="45720">
            <a:spAutoFit/>
          </a:bodyPr>
          <a:lstStyle/>
          <a:p>
            <a:pPr algn="ctr"/>
            <a:r>
              <a:rPr lang="en-US" sz="1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masis MT Pro Light" panose="02040304050005020304" pitchFamily="18" charset="0"/>
              </a:rPr>
              <a:t>    s</a:t>
            </a:r>
            <a:r>
              <a:rPr lang="en-US" sz="12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masis MT Pro Light" panose="02040304050005020304" pitchFamily="18" charset="0"/>
              </a:rPr>
              <a:t>avannahga.gov</a:t>
            </a:r>
            <a:endParaRPr lang="en-US" sz="40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masis MT Pro Light" panose="02040304050005020304" pitchFamily="18" charset="0"/>
            </a:endParaRPr>
          </a:p>
        </p:txBody>
      </p:sp>
      <p:sp>
        <p:nvSpPr>
          <p:cNvPr id="4" name="Rectangle 3">
            <a:extLst>
              <a:ext uri="{FF2B5EF4-FFF2-40B4-BE49-F238E27FC236}">
                <a16:creationId xmlns:a16="http://schemas.microsoft.com/office/drawing/2014/main" id="{080ABA41-5805-973A-3D3F-31CEEE141AAD}"/>
              </a:ext>
            </a:extLst>
          </p:cNvPr>
          <p:cNvSpPr/>
          <p:nvPr/>
        </p:nvSpPr>
        <p:spPr>
          <a:xfrm>
            <a:off x="88779" y="4373790"/>
            <a:ext cx="2787586" cy="464209"/>
          </a:xfrm>
          <a:prstGeom prst="rect">
            <a:avLst/>
          </a:prstGeom>
          <a:solidFill>
            <a:srgbClr val="002060"/>
          </a:solidFill>
          <a:ln>
            <a:solidFill>
              <a:srgbClr val="00206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spcBef>
                <a:spcPct val="0"/>
              </a:spcBef>
              <a:spcAft>
                <a:spcPct val="0"/>
              </a:spcAft>
            </a:pPr>
            <a:endParaRPr lang="en-US" sz="1351">
              <a:solidFill>
                <a:srgbClr val="002060"/>
              </a:solidFill>
              <a:latin typeface="Arial"/>
              <a:cs typeface="Arial"/>
            </a:endParaRPr>
          </a:p>
        </p:txBody>
      </p:sp>
      <p:pic>
        <p:nvPicPr>
          <p:cNvPr id="7" name="Picture 6">
            <a:extLst>
              <a:ext uri="{FF2B5EF4-FFF2-40B4-BE49-F238E27FC236}">
                <a16:creationId xmlns:a16="http://schemas.microsoft.com/office/drawing/2014/main" id="{A6EF5D25-FD5E-0BB8-4EE9-97A6D741E6F4}"/>
              </a:ext>
            </a:extLst>
          </p:cNvPr>
          <p:cNvPicPr>
            <a:picLocks noChangeAspect="1"/>
          </p:cNvPicPr>
          <p:nvPr/>
        </p:nvPicPr>
        <p:blipFill rotWithShape="1">
          <a:blip r:embed="rId5"/>
          <a:srcRect r="-1053"/>
          <a:stretch/>
        </p:blipFill>
        <p:spPr>
          <a:xfrm>
            <a:off x="205261" y="4422169"/>
            <a:ext cx="369656" cy="354569"/>
          </a:xfrm>
          <a:prstGeom prst="rect">
            <a:avLst/>
          </a:prstGeom>
        </p:spPr>
      </p:pic>
      <p:sp>
        <p:nvSpPr>
          <p:cNvPr id="10" name="Rectangle 9">
            <a:extLst>
              <a:ext uri="{FF2B5EF4-FFF2-40B4-BE49-F238E27FC236}">
                <a16:creationId xmlns:a16="http://schemas.microsoft.com/office/drawing/2014/main" id="{49C5D069-6EA9-BA2B-6ECB-2B175048F947}"/>
              </a:ext>
            </a:extLst>
          </p:cNvPr>
          <p:cNvSpPr/>
          <p:nvPr/>
        </p:nvSpPr>
        <p:spPr>
          <a:xfrm>
            <a:off x="539405" y="4319848"/>
            <a:ext cx="2052164" cy="369332"/>
          </a:xfrm>
          <a:prstGeom prst="rect">
            <a:avLst/>
          </a:prstGeom>
          <a:noFill/>
        </p:spPr>
        <p:txBody>
          <a:bodyPr wrap="none" lIns="91440" tIns="45720" rIns="91440" bIns="45720">
            <a:spAutoFit/>
          </a:bodyPr>
          <a:lstStyle/>
          <a:p>
            <a:pPr algn="ctr"/>
            <a:r>
              <a:rPr lang="en-US" b="0" cap="none" spc="0">
                <a:ln w="0"/>
                <a:solidFill>
                  <a:schemeClr val="bg1"/>
                </a:solidFill>
                <a:effectLst>
                  <a:outerShdw blurRad="38100" dist="19050" dir="2700000" algn="tl" rotWithShape="0">
                    <a:schemeClr val="dk1">
                      <a:alpha val="40000"/>
                    </a:schemeClr>
                  </a:outerShdw>
                </a:effectLst>
                <a:latin typeface="Amasis MT Pro Light" panose="02040304050005020304" pitchFamily="18" charset="0"/>
              </a:rPr>
              <a:t>MELISSA CARTER</a:t>
            </a:r>
          </a:p>
        </p:txBody>
      </p:sp>
      <p:sp>
        <p:nvSpPr>
          <p:cNvPr id="11" name="Rectangle 10">
            <a:extLst>
              <a:ext uri="{FF2B5EF4-FFF2-40B4-BE49-F238E27FC236}">
                <a16:creationId xmlns:a16="http://schemas.microsoft.com/office/drawing/2014/main" id="{F01D11B8-0B38-C531-F614-D8E2E86ABD00}"/>
              </a:ext>
            </a:extLst>
          </p:cNvPr>
          <p:cNvSpPr/>
          <p:nvPr/>
        </p:nvSpPr>
        <p:spPr>
          <a:xfrm>
            <a:off x="539405" y="4560207"/>
            <a:ext cx="2090957" cy="276999"/>
          </a:xfrm>
          <a:prstGeom prst="rect">
            <a:avLst/>
          </a:prstGeom>
          <a:noFill/>
        </p:spPr>
        <p:txBody>
          <a:bodyPr wrap="none" lIns="91440" tIns="45720" rIns="91440" bIns="45720">
            <a:spAutoFit/>
          </a:bodyPr>
          <a:lstStyle/>
          <a:p>
            <a:pPr algn="ctr"/>
            <a:r>
              <a:rPr lang="en-US" sz="1200" i="1">
                <a:ln w="0"/>
                <a:solidFill>
                  <a:schemeClr val="bg1"/>
                </a:solidFill>
                <a:effectLst>
                  <a:outerShdw blurRad="38100" dist="19050" dir="2700000" algn="tl" rotWithShape="0">
                    <a:schemeClr val="dk1">
                      <a:alpha val="40000"/>
                    </a:schemeClr>
                  </a:outerShdw>
                </a:effectLst>
                <a:latin typeface="Amasis MT Pro Light" panose="02040304050005020304" pitchFamily="18" charset="0"/>
              </a:rPr>
              <a:t>SENIOR BUDGET DIRECTOR </a:t>
            </a:r>
            <a:endParaRPr lang="en-US" sz="1200" b="0" i="1" cap="none" spc="0">
              <a:ln w="0"/>
              <a:solidFill>
                <a:schemeClr val="bg1"/>
              </a:solidFill>
              <a:effectLst>
                <a:outerShdw blurRad="38100" dist="19050" dir="2700000" algn="tl" rotWithShape="0">
                  <a:schemeClr val="dk1">
                    <a:alpha val="40000"/>
                  </a:schemeClr>
                </a:outerShdw>
              </a:effectLst>
              <a:latin typeface="Amasis MT Pro Light" panose="02040304050005020304" pitchFamily="18" charset="0"/>
            </a:endParaRPr>
          </a:p>
        </p:txBody>
      </p:sp>
    </p:spTree>
    <p:extLst>
      <p:ext uri="{BB962C8B-B14F-4D97-AF65-F5344CB8AC3E}">
        <p14:creationId xmlns:p14="http://schemas.microsoft.com/office/powerpoint/2010/main" val="13436642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B17F-53C9-1958-8AE5-48B67CAC1F0C}"/>
              </a:ext>
            </a:extLst>
          </p:cNvPr>
          <p:cNvSpPr>
            <a:spLocks noGrp="1"/>
          </p:cNvSpPr>
          <p:nvPr>
            <p:ph type="title"/>
          </p:nvPr>
        </p:nvSpPr>
        <p:spPr>
          <a:xfrm>
            <a:off x="0" y="0"/>
            <a:ext cx="9189076" cy="838200"/>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General Fund Share of Hotel/Motel Taxes &amp; Sales Taxes</a:t>
            </a:r>
            <a:b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b="0" dirty="0">
                <a:latin typeface="Microsoft Sans Serif" panose="020B0604020202020204" pitchFamily="34" charset="0"/>
                <a:ea typeface="Microsoft Sans Serif" panose="020B0604020202020204" pitchFamily="34" charset="0"/>
                <a:cs typeface="Microsoft Sans Serif" panose="020B0604020202020204" pitchFamily="34" charset="0"/>
              </a:rPr>
              <a:t>January through June</a:t>
            </a:r>
          </a:p>
        </p:txBody>
      </p:sp>
      <p:sp>
        <p:nvSpPr>
          <p:cNvPr id="3" name="Slide Number Placeholder 2">
            <a:extLst>
              <a:ext uri="{FF2B5EF4-FFF2-40B4-BE49-F238E27FC236}">
                <a16:creationId xmlns:a16="http://schemas.microsoft.com/office/drawing/2014/main" id="{B074BACE-AA51-9A7D-3879-C7A864DE13D9}"/>
              </a:ext>
            </a:extLst>
          </p:cNvPr>
          <p:cNvSpPr>
            <a:spLocks noGrp="1"/>
          </p:cNvSpPr>
          <p:nvPr>
            <p:ph type="sldNum" sz="quarter" idx="10"/>
          </p:nvPr>
        </p:nvSpPr>
        <p:spPr/>
        <p:txBody>
          <a:bodyPr/>
          <a:lstStyle/>
          <a:p>
            <a:fld id="{F9092C4B-5256-42C0-99E7-1AA7CC438B26}" type="slidenum">
              <a:rPr lang="en-US" altLang="en-US" smtClean="0"/>
              <a:t>10</a:t>
            </a:fld>
            <a:endParaRPr lang="en-US" altLang="en-US"/>
          </a:p>
        </p:txBody>
      </p:sp>
      <p:graphicFrame>
        <p:nvGraphicFramePr>
          <p:cNvPr id="6" name="Content Placeholder 5">
            <a:extLst>
              <a:ext uri="{FF2B5EF4-FFF2-40B4-BE49-F238E27FC236}">
                <a16:creationId xmlns:a16="http://schemas.microsoft.com/office/drawing/2014/main" id="{3D2F43B2-4EF4-89FE-866F-2F0F076E3924}"/>
              </a:ext>
            </a:extLst>
          </p:cNvPr>
          <p:cNvGraphicFramePr>
            <a:graphicFrameLocks noGrp="1"/>
          </p:cNvGraphicFramePr>
          <p:nvPr>
            <p:ph sz="quarter" idx="11"/>
            <p:extLst>
              <p:ext uri="{D42A27DB-BD31-4B8C-83A1-F6EECF244321}">
                <p14:modId xmlns:p14="http://schemas.microsoft.com/office/powerpoint/2010/main" val="589868699"/>
              </p:ext>
            </p:extLst>
          </p:nvPr>
        </p:nvGraphicFramePr>
        <p:xfrm>
          <a:off x="88777" y="1019908"/>
          <a:ext cx="9055223" cy="5256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85902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B17F-53C9-1958-8AE5-48B67CAC1F0C}"/>
              </a:ext>
            </a:extLst>
          </p:cNvPr>
          <p:cNvSpPr>
            <a:spLocks noGrp="1"/>
          </p:cNvSpPr>
          <p:nvPr>
            <p:ph type="title"/>
          </p:nvPr>
        </p:nvSpPr>
        <p:spPr>
          <a:xfrm>
            <a:off x="0" y="0"/>
            <a:ext cx="9144000" cy="838200"/>
          </a:xfrm>
        </p:spPr>
        <p:txBody>
          <a:bodyPr/>
          <a:lstStyle/>
          <a:p>
            <a:r>
              <a:rPr lang="en-US" sz="2650">
                <a:latin typeface="Microsoft Sans Serif" panose="020B0604020202020204" pitchFamily="34" charset="0"/>
                <a:ea typeface="Microsoft Sans Serif" panose="020B0604020202020204" pitchFamily="34" charset="0"/>
                <a:cs typeface="Microsoft Sans Serif" panose="020B0604020202020204" pitchFamily="34" charset="0"/>
              </a:rPr>
              <a:t>Legislative Changes Impacting Local Government Revenue</a:t>
            </a:r>
            <a:endParaRPr lang="en-US" sz="2650" b="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Slide Number Placeholder 2">
            <a:extLst>
              <a:ext uri="{FF2B5EF4-FFF2-40B4-BE49-F238E27FC236}">
                <a16:creationId xmlns:a16="http://schemas.microsoft.com/office/drawing/2014/main" id="{B074BACE-AA51-9A7D-3879-C7A864DE13D9}"/>
              </a:ext>
            </a:extLst>
          </p:cNvPr>
          <p:cNvSpPr>
            <a:spLocks noGrp="1"/>
          </p:cNvSpPr>
          <p:nvPr>
            <p:ph type="sldNum" sz="quarter" idx="10"/>
          </p:nvPr>
        </p:nvSpPr>
        <p:spPr/>
        <p:txBody>
          <a:bodyPr/>
          <a:lstStyle/>
          <a:p>
            <a:fld id="{F9092C4B-5256-42C0-99E7-1AA7CC438B26}" type="slidenum">
              <a:rPr lang="en-US" altLang="en-US" smtClean="0"/>
              <a:t>11</a:t>
            </a:fld>
            <a:endParaRPr lang="en-US" altLang="en-US"/>
          </a:p>
        </p:txBody>
      </p:sp>
      <p:grpSp>
        <p:nvGrpSpPr>
          <p:cNvPr id="7" name="Group 6">
            <a:extLst>
              <a:ext uri="{FF2B5EF4-FFF2-40B4-BE49-F238E27FC236}">
                <a16:creationId xmlns:a16="http://schemas.microsoft.com/office/drawing/2014/main" id="{E8E5D2CD-2853-4EAB-8ECA-2F1696D16F43}"/>
              </a:ext>
            </a:extLst>
          </p:cNvPr>
          <p:cNvGrpSpPr/>
          <p:nvPr/>
        </p:nvGrpSpPr>
        <p:grpSpPr>
          <a:xfrm>
            <a:off x="0" y="957552"/>
            <a:ext cx="4572000" cy="5252949"/>
            <a:chOff x="393700" y="1423381"/>
            <a:chExt cx="3962400" cy="6243134"/>
          </a:xfrm>
        </p:grpSpPr>
        <p:sp>
          <p:nvSpPr>
            <p:cNvPr id="8" name="Rectangle 8">
              <a:extLst>
                <a:ext uri="{FF2B5EF4-FFF2-40B4-BE49-F238E27FC236}">
                  <a16:creationId xmlns:a16="http://schemas.microsoft.com/office/drawing/2014/main" id="{0A32894D-EE16-48B1-7154-153766B9FC56}"/>
                </a:ext>
              </a:extLst>
            </p:cNvPr>
            <p:cNvSpPr>
              <a:spLocks noChangeArrowheads="1"/>
            </p:cNvSpPr>
            <p:nvPr/>
          </p:nvSpPr>
          <p:spPr bwMode="auto">
            <a:xfrm>
              <a:off x="819150" y="1785081"/>
              <a:ext cx="3111500" cy="5881434"/>
            </a:xfrm>
            <a:prstGeom prst="rect">
              <a:avLst/>
            </a:prstGeom>
            <a:gradFill>
              <a:gsLst>
                <a:gs pos="0">
                  <a:schemeClr val="bg1"/>
                </a:gs>
                <a:gs pos="100000">
                  <a:schemeClr val="bg1">
                    <a:lumMod val="95000"/>
                  </a:schemeClr>
                </a:gs>
              </a:gsLst>
              <a:lin ang="5400000" scaled="0"/>
            </a:gradFill>
            <a:ln w="9525">
              <a:noFill/>
              <a:miter lim="800000"/>
            </a:ln>
          </p:spPr>
          <p:txBody>
            <a:bodyPr vert="horz" wrap="square" lIns="91440" tIns="45720" rIns="91440" bIns="45720" numCol="1" anchor="ctr" anchorCtr="0" compatLnSpc="1">
              <a:prstTxWarp prst="textNoShape">
                <a:avLst/>
              </a:prstTxWarp>
            </a:bodyPr>
            <a:lstStyle/>
            <a:p>
              <a:pPr algn="ctr"/>
              <a:endParaRPr lang="en-US" sz="2400">
                <a:solidFill>
                  <a:schemeClr val="tx1">
                    <a:lumMod val="75000"/>
                    <a:lumOff val="25000"/>
                  </a:schemeClr>
                </a:solidFill>
              </a:endParaRPr>
            </a:p>
          </p:txBody>
        </p:sp>
        <p:grpSp>
          <p:nvGrpSpPr>
            <p:cNvPr id="9" name="Group 8">
              <a:extLst>
                <a:ext uri="{FF2B5EF4-FFF2-40B4-BE49-F238E27FC236}">
                  <a16:creationId xmlns:a16="http://schemas.microsoft.com/office/drawing/2014/main" id="{5ADE2BFF-FB15-DFF6-F82B-35625B71ED7A}"/>
                </a:ext>
              </a:extLst>
            </p:cNvPr>
            <p:cNvGrpSpPr/>
            <p:nvPr/>
          </p:nvGrpSpPr>
          <p:grpSpPr>
            <a:xfrm>
              <a:off x="393700" y="1423381"/>
              <a:ext cx="3962400" cy="445237"/>
              <a:chOff x="393700" y="1423381"/>
              <a:chExt cx="3962400" cy="445237"/>
            </a:xfrm>
          </p:grpSpPr>
          <p:sp>
            <p:nvSpPr>
              <p:cNvPr id="10" name="Rectangle 5">
                <a:extLst>
                  <a:ext uri="{FF2B5EF4-FFF2-40B4-BE49-F238E27FC236}">
                    <a16:creationId xmlns:a16="http://schemas.microsoft.com/office/drawing/2014/main" id="{F830207C-E0B5-C70D-AF23-71534ABBF10E}"/>
                  </a:ext>
                </a:extLst>
              </p:cNvPr>
              <p:cNvSpPr>
                <a:spLocks noChangeArrowheads="1"/>
              </p:cNvSpPr>
              <p:nvPr/>
            </p:nvSpPr>
            <p:spPr bwMode="auto">
              <a:xfrm>
                <a:off x="393700" y="1464705"/>
                <a:ext cx="425450" cy="393182"/>
              </a:xfrm>
              <a:prstGeom prst="rect">
                <a:avLst/>
              </a:prstGeom>
              <a:solidFill>
                <a:schemeClr val="bg2">
                  <a:lumMod val="75000"/>
                  <a:alpha val="80000"/>
                </a:schemeClr>
              </a:solidFill>
              <a:ln w="9525">
                <a:noFill/>
                <a:miter lim="800000"/>
              </a:ln>
            </p:spPr>
            <p:txBody>
              <a:bodyPr vert="horz" wrap="square" lIns="91440" tIns="45720" rIns="91440" bIns="45720" numCol="1" anchor="ctr" anchorCtr="0" compatLnSpc="1">
                <a:prstTxWarp prst="textNoShape">
                  <a:avLst/>
                </a:prstTxWarp>
              </a:bodyPr>
              <a:lstStyle/>
              <a:p>
                <a:endParaRPr lang="en-US" sz="1100"/>
              </a:p>
            </p:txBody>
          </p:sp>
          <p:sp>
            <p:nvSpPr>
              <p:cNvPr id="11" name="Rectangle 6">
                <a:extLst>
                  <a:ext uri="{FF2B5EF4-FFF2-40B4-BE49-F238E27FC236}">
                    <a16:creationId xmlns:a16="http://schemas.microsoft.com/office/drawing/2014/main" id="{1FC5963D-BF58-7378-6394-66109A984C5F}"/>
                  </a:ext>
                </a:extLst>
              </p:cNvPr>
              <p:cNvSpPr>
                <a:spLocks noChangeArrowheads="1"/>
              </p:cNvSpPr>
              <p:nvPr/>
            </p:nvSpPr>
            <p:spPr bwMode="auto">
              <a:xfrm>
                <a:off x="3930650" y="1464705"/>
                <a:ext cx="425450" cy="393182"/>
              </a:xfrm>
              <a:prstGeom prst="rect">
                <a:avLst/>
              </a:prstGeom>
              <a:solidFill>
                <a:schemeClr val="bg2">
                  <a:lumMod val="75000"/>
                  <a:alpha val="80000"/>
                </a:schemeClr>
              </a:solidFill>
              <a:ln w="9525">
                <a:noFill/>
                <a:miter lim="800000"/>
              </a:ln>
            </p:spPr>
            <p:txBody>
              <a:bodyPr vert="horz" wrap="square" lIns="91440" tIns="45720" rIns="91440" bIns="45720" numCol="1" anchor="ctr" anchorCtr="0" compatLnSpc="1">
                <a:prstTxWarp prst="textNoShape">
                  <a:avLst/>
                </a:prstTxWarp>
              </a:bodyPr>
              <a:lstStyle/>
              <a:p>
                <a:endParaRPr lang="en-US" sz="1100"/>
              </a:p>
            </p:txBody>
          </p:sp>
          <p:sp>
            <p:nvSpPr>
              <p:cNvPr id="12" name="Rectangle 7">
                <a:extLst>
                  <a:ext uri="{FF2B5EF4-FFF2-40B4-BE49-F238E27FC236}">
                    <a16:creationId xmlns:a16="http://schemas.microsoft.com/office/drawing/2014/main" id="{5D78CA25-8861-D61D-320D-846CBFC3538A}"/>
                  </a:ext>
                </a:extLst>
              </p:cNvPr>
              <p:cNvSpPr>
                <a:spLocks noChangeArrowheads="1"/>
              </p:cNvSpPr>
              <p:nvPr/>
            </p:nvSpPr>
            <p:spPr bwMode="auto">
              <a:xfrm>
                <a:off x="559388" y="1423381"/>
                <a:ext cx="3568700" cy="445237"/>
              </a:xfrm>
              <a:prstGeom prst="rect">
                <a:avLst/>
              </a:prstGeom>
              <a:solidFill>
                <a:schemeClr val="bg2">
                  <a:lumMod val="75000"/>
                </a:schemeClr>
              </a:solidFill>
              <a:ln w="9525">
                <a:noFill/>
                <a:miter lim="800000"/>
              </a:ln>
            </p:spPr>
            <p:txBody>
              <a:bodyPr vert="horz" wrap="square" lIns="91440" tIns="45720" rIns="91440" bIns="45720" numCol="1" anchor="ctr" anchorCtr="0" compatLnSpc="1">
                <a:prstTxWarp prst="textNoShape">
                  <a:avLst/>
                </a:prstTxWarp>
              </a:bodyPr>
              <a:lstStyle/>
              <a:p>
                <a:pPr algn="ctr"/>
                <a:r>
                  <a:rPr lang="en-US" sz="2000" b="1">
                    <a:solidFill>
                      <a:schemeClr val="bg1"/>
                    </a:solidFill>
                  </a:rPr>
                  <a:t>Development Fees</a:t>
                </a:r>
                <a:endParaRPr lang="en-US" sz="2000">
                  <a:solidFill>
                    <a:schemeClr val="bg1"/>
                  </a:solidFill>
                </a:endParaRPr>
              </a:p>
            </p:txBody>
          </p:sp>
          <p:sp>
            <p:nvSpPr>
              <p:cNvPr id="13" name="Freeform 9">
                <a:extLst>
                  <a:ext uri="{FF2B5EF4-FFF2-40B4-BE49-F238E27FC236}">
                    <a16:creationId xmlns:a16="http://schemas.microsoft.com/office/drawing/2014/main" id="{34FABB5B-55A4-B3B5-E6D0-EECF4EE6460A}"/>
                  </a:ext>
                </a:extLst>
              </p:cNvPr>
              <p:cNvSpPr/>
              <p:nvPr/>
            </p:nvSpPr>
            <p:spPr bwMode="auto">
              <a:xfrm>
                <a:off x="592138" y="1786878"/>
                <a:ext cx="227013" cy="68668"/>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1"/>
              </a:solidFill>
              <a:ln w="9525">
                <a:noFill/>
                <a:round/>
              </a:ln>
            </p:spPr>
            <p:txBody>
              <a:bodyPr vert="horz" wrap="square" lIns="91440" tIns="45720" rIns="91440" bIns="45720" numCol="1" anchor="ctr" anchorCtr="0" compatLnSpc="1">
                <a:prstTxWarp prst="textNoShape">
                  <a:avLst/>
                </a:prstTxWarp>
              </a:bodyPr>
              <a:lstStyle/>
              <a:p>
                <a:endParaRPr lang="en-US" sz="1100"/>
              </a:p>
            </p:txBody>
          </p:sp>
          <p:sp>
            <p:nvSpPr>
              <p:cNvPr id="14" name="Freeform 10">
                <a:extLst>
                  <a:ext uri="{FF2B5EF4-FFF2-40B4-BE49-F238E27FC236}">
                    <a16:creationId xmlns:a16="http://schemas.microsoft.com/office/drawing/2014/main" id="{CAA2DD1C-AE58-9CBA-794A-066FCBF57E38}"/>
                  </a:ext>
                </a:extLst>
              </p:cNvPr>
              <p:cNvSpPr/>
              <p:nvPr/>
            </p:nvSpPr>
            <p:spPr bwMode="auto">
              <a:xfrm>
                <a:off x="3930650" y="1786878"/>
                <a:ext cx="227013" cy="68668"/>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1"/>
              </a:solidFill>
              <a:ln w="9525">
                <a:noFill/>
                <a:round/>
              </a:ln>
            </p:spPr>
            <p:txBody>
              <a:bodyPr vert="horz" wrap="square" lIns="91440" tIns="45720" rIns="91440" bIns="45720" numCol="1" anchor="ctr" anchorCtr="0" compatLnSpc="1">
                <a:prstTxWarp prst="textNoShape">
                  <a:avLst/>
                </a:prstTxWarp>
              </a:bodyPr>
              <a:lstStyle/>
              <a:p>
                <a:endParaRPr lang="en-US" sz="1100"/>
              </a:p>
            </p:txBody>
          </p:sp>
          <p:sp>
            <p:nvSpPr>
              <p:cNvPr id="15" name="Freeform 9">
                <a:extLst>
                  <a:ext uri="{FF2B5EF4-FFF2-40B4-BE49-F238E27FC236}">
                    <a16:creationId xmlns:a16="http://schemas.microsoft.com/office/drawing/2014/main" id="{D009399A-45E8-0621-D876-B7E8D64CCEED}"/>
                  </a:ext>
                </a:extLst>
              </p:cNvPr>
              <p:cNvSpPr/>
              <p:nvPr/>
            </p:nvSpPr>
            <p:spPr bwMode="auto">
              <a:xfrm>
                <a:off x="592138" y="1786878"/>
                <a:ext cx="227013" cy="68668"/>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tx1">
                  <a:lumMod val="75000"/>
                  <a:lumOff val="25000"/>
                  <a:alpha val="40000"/>
                </a:schemeClr>
              </a:solidFill>
              <a:ln w="9525">
                <a:noFill/>
                <a:round/>
              </a:ln>
            </p:spPr>
            <p:txBody>
              <a:bodyPr vert="horz" wrap="square" lIns="91440" tIns="45720" rIns="91440" bIns="45720" numCol="1" anchor="ctr" anchorCtr="0" compatLnSpc="1">
                <a:prstTxWarp prst="textNoShape">
                  <a:avLst/>
                </a:prstTxWarp>
              </a:bodyPr>
              <a:lstStyle/>
              <a:p>
                <a:endParaRPr lang="en-US" sz="1100"/>
              </a:p>
            </p:txBody>
          </p:sp>
          <p:sp>
            <p:nvSpPr>
              <p:cNvPr id="16" name="Freeform 10">
                <a:extLst>
                  <a:ext uri="{FF2B5EF4-FFF2-40B4-BE49-F238E27FC236}">
                    <a16:creationId xmlns:a16="http://schemas.microsoft.com/office/drawing/2014/main" id="{2DCDB420-2D6B-5950-A560-BFFDDE715C17}"/>
                  </a:ext>
                </a:extLst>
              </p:cNvPr>
              <p:cNvSpPr/>
              <p:nvPr/>
            </p:nvSpPr>
            <p:spPr bwMode="auto">
              <a:xfrm>
                <a:off x="3930650" y="1786878"/>
                <a:ext cx="227013" cy="68668"/>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tx1">
                  <a:lumMod val="75000"/>
                  <a:lumOff val="25000"/>
                  <a:alpha val="40000"/>
                </a:schemeClr>
              </a:solidFill>
              <a:ln w="9525">
                <a:noFill/>
                <a:round/>
              </a:ln>
            </p:spPr>
            <p:txBody>
              <a:bodyPr vert="horz" wrap="square" lIns="91440" tIns="45720" rIns="91440" bIns="45720" numCol="1" anchor="ctr" anchorCtr="0" compatLnSpc="1">
                <a:prstTxWarp prst="textNoShape">
                  <a:avLst/>
                </a:prstTxWarp>
              </a:bodyPr>
              <a:lstStyle/>
              <a:p>
                <a:endParaRPr lang="en-US" sz="1100"/>
              </a:p>
            </p:txBody>
          </p:sp>
        </p:grpSp>
      </p:grpSp>
      <p:sp>
        <p:nvSpPr>
          <p:cNvPr id="18" name="Rectangle 8">
            <a:extLst>
              <a:ext uri="{FF2B5EF4-FFF2-40B4-BE49-F238E27FC236}">
                <a16:creationId xmlns:a16="http://schemas.microsoft.com/office/drawing/2014/main" id="{31FE0B13-F003-87E0-6C78-2A02A759E38D}"/>
              </a:ext>
            </a:extLst>
          </p:cNvPr>
          <p:cNvSpPr>
            <a:spLocks noChangeArrowheads="1"/>
          </p:cNvSpPr>
          <p:nvPr/>
        </p:nvSpPr>
        <p:spPr bwMode="auto">
          <a:xfrm>
            <a:off x="5073784" y="1396131"/>
            <a:ext cx="3226469" cy="4814370"/>
          </a:xfrm>
          <a:prstGeom prst="rect">
            <a:avLst/>
          </a:prstGeom>
          <a:gradFill>
            <a:gsLst>
              <a:gs pos="0">
                <a:schemeClr val="bg1"/>
              </a:gs>
              <a:gs pos="100000">
                <a:schemeClr val="bg1">
                  <a:lumMod val="95000"/>
                </a:schemeClr>
              </a:gs>
            </a:gsLst>
            <a:lin ang="5400000" scaled="0"/>
          </a:gradFill>
          <a:ln w="9525">
            <a:noFill/>
            <a:miter lim="800000"/>
          </a:ln>
        </p:spPr>
        <p:txBody>
          <a:bodyPr vert="horz" wrap="square" lIns="91440" tIns="45720" rIns="91440" bIns="45720" numCol="1" anchor="ctr" anchorCtr="0" compatLnSpc="1">
            <a:prstTxWarp prst="textNoShape">
              <a:avLst/>
            </a:prstTxWarp>
          </a:bodyPr>
          <a:lstStyle/>
          <a:p>
            <a:pPr marL="285750" indent="-285750">
              <a:buFont typeface="Arial" panose="020B0604020202020204" pitchFamily="34" charset="0"/>
              <a:buChar char="•"/>
            </a:pPr>
            <a:endParaRPr lang="en-US" sz="1600">
              <a:solidFill>
                <a:schemeClr val="tx1">
                  <a:lumMod val="75000"/>
                  <a:lumOff val="25000"/>
                </a:schemeClr>
              </a:solidFill>
            </a:endParaRPr>
          </a:p>
        </p:txBody>
      </p:sp>
      <p:grpSp>
        <p:nvGrpSpPr>
          <p:cNvPr id="19" name="Group 18">
            <a:extLst>
              <a:ext uri="{FF2B5EF4-FFF2-40B4-BE49-F238E27FC236}">
                <a16:creationId xmlns:a16="http://schemas.microsoft.com/office/drawing/2014/main" id="{0B9B065B-197F-738B-C3E7-8C7125388DC7}"/>
              </a:ext>
            </a:extLst>
          </p:cNvPr>
          <p:cNvGrpSpPr/>
          <p:nvPr/>
        </p:nvGrpSpPr>
        <p:grpSpPr>
          <a:xfrm>
            <a:off x="4632614" y="945907"/>
            <a:ext cx="4108810" cy="527778"/>
            <a:chOff x="393700" y="1341641"/>
            <a:chExt cx="3962400" cy="513905"/>
          </a:xfrm>
        </p:grpSpPr>
        <p:sp>
          <p:nvSpPr>
            <p:cNvPr id="20" name="Rectangle 5">
              <a:extLst>
                <a:ext uri="{FF2B5EF4-FFF2-40B4-BE49-F238E27FC236}">
                  <a16:creationId xmlns:a16="http://schemas.microsoft.com/office/drawing/2014/main" id="{81C62345-D80C-B8EA-0993-A489C2089DF3}"/>
                </a:ext>
              </a:extLst>
            </p:cNvPr>
            <p:cNvSpPr>
              <a:spLocks noChangeArrowheads="1"/>
            </p:cNvSpPr>
            <p:nvPr/>
          </p:nvSpPr>
          <p:spPr bwMode="auto">
            <a:xfrm>
              <a:off x="393700" y="1462362"/>
              <a:ext cx="425450" cy="393183"/>
            </a:xfrm>
            <a:prstGeom prst="rect">
              <a:avLst/>
            </a:prstGeom>
            <a:solidFill>
              <a:schemeClr val="accent4">
                <a:alpha val="80000"/>
              </a:schemeClr>
            </a:solidFill>
            <a:ln w="9525">
              <a:noFill/>
              <a:miter lim="800000"/>
            </a:ln>
          </p:spPr>
          <p:txBody>
            <a:bodyPr vert="horz" wrap="square" lIns="91440" tIns="45720" rIns="91440" bIns="45720" numCol="1" anchor="ctr" anchorCtr="0" compatLnSpc="1">
              <a:prstTxWarp prst="textNoShape">
                <a:avLst/>
              </a:prstTxWarp>
            </a:bodyPr>
            <a:lstStyle/>
            <a:p>
              <a:endParaRPr lang="en-US" sz="1100"/>
            </a:p>
          </p:txBody>
        </p:sp>
        <p:sp>
          <p:nvSpPr>
            <p:cNvPr id="21" name="Rectangle 6">
              <a:extLst>
                <a:ext uri="{FF2B5EF4-FFF2-40B4-BE49-F238E27FC236}">
                  <a16:creationId xmlns:a16="http://schemas.microsoft.com/office/drawing/2014/main" id="{D47280BA-FE91-7433-DEF2-733F687A310D}"/>
                </a:ext>
              </a:extLst>
            </p:cNvPr>
            <p:cNvSpPr>
              <a:spLocks noChangeArrowheads="1"/>
            </p:cNvSpPr>
            <p:nvPr/>
          </p:nvSpPr>
          <p:spPr bwMode="auto">
            <a:xfrm>
              <a:off x="3930650" y="1462362"/>
              <a:ext cx="425450" cy="393183"/>
            </a:xfrm>
            <a:prstGeom prst="rect">
              <a:avLst/>
            </a:prstGeom>
            <a:solidFill>
              <a:schemeClr val="accent4">
                <a:alpha val="80000"/>
              </a:schemeClr>
            </a:solidFill>
            <a:ln w="9525">
              <a:noFill/>
              <a:miter lim="800000"/>
            </a:ln>
          </p:spPr>
          <p:txBody>
            <a:bodyPr vert="horz" wrap="square" lIns="91440" tIns="45720" rIns="91440" bIns="45720" numCol="1" anchor="ctr" anchorCtr="0" compatLnSpc="1">
              <a:prstTxWarp prst="textNoShape">
                <a:avLst/>
              </a:prstTxWarp>
            </a:bodyPr>
            <a:lstStyle/>
            <a:p>
              <a:endParaRPr lang="en-US" sz="1100"/>
            </a:p>
          </p:txBody>
        </p:sp>
        <p:sp>
          <p:nvSpPr>
            <p:cNvPr id="22" name="Freeform 9">
              <a:extLst>
                <a:ext uri="{FF2B5EF4-FFF2-40B4-BE49-F238E27FC236}">
                  <a16:creationId xmlns:a16="http://schemas.microsoft.com/office/drawing/2014/main" id="{9C855655-8F42-C6AC-51C9-30B8390781CE}"/>
                </a:ext>
              </a:extLst>
            </p:cNvPr>
            <p:cNvSpPr/>
            <p:nvPr/>
          </p:nvSpPr>
          <p:spPr bwMode="auto">
            <a:xfrm>
              <a:off x="592138" y="1786878"/>
              <a:ext cx="227013" cy="68668"/>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4"/>
            </a:solidFill>
            <a:ln w="9525">
              <a:noFill/>
              <a:round/>
            </a:ln>
          </p:spPr>
          <p:txBody>
            <a:bodyPr vert="horz" wrap="square" lIns="91440" tIns="45720" rIns="91440" bIns="45720" numCol="1" anchor="ctr" anchorCtr="0" compatLnSpc="1">
              <a:prstTxWarp prst="textNoShape">
                <a:avLst/>
              </a:prstTxWarp>
            </a:bodyPr>
            <a:lstStyle/>
            <a:p>
              <a:endParaRPr lang="en-US" sz="1100"/>
            </a:p>
          </p:txBody>
        </p:sp>
        <p:sp>
          <p:nvSpPr>
            <p:cNvPr id="23" name="Freeform 10">
              <a:extLst>
                <a:ext uri="{FF2B5EF4-FFF2-40B4-BE49-F238E27FC236}">
                  <a16:creationId xmlns:a16="http://schemas.microsoft.com/office/drawing/2014/main" id="{599F088F-1A51-80CA-C3EF-2E079125ABD5}"/>
                </a:ext>
              </a:extLst>
            </p:cNvPr>
            <p:cNvSpPr/>
            <p:nvPr/>
          </p:nvSpPr>
          <p:spPr bwMode="auto">
            <a:xfrm>
              <a:off x="3930650" y="1786878"/>
              <a:ext cx="227013" cy="68668"/>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4"/>
            </a:solidFill>
            <a:ln w="9525">
              <a:noFill/>
              <a:round/>
            </a:ln>
          </p:spPr>
          <p:txBody>
            <a:bodyPr vert="horz" wrap="square" lIns="91440" tIns="45720" rIns="91440" bIns="45720" numCol="1" anchor="ctr" anchorCtr="0" compatLnSpc="1">
              <a:prstTxWarp prst="textNoShape">
                <a:avLst/>
              </a:prstTxWarp>
            </a:bodyPr>
            <a:lstStyle/>
            <a:p>
              <a:endParaRPr lang="en-US" sz="1100"/>
            </a:p>
          </p:txBody>
        </p:sp>
        <p:sp>
          <p:nvSpPr>
            <p:cNvPr id="24" name="Freeform 9">
              <a:extLst>
                <a:ext uri="{FF2B5EF4-FFF2-40B4-BE49-F238E27FC236}">
                  <a16:creationId xmlns:a16="http://schemas.microsoft.com/office/drawing/2014/main" id="{44CC4791-52FA-47D9-37AA-1C84175A1FBF}"/>
                </a:ext>
              </a:extLst>
            </p:cNvPr>
            <p:cNvSpPr/>
            <p:nvPr/>
          </p:nvSpPr>
          <p:spPr bwMode="auto">
            <a:xfrm>
              <a:off x="592138" y="1786878"/>
              <a:ext cx="227013" cy="68668"/>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tx1">
                <a:lumMod val="75000"/>
                <a:lumOff val="25000"/>
                <a:alpha val="40000"/>
              </a:schemeClr>
            </a:solidFill>
            <a:ln w="9525">
              <a:noFill/>
              <a:round/>
            </a:ln>
          </p:spPr>
          <p:txBody>
            <a:bodyPr vert="horz" wrap="square" lIns="91440" tIns="45720" rIns="91440" bIns="45720" numCol="1" anchor="ctr" anchorCtr="0" compatLnSpc="1">
              <a:prstTxWarp prst="textNoShape">
                <a:avLst/>
              </a:prstTxWarp>
            </a:bodyPr>
            <a:lstStyle/>
            <a:p>
              <a:endParaRPr lang="en-US" sz="1100"/>
            </a:p>
          </p:txBody>
        </p:sp>
        <p:sp>
          <p:nvSpPr>
            <p:cNvPr id="25" name="Freeform 10">
              <a:extLst>
                <a:ext uri="{FF2B5EF4-FFF2-40B4-BE49-F238E27FC236}">
                  <a16:creationId xmlns:a16="http://schemas.microsoft.com/office/drawing/2014/main" id="{7BD08CB0-03D9-F12F-B522-B8D0A2609CB8}"/>
                </a:ext>
              </a:extLst>
            </p:cNvPr>
            <p:cNvSpPr/>
            <p:nvPr/>
          </p:nvSpPr>
          <p:spPr bwMode="auto">
            <a:xfrm>
              <a:off x="3930650" y="1786878"/>
              <a:ext cx="227013" cy="68668"/>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tx1">
                <a:lumMod val="75000"/>
                <a:lumOff val="25000"/>
                <a:alpha val="40000"/>
              </a:schemeClr>
            </a:solidFill>
            <a:ln w="9525">
              <a:noFill/>
              <a:round/>
            </a:ln>
          </p:spPr>
          <p:txBody>
            <a:bodyPr vert="horz" wrap="square" lIns="91440" tIns="45720" rIns="91440" bIns="45720" numCol="1" anchor="ctr" anchorCtr="0" compatLnSpc="1">
              <a:prstTxWarp prst="textNoShape">
                <a:avLst/>
              </a:prstTxWarp>
            </a:bodyPr>
            <a:lstStyle/>
            <a:p>
              <a:endParaRPr lang="en-US" sz="1100"/>
            </a:p>
          </p:txBody>
        </p:sp>
        <p:sp>
          <p:nvSpPr>
            <p:cNvPr id="26" name="Rectangle 7">
              <a:extLst>
                <a:ext uri="{FF2B5EF4-FFF2-40B4-BE49-F238E27FC236}">
                  <a16:creationId xmlns:a16="http://schemas.microsoft.com/office/drawing/2014/main" id="{C6FCAB95-AA39-8B27-ABA7-E3E938819344}"/>
                </a:ext>
              </a:extLst>
            </p:cNvPr>
            <p:cNvSpPr>
              <a:spLocks noChangeArrowheads="1"/>
            </p:cNvSpPr>
            <p:nvPr/>
          </p:nvSpPr>
          <p:spPr bwMode="auto">
            <a:xfrm>
              <a:off x="588963" y="1341641"/>
              <a:ext cx="3568700" cy="445237"/>
            </a:xfrm>
            <a:prstGeom prst="rect">
              <a:avLst/>
            </a:prstGeom>
            <a:solidFill>
              <a:schemeClr val="accent4"/>
            </a:solidFill>
            <a:ln w="9525">
              <a:noFill/>
              <a:miter lim="800000"/>
            </a:ln>
          </p:spPr>
          <p:txBody>
            <a:bodyPr vert="horz" wrap="square" lIns="91440" tIns="45720" rIns="91440" bIns="45720" numCol="1" anchor="ctr" anchorCtr="0" compatLnSpc="1">
              <a:prstTxWarp prst="textNoShape">
                <a:avLst/>
              </a:prstTxWarp>
            </a:bodyPr>
            <a:lstStyle/>
            <a:p>
              <a:pPr algn="ctr"/>
              <a:r>
                <a:rPr lang="en-US" sz="2000" b="1">
                  <a:solidFill>
                    <a:schemeClr val="bg1"/>
                  </a:solidFill>
                </a:rPr>
                <a:t>Recorder’s Court Fees</a:t>
              </a:r>
            </a:p>
          </p:txBody>
        </p:sp>
      </p:grpSp>
      <p:sp>
        <p:nvSpPr>
          <p:cNvPr id="5" name="TextBox 4">
            <a:extLst>
              <a:ext uri="{FF2B5EF4-FFF2-40B4-BE49-F238E27FC236}">
                <a16:creationId xmlns:a16="http://schemas.microsoft.com/office/drawing/2014/main" id="{E82432A1-3C7D-065F-D128-168A04E4B385}"/>
              </a:ext>
            </a:extLst>
          </p:cNvPr>
          <p:cNvSpPr txBox="1"/>
          <p:nvPr/>
        </p:nvSpPr>
        <p:spPr>
          <a:xfrm>
            <a:off x="410165" y="1378305"/>
            <a:ext cx="3670932" cy="5324535"/>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Arial"/>
                <a:cs typeface="Arial"/>
              </a:rPr>
              <a:t>HB 461</a:t>
            </a:r>
            <a:r>
              <a:rPr lang="en-US" sz="2000">
                <a:solidFill>
                  <a:srgbClr val="000000">
                    <a:lumMod val="75000"/>
                    <a:lumOff val="25000"/>
                  </a:srgbClr>
                </a:solidFill>
                <a:latin typeface="Arial"/>
                <a:cs typeface="Arial"/>
              </a:rPr>
              <a:t> is a new State Law impacting local fee assessments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lumMod val="75000"/>
                  <a:lumOff val="25000"/>
                </a:srgbClr>
              </a:solidFill>
              <a:effectLst/>
              <a:uLnTx/>
              <a:uFillTx/>
              <a:latin typeface="Arial"/>
              <a:cs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Arial"/>
                <a:cs typeface="Arial"/>
              </a:rPr>
              <a:t>Revises methodology to calculate regulatory inspection and permit fees for renovation projects valued below $75K</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a:solidFill>
                <a:srgbClr val="000000">
                  <a:lumMod val="75000"/>
                  <a:lumOff val="25000"/>
                </a:srgbClr>
              </a:solidFill>
              <a:latin typeface="Arial"/>
              <a:cs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Arial"/>
                <a:cs typeface="Arial"/>
              </a:rPr>
              <a:t>Impacts residential and commercial project inspections, plan reviews, and various permitting revenue streams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a:solidFill>
                <a:srgbClr val="000000">
                  <a:lumMod val="75000"/>
                  <a:lumOff val="25000"/>
                </a:srgbClr>
              </a:solidFill>
              <a:latin typeface="Arial"/>
              <a:cs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lumMod val="75000"/>
                  <a:lumOff val="25000"/>
                </a:srgbClr>
              </a:solidFill>
              <a:effectLst/>
              <a:uLnTx/>
              <a:uFillTx/>
              <a:latin typeface="Arial"/>
              <a:cs typeface="Arial"/>
            </a:endParaRPr>
          </a:p>
        </p:txBody>
      </p:sp>
      <p:sp>
        <p:nvSpPr>
          <p:cNvPr id="6" name="TextBox 5">
            <a:extLst>
              <a:ext uri="{FF2B5EF4-FFF2-40B4-BE49-F238E27FC236}">
                <a16:creationId xmlns:a16="http://schemas.microsoft.com/office/drawing/2014/main" id="{7CE1608C-E599-C1B4-3C32-B7C95B8BAE4E}"/>
              </a:ext>
            </a:extLst>
          </p:cNvPr>
          <p:cNvSpPr txBox="1"/>
          <p:nvPr/>
        </p:nvSpPr>
        <p:spPr>
          <a:xfrm>
            <a:off x="5188109" y="1438424"/>
            <a:ext cx="3048635" cy="378565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Arial"/>
                <a:cs typeface="Arial"/>
              </a:rPr>
              <a:t>HB 926 is a new State Law impacting Court Fines &amp; Penalties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lumMod val="75000"/>
                  <a:lumOff val="25000"/>
                </a:srgbClr>
              </a:solidFill>
              <a:effectLst/>
              <a:uLnTx/>
              <a:uFillTx/>
              <a:latin typeface="Arial"/>
              <a:cs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Arial"/>
                <a:cs typeface="Arial"/>
              </a:rPr>
              <a:t>Reinstatement of a suspended driver’s license faster and affordable after a missed court date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lumMod val="75000"/>
                  <a:lumOff val="25000"/>
                </a:srgbClr>
              </a:solidFill>
              <a:effectLst/>
              <a:uLnTx/>
              <a:uFillTx/>
              <a:latin typeface="Arial"/>
              <a:cs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Arial"/>
                <a:cs typeface="Arial"/>
              </a:rPr>
              <a:t>Re-docking fee eliminated</a:t>
            </a:r>
          </a:p>
        </p:txBody>
      </p:sp>
    </p:spTree>
    <p:extLst>
      <p:ext uri="{BB962C8B-B14F-4D97-AF65-F5344CB8AC3E}">
        <p14:creationId xmlns:p14="http://schemas.microsoft.com/office/powerpoint/2010/main" val="404393812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5766-2ACD-387E-69CE-B38B75B52B22}"/>
              </a:ext>
            </a:extLst>
          </p:cNvPr>
          <p:cNvSpPr>
            <a:spLocks noGrp="1"/>
          </p:cNvSpPr>
          <p:nvPr>
            <p:ph type="title"/>
          </p:nvPr>
        </p:nvSpPr>
        <p:spPr>
          <a:xfrm>
            <a:off x="0" y="17755"/>
            <a:ext cx="9144000" cy="838200"/>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General Fund Expenditure Performance</a:t>
            </a:r>
            <a:b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b="0" dirty="0">
                <a:latin typeface="Microsoft Sans Serif" panose="020B0604020202020204" pitchFamily="34" charset="0"/>
                <a:ea typeface="Microsoft Sans Serif" panose="020B0604020202020204" pitchFamily="34" charset="0"/>
                <a:cs typeface="Microsoft Sans Serif" panose="020B0604020202020204" pitchFamily="34" charset="0"/>
              </a:rPr>
              <a:t>2022-2024 Year-over-Year</a:t>
            </a:r>
          </a:p>
        </p:txBody>
      </p:sp>
      <p:sp>
        <p:nvSpPr>
          <p:cNvPr id="3" name="Slide Number Placeholder 2">
            <a:extLst>
              <a:ext uri="{FF2B5EF4-FFF2-40B4-BE49-F238E27FC236}">
                <a16:creationId xmlns:a16="http://schemas.microsoft.com/office/drawing/2014/main" id="{B040B5B6-A593-BBD0-436F-B3CDE53EC815}"/>
              </a:ext>
            </a:extLst>
          </p:cNvPr>
          <p:cNvSpPr>
            <a:spLocks noGrp="1"/>
          </p:cNvSpPr>
          <p:nvPr>
            <p:ph type="sldNum" sz="quarter" idx="10"/>
          </p:nvPr>
        </p:nvSpPr>
        <p:spPr/>
        <p:txBody>
          <a:bodyPr/>
          <a:lstStyle/>
          <a:p>
            <a:fld id="{F9092C4B-5256-42C0-99E7-1AA7CC438B26}" type="slidenum">
              <a:rPr lang="en-US" altLang="en-US" smtClean="0"/>
              <a:t>12</a:t>
            </a:fld>
            <a:endParaRPr lang="en-US" altLang="en-US"/>
          </a:p>
        </p:txBody>
      </p:sp>
      <p:graphicFrame>
        <p:nvGraphicFramePr>
          <p:cNvPr id="7" name="Table 6">
            <a:extLst>
              <a:ext uri="{FF2B5EF4-FFF2-40B4-BE49-F238E27FC236}">
                <a16:creationId xmlns:a16="http://schemas.microsoft.com/office/drawing/2014/main" id="{F1B966AB-BB21-3F91-156B-FF71791FD21D}"/>
              </a:ext>
            </a:extLst>
          </p:cNvPr>
          <p:cNvGraphicFramePr>
            <a:graphicFrameLocks noGrp="1"/>
          </p:cNvGraphicFramePr>
          <p:nvPr>
            <p:extLst>
              <p:ext uri="{D42A27DB-BD31-4B8C-83A1-F6EECF244321}">
                <p14:modId xmlns:p14="http://schemas.microsoft.com/office/powerpoint/2010/main" val="2995410321"/>
              </p:ext>
            </p:extLst>
          </p:nvPr>
        </p:nvGraphicFramePr>
        <p:xfrm>
          <a:off x="181992" y="1011834"/>
          <a:ext cx="8780015" cy="5113762"/>
        </p:xfrm>
        <a:graphic>
          <a:graphicData uri="http://schemas.openxmlformats.org/drawingml/2006/table">
            <a:tbl>
              <a:tblPr/>
              <a:tblGrid>
                <a:gridCol w="2529837">
                  <a:extLst>
                    <a:ext uri="{9D8B030D-6E8A-4147-A177-3AD203B41FA5}">
                      <a16:colId xmlns:a16="http://schemas.microsoft.com/office/drawing/2014/main" val="1333101361"/>
                    </a:ext>
                  </a:extLst>
                </a:gridCol>
                <a:gridCol w="1240116">
                  <a:extLst>
                    <a:ext uri="{9D8B030D-6E8A-4147-A177-3AD203B41FA5}">
                      <a16:colId xmlns:a16="http://schemas.microsoft.com/office/drawing/2014/main" val="136476522"/>
                    </a:ext>
                  </a:extLst>
                </a:gridCol>
                <a:gridCol w="1240116">
                  <a:extLst>
                    <a:ext uri="{9D8B030D-6E8A-4147-A177-3AD203B41FA5}">
                      <a16:colId xmlns:a16="http://schemas.microsoft.com/office/drawing/2014/main" val="1575182850"/>
                    </a:ext>
                  </a:extLst>
                </a:gridCol>
                <a:gridCol w="1240116">
                  <a:extLst>
                    <a:ext uri="{9D8B030D-6E8A-4147-A177-3AD203B41FA5}">
                      <a16:colId xmlns:a16="http://schemas.microsoft.com/office/drawing/2014/main" val="3557560332"/>
                    </a:ext>
                  </a:extLst>
                </a:gridCol>
                <a:gridCol w="1264915">
                  <a:extLst>
                    <a:ext uri="{9D8B030D-6E8A-4147-A177-3AD203B41FA5}">
                      <a16:colId xmlns:a16="http://schemas.microsoft.com/office/drawing/2014/main" val="1542245585"/>
                    </a:ext>
                  </a:extLst>
                </a:gridCol>
                <a:gridCol w="1264915">
                  <a:extLst>
                    <a:ext uri="{9D8B030D-6E8A-4147-A177-3AD203B41FA5}">
                      <a16:colId xmlns:a16="http://schemas.microsoft.com/office/drawing/2014/main" val="496214173"/>
                    </a:ext>
                  </a:extLst>
                </a:gridCol>
              </a:tblGrid>
              <a:tr h="1318886">
                <a:tc>
                  <a:txBody>
                    <a:bodyPr/>
                    <a:lstStyle/>
                    <a:p>
                      <a:pPr algn="ctr" fontAlgn="b"/>
                      <a:r>
                        <a:rPr lang="en-US" sz="2000" b="1" i="0" u="none" strike="noStrike" dirty="0">
                          <a:solidFill>
                            <a:srgbClr val="FFFFFF"/>
                          </a:solidFill>
                          <a:effectLst/>
                          <a:latin typeface="+mn-lt"/>
                        </a:rPr>
                        <a:t>($ in Millions)</a:t>
                      </a:r>
                    </a:p>
                  </a:txBody>
                  <a:tcPr marL="9525" marR="9525" marT="9525" marB="0" anchor="b">
                    <a:lnL>
                      <a:noFill/>
                    </a:lnL>
                    <a:lnR>
                      <a:noFill/>
                    </a:lnR>
                    <a:lnT>
                      <a:noFill/>
                    </a:lnT>
                    <a:lnB>
                      <a:noFill/>
                    </a:lnB>
                    <a:solidFill>
                      <a:srgbClr val="1B934B"/>
                    </a:solidFill>
                  </a:tcPr>
                </a:tc>
                <a:tc>
                  <a:txBody>
                    <a:bodyPr/>
                    <a:lstStyle/>
                    <a:p>
                      <a:pPr algn="ctr" fontAlgn="b"/>
                      <a:r>
                        <a:rPr lang="en-US" sz="2000" b="1" i="0" u="none" strike="noStrike" dirty="0">
                          <a:solidFill>
                            <a:srgbClr val="FFFFFF"/>
                          </a:solidFill>
                          <a:effectLst/>
                          <a:latin typeface="+mn-lt"/>
                        </a:rPr>
                        <a:t>2022 </a:t>
                      </a:r>
                      <a:br>
                        <a:rPr lang="en-US" sz="2000" b="1" i="0" u="none" strike="noStrike" dirty="0">
                          <a:solidFill>
                            <a:srgbClr val="FFFFFF"/>
                          </a:solidFill>
                          <a:effectLst/>
                          <a:latin typeface="+mn-lt"/>
                        </a:rPr>
                      </a:br>
                      <a:r>
                        <a:rPr lang="en-US" sz="2000" b="1" i="0" u="none" strike="noStrike" dirty="0">
                          <a:solidFill>
                            <a:srgbClr val="FFFFFF"/>
                          </a:solidFill>
                          <a:effectLst/>
                          <a:latin typeface="+mn-lt"/>
                        </a:rPr>
                        <a:t>June Act </a:t>
                      </a:r>
                      <a:br>
                        <a:rPr lang="en-US" sz="2000" b="1" i="0" u="none" strike="noStrike" dirty="0">
                          <a:solidFill>
                            <a:srgbClr val="FFFFFF"/>
                          </a:solidFill>
                          <a:effectLst/>
                          <a:latin typeface="+mn-lt"/>
                        </a:rPr>
                      </a:br>
                      <a:r>
                        <a:rPr lang="en-US" sz="2000" b="1" i="1" u="none" strike="noStrike" dirty="0">
                          <a:solidFill>
                            <a:srgbClr val="FFFF00"/>
                          </a:solidFill>
                          <a:effectLst/>
                          <a:latin typeface="+mn-lt"/>
                        </a:rPr>
                        <a:t>a</a:t>
                      </a:r>
                      <a:endParaRPr lang="en-US" sz="2000" b="1" i="0" u="none" strike="noStrike" dirty="0">
                        <a:solidFill>
                          <a:srgbClr val="FFFFFF"/>
                        </a:solidFill>
                        <a:effectLst/>
                        <a:latin typeface="+mn-lt"/>
                      </a:endParaRPr>
                    </a:p>
                  </a:txBody>
                  <a:tcPr marL="9525" marR="9525" marT="9525" marB="0" anchor="b">
                    <a:lnL>
                      <a:noFill/>
                    </a:lnL>
                    <a:lnR>
                      <a:noFill/>
                    </a:lnR>
                    <a:lnT>
                      <a:noFill/>
                    </a:lnT>
                    <a:lnB>
                      <a:noFill/>
                    </a:lnB>
                    <a:solidFill>
                      <a:srgbClr val="1B934B"/>
                    </a:solidFill>
                  </a:tcPr>
                </a:tc>
                <a:tc>
                  <a:txBody>
                    <a:bodyPr/>
                    <a:lstStyle/>
                    <a:p>
                      <a:pPr algn="ctr" fontAlgn="b"/>
                      <a:r>
                        <a:rPr lang="en-US" sz="2000" b="1" i="0" u="none" strike="noStrike" dirty="0">
                          <a:solidFill>
                            <a:srgbClr val="FFFFFF"/>
                          </a:solidFill>
                          <a:effectLst/>
                          <a:latin typeface="+mn-lt"/>
                        </a:rPr>
                        <a:t>2023 </a:t>
                      </a:r>
                      <a:br>
                        <a:rPr lang="en-US" sz="2000" b="1" i="0" u="none" strike="noStrike" dirty="0">
                          <a:solidFill>
                            <a:srgbClr val="FFFFFF"/>
                          </a:solidFill>
                          <a:effectLst/>
                          <a:latin typeface="+mn-lt"/>
                        </a:rPr>
                      </a:br>
                      <a:r>
                        <a:rPr lang="en-US" sz="2000" b="1" i="0" u="none" strike="noStrike" dirty="0">
                          <a:solidFill>
                            <a:srgbClr val="FFFFFF"/>
                          </a:solidFill>
                          <a:effectLst/>
                          <a:latin typeface="+mn-lt"/>
                        </a:rPr>
                        <a:t>June Act </a:t>
                      </a:r>
                      <a:br>
                        <a:rPr lang="en-US" sz="2000" b="1" i="0" u="none" strike="noStrike" dirty="0">
                          <a:solidFill>
                            <a:srgbClr val="FFFFFF"/>
                          </a:solidFill>
                          <a:effectLst/>
                          <a:latin typeface="+mn-lt"/>
                        </a:rPr>
                      </a:br>
                      <a:r>
                        <a:rPr lang="en-US" sz="2000" b="1" i="1" u="none" strike="noStrike" dirty="0">
                          <a:solidFill>
                            <a:srgbClr val="FFFF00"/>
                          </a:solidFill>
                          <a:effectLst/>
                          <a:latin typeface="+mn-lt"/>
                        </a:rPr>
                        <a:t>b</a:t>
                      </a:r>
                      <a:endParaRPr lang="en-US" sz="2000" b="1" i="0" u="none" strike="noStrike" dirty="0">
                        <a:solidFill>
                          <a:srgbClr val="FFFFFF"/>
                        </a:solidFill>
                        <a:effectLst/>
                        <a:latin typeface="+mn-lt"/>
                      </a:endParaRPr>
                    </a:p>
                  </a:txBody>
                  <a:tcPr marL="9525" marR="9525" marT="9525" marB="0" anchor="b">
                    <a:lnL>
                      <a:noFill/>
                    </a:lnL>
                    <a:lnR>
                      <a:noFill/>
                    </a:lnR>
                    <a:lnT>
                      <a:noFill/>
                    </a:lnT>
                    <a:lnB>
                      <a:noFill/>
                    </a:lnB>
                    <a:solidFill>
                      <a:srgbClr val="1B934B"/>
                    </a:solidFill>
                  </a:tcPr>
                </a:tc>
                <a:tc>
                  <a:txBody>
                    <a:bodyPr/>
                    <a:lstStyle/>
                    <a:p>
                      <a:pPr algn="ctr" fontAlgn="b"/>
                      <a:r>
                        <a:rPr lang="en-US" sz="2000" b="1" i="0" u="none" strike="noStrike" dirty="0">
                          <a:solidFill>
                            <a:srgbClr val="FFFFFF"/>
                          </a:solidFill>
                          <a:effectLst/>
                          <a:latin typeface="+mn-lt"/>
                        </a:rPr>
                        <a:t>2024 </a:t>
                      </a:r>
                      <a:br>
                        <a:rPr lang="en-US" sz="2000" b="1" i="0" u="none" strike="noStrike" dirty="0">
                          <a:solidFill>
                            <a:srgbClr val="FFFFFF"/>
                          </a:solidFill>
                          <a:effectLst/>
                          <a:latin typeface="+mn-lt"/>
                        </a:rPr>
                      </a:br>
                      <a:r>
                        <a:rPr lang="en-US" sz="2000" b="1" i="0" u="none" strike="noStrike" dirty="0">
                          <a:solidFill>
                            <a:srgbClr val="FFFFFF"/>
                          </a:solidFill>
                          <a:effectLst/>
                          <a:latin typeface="+mn-lt"/>
                        </a:rPr>
                        <a:t>June Act </a:t>
                      </a:r>
                      <a:br>
                        <a:rPr lang="en-US" sz="2000" b="1" i="0" u="none" strike="noStrike" dirty="0">
                          <a:solidFill>
                            <a:srgbClr val="FFFFFF"/>
                          </a:solidFill>
                          <a:effectLst/>
                          <a:latin typeface="+mn-lt"/>
                        </a:rPr>
                      </a:br>
                      <a:r>
                        <a:rPr lang="en-US" sz="2000" b="1" i="1" u="none" strike="noStrike" dirty="0">
                          <a:solidFill>
                            <a:srgbClr val="FFFF00"/>
                          </a:solidFill>
                          <a:effectLst/>
                          <a:latin typeface="+mn-lt"/>
                        </a:rPr>
                        <a:t>c</a:t>
                      </a:r>
                      <a:endParaRPr lang="en-US" sz="2000" b="1" i="0" u="none" strike="noStrike" dirty="0">
                        <a:solidFill>
                          <a:srgbClr val="FFFFFF"/>
                        </a:solidFill>
                        <a:effectLst/>
                        <a:latin typeface="+mn-lt"/>
                      </a:endParaRPr>
                    </a:p>
                  </a:txBody>
                  <a:tcPr marL="9525" marR="9525" marT="9525" marB="0" anchor="b">
                    <a:lnL>
                      <a:noFill/>
                    </a:lnL>
                    <a:lnR>
                      <a:noFill/>
                    </a:lnR>
                    <a:lnT>
                      <a:noFill/>
                    </a:lnT>
                    <a:lnB>
                      <a:noFill/>
                    </a:lnB>
                    <a:solidFill>
                      <a:srgbClr val="1B934B"/>
                    </a:solidFill>
                  </a:tcPr>
                </a:tc>
                <a:tc>
                  <a:txBody>
                    <a:bodyPr/>
                    <a:lstStyle/>
                    <a:p>
                      <a:pPr algn="ctr" fontAlgn="b"/>
                      <a:r>
                        <a:rPr lang="en-US" sz="2000" b="1" i="0" u="none" strike="noStrike" dirty="0">
                          <a:solidFill>
                            <a:srgbClr val="FFFFFF"/>
                          </a:solidFill>
                          <a:effectLst/>
                          <a:latin typeface="+mn-lt"/>
                        </a:rPr>
                        <a:t>Variance </a:t>
                      </a:r>
                      <a:br>
                        <a:rPr lang="en-US" sz="2000" b="1" i="0" u="none" strike="noStrike" dirty="0">
                          <a:solidFill>
                            <a:srgbClr val="FFFFFF"/>
                          </a:solidFill>
                          <a:effectLst/>
                          <a:latin typeface="+mn-lt"/>
                        </a:rPr>
                      </a:br>
                      <a:r>
                        <a:rPr lang="en-US" sz="2000" b="1" i="0" u="none" strike="noStrike" dirty="0">
                          <a:solidFill>
                            <a:srgbClr val="FFFFFF"/>
                          </a:solidFill>
                          <a:effectLst/>
                          <a:latin typeface="+mn-lt"/>
                        </a:rPr>
                        <a:t>to 2022 </a:t>
                      </a:r>
                      <a:br>
                        <a:rPr lang="en-US" sz="2000" b="1" i="0" u="none" strike="noStrike" dirty="0">
                          <a:solidFill>
                            <a:srgbClr val="FFFFFF"/>
                          </a:solidFill>
                          <a:effectLst/>
                          <a:latin typeface="+mn-lt"/>
                        </a:rPr>
                      </a:br>
                      <a:r>
                        <a:rPr lang="en-US" sz="2000" b="1" i="1" u="none" strike="noStrike" dirty="0">
                          <a:solidFill>
                            <a:srgbClr val="FFFF00"/>
                          </a:solidFill>
                          <a:effectLst/>
                          <a:latin typeface="+mn-lt"/>
                        </a:rPr>
                        <a:t>c-a</a:t>
                      </a:r>
                      <a:endParaRPr lang="en-US" sz="2000" b="1" i="0" u="none" strike="noStrike" dirty="0">
                        <a:solidFill>
                          <a:srgbClr val="FFFFFF"/>
                        </a:solidFill>
                        <a:effectLst/>
                        <a:latin typeface="+mn-lt"/>
                      </a:endParaRPr>
                    </a:p>
                  </a:txBody>
                  <a:tcPr marL="9525" marR="9525" marT="9525" marB="0" anchor="b">
                    <a:lnL>
                      <a:noFill/>
                    </a:lnL>
                    <a:lnR>
                      <a:noFill/>
                    </a:lnR>
                    <a:lnT>
                      <a:noFill/>
                    </a:lnT>
                    <a:lnB>
                      <a:noFill/>
                    </a:lnB>
                    <a:solidFill>
                      <a:srgbClr val="1B934B"/>
                    </a:solidFill>
                  </a:tcPr>
                </a:tc>
                <a:tc>
                  <a:txBody>
                    <a:bodyPr/>
                    <a:lstStyle/>
                    <a:p>
                      <a:pPr algn="ctr" fontAlgn="b"/>
                      <a:r>
                        <a:rPr lang="en-US" sz="2000" b="1" i="0" u="none" strike="noStrike" dirty="0">
                          <a:solidFill>
                            <a:srgbClr val="FFFFFF"/>
                          </a:solidFill>
                          <a:effectLst/>
                          <a:latin typeface="+mn-lt"/>
                        </a:rPr>
                        <a:t>Variance </a:t>
                      </a:r>
                      <a:br>
                        <a:rPr lang="en-US" sz="2000" b="1" i="0" u="none" strike="noStrike" dirty="0">
                          <a:solidFill>
                            <a:srgbClr val="FFFFFF"/>
                          </a:solidFill>
                          <a:effectLst/>
                          <a:latin typeface="+mn-lt"/>
                        </a:rPr>
                      </a:br>
                      <a:r>
                        <a:rPr lang="en-US" sz="2000" b="1" i="0" u="none" strike="noStrike" dirty="0">
                          <a:solidFill>
                            <a:srgbClr val="FFFFFF"/>
                          </a:solidFill>
                          <a:effectLst/>
                          <a:latin typeface="+mn-lt"/>
                        </a:rPr>
                        <a:t>to 2023</a:t>
                      </a:r>
                      <a:br>
                        <a:rPr lang="en-US" sz="2000" b="1" i="0" u="none" strike="noStrike" dirty="0">
                          <a:solidFill>
                            <a:srgbClr val="FFFFFF"/>
                          </a:solidFill>
                          <a:effectLst/>
                          <a:latin typeface="+mn-lt"/>
                        </a:rPr>
                      </a:br>
                      <a:r>
                        <a:rPr lang="en-US" sz="2000" b="1" i="1" u="none" strike="noStrike" dirty="0">
                          <a:solidFill>
                            <a:srgbClr val="FFFF00"/>
                          </a:solidFill>
                          <a:effectLst/>
                          <a:latin typeface="+mn-lt"/>
                        </a:rPr>
                        <a:t>c-b</a:t>
                      </a:r>
                      <a:endParaRPr lang="en-US" sz="2000" b="1" i="0" u="none" strike="noStrike" dirty="0">
                        <a:solidFill>
                          <a:srgbClr val="FFFFFF"/>
                        </a:solidFill>
                        <a:effectLst/>
                        <a:latin typeface="+mn-lt"/>
                      </a:endParaRPr>
                    </a:p>
                  </a:txBody>
                  <a:tcPr marL="9525" marR="9525" marT="9525" marB="0" anchor="b">
                    <a:lnL>
                      <a:noFill/>
                    </a:lnL>
                    <a:lnR>
                      <a:noFill/>
                    </a:lnR>
                    <a:lnT>
                      <a:noFill/>
                    </a:lnT>
                    <a:lnB>
                      <a:noFill/>
                    </a:lnB>
                    <a:solidFill>
                      <a:srgbClr val="1B934B"/>
                    </a:solidFill>
                  </a:tcPr>
                </a:tc>
                <a:extLst>
                  <a:ext uri="{0D108BD9-81ED-4DB2-BD59-A6C34878D82A}">
                    <a16:rowId xmlns:a16="http://schemas.microsoft.com/office/drawing/2014/main" val="857299210"/>
                  </a:ext>
                </a:extLst>
              </a:tr>
              <a:tr h="485936">
                <a:tc>
                  <a:txBody>
                    <a:bodyPr/>
                    <a:lstStyle/>
                    <a:p>
                      <a:pPr algn="l" fontAlgn="b"/>
                      <a:r>
                        <a:rPr lang="en-US" sz="2000" b="0" i="0" u="none" strike="noStrike" dirty="0">
                          <a:solidFill>
                            <a:srgbClr val="000000"/>
                          </a:solidFill>
                          <a:effectLst/>
                          <a:latin typeface="+mn-lt"/>
                        </a:rPr>
                        <a:t>Personnel Services</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mn-lt"/>
                        </a:rPr>
                        <a:t>$   57.30</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mn-lt"/>
                        </a:rPr>
                        <a:t>$   59.49</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mn-lt"/>
                        </a:rPr>
                        <a:t>$   73.24</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mn-lt"/>
                        </a:rPr>
                        <a:t>$   15.95</a:t>
                      </a:r>
                    </a:p>
                  </a:txBody>
                  <a:tcPr marL="9525" marR="9525" marT="9525" marB="0" anchor="b">
                    <a:lnL>
                      <a:noFill/>
                    </a:lnL>
                    <a:lnR>
                      <a:noFill/>
                    </a:lnR>
                    <a:lnT>
                      <a:noFill/>
                    </a:lnT>
                    <a:lnB>
                      <a:noFill/>
                    </a:lnB>
                    <a:solidFill>
                      <a:schemeClr val="accent5">
                        <a:lumMod val="60000"/>
                        <a:lumOff val="40000"/>
                      </a:schemeClr>
                    </a:solidFill>
                  </a:tcPr>
                </a:tc>
                <a:tc>
                  <a:txBody>
                    <a:bodyPr/>
                    <a:lstStyle/>
                    <a:p>
                      <a:pPr algn="r" fontAlgn="b"/>
                      <a:r>
                        <a:rPr lang="en-US" sz="2400" b="0" i="0" u="none" strike="noStrike" dirty="0">
                          <a:solidFill>
                            <a:srgbClr val="000000"/>
                          </a:solidFill>
                          <a:effectLst/>
                          <a:latin typeface="+mn-lt"/>
                        </a:rPr>
                        <a:t>$   13.76</a:t>
                      </a:r>
                    </a:p>
                  </a:txBody>
                  <a:tcPr marL="9525" marR="9525" marT="9525" marB="0" anchor="b">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664954307"/>
                  </a:ext>
                </a:extLst>
              </a:tr>
              <a:tr h="485936">
                <a:tc>
                  <a:txBody>
                    <a:bodyPr/>
                    <a:lstStyle/>
                    <a:p>
                      <a:pPr algn="l" fontAlgn="b"/>
                      <a:r>
                        <a:rPr lang="en-US" sz="2000" b="0" i="0" u="none" strike="noStrike" dirty="0">
                          <a:solidFill>
                            <a:srgbClr val="000000"/>
                          </a:solidFill>
                          <a:effectLst/>
                          <a:latin typeface="+mn-lt"/>
                        </a:rPr>
                        <a:t>Outside Services</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mn-lt"/>
                        </a:rPr>
                        <a:t>12.22</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mn-lt"/>
                        </a:rPr>
                        <a:t>15.68</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mn-lt"/>
                        </a:rPr>
                        <a:t>16.10</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mn-lt"/>
                        </a:rPr>
                        <a:t>3.88</a:t>
                      </a:r>
                    </a:p>
                  </a:txBody>
                  <a:tcPr marL="9525" marR="9525" marT="9525" marB="0" anchor="b">
                    <a:lnL>
                      <a:noFill/>
                    </a:lnL>
                    <a:lnR>
                      <a:noFill/>
                    </a:lnR>
                    <a:lnT>
                      <a:noFill/>
                    </a:lnT>
                    <a:lnB>
                      <a:noFill/>
                    </a:lnB>
                    <a:solidFill>
                      <a:schemeClr val="accent5">
                        <a:lumMod val="60000"/>
                        <a:lumOff val="40000"/>
                      </a:schemeClr>
                    </a:solidFill>
                  </a:tcPr>
                </a:tc>
                <a:tc>
                  <a:txBody>
                    <a:bodyPr/>
                    <a:lstStyle/>
                    <a:p>
                      <a:pPr algn="r" fontAlgn="b"/>
                      <a:r>
                        <a:rPr lang="en-US" sz="2400" b="0" i="0" u="none" strike="noStrike" dirty="0">
                          <a:solidFill>
                            <a:srgbClr val="000000"/>
                          </a:solidFill>
                          <a:effectLst/>
                          <a:latin typeface="+mn-lt"/>
                        </a:rPr>
                        <a:t>0.42</a:t>
                      </a:r>
                    </a:p>
                  </a:txBody>
                  <a:tcPr marL="9525" marR="9525" marT="9525" marB="0" anchor="b">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2551206866"/>
                  </a:ext>
                </a:extLst>
              </a:tr>
              <a:tr h="485936">
                <a:tc>
                  <a:txBody>
                    <a:bodyPr/>
                    <a:lstStyle/>
                    <a:p>
                      <a:pPr algn="l" fontAlgn="b"/>
                      <a:r>
                        <a:rPr lang="en-US" sz="2000" b="0" i="0" u="none" strike="noStrike" dirty="0">
                          <a:solidFill>
                            <a:srgbClr val="000000"/>
                          </a:solidFill>
                          <a:effectLst/>
                          <a:latin typeface="+mn-lt"/>
                        </a:rPr>
                        <a:t>Commodities</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mn-lt"/>
                        </a:rPr>
                        <a:t>3.54</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mn-lt"/>
                        </a:rPr>
                        <a:t>3.96</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mn-lt"/>
                        </a:rPr>
                        <a:t>4.39</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mn-lt"/>
                        </a:rPr>
                        <a:t>0.85</a:t>
                      </a:r>
                    </a:p>
                  </a:txBody>
                  <a:tcPr marL="9525" marR="9525" marT="9525" marB="0" anchor="b">
                    <a:lnL>
                      <a:noFill/>
                    </a:lnL>
                    <a:lnR>
                      <a:noFill/>
                    </a:lnR>
                    <a:lnT>
                      <a:noFill/>
                    </a:lnT>
                    <a:lnB>
                      <a:noFill/>
                    </a:lnB>
                    <a:solidFill>
                      <a:schemeClr val="accent5">
                        <a:lumMod val="60000"/>
                        <a:lumOff val="40000"/>
                      </a:schemeClr>
                    </a:solidFill>
                  </a:tcPr>
                </a:tc>
                <a:tc>
                  <a:txBody>
                    <a:bodyPr/>
                    <a:lstStyle/>
                    <a:p>
                      <a:pPr algn="r" fontAlgn="b"/>
                      <a:r>
                        <a:rPr lang="en-US" sz="2400" b="0" i="0" u="none" strike="noStrike" dirty="0">
                          <a:solidFill>
                            <a:srgbClr val="000000"/>
                          </a:solidFill>
                          <a:effectLst/>
                          <a:latin typeface="+mn-lt"/>
                        </a:rPr>
                        <a:t>0.43</a:t>
                      </a:r>
                    </a:p>
                  </a:txBody>
                  <a:tcPr marL="9525" marR="9525" marT="9525" marB="0" anchor="b">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3541867625"/>
                  </a:ext>
                </a:extLst>
              </a:tr>
              <a:tr h="485936">
                <a:tc>
                  <a:txBody>
                    <a:bodyPr/>
                    <a:lstStyle/>
                    <a:p>
                      <a:pPr algn="l" fontAlgn="b"/>
                      <a:r>
                        <a:rPr lang="en-US" sz="2000" b="0" i="0" u="none" strike="noStrike" dirty="0">
                          <a:solidFill>
                            <a:srgbClr val="000000"/>
                          </a:solidFill>
                          <a:effectLst/>
                          <a:latin typeface="+mn-lt"/>
                        </a:rPr>
                        <a:t>Internal Services</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mn-lt"/>
                        </a:rPr>
                        <a:t>14.36</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mn-lt"/>
                        </a:rPr>
                        <a:t>14.46</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mn-lt"/>
                        </a:rPr>
                        <a:t>15.55</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mn-lt"/>
                        </a:rPr>
                        <a:t>1.20</a:t>
                      </a:r>
                    </a:p>
                  </a:txBody>
                  <a:tcPr marL="9525" marR="9525" marT="9525" marB="0" anchor="b">
                    <a:lnL>
                      <a:noFill/>
                    </a:lnL>
                    <a:lnR>
                      <a:noFill/>
                    </a:lnR>
                    <a:lnT>
                      <a:noFill/>
                    </a:lnT>
                    <a:lnB>
                      <a:noFill/>
                    </a:lnB>
                    <a:solidFill>
                      <a:schemeClr val="accent5">
                        <a:lumMod val="60000"/>
                        <a:lumOff val="40000"/>
                      </a:schemeClr>
                    </a:solidFill>
                  </a:tcPr>
                </a:tc>
                <a:tc>
                  <a:txBody>
                    <a:bodyPr/>
                    <a:lstStyle/>
                    <a:p>
                      <a:pPr algn="r" fontAlgn="b"/>
                      <a:r>
                        <a:rPr lang="en-US" sz="2400" b="0" i="0" u="none" strike="noStrike" dirty="0">
                          <a:solidFill>
                            <a:srgbClr val="000000"/>
                          </a:solidFill>
                          <a:effectLst/>
                          <a:latin typeface="+mn-lt"/>
                        </a:rPr>
                        <a:t>1.09</a:t>
                      </a:r>
                    </a:p>
                  </a:txBody>
                  <a:tcPr marL="9525" marR="9525" marT="9525" marB="0" anchor="b">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2677307457"/>
                  </a:ext>
                </a:extLst>
              </a:tr>
              <a:tr h="485936">
                <a:tc>
                  <a:txBody>
                    <a:bodyPr/>
                    <a:lstStyle/>
                    <a:p>
                      <a:pPr algn="l" fontAlgn="b"/>
                      <a:r>
                        <a:rPr lang="en-US" sz="2000" b="0" i="0" u="none" strike="noStrike" dirty="0">
                          <a:solidFill>
                            <a:srgbClr val="000000"/>
                          </a:solidFill>
                          <a:effectLst/>
                          <a:latin typeface="+mn-lt"/>
                        </a:rPr>
                        <a:t>Capital Outlay</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mn-lt"/>
                        </a:rPr>
                        <a:t>0.08</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mn-lt"/>
                        </a:rPr>
                        <a:t>0.09</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mn-lt"/>
                        </a:rPr>
                        <a:t>0.16</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mn-lt"/>
                        </a:rPr>
                        <a:t>0.08</a:t>
                      </a:r>
                    </a:p>
                  </a:txBody>
                  <a:tcPr marL="9525" marR="9525" marT="9525" marB="0" anchor="b">
                    <a:lnL>
                      <a:noFill/>
                    </a:lnL>
                    <a:lnR>
                      <a:noFill/>
                    </a:lnR>
                    <a:lnT>
                      <a:noFill/>
                    </a:lnT>
                    <a:lnB>
                      <a:noFill/>
                    </a:lnB>
                    <a:solidFill>
                      <a:schemeClr val="accent5">
                        <a:lumMod val="60000"/>
                        <a:lumOff val="40000"/>
                      </a:schemeClr>
                    </a:solidFill>
                  </a:tcPr>
                </a:tc>
                <a:tc>
                  <a:txBody>
                    <a:bodyPr/>
                    <a:lstStyle/>
                    <a:p>
                      <a:pPr algn="r" fontAlgn="b"/>
                      <a:r>
                        <a:rPr lang="en-US" sz="2400" b="0" i="0" u="none" strike="noStrike" dirty="0">
                          <a:solidFill>
                            <a:srgbClr val="000000"/>
                          </a:solidFill>
                          <a:effectLst/>
                          <a:latin typeface="+mn-lt"/>
                        </a:rPr>
                        <a:t>0.08</a:t>
                      </a:r>
                    </a:p>
                  </a:txBody>
                  <a:tcPr marL="9525" marR="9525" marT="9525" marB="0" anchor="b">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2595170144"/>
                  </a:ext>
                </a:extLst>
              </a:tr>
              <a:tr h="485936">
                <a:tc>
                  <a:txBody>
                    <a:bodyPr/>
                    <a:lstStyle/>
                    <a:p>
                      <a:pPr algn="l" fontAlgn="b"/>
                      <a:r>
                        <a:rPr lang="en-US" sz="2000" b="0" i="0" u="none" strike="noStrike" dirty="0">
                          <a:solidFill>
                            <a:srgbClr val="000000"/>
                          </a:solidFill>
                          <a:effectLst/>
                          <a:latin typeface="+mn-lt"/>
                        </a:rPr>
                        <a:t>Interfund Transfers</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mn-lt"/>
                        </a:rPr>
                        <a:t>57.51</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mn-lt"/>
                        </a:rPr>
                        <a:t>8.21</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mn-lt"/>
                        </a:rPr>
                        <a:t>21.47</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FF0000"/>
                          </a:solidFill>
                          <a:effectLst/>
                          <a:latin typeface="+mn-lt"/>
                        </a:rPr>
                        <a:t>(36.04)</a:t>
                      </a:r>
                    </a:p>
                  </a:txBody>
                  <a:tcPr marL="9525" marR="9525" marT="9525" marB="0" anchor="b">
                    <a:lnL>
                      <a:noFill/>
                    </a:lnL>
                    <a:lnR>
                      <a:noFill/>
                    </a:lnR>
                    <a:lnT>
                      <a:noFill/>
                    </a:lnT>
                    <a:lnB>
                      <a:noFill/>
                    </a:lnB>
                    <a:solidFill>
                      <a:schemeClr val="accent5">
                        <a:lumMod val="60000"/>
                        <a:lumOff val="40000"/>
                      </a:schemeClr>
                    </a:solidFill>
                  </a:tcPr>
                </a:tc>
                <a:tc>
                  <a:txBody>
                    <a:bodyPr/>
                    <a:lstStyle/>
                    <a:p>
                      <a:pPr algn="r" fontAlgn="b"/>
                      <a:r>
                        <a:rPr lang="en-US" sz="2400" b="0" i="0" u="none" strike="noStrike" dirty="0">
                          <a:solidFill>
                            <a:srgbClr val="000000"/>
                          </a:solidFill>
                          <a:effectLst/>
                          <a:latin typeface="+mn-lt"/>
                        </a:rPr>
                        <a:t>13.26</a:t>
                      </a:r>
                    </a:p>
                  </a:txBody>
                  <a:tcPr marL="9525" marR="9525" marT="9525" marB="0" anchor="b">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1455611272"/>
                  </a:ext>
                </a:extLst>
              </a:tr>
              <a:tr h="439630">
                <a:tc>
                  <a:txBody>
                    <a:bodyPr/>
                    <a:lstStyle/>
                    <a:p>
                      <a:pPr algn="l" fontAlgn="b"/>
                      <a:r>
                        <a:rPr lang="en-US" sz="2000" b="0" i="0" u="none" strike="noStrike" dirty="0">
                          <a:solidFill>
                            <a:srgbClr val="000000"/>
                          </a:solidFill>
                          <a:effectLst/>
                          <a:latin typeface="+mn-lt"/>
                        </a:rPr>
                        <a:t>Other Expenses</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mn-lt"/>
                        </a:rPr>
                        <a:t>4.90</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mn-lt"/>
                        </a:rPr>
                        <a:t>6.83</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mn-lt"/>
                        </a:rPr>
                        <a:t>6.19</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mn-lt"/>
                        </a:rPr>
                        <a:t>1.29</a:t>
                      </a:r>
                    </a:p>
                  </a:txBody>
                  <a:tcPr marL="9525" marR="9525" marT="9525" marB="0" anchor="b">
                    <a:lnL>
                      <a:noFill/>
                    </a:lnL>
                    <a:lnR>
                      <a:noFill/>
                    </a:lnR>
                    <a:lnT>
                      <a:noFill/>
                    </a:lnT>
                    <a:lnB>
                      <a:noFill/>
                    </a:lnB>
                    <a:solidFill>
                      <a:schemeClr val="accent5">
                        <a:lumMod val="60000"/>
                        <a:lumOff val="40000"/>
                      </a:schemeClr>
                    </a:solidFill>
                  </a:tcPr>
                </a:tc>
                <a:tc>
                  <a:txBody>
                    <a:bodyPr/>
                    <a:lstStyle/>
                    <a:p>
                      <a:pPr algn="r" fontAlgn="b"/>
                      <a:r>
                        <a:rPr lang="en-US" sz="2400" b="0" i="0" u="none" strike="noStrike" dirty="0">
                          <a:solidFill>
                            <a:srgbClr val="FF0000"/>
                          </a:solidFill>
                          <a:effectLst/>
                          <a:latin typeface="+mn-lt"/>
                        </a:rPr>
                        <a:t>(0.64)</a:t>
                      </a:r>
                    </a:p>
                  </a:txBody>
                  <a:tcPr marL="9525" marR="9525" marT="9525" marB="0" anchor="b">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4234296607"/>
                  </a:ext>
                </a:extLst>
              </a:tr>
              <a:tr h="439630">
                <a:tc>
                  <a:txBody>
                    <a:bodyPr/>
                    <a:lstStyle/>
                    <a:p>
                      <a:pPr algn="r" fontAlgn="b"/>
                      <a:r>
                        <a:rPr lang="en-US" sz="2800" b="1" i="0" u="none" strike="noStrike" dirty="0">
                          <a:solidFill>
                            <a:srgbClr val="FFFFFF"/>
                          </a:solidFill>
                          <a:effectLst>
                            <a:outerShdw blurRad="38100" dist="38100" dir="2700000" algn="tl">
                              <a:srgbClr val="000000">
                                <a:alpha val="43137"/>
                              </a:srgbClr>
                            </a:outerShdw>
                          </a:effectLst>
                          <a:latin typeface="Lato" panose="020F0502020204030203" pitchFamily="34" charset="0"/>
                        </a:rPr>
                        <a:t>Total</a:t>
                      </a:r>
                    </a:p>
                  </a:txBody>
                  <a:tcPr marL="9525" marR="9525" marT="9525" marB="0" anchor="b">
                    <a:lnL>
                      <a:noFill/>
                    </a:lnL>
                    <a:lnR>
                      <a:noFill/>
                    </a:lnR>
                    <a:lnT>
                      <a:noFill/>
                    </a:lnT>
                    <a:lnB>
                      <a:noFill/>
                    </a:lnB>
                    <a:solidFill>
                      <a:srgbClr val="1B934B"/>
                    </a:solidFill>
                  </a:tcPr>
                </a:tc>
                <a:tc>
                  <a:txBody>
                    <a:bodyPr/>
                    <a:lstStyle/>
                    <a:p>
                      <a:pPr algn="r" fontAlgn="b"/>
                      <a:r>
                        <a:rPr lang="en-US" sz="2400" b="1" i="1" u="none" strike="noStrike" dirty="0">
                          <a:solidFill>
                            <a:schemeClr val="bg1"/>
                          </a:solidFill>
                          <a:effectLst>
                            <a:outerShdw blurRad="38100" dist="38100" dir="2700000" algn="tl">
                              <a:srgbClr val="000000">
                                <a:alpha val="43137"/>
                              </a:srgbClr>
                            </a:outerShdw>
                          </a:effectLst>
                          <a:latin typeface="+mn-lt"/>
                        </a:rPr>
                        <a:t>$ 149.89</a:t>
                      </a:r>
                    </a:p>
                  </a:txBody>
                  <a:tcPr marL="9525" marR="9525" marT="9525" marB="0" anchor="b">
                    <a:lnL>
                      <a:noFill/>
                    </a:lnL>
                    <a:lnR>
                      <a:noFill/>
                    </a:lnR>
                    <a:lnT>
                      <a:noFill/>
                    </a:lnT>
                    <a:lnB>
                      <a:noFill/>
                    </a:lnB>
                    <a:solidFill>
                      <a:srgbClr val="1B934B"/>
                    </a:solidFill>
                  </a:tcPr>
                </a:tc>
                <a:tc>
                  <a:txBody>
                    <a:bodyPr/>
                    <a:lstStyle/>
                    <a:p>
                      <a:pPr algn="r" fontAlgn="b"/>
                      <a:r>
                        <a:rPr lang="en-US" sz="2400" b="1" i="1" u="none" strike="noStrike" dirty="0">
                          <a:solidFill>
                            <a:schemeClr val="bg1"/>
                          </a:solidFill>
                          <a:effectLst>
                            <a:outerShdw blurRad="38100" dist="38100" dir="2700000" algn="tl">
                              <a:srgbClr val="000000">
                                <a:alpha val="43137"/>
                              </a:srgbClr>
                            </a:outerShdw>
                          </a:effectLst>
                          <a:latin typeface="+mn-lt"/>
                        </a:rPr>
                        <a:t>$ 108.71</a:t>
                      </a:r>
                    </a:p>
                  </a:txBody>
                  <a:tcPr marL="9525" marR="9525" marT="9525" marB="0" anchor="b">
                    <a:lnL>
                      <a:noFill/>
                    </a:lnL>
                    <a:lnR>
                      <a:noFill/>
                    </a:lnR>
                    <a:lnT>
                      <a:noFill/>
                    </a:lnT>
                    <a:lnB>
                      <a:noFill/>
                    </a:lnB>
                    <a:solidFill>
                      <a:srgbClr val="1B934B"/>
                    </a:solidFill>
                  </a:tcPr>
                </a:tc>
                <a:tc>
                  <a:txBody>
                    <a:bodyPr/>
                    <a:lstStyle/>
                    <a:p>
                      <a:pPr algn="r" fontAlgn="b"/>
                      <a:r>
                        <a:rPr lang="en-US" sz="2400" b="1" i="1" u="none" strike="noStrike" dirty="0">
                          <a:solidFill>
                            <a:schemeClr val="bg1"/>
                          </a:solidFill>
                          <a:effectLst>
                            <a:outerShdw blurRad="38100" dist="38100" dir="2700000" algn="tl">
                              <a:srgbClr val="000000">
                                <a:alpha val="43137"/>
                              </a:srgbClr>
                            </a:outerShdw>
                          </a:effectLst>
                          <a:latin typeface="+mn-lt"/>
                        </a:rPr>
                        <a:t>$ 137.11</a:t>
                      </a:r>
                    </a:p>
                  </a:txBody>
                  <a:tcPr marL="9525" marR="9525" marT="9525" marB="0" anchor="b">
                    <a:lnL>
                      <a:noFill/>
                    </a:lnL>
                    <a:lnR>
                      <a:noFill/>
                    </a:lnR>
                    <a:lnT>
                      <a:noFill/>
                    </a:lnT>
                    <a:lnB>
                      <a:noFill/>
                    </a:lnB>
                    <a:solidFill>
                      <a:srgbClr val="1B934B"/>
                    </a:solidFill>
                  </a:tcPr>
                </a:tc>
                <a:tc>
                  <a:txBody>
                    <a:bodyPr/>
                    <a:lstStyle/>
                    <a:p>
                      <a:pPr algn="r" fontAlgn="b"/>
                      <a:r>
                        <a:rPr lang="en-US" sz="2400" b="1" i="1" u="none" strike="noStrike" dirty="0">
                          <a:solidFill>
                            <a:srgbClr val="FF0000"/>
                          </a:solidFill>
                          <a:effectLst>
                            <a:outerShdw blurRad="38100" dist="38100" dir="2700000" algn="tl">
                              <a:srgbClr val="000000">
                                <a:alpha val="43137"/>
                              </a:srgbClr>
                            </a:outerShdw>
                          </a:effectLst>
                          <a:latin typeface="+mn-lt"/>
                        </a:rPr>
                        <a:t>$ (12.79)</a:t>
                      </a:r>
                    </a:p>
                  </a:txBody>
                  <a:tcPr marL="9525" marR="9525" marT="9525" marB="0" anchor="b">
                    <a:lnL>
                      <a:noFill/>
                    </a:lnL>
                    <a:lnR>
                      <a:noFill/>
                    </a:lnR>
                    <a:lnT>
                      <a:noFill/>
                    </a:lnT>
                    <a:lnB>
                      <a:noFill/>
                    </a:lnB>
                    <a:solidFill>
                      <a:srgbClr val="1B934B"/>
                    </a:solidFill>
                  </a:tcPr>
                </a:tc>
                <a:tc>
                  <a:txBody>
                    <a:bodyPr/>
                    <a:lstStyle/>
                    <a:p>
                      <a:pPr algn="r" fontAlgn="b"/>
                      <a:r>
                        <a:rPr lang="en-US" sz="2400" b="1" i="1" u="none" strike="noStrike" dirty="0">
                          <a:solidFill>
                            <a:schemeClr val="bg1"/>
                          </a:solidFill>
                          <a:effectLst>
                            <a:outerShdw blurRad="38100" dist="38100" dir="2700000" algn="tl">
                              <a:srgbClr val="000000">
                                <a:alpha val="43137"/>
                              </a:srgbClr>
                            </a:outerShdw>
                          </a:effectLst>
                          <a:latin typeface="+mn-lt"/>
                        </a:rPr>
                        <a:t>$   28.40</a:t>
                      </a:r>
                    </a:p>
                  </a:txBody>
                  <a:tcPr marL="9525" marR="9525" marT="9525" marB="0" anchor="b">
                    <a:lnL>
                      <a:noFill/>
                    </a:lnL>
                    <a:lnR>
                      <a:noFill/>
                    </a:lnR>
                    <a:lnT>
                      <a:noFill/>
                    </a:lnT>
                    <a:lnB>
                      <a:noFill/>
                    </a:lnB>
                    <a:solidFill>
                      <a:srgbClr val="1B934B"/>
                    </a:solidFill>
                  </a:tcPr>
                </a:tc>
                <a:extLst>
                  <a:ext uri="{0D108BD9-81ED-4DB2-BD59-A6C34878D82A}">
                    <a16:rowId xmlns:a16="http://schemas.microsoft.com/office/drawing/2014/main" val="37536904"/>
                  </a:ext>
                </a:extLst>
              </a:tr>
            </a:tbl>
          </a:graphicData>
        </a:graphic>
      </p:graphicFrame>
    </p:spTree>
    <p:extLst>
      <p:ext uri="{BB962C8B-B14F-4D97-AF65-F5344CB8AC3E}">
        <p14:creationId xmlns:p14="http://schemas.microsoft.com/office/powerpoint/2010/main" val="42356789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5766-2ACD-387E-69CE-B38B75B52B22}"/>
              </a:ext>
            </a:extLst>
          </p:cNvPr>
          <p:cNvSpPr>
            <a:spLocks noGrp="1"/>
          </p:cNvSpPr>
          <p:nvPr>
            <p:ph type="title"/>
          </p:nvPr>
        </p:nvSpPr>
        <p:spPr>
          <a:xfrm>
            <a:off x="0" y="17755"/>
            <a:ext cx="9144000" cy="838200"/>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General Fund Expenditure Performance</a:t>
            </a:r>
            <a:b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b="0" dirty="0">
                <a:latin typeface="Microsoft Sans Serif" panose="020B0604020202020204" pitchFamily="34" charset="0"/>
                <a:ea typeface="Microsoft Sans Serif" panose="020B0604020202020204" pitchFamily="34" charset="0"/>
                <a:cs typeface="Microsoft Sans Serif" panose="020B0604020202020204" pitchFamily="34" charset="0"/>
              </a:rPr>
              <a:t>January through June 2019-2024</a:t>
            </a:r>
          </a:p>
        </p:txBody>
      </p:sp>
      <p:sp>
        <p:nvSpPr>
          <p:cNvPr id="3" name="Slide Number Placeholder 2">
            <a:extLst>
              <a:ext uri="{FF2B5EF4-FFF2-40B4-BE49-F238E27FC236}">
                <a16:creationId xmlns:a16="http://schemas.microsoft.com/office/drawing/2014/main" id="{B040B5B6-A593-BBD0-436F-B3CDE53EC815}"/>
              </a:ext>
            </a:extLst>
          </p:cNvPr>
          <p:cNvSpPr>
            <a:spLocks noGrp="1"/>
          </p:cNvSpPr>
          <p:nvPr>
            <p:ph type="sldNum" sz="quarter" idx="10"/>
          </p:nvPr>
        </p:nvSpPr>
        <p:spPr/>
        <p:txBody>
          <a:bodyPr/>
          <a:lstStyle/>
          <a:p>
            <a:fld id="{F9092C4B-5256-42C0-99E7-1AA7CC438B26}" type="slidenum">
              <a:rPr lang="en-US" altLang="en-US" smtClean="0"/>
              <a:t>13</a:t>
            </a:fld>
            <a:endParaRPr lang="en-US" altLang="en-US"/>
          </a:p>
        </p:txBody>
      </p:sp>
      <p:graphicFrame>
        <p:nvGraphicFramePr>
          <p:cNvPr id="4" name="Chart 3">
            <a:extLst>
              <a:ext uri="{FF2B5EF4-FFF2-40B4-BE49-F238E27FC236}">
                <a16:creationId xmlns:a16="http://schemas.microsoft.com/office/drawing/2014/main" id="{EB5629A8-9F7D-FA27-145D-7B9977DAA1A6}"/>
              </a:ext>
            </a:extLst>
          </p:cNvPr>
          <p:cNvGraphicFramePr>
            <a:graphicFrameLocks/>
          </p:cNvGraphicFramePr>
          <p:nvPr>
            <p:extLst>
              <p:ext uri="{D42A27DB-BD31-4B8C-83A1-F6EECF244321}">
                <p14:modId xmlns:p14="http://schemas.microsoft.com/office/powerpoint/2010/main" val="3427251008"/>
              </p:ext>
            </p:extLst>
          </p:nvPr>
        </p:nvGraphicFramePr>
        <p:xfrm>
          <a:off x="195309" y="932155"/>
          <a:ext cx="8948691" cy="54712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36346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B6FEA-1F85-C09A-79BB-E6203D38C637}"/>
              </a:ext>
            </a:extLst>
          </p:cNvPr>
          <p:cNvSpPr>
            <a:spLocks noGrp="1"/>
          </p:cNvSpPr>
          <p:nvPr>
            <p:ph type="title"/>
          </p:nvPr>
        </p:nvSpPr>
        <p:spPr/>
        <p:txBody>
          <a:bodyPr/>
          <a:lstStyle/>
          <a:p>
            <a:r>
              <a:rPr lang="en-US" dirty="0"/>
              <a:t>Enterprise Funds-Revenue</a:t>
            </a:r>
            <a:br>
              <a:rPr lang="en-US" dirty="0"/>
            </a:br>
            <a:r>
              <a:rPr lang="en-US" dirty="0"/>
              <a:t>June 2023 vs June 2024</a:t>
            </a:r>
          </a:p>
        </p:txBody>
      </p:sp>
      <p:sp>
        <p:nvSpPr>
          <p:cNvPr id="3" name="Slide Number Placeholder 2">
            <a:extLst>
              <a:ext uri="{FF2B5EF4-FFF2-40B4-BE49-F238E27FC236}">
                <a16:creationId xmlns:a16="http://schemas.microsoft.com/office/drawing/2014/main" id="{06BB13C9-EF2F-71AB-1479-D58FFDDB9DC4}"/>
              </a:ext>
            </a:extLst>
          </p:cNvPr>
          <p:cNvSpPr>
            <a:spLocks noGrp="1"/>
          </p:cNvSpPr>
          <p:nvPr>
            <p:ph type="sldNum" sz="quarter" idx="10"/>
          </p:nvPr>
        </p:nvSpPr>
        <p:spPr/>
        <p:txBody>
          <a:bodyPr/>
          <a:lstStyle/>
          <a:p>
            <a:fld id="{F9092C4B-5256-42C0-99E7-1AA7CC438B26}" type="slidenum">
              <a:rPr lang="en-US" altLang="en-US" smtClean="0"/>
              <a:t>14</a:t>
            </a:fld>
            <a:endParaRPr lang="en-US" altLang="en-US"/>
          </a:p>
        </p:txBody>
      </p:sp>
      <p:graphicFrame>
        <p:nvGraphicFramePr>
          <p:cNvPr id="12" name="Content Placeholder 11">
            <a:extLst>
              <a:ext uri="{FF2B5EF4-FFF2-40B4-BE49-F238E27FC236}">
                <a16:creationId xmlns:a16="http://schemas.microsoft.com/office/drawing/2014/main" id="{C288B1A9-6FE2-0234-1A6D-5E0287E593E5}"/>
              </a:ext>
            </a:extLst>
          </p:cNvPr>
          <p:cNvGraphicFramePr>
            <a:graphicFrameLocks noGrp="1"/>
          </p:cNvGraphicFramePr>
          <p:nvPr>
            <p:ph sz="quarter" idx="11"/>
            <p:extLst>
              <p:ext uri="{D42A27DB-BD31-4B8C-83A1-F6EECF244321}">
                <p14:modId xmlns:p14="http://schemas.microsoft.com/office/powerpoint/2010/main" val="1752852043"/>
              </p:ext>
            </p:extLst>
          </p:nvPr>
        </p:nvGraphicFramePr>
        <p:xfrm>
          <a:off x="417249" y="838199"/>
          <a:ext cx="8584707" cy="5385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70662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B6FEA-1F85-C09A-79BB-E6203D38C637}"/>
              </a:ext>
            </a:extLst>
          </p:cNvPr>
          <p:cNvSpPr>
            <a:spLocks noGrp="1"/>
          </p:cNvSpPr>
          <p:nvPr>
            <p:ph type="title"/>
          </p:nvPr>
        </p:nvSpPr>
        <p:spPr/>
        <p:txBody>
          <a:bodyPr/>
          <a:lstStyle/>
          <a:p>
            <a:r>
              <a:rPr lang="en-US" dirty="0"/>
              <a:t>Enterprise Funds-Expenditure Performance</a:t>
            </a:r>
            <a:br>
              <a:rPr lang="en-US" dirty="0"/>
            </a:br>
            <a:r>
              <a:rPr lang="en-US" dirty="0"/>
              <a:t>June 2023 vs June 2024</a:t>
            </a:r>
          </a:p>
        </p:txBody>
      </p:sp>
      <p:sp>
        <p:nvSpPr>
          <p:cNvPr id="3" name="Slide Number Placeholder 2">
            <a:extLst>
              <a:ext uri="{FF2B5EF4-FFF2-40B4-BE49-F238E27FC236}">
                <a16:creationId xmlns:a16="http://schemas.microsoft.com/office/drawing/2014/main" id="{06BB13C9-EF2F-71AB-1479-D58FFDDB9DC4}"/>
              </a:ext>
            </a:extLst>
          </p:cNvPr>
          <p:cNvSpPr>
            <a:spLocks noGrp="1"/>
          </p:cNvSpPr>
          <p:nvPr>
            <p:ph type="sldNum" sz="quarter" idx="10"/>
          </p:nvPr>
        </p:nvSpPr>
        <p:spPr/>
        <p:txBody>
          <a:bodyPr/>
          <a:lstStyle/>
          <a:p>
            <a:fld id="{F9092C4B-5256-42C0-99E7-1AA7CC438B26}" type="slidenum">
              <a:rPr lang="en-US" altLang="en-US" smtClean="0"/>
              <a:t>15</a:t>
            </a:fld>
            <a:endParaRPr lang="en-US" altLang="en-US"/>
          </a:p>
        </p:txBody>
      </p:sp>
      <p:graphicFrame>
        <p:nvGraphicFramePr>
          <p:cNvPr id="7" name="Chart 6">
            <a:extLst>
              <a:ext uri="{FF2B5EF4-FFF2-40B4-BE49-F238E27FC236}">
                <a16:creationId xmlns:a16="http://schemas.microsoft.com/office/drawing/2014/main" id="{79BBF8EA-7ACD-48E3-13E5-A2E85D2E69CD}"/>
              </a:ext>
            </a:extLst>
          </p:cNvPr>
          <p:cNvGraphicFramePr>
            <a:graphicFrameLocks/>
          </p:cNvGraphicFramePr>
          <p:nvPr>
            <p:extLst>
              <p:ext uri="{D42A27DB-BD31-4B8C-83A1-F6EECF244321}">
                <p14:modId xmlns:p14="http://schemas.microsoft.com/office/powerpoint/2010/main" val="1075856979"/>
              </p:ext>
            </p:extLst>
          </p:nvPr>
        </p:nvGraphicFramePr>
        <p:xfrm>
          <a:off x="523782" y="1029810"/>
          <a:ext cx="8460419" cy="51046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04782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using Savannah, Inc.">
            <a:extLst>
              <a:ext uri="{FF2B5EF4-FFF2-40B4-BE49-F238E27FC236}">
                <a16:creationId xmlns:a16="http://schemas.microsoft.com/office/drawing/2014/main" id="{0A4D7BA2-2CAD-C069-CD0C-A4D5A42A6ED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773" t="-881" r="8151" b="881"/>
          <a:stretch/>
        </p:blipFill>
        <p:spPr>
          <a:xfrm>
            <a:off x="2411" y="-71595"/>
            <a:ext cx="9230366" cy="7001189"/>
          </a:xfrm>
          <a:prstGeom prst="rect">
            <a:avLst/>
          </a:prstGeom>
          <a:ln>
            <a:noFill/>
          </a:ln>
        </p:spPr>
      </p:pic>
      <p:sp>
        <p:nvSpPr>
          <p:cNvPr id="36" name="Rectangle 35">
            <a:extLst>
              <a:ext uri="{FF2B5EF4-FFF2-40B4-BE49-F238E27FC236}">
                <a16:creationId xmlns:a16="http://schemas.microsoft.com/office/drawing/2014/main" id="{CB09927F-C2B6-53B9-7117-163F86F10756}"/>
              </a:ext>
            </a:extLst>
          </p:cNvPr>
          <p:cNvSpPr/>
          <p:nvPr/>
        </p:nvSpPr>
        <p:spPr>
          <a:xfrm>
            <a:off x="0" y="-71595"/>
            <a:ext cx="9238992" cy="7001189"/>
          </a:xfrm>
          <a:prstGeom prst="rect">
            <a:avLst/>
          </a:prstGeom>
          <a:solidFill>
            <a:schemeClr val="tx1">
              <a:alpha val="4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95FC855-BAEB-1BD7-9BF1-5BA4B031EBF6}"/>
              </a:ext>
            </a:extLst>
          </p:cNvPr>
          <p:cNvSpPr>
            <a:spLocks noGrp="1"/>
          </p:cNvSpPr>
          <p:nvPr>
            <p:ph type="sldNum" sz="quarter" idx="11"/>
          </p:nvPr>
        </p:nvSpPr>
        <p:spPr>
          <a:xfrm>
            <a:off x="6457950" y="6356350"/>
            <a:ext cx="2057400" cy="365125"/>
          </a:xfrm>
        </p:spPr>
        <p:txBody>
          <a:bodyPr vert="horz" lIns="91440" tIns="45720" rIns="91440" bIns="45720" rtlCol="0" anchor="ctr">
            <a:normAutofit/>
          </a:bodyPr>
          <a:lstStyle/>
          <a:p>
            <a:pPr algn="r" defTabSz="914400">
              <a:spcAft>
                <a:spcPts val="600"/>
              </a:spcAft>
              <a:defRPr/>
            </a:pPr>
            <a:fld id="{759942B1-4341-4793-AA9F-B3389ED218E6}" type="slidenum">
              <a:rPr lang="en-US" altLang="en-US" sz="1200">
                <a:solidFill>
                  <a:srgbClr val="FFFFFF"/>
                </a:solidFill>
                <a:latin typeface="+mn-lt"/>
                <a:ea typeface="+mn-ea"/>
                <a:cs typeface="+mn-cs"/>
              </a:rPr>
              <a:pPr algn="r" defTabSz="914400">
                <a:spcAft>
                  <a:spcPts val="600"/>
                </a:spcAft>
                <a:defRPr/>
              </a:pPr>
              <a:t>16</a:t>
            </a:fld>
            <a:endParaRPr lang="en-US" altLang="en-US" sz="1200">
              <a:solidFill>
                <a:srgbClr val="FFFFFF"/>
              </a:solidFill>
              <a:latin typeface="+mn-lt"/>
              <a:ea typeface="+mn-ea"/>
              <a:cs typeface="+mn-cs"/>
            </a:endParaRPr>
          </a:p>
        </p:txBody>
      </p:sp>
      <p:sp>
        <p:nvSpPr>
          <p:cNvPr id="6" name="Right Triangle 5">
            <a:extLst>
              <a:ext uri="{FF2B5EF4-FFF2-40B4-BE49-F238E27FC236}">
                <a16:creationId xmlns:a16="http://schemas.microsoft.com/office/drawing/2014/main" id="{15632118-D85C-DBDD-16B6-0CA2A3F810FA}"/>
              </a:ext>
            </a:extLst>
          </p:cNvPr>
          <p:cNvSpPr/>
          <p:nvPr/>
        </p:nvSpPr>
        <p:spPr>
          <a:xfrm>
            <a:off x="-3804" y="-1438247"/>
            <a:ext cx="4362740" cy="8367841"/>
          </a:xfrm>
          <a:prstGeom prst="rtTriangle">
            <a:avLst/>
          </a:prstGeom>
          <a:solidFill>
            <a:srgbClr val="063455">
              <a:alpha val="7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0B475916-EA21-B5EB-F83B-B87C23CF5829}"/>
              </a:ext>
            </a:extLst>
          </p:cNvPr>
          <p:cNvSpPr/>
          <p:nvPr/>
        </p:nvSpPr>
        <p:spPr>
          <a:xfrm>
            <a:off x="6957816" y="74381"/>
            <a:ext cx="708722" cy="706854"/>
          </a:xfrm>
          <a:prstGeom prst="flowChartConnector">
            <a:avLst/>
          </a:prstGeom>
          <a:solidFill>
            <a:srgbClr val="13694E">
              <a:alpha val="9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31829D2A-3A54-9856-38B1-EEF30888AEF3}"/>
              </a:ext>
            </a:extLst>
          </p:cNvPr>
          <p:cNvSpPr/>
          <p:nvPr/>
        </p:nvSpPr>
        <p:spPr>
          <a:xfrm>
            <a:off x="7566352" y="74381"/>
            <a:ext cx="708722" cy="706854"/>
          </a:xfrm>
          <a:prstGeom prst="flowChartConnector">
            <a:avLst/>
          </a:prstGeom>
          <a:solidFill>
            <a:srgbClr val="063455">
              <a:alpha val="9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C1EB9390-E2BC-8E74-5FAD-F708CDC73B9B}"/>
              </a:ext>
            </a:extLst>
          </p:cNvPr>
          <p:cNvSpPr/>
          <p:nvPr/>
        </p:nvSpPr>
        <p:spPr>
          <a:xfrm>
            <a:off x="8174888" y="74381"/>
            <a:ext cx="708722" cy="706854"/>
          </a:xfrm>
          <a:prstGeom prst="flowChartConnector">
            <a:avLst/>
          </a:prstGeom>
          <a:solidFill>
            <a:schemeClr val="accent6">
              <a:alpha val="9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44CC4E0-D0DA-E82D-456B-69925D56E16C}"/>
              </a:ext>
            </a:extLst>
          </p:cNvPr>
          <p:cNvCxnSpPr>
            <a:cxnSpLocks/>
          </p:cNvCxnSpPr>
          <p:nvPr/>
        </p:nvCxnSpPr>
        <p:spPr>
          <a:xfrm>
            <a:off x="692458" y="-248575"/>
            <a:ext cx="3746377" cy="7270812"/>
          </a:xfrm>
          <a:prstGeom prst="line">
            <a:avLst/>
          </a:prstGeom>
          <a:ln w="136525">
            <a:solidFill>
              <a:srgbClr val="13694E">
                <a:alpha val="79000"/>
              </a:srgbClr>
            </a:solidFill>
          </a:ln>
        </p:spPr>
        <p:style>
          <a:lnRef idx="3">
            <a:schemeClr val="accent6"/>
          </a:lnRef>
          <a:fillRef idx="0">
            <a:schemeClr val="accent6"/>
          </a:fillRef>
          <a:effectRef idx="2">
            <a:schemeClr val="accent6"/>
          </a:effectRef>
          <a:fontRef idx="minor">
            <a:schemeClr val="tx1"/>
          </a:fontRef>
        </p:style>
      </p:cxnSp>
      <p:sp>
        <p:nvSpPr>
          <p:cNvPr id="20" name="Rectangle 19">
            <a:extLst>
              <a:ext uri="{FF2B5EF4-FFF2-40B4-BE49-F238E27FC236}">
                <a16:creationId xmlns:a16="http://schemas.microsoft.com/office/drawing/2014/main" id="{607CB5C0-F524-0410-CA7B-4E358190BEBE}"/>
              </a:ext>
            </a:extLst>
          </p:cNvPr>
          <p:cNvSpPr/>
          <p:nvPr/>
        </p:nvSpPr>
        <p:spPr>
          <a:xfrm>
            <a:off x="116314" y="2145508"/>
            <a:ext cx="8335228" cy="1200329"/>
          </a:xfrm>
          <a:prstGeom prst="rect">
            <a:avLst/>
          </a:prstGeom>
          <a:noFill/>
          <a:ln>
            <a:noFill/>
          </a:ln>
        </p:spPr>
        <p:txBody>
          <a:bodyPr wrap="square" lIns="91440" tIns="45720" rIns="91440" bIns="45720">
            <a:spAutoFit/>
          </a:bodyPr>
          <a:lstStyle/>
          <a:p>
            <a:pPr algn="ctr"/>
            <a:r>
              <a:rPr lang="en-US" sz="7200" b="1" cap="none" spc="0">
                <a:ln w="10160">
                  <a:solidFill>
                    <a:schemeClr val="accent5"/>
                  </a:solidFill>
                  <a:prstDash val="solid"/>
                </a:ln>
                <a:solidFill>
                  <a:srgbClr val="FFFFFF"/>
                </a:solidFill>
                <a:effectLst>
                  <a:outerShdw blurRad="38100" dist="38100" dir="2700000" algn="tl">
                    <a:srgbClr val="000000">
                      <a:alpha val="43137"/>
                    </a:srgbClr>
                  </a:outerShdw>
                </a:effectLst>
                <a:latin typeface="Amasis MT Pro Medium" panose="02040604050005020304" pitchFamily="18" charset="0"/>
                <a:ea typeface="Microsoft Sans Serif" panose="020B0604020202020204" pitchFamily="34" charset="0"/>
                <a:cs typeface="Microsoft Sans Serif" panose="020B0604020202020204" pitchFamily="34" charset="0"/>
              </a:rPr>
              <a:t>FISCAL YEAR 2024</a:t>
            </a:r>
          </a:p>
        </p:txBody>
      </p:sp>
      <p:sp>
        <p:nvSpPr>
          <p:cNvPr id="21" name="Rectangle 20">
            <a:extLst>
              <a:ext uri="{FF2B5EF4-FFF2-40B4-BE49-F238E27FC236}">
                <a16:creationId xmlns:a16="http://schemas.microsoft.com/office/drawing/2014/main" id="{872CF5FC-9692-590F-4D0D-AB9985B87D2F}"/>
              </a:ext>
            </a:extLst>
          </p:cNvPr>
          <p:cNvSpPr/>
          <p:nvPr/>
        </p:nvSpPr>
        <p:spPr>
          <a:xfrm>
            <a:off x="51120" y="2927726"/>
            <a:ext cx="8335228" cy="1200329"/>
          </a:xfrm>
          <a:prstGeom prst="rect">
            <a:avLst/>
          </a:prstGeom>
          <a:noFill/>
          <a:ln>
            <a:noFill/>
          </a:ln>
        </p:spPr>
        <p:txBody>
          <a:bodyPr wrap="square" lIns="91440" tIns="45720" rIns="91440" bIns="45720">
            <a:spAutoFit/>
          </a:bodyPr>
          <a:lstStyle/>
          <a:p>
            <a:pPr algn="ctr"/>
            <a:r>
              <a:rPr lang="en-US" sz="7200" b="1" cap="none" spc="0" dirty="0">
                <a:ln w="10160">
                  <a:solidFill>
                    <a:schemeClr val="accent5"/>
                  </a:solidFill>
                  <a:prstDash val="solid"/>
                </a:ln>
                <a:solidFill>
                  <a:srgbClr val="FFFFFF"/>
                </a:solidFill>
                <a:effectLst>
                  <a:outerShdw blurRad="38100" dist="38100" dir="2700000" algn="tl">
                    <a:srgbClr val="000000">
                      <a:alpha val="43137"/>
                    </a:srgbClr>
                  </a:outerShdw>
                </a:effectLst>
                <a:latin typeface="Amasis MT Pro Medium" panose="02040604050005020304" pitchFamily="18" charset="0"/>
                <a:ea typeface="Microsoft Sans Serif" panose="020B0604020202020204" pitchFamily="34" charset="0"/>
                <a:cs typeface="Microsoft Sans Serif" panose="020B0604020202020204" pitchFamily="34" charset="0"/>
              </a:rPr>
              <a:t>MILLAGE RATE</a:t>
            </a:r>
          </a:p>
        </p:txBody>
      </p:sp>
      <p:pic>
        <p:nvPicPr>
          <p:cNvPr id="25" name="Picture 24" descr="A black text on a white background&#10;&#10;Description automatically generated">
            <a:extLst>
              <a:ext uri="{FF2B5EF4-FFF2-40B4-BE49-F238E27FC236}">
                <a16:creationId xmlns:a16="http://schemas.microsoft.com/office/drawing/2014/main" id="{33B2CB42-8D41-382C-F65E-8D22C3A36E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668" y="4305035"/>
            <a:ext cx="2225632" cy="581072"/>
          </a:xfrm>
          <a:prstGeom prst="rect">
            <a:avLst/>
          </a:prstGeom>
        </p:spPr>
      </p:pic>
      <p:cxnSp>
        <p:nvCxnSpPr>
          <p:cNvPr id="31" name="Straight Connector 30">
            <a:extLst>
              <a:ext uri="{FF2B5EF4-FFF2-40B4-BE49-F238E27FC236}">
                <a16:creationId xmlns:a16="http://schemas.microsoft.com/office/drawing/2014/main" id="{7D810D9B-7C73-2E48-1772-8303FF7FF3E1}"/>
              </a:ext>
            </a:extLst>
          </p:cNvPr>
          <p:cNvCxnSpPr>
            <a:cxnSpLocks/>
          </p:cNvCxnSpPr>
          <p:nvPr/>
        </p:nvCxnSpPr>
        <p:spPr>
          <a:xfrm>
            <a:off x="0" y="6542843"/>
            <a:ext cx="7048870" cy="0"/>
          </a:xfrm>
          <a:prstGeom prst="line">
            <a:avLst/>
          </a:prstGeom>
        </p:spPr>
        <p:style>
          <a:lnRef idx="1">
            <a:schemeClr val="accent3"/>
          </a:lnRef>
          <a:fillRef idx="0">
            <a:schemeClr val="accent3"/>
          </a:fillRef>
          <a:effectRef idx="0">
            <a:schemeClr val="accent3"/>
          </a:effectRef>
          <a:fontRef idx="minor">
            <a:schemeClr val="tx1"/>
          </a:fontRef>
        </p:style>
      </p:cxnSp>
      <p:sp>
        <p:nvSpPr>
          <p:cNvPr id="33" name="Rectangle 32">
            <a:extLst>
              <a:ext uri="{FF2B5EF4-FFF2-40B4-BE49-F238E27FC236}">
                <a16:creationId xmlns:a16="http://schemas.microsoft.com/office/drawing/2014/main" id="{D2DD613F-0006-3E9F-0A64-047B26E99145}"/>
              </a:ext>
            </a:extLst>
          </p:cNvPr>
          <p:cNvSpPr/>
          <p:nvPr/>
        </p:nvSpPr>
        <p:spPr>
          <a:xfrm>
            <a:off x="6383156" y="6400412"/>
            <a:ext cx="2366391" cy="276999"/>
          </a:xfrm>
          <a:prstGeom prst="rect">
            <a:avLst/>
          </a:prstGeom>
          <a:noFill/>
        </p:spPr>
        <p:txBody>
          <a:bodyPr wrap="square" lIns="91440" tIns="45720" rIns="91440" bIns="45720">
            <a:spAutoFit/>
          </a:bodyPr>
          <a:lstStyle/>
          <a:p>
            <a:pPr algn="ctr"/>
            <a:r>
              <a:rPr lang="en-US" sz="12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masis MT Pro Light" panose="02040304050005020304" pitchFamily="18" charset="0"/>
              </a:rPr>
              <a:t>    s</a:t>
            </a:r>
            <a:r>
              <a:rPr lang="en-US" sz="1200" b="1"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masis MT Pro Light" panose="02040304050005020304" pitchFamily="18" charset="0"/>
              </a:rPr>
              <a:t>avannahga.gov</a:t>
            </a:r>
            <a:endParaRPr lang="en-US" sz="4000" b="1"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masis MT Pro Light" panose="02040304050005020304" pitchFamily="18" charset="0"/>
            </a:endParaRPr>
          </a:p>
        </p:txBody>
      </p:sp>
    </p:spTree>
    <p:extLst>
      <p:ext uri="{BB962C8B-B14F-4D97-AF65-F5344CB8AC3E}">
        <p14:creationId xmlns:p14="http://schemas.microsoft.com/office/powerpoint/2010/main" val="42389321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47ECF33C-8100-881F-D260-EE05C5585762}"/>
              </a:ext>
            </a:extLst>
          </p:cNvPr>
          <p:cNvGraphicFramePr>
            <a:graphicFrameLocks/>
          </p:cNvGraphicFramePr>
          <p:nvPr>
            <p:extLst>
              <p:ext uri="{D42A27DB-BD31-4B8C-83A1-F6EECF244321}">
                <p14:modId xmlns:p14="http://schemas.microsoft.com/office/powerpoint/2010/main" val="1352463143"/>
              </p:ext>
            </p:extLst>
          </p:nvPr>
        </p:nvGraphicFramePr>
        <p:xfrm>
          <a:off x="319594" y="967666"/>
          <a:ext cx="8744505" cy="516680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F9CD3AD-075E-B6C5-B419-F1C4270BBCFB}"/>
              </a:ext>
            </a:extLst>
          </p:cNvPr>
          <p:cNvSpPr>
            <a:spLocks noGrp="1"/>
          </p:cNvSpPr>
          <p:nvPr>
            <p:ph type="title"/>
          </p:nvPr>
        </p:nvSpPr>
        <p:spPr>
          <a:xfrm>
            <a:off x="0" y="-1"/>
            <a:ext cx="9144000" cy="887767"/>
          </a:xfrm>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Property Tax Millage Rate</a:t>
            </a:r>
            <a:b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b="0" dirty="0">
                <a:latin typeface="Microsoft Sans Serif" panose="020B0604020202020204" pitchFamily="34" charset="0"/>
                <a:ea typeface="Microsoft Sans Serif" panose="020B0604020202020204" pitchFamily="34" charset="0"/>
                <a:cs typeface="Microsoft Sans Serif" panose="020B0604020202020204" pitchFamily="34" charset="0"/>
              </a:rPr>
              <a:t>History</a:t>
            </a:r>
          </a:p>
        </p:txBody>
      </p:sp>
      <p:sp>
        <p:nvSpPr>
          <p:cNvPr id="3" name="Slide Number Placeholder 2">
            <a:extLst>
              <a:ext uri="{FF2B5EF4-FFF2-40B4-BE49-F238E27FC236}">
                <a16:creationId xmlns:a16="http://schemas.microsoft.com/office/drawing/2014/main" id="{3992D68A-6572-069E-27BA-02735829FEE3}"/>
              </a:ext>
            </a:extLst>
          </p:cNvPr>
          <p:cNvSpPr>
            <a:spLocks noGrp="1"/>
          </p:cNvSpPr>
          <p:nvPr>
            <p:ph type="sldNum" sz="quarter" idx="10"/>
          </p:nvPr>
        </p:nvSpPr>
        <p:spPr/>
        <p:txBody>
          <a:bodyPr/>
          <a:lstStyle/>
          <a:p>
            <a:fld id="{F9092C4B-5256-42C0-99E7-1AA7CC438B26}" type="slidenum">
              <a:rPr lang="en-US" altLang="en-US" smtClean="0"/>
              <a:t>17</a:t>
            </a:fld>
            <a:endParaRPr lang="en-US" altLang="en-US"/>
          </a:p>
        </p:txBody>
      </p:sp>
    </p:spTree>
    <p:extLst>
      <p:ext uri="{BB962C8B-B14F-4D97-AF65-F5344CB8AC3E}">
        <p14:creationId xmlns:p14="http://schemas.microsoft.com/office/powerpoint/2010/main" val="381277295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37F474-5FF7-53C5-05D0-870C97952593}"/>
              </a:ext>
            </a:extLst>
          </p:cNvPr>
          <p:cNvSpPr>
            <a:spLocks noGrp="1"/>
          </p:cNvSpPr>
          <p:nvPr>
            <p:ph type="sldNum" sz="quarter" idx="11"/>
          </p:nvPr>
        </p:nvSpPr>
        <p:spPr/>
        <p:txBody>
          <a:bodyPr/>
          <a:lstStyle/>
          <a:p>
            <a:fld id="{137D910D-AE2D-4CC5-8590-9A78A7923815}" type="slidenum">
              <a:rPr lang="en-US" altLang="en-US" smtClean="0"/>
              <a:t>18</a:t>
            </a:fld>
            <a:endParaRPr lang="en-US" altLang="en-US"/>
          </a:p>
        </p:txBody>
      </p:sp>
      <p:sp>
        <p:nvSpPr>
          <p:cNvPr id="5" name="Title 4">
            <a:extLst>
              <a:ext uri="{FF2B5EF4-FFF2-40B4-BE49-F238E27FC236}">
                <a16:creationId xmlns:a16="http://schemas.microsoft.com/office/drawing/2014/main" id="{FCC16C10-9831-7FE3-EEE6-30D3517D182F}"/>
              </a:ext>
            </a:extLst>
          </p:cNvPr>
          <p:cNvSpPr txBox="1">
            <a:spLocks noGrp="1"/>
          </p:cNvSpPr>
          <p:nvPr>
            <p:ph type="title"/>
          </p:nvPr>
        </p:nvSpPr>
        <p:spPr>
          <a:xfrm>
            <a:off x="0" y="0"/>
            <a:ext cx="7543800" cy="1143000"/>
          </a:xfrm>
          <a:prstGeom prst="rect">
            <a:avLst/>
          </a:prstGeom>
          <a:noFill/>
        </p:spPr>
        <p:txBody>
          <a:bodyPr wrap="square" rtlCol="0">
            <a:spAutoFit/>
          </a:bodyPr>
          <a:lstStyle>
            <a:defPPr>
              <a:defRPr lang="en-US"/>
            </a:defPPr>
            <a:lvl1pPr marR="0" lvl="0" indent="0" defTabSz="914400" fontAlgn="base">
              <a:lnSpc>
                <a:spcPct val="100000"/>
              </a:lnSpc>
              <a:spcBef>
                <a:spcPct val="0"/>
              </a:spcBef>
              <a:spcAft>
                <a:spcPct val="0"/>
              </a:spcAft>
              <a:buClrTx/>
              <a:buSzTx/>
              <a:buFontTx/>
              <a:buNone/>
              <a:tabLst/>
              <a:defRPr sz="28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sng" strike="noStrike" kern="1200" cap="none" spc="100" normalizeH="0" baseline="0" noProof="0" dirty="0">
                <a:ln>
                  <a:noFill/>
                </a:ln>
                <a:solidFill>
                  <a:srgbClr val="063455"/>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Property Tax </a:t>
            </a:r>
            <a:r>
              <a:rPr lang="en-US" sz="3600" u="sng" dirty="0">
                <a:solidFill>
                  <a:srgbClr val="063455"/>
                </a:solidFill>
              </a:rPr>
              <a:t>Revenue</a:t>
            </a:r>
            <a:endParaRPr kumimoji="0" lang="en-US" sz="3600" b="1" i="0" u="sng" strike="noStrike" kern="1200" cap="none" spc="100" normalizeH="0" baseline="0" noProof="0" dirty="0">
              <a:ln>
                <a:noFill/>
              </a:ln>
              <a:solidFill>
                <a:srgbClr val="063455"/>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7" name="Table 6">
            <a:extLst>
              <a:ext uri="{FF2B5EF4-FFF2-40B4-BE49-F238E27FC236}">
                <a16:creationId xmlns:a16="http://schemas.microsoft.com/office/drawing/2014/main" id="{9EACADE1-878A-4B9A-217A-32FE82CB0A7C}"/>
              </a:ext>
            </a:extLst>
          </p:cNvPr>
          <p:cNvGraphicFramePr>
            <a:graphicFrameLocks noGrp="1"/>
          </p:cNvGraphicFramePr>
          <p:nvPr>
            <p:extLst>
              <p:ext uri="{D42A27DB-BD31-4B8C-83A1-F6EECF244321}">
                <p14:modId xmlns:p14="http://schemas.microsoft.com/office/powerpoint/2010/main" val="2593794100"/>
              </p:ext>
            </p:extLst>
          </p:nvPr>
        </p:nvGraphicFramePr>
        <p:xfrm>
          <a:off x="140396" y="1065320"/>
          <a:ext cx="8863207" cy="4978149"/>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2842560">
                  <a:extLst>
                    <a:ext uri="{9D8B030D-6E8A-4147-A177-3AD203B41FA5}">
                      <a16:colId xmlns:a16="http://schemas.microsoft.com/office/drawing/2014/main" val="1443035353"/>
                    </a:ext>
                  </a:extLst>
                </a:gridCol>
                <a:gridCol w="1991272">
                  <a:extLst>
                    <a:ext uri="{9D8B030D-6E8A-4147-A177-3AD203B41FA5}">
                      <a16:colId xmlns:a16="http://schemas.microsoft.com/office/drawing/2014/main" val="3788459876"/>
                    </a:ext>
                  </a:extLst>
                </a:gridCol>
                <a:gridCol w="1938951">
                  <a:extLst>
                    <a:ext uri="{9D8B030D-6E8A-4147-A177-3AD203B41FA5}">
                      <a16:colId xmlns:a16="http://schemas.microsoft.com/office/drawing/2014/main" val="3979896841"/>
                    </a:ext>
                  </a:extLst>
                </a:gridCol>
                <a:gridCol w="2090424">
                  <a:extLst>
                    <a:ext uri="{9D8B030D-6E8A-4147-A177-3AD203B41FA5}">
                      <a16:colId xmlns:a16="http://schemas.microsoft.com/office/drawing/2014/main" val="3068297873"/>
                    </a:ext>
                  </a:extLst>
                </a:gridCol>
              </a:tblGrid>
              <a:tr h="963909">
                <a:tc>
                  <a:txBody>
                    <a:bodyPr/>
                    <a:lstStyle/>
                    <a:p>
                      <a:r>
                        <a:rPr lang="en-US" sz="1800" b="1" kern="1200" dirty="0">
                          <a:solidFill>
                            <a:schemeClr val="lt1"/>
                          </a:solidFill>
                          <a:latin typeface="+mn-lt"/>
                          <a:ea typeface="+mn-ea"/>
                          <a:cs typeface="+mn-cs"/>
                        </a:rPr>
                        <a:t>Property Tax Category</a:t>
                      </a:r>
                    </a:p>
                  </a:txBody>
                  <a:tcPr anchor="ctr"/>
                </a:tc>
                <a:tc>
                  <a:txBody>
                    <a:bodyPr/>
                    <a:lstStyle/>
                    <a:p>
                      <a:r>
                        <a:rPr lang="en-US" sz="1800" dirty="0"/>
                        <a:t>2024 Revenue Projection</a:t>
                      </a:r>
                    </a:p>
                  </a:txBody>
                  <a:tcPr anchor="ctr"/>
                </a:tc>
                <a:tc>
                  <a:txBody>
                    <a:bodyPr/>
                    <a:lstStyle/>
                    <a:p>
                      <a:r>
                        <a:rPr lang="en-US" sz="1800" dirty="0"/>
                        <a:t>2024 Adopted Budget</a:t>
                      </a:r>
                    </a:p>
                  </a:txBody>
                  <a:tcPr anchor="ctr"/>
                </a:tc>
                <a:tc>
                  <a:txBody>
                    <a:bodyPr/>
                    <a:lstStyle/>
                    <a:p>
                      <a:r>
                        <a:rPr lang="en-US" sz="1800" dirty="0"/>
                        <a:t>Variance</a:t>
                      </a:r>
                    </a:p>
                  </a:txBody>
                  <a:tcPr anchor="ctr"/>
                </a:tc>
                <a:extLst>
                  <a:ext uri="{0D108BD9-81ED-4DB2-BD59-A6C34878D82A}">
                    <a16:rowId xmlns:a16="http://schemas.microsoft.com/office/drawing/2014/main" val="535488641"/>
                  </a:ext>
                </a:extLst>
              </a:tr>
              <a:tr h="645137">
                <a:tc>
                  <a:txBody>
                    <a:bodyPr/>
                    <a:lstStyle/>
                    <a:p>
                      <a:r>
                        <a:rPr lang="en-US" sz="1400" b="1"/>
                        <a:t>Real Property Tax</a:t>
                      </a:r>
                    </a:p>
                  </a:txBody>
                  <a:tcPr anchor="b"/>
                </a:tc>
                <a:tc>
                  <a:txBody>
                    <a:bodyPr/>
                    <a:lstStyle/>
                    <a:p>
                      <a:pPr algn="r" fontAlgn="b"/>
                      <a:r>
                        <a:rPr lang="en-US" sz="1900" b="0" i="0" u="none" strike="noStrike" dirty="0">
                          <a:solidFill>
                            <a:schemeClr val="tx1"/>
                          </a:solidFill>
                          <a:effectLst/>
                          <a:latin typeface="Arial" panose="020B0604020202020204" pitchFamily="34" charset="0"/>
                        </a:rPr>
                        <a:t>$88,048,872 </a:t>
                      </a:r>
                    </a:p>
                  </a:txBody>
                  <a:tcPr marL="9525" marR="9525" marT="9525" marB="0" anchor="b"/>
                </a:tc>
                <a:tc>
                  <a:txBody>
                    <a:bodyPr/>
                    <a:lstStyle/>
                    <a:p>
                      <a:pPr algn="r" fontAlgn="b"/>
                      <a:r>
                        <a:rPr lang="en-US" sz="1900" b="0" i="0" u="none" strike="noStrike" dirty="0">
                          <a:solidFill>
                            <a:schemeClr val="tx1"/>
                          </a:solidFill>
                          <a:effectLst/>
                          <a:latin typeface="Arial" panose="020B0604020202020204" pitchFamily="34" charset="0"/>
                        </a:rPr>
                        <a:t>$80,917,007 </a:t>
                      </a:r>
                    </a:p>
                  </a:txBody>
                  <a:tcPr marL="9525" marR="9525" marT="9525" marB="0" anchor="b"/>
                </a:tc>
                <a:tc>
                  <a:txBody>
                    <a:bodyPr/>
                    <a:lstStyle/>
                    <a:p>
                      <a:pPr algn="r" fontAlgn="b"/>
                      <a:r>
                        <a:rPr lang="en-US" sz="2000" b="1" i="0" u="none" strike="noStrike" dirty="0">
                          <a:solidFill>
                            <a:srgbClr val="002060"/>
                          </a:solidFill>
                          <a:effectLst>
                            <a:outerShdw blurRad="38100" dist="38100" dir="2700000" algn="tl">
                              <a:srgbClr val="000000">
                                <a:alpha val="43137"/>
                              </a:srgbClr>
                            </a:outerShdw>
                          </a:effectLst>
                          <a:latin typeface="Arial" panose="020B0604020202020204" pitchFamily="34" charset="0"/>
                        </a:rPr>
                        <a:t>$7,131,865 </a:t>
                      </a:r>
                    </a:p>
                  </a:txBody>
                  <a:tcPr marL="9525" marR="9525" marT="9525" marB="0" anchor="b"/>
                </a:tc>
                <a:extLst>
                  <a:ext uri="{0D108BD9-81ED-4DB2-BD59-A6C34878D82A}">
                    <a16:rowId xmlns:a16="http://schemas.microsoft.com/office/drawing/2014/main" val="1962437561"/>
                  </a:ext>
                </a:extLst>
              </a:tr>
              <a:tr h="704895">
                <a:tc>
                  <a:txBody>
                    <a:bodyPr/>
                    <a:lstStyle/>
                    <a:p>
                      <a:r>
                        <a:rPr lang="en-US" sz="1400" b="1"/>
                        <a:t>Personal Property Tax</a:t>
                      </a:r>
                    </a:p>
                  </a:txBody>
                  <a:tcPr anchor="b"/>
                </a:tc>
                <a:tc>
                  <a:txBody>
                    <a:bodyPr/>
                    <a:lstStyle/>
                    <a:p>
                      <a:pPr algn="r" fontAlgn="b"/>
                      <a:r>
                        <a:rPr lang="en-US" sz="1900" b="0" i="0" u="none" strike="noStrike" dirty="0">
                          <a:solidFill>
                            <a:schemeClr val="tx1"/>
                          </a:solidFill>
                          <a:effectLst/>
                          <a:latin typeface="Arial" panose="020B0604020202020204" pitchFamily="34" charset="0"/>
                        </a:rPr>
                        <a:t>$8,322,767 </a:t>
                      </a:r>
                    </a:p>
                  </a:txBody>
                  <a:tcPr marL="9525" marR="9525" marT="9525" marB="0" anchor="b"/>
                </a:tc>
                <a:tc>
                  <a:txBody>
                    <a:bodyPr/>
                    <a:lstStyle/>
                    <a:p>
                      <a:pPr algn="r" fontAlgn="b"/>
                      <a:r>
                        <a:rPr lang="en-US" sz="1900" b="0" i="0" u="none" strike="noStrike" dirty="0">
                          <a:solidFill>
                            <a:schemeClr val="tx1"/>
                          </a:solidFill>
                          <a:effectLst/>
                          <a:latin typeface="Arial" panose="020B0604020202020204" pitchFamily="34" charset="0"/>
                        </a:rPr>
                        <a:t>$8,345,362</a:t>
                      </a:r>
                    </a:p>
                  </a:txBody>
                  <a:tcPr marL="9525" marR="9525" marT="9525" marB="0" anchor="b"/>
                </a:tc>
                <a:tc>
                  <a:txBody>
                    <a:bodyPr/>
                    <a:lstStyle/>
                    <a:p>
                      <a:pPr algn="r" fontAlgn="b"/>
                      <a:r>
                        <a:rPr lang="en-US" sz="2000" b="1" i="0" u="none" strike="noStrike" dirty="0">
                          <a:solidFill>
                            <a:srgbClr val="C00000"/>
                          </a:solidFill>
                          <a:effectLst>
                            <a:outerShdw blurRad="38100" dist="38100" dir="2700000" algn="tl">
                              <a:srgbClr val="000000">
                                <a:alpha val="43137"/>
                              </a:srgbClr>
                            </a:outerShdw>
                          </a:effectLst>
                          <a:latin typeface="Arial" panose="020B0604020202020204" pitchFamily="34" charset="0"/>
                        </a:rPr>
                        <a:t>($22,595)</a:t>
                      </a:r>
                    </a:p>
                  </a:txBody>
                  <a:tcPr marL="9525" marR="9525" marT="9525" marB="0" anchor="b"/>
                </a:tc>
                <a:extLst>
                  <a:ext uri="{0D108BD9-81ED-4DB2-BD59-A6C34878D82A}">
                    <a16:rowId xmlns:a16="http://schemas.microsoft.com/office/drawing/2014/main" val="1279293727"/>
                  </a:ext>
                </a:extLst>
              </a:tr>
              <a:tr h="645137">
                <a:tc>
                  <a:txBody>
                    <a:bodyPr/>
                    <a:lstStyle/>
                    <a:p>
                      <a:r>
                        <a:rPr lang="en-US" sz="1400" b="1"/>
                        <a:t>Public Utility Tax</a:t>
                      </a:r>
                    </a:p>
                  </a:txBody>
                  <a:tcPr anchor="b"/>
                </a:tc>
                <a:tc>
                  <a:txBody>
                    <a:bodyPr/>
                    <a:lstStyle/>
                    <a:p>
                      <a:pPr algn="r" fontAlgn="b"/>
                      <a:r>
                        <a:rPr lang="en-US" sz="1900" b="0" i="0" u="none" strike="noStrike" dirty="0">
                          <a:solidFill>
                            <a:schemeClr val="tx1"/>
                          </a:solidFill>
                          <a:effectLst/>
                          <a:latin typeface="Arial" panose="020B0604020202020204" pitchFamily="34" charset="0"/>
                        </a:rPr>
                        <a:t>$1,937,406 </a:t>
                      </a:r>
                    </a:p>
                  </a:txBody>
                  <a:tcPr marL="9525" marR="9525" marT="9525" marB="0" anchor="b"/>
                </a:tc>
                <a:tc>
                  <a:txBody>
                    <a:bodyPr/>
                    <a:lstStyle/>
                    <a:p>
                      <a:pPr algn="r" fontAlgn="b"/>
                      <a:r>
                        <a:rPr lang="en-US" sz="1900" b="0" i="0" u="none" strike="noStrike" dirty="0">
                          <a:solidFill>
                            <a:schemeClr val="tx1"/>
                          </a:solidFill>
                          <a:effectLst/>
                          <a:latin typeface="Arial" panose="020B0604020202020204" pitchFamily="34" charset="0"/>
                        </a:rPr>
                        <a:t>$1,936,708</a:t>
                      </a:r>
                    </a:p>
                  </a:txBody>
                  <a:tcPr marL="9525" marR="9525" marT="9525" marB="0" anchor="b"/>
                </a:tc>
                <a:tc>
                  <a:txBody>
                    <a:bodyPr/>
                    <a:lstStyle/>
                    <a:p>
                      <a:pPr algn="r" fontAlgn="b"/>
                      <a:r>
                        <a:rPr lang="en-US" sz="2000" b="1" i="0" u="none" strike="noStrike" dirty="0">
                          <a:solidFill>
                            <a:srgbClr val="002060"/>
                          </a:solidFill>
                          <a:effectLst>
                            <a:outerShdw blurRad="38100" dist="38100" dir="2700000" algn="tl">
                              <a:srgbClr val="000000">
                                <a:alpha val="43137"/>
                              </a:srgbClr>
                            </a:outerShdw>
                          </a:effectLst>
                          <a:latin typeface="Arial" panose="020B0604020202020204" pitchFamily="34" charset="0"/>
                        </a:rPr>
                        <a:t>$698 </a:t>
                      </a:r>
                    </a:p>
                  </a:txBody>
                  <a:tcPr marL="9525" marR="9525" marT="9525" marB="0" anchor="b"/>
                </a:tc>
                <a:extLst>
                  <a:ext uri="{0D108BD9-81ED-4DB2-BD59-A6C34878D82A}">
                    <a16:rowId xmlns:a16="http://schemas.microsoft.com/office/drawing/2014/main" val="4208916404"/>
                  </a:ext>
                </a:extLst>
              </a:tr>
              <a:tr h="461716">
                <a:tc>
                  <a:txBody>
                    <a:bodyPr/>
                    <a:lstStyle/>
                    <a:p>
                      <a:r>
                        <a:rPr lang="en-US" sz="1400" b="1"/>
                        <a:t>Mobile Home Tax</a:t>
                      </a:r>
                    </a:p>
                  </a:txBody>
                  <a:tcPr anchor="b"/>
                </a:tc>
                <a:tc>
                  <a:txBody>
                    <a:bodyPr/>
                    <a:lstStyle/>
                    <a:p>
                      <a:pPr algn="r" fontAlgn="b"/>
                      <a:r>
                        <a:rPr lang="en-US" sz="1900" b="0" i="0" u="none" strike="noStrike" dirty="0">
                          <a:solidFill>
                            <a:schemeClr val="tx1"/>
                          </a:solidFill>
                          <a:effectLst/>
                          <a:latin typeface="Arial" panose="020B0604020202020204" pitchFamily="34" charset="0"/>
                        </a:rPr>
                        <a:t>$26,137 </a:t>
                      </a:r>
                    </a:p>
                  </a:txBody>
                  <a:tcPr marL="9525" marR="9525" marT="9525" marB="0" anchor="b"/>
                </a:tc>
                <a:tc>
                  <a:txBody>
                    <a:bodyPr/>
                    <a:lstStyle/>
                    <a:p>
                      <a:pPr algn="r" fontAlgn="b"/>
                      <a:r>
                        <a:rPr lang="en-US" sz="1900" b="0" i="0" u="none" strike="noStrike" dirty="0">
                          <a:solidFill>
                            <a:schemeClr val="tx1"/>
                          </a:solidFill>
                          <a:effectLst/>
                          <a:latin typeface="Arial" panose="020B0604020202020204" pitchFamily="34" charset="0"/>
                        </a:rPr>
                        <a:t>$28,882</a:t>
                      </a:r>
                    </a:p>
                  </a:txBody>
                  <a:tcPr marL="9525" marR="9525" marT="9525" marB="0" anchor="b"/>
                </a:tc>
                <a:tc>
                  <a:txBody>
                    <a:bodyPr/>
                    <a:lstStyle/>
                    <a:p>
                      <a:pPr algn="r" fontAlgn="b"/>
                      <a:r>
                        <a:rPr lang="en-US" sz="2000" b="1" i="0" u="none" strike="noStrike" dirty="0">
                          <a:solidFill>
                            <a:srgbClr val="C00000"/>
                          </a:solidFill>
                          <a:effectLst>
                            <a:outerShdw blurRad="38100" dist="38100" dir="2700000" algn="tl">
                              <a:srgbClr val="000000">
                                <a:alpha val="43137"/>
                              </a:srgbClr>
                            </a:outerShdw>
                          </a:effectLst>
                          <a:latin typeface="Arial" panose="020B0604020202020204" pitchFamily="34" charset="0"/>
                        </a:rPr>
                        <a:t>($2,745)</a:t>
                      </a:r>
                    </a:p>
                  </a:txBody>
                  <a:tcPr marL="9525" marR="9525" marT="9525" marB="0" anchor="b"/>
                </a:tc>
                <a:extLst>
                  <a:ext uri="{0D108BD9-81ED-4DB2-BD59-A6C34878D82A}">
                    <a16:rowId xmlns:a16="http://schemas.microsoft.com/office/drawing/2014/main" val="3118129950"/>
                  </a:ext>
                </a:extLst>
              </a:tr>
              <a:tr h="645137">
                <a:tc>
                  <a:txBody>
                    <a:bodyPr/>
                    <a:lstStyle/>
                    <a:p>
                      <a:r>
                        <a:rPr lang="en-US" sz="1400" b="1" dirty="0"/>
                        <a:t>Motor Vehicle Tax</a:t>
                      </a:r>
                    </a:p>
                  </a:txBody>
                  <a:tcPr anchor="b"/>
                </a:tc>
                <a:tc>
                  <a:txBody>
                    <a:bodyPr/>
                    <a:lstStyle/>
                    <a:p>
                      <a:pPr algn="r" fontAlgn="b"/>
                      <a:r>
                        <a:rPr lang="en-US" sz="1900" b="0" i="0" u="none" strike="noStrike" dirty="0">
                          <a:solidFill>
                            <a:schemeClr val="tx1"/>
                          </a:solidFill>
                          <a:effectLst/>
                          <a:latin typeface="Arial" panose="020B0604020202020204" pitchFamily="34" charset="0"/>
                        </a:rPr>
                        <a:t>$275,029 </a:t>
                      </a:r>
                    </a:p>
                  </a:txBody>
                  <a:tcPr marL="9525" marR="9525" marT="9525" marB="0" anchor="b"/>
                </a:tc>
                <a:tc>
                  <a:txBody>
                    <a:bodyPr/>
                    <a:lstStyle/>
                    <a:p>
                      <a:pPr algn="r" fontAlgn="b"/>
                      <a:r>
                        <a:rPr lang="en-US" sz="1900" b="0" i="0" u="none" strike="noStrike" dirty="0">
                          <a:solidFill>
                            <a:schemeClr val="tx1"/>
                          </a:solidFill>
                          <a:effectLst/>
                          <a:latin typeface="Arial" panose="020B0604020202020204" pitchFamily="34" charset="0"/>
                        </a:rPr>
                        <a:t>$290,883</a:t>
                      </a:r>
                    </a:p>
                  </a:txBody>
                  <a:tcPr marL="9525" marR="9525" marT="9525" marB="0" anchor="b"/>
                </a:tc>
                <a:tc>
                  <a:txBody>
                    <a:bodyPr/>
                    <a:lstStyle/>
                    <a:p>
                      <a:pPr algn="r" fontAlgn="b"/>
                      <a:r>
                        <a:rPr lang="en-US" sz="2000" b="1" i="0" u="none" strike="noStrike" dirty="0">
                          <a:solidFill>
                            <a:srgbClr val="C00000"/>
                          </a:solidFill>
                          <a:effectLst>
                            <a:outerShdw blurRad="38100" dist="38100" dir="2700000" algn="tl">
                              <a:srgbClr val="000000">
                                <a:alpha val="43137"/>
                              </a:srgbClr>
                            </a:outerShdw>
                          </a:effectLst>
                          <a:latin typeface="Arial" panose="020B0604020202020204" pitchFamily="34" charset="0"/>
                        </a:rPr>
                        <a:t>($15,854)</a:t>
                      </a:r>
                    </a:p>
                  </a:txBody>
                  <a:tcPr marL="9525" marR="9525" marT="9525" marB="0" anchor="b"/>
                </a:tc>
                <a:extLst>
                  <a:ext uri="{0D108BD9-81ED-4DB2-BD59-A6C34878D82A}">
                    <a16:rowId xmlns:a16="http://schemas.microsoft.com/office/drawing/2014/main" val="2306096840"/>
                  </a:ext>
                </a:extLst>
              </a:tr>
              <a:tr h="456109">
                <a:tc>
                  <a:txBody>
                    <a:bodyPr/>
                    <a:lstStyle/>
                    <a:p>
                      <a:pPr marL="0" algn="l" defTabSz="914400" rtl="0" eaLnBrk="1" fontAlgn="b" latinLnBrk="0" hangingPunct="1"/>
                      <a:r>
                        <a:rPr lang="en-US" sz="1400" b="1" kern="1200" dirty="0">
                          <a:solidFill>
                            <a:schemeClr val="dk1"/>
                          </a:solidFill>
                          <a:latin typeface="+mn-lt"/>
                          <a:ea typeface="+mn-ea"/>
                          <a:cs typeface="+mn-cs"/>
                        </a:rPr>
                        <a:t>Heavy Duty</a:t>
                      </a:r>
                    </a:p>
                  </a:txBody>
                  <a:tcPr anchor="b"/>
                </a:tc>
                <a:tc>
                  <a:txBody>
                    <a:bodyPr/>
                    <a:lstStyle/>
                    <a:p>
                      <a:pPr algn="r" fontAlgn="b"/>
                      <a:r>
                        <a:rPr lang="en-US" sz="1900" b="0" i="0" u="none" strike="noStrike" dirty="0">
                          <a:solidFill>
                            <a:schemeClr val="tx1"/>
                          </a:solidFill>
                          <a:effectLst/>
                          <a:latin typeface="Arial" panose="020B0604020202020204" pitchFamily="34" charset="0"/>
                        </a:rPr>
                        <a:t>$2,274 </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900" b="1" i="0" u="none" strike="noStrike" dirty="0">
                          <a:solidFill>
                            <a:schemeClr val="tx1"/>
                          </a:solidFill>
                          <a:effectLst/>
                          <a:latin typeface="Arial" panose="020B0604020202020204" pitchFamily="34" charset="0"/>
                        </a:rPr>
                        <a:t>-</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2000" b="1" i="0" u="none" strike="noStrike" dirty="0">
                          <a:solidFill>
                            <a:srgbClr val="002060"/>
                          </a:solidFill>
                          <a:effectLst>
                            <a:outerShdw blurRad="38100" dist="38100" dir="2700000" algn="tl">
                              <a:srgbClr val="000000">
                                <a:alpha val="43137"/>
                              </a:srgbClr>
                            </a:outerShdw>
                          </a:effectLst>
                          <a:latin typeface="Arial" panose="020B0604020202020204" pitchFamily="34" charset="0"/>
                        </a:rPr>
                        <a:t>$2,478 </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5593839"/>
                  </a:ext>
                </a:extLst>
              </a:tr>
              <a:tr h="456109">
                <a:tc>
                  <a:txBody>
                    <a:bodyPr/>
                    <a:lstStyle/>
                    <a:p>
                      <a:pPr marL="0" algn="r" defTabSz="914400" rtl="0" eaLnBrk="1" fontAlgn="b" latinLnBrk="0" hangingPunct="1"/>
                      <a:r>
                        <a:rPr lang="en-US" sz="2000" b="1" kern="1200" dirty="0">
                          <a:solidFill>
                            <a:schemeClr val="bg1"/>
                          </a:solidFill>
                          <a:latin typeface="+mn-lt"/>
                          <a:ea typeface="+mn-ea"/>
                          <a:cs typeface="+mn-cs"/>
                        </a:rPr>
                        <a:t>Total</a:t>
                      </a:r>
                    </a:p>
                  </a:txBody>
                  <a:tcPr anchor="b">
                    <a:solidFill>
                      <a:srgbClr val="002060"/>
                    </a:solidFill>
                  </a:tcPr>
                </a:tc>
                <a:tc>
                  <a:txBody>
                    <a:bodyPr/>
                    <a:lstStyle/>
                    <a:p>
                      <a:pPr algn="r" fontAlgn="b"/>
                      <a:r>
                        <a:rPr lang="en-US" sz="2000" b="1" i="1" u="none" strike="noStrike" dirty="0">
                          <a:solidFill>
                            <a:schemeClr val="bg1"/>
                          </a:solidFill>
                          <a:effectLst/>
                          <a:latin typeface="Arial" panose="020B0604020202020204" pitchFamily="34" charset="0"/>
                        </a:rPr>
                        <a:t>$98,612,687 </a:t>
                      </a:r>
                    </a:p>
                  </a:txBody>
                  <a:tcPr marL="9525" marR="9525" marT="9525" marB="0" anchor="b">
                    <a:lnT w="12700" cap="flat" cmpd="sng" algn="ctr">
                      <a:solidFill>
                        <a:schemeClr val="tx1"/>
                      </a:solidFill>
                      <a:prstDash val="solid"/>
                      <a:round/>
                      <a:headEnd type="none" w="med" len="med"/>
                      <a:tailEnd type="none" w="med" len="med"/>
                    </a:lnT>
                    <a:solidFill>
                      <a:srgbClr val="002060"/>
                    </a:solidFill>
                  </a:tcPr>
                </a:tc>
                <a:tc>
                  <a:txBody>
                    <a:bodyPr/>
                    <a:lstStyle/>
                    <a:p>
                      <a:pPr algn="r" fontAlgn="b"/>
                      <a:r>
                        <a:rPr lang="en-US" sz="2000" b="1" i="1" u="none" strike="noStrike" dirty="0">
                          <a:solidFill>
                            <a:schemeClr val="bg1"/>
                          </a:solidFill>
                          <a:effectLst/>
                          <a:latin typeface="Arial" panose="020B0604020202020204" pitchFamily="34" charset="0"/>
                        </a:rPr>
                        <a:t>$91,518,842 </a:t>
                      </a:r>
                    </a:p>
                  </a:txBody>
                  <a:tcPr marL="9525" marR="9525" marT="9525" marB="0" anchor="b">
                    <a:lnT w="12700" cap="flat" cmpd="sng" algn="ctr">
                      <a:solidFill>
                        <a:schemeClr val="tx1"/>
                      </a:solidFill>
                      <a:prstDash val="solid"/>
                      <a:round/>
                      <a:headEnd type="none" w="med" len="med"/>
                      <a:tailEnd type="none" w="med" len="med"/>
                    </a:lnT>
                    <a:solidFill>
                      <a:srgbClr val="002060"/>
                    </a:solidFill>
                  </a:tcPr>
                </a:tc>
                <a:tc>
                  <a:txBody>
                    <a:bodyPr/>
                    <a:lstStyle/>
                    <a:p>
                      <a:pPr algn="r" fontAlgn="b"/>
                      <a:r>
                        <a:rPr lang="en-US" sz="2400" b="1" i="1" u="none" strike="noStrike" dirty="0">
                          <a:solidFill>
                            <a:srgbClr val="063455"/>
                          </a:solidFill>
                          <a:effectLst>
                            <a:outerShdw blurRad="38100" dist="38100" dir="2700000" algn="tl">
                              <a:srgbClr val="000000">
                                <a:alpha val="43137"/>
                              </a:srgbClr>
                            </a:outerShdw>
                          </a:effectLst>
                          <a:highlight>
                            <a:srgbClr val="FFFF00"/>
                          </a:highlight>
                          <a:latin typeface="Arial" panose="020B0604020202020204" pitchFamily="34" charset="0"/>
                        </a:rPr>
                        <a:t>$7,093,845 </a:t>
                      </a:r>
                    </a:p>
                  </a:txBody>
                  <a:tcPr marL="9525" marR="9525" marT="9525" marB="0" anchor="b">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2115739310"/>
                  </a:ext>
                </a:extLst>
              </a:tr>
            </a:tbl>
          </a:graphicData>
        </a:graphic>
      </p:graphicFrame>
    </p:spTree>
    <p:extLst>
      <p:ext uri="{BB962C8B-B14F-4D97-AF65-F5344CB8AC3E}">
        <p14:creationId xmlns:p14="http://schemas.microsoft.com/office/powerpoint/2010/main" val="8209788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37F474-5FF7-53C5-05D0-870C97952593}"/>
              </a:ext>
            </a:extLst>
          </p:cNvPr>
          <p:cNvSpPr>
            <a:spLocks noGrp="1"/>
          </p:cNvSpPr>
          <p:nvPr>
            <p:ph type="sldNum" sz="quarter" idx="11"/>
          </p:nvPr>
        </p:nvSpPr>
        <p:spPr/>
        <p:txBody>
          <a:bodyPr/>
          <a:lstStyle/>
          <a:p>
            <a:fld id="{137D910D-AE2D-4CC5-8590-9A78A7923815}" type="slidenum">
              <a:rPr lang="en-US" altLang="en-US" smtClean="0"/>
              <a:t>19</a:t>
            </a:fld>
            <a:endParaRPr lang="en-US" altLang="en-US"/>
          </a:p>
        </p:txBody>
      </p:sp>
      <p:sp>
        <p:nvSpPr>
          <p:cNvPr id="5" name="Title 4">
            <a:extLst>
              <a:ext uri="{FF2B5EF4-FFF2-40B4-BE49-F238E27FC236}">
                <a16:creationId xmlns:a16="http://schemas.microsoft.com/office/drawing/2014/main" id="{FCC16C10-9831-7FE3-EEE6-30D3517D182F}"/>
              </a:ext>
            </a:extLst>
          </p:cNvPr>
          <p:cNvSpPr txBox="1">
            <a:spLocks noGrp="1"/>
          </p:cNvSpPr>
          <p:nvPr>
            <p:ph type="title"/>
          </p:nvPr>
        </p:nvSpPr>
        <p:spPr>
          <a:xfrm>
            <a:off x="0" y="0"/>
            <a:ext cx="7543800" cy="646331"/>
          </a:xfrm>
          <a:prstGeom prst="rect">
            <a:avLst/>
          </a:prstGeom>
          <a:noFill/>
        </p:spPr>
        <p:txBody>
          <a:bodyPr wrap="square" rtlCol="0">
            <a:spAutoFit/>
          </a:bodyPr>
          <a:lstStyle>
            <a:defPPr>
              <a:defRPr lang="en-US"/>
            </a:defPPr>
            <a:lvl1pPr marR="0" lvl="0" indent="0" defTabSz="914400" fontAlgn="base">
              <a:lnSpc>
                <a:spcPct val="100000"/>
              </a:lnSpc>
              <a:spcBef>
                <a:spcPct val="0"/>
              </a:spcBef>
              <a:spcAft>
                <a:spcPct val="0"/>
              </a:spcAft>
              <a:buClrTx/>
              <a:buSzTx/>
              <a:buFontTx/>
              <a:buNone/>
              <a:tabLst/>
              <a:defRPr sz="2800" b="1" spc="100">
                <a:solidFill>
                  <a:srgbClr val="13694E"/>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sng" strike="noStrike" kern="1200" cap="none" spc="100" normalizeH="0" baseline="0" noProof="0" dirty="0">
                <a:ln>
                  <a:noFill/>
                </a:ln>
                <a:solidFill>
                  <a:srgbClr val="063455"/>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2024 Millage Rate Utilization</a:t>
            </a:r>
          </a:p>
        </p:txBody>
      </p:sp>
      <p:grpSp>
        <p:nvGrpSpPr>
          <p:cNvPr id="3" name="Group 2">
            <a:extLst>
              <a:ext uri="{FF2B5EF4-FFF2-40B4-BE49-F238E27FC236}">
                <a16:creationId xmlns:a16="http://schemas.microsoft.com/office/drawing/2014/main" id="{28B6006C-4F4C-DC10-77CC-798D0992E4BE}"/>
              </a:ext>
            </a:extLst>
          </p:cNvPr>
          <p:cNvGrpSpPr/>
          <p:nvPr/>
        </p:nvGrpSpPr>
        <p:grpSpPr>
          <a:xfrm>
            <a:off x="298375" y="795707"/>
            <a:ext cx="8709187" cy="4054856"/>
            <a:chOff x="1420635" y="1471466"/>
            <a:chExt cx="6258391" cy="3038422"/>
          </a:xfrm>
        </p:grpSpPr>
        <p:grpSp>
          <p:nvGrpSpPr>
            <p:cNvPr id="4" name="Group 3">
              <a:extLst>
                <a:ext uri="{FF2B5EF4-FFF2-40B4-BE49-F238E27FC236}">
                  <a16:creationId xmlns:a16="http://schemas.microsoft.com/office/drawing/2014/main" id="{AFB38A54-E86D-49AF-434D-BCA1AA577815}"/>
                </a:ext>
              </a:extLst>
            </p:cNvPr>
            <p:cNvGrpSpPr/>
            <p:nvPr/>
          </p:nvGrpSpPr>
          <p:grpSpPr>
            <a:xfrm>
              <a:off x="1420635" y="1471467"/>
              <a:ext cx="2025007" cy="1461711"/>
              <a:chOff x="1420635" y="1471467"/>
              <a:chExt cx="2025007" cy="1461711"/>
            </a:xfrm>
          </p:grpSpPr>
          <p:sp>
            <p:nvSpPr>
              <p:cNvPr id="13" name="Rectangle: Top Corners Rounded 12">
                <a:extLst>
                  <a:ext uri="{FF2B5EF4-FFF2-40B4-BE49-F238E27FC236}">
                    <a16:creationId xmlns:a16="http://schemas.microsoft.com/office/drawing/2014/main" id="{7C2EAB9C-2230-C708-7865-950CA36E8665}"/>
                  </a:ext>
                </a:extLst>
              </p:cNvPr>
              <p:cNvSpPr/>
              <p:nvPr/>
            </p:nvSpPr>
            <p:spPr>
              <a:xfrm>
                <a:off x="1420635" y="1471467"/>
                <a:ext cx="2025007" cy="846503"/>
              </a:xfrm>
              <a:prstGeom prst="round2Same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effectLst>
                      <a:outerShdw blurRad="38100" dist="38100" dir="2700000" algn="tl">
                        <a:srgbClr val="000000">
                          <a:alpha val="43137"/>
                        </a:srgbClr>
                      </a:outerShdw>
                    </a:effectLst>
                    <a:latin typeface="+mj-lt"/>
                  </a:rPr>
                  <a:t>Drainage</a:t>
                </a:r>
              </a:p>
              <a:p>
                <a:pPr algn="ctr"/>
                <a:r>
                  <a:rPr lang="en-US" sz="2800" b="1">
                    <a:solidFill>
                      <a:srgbClr val="FFFF00"/>
                    </a:solidFill>
                    <a:effectLst>
                      <a:outerShdw blurRad="38100" dist="38100" dir="2700000" algn="tl">
                        <a:srgbClr val="000000">
                          <a:alpha val="43137"/>
                        </a:srgbClr>
                      </a:outerShdw>
                    </a:effectLst>
                    <a:latin typeface="+mj-lt"/>
                  </a:rPr>
                  <a:t>$3.5M</a:t>
                </a:r>
                <a:endParaRPr lang="en-US" sz="2800">
                  <a:solidFill>
                    <a:srgbClr val="FFFF00"/>
                  </a:solidFill>
                  <a:effectLst>
                    <a:outerShdw blurRad="38100" dist="38100" dir="2700000" algn="tl">
                      <a:srgbClr val="000000">
                        <a:alpha val="43137"/>
                      </a:srgbClr>
                    </a:outerShdw>
                  </a:effectLst>
                  <a:latin typeface="+mj-lt"/>
                </a:endParaRPr>
              </a:p>
            </p:txBody>
          </p:sp>
          <p:sp>
            <p:nvSpPr>
              <p:cNvPr id="14" name="Rectangle 13">
                <a:extLst>
                  <a:ext uri="{FF2B5EF4-FFF2-40B4-BE49-F238E27FC236}">
                    <a16:creationId xmlns:a16="http://schemas.microsoft.com/office/drawing/2014/main" id="{86DB3B7E-AC13-644E-4FE2-D63E2B8362FF}"/>
                  </a:ext>
                </a:extLst>
              </p:cNvPr>
              <p:cNvSpPr/>
              <p:nvPr/>
            </p:nvSpPr>
            <p:spPr>
              <a:xfrm>
                <a:off x="1420636" y="2366366"/>
                <a:ext cx="1997953" cy="566812"/>
              </a:xfrm>
              <a:prstGeom prst="rect">
                <a:avLst/>
              </a:prstGeom>
              <a:gradFill>
                <a:gsLst>
                  <a:gs pos="0">
                    <a:schemeClr val="bg1">
                      <a:lumMod val="95000"/>
                    </a:schemeClr>
                  </a:gs>
                  <a:gs pos="100000">
                    <a:schemeClr val="bg1"/>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lumMod val="75000"/>
                        <a:lumOff val="25000"/>
                      </a:schemeClr>
                    </a:solidFill>
                  </a:rPr>
                  <a:t>Bar Screen Replacement at the Fell Street Station</a:t>
                </a:r>
                <a:endParaRPr lang="en-US" sz="1600" b="1"/>
              </a:p>
            </p:txBody>
          </p:sp>
        </p:grpSp>
        <p:grpSp>
          <p:nvGrpSpPr>
            <p:cNvPr id="6" name="Group 5">
              <a:extLst>
                <a:ext uri="{FF2B5EF4-FFF2-40B4-BE49-F238E27FC236}">
                  <a16:creationId xmlns:a16="http://schemas.microsoft.com/office/drawing/2014/main" id="{5326D932-7877-7C3F-EEBB-4BC80E20EE1E}"/>
                </a:ext>
              </a:extLst>
            </p:cNvPr>
            <p:cNvGrpSpPr/>
            <p:nvPr/>
          </p:nvGrpSpPr>
          <p:grpSpPr>
            <a:xfrm>
              <a:off x="3528568" y="1471467"/>
              <a:ext cx="2025007" cy="3038421"/>
              <a:chOff x="3528568" y="1471467"/>
              <a:chExt cx="2025007" cy="3038421"/>
            </a:xfrm>
          </p:grpSpPr>
          <p:sp>
            <p:nvSpPr>
              <p:cNvPr id="11" name="Rectangle: Top Corners Rounded 10">
                <a:extLst>
                  <a:ext uri="{FF2B5EF4-FFF2-40B4-BE49-F238E27FC236}">
                    <a16:creationId xmlns:a16="http://schemas.microsoft.com/office/drawing/2014/main" id="{F180721B-3227-475C-5708-1D86A4746E9C}"/>
                  </a:ext>
                </a:extLst>
              </p:cNvPr>
              <p:cNvSpPr/>
              <p:nvPr/>
            </p:nvSpPr>
            <p:spPr>
              <a:xfrm>
                <a:off x="3528568" y="1471467"/>
                <a:ext cx="2025007" cy="846503"/>
              </a:xfrm>
              <a:prstGeom prst="round2Same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150">
                    <a:solidFill>
                      <a:srgbClr val="FFFF00"/>
                    </a:solidFill>
                    <a:effectLst>
                      <a:outerShdw blurRad="38100" dist="38100" dir="2700000" algn="tl">
                        <a:srgbClr val="000000">
                          <a:alpha val="43137"/>
                        </a:srgbClr>
                      </a:outerShdw>
                    </a:effectLst>
                    <a:latin typeface="+mj-lt"/>
                  </a:rPr>
                  <a:t>Transportation Safety (Vision Zero)</a:t>
                </a:r>
                <a:br>
                  <a:rPr lang="en-US" sz="2000" b="1" spc="-150">
                    <a:solidFill>
                      <a:srgbClr val="FFFF00"/>
                    </a:solidFill>
                    <a:effectLst>
                      <a:outerShdw blurRad="38100" dist="38100" dir="2700000" algn="tl">
                        <a:srgbClr val="000000">
                          <a:alpha val="43137"/>
                        </a:srgbClr>
                      </a:outerShdw>
                    </a:effectLst>
                    <a:latin typeface="+mj-lt"/>
                  </a:rPr>
                </a:br>
                <a:r>
                  <a:rPr lang="en-US" sz="2000" b="1" spc="-150">
                    <a:solidFill>
                      <a:srgbClr val="FFFF00"/>
                    </a:solidFill>
                    <a:effectLst>
                      <a:outerShdw blurRad="38100" dist="38100" dir="2700000" algn="tl">
                        <a:srgbClr val="000000">
                          <a:alpha val="43137"/>
                        </a:srgbClr>
                      </a:outerShdw>
                    </a:effectLst>
                    <a:latin typeface="+mj-lt"/>
                  </a:rPr>
                  <a:t>$2.0M</a:t>
                </a:r>
                <a:endParaRPr lang="en-US" sz="2000" spc="-150">
                  <a:solidFill>
                    <a:srgbClr val="FFFF00"/>
                  </a:solidFill>
                  <a:effectLst>
                    <a:outerShdw blurRad="38100" dist="38100" dir="2700000" algn="tl">
                      <a:srgbClr val="000000">
                        <a:alpha val="43137"/>
                      </a:srgbClr>
                    </a:outerShdw>
                  </a:effectLst>
                  <a:latin typeface="+mj-lt"/>
                </a:endParaRPr>
              </a:p>
            </p:txBody>
          </p:sp>
          <p:sp>
            <p:nvSpPr>
              <p:cNvPr id="12" name="Rectangle 11">
                <a:extLst>
                  <a:ext uri="{FF2B5EF4-FFF2-40B4-BE49-F238E27FC236}">
                    <a16:creationId xmlns:a16="http://schemas.microsoft.com/office/drawing/2014/main" id="{BEDE172F-5026-E7FF-F50B-68118A823BF2}"/>
                  </a:ext>
                </a:extLst>
              </p:cNvPr>
              <p:cNvSpPr/>
              <p:nvPr/>
            </p:nvSpPr>
            <p:spPr>
              <a:xfrm>
                <a:off x="3543551" y="3325172"/>
                <a:ext cx="1985504" cy="1184716"/>
              </a:xfrm>
              <a:prstGeom prst="rect">
                <a:avLst/>
              </a:prstGeom>
              <a:gradFill>
                <a:gsLst>
                  <a:gs pos="0">
                    <a:schemeClr val="bg1">
                      <a:lumMod val="95000"/>
                    </a:schemeClr>
                  </a:gs>
                  <a:gs pos="100000">
                    <a:schemeClr val="bg1"/>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lumMod val="75000"/>
                        <a:lumOff val="25000"/>
                      </a:schemeClr>
                    </a:solidFill>
                  </a:rPr>
                  <a:t>Install Thermoplastic Pavement Markings, Crosswalks and Improve Pedestrian Lighting and Other Safety Improvements</a:t>
                </a:r>
                <a:endParaRPr lang="en-US" sz="1600" b="1"/>
              </a:p>
            </p:txBody>
          </p:sp>
        </p:grpSp>
        <p:grpSp>
          <p:nvGrpSpPr>
            <p:cNvPr id="8" name="Group 7">
              <a:extLst>
                <a:ext uri="{FF2B5EF4-FFF2-40B4-BE49-F238E27FC236}">
                  <a16:creationId xmlns:a16="http://schemas.microsoft.com/office/drawing/2014/main" id="{0FB9E5C9-84BF-9DB7-5274-8E139F171FF5}"/>
                </a:ext>
              </a:extLst>
            </p:cNvPr>
            <p:cNvGrpSpPr/>
            <p:nvPr/>
          </p:nvGrpSpPr>
          <p:grpSpPr>
            <a:xfrm>
              <a:off x="5654019" y="1471466"/>
              <a:ext cx="2025007" cy="1675201"/>
              <a:chOff x="5654019" y="1471466"/>
              <a:chExt cx="2025007" cy="1675201"/>
            </a:xfrm>
          </p:grpSpPr>
          <p:sp>
            <p:nvSpPr>
              <p:cNvPr id="9" name="Rectangle: Top Corners Rounded 8">
                <a:extLst>
                  <a:ext uri="{FF2B5EF4-FFF2-40B4-BE49-F238E27FC236}">
                    <a16:creationId xmlns:a16="http://schemas.microsoft.com/office/drawing/2014/main" id="{1823AC60-5570-5CCB-C9F9-2B6E95CDA47E}"/>
                  </a:ext>
                </a:extLst>
              </p:cNvPr>
              <p:cNvSpPr/>
              <p:nvPr/>
            </p:nvSpPr>
            <p:spPr>
              <a:xfrm>
                <a:off x="5654019" y="1471466"/>
                <a:ext cx="2025007" cy="846503"/>
              </a:xfrm>
              <a:prstGeom prst="round2SameRect">
                <a:avLst/>
              </a:prstGeom>
              <a:solidFill>
                <a:srgbClr val="0634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150">
                    <a:solidFill>
                      <a:srgbClr val="FFFF00"/>
                    </a:solidFill>
                    <a:effectLst>
                      <a:outerShdw blurRad="38100" dist="38100" dir="2700000" algn="tl">
                        <a:srgbClr val="000000">
                          <a:alpha val="43137"/>
                        </a:srgbClr>
                      </a:outerShdw>
                    </a:effectLst>
                    <a:latin typeface="+mj-lt"/>
                  </a:rPr>
                  <a:t>Public Safety Compensation Adjustment</a:t>
                </a:r>
              </a:p>
              <a:p>
                <a:pPr algn="ctr"/>
                <a:r>
                  <a:rPr lang="en-US" sz="2000" b="1" spc="-150">
                    <a:solidFill>
                      <a:srgbClr val="FFFF00"/>
                    </a:solidFill>
                    <a:effectLst>
                      <a:outerShdw blurRad="38100" dist="38100" dir="2700000" algn="tl">
                        <a:srgbClr val="000000">
                          <a:alpha val="43137"/>
                        </a:srgbClr>
                      </a:outerShdw>
                    </a:effectLst>
                    <a:latin typeface="+mj-lt"/>
                  </a:rPr>
                  <a:t>$1.6M</a:t>
                </a:r>
                <a:endParaRPr lang="en-US" sz="2000" spc="-150">
                  <a:solidFill>
                    <a:srgbClr val="FFFF00"/>
                  </a:solidFill>
                  <a:effectLst>
                    <a:outerShdw blurRad="38100" dist="38100" dir="2700000" algn="tl">
                      <a:srgbClr val="000000">
                        <a:alpha val="43137"/>
                      </a:srgbClr>
                    </a:outerShdw>
                  </a:effectLst>
                  <a:latin typeface="+mj-lt"/>
                </a:endParaRPr>
              </a:p>
            </p:txBody>
          </p:sp>
          <p:sp>
            <p:nvSpPr>
              <p:cNvPr id="10" name="Rectangle 9">
                <a:extLst>
                  <a:ext uri="{FF2B5EF4-FFF2-40B4-BE49-F238E27FC236}">
                    <a16:creationId xmlns:a16="http://schemas.microsoft.com/office/drawing/2014/main" id="{6BC37EF9-389C-FAA0-E157-2656AA5F0E02}"/>
                  </a:ext>
                </a:extLst>
              </p:cNvPr>
              <p:cNvSpPr/>
              <p:nvPr/>
            </p:nvSpPr>
            <p:spPr>
              <a:xfrm>
                <a:off x="5654019" y="2366366"/>
                <a:ext cx="2025007" cy="780301"/>
              </a:xfrm>
              <a:prstGeom prst="rect">
                <a:avLst/>
              </a:prstGeom>
              <a:gradFill>
                <a:gsLst>
                  <a:gs pos="0">
                    <a:schemeClr val="bg1">
                      <a:lumMod val="95000"/>
                    </a:schemeClr>
                  </a:gs>
                  <a:gs pos="100000">
                    <a:schemeClr val="bg1"/>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lumMod val="75000"/>
                        <a:lumOff val="25000"/>
                      </a:schemeClr>
                    </a:solidFill>
                  </a:rPr>
                  <a:t>Raise Public Safety Starting Salary and Hiring Bonuses</a:t>
                </a:r>
              </a:p>
            </p:txBody>
          </p:sp>
        </p:grpSp>
      </p:grpSp>
      <p:graphicFrame>
        <p:nvGraphicFramePr>
          <p:cNvPr id="15" name="Table 14">
            <a:extLst>
              <a:ext uri="{FF2B5EF4-FFF2-40B4-BE49-F238E27FC236}">
                <a16:creationId xmlns:a16="http://schemas.microsoft.com/office/drawing/2014/main" id="{3713D950-D0FA-3CD6-4A22-69102B7578C8}"/>
              </a:ext>
            </a:extLst>
          </p:cNvPr>
          <p:cNvGraphicFramePr>
            <a:graphicFrameLocks noGrp="1"/>
          </p:cNvGraphicFramePr>
          <p:nvPr>
            <p:extLst>
              <p:ext uri="{D42A27DB-BD31-4B8C-83A1-F6EECF244321}">
                <p14:modId xmlns:p14="http://schemas.microsoft.com/office/powerpoint/2010/main" val="2147661357"/>
              </p:ext>
            </p:extLst>
          </p:nvPr>
        </p:nvGraphicFramePr>
        <p:xfrm>
          <a:off x="6189559" y="3269528"/>
          <a:ext cx="2818003" cy="2724226"/>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1077300">
                  <a:extLst>
                    <a:ext uri="{9D8B030D-6E8A-4147-A177-3AD203B41FA5}">
                      <a16:colId xmlns:a16="http://schemas.microsoft.com/office/drawing/2014/main" val="2141206916"/>
                    </a:ext>
                  </a:extLst>
                </a:gridCol>
                <a:gridCol w="871460">
                  <a:extLst>
                    <a:ext uri="{9D8B030D-6E8A-4147-A177-3AD203B41FA5}">
                      <a16:colId xmlns:a16="http://schemas.microsoft.com/office/drawing/2014/main" val="3894628741"/>
                    </a:ext>
                  </a:extLst>
                </a:gridCol>
                <a:gridCol w="869243">
                  <a:extLst>
                    <a:ext uri="{9D8B030D-6E8A-4147-A177-3AD203B41FA5}">
                      <a16:colId xmlns:a16="http://schemas.microsoft.com/office/drawing/2014/main" val="1134246091"/>
                    </a:ext>
                  </a:extLst>
                </a:gridCol>
              </a:tblGrid>
              <a:tr h="403998">
                <a:tc gridSpan="3">
                  <a:txBody>
                    <a:bodyPr/>
                    <a:lstStyle/>
                    <a:p>
                      <a:pPr algn="ctr"/>
                      <a:r>
                        <a:rPr lang="en-US" sz="1400">
                          <a:effectLst>
                            <a:outerShdw blurRad="38100" dist="38100" dir="2700000" algn="tl">
                              <a:srgbClr val="000000">
                                <a:alpha val="43137"/>
                              </a:srgbClr>
                            </a:outerShdw>
                          </a:effectLst>
                        </a:rPr>
                        <a:t>Revised Compensation Plan</a:t>
                      </a:r>
                    </a:p>
                  </a:txBody>
                  <a:tcPr>
                    <a:solidFill>
                      <a:srgbClr val="063455"/>
                    </a:solidFill>
                  </a:tcPr>
                </a:tc>
                <a:tc hMerge="1">
                  <a:txBody>
                    <a:bodyPr/>
                    <a:lstStyle/>
                    <a:p>
                      <a:endParaRPr/>
                    </a:p>
                  </a:txBody>
                  <a:tcPr>
                    <a:solidFill>
                      <a:srgbClr val="063455"/>
                    </a:solidFill>
                  </a:tcPr>
                </a:tc>
                <a:tc hMerge="1">
                  <a:txBody>
                    <a:bodyPr/>
                    <a:lstStyle/>
                    <a:p>
                      <a:endParaRPr lang="en-US" sz="800"/>
                    </a:p>
                  </a:txBody>
                  <a:tcPr>
                    <a:solidFill>
                      <a:srgbClr val="063455"/>
                    </a:solidFill>
                  </a:tcPr>
                </a:tc>
                <a:extLst>
                  <a:ext uri="{0D108BD9-81ED-4DB2-BD59-A6C34878D82A}">
                    <a16:rowId xmlns:a16="http://schemas.microsoft.com/office/drawing/2014/main" val="2899090651"/>
                  </a:ext>
                </a:extLst>
              </a:tr>
              <a:tr h="403998">
                <a:tc>
                  <a:txBody>
                    <a:bodyPr/>
                    <a:lstStyle/>
                    <a:p>
                      <a:endParaRPr lang="en-US" sz="900"/>
                    </a:p>
                  </a:txBody>
                  <a:tcPr>
                    <a:solidFill>
                      <a:schemeClr val="bg1">
                        <a:lumMod val="50000"/>
                      </a:schemeClr>
                    </a:solidFill>
                  </a:tcPr>
                </a:tc>
                <a:tc>
                  <a:txBody>
                    <a:bodyPr/>
                    <a:lstStyle/>
                    <a:p>
                      <a:pPr algn="ctr"/>
                      <a:r>
                        <a:rPr lang="en-US" sz="1050" b="1">
                          <a:solidFill>
                            <a:schemeClr val="bg1"/>
                          </a:solidFill>
                        </a:rPr>
                        <a:t>1/1/2024</a:t>
                      </a:r>
                    </a:p>
                  </a:txBody>
                  <a:tcPr anchor="ctr">
                    <a:solidFill>
                      <a:schemeClr val="bg1">
                        <a:lumMod val="50000"/>
                      </a:schemeClr>
                    </a:solidFill>
                  </a:tcPr>
                </a:tc>
                <a:tc>
                  <a:txBody>
                    <a:bodyPr/>
                    <a:lstStyle/>
                    <a:p>
                      <a:pPr algn="ctr"/>
                      <a:r>
                        <a:rPr lang="en-US" sz="1050" b="1">
                          <a:solidFill>
                            <a:schemeClr val="bg1"/>
                          </a:solidFill>
                        </a:rPr>
                        <a:t>9/1/2024</a:t>
                      </a:r>
                    </a:p>
                  </a:txBody>
                  <a:tcPr anchor="ctr">
                    <a:solidFill>
                      <a:schemeClr val="bg1">
                        <a:lumMod val="50000"/>
                      </a:schemeClr>
                    </a:solidFill>
                  </a:tcPr>
                </a:tc>
                <a:extLst>
                  <a:ext uri="{0D108BD9-81ED-4DB2-BD59-A6C34878D82A}">
                    <a16:rowId xmlns:a16="http://schemas.microsoft.com/office/drawing/2014/main" val="3324780862"/>
                  </a:ext>
                </a:extLst>
              </a:tr>
              <a:tr h="507630">
                <a:tc>
                  <a:txBody>
                    <a:bodyPr/>
                    <a:lstStyle/>
                    <a:p>
                      <a:r>
                        <a:rPr lang="en-US" sz="1200" b="1"/>
                        <a:t>Police Officer</a:t>
                      </a:r>
                    </a:p>
                  </a:txBody>
                  <a:tcPr anchor="ctr"/>
                </a:tc>
                <a:tc>
                  <a:txBody>
                    <a:bodyPr/>
                    <a:lstStyle/>
                    <a:p>
                      <a:pPr algn="r"/>
                      <a:r>
                        <a:rPr lang="en-US" sz="1200"/>
                        <a:t>$51,263</a:t>
                      </a:r>
                    </a:p>
                  </a:txBody>
                  <a:tcPr anchor="ctr"/>
                </a:tc>
                <a:tc>
                  <a:txBody>
                    <a:bodyPr/>
                    <a:lstStyle/>
                    <a:p>
                      <a:pPr algn="r"/>
                      <a:r>
                        <a:rPr lang="en-US" sz="1200"/>
                        <a:t>$53,826</a:t>
                      </a:r>
                    </a:p>
                  </a:txBody>
                  <a:tcPr anchor="ctr"/>
                </a:tc>
                <a:extLst>
                  <a:ext uri="{0D108BD9-81ED-4DB2-BD59-A6C34878D82A}">
                    <a16:rowId xmlns:a16="http://schemas.microsoft.com/office/drawing/2014/main" val="3824767597"/>
                  </a:ext>
                </a:extLst>
              </a:tr>
              <a:tr h="433078">
                <a:tc>
                  <a:txBody>
                    <a:bodyPr/>
                    <a:lstStyle/>
                    <a:p>
                      <a:r>
                        <a:rPr lang="en-US" sz="1200" b="1"/>
                        <a:t>Firefighter</a:t>
                      </a:r>
                    </a:p>
                  </a:txBody>
                  <a:tcPr anchor="ctr"/>
                </a:tc>
                <a:tc>
                  <a:txBody>
                    <a:bodyPr/>
                    <a:lstStyle/>
                    <a:p>
                      <a:pPr algn="r"/>
                      <a:r>
                        <a:rPr lang="en-US" sz="1200"/>
                        <a:t>$49,200</a:t>
                      </a:r>
                    </a:p>
                  </a:txBody>
                  <a:tcPr anchor="ctr"/>
                </a:tc>
                <a:tc>
                  <a:txBody>
                    <a:bodyPr/>
                    <a:lstStyle/>
                    <a:p>
                      <a:pPr algn="r"/>
                      <a:r>
                        <a:rPr lang="en-US" sz="1200"/>
                        <a:t>$51,660</a:t>
                      </a:r>
                    </a:p>
                  </a:txBody>
                  <a:tcPr anchor="ctr"/>
                </a:tc>
                <a:extLst>
                  <a:ext uri="{0D108BD9-81ED-4DB2-BD59-A6C34878D82A}">
                    <a16:rowId xmlns:a16="http://schemas.microsoft.com/office/drawing/2014/main" val="3651262312"/>
                  </a:ext>
                </a:extLst>
              </a:tr>
              <a:tr h="507630">
                <a:tc>
                  <a:txBody>
                    <a:bodyPr/>
                    <a:lstStyle/>
                    <a:p>
                      <a:r>
                        <a:rPr lang="en-US" sz="1200" b="1"/>
                        <a:t>Lateral Entry</a:t>
                      </a:r>
                    </a:p>
                  </a:txBody>
                  <a:tcPr anchor="ctr"/>
                </a:tc>
                <a:tc>
                  <a:txBody>
                    <a:bodyPr/>
                    <a:lstStyle/>
                    <a:p>
                      <a:pPr algn="r"/>
                      <a:r>
                        <a:rPr lang="en-US" sz="1200"/>
                        <a:t>$7,500</a:t>
                      </a:r>
                    </a:p>
                  </a:txBody>
                  <a:tcPr anchor="ctr"/>
                </a:tc>
                <a:tc>
                  <a:txBody>
                    <a:bodyPr/>
                    <a:lstStyle/>
                    <a:p>
                      <a:pPr algn="r"/>
                      <a:r>
                        <a:rPr lang="en-US" sz="1200"/>
                        <a:t>$10,000</a:t>
                      </a:r>
                    </a:p>
                  </a:txBody>
                  <a:tcPr anchor="ctr"/>
                </a:tc>
                <a:extLst>
                  <a:ext uri="{0D108BD9-81ED-4DB2-BD59-A6C34878D82A}">
                    <a16:rowId xmlns:a16="http://schemas.microsoft.com/office/drawing/2014/main" val="1491293787"/>
                  </a:ext>
                </a:extLst>
              </a:tr>
              <a:tr h="467892">
                <a:tc>
                  <a:txBody>
                    <a:bodyPr/>
                    <a:lstStyle/>
                    <a:p>
                      <a:r>
                        <a:rPr lang="en-US" sz="1200" b="1"/>
                        <a:t>Hiring Bonus</a:t>
                      </a:r>
                    </a:p>
                  </a:txBody>
                  <a:tcPr anchor="ctr"/>
                </a:tc>
                <a:tc>
                  <a:txBody>
                    <a:bodyPr/>
                    <a:lstStyle/>
                    <a:p>
                      <a:pPr algn="r"/>
                      <a:r>
                        <a:rPr lang="en-US" sz="1200"/>
                        <a:t>$5,000</a:t>
                      </a:r>
                    </a:p>
                  </a:txBody>
                  <a:tcPr anchor="ctr"/>
                </a:tc>
                <a:tc>
                  <a:txBody>
                    <a:bodyPr/>
                    <a:lstStyle/>
                    <a:p>
                      <a:pPr algn="r"/>
                      <a:r>
                        <a:rPr lang="en-US" sz="1200"/>
                        <a:t>$7,500</a:t>
                      </a:r>
                    </a:p>
                  </a:txBody>
                  <a:tcPr anchor="ctr"/>
                </a:tc>
                <a:extLst>
                  <a:ext uri="{0D108BD9-81ED-4DB2-BD59-A6C34878D82A}">
                    <a16:rowId xmlns:a16="http://schemas.microsoft.com/office/drawing/2014/main" val="1612995085"/>
                  </a:ext>
                </a:extLst>
              </a:tr>
            </a:tbl>
          </a:graphicData>
        </a:graphic>
      </p:graphicFrame>
      <p:sp>
        <p:nvSpPr>
          <p:cNvPr id="16" name="Rectangle 15">
            <a:extLst>
              <a:ext uri="{FF2B5EF4-FFF2-40B4-BE49-F238E27FC236}">
                <a16:creationId xmlns:a16="http://schemas.microsoft.com/office/drawing/2014/main" id="{26A04AD7-8662-C938-AABE-EB458E7D238A}"/>
              </a:ext>
            </a:extLst>
          </p:cNvPr>
          <p:cNvSpPr/>
          <p:nvPr/>
        </p:nvSpPr>
        <p:spPr>
          <a:xfrm>
            <a:off x="298375" y="2799217"/>
            <a:ext cx="2780354" cy="756426"/>
          </a:xfrm>
          <a:prstGeom prst="rect">
            <a:avLst/>
          </a:prstGeom>
          <a:gradFill>
            <a:gsLst>
              <a:gs pos="0">
                <a:schemeClr val="bg1">
                  <a:lumMod val="95000"/>
                </a:schemeClr>
              </a:gs>
              <a:gs pos="100000">
                <a:schemeClr val="bg1"/>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lumMod val="75000"/>
                    <a:lumOff val="25000"/>
                  </a:schemeClr>
                </a:solidFill>
              </a:rPr>
              <a:t>Mills B. Lane Drainage Improvement</a:t>
            </a:r>
            <a:endParaRPr lang="en-US" sz="1600" b="1"/>
          </a:p>
        </p:txBody>
      </p:sp>
      <p:sp>
        <p:nvSpPr>
          <p:cNvPr id="17" name="Rectangle 16">
            <a:extLst>
              <a:ext uri="{FF2B5EF4-FFF2-40B4-BE49-F238E27FC236}">
                <a16:creationId xmlns:a16="http://schemas.microsoft.com/office/drawing/2014/main" id="{1BB36B89-AF81-3FB1-37BF-F5FC586CA054}"/>
              </a:ext>
            </a:extLst>
          </p:cNvPr>
          <p:cNvSpPr/>
          <p:nvPr/>
        </p:nvSpPr>
        <p:spPr>
          <a:xfrm>
            <a:off x="298375" y="3607536"/>
            <a:ext cx="2780354" cy="756426"/>
          </a:xfrm>
          <a:prstGeom prst="rect">
            <a:avLst/>
          </a:prstGeom>
          <a:gradFill>
            <a:gsLst>
              <a:gs pos="0">
                <a:schemeClr val="bg1">
                  <a:lumMod val="95000"/>
                </a:schemeClr>
              </a:gs>
              <a:gs pos="100000">
                <a:schemeClr val="bg1"/>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lumMod val="75000"/>
                    <a:lumOff val="25000"/>
                  </a:schemeClr>
                </a:solidFill>
              </a:rPr>
              <a:t>Drainage Improvement in Woodville Community</a:t>
            </a:r>
            <a:endParaRPr lang="en-US" sz="1600" b="1"/>
          </a:p>
        </p:txBody>
      </p:sp>
      <p:sp>
        <p:nvSpPr>
          <p:cNvPr id="18" name="Rectangle 17">
            <a:extLst>
              <a:ext uri="{FF2B5EF4-FFF2-40B4-BE49-F238E27FC236}">
                <a16:creationId xmlns:a16="http://schemas.microsoft.com/office/drawing/2014/main" id="{1F6E39F3-197A-1089-DC2B-230271A0E38F}"/>
              </a:ext>
            </a:extLst>
          </p:cNvPr>
          <p:cNvSpPr/>
          <p:nvPr/>
        </p:nvSpPr>
        <p:spPr>
          <a:xfrm>
            <a:off x="298375" y="4429461"/>
            <a:ext cx="2780354" cy="756426"/>
          </a:xfrm>
          <a:prstGeom prst="rect">
            <a:avLst/>
          </a:prstGeom>
          <a:gradFill>
            <a:gsLst>
              <a:gs pos="0">
                <a:schemeClr val="bg1">
                  <a:lumMod val="95000"/>
                </a:schemeClr>
              </a:gs>
              <a:gs pos="100000">
                <a:schemeClr val="bg1"/>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lumMod val="75000"/>
                    <a:lumOff val="25000"/>
                  </a:schemeClr>
                </a:solidFill>
              </a:rPr>
              <a:t>Drainage Improvement in Sylvan Terrace Community</a:t>
            </a:r>
            <a:endParaRPr lang="en-US" sz="1600" b="1"/>
          </a:p>
        </p:txBody>
      </p:sp>
      <p:sp>
        <p:nvSpPr>
          <p:cNvPr id="19" name="Rectangle 18">
            <a:extLst>
              <a:ext uri="{FF2B5EF4-FFF2-40B4-BE49-F238E27FC236}">
                <a16:creationId xmlns:a16="http://schemas.microsoft.com/office/drawing/2014/main" id="{79B1A1B4-90AF-60C9-9D37-D8E20C71C35C}"/>
              </a:ext>
            </a:extLst>
          </p:cNvPr>
          <p:cNvSpPr/>
          <p:nvPr/>
        </p:nvSpPr>
        <p:spPr>
          <a:xfrm>
            <a:off x="298375" y="5237328"/>
            <a:ext cx="2780354" cy="756426"/>
          </a:xfrm>
          <a:prstGeom prst="rect">
            <a:avLst/>
          </a:prstGeom>
          <a:gradFill>
            <a:gsLst>
              <a:gs pos="0">
                <a:schemeClr val="bg1">
                  <a:lumMod val="95000"/>
                </a:schemeClr>
              </a:gs>
              <a:gs pos="100000">
                <a:schemeClr val="bg1"/>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lumMod val="75000"/>
                    <a:lumOff val="25000"/>
                  </a:schemeClr>
                </a:solidFill>
              </a:rPr>
              <a:t>Tremont Road Drainage Improvement</a:t>
            </a:r>
            <a:endParaRPr lang="en-US" sz="1600" b="1"/>
          </a:p>
        </p:txBody>
      </p:sp>
    </p:spTree>
    <p:extLst>
      <p:ext uri="{BB962C8B-B14F-4D97-AF65-F5344CB8AC3E}">
        <p14:creationId xmlns:p14="http://schemas.microsoft.com/office/powerpoint/2010/main" val="784957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3883F-47E0-18E0-B648-D69F6D98AF6B}"/>
              </a:ext>
            </a:extLst>
          </p:cNvPr>
          <p:cNvSpPr>
            <a:spLocks noGrp="1"/>
          </p:cNvSpPr>
          <p:nvPr>
            <p:ph type="title"/>
          </p:nvPr>
        </p:nvSpPr>
        <p:spPr>
          <a:xfrm>
            <a:off x="0" y="0"/>
            <a:ext cx="7772400" cy="1143000"/>
          </a:xfrm>
        </p:spPr>
        <p:txBody>
          <a:bodyPr/>
          <a:lstStyle/>
          <a:p>
            <a:pPr algn="l"/>
            <a:r>
              <a:rPr lang="en-US" sz="4800" u="sng" dirty="0">
                <a:solidFill>
                  <a:srgbClr val="132956"/>
                </a:solidFill>
                <a:latin typeface="Microsoft Sans Serif" panose="020B0604020202020204" pitchFamily="34" charset="0"/>
                <a:ea typeface="Microsoft Sans Serif" panose="020B0604020202020204" pitchFamily="34" charset="0"/>
                <a:cs typeface="Microsoft Sans Serif" panose="020B0604020202020204" pitchFamily="34" charset="0"/>
              </a:rPr>
              <a:t>Agenda</a:t>
            </a:r>
          </a:p>
        </p:txBody>
      </p:sp>
      <p:grpSp>
        <p:nvGrpSpPr>
          <p:cNvPr id="21" name="Group 20">
            <a:extLst>
              <a:ext uri="{FF2B5EF4-FFF2-40B4-BE49-F238E27FC236}">
                <a16:creationId xmlns:a16="http://schemas.microsoft.com/office/drawing/2014/main" id="{50BA3AB0-140F-063E-C8AB-1FC4778F8FCB}"/>
              </a:ext>
            </a:extLst>
          </p:cNvPr>
          <p:cNvGrpSpPr/>
          <p:nvPr/>
        </p:nvGrpSpPr>
        <p:grpSpPr>
          <a:xfrm>
            <a:off x="195308" y="1633492"/>
            <a:ext cx="8753382" cy="2618913"/>
            <a:chOff x="63370" y="1936128"/>
            <a:chExt cx="6490923" cy="1786242"/>
          </a:xfrm>
        </p:grpSpPr>
        <p:sp>
          <p:nvSpPr>
            <p:cNvPr id="3" name="Inhaltsplatzhalter 4">
              <a:extLst>
                <a:ext uri="{FF2B5EF4-FFF2-40B4-BE49-F238E27FC236}">
                  <a16:creationId xmlns:a16="http://schemas.microsoft.com/office/drawing/2014/main" id="{AA006153-6757-55A9-C6A1-C9C03BCBF25E}"/>
                </a:ext>
              </a:extLst>
            </p:cNvPr>
            <p:cNvSpPr txBox="1"/>
            <p:nvPr/>
          </p:nvSpPr>
          <p:spPr>
            <a:xfrm>
              <a:off x="107004" y="3050625"/>
              <a:ext cx="817932" cy="671745"/>
            </a:xfrm>
            <a:prstGeom prst="rect">
              <a:avLst/>
            </a:prstGeom>
          </p:spPr>
          <p:txBody>
            <a:bodyPr wrap="square" lIns="0" tIns="0" rIns="0" bIns="0" anchor="b">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Aft>
                  <a:spcPct val="0"/>
                </a:spcAft>
                <a:buNone/>
              </a:pPr>
              <a:r>
                <a:rPr lang="en-US" sz="1600" b="1" cap="all">
                  <a:solidFill>
                    <a:schemeClr val="tx1">
                      <a:lumMod val="75000"/>
                      <a:lumOff val="25000"/>
                    </a:schemeClr>
                  </a:solidFill>
                  <a:latin typeface="+mj-lt"/>
                </a:rPr>
                <a:t>FY24 Adopted Budget recap</a:t>
              </a:r>
              <a:endParaRPr lang="en-US" sz="1400" cap="all">
                <a:solidFill>
                  <a:schemeClr val="tx1">
                    <a:lumMod val="75000"/>
                    <a:lumOff val="25000"/>
                  </a:schemeClr>
                </a:solidFill>
                <a:latin typeface="+mn-lt"/>
              </a:endParaRPr>
            </a:p>
          </p:txBody>
        </p:sp>
        <p:sp>
          <p:nvSpPr>
            <p:cNvPr id="4" name="Inhaltsplatzhalter 4">
              <a:extLst>
                <a:ext uri="{FF2B5EF4-FFF2-40B4-BE49-F238E27FC236}">
                  <a16:creationId xmlns:a16="http://schemas.microsoft.com/office/drawing/2014/main" id="{3363324D-3A00-4C5A-C380-4AEE7893CAAF}"/>
                </a:ext>
              </a:extLst>
            </p:cNvPr>
            <p:cNvSpPr txBox="1"/>
            <p:nvPr/>
          </p:nvSpPr>
          <p:spPr>
            <a:xfrm>
              <a:off x="63370" y="2446699"/>
              <a:ext cx="851543" cy="778674"/>
            </a:xfrm>
            <a:prstGeom prst="rect">
              <a:avLst/>
            </a:prstGeom>
          </p:spPr>
          <p:txBody>
            <a:bodyPr wrap="square" lIns="0" tIns="0" rIns="0" bIns="0" anchor="ctr">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buNone/>
              </a:pPr>
              <a:r>
                <a:rPr lang="en-US" sz="6600" b="1">
                  <a:solidFill>
                    <a:schemeClr val="accent1"/>
                  </a:solidFill>
                  <a:latin typeface="+mj-lt"/>
                </a:rPr>
                <a:t>01</a:t>
              </a:r>
              <a:endParaRPr lang="en-US" sz="5400">
                <a:solidFill>
                  <a:schemeClr val="accent1"/>
                </a:solidFill>
                <a:latin typeface="+mn-lt"/>
              </a:endParaRPr>
            </a:p>
          </p:txBody>
        </p:sp>
        <p:cxnSp>
          <p:nvCxnSpPr>
            <p:cNvPr id="5" name="Straight Connector 4">
              <a:extLst>
                <a:ext uri="{FF2B5EF4-FFF2-40B4-BE49-F238E27FC236}">
                  <a16:creationId xmlns:a16="http://schemas.microsoft.com/office/drawing/2014/main" id="{A273BE7A-6F84-62F4-203E-F99903ACEE9B}"/>
                </a:ext>
              </a:extLst>
            </p:cNvPr>
            <p:cNvCxnSpPr/>
            <p:nvPr/>
          </p:nvCxnSpPr>
          <p:spPr>
            <a:xfrm flipH="1">
              <a:off x="967494" y="2637533"/>
              <a:ext cx="0" cy="105822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Inhaltsplatzhalter 4">
              <a:extLst>
                <a:ext uri="{FF2B5EF4-FFF2-40B4-BE49-F238E27FC236}">
                  <a16:creationId xmlns:a16="http://schemas.microsoft.com/office/drawing/2014/main" id="{80C2B2A8-4EA3-745C-6681-F4E40A4FE613}"/>
                </a:ext>
              </a:extLst>
            </p:cNvPr>
            <p:cNvSpPr txBox="1"/>
            <p:nvPr/>
          </p:nvSpPr>
          <p:spPr>
            <a:xfrm>
              <a:off x="1224364" y="1936128"/>
              <a:ext cx="817932" cy="503809"/>
            </a:xfrm>
            <a:prstGeom prst="rect">
              <a:avLst/>
            </a:prstGeom>
          </p:spPr>
          <p:txBody>
            <a:bodyPr wrap="square" lIns="0" tIns="0" rIns="0" bIns="0" anchor="t">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Aft>
                  <a:spcPct val="0"/>
                </a:spcAft>
                <a:buNone/>
              </a:pPr>
              <a:r>
                <a:rPr lang="en-US" sz="1600" b="1" cap="all">
                  <a:solidFill>
                    <a:schemeClr val="tx1">
                      <a:lumMod val="75000"/>
                      <a:lumOff val="25000"/>
                    </a:schemeClr>
                  </a:solidFill>
                  <a:latin typeface="+mj-lt"/>
                </a:rPr>
                <a:t>State of the Budget</a:t>
              </a:r>
              <a:endParaRPr lang="en-US" sz="1400" cap="all">
                <a:solidFill>
                  <a:schemeClr val="tx1">
                    <a:lumMod val="75000"/>
                    <a:lumOff val="25000"/>
                  </a:schemeClr>
                </a:solidFill>
                <a:latin typeface="+mn-lt"/>
              </a:endParaRPr>
            </a:p>
          </p:txBody>
        </p:sp>
        <p:sp>
          <p:nvSpPr>
            <p:cNvPr id="7" name="Inhaltsplatzhalter 4">
              <a:extLst>
                <a:ext uri="{FF2B5EF4-FFF2-40B4-BE49-F238E27FC236}">
                  <a16:creationId xmlns:a16="http://schemas.microsoft.com/office/drawing/2014/main" id="{11C11348-754A-7373-8FE4-446A780BCBC8}"/>
                </a:ext>
              </a:extLst>
            </p:cNvPr>
            <p:cNvSpPr txBox="1"/>
            <p:nvPr/>
          </p:nvSpPr>
          <p:spPr>
            <a:xfrm>
              <a:off x="1180730" y="2446698"/>
              <a:ext cx="851543" cy="778674"/>
            </a:xfrm>
            <a:prstGeom prst="rect">
              <a:avLst/>
            </a:prstGeom>
          </p:spPr>
          <p:txBody>
            <a:bodyPr wrap="square" lIns="0" tIns="0" rIns="0" bIns="0" anchor="ctr">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buNone/>
              </a:pPr>
              <a:r>
                <a:rPr lang="en-US" sz="6600" b="1">
                  <a:solidFill>
                    <a:schemeClr val="accent2"/>
                  </a:solidFill>
                  <a:latin typeface="+mj-lt"/>
                </a:rPr>
                <a:t>02</a:t>
              </a:r>
              <a:endParaRPr lang="en-US" sz="6600">
                <a:solidFill>
                  <a:schemeClr val="accent2"/>
                </a:solidFill>
                <a:latin typeface="+mn-lt"/>
              </a:endParaRPr>
            </a:p>
          </p:txBody>
        </p:sp>
        <p:cxnSp>
          <p:nvCxnSpPr>
            <p:cNvPr id="8" name="Straight Connector 7">
              <a:extLst>
                <a:ext uri="{FF2B5EF4-FFF2-40B4-BE49-F238E27FC236}">
                  <a16:creationId xmlns:a16="http://schemas.microsoft.com/office/drawing/2014/main" id="{CCAB018A-3385-9271-D8FE-28640C66275F}"/>
                </a:ext>
              </a:extLst>
            </p:cNvPr>
            <p:cNvCxnSpPr/>
            <p:nvPr/>
          </p:nvCxnSpPr>
          <p:spPr>
            <a:xfrm flipH="1">
              <a:off x="2084854" y="1965312"/>
              <a:ext cx="0" cy="105822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Inhaltsplatzhalter 4">
              <a:extLst>
                <a:ext uri="{FF2B5EF4-FFF2-40B4-BE49-F238E27FC236}">
                  <a16:creationId xmlns:a16="http://schemas.microsoft.com/office/drawing/2014/main" id="{5063EFB9-BA03-0389-7FA8-21F34315E6D9}"/>
                </a:ext>
              </a:extLst>
            </p:cNvPr>
            <p:cNvSpPr txBox="1"/>
            <p:nvPr/>
          </p:nvSpPr>
          <p:spPr>
            <a:xfrm>
              <a:off x="2341724" y="3428481"/>
              <a:ext cx="817932" cy="293889"/>
            </a:xfrm>
            <a:prstGeom prst="rect">
              <a:avLst/>
            </a:prstGeom>
          </p:spPr>
          <p:txBody>
            <a:bodyPr wrap="square" lIns="0" tIns="0" rIns="0" bIns="0" anchor="b">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Aft>
                  <a:spcPct val="0"/>
                </a:spcAft>
                <a:buNone/>
              </a:pPr>
              <a:r>
                <a:rPr lang="en-US" sz="1400" b="1" cap="all">
                  <a:solidFill>
                    <a:schemeClr val="tx1">
                      <a:lumMod val="75000"/>
                      <a:lumOff val="25000"/>
                    </a:schemeClr>
                  </a:solidFill>
                  <a:latin typeface="+mj-lt"/>
                </a:rPr>
                <a:t>General Fund</a:t>
              </a:r>
              <a:endParaRPr lang="en-US" sz="1200" cap="all">
                <a:solidFill>
                  <a:schemeClr val="tx1">
                    <a:lumMod val="75000"/>
                    <a:lumOff val="25000"/>
                  </a:schemeClr>
                </a:solidFill>
                <a:latin typeface="+mn-lt"/>
              </a:endParaRPr>
            </a:p>
          </p:txBody>
        </p:sp>
        <p:sp>
          <p:nvSpPr>
            <p:cNvPr id="10" name="Inhaltsplatzhalter 4">
              <a:extLst>
                <a:ext uri="{FF2B5EF4-FFF2-40B4-BE49-F238E27FC236}">
                  <a16:creationId xmlns:a16="http://schemas.microsoft.com/office/drawing/2014/main" id="{6AC0005D-CCB1-B6C8-B4CD-321909C0C34E}"/>
                </a:ext>
              </a:extLst>
            </p:cNvPr>
            <p:cNvSpPr txBox="1"/>
            <p:nvPr/>
          </p:nvSpPr>
          <p:spPr>
            <a:xfrm>
              <a:off x="2298090" y="2446698"/>
              <a:ext cx="851543" cy="778674"/>
            </a:xfrm>
            <a:prstGeom prst="rect">
              <a:avLst/>
            </a:prstGeom>
          </p:spPr>
          <p:txBody>
            <a:bodyPr wrap="square" lIns="0" tIns="0" rIns="0" bIns="0" anchor="ctr">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buNone/>
              </a:pPr>
              <a:r>
                <a:rPr lang="en-US" sz="6600" b="1">
                  <a:solidFill>
                    <a:srgbClr val="002060"/>
                  </a:solidFill>
                  <a:latin typeface="+mj-lt"/>
                </a:rPr>
                <a:t>03</a:t>
              </a:r>
              <a:endParaRPr lang="en-US" sz="6600">
                <a:solidFill>
                  <a:srgbClr val="002060"/>
                </a:solidFill>
                <a:latin typeface="+mn-lt"/>
              </a:endParaRPr>
            </a:p>
          </p:txBody>
        </p:sp>
        <p:cxnSp>
          <p:nvCxnSpPr>
            <p:cNvPr id="11" name="Straight Connector 10">
              <a:extLst>
                <a:ext uri="{FF2B5EF4-FFF2-40B4-BE49-F238E27FC236}">
                  <a16:creationId xmlns:a16="http://schemas.microsoft.com/office/drawing/2014/main" id="{92443FB0-0EA1-9861-254B-5DF85C2AB13B}"/>
                </a:ext>
              </a:extLst>
            </p:cNvPr>
            <p:cNvCxnSpPr/>
            <p:nvPr/>
          </p:nvCxnSpPr>
          <p:spPr>
            <a:xfrm flipH="1">
              <a:off x="3202214" y="2637533"/>
              <a:ext cx="0" cy="105822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Inhaltsplatzhalter 4">
              <a:extLst>
                <a:ext uri="{FF2B5EF4-FFF2-40B4-BE49-F238E27FC236}">
                  <a16:creationId xmlns:a16="http://schemas.microsoft.com/office/drawing/2014/main" id="{73E2B046-512A-A80C-A8D0-6C8732DC255B}"/>
                </a:ext>
              </a:extLst>
            </p:cNvPr>
            <p:cNvSpPr txBox="1"/>
            <p:nvPr/>
          </p:nvSpPr>
          <p:spPr>
            <a:xfrm>
              <a:off x="3253337" y="1936128"/>
              <a:ext cx="1023678" cy="335873"/>
            </a:xfrm>
            <a:prstGeom prst="rect">
              <a:avLst/>
            </a:prstGeom>
          </p:spPr>
          <p:txBody>
            <a:bodyPr wrap="square" lIns="0" tIns="0" rIns="0" bIns="0" anchor="t">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Aft>
                  <a:spcPct val="0"/>
                </a:spcAft>
                <a:buNone/>
              </a:pPr>
              <a:r>
                <a:rPr lang="en-US" sz="1600" b="1" cap="all">
                  <a:solidFill>
                    <a:schemeClr val="tx1">
                      <a:lumMod val="75000"/>
                      <a:lumOff val="25000"/>
                    </a:schemeClr>
                  </a:solidFill>
                  <a:latin typeface="+mj-lt"/>
                </a:rPr>
                <a:t>Enterprise Funds</a:t>
              </a:r>
            </a:p>
          </p:txBody>
        </p:sp>
        <p:sp>
          <p:nvSpPr>
            <p:cNvPr id="13" name="Inhaltsplatzhalter 4">
              <a:extLst>
                <a:ext uri="{FF2B5EF4-FFF2-40B4-BE49-F238E27FC236}">
                  <a16:creationId xmlns:a16="http://schemas.microsoft.com/office/drawing/2014/main" id="{41922A33-3A12-D8A3-D3FB-FD416E3AFB7F}"/>
                </a:ext>
              </a:extLst>
            </p:cNvPr>
            <p:cNvSpPr txBox="1"/>
            <p:nvPr/>
          </p:nvSpPr>
          <p:spPr>
            <a:xfrm>
              <a:off x="3419233" y="2446698"/>
              <a:ext cx="851543" cy="778674"/>
            </a:xfrm>
            <a:prstGeom prst="rect">
              <a:avLst/>
            </a:prstGeom>
          </p:spPr>
          <p:txBody>
            <a:bodyPr wrap="square" lIns="0" tIns="0" rIns="0" bIns="0" anchor="ctr">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buNone/>
              </a:pPr>
              <a:r>
                <a:rPr lang="en-US" sz="6600" b="1">
                  <a:solidFill>
                    <a:schemeClr val="accent4"/>
                  </a:solidFill>
                  <a:latin typeface="+mj-lt"/>
                </a:rPr>
                <a:t>04</a:t>
              </a:r>
              <a:endParaRPr lang="en-US" sz="6600">
                <a:solidFill>
                  <a:schemeClr val="accent4"/>
                </a:solidFill>
                <a:latin typeface="+mn-lt"/>
              </a:endParaRPr>
            </a:p>
          </p:txBody>
        </p:sp>
        <p:cxnSp>
          <p:nvCxnSpPr>
            <p:cNvPr id="14" name="Straight Connector 13">
              <a:extLst>
                <a:ext uri="{FF2B5EF4-FFF2-40B4-BE49-F238E27FC236}">
                  <a16:creationId xmlns:a16="http://schemas.microsoft.com/office/drawing/2014/main" id="{AB88CCD4-490A-D8DC-C09E-F50158159F34}"/>
                </a:ext>
              </a:extLst>
            </p:cNvPr>
            <p:cNvCxnSpPr/>
            <p:nvPr/>
          </p:nvCxnSpPr>
          <p:spPr>
            <a:xfrm flipH="1">
              <a:off x="4319573" y="1965312"/>
              <a:ext cx="0" cy="105822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Inhaltsplatzhalter 4">
              <a:extLst>
                <a:ext uri="{FF2B5EF4-FFF2-40B4-BE49-F238E27FC236}">
                  <a16:creationId xmlns:a16="http://schemas.microsoft.com/office/drawing/2014/main" id="{E2320833-3A14-B589-2005-921AE5ACD818}"/>
                </a:ext>
              </a:extLst>
            </p:cNvPr>
            <p:cNvSpPr txBox="1"/>
            <p:nvPr/>
          </p:nvSpPr>
          <p:spPr>
            <a:xfrm>
              <a:off x="4576443" y="3386497"/>
              <a:ext cx="817932" cy="335873"/>
            </a:xfrm>
            <a:prstGeom prst="rect">
              <a:avLst/>
            </a:prstGeom>
          </p:spPr>
          <p:txBody>
            <a:bodyPr wrap="square" lIns="0" tIns="0" rIns="0" bIns="0" anchor="b">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Aft>
                  <a:spcPct val="0"/>
                </a:spcAft>
                <a:buNone/>
              </a:pPr>
              <a:r>
                <a:rPr lang="en-US" sz="1600" b="1" cap="all">
                  <a:solidFill>
                    <a:schemeClr val="tx1">
                      <a:lumMod val="75000"/>
                      <a:lumOff val="25000"/>
                    </a:schemeClr>
                  </a:solidFill>
                  <a:latin typeface="+mj-lt"/>
                </a:rPr>
                <a:t>Millage Rate</a:t>
              </a:r>
            </a:p>
          </p:txBody>
        </p:sp>
        <p:sp>
          <p:nvSpPr>
            <p:cNvPr id="16" name="Inhaltsplatzhalter 4">
              <a:extLst>
                <a:ext uri="{FF2B5EF4-FFF2-40B4-BE49-F238E27FC236}">
                  <a16:creationId xmlns:a16="http://schemas.microsoft.com/office/drawing/2014/main" id="{31E17019-E957-1B24-A85A-7879B5DB3131}"/>
                </a:ext>
              </a:extLst>
            </p:cNvPr>
            <p:cNvSpPr txBox="1"/>
            <p:nvPr/>
          </p:nvSpPr>
          <p:spPr>
            <a:xfrm>
              <a:off x="4534267" y="2446698"/>
              <a:ext cx="851543" cy="778674"/>
            </a:xfrm>
            <a:prstGeom prst="rect">
              <a:avLst/>
            </a:prstGeom>
          </p:spPr>
          <p:txBody>
            <a:bodyPr wrap="square" lIns="0" tIns="0" rIns="0" bIns="0" anchor="ctr">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buNone/>
              </a:pPr>
              <a:r>
                <a:rPr lang="en-US" sz="6600" b="1">
                  <a:solidFill>
                    <a:schemeClr val="accent5"/>
                  </a:solidFill>
                  <a:latin typeface="+mj-lt"/>
                </a:rPr>
                <a:t>05</a:t>
              </a:r>
              <a:endParaRPr lang="en-US" sz="6600">
                <a:solidFill>
                  <a:schemeClr val="accent5"/>
                </a:solidFill>
                <a:latin typeface="+mn-lt"/>
              </a:endParaRPr>
            </a:p>
          </p:txBody>
        </p:sp>
        <p:cxnSp>
          <p:nvCxnSpPr>
            <p:cNvPr id="17" name="Straight Connector 16">
              <a:extLst>
                <a:ext uri="{FF2B5EF4-FFF2-40B4-BE49-F238E27FC236}">
                  <a16:creationId xmlns:a16="http://schemas.microsoft.com/office/drawing/2014/main" id="{7381E304-D5D5-0045-7B33-EBACC0B5046F}"/>
                </a:ext>
              </a:extLst>
            </p:cNvPr>
            <p:cNvCxnSpPr/>
            <p:nvPr/>
          </p:nvCxnSpPr>
          <p:spPr>
            <a:xfrm flipH="1">
              <a:off x="5436933" y="2637533"/>
              <a:ext cx="0" cy="105822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Inhaltsplatzhalter 4">
              <a:extLst>
                <a:ext uri="{FF2B5EF4-FFF2-40B4-BE49-F238E27FC236}">
                  <a16:creationId xmlns:a16="http://schemas.microsoft.com/office/drawing/2014/main" id="{C386E2CB-6FAA-033D-D18C-9C6977842D3D}"/>
                </a:ext>
              </a:extLst>
            </p:cNvPr>
            <p:cNvSpPr txBox="1"/>
            <p:nvPr/>
          </p:nvSpPr>
          <p:spPr>
            <a:xfrm>
              <a:off x="5693803" y="1936128"/>
              <a:ext cx="817932" cy="335873"/>
            </a:xfrm>
            <a:prstGeom prst="rect">
              <a:avLst/>
            </a:prstGeom>
          </p:spPr>
          <p:txBody>
            <a:bodyPr wrap="square" lIns="0" tIns="0" rIns="0" bIns="0" anchor="t">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Aft>
                  <a:spcPct val="0"/>
                </a:spcAft>
                <a:buNone/>
              </a:pPr>
              <a:r>
                <a:rPr lang="en-US" sz="1600" b="1" cap="all">
                  <a:solidFill>
                    <a:schemeClr val="tx1">
                      <a:lumMod val="75000"/>
                      <a:lumOff val="25000"/>
                    </a:schemeClr>
                  </a:solidFill>
                  <a:latin typeface="+mj-lt"/>
                </a:rPr>
                <a:t>Planned Projects</a:t>
              </a:r>
            </a:p>
          </p:txBody>
        </p:sp>
        <p:sp>
          <p:nvSpPr>
            <p:cNvPr id="19" name="Inhaltsplatzhalter 4">
              <a:extLst>
                <a:ext uri="{FF2B5EF4-FFF2-40B4-BE49-F238E27FC236}">
                  <a16:creationId xmlns:a16="http://schemas.microsoft.com/office/drawing/2014/main" id="{56DC3764-A24A-9D6B-B780-DF4D3FA18620}"/>
                </a:ext>
              </a:extLst>
            </p:cNvPr>
            <p:cNvSpPr txBox="1"/>
            <p:nvPr/>
          </p:nvSpPr>
          <p:spPr>
            <a:xfrm>
              <a:off x="5648083" y="2446698"/>
              <a:ext cx="851543" cy="778674"/>
            </a:xfrm>
            <a:prstGeom prst="rect">
              <a:avLst/>
            </a:prstGeom>
          </p:spPr>
          <p:txBody>
            <a:bodyPr wrap="square" lIns="0" tIns="0" rIns="0" bIns="0" anchor="ctr">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buNone/>
              </a:pPr>
              <a:r>
                <a:rPr lang="en-US" sz="6600" b="1">
                  <a:solidFill>
                    <a:schemeClr val="accent6"/>
                  </a:solidFill>
                  <a:latin typeface="+mj-lt"/>
                </a:rPr>
                <a:t>06</a:t>
              </a:r>
              <a:endParaRPr lang="en-US" sz="6600">
                <a:solidFill>
                  <a:schemeClr val="accent6"/>
                </a:solidFill>
                <a:latin typeface="+mn-lt"/>
              </a:endParaRPr>
            </a:p>
          </p:txBody>
        </p:sp>
        <p:cxnSp>
          <p:nvCxnSpPr>
            <p:cNvPr id="20" name="Straight Connector 19">
              <a:extLst>
                <a:ext uri="{FF2B5EF4-FFF2-40B4-BE49-F238E27FC236}">
                  <a16:creationId xmlns:a16="http://schemas.microsoft.com/office/drawing/2014/main" id="{49F98B47-8E28-B4E1-2837-E60326F54145}"/>
                </a:ext>
              </a:extLst>
            </p:cNvPr>
            <p:cNvCxnSpPr/>
            <p:nvPr/>
          </p:nvCxnSpPr>
          <p:spPr>
            <a:xfrm flipH="1">
              <a:off x="6554293" y="1965312"/>
              <a:ext cx="0" cy="105822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9733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A28DFB-18BF-EFF0-E33C-5DE280962878}"/>
              </a:ext>
            </a:extLst>
          </p:cNvPr>
          <p:cNvSpPr>
            <a:spLocks noGrp="1"/>
          </p:cNvSpPr>
          <p:nvPr>
            <p:ph type="sldNum" sz="quarter" idx="11"/>
          </p:nvPr>
        </p:nvSpPr>
        <p:spPr/>
        <p:txBody>
          <a:bodyPr/>
          <a:lstStyle/>
          <a:p>
            <a:fld id="{137D910D-AE2D-4CC5-8590-9A78A7923815}" type="slidenum">
              <a:rPr lang="en-US" altLang="en-US" smtClean="0"/>
              <a:t>20</a:t>
            </a:fld>
            <a:endParaRPr lang="en-US" altLang="en-US"/>
          </a:p>
        </p:txBody>
      </p:sp>
      <p:sp>
        <p:nvSpPr>
          <p:cNvPr id="3" name="Title 2">
            <a:extLst>
              <a:ext uri="{FF2B5EF4-FFF2-40B4-BE49-F238E27FC236}">
                <a16:creationId xmlns:a16="http://schemas.microsoft.com/office/drawing/2014/main" id="{4C68DCF3-7777-1901-FC59-FC586D67B6BF}"/>
              </a:ext>
            </a:extLst>
          </p:cNvPr>
          <p:cNvSpPr>
            <a:spLocks noGrp="1"/>
          </p:cNvSpPr>
          <p:nvPr>
            <p:ph type="title"/>
          </p:nvPr>
        </p:nvSpPr>
        <p:spPr>
          <a:xfrm>
            <a:off x="0" y="0"/>
            <a:ext cx="7543800" cy="1143000"/>
          </a:xfrm>
        </p:spPr>
        <p:txBody>
          <a:bodyPr/>
          <a:lstStyle/>
          <a:p>
            <a:pPr algn="l"/>
            <a:r>
              <a:rPr kumimoji="0" lang="en-US" sz="3200" b="1" i="0" u="sng" strike="noStrike" kern="1200" cap="none" spc="100" normalizeH="0" baseline="0" noProof="0" dirty="0">
                <a:ln>
                  <a:noFill/>
                </a:ln>
                <a:solidFill>
                  <a:srgbClr val="063455"/>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2024 Millage Rate Timeline</a:t>
            </a:r>
            <a:br>
              <a:rPr kumimoji="0" lang="en-US" sz="3200" b="1" i="0" u="sng" strike="noStrike" kern="1200" cap="none" spc="100" normalizeH="0" baseline="0" noProof="0" dirty="0">
                <a:ln>
                  <a:noFill/>
                </a:ln>
                <a:solidFill>
                  <a:srgbClr val="063455"/>
                </a:solidFill>
                <a:effectLst>
                  <a:outerShdw blurRad="38100" dist="38100" dir="2700000" algn="tl">
                    <a:srgbClr val="000000">
                      <a:alpha val="43137"/>
                    </a:srgbClr>
                  </a:outerShdw>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US" dirty="0"/>
          </a:p>
        </p:txBody>
      </p:sp>
      <p:grpSp>
        <p:nvGrpSpPr>
          <p:cNvPr id="35" name="Group 34">
            <a:extLst>
              <a:ext uri="{FF2B5EF4-FFF2-40B4-BE49-F238E27FC236}">
                <a16:creationId xmlns:a16="http://schemas.microsoft.com/office/drawing/2014/main" id="{2B03608E-72E6-DEB4-D596-D86957D4A8A7}"/>
              </a:ext>
            </a:extLst>
          </p:cNvPr>
          <p:cNvGrpSpPr/>
          <p:nvPr/>
        </p:nvGrpSpPr>
        <p:grpSpPr>
          <a:xfrm>
            <a:off x="93215" y="1404533"/>
            <a:ext cx="8957569" cy="4516872"/>
            <a:chOff x="387819" y="1040550"/>
            <a:chExt cx="6753455" cy="3495453"/>
          </a:xfrm>
        </p:grpSpPr>
        <p:grpSp>
          <p:nvGrpSpPr>
            <p:cNvPr id="36" name="Group 35">
              <a:extLst>
                <a:ext uri="{FF2B5EF4-FFF2-40B4-BE49-F238E27FC236}">
                  <a16:creationId xmlns:a16="http://schemas.microsoft.com/office/drawing/2014/main" id="{A8DAAEFB-7D56-0285-8EF5-362171EC3418}"/>
                </a:ext>
              </a:extLst>
            </p:cNvPr>
            <p:cNvGrpSpPr/>
            <p:nvPr/>
          </p:nvGrpSpPr>
          <p:grpSpPr>
            <a:xfrm>
              <a:off x="387819" y="1348620"/>
              <a:ext cx="1857030" cy="1765504"/>
              <a:chOff x="387819" y="1809750"/>
              <a:chExt cx="1857030" cy="1765504"/>
            </a:xfrm>
          </p:grpSpPr>
          <p:sp>
            <p:nvSpPr>
              <p:cNvPr id="63" name="Freeform: Shape 62">
                <a:extLst>
                  <a:ext uri="{FF2B5EF4-FFF2-40B4-BE49-F238E27FC236}">
                    <a16:creationId xmlns:a16="http://schemas.microsoft.com/office/drawing/2014/main" id="{34AFD74C-904C-4570-06EB-13FAD6C0350E}"/>
                  </a:ext>
                </a:extLst>
              </p:cNvPr>
              <p:cNvSpPr/>
              <p:nvPr/>
            </p:nvSpPr>
            <p:spPr>
              <a:xfrm>
                <a:off x="387819" y="1809750"/>
                <a:ext cx="1857030" cy="1765504"/>
              </a:xfrm>
              <a:custGeom>
                <a:avLst/>
                <a:gdLst>
                  <a:gd name="connsiteX0" fmla="*/ 0 w 1857030"/>
                  <a:gd name="connsiteY0" fmla="*/ 1662052 h 1765504"/>
                  <a:gd name="connsiteX1" fmla="*/ 0 w 1857030"/>
                  <a:gd name="connsiteY1" fmla="*/ 102884 h 1765504"/>
                  <a:gd name="connsiteX2" fmla="*/ 102274 w 1857030"/>
                  <a:gd name="connsiteY2" fmla="*/ 0 h 1765504"/>
                  <a:gd name="connsiteX3" fmla="*/ 1327863 w 1857030"/>
                  <a:gd name="connsiteY3" fmla="*/ 0 h 1765504"/>
                  <a:gd name="connsiteX4" fmla="*/ 1417141 w 1857030"/>
                  <a:gd name="connsiteY4" fmla="*/ 53431 h 1765504"/>
                  <a:gd name="connsiteX5" fmla="*/ 1844317 w 1857030"/>
                  <a:gd name="connsiteY5" fmla="*/ 833300 h 1765504"/>
                  <a:gd name="connsiteX6" fmla="*/ 1844317 w 1857030"/>
                  <a:gd name="connsiteY6" fmla="*/ 932205 h 1765504"/>
                  <a:gd name="connsiteX7" fmla="*/ 1417141 w 1857030"/>
                  <a:gd name="connsiteY7" fmla="*/ 1712073 h 1765504"/>
                  <a:gd name="connsiteX8" fmla="*/ 1327863 w 1857030"/>
                  <a:gd name="connsiteY8" fmla="*/ 1765504 h 1765504"/>
                  <a:gd name="connsiteX9" fmla="*/ 102274 w 1857030"/>
                  <a:gd name="connsiteY9" fmla="*/ 1765504 h 1765504"/>
                  <a:gd name="connsiteX10" fmla="*/ 0 w 1857030"/>
                  <a:gd name="connsiteY10" fmla="*/ 1662052 h 176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7029" h="1765504">
                    <a:moveTo>
                      <a:pt x="0" y="1662052"/>
                    </a:moveTo>
                    <a:lnTo>
                      <a:pt x="0" y="102884"/>
                    </a:lnTo>
                    <a:cubicBezTo>
                      <a:pt x="0" y="46042"/>
                      <a:pt x="45769" y="0"/>
                      <a:pt x="102274" y="0"/>
                    </a:cubicBezTo>
                    <a:lnTo>
                      <a:pt x="1327863" y="0"/>
                    </a:lnTo>
                    <a:cubicBezTo>
                      <a:pt x="1365156" y="0"/>
                      <a:pt x="1399624" y="20463"/>
                      <a:pt x="1417141" y="53431"/>
                    </a:cubicBezTo>
                    <a:lnTo>
                      <a:pt x="1844317" y="833300"/>
                    </a:lnTo>
                    <a:cubicBezTo>
                      <a:pt x="1861269" y="863994"/>
                      <a:pt x="1861269" y="901510"/>
                      <a:pt x="1844317" y="932205"/>
                    </a:cubicBezTo>
                    <a:lnTo>
                      <a:pt x="1417141" y="1712073"/>
                    </a:lnTo>
                    <a:cubicBezTo>
                      <a:pt x="1399059" y="1745041"/>
                      <a:pt x="1365156" y="1765504"/>
                      <a:pt x="1327863" y="1765504"/>
                    </a:cubicBezTo>
                    <a:lnTo>
                      <a:pt x="102274" y="1765504"/>
                    </a:lnTo>
                    <a:cubicBezTo>
                      <a:pt x="45769" y="1764936"/>
                      <a:pt x="0" y="1718894"/>
                      <a:pt x="0" y="1662052"/>
                    </a:cubicBezTo>
                    <a:close/>
                  </a:path>
                </a:pathLst>
              </a:custGeom>
              <a:solidFill>
                <a:schemeClr val="accent1"/>
              </a:solidFill>
              <a:ln w="5647"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23E272DE-F9A2-FA6C-0E25-5C015D39F1F0}"/>
                  </a:ext>
                </a:extLst>
              </p:cNvPr>
              <p:cNvSpPr/>
              <p:nvPr/>
            </p:nvSpPr>
            <p:spPr>
              <a:xfrm>
                <a:off x="387820" y="2693670"/>
                <a:ext cx="1856731" cy="881584"/>
              </a:xfrm>
              <a:custGeom>
                <a:avLst/>
                <a:gdLst>
                  <a:gd name="connsiteX0" fmla="*/ 0 w 1856731"/>
                  <a:gd name="connsiteY0" fmla="*/ 0 h 881584"/>
                  <a:gd name="connsiteX1" fmla="*/ 1856731 w 1856731"/>
                  <a:gd name="connsiteY1" fmla="*/ 0 h 881584"/>
                  <a:gd name="connsiteX2" fmla="*/ 1844317 w 1856731"/>
                  <a:gd name="connsiteY2" fmla="*/ 48285 h 881584"/>
                  <a:gd name="connsiteX3" fmla="*/ 1417141 w 1856731"/>
                  <a:gd name="connsiteY3" fmla="*/ 828153 h 881584"/>
                  <a:gd name="connsiteX4" fmla="*/ 1327863 w 1856731"/>
                  <a:gd name="connsiteY4" fmla="*/ 881584 h 881584"/>
                  <a:gd name="connsiteX5" fmla="*/ 102274 w 1856731"/>
                  <a:gd name="connsiteY5" fmla="*/ 881584 h 881584"/>
                  <a:gd name="connsiteX6" fmla="*/ 0 w 1856731"/>
                  <a:gd name="connsiteY6" fmla="*/ 778132 h 881584"/>
                  <a:gd name="connsiteX7" fmla="*/ 0 w 1856731"/>
                  <a:gd name="connsiteY7" fmla="*/ 0 h 88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6731" h="881584">
                    <a:moveTo>
                      <a:pt x="0" y="0"/>
                    </a:moveTo>
                    <a:lnTo>
                      <a:pt x="1856731" y="0"/>
                    </a:lnTo>
                    <a:lnTo>
                      <a:pt x="1844317" y="48285"/>
                    </a:lnTo>
                    <a:lnTo>
                      <a:pt x="1417141" y="828153"/>
                    </a:lnTo>
                    <a:cubicBezTo>
                      <a:pt x="1399059" y="861121"/>
                      <a:pt x="1365156" y="881584"/>
                      <a:pt x="1327863" y="881584"/>
                    </a:cubicBezTo>
                    <a:lnTo>
                      <a:pt x="102274" y="881584"/>
                    </a:lnTo>
                    <a:cubicBezTo>
                      <a:pt x="45769" y="881016"/>
                      <a:pt x="0" y="834974"/>
                      <a:pt x="0" y="778132"/>
                    </a:cubicBezTo>
                    <a:lnTo>
                      <a:pt x="0" y="0"/>
                    </a:lnTo>
                    <a:close/>
                  </a:path>
                </a:pathLst>
              </a:custGeom>
              <a:solidFill>
                <a:schemeClr val="tx1">
                  <a:lumMod val="75000"/>
                  <a:lumOff val="25000"/>
                  <a:alpha val="30000"/>
                </a:schemeClr>
              </a:solidFill>
              <a:ln w="5647" cap="flat">
                <a:noFill/>
                <a:prstDash val="solid"/>
                <a:miter/>
              </a:ln>
            </p:spPr>
            <p:txBody>
              <a:bodyPr rtlCol="0" anchor="ctr"/>
              <a:lstStyle/>
              <a:p>
                <a:endParaRPr lang="en-US"/>
              </a:p>
            </p:txBody>
          </p:sp>
        </p:grpSp>
        <p:grpSp>
          <p:nvGrpSpPr>
            <p:cNvPr id="37" name="Group 36">
              <a:extLst>
                <a:ext uri="{FF2B5EF4-FFF2-40B4-BE49-F238E27FC236}">
                  <a16:creationId xmlns:a16="http://schemas.microsoft.com/office/drawing/2014/main" id="{7D6E7504-C47F-96B6-CE03-C407F43A8F89}"/>
                </a:ext>
              </a:extLst>
            </p:cNvPr>
            <p:cNvGrpSpPr/>
            <p:nvPr/>
          </p:nvGrpSpPr>
          <p:grpSpPr>
            <a:xfrm>
              <a:off x="2084697" y="1349188"/>
              <a:ext cx="1789186" cy="1765504"/>
              <a:chOff x="2084697" y="1810318"/>
              <a:chExt cx="1789186" cy="1765504"/>
            </a:xfrm>
          </p:grpSpPr>
          <p:sp>
            <p:nvSpPr>
              <p:cNvPr id="61" name="Freeform: Shape 60">
                <a:extLst>
                  <a:ext uri="{FF2B5EF4-FFF2-40B4-BE49-F238E27FC236}">
                    <a16:creationId xmlns:a16="http://schemas.microsoft.com/office/drawing/2014/main" id="{55285906-4BA4-3630-C658-0090C8059F71}"/>
                  </a:ext>
                </a:extLst>
              </p:cNvPr>
              <p:cNvSpPr/>
              <p:nvPr/>
            </p:nvSpPr>
            <p:spPr>
              <a:xfrm>
                <a:off x="2084697" y="1810318"/>
                <a:ext cx="1789186" cy="1765504"/>
              </a:xfrm>
              <a:custGeom>
                <a:avLst/>
                <a:gdLst>
                  <a:gd name="connsiteX0" fmla="*/ 12957 w 1789186"/>
                  <a:gd name="connsiteY0" fmla="*/ 1612032 h 1765504"/>
                  <a:gd name="connsiteX1" fmla="*/ 385889 w 1789186"/>
                  <a:gd name="connsiteY1" fmla="*/ 931636 h 1765504"/>
                  <a:gd name="connsiteX2" fmla="*/ 385889 w 1789186"/>
                  <a:gd name="connsiteY2" fmla="*/ 832732 h 1765504"/>
                  <a:gd name="connsiteX3" fmla="*/ 12957 w 1789186"/>
                  <a:gd name="connsiteY3" fmla="*/ 152336 h 1765504"/>
                  <a:gd name="connsiteX4" fmla="*/ 102235 w 1789186"/>
                  <a:gd name="connsiteY4" fmla="*/ 0 h 1765504"/>
                  <a:gd name="connsiteX5" fmla="*/ 1260018 w 1789186"/>
                  <a:gd name="connsiteY5" fmla="*/ 0 h 1765504"/>
                  <a:gd name="connsiteX6" fmla="*/ 1349296 w 1789186"/>
                  <a:gd name="connsiteY6" fmla="*/ 53431 h 1765504"/>
                  <a:gd name="connsiteX7" fmla="*/ 1776473 w 1789186"/>
                  <a:gd name="connsiteY7" fmla="*/ 833300 h 1765504"/>
                  <a:gd name="connsiteX8" fmla="*/ 1776473 w 1789186"/>
                  <a:gd name="connsiteY8" fmla="*/ 932205 h 1765504"/>
                  <a:gd name="connsiteX9" fmla="*/ 1349296 w 1789186"/>
                  <a:gd name="connsiteY9" fmla="*/ 1712073 h 1765504"/>
                  <a:gd name="connsiteX10" fmla="*/ 1260018 w 1789186"/>
                  <a:gd name="connsiteY10" fmla="*/ 1765504 h 1765504"/>
                  <a:gd name="connsiteX11" fmla="*/ 102235 w 1789186"/>
                  <a:gd name="connsiteY11" fmla="*/ 1765504 h 1765504"/>
                  <a:gd name="connsiteX12" fmla="*/ 12957 w 1789186"/>
                  <a:gd name="connsiteY12" fmla="*/ 1612032 h 176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9185" h="1765504">
                    <a:moveTo>
                      <a:pt x="12957" y="1612032"/>
                    </a:moveTo>
                    <a:lnTo>
                      <a:pt x="385889" y="931636"/>
                    </a:lnTo>
                    <a:cubicBezTo>
                      <a:pt x="402840" y="900942"/>
                      <a:pt x="402840" y="863426"/>
                      <a:pt x="385889" y="832732"/>
                    </a:cubicBezTo>
                    <a:lnTo>
                      <a:pt x="12957" y="152336"/>
                    </a:lnTo>
                    <a:cubicBezTo>
                      <a:pt x="-24336" y="84126"/>
                      <a:pt x="24823" y="0"/>
                      <a:pt x="102235" y="0"/>
                    </a:cubicBezTo>
                    <a:lnTo>
                      <a:pt x="1260018" y="0"/>
                    </a:lnTo>
                    <a:cubicBezTo>
                      <a:pt x="1297312" y="0"/>
                      <a:pt x="1331780" y="20463"/>
                      <a:pt x="1349296" y="53431"/>
                    </a:cubicBezTo>
                    <a:lnTo>
                      <a:pt x="1776473" y="833300"/>
                    </a:lnTo>
                    <a:cubicBezTo>
                      <a:pt x="1793424" y="863994"/>
                      <a:pt x="1793424" y="901510"/>
                      <a:pt x="1776473" y="932205"/>
                    </a:cubicBezTo>
                    <a:lnTo>
                      <a:pt x="1349296" y="1712073"/>
                    </a:lnTo>
                    <a:cubicBezTo>
                      <a:pt x="1331215" y="1745041"/>
                      <a:pt x="1297312" y="1765504"/>
                      <a:pt x="1260018" y="1765504"/>
                    </a:cubicBezTo>
                    <a:lnTo>
                      <a:pt x="102235" y="1765504"/>
                    </a:lnTo>
                    <a:cubicBezTo>
                      <a:pt x="24823" y="1764368"/>
                      <a:pt x="-24901" y="1680242"/>
                      <a:pt x="12957" y="1612032"/>
                    </a:cubicBezTo>
                    <a:close/>
                  </a:path>
                </a:pathLst>
              </a:custGeom>
              <a:solidFill>
                <a:schemeClr val="accent2"/>
              </a:solidFill>
              <a:ln w="5647"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C960B46-F9B2-6173-715D-35185B5D2E53}"/>
                  </a:ext>
                </a:extLst>
              </p:cNvPr>
              <p:cNvSpPr/>
              <p:nvPr/>
            </p:nvSpPr>
            <p:spPr>
              <a:xfrm>
                <a:off x="2084697" y="2693670"/>
                <a:ext cx="1789033" cy="882152"/>
              </a:xfrm>
              <a:custGeom>
                <a:avLst/>
                <a:gdLst>
                  <a:gd name="connsiteX0" fmla="*/ 398303 w 1789033"/>
                  <a:gd name="connsiteY0" fmla="*/ 0 h 882152"/>
                  <a:gd name="connsiteX1" fmla="*/ 1789033 w 1789033"/>
                  <a:gd name="connsiteY1" fmla="*/ 0 h 882152"/>
                  <a:gd name="connsiteX2" fmla="*/ 1776474 w 1789033"/>
                  <a:gd name="connsiteY2" fmla="*/ 48853 h 882152"/>
                  <a:gd name="connsiteX3" fmla="*/ 1349297 w 1789033"/>
                  <a:gd name="connsiteY3" fmla="*/ 828721 h 882152"/>
                  <a:gd name="connsiteX4" fmla="*/ 1260019 w 1789033"/>
                  <a:gd name="connsiteY4" fmla="*/ 882152 h 882152"/>
                  <a:gd name="connsiteX5" fmla="*/ 102236 w 1789033"/>
                  <a:gd name="connsiteY5" fmla="*/ 882152 h 882152"/>
                  <a:gd name="connsiteX6" fmla="*/ 12958 w 1789033"/>
                  <a:gd name="connsiteY6" fmla="*/ 728680 h 882152"/>
                  <a:gd name="connsiteX7" fmla="*/ 385890 w 1789033"/>
                  <a:gd name="connsiteY7" fmla="*/ 48284 h 882152"/>
                  <a:gd name="connsiteX8" fmla="*/ 398303 w 1789033"/>
                  <a:gd name="connsiteY8" fmla="*/ 0 h 88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9033" h="882152">
                    <a:moveTo>
                      <a:pt x="398303" y="0"/>
                    </a:moveTo>
                    <a:lnTo>
                      <a:pt x="1789033" y="0"/>
                    </a:lnTo>
                    <a:lnTo>
                      <a:pt x="1776474" y="48853"/>
                    </a:lnTo>
                    <a:lnTo>
                      <a:pt x="1349297" y="828721"/>
                    </a:lnTo>
                    <a:cubicBezTo>
                      <a:pt x="1331216" y="861689"/>
                      <a:pt x="1297313" y="882152"/>
                      <a:pt x="1260019" y="882152"/>
                    </a:cubicBezTo>
                    <a:lnTo>
                      <a:pt x="102236" y="882152"/>
                    </a:lnTo>
                    <a:cubicBezTo>
                      <a:pt x="24824" y="881016"/>
                      <a:pt x="-24900" y="796890"/>
                      <a:pt x="12958" y="728680"/>
                    </a:cubicBezTo>
                    <a:lnTo>
                      <a:pt x="385890" y="48284"/>
                    </a:lnTo>
                    <a:lnTo>
                      <a:pt x="398303" y="0"/>
                    </a:lnTo>
                    <a:close/>
                  </a:path>
                </a:pathLst>
              </a:custGeom>
              <a:solidFill>
                <a:schemeClr val="tx1">
                  <a:lumMod val="75000"/>
                  <a:lumOff val="25000"/>
                  <a:alpha val="30000"/>
                </a:schemeClr>
              </a:solidFill>
              <a:ln w="5647" cap="flat">
                <a:no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F43A80A6-6C6C-A664-E859-57BC2998483E}"/>
                </a:ext>
              </a:extLst>
            </p:cNvPr>
            <p:cNvGrpSpPr/>
            <p:nvPr/>
          </p:nvGrpSpPr>
          <p:grpSpPr>
            <a:xfrm>
              <a:off x="3712277" y="1348620"/>
              <a:ext cx="1800825" cy="1765504"/>
              <a:chOff x="3712277" y="1809750"/>
              <a:chExt cx="1800825" cy="1765504"/>
            </a:xfrm>
          </p:grpSpPr>
          <p:sp>
            <p:nvSpPr>
              <p:cNvPr id="59" name="Freeform: Shape 58">
                <a:extLst>
                  <a:ext uri="{FF2B5EF4-FFF2-40B4-BE49-F238E27FC236}">
                    <a16:creationId xmlns:a16="http://schemas.microsoft.com/office/drawing/2014/main" id="{CF4E7355-2761-0DFD-CECD-586337AC2D1A}"/>
                  </a:ext>
                </a:extLst>
              </p:cNvPr>
              <p:cNvSpPr/>
              <p:nvPr/>
            </p:nvSpPr>
            <p:spPr>
              <a:xfrm>
                <a:off x="3723592" y="1809750"/>
                <a:ext cx="1789510" cy="1765504"/>
              </a:xfrm>
              <a:custGeom>
                <a:avLst/>
                <a:gdLst>
                  <a:gd name="connsiteX0" fmla="*/ 12717 w 1789510"/>
                  <a:gd name="connsiteY0" fmla="*/ 1612600 h 1765504"/>
                  <a:gd name="connsiteX1" fmla="*/ 385649 w 1789510"/>
                  <a:gd name="connsiteY1" fmla="*/ 932205 h 1765504"/>
                  <a:gd name="connsiteX2" fmla="*/ 385649 w 1789510"/>
                  <a:gd name="connsiteY2" fmla="*/ 833300 h 1765504"/>
                  <a:gd name="connsiteX3" fmla="*/ 12717 w 1789510"/>
                  <a:gd name="connsiteY3" fmla="*/ 152904 h 1765504"/>
                  <a:gd name="connsiteX4" fmla="*/ 102560 w 1789510"/>
                  <a:gd name="connsiteY4" fmla="*/ 0 h 1765504"/>
                  <a:gd name="connsiteX5" fmla="*/ 1260343 w 1789510"/>
                  <a:gd name="connsiteY5" fmla="*/ 0 h 1765504"/>
                  <a:gd name="connsiteX6" fmla="*/ 1349621 w 1789510"/>
                  <a:gd name="connsiteY6" fmla="*/ 53431 h 1765504"/>
                  <a:gd name="connsiteX7" fmla="*/ 1776797 w 1789510"/>
                  <a:gd name="connsiteY7" fmla="*/ 833300 h 1765504"/>
                  <a:gd name="connsiteX8" fmla="*/ 1776797 w 1789510"/>
                  <a:gd name="connsiteY8" fmla="*/ 932205 h 1765504"/>
                  <a:gd name="connsiteX9" fmla="*/ 1349621 w 1789510"/>
                  <a:gd name="connsiteY9" fmla="*/ 1712073 h 1765504"/>
                  <a:gd name="connsiteX10" fmla="*/ 1260343 w 1789510"/>
                  <a:gd name="connsiteY10" fmla="*/ 1765504 h 1765504"/>
                  <a:gd name="connsiteX11" fmla="*/ 102560 w 1789510"/>
                  <a:gd name="connsiteY11" fmla="*/ 1765504 h 1765504"/>
                  <a:gd name="connsiteX12" fmla="*/ 12717 w 1789510"/>
                  <a:gd name="connsiteY12" fmla="*/ 1612600 h 176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9509" h="1765504">
                    <a:moveTo>
                      <a:pt x="12717" y="1612600"/>
                    </a:moveTo>
                    <a:lnTo>
                      <a:pt x="385649" y="932205"/>
                    </a:lnTo>
                    <a:cubicBezTo>
                      <a:pt x="402600" y="901510"/>
                      <a:pt x="402600" y="863994"/>
                      <a:pt x="385649" y="833300"/>
                    </a:cubicBezTo>
                    <a:lnTo>
                      <a:pt x="12717" y="152904"/>
                    </a:lnTo>
                    <a:cubicBezTo>
                      <a:pt x="-24576" y="83557"/>
                      <a:pt x="24583" y="0"/>
                      <a:pt x="102560" y="0"/>
                    </a:cubicBezTo>
                    <a:lnTo>
                      <a:pt x="1260343" y="0"/>
                    </a:lnTo>
                    <a:cubicBezTo>
                      <a:pt x="1297637" y="0"/>
                      <a:pt x="1332104" y="20463"/>
                      <a:pt x="1349621" y="53431"/>
                    </a:cubicBezTo>
                    <a:lnTo>
                      <a:pt x="1776797" y="833300"/>
                    </a:lnTo>
                    <a:cubicBezTo>
                      <a:pt x="1793749" y="863994"/>
                      <a:pt x="1793749" y="901510"/>
                      <a:pt x="1776797" y="932205"/>
                    </a:cubicBezTo>
                    <a:lnTo>
                      <a:pt x="1349621" y="1712073"/>
                    </a:lnTo>
                    <a:cubicBezTo>
                      <a:pt x="1331539" y="1745041"/>
                      <a:pt x="1297637" y="1765504"/>
                      <a:pt x="1260343" y="1765504"/>
                    </a:cubicBezTo>
                    <a:lnTo>
                      <a:pt x="102560" y="1765504"/>
                    </a:lnTo>
                    <a:cubicBezTo>
                      <a:pt x="24583" y="1764936"/>
                      <a:pt x="-24576" y="1680810"/>
                      <a:pt x="12717" y="1612600"/>
                    </a:cubicBezTo>
                    <a:close/>
                  </a:path>
                </a:pathLst>
              </a:custGeom>
              <a:solidFill>
                <a:srgbClr val="063455">
                  <a:alpha val="94000"/>
                </a:srgbClr>
              </a:solidFill>
              <a:ln w="5647"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818B9CDB-D926-8EC5-325C-9789EE72AB6F}"/>
                  </a:ext>
                </a:extLst>
              </p:cNvPr>
              <p:cNvSpPr/>
              <p:nvPr/>
            </p:nvSpPr>
            <p:spPr>
              <a:xfrm>
                <a:off x="3712277" y="2693670"/>
                <a:ext cx="1789211" cy="881584"/>
              </a:xfrm>
              <a:custGeom>
                <a:avLst/>
                <a:gdLst>
                  <a:gd name="connsiteX0" fmla="*/ 398062 w 1789211"/>
                  <a:gd name="connsiteY0" fmla="*/ 0 h 881584"/>
                  <a:gd name="connsiteX1" fmla="*/ 1789211 w 1789211"/>
                  <a:gd name="connsiteY1" fmla="*/ 0 h 881584"/>
                  <a:gd name="connsiteX2" fmla="*/ 1776797 w 1789211"/>
                  <a:gd name="connsiteY2" fmla="*/ 48285 h 881584"/>
                  <a:gd name="connsiteX3" fmla="*/ 1349621 w 1789211"/>
                  <a:gd name="connsiteY3" fmla="*/ 828153 h 881584"/>
                  <a:gd name="connsiteX4" fmla="*/ 1260343 w 1789211"/>
                  <a:gd name="connsiteY4" fmla="*/ 881584 h 881584"/>
                  <a:gd name="connsiteX5" fmla="*/ 102560 w 1789211"/>
                  <a:gd name="connsiteY5" fmla="*/ 881584 h 881584"/>
                  <a:gd name="connsiteX6" fmla="*/ 12717 w 1789211"/>
                  <a:gd name="connsiteY6" fmla="*/ 728680 h 881584"/>
                  <a:gd name="connsiteX7" fmla="*/ 385649 w 1789211"/>
                  <a:gd name="connsiteY7" fmla="*/ 48285 h 881584"/>
                  <a:gd name="connsiteX8" fmla="*/ 398062 w 1789211"/>
                  <a:gd name="connsiteY8" fmla="*/ 0 h 88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9210" h="881584">
                    <a:moveTo>
                      <a:pt x="398062" y="0"/>
                    </a:moveTo>
                    <a:lnTo>
                      <a:pt x="1789211" y="0"/>
                    </a:lnTo>
                    <a:lnTo>
                      <a:pt x="1776797" y="48285"/>
                    </a:lnTo>
                    <a:lnTo>
                      <a:pt x="1349621" y="828153"/>
                    </a:lnTo>
                    <a:cubicBezTo>
                      <a:pt x="1331539" y="861121"/>
                      <a:pt x="1297637" y="881584"/>
                      <a:pt x="1260343" y="881584"/>
                    </a:cubicBezTo>
                    <a:lnTo>
                      <a:pt x="102560" y="881584"/>
                    </a:lnTo>
                    <a:cubicBezTo>
                      <a:pt x="24583" y="881016"/>
                      <a:pt x="-24576" y="796890"/>
                      <a:pt x="12717" y="728680"/>
                    </a:cubicBezTo>
                    <a:lnTo>
                      <a:pt x="385649" y="48285"/>
                    </a:lnTo>
                    <a:lnTo>
                      <a:pt x="398062" y="0"/>
                    </a:lnTo>
                    <a:close/>
                  </a:path>
                </a:pathLst>
              </a:custGeom>
              <a:solidFill>
                <a:srgbClr val="063455">
                  <a:alpha val="0"/>
                </a:srgbClr>
              </a:solidFill>
              <a:ln w="5647" cap="flat">
                <a:noFill/>
                <a:prstDash val="solid"/>
                <a:miter/>
              </a:ln>
            </p:spPr>
            <p:txBody>
              <a:bodyPr rtlCol="0" anchor="ctr"/>
              <a:lstStyle/>
              <a:p>
                <a:endParaRPr lang="en-US"/>
              </a:p>
            </p:txBody>
          </p:sp>
        </p:grpSp>
        <p:grpSp>
          <p:nvGrpSpPr>
            <p:cNvPr id="39" name="Group 38">
              <a:extLst>
                <a:ext uri="{FF2B5EF4-FFF2-40B4-BE49-F238E27FC236}">
                  <a16:creationId xmlns:a16="http://schemas.microsoft.com/office/drawing/2014/main" id="{AED5833E-1641-ACBC-58D8-F3890DD4E230}"/>
                </a:ext>
              </a:extLst>
            </p:cNvPr>
            <p:cNvGrpSpPr/>
            <p:nvPr/>
          </p:nvGrpSpPr>
          <p:grpSpPr>
            <a:xfrm>
              <a:off x="5340172" y="1349188"/>
              <a:ext cx="1801102" cy="1765504"/>
              <a:chOff x="5340172" y="1810318"/>
              <a:chExt cx="1801102" cy="1765504"/>
            </a:xfrm>
          </p:grpSpPr>
          <p:sp>
            <p:nvSpPr>
              <p:cNvPr id="57" name="Freeform: Shape 56">
                <a:extLst>
                  <a:ext uri="{FF2B5EF4-FFF2-40B4-BE49-F238E27FC236}">
                    <a16:creationId xmlns:a16="http://schemas.microsoft.com/office/drawing/2014/main" id="{82571D2F-A26F-7A9A-E084-51817289CACE}"/>
                  </a:ext>
                </a:extLst>
              </p:cNvPr>
              <p:cNvSpPr/>
              <p:nvPr/>
            </p:nvSpPr>
            <p:spPr>
              <a:xfrm>
                <a:off x="5340172" y="1810318"/>
                <a:ext cx="1788953" cy="1765504"/>
              </a:xfrm>
              <a:custGeom>
                <a:avLst/>
                <a:gdLst>
                  <a:gd name="connsiteX0" fmla="*/ 12724 w 1788953"/>
                  <a:gd name="connsiteY0" fmla="*/ 1612032 h 1765504"/>
                  <a:gd name="connsiteX1" fmla="*/ 385656 w 1788953"/>
                  <a:gd name="connsiteY1" fmla="*/ 931636 h 1765504"/>
                  <a:gd name="connsiteX2" fmla="*/ 385656 w 1788953"/>
                  <a:gd name="connsiteY2" fmla="*/ 832732 h 1765504"/>
                  <a:gd name="connsiteX3" fmla="*/ 12724 w 1788953"/>
                  <a:gd name="connsiteY3" fmla="*/ 152336 h 1765504"/>
                  <a:gd name="connsiteX4" fmla="*/ 102002 w 1788953"/>
                  <a:gd name="connsiteY4" fmla="*/ 0 h 1765504"/>
                  <a:gd name="connsiteX5" fmla="*/ 1259786 w 1788953"/>
                  <a:gd name="connsiteY5" fmla="*/ 0 h 1765504"/>
                  <a:gd name="connsiteX6" fmla="*/ 1349063 w 1788953"/>
                  <a:gd name="connsiteY6" fmla="*/ 53431 h 1765504"/>
                  <a:gd name="connsiteX7" fmla="*/ 1776240 w 1788953"/>
                  <a:gd name="connsiteY7" fmla="*/ 833300 h 1765504"/>
                  <a:gd name="connsiteX8" fmla="*/ 1776240 w 1788953"/>
                  <a:gd name="connsiteY8" fmla="*/ 932205 h 1765504"/>
                  <a:gd name="connsiteX9" fmla="*/ 1349063 w 1788953"/>
                  <a:gd name="connsiteY9" fmla="*/ 1712073 h 1765504"/>
                  <a:gd name="connsiteX10" fmla="*/ 1259786 w 1788953"/>
                  <a:gd name="connsiteY10" fmla="*/ 1765504 h 1765504"/>
                  <a:gd name="connsiteX11" fmla="*/ 102002 w 1788953"/>
                  <a:gd name="connsiteY11" fmla="*/ 1765504 h 1765504"/>
                  <a:gd name="connsiteX12" fmla="*/ 12724 w 1788953"/>
                  <a:gd name="connsiteY12" fmla="*/ 1612032 h 176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8953" h="1765504">
                    <a:moveTo>
                      <a:pt x="12724" y="1612032"/>
                    </a:moveTo>
                    <a:lnTo>
                      <a:pt x="385656" y="931636"/>
                    </a:lnTo>
                    <a:cubicBezTo>
                      <a:pt x="402608" y="900942"/>
                      <a:pt x="402608" y="863426"/>
                      <a:pt x="385656" y="832732"/>
                    </a:cubicBezTo>
                    <a:lnTo>
                      <a:pt x="12724" y="152336"/>
                    </a:lnTo>
                    <a:cubicBezTo>
                      <a:pt x="-24569" y="84126"/>
                      <a:pt x="24590" y="0"/>
                      <a:pt x="102002" y="0"/>
                    </a:cubicBezTo>
                    <a:lnTo>
                      <a:pt x="1259786" y="0"/>
                    </a:lnTo>
                    <a:cubicBezTo>
                      <a:pt x="1297079" y="0"/>
                      <a:pt x="1331546" y="20463"/>
                      <a:pt x="1349063" y="53431"/>
                    </a:cubicBezTo>
                    <a:lnTo>
                      <a:pt x="1776240" y="833300"/>
                    </a:lnTo>
                    <a:cubicBezTo>
                      <a:pt x="1793191" y="863994"/>
                      <a:pt x="1793191" y="901510"/>
                      <a:pt x="1776240" y="932205"/>
                    </a:cubicBezTo>
                    <a:lnTo>
                      <a:pt x="1349063" y="1712073"/>
                    </a:lnTo>
                    <a:cubicBezTo>
                      <a:pt x="1330982" y="1745041"/>
                      <a:pt x="1297079" y="1765504"/>
                      <a:pt x="1259786" y="1765504"/>
                    </a:cubicBezTo>
                    <a:lnTo>
                      <a:pt x="102002" y="1765504"/>
                    </a:lnTo>
                    <a:cubicBezTo>
                      <a:pt x="24590" y="1764368"/>
                      <a:pt x="-24569" y="1680242"/>
                      <a:pt x="12724" y="1612032"/>
                    </a:cubicBezTo>
                    <a:close/>
                  </a:path>
                </a:pathLst>
              </a:custGeom>
              <a:solidFill>
                <a:schemeClr val="accent4"/>
              </a:solidFill>
              <a:ln w="5647"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1255EFFE-5984-5ADA-E043-6C747541AB98}"/>
                  </a:ext>
                </a:extLst>
              </p:cNvPr>
              <p:cNvSpPr/>
              <p:nvPr/>
            </p:nvSpPr>
            <p:spPr>
              <a:xfrm>
                <a:off x="5352474" y="2671319"/>
                <a:ext cx="1788800" cy="882152"/>
              </a:xfrm>
              <a:custGeom>
                <a:avLst/>
                <a:gdLst>
                  <a:gd name="connsiteX0" fmla="*/ 398071 w 1788800"/>
                  <a:gd name="connsiteY0" fmla="*/ 0 h 882152"/>
                  <a:gd name="connsiteX1" fmla="*/ 1788800 w 1788800"/>
                  <a:gd name="connsiteY1" fmla="*/ 0 h 882152"/>
                  <a:gd name="connsiteX2" fmla="*/ 1776241 w 1788800"/>
                  <a:gd name="connsiteY2" fmla="*/ 48853 h 882152"/>
                  <a:gd name="connsiteX3" fmla="*/ 1349064 w 1788800"/>
                  <a:gd name="connsiteY3" fmla="*/ 828721 h 882152"/>
                  <a:gd name="connsiteX4" fmla="*/ 1259787 w 1788800"/>
                  <a:gd name="connsiteY4" fmla="*/ 882152 h 882152"/>
                  <a:gd name="connsiteX5" fmla="*/ 102003 w 1788800"/>
                  <a:gd name="connsiteY5" fmla="*/ 882152 h 882152"/>
                  <a:gd name="connsiteX6" fmla="*/ 12725 w 1788800"/>
                  <a:gd name="connsiteY6" fmla="*/ 728680 h 882152"/>
                  <a:gd name="connsiteX7" fmla="*/ 385657 w 1788800"/>
                  <a:gd name="connsiteY7" fmla="*/ 48284 h 882152"/>
                  <a:gd name="connsiteX8" fmla="*/ 398071 w 1788800"/>
                  <a:gd name="connsiteY8" fmla="*/ 0 h 88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8800" h="882152">
                    <a:moveTo>
                      <a:pt x="398071" y="0"/>
                    </a:moveTo>
                    <a:lnTo>
                      <a:pt x="1788800" y="0"/>
                    </a:lnTo>
                    <a:lnTo>
                      <a:pt x="1776241" y="48853"/>
                    </a:lnTo>
                    <a:lnTo>
                      <a:pt x="1349064" y="828721"/>
                    </a:lnTo>
                    <a:cubicBezTo>
                      <a:pt x="1330983" y="861689"/>
                      <a:pt x="1297080" y="882152"/>
                      <a:pt x="1259787" y="882152"/>
                    </a:cubicBezTo>
                    <a:lnTo>
                      <a:pt x="102003" y="882152"/>
                    </a:lnTo>
                    <a:cubicBezTo>
                      <a:pt x="24591" y="881016"/>
                      <a:pt x="-24568" y="796890"/>
                      <a:pt x="12725" y="728680"/>
                    </a:cubicBezTo>
                    <a:lnTo>
                      <a:pt x="385657" y="48284"/>
                    </a:lnTo>
                    <a:lnTo>
                      <a:pt x="398071" y="0"/>
                    </a:lnTo>
                    <a:close/>
                  </a:path>
                </a:pathLst>
              </a:custGeom>
              <a:solidFill>
                <a:schemeClr val="tx1">
                  <a:lumMod val="75000"/>
                  <a:lumOff val="25000"/>
                  <a:alpha val="0"/>
                </a:schemeClr>
              </a:solidFill>
              <a:ln w="5647" cap="flat">
                <a:noFill/>
                <a:prstDash val="solid"/>
                <a:miter/>
              </a:ln>
            </p:spPr>
            <p:txBody>
              <a:bodyPr rtlCol="0" anchor="ctr"/>
              <a:lstStyle/>
              <a:p>
                <a:endParaRPr lang="en-US" dirty="0"/>
              </a:p>
            </p:txBody>
          </p:sp>
        </p:grpSp>
        <p:sp>
          <p:nvSpPr>
            <p:cNvPr id="40" name="Oval 39">
              <a:extLst>
                <a:ext uri="{FF2B5EF4-FFF2-40B4-BE49-F238E27FC236}">
                  <a16:creationId xmlns:a16="http://schemas.microsoft.com/office/drawing/2014/main" id="{D98D0AFC-E129-86CB-6381-3D01BC705B12}"/>
                </a:ext>
              </a:extLst>
            </p:cNvPr>
            <p:cNvSpPr/>
            <p:nvPr/>
          </p:nvSpPr>
          <p:spPr>
            <a:xfrm>
              <a:off x="831000" y="1040550"/>
              <a:ext cx="561059" cy="574415"/>
            </a:xfrm>
            <a:prstGeom prst="ellipse">
              <a:avLst/>
            </a:prstGeom>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latin typeface="+mj-lt"/>
                </a:rPr>
                <a:t>01</a:t>
              </a:r>
            </a:p>
          </p:txBody>
        </p:sp>
        <p:sp>
          <p:nvSpPr>
            <p:cNvPr id="41" name="Oval 40">
              <a:extLst>
                <a:ext uri="{FF2B5EF4-FFF2-40B4-BE49-F238E27FC236}">
                  <a16:creationId xmlns:a16="http://schemas.microsoft.com/office/drawing/2014/main" id="{E6A8674C-4F06-D5E4-0116-19F5595C94E2}"/>
                </a:ext>
              </a:extLst>
            </p:cNvPr>
            <p:cNvSpPr/>
            <p:nvPr/>
          </p:nvSpPr>
          <p:spPr>
            <a:xfrm>
              <a:off x="2493956" y="1040550"/>
              <a:ext cx="561059" cy="574415"/>
            </a:xfrm>
            <a:prstGeom prst="ellipse">
              <a:avLst/>
            </a:prstGeom>
            <a:solidFill>
              <a:schemeClr val="accent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latin typeface="+mj-lt"/>
                </a:rPr>
                <a:t>02</a:t>
              </a:r>
            </a:p>
          </p:txBody>
        </p:sp>
        <p:sp>
          <p:nvSpPr>
            <p:cNvPr id="42" name="Oval 41">
              <a:extLst>
                <a:ext uri="{FF2B5EF4-FFF2-40B4-BE49-F238E27FC236}">
                  <a16:creationId xmlns:a16="http://schemas.microsoft.com/office/drawing/2014/main" id="{FAD8AE32-5534-C8DE-B7A5-60E6CC576DE6}"/>
                </a:ext>
              </a:extLst>
            </p:cNvPr>
            <p:cNvSpPr/>
            <p:nvPr/>
          </p:nvSpPr>
          <p:spPr>
            <a:xfrm>
              <a:off x="4121697" y="1040550"/>
              <a:ext cx="561059" cy="574415"/>
            </a:xfrm>
            <a:prstGeom prst="ellipse">
              <a:avLst/>
            </a:prstGeom>
            <a:solidFill>
              <a:srgbClr val="063455"/>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latin typeface="+mj-lt"/>
                </a:rPr>
                <a:t>03</a:t>
              </a:r>
            </a:p>
          </p:txBody>
        </p:sp>
        <p:sp>
          <p:nvSpPr>
            <p:cNvPr id="43" name="Oval 42">
              <a:extLst>
                <a:ext uri="{FF2B5EF4-FFF2-40B4-BE49-F238E27FC236}">
                  <a16:creationId xmlns:a16="http://schemas.microsoft.com/office/drawing/2014/main" id="{B4F09F21-F2D6-1DE8-4066-A12DF5AEBB54}"/>
                </a:ext>
              </a:extLst>
            </p:cNvPr>
            <p:cNvSpPr/>
            <p:nvPr/>
          </p:nvSpPr>
          <p:spPr>
            <a:xfrm>
              <a:off x="5749314" y="1053768"/>
              <a:ext cx="561059" cy="574415"/>
            </a:xfrm>
            <a:prstGeom prst="ellipse">
              <a:avLst/>
            </a:prstGeom>
            <a:solidFill>
              <a:schemeClr val="accent4"/>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latin typeface="+mj-lt"/>
                </a:rPr>
                <a:t>04</a:t>
              </a:r>
            </a:p>
          </p:txBody>
        </p:sp>
        <p:sp>
          <p:nvSpPr>
            <p:cNvPr id="44" name="Freeform 34">
              <a:extLst>
                <a:ext uri="{FF2B5EF4-FFF2-40B4-BE49-F238E27FC236}">
                  <a16:creationId xmlns:a16="http://schemas.microsoft.com/office/drawing/2014/main" id="{8B0BB4C6-6269-EBC2-6D2A-B767BE97B05F}"/>
                </a:ext>
              </a:extLst>
            </p:cNvPr>
            <p:cNvSpPr>
              <a:spLocks noEditPoints="1"/>
            </p:cNvSpPr>
            <p:nvPr/>
          </p:nvSpPr>
          <p:spPr bwMode="auto">
            <a:xfrm>
              <a:off x="6029843" y="1983704"/>
              <a:ext cx="689401" cy="495336"/>
            </a:xfrm>
            <a:custGeom>
              <a:avLst/>
              <a:gdLst>
                <a:gd name="T0" fmla="*/ 2618 w 3070"/>
                <a:gd name="T1" fmla="*/ 0 h 2023"/>
                <a:gd name="T2" fmla="*/ 2080 w 3070"/>
                <a:gd name="T3" fmla="*/ 187 h 2023"/>
                <a:gd name="T4" fmla="*/ 1530 w 3070"/>
                <a:gd name="T5" fmla="*/ 118 h 2023"/>
                <a:gd name="T6" fmla="*/ 989 w 3070"/>
                <a:gd name="T7" fmla="*/ 133 h 2023"/>
                <a:gd name="T8" fmla="*/ 526 w 3070"/>
                <a:gd name="T9" fmla="*/ 48 h 2023"/>
                <a:gd name="T10" fmla="*/ 0 w 3070"/>
                <a:gd name="T11" fmla="*/ 576 h 2023"/>
                <a:gd name="T12" fmla="*/ 155 w 3070"/>
                <a:gd name="T13" fmla="*/ 1212 h 2023"/>
                <a:gd name="T14" fmla="*/ 301 w 3070"/>
                <a:gd name="T15" fmla="*/ 1511 h 2023"/>
                <a:gd name="T16" fmla="*/ 518 w 3070"/>
                <a:gd name="T17" fmla="*/ 1725 h 2023"/>
                <a:gd name="T18" fmla="*/ 803 w 3070"/>
                <a:gd name="T19" fmla="*/ 1880 h 2023"/>
                <a:gd name="T20" fmla="*/ 1117 w 3070"/>
                <a:gd name="T21" fmla="*/ 2006 h 2023"/>
                <a:gd name="T22" fmla="*/ 1651 w 3070"/>
                <a:gd name="T23" fmla="*/ 2022 h 2023"/>
                <a:gd name="T24" fmla="*/ 1918 w 3070"/>
                <a:gd name="T25" fmla="*/ 1913 h 2023"/>
                <a:gd name="T26" fmla="*/ 2261 w 3070"/>
                <a:gd name="T27" fmla="*/ 1772 h 2023"/>
                <a:gd name="T28" fmla="*/ 2524 w 3070"/>
                <a:gd name="T29" fmla="*/ 1562 h 2023"/>
                <a:gd name="T30" fmla="*/ 2709 w 3070"/>
                <a:gd name="T31" fmla="*/ 1306 h 2023"/>
                <a:gd name="T32" fmla="*/ 3070 w 3070"/>
                <a:gd name="T33" fmla="*/ 522 h 2023"/>
                <a:gd name="T34" fmla="*/ 260 w 3070"/>
                <a:gd name="T35" fmla="*/ 1212 h 2023"/>
                <a:gd name="T36" fmla="*/ 668 w 3070"/>
                <a:gd name="T37" fmla="*/ 877 h 2023"/>
                <a:gd name="T38" fmla="*/ 423 w 3070"/>
                <a:gd name="T39" fmla="*/ 1307 h 2023"/>
                <a:gd name="T40" fmla="*/ 458 w 3070"/>
                <a:gd name="T41" fmla="*/ 1598 h 2023"/>
                <a:gd name="T42" fmla="*/ 429 w 3070"/>
                <a:gd name="T43" fmla="*/ 1451 h 2023"/>
                <a:gd name="T44" fmla="*/ 926 w 3070"/>
                <a:gd name="T45" fmla="*/ 1109 h 2023"/>
                <a:gd name="T46" fmla="*/ 866 w 3070"/>
                <a:gd name="T47" fmla="*/ 1749 h 2023"/>
                <a:gd name="T48" fmla="*/ 691 w 3070"/>
                <a:gd name="T49" fmla="*/ 1665 h 2023"/>
                <a:gd name="T50" fmla="*/ 1070 w 3070"/>
                <a:gd name="T51" fmla="*/ 1359 h 2023"/>
                <a:gd name="T52" fmla="*/ 866 w 3070"/>
                <a:gd name="T53" fmla="*/ 1749 h 2023"/>
                <a:gd name="T54" fmla="*/ 1057 w 3070"/>
                <a:gd name="T55" fmla="*/ 1879 h 2023"/>
                <a:gd name="T56" fmla="*/ 1175 w 3070"/>
                <a:gd name="T57" fmla="*/ 1578 h 2023"/>
                <a:gd name="T58" fmla="*/ 1351 w 3070"/>
                <a:gd name="T59" fmla="*/ 1663 h 2023"/>
                <a:gd name="T60" fmla="*/ 2558 w 3070"/>
                <a:gd name="T61" fmla="*/ 1391 h 2023"/>
                <a:gd name="T62" fmla="*/ 1953 w 3070"/>
                <a:gd name="T63" fmla="*/ 1091 h 2023"/>
                <a:gd name="T64" fmla="*/ 2373 w 3070"/>
                <a:gd name="T65" fmla="*/ 1647 h 2023"/>
                <a:gd name="T66" fmla="*/ 1768 w 3070"/>
                <a:gd name="T67" fmla="*/ 1348 h 2023"/>
                <a:gd name="T68" fmla="*/ 2112 w 3070"/>
                <a:gd name="T69" fmla="*/ 1832 h 2023"/>
                <a:gd name="T70" fmla="*/ 1625 w 3070"/>
                <a:gd name="T71" fmla="*/ 1501 h 2023"/>
                <a:gd name="T72" fmla="*/ 1556 w 3070"/>
                <a:gd name="T73" fmla="*/ 1578 h 2023"/>
                <a:gd name="T74" fmla="*/ 1715 w 3070"/>
                <a:gd name="T75" fmla="*/ 1891 h 2023"/>
                <a:gd name="T76" fmla="*/ 1455 w 3070"/>
                <a:gd name="T77" fmla="*/ 1663 h 2023"/>
                <a:gd name="T78" fmla="*/ 1227 w 3070"/>
                <a:gd name="T79" fmla="*/ 1449 h 2023"/>
                <a:gd name="T80" fmla="*/ 1046 w 3070"/>
                <a:gd name="T81" fmla="*/ 1235 h 2023"/>
                <a:gd name="T82" fmla="*/ 840 w 3070"/>
                <a:gd name="T83" fmla="*/ 957 h 2023"/>
                <a:gd name="T84" fmla="*/ 740 w 3070"/>
                <a:gd name="T85" fmla="*/ 802 h 2023"/>
                <a:gd name="T86" fmla="*/ 134 w 3070"/>
                <a:gd name="T87" fmla="*/ 640 h 2023"/>
                <a:gd name="T88" fmla="*/ 463 w 3070"/>
                <a:gd name="T89" fmla="*/ 165 h 2023"/>
                <a:gd name="T90" fmla="*/ 882 w 3070"/>
                <a:gd name="T91" fmla="*/ 256 h 2023"/>
                <a:gd name="T92" fmla="*/ 1391 w 3070"/>
                <a:gd name="T93" fmla="*/ 165 h 2023"/>
                <a:gd name="T94" fmla="*/ 1229 w 3070"/>
                <a:gd name="T95" fmla="*/ 564 h 2023"/>
                <a:gd name="T96" fmla="*/ 1521 w 3070"/>
                <a:gd name="T97" fmla="*/ 645 h 2023"/>
                <a:gd name="T98" fmla="*/ 2059 w 3070"/>
                <a:gd name="T99" fmla="*/ 786 h 2023"/>
                <a:gd name="T100" fmla="*/ 2938 w 3070"/>
                <a:gd name="T101" fmla="*/ 598 h 2023"/>
                <a:gd name="T102" fmla="*/ 1853 w 3070"/>
                <a:gd name="T103" fmla="*/ 510 h 2023"/>
                <a:gd name="T104" fmla="*/ 1417 w 3070"/>
                <a:gd name="T105" fmla="*/ 570 h 2023"/>
                <a:gd name="T106" fmla="*/ 1296 w 3070"/>
                <a:gd name="T107" fmla="*/ 452 h 2023"/>
                <a:gd name="T108" fmla="*/ 1803 w 3070"/>
                <a:gd name="T109" fmla="*/ 168 h 2023"/>
                <a:gd name="T110" fmla="*/ 2565 w 3070"/>
                <a:gd name="T111" fmla="*/ 118 h 2023"/>
                <a:gd name="T112" fmla="*/ 2965 w 3070"/>
                <a:gd name="T113" fmla="*/ 522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0" h="2023">
                  <a:moveTo>
                    <a:pt x="3070" y="522"/>
                  </a:moveTo>
                  <a:cubicBezTo>
                    <a:pt x="3069" y="475"/>
                    <a:pt x="3056" y="428"/>
                    <a:pt x="3025" y="389"/>
                  </a:cubicBezTo>
                  <a:cubicBezTo>
                    <a:pt x="2782" y="78"/>
                    <a:pt x="2782" y="78"/>
                    <a:pt x="2782" y="78"/>
                  </a:cubicBezTo>
                  <a:cubicBezTo>
                    <a:pt x="2742" y="26"/>
                    <a:pt x="2680" y="0"/>
                    <a:pt x="2618" y="0"/>
                  </a:cubicBezTo>
                  <a:cubicBezTo>
                    <a:pt x="2581" y="0"/>
                    <a:pt x="2543" y="9"/>
                    <a:pt x="2510" y="30"/>
                  </a:cubicBezTo>
                  <a:cubicBezTo>
                    <a:pt x="2273" y="177"/>
                    <a:pt x="2273" y="177"/>
                    <a:pt x="2273" y="177"/>
                  </a:cubicBezTo>
                  <a:cubicBezTo>
                    <a:pt x="2248" y="193"/>
                    <a:pt x="2205" y="204"/>
                    <a:pt x="2164" y="204"/>
                  </a:cubicBezTo>
                  <a:cubicBezTo>
                    <a:pt x="2132" y="204"/>
                    <a:pt x="2101" y="198"/>
                    <a:pt x="2080" y="187"/>
                  </a:cubicBezTo>
                  <a:cubicBezTo>
                    <a:pt x="1848" y="75"/>
                    <a:pt x="1848" y="75"/>
                    <a:pt x="1848" y="75"/>
                  </a:cubicBezTo>
                  <a:cubicBezTo>
                    <a:pt x="1811" y="57"/>
                    <a:pt x="1769" y="50"/>
                    <a:pt x="1727" y="49"/>
                  </a:cubicBezTo>
                  <a:cubicBezTo>
                    <a:pt x="1667" y="50"/>
                    <a:pt x="1606" y="65"/>
                    <a:pt x="1557" y="99"/>
                  </a:cubicBezTo>
                  <a:cubicBezTo>
                    <a:pt x="1530" y="118"/>
                    <a:pt x="1530" y="118"/>
                    <a:pt x="1530" y="118"/>
                  </a:cubicBezTo>
                  <a:cubicBezTo>
                    <a:pt x="1508" y="107"/>
                    <a:pt x="1475" y="90"/>
                    <a:pt x="1437" y="72"/>
                  </a:cubicBezTo>
                  <a:cubicBezTo>
                    <a:pt x="1392" y="50"/>
                    <a:pt x="1339" y="41"/>
                    <a:pt x="1286" y="41"/>
                  </a:cubicBezTo>
                  <a:cubicBezTo>
                    <a:pt x="1238" y="41"/>
                    <a:pt x="1190" y="48"/>
                    <a:pt x="1147" y="66"/>
                  </a:cubicBezTo>
                  <a:cubicBezTo>
                    <a:pt x="989" y="133"/>
                    <a:pt x="989" y="133"/>
                    <a:pt x="989" y="133"/>
                  </a:cubicBezTo>
                  <a:cubicBezTo>
                    <a:pt x="963" y="145"/>
                    <a:pt x="922" y="152"/>
                    <a:pt x="882" y="152"/>
                  </a:cubicBezTo>
                  <a:cubicBezTo>
                    <a:pt x="841" y="152"/>
                    <a:pt x="800" y="145"/>
                    <a:pt x="775" y="133"/>
                  </a:cubicBezTo>
                  <a:cubicBezTo>
                    <a:pt x="616" y="66"/>
                    <a:pt x="616" y="66"/>
                    <a:pt x="616" y="66"/>
                  </a:cubicBezTo>
                  <a:cubicBezTo>
                    <a:pt x="587" y="54"/>
                    <a:pt x="556" y="48"/>
                    <a:pt x="526" y="48"/>
                  </a:cubicBezTo>
                  <a:cubicBezTo>
                    <a:pt x="491" y="48"/>
                    <a:pt x="456" y="55"/>
                    <a:pt x="423" y="68"/>
                  </a:cubicBezTo>
                  <a:cubicBezTo>
                    <a:pt x="391" y="82"/>
                    <a:pt x="360" y="101"/>
                    <a:pt x="336" y="128"/>
                  </a:cubicBezTo>
                  <a:cubicBezTo>
                    <a:pt x="48" y="451"/>
                    <a:pt x="48" y="451"/>
                    <a:pt x="48" y="451"/>
                  </a:cubicBezTo>
                  <a:cubicBezTo>
                    <a:pt x="16" y="487"/>
                    <a:pt x="0" y="531"/>
                    <a:pt x="0" y="576"/>
                  </a:cubicBezTo>
                  <a:cubicBezTo>
                    <a:pt x="0" y="628"/>
                    <a:pt x="23" y="681"/>
                    <a:pt x="67" y="718"/>
                  </a:cubicBezTo>
                  <a:cubicBezTo>
                    <a:pt x="335" y="948"/>
                    <a:pt x="335" y="948"/>
                    <a:pt x="335" y="948"/>
                  </a:cubicBezTo>
                  <a:cubicBezTo>
                    <a:pt x="208" y="1081"/>
                    <a:pt x="208" y="1081"/>
                    <a:pt x="208" y="1081"/>
                  </a:cubicBezTo>
                  <a:cubicBezTo>
                    <a:pt x="173" y="1118"/>
                    <a:pt x="155" y="1165"/>
                    <a:pt x="155" y="1212"/>
                  </a:cubicBezTo>
                  <a:cubicBezTo>
                    <a:pt x="155" y="1262"/>
                    <a:pt x="175" y="1313"/>
                    <a:pt x="214" y="1350"/>
                  </a:cubicBezTo>
                  <a:cubicBezTo>
                    <a:pt x="240" y="1374"/>
                    <a:pt x="240" y="1374"/>
                    <a:pt x="240" y="1374"/>
                  </a:cubicBezTo>
                  <a:cubicBezTo>
                    <a:pt x="265" y="1398"/>
                    <a:pt x="294" y="1412"/>
                    <a:pt x="325" y="1420"/>
                  </a:cubicBezTo>
                  <a:cubicBezTo>
                    <a:pt x="309" y="1448"/>
                    <a:pt x="301" y="1479"/>
                    <a:pt x="301" y="1511"/>
                  </a:cubicBezTo>
                  <a:cubicBezTo>
                    <a:pt x="301" y="1561"/>
                    <a:pt x="321" y="1611"/>
                    <a:pt x="360" y="1648"/>
                  </a:cubicBezTo>
                  <a:cubicBezTo>
                    <a:pt x="360" y="1648"/>
                    <a:pt x="360" y="1648"/>
                    <a:pt x="360" y="1648"/>
                  </a:cubicBezTo>
                  <a:cubicBezTo>
                    <a:pt x="386" y="1673"/>
                    <a:pt x="386" y="1673"/>
                    <a:pt x="386" y="1673"/>
                  </a:cubicBezTo>
                  <a:cubicBezTo>
                    <a:pt x="423" y="1708"/>
                    <a:pt x="471" y="1725"/>
                    <a:pt x="518" y="1725"/>
                  </a:cubicBezTo>
                  <a:cubicBezTo>
                    <a:pt x="543" y="1725"/>
                    <a:pt x="569" y="1720"/>
                    <a:pt x="592" y="1710"/>
                  </a:cubicBezTo>
                  <a:cubicBezTo>
                    <a:pt x="601" y="1744"/>
                    <a:pt x="618" y="1777"/>
                    <a:pt x="645" y="1802"/>
                  </a:cubicBezTo>
                  <a:cubicBezTo>
                    <a:pt x="671" y="1827"/>
                    <a:pt x="671" y="1827"/>
                    <a:pt x="671" y="1827"/>
                  </a:cubicBezTo>
                  <a:cubicBezTo>
                    <a:pt x="708" y="1862"/>
                    <a:pt x="756" y="1880"/>
                    <a:pt x="803" y="1880"/>
                  </a:cubicBezTo>
                  <a:cubicBezTo>
                    <a:pt x="840" y="1880"/>
                    <a:pt x="877" y="1869"/>
                    <a:pt x="909" y="1848"/>
                  </a:cubicBezTo>
                  <a:cubicBezTo>
                    <a:pt x="919" y="1878"/>
                    <a:pt x="935" y="1906"/>
                    <a:pt x="959" y="1929"/>
                  </a:cubicBezTo>
                  <a:cubicBezTo>
                    <a:pt x="985" y="1954"/>
                    <a:pt x="985" y="1954"/>
                    <a:pt x="985" y="1954"/>
                  </a:cubicBezTo>
                  <a:cubicBezTo>
                    <a:pt x="1022" y="1989"/>
                    <a:pt x="1070" y="2006"/>
                    <a:pt x="1117" y="2006"/>
                  </a:cubicBezTo>
                  <a:cubicBezTo>
                    <a:pt x="1167" y="2006"/>
                    <a:pt x="1218" y="1987"/>
                    <a:pt x="1255" y="1948"/>
                  </a:cubicBezTo>
                  <a:cubicBezTo>
                    <a:pt x="1368" y="1830"/>
                    <a:pt x="1368" y="1830"/>
                    <a:pt x="1368" y="1830"/>
                  </a:cubicBezTo>
                  <a:cubicBezTo>
                    <a:pt x="1521" y="1972"/>
                    <a:pt x="1521" y="1972"/>
                    <a:pt x="1521" y="1972"/>
                  </a:cubicBezTo>
                  <a:cubicBezTo>
                    <a:pt x="1558" y="2006"/>
                    <a:pt x="1605" y="2022"/>
                    <a:pt x="1651" y="2022"/>
                  </a:cubicBezTo>
                  <a:cubicBezTo>
                    <a:pt x="1702" y="2023"/>
                    <a:pt x="1754" y="2002"/>
                    <a:pt x="1791" y="1962"/>
                  </a:cubicBezTo>
                  <a:cubicBezTo>
                    <a:pt x="1816" y="1936"/>
                    <a:pt x="1816" y="1936"/>
                    <a:pt x="1816" y="1936"/>
                  </a:cubicBezTo>
                  <a:cubicBezTo>
                    <a:pt x="1837" y="1913"/>
                    <a:pt x="1851" y="1886"/>
                    <a:pt x="1859" y="1858"/>
                  </a:cubicBezTo>
                  <a:cubicBezTo>
                    <a:pt x="1918" y="1913"/>
                    <a:pt x="1918" y="1913"/>
                    <a:pt x="1918" y="1913"/>
                  </a:cubicBezTo>
                  <a:cubicBezTo>
                    <a:pt x="1955" y="1947"/>
                    <a:pt x="2002" y="1964"/>
                    <a:pt x="2048" y="1964"/>
                  </a:cubicBezTo>
                  <a:cubicBezTo>
                    <a:pt x="2099" y="1964"/>
                    <a:pt x="2151" y="1943"/>
                    <a:pt x="2188" y="1903"/>
                  </a:cubicBezTo>
                  <a:cubicBezTo>
                    <a:pt x="2213" y="1877"/>
                    <a:pt x="2213" y="1877"/>
                    <a:pt x="2213" y="1877"/>
                  </a:cubicBezTo>
                  <a:cubicBezTo>
                    <a:pt x="2241" y="1847"/>
                    <a:pt x="2256" y="1810"/>
                    <a:pt x="2261" y="1772"/>
                  </a:cubicBezTo>
                  <a:cubicBezTo>
                    <a:pt x="2277" y="1776"/>
                    <a:pt x="2293" y="1778"/>
                    <a:pt x="2309" y="1778"/>
                  </a:cubicBezTo>
                  <a:cubicBezTo>
                    <a:pt x="2360" y="1778"/>
                    <a:pt x="2411" y="1758"/>
                    <a:pt x="2449" y="1718"/>
                  </a:cubicBezTo>
                  <a:cubicBezTo>
                    <a:pt x="2473" y="1692"/>
                    <a:pt x="2473" y="1692"/>
                    <a:pt x="2473" y="1692"/>
                  </a:cubicBezTo>
                  <a:cubicBezTo>
                    <a:pt x="2508" y="1655"/>
                    <a:pt x="2524" y="1608"/>
                    <a:pt x="2524" y="1562"/>
                  </a:cubicBezTo>
                  <a:cubicBezTo>
                    <a:pt x="2524" y="1548"/>
                    <a:pt x="2522" y="1534"/>
                    <a:pt x="2519" y="1519"/>
                  </a:cubicBezTo>
                  <a:cubicBezTo>
                    <a:pt x="2562" y="1514"/>
                    <a:pt x="2603" y="1495"/>
                    <a:pt x="2634" y="1461"/>
                  </a:cubicBezTo>
                  <a:cubicBezTo>
                    <a:pt x="2658" y="1435"/>
                    <a:pt x="2658" y="1435"/>
                    <a:pt x="2658" y="1435"/>
                  </a:cubicBezTo>
                  <a:cubicBezTo>
                    <a:pt x="2692" y="1399"/>
                    <a:pt x="2709" y="1352"/>
                    <a:pt x="2709" y="1306"/>
                  </a:cubicBezTo>
                  <a:cubicBezTo>
                    <a:pt x="2709" y="1255"/>
                    <a:pt x="2689" y="1204"/>
                    <a:pt x="2648" y="1166"/>
                  </a:cubicBezTo>
                  <a:cubicBezTo>
                    <a:pt x="2603" y="1124"/>
                    <a:pt x="2603" y="1124"/>
                    <a:pt x="2603" y="1124"/>
                  </a:cubicBezTo>
                  <a:cubicBezTo>
                    <a:pt x="3015" y="668"/>
                    <a:pt x="3015" y="668"/>
                    <a:pt x="3015" y="668"/>
                  </a:cubicBezTo>
                  <a:cubicBezTo>
                    <a:pt x="3052" y="627"/>
                    <a:pt x="3069" y="574"/>
                    <a:pt x="3070" y="522"/>
                  </a:cubicBezTo>
                  <a:close/>
                  <a:moveTo>
                    <a:pt x="372" y="1323"/>
                  </a:moveTo>
                  <a:cubicBezTo>
                    <a:pt x="350" y="1323"/>
                    <a:pt x="329" y="1315"/>
                    <a:pt x="312" y="1299"/>
                  </a:cubicBezTo>
                  <a:cubicBezTo>
                    <a:pt x="286" y="1275"/>
                    <a:pt x="286" y="1275"/>
                    <a:pt x="286" y="1275"/>
                  </a:cubicBezTo>
                  <a:cubicBezTo>
                    <a:pt x="268" y="1258"/>
                    <a:pt x="260" y="1235"/>
                    <a:pt x="260" y="1212"/>
                  </a:cubicBezTo>
                  <a:cubicBezTo>
                    <a:pt x="260" y="1190"/>
                    <a:pt x="267" y="1169"/>
                    <a:pt x="283" y="1152"/>
                  </a:cubicBezTo>
                  <a:cubicBezTo>
                    <a:pt x="545" y="880"/>
                    <a:pt x="545" y="880"/>
                    <a:pt x="545" y="880"/>
                  </a:cubicBezTo>
                  <a:cubicBezTo>
                    <a:pt x="562" y="862"/>
                    <a:pt x="584" y="853"/>
                    <a:pt x="608" y="853"/>
                  </a:cubicBezTo>
                  <a:cubicBezTo>
                    <a:pt x="629" y="853"/>
                    <a:pt x="651" y="861"/>
                    <a:pt x="668" y="877"/>
                  </a:cubicBezTo>
                  <a:cubicBezTo>
                    <a:pt x="693" y="902"/>
                    <a:pt x="693" y="902"/>
                    <a:pt x="693" y="902"/>
                  </a:cubicBezTo>
                  <a:cubicBezTo>
                    <a:pt x="693" y="902"/>
                    <a:pt x="720" y="941"/>
                    <a:pt x="720" y="964"/>
                  </a:cubicBezTo>
                  <a:cubicBezTo>
                    <a:pt x="720" y="982"/>
                    <a:pt x="715" y="999"/>
                    <a:pt x="705" y="1013"/>
                  </a:cubicBezTo>
                  <a:cubicBezTo>
                    <a:pt x="704" y="1014"/>
                    <a:pt x="423" y="1307"/>
                    <a:pt x="423" y="1307"/>
                  </a:cubicBezTo>
                  <a:cubicBezTo>
                    <a:pt x="408" y="1318"/>
                    <a:pt x="390" y="1323"/>
                    <a:pt x="372" y="1323"/>
                  </a:cubicBezTo>
                  <a:close/>
                  <a:moveTo>
                    <a:pt x="581" y="1595"/>
                  </a:moveTo>
                  <a:cubicBezTo>
                    <a:pt x="564" y="1613"/>
                    <a:pt x="541" y="1621"/>
                    <a:pt x="518" y="1622"/>
                  </a:cubicBezTo>
                  <a:cubicBezTo>
                    <a:pt x="496" y="1622"/>
                    <a:pt x="475" y="1614"/>
                    <a:pt x="458" y="1598"/>
                  </a:cubicBezTo>
                  <a:cubicBezTo>
                    <a:pt x="432" y="1573"/>
                    <a:pt x="432" y="1573"/>
                    <a:pt x="432" y="1573"/>
                  </a:cubicBezTo>
                  <a:cubicBezTo>
                    <a:pt x="432" y="1573"/>
                    <a:pt x="432" y="1573"/>
                    <a:pt x="432" y="1573"/>
                  </a:cubicBezTo>
                  <a:cubicBezTo>
                    <a:pt x="414" y="1556"/>
                    <a:pt x="405" y="1534"/>
                    <a:pt x="405" y="1510"/>
                  </a:cubicBezTo>
                  <a:cubicBezTo>
                    <a:pt x="405" y="1489"/>
                    <a:pt x="413" y="1468"/>
                    <a:pt x="429" y="1451"/>
                  </a:cubicBezTo>
                  <a:cubicBezTo>
                    <a:pt x="429" y="1451"/>
                    <a:pt x="777" y="1088"/>
                    <a:pt x="780" y="1085"/>
                  </a:cubicBezTo>
                  <a:cubicBezTo>
                    <a:pt x="797" y="1069"/>
                    <a:pt x="818" y="1061"/>
                    <a:pt x="840" y="1061"/>
                  </a:cubicBezTo>
                  <a:cubicBezTo>
                    <a:pt x="862" y="1061"/>
                    <a:pt x="883" y="1068"/>
                    <a:pt x="900" y="1084"/>
                  </a:cubicBezTo>
                  <a:cubicBezTo>
                    <a:pt x="926" y="1109"/>
                    <a:pt x="926" y="1109"/>
                    <a:pt x="926" y="1109"/>
                  </a:cubicBezTo>
                  <a:cubicBezTo>
                    <a:pt x="944" y="1126"/>
                    <a:pt x="953" y="1148"/>
                    <a:pt x="953" y="1172"/>
                  </a:cubicBezTo>
                  <a:cubicBezTo>
                    <a:pt x="953" y="1193"/>
                    <a:pt x="945" y="1215"/>
                    <a:pt x="929" y="1231"/>
                  </a:cubicBezTo>
                  <a:lnTo>
                    <a:pt x="581" y="1595"/>
                  </a:lnTo>
                  <a:close/>
                  <a:moveTo>
                    <a:pt x="866" y="1749"/>
                  </a:moveTo>
                  <a:cubicBezTo>
                    <a:pt x="849" y="1767"/>
                    <a:pt x="827" y="1776"/>
                    <a:pt x="803" y="1776"/>
                  </a:cubicBezTo>
                  <a:cubicBezTo>
                    <a:pt x="781" y="1776"/>
                    <a:pt x="760" y="1768"/>
                    <a:pt x="743" y="1752"/>
                  </a:cubicBezTo>
                  <a:cubicBezTo>
                    <a:pt x="717" y="1727"/>
                    <a:pt x="717" y="1727"/>
                    <a:pt x="717" y="1727"/>
                  </a:cubicBezTo>
                  <a:cubicBezTo>
                    <a:pt x="699" y="1710"/>
                    <a:pt x="691" y="1688"/>
                    <a:pt x="691" y="1665"/>
                  </a:cubicBezTo>
                  <a:cubicBezTo>
                    <a:pt x="691" y="1645"/>
                    <a:pt x="697" y="1626"/>
                    <a:pt x="710" y="1611"/>
                  </a:cubicBezTo>
                  <a:cubicBezTo>
                    <a:pt x="952" y="1358"/>
                    <a:pt x="952" y="1358"/>
                    <a:pt x="952" y="1358"/>
                  </a:cubicBezTo>
                  <a:cubicBezTo>
                    <a:pt x="969" y="1343"/>
                    <a:pt x="989" y="1335"/>
                    <a:pt x="1010" y="1335"/>
                  </a:cubicBezTo>
                  <a:cubicBezTo>
                    <a:pt x="1032" y="1335"/>
                    <a:pt x="1053" y="1343"/>
                    <a:pt x="1070" y="1359"/>
                  </a:cubicBezTo>
                  <a:cubicBezTo>
                    <a:pt x="1096" y="1384"/>
                    <a:pt x="1096" y="1384"/>
                    <a:pt x="1096" y="1384"/>
                  </a:cubicBezTo>
                  <a:cubicBezTo>
                    <a:pt x="1114" y="1400"/>
                    <a:pt x="1123" y="1423"/>
                    <a:pt x="1123" y="1446"/>
                  </a:cubicBezTo>
                  <a:cubicBezTo>
                    <a:pt x="1123" y="1468"/>
                    <a:pt x="1115" y="1489"/>
                    <a:pt x="1099" y="1506"/>
                  </a:cubicBezTo>
                  <a:lnTo>
                    <a:pt x="866" y="1749"/>
                  </a:lnTo>
                  <a:close/>
                  <a:moveTo>
                    <a:pt x="1327" y="1722"/>
                  </a:moveTo>
                  <a:cubicBezTo>
                    <a:pt x="1180" y="1876"/>
                    <a:pt x="1180" y="1876"/>
                    <a:pt x="1180" y="1876"/>
                  </a:cubicBezTo>
                  <a:cubicBezTo>
                    <a:pt x="1163" y="1894"/>
                    <a:pt x="1140" y="1902"/>
                    <a:pt x="1117" y="1903"/>
                  </a:cubicBezTo>
                  <a:cubicBezTo>
                    <a:pt x="1095" y="1903"/>
                    <a:pt x="1074" y="1895"/>
                    <a:pt x="1057" y="1879"/>
                  </a:cubicBezTo>
                  <a:cubicBezTo>
                    <a:pt x="1031" y="1854"/>
                    <a:pt x="1031" y="1854"/>
                    <a:pt x="1031" y="1854"/>
                  </a:cubicBezTo>
                  <a:cubicBezTo>
                    <a:pt x="1013" y="1837"/>
                    <a:pt x="1004" y="1815"/>
                    <a:pt x="1004" y="1791"/>
                  </a:cubicBezTo>
                  <a:cubicBezTo>
                    <a:pt x="1004" y="1770"/>
                    <a:pt x="1012" y="1748"/>
                    <a:pt x="1028" y="1732"/>
                  </a:cubicBezTo>
                  <a:cubicBezTo>
                    <a:pt x="1175" y="1578"/>
                    <a:pt x="1175" y="1578"/>
                    <a:pt x="1175" y="1578"/>
                  </a:cubicBezTo>
                  <a:cubicBezTo>
                    <a:pt x="1192" y="1561"/>
                    <a:pt x="1215" y="1552"/>
                    <a:pt x="1238" y="1552"/>
                  </a:cubicBezTo>
                  <a:cubicBezTo>
                    <a:pt x="1260" y="1552"/>
                    <a:pt x="1281" y="1559"/>
                    <a:pt x="1298" y="1575"/>
                  </a:cubicBezTo>
                  <a:cubicBezTo>
                    <a:pt x="1324" y="1600"/>
                    <a:pt x="1324" y="1600"/>
                    <a:pt x="1324" y="1600"/>
                  </a:cubicBezTo>
                  <a:cubicBezTo>
                    <a:pt x="1342" y="1617"/>
                    <a:pt x="1351" y="1640"/>
                    <a:pt x="1351" y="1663"/>
                  </a:cubicBezTo>
                  <a:cubicBezTo>
                    <a:pt x="1351" y="1684"/>
                    <a:pt x="1343" y="1706"/>
                    <a:pt x="1327" y="1722"/>
                  </a:cubicBezTo>
                  <a:close/>
                  <a:moveTo>
                    <a:pt x="2605" y="1306"/>
                  </a:moveTo>
                  <a:cubicBezTo>
                    <a:pt x="2605" y="1327"/>
                    <a:pt x="2597" y="1348"/>
                    <a:pt x="2582" y="1365"/>
                  </a:cubicBezTo>
                  <a:cubicBezTo>
                    <a:pt x="2558" y="1391"/>
                    <a:pt x="2558" y="1391"/>
                    <a:pt x="2558" y="1391"/>
                  </a:cubicBezTo>
                  <a:cubicBezTo>
                    <a:pt x="2541" y="1409"/>
                    <a:pt x="2517" y="1418"/>
                    <a:pt x="2494" y="1418"/>
                  </a:cubicBezTo>
                  <a:cubicBezTo>
                    <a:pt x="2472" y="1418"/>
                    <a:pt x="2451" y="1411"/>
                    <a:pt x="2435" y="1395"/>
                  </a:cubicBezTo>
                  <a:cubicBezTo>
                    <a:pt x="2024" y="1015"/>
                    <a:pt x="2024" y="1015"/>
                    <a:pt x="2024" y="1015"/>
                  </a:cubicBezTo>
                  <a:cubicBezTo>
                    <a:pt x="1953" y="1091"/>
                    <a:pt x="1953" y="1091"/>
                    <a:pt x="1953" y="1091"/>
                  </a:cubicBezTo>
                  <a:cubicBezTo>
                    <a:pt x="2393" y="1499"/>
                    <a:pt x="2393" y="1499"/>
                    <a:pt x="2393" y="1499"/>
                  </a:cubicBezTo>
                  <a:cubicBezTo>
                    <a:pt x="2411" y="1516"/>
                    <a:pt x="2420" y="1539"/>
                    <a:pt x="2420" y="1562"/>
                  </a:cubicBezTo>
                  <a:cubicBezTo>
                    <a:pt x="2420" y="1584"/>
                    <a:pt x="2413" y="1604"/>
                    <a:pt x="2397" y="1621"/>
                  </a:cubicBezTo>
                  <a:cubicBezTo>
                    <a:pt x="2373" y="1647"/>
                    <a:pt x="2373" y="1647"/>
                    <a:pt x="2373" y="1647"/>
                  </a:cubicBezTo>
                  <a:cubicBezTo>
                    <a:pt x="2356" y="1665"/>
                    <a:pt x="2333" y="1675"/>
                    <a:pt x="2309" y="1675"/>
                  </a:cubicBezTo>
                  <a:cubicBezTo>
                    <a:pt x="2288" y="1675"/>
                    <a:pt x="2267" y="1667"/>
                    <a:pt x="2250" y="1652"/>
                  </a:cubicBezTo>
                  <a:cubicBezTo>
                    <a:pt x="1839" y="1272"/>
                    <a:pt x="1839" y="1272"/>
                    <a:pt x="1839" y="1272"/>
                  </a:cubicBezTo>
                  <a:cubicBezTo>
                    <a:pt x="1768" y="1348"/>
                    <a:pt x="1768" y="1348"/>
                    <a:pt x="1768" y="1348"/>
                  </a:cubicBezTo>
                  <a:cubicBezTo>
                    <a:pt x="2133" y="1685"/>
                    <a:pt x="2133" y="1685"/>
                    <a:pt x="2133" y="1685"/>
                  </a:cubicBezTo>
                  <a:cubicBezTo>
                    <a:pt x="2150" y="1702"/>
                    <a:pt x="2159" y="1724"/>
                    <a:pt x="2159" y="1747"/>
                  </a:cubicBezTo>
                  <a:cubicBezTo>
                    <a:pt x="2159" y="1769"/>
                    <a:pt x="2152" y="1790"/>
                    <a:pt x="2136" y="1806"/>
                  </a:cubicBezTo>
                  <a:cubicBezTo>
                    <a:pt x="2112" y="1832"/>
                    <a:pt x="2112" y="1832"/>
                    <a:pt x="2112" y="1832"/>
                  </a:cubicBezTo>
                  <a:cubicBezTo>
                    <a:pt x="2095" y="1851"/>
                    <a:pt x="2072" y="1860"/>
                    <a:pt x="2048" y="1860"/>
                  </a:cubicBezTo>
                  <a:cubicBezTo>
                    <a:pt x="2027" y="1860"/>
                    <a:pt x="2006" y="1852"/>
                    <a:pt x="1989" y="1837"/>
                  </a:cubicBezTo>
                  <a:cubicBezTo>
                    <a:pt x="1625" y="1501"/>
                    <a:pt x="1625" y="1501"/>
                    <a:pt x="1625" y="1501"/>
                  </a:cubicBezTo>
                  <a:cubicBezTo>
                    <a:pt x="1625" y="1501"/>
                    <a:pt x="1625" y="1501"/>
                    <a:pt x="1625" y="1501"/>
                  </a:cubicBezTo>
                  <a:cubicBezTo>
                    <a:pt x="1625" y="1501"/>
                    <a:pt x="1625" y="1501"/>
                    <a:pt x="1625" y="1501"/>
                  </a:cubicBezTo>
                  <a:cubicBezTo>
                    <a:pt x="1554" y="1577"/>
                    <a:pt x="1554" y="1577"/>
                    <a:pt x="1554" y="1577"/>
                  </a:cubicBezTo>
                  <a:cubicBezTo>
                    <a:pt x="1554" y="1577"/>
                    <a:pt x="1554" y="1577"/>
                    <a:pt x="1554" y="1577"/>
                  </a:cubicBezTo>
                  <a:cubicBezTo>
                    <a:pt x="1556" y="1578"/>
                    <a:pt x="1556" y="1578"/>
                    <a:pt x="1556" y="1578"/>
                  </a:cubicBezTo>
                  <a:cubicBezTo>
                    <a:pt x="1738" y="1747"/>
                    <a:pt x="1738" y="1747"/>
                    <a:pt x="1738" y="1747"/>
                  </a:cubicBezTo>
                  <a:cubicBezTo>
                    <a:pt x="1754" y="1763"/>
                    <a:pt x="1762" y="1784"/>
                    <a:pt x="1762" y="1806"/>
                  </a:cubicBezTo>
                  <a:cubicBezTo>
                    <a:pt x="1762" y="1828"/>
                    <a:pt x="1755" y="1849"/>
                    <a:pt x="1739" y="1865"/>
                  </a:cubicBezTo>
                  <a:cubicBezTo>
                    <a:pt x="1715" y="1891"/>
                    <a:pt x="1715" y="1891"/>
                    <a:pt x="1715" y="1891"/>
                  </a:cubicBezTo>
                  <a:cubicBezTo>
                    <a:pt x="1698" y="1909"/>
                    <a:pt x="1675" y="1919"/>
                    <a:pt x="1651" y="1919"/>
                  </a:cubicBezTo>
                  <a:cubicBezTo>
                    <a:pt x="1630" y="1919"/>
                    <a:pt x="1609" y="1911"/>
                    <a:pt x="1592" y="1896"/>
                  </a:cubicBezTo>
                  <a:cubicBezTo>
                    <a:pt x="1434" y="1749"/>
                    <a:pt x="1434" y="1749"/>
                    <a:pt x="1434" y="1749"/>
                  </a:cubicBezTo>
                  <a:cubicBezTo>
                    <a:pt x="1447" y="1722"/>
                    <a:pt x="1455" y="1692"/>
                    <a:pt x="1455" y="1663"/>
                  </a:cubicBezTo>
                  <a:cubicBezTo>
                    <a:pt x="1455" y="1613"/>
                    <a:pt x="1435" y="1562"/>
                    <a:pt x="1396" y="1525"/>
                  </a:cubicBezTo>
                  <a:cubicBezTo>
                    <a:pt x="1370" y="1500"/>
                    <a:pt x="1370" y="1500"/>
                    <a:pt x="1370" y="1500"/>
                  </a:cubicBezTo>
                  <a:cubicBezTo>
                    <a:pt x="1333" y="1465"/>
                    <a:pt x="1285" y="1448"/>
                    <a:pt x="1238" y="1448"/>
                  </a:cubicBezTo>
                  <a:cubicBezTo>
                    <a:pt x="1235" y="1448"/>
                    <a:pt x="1231" y="1449"/>
                    <a:pt x="1227" y="1449"/>
                  </a:cubicBezTo>
                  <a:cubicBezTo>
                    <a:pt x="1227" y="1448"/>
                    <a:pt x="1227" y="1447"/>
                    <a:pt x="1227" y="1446"/>
                  </a:cubicBezTo>
                  <a:cubicBezTo>
                    <a:pt x="1228" y="1396"/>
                    <a:pt x="1168" y="1308"/>
                    <a:pt x="1168" y="1308"/>
                  </a:cubicBezTo>
                  <a:cubicBezTo>
                    <a:pt x="1142" y="1284"/>
                    <a:pt x="1142" y="1284"/>
                    <a:pt x="1142" y="1284"/>
                  </a:cubicBezTo>
                  <a:cubicBezTo>
                    <a:pt x="1115" y="1258"/>
                    <a:pt x="1081" y="1241"/>
                    <a:pt x="1046" y="1235"/>
                  </a:cubicBezTo>
                  <a:cubicBezTo>
                    <a:pt x="1053" y="1214"/>
                    <a:pt x="1057" y="1193"/>
                    <a:pt x="1057" y="1172"/>
                  </a:cubicBezTo>
                  <a:cubicBezTo>
                    <a:pt x="1057" y="1122"/>
                    <a:pt x="1038" y="1071"/>
                    <a:pt x="998" y="1034"/>
                  </a:cubicBezTo>
                  <a:cubicBezTo>
                    <a:pt x="972" y="1009"/>
                    <a:pt x="972" y="1009"/>
                    <a:pt x="972" y="1009"/>
                  </a:cubicBezTo>
                  <a:cubicBezTo>
                    <a:pt x="935" y="974"/>
                    <a:pt x="888" y="957"/>
                    <a:pt x="840" y="957"/>
                  </a:cubicBezTo>
                  <a:cubicBezTo>
                    <a:pt x="835" y="957"/>
                    <a:pt x="830" y="958"/>
                    <a:pt x="824" y="958"/>
                  </a:cubicBezTo>
                  <a:cubicBezTo>
                    <a:pt x="823" y="910"/>
                    <a:pt x="803" y="862"/>
                    <a:pt x="766" y="827"/>
                  </a:cubicBezTo>
                  <a:cubicBezTo>
                    <a:pt x="766" y="827"/>
                    <a:pt x="766" y="827"/>
                    <a:pt x="766" y="827"/>
                  </a:cubicBezTo>
                  <a:cubicBezTo>
                    <a:pt x="740" y="802"/>
                    <a:pt x="740" y="802"/>
                    <a:pt x="740" y="802"/>
                  </a:cubicBezTo>
                  <a:cubicBezTo>
                    <a:pt x="703" y="767"/>
                    <a:pt x="655" y="749"/>
                    <a:pt x="608" y="750"/>
                  </a:cubicBezTo>
                  <a:cubicBezTo>
                    <a:pt x="557" y="749"/>
                    <a:pt x="507" y="769"/>
                    <a:pt x="469" y="808"/>
                  </a:cubicBezTo>
                  <a:cubicBezTo>
                    <a:pt x="408" y="873"/>
                    <a:pt x="408" y="873"/>
                    <a:pt x="408" y="873"/>
                  </a:cubicBezTo>
                  <a:cubicBezTo>
                    <a:pt x="134" y="640"/>
                    <a:pt x="134" y="640"/>
                    <a:pt x="134" y="640"/>
                  </a:cubicBezTo>
                  <a:cubicBezTo>
                    <a:pt x="115" y="623"/>
                    <a:pt x="105" y="600"/>
                    <a:pt x="105" y="576"/>
                  </a:cubicBezTo>
                  <a:cubicBezTo>
                    <a:pt x="105" y="556"/>
                    <a:pt x="112" y="536"/>
                    <a:pt x="126" y="520"/>
                  </a:cubicBezTo>
                  <a:cubicBezTo>
                    <a:pt x="415" y="197"/>
                    <a:pt x="415" y="197"/>
                    <a:pt x="415" y="197"/>
                  </a:cubicBezTo>
                  <a:cubicBezTo>
                    <a:pt x="426" y="184"/>
                    <a:pt x="443" y="173"/>
                    <a:pt x="463" y="165"/>
                  </a:cubicBezTo>
                  <a:cubicBezTo>
                    <a:pt x="483" y="157"/>
                    <a:pt x="505" y="152"/>
                    <a:pt x="526" y="152"/>
                  </a:cubicBezTo>
                  <a:cubicBezTo>
                    <a:pt x="544" y="152"/>
                    <a:pt x="562" y="156"/>
                    <a:pt x="575" y="162"/>
                  </a:cubicBezTo>
                  <a:cubicBezTo>
                    <a:pt x="733" y="229"/>
                    <a:pt x="733" y="229"/>
                    <a:pt x="733" y="229"/>
                  </a:cubicBezTo>
                  <a:cubicBezTo>
                    <a:pt x="778" y="248"/>
                    <a:pt x="830" y="256"/>
                    <a:pt x="882" y="256"/>
                  </a:cubicBezTo>
                  <a:cubicBezTo>
                    <a:pt x="934" y="256"/>
                    <a:pt x="986" y="248"/>
                    <a:pt x="1030" y="229"/>
                  </a:cubicBezTo>
                  <a:cubicBezTo>
                    <a:pt x="1188" y="162"/>
                    <a:pt x="1188" y="162"/>
                    <a:pt x="1188" y="162"/>
                  </a:cubicBezTo>
                  <a:cubicBezTo>
                    <a:pt x="1213" y="151"/>
                    <a:pt x="1250" y="144"/>
                    <a:pt x="1286" y="145"/>
                  </a:cubicBezTo>
                  <a:cubicBezTo>
                    <a:pt x="1327" y="144"/>
                    <a:pt x="1367" y="153"/>
                    <a:pt x="1391" y="165"/>
                  </a:cubicBezTo>
                  <a:cubicBezTo>
                    <a:pt x="1406" y="172"/>
                    <a:pt x="1420" y="179"/>
                    <a:pt x="1433" y="186"/>
                  </a:cubicBezTo>
                  <a:cubicBezTo>
                    <a:pt x="1272" y="299"/>
                    <a:pt x="1272" y="299"/>
                    <a:pt x="1272" y="299"/>
                  </a:cubicBezTo>
                  <a:cubicBezTo>
                    <a:pt x="1220" y="336"/>
                    <a:pt x="1192" y="393"/>
                    <a:pt x="1192" y="452"/>
                  </a:cubicBezTo>
                  <a:cubicBezTo>
                    <a:pt x="1192" y="491"/>
                    <a:pt x="1204" y="530"/>
                    <a:pt x="1229" y="564"/>
                  </a:cubicBezTo>
                  <a:cubicBezTo>
                    <a:pt x="1229" y="563"/>
                    <a:pt x="1229" y="563"/>
                    <a:pt x="1229" y="563"/>
                  </a:cubicBezTo>
                  <a:cubicBezTo>
                    <a:pt x="1250" y="592"/>
                    <a:pt x="1250" y="592"/>
                    <a:pt x="1250" y="592"/>
                  </a:cubicBezTo>
                  <a:cubicBezTo>
                    <a:pt x="1291" y="646"/>
                    <a:pt x="1354" y="674"/>
                    <a:pt x="1417" y="674"/>
                  </a:cubicBezTo>
                  <a:cubicBezTo>
                    <a:pt x="1453" y="674"/>
                    <a:pt x="1489" y="665"/>
                    <a:pt x="1521" y="645"/>
                  </a:cubicBezTo>
                  <a:cubicBezTo>
                    <a:pt x="1618" y="587"/>
                    <a:pt x="1618" y="587"/>
                    <a:pt x="1618" y="587"/>
                  </a:cubicBezTo>
                  <a:cubicBezTo>
                    <a:pt x="1637" y="575"/>
                    <a:pt x="1667" y="568"/>
                    <a:pt x="1698" y="568"/>
                  </a:cubicBezTo>
                  <a:cubicBezTo>
                    <a:pt x="1734" y="568"/>
                    <a:pt x="1770" y="578"/>
                    <a:pt x="1792" y="594"/>
                  </a:cubicBezTo>
                  <a:cubicBezTo>
                    <a:pt x="2059" y="786"/>
                    <a:pt x="2059" y="786"/>
                    <a:pt x="2059" y="786"/>
                  </a:cubicBezTo>
                  <a:cubicBezTo>
                    <a:pt x="2118" y="828"/>
                    <a:pt x="2215" y="907"/>
                    <a:pt x="2269" y="957"/>
                  </a:cubicBezTo>
                  <a:cubicBezTo>
                    <a:pt x="2578" y="1242"/>
                    <a:pt x="2578" y="1242"/>
                    <a:pt x="2578" y="1242"/>
                  </a:cubicBezTo>
                  <a:cubicBezTo>
                    <a:pt x="2596" y="1259"/>
                    <a:pt x="2605" y="1282"/>
                    <a:pt x="2605" y="1306"/>
                  </a:cubicBezTo>
                  <a:close/>
                  <a:moveTo>
                    <a:pt x="2938" y="598"/>
                  </a:moveTo>
                  <a:cubicBezTo>
                    <a:pt x="2526" y="1053"/>
                    <a:pt x="2526" y="1053"/>
                    <a:pt x="2526" y="1053"/>
                  </a:cubicBezTo>
                  <a:cubicBezTo>
                    <a:pt x="2340" y="881"/>
                    <a:pt x="2340" y="881"/>
                    <a:pt x="2340" y="881"/>
                  </a:cubicBezTo>
                  <a:cubicBezTo>
                    <a:pt x="2281" y="827"/>
                    <a:pt x="2185" y="748"/>
                    <a:pt x="2120" y="701"/>
                  </a:cubicBezTo>
                  <a:cubicBezTo>
                    <a:pt x="1853" y="510"/>
                    <a:pt x="1853" y="510"/>
                    <a:pt x="1853" y="510"/>
                  </a:cubicBezTo>
                  <a:cubicBezTo>
                    <a:pt x="1808" y="478"/>
                    <a:pt x="1752" y="464"/>
                    <a:pt x="1698" y="464"/>
                  </a:cubicBezTo>
                  <a:cubicBezTo>
                    <a:pt x="1651" y="464"/>
                    <a:pt x="1604" y="474"/>
                    <a:pt x="1564" y="498"/>
                  </a:cubicBezTo>
                  <a:cubicBezTo>
                    <a:pt x="1467" y="556"/>
                    <a:pt x="1467" y="556"/>
                    <a:pt x="1467" y="556"/>
                  </a:cubicBezTo>
                  <a:cubicBezTo>
                    <a:pt x="1452" y="565"/>
                    <a:pt x="1435" y="570"/>
                    <a:pt x="1417" y="570"/>
                  </a:cubicBezTo>
                  <a:cubicBezTo>
                    <a:pt x="1385" y="570"/>
                    <a:pt x="1352" y="555"/>
                    <a:pt x="1334" y="530"/>
                  </a:cubicBezTo>
                  <a:cubicBezTo>
                    <a:pt x="1313" y="502"/>
                    <a:pt x="1313" y="502"/>
                    <a:pt x="1313" y="502"/>
                  </a:cubicBezTo>
                  <a:cubicBezTo>
                    <a:pt x="1313" y="501"/>
                    <a:pt x="1313" y="501"/>
                    <a:pt x="1313" y="501"/>
                  </a:cubicBezTo>
                  <a:cubicBezTo>
                    <a:pt x="1301" y="486"/>
                    <a:pt x="1296" y="469"/>
                    <a:pt x="1296" y="452"/>
                  </a:cubicBezTo>
                  <a:cubicBezTo>
                    <a:pt x="1296" y="426"/>
                    <a:pt x="1308" y="400"/>
                    <a:pt x="1332" y="384"/>
                  </a:cubicBezTo>
                  <a:cubicBezTo>
                    <a:pt x="1617" y="183"/>
                    <a:pt x="1617" y="183"/>
                    <a:pt x="1617" y="183"/>
                  </a:cubicBezTo>
                  <a:cubicBezTo>
                    <a:pt x="1642" y="166"/>
                    <a:pt x="1685" y="153"/>
                    <a:pt x="1727" y="153"/>
                  </a:cubicBezTo>
                  <a:cubicBezTo>
                    <a:pt x="1756" y="153"/>
                    <a:pt x="1784" y="159"/>
                    <a:pt x="1803" y="168"/>
                  </a:cubicBezTo>
                  <a:cubicBezTo>
                    <a:pt x="2035" y="281"/>
                    <a:pt x="2035" y="281"/>
                    <a:pt x="2035" y="281"/>
                  </a:cubicBezTo>
                  <a:cubicBezTo>
                    <a:pt x="2074" y="300"/>
                    <a:pt x="2119" y="308"/>
                    <a:pt x="2164" y="308"/>
                  </a:cubicBezTo>
                  <a:cubicBezTo>
                    <a:pt x="2222" y="307"/>
                    <a:pt x="2280" y="295"/>
                    <a:pt x="2328" y="265"/>
                  </a:cubicBezTo>
                  <a:cubicBezTo>
                    <a:pt x="2565" y="118"/>
                    <a:pt x="2565" y="118"/>
                    <a:pt x="2565" y="118"/>
                  </a:cubicBezTo>
                  <a:cubicBezTo>
                    <a:pt x="2581" y="108"/>
                    <a:pt x="2599" y="103"/>
                    <a:pt x="2618" y="103"/>
                  </a:cubicBezTo>
                  <a:cubicBezTo>
                    <a:pt x="2650" y="103"/>
                    <a:pt x="2682" y="118"/>
                    <a:pt x="2700" y="142"/>
                  </a:cubicBezTo>
                  <a:cubicBezTo>
                    <a:pt x="2943" y="453"/>
                    <a:pt x="2943" y="453"/>
                    <a:pt x="2943" y="453"/>
                  </a:cubicBezTo>
                  <a:cubicBezTo>
                    <a:pt x="2957" y="471"/>
                    <a:pt x="2965" y="496"/>
                    <a:pt x="2965" y="522"/>
                  </a:cubicBezTo>
                  <a:cubicBezTo>
                    <a:pt x="2965" y="551"/>
                    <a:pt x="2955" y="580"/>
                    <a:pt x="2938" y="5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45" name="Group 44">
              <a:extLst>
                <a:ext uri="{FF2B5EF4-FFF2-40B4-BE49-F238E27FC236}">
                  <a16:creationId xmlns:a16="http://schemas.microsoft.com/office/drawing/2014/main" id="{8FD218C4-9201-692A-628D-C519459A48E1}"/>
                </a:ext>
              </a:extLst>
            </p:cNvPr>
            <p:cNvGrpSpPr/>
            <p:nvPr/>
          </p:nvGrpSpPr>
          <p:grpSpPr>
            <a:xfrm>
              <a:off x="387819" y="3264230"/>
              <a:ext cx="1484180" cy="1271773"/>
              <a:chOff x="387819" y="3264230"/>
              <a:chExt cx="1484180" cy="1271773"/>
            </a:xfrm>
          </p:grpSpPr>
          <p:cxnSp>
            <p:nvCxnSpPr>
              <p:cNvPr id="55" name="Straight Connector 54">
                <a:extLst>
                  <a:ext uri="{FF2B5EF4-FFF2-40B4-BE49-F238E27FC236}">
                    <a16:creationId xmlns:a16="http://schemas.microsoft.com/office/drawing/2014/main" id="{9813A3A0-6A15-F661-D7AC-B2DD5C47B307}"/>
                  </a:ext>
                </a:extLst>
              </p:cNvPr>
              <p:cNvCxnSpPr/>
              <p:nvPr/>
            </p:nvCxnSpPr>
            <p:spPr>
              <a:xfrm>
                <a:off x="387819" y="3279990"/>
                <a:ext cx="1" cy="1256013"/>
              </a:xfrm>
              <a:prstGeom prst="line">
                <a:avLst/>
              </a:prstGeom>
              <a:ln w="19050">
                <a:solidFill>
                  <a:schemeClr val="tx2">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6" name="Inhaltsplatzhalter 4">
                <a:extLst>
                  <a:ext uri="{FF2B5EF4-FFF2-40B4-BE49-F238E27FC236}">
                    <a16:creationId xmlns:a16="http://schemas.microsoft.com/office/drawing/2014/main" id="{D104BB35-3A60-089C-19B1-F2A9D03F01E5}"/>
                  </a:ext>
                </a:extLst>
              </p:cNvPr>
              <p:cNvSpPr txBox="1"/>
              <p:nvPr/>
            </p:nvSpPr>
            <p:spPr>
              <a:xfrm>
                <a:off x="458788" y="3264230"/>
                <a:ext cx="1413211" cy="562149"/>
              </a:xfrm>
              <a:prstGeom prst="rect">
                <a:avLst/>
              </a:prstGeom>
            </p:spPr>
            <p:txBody>
              <a:bodyPr wrap="square" lIns="0" tIns="0" rIns="0" bIns="0" anchor="t">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ct val="0"/>
                  </a:spcAft>
                  <a:buNone/>
                </a:pPr>
                <a:r>
                  <a:rPr lang="en-US" sz="1600" b="1" dirty="0">
                    <a:solidFill>
                      <a:schemeClr val="tx1">
                        <a:lumMod val="75000"/>
                        <a:lumOff val="25000"/>
                      </a:schemeClr>
                    </a:solidFill>
                    <a:latin typeface="+mn-lt"/>
                  </a:rPr>
                  <a:t>Public Hearing #1</a:t>
                </a:r>
                <a:br>
                  <a:rPr lang="en-US" sz="1200" b="1" dirty="0">
                    <a:solidFill>
                      <a:schemeClr val="tx1">
                        <a:lumMod val="75000"/>
                        <a:lumOff val="25000"/>
                      </a:schemeClr>
                    </a:solidFill>
                    <a:latin typeface="+mn-lt"/>
                  </a:rPr>
                </a:br>
                <a:r>
                  <a:rPr lang="en-US" sz="1400" dirty="0">
                    <a:solidFill>
                      <a:schemeClr val="tx1">
                        <a:lumMod val="75000"/>
                        <a:lumOff val="25000"/>
                      </a:schemeClr>
                    </a:solidFill>
                    <a:latin typeface="+mn-lt"/>
                  </a:rPr>
                  <a:t>July 11, 2024 </a:t>
                </a:r>
              </a:p>
              <a:p>
                <a:pPr marL="0" indent="0">
                  <a:lnSpc>
                    <a:spcPct val="110000"/>
                  </a:lnSpc>
                  <a:spcAft>
                    <a:spcPct val="0"/>
                  </a:spcAft>
                  <a:buNone/>
                </a:pPr>
                <a:r>
                  <a:rPr lang="en-US" sz="1400" dirty="0">
                    <a:solidFill>
                      <a:schemeClr val="tx1">
                        <a:lumMod val="75000"/>
                        <a:lumOff val="25000"/>
                      </a:schemeClr>
                    </a:solidFill>
                    <a:latin typeface="+mn-lt"/>
                  </a:rPr>
                  <a:t>10:00 A.M.</a:t>
                </a:r>
              </a:p>
            </p:txBody>
          </p:sp>
        </p:grpSp>
        <p:grpSp>
          <p:nvGrpSpPr>
            <p:cNvPr id="46" name="Group 45">
              <a:extLst>
                <a:ext uri="{FF2B5EF4-FFF2-40B4-BE49-F238E27FC236}">
                  <a16:creationId xmlns:a16="http://schemas.microsoft.com/office/drawing/2014/main" id="{F7096F13-CB1C-1F70-6AF8-AEE8F670D503}"/>
                </a:ext>
              </a:extLst>
            </p:cNvPr>
            <p:cNvGrpSpPr/>
            <p:nvPr/>
          </p:nvGrpSpPr>
          <p:grpSpPr>
            <a:xfrm>
              <a:off x="2084697" y="3264230"/>
              <a:ext cx="1484180" cy="1271773"/>
              <a:chOff x="387819" y="3264230"/>
              <a:chExt cx="1484180" cy="1271773"/>
            </a:xfrm>
          </p:grpSpPr>
          <p:cxnSp>
            <p:nvCxnSpPr>
              <p:cNvPr id="53" name="Straight Connector 52">
                <a:extLst>
                  <a:ext uri="{FF2B5EF4-FFF2-40B4-BE49-F238E27FC236}">
                    <a16:creationId xmlns:a16="http://schemas.microsoft.com/office/drawing/2014/main" id="{7EF6C2DD-43E4-5110-A7B7-E16E690614D5}"/>
                  </a:ext>
                </a:extLst>
              </p:cNvPr>
              <p:cNvCxnSpPr/>
              <p:nvPr/>
            </p:nvCxnSpPr>
            <p:spPr>
              <a:xfrm>
                <a:off x="387819" y="3279990"/>
                <a:ext cx="1" cy="1256013"/>
              </a:xfrm>
              <a:prstGeom prst="line">
                <a:avLst/>
              </a:prstGeom>
              <a:ln w="19050">
                <a:solidFill>
                  <a:schemeClr val="tx2">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4" name="Inhaltsplatzhalter 4">
                <a:extLst>
                  <a:ext uri="{FF2B5EF4-FFF2-40B4-BE49-F238E27FC236}">
                    <a16:creationId xmlns:a16="http://schemas.microsoft.com/office/drawing/2014/main" id="{797142E1-A5A1-C296-8E59-B67B61CF46D9}"/>
                  </a:ext>
                </a:extLst>
              </p:cNvPr>
              <p:cNvSpPr txBox="1"/>
              <p:nvPr/>
            </p:nvSpPr>
            <p:spPr>
              <a:xfrm>
                <a:off x="458788" y="3264230"/>
                <a:ext cx="1413211" cy="562149"/>
              </a:xfrm>
              <a:prstGeom prst="rect">
                <a:avLst/>
              </a:prstGeom>
            </p:spPr>
            <p:txBody>
              <a:bodyPr wrap="square" lIns="0" tIns="0" rIns="0" bIns="0" anchor="t">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ct val="0"/>
                  </a:spcAft>
                  <a:buNone/>
                </a:pPr>
                <a:r>
                  <a:rPr lang="en-US" sz="1600" b="1" dirty="0">
                    <a:solidFill>
                      <a:schemeClr val="tx1">
                        <a:lumMod val="75000"/>
                        <a:lumOff val="25000"/>
                      </a:schemeClr>
                    </a:solidFill>
                    <a:latin typeface="+mn-lt"/>
                  </a:rPr>
                  <a:t>Public Hearing #2</a:t>
                </a:r>
                <a:br>
                  <a:rPr lang="en-US" sz="1200" b="1" dirty="0">
                    <a:solidFill>
                      <a:schemeClr val="tx1">
                        <a:lumMod val="75000"/>
                        <a:lumOff val="25000"/>
                      </a:schemeClr>
                    </a:solidFill>
                    <a:latin typeface="+mn-lt"/>
                  </a:rPr>
                </a:br>
                <a:r>
                  <a:rPr lang="en-US" sz="1400" dirty="0">
                    <a:solidFill>
                      <a:schemeClr val="tx1">
                        <a:lumMod val="75000"/>
                        <a:lumOff val="25000"/>
                      </a:schemeClr>
                    </a:solidFill>
                    <a:latin typeface="+mn-lt"/>
                  </a:rPr>
                  <a:t>July 11, 2024</a:t>
                </a:r>
                <a:br>
                  <a:rPr lang="en-US" sz="1400" dirty="0">
                    <a:solidFill>
                      <a:schemeClr val="tx1">
                        <a:lumMod val="75000"/>
                        <a:lumOff val="25000"/>
                      </a:schemeClr>
                    </a:solidFill>
                    <a:latin typeface="+mn-lt"/>
                  </a:rPr>
                </a:br>
                <a:r>
                  <a:rPr lang="en-US" sz="1400" dirty="0">
                    <a:solidFill>
                      <a:schemeClr val="tx1">
                        <a:lumMod val="75000"/>
                        <a:lumOff val="25000"/>
                      </a:schemeClr>
                    </a:solidFill>
                    <a:latin typeface="+mn-lt"/>
                  </a:rPr>
                  <a:t>6:00 P.M.</a:t>
                </a:r>
              </a:p>
            </p:txBody>
          </p:sp>
        </p:grpSp>
        <p:grpSp>
          <p:nvGrpSpPr>
            <p:cNvPr id="47" name="Group 46">
              <a:extLst>
                <a:ext uri="{FF2B5EF4-FFF2-40B4-BE49-F238E27FC236}">
                  <a16:creationId xmlns:a16="http://schemas.microsoft.com/office/drawing/2014/main" id="{CDB694D2-20B6-07AB-6038-4953D4BE6898}"/>
                </a:ext>
              </a:extLst>
            </p:cNvPr>
            <p:cNvGrpSpPr/>
            <p:nvPr/>
          </p:nvGrpSpPr>
          <p:grpSpPr>
            <a:xfrm>
              <a:off x="3712276" y="3264230"/>
              <a:ext cx="1484180" cy="1271773"/>
              <a:chOff x="387819" y="3264230"/>
              <a:chExt cx="1484180" cy="1271773"/>
            </a:xfrm>
          </p:grpSpPr>
          <p:cxnSp>
            <p:nvCxnSpPr>
              <p:cNvPr id="51" name="Straight Connector 50">
                <a:extLst>
                  <a:ext uri="{FF2B5EF4-FFF2-40B4-BE49-F238E27FC236}">
                    <a16:creationId xmlns:a16="http://schemas.microsoft.com/office/drawing/2014/main" id="{0744198D-13FA-6F04-83C3-846F200EEDEA}"/>
                  </a:ext>
                </a:extLst>
              </p:cNvPr>
              <p:cNvCxnSpPr/>
              <p:nvPr/>
            </p:nvCxnSpPr>
            <p:spPr>
              <a:xfrm>
                <a:off x="387819" y="3279990"/>
                <a:ext cx="1" cy="1256013"/>
              </a:xfrm>
              <a:prstGeom prst="line">
                <a:avLst/>
              </a:prstGeom>
              <a:ln w="19050">
                <a:solidFill>
                  <a:schemeClr val="tx2">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2" name="Inhaltsplatzhalter 4">
                <a:extLst>
                  <a:ext uri="{FF2B5EF4-FFF2-40B4-BE49-F238E27FC236}">
                    <a16:creationId xmlns:a16="http://schemas.microsoft.com/office/drawing/2014/main" id="{9E9F3178-F3E8-ACB8-777B-83153C88002C}"/>
                  </a:ext>
                </a:extLst>
              </p:cNvPr>
              <p:cNvSpPr txBox="1"/>
              <p:nvPr/>
            </p:nvSpPr>
            <p:spPr>
              <a:xfrm>
                <a:off x="458788" y="3264230"/>
                <a:ext cx="1413211" cy="562149"/>
              </a:xfrm>
              <a:prstGeom prst="rect">
                <a:avLst/>
              </a:prstGeom>
            </p:spPr>
            <p:txBody>
              <a:bodyPr wrap="square" lIns="0" tIns="0" rIns="0" bIns="0" anchor="t">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ct val="0"/>
                  </a:spcAft>
                  <a:buNone/>
                </a:pPr>
                <a:r>
                  <a:rPr lang="en-US" sz="1600" b="1" dirty="0">
                    <a:solidFill>
                      <a:schemeClr val="tx1">
                        <a:lumMod val="75000"/>
                        <a:lumOff val="25000"/>
                      </a:schemeClr>
                    </a:solidFill>
                    <a:latin typeface="+mn-lt"/>
                  </a:rPr>
                  <a:t>Public Hearing #3</a:t>
                </a:r>
                <a:br>
                  <a:rPr lang="en-US" sz="1200" b="1" dirty="0">
                    <a:solidFill>
                      <a:schemeClr val="tx1">
                        <a:lumMod val="75000"/>
                        <a:lumOff val="25000"/>
                      </a:schemeClr>
                    </a:solidFill>
                    <a:latin typeface="+mn-lt"/>
                  </a:rPr>
                </a:br>
                <a:r>
                  <a:rPr lang="en-US" sz="1400" dirty="0">
                    <a:solidFill>
                      <a:schemeClr val="tx1">
                        <a:lumMod val="75000"/>
                        <a:lumOff val="25000"/>
                      </a:schemeClr>
                    </a:solidFill>
                    <a:latin typeface="+mn-lt"/>
                  </a:rPr>
                  <a:t>July 25, 2024</a:t>
                </a:r>
              </a:p>
              <a:p>
                <a:pPr marL="0" indent="0">
                  <a:lnSpc>
                    <a:spcPct val="110000"/>
                  </a:lnSpc>
                  <a:spcAft>
                    <a:spcPct val="0"/>
                  </a:spcAft>
                  <a:buNone/>
                </a:pPr>
                <a:r>
                  <a:rPr lang="en-US" sz="1400" dirty="0">
                    <a:solidFill>
                      <a:schemeClr val="tx1">
                        <a:lumMod val="75000"/>
                        <a:lumOff val="25000"/>
                      </a:schemeClr>
                    </a:solidFill>
                    <a:latin typeface="+mn-lt"/>
                  </a:rPr>
                  <a:t>2:00 P.M.</a:t>
                </a:r>
              </a:p>
            </p:txBody>
          </p:sp>
        </p:grpSp>
        <p:grpSp>
          <p:nvGrpSpPr>
            <p:cNvPr id="48" name="Group 47">
              <a:extLst>
                <a:ext uri="{FF2B5EF4-FFF2-40B4-BE49-F238E27FC236}">
                  <a16:creationId xmlns:a16="http://schemas.microsoft.com/office/drawing/2014/main" id="{18EA3E36-4092-0A57-5ECB-4315A9A05CFB}"/>
                </a:ext>
              </a:extLst>
            </p:cNvPr>
            <p:cNvGrpSpPr/>
            <p:nvPr/>
          </p:nvGrpSpPr>
          <p:grpSpPr>
            <a:xfrm>
              <a:off x="5340171" y="3264230"/>
              <a:ext cx="1484180" cy="1271773"/>
              <a:chOff x="387819" y="3264230"/>
              <a:chExt cx="1484180" cy="1271773"/>
            </a:xfrm>
          </p:grpSpPr>
          <p:cxnSp>
            <p:nvCxnSpPr>
              <p:cNvPr id="49" name="Straight Connector 48">
                <a:extLst>
                  <a:ext uri="{FF2B5EF4-FFF2-40B4-BE49-F238E27FC236}">
                    <a16:creationId xmlns:a16="http://schemas.microsoft.com/office/drawing/2014/main" id="{D3878192-8B71-DF8B-5A52-0CB197203858}"/>
                  </a:ext>
                </a:extLst>
              </p:cNvPr>
              <p:cNvCxnSpPr/>
              <p:nvPr/>
            </p:nvCxnSpPr>
            <p:spPr>
              <a:xfrm>
                <a:off x="387819" y="3279990"/>
                <a:ext cx="1" cy="1256013"/>
              </a:xfrm>
              <a:prstGeom prst="line">
                <a:avLst/>
              </a:prstGeom>
              <a:ln w="19050">
                <a:solidFill>
                  <a:schemeClr val="tx2">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50" name="Inhaltsplatzhalter 4">
                <a:extLst>
                  <a:ext uri="{FF2B5EF4-FFF2-40B4-BE49-F238E27FC236}">
                    <a16:creationId xmlns:a16="http://schemas.microsoft.com/office/drawing/2014/main" id="{4ADC8901-5708-3DCC-99F9-26C8994EF08D}"/>
                  </a:ext>
                </a:extLst>
              </p:cNvPr>
              <p:cNvSpPr txBox="1"/>
              <p:nvPr/>
            </p:nvSpPr>
            <p:spPr>
              <a:xfrm>
                <a:off x="458788" y="3264230"/>
                <a:ext cx="1413211" cy="378752"/>
              </a:xfrm>
              <a:prstGeom prst="rect">
                <a:avLst/>
              </a:prstGeom>
            </p:spPr>
            <p:txBody>
              <a:bodyPr wrap="square" lIns="0" tIns="0" rIns="0" bIns="0" anchor="t">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ct val="0"/>
                  </a:spcAft>
                  <a:buNone/>
                </a:pPr>
                <a:r>
                  <a:rPr lang="en-US" sz="1600" b="1" dirty="0">
                    <a:solidFill>
                      <a:schemeClr val="tx1">
                        <a:lumMod val="75000"/>
                        <a:lumOff val="25000"/>
                      </a:schemeClr>
                    </a:solidFill>
                    <a:latin typeface="+mn-lt"/>
                  </a:rPr>
                  <a:t>Adoption</a:t>
                </a:r>
                <a:br>
                  <a:rPr lang="en-US" sz="1200" b="1" dirty="0">
                    <a:solidFill>
                      <a:schemeClr val="tx1">
                        <a:lumMod val="75000"/>
                        <a:lumOff val="25000"/>
                      </a:schemeClr>
                    </a:solidFill>
                    <a:latin typeface="+mn-lt"/>
                  </a:rPr>
                </a:br>
                <a:r>
                  <a:rPr lang="en-US" sz="1400" dirty="0">
                    <a:solidFill>
                      <a:schemeClr val="tx1">
                        <a:lumMod val="75000"/>
                        <a:lumOff val="25000"/>
                      </a:schemeClr>
                    </a:solidFill>
                    <a:latin typeface="+mn-lt"/>
                  </a:rPr>
                  <a:t>July 25, 2024</a:t>
                </a:r>
              </a:p>
            </p:txBody>
          </p:sp>
        </p:grpSp>
      </p:grpSp>
      <p:pic>
        <p:nvPicPr>
          <p:cNvPr id="65" name="Graphic 64" descr="Group of women outline">
            <a:extLst>
              <a:ext uri="{FF2B5EF4-FFF2-40B4-BE49-F238E27FC236}">
                <a16:creationId xmlns:a16="http://schemas.microsoft.com/office/drawing/2014/main" id="{66A56A39-F569-17B9-85B9-D63FC3A1BE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81121" y="2486129"/>
            <a:ext cx="914400" cy="914400"/>
          </a:xfrm>
          <a:prstGeom prst="rect">
            <a:avLst/>
          </a:prstGeom>
        </p:spPr>
      </p:pic>
      <p:pic>
        <p:nvPicPr>
          <p:cNvPr id="66" name="Graphic 65" descr="Group of women outline">
            <a:extLst>
              <a:ext uri="{FF2B5EF4-FFF2-40B4-BE49-F238E27FC236}">
                <a16:creationId xmlns:a16="http://schemas.microsoft.com/office/drawing/2014/main" id="{4E6254EB-8E2E-2DEF-C259-3BC91FBB9A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036" y="2458756"/>
            <a:ext cx="914400" cy="914400"/>
          </a:xfrm>
          <a:prstGeom prst="rect">
            <a:avLst/>
          </a:prstGeom>
        </p:spPr>
      </p:pic>
      <p:pic>
        <p:nvPicPr>
          <p:cNvPr id="67" name="Graphic 66" descr="Group of women outline">
            <a:extLst>
              <a:ext uri="{FF2B5EF4-FFF2-40B4-BE49-F238E27FC236}">
                <a16:creationId xmlns:a16="http://schemas.microsoft.com/office/drawing/2014/main" id="{1EA3C600-A49A-6470-63FF-59E760E2A3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1472" y="2390653"/>
            <a:ext cx="914400" cy="914400"/>
          </a:xfrm>
          <a:prstGeom prst="rect">
            <a:avLst/>
          </a:prstGeom>
        </p:spPr>
      </p:pic>
      <p:pic>
        <p:nvPicPr>
          <p:cNvPr id="69" name="Graphic 68" descr="Checkmark with solid fill">
            <a:extLst>
              <a:ext uri="{FF2B5EF4-FFF2-40B4-BE49-F238E27FC236}">
                <a16:creationId xmlns:a16="http://schemas.microsoft.com/office/drawing/2014/main" id="{860EAA8E-D47F-DFC4-75A3-6C636D3F0C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5493" y="4727779"/>
            <a:ext cx="1562118" cy="1562118"/>
          </a:xfrm>
          <a:prstGeom prst="rect">
            <a:avLst/>
          </a:prstGeom>
          <a:effectLst>
            <a:glow rad="63500">
              <a:schemeClr val="accent4">
                <a:satMod val="175000"/>
                <a:alpha val="40000"/>
              </a:schemeClr>
            </a:glow>
          </a:effectLst>
        </p:spPr>
      </p:pic>
      <p:pic>
        <p:nvPicPr>
          <p:cNvPr id="71" name="Graphic 70" descr="Checkmark with solid fill">
            <a:extLst>
              <a:ext uri="{FF2B5EF4-FFF2-40B4-BE49-F238E27FC236}">
                <a16:creationId xmlns:a16="http://schemas.microsoft.com/office/drawing/2014/main" id="{E30EA591-E69B-95DD-FA1C-9533D716A5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85735" y="4727779"/>
            <a:ext cx="1562118" cy="1562118"/>
          </a:xfrm>
          <a:prstGeom prst="rect">
            <a:avLst/>
          </a:prstGeom>
          <a:effectLst>
            <a:glow rad="63500">
              <a:schemeClr val="accent4">
                <a:satMod val="175000"/>
                <a:alpha val="40000"/>
              </a:schemeClr>
            </a:glow>
          </a:effectLst>
        </p:spPr>
      </p:pic>
    </p:spTree>
    <p:extLst>
      <p:ext uri="{BB962C8B-B14F-4D97-AF65-F5344CB8AC3E}">
        <p14:creationId xmlns:p14="http://schemas.microsoft.com/office/powerpoint/2010/main" val="270742500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l="-17000" r="-17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526B74-D862-BF2E-160E-3DE861AD9610}"/>
              </a:ext>
            </a:extLst>
          </p:cNvPr>
          <p:cNvSpPr/>
          <p:nvPr/>
        </p:nvSpPr>
        <p:spPr>
          <a:xfrm>
            <a:off x="0" y="0"/>
            <a:ext cx="9155720" cy="6858000"/>
          </a:xfrm>
          <a:prstGeom prst="rect">
            <a:avLst/>
          </a:prstGeom>
          <a:solidFill>
            <a:schemeClr val="dk1">
              <a:alpha val="51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B190A341-D491-DAE0-4F86-DF12D9317CB9}"/>
              </a:ext>
            </a:extLst>
          </p:cNvPr>
          <p:cNvGrpSpPr/>
          <p:nvPr/>
        </p:nvGrpSpPr>
        <p:grpSpPr>
          <a:xfrm>
            <a:off x="315757" y="304846"/>
            <a:ext cx="8839963" cy="904146"/>
            <a:chOff x="3242870" y="1350161"/>
            <a:chExt cx="7565991" cy="1466473"/>
          </a:xfrm>
        </p:grpSpPr>
        <p:sp>
          <p:nvSpPr>
            <p:cNvPr id="21" name="Rectangle 20">
              <a:extLst>
                <a:ext uri="{FF2B5EF4-FFF2-40B4-BE49-F238E27FC236}">
                  <a16:creationId xmlns:a16="http://schemas.microsoft.com/office/drawing/2014/main" id="{50BA58A0-7C8A-A6A7-9779-235FE77B1028}"/>
                </a:ext>
              </a:extLst>
            </p:cNvPr>
            <p:cNvSpPr/>
            <p:nvPr/>
          </p:nvSpPr>
          <p:spPr>
            <a:xfrm>
              <a:off x="3242870" y="1350161"/>
              <a:ext cx="7565991" cy="1446003"/>
            </a:xfrm>
            <a:prstGeom prst="rect">
              <a:avLst/>
            </a:prstGeom>
            <a:solidFill>
              <a:schemeClr val="bg1">
                <a:alpha val="73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75EB43D7-6A51-825C-06FF-831BC8EADA91}"/>
                </a:ext>
              </a:extLst>
            </p:cNvPr>
            <p:cNvSpPr txBox="1"/>
            <p:nvPr/>
          </p:nvSpPr>
          <p:spPr>
            <a:xfrm>
              <a:off x="4501872" y="1555741"/>
              <a:ext cx="5909447" cy="1260893"/>
            </a:xfrm>
            <a:prstGeom prst="rect">
              <a:avLst/>
            </a:prstGeom>
          </p:spPr>
          <p:txBody>
            <a:bodyPr vert="horz" lIns="68580" tIns="34290" rIns="68580" bIns="34290" rtlCol="0" anchor="ctr">
              <a:normAutofit fontScale="85000" lnSpcReduction="10000"/>
            </a:bodyPr>
            <a:lstStyle/>
            <a:p>
              <a:pPr algn="ctr">
                <a:lnSpc>
                  <a:spcPct val="90000"/>
                </a:lnSpc>
                <a:spcBef>
                  <a:spcPct val="0"/>
                </a:spcBef>
                <a:spcAft>
                  <a:spcPts val="450"/>
                </a:spcAft>
              </a:pPr>
              <a:r>
                <a:rPr lang="en-US" sz="4500" b="1" cap="all" dirty="0">
                  <a:ln>
                    <a:solidFill>
                      <a:schemeClr val="tx1"/>
                    </a:solidFill>
                  </a:ln>
                  <a:solidFill>
                    <a:srgbClr val="009900"/>
                  </a:solidFill>
                  <a:latin typeface="Franklin Gothic Demi Cond" panose="020B0706030402020204" pitchFamily="34" charset="0"/>
                  <a:ea typeface="+mj-ea"/>
                  <a:cs typeface="+mj-cs"/>
                </a:rPr>
                <a:t>Citizens’ Voices Will Be Heard!</a:t>
              </a:r>
            </a:p>
          </p:txBody>
        </p:sp>
      </p:grpSp>
      <p:pic>
        <p:nvPicPr>
          <p:cNvPr id="3" name="Picture 2" descr="A green circle with hands shaking&#10;&#10;Description automatically generated">
            <a:extLst>
              <a:ext uri="{FF2B5EF4-FFF2-40B4-BE49-F238E27FC236}">
                <a16:creationId xmlns:a16="http://schemas.microsoft.com/office/drawing/2014/main" id="{16EFD10B-66AF-56E2-1940-4DDC3C4F4B46}"/>
              </a:ext>
            </a:extLst>
          </p:cNvPr>
          <p:cNvPicPr>
            <a:picLocks noChangeAspect="1"/>
          </p:cNvPicPr>
          <p:nvPr/>
        </p:nvPicPr>
        <p:blipFill rotWithShape="1">
          <a:blip r:embed="rId5"/>
          <a:srcRect l="10404" t="14632" r="9199"/>
          <a:stretch/>
        </p:blipFill>
        <p:spPr>
          <a:xfrm rot="19864330">
            <a:off x="-67721" y="-24770"/>
            <a:ext cx="1737289" cy="1803792"/>
          </a:xfrm>
          <a:prstGeom prst="ellipse">
            <a:avLst/>
          </a:prstGeom>
          <a:ln>
            <a:noFill/>
          </a:ln>
          <a:effectLst>
            <a:softEdge rad="112500"/>
          </a:effectLst>
        </p:spPr>
      </p:pic>
      <p:sp>
        <p:nvSpPr>
          <p:cNvPr id="2" name="Rectangle: Rounded Corners 1">
            <a:extLst>
              <a:ext uri="{FF2B5EF4-FFF2-40B4-BE49-F238E27FC236}">
                <a16:creationId xmlns:a16="http://schemas.microsoft.com/office/drawing/2014/main" id="{743A7054-75B4-0537-FD88-04573804DCA6}"/>
              </a:ext>
            </a:extLst>
          </p:cNvPr>
          <p:cNvSpPr/>
          <p:nvPr/>
        </p:nvSpPr>
        <p:spPr>
          <a:xfrm>
            <a:off x="638502" y="2720607"/>
            <a:ext cx="4954429" cy="2646435"/>
          </a:xfrm>
          <a:prstGeom prst="roundRect">
            <a:avLst/>
          </a:prstGeom>
          <a:solidFill>
            <a:schemeClr val="accent1">
              <a:lumMod val="90000"/>
              <a:lumOff val="10000"/>
              <a:alpha val="92000"/>
            </a:schemeClr>
          </a:solidFill>
          <a:ln>
            <a:noFill/>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A192AFFA-169F-38CA-2AFA-C115F600DEEF}"/>
              </a:ext>
            </a:extLst>
          </p:cNvPr>
          <p:cNvSpPr txBox="1"/>
          <p:nvPr/>
        </p:nvSpPr>
        <p:spPr>
          <a:xfrm>
            <a:off x="724807" y="2736975"/>
            <a:ext cx="4737953" cy="2471528"/>
          </a:xfrm>
          <a:prstGeom prst="roundRect">
            <a:avLst/>
          </a:prstGeom>
          <a:noFill/>
        </p:spPr>
        <p:txBody>
          <a:bodyPr wrap="square" rtlCol="0">
            <a:spAutoFit/>
          </a:bodyPr>
          <a:lstStyle/>
          <a:p>
            <a:pPr marL="214313" indent="-214313">
              <a:lnSpc>
                <a:spcPct val="90000"/>
              </a:lnSpc>
              <a:spcBef>
                <a:spcPct val="0"/>
              </a:spcBef>
              <a:spcAft>
                <a:spcPts val="450"/>
              </a:spcAft>
              <a:buFont typeface="Wingdings" panose="05000000000000000000" pitchFamily="2" charset="2"/>
              <a:buChar char="§"/>
              <a:tabLst>
                <a:tab pos="571500" algn="l"/>
              </a:tabLst>
            </a:pPr>
            <a:r>
              <a:rPr lang="en-US" sz="1600" b="1" dirty="0">
                <a:solidFill>
                  <a:schemeClr val="bg1"/>
                </a:solidFill>
                <a:latin typeface="Aptos" panose="020B0004020202020204" pitchFamily="34" charset="0"/>
                <a:ea typeface="Aptos" panose="020B0004020202020204" pitchFamily="34" charset="0"/>
                <a:cs typeface="Times New Roman" panose="02020603050405020304" pitchFamily="18" charset="0"/>
              </a:rPr>
              <a:t>We want to hear from citizens on what matters most to our community!</a:t>
            </a:r>
          </a:p>
          <a:p>
            <a:pPr marL="214313" indent="-214313">
              <a:lnSpc>
                <a:spcPct val="90000"/>
              </a:lnSpc>
              <a:spcBef>
                <a:spcPct val="0"/>
              </a:spcBef>
              <a:spcAft>
                <a:spcPts val="450"/>
              </a:spcAft>
              <a:buFont typeface="Wingdings" panose="05000000000000000000" pitchFamily="2" charset="2"/>
              <a:buChar char="§"/>
              <a:tabLst>
                <a:tab pos="571500" algn="l"/>
              </a:tabLst>
            </a:pPr>
            <a:endParaRPr lang="en-US" sz="1200" b="1"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214313" indent="-214313">
              <a:lnSpc>
                <a:spcPct val="90000"/>
              </a:lnSpc>
              <a:spcBef>
                <a:spcPct val="0"/>
              </a:spcBef>
              <a:spcAft>
                <a:spcPts val="450"/>
              </a:spcAft>
              <a:buFont typeface="Wingdings" panose="05000000000000000000" pitchFamily="2" charset="2"/>
              <a:buChar char="§"/>
              <a:tabLst>
                <a:tab pos="571500" algn="l"/>
              </a:tabLst>
            </a:pPr>
            <a:r>
              <a:rPr lang="en-US" sz="1600" b="1" dirty="0">
                <a:solidFill>
                  <a:schemeClr val="bg1"/>
                </a:solidFill>
                <a:latin typeface="Aptos" panose="020B0004020202020204" pitchFamily="34" charset="0"/>
                <a:ea typeface="Aptos" panose="020B0004020202020204" pitchFamily="34" charset="0"/>
                <a:cs typeface="Times New Roman" panose="02020603050405020304" pitchFamily="18" charset="0"/>
              </a:rPr>
              <a:t>Help us prioritize the FY25 Budget for Savannah, Scan the QR code and take the Budget Priority Survey.</a:t>
            </a:r>
          </a:p>
          <a:p>
            <a:pPr>
              <a:lnSpc>
                <a:spcPct val="90000"/>
              </a:lnSpc>
              <a:spcBef>
                <a:spcPct val="0"/>
              </a:spcBef>
              <a:spcAft>
                <a:spcPts val="450"/>
              </a:spcAft>
              <a:tabLst>
                <a:tab pos="571500" algn="l"/>
              </a:tabLst>
            </a:pPr>
            <a:endParaRPr lang="en-US" sz="1200" b="1"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214313" indent="-214313">
              <a:lnSpc>
                <a:spcPct val="90000"/>
              </a:lnSpc>
              <a:spcBef>
                <a:spcPct val="0"/>
              </a:spcBef>
              <a:spcAft>
                <a:spcPts val="450"/>
              </a:spcAft>
              <a:buFont typeface="Wingdings" panose="05000000000000000000" pitchFamily="2" charset="2"/>
              <a:buChar char="§"/>
              <a:tabLst>
                <a:tab pos="571500" algn="l"/>
              </a:tabLst>
            </a:pPr>
            <a:r>
              <a:rPr lang="en-US" sz="1600" b="1" dirty="0">
                <a:solidFill>
                  <a:schemeClr val="bg1"/>
                </a:solidFill>
                <a:latin typeface="Aptos" panose="020B0004020202020204" pitchFamily="34" charset="0"/>
                <a:ea typeface="Aptos" panose="020B0004020202020204" pitchFamily="34" charset="0"/>
                <a:cs typeface="Times New Roman" panose="02020603050405020304" pitchFamily="18" charset="0"/>
              </a:rPr>
              <a:t>Feedback will shape how we invest in our city's future! </a:t>
            </a:r>
          </a:p>
        </p:txBody>
      </p:sp>
      <p:pic>
        <p:nvPicPr>
          <p:cNvPr id="9" name="Picture 8">
            <a:extLst>
              <a:ext uri="{FF2B5EF4-FFF2-40B4-BE49-F238E27FC236}">
                <a16:creationId xmlns:a16="http://schemas.microsoft.com/office/drawing/2014/main" id="{31166D87-2451-843C-57A2-C3A2A488B79F}"/>
              </a:ext>
            </a:extLst>
          </p:cNvPr>
          <p:cNvPicPr>
            <a:picLocks noChangeAspect="1"/>
          </p:cNvPicPr>
          <p:nvPr/>
        </p:nvPicPr>
        <p:blipFill rotWithShape="1">
          <a:blip r:embed="rId6"/>
          <a:srcRect l="9393" t="8321" r="9088" b="2823"/>
          <a:stretch/>
        </p:blipFill>
        <p:spPr>
          <a:xfrm>
            <a:off x="6047427" y="2720607"/>
            <a:ext cx="2510293" cy="2736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023741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B22D-6C9E-DD24-270A-1BF8DB6CC475}"/>
              </a:ext>
            </a:extLst>
          </p:cNvPr>
          <p:cNvSpPr>
            <a:spLocks noGrp="1"/>
          </p:cNvSpPr>
          <p:nvPr>
            <p:ph type="title"/>
          </p:nvPr>
        </p:nvSpPr>
        <p:spPr>
          <a:xfrm>
            <a:off x="0" y="0"/>
            <a:ext cx="9144000" cy="903044"/>
          </a:xfrm>
        </p:spPr>
        <p:txBody>
          <a:bodyPr/>
          <a:lstStyle/>
          <a:p>
            <a:r>
              <a:rPr lang="en-US" dirty="0"/>
              <a:t>FY24 Adopted Budget </a:t>
            </a:r>
            <a:br>
              <a:rPr lang="en-US" dirty="0"/>
            </a:br>
            <a:r>
              <a:rPr lang="en-US" b="0" dirty="0"/>
              <a:t>Recap</a:t>
            </a:r>
          </a:p>
        </p:txBody>
      </p:sp>
      <p:sp>
        <p:nvSpPr>
          <p:cNvPr id="3" name="Slide Number Placeholder 2">
            <a:extLst>
              <a:ext uri="{FF2B5EF4-FFF2-40B4-BE49-F238E27FC236}">
                <a16:creationId xmlns:a16="http://schemas.microsoft.com/office/drawing/2014/main" id="{59FE973D-0E15-0D6F-6BBE-8C3D52F3E2F1}"/>
              </a:ext>
            </a:extLst>
          </p:cNvPr>
          <p:cNvSpPr>
            <a:spLocks noGrp="1"/>
          </p:cNvSpPr>
          <p:nvPr>
            <p:ph type="sldNum" sz="quarter" idx="10"/>
          </p:nvPr>
        </p:nvSpPr>
        <p:spPr/>
        <p:txBody>
          <a:bodyPr/>
          <a:lstStyle/>
          <a:p>
            <a:fld id="{F9092C4B-5256-42C0-99E7-1AA7CC438B26}" type="slidenum">
              <a:rPr lang="en-US" altLang="en-US" smtClean="0"/>
              <a:t>3</a:t>
            </a:fld>
            <a:endParaRPr lang="en-US" altLang="en-US"/>
          </a:p>
        </p:txBody>
      </p:sp>
      <p:grpSp>
        <p:nvGrpSpPr>
          <p:cNvPr id="5" name="Group 4">
            <a:extLst>
              <a:ext uri="{FF2B5EF4-FFF2-40B4-BE49-F238E27FC236}">
                <a16:creationId xmlns:a16="http://schemas.microsoft.com/office/drawing/2014/main" id="{B0DA0811-205B-681E-12C1-4B4839C75875}"/>
              </a:ext>
            </a:extLst>
          </p:cNvPr>
          <p:cNvGrpSpPr/>
          <p:nvPr/>
        </p:nvGrpSpPr>
        <p:grpSpPr>
          <a:xfrm>
            <a:off x="226337" y="1195058"/>
            <a:ext cx="8809021" cy="4689218"/>
            <a:chOff x="424811" y="868009"/>
            <a:chExt cx="11334871" cy="5966118"/>
          </a:xfrm>
        </p:grpSpPr>
        <p:sp>
          <p:nvSpPr>
            <p:cNvPr id="6" name="Freeform 44">
              <a:extLst>
                <a:ext uri="{FF2B5EF4-FFF2-40B4-BE49-F238E27FC236}">
                  <a16:creationId xmlns:a16="http://schemas.microsoft.com/office/drawing/2014/main" id="{6440DEBB-7A8F-AB63-33EF-DE295A591F0E}"/>
                </a:ext>
              </a:extLst>
            </p:cNvPr>
            <p:cNvSpPr/>
            <p:nvPr/>
          </p:nvSpPr>
          <p:spPr bwMode="auto">
            <a:xfrm>
              <a:off x="6144860" y="868009"/>
              <a:ext cx="2540716" cy="2184089"/>
            </a:xfrm>
            <a:custGeom>
              <a:avLst/>
              <a:gdLst>
                <a:gd name="T0" fmla="*/ 124 w 2030"/>
                <a:gd name="T1" fmla="*/ 397 h 1812"/>
                <a:gd name="T2" fmla="*/ 291 w 2030"/>
                <a:gd name="T3" fmla="*/ 637 h 1812"/>
                <a:gd name="T4" fmla="*/ 124 w 2030"/>
                <a:gd name="T5" fmla="*/ 876 h 1812"/>
                <a:gd name="T6" fmla="*/ 0 w 2030"/>
                <a:gd name="T7" fmla="*/ 797 h 1812"/>
                <a:gd name="T8" fmla="*/ 0 w 2030"/>
                <a:gd name="T9" fmla="*/ 1279 h 1812"/>
                <a:gd name="T10" fmla="*/ 923 w 2030"/>
                <a:gd name="T11" fmla="*/ 1812 h 1812"/>
                <a:gd name="T12" fmla="*/ 1418 w 2030"/>
                <a:gd name="T13" fmla="*/ 1526 h 1812"/>
                <a:gd name="T14" fmla="*/ 1478 w 2030"/>
                <a:gd name="T15" fmla="*/ 1630 h 1812"/>
                <a:gd name="T16" fmla="*/ 1454 w 2030"/>
                <a:gd name="T17" fmla="*/ 1741 h 1812"/>
                <a:gd name="T18" fmla="*/ 1629 w 2030"/>
                <a:gd name="T19" fmla="*/ 1751 h 1812"/>
                <a:gd name="T20" fmla="*/ 1709 w 2030"/>
                <a:gd name="T21" fmla="*/ 1594 h 1812"/>
                <a:gd name="T22" fmla="*/ 1600 w 2030"/>
                <a:gd name="T23" fmla="*/ 1559 h 1812"/>
                <a:gd name="T24" fmla="*/ 1540 w 2030"/>
                <a:gd name="T25" fmla="*/ 1455 h 1812"/>
                <a:gd name="T26" fmla="*/ 2030 w 2030"/>
                <a:gd name="T27" fmla="*/ 1172 h 1812"/>
                <a:gd name="T28" fmla="*/ 0 w 2030"/>
                <a:gd name="T29" fmla="*/ 0 h 1812"/>
                <a:gd name="T30" fmla="*/ 0 w 2030"/>
                <a:gd name="T31" fmla="*/ 476 h 1812"/>
                <a:gd name="T32" fmla="*/ 124 w 2030"/>
                <a:gd name="T33" fmla="*/ 397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0" h="1811">
                  <a:moveTo>
                    <a:pt x="124" y="397"/>
                  </a:moveTo>
                  <a:cubicBezTo>
                    <a:pt x="216" y="397"/>
                    <a:pt x="291" y="504"/>
                    <a:pt x="291" y="637"/>
                  </a:cubicBezTo>
                  <a:cubicBezTo>
                    <a:pt x="291" y="769"/>
                    <a:pt x="216" y="876"/>
                    <a:pt x="124" y="876"/>
                  </a:cubicBezTo>
                  <a:cubicBezTo>
                    <a:pt x="75" y="876"/>
                    <a:pt x="31" y="846"/>
                    <a:pt x="0" y="797"/>
                  </a:cubicBezTo>
                  <a:cubicBezTo>
                    <a:pt x="0" y="1279"/>
                    <a:pt x="0" y="1279"/>
                    <a:pt x="0" y="1279"/>
                  </a:cubicBezTo>
                  <a:cubicBezTo>
                    <a:pt x="389" y="1293"/>
                    <a:pt x="728" y="1502"/>
                    <a:pt x="923" y="1812"/>
                  </a:cubicBezTo>
                  <a:cubicBezTo>
                    <a:pt x="1418" y="1526"/>
                    <a:pt x="1418" y="1526"/>
                    <a:pt x="1418" y="1526"/>
                  </a:cubicBezTo>
                  <a:cubicBezTo>
                    <a:pt x="1478" y="1630"/>
                    <a:pt x="1478" y="1630"/>
                    <a:pt x="1478" y="1630"/>
                  </a:cubicBezTo>
                  <a:cubicBezTo>
                    <a:pt x="1446" y="1667"/>
                    <a:pt x="1435" y="1710"/>
                    <a:pt x="1454" y="1741"/>
                  </a:cubicBezTo>
                  <a:cubicBezTo>
                    <a:pt x="1480" y="1787"/>
                    <a:pt x="1559" y="1791"/>
                    <a:pt x="1629" y="1751"/>
                  </a:cubicBezTo>
                  <a:cubicBezTo>
                    <a:pt x="1700" y="1710"/>
                    <a:pt x="1735" y="1640"/>
                    <a:pt x="1709" y="1594"/>
                  </a:cubicBezTo>
                  <a:cubicBezTo>
                    <a:pt x="1691" y="1562"/>
                    <a:pt x="1648" y="1550"/>
                    <a:pt x="1600" y="1559"/>
                  </a:cubicBezTo>
                  <a:cubicBezTo>
                    <a:pt x="1540" y="1455"/>
                    <a:pt x="1540" y="1455"/>
                    <a:pt x="1540" y="1455"/>
                  </a:cubicBezTo>
                  <a:cubicBezTo>
                    <a:pt x="2030" y="1172"/>
                    <a:pt x="2030" y="1172"/>
                    <a:pt x="2030" y="1172"/>
                  </a:cubicBezTo>
                  <a:cubicBezTo>
                    <a:pt x="1614" y="481"/>
                    <a:pt x="862" y="15"/>
                    <a:pt x="0" y="0"/>
                  </a:cubicBezTo>
                  <a:cubicBezTo>
                    <a:pt x="0" y="476"/>
                    <a:pt x="0" y="476"/>
                    <a:pt x="0" y="476"/>
                  </a:cubicBezTo>
                  <a:cubicBezTo>
                    <a:pt x="31" y="428"/>
                    <a:pt x="75" y="397"/>
                    <a:pt x="124" y="397"/>
                  </a:cubicBezTo>
                  <a:close/>
                </a:path>
              </a:pathLst>
            </a:custGeom>
            <a:solidFill>
              <a:srgbClr val="1C9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626"/>
                </a:solidFill>
                <a:effectLst/>
                <a:uLnTx/>
                <a:uFillTx/>
                <a:latin typeface="Century Gothic" panose="020B0502020202020204" pitchFamily="34" charset="0"/>
                <a:ea typeface="+mn-ea"/>
                <a:cs typeface="Roboto"/>
              </a:endParaRPr>
            </a:p>
          </p:txBody>
        </p:sp>
        <p:sp>
          <p:nvSpPr>
            <p:cNvPr id="7" name="Freeform 45">
              <a:extLst>
                <a:ext uri="{FF2B5EF4-FFF2-40B4-BE49-F238E27FC236}">
                  <a16:creationId xmlns:a16="http://schemas.microsoft.com/office/drawing/2014/main" id="{270ACEAE-E23E-1B78-4690-001A4448EA32}"/>
                </a:ext>
              </a:extLst>
            </p:cNvPr>
            <p:cNvSpPr/>
            <p:nvPr/>
          </p:nvSpPr>
          <p:spPr bwMode="auto">
            <a:xfrm>
              <a:off x="3506428" y="868009"/>
              <a:ext cx="2914352" cy="2184089"/>
            </a:xfrm>
            <a:custGeom>
              <a:avLst/>
              <a:gdLst>
                <a:gd name="T0" fmla="*/ 406 w 2331"/>
                <a:gd name="T1" fmla="*/ 1263 h 1811"/>
                <a:gd name="T2" fmla="*/ 697 w 2331"/>
                <a:gd name="T3" fmla="*/ 1239 h 1811"/>
                <a:gd name="T4" fmla="*/ 821 w 2331"/>
                <a:gd name="T5" fmla="*/ 1503 h 1811"/>
                <a:gd name="T6" fmla="*/ 691 w 2331"/>
                <a:gd name="T7" fmla="*/ 1571 h 1811"/>
                <a:gd name="T8" fmla="*/ 1108 w 2331"/>
                <a:gd name="T9" fmla="*/ 1811 h 1811"/>
                <a:gd name="T10" fmla="*/ 2030 w 2331"/>
                <a:gd name="T11" fmla="*/ 1279 h 1811"/>
                <a:gd name="T12" fmla="*/ 2030 w 2331"/>
                <a:gd name="T13" fmla="*/ 707 h 1811"/>
                <a:gd name="T14" fmla="*/ 2150 w 2331"/>
                <a:gd name="T15" fmla="*/ 707 h 1811"/>
                <a:gd name="T16" fmla="*/ 2235 w 2331"/>
                <a:gd name="T17" fmla="*/ 784 h 1811"/>
                <a:gd name="T18" fmla="*/ 2331 w 2331"/>
                <a:gd name="T19" fmla="*/ 637 h 1811"/>
                <a:gd name="T20" fmla="*/ 2235 w 2331"/>
                <a:gd name="T21" fmla="*/ 489 h 1811"/>
                <a:gd name="T22" fmla="*/ 2150 w 2331"/>
                <a:gd name="T23" fmla="*/ 566 h 1811"/>
                <a:gd name="T24" fmla="*/ 2030 w 2331"/>
                <a:gd name="T25" fmla="*/ 566 h 1811"/>
                <a:gd name="T26" fmla="*/ 2030 w 2331"/>
                <a:gd name="T27" fmla="*/ 0 h 1811"/>
                <a:gd name="T28" fmla="*/ 0 w 2331"/>
                <a:gd name="T29" fmla="*/ 1172 h 1811"/>
                <a:gd name="T30" fmla="*/ 412 w 2331"/>
                <a:gd name="T31" fmla="*/ 1410 h 1811"/>
                <a:gd name="T32" fmla="*/ 406 w 2331"/>
                <a:gd name="T33" fmla="*/ 1263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1" h="1811">
                  <a:moveTo>
                    <a:pt x="406" y="1263"/>
                  </a:moveTo>
                  <a:cubicBezTo>
                    <a:pt x="452" y="1184"/>
                    <a:pt x="582" y="1173"/>
                    <a:pt x="697" y="1239"/>
                  </a:cubicBezTo>
                  <a:cubicBezTo>
                    <a:pt x="811" y="1305"/>
                    <a:pt x="867" y="1423"/>
                    <a:pt x="821" y="1503"/>
                  </a:cubicBezTo>
                  <a:cubicBezTo>
                    <a:pt x="796" y="1545"/>
                    <a:pt x="748" y="1568"/>
                    <a:pt x="691" y="1571"/>
                  </a:cubicBezTo>
                  <a:cubicBezTo>
                    <a:pt x="1108" y="1811"/>
                    <a:pt x="1108" y="1811"/>
                    <a:pt x="1108" y="1811"/>
                  </a:cubicBezTo>
                  <a:cubicBezTo>
                    <a:pt x="1302" y="1502"/>
                    <a:pt x="1641" y="1293"/>
                    <a:pt x="2030" y="1279"/>
                  </a:cubicBezTo>
                  <a:cubicBezTo>
                    <a:pt x="2030" y="707"/>
                    <a:pt x="2030" y="707"/>
                    <a:pt x="2030" y="707"/>
                  </a:cubicBezTo>
                  <a:cubicBezTo>
                    <a:pt x="2150" y="707"/>
                    <a:pt x="2150" y="707"/>
                    <a:pt x="2150" y="707"/>
                  </a:cubicBezTo>
                  <a:cubicBezTo>
                    <a:pt x="2167" y="753"/>
                    <a:pt x="2198" y="784"/>
                    <a:pt x="2235" y="784"/>
                  </a:cubicBezTo>
                  <a:cubicBezTo>
                    <a:pt x="2288" y="784"/>
                    <a:pt x="2331" y="718"/>
                    <a:pt x="2331" y="637"/>
                  </a:cubicBezTo>
                  <a:cubicBezTo>
                    <a:pt x="2331" y="555"/>
                    <a:pt x="2288" y="489"/>
                    <a:pt x="2235" y="489"/>
                  </a:cubicBezTo>
                  <a:cubicBezTo>
                    <a:pt x="2198" y="489"/>
                    <a:pt x="2167" y="520"/>
                    <a:pt x="2150" y="566"/>
                  </a:cubicBezTo>
                  <a:cubicBezTo>
                    <a:pt x="2030" y="566"/>
                    <a:pt x="2030" y="566"/>
                    <a:pt x="2030" y="566"/>
                  </a:cubicBezTo>
                  <a:cubicBezTo>
                    <a:pt x="2030" y="0"/>
                    <a:pt x="2030" y="0"/>
                    <a:pt x="2030" y="0"/>
                  </a:cubicBezTo>
                  <a:cubicBezTo>
                    <a:pt x="1168" y="15"/>
                    <a:pt x="416" y="481"/>
                    <a:pt x="0" y="1172"/>
                  </a:cubicBezTo>
                  <a:cubicBezTo>
                    <a:pt x="412" y="1410"/>
                    <a:pt x="412" y="1410"/>
                    <a:pt x="412" y="1410"/>
                  </a:cubicBezTo>
                  <a:cubicBezTo>
                    <a:pt x="386" y="1359"/>
                    <a:pt x="381" y="1306"/>
                    <a:pt x="406" y="1263"/>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626"/>
                </a:solidFill>
                <a:effectLst/>
                <a:uLnTx/>
                <a:uFillTx/>
                <a:latin typeface="Century Gothic" panose="020B0502020202020204" pitchFamily="34" charset="0"/>
                <a:ea typeface="+mn-ea"/>
                <a:cs typeface="Roboto"/>
              </a:endParaRPr>
            </a:p>
          </p:txBody>
        </p:sp>
        <p:sp>
          <p:nvSpPr>
            <p:cNvPr id="8" name="Freeform 46">
              <a:extLst>
                <a:ext uri="{FF2B5EF4-FFF2-40B4-BE49-F238E27FC236}">
                  <a16:creationId xmlns:a16="http://schemas.microsoft.com/office/drawing/2014/main" id="{CC856381-6E30-8D3C-1242-B040EC9D2EDB}"/>
                </a:ext>
              </a:extLst>
            </p:cNvPr>
            <p:cNvSpPr/>
            <p:nvPr/>
          </p:nvSpPr>
          <p:spPr bwMode="auto">
            <a:xfrm>
              <a:off x="3075311" y="2370265"/>
              <a:ext cx="1764706" cy="2827118"/>
            </a:xfrm>
            <a:custGeom>
              <a:avLst/>
              <a:gdLst>
                <a:gd name="T0" fmla="*/ 585 w 1410"/>
                <a:gd name="T1" fmla="*/ 2038 h 2343"/>
                <a:gd name="T2" fmla="*/ 709 w 1410"/>
                <a:gd name="T3" fmla="*/ 1774 h 2343"/>
                <a:gd name="T4" fmla="*/ 1000 w 1410"/>
                <a:gd name="T5" fmla="*/ 1799 h 2343"/>
                <a:gd name="T6" fmla="*/ 994 w 1410"/>
                <a:gd name="T7" fmla="*/ 1944 h 2343"/>
                <a:gd name="T8" fmla="*/ 1409 w 1410"/>
                <a:gd name="T9" fmla="*/ 1704 h 2343"/>
                <a:gd name="T10" fmla="*/ 1278 w 1410"/>
                <a:gd name="T11" fmla="*/ 1172 h 2343"/>
                <a:gd name="T12" fmla="*/ 1410 w 1410"/>
                <a:gd name="T13" fmla="*/ 639 h 2343"/>
                <a:gd name="T14" fmla="*/ 915 w 1410"/>
                <a:gd name="T15" fmla="*/ 354 h 2343"/>
                <a:gd name="T16" fmla="*/ 975 w 1410"/>
                <a:gd name="T17" fmla="*/ 249 h 2343"/>
                <a:gd name="T18" fmla="*/ 1084 w 1410"/>
                <a:gd name="T19" fmla="*/ 215 h 2343"/>
                <a:gd name="T20" fmla="*/ 1004 w 1410"/>
                <a:gd name="T21" fmla="*/ 58 h 2343"/>
                <a:gd name="T22" fmla="*/ 829 w 1410"/>
                <a:gd name="T23" fmla="*/ 67 h 2343"/>
                <a:gd name="T24" fmla="*/ 853 w 1410"/>
                <a:gd name="T25" fmla="*/ 179 h 2343"/>
                <a:gd name="T26" fmla="*/ 793 w 1410"/>
                <a:gd name="T27" fmla="*/ 283 h 2343"/>
                <a:gd name="T28" fmla="*/ 303 w 1410"/>
                <a:gd name="T29" fmla="*/ 0 h 2343"/>
                <a:gd name="T30" fmla="*/ 0 w 1410"/>
                <a:gd name="T31" fmla="*/ 1172 h 2343"/>
                <a:gd name="T32" fmla="*/ 302 w 1410"/>
                <a:gd name="T33" fmla="*/ 2343 h 2343"/>
                <a:gd name="T34" fmla="*/ 713 w 1410"/>
                <a:gd name="T35" fmla="*/ 2106 h 2343"/>
                <a:gd name="T36" fmla="*/ 585 w 1410"/>
                <a:gd name="T37" fmla="*/ 2038 h 2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0" h="2343">
                  <a:moveTo>
                    <a:pt x="585" y="2038"/>
                  </a:moveTo>
                  <a:cubicBezTo>
                    <a:pt x="539" y="1959"/>
                    <a:pt x="594" y="1840"/>
                    <a:pt x="709" y="1774"/>
                  </a:cubicBezTo>
                  <a:cubicBezTo>
                    <a:pt x="823" y="1708"/>
                    <a:pt x="954" y="1719"/>
                    <a:pt x="1000" y="1799"/>
                  </a:cubicBezTo>
                  <a:cubicBezTo>
                    <a:pt x="1024" y="1841"/>
                    <a:pt x="1020" y="1894"/>
                    <a:pt x="994" y="1944"/>
                  </a:cubicBezTo>
                  <a:cubicBezTo>
                    <a:pt x="1409" y="1704"/>
                    <a:pt x="1409" y="1704"/>
                    <a:pt x="1409" y="1704"/>
                  </a:cubicBezTo>
                  <a:cubicBezTo>
                    <a:pt x="1325" y="1545"/>
                    <a:pt x="1278" y="1364"/>
                    <a:pt x="1278" y="1172"/>
                  </a:cubicBezTo>
                  <a:cubicBezTo>
                    <a:pt x="1278" y="979"/>
                    <a:pt x="1326" y="798"/>
                    <a:pt x="1410" y="639"/>
                  </a:cubicBezTo>
                  <a:cubicBezTo>
                    <a:pt x="915" y="354"/>
                    <a:pt x="915" y="354"/>
                    <a:pt x="915" y="354"/>
                  </a:cubicBezTo>
                  <a:cubicBezTo>
                    <a:pt x="975" y="249"/>
                    <a:pt x="975" y="249"/>
                    <a:pt x="975" y="249"/>
                  </a:cubicBezTo>
                  <a:cubicBezTo>
                    <a:pt x="1023" y="258"/>
                    <a:pt x="1066" y="246"/>
                    <a:pt x="1084" y="215"/>
                  </a:cubicBezTo>
                  <a:cubicBezTo>
                    <a:pt x="1110" y="169"/>
                    <a:pt x="1075" y="99"/>
                    <a:pt x="1004" y="58"/>
                  </a:cubicBezTo>
                  <a:cubicBezTo>
                    <a:pt x="934" y="17"/>
                    <a:pt x="855" y="22"/>
                    <a:pt x="829" y="67"/>
                  </a:cubicBezTo>
                  <a:cubicBezTo>
                    <a:pt x="810" y="99"/>
                    <a:pt x="822" y="142"/>
                    <a:pt x="853" y="179"/>
                  </a:cubicBezTo>
                  <a:cubicBezTo>
                    <a:pt x="793" y="283"/>
                    <a:pt x="793" y="283"/>
                    <a:pt x="793" y="283"/>
                  </a:cubicBezTo>
                  <a:cubicBezTo>
                    <a:pt x="303" y="0"/>
                    <a:pt x="303" y="0"/>
                    <a:pt x="303" y="0"/>
                  </a:cubicBezTo>
                  <a:cubicBezTo>
                    <a:pt x="110" y="347"/>
                    <a:pt x="0" y="747"/>
                    <a:pt x="0" y="1172"/>
                  </a:cubicBezTo>
                  <a:cubicBezTo>
                    <a:pt x="0" y="1597"/>
                    <a:pt x="109" y="1996"/>
                    <a:pt x="302" y="2343"/>
                  </a:cubicBezTo>
                  <a:cubicBezTo>
                    <a:pt x="713" y="2106"/>
                    <a:pt x="713" y="2106"/>
                    <a:pt x="713" y="2106"/>
                  </a:cubicBezTo>
                  <a:cubicBezTo>
                    <a:pt x="657" y="2103"/>
                    <a:pt x="609" y="2080"/>
                    <a:pt x="585" y="20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626"/>
                </a:solidFill>
                <a:effectLst/>
                <a:uLnTx/>
                <a:uFillTx/>
                <a:latin typeface="Century Gothic" panose="020B0502020202020204" pitchFamily="34" charset="0"/>
                <a:ea typeface="+mn-ea"/>
                <a:cs typeface="Roboto"/>
              </a:endParaRPr>
            </a:p>
          </p:txBody>
        </p:sp>
        <p:sp>
          <p:nvSpPr>
            <p:cNvPr id="9" name="Freeform 47">
              <a:extLst>
                <a:ext uri="{FF2B5EF4-FFF2-40B4-BE49-F238E27FC236}">
                  <a16:creationId xmlns:a16="http://schemas.microsoft.com/office/drawing/2014/main" id="{9C08CA72-F2AB-26D8-24E1-B8AD97C0902D}"/>
                </a:ext>
              </a:extLst>
            </p:cNvPr>
            <p:cNvSpPr/>
            <p:nvPr/>
          </p:nvSpPr>
          <p:spPr bwMode="auto">
            <a:xfrm>
              <a:off x="3506429" y="4510007"/>
              <a:ext cx="2534968" cy="2189632"/>
            </a:xfrm>
            <a:custGeom>
              <a:avLst/>
              <a:gdLst>
                <a:gd name="T0" fmla="*/ 1906 w 2029"/>
                <a:gd name="T1" fmla="*/ 1415 h 1812"/>
                <a:gd name="T2" fmla="*/ 1740 w 2029"/>
                <a:gd name="T3" fmla="*/ 1175 h 1812"/>
                <a:gd name="T4" fmla="*/ 1906 w 2029"/>
                <a:gd name="T5" fmla="*/ 936 h 1812"/>
                <a:gd name="T6" fmla="*/ 2029 w 2029"/>
                <a:gd name="T7" fmla="*/ 1013 h 1812"/>
                <a:gd name="T8" fmla="*/ 2029 w 2029"/>
                <a:gd name="T9" fmla="*/ 533 h 1812"/>
                <a:gd name="T10" fmla="*/ 1107 w 2029"/>
                <a:gd name="T11" fmla="*/ 0 h 1812"/>
                <a:gd name="T12" fmla="*/ 612 w 2029"/>
                <a:gd name="T13" fmla="*/ 286 h 1812"/>
                <a:gd name="T14" fmla="*/ 553 w 2029"/>
                <a:gd name="T15" fmla="*/ 182 h 1812"/>
                <a:gd name="T16" fmla="*/ 577 w 2029"/>
                <a:gd name="T17" fmla="*/ 71 h 1812"/>
                <a:gd name="T18" fmla="*/ 401 w 2029"/>
                <a:gd name="T19" fmla="*/ 61 h 1812"/>
                <a:gd name="T20" fmla="*/ 322 w 2029"/>
                <a:gd name="T21" fmla="*/ 218 h 1812"/>
                <a:gd name="T22" fmla="*/ 430 w 2029"/>
                <a:gd name="T23" fmla="*/ 253 h 1812"/>
                <a:gd name="T24" fmla="*/ 490 w 2029"/>
                <a:gd name="T25" fmla="*/ 356 h 1812"/>
                <a:gd name="T26" fmla="*/ 0 w 2029"/>
                <a:gd name="T27" fmla="*/ 639 h 1812"/>
                <a:gd name="T28" fmla="*/ 2029 w 2029"/>
                <a:gd name="T29" fmla="*/ 1812 h 1812"/>
                <a:gd name="T30" fmla="*/ 2029 w 2029"/>
                <a:gd name="T31" fmla="*/ 1338 h 1812"/>
                <a:gd name="T32" fmla="*/ 1906 w 2029"/>
                <a:gd name="T33" fmla="*/ 141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29" h="1811">
                  <a:moveTo>
                    <a:pt x="1906" y="1415"/>
                  </a:moveTo>
                  <a:cubicBezTo>
                    <a:pt x="1814" y="1415"/>
                    <a:pt x="1740" y="1308"/>
                    <a:pt x="1740" y="1175"/>
                  </a:cubicBezTo>
                  <a:cubicBezTo>
                    <a:pt x="1740" y="1043"/>
                    <a:pt x="1814" y="936"/>
                    <a:pt x="1906" y="936"/>
                  </a:cubicBezTo>
                  <a:cubicBezTo>
                    <a:pt x="1955" y="936"/>
                    <a:pt x="1998" y="966"/>
                    <a:pt x="2029" y="1013"/>
                  </a:cubicBezTo>
                  <a:cubicBezTo>
                    <a:pt x="2029" y="533"/>
                    <a:pt x="2029" y="533"/>
                    <a:pt x="2029" y="533"/>
                  </a:cubicBezTo>
                  <a:cubicBezTo>
                    <a:pt x="1640" y="519"/>
                    <a:pt x="1301" y="309"/>
                    <a:pt x="1107" y="0"/>
                  </a:cubicBezTo>
                  <a:cubicBezTo>
                    <a:pt x="612" y="286"/>
                    <a:pt x="612" y="286"/>
                    <a:pt x="612" y="286"/>
                  </a:cubicBezTo>
                  <a:cubicBezTo>
                    <a:pt x="553" y="182"/>
                    <a:pt x="553" y="182"/>
                    <a:pt x="553" y="182"/>
                  </a:cubicBezTo>
                  <a:cubicBezTo>
                    <a:pt x="584" y="145"/>
                    <a:pt x="595" y="102"/>
                    <a:pt x="577" y="71"/>
                  </a:cubicBezTo>
                  <a:cubicBezTo>
                    <a:pt x="550" y="25"/>
                    <a:pt x="472" y="21"/>
                    <a:pt x="401" y="61"/>
                  </a:cubicBezTo>
                  <a:cubicBezTo>
                    <a:pt x="331" y="102"/>
                    <a:pt x="295" y="172"/>
                    <a:pt x="322" y="218"/>
                  </a:cubicBezTo>
                  <a:cubicBezTo>
                    <a:pt x="340" y="250"/>
                    <a:pt x="382" y="262"/>
                    <a:pt x="430" y="253"/>
                  </a:cubicBezTo>
                  <a:cubicBezTo>
                    <a:pt x="490" y="356"/>
                    <a:pt x="490" y="356"/>
                    <a:pt x="490" y="356"/>
                  </a:cubicBezTo>
                  <a:cubicBezTo>
                    <a:pt x="0" y="639"/>
                    <a:pt x="0" y="639"/>
                    <a:pt x="0" y="639"/>
                  </a:cubicBezTo>
                  <a:cubicBezTo>
                    <a:pt x="415" y="1331"/>
                    <a:pt x="1167" y="1797"/>
                    <a:pt x="2029" y="1812"/>
                  </a:cubicBezTo>
                  <a:cubicBezTo>
                    <a:pt x="2029" y="1338"/>
                    <a:pt x="2029" y="1338"/>
                    <a:pt x="2029" y="1338"/>
                  </a:cubicBezTo>
                  <a:cubicBezTo>
                    <a:pt x="1998" y="1385"/>
                    <a:pt x="1955" y="1415"/>
                    <a:pt x="1906" y="1415"/>
                  </a:cubicBezTo>
                  <a:close/>
                </a:path>
              </a:pathLst>
            </a:custGeom>
            <a:solidFill>
              <a:srgbClr val="1C9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626"/>
                </a:solidFill>
                <a:effectLst/>
                <a:uLnTx/>
                <a:uFillTx/>
                <a:latin typeface="Century Gothic" panose="020B0502020202020204" pitchFamily="34" charset="0"/>
                <a:ea typeface="+mn-ea"/>
                <a:cs typeface="Roboto"/>
              </a:endParaRPr>
            </a:p>
          </p:txBody>
        </p:sp>
        <p:sp>
          <p:nvSpPr>
            <p:cNvPr id="10" name="Freeform 48">
              <a:extLst>
                <a:ext uri="{FF2B5EF4-FFF2-40B4-BE49-F238E27FC236}">
                  <a16:creationId xmlns:a16="http://schemas.microsoft.com/office/drawing/2014/main" id="{C579D5B5-6777-95DB-FCBE-0F8737EBAF2B}"/>
                </a:ext>
              </a:extLst>
            </p:cNvPr>
            <p:cNvSpPr/>
            <p:nvPr/>
          </p:nvSpPr>
          <p:spPr bwMode="auto">
            <a:xfrm>
              <a:off x="5771229" y="4510007"/>
              <a:ext cx="2914352" cy="2189632"/>
            </a:xfrm>
            <a:custGeom>
              <a:avLst/>
              <a:gdLst>
                <a:gd name="T0" fmla="*/ 1925 w 2330"/>
                <a:gd name="T1" fmla="*/ 548 h 1811"/>
                <a:gd name="T2" fmla="*/ 1634 w 2330"/>
                <a:gd name="T3" fmla="*/ 572 h 1811"/>
                <a:gd name="T4" fmla="*/ 1510 w 2330"/>
                <a:gd name="T5" fmla="*/ 308 h 1811"/>
                <a:gd name="T6" fmla="*/ 1638 w 2330"/>
                <a:gd name="T7" fmla="*/ 241 h 1811"/>
                <a:gd name="T8" fmla="*/ 1222 w 2330"/>
                <a:gd name="T9" fmla="*/ 0 h 1811"/>
                <a:gd name="T10" fmla="*/ 299 w 2330"/>
                <a:gd name="T11" fmla="*/ 532 h 1811"/>
                <a:gd name="T12" fmla="*/ 299 w 2330"/>
                <a:gd name="T13" fmla="*/ 1104 h 1811"/>
                <a:gd name="T14" fmla="*/ 180 w 2330"/>
                <a:gd name="T15" fmla="*/ 1104 h 1811"/>
                <a:gd name="T16" fmla="*/ 96 w 2330"/>
                <a:gd name="T17" fmla="*/ 1027 h 1811"/>
                <a:gd name="T18" fmla="*/ 0 w 2330"/>
                <a:gd name="T19" fmla="*/ 1174 h 1811"/>
                <a:gd name="T20" fmla="*/ 96 w 2330"/>
                <a:gd name="T21" fmla="*/ 1322 h 1811"/>
                <a:gd name="T22" fmla="*/ 180 w 2330"/>
                <a:gd name="T23" fmla="*/ 1245 h 1811"/>
                <a:gd name="T24" fmla="*/ 299 w 2330"/>
                <a:gd name="T25" fmla="*/ 1245 h 1811"/>
                <a:gd name="T26" fmla="*/ 299 w 2330"/>
                <a:gd name="T27" fmla="*/ 1811 h 1811"/>
                <a:gd name="T28" fmla="*/ 2330 w 2330"/>
                <a:gd name="T29" fmla="*/ 640 h 1811"/>
                <a:gd name="T30" fmla="*/ 1919 w 2330"/>
                <a:gd name="T31" fmla="*/ 402 h 1811"/>
                <a:gd name="T32" fmla="*/ 1925 w 2330"/>
                <a:gd name="T33" fmla="*/ 548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0" h="1811">
                  <a:moveTo>
                    <a:pt x="1925" y="548"/>
                  </a:moveTo>
                  <a:cubicBezTo>
                    <a:pt x="1879" y="627"/>
                    <a:pt x="1748" y="638"/>
                    <a:pt x="1634" y="572"/>
                  </a:cubicBezTo>
                  <a:cubicBezTo>
                    <a:pt x="1519" y="506"/>
                    <a:pt x="1463" y="388"/>
                    <a:pt x="1510" y="308"/>
                  </a:cubicBezTo>
                  <a:cubicBezTo>
                    <a:pt x="1534" y="266"/>
                    <a:pt x="1582" y="243"/>
                    <a:pt x="1638" y="241"/>
                  </a:cubicBezTo>
                  <a:cubicBezTo>
                    <a:pt x="1222" y="0"/>
                    <a:pt x="1222" y="0"/>
                    <a:pt x="1222" y="0"/>
                  </a:cubicBezTo>
                  <a:cubicBezTo>
                    <a:pt x="1028" y="310"/>
                    <a:pt x="688" y="518"/>
                    <a:pt x="299" y="532"/>
                  </a:cubicBezTo>
                  <a:cubicBezTo>
                    <a:pt x="299" y="1104"/>
                    <a:pt x="299" y="1104"/>
                    <a:pt x="299" y="1104"/>
                  </a:cubicBezTo>
                  <a:cubicBezTo>
                    <a:pt x="180" y="1104"/>
                    <a:pt x="180" y="1104"/>
                    <a:pt x="180" y="1104"/>
                  </a:cubicBezTo>
                  <a:cubicBezTo>
                    <a:pt x="164" y="1058"/>
                    <a:pt x="132" y="1027"/>
                    <a:pt x="96" y="1027"/>
                  </a:cubicBezTo>
                  <a:cubicBezTo>
                    <a:pt x="43" y="1027"/>
                    <a:pt x="0" y="1093"/>
                    <a:pt x="0" y="1174"/>
                  </a:cubicBezTo>
                  <a:cubicBezTo>
                    <a:pt x="0" y="1256"/>
                    <a:pt x="43" y="1322"/>
                    <a:pt x="96" y="1322"/>
                  </a:cubicBezTo>
                  <a:cubicBezTo>
                    <a:pt x="132" y="1322"/>
                    <a:pt x="164" y="1291"/>
                    <a:pt x="180" y="1245"/>
                  </a:cubicBezTo>
                  <a:cubicBezTo>
                    <a:pt x="299" y="1245"/>
                    <a:pt x="299" y="1245"/>
                    <a:pt x="299" y="1245"/>
                  </a:cubicBezTo>
                  <a:cubicBezTo>
                    <a:pt x="299" y="1811"/>
                    <a:pt x="299" y="1811"/>
                    <a:pt x="299" y="1811"/>
                  </a:cubicBezTo>
                  <a:cubicBezTo>
                    <a:pt x="1161" y="1796"/>
                    <a:pt x="1913" y="1331"/>
                    <a:pt x="2330" y="640"/>
                  </a:cubicBezTo>
                  <a:cubicBezTo>
                    <a:pt x="1919" y="402"/>
                    <a:pt x="1919" y="402"/>
                    <a:pt x="1919" y="402"/>
                  </a:cubicBezTo>
                  <a:cubicBezTo>
                    <a:pt x="1945" y="453"/>
                    <a:pt x="1949" y="506"/>
                    <a:pt x="1925" y="548"/>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626"/>
                </a:solidFill>
                <a:effectLst/>
                <a:uLnTx/>
                <a:uFillTx/>
                <a:latin typeface="Century Gothic" panose="020B0502020202020204" pitchFamily="34" charset="0"/>
                <a:ea typeface="+mn-ea"/>
                <a:cs typeface="Roboto"/>
              </a:endParaRPr>
            </a:p>
          </p:txBody>
        </p:sp>
        <p:sp>
          <p:nvSpPr>
            <p:cNvPr id="11" name="Freeform 49">
              <a:extLst>
                <a:ext uri="{FF2B5EF4-FFF2-40B4-BE49-F238E27FC236}">
                  <a16:creationId xmlns:a16="http://schemas.microsoft.com/office/drawing/2014/main" id="{D9BC3EDA-A2C4-6D2C-5F36-A9807695C064}"/>
                </a:ext>
              </a:extLst>
            </p:cNvPr>
            <p:cNvSpPr/>
            <p:nvPr/>
          </p:nvSpPr>
          <p:spPr bwMode="auto">
            <a:xfrm>
              <a:off x="7351990" y="2370265"/>
              <a:ext cx="1764706" cy="2827118"/>
            </a:xfrm>
            <a:custGeom>
              <a:avLst/>
              <a:gdLst>
                <a:gd name="T0" fmla="*/ 696 w 1411"/>
                <a:gd name="T1" fmla="*/ 238 h 2345"/>
                <a:gd name="T2" fmla="*/ 826 w 1411"/>
                <a:gd name="T3" fmla="*/ 306 h 2345"/>
                <a:gd name="T4" fmla="*/ 702 w 1411"/>
                <a:gd name="T5" fmla="*/ 570 h 2345"/>
                <a:gd name="T6" fmla="*/ 411 w 1411"/>
                <a:gd name="T7" fmla="*/ 545 h 2345"/>
                <a:gd name="T8" fmla="*/ 417 w 1411"/>
                <a:gd name="T9" fmla="*/ 399 h 2345"/>
                <a:gd name="T10" fmla="*/ 0 w 1411"/>
                <a:gd name="T11" fmla="*/ 640 h 2345"/>
                <a:gd name="T12" fmla="*/ 132 w 1411"/>
                <a:gd name="T13" fmla="*/ 1172 h 2345"/>
                <a:gd name="T14" fmla="*/ 0 w 1411"/>
                <a:gd name="T15" fmla="*/ 1705 h 2345"/>
                <a:gd name="T16" fmla="*/ 495 w 1411"/>
                <a:gd name="T17" fmla="*/ 1991 h 2345"/>
                <a:gd name="T18" fmla="*/ 435 w 1411"/>
                <a:gd name="T19" fmla="*/ 2095 h 2345"/>
                <a:gd name="T20" fmla="*/ 327 w 1411"/>
                <a:gd name="T21" fmla="*/ 2129 h 2345"/>
                <a:gd name="T22" fmla="*/ 406 w 1411"/>
                <a:gd name="T23" fmla="*/ 2286 h 2345"/>
                <a:gd name="T24" fmla="*/ 582 w 1411"/>
                <a:gd name="T25" fmla="*/ 2277 h 2345"/>
                <a:gd name="T26" fmla="*/ 558 w 1411"/>
                <a:gd name="T27" fmla="*/ 2165 h 2345"/>
                <a:gd name="T28" fmla="*/ 617 w 1411"/>
                <a:gd name="T29" fmla="*/ 2062 h 2345"/>
                <a:gd name="T30" fmla="*/ 1107 w 1411"/>
                <a:gd name="T31" fmla="*/ 2345 h 2345"/>
                <a:gd name="T32" fmla="*/ 1411 w 1411"/>
                <a:gd name="T33" fmla="*/ 1172 h 2345"/>
                <a:gd name="T34" fmla="*/ 1108 w 1411"/>
                <a:gd name="T35" fmla="*/ 0 h 2345"/>
                <a:gd name="T36" fmla="*/ 696 w 1411"/>
                <a:gd name="T37" fmla="*/ 238 h 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1" h="2345">
                  <a:moveTo>
                    <a:pt x="696" y="238"/>
                  </a:moveTo>
                  <a:cubicBezTo>
                    <a:pt x="753" y="240"/>
                    <a:pt x="801" y="263"/>
                    <a:pt x="826" y="306"/>
                  </a:cubicBezTo>
                  <a:cubicBezTo>
                    <a:pt x="872" y="385"/>
                    <a:pt x="816" y="504"/>
                    <a:pt x="702" y="570"/>
                  </a:cubicBezTo>
                  <a:cubicBezTo>
                    <a:pt x="587" y="636"/>
                    <a:pt x="457" y="625"/>
                    <a:pt x="411" y="545"/>
                  </a:cubicBezTo>
                  <a:cubicBezTo>
                    <a:pt x="386" y="503"/>
                    <a:pt x="391" y="450"/>
                    <a:pt x="417" y="399"/>
                  </a:cubicBezTo>
                  <a:cubicBezTo>
                    <a:pt x="0" y="640"/>
                    <a:pt x="0" y="640"/>
                    <a:pt x="0" y="640"/>
                  </a:cubicBezTo>
                  <a:cubicBezTo>
                    <a:pt x="85" y="798"/>
                    <a:pt x="132" y="980"/>
                    <a:pt x="132" y="1172"/>
                  </a:cubicBezTo>
                  <a:cubicBezTo>
                    <a:pt x="132" y="1365"/>
                    <a:pt x="84" y="1546"/>
                    <a:pt x="0" y="1705"/>
                  </a:cubicBezTo>
                  <a:cubicBezTo>
                    <a:pt x="495" y="1991"/>
                    <a:pt x="495" y="1991"/>
                    <a:pt x="495" y="1991"/>
                  </a:cubicBezTo>
                  <a:cubicBezTo>
                    <a:pt x="435" y="2095"/>
                    <a:pt x="435" y="2095"/>
                    <a:pt x="435" y="2095"/>
                  </a:cubicBezTo>
                  <a:cubicBezTo>
                    <a:pt x="387" y="2086"/>
                    <a:pt x="345" y="2098"/>
                    <a:pt x="327" y="2129"/>
                  </a:cubicBezTo>
                  <a:cubicBezTo>
                    <a:pt x="300" y="2175"/>
                    <a:pt x="336" y="2245"/>
                    <a:pt x="406" y="2286"/>
                  </a:cubicBezTo>
                  <a:cubicBezTo>
                    <a:pt x="477" y="2327"/>
                    <a:pt x="555" y="2322"/>
                    <a:pt x="582" y="2277"/>
                  </a:cubicBezTo>
                  <a:cubicBezTo>
                    <a:pt x="600" y="2245"/>
                    <a:pt x="589" y="2202"/>
                    <a:pt x="558" y="2165"/>
                  </a:cubicBezTo>
                  <a:cubicBezTo>
                    <a:pt x="617" y="2062"/>
                    <a:pt x="617" y="2062"/>
                    <a:pt x="617" y="2062"/>
                  </a:cubicBezTo>
                  <a:cubicBezTo>
                    <a:pt x="1107" y="2345"/>
                    <a:pt x="1107" y="2345"/>
                    <a:pt x="1107" y="2345"/>
                  </a:cubicBezTo>
                  <a:cubicBezTo>
                    <a:pt x="1301" y="1997"/>
                    <a:pt x="1411" y="1598"/>
                    <a:pt x="1411" y="1172"/>
                  </a:cubicBezTo>
                  <a:cubicBezTo>
                    <a:pt x="1411" y="747"/>
                    <a:pt x="1301" y="347"/>
                    <a:pt x="1108" y="0"/>
                  </a:cubicBezTo>
                  <a:lnTo>
                    <a:pt x="696" y="238"/>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626"/>
                </a:solidFill>
                <a:effectLst/>
                <a:uLnTx/>
                <a:uFillTx/>
                <a:latin typeface="Century Gothic" panose="020B0502020202020204" pitchFamily="34" charset="0"/>
                <a:ea typeface="+mn-ea"/>
                <a:cs typeface="Roboto"/>
              </a:endParaRPr>
            </a:p>
          </p:txBody>
        </p:sp>
        <p:sp>
          <p:nvSpPr>
            <p:cNvPr id="12" name="Freeform: Shape 11">
              <a:extLst>
                <a:ext uri="{FF2B5EF4-FFF2-40B4-BE49-F238E27FC236}">
                  <a16:creationId xmlns:a16="http://schemas.microsoft.com/office/drawing/2014/main" id="{B537331E-DF3E-A539-8F68-8BF86803F7B6}"/>
                </a:ext>
              </a:extLst>
            </p:cNvPr>
            <p:cNvSpPr/>
            <p:nvPr/>
          </p:nvSpPr>
          <p:spPr bwMode="auto">
            <a:xfrm>
              <a:off x="4759539" y="2492218"/>
              <a:ext cx="2672927" cy="2583214"/>
            </a:xfrm>
            <a:custGeom>
              <a:avLst/>
              <a:gdLst>
                <a:gd name="connsiteX0" fmla="*/ 783903 w 1567806"/>
                <a:gd name="connsiteY0" fmla="*/ 0 h 1571178"/>
                <a:gd name="connsiteX1" fmla="*/ 1567806 w 1567806"/>
                <a:gd name="connsiteY1" fmla="*/ 785589 h 1571178"/>
                <a:gd name="connsiteX2" fmla="*/ 783903 w 1567806"/>
                <a:gd name="connsiteY2" fmla="*/ 1571178 h 1571178"/>
                <a:gd name="connsiteX3" fmla="*/ 0 w 1567806"/>
                <a:gd name="connsiteY3" fmla="*/ 785589 h 1571178"/>
                <a:gd name="connsiteX4" fmla="*/ 783903 w 1567806"/>
                <a:gd name="connsiteY4" fmla="*/ 0 h 1571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806" h="1571178">
                  <a:moveTo>
                    <a:pt x="783903" y="0"/>
                  </a:moveTo>
                  <a:cubicBezTo>
                    <a:pt x="1216841" y="0"/>
                    <a:pt x="1567806" y="351720"/>
                    <a:pt x="1567806" y="785589"/>
                  </a:cubicBezTo>
                  <a:cubicBezTo>
                    <a:pt x="1567806" y="1219458"/>
                    <a:pt x="1216841" y="1571178"/>
                    <a:pt x="783903" y="1571178"/>
                  </a:cubicBezTo>
                  <a:cubicBezTo>
                    <a:pt x="350965" y="1571178"/>
                    <a:pt x="0" y="1219458"/>
                    <a:pt x="0" y="785589"/>
                  </a:cubicBezTo>
                  <a:cubicBezTo>
                    <a:pt x="0" y="351720"/>
                    <a:pt x="350965" y="0"/>
                    <a:pt x="783903" y="0"/>
                  </a:cubicBezTo>
                  <a:close/>
                </a:path>
              </a:pathLst>
            </a:custGeom>
            <a:solidFill>
              <a:schemeClr val="tx1"/>
            </a:solidFill>
            <a:ln w="12700">
              <a:solidFill>
                <a:schemeClr val="bg1">
                  <a:lumMod val="95000"/>
                </a:schemeClr>
              </a:solidFill>
            </a:ln>
          </p:spPr>
          <p:txBody>
            <a:bodyPr vert="horz" wrap="square" lIns="0" tIns="0" rIns="0" bIns="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Century Gothic" panose="020B0502020202020204" pitchFamily="34" charset="0"/>
                <a:ea typeface="+mn-ea"/>
                <a:cs typeface="Roboto"/>
              </a:endParaRPr>
            </a:p>
          </p:txBody>
        </p:sp>
        <p:sp>
          <p:nvSpPr>
            <p:cNvPr id="13" name="Freeform 21">
              <a:extLst>
                <a:ext uri="{FF2B5EF4-FFF2-40B4-BE49-F238E27FC236}">
                  <a16:creationId xmlns:a16="http://schemas.microsoft.com/office/drawing/2014/main" id="{AF34426D-609A-B304-6537-D9F1FBD69C5E}"/>
                </a:ext>
              </a:extLst>
            </p:cNvPr>
            <p:cNvSpPr>
              <a:spLocks noEditPoints="1"/>
            </p:cNvSpPr>
            <p:nvPr/>
          </p:nvSpPr>
          <p:spPr bwMode="auto">
            <a:xfrm>
              <a:off x="3444492" y="3297457"/>
              <a:ext cx="780216" cy="770810"/>
            </a:xfrm>
            <a:custGeom>
              <a:avLst/>
              <a:gdLst>
                <a:gd name="T0" fmla="*/ 3294 w 3908"/>
                <a:gd name="T1" fmla="*/ 1540 h 4004"/>
                <a:gd name="T2" fmla="*/ 3403 w 3908"/>
                <a:gd name="T3" fmla="*/ 2230 h 4004"/>
                <a:gd name="T4" fmla="*/ 143 w 3908"/>
                <a:gd name="T5" fmla="*/ 2230 h 4004"/>
                <a:gd name="T6" fmla="*/ 2308 w 3908"/>
                <a:gd name="T7" fmla="*/ 691 h 4004"/>
                <a:gd name="T8" fmla="*/ 2368 w 3908"/>
                <a:gd name="T9" fmla="*/ 615 h 4004"/>
                <a:gd name="T10" fmla="*/ 1773 w 3908"/>
                <a:gd name="T11" fmla="*/ 457 h 4004"/>
                <a:gd name="T12" fmla="*/ 1773 w 3908"/>
                <a:gd name="T13" fmla="*/ 4004 h 4004"/>
                <a:gd name="T14" fmla="*/ 3372 w 3908"/>
                <a:gd name="T15" fmla="*/ 1462 h 4004"/>
                <a:gd name="T16" fmla="*/ 2699 w 3908"/>
                <a:gd name="T17" fmla="*/ 1678 h 4004"/>
                <a:gd name="T18" fmla="*/ 1773 w 3908"/>
                <a:gd name="T19" fmla="*/ 3237 h 4004"/>
                <a:gd name="T20" fmla="*/ 1773 w 3908"/>
                <a:gd name="T21" fmla="*/ 1128 h 4004"/>
                <a:gd name="T22" fmla="*/ 2230 w 3908"/>
                <a:gd name="T23" fmla="*/ 1075 h 4004"/>
                <a:gd name="T24" fmla="*/ 575 w 3908"/>
                <a:gd name="T25" fmla="*/ 2183 h 4004"/>
                <a:gd name="T26" fmla="*/ 2972 w 3908"/>
                <a:gd name="T27" fmla="*/ 2183 h 4004"/>
                <a:gd name="T28" fmla="*/ 3897 w 3908"/>
                <a:gd name="T29" fmla="*/ 593 h 4004"/>
                <a:gd name="T30" fmla="*/ 3794 w 3908"/>
                <a:gd name="T31" fmla="*/ 531 h 4004"/>
                <a:gd name="T32" fmla="*/ 3426 w 3908"/>
                <a:gd name="T33" fmla="*/ 483 h 4004"/>
                <a:gd name="T34" fmla="*/ 3377 w 3908"/>
                <a:gd name="T35" fmla="*/ 114 h 4004"/>
                <a:gd name="T36" fmla="*/ 3316 w 3908"/>
                <a:gd name="T37" fmla="*/ 11 h 4004"/>
                <a:gd name="T38" fmla="*/ 3217 w 3908"/>
                <a:gd name="T39" fmla="*/ 13 h 4004"/>
                <a:gd name="T40" fmla="*/ 2487 w 3908"/>
                <a:gd name="T41" fmla="*/ 733 h 4004"/>
                <a:gd name="T42" fmla="*/ 2398 w 3908"/>
                <a:gd name="T43" fmla="*/ 948 h 4004"/>
                <a:gd name="T44" fmla="*/ 2416 w 3908"/>
                <a:gd name="T45" fmla="*/ 1417 h 4004"/>
                <a:gd name="T46" fmla="*/ 1773 w 3908"/>
                <a:gd name="T47" fmla="*/ 1607 h 4004"/>
                <a:gd name="T48" fmla="*/ 1773 w 3908"/>
                <a:gd name="T49" fmla="*/ 2758 h 4004"/>
                <a:gd name="T50" fmla="*/ 2222 w 3908"/>
                <a:gd name="T51" fmla="*/ 1823 h 4004"/>
                <a:gd name="T52" fmla="*/ 2566 w 3908"/>
                <a:gd name="T53" fmla="*/ 1510 h 4004"/>
                <a:gd name="T54" fmla="*/ 3076 w 3908"/>
                <a:gd name="T55" fmla="*/ 1485 h 4004"/>
                <a:gd name="T56" fmla="*/ 3866 w 3908"/>
                <a:gd name="T57" fmla="*/ 731 h 4004"/>
                <a:gd name="T58" fmla="*/ 3908 w 3908"/>
                <a:gd name="T59" fmla="*/ 639 h 4004"/>
                <a:gd name="T60" fmla="*/ 1773 w 3908"/>
                <a:gd name="T61" fmla="*/ 2614 h 4004"/>
                <a:gd name="T62" fmla="*/ 1773 w 3908"/>
                <a:gd name="T63" fmla="*/ 1751 h 4004"/>
                <a:gd name="T64" fmla="*/ 1722 w 3908"/>
                <a:gd name="T65" fmla="*/ 2133 h 4004"/>
                <a:gd name="T66" fmla="*/ 1825 w 3908"/>
                <a:gd name="T67" fmla="*/ 2233 h 4004"/>
                <a:gd name="T68" fmla="*/ 2205 w 3908"/>
                <a:gd name="T69" fmla="*/ 2183 h 4004"/>
                <a:gd name="T70" fmla="*/ 2542 w 3908"/>
                <a:gd name="T71" fmla="*/ 1288 h 4004"/>
                <a:gd name="T72" fmla="*/ 2556 w 3908"/>
                <a:gd name="T73" fmla="*/ 888 h 4004"/>
                <a:gd name="T74" fmla="*/ 3240 w 3908"/>
                <a:gd name="T75" fmla="*/ 184 h 4004"/>
                <a:gd name="T76" fmla="*/ 3283 w 3908"/>
                <a:gd name="T77" fmla="*/ 525 h 4004"/>
                <a:gd name="T78" fmla="*/ 3073 w 3908"/>
                <a:gd name="T79" fmla="*/ 1320 h 4004"/>
                <a:gd name="T80" fmla="*/ 2961 w 3908"/>
                <a:gd name="T81" fmla="*/ 1367 h 4004"/>
                <a:gd name="T82" fmla="*/ 3386 w 3908"/>
                <a:gd name="T83" fmla="*/ 626 h 4004"/>
                <a:gd name="T84" fmla="*/ 3725 w 3908"/>
                <a:gd name="T85" fmla="*/ 669 h 4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08" h="4004">
                  <a:moveTo>
                    <a:pt x="3372" y="1462"/>
                  </a:moveTo>
                  <a:cubicBezTo>
                    <a:pt x="3294" y="1540"/>
                    <a:pt x="3294" y="1540"/>
                    <a:pt x="3294" y="1540"/>
                  </a:cubicBezTo>
                  <a:cubicBezTo>
                    <a:pt x="3283" y="1551"/>
                    <a:pt x="3273" y="1560"/>
                    <a:pt x="3262" y="1568"/>
                  </a:cubicBezTo>
                  <a:cubicBezTo>
                    <a:pt x="3353" y="1771"/>
                    <a:pt x="3403" y="1995"/>
                    <a:pt x="3403" y="2230"/>
                  </a:cubicBezTo>
                  <a:cubicBezTo>
                    <a:pt x="3403" y="3129"/>
                    <a:pt x="2672" y="3860"/>
                    <a:pt x="1773" y="3860"/>
                  </a:cubicBezTo>
                  <a:cubicBezTo>
                    <a:pt x="875" y="3860"/>
                    <a:pt x="143" y="3129"/>
                    <a:pt x="143" y="2230"/>
                  </a:cubicBezTo>
                  <a:cubicBezTo>
                    <a:pt x="143" y="1332"/>
                    <a:pt x="875" y="601"/>
                    <a:pt x="1773" y="601"/>
                  </a:cubicBezTo>
                  <a:cubicBezTo>
                    <a:pt x="1961" y="601"/>
                    <a:pt x="2140" y="633"/>
                    <a:pt x="2308" y="691"/>
                  </a:cubicBezTo>
                  <a:cubicBezTo>
                    <a:pt x="2308" y="691"/>
                    <a:pt x="2308" y="691"/>
                    <a:pt x="2308" y="691"/>
                  </a:cubicBezTo>
                  <a:cubicBezTo>
                    <a:pt x="2324" y="666"/>
                    <a:pt x="2343" y="641"/>
                    <a:pt x="2368" y="615"/>
                  </a:cubicBezTo>
                  <a:cubicBezTo>
                    <a:pt x="2408" y="575"/>
                    <a:pt x="2408" y="575"/>
                    <a:pt x="2408" y="575"/>
                  </a:cubicBezTo>
                  <a:cubicBezTo>
                    <a:pt x="2211" y="499"/>
                    <a:pt x="1997" y="457"/>
                    <a:pt x="1773" y="457"/>
                  </a:cubicBezTo>
                  <a:cubicBezTo>
                    <a:pt x="794" y="457"/>
                    <a:pt x="0" y="1251"/>
                    <a:pt x="0" y="2230"/>
                  </a:cubicBezTo>
                  <a:cubicBezTo>
                    <a:pt x="0" y="3210"/>
                    <a:pt x="794" y="4004"/>
                    <a:pt x="1773" y="4004"/>
                  </a:cubicBezTo>
                  <a:cubicBezTo>
                    <a:pt x="2753" y="4004"/>
                    <a:pt x="3547" y="3210"/>
                    <a:pt x="3547" y="2230"/>
                  </a:cubicBezTo>
                  <a:cubicBezTo>
                    <a:pt x="3547" y="1955"/>
                    <a:pt x="3484" y="1694"/>
                    <a:pt x="3372" y="1462"/>
                  </a:cubicBezTo>
                  <a:close/>
                  <a:moveTo>
                    <a:pt x="2861" y="1678"/>
                  </a:moveTo>
                  <a:cubicBezTo>
                    <a:pt x="2699" y="1678"/>
                    <a:pt x="2699" y="1678"/>
                    <a:pt x="2699" y="1678"/>
                  </a:cubicBezTo>
                  <a:cubicBezTo>
                    <a:pt x="2781" y="1828"/>
                    <a:pt x="2828" y="2000"/>
                    <a:pt x="2828" y="2183"/>
                  </a:cubicBezTo>
                  <a:cubicBezTo>
                    <a:pt x="2828" y="2764"/>
                    <a:pt x="2355" y="3237"/>
                    <a:pt x="1773" y="3237"/>
                  </a:cubicBezTo>
                  <a:cubicBezTo>
                    <a:pt x="1192" y="3237"/>
                    <a:pt x="719" y="2764"/>
                    <a:pt x="719" y="2183"/>
                  </a:cubicBezTo>
                  <a:cubicBezTo>
                    <a:pt x="719" y="1601"/>
                    <a:pt x="1192" y="1128"/>
                    <a:pt x="1773" y="1128"/>
                  </a:cubicBezTo>
                  <a:cubicBezTo>
                    <a:pt x="1937" y="1128"/>
                    <a:pt x="2092" y="1165"/>
                    <a:pt x="2230" y="1232"/>
                  </a:cubicBezTo>
                  <a:cubicBezTo>
                    <a:pt x="2230" y="1075"/>
                    <a:pt x="2230" y="1075"/>
                    <a:pt x="2230" y="1075"/>
                  </a:cubicBezTo>
                  <a:cubicBezTo>
                    <a:pt x="2089" y="1017"/>
                    <a:pt x="1935" y="984"/>
                    <a:pt x="1773" y="984"/>
                  </a:cubicBezTo>
                  <a:cubicBezTo>
                    <a:pt x="1112" y="984"/>
                    <a:pt x="575" y="1521"/>
                    <a:pt x="575" y="2183"/>
                  </a:cubicBezTo>
                  <a:cubicBezTo>
                    <a:pt x="575" y="2844"/>
                    <a:pt x="1111" y="3381"/>
                    <a:pt x="1773" y="3381"/>
                  </a:cubicBezTo>
                  <a:cubicBezTo>
                    <a:pt x="2435" y="3381"/>
                    <a:pt x="2972" y="2844"/>
                    <a:pt x="2972" y="2183"/>
                  </a:cubicBezTo>
                  <a:cubicBezTo>
                    <a:pt x="2972" y="2002"/>
                    <a:pt x="2932" y="1831"/>
                    <a:pt x="2861" y="1678"/>
                  </a:cubicBezTo>
                  <a:close/>
                  <a:moveTo>
                    <a:pt x="3897" y="593"/>
                  </a:moveTo>
                  <a:cubicBezTo>
                    <a:pt x="3886" y="571"/>
                    <a:pt x="3868" y="556"/>
                    <a:pt x="3850" y="547"/>
                  </a:cubicBezTo>
                  <a:cubicBezTo>
                    <a:pt x="3832" y="537"/>
                    <a:pt x="3813" y="533"/>
                    <a:pt x="3794" y="531"/>
                  </a:cubicBezTo>
                  <a:cubicBezTo>
                    <a:pt x="3452" y="497"/>
                    <a:pt x="3452" y="497"/>
                    <a:pt x="3452" y="497"/>
                  </a:cubicBezTo>
                  <a:cubicBezTo>
                    <a:pt x="3445" y="496"/>
                    <a:pt x="3434" y="492"/>
                    <a:pt x="3426" y="483"/>
                  </a:cubicBezTo>
                  <a:cubicBezTo>
                    <a:pt x="3417" y="474"/>
                    <a:pt x="3412" y="463"/>
                    <a:pt x="3412" y="456"/>
                  </a:cubicBezTo>
                  <a:cubicBezTo>
                    <a:pt x="3377" y="114"/>
                    <a:pt x="3377" y="114"/>
                    <a:pt x="3377" y="114"/>
                  </a:cubicBezTo>
                  <a:cubicBezTo>
                    <a:pt x="3375" y="89"/>
                    <a:pt x="3368" y="64"/>
                    <a:pt x="3351" y="41"/>
                  </a:cubicBezTo>
                  <a:cubicBezTo>
                    <a:pt x="3342" y="29"/>
                    <a:pt x="3330" y="19"/>
                    <a:pt x="3316" y="11"/>
                  </a:cubicBezTo>
                  <a:cubicBezTo>
                    <a:pt x="3301" y="4"/>
                    <a:pt x="3285" y="0"/>
                    <a:pt x="3269" y="0"/>
                  </a:cubicBezTo>
                  <a:cubicBezTo>
                    <a:pt x="3249" y="0"/>
                    <a:pt x="3232" y="6"/>
                    <a:pt x="3217" y="13"/>
                  </a:cubicBezTo>
                  <a:cubicBezTo>
                    <a:pt x="3202" y="21"/>
                    <a:pt x="3189" y="31"/>
                    <a:pt x="3178" y="43"/>
                  </a:cubicBezTo>
                  <a:cubicBezTo>
                    <a:pt x="2487" y="733"/>
                    <a:pt x="2487" y="733"/>
                    <a:pt x="2487" y="733"/>
                  </a:cubicBezTo>
                  <a:cubicBezTo>
                    <a:pt x="2459" y="762"/>
                    <a:pt x="2439" y="796"/>
                    <a:pt x="2423" y="833"/>
                  </a:cubicBezTo>
                  <a:cubicBezTo>
                    <a:pt x="2408" y="870"/>
                    <a:pt x="2398" y="908"/>
                    <a:pt x="2398" y="948"/>
                  </a:cubicBezTo>
                  <a:cubicBezTo>
                    <a:pt x="2398" y="1343"/>
                    <a:pt x="2398" y="1343"/>
                    <a:pt x="2398" y="1343"/>
                  </a:cubicBezTo>
                  <a:cubicBezTo>
                    <a:pt x="2398" y="1370"/>
                    <a:pt x="2405" y="1395"/>
                    <a:pt x="2416" y="1417"/>
                  </a:cubicBezTo>
                  <a:cubicBezTo>
                    <a:pt x="2119" y="1724"/>
                    <a:pt x="2119" y="1724"/>
                    <a:pt x="2119" y="1724"/>
                  </a:cubicBezTo>
                  <a:cubicBezTo>
                    <a:pt x="2023" y="1651"/>
                    <a:pt x="1903" y="1607"/>
                    <a:pt x="1773" y="1607"/>
                  </a:cubicBezTo>
                  <a:cubicBezTo>
                    <a:pt x="1456" y="1607"/>
                    <a:pt x="1198" y="1865"/>
                    <a:pt x="1198" y="2183"/>
                  </a:cubicBezTo>
                  <a:cubicBezTo>
                    <a:pt x="1198" y="2500"/>
                    <a:pt x="1456" y="2758"/>
                    <a:pt x="1773" y="2758"/>
                  </a:cubicBezTo>
                  <a:cubicBezTo>
                    <a:pt x="2091" y="2758"/>
                    <a:pt x="2349" y="2500"/>
                    <a:pt x="2349" y="2183"/>
                  </a:cubicBezTo>
                  <a:cubicBezTo>
                    <a:pt x="2349" y="2047"/>
                    <a:pt x="2301" y="1922"/>
                    <a:pt x="2222" y="1823"/>
                  </a:cubicBezTo>
                  <a:cubicBezTo>
                    <a:pt x="2530" y="1506"/>
                    <a:pt x="2530" y="1506"/>
                    <a:pt x="2530" y="1506"/>
                  </a:cubicBezTo>
                  <a:cubicBezTo>
                    <a:pt x="2542" y="1509"/>
                    <a:pt x="2553" y="1510"/>
                    <a:pt x="2566" y="1510"/>
                  </a:cubicBezTo>
                  <a:cubicBezTo>
                    <a:pt x="2961" y="1510"/>
                    <a:pt x="2961" y="1510"/>
                    <a:pt x="2961" y="1510"/>
                  </a:cubicBezTo>
                  <a:cubicBezTo>
                    <a:pt x="3001" y="1510"/>
                    <a:pt x="3039" y="1500"/>
                    <a:pt x="3076" y="1485"/>
                  </a:cubicBezTo>
                  <a:cubicBezTo>
                    <a:pt x="3112" y="1470"/>
                    <a:pt x="3147" y="1450"/>
                    <a:pt x="3175" y="1421"/>
                  </a:cubicBezTo>
                  <a:cubicBezTo>
                    <a:pt x="3866" y="731"/>
                    <a:pt x="3866" y="731"/>
                    <a:pt x="3866" y="731"/>
                  </a:cubicBezTo>
                  <a:cubicBezTo>
                    <a:pt x="3877" y="719"/>
                    <a:pt x="3887" y="707"/>
                    <a:pt x="3895" y="692"/>
                  </a:cubicBezTo>
                  <a:cubicBezTo>
                    <a:pt x="3903" y="677"/>
                    <a:pt x="3908" y="659"/>
                    <a:pt x="3908" y="639"/>
                  </a:cubicBezTo>
                  <a:cubicBezTo>
                    <a:pt x="3908" y="624"/>
                    <a:pt x="3905" y="607"/>
                    <a:pt x="3897" y="593"/>
                  </a:cubicBezTo>
                  <a:close/>
                  <a:moveTo>
                    <a:pt x="1773" y="2614"/>
                  </a:moveTo>
                  <a:cubicBezTo>
                    <a:pt x="1536" y="2614"/>
                    <a:pt x="1342" y="2420"/>
                    <a:pt x="1342" y="2183"/>
                  </a:cubicBezTo>
                  <a:cubicBezTo>
                    <a:pt x="1342" y="1945"/>
                    <a:pt x="1535" y="1751"/>
                    <a:pt x="1773" y="1751"/>
                  </a:cubicBezTo>
                  <a:cubicBezTo>
                    <a:pt x="1864" y="1751"/>
                    <a:pt x="1948" y="1779"/>
                    <a:pt x="2018" y="1828"/>
                  </a:cubicBezTo>
                  <a:cubicBezTo>
                    <a:pt x="1722" y="2133"/>
                    <a:pt x="1722" y="2133"/>
                    <a:pt x="1722" y="2133"/>
                  </a:cubicBezTo>
                  <a:cubicBezTo>
                    <a:pt x="1694" y="2161"/>
                    <a:pt x="1695" y="2207"/>
                    <a:pt x="1723" y="2234"/>
                  </a:cubicBezTo>
                  <a:cubicBezTo>
                    <a:pt x="1752" y="2262"/>
                    <a:pt x="1797" y="2261"/>
                    <a:pt x="1825" y="2233"/>
                  </a:cubicBezTo>
                  <a:cubicBezTo>
                    <a:pt x="2121" y="1928"/>
                    <a:pt x="2121" y="1928"/>
                    <a:pt x="2121" y="1928"/>
                  </a:cubicBezTo>
                  <a:cubicBezTo>
                    <a:pt x="2173" y="1999"/>
                    <a:pt x="2205" y="2087"/>
                    <a:pt x="2205" y="2183"/>
                  </a:cubicBezTo>
                  <a:cubicBezTo>
                    <a:pt x="2205" y="2420"/>
                    <a:pt x="2011" y="2614"/>
                    <a:pt x="1773" y="2614"/>
                  </a:cubicBezTo>
                  <a:close/>
                  <a:moveTo>
                    <a:pt x="2542" y="1288"/>
                  </a:moveTo>
                  <a:cubicBezTo>
                    <a:pt x="2542" y="948"/>
                    <a:pt x="2542" y="948"/>
                    <a:pt x="2542" y="948"/>
                  </a:cubicBezTo>
                  <a:cubicBezTo>
                    <a:pt x="2541" y="935"/>
                    <a:pt x="2547" y="910"/>
                    <a:pt x="2556" y="888"/>
                  </a:cubicBezTo>
                  <a:cubicBezTo>
                    <a:pt x="2565" y="865"/>
                    <a:pt x="2579" y="844"/>
                    <a:pt x="2588" y="835"/>
                  </a:cubicBezTo>
                  <a:cubicBezTo>
                    <a:pt x="3240" y="184"/>
                    <a:pt x="3240" y="184"/>
                    <a:pt x="3240" y="184"/>
                  </a:cubicBezTo>
                  <a:cubicBezTo>
                    <a:pt x="3269" y="471"/>
                    <a:pt x="3269" y="471"/>
                    <a:pt x="3269" y="471"/>
                  </a:cubicBezTo>
                  <a:cubicBezTo>
                    <a:pt x="3271" y="490"/>
                    <a:pt x="3276" y="508"/>
                    <a:pt x="3283" y="525"/>
                  </a:cubicBezTo>
                  <a:lnTo>
                    <a:pt x="2542" y="1288"/>
                  </a:lnTo>
                  <a:close/>
                  <a:moveTo>
                    <a:pt x="3073" y="1320"/>
                  </a:moveTo>
                  <a:cubicBezTo>
                    <a:pt x="3064" y="1329"/>
                    <a:pt x="3043" y="1343"/>
                    <a:pt x="3021" y="1352"/>
                  </a:cubicBezTo>
                  <a:cubicBezTo>
                    <a:pt x="2998" y="1362"/>
                    <a:pt x="2973" y="1367"/>
                    <a:pt x="2961" y="1367"/>
                  </a:cubicBezTo>
                  <a:cubicBezTo>
                    <a:pt x="2666" y="1367"/>
                    <a:pt x="2666" y="1367"/>
                    <a:pt x="2666" y="1367"/>
                  </a:cubicBezTo>
                  <a:cubicBezTo>
                    <a:pt x="3386" y="626"/>
                    <a:pt x="3386" y="626"/>
                    <a:pt x="3386" y="626"/>
                  </a:cubicBezTo>
                  <a:cubicBezTo>
                    <a:pt x="3402" y="633"/>
                    <a:pt x="3419" y="638"/>
                    <a:pt x="3438" y="640"/>
                  </a:cubicBezTo>
                  <a:cubicBezTo>
                    <a:pt x="3725" y="669"/>
                    <a:pt x="3725" y="669"/>
                    <a:pt x="3725" y="669"/>
                  </a:cubicBezTo>
                  <a:lnTo>
                    <a:pt x="3073" y="132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626"/>
                </a:solidFill>
                <a:effectLst/>
                <a:uLnTx/>
                <a:uFillTx/>
                <a:latin typeface="Century Gothic" panose="020B0502020202020204" pitchFamily="34" charset="0"/>
                <a:ea typeface="+mn-ea"/>
                <a:cs typeface="Roboto"/>
              </a:endParaRPr>
            </a:p>
          </p:txBody>
        </p:sp>
        <p:sp>
          <p:nvSpPr>
            <p:cNvPr id="14" name="Freeform 22">
              <a:extLst>
                <a:ext uri="{FF2B5EF4-FFF2-40B4-BE49-F238E27FC236}">
                  <a16:creationId xmlns:a16="http://schemas.microsoft.com/office/drawing/2014/main" id="{8A2F0227-7B91-D03E-ED77-642EB8E7CA2D}"/>
                </a:ext>
              </a:extLst>
            </p:cNvPr>
            <p:cNvSpPr>
              <a:spLocks noEditPoints="1"/>
            </p:cNvSpPr>
            <p:nvPr/>
          </p:nvSpPr>
          <p:spPr bwMode="auto">
            <a:xfrm>
              <a:off x="4414062" y="5155885"/>
              <a:ext cx="792852" cy="759586"/>
            </a:xfrm>
            <a:custGeom>
              <a:avLst/>
              <a:gdLst>
                <a:gd name="T0" fmla="*/ 158 w 192"/>
                <a:gd name="T1" fmla="*/ 70 h 192"/>
                <a:gd name="T2" fmla="*/ 175 w 192"/>
                <a:gd name="T3" fmla="*/ 44 h 192"/>
                <a:gd name="T4" fmla="*/ 140 w 192"/>
                <a:gd name="T5" fmla="*/ 20 h 192"/>
                <a:gd name="T6" fmla="*/ 119 w 192"/>
                <a:gd name="T7" fmla="*/ 29 h 192"/>
                <a:gd name="T8" fmla="*/ 85 w 192"/>
                <a:gd name="T9" fmla="*/ 0 h 192"/>
                <a:gd name="T10" fmla="*/ 71 w 192"/>
                <a:gd name="T11" fmla="*/ 34 h 192"/>
                <a:gd name="T12" fmla="*/ 52 w 192"/>
                <a:gd name="T13" fmla="*/ 20 h 192"/>
                <a:gd name="T14" fmla="*/ 17 w 192"/>
                <a:gd name="T15" fmla="*/ 44 h 192"/>
                <a:gd name="T16" fmla="*/ 34 w 192"/>
                <a:gd name="T17" fmla="*/ 70 h 192"/>
                <a:gd name="T18" fmla="*/ 0 w 192"/>
                <a:gd name="T19" fmla="*/ 85 h 192"/>
                <a:gd name="T20" fmla="*/ 29 w 192"/>
                <a:gd name="T21" fmla="*/ 119 h 192"/>
                <a:gd name="T22" fmla="*/ 20 w 192"/>
                <a:gd name="T23" fmla="*/ 140 h 192"/>
                <a:gd name="T24" fmla="*/ 36 w 192"/>
                <a:gd name="T25" fmla="*/ 172 h 192"/>
                <a:gd name="T26" fmla="*/ 70 w 192"/>
                <a:gd name="T27" fmla="*/ 158 h 192"/>
                <a:gd name="T28" fmla="*/ 85 w 192"/>
                <a:gd name="T29" fmla="*/ 192 h 192"/>
                <a:gd name="T30" fmla="*/ 119 w 192"/>
                <a:gd name="T31" fmla="*/ 163 h 192"/>
                <a:gd name="T32" fmla="*/ 140 w 192"/>
                <a:gd name="T33" fmla="*/ 172 h 192"/>
                <a:gd name="T34" fmla="*/ 175 w 192"/>
                <a:gd name="T35" fmla="*/ 148 h 192"/>
                <a:gd name="T36" fmla="*/ 158 w 192"/>
                <a:gd name="T37" fmla="*/ 122 h 192"/>
                <a:gd name="T38" fmla="*/ 192 w 192"/>
                <a:gd name="T39" fmla="*/ 107 h 192"/>
                <a:gd name="T40" fmla="*/ 149 w 192"/>
                <a:gd name="T41" fmla="*/ 118 h 192"/>
                <a:gd name="T42" fmla="*/ 165 w 192"/>
                <a:gd name="T43" fmla="*/ 148 h 192"/>
                <a:gd name="T44" fmla="*/ 147 w 192"/>
                <a:gd name="T45" fmla="*/ 165 h 192"/>
                <a:gd name="T46" fmla="*/ 109 w 192"/>
                <a:gd name="T47" fmla="*/ 163 h 192"/>
                <a:gd name="T48" fmla="*/ 85 w 192"/>
                <a:gd name="T49" fmla="*/ 182 h 192"/>
                <a:gd name="T50" fmla="*/ 74 w 192"/>
                <a:gd name="T51" fmla="*/ 149 h 192"/>
                <a:gd name="T52" fmla="*/ 45 w 192"/>
                <a:gd name="T53" fmla="*/ 165 h 192"/>
                <a:gd name="T54" fmla="*/ 27 w 192"/>
                <a:gd name="T55" fmla="*/ 148 h 192"/>
                <a:gd name="T56" fmla="*/ 43 w 192"/>
                <a:gd name="T57" fmla="*/ 118 h 192"/>
                <a:gd name="T58" fmla="*/ 10 w 192"/>
                <a:gd name="T59" fmla="*/ 107 h 192"/>
                <a:gd name="T60" fmla="*/ 29 w 192"/>
                <a:gd name="T61" fmla="*/ 84 h 192"/>
                <a:gd name="T62" fmla="*/ 27 w 192"/>
                <a:gd name="T63" fmla="*/ 45 h 192"/>
                <a:gd name="T64" fmla="*/ 43 w 192"/>
                <a:gd name="T65" fmla="*/ 27 h 192"/>
                <a:gd name="T66" fmla="*/ 74 w 192"/>
                <a:gd name="T67" fmla="*/ 43 h 192"/>
                <a:gd name="T68" fmla="*/ 85 w 192"/>
                <a:gd name="T69" fmla="*/ 10 h 192"/>
                <a:gd name="T70" fmla="*/ 109 w 192"/>
                <a:gd name="T71" fmla="*/ 29 h 192"/>
                <a:gd name="T72" fmla="*/ 147 w 192"/>
                <a:gd name="T73" fmla="*/ 27 h 192"/>
                <a:gd name="T74" fmla="*/ 165 w 192"/>
                <a:gd name="T75" fmla="*/ 45 h 192"/>
                <a:gd name="T76" fmla="*/ 163 w 192"/>
                <a:gd name="T77" fmla="*/ 84 h 192"/>
                <a:gd name="T78" fmla="*/ 182 w 192"/>
                <a:gd name="T79" fmla="*/ 107 h 192"/>
                <a:gd name="T80" fmla="*/ 149 w 192"/>
                <a:gd name="T81" fmla="*/ 118 h 192"/>
                <a:gd name="T82" fmla="*/ 96 w 192"/>
                <a:gd name="T83" fmla="*/ 129 h 192"/>
                <a:gd name="T84" fmla="*/ 96 w 192"/>
                <a:gd name="T85" fmla="*/ 119 h 192"/>
                <a:gd name="T86" fmla="*/ 119 w 192"/>
                <a:gd name="T87"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 h="192">
                  <a:moveTo>
                    <a:pt x="181" y="74"/>
                  </a:moveTo>
                  <a:cubicBezTo>
                    <a:pt x="163" y="74"/>
                    <a:pt x="163" y="74"/>
                    <a:pt x="163" y="74"/>
                  </a:cubicBezTo>
                  <a:cubicBezTo>
                    <a:pt x="161" y="74"/>
                    <a:pt x="159" y="72"/>
                    <a:pt x="158" y="70"/>
                  </a:cubicBezTo>
                  <a:cubicBezTo>
                    <a:pt x="158" y="68"/>
                    <a:pt x="158" y="66"/>
                    <a:pt x="160" y="64"/>
                  </a:cubicBezTo>
                  <a:cubicBezTo>
                    <a:pt x="172" y="52"/>
                    <a:pt x="172" y="52"/>
                    <a:pt x="172" y="52"/>
                  </a:cubicBezTo>
                  <a:cubicBezTo>
                    <a:pt x="174" y="50"/>
                    <a:pt x="175" y="47"/>
                    <a:pt x="175" y="44"/>
                  </a:cubicBezTo>
                  <a:cubicBezTo>
                    <a:pt x="175" y="41"/>
                    <a:pt x="174" y="38"/>
                    <a:pt x="172" y="36"/>
                  </a:cubicBezTo>
                  <a:cubicBezTo>
                    <a:pt x="156" y="20"/>
                    <a:pt x="156" y="20"/>
                    <a:pt x="156" y="20"/>
                  </a:cubicBezTo>
                  <a:cubicBezTo>
                    <a:pt x="152" y="16"/>
                    <a:pt x="144" y="16"/>
                    <a:pt x="140" y="20"/>
                  </a:cubicBezTo>
                  <a:cubicBezTo>
                    <a:pt x="128" y="33"/>
                    <a:pt x="128" y="33"/>
                    <a:pt x="128" y="33"/>
                  </a:cubicBezTo>
                  <a:cubicBezTo>
                    <a:pt x="126" y="34"/>
                    <a:pt x="124" y="35"/>
                    <a:pt x="122" y="34"/>
                  </a:cubicBezTo>
                  <a:cubicBezTo>
                    <a:pt x="120" y="33"/>
                    <a:pt x="119" y="31"/>
                    <a:pt x="119" y="29"/>
                  </a:cubicBezTo>
                  <a:cubicBezTo>
                    <a:pt x="119" y="11"/>
                    <a:pt x="119" y="11"/>
                    <a:pt x="119" y="11"/>
                  </a:cubicBezTo>
                  <a:cubicBezTo>
                    <a:pt x="119" y="5"/>
                    <a:pt x="114" y="0"/>
                    <a:pt x="107" y="0"/>
                  </a:cubicBezTo>
                  <a:cubicBezTo>
                    <a:pt x="85" y="0"/>
                    <a:pt x="85" y="0"/>
                    <a:pt x="85" y="0"/>
                  </a:cubicBezTo>
                  <a:cubicBezTo>
                    <a:pt x="79" y="0"/>
                    <a:pt x="74" y="5"/>
                    <a:pt x="74" y="11"/>
                  </a:cubicBezTo>
                  <a:cubicBezTo>
                    <a:pt x="74" y="29"/>
                    <a:pt x="74" y="29"/>
                    <a:pt x="74" y="29"/>
                  </a:cubicBezTo>
                  <a:cubicBezTo>
                    <a:pt x="74" y="31"/>
                    <a:pt x="73" y="33"/>
                    <a:pt x="71" y="34"/>
                  </a:cubicBezTo>
                  <a:cubicBezTo>
                    <a:pt x="70" y="34"/>
                    <a:pt x="69" y="34"/>
                    <a:pt x="68" y="34"/>
                  </a:cubicBezTo>
                  <a:cubicBezTo>
                    <a:pt x="67" y="34"/>
                    <a:pt x="66" y="34"/>
                    <a:pt x="65" y="33"/>
                  </a:cubicBezTo>
                  <a:cubicBezTo>
                    <a:pt x="52" y="20"/>
                    <a:pt x="52" y="20"/>
                    <a:pt x="52" y="20"/>
                  </a:cubicBezTo>
                  <a:cubicBezTo>
                    <a:pt x="48" y="16"/>
                    <a:pt x="41" y="16"/>
                    <a:pt x="36" y="20"/>
                  </a:cubicBezTo>
                  <a:cubicBezTo>
                    <a:pt x="20" y="36"/>
                    <a:pt x="20" y="36"/>
                    <a:pt x="20" y="36"/>
                  </a:cubicBezTo>
                  <a:cubicBezTo>
                    <a:pt x="18" y="38"/>
                    <a:pt x="17" y="41"/>
                    <a:pt x="17" y="44"/>
                  </a:cubicBezTo>
                  <a:cubicBezTo>
                    <a:pt x="17" y="47"/>
                    <a:pt x="18" y="50"/>
                    <a:pt x="20" y="52"/>
                  </a:cubicBezTo>
                  <a:cubicBezTo>
                    <a:pt x="33" y="65"/>
                    <a:pt x="33" y="65"/>
                    <a:pt x="33" y="65"/>
                  </a:cubicBezTo>
                  <a:cubicBezTo>
                    <a:pt x="34" y="66"/>
                    <a:pt x="35" y="68"/>
                    <a:pt x="34" y="70"/>
                  </a:cubicBezTo>
                  <a:cubicBezTo>
                    <a:pt x="33" y="72"/>
                    <a:pt x="31" y="74"/>
                    <a:pt x="29" y="74"/>
                  </a:cubicBezTo>
                  <a:cubicBezTo>
                    <a:pt x="11" y="74"/>
                    <a:pt x="11" y="74"/>
                    <a:pt x="11" y="74"/>
                  </a:cubicBezTo>
                  <a:cubicBezTo>
                    <a:pt x="5" y="74"/>
                    <a:pt x="0" y="79"/>
                    <a:pt x="0" y="85"/>
                  </a:cubicBezTo>
                  <a:cubicBezTo>
                    <a:pt x="0" y="107"/>
                    <a:pt x="0" y="107"/>
                    <a:pt x="0" y="107"/>
                  </a:cubicBezTo>
                  <a:cubicBezTo>
                    <a:pt x="0" y="114"/>
                    <a:pt x="5" y="119"/>
                    <a:pt x="11" y="119"/>
                  </a:cubicBezTo>
                  <a:cubicBezTo>
                    <a:pt x="29" y="119"/>
                    <a:pt x="29" y="119"/>
                    <a:pt x="29" y="119"/>
                  </a:cubicBezTo>
                  <a:cubicBezTo>
                    <a:pt x="31" y="119"/>
                    <a:pt x="33" y="120"/>
                    <a:pt x="34" y="122"/>
                  </a:cubicBezTo>
                  <a:cubicBezTo>
                    <a:pt x="35" y="124"/>
                    <a:pt x="34" y="126"/>
                    <a:pt x="33" y="128"/>
                  </a:cubicBezTo>
                  <a:cubicBezTo>
                    <a:pt x="20" y="140"/>
                    <a:pt x="20" y="140"/>
                    <a:pt x="20" y="140"/>
                  </a:cubicBezTo>
                  <a:cubicBezTo>
                    <a:pt x="18" y="142"/>
                    <a:pt x="17" y="145"/>
                    <a:pt x="17" y="148"/>
                  </a:cubicBezTo>
                  <a:cubicBezTo>
                    <a:pt x="17" y="151"/>
                    <a:pt x="18" y="154"/>
                    <a:pt x="20" y="156"/>
                  </a:cubicBezTo>
                  <a:cubicBezTo>
                    <a:pt x="36" y="172"/>
                    <a:pt x="36" y="172"/>
                    <a:pt x="36" y="172"/>
                  </a:cubicBezTo>
                  <a:cubicBezTo>
                    <a:pt x="40" y="176"/>
                    <a:pt x="48" y="176"/>
                    <a:pt x="52" y="172"/>
                  </a:cubicBezTo>
                  <a:cubicBezTo>
                    <a:pt x="65" y="159"/>
                    <a:pt x="65" y="159"/>
                    <a:pt x="65" y="159"/>
                  </a:cubicBezTo>
                  <a:cubicBezTo>
                    <a:pt x="66" y="158"/>
                    <a:pt x="68" y="157"/>
                    <a:pt x="70" y="158"/>
                  </a:cubicBezTo>
                  <a:cubicBezTo>
                    <a:pt x="73" y="159"/>
                    <a:pt x="74" y="161"/>
                    <a:pt x="74" y="163"/>
                  </a:cubicBezTo>
                  <a:cubicBezTo>
                    <a:pt x="74" y="181"/>
                    <a:pt x="74" y="181"/>
                    <a:pt x="74" y="181"/>
                  </a:cubicBezTo>
                  <a:cubicBezTo>
                    <a:pt x="74" y="187"/>
                    <a:pt x="79" y="192"/>
                    <a:pt x="85" y="192"/>
                  </a:cubicBezTo>
                  <a:cubicBezTo>
                    <a:pt x="107" y="192"/>
                    <a:pt x="107" y="192"/>
                    <a:pt x="107" y="192"/>
                  </a:cubicBezTo>
                  <a:cubicBezTo>
                    <a:pt x="114" y="192"/>
                    <a:pt x="119" y="187"/>
                    <a:pt x="119" y="181"/>
                  </a:cubicBezTo>
                  <a:cubicBezTo>
                    <a:pt x="119" y="163"/>
                    <a:pt x="119" y="163"/>
                    <a:pt x="119" y="163"/>
                  </a:cubicBezTo>
                  <a:cubicBezTo>
                    <a:pt x="119" y="161"/>
                    <a:pt x="120" y="159"/>
                    <a:pt x="122" y="158"/>
                  </a:cubicBezTo>
                  <a:cubicBezTo>
                    <a:pt x="124" y="157"/>
                    <a:pt x="126" y="158"/>
                    <a:pt x="128" y="159"/>
                  </a:cubicBezTo>
                  <a:cubicBezTo>
                    <a:pt x="140" y="172"/>
                    <a:pt x="140" y="172"/>
                    <a:pt x="140" y="172"/>
                  </a:cubicBezTo>
                  <a:cubicBezTo>
                    <a:pt x="144" y="176"/>
                    <a:pt x="152" y="176"/>
                    <a:pt x="156" y="172"/>
                  </a:cubicBezTo>
                  <a:cubicBezTo>
                    <a:pt x="172" y="156"/>
                    <a:pt x="172" y="156"/>
                    <a:pt x="172" y="156"/>
                  </a:cubicBezTo>
                  <a:cubicBezTo>
                    <a:pt x="174" y="154"/>
                    <a:pt x="175" y="151"/>
                    <a:pt x="175" y="148"/>
                  </a:cubicBezTo>
                  <a:cubicBezTo>
                    <a:pt x="175" y="145"/>
                    <a:pt x="174" y="142"/>
                    <a:pt x="172" y="140"/>
                  </a:cubicBezTo>
                  <a:cubicBezTo>
                    <a:pt x="160" y="128"/>
                    <a:pt x="160" y="128"/>
                    <a:pt x="160" y="128"/>
                  </a:cubicBezTo>
                  <a:cubicBezTo>
                    <a:pt x="158" y="126"/>
                    <a:pt x="158" y="124"/>
                    <a:pt x="158" y="122"/>
                  </a:cubicBezTo>
                  <a:cubicBezTo>
                    <a:pt x="159" y="120"/>
                    <a:pt x="161" y="119"/>
                    <a:pt x="163" y="119"/>
                  </a:cubicBezTo>
                  <a:cubicBezTo>
                    <a:pt x="181" y="119"/>
                    <a:pt x="181" y="119"/>
                    <a:pt x="181" y="119"/>
                  </a:cubicBezTo>
                  <a:cubicBezTo>
                    <a:pt x="187" y="119"/>
                    <a:pt x="192" y="114"/>
                    <a:pt x="192" y="107"/>
                  </a:cubicBezTo>
                  <a:cubicBezTo>
                    <a:pt x="192" y="85"/>
                    <a:pt x="192" y="85"/>
                    <a:pt x="192" y="85"/>
                  </a:cubicBezTo>
                  <a:cubicBezTo>
                    <a:pt x="192" y="79"/>
                    <a:pt x="187" y="74"/>
                    <a:pt x="181" y="74"/>
                  </a:cubicBezTo>
                  <a:close/>
                  <a:moveTo>
                    <a:pt x="149" y="118"/>
                  </a:moveTo>
                  <a:cubicBezTo>
                    <a:pt x="147" y="124"/>
                    <a:pt x="148" y="130"/>
                    <a:pt x="152" y="135"/>
                  </a:cubicBezTo>
                  <a:cubicBezTo>
                    <a:pt x="165" y="147"/>
                    <a:pt x="165" y="147"/>
                    <a:pt x="165" y="147"/>
                  </a:cubicBezTo>
                  <a:cubicBezTo>
                    <a:pt x="165" y="147"/>
                    <a:pt x="165" y="148"/>
                    <a:pt x="165" y="148"/>
                  </a:cubicBezTo>
                  <a:cubicBezTo>
                    <a:pt x="165" y="148"/>
                    <a:pt x="165" y="149"/>
                    <a:pt x="165" y="149"/>
                  </a:cubicBezTo>
                  <a:cubicBezTo>
                    <a:pt x="149" y="165"/>
                    <a:pt x="149" y="165"/>
                    <a:pt x="149" y="165"/>
                  </a:cubicBezTo>
                  <a:cubicBezTo>
                    <a:pt x="148" y="166"/>
                    <a:pt x="148" y="165"/>
                    <a:pt x="147" y="165"/>
                  </a:cubicBezTo>
                  <a:cubicBezTo>
                    <a:pt x="135" y="152"/>
                    <a:pt x="135" y="152"/>
                    <a:pt x="135" y="152"/>
                  </a:cubicBezTo>
                  <a:cubicBezTo>
                    <a:pt x="130" y="148"/>
                    <a:pt x="124" y="147"/>
                    <a:pt x="118" y="149"/>
                  </a:cubicBezTo>
                  <a:cubicBezTo>
                    <a:pt x="112" y="151"/>
                    <a:pt x="109" y="157"/>
                    <a:pt x="109" y="163"/>
                  </a:cubicBezTo>
                  <a:cubicBezTo>
                    <a:pt x="109" y="181"/>
                    <a:pt x="109" y="181"/>
                    <a:pt x="109" y="181"/>
                  </a:cubicBezTo>
                  <a:cubicBezTo>
                    <a:pt x="109" y="181"/>
                    <a:pt x="108" y="182"/>
                    <a:pt x="107" y="182"/>
                  </a:cubicBezTo>
                  <a:cubicBezTo>
                    <a:pt x="85" y="182"/>
                    <a:pt x="85" y="182"/>
                    <a:pt x="85" y="182"/>
                  </a:cubicBezTo>
                  <a:cubicBezTo>
                    <a:pt x="84" y="182"/>
                    <a:pt x="84" y="181"/>
                    <a:pt x="84" y="181"/>
                  </a:cubicBezTo>
                  <a:cubicBezTo>
                    <a:pt x="84" y="163"/>
                    <a:pt x="84" y="163"/>
                    <a:pt x="84" y="163"/>
                  </a:cubicBezTo>
                  <a:cubicBezTo>
                    <a:pt x="84" y="157"/>
                    <a:pt x="80" y="151"/>
                    <a:pt x="74" y="149"/>
                  </a:cubicBezTo>
                  <a:cubicBezTo>
                    <a:pt x="72" y="148"/>
                    <a:pt x="70" y="148"/>
                    <a:pt x="68" y="148"/>
                  </a:cubicBezTo>
                  <a:cubicBezTo>
                    <a:pt x="64" y="148"/>
                    <a:pt x="60" y="149"/>
                    <a:pt x="58" y="152"/>
                  </a:cubicBezTo>
                  <a:cubicBezTo>
                    <a:pt x="45" y="165"/>
                    <a:pt x="45" y="165"/>
                    <a:pt x="45" y="165"/>
                  </a:cubicBezTo>
                  <a:cubicBezTo>
                    <a:pt x="45" y="165"/>
                    <a:pt x="44" y="165"/>
                    <a:pt x="43" y="165"/>
                  </a:cubicBezTo>
                  <a:cubicBezTo>
                    <a:pt x="27" y="149"/>
                    <a:pt x="27" y="149"/>
                    <a:pt x="27" y="149"/>
                  </a:cubicBezTo>
                  <a:cubicBezTo>
                    <a:pt x="27" y="149"/>
                    <a:pt x="27" y="148"/>
                    <a:pt x="27" y="148"/>
                  </a:cubicBezTo>
                  <a:cubicBezTo>
                    <a:pt x="27" y="148"/>
                    <a:pt x="27" y="147"/>
                    <a:pt x="27" y="147"/>
                  </a:cubicBezTo>
                  <a:cubicBezTo>
                    <a:pt x="40" y="135"/>
                    <a:pt x="40" y="135"/>
                    <a:pt x="40" y="135"/>
                  </a:cubicBezTo>
                  <a:cubicBezTo>
                    <a:pt x="44" y="130"/>
                    <a:pt x="46" y="124"/>
                    <a:pt x="43" y="118"/>
                  </a:cubicBezTo>
                  <a:cubicBezTo>
                    <a:pt x="41" y="112"/>
                    <a:pt x="35" y="109"/>
                    <a:pt x="29" y="109"/>
                  </a:cubicBezTo>
                  <a:cubicBezTo>
                    <a:pt x="11" y="109"/>
                    <a:pt x="11" y="109"/>
                    <a:pt x="11" y="109"/>
                  </a:cubicBezTo>
                  <a:cubicBezTo>
                    <a:pt x="11" y="109"/>
                    <a:pt x="10" y="108"/>
                    <a:pt x="10" y="107"/>
                  </a:cubicBezTo>
                  <a:cubicBezTo>
                    <a:pt x="10" y="85"/>
                    <a:pt x="10" y="85"/>
                    <a:pt x="10" y="85"/>
                  </a:cubicBezTo>
                  <a:cubicBezTo>
                    <a:pt x="10" y="84"/>
                    <a:pt x="11" y="84"/>
                    <a:pt x="11" y="84"/>
                  </a:cubicBezTo>
                  <a:cubicBezTo>
                    <a:pt x="29" y="84"/>
                    <a:pt x="29" y="84"/>
                    <a:pt x="29" y="84"/>
                  </a:cubicBezTo>
                  <a:cubicBezTo>
                    <a:pt x="35" y="84"/>
                    <a:pt x="41" y="80"/>
                    <a:pt x="43" y="74"/>
                  </a:cubicBezTo>
                  <a:cubicBezTo>
                    <a:pt x="46" y="68"/>
                    <a:pt x="44" y="62"/>
                    <a:pt x="40" y="57"/>
                  </a:cubicBezTo>
                  <a:cubicBezTo>
                    <a:pt x="27" y="45"/>
                    <a:pt x="27" y="45"/>
                    <a:pt x="27" y="45"/>
                  </a:cubicBezTo>
                  <a:cubicBezTo>
                    <a:pt x="27" y="45"/>
                    <a:pt x="27" y="44"/>
                    <a:pt x="27" y="44"/>
                  </a:cubicBezTo>
                  <a:cubicBezTo>
                    <a:pt x="27" y="44"/>
                    <a:pt x="27" y="43"/>
                    <a:pt x="27" y="43"/>
                  </a:cubicBezTo>
                  <a:cubicBezTo>
                    <a:pt x="43" y="27"/>
                    <a:pt x="43" y="27"/>
                    <a:pt x="43" y="27"/>
                  </a:cubicBezTo>
                  <a:cubicBezTo>
                    <a:pt x="44" y="27"/>
                    <a:pt x="45" y="27"/>
                    <a:pt x="45" y="27"/>
                  </a:cubicBezTo>
                  <a:cubicBezTo>
                    <a:pt x="58" y="40"/>
                    <a:pt x="58" y="40"/>
                    <a:pt x="58" y="40"/>
                  </a:cubicBezTo>
                  <a:cubicBezTo>
                    <a:pt x="62" y="44"/>
                    <a:pt x="68" y="45"/>
                    <a:pt x="74" y="43"/>
                  </a:cubicBezTo>
                  <a:cubicBezTo>
                    <a:pt x="80" y="40"/>
                    <a:pt x="84" y="35"/>
                    <a:pt x="84" y="29"/>
                  </a:cubicBezTo>
                  <a:cubicBezTo>
                    <a:pt x="84" y="11"/>
                    <a:pt x="84" y="11"/>
                    <a:pt x="84" y="11"/>
                  </a:cubicBezTo>
                  <a:cubicBezTo>
                    <a:pt x="84" y="10"/>
                    <a:pt x="84" y="10"/>
                    <a:pt x="85" y="10"/>
                  </a:cubicBezTo>
                  <a:cubicBezTo>
                    <a:pt x="107" y="10"/>
                    <a:pt x="107" y="10"/>
                    <a:pt x="107" y="10"/>
                  </a:cubicBezTo>
                  <a:cubicBezTo>
                    <a:pt x="108" y="10"/>
                    <a:pt x="109" y="10"/>
                    <a:pt x="109" y="11"/>
                  </a:cubicBezTo>
                  <a:cubicBezTo>
                    <a:pt x="109" y="29"/>
                    <a:pt x="109" y="29"/>
                    <a:pt x="109" y="29"/>
                  </a:cubicBezTo>
                  <a:cubicBezTo>
                    <a:pt x="109" y="35"/>
                    <a:pt x="112" y="40"/>
                    <a:pt x="118" y="43"/>
                  </a:cubicBezTo>
                  <a:cubicBezTo>
                    <a:pt x="124" y="45"/>
                    <a:pt x="131" y="44"/>
                    <a:pt x="135" y="40"/>
                  </a:cubicBezTo>
                  <a:cubicBezTo>
                    <a:pt x="147" y="27"/>
                    <a:pt x="147" y="27"/>
                    <a:pt x="147" y="27"/>
                  </a:cubicBezTo>
                  <a:cubicBezTo>
                    <a:pt x="148" y="27"/>
                    <a:pt x="148" y="26"/>
                    <a:pt x="149" y="27"/>
                  </a:cubicBezTo>
                  <a:cubicBezTo>
                    <a:pt x="165" y="43"/>
                    <a:pt x="165" y="43"/>
                    <a:pt x="165" y="43"/>
                  </a:cubicBezTo>
                  <a:cubicBezTo>
                    <a:pt x="166" y="44"/>
                    <a:pt x="166" y="44"/>
                    <a:pt x="165" y="45"/>
                  </a:cubicBezTo>
                  <a:cubicBezTo>
                    <a:pt x="152" y="57"/>
                    <a:pt x="152" y="57"/>
                    <a:pt x="152" y="57"/>
                  </a:cubicBezTo>
                  <a:cubicBezTo>
                    <a:pt x="148" y="62"/>
                    <a:pt x="147" y="68"/>
                    <a:pt x="149" y="74"/>
                  </a:cubicBezTo>
                  <a:cubicBezTo>
                    <a:pt x="152" y="80"/>
                    <a:pt x="157" y="84"/>
                    <a:pt x="163" y="84"/>
                  </a:cubicBezTo>
                  <a:cubicBezTo>
                    <a:pt x="181" y="84"/>
                    <a:pt x="181" y="84"/>
                    <a:pt x="181" y="84"/>
                  </a:cubicBezTo>
                  <a:cubicBezTo>
                    <a:pt x="182" y="84"/>
                    <a:pt x="182" y="84"/>
                    <a:pt x="182" y="85"/>
                  </a:cubicBezTo>
                  <a:cubicBezTo>
                    <a:pt x="182" y="107"/>
                    <a:pt x="182" y="107"/>
                    <a:pt x="182" y="107"/>
                  </a:cubicBezTo>
                  <a:cubicBezTo>
                    <a:pt x="182" y="108"/>
                    <a:pt x="182" y="109"/>
                    <a:pt x="181" y="109"/>
                  </a:cubicBezTo>
                  <a:cubicBezTo>
                    <a:pt x="163" y="109"/>
                    <a:pt x="163" y="109"/>
                    <a:pt x="163" y="109"/>
                  </a:cubicBezTo>
                  <a:cubicBezTo>
                    <a:pt x="157" y="109"/>
                    <a:pt x="152" y="112"/>
                    <a:pt x="149" y="118"/>
                  </a:cubicBezTo>
                  <a:close/>
                  <a:moveTo>
                    <a:pt x="96" y="63"/>
                  </a:moveTo>
                  <a:cubicBezTo>
                    <a:pt x="78" y="63"/>
                    <a:pt x="63" y="78"/>
                    <a:pt x="63" y="96"/>
                  </a:cubicBezTo>
                  <a:cubicBezTo>
                    <a:pt x="63" y="114"/>
                    <a:pt x="78" y="129"/>
                    <a:pt x="96" y="129"/>
                  </a:cubicBezTo>
                  <a:cubicBezTo>
                    <a:pt x="114" y="129"/>
                    <a:pt x="129" y="114"/>
                    <a:pt x="129" y="96"/>
                  </a:cubicBezTo>
                  <a:cubicBezTo>
                    <a:pt x="129" y="78"/>
                    <a:pt x="114" y="63"/>
                    <a:pt x="96" y="63"/>
                  </a:cubicBezTo>
                  <a:close/>
                  <a:moveTo>
                    <a:pt x="96" y="119"/>
                  </a:moveTo>
                  <a:cubicBezTo>
                    <a:pt x="83" y="119"/>
                    <a:pt x="73" y="109"/>
                    <a:pt x="73" y="96"/>
                  </a:cubicBezTo>
                  <a:cubicBezTo>
                    <a:pt x="73" y="83"/>
                    <a:pt x="83" y="73"/>
                    <a:pt x="96" y="73"/>
                  </a:cubicBezTo>
                  <a:cubicBezTo>
                    <a:pt x="109" y="73"/>
                    <a:pt x="119" y="83"/>
                    <a:pt x="119" y="96"/>
                  </a:cubicBezTo>
                  <a:cubicBezTo>
                    <a:pt x="119" y="109"/>
                    <a:pt x="109" y="119"/>
                    <a:pt x="96" y="11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626"/>
                </a:solidFill>
                <a:effectLst/>
                <a:uLnTx/>
                <a:uFillTx/>
                <a:latin typeface="Century Gothic" panose="020B0502020202020204" pitchFamily="34" charset="0"/>
                <a:ea typeface="+mn-ea"/>
                <a:cs typeface="Roboto"/>
              </a:endParaRPr>
            </a:p>
          </p:txBody>
        </p:sp>
        <p:sp>
          <p:nvSpPr>
            <p:cNvPr id="15" name="Freeform 23">
              <a:extLst>
                <a:ext uri="{FF2B5EF4-FFF2-40B4-BE49-F238E27FC236}">
                  <a16:creationId xmlns:a16="http://schemas.microsoft.com/office/drawing/2014/main" id="{CCAE7E84-C392-B10C-C3C1-8407A02326EA}"/>
                </a:ext>
              </a:extLst>
            </p:cNvPr>
            <p:cNvSpPr>
              <a:spLocks noEditPoints="1"/>
            </p:cNvSpPr>
            <p:nvPr/>
          </p:nvSpPr>
          <p:spPr bwMode="auto">
            <a:xfrm>
              <a:off x="4739177" y="1407597"/>
              <a:ext cx="667992" cy="830277"/>
            </a:xfrm>
            <a:custGeom>
              <a:avLst/>
              <a:gdLst>
                <a:gd name="T0" fmla="*/ 103 w 151"/>
                <a:gd name="T1" fmla="*/ 123 h 196"/>
                <a:gd name="T2" fmla="*/ 100 w 151"/>
                <a:gd name="T3" fmla="*/ 107 h 196"/>
                <a:gd name="T4" fmla="*/ 111 w 151"/>
                <a:gd name="T5" fmla="*/ 85 h 196"/>
                <a:gd name="T6" fmla="*/ 119 w 151"/>
                <a:gd name="T7" fmla="*/ 60 h 196"/>
                <a:gd name="T8" fmla="*/ 116 w 151"/>
                <a:gd name="T9" fmla="*/ 34 h 196"/>
                <a:gd name="T10" fmla="*/ 76 w 151"/>
                <a:gd name="T11" fmla="*/ 0 h 196"/>
                <a:gd name="T12" fmla="*/ 35 w 151"/>
                <a:gd name="T13" fmla="*/ 34 h 196"/>
                <a:gd name="T14" fmla="*/ 32 w 151"/>
                <a:gd name="T15" fmla="*/ 60 h 196"/>
                <a:gd name="T16" fmla="*/ 37 w 151"/>
                <a:gd name="T17" fmla="*/ 83 h 196"/>
                <a:gd name="T18" fmla="*/ 48 w 151"/>
                <a:gd name="T19" fmla="*/ 117 h 196"/>
                <a:gd name="T20" fmla="*/ 16 w 151"/>
                <a:gd name="T21" fmla="*/ 138 h 196"/>
                <a:gd name="T22" fmla="*/ 0 w 151"/>
                <a:gd name="T23" fmla="*/ 176 h 196"/>
                <a:gd name="T24" fmla="*/ 151 w 151"/>
                <a:gd name="T25" fmla="*/ 176 h 196"/>
                <a:gd name="T26" fmla="*/ 134 w 151"/>
                <a:gd name="T27" fmla="*/ 139 h 196"/>
                <a:gd name="T28" fmla="*/ 58 w 151"/>
                <a:gd name="T29" fmla="*/ 103 h 196"/>
                <a:gd name="T30" fmla="*/ 46 w 151"/>
                <a:gd name="T31" fmla="*/ 80 h 196"/>
                <a:gd name="T32" fmla="*/ 44 w 151"/>
                <a:gd name="T33" fmla="*/ 77 h 196"/>
                <a:gd name="T34" fmla="*/ 42 w 151"/>
                <a:gd name="T35" fmla="*/ 60 h 196"/>
                <a:gd name="T36" fmla="*/ 45 w 151"/>
                <a:gd name="T37" fmla="*/ 55 h 196"/>
                <a:gd name="T38" fmla="*/ 45 w 151"/>
                <a:gd name="T39" fmla="*/ 33 h 196"/>
                <a:gd name="T40" fmla="*/ 76 w 151"/>
                <a:gd name="T41" fmla="*/ 10 h 196"/>
                <a:gd name="T42" fmla="*/ 106 w 151"/>
                <a:gd name="T43" fmla="*/ 34 h 196"/>
                <a:gd name="T44" fmla="*/ 108 w 151"/>
                <a:gd name="T45" fmla="*/ 56 h 196"/>
                <a:gd name="T46" fmla="*/ 110 w 151"/>
                <a:gd name="T47" fmla="*/ 73 h 196"/>
                <a:gd name="T48" fmla="*/ 104 w 151"/>
                <a:gd name="T49" fmla="*/ 78 h 196"/>
                <a:gd name="T50" fmla="*/ 94 w 151"/>
                <a:gd name="T51" fmla="*/ 98 h 196"/>
                <a:gd name="T52" fmla="*/ 90 w 151"/>
                <a:gd name="T53" fmla="*/ 103 h 196"/>
                <a:gd name="T54" fmla="*/ 99 w 151"/>
                <a:gd name="T55" fmla="*/ 132 h 196"/>
                <a:gd name="T56" fmla="*/ 142 w 151"/>
                <a:gd name="T57" fmla="*/ 166 h 196"/>
                <a:gd name="T58" fmla="*/ 76 w 151"/>
                <a:gd name="T59" fmla="*/ 187 h 196"/>
                <a:gd name="T60" fmla="*/ 9 w 151"/>
                <a:gd name="T61" fmla="*/ 165 h 196"/>
                <a:gd name="T62" fmla="*/ 49 w 151"/>
                <a:gd name="T63" fmla="*/ 13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196">
                  <a:moveTo>
                    <a:pt x="134" y="139"/>
                  </a:moveTo>
                  <a:cubicBezTo>
                    <a:pt x="103" y="123"/>
                    <a:pt x="103" y="123"/>
                    <a:pt x="103" y="123"/>
                  </a:cubicBezTo>
                  <a:cubicBezTo>
                    <a:pt x="101" y="122"/>
                    <a:pt x="100" y="119"/>
                    <a:pt x="100" y="117"/>
                  </a:cubicBezTo>
                  <a:cubicBezTo>
                    <a:pt x="100" y="107"/>
                    <a:pt x="100" y="107"/>
                    <a:pt x="100" y="107"/>
                  </a:cubicBezTo>
                  <a:cubicBezTo>
                    <a:pt x="100" y="106"/>
                    <a:pt x="101" y="105"/>
                    <a:pt x="102" y="104"/>
                  </a:cubicBezTo>
                  <a:cubicBezTo>
                    <a:pt x="106" y="98"/>
                    <a:pt x="109" y="92"/>
                    <a:pt x="111" y="85"/>
                  </a:cubicBezTo>
                  <a:cubicBezTo>
                    <a:pt x="116" y="83"/>
                    <a:pt x="119" y="78"/>
                    <a:pt x="119" y="73"/>
                  </a:cubicBezTo>
                  <a:cubicBezTo>
                    <a:pt x="119" y="60"/>
                    <a:pt x="119" y="60"/>
                    <a:pt x="119" y="60"/>
                  </a:cubicBezTo>
                  <a:cubicBezTo>
                    <a:pt x="119" y="56"/>
                    <a:pt x="118" y="53"/>
                    <a:pt x="116" y="51"/>
                  </a:cubicBezTo>
                  <a:cubicBezTo>
                    <a:pt x="116" y="34"/>
                    <a:pt x="116" y="34"/>
                    <a:pt x="116" y="34"/>
                  </a:cubicBezTo>
                  <a:cubicBezTo>
                    <a:pt x="116" y="31"/>
                    <a:pt x="116" y="21"/>
                    <a:pt x="109" y="12"/>
                  </a:cubicBezTo>
                  <a:cubicBezTo>
                    <a:pt x="102" y="4"/>
                    <a:pt x="91" y="0"/>
                    <a:pt x="76" y="0"/>
                  </a:cubicBezTo>
                  <a:cubicBezTo>
                    <a:pt x="61" y="0"/>
                    <a:pt x="50" y="4"/>
                    <a:pt x="43" y="12"/>
                  </a:cubicBezTo>
                  <a:cubicBezTo>
                    <a:pt x="35" y="21"/>
                    <a:pt x="35" y="31"/>
                    <a:pt x="35" y="34"/>
                  </a:cubicBezTo>
                  <a:cubicBezTo>
                    <a:pt x="35" y="51"/>
                    <a:pt x="35" y="51"/>
                    <a:pt x="35" y="51"/>
                  </a:cubicBezTo>
                  <a:cubicBezTo>
                    <a:pt x="33" y="53"/>
                    <a:pt x="32" y="57"/>
                    <a:pt x="32" y="60"/>
                  </a:cubicBezTo>
                  <a:cubicBezTo>
                    <a:pt x="32" y="73"/>
                    <a:pt x="32" y="73"/>
                    <a:pt x="32" y="73"/>
                  </a:cubicBezTo>
                  <a:cubicBezTo>
                    <a:pt x="32" y="77"/>
                    <a:pt x="34" y="81"/>
                    <a:pt x="37" y="83"/>
                  </a:cubicBezTo>
                  <a:cubicBezTo>
                    <a:pt x="40" y="94"/>
                    <a:pt x="45" y="102"/>
                    <a:pt x="48" y="107"/>
                  </a:cubicBezTo>
                  <a:cubicBezTo>
                    <a:pt x="48" y="117"/>
                    <a:pt x="48" y="117"/>
                    <a:pt x="48" y="117"/>
                  </a:cubicBezTo>
                  <a:cubicBezTo>
                    <a:pt x="48" y="119"/>
                    <a:pt x="47" y="122"/>
                    <a:pt x="45" y="123"/>
                  </a:cubicBezTo>
                  <a:cubicBezTo>
                    <a:pt x="16" y="138"/>
                    <a:pt x="16" y="138"/>
                    <a:pt x="16" y="138"/>
                  </a:cubicBezTo>
                  <a:cubicBezTo>
                    <a:pt x="6" y="144"/>
                    <a:pt x="0" y="154"/>
                    <a:pt x="0" y="165"/>
                  </a:cubicBezTo>
                  <a:cubicBezTo>
                    <a:pt x="0" y="176"/>
                    <a:pt x="0" y="176"/>
                    <a:pt x="0" y="176"/>
                  </a:cubicBezTo>
                  <a:cubicBezTo>
                    <a:pt x="0" y="196"/>
                    <a:pt x="73" y="196"/>
                    <a:pt x="76" y="196"/>
                  </a:cubicBezTo>
                  <a:cubicBezTo>
                    <a:pt x="79" y="196"/>
                    <a:pt x="151" y="196"/>
                    <a:pt x="151" y="176"/>
                  </a:cubicBezTo>
                  <a:cubicBezTo>
                    <a:pt x="151" y="166"/>
                    <a:pt x="151" y="166"/>
                    <a:pt x="151" y="166"/>
                  </a:cubicBezTo>
                  <a:cubicBezTo>
                    <a:pt x="151" y="154"/>
                    <a:pt x="145" y="144"/>
                    <a:pt x="134" y="139"/>
                  </a:cubicBezTo>
                  <a:close/>
                  <a:moveTo>
                    <a:pt x="58" y="117"/>
                  </a:moveTo>
                  <a:cubicBezTo>
                    <a:pt x="58" y="103"/>
                    <a:pt x="58" y="103"/>
                    <a:pt x="58" y="103"/>
                  </a:cubicBezTo>
                  <a:cubicBezTo>
                    <a:pt x="57" y="102"/>
                    <a:pt x="57" y="102"/>
                    <a:pt x="57" y="102"/>
                  </a:cubicBezTo>
                  <a:cubicBezTo>
                    <a:pt x="57" y="102"/>
                    <a:pt x="49" y="92"/>
                    <a:pt x="46" y="80"/>
                  </a:cubicBezTo>
                  <a:cubicBezTo>
                    <a:pt x="46" y="78"/>
                    <a:pt x="46" y="78"/>
                    <a:pt x="46" y="78"/>
                  </a:cubicBezTo>
                  <a:cubicBezTo>
                    <a:pt x="44" y="77"/>
                    <a:pt x="44" y="77"/>
                    <a:pt x="44" y="77"/>
                  </a:cubicBezTo>
                  <a:cubicBezTo>
                    <a:pt x="42" y="76"/>
                    <a:pt x="42" y="74"/>
                    <a:pt x="42" y="73"/>
                  </a:cubicBezTo>
                  <a:cubicBezTo>
                    <a:pt x="42" y="60"/>
                    <a:pt x="42" y="60"/>
                    <a:pt x="42" y="60"/>
                  </a:cubicBezTo>
                  <a:cubicBezTo>
                    <a:pt x="42" y="58"/>
                    <a:pt x="42" y="57"/>
                    <a:pt x="43" y="56"/>
                  </a:cubicBezTo>
                  <a:cubicBezTo>
                    <a:pt x="45" y="55"/>
                    <a:pt x="45" y="55"/>
                    <a:pt x="45" y="55"/>
                  </a:cubicBezTo>
                  <a:cubicBezTo>
                    <a:pt x="45" y="33"/>
                    <a:pt x="45" y="33"/>
                    <a:pt x="45" y="33"/>
                  </a:cubicBezTo>
                  <a:cubicBezTo>
                    <a:pt x="45" y="33"/>
                    <a:pt x="45" y="33"/>
                    <a:pt x="45" y="33"/>
                  </a:cubicBezTo>
                  <a:cubicBezTo>
                    <a:pt x="45" y="31"/>
                    <a:pt x="45" y="24"/>
                    <a:pt x="50" y="18"/>
                  </a:cubicBezTo>
                  <a:cubicBezTo>
                    <a:pt x="55" y="13"/>
                    <a:pt x="63" y="10"/>
                    <a:pt x="76" y="10"/>
                  </a:cubicBezTo>
                  <a:cubicBezTo>
                    <a:pt x="88" y="10"/>
                    <a:pt x="97" y="13"/>
                    <a:pt x="102" y="18"/>
                  </a:cubicBezTo>
                  <a:cubicBezTo>
                    <a:pt x="107" y="24"/>
                    <a:pt x="106" y="32"/>
                    <a:pt x="106" y="34"/>
                  </a:cubicBezTo>
                  <a:cubicBezTo>
                    <a:pt x="106" y="55"/>
                    <a:pt x="106" y="55"/>
                    <a:pt x="106" y="55"/>
                  </a:cubicBezTo>
                  <a:cubicBezTo>
                    <a:pt x="108" y="56"/>
                    <a:pt x="108" y="56"/>
                    <a:pt x="108" y="56"/>
                  </a:cubicBezTo>
                  <a:cubicBezTo>
                    <a:pt x="109" y="57"/>
                    <a:pt x="110" y="58"/>
                    <a:pt x="110" y="60"/>
                  </a:cubicBezTo>
                  <a:cubicBezTo>
                    <a:pt x="110" y="73"/>
                    <a:pt x="110" y="73"/>
                    <a:pt x="110" y="73"/>
                  </a:cubicBezTo>
                  <a:cubicBezTo>
                    <a:pt x="110" y="75"/>
                    <a:pt x="108" y="77"/>
                    <a:pt x="106" y="77"/>
                  </a:cubicBezTo>
                  <a:cubicBezTo>
                    <a:pt x="104" y="78"/>
                    <a:pt x="104" y="78"/>
                    <a:pt x="104" y="78"/>
                  </a:cubicBezTo>
                  <a:cubicBezTo>
                    <a:pt x="103" y="80"/>
                    <a:pt x="103" y="80"/>
                    <a:pt x="103" y="80"/>
                  </a:cubicBezTo>
                  <a:cubicBezTo>
                    <a:pt x="101" y="87"/>
                    <a:pt x="98" y="93"/>
                    <a:pt x="94" y="98"/>
                  </a:cubicBezTo>
                  <a:cubicBezTo>
                    <a:pt x="93" y="100"/>
                    <a:pt x="92" y="101"/>
                    <a:pt x="91" y="102"/>
                  </a:cubicBezTo>
                  <a:cubicBezTo>
                    <a:pt x="90" y="103"/>
                    <a:pt x="90" y="103"/>
                    <a:pt x="90" y="103"/>
                  </a:cubicBezTo>
                  <a:cubicBezTo>
                    <a:pt x="90" y="117"/>
                    <a:pt x="90" y="117"/>
                    <a:pt x="90" y="117"/>
                  </a:cubicBezTo>
                  <a:cubicBezTo>
                    <a:pt x="90" y="123"/>
                    <a:pt x="94" y="129"/>
                    <a:pt x="99" y="132"/>
                  </a:cubicBezTo>
                  <a:cubicBezTo>
                    <a:pt x="130" y="147"/>
                    <a:pt x="130" y="147"/>
                    <a:pt x="130" y="147"/>
                  </a:cubicBezTo>
                  <a:cubicBezTo>
                    <a:pt x="137" y="151"/>
                    <a:pt x="142" y="158"/>
                    <a:pt x="142" y="166"/>
                  </a:cubicBezTo>
                  <a:cubicBezTo>
                    <a:pt x="142" y="176"/>
                    <a:pt x="142" y="176"/>
                    <a:pt x="142" y="176"/>
                  </a:cubicBezTo>
                  <a:cubicBezTo>
                    <a:pt x="141" y="178"/>
                    <a:pt x="120" y="187"/>
                    <a:pt x="76" y="187"/>
                  </a:cubicBezTo>
                  <a:cubicBezTo>
                    <a:pt x="31" y="187"/>
                    <a:pt x="10" y="178"/>
                    <a:pt x="9" y="176"/>
                  </a:cubicBezTo>
                  <a:cubicBezTo>
                    <a:pt x="9" y="165"/>
                    <a:pt x="9" y="165"/>
                    <a:pt x="9" y="165"/>
                  </a:cubicBezTo>
                  <a:cubicBezTo>
                    <a:pt x="9" y="158"/>
                    <a:pt x="14" y="150"/>
                    <a:pt x="20" y="147"/>
                  </a:cubicBezTo>
                  <a:cubicBezTo>
                    <a:pt x="49" y="131"/>
                    <a:pt x="49" y="131"/>
                    <a:pt x="49" y="131"/>
                  </a:cubicBezTo>
                  <a:cubicBezTo>
                    <a:pt x="54" y="128"/>
                    <a:pt x="58" y="123"/>
                    <a:pt x="58" y="11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626"/>
                </a:solidFill>
                <a:effectLst/>
                <a:uLnTx/>
                <a:uFillTx/>
                <a:latin typeface="Century Gothic" panose="020B0502020202020204" pitchFamily="34" charset="0"/>
                <a:ea typeface="+mn-ea"/>
                <a:cs typeface="Roboto"/>
              </a:endParaRPr>
            </a:p>
          </p:txBody>
        </p:sp>
        <p:sp>
          <p:nvSpPr>
            <p:cNvPr id="16" name="Freeform 25">
              <a:extLst>
                <a:ext uri="{FF2B5EF4-FFF2-40B4-BE49-F238E27FC236}">
                  <a16:creationId xmlns:a16="http://schemas.microsoft.com/office/drawing/2014/main" id="{E928FFDC-F647-D175-EBBA-00260671B205}"/>
                </a:ext>
              </a:extLst>
            </p:cNvPr>
            <p:cNvSpPr>
              <a:spLocks noEditPoints="1"/>
            </p:cNvSpPr>
            <p:nvPr/>
          </p:nvSpPr>
          <p:spPr bwMode="auto">
            <a:xfrm>
              <a:off x="6960257" y="1625593"/>
              <a:ext cx="676290" cy="657517"/>
            </a:xfrm>
            <a:custGeom>
              <a:avLst/>
              <a:gdLst>
                <a:gd name="T0" fmla="*/ 5586 w 13670"/>
                <a:gd name="T1" fmla="*/ 8048 h 13780"/>
                <a:gd name="T2" fmla="*/ 5202 w 13670"/>
                <a:gd name="T3" fmla="*/ 13396 h 13780"/>
                <a:gd name="T4" fmla="*/ 8116 w 13670"/>
                <a:gd name="T5" fmla="*/ 13780 h 13780"/>
                <a:gd name="T6" fmla="*/ 8499 w 13670"/>
                <a:gd name="T7" fmla="*/ 8431 h 13780"/>
                <a:gd name="T8" fmla="*/ 7733 w 13670"/>
                <a:gd name="T9" fmla="*/ 13013 h 13780"/>
                <a:gd name="T10" fmla="*/ 5969 w 13670"/>
                <a:gd name="T11" fmla="*/ 8815 h 13780"/>
                <a:gd name="T12" fmla="*/ 7733 w 13670"/>
                <a:gd name="T13" fmla="*/ 13013 h 13780"/>
                <a:gd name="T14" fmla="*/ 10589 w 13670"/>
                <a:gd name="T15" fmla="*/ 5038 h 13780"/>
                <a:gd name="T16" fmla="*/ 10205 w 13670"/>
                <a:gd name="T17" fmla="*/ 13396 h 13780"/>
                <a:gd name="T18" fmla="*/ 13138 w 13670"/>
                <a:gd name="T19" fmla="*/ 13780 h 13780"/>
                <a:gd name="T20" fmla="*/ 13522 w 13670"/>
                <a:gd name="T21" fmla="*/ 5421 h 13780"/>
                <a:gd name="T22" fmla="*/ 12755 w 13670"/>
                <a:gd name="T23" fmla="*/ 13013 h 13780"/>
                <a:gd name="T24" fmla="*/ 10972 w 13670"/>
                <a:gd name="T25" fmla="*/ 5805 h 13780"/>
                <a:gd name="T26" fmla="*/ 12755 w 13670"/>
                <a:gd name="T27" fmla="*/ 13013 h 13780"/>
                <a:gd name="T28" fmla="*/ 563 w 13670"/>
                <a:gd name="T29" fmla="*/ 9907 h 13780"/>
                <a:gd name="T30" fmla="*/ 180 w 13670"/>
                <a:gd name="T31" fmla="*/ 13396 h 13780"/>
                <a:gd name="T32" fmla="*/ 3113 w 13670"/>
                <a:gd name="T33" fmla="*/ 13780 h 13780"/>
                <a:gd name="T34" fmla="*/ 3496 w 13670"/>
                <a:gd name="T35" fmla="*/ 10291 h 13780"/>
                <a:gd name="T36" fmla="*/ 2729 w 13670"/>
                <a:gd name="T37" fmla="*/ 13013 h 13780"/>
                <a:gd name="T38" fmla="*/ 946 w 13670"/>
                <a:gd name="T39" fmla="*/ 10674 h 13780"/>
                <a:gd name="T40" fmla="*/ 2729 w 13670"/>
                <a:gd name="T41" fmla="*/ 13013 h 13780"/>
                <a:gd name="T42" fmla="*/ 13311 w 13670"/>
                <a:gd name="T43" fmla="*/ 265 h 13780"/>
                <a:gd name="T44" fmla="*/ 9410 w 13670"/>
                <a:gd name="T45" fmla="*/ 370 h 13780"/>
                <a:gd name="T46" fmla="*/ 12234 w 13670"/>
                <a:gd name="T47" fmla="*/ 950 h 13780"/>
                <a:gd name="T48" fmla="*/ 4224 w 13670"/>
                <a:gd name="T49" fmla="*/ 1779 h 13780"/>
                <a:gd name="T50" fmla="*/ 160 w 13670"/>
                <a:gd name="T51" fmla="*/ 5211 h 13780"/>
                <a:gd name="T52" fmla="*/ 429 w 13670"/>
                <a:gd name="T53" fmla="*/ 5882 h 13780"/>
                <a:gd name="T54" fmla="*/ 4014 w 13670"/>
                <a:gd name="T55" fmla="*/ 2584 h 13780"/>
                <a:gd name="T56" fmla="*/ 7924 w 13670"/>
                <a:gd name="T57" fmla="*/ 5287 h 13780"/>
                <a:gd name="T58" fmla="*/ 12640 w 13670"/>
                <a:gd name="T59" fmla="*/ 3850 h 13780"/>
                <a:gd name="T60" fmla="*/ 13023 w 13670"/>
                <a:gd name="T61" fmla="*/ 4252 h 13780"/>
                <a:gd name="T62" fmla="*/ 13656 w 13670"/>
                <a:gd name="T63" fmla="*/ 667 h 13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69" h="13780">
                  <a:moveTo>
                    <a:pt x="8116" y="8048"/>
                  </a:moveTo>
                  <a:cubicBezTo>
                    <a:pt x="5586" y="8048"/>
                    <a:pt x="5586" y="8048"/>
                    <a:pt x="5586" y="8048"/>
                  </a:cubicBezTo>
                  <a:cubicBezTo>
                    <a:pt x="5374" y="8048"/>
                    <a:pt x="5202" y="8219"/>
                    <a:pt x="5202" y="8431"/>
                  </a:cubicBezTo>
                  <a:cubicBezTo>
                    <a:pt x="5202" y="13396"/>
                    <a:pt x="5202" y="13396"/>
                    <a:pt x="5202" y="13396"/>
                  </a:cubicBezTo>
                  <a:cubicBezTo>
                    <a:pt x="5202" y="13608"/>
                    <a:pt x="5374" y="13780"/>
                    <a:pt x="5586" y="13780"/>
                  </a:cubicBezTo>
                  <a:cubicBezTo>
                    <a:pt x="8116" y="13780"/>
                    <a:pt x="8116" y="13780"/>
                    <a:pt x="8116" y="13780"/>
                  </a:cubicBezTo>
                  <a:cubicBezTo>
                    <a:pt x="8328" y="13780"/>
                    <a:pt x="8499" y="13608"/>
                    <a:pt x="8499" y="13396"/>
                  </a:cubicBezTo>
                  <a:cubicBezTo>
                    <a:pt x="8499" y="8431"/>
                    <a:pt x="8499" y="8431"/>
                    <a:pt x="8499" y="8431"/>
                  </a:cubicBezTo>
                  <a:cubicBezTo>
                    <a:pt x="8499" y="8219"/>
                    <a:pt x="8328" y="8048"/>
                    <a:pt x="8116" y="8048"/>
                  </a:cubicBezTo>
                  <a:close/>
                  <a:moveTo>
                    <a:pt x="7733" y="13013"/>
                  </a:moveTo>
                  <a:cubicBezTo>
                    <a:pt x="5969" y="13013"/>
                    <a:pt x="5969" y="13013"/>
                    <a:pt x="5969" y="13013"/>
                  </a:cubicBezTo>
                  <a:cubicBezTo>
                    <a:pt x="5969" y="8815"/>
                    <a:pt x="5969" y="8815"/>
                    <a:pt x="5969" y="8815"/>
                  </a:cubicBezTo>
                  <a:cubicBezTo>
                    <a:pt x="7733" y="8815"/>
                    <a:pt x="7733" y="8815"/>
                    <a:pt x="7733" y="8815"/>
                  </a:cubicBezTo>
                  <a:lnTo>
                    <a:pt x="7733" y="13013"/>
                  </a:lnTo>
                  <a:close/>
                  <a:moveTo>
                    <a:pt x="13138" y="5038"/>
                  </a:moveTo>
                  <a:cubicBezTo>
                    <a:pt x="10589" y="5038"/>
                    <a:pt x="10589" y="5038"/>
                    <a:pt x="10589" y="5038"/>
                  </a:cubicBezTo>
                  <a:cubicBezTo>
                    <a:pt x="10377" y="5038"/>
                    <a:pt x="10205" y="5210"/>
                    <a:pt x="10205" y="5421"/>
                  </a:cubicBezTo>
                  <a:cubicBezTo>
                    <a:pt x="10205" y="13396"/>
                    <a:pt x="10205" y="13396"/>
                    <a:pt x="10205" y="13396"/>
                  </a:cubicBezTo>
                  <a:cubicBezTo>
                    <a:pt x="10205" y="13608"/>
                    <a:pt x="10377" y="13780"/>
                    <a:pt x="10589" y="13780"/>
                  </a:cubicBezTo>
                  <a:cubicBezTo>
                    <a:pt x="13138" y="13780"/>
                    <a:pt x="13138" y="13780"/>
                    <a:pt x="13138" y="13780"/>
                  </a:cubicBezTo>
                  <a:cubicBezTo>
                    <a:pt x="13350" y="13780"/>
                    <a:pt x="13522" y="13608"/>
                    <a:pt x="13522" y="13396"/>
                  </a:cubicBezTo>
                  <a:cubicBezTo>
                    <a:pt x="13522" y="5421"/>
                    <a:pt x="13522" y="5421"/>
                    <a:pt x="13522" y="5421"/>
                  </a:cubicBezTo>
                  <a:cubicBezTo>
                    <a:pt x="13522" y="5210"/>
                    <a:pt x="13350" y="5038"/>
                    <a:pt x="13138" y="5038"/>
                  </a:cubicBezTo>
                  <a:close/>
                  <a:moveTo>
                    <a:pt x="12755" y="13013"/>
                  </a:moveTo>
                  <a:cubicBezTo>
                    <a:pt x="10972" y="13013"/>
                    <a:pt x="10972" y="13013"/>
                    <a:pt x="10972" y="13013"/>
                  </a:cubicBezTo>
                  <a:cubicBezTo>
                    <a:pt x="10972" y="5805"/>
                    <a:pt x="10972" y="5805"/>
                    <a:pt x="10972" y="5805"/>
                  </a:cubicBezTo>
                  <a:cubicBezTo>
                    <a:pt x="12755" y="5805"/>
                    <a:pt x="12755" y="5805"/>
                    <a:pt x="12755" y="5805"/>
                  </a:cubicBezTo>
                  <a:lnTo>
                    <a:pt x="12755" y="13013"/>
                  </a:lnTo>
                  <a:close/>
                  <a:moveTo>
                    <a:pt x="3113" y="9907"/>
                  </a:moveTo>
                  <a:cubicBezTo>
                    <a:pt x="563" y="9907"/>
                    <a:pt x="563" y="9907"/>
                    <a:pt x="563" y="9907"/>
                  </a:cubicBezTo>
                  <a:cubicBezTo>
                    <a:pt x="351" y="9907"/>
                    <a:pt x="180" y="10079"/>
                    <a:pt x="180" y="10291"/>
                  </a:cubicBezTo>
                  <a:cubicBezTo>
                    <a:pt x="180" y="13396"/>
                    <a:pt x="180" y="13396"/>
                    <a:pt x="180" y="13396"/>
                  </a:cubicBezTo>
                  <a:cubicBezTo>
                    <a:pt x="180" y="13608"/>
                    <a:pt x="351" y="13780"/>
                    <a:pt x="563" y="13780"/>
                  </a:cubicBezTo>
                  <a:cubicBezTo>
                    <a:pt x="3113" y="13780"/>
                    <a:pt x="3113" y="13780"/>
                    <a:pt x="3113" y="13780"/>
                  </a:cubicBezTo>
                  <a:cubicBezTo>
                    <a:pt x="3324" y="13780"/>
                    <a:pt x="3496" y="13608"/>
                    <a:pt x="3496" y="13396"/>
                  </a:cubicBezTo>
                  <a:cubicBezTo>
                    <a:pt x="3496" y="10291"/>
                    <a:pt x="3496" y="10291"/>
                    <a:pt x="3496" y="10291"/>
                  </a:cubicBezTo>
                  <a:cubicBezTo>
                    <a:pt x="3496" y="10079"/>
                    <a:pt x="3324" y="9907"/>
                    <a:pt x="3113" y="9907"/>
                  </a:cubicBezTo>
                  <a:close/>
                  <a:moveTo>
                    <a:pt x="2729" y="13013"/>
                  </a:moveTo>
                  <a:cubicBezTo>
                    <a:pt x="946" y="13013"/>
                    <a:pt x="946" y="13013"/>
                    <a:pt x="946" y="13013"/>
                  </a:cubicBezTo>
                  <a:cubicBezTo>
                    <a:pt x="946" y="10674"/>
                    <a:pt x="946" y="10674"/>
                    <a:pt x="946" y="10674"/>
                  </a:cubicBezTo>
                  <a:cubicBezTo>
                    <a:pt x="2729" y="10674"/>
                    <a:pt x="2729" y="10674"/>
                    <a:pt x="2729" y="10674"/>
                  </a:cubicBezTo>
                  <a:cubicBezTo>
                    <a:pt x="2729" y="13013"/>
                    <a:pt x="2729" y="13013"/>
                    <a:pt x="2729" y="13013"/>
                  </a:cubicBezTo>
                  <a:close/>
                  <a:moveTo>
                    <a:pt x="13560" y="399"/>
                  </a:moveTo>
                  <a:cubicBezTo>
                    <a:pt x="13502" y="319"/>
                    <a:pt x="13410" y="269"/>
                    <a:pt x="13311" y="265"/>
                  </a:cubicBezTo>
                  <a:cubicBezTo>
                    <a:pt x="9822" y="16"/>
                    <a:pt x="9822" y="16"/>
                    <a:pt x="9822" y="16"/>
                  </a:cubicBezTo>
                  <a:cubicBezTo>
                    <a:pt x="9610" y="0"/>
                    <a:pt x="9426" y="158"/>
                    <a:pt x="9410" y="370"/>
                  </a:cubicBezTo>
                  <a:cubicBezTo>
                    <a:pt x="9394" y="582"/>
                    <a:pt x="9553" y="766"/>
                    <a:pt x="9765" y="782"/>
                  </a:cubicBezTo>
                  <a:cubicBezTo>
                    <a:pt x="12234" y="950"/>
                    <a:pt x="12234" y="950"/>
                    <a:pt x="12234" y="950"/>
                  </a:cubicBezTo>
                  <a:cubicBezTo>
                    <a:pt x="7694" y="4501"/>
                    <a:pt x="7694" y="4501"/>
                    <a:pt x="7694" y="4501"/>
                  </a:cubicBezTo>
                  <a:cubicBezTo>
                    <a:pt x="4224" y="1779"/>
                    <a:pt x="4224" y="1779"/>
                    <a:pt x="4224" y="1779"/>
                  </a:cubicBezTo>
                  <a:cubicBezTo>
                    <a:pt x="4076" y="1662"/>
                    <a:pt x="3865" y="1670"/>
                    <a:pt x="3726" y="1798"/>
                  </a:cubicBezTo>
                  <a:cubicBezTo>
                    <a:pt x="160" y="5211"/>
                    <a:pt x="160" y="5211"/>
                    <a:pt x="160" y="5211"/>
                  </a:cubicBezTo>
                  <a:cubicBezTo>
                    <a:pt x="9" y="5354"/>
                    <a:pt x="0" y="5593"/>
                    <a:pt x="141" y="5747"/>
                  </a:cubicBezTo>
                  <a:cubicBezTo>
                    <a:pt x="210" y="5836"/>
                    <a:pt x="317" y="5886"/>
                    <a:pt x="429" y="5882"/>
                  </a:cubicBezTo>
                  <a:cubicBezTo>
                    <a:pt x="530" y="5880"/>
                    <a:pt x="626" y="5839"/>
                    <a:pt x="697" y="5767"/>
                  </a:cubicBezTo>
                  <a:cubicBezTo>
                    <a:pt x="4014" y="2584"/>
                    <a:pt x="4014" y="2584"/>
                    <a:pt x="4014" y="2584"/>
                  </a:cubicBezTo>
                  <a:cubicBezTo>
                    <a:pt x="7445" y="5287"/>
                    <a:pt x="7445" y="5287"/>
                    <a:pt x="7445" y="5287"/>
                  </a:cubicBezTo>
                  <a:cubicBezTo>
                    <a:pt x="7585" y="5399"/>
                    <a:pt x="7784" y="5399"/>
                    <a:pt x="7924" y="5287"/>
                  </a:cubicBezTo>
                  <a:cubicBezTo>
                    <a:pt x="12832" y="1468"/>
                    <a:pt x="12832" y="1468"/>
                    <a:pt x="12832" y="1468"/>
                  </a:cubicBezTo>
                  <a:cubicBezTo>
                    <a:pt x="12640" y="3850"/>
                    <a:pt x="12640" y="3850"/>
                    <a:pt x="12640" y="3850"/>
                  </a:cubicBezTo>
                  <a:cubicBezTo>
                    <a:pt x="12639" y="4058"/>
                    <a:pt x="12797" y="4232"/>
                    <a:pt x="13004" y="4252"/>
                  </a:cubicBezTo>
                  <a:cubicBezTo>
                    <a:pt x="13023" y="4252"/>
                    <a:pt x="13023" y="4252"/>
                    <a:pt x="13023" y="4252"/>
                  </a:cubicBezTo>
                  <a:cubicBezTo>
                    <a:pt x="13221" y="4253"/>
                    <a:pt x="13387" y="4104"/>
                    <a:pt x="13407" y="3907"/>
                  </a:cubicBezTo>
                  <a:cubicBezTo>
                    <a:pt x="13656" y="667"/>
                    <a:pt x="13656" y="667"/>
                    <a:pt x="13656" y="667"/>
                  </a:cubicBezTo>
                  <a:cubicBezTo>
                    <a:pt x="13670" y="568"/>
                    <a:pt x="13634" y="467"/>
                    <a:pt x="13560" y="39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626"/>
                </a:solidFill>
                <a:effectLst/>
                <a:uLnTx/>
                <a:uFillTx/>
                <a:latin typeface="Century Gothic" panose="020B0502020202020204" pitchFamily="34" charset="0"/>
                <a:ea typeface="+mn-ea"/>
                <a:cs typeface="Roboto"/>
              </a:endParaRPr>
            </a:p>
          </p:txBody>
        </p:sp>
        <p:sp>
          <p:nvSpPr>
            <p:cNvPr id="17" name="Freeform 10">
              <a:extLst>
                <a:ext uri="{FF2B5EF4-FFF2-40B4-BE49-F238E27FC236}">
                  <a16:creationId xmlns:a16="http://schemas.microsoft.com/office/drawing/2014/main" id="{9B65EC4D-0F17-9ED3-29B9-83E809A0A1F7}"/>
                </a:ext>
              </a:extLst>
            </p:cNvPr>
            <p:cNvSpPr>
              <a:spLocks noEditPoints="1"/>
            </p:cNvSpPr>
            <p:nvPr/>
          </p:nvSpPr>
          <p:spPr bwMode="auto">
            <a:xfrm>
              <a:off x="6578672" y="5282947"/>
              <a:ext cx="884001" cy="847869"/>
            </a:xfrm>
            <a:custGeom>
              <a:avLst/>
              <a:gdLst>
                <a:gd name="T0" fmla="*/ 5998 w 6268"/>
                <a:gd name="T1" fmla="*/ 2349 h 6234"/>
                <a:gd name="T2" fmla="*/ 5864 w 6268"/>
                <a:gd name="T3" fmla="*/ 1789 h 6234"/>
                <a:gd name="T4" fmla="*/ 5601 w 6268"/>
                <a:gd name="T5" fmla="*/ 1281 h 6234"/>
                <a:gd name="T6" fmla="*/ 5195 w 6268"/>
                <a:gd name="T7" fmla="*/ 832 h 6234"/>
                <a:gd name="T8" fmla="*/ 4675 w 6268"/>
                <a:gd name="T9" fmla="*/ 489 h 6234"/>
                <a:gd name="T10" fmla="*/ 4082 w 6268"/>
                <a:gd name="T11" fmla="*/ 293 h 6234"/>
                <a:gd name="T12" fmla="*/ 3770 w 6268"/>
                <a:gd name="T13" fmla="*/ 255 h 6234"/>
                <a:gd name="T14" fmla="*/ 4120 w 6268"/>
                <a:gd name="T15" fmla="*/ 45 h 6234"/>
                <a:gd name="T16" fmla="*/ 4723 w 6268"/>
                <a:gd name="T17" fmla="*/ 234 h 6234"/>
                <a:gd name="T18" fmla="*/ 5261 w 6268"/>
                <a:gd name="T19" fmla="*/ 558 h 6234"/>
                <a:gd name="T20" fmla="*/ 5712 w 6268"/>
                <a:gd name="T21" fmla="*/ 1007 h 6234"/>
                <a:gd name="T22" fmla="*/ 6036 w 6268"/>
                <a:gd name="T23" fmla="*/ 1548 h 6234"/>
                <a:gd name="T24" fmla="*/ 6223 w 6268"/>
                <a:gd name="T25" fmla="*/ 2146 h 6234"/>
                <a:gd name="T26" fmla="*/ 6261 w 6268"/>
                <a:gd name="T27" fmla="*/ 2654 h 6234"/>
                <a:gd name="T28" fmla="*/ 6173 w 6268"/>
                <a:gd name="T29" fmla="*/ 2741 h 6234"/>
                <a:gd name="T30" fmla="*/ 3581 w 6268"/>
                <a:gd name="T31" fmla="*/ 2727 h 6234"/>
                <a:gd name="T32" fmla="*/ 3518 w 6268"/>
                <a:gd name="T33" fmla="*/ 2621 h 6234"/>
                <a:gd name="T34" fmla="*/ 3553 w 6268"/>
                <a:gd name="T35" fmla="*/ 35 h 6234"/>
                <a:gd name="T36" fmla="*/ 3643 w 6268"/>
                <a:gd name="T37" fmla="*/ 0 h 6234"/>
                <a:gd name="T38" fmla="*/ 2346 w 6268"/>
                <a:gd name="T39" fmla="*/ 867 h 6234"/>
                <a:gd name="T40" fmla="*/ 1701 w 6268"/>
                <a:gd name="T41" fmla="*/ 1082 h 6234"/>
                <a:gd name="T42" fmla="*/ 1143 w 6268"/>
                <a:gd name="T43" fmla="*/ 1451 h 6234"/>
                <a:gd name="T44" fmla="*/ 699 w 6268"/>
                <a:gd name="T45" fmla="*/ 1947 h 6234"/>
                <a:gd name="T46" fmla="*/ 394 w 6268"/>
                <a:gd name="T47" fmla="*/ 2547 h 6234"/>
                <a:gd name="T48" fmla="*/ 257 w 6268"/>
                <a:gd name="T49" fmla="*/ 3226 h 6234"/>
                <a:gd name="T50" fmla="*/ 302 w 6268"/>
                <a:gd name="T51" fmla="*/ 3923 h 6234"/>
                <a:gd name="T52" fmla="*/ 522 w 6268"/>
                <a:gd name="T53" fmla="*/ 4558 h 6234"/>
                <a:gd name="T54" fmla="*/ 893 w 6268"/>
                <a:gd name="T55" fmla="*/ 5106 h 6234"/>
                <a:gd name="T56" fmla="*/ 1384 w 6268"/>
                <a:gd name="T57" fmla="*/ 5541 h 6234"/>
                <a:gd name="T58" fmla="*/ 1977 w 6268"/>
                <a:gd name="T59" fmla="*/ 5841 h 6234"/>
                <a:gd name="T60" fmla="*/ 2644 w 6268"/>
                <a:gd name="T61" fmla="*/ 5978 h 6234"/>
                <a:gd name="T62" fmla="*/ 3343 w 6268"/>
                <a:gd name="T63" fmla="*/ 5931 h 6234"/>
                <a:gd name="T64" fmla="*/ 3983 w 6268"/>
                <a:gd name="T65" fmla="*/ 5704 h 6234"/>
                <a:gd name="T66" fmla="*/ 4529 w 6268"/>
                <a:gd name="T67" fmla="*/ 5326 h 6234"/>
                <a:gd name="T68" fmla="*/ 4966 w 6268"/>
                <a:gd name="T69" fmla="*/ 4816 h 6234"/>
                <a:gd name="T70" fmla="*/ 5256 w 6268"/>
                <a:gd name="T71" fmla="*/ 4211 h 6234"/>
                <a:gd name="T72" fmla="*/ 5384 w 6268"/>
                <a:gd name="T73" fmla="*/ 3528 h 6234"/>
                <a:gd name="T74" fmla="*/ 2729 w 6268"/>
                <a:gd name="T75" fmla="*/ 3490 h 6234"/>
                <a:gd name="T76" fmla="*/ 2693 w 6268"/>
                <a:gd name="T77" fmla="*/ 827 h 6234"/>
                <a:gd name="T78" fmla="*/ 2854 w 6268"/>
                <a:gd name="T79" fmla="*/ 577 h 6234"/>
                <a:gd name="T80" fmla="*/ 2941 w 6268"/>
                <a:gd name="T81" fmla="*/ 664 h 6234"/>
                <a:gd name="T82" fmla="*/ 5545 w 6268"/>
                <a:gd name="T83" fmla="*/ 3282 h 6234"/>
                <a:gd name="T84" fmla="*/ 5634 w 6268"/>
                <a:gd name="T85" fmla="*/ 3372 h 6234"/>
                <a:gd name="T86" fmla="*/ 5585 w 6268"/>
                <a:gd name="T87" fmla="*/ 3951 h 6234"/>
                <a:gd name="T88" fmla="*/ 5363 w 6268"/>
                <a:gd name="T89" fmla="*/ 4624 h 6234"/>
                <a:gd name="T90" fmla="*/ 4987 w 6268"/>
                <a:gd name="T91" fmla="*/ 5213 h 6234"/>
                <a:gd name="T92" fmla="*/ 4484 w 6268"/>
                <a:gd name="T93" fmla="*/ 5688 h 6234"/>
                <a:gd name="T94" fmla="*/ 3874 w 6268"/>
                <a:gd name="T95" fmla="*/ 6030 h 6234"/>
                <a:gd name="T96" fmla="*/ 3185 w 6268"/>
                <a:gd name="T97" fmla="*/ 6212 h 6234"/>
                <a:gd name="T98" fmla="*/ 2452 w 6268"/>
                <a:gd name="T99" fmla="*/ 6212 h 6234"/>
                <a:gd name="T100" fmla="*/ 1762 w 6268"/>
                <a:gd name="T101" fmla="*/ 6030 h 6234"/>
                <a:gd name="T102" fmla="*/ 1153 w 6268"/>
                <a:gd name="T103" fmla="*/ 5688 h 6234"/>
                <a:gd name="T104" fmla="*/ 652 w 6268"/>
                <a:gd name="T105" fmla="*/ 5213 h 6234"/>
                <a:gd name="T106" fmla="*/ 276 w 6268"/>
                <a:gd name="T107" fmla="*/ 4624 h 6234"/>
                <a:gd name="T108" fmla="*/ 52 w 6268"/>
                <a:gd name="T109" fmla="*/ 3951 h 6234"/>
                <a:gd name="T110" fmla="*/ 5 w 6268"/>
                <a:gd name="T111" fmla="*/ 3218 h 6234"/>
                <a:gd name="T112" fmla="*/ 142 w 6268"/>
                <a:gd name="T113" fmla="*/ 2510 h 6234"/>
                <a:gd name="T114" fmla="*/ 446 w 6268"/>
                <a:gd name="T115" fmla="*/ 1874 h 6234"/>
                <a:gd name="T116" fmla="*/ 888 w 6268"/>
                <a:gd name="T117" fmla="*/ 1342 h 6234"/>
                <a:gd name="T118" fmla="*/ 1446 w 6268"/>
                <a:gd name="T119" fmla="*/ 929 h 6234"/>
                <a:gd name="T120" fmla="*/ 2098 w 6268"/>
                <a:gd name="T121" fmla="*/ 666 h 6234"/>
                <a:gd name="T122" fmla="*/ 2818 w 6268"/>
                <a:gd name="T123" fmla="*/ 572 h 6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68" h="6234">
                  <a:moveTo>
                    <a:pt x="3770" y="255"/>
                  </a:moveTo>
                  <a:lnTo>
                    <a:pt x="3770" y="2495"/>
                  </a:lnTo>
                  <a:lnTo>
                    <a:pt x="6012" y="2495"/>
                  </a:lnTo>
                  <a:lnTo>
                    <a:pt x="5998" y="2349"/>
                  </a:lnTo>
                  <a:lnTo>
                    <a:pt x="5977" y="2207"/>
                  </a:lnTo>
                  <a:lnTo>
                    <a:pt x="5949" y="2065"/>
                  </a:lnTo>
                  <a:lnTo>
                    <a:pt x="5911" y="1928"/>
                  </a:lnTo>
                  <a:lnTo>
                    <a:pt x="5864" y="1789"/>
                  </a:lnTo>
                  <a:lnTo>
                    <a:pt x="5812" y="1656"/>
                  </a:lnTo>
                  <a:lnTo>
                    <a:pt x="5748" y="1529"/>
                  </a:lnTo>
                  <a:lnTo>
                    <a:pt x="5677" y="1404"/>
                  </a:lnTo>
                  <a:lnTo>
                    <a:pt x="5601" y="1281"/>
                  </a:lnTo>
                  <a:lnTo>
                    <a:pt x="5514" y="1163"/>
                  </a:lnTo>
                  <a:lnTo>
                    <a:pt x="5422" y="1052"/>
                  </a:lnTo>
                  <a:lnTo>
                    <a:pt x="5311" y="938"/>
                  </a:lnTo>
                  <a:lnTo>
                    <a:pt x="5195" y="832"/>
                  </a:lnTo>
                  <a:lnTo>
                    <a:pt x="5072" y="733"/>
                  </a:lnTo>
                  <a:lnTo>
                    <a:pt x="4947" y="643"/>
                  </a:lnTo>
                  <a:lnTo>
                    <a:pt x="4810" y="560"/>
                  </a:lnTo>
                  <a:lnTo>
                    <a:pt x="4675" y="489"/>
                  </a:lnTo>
                  <a:lnTo>
                    <a:pt x="4534" y="425"/>
                  </a:lnTo>
                  <a:lnTo>
                    <a:pt x="4387" y="371"/>
                  </a:lnTo>
                  <a:lnTo>
                    <a:pt x="4236" y="328"/>
                  </a:lnTo>
                  <a:lnTo>
                    <a:pt x="4082" y="293"/>
                  </a:lnTo>
                  <a:lnTo>
                    <a:pt x="3926" y="269"/>
                  </a:lnTo>
                  <a:lnTo>
                    <a:pt x="3770" y="255"/>
                  </a:lnTo>
                  <a:lnTo>
                    <a:pt x="3770" y="255"/>
                  </a:lnTo>
                  <a:lnTo>
                    <a:pt x="3770" y="255"/>
                  </a:lnTo>
                  <a:close/>
                  <a:moveTo>
                    <a:pt x="3643" y="0"/>
                  </a:moveTo>
                  <a:lnTo>
                    <a:pt x="3806" y="5"/>
                  </a:lnTo>
                  <a:lnTo>
                    <a:pt x="3964" y="19"/>
                  </a:lnTo>
                  <a:lnTo>
                    <a:pt x="4120" y="45"/>
                  </a:lnTo>
                  <a:lnTo>
                    <a:pt x="4276" y="78"/>
                  </a:lnTo>
                  <a:lnTo>
                    <a:pt x="4427" y="121"/>
                  </a:lnTo>
                  <a:lnTo>
                    <a:pt x="4576" y="172"/>
                  </a:lnTo>
                  <a:lnTo>
                    <a:pt x="4723" y="234"/>
                  </a:lnTo>
                  <a:lnTo>
                    <a:pt x="4862" y="300"/>
                  </a:lnTo>
                  <a:lnTo>
                    <a:pt x="5001" y="378"/>
                  </a:lnTo>
                  <a:lnTo>
                    <a:pt x="5131" y="463"/>
                  </a:lnTo>
                  <a:lnTo>
                    <a:pt x="5261" y="558"/>
                  </a:lnTo>
                  <a:lnTo>
                    <a:pt x="5384" y="659"/>
                  </a:lnTo>
                  <a:lnTo>
                    <a:pt x="5497" y="768"/>
                  </a:lnTo>
                  <a:lnTo>
                    <a:pt x="5611" y="884"/>
                  </a:lnTo>
                  <a:lnTo>
                    <a:pt x="5712" y="1007"/>
                  </a:lnTo>
                  <a:lnTo>
                    <a:pt x="5805" y="1134"/>
                  </a:lnTo>
                  <a:lnTo>
                    <a:pt x="5890" y="1269"/>
                  </a:lnTo>
                  <a:lnTo>
                    <a:pt x="5970" y="1406"/>
                  </a:lnTo>
                  <a:lnTo>
                    <a:pt x="6036" y="1548"/>
                  </a:lnTo>
                  <a:lnTo>
                    <a:pt x="6098" y="1692"/>
                  </a:lnTo>
                  <a:lnTo>
                    <a:pt x="6147" y="1841"/>
                  </a:lnTo>
                  <a:lnTo>
                    <a:pt x="6192" y="1992"/>
                  </a:lnTo>
                  <a:lnTo>
                    <a:pt x="6223" y="2146"/>
                  </a:lnTo>
                  <a:lnTo>
                    <a:pt x="6246" y="2304"/>
                  </a:lnTo>
                  <a:lnTo>
                    <a:pt x="6261" y="2460"/>
                  </a:lnTo>
                  <a:lnTo>
                    <a:pt x="6268" y="2621"/>
                  </a:lnTo>
                  <a:lnTo>
                    <a:pt x="6261" y="2654"/>
                  </a:lnTo>
                  <a:lnTo>
                    <a:pt x="6249" y="2682"/>
                  </a:lnTo>
                  <a:lnTo>
                    <a:pt x="6230" y="2710"/>
                  </a:lnTo>
                  <a:lnTo>
                    <a:pt x="6204" y="2727"/>
                  </a:lnTo>
                  <a:lnTo>
                    <a:pt x="6173" y="2741"/>
                  </a:lnTo>
                  <a:lnTo>
                    <a:pt x="6140" y="2746"/>
                  </a:lnTo>
                  <a:lnTo>
                    <a:pt x="3643" y="2746"/>
                  </a:lnTo>
                  <a:lnTo>
                    <a:pt x="3612" y="2741"/>
                  </a:lnTo>
                  <a:lnTo>
                    <a:pt x="3581" y="2727"/>
                  </a:lnTo>
                  <a:lnTo>
                    <a:pt x="3553" y="2710"/>
                  </a:lnTo>
                  <a:lnTo>
                    <a:pt x="3537" y="2682"/>
                  </a:lnTo>
                  <a:lnTo>
                    <a:pt x="3522" y="2654"/>
                  </a:lnTo>
                  <a:lnTo>
                    <a:pt x="3518" y="2621"/>
                  </a:lnTo>
                  <a:lnTo>
                    <a:pt x="3518" y="125"/>
                  </a:lnTo>
                  <a:lnTo>
                    <a:pt x="3522" y="92"/>
                  </a:lnTo>
                  <a:lnTo>
                    <a:pt x="3537" y="61"/>
                  </a:lnTo>
                  <a:lnTo>
                    <a:pt x="3553" y="35"/>
                  </a:lnTo>
                  <a:lnTo>
                    <a:pt x="3581" y="19"/>
                  </a:lnTo>
                  <a:lnTo>
                    <a:pt x="3612" y="5"/>
                  </a:lnTo>
                  <a:lnTo>
                    <a:pt x="3643" y="0"/>
                  </a:lnTo>
                  <a:lnTo>
                    <a:pt x="3643" y="0"/>
                  </a:lnTo>
                  <a:lnTo>
                    <a:pt x="3643" y="0"/>
                  </a:lnTo>
                  <a:close/>
                  <a:moveTo>
                    <a:pt x="2693" y="827"/>
                  </a:moveTo>
                  <a:lnTo>
                    <a:pt x="2518" y="839"/>
                  </a:lnTo>
                  <a:lnTo>
                    <a:pt x="2346" y="867"/>
                  </a:lnTo>
                  <a:lnTo>
                    <a:pt x="2178" y="905"/>
                  </a:lnTo>
                  <a:lnTo>
                    <a:pt x="2013" y="952"/>
                  </a:lnTo>
                  <a:lnTo>
                    <a:pt x="1854" y="1011"/>
                  </a:lnTo>
                  <a:lnTo>
                    <a:pt x="1701" y="1082"/>
                  </a:lnTo>
                  <a:lnTo>
                    <a:pt x="1552" y="1160"/>
                  </a:lnTo>
                  <a:lnTo>
                    <a:pt x="1410" y="1248"/>
                  </a:lnTo>
                  <a:lnTo>
                    <a:pt x="1273" y="1345"/>
                  </a:lnTo>
                  <a:lnTo>
                    <a:pt x="1143" y="1451"/>
                  </a:lnTo>
                  <a:lnTo>
                    <a:pt x="1020" y="1562"/>
                  </a:lnTo>
                  <a:lnTo>
                    <a:pt x="907" y="1685"/>
                  </a:lnTo>
                  <a:lnTo>
                    <a:pt x="798" y="1812"/>
                  </a:lnTo>
                  <a:lnTo>
                    <a:pt x="699" y="1947"/>
                  </a:lnTo>
                  <a:lnTo>
                    <a:pt x="609" y="2089"/>
                  </a:lnTo>
                  <a:lnTo>
                    <a:pt x="529" y="2238"/>
                  </a:lnTo>
                  <a:lnTo>
                    <a:pt x="458" y="2389"/>
                  </a:lnTo>
                  <a:lnTo>
                    <a:pt x="394" y="2547"/>
                  </a:lnTo>
                  <a:lnTo>
                    <a:pt x="342" y="2713"/>
                  </a:lnTo>
                  <a:lnTo>
                    <a:pt x="305" y="2878"/>
                  </a:lnTo>
                  <a:lnTo>
                    <a:pt x="274" y="3048"/>
                  </a:lnTo>
                  <a:lnTo>
                    <a:pt x="257" y="3226"/>
                  </a:lnTo>
                  <a:lnTo>
                    <a:pt x="253" y="3405"/>
                  </a:lnTo>
                  <a:lnTo>
                    <a:pt x="257" y="3580"/>
                  </a:lnTo>
                  <a:lnTo>
                    <a:pt x="274" y="3752"/>
                  </a:lnTo>
                  <a:lnTo>
                    <a:pt x="302" y="3923"/>
                  </a:lnTo>
                  <a:lnTo>
                    <a:pt x="342" y="4088"/>
                  </a:lnTo>
                  <a:lnTo>
                    <a:pt x="394" y="4249"/>
                  </a:lnTo>
                  <a:lnTo>
                    <a:pt x="453" y="4405"/>
                  </a:lnTo>
                  <a:lnTo>
                    <a:pt x="522" y="4558"/>
                  </a:lnTo>
                  <a:lnTo>
                    <a:pt x="602" y="4705"/>
                  </a:lnTo>
                  <a:lnTo>
                    <a:pt x="690" y="4844"/>
                  </a:lnTo>
                  <a:lnTo>
                    <a:pt x="787" y="4979"/>
                  </a:lnTo>
                  <a:lnTo>
                    <a:pt x="893" y="5106"/>
                  </a:lnTo>
                  <a:lnTo>
                    <a:pt x="1004" y="5227"/>
                  </a:lnTo>
                  <a:lnTo>
                    <a:pt x="1122" y="5340"/>
                  </a:lnTo>
                  <a:lnTo>
                    <a:pt x="1250" y="5444"/>
                  </a:lnTo>
                  <a:lnTo>
                    <a:pt x="1384" y="5541"/>
                  </a:lnTo>
                  <a:lnTo>
                    <a:pt x="1524" y="5631"/>
                  </a:lnTo>
                  <a:lnTo>
                    <a:pt x="1670" y="5709"/>
                  </a:lnTo>
                  <a:lnTo>
                    <a:pt x="1821" y="5780"/>
                  </a:lnTo>
                  <a:lnTo>
                    <a:pt x="1977" y="5841"/>
                  </a:lnTo>
                  <a:lnTo>
                    <a:pt x="2136" y="5891"/>
                  </a:lnTo>
                  <a:lnTo>
                    <a:pt x="2301" y="5931"/>
                  </a:lnTo>
                  <a:lnTo>
                    <a:pt x="2469" y="5960"/>
                  </a:lnTo>
                  <a:lnTo>
                    <a:pt x="2644" y="5978"/>
                  </a:lnTo>
                  <a:lnTo>
                    <a:pt x="2818" y="5983"/>
                  </a:lnTo>
                  <a:lnTo>
                    <a:pt x="2998" y="5978"/>
                  </a:lnTo>
                  <a:lnTo>
                    <a:pt x="3173" y="5960"/>
                  </a:lnTo>
                  <a:lnTo>
                    <a:pt x="3343" y="5931"/>
                  </a:lnTo>
                  <a:lnTo>
                    <a:pt x="3511" y="5889"/>
                  </a:lnTo>
                  <a:lnTo>
                    <a:pt x="3671" y="5837"/>
                  </a:lnTo>
                  <a:lnTo>
                    <a:pt x="3829" y="5775"/>
                  </a:lnTo>
                  <a:lnTo>
                    <a:pt x="3983" y="5704"/>
                  </a:lnTo>
                  <a:lnTo>
                    <a:pt x="4127" y="5622"/>
                  </a:lnTo>
                  <a:lnTo>
                    <a:pt x="4269" y="5532"/>
                  </a:lnTo>
                  <a:lnTo>
                    <a:pt x="4404" y="5430"/>
                  </a:lnTo>
                  <a:lnTo>
                    <a:pt x="4529" y="5326"/>
                  </a:lnTo>
                  <a:lnTo>
                    <a:pt x="4652" y="5208"/>
                  </a:lnTo>
                  <a:lnTo>
                    <a:pt x="4763" y="5088"/>
                  </a:lnTo>
                  <a:lnTo>
                    <a:pt x="4869" y="4955"/>
                  </a:lnTo>
                  <a:lnTo>
                    <a:pt x="4966" y="4816"/>
                  </a:lnTo>
                  <a:lnTo>
                    <a:pt x="5051" y="4674"/>
                  </a:lnTo>
                  <a:lnTo>
                    <a:pt x="5131" y="4525"/>
                  </a:lnTo>
                  <a:lnTo>
                    <a:pt x="5200" y="4372"/>
                  </a:lnTo>
                  <a:lnTo>
                    <a:pt x="5256" y="4211"/>
                  </a:lnTo>
                  <a:lnTo>
                    <a:pt x="5306" y="4045"/>
                  </a:lnTo>
                  <a:lnTo>
                    <a:pt x="5344" y="3880"/>
                  </a:lnTo>
                  <a:lnTo>
                    <a:pt x="5370" y="3705"/>
                  </a:lnTo>
                  <a:lnTo>
                    <a:pt x="5384" y="3528"/>
                  </a:lnTo>
                  <a:lnTo>
                    <a:pt x="2818" y="3528"/>
                  </a:lnTo>
                  <a:lnTo>
                    <a:pt x="2785" y="3523"/>
                  </a:lnTo>
                  <a:lnTo>
                    <a:pt x="2755" y="3511"/>
                  </a:lnTo>
                  <a:lnTo>
                    <a:pt x="2729" y="3490"/>
                  </a:lnTo>
                  <a:lnTo>
                    <a:pt x="2712" y="3469"/>
                  </a:lnTo>
                  <a:lnTo>
                    <a:pt x="2698" y="3438"/>
                  </a:lnTo>
                  <a:lnTo>
                    <a:pt x="2693" y="3403"/>
                  </a:lnTo>
                  <a:lnTo>
                    <a:pt x="2693" y="827"/>
                  </a:lnTo>
                  <a:lnTo>
                    <a:pt x="2693" y="827"/>
                  </a:lnTo>
                  <a:lnTo>
                    <a:pt x="2693" y="827"/>
                  </a:lnTo>
                  <a:close/>
                  <a:moveTo>
                    <a:pt x="2818" y="572"/>
                  </a:moveTo>
                  <a:lnTo>
                    <a:pt x="2854" y="577"/>
                  </a:lnTo>
                  <a:lnTo>
                    <a:pt x="2882" y="588"/>
                  </a:lnTo>
                  <a:lnTo>
                    <a:pt x="2908" y="607"/>
                  </a:lnTo>
                  <a:lnTo>
                    <a:pt x="2927" y="636"/>
                  </a:lnTo>
                  <a:lnTo>
                    <a:pt x="2941" y="664"/>
                  </a:lnTo>
                  <a:lnTo>
                    <a:pt x="2946" y="697"/>
                  </a:lnTo>
                  <a:lnTo>
                    <a:pt x="2946" y="3278"/>
                  </a:lnTo>
                  <a:lnTo>
                    <a:pt x="5512" y="3278"/>
                  </a:lnTo>
                  <a:lnTo>
                    <a:pt x="5545" y="3282"/>
                  </a:lnTo>
                  <a:lnTo>
                    <a:pt x="5575" y="3294"/>
                  </a:lnTo>
                  <a:lnTo>
                    <a:pt x="5601" y="3315"/>
                  </a:lnTo>
                  <a:lnTo>
                    <a:pt x="5623" y="3341"/>
                  </a:lnTo>
                  <a:lnTo>
                    <a:pt x="5634" y="3372"/>
                  </a:lnTo>
                  <a:lnTo>
                    <a:pt x="5639" y="3405"/>
                  </a:lnTo>
                  <a:lnTo>
                    <a:pt x="5632" y="3589"/>
                  </a:lnTo>
                  <a:lnTo>
                    <a:pt x="5613" y="3771"/>
                  </a:lnTo>
                  <a:lnTo>
                    <a:pt x="5585" y="3951"/>
                  </a:lnTo>
                  <a:lnTo>
                    <a:pt x="5545" y="4128"/>
                  </a:lnTo>
                  <a:lnTo>
                    <a:pt x="5495" y="4298"/>
                  </a:lnTo>
                  <a:lnTo>
                    <a:pt x="5434" y="4464"/>
                  </a:lnTo>
                  <a:lnTo>
                    <a:pt x="5363" y="4624"/>
                  </a:lnTo>
                  <a:lnTo>
                    <a:pt x="5280" y="4780"/>
                  </a:lnTo>
                  <a:lnTo>
                    <a:pt x="5193" y="4929"/>
                  </a:lnTo>
                  <a:lnTo>
                    <a:pt x="5093" y="5076"/>
                  </a:lnTo>
                  <a:lnTo>
                    <a:pt x="4987" y="5213"/>
                  </a:lnTo>
                  <a:lnTo>
                    <a:pt x="4871" y="5343"/>
                  </a:lnTo>
                  <a:lnTo>
                    <a:pt x="4751" y="5466"/>
                  </a:lnTo>
                  <a:lnTo>
                    <a:pt x="4619" y="5581"/>
                  </a:lnTo>
                  <a:lnTo>
                    <a:pt x="4484" y="5688"/>
                  </a:lnTo>
                  <a:lnTo>
                    <a:pt x="4340" y="5787"/>
                  </a:lnTo>
                  <a:lnTo>
                    <a:pt x="4191" y="5877"/>
                  </a:lnTo>
                  <a:lnTo>
                    <a:pt x="4035" y="5960"/>
                  </a:lnTo>
                  <a:lnTo>
                    <a:pt x="3874" y="6030"/>
                  </a:lnTo>
                  <a:lnTo>
                    <a:pt x="3709" y="6090"/>
                  </a:lnTo>
                  <a:lnTo>
                    <a:pt x="3541" y="6141"/>
                  </a:lnTo>
                  <a:lnTo>
                    <a:pt x="3366" y="6182"/>
                  </a:lnTo>
                  <a:lnTo>
                    <a:pt x="3185" y="6212"/>
                  </a:lnTo>
                  <a:lnTo>
                    <a:pt x="3005" y="6229"/>
                  </a:lnTo>
                  <a:lnTo>
                    <a:pt x="2818" y="6234"/>
                  </a:lnTo>
                  <a:lnTo>
                    <a:pt x="2634" y="6229"/>
                  </a:lnTo>
                  <a:lnTo>
                    <a:pt x="2452" y="6212"/>
                  </a:lnTo>
                  <a:lnTo>
                    <a:pt x="2273" y="6182"/>
                  </a:lnTo>
                  <a:lnTo>
                    <a:pt x="2098" y="6141"/>
                  </a:lnTo>
                  <a:lnTo>
                    <a:pt x="1928" y="6090"/>
                  </a:lnTo>
                  <a:lnTo>
                    <a:pt x="1762" y="6030"/>
                  </a:lnTo>
                  <a:lnTo>
                    <a:pt x="1602" y="5960"/>
                  </a:lnTo>
                  <a:lnTo>
                    <a:pt x="1446" y="5877"/>
                  </a:lnTo>
                  <a:lnTo>
                    <a:pt x="1299" y="5787"/>
                  </a:lnTo>
                  <a:lnTo>
                    <a:pt x="1153" y="5688"/>
                  </a:lnTo>
                  <a:lnTo>
                    <a:pt x="1018" y="5581"/>
                  </a:lnTo>
                  <a:lnTo>
                    <a:pt x="888" y="5466"/>
                  </a:lnTo>
                  <a:lnTo>
                    <a:pt x="765" y="5343"/>
                  </a:lnTo>
                  <a:lnTo>
                    <a:pt x="652" y="5213"/>
                  </a:lnTo>
                  <a:lnTo>
                    <a:pt x="543" y="5076"/>
                  </a:lnTo>
                  <a:lnTo>
                    <a:pt x="446" y="4929"/>
                  </a:lnTo>
                  <a:lnTo>
                    <a:pt x="357" y="4780"/>
                  </a:lnTo>
                  <a:lnTo>
                    <a:pt x="276" y="4624"/>
                  </a:lnTo>
                  <a:lnTo>
                    <a:pt x="203" y="4464"/>
                  </a:lnTo>
                  <a:lnTo>
                    <a:pt x="142" y="4298"/>
                  </a:lnTo>
                  <a:lnTo>
                    <a:pt x="92" y="4128"/>
                  </a:lnTo>
                  <a:lnTo>
                    <a:pt x="52" y="3951"/>
                  </a:lnTo>
                  <a:lnTo>
                    <a:pt x="23" y="3771"/>
                  </a:lnTo>
                  <a:lnTo>
                    <a:pt x="5" y="3589"/>
                  </a:lnTo>
                  <a:lnTo>
                    <a:pt x="0" y="3405"/>
                  </a:lnTo>
                  <a:lnTo>
                    <a:pt x="5" y="3218"/>
                  </a:lnTo>
                  <a:lnTo>
                    <a:pt x="23" y="3034"/>
                  </a:lnTo>
                  <a:lnTo>
                    <a:pt x="52" y="2855"/>
                  </a:lnTo>
                  <a:lnTo>
                    <a:pt x="92" y="2682"/>
                  </a:lnTo>
                  <a:lnTo>
                    <a:pt x="142" y="2510"/>
                  </a:lnTo>
                  <a:lnTo>
                    <a:pt x="203" y="2344"/>
                  </a:lnTo>
                  <a:lnTo>
                    <a:pt x="276" y="2181"/>
                  </a:lnTo>
                  <a:lnTo>
                    <a:pt x="357" y="2025"/>
                  </a:lnTo>
                  <a:lnTo>
                    <a:pt x="446" y="1874"/>
                  </a:lnTo>
                  <a:lnTo>
                    <a:pt x="543" y="1732"/>
                  </a:lnTo>
                  <a:lnTo>
                    <a:pt x="652" y="1595"/>
                  </a:lnTo>
                  <a:lnTo>
                    <a:pt x="765" y="1463"/>
                  </a:lnTo>
                  <a:lnTo>
                    <a:pt x="888" y="1342"/>
                  </a:lnTo>
                  <a:lnTo>
                    <a:pt x="1018" y="1224"/>
                  </a:lnTo>
                  <a:lnTo>
                    <a:pt x="1153" y="1118"/>
                  </a:lnTo>
                  <a:lnTo>
                    <a:pt x="1299" y="1018"/>
                  </a:lnTo>
                  <a:lnTo>
                    <a:pt x="1446" y="929"/>
                  </a:lnTo>
                  <a:lnTo>
                    <a:pt x="1602" y="846"/>
                  </a:lnTo>
                  <a:lnTo>
                    <a:pt x="1762" y="777"/>
                  </a:lnTo>
                  <a:lnTo>
                    <a:pt x="1928" y="716"/>
                  </a:lnTo>
                  <a:lnTo>
                    <a:pt x="2098" y="666"/>
                  </a:lnTo>
                  <a:lnTo>
                    <a:pt x="2273" y="624"/>
                  </a:lnTo>
                  <a:lnTo>
                    <a:pt x="2452" y="593"/>
                  </a:lnTo>
                  <a:lnTo>
                    <a:pt x="2634" y="577"/>
                  </a:lnTo>
                  <a:lnTo>
                    <a:pt x="2818" y="572"/>
                  </a:lnTo>
                  <a:lnTo>
                    <a:pt x="2818" y="572"/>
                  </a:lnTo>
                  <a:lnTo>
                    <a:pt x="281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626"/>
                </a:solidFill>
                <a:effectLst/>
                <a:uLnTx/>
                <a:uFillTx/>
                <a:latin typeface="Century Gothic" panose="020B0502020202020204" pitchFamily="34" charset="0"/>
                <a:ea typeface="+mn-ea"/>
                <a:cs typeface="Roboto"/>
              </a:endParaRPr>
            </a:p>
          </p:txBody>
        </p:sp>
        <p:sp>
          <p:nvSpPr>
            <p:cNvPr id="18" name="Inhaltsplatzhalter 4">
              <a:extLst>
                <a:ext uri="{FF2B5EF4-FFF2-40B4-BE49-F238E27FC236}">
                  <a16:creationId xmlns:a16="http://schemas.microsoft.com/office/drawing/2014/main" id="{87905B19-DD49-0D75-CC68-1C7D9F593266}"/>
                </a:ext>
              </a:extLst>
            </p:cNvPr>
            <p:cNvSpPr txBox="1"/>
            <p:nvPr/>
          </p:nvSpPr>
          <p:spPr>
            <a:xfrm flipH="1">
              <a:off x="9473717" y="1416108"/>
              <a:ext cx="2285965" cy="1096440"/>
            </a:xfrm>
            <a:prstGeom prst="rect">
              <a:avLst/>
            </a:prstGeom>
          </p:spPr>
          <p:txBody>
            <a:bodyPr wrap="square" lIns="0" tIns="0" rIns="0" bIns="0" anchor="ctr">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sz="2000" b="1" i="0" u="none" strike="noStrike" kern="1200" cap="none" spc="0" normalizeH="0" baseline="0" noProof="0">
                  <a:ln>
                    <a:noFill/>
                  </a:ln>
                  <a:solidFill>
                    <a:srgbClr val="1C9438"/>
                  </a:solidFill>
                  <a:effectLst>
                    <a:outerShdw blurRad="38100" dist="38100" dir="2700000" algn="tl">
                      <a:srgbClr val="000000">
                        <a:alpha val="43137"/>
                      </a:srgbClr>
                    </a:outerShdw>
                  </a:effectLst>
                  <a:uLnTx/>
                  <a:uFillTx/>
                  <a:latin typeface="Century Gothic" panose="020B0502020202020204" pitchFamily="34" charset="0"/>
                  <a:ea typeface="+mn-ea"/>
                  <a:cs typeface="Roboto"/>
                </a:rPr>
                <a:t>$275M</a:t>
              </a:r>
              <a:br>
                <a:rPr kumimoji="0" lang="en-US" sz="1800" b="1" i="0" u="none" strike="noStrike" kern="1200" cap="none" spc="0" normalizeH="0" baseline="0" noProof="0">
                  <a:ln>
                    <a:noFill/>
                  </a:ln>
                  <a:solidFill>
                    <a:srgbClr val="F07D50"/>
                  </a:solidFill>
                  <a:effectLst/>
                  <a:uLnTx/>
                  <a:uFillTx/>
                  <a:latin typeface="Century Gothic" panose="020B0502020202020204" pitchFamily="34" charset="0"/>
                  <a:ea typeface="+mn-ea"/>
                  <a:cs typeface="Roboto"/>
                </a:rPr>
              </a:br>
              <a:r>
                <a:rPr kumimoji="0" lang="en-US" sz="1800" b="0" i="0" u="none" strike="noStrike" kern="1200" cap="none" spc="0" normalizeH="0" baseline="0" noProof="0">
                  <a:ln>
                    <a:noFill/>
                  </a:ln>
                  <a:solidFill>
                    <a:srgbClr val="262626">
                      <a:lumMod val="90000"/>
                      <a:lumOff val="10000"/>
                    </a:srgbClr>
                  </a:solidFill>
                  <a:effectLst/>
                  <a:uLnTx/>
                  <a:uFillTx/>
                  <a:latin typeface="Century Gothic" panose="020B0502020202020204" pitchFamily="34" charset="0"/>
                  <a:ea typeface="+mn-ea"/>
                  <a:cs typeface="Roboto"/>
                </a:rPr>
                <a:t>of General Fund Spending</a:t>
              </a:r>
            </a:p>
          </p:txBody>
        </p:sp>
        <p:sp>
          <p:nvSpPr>
            <p:cNvPr id="19" name="Inhaltsplatzhalter 4">
              <a:extLst>
                <a:ext uri="{FF2B5EF4-FFF2-40B4-BE49-F238E27FC236}">
                  <a16:creationId xmlns:a16="http://schemas.microsoft.com/office/drawing/2014/main" id="{6EC63BEF-4929-382B-2ED5-564EF8C50CEE}"/>
                </a:ext>
              </a:extLst>
            </p:cNvPr>
            <p:cNvSpPr txBox="1"/>
            <p:nvPr/>
          </p:nvSpPr>
          <p:spPr>
            <a:xfrm flipH="1">
              <a:off x="9350744" y="5385260"/>
              <a:ext cx="2285965" cy="1448867"/>
            </a:xfrm>
            <a:prstGeom prst="rect">
              <a:avLst/>
            </a:prstGeom>
          </p:spPr>
          <p:txBody>
            <a:bodyPr wrap="square" lIns="0" tIns="0" rIns="0" bIns="0" anchor="ctr">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sz="2000" b="1" i="0" u="none" strike="noStrike" kern="1200" cap="none" spc="0" normalizeH="0" baseline="0" noProof="0">
                  <a:ln>
                    <a:noFill/>
                  </a:ln>
                  <a:solidFill>
                    <a:srgbClr val="404040"/>
                  </a:solidFill>
                  <a:effectLst>
                    <a:outerShdw blurRad="38100" dist="38100" dir="2700000" algn="tl">
                      <a:srgbClr val="000000">
                        <a:alpha val="43137"/>
                      </a:srgbClr>
                    </a:outerShdw>
                  </a:effectLst>
                  <a:uLnTx/>
                  <a:uFillTx/>
                  <a:latin typeface="Century Gothic" panose="020B0502020202020204" pitchFamily="34" charset="0"/>
                  <a:ea typeface="+mn-ea"/>
                  <a:cs typeface="Roboto"/>
                </a:rPr>
                <a:t>$100M </a:t>
              </a:r>
              <a:r>
                <a:rPr kumimoji="0" lang="en-US" sz="1800" b="0" i="0" u="none" strike="noStrike" kern="1200" cap="none" spc="0" normalizeH="0" baseline="0" noProof="0">
                  <a:ln>
                    <a:noFill/>
                  </a:ln>
                  <a:solidFill>
                    <a:srgbClr val="262626">
                      <a:lumMod val="90000"/>
                      <a:lumOff val="10000"/>
                    </a:srgbClr>
                  </a:solidFill>
                  <a:effectLst/>
                  <a:uLnTx/>
                  <a:uFillTx/>
                  <a:latin typeface="Century Gothic" panose="020B0502020202020204" pitchFamily="34" charset="0"/>
                  <a:ea typeface="+mn-ea"/>
                  <a:cs typeface="Roboto"/>
                </a:rPr>
                <a:t>of Property Tax Revenue</a:t>
              </a:r>
              <a:br>
                <a:rPr kumimoji="0" lang="en-US" sz="1800" b="0" i="0" u="none" strike="noStrike" kern="1200" cap="none" spc="0" normalizeH="0" baseline="0" noProof="0">
                  <a:ln>
                    <a:noFill/>
                  </a:ln>
                  <a:solidFill>
                    <a:srgbClr val="262626">
                      <a:lumMod val="75000"/>
                      <a:lumOff val="25000"/>
                    </a:srgbClr>
                  </a:solidFill>
                  <a:effectLst/>
                  <a:uLnTx/>
                  <a:uFillTx/>
                  <a:latin typeface="Century Gothic" panose="020B0502020202020204" pitchFamily="34" charset="0"/>
                  <a:ea typeface="+mn-ea"/>
                  <a:cs typeface="Roboto"/>
                </a:rPr>
              </a:br>
              <a:endParaRPr kumimoji="0" lang="en-US" sz="1800" b="0" i="0" u="none" strike="noStrike" kern="1200" cap="none" spc="0" normalizeH="0" baseline="0" noProof="0">
                <a:ln>
                  <a:noFill/>
                </a:ln>
                <a:solidFill>
                  <a:srgbClr val="262626">
                    <a:lumMod val="75000"/>
                    <a:lumOff val="25000"/>
                  </a:srgbClr>
                </a:solidFill>
                <a:effectLst/>
                <a:uLnTx/>
                <a:uFillTx/>
                <a:latin typeface="Century Gothic" panose="020B0502020202020204" pitchFamily="34" charset="0"/>
                <a:ea typeface="+mn-ea"/>
                <a:cs typeface="Roboto"/>
              </a:endParaRPr>
            </a:p>
          </p:txBody>
        </p:sp>
        <p:sp>
          <p:nvSpPr>
            <p:cNvPr id="20" name="Inhaltsplatzhalter 4">
              <a:extLst>
                <a:ext uri="{FF2B5EF4-FFF2-40B4-BE49-F238E27FC236}">
                  <a16:creationId xmlns:a16="http://schemas.microsoft.com/office/drawing/2014/main" id="{23DA5408-7DF0-EF97-ED50-195D6A68E0B2}"/>
                </a:ext>
              </a:extLst>
            </p:cNvPr>
            <p:cNvSpPr txBox="1"/>
            <p:nvPr/>
          </p:nvSpPr>
          <p:spPr>
            <a:xfrm flipH="1">
              <a:off x="432317" y="1239895"/>
              <a:ext cx="2809347" cy="1448867"/>
            </a:xfrm>
            <a:prstGeom prst="rect">
              <a:avLst/>
            </a:prstGeom>
          </p:spPr>
          <p:txBody>
            <a:bodyPr wrap="square" lIns="0" tIns="0" rIns="0" bIns="0" anchor="ctr">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12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sz="2000" b="1" i="0" u="none" strike="noStrike" kern="1200" cap="none" spc="0" normalizeH="0" baseline="0" noProof="0">
                  <a:ln>
                    <a:noFill/>
                  </a:ln>
                  <a:solidFill>
                    <a:srgbClr val="404040"/>
                  </a:solidFill>
                  <a:effectLst>
                    <a:outerShdw blurRad="38100" dist="38100" dir="2700000" algn="tl">
                      <a:srgbClr val="000000">
                        <a:alpha val="43137"/>
                      </a:srgbClr>
                    </a:outerShdw>
                  </a:effectLst>
                  <a:uLnTx/>
                  <a:uFillTx/>
                  <a:latin typeface="Century Gothic" panose="020B0502020202020204" pitchFamily="34" charset="0"/>
                  <a:ea typeface="+mn-ea"/>
                  <a:cs typeface="Roboto"/>
                </a:rPr>
                <a:t>69.97 FTEs</a:t>
              </a:r>
              <a:br>
                <a:rPr kumimoji="0" lang="en-US" sz="1800" b="1" i="0" u="none" strike="noStrike" kern="1200" cap="none" spc="0" normalizeH="0" baseline="0" noProof="0">
                  <a:ln>
                    <a:noFill/>
                  </a:ln>
                  <a:solidFill>
                    <a:srgbClr val="F89E46"/>
                  </a:solidFill>
                  <a:effectLst/>
                  <a:uLnTx/>
                  <a:uFillTx/>
                  <a:latin typeface="Century Gothic" panose="020B0502020202020204" pitchFamily="34" charset="0"/>
                  <a:ea typeface="+mn-ea"/>
                  <a:cs typeface="Roboto"/>
                </a:rPr>
              </a:br>
              <a:r>
                <a:rPr kumimoji="0" lang="en-US" sz="1800" b="0" i="0" u="none" strike="noStrike" kern="1200" cap="none" spc="0" normalizeH="0" baseline="0" noProof="0">
                  <a:ln>
                    <a:noFill/>
                  </a:ln>
                  <a:solidFill>
                    <a:srgbClr val="262626">
                      <a:lumMod val="90000"/>
                      <a:lumOff val="10000"/>
                    </a:srgbClr>
                  </a:solidFill>
                  <a:effectLst/>
                  <a:uLnTx/>
                  <a:uFillTx/>
                  <a:latin typeface="Century Gothic" panose="020B0502020202020204" pitchFamily="34" charset="0"/>
                  <a:ea typeface="+mn-ea"/>
                  <a:cs typeface="Roboto"/>
                </a:rPr>
                <a:t>New Positions Added to the Workforce </a:t>
              </a:r>
            </a:p>
          </p:txBody>
        </p:sp>
        <p:sp>
          <p:nvSpPr>
            <p:cNvPr id="21" name="Inhaltsplatzhalter 4">
              <a:extLst>
                <a:ext uri="{FF2B5EF4-FFF2-40B4-BE49-F238E27FC236}">
                  <a16:creationId xmlns:a16="http://schemas.microsoft.com/office/drawing/2014/main" id="{035A2C7A-A956-5F82-F776-DC97C870D05B}"/>
                </a:ext>
              </a:extLst>
            </p:cNvPr>
            <p:cNvSpPr txBox="1"/>
            <p:nvPr/>
          </p:nvSpPr>
          <p:spPr>
            <a:xfrm flipH="1">
              <a:off x="424811" y="5416096"/>
              <a:ext cx="2809345" cy="1096440"/>
            </a:xfrm>
            <a:prstGeom prst="rect">
              <a:avLst/>
            </a:prstGeom>
          </p:spPr>
          <p:txBody>
            <a:bodyPr wrap="square" lIns="0" tIns="0" rIns="0" bIns="0" anchor="ctr">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12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sz="2000" b="1" i="0" u="none" strike="noStrike" kern="1200" cap="none" spc="0" normalizeH="0" baseline="0" noProof="0" dirty="0">
                  <a:ln>
                    <a:noFill/>
                  </a:ln>
                  <a:solidFill>
                    <a:srgbClr val="1C9438"/>
                  </a:solidFill>
                  <a:effectLst>
                    <a:outerShdw blurRad="38100" dist="38100" dir="2700000" algn="tl">
                      <a:srgbClr val="000000">
                        <a:alpha val="43137"/>
                      </a:srgbClr>
                    </a:outerShdw>
                  </a:effectLst>
                  <a:uLnTx/>
                  <a:uFillTx/>
                  <a:latin typeface="Century Gothic" panose="020B0502020202020204" pitchFamily="34" charset="0"/>
                  <a:ea typeface="+mn-ea"/>
                  <a:cs typeface="Roboto"/>
                </a:rPr>
                <a:t>$80M </a:t>
              </a:r>
              <a:r>
                <a:rPr kumimoji="0" lang="en-US" sz="1800" b="0" i="0" u="none" strike="noStrike" kern="1200" cap="none" spc="0" normalizeH="0" baseline="0" noProof="0" dirty="0">
                  <a:ln>
                    <a:noFill/>
                  </a:ln>
                  <a:solidFill>
                    <a:srgbClr val="262626">
                      <a:lumMod val="90000"/>
                      <a:lumOff val="10000"/>
                    </a:srgbClr>
                  </a:solidFill>
                  <a:effectLst/>
                  <a:uLnTx/>
                  <a:uFillTx/>
                  <a:latin typeface="Century Gothic" panose="020B0502020202020204" pitchFamily="34" charset="0"/>
                  <a:ea typeface="+mn-ea"/>
                  <a:cs typeface="Roboto"/>
                </a:rPr>
                <a:t>of Capital Improvements Projects</a:t>
              </a:r>
              <a:r>
                <a:rPr kumimoji="0" lang="en-US" sz="1800" b="0" i="0" u="none" strike="noStrike" kern="1200" cap="none" spc="0" normalizeH="0" baseline="0" noProof="0" dirty="0">
                  <a:ln>
                    <a:noFill/>
                  </a:ln>
                  <a:solidFill>
                    <a:srgbClr val="262626">
                      <a:lumMod val="75000"/>
                      <a:lumOff val="25000"/>
                    </a:srgbClr>
                  </a:solidFill>
                  <a:effectLst/>
                  <a:uLnTx/>
                  <a:uFillTx/>
                  <a:latin typeface="Century Gothic" panose="020B0502020202020204" pitchFamily="34" charset="0"/>
                  <a:ea typeface="+mn-ea"/>
                  <a:cs typeface="Roboto"/>
                </a:rPr>
                <a:t> </a:t>
              </a:r>
            </a:p>
          </p:txBody>
        </p:sp>
        <p:sp>
          <p:nvSpPr>
            <p:cNvPr id="22" name="Inhaltsplatzhalter 4">
              <a:extLst>
                <a:ext uri="{FF2B5EF4-FFF2-40B4-BE49-F238E27FC236}">
                  <a16:creationId xmlns:a16="http://schemas.microsoft.com/office/drawing/2014/main" id="{5CCA7C1F-1BA6-6F2E-1AC0-022E1D24FB3D}"/>
                </a:ext>
              </a:extLst>
            </p:cNvPr>
            <p:cNvSpPr txBox="1"/>
            <p:nvPr/>
          </p:nvSpPr>
          <p:spPr>
            <a:xfrm flipH="1">
              <a:off x="9473717" y="3055215"/>
              <a:ext cx="2285965" cy="1448867"/>
            </a:xfrm>
            <a:prstGeom prst="rect">
              <a:avLst/>
            </a:prstGeom>
          </p:spPr>
          <p:txBody>
            <a:bodyPr wrap="square" lIns="0" tIns="0" rIns="0" bIns="0" anchor="ctr">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sz="2000" b="1"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Roboto"/>
                </a:rPr>
                <a:t>No Draw </a:t>
              </a:r>
              <a:r>
                <a:rPr kumimoji="0" lang="en-US" sz="1800" b="0" i="0" u="none" strike="noStrike" kern="1200" cap="none" spc="0" normalizeH="0" baseline="0" noProof="0">
                  <a:ln>
                    <a:noFill/>
                  </a:ln>
                  <a:solidFill>
                    <a:srgbClr val="262626">
                      <a:lumMod val="75000"/>
                      <a:lumOff val="25000"/>
                    </a:srgbClr>
                  </a:solidFill>
                  <a:effectLst/>
                  <a:uLnTx/>
                  <a:uFillTx/>
                  <a:latin typeface="Century Gothic" panose="020B0502020202020204" pitchFamily="34" charset="0"/>
                  <a:ea typeface="+mn-ea"/>
                  <a:cs typeface="Roboto"/>
                </a:rPr>
                <a:t>on </a:t>
              </a:r>
              <a:r>
                <a:rPr kumimoji="0" lang="en-US" sz="1800" b="0" i="0" u="none" strike="noStrike" kern="1200" cap="none" spc="0" normalizeH="0" baseline="0" noProof="0">
                  <a:ln>
                    <a:noFill/>
                  </a:ln>
                  <a:solidFill>
                    <a:srgbClr val="262626">
                      <a:lumMod val="90000"/>
                      <a:lumOff val="10000"/>
                    </a:srgbClr>
                  </a:solidFill>
                  <a:effectLst/>
                  <a:uLnTx/>
                  <a:uFillTx/>
                  <a:latin typeface="Century Gothic" panose="020B0502020202020204" pitchFamily="34" charset="0"/>
                  <a:ea typeface="+mn-ea"/>
                  <a:cs typeface="Roboto"/>
                </a:rPr>
                <a:t>General Fund Reserves</a:t>
              </a:r>
              <a:br>
                <a:rPr kumimoji="0" lang="en-US" sz="1800" b="1" i="0" u="none" strike="noStrike" kern="1200" cap="none" spc="0" normalizeH="0" baseline="0" noProof="0">
                  <a:ln>
                    <a:noFill/>
                  </a:ln>
                  <a:solidFill>
                    <a:srgbClr val="F07D50"/>
                  </a:solidFill>
                  <a:effectLst/>
                  <a:uLnTx/>
                  <a:uFillTx/>
                  <a:latin typeface="Century Gothic" panose="020B0502020202020204" pitchFamily="34" charset="0"/>
                  <a:ea typeface="+mn-ea"/>
                  <a:cs typeface="Roboto"/>
                </a:rPr>
              </a:br>
              <a:endParaRPr kumimoji="0" lang="en-US" sz="1800" b="0" i="0" u="none" strike="noStrike" kern="1200" cap="none" spc="0" normalizeH="0" baseline="0" noProof="0">
                <a:ln>
                  <a:noFill/>
                </a:ln>
                <a:solidFill>
                  <a:srgbClr val="262626">
                    <a:lumMod val="75000"/>
                    <a:lumOff val="25000"/>
                  </a:srgbClr>
                </a:solidFill>
                <a:effectLst/>
                <a:uLnTx/>
                <a:uFillTx/>
                <a:latin typeface="Century Gothic" panose="020B0502020202020204" pitchFamily="34" charset="0"/>
                <a:ea typeface="+mn-ea"/>
                <a:cs typeface="Roboto"/>
              </a:endParaRPr>
            </a:p>
          </p:txBody>
        </p:sp>
        <p:sp>
          <p:nvSpPr>
            <p:cNvPr id="23" name="Inhaltsplatzhalter 4">
              <a:extLst>
                <a:ext uri="{FF2B5EF4-FFF2-40B4-BE49-F238E27FC236}">
                  <a16:creationId xmlns:a16="http://schemas.microsoft.com/office/drawing/2014/main" id="{0FDC8A70-9A38-8617-2A1F-7179B4CF761C}"/>
                </a:ext>
              </a:extLst>
            </p:cNvPr>
            <p:cNvSpPr txBox="1"/>
            <p:nvPr/>
          </p:nvSpPr>
          <p:spPr>
            <a:xfrm flipH="1">
              <a:off x="432318" y="3231433"/>
              <a:ext cx="2285974" cy="1096440"/>
            </a:xfrm>
            <a:prstGeom prst="rect">
              <a:avLst/>
            </a:prstGeom>
          </p:spPr>
          <p:txBody>
            <a:bodyPr wrap="square" lIns="0" tIns="0" rIns="0" bIns="0" anchor="ctr">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12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Roboto"/>
                </a:rPr>
                <a:t>12.20</a:t>
              </a:r>
              <a:r>
                <a:rPr kumimoji="0" lang="en-US" sz="1800" b="0" i="0" u="none" strike="noStrike" kern="1200" cap="none" spc="0" normalizeH="0" baseline="0" noProof="0" dirty="0">
                  <a:ln>
                    <a:noFill/>
                  </a:ln>
                  <a:solidFill>
                    <a:srgbClr val="262626">
                      <a:lumMod val="75000"/>
                      <a:lumOff val="25000"/>
                    </a:srgbClr>
                  </a:solidFill>
                  <a:effectLst/>
                  <a:uLnTx/>
                  <a:uFillTx/>
                  <a:latin typeface="Century Gothic" panose="020B0502020202020204" pitchFamily="34" charset="0"/>
                  <a:ea typeface="+mn-ea"/>
                  <a:cs typeface="Roboto"/>
                </a:rPr>
                <a:t> </a:t>
              </a:r>
              <a:r>
                <a:rPr kumimoji="0" lang="en-US" sz="1800" b="0" i="0" u="none" strike="noStrike" kern="1200" cap="none" spc="0" normalizeH="0" baseline="0" noProof="0" dirty="0">
                  <a:ln>
                    <a:noFill/>
                  </a:ln>
                  <a:solidFill>
                    <a:srgbClr val="262626">
                      <a:lumMod val="90000"/>
                      <a:lumOff val="10000"/>
                    </a:srgbClr>
                  </a:solidFill>
                  <a:effectLst/>
                  <a:uLnTx/>
                  <a:uFillTx/>
                  <a:latin typeface="Century Gothic" panose="020B0502020202020204" pitchFamily="34" charset="0"/>
                  <a:ea typeface="+mn-ea"/>
                  <a:cs typeface="Roboto"/>
                </a:rPr>
                <a:t>Budgeted Millage Rate </a:t>
              </a:r>
            </a:p>
          </p:txBody>
        </p:sp>
        <p:pic>
          <p:nvPicPr>
            <p:cNvPr id="24" name="Graphic 23" descr="Scales of justice with solid fill">
              <a:extLst>
                <a:ext uri="{FF2B5EF4-FFF2-40B4-BE49-F238E27FC236}">
                  <a16:creationId xmlns:a16="http://schemas.microsoft.com/office/drawing/2014/main" id="{DCDF00A3-4783-4B2E-20C8-AFE7850781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4779" y="2466061"/>
              <a:ext cx="1983949" cy="2010673"/>
            </a:xfrm>
            <a:prstGeom prst="rect">
              <a:avLst/>
            </a:prstGeom>
          </p:spPr>
        </p:pic>
        <p:sp>
          <p:nvSpPr>
            <p:cNvPr id="25" name="TextBox 24">
              <a:extLst>
                <a:ext uri="{FF2B5EF4-FFF2-40B4-BE49-F238E27FC236}">
                  <a16:creationId xmlns:a16="http://schemas.microsoft.com/office/drawing/2014/main" id="{BB1E32D7-4900-D15D-3DD5-89A3BD5C641D}"/>
                </a:ext>
              </a:extLst>
            </p:cNvPr>
            <p:cNvSpPr txBox="1"/>
            <p:nvPr/>
          </p:nvSpPr>
          <p:spPr>
            <a:xfrm>
              <a:off x="5334731" y="4282250"/>
              <a:ext cx="1614209" cy="6252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Roboto"/>
                  <a:ea typeface="+mn-ea"/>
                  <a:cs typeface="Roboto"/>
                </a:rPr>
                <a:t>$560M</a:t>
              </a:r>
            </a:p>
          </p:txBody>
        </p:sp>
        <p:pic>
          <p:nvPicPr>
            <p:cNvPr id="26" name="Graphic 25" descr="Piggy Bank outline">
              <a:extLst>
                <a:ext uri="{FF2B5EF4-FFF2-40B4-BE49-F238E27FC236}">
                  <a16:creationId xmlns:a16="http://schemas.microsoft.com/office/drawing/2014/main" id="{F64E36BB-6F8D-95F0-8E49-5937476437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0434" y="3127987"/>
              <a:ext cx="1186757" cy="1186757"/>
            </a:xfrm>
            <a:prstGeom prst="rect">
              <a:avLst/>
            </a:prstGeom>
          </p:spPr>
        </p:pic>
      </p:grpSp>
      <p:sp>
        <p:nvSpPr>
          <p:cNvPr id="4" name="TextBox 3">
            <a:extLst>
              <a:ext uri="{FF2B5EF4-FFF2-40B4-BE49-F238E27FC236}">
                <a16:creationId xmlns:a16="http://schemas.microsoft.com/office/drawing/2014/main" id="{DEFA2607-A450-FA24-2214-49BEF15A38B2}"/>
              </a:ext>
            </a:extLst>
          </p:cNvPr>
          <p:cNvSpPr txBox="1"/>
          <p:nvPr/>
        </p:nvSpPr>
        <p:spPr>
          <a:xfrm>
            <a:off x="1186193" y="6080204"/>
            <a:ext cx="7753595" cy="369332"/>
          </a:xfrm>
          <a:prstGeom prst="rect">
            <a:avLst/>
          </a:prstGeom>
          <a:noFill/>
        </p:spPr>
        <p:txBody>
          <a:bodyPr wrap="square" rtlCol="0">
            <a:spAutoFit/>
          </a:bodyPr>
          <a:lstStyle/>
          <a:p>
            <a:r>
              <a:rPr lang="en-US" i="1" dirty="0">
                <a:solidFill>
                  <a:srgbClr val="C00000"/>
                </a:solidFill>
                <a:effectLst>
                  <a:outerShdw blurRad="38100" dist="38100" dir="2700000" algn="tl">
                    <a:srgbClr val="000000">
                      <a:alpha val="43137"/>
                    </a:srgbClr>
                  </a:outerShdw>
                </a:effectLst>
              </a:rPr>
              <a:t>Strengthening Our Focus Through People Power and Civic Infrastructure</a:t>
            </a:r>
          </a:p>
        </p:txBody>
      </p:sp>
      <p:sp>
        <p:nvSpPr>
          <p:cNvPr id="28" name="Half Frame 27">
            <a:extLst>
              <a:ext uri="{FF2B5EF4-FFF2-40B4-BE49-F238E27FC236}">
                <a16:creationId xmlns:a16="http://schemas.microsoft.com/office/drawing/2014/main" id="{F15A594D-337C-BC67-F5FD-F31361A0CD13}"/>
              </a:ext>
            </a:extLst>
          </p:cNvPr>
          <p:cNvSpPr/>
          <p:nvPr/>
        </p:nvSpPr>
        <p:spPr>
          <a:xfrm>
            <a:off x="1186193" y="6031824"/>
            <a:ext cx="362115" cy="369332"/>
          </a:xfrm>
          <a:prstGeom prst="halfFrame">
            <a:avLst>
              <a:gd name="adj1" fmla="val 12579"/>
              <a:gd name="adj2" fmla="val 12578"/>
            </a:avLst>
          </a:prstGeom>
          <a:solidFill>
            <a:srgbClr val="0070C0"/>
          </a:solidFill>
          <a:ln w="3175">
            <a:solidFill>
              <a:srgbClr val="AFAF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175">
                <a:solidFill>
                  <a:schemeClr val="tx1"/>
                </a:solidFill>
              </a:ln>
              <a:solidFill>
                <a:schemeClr val="tx1"/>
              </a:solidFill>
            </a:endParaRPr>
          </a:p>
        </p:txBody>
      </p:sp>
      <p:sp>
        <p:nvSpPr>
          <p:cNvPr id="30" name="Half Frame 29">
            <a:extLst>
              <a:ext uri="{FF2B5EF4-FFF2-40B4-BE49-F238E27FC236}">
                <a16:creationId xmlns:a16="http://schemas.microsoft.com/office/drawing/2014/main" id="{B6252D95-6952-D754-F99A-131504B4B084}"/>
              </a:ext>
            </a:extLst>
          </p:cNvPr>
          <p:cNvSpPr/>
          <p:nvPr/>
        </p:nvSpPr>
        <p:spPr>
          <a:xfrm rot="5400000">
            <a:off x="8391442" y="6022772"/>
            <a:ext cx="362115" cy="369332"/>
          </a:xfrm>
          <a:prstGeom prst="halfFrame">
            <a:avLst>
              <a:gd name="adj1" fmla="val 12579"/>
              <a:gd name="adj2" fmla="val 12578"/>
            </a:avLst>
          </a:prstGeom>
          <a:solidFill>
            <a:srgbClr val="0070C0"/>
          </a:solidFill>
          <a:ln w="3175">
            <a:solidFill>
              <a:srgbClr val="AFAF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175">
                <a:solidFill>
                  <a:schemeClr val="tx1"/>
                </a:solidFill>
              </a:ln>
              <a:solidFill>
                <a:schemeClr val="tx1"/>
              </a:solidFill>
            </a:endParaRPr>
          </a:p>
        </p:txBody>
      </p:sp>
    </p:spTree>
    <p:extLst>
      <p:ext uri="{BB962C8B-B14F-4D97-AF65-F5344CB8AC3E}">
        <p14:creationId xmlns:p14="http://schemas.microsoft.com/office/powerpoint/2010/main" val="34582217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4E6D05-ACC7-8A9D-7075-3497BE9C0B5F}"/>
              </a:ext>
            </a:extLst>
          </p:cNvPr>
          <p:cNvSpPr/>
          <p:nvPr/>
        </p:nvSpPr>
        <p:spPr>
          <a:xfrm>
            <a:off x="279890" y="1233339"/>
            <a:ext cx="4070167" cy="4794599"/>
          </a:xfrm>
          <a:prstGeom prst="rect">
            <a:avLst/>
          </a:prstGeom>
          <a:solidFill>
            <a:schemeClr val="accent1">
              <a:alpha val="18000"/>
            </a:schemeClr>
          </a:solidFill>
          <a:scene3d>
            <a:camera prst="orthographicFront"/>
            <a:lightRig rig="threePt" dir="t"/>
          </a:scene3d>
          <a:sp3d>
            <a:bevelT w="1460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B6C555-56A6-0BDD-E568-45420D86FBAB}"/>
              </a:ext>
            </a:extLst>
          </p:cNvPr>
          <p:cNvSpPr>
            <a:spLocks noGrp="1"/>
          </p:cNvSpPr>
          <p:nvPr>
            <p:ph type="title"/>
          </p:nvPr>
        </p:nvSpPr>
        <p:spPr>
          <a:xfrm>
            <a:off x="0" y="0"/>
            <a:ext cx="9144000" cy="945748"/>
          </a:xfrm>
        </p:spPr>
        <p:txBody>
          <a:bodyPr/>
          <a:lstStyle/>
          <a:p>
            <a:r>
              <a:rPr lang="en-US" dirty="0"/>
              <a:t>FY24 Adopted Budget </a:t>
            </a:r>
            <a:br>
              <a:rPr lang="en-US" dirty="0"/>
            </a:br>
            <a:r>
              <a:rPr lang="en-US" b="0" dirty="0"/>
              <a:t>Recap</a:t>
            </a:r>
          </a:p>
        </p:txBody>
      </p:sp>
      <p:sp>
        <p:nvSpPr>
          <p:cNvPr id="3" name="Slide Number Placeholder 2">
            <a:extLst>
              <a:ext uri="{FF2B5EF4-FFF2-40B4-BE49-F238E27FC236}">
                <a16:creationId xmlns:a16="http://schemas.microsoft.com/office/drawing/2014/main" id="{6F50A3AF-4389-3FBA-1A24-B5598291A9AC}"/>
              </a:ext>
            </a:extLst>
          </p:cNvPr>
          <p:cNvSpPr>
            <a:spLocks noGrp="1"/>
          </p:cNvSpPr>
          <p:nvPr>
            <p:ph type="sldNum" sz="quarter" idx="10"/>
          </p:nvPr>
        </p:nvSpPr>
        <p:spPr/>
        <p:txBody>
          <a:bodyPr/>
          <a:lstStyle/>
          <a:p>
            <a:fld id="{F9092C4B-5256-42C0-99E7-1AA7CC438B26}" type="slidenum">
              <a:rPr lang="en-US" altLang="en-US" smtClean="0"/>
              <a:t>4</a:t>
            </a:fld>
            <a:endParaRPr lang="en-US" altLang="en-US"/>
          </a:p>
        </p:txBody>
      </p:sp>
      <p:graphicFrame>
        <p:nvGraphicFramePr>
          <p:cNvPr id="5" name="Table 4">
            <a:extLst>
              <a:ext uri="{FF2B5EF4-FFF2-40B4-BE49-F238E27FC236}">
                <a16:creationId xmlns:a16="http://schemas.microsoft.com/office/drawing/2014/main" id="{ED6A1EE7-0866-E990-452D-228BEC8C38A6}"/>
              </a:ext>
            </a:extLst>
          </p:cNvPr>
          <p:cNvGraphicFramePr>
            <a:graphicFrameLocks noGrp="1"/>
          </p:cNvGraphicFramePr>
          <p:nvPr>
            <p:extLst>
              <p:ext uri="{D42A27DB-BD31-4B8C-83A1-F6EECF244321}">
                <p14:modId xmlns:p14="http://schemas.microsoft.com/office/powerpoint/2010/main" val="3259464671"/>
              </p:ext>
            </p:extLst>
          </p:nvPr>
        </p:nvGraphicFramePr>
        <p:xfrm>
          <a:off x="5193681" y="1233339"/>
          <a:ext cx="3670428" cy="4678913"/>
        </p:xfrm>
        <a:graphic>
          <a:graphicData uri="http://schemas.openxmlformats.org/drawingml/2006/table">
            <a:tbl>
              <a:tblPr firstRow="1" firstCol="1" bandRow="1"/>
              <a:tblGrid>
                <a:gridCol w="2251347">
                  <a:extLst>
                    <a:ext uri="{9D8B030D-6E8A-4147-A177-3AD203B41FA5}">
                      <a16:colId xmlns:a16="http://schemas.microsoft.com/office/drawing/2014/main" val="3678019220"/>
                    </a:ext>
                  </a:extLst>
                </a:gridCol>
                <a:gridCol w="1419081">
                  <a:extLst>
                    <a:ext uri="{9D8B030D-6E8A-4147-A177-3AD203B41FA5}">
                      <a16:colId xmlns:a16="http://schemas.microsoft.com/office/drawing/2014/main" val="4223438649"/>
                    </a:ext>
                  </a:extLst>
                </a:gridCol>
              </a:tblGrid>
              <a:tr h="310346">
                <a:tc>
                  <a:txBody>
                    <a:bodyPr/>
                    <a:lstStyle/>
                    <a:p>
                      <a:pPr marL="0" marR="0" algn="l">
                        <a:lnSpc>
                          <a:spcPct val="115000"/>
                        </a:lnSpc>
                        <a:spcBef>
                          <a:spcPts val="0"/>
                        </a:spcBef>
                        <a:spcAft>
                          <a:spcPts val="0"/>
                        </a:spcAft>
                      </a:pPr>
                      <a:r>
                        <a:rPr lang="en-US" sz="1100" b="1" dirty="0">
                          <a:solidFill>
                            <a:srgbClr val="17365D"/>
                          </a:solidFill>
                          <a:effectLst/>
                          <a:latin typeface="Century Gothic"/>
                          <a:ea typeface="MS Mincho"/>
                          <a:cs typeface="Arial"/>
                        </a:rPr>
                        <a:t>Expenditures by Fund</a:t>
                      </a:r>
                      <a:endParaRPr lang="en-US" sz="1100" dirty="0">
                        <a:effectLst/>
                        <a:latin typeface="Century Gothic"/>
                        <a:ea typeface="MS Mincho"/>
                        <a:cs typeface="Arial"/>
                      </a:endParaRPr>
                    </a:p>
                  </a:txBody>
                  <a:tcPr marL="54297" marR="54297" marT="0" marB="0" anchor="b">
                    <a:lnL>
                      <a:noFill/>
                    </a:lnL>
                    <a:lnR>
                      <a:noFill/>
                    </a:lnR>
                    <a:lnT>
                      <a:noFill/>
                    </a:lnT>
                    <a:lnB w="19050" cap="flat" cmpd="sng" algn="ctr">
                      <a:solidFill>
                        <a:srgbClr val="0070C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FFFFFF"/>
                          </a:solidFill>
                          <a:effectLst/>
                          <a:latin typeface="Century Gothic"/>
                          <a:ea typeface="Cambria"/>
                          <a:cs typeface="Arial"/>
                        </a:rPr>
                        <a:t>FY24 Proposed</a:t>
                      </a:r>
                      <a:endParaRPr lang="en-US" sz="1100">
                        <a:effectLst/>
                        <a:latin typeface="Century Gothic"/>
                        <a:ea typeface="Cambria"/>
                        <a:cs typeface="Arial"/>
                      </a:endParaRPr>
                    </a:p>
                  </a:txBody>
                  <a:tcPr marL="54297" marR="54297" marT="0" marB="0" anchor="b">
                    <a:lnL>
                      <a:noFill/>
                    </a:lnL>
                    <a:lnR>
                      <a:noFill/>
                    </a:lnR>
                    <a:lnT>
                      <a:noFill/>
                    </a:lnT>
                    <a:lnB w="19050" cap="flat" cmpd="sng" algn="ctr">
                      <a:solidFill>
                        <a:srgbClr val="0070C0"/>
                      </a:solidFill>
                      <a:prstDash val="solid"/>
                      <a:round/>
                      <a:headEnd type="none" w="med" len="med"/>
                      <a:tailEnd type="none" w="med" len="med"/>
                    </a:lnB>
                    <a:solidFill>
                      <a:srgbClr val="003760"/>
                    </a:solidFill>
                  </a:tcPr>
                </a:tc>
                <a:extLst>
                  <a:ext uri="{0D108BD9-81ED-4DB2-BD59-A6C34878D82A}">
                    <a16:rowId xmlns:a16="http://schemas.microsoft.com/office/drawing/2014/main" val="57245727"/>
                  </a:ext>
                </a:extLst>
              </a:tr>
              <a:tr h="162386">
                <a:tc>
                  <a:txBody>
                    <a:bodyPr/>
                    <a:lstStyle/>
                    <a:p>
                      <a:pPr marL="0" marR="0" algn="r">
                        <a:lnSpc>
                          <a:spcPct val="115000"/>
                        </a:lnSpc>
                        <a:spcBef>
                          <a:spcPts val="0"/>
                        </a:spcBef>
                        <a:spcAft>
                          <a:spcPts val="0"/>
                        </a:spcAft>
                      </a:pPr>
                      <a:r>
                        <a:rPr lang="en-US" sz="1100" b="1">
                          <a:effectLst/>
                          <a:latin typeface="Century Gothic"/>
                          <a:ea typeface="MS Mincho"/>
                          <a:cs typeface="Arial"/>
                        </a:rPr>
                        <a:t>General Fund Total</a:t>
                      </a:r>
                      <a:endParaRPr lang="en-US" sz="1100">
                        <a:effectLst/>
                        <a:latin typeface="Century Gothic"/>
                        <a:ea typeface="MS Mincho"/>
                        <a:cs typeface="Arial"/>
                      </a:endParaRPr>
                    </a:p>
                  </a:txBody>
                  <a:tcPr marL="54297" marR="54297" marT="0" marB="0" anchor="b">
                    <a:lnL>
                      <a:noFill/>
                    </a:lnL>
                    <a:lnR>
                      <a:noFill/>
                    </a:lnR>
                    <a:lnT w="1905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effectLst/>
                          <a:latin typeface="Century Gothic"/>
                          <a:ea typeface="MS Mincho"/>
                          <a:cs typeface="Arial"/>
                        </a:rPr>
                        <a:t> $274,736,829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w="1905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E5F4FF"/>
                    </a:solidFill>
                  </a:tcPr>
                </a:tc>
                <a:extLst>
                  <a:ext uri="{0D108BD9-81ED-4DB2-BD59-A6C34878D82A}">
                    <a16:rowId xmlns:a16="http://schemas.microsoft.com/office/drawing/2014/main" val="2422696740"/>
                  </a:ext>
                </a:extLst>
              </a:tr>
              <a:tr h="162504">
                <a:tc>
                  <a:txBody>
                    <a:bodyPr/>
                    <a:lstStyle/>
                    <a:p>
                      <a:pPr marL="0" marR="0" algn="l">
                        <a:lnSpc>
                          <a:spcPct val="115000"/>
                        </a:lnSpc>
                        <a:spcBef>
                          <a:spcPts val="0"/>
                        </a:spcBef>
                        <a:spcAft>
                          <a:spcPts val="0"/>
                        </a:spcAft>
                      </a:pPr>
                      <a:r>
                        <a:rPr lang="en-US" sz="1100" b="1">
                          <a:solidFill>
                            <a:srgbClr val="17365D"/>
                          </a:solidFill>
                          <a:effectLst/>
                          <a:latin typeface="Century Gothic"/>
                          <a:ea typeface="MS Mincho"/>
                          <a:cs typeface="Arial"/>
                        </a:rPr>
                        <a:t>Special Revenue Funds</a:t>
                      </a:r>
                      <a:endParaRPr lang="en-US" sz="1100">
                        <a:effectLst/>
                        <a:latin typeface="Century Gothic"/>
                        <a:ea typeface="MS Mincho"/>
                        <a:cs typeface="Arial"/>
                      </a:endParaRPr>
                    </a:p>
                  </a:txBody>
                  <a:tcPr marL="54297" marR="54297" marT="0" marB="0" anchor="b">
                    <a:lnL>
                      <a:noFill/>
                    </a:lnL>
                    <a:lnR>
                      <a:noFill/>
                    </a:lnR>
                    <a:lnT w="38100" cap="flat" cmpd="sng" algn="ctr">
                      <a:solidFill>
                        <a:srgbClr val="0070C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a:effectLst/>
                          <a:latin typeface="Century Gothic" panose="020B0502020202020204" pitchFamily="34" charset="0"/>
                          <a:ea typeface="Cambria" panose="02040503050406030204" pitchFamily="18" charset="0"/>
                          <a:cs typeface="Arial" panose="020B0604020202020204" pitchFamily="34" charset="0"/>
                        </a:rPr>
                        <a:t>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w="38100" cap="flat" cmpd="sng" algn="ctr">
                      <a:solidFill>
                        <a:srgbClr val="0070C0"/>
                      </a:solidFill>
                      <a:prstDash val="solid"/>
                      <a:round/>
                      <a:headEnd type="none" w="med" len="med"/>
                      <a:tailEnd type="none" w="med" len="med"/>
                    </a:lnT>
                    <a:lnB>
                      <a:noFill/>
                    </a:lnB>
                    <a:noFill/>
                  </a:tcPr>
                </a:tc>
                <a:extLst>
                  <a:ext uri="{0D108BD9-81ED-4DB2-BD59-A6C34878D82A}">
                    <a16:rowId xmlns:a16="http://schemas.microsoft.com/office/drawing/2014/main" val="1882705318"/>
                  </a:ext>
                </a:extLst>
              </a:tr>
              <a:tr h="162504">
                <a:tc>
                  <a:txBody>
                    <a:bodyPr/>
                    <a:lstStyle/>
                    <a:p>
                      <a:pPr marL="0" marR="0" algn="l">
                        <a:lnSpc>
                          <a:spcPct val="115000"/>
                        </a:lnSpc>
                        <a:spcBef>
                          <a:spcPts val="0"/>
                        </a:spcBef>
                        <a:spcAft>
                          <a:spcPts val="0"/>
                        </a:spcAft>
                      </a:pPr>
                      <a:r>
                        <a:rPr lang="en-US" sz="1100" b="1">
                          <a:effectLst/>
                          <a:latin typeface="Century Gothic"/>
                          <a:ea typeface="MS Mincho"/>
                          <a:cs typeface="Arial"/>
                        </a:rPr>
                        <a:t>Hazardous Material Services</a:t>
                      </a:r>
                      <a:endParaRPr lang="en-US" sz="1100">
                        <a:effectLst/>
                        <a:latin typeface="Century Gothic"/>
                        <a:ea typeface="MS Mincho"/>
                        <a:cs typeface="Arial"/>
                      </a:endParaRPr>
                    </a:p>
                  </a:txBody>
                  <a:tcPr marL="54297" marR="54297" marT="0" marB="0" anchor="b">
                    <a:lnL>
                      <a:noFill/>
                    </a:lnL>
                    <a:lnR>
                      <a:noFill/>
                    </a:lnR>
                    <a:lnT>
                      <a:noFill/>
                    </a:lnT>
                    <a:lnB>
                      <a:noFill/>
                    </a:lnB>
                  </a:tcPr>
                </a:tc>
                <a:tc>
                  <a:txBody>
                    <a:bodyPr/>
                    <a:lstStyle/>
                    <a:p>
                      <a:pPr marL="0" marR="0" algn="r">
                        <a:lnSpc>
                          <a:spcPct val="115000"/>
                        </a:lnSpc>
                        <a:spcBef>
                          <a:spcPts val="0"/>
                        </a:spcBef>
                        <a:spcAft>
                          <a:spcPts val="0"/>
                        </a:spcAft>
                      </a:pPr>
                      <a:r>
                        <a:rPr lang="en-US" sz="1100">
                          <a:solidFill>
                            <a:srgbClr val="000000"/>
                          </a:solidFill>
                          <a:effectLst/>
                          <a:latin typeface="Century Gothic"/>
                          <a:ea typeface="MS Mincho"/>
                          <a:cs typeface="Arial"/>
                        </a:rPr>
                        <a:t> 690,959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a:noFill/>
                    </a:lnB>
                    <a:noFill/>
                  </a:tcPr>
                </a:tc>
                <a:extLst>
                  <a:ext uri="{0D108BD9-81ED-4DB2-BD59-A6C34878D82A}">
                    <a16:rowId xmlns:a16="http://schemas.microsoft.com/office/drawing/2014/main" val="129233904"/>
                  </a:ext>
                </a:extLst>
              </a:tr>
              <a:tr h="248473">
                <a:tc>
                  <a:txBody>
                    <a:bodyPr/>
                    <a:lstStyle/>
                    <a:p>
                      <a:pPr marL="0" marR="0" algn="l">
                        <a:lnSpc>
                          <a:spcPct val="115000"/>
                        </a:lnSpc>
                        <a:spcBef>
                          <a:spcPts val="0"/>
                        </a:spcBef>
                        <a:spcAft>
                          <a:spcPts val="0"/>
                        </a:spcAft>
                      </a:pPr>
                      <a:r>
                        <a:rPr lang="en-US" sz="1100" b="1">
                          <a:effectLst/>
                          <a:latin typeface="Century Gothic"/>
                          <a:ea typeface="MS Mincho"/>
                          <a:cs typeface="Arial"/>
                        </a:rPr>
                        <a:t>Recorder's Court Technology</a:t>
                      </a:r>
                      <a:endParaRPr lang="en-US" sz="1100">
                        <a:effectLst/>
                        <a:latin typeface="Century Gothic"/>
                        <a:ea typeface="MS Mincho"/>
                        <a:cs typeface="Arial"/>
                      </a:endParaRPr>
                    </a:p>
                  </a:txBody>
                  <a:tcPr marL="54297" marR="54297" marT="0" marB="0" anchor="b">
                    <a:lnL>
                      <a:noFill/>
                    </a:lnL>
                    <a:lnR>
                      <a:noFill/>
                    </a:lnR>
                    <a:lnT>
                      <a:noFill/>
                    </a:lnT>
                    <a:lnB>
                      <a:noFill/>
                    </a:lnB>
                  </a:tcPr>
                </a:tc>
                <a:tc>
                  <a:txBody>
                    <a:bodyPr/>
                    <a:lstStyle/>
                    <a:p>
                      <a:pPr marL="0" marR="0" algn="r">
                        <a:lnSpc>
                          <a:spcPct val="115000"/>
                        </a:lnSpc>
                        <a:spcBef>
                          <a:spcPts val="0"/>
                        </a:spcBef>
                        <a:spcAft>
                          <a:spcPts val="0"/>
                        </a:spcAft>
                      </a:pPr>
                      <a:r>
                        <a:rPr lang="en-US" sz="1100">
                          <a:solidFill>
                            <a:srgbClr val="000000"/>
                          </a:solidFill>
                          <a:effectLst/>
                          <a:latin typeface="Century Gothic"/>
                          <a:ea typeface="MS Mincho"/>
                          <a:cs typeface="Arial"/>
                        </a:rPr>
                        <a:t> 100,000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a:noFill/>
                    </a:lnB>
                    <a:noFill/>
                  </a:tcPr>
                </a:tc>
                <a:extLst>
                  <a:ext uri="{0D108BD9-81ED-4DB2-BD59-A6C34878D82A}">
                    <a16:rowId xmlns:a16="http://schemas.microsoft.com/office/drawing/2014/main" val="3600954063"/>
                  </a:ext>
                </a:extLst>
              </a:tr>
              <a:tr h="162504">
                <a:tc>
                  <a:txBody>
                    <a:bodyPr/>
                    <a:lstStyle/>
                    <a:p>
                      <a:pPr marL="0" marR="0" algn="l">
                        <a:lnSpc>
                          <a:spcPct val="115000"/>
                        </a:lnSpc>
                        <a:spcBef>
                          <a:spcPts val="0"/>
                        </a:spcBef>
                        <a:spcAft>
                          <a:spcPts val="0"/>
                        </a:spcAft>
                      </a:pPr>
                      <a:r>
                        <a:rPr lang="en-US" sz="1100" b="1">
                          <a:effectLst/>
                          <a:latin typeface="Century Gothic"/>
                          <a:ea typeface="MS Mincho"/>
                          <a:cs typeface="Arial"/>
                        </a:rPr>
                        <a:t>Grant</a:t>
                      </a:r>
                      <a:endParaRPr lang="en-US" sz="1100">
                        <a:effectLst/>
                        <a:latin typeface="Century Gothic"/>
                        <a:ea typeface="MS Mincho"/>
                        <a:cs typeface="Arial"/>
                      </a:endParaRPr>
                    </a:p>
                  </a:txBody>
                  <a:tcPr marL="54297" marR="54297" marT="0" marB="0" anchor="b">
                    <a:lnL>
                      <a:noFill/>
                    </a:lnL>
                    <a:lnR>
                      <a:noFill/>
                    </a:lnR>
                    <a:lnT>
                      <a:noFill/>
                    </a:lnT>
                    <a:lnB>
                      <a:noFill/>
                    </a:lnB>
                  </a:tcPr>
                </a:tc>
                <a:tc>
                  <a:txBody>
                    <a:bodyPr/>
                    <a:lstStyle/>
                    <a:p>
                      <a:pPr marL="0" marR="0" algn="r">
                        <a:lnSpc>
                          <a:spcPct val="115000"/>
                        </a:lnSpc>
                        <a:spcBef>
                          <a:spcPts val="0"/>
                        </a:spcBef>
                        <a:spcAft>
                          <a:spcPts val="0"/>
                        </a:spcAft>
                      </a:pPr>
                      <a:r>
                        <a:rPr lang="en-US" sz="1100">
                          <a:solidFill>
                            <a:srgbClr val="000000"/>
                          </a:solidFill>
                          <a:effectLst/>
                          <a:latin typeface="Century Gothic"/>
                          <a:ea typeface="MS Mincho"/>
                          <a:cs typeface="Arial"/>
                        </a:rPr>
                        <a:t> 7,867,172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a:noFill/>
                    </a:lnB>
                    <a:noFill/>
                  </a:tcPr>
                </a:tc>
                <a:extLst>
                  <a:ext uri="{0D108BD9-81ED-4DB2-BD59-A6C34878D82A}">
                    <a16:rowId xmlns:a16="http://schemas.microsoft.com/office/drawing/2014/main" val="3599416260"/>
                  </a:ext>
                </a:extLst>
              </a:tr>
              <a:tr h="162504">
                <a:tc>
                  <a:txBody>
                    <a:bodyPr/>
                    <a:lstStyle/>
                    <a:p>
                      <a:pPr marL="0" marR="0" algn="l">
                        <a:lnSpc>
                          <a:spcPct val="115000"/>
                        </a:lnSpc>
                        <a:spcBef>
                          <a:spcPts val="0"/>
                        </a:spcBef>
                        <a:spcAft>
                          <a:spcPts val="0"/>
                        </a:spcAft>
                      </a:pPr>
                      <a:r>
                        <a:rPr lang="en-US" sz="1100" b="1">
                          <a:effectLst/>
                          <a:latin typeface="Century Gothic"/>
                          <a:ea typeface="MS Mincho"/>
                          <a:cs typeface="Arial"/>
                        </a:rPr>
                        <a:t>Community Development</a:t>
                      </a:r>
                      <a:endParaRPr lang="en-US" sz="1100">
                        <a:effectLst/>
                        <a:latin typeface="Century Gothic"/>
                        <a:ea typeface="MS Mincho"/>
                        <a:cs typeface="Arial"/>
                      </a:endParaRPr>
                    </a:p>
                  </a:txBody>
                  <a:tcPr marL="54297" marR="54297" marT="0" marB="0" anchor="b">
                    <a:lnL>
                      <a:noFill/>
                    </a:lnL>
                    <a:lnR>
                      <a:noFill/>
                    </a:lnR>
                    <a:lnT>
                      <a:noFill/>
                    </a:lnT>
                    <a:lnB>
                      <a:noFill/>
                    </a:lnB>
                  </a:tcPr>
                </a:tc>
                <a:tc>
                  <a:txBody>
                    <a:bodyPr/>
                    <a:lstStyle/>
                    <a:p>
                      <a:pPr marL="0" marR="0" algn="r">
                        <a:lnSpc>
                          <a:spcPct val="115000"/>
                        </a:lnSpc>
                        <a:spcBef>
                          <a:spcPts val="0"/>
                        </a:spcBef>
                        <a:spcAft>
                          <a:spcPts val="0"/>
                        </a:spcAft>
                      </a:pPr>
                      <a:r>
                        <a:rPr lang="en-US" sz="1100" dirty="0">
                          <a:solidFill>
                            <a:srgbClr val="000000"/>
                          </a:solidFill>
                          <a:effectLst/>
                          <a:latin typeface="Century Gothic"/>
                          <a:ea typeface="MS Mincho"/>
                          <a:cs typeface="Arial"/>
                        </a:rPr>
                        <a:t> 9,703,227 </a:t>
                      </a:r>
                      <a:endParaRPr lang="en-US" sz="1100" dirty="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a:noFill/>
                    </a:lnB>
                    <a:noFill/>
                  </a:tcPr>
                </a:tc>
                <a:extLst>
                  <a:ext uri="{0D108BD9-81ED-4DB2-BD59-A6C34878D82A}">
                    <a16:rowId xmlns:a16="http://schemas.microsoft.com/office/drawing/2014/main" val="3770354496"/>
                  </a:ext>
                </a:extLst>
              </a:tr>
              <a:tr h="162504">
                <a:tc>
                  <a:txBody>
                    <a:bodyPr/>
                    <a:lstStyle/>
                    <a:p>
                      <a:pPr marL="0" marR="0" algn="l">
                        <a:lnSpc>
                          <a:spcPct val="115000"/>
                        </a:lnSpc>
                        <a:spcBef>
                          <a:spcPts val="0"/>
                        </a:spcBef>
                        <a:spcAft>
                          <a:spcPts val="0"/>
                        </a:spcAft>
                      </a:pPr>
                      <a:r>
                        <a:rPr lang="en-US" sz="1100" b="1">
                          <a:effectLst/>
                          <a:latin typeface="Century Gothic"/>
                          <a:ea typeface="MS Mincho"/>
                          <a:cs typeface="Arial"/>
                        </a:rPr>
                        <a:t>Hotel Motel Tax</a:t>
                      </a:r>
                      <a:endParaRPr lang="en-US" sz="1100">
                        <a:effectLst/>
                        <a:latin typeface="Century Gothic"/>
                        <a:ea typeface="MS Mincho"/>
                        <a:cs typeface="Arial"/>
                      </a:endParaRPr>
                    </a:p>
                  </a:txBody>
                  <a:tcPr marL="54297" marR="54297" marT="0" marB="0" anchor="b">
                    <a:lnL>
                      <a:noFill/>
                    </a:lnL>
                    <a:lnR>
                      <a:noFill/>
                    </a:lnR>
                    <a:lnT>
                      <a:noFill/>
                    </a:lnT>
                    <a:lnB>
                      <a:noFill/>
                    </a:lnB>
                  </a:tcPr>
                </a:tc>
                <a:tc>
                  <a:txBody>
                    <a:bodyPr/>
                    <a:lstStyle/>
                    <a:p>
                      <a:pPr marL="0" marR="0" algn="r">
                        <a:lnSpc>
                          <a:spcPct val="115000"/>
                        </a:lnSpc>
                        <a:spcBef>
                          <a:spcPts val="0"/>
                        </a:spcBef>
                        <a:spcAft>
                          <a:spcPts val="0"/>
                        </a:spcAft>
                      </a:pPr>
                      <a:r>
                        <a:rPr lang="en-US" sz="1100">
                          <a:solidFill>
                            <a:srgbClr val="000000"/>
                          </a:solidFill>
                          <a:effectLst/>
                          <a:latin typeface="Century Gothic"/>
                          <a:ea typeface="MS Mincho"/>
                          <a:cs typeface="Arial"/>
                        </a:rPr>
                        <a:t> 45,000,000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a:noFill/>
                    </a:lnB>
                    <a:noFill/>
                  </a:tcPr>
                </a:tc>
                <a:extLst>
                  <a:ext uri="{0D108BD9-81ED-4DB2-BD59-A6C34878D82A}">
                    <a16:rowId xmlns:a16="http://schemas.microsoft.com/office/drawing/2014/main" val="95394736"/>
                  </a:ext>
                </a:extLst>
              </a:tr>
              <a:tr h="162504">
                <a:tc>
                  <a:txBody>
                    <a:bodyPr/>
                    <a:lstStyle/>
                    <a:p>
                      <a:pPr marL="0" marR="0" algn="l">
                        <a:lnSpc>
                          <a:spcPct val="115000"/>
                        </a:lnSpc>
                        <a:spcBef>
                          <a:spcPts val="0"/>
                        </a:spcBef>
                        <a:spcAft>
                          <a:spcPts val="0"/>
                        </a:spcAft>
                      </a:pPr>
                      <a:r>
                        <a:rPr lang="en-US" sz="1100" b="1">
                          <a:effectLst/>
                          <a:latin typeface="Century Gothic"/>
                          <a:ea typeface="MS Mincho"/>
                          <a:cs typeface="Arial"/>
                        </a:rPr>
                        <a:t>Per Occupied Room</a:t>
                      </a:r>
                      <a:endParaRPr lang="en-US" sz="1100">
                        <a:effectLst/>
                        <a:latin typeface="Century Gothic"/>
                        <a:ea typeface="MS Mincho"/>
                        <a:cs typeface="Arial"/>
                      </a:endParaRPr>
                    </a:p>
                  </a:txBody>
                  <a:tcPr marL="54297" marR="54297" marT="0" marB="0" anchor="b">
                    <a:lnL>
                      <a:noFill/>
                    </a:lnL>
                    <a:lnR>
                      <a:noFill/>
                    </a:lnR>
                    <a:lnT>
                      <a:noFill/>
                    </a:lnT>
                    <a:lnB>
                      <a:noFill/>
                    </a:lnB>
                  </a:tcPr>
                </a:tc>
                <a:tc>
                  <a:txBody>
                    <a:bodyPr/>
                    <a:lstStyle/>
                    <a:p>
                      <a:pPr marL="0" marR="0" algn="r">
                        <a:lnSpc>
                          <a:spcPct val="115000"/>
                        </a:lnSpc>
                        <a:spcBef>
                          <a:spcPts val="0"/>
                        </a:spcBef>
                        <a:spcAft>
                          <a:spcPts val="0"/>
                        </a:spcAft>
                      </a:pPr>
                      <a:r>
                        <a:rPr lang="en-US" sz="1100">
                          <a:solidFill>
                            <a:srgbClr val="000000"/>
                          </a:solidFill>
                          <a:effectLst/>
                          <a:latin typeface="Century Gothic"/>
                          <a:ea typeface="MS Mincho"/>
                          <a:cs typeface="Arial"/>
                        </a:rPr>
                        <a:t> 1,928,160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a:noFill/>
                    </a:lnB>
                    <a:noFill/>
                  </a:tcPr>
                </a:tc>
                <a:extLst>
                  <a:ext uri="{0D108BD9-81ED-4DB2-BD59-A6C34878D82A}">
                    <a16:rowId xmlns:a16="http://schemas.microsoft.com/office/drawing/2014/main" val="1733305342"/>
                  </a:ext>
                </a:extLst>
              </a:tr>
              <a:tr h="162504">
                <a:tc>
                  <a:txBody>
                    <a:bodyPr/>
                    <a:lstStyle/>
                    <a:p>
                      <a:pPr marL="0" marR="0" algn="l">
                        <a:lnSpc>
                          <a:spcPct val="115000"/>
                        </a:lnSpc>
                        <a:spcBef>
                          <a:spcPts val="0"/>
                        </a:spcBef>
                        <a:spcAft>
                          <a:spcPts val="0"/>
                        </a:spcAft>
                      </a:pPr>
                      <a:r>
                        <a:rPr lang="en-US" sz="1100" b="1">
                          <a:effectLst/>
                          <a:latin typeface="Century Gothic"/>
                          <a:ea typeface="MS Mincho"/>
                          <a:cs typeface="Arial"/>
                        </a:rPr>
                        <a:t>Motor Vehicle Rental</a:t>
                      </a:r>
                      <a:endParaRPr lang="en-US" sz="1100">
                        <a:effectLst/>
                        <a:latin typeface="Century Gothic"/>
                        <a:ea typeface="MS Mincho"/>
                        <a:cs typeface="Arial"/>
                      </a:endParaRPr>
                    </a:p>
                  </a:txBody>
                  <a:tcPr marL="54297" marR="54297" marT="0" marB="0" anchor="b">
                    <a:lnL>
                      <a:noFill/>
                    </a:lnL>
                    <a:lnR>
                      <a:noFill/>
                    </a:lnR>
                    <a:lnT>
                      <a:noFill/>
                    </a:lnT>
                    <a:lnB>
                      <a:noFill/>
                    </a:lnB>
                  </a:tcPr>
                </a:tc>
                <a:tc>
                  <a:txBody>
                    <a:bodyPr/>
                    <a:lstStyle/>
                    <a:p>
                      <a:pPr marL="0" marR="0" algn="r">
                        <a:lnSpc>
                          <a:spcPct val="115000"/>
                        </a:lnSpc>
                        <a:spcBef>
                          <a:spcPts val="0"/>
                        </a:spcBef>
                        <a:spcAft>
                          <a:spcPts val="0"/>
                        </a:spcAft>
                      </a:pPr>
                      <a:r>
                        <a:rPr lang="en-US" sz="1100">
                          <a:solidFill>
                            <a:srgbClr val="000000"/>
                          </a:solidFill>
                          <a:effectLst/>
                          <a:latin typeface="Century Gothic"/>
                          <a:ea typeface="MS Mincho"/>
                          <a:cs typeface="Arial"/>
                        </a:rPr>
                        <a:t> 3,328,000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a:noFill/>
                    </a:lnB>
                    <a:noFill/>
                  </a:tcPr>
                </a:tc>
                <a:extLst>
                  <a:ext uri="{0D108BD9-81ED-4DB2-BD59-A6C34878D82A}">
                    <a16:rowId xmlns:a16="http://schemas.microsoft.com/office/drawing/2014/main" val="1142492179"/>
                  </a:ext>
                </a:extLst>
              </a:tr>
              <a:tr h="162386">
                <a:tc>
                  <a:txBody>
                    <a:bodyPr/>
                    <a:lstStyle/>
                    <a:p>
                      <a:pPr marL="0" marR="0" algn="r">
                        <a:lnSpc>
                          <a:spcPct val="115000"/>
                        </a:lnSpc>
                        <a:spcBef>
                          <a:spcPts val="0"/>
                        </a:spcBef>
                        <a:spcAft>
                          <a:spcPts val="0"/>
                        </a:spcAft>
                      </a:pPr>
                      <a:r>
                        <a:rPr lang="en-US" sz="1100" b="1">
                          <a:effectLst/>
                          <a:latin typeface="Century Gothic"/>
                          <a:ea typeface="MS Mincho"/>
                          <a:cs typeface="Arial"/>
                        </a:rPr>
                        <a:t>Special Revenue Fund Total</a:t>
                      </a:r>
                      <a:endParaRPr lang="en-US" sz="1100">
                        <a:effectLst/>
                        <a:latin typeface="Century Gothic"/>
                        <a:ea typeface="MS Mincho"/>
                        <a:cs typeface="Arial"/>
                      </a:endParaRPr>
                    </a:p>
                  </a:txBody>
                  <a:tcPr marL="54297" marR="54297" marT="0" marB="0" anchor="b">
                    <a:lnL>
                      <a:noFill/>
                    </a:lnL>
                    <a:lnR>
                      <a:noFill/>
                    </a:lnR>
                    <a:lnT>
                      <a:noFill/>
                    </a:lnT>
                    <a:lnB w="38100" cap="flat" cmpd="sng" algn="ctr">
                      <a:solidFill>
                        <a:srgbClr val="0070C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effectLst/>
                          <a:latin typeface="Century Gothic"/>
                          <a:ea typeface="MS Mincho"/>
                          <a:cs typeface="Arial"/>
                        </a:rPr>
                        <a:t> $68,617,518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w="38100" cap="flat" cmpd="sng" algn="ctr">
                      <a:solidFill>
                        <a:srgbClr val="0070C0"/>
                      </a:solidFill>
                      <a:prstDash val="solid"/>
                      <a:round/>
                      <a:headEnd type="none" w="med" len="med"/>
                      <a:tailEnd type="none" w="med" len="med"/>
                    </a:lnB>
                    <a:solidFill>
                      <a:srgbClr val="E5F4FF"/>
                    </a:solidFill>
                  </a:tcPr>
                </a:tc>
                <a:extLst>
                  <a:ext uri="{0D108BD9-81ED-4DB2-BD59-A6C34878D82A}">
                    <a16:rowId xmlns:a16="http://schemas.microsoft.com/office/drawing/2014/main" val="680534848"/>
                  </a:ext>
                </a:extLst>
              </a:tr>
              <a:tr h="162504">
                <a:tc>
                  <a:txBody>
                    <a:bodyPr/>
                    <a:lstStyle/>
                    <a:p>
                      <a:pPr marL="0" marR="0" algn="l">
                        <a:lnSpc>
                          <a:spcPct val="115000"/>
                        </a:lnSpc>
                        <a:spcBef>
                          <a:spcPts val="0"/>
                        </a:spcBef>
                        <a:spcAft>
                          <a:spcPts val="0"/>
                        </a:spcAft>
                      </a:pPr>
                      <a:r>
                        <a:rPr lang="en-US" sz="1100" b="1" dirty="0">
                          <a:solidFill>
                            <a:srgbClr val="17365D"/>
                          </a:solidFill>
                          <a:effectLst/>
                          <a:latin typeface="Century Gothic"/>
                          <a:ea typeface="MS Mincho"/>
                          <a:cs typeface="Arial"/>
                        </a:rPr>
                        <a:t>Enterprise Funds</a:t>
                      </a:r>
                      <a:endParaRPr lang="en-US" sz="1100" dirty="0">
                        <a:effectLst/>
                        <a:latin typeface="Century Gothic"/>
                        <a:ea typeface="MS Mincho"/>
                        <a:cs typeface="Arial"/>
                      </a:endParaRPr>
                    </a:p>
                  </a:txBody>
                  <a:tcPr marL="54297" marR="54297" marT="0" marB="0" anchor="b">
                    <a:lnL>
                      <a:noFill/>
                    </a:lnL>
                    <a:lnR>
                      <a:noFill/>
                    </a:lnR>
                    <a:lnT w="38100" cap="flat" cmpd="sng" algn="ctr">
                      <a:solidFill>
                        <a:srgbClr val="0070C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Century Gothic" panose="020B0502020202020204" pitchFamily="34" charset="0"/>
                          <a:ea typeface="Cambria" panose="02040503050406030204" pitchFamily="18" charset="0"/>
                          <a:cs typeface="Arial" panose="020B0604020202020204" pitchFamily="34" charset="0"/>
                        </a:rPr>
                        <a:t> </a:t>
                      </a:r>
                      <a:endParaRPr lang="en-US" sz="1100" dirty="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w="38100" cap="flat" cmpd="sng" algn="ctr">
                      <a:solidFill>
                        <a:srgbClr val="0070C0"/>
                      </a:solidFill>
                      <a:prstDash val="solid"/>
                      <a:round/>
                      <a:headEnd type="none" w="med" len="med"/>
                      <a:tailEnd type="none" w="med" len="med"/>
                    </a:lnT>
                    <a:lnB>
                      <a:noFill/>
                    </a:lnB>
                    <a:solidFill>
                      <a:srgbClr val="F7FCFF"/>
                    </a:solidFill>
                  </a:tcPr>
                </a:tc>
                <a:extLst>
                  <a:ext uri="{0D108BD9-81ED-4DB2-BD59-A6C34878D82A}">
                    <a16:rowId xmlns:a16="http://schemas.microsoft.com/office/drawing/2014/main" val="794508313"/>
                  </a:ext>
                </a:extLst>
              </a:tr>
              <a:tr h="162504">
                <a:tc>
                  <a:txBody>
                    <a:bodyPr/>
                    <a:lstStyle/>
                    <a:p>
                      <a:pPr marL="0" marR="0" algn="l">
                        <a:lnSpc>
                          <a:spcPct val="115000"/>
                        </a:lnSpc>
                        <a:spcBef>
                          <a:spcPts val="0"/>
                        </a:spcBef>
                        <a:spcAft>
                          <a:spcPts val="0"/>
                        </a:spcAft>
                      </a:pPr>
                      <a:r>
                        <a:rPr lang="en-US" sz="1100" dirty="0">
                          <a:effectLst/>
                          <a:latin typeface="Century Gothic"/>
                          <a:ea typeface="Cambria"/>
                          <a:cs typeface="Arial"/>
                        </a:rPr>
                        <a:t>Sanitation Services</a:t>
                      </a:r>
                    </a:p>
                  </a:txBody>
                  <a:tcPr marL="54297" marR="54297" marT="0" marB="0" anchor="b">
                    <a:lnL>
                      <a:noFill/>
                    </a:lnL>
                    <a:lnR>
                      <a:noFill/>
                    </a:lnR>
                    <a:lnT>
                      <a:noFill/>
                    </a:lnT>
                    <a:lnB>
                      <a:noFill/>
                    </a:lnB>
                  </a:tcPr>
                </a:tc>
                <a:tc>
                  <a:txBody>
                    <a:bodyPr/>
                    <a:lstStyle/>
                    <a:p>
                      <a:pPr marL="0" marR="0" algn="r">
                        <a:lnSpc>
                          <a:spcPct val="115000"/>
                        </a:lnSpc>
                        <a:spcBef>
                          <a:spcPts val="0"/>
                        </a:spcBef>
                        <a:spcAft>
                          <a:spcPts val="0"/>
                        </a:spcAft>
                      </a:pPr>
                      <a:r>
                        <a:rPr lang="en-US" sz="1100" dirty="0">
                          <a:solidFill>
                            <a:srgbClr val="000000"/>
                          </a:solidFill>
                          <a:effectLst/>
                          <a:latin typeface="Century Gothic"/>
                          <a:ea typeface="MS Mincho"/>
                          <a:cs typeface="Arial"/>
                        </a:rPr>
                        <a:t> 40,979,254 </a:t>
                      </a:r>
                      <a:endParaRPr lang="en-US" sz="1100" dirty="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a:noFill/>
                    </a:lnB>
                    <a:noFill/>
                  </a:tcPr>
                </a:tc>
                <a:extLst>
                  <a:ext uri="{0D108BD9-81ED-4DB2-BD59-A6C34878D82A}">
                    <a16:rowId xmlns:a16="http://schemas.microsoft.com/office/drawing/2014/main" val="1662880910"/>
                  </a:ext>
                </a:extLst>
              </a:tr>
              <a:tr h="162504">
                <a:tc>
                  <a:txBody>
                    <a:bodyPr/>
                    <a:lstStyle/>
                    <a:p>
                      <a:pPr marL="0" marR="0" algn="l">
                        <a:lnSpc>
                          <a:spcPct val="115000"/>
                        </a:lnSpc>
                        <a:spcBef>
                          <a:spcPts val="0"/>
                        </a:spcBef>
                        <a:spcAft>
                          <a:spcPts val="0"/>
                        </a:spcAft>
                      </a:pPr>
                      <a:r>
                        <a:rPr lang="en-US" sz="1100">
                          <a:effectLst/>
                          <a:latin typeface="Century Gothic"/>
                          <a:ea typeface="Cambria"/>
                          <a:cs typeface="Arial"/>
                        </a:rPr>
                        <a:t>Civic Center Services</a:t>
                      </a:r>
                    </a:p>
                  </a:txBody>
                  <a:tcPr marL="54297" marR="54297" marT="0" marB="0" anchor="b">
                    <a:lnL>
                      <a:noFill/>
                    </a:lnL>
                    <a:lnR>
                      <a:noFill/>
                    </a:lnR>
                    <a:lnT>
                      <a:noFill/>
                    </a:lnT>
                    <a:lnB>
                      <a:noFill/>
                    </a:lnB>
                  </a:tcPr>
                </a:tc>
                <a:tc>
                  <a:txBody>
                    <a:bodyPr/>
                    <a:lstStyle/>
                    <a:p>
                      <a:pPr marL="0" marR="0" algn="r">
                        <a:lnSpc>
                          <a:spcPct val="115000"/>
                        </a:lnSpc>
                        <a:spcBef>
                          <a:spcPts val="0"/>
                        </a:spcBef>
                        <a:spcAft>
                          <a:spcPts val="0"/>
                        </a:spcAft>
                      </a:pPr>
                      <a:r>
                        <a:rPr lang="en-US" sz="1100">
                          <a:solidFill>
                            <a:srgbClr val="000000"/>
                          </a:solidFill>
                          <a:effectLst/>
                          <a:latin typeface="Century Gothic"/>
                          <a:ea typeface="MS Mincho"/>
                          <a:cs typeface="Arial"/>
                        </a:rPr>
                        <a:t> 5,627,087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a:noFill/>
                    </a:lnB>
                    <a:noFill/>
                  </a:tcPr>
                </a:tc>
                <a:extLst>
                  <a:ext uri="{0D108BD9-81ED-4DB2-BD59-A6C34878D82A}">
                    <a16:rowId xmlns:a16="http://schemas.microsoft.com/office/drawing/2014/main" val="1409725902"/>
                  </a:ext>
                </a:extLst>
              </a:tr>
              <a:tr h="162504">
                <a:tc>
                  <a:txBody>
                    <a:bodyPr/>
                    <a:lstStyle/>
                    <a:p>
                      <a:pPr marL="0" marR="0" algn="l">
                        <a:lnSpc>
                          <a:spcPct val="115000"/>
                        </a:lnSpc>
                        <a:spcBef>
                          <a:spcPts val="0"/>
                        </a:spcBef>
                        <a:spcAft>
                          <a:spcPts val="0"/>
                        </a:spcAft>
                      </a:pPr>
                      <a:r>
                        <a:rPr lang="en-US" sz="1100">
                          <a:effectLst/>
                          <a:latin typeface="Century Gothic"/>
                          <a:ea typeface="Cambria"/>
                          <a:cs typeface="Arial"/>
                        </a:rPr>
                        <a:t>Water &amp; Sewer Services</a:t>
                      </a:r>
                    </a:p>
                  </a:txBody>
                  <a:tcPr marL="54297" marR="54297" marT="0" marB="0" anchor="b">
                    <a:lnL>
                      <a:noFill/>
                    </a:lnL>
                    <a:lnR>
                      <a:noFill/>
                    </a:lnR>
                    <a:lnT>
                      <a:noFill/>
                    </a:lnT>
                    <a:lnB>
                      <a:noFill/>
                    </a:lnB>
                  </a:tcPr>
                </a:tc>
                <a:tc>
                  <a:txBody>
                    <a:bodyPr/>
                    <a:lstStyle/>
                    <a:p>
                      <a:pPr marL="0" marR="0" algn="r">
                        <a:lnSpc>
                          <a:spcPct val="115000"/>
                        </a:lnSpc>
                        <a:spcBef>
                          <a:spcPts val="0"/>
                        </a:spcBef>
                        <a:spcAft>
                          <a:spcPts val="0"/>
                        </a:spcAft>
                      </a:pPr>
                      <a:r>
                        <a:rPr lang="en-US" sz="1100">
                          <a:solidFill>
                            <a:srgbClr val="000000"/>
                          </a:solidFill>
                          <a:effectLst/>
                          <a:latin typeface="Century Gothic"/>
                          <a:ea typeface="MS Mincho"/>
                          <a:cs typeface="Arial"/>
                        </a:rPr>
                        <a:t> 99,733,941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a:noFill/>
                    </a:lnB>
                    <a:noFill/>
                  </a:tcPr>
                </a:tc>
                <a:extLst>
                  <a:ext uri="{0D108BD9-81ED-4DB2-BD59-A6C34878D82A}">
                    <a16:rowId xmlns:a16="http://schemas.microsoft.com/office/drawing/2014/main" val="2299124533"/>
                  </a:ext>
                </a:extLst>
              </a:tr>
              <a:tr h="162504">
                <a:tc>
                  <a:txBody>
                    <a:bodyPr/>
                    <a:lstStyle/>
                    <a:p>
                      <a:pPr marL="0" marR="0" algn="l">
                        <a:lnSpc>
                          <a:spcPct val="115000"/>
                        </a:lnSpc>
                        <a:spcBef>
                          <a:spcPts val="0"/>
                        </a:spcBef>
                        <a:spcAft>
                          <a:spcPts val="0"/>
                        </a:spcAft>
                      </a:pPr>
                      <a:r>
                        <a:rPr lang="en-US" sz="1100">
                          <a:effectLst/>
                          <a:latin typeface="Century Gothic"/>
                          <a:ea typeface="Cambria"/>
                          <a:cs typeface="Arial"/>
                        </a:rPr>
                        <a:t>I&amp;D Water Services</a:t>
                      </a:r>
                    </a:p>
                  </a:txBody>
                  <a:tcPr marL="54297" marR="54297" marT="0" marB="0" anchor="b">
                    <a:lnL>
                      <a:noFill/>
                    </a:lnL>
                    <a:lnR>
                      <a:noFill/>
                    </a:lnR>
                    <a:lnT>
                      <a:noFill/>
                    </a:lnT>
                    <a:lnB>
                      <a:noFill/>
                    </a:lnB>
                  </a:tcPr>
                </a:tc>
                <a:tc>
                  <a:txBody>
                    <a:bodyPr/>
                    <a:lstStyle/>
                    <a:p>
                      <a:pPr marL="0" marR="0" algn="r">
                        <a:lnSpc>
                          <a:spcPct val="115000"/>
                        </a:lnSpc>
                        <a:spcBef>
                          <a:spcPts val="0"/>
                        </a:spcBef>
                        <a:spcAft>
                          <a:spcPts val="0"/>
                        </a:spcAft>
                      </a:pPr>
                      <a:r>
                        <a:rPr lang="en-US" sz="1100">
                          <a:solidFill>
                            <a:srgbClr val="000000"/>
                          </a:solidFill>
                          <a:effectLst/>
                          <a:latin typeface="Century Gothic"/>
                          <a:ea typeface="MS Mincho"/>
                          <a:cs typeface="Arial"/>
                        </a:rPr>
                        <a:t> 10,576,224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a:noFill/>
                    </a:lnB>
                    <a:noFill/>
                  </a:tcPr>
                </a:tc>
                <a:extLst>
                  <a:ext uri="{0D108BD9-81ED-4DB2-BD59-A6C34878D82A}">
                    <a16:rowId xmlns:a16="http://schemas.microsoft.com/office/drawing/2014/main" val="2346639847"/>
                  </a:ext>
                </a:extLst>
              </a:tr>
              <a:tr h="162504">
                <a:tc>
                  <a:txBody>
                    <a:bodyPr/>
                    <a:lstStyle/>
                    <a:p>
                      <a:pPr marL="0" marR="0" algn="l">
                        <a:lnSpc>
                          <a:spcPct val="115000"/>
                        </a:lnSpc>
                        <a:spcBef>
                          <a:spcPts val="0"/>
                        </a:spcBef>
                        <a:spcAft>
                          <a:spcPts val="0"/>
                        </a:spcAft>
                      </a:pPr>
                      <a:r>
                        <a:rPr lang="en-US" sz="1100">
                          <a:effectLst/>
                          <a:latin typeface="Century Gothic"/>
                          <a:ea typeface="Cambria"/>
                          <a:cs typeface="Arial"/>
                        </a:rPr>
                        <a:t>Parking Services</a:t>
                      </a:r>
                    </a:p>
                  </a:txBody>
                  <a:tcPr marL="54297" marR="54297" marT="0" marB="0" anchor="b">
                    <a:lnL>
                      <a:noFill/>
                    </a:lnL>
                    <a:lnR>
                      <a:noFill/>
                    </a:lnR>
                    <a:lnT>
                      <a:noFill/>
                    </a:lnT>
                    <a:lnB>
                      <a:noFill/>
                    </a:lnB>
                  </a:tcPr>
                </a:tc>
                <a:tc>
                  <a:txBody>
                    <a:bodyPr/>
                    <a:lstStyle/>
                    <a:p>
                      <a:pPr marL="0" marR="0" algn="r">
                        <a:lnSpc>
                          <a:spcPct val="115000"/>
                        </a:lnSpc>
                        <a:spcBef>
                          <a:spcPts val="0"/>
                        </a:spcBef>
                        <a:spcAft>
                          <a:spcPts val="0"/>
                        </a:spcAft>
                      </a:pPr>
                      <a:r>
                        <a:rPr lang="en-US" sz="1100">
                          <a:solidFill>
                            <a:srgbClr val="000000"/>
                          </a:solidFill>
                          <a:effectLst/>
                          <a:latin typeface="Century Gothic"/>
                          <a:ea typeface="MS Mincho"/>
                          <a:cs typeface="Arial"/>
                        </a:rPr>
                        <a:t> 23,636,325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a:noFill/>
                    </a:lnB>
                    <a:noFill/>
                  </a:tcPr>
                </a:tc>
                <a:extLst>
                  <a:ext uri="{0D108BD9-81ED-4DB2-BD59-A6C34878D82A}">
                    <a16:rowId xmlns:a16="http://schemas.microsoft.com/office/drawing/2014/main" val="1942748946"/>
                  </a:ext>
                </a:extLst>
              </a:tr>
              <a:tr h="162386">
                <a:tc>
                  <a:txBody>
                    <a:bodyPr/>
                    <a:lstStyle/>
                    <a:p>
                      <a:pPr marL="0" marR="0" algn="r">
                        <a:lnSpc>
                          <a:spcPct val="115000"/>
                        </a:lnSpc>
                        <a:spcBef>
                          <a:spcPts val="0"/>
                        </a:spcBef>
                        <a:spcAft>
                          <a:spcPts val="0"/>
                        </a:spcAft>
                      </a:pPr>
                      <a:r>
                        <a:rPr lang="en-US" sz="1100" b="1">
                          <a:effectLst/>
                          <a:latin typeface="Century Gothic"/>
                          <a:ea typeface="MS Mincho"/>
                          <a:cs typeface="Arial"/>
                        </a:rPr>
                        <a:t>Enterprise Fund Total</a:t>
                      </a:r>
                      <a:endParaRPr lang="en-US" sz="1100">
                        <a:effectLst/>
                        <a:latin typeface="Century Gothic"/>
                        <a:ea typeface="MS Mincho"/>
                        <a:cs typeface="Arial"/>
                      </a:endParaRPr>
                    </a:p>
                  </a:txBody>
                  <a:tcPr marL="54297" marR="54297" marT="0" marB="0" anchor="b">
                    <a:lnL>
                      <a:noFill/>
                    </a:lnL>
                    <a:lnR>
                      <a:noFill/>
                    </a:lnR>
                    <a:lnT>
                      <a:noFill/>
                    </a:lnT>
                    <a:lnB w="38100" cap="flat" cmpd="sng" algn="ctr">
                      <a:solidFill>
                        <a:srgbClr val="0070C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effectLst/>
                          <a:latin typeface="Century Gothic"/>
                          <a:ea typeface="MS Mincho"/>
                          <a:cs typeface="Arial"/>
                        </a:rPr>
                        <a:t> $180,552,831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w="38100" cap="flat" cmpd="sng" algn="ctr">
                      <a:solidFill>
                        <a:srgbClr val="0070C0"/>
                      </a:solidFill>
                      <a:prstDash val="solid"/>
                      <a:round/>
                      <a:headEnd type="none" w="med" len="med"/>
                      <a:tailEnd type="none" w="med" len="med"/>
                    </a:lnB>
                    <a:solidFill>
                      <a:srgbClr val="E5F4FF"/>
                    </a:solidFill>
                  </a:tcPr>
                </a:tc>
                <a:extLst>
                  <a:ext uri="{0D108BD9-81ED-4DB2-BD59-A6C34878D82A}">
                    <a16:rowId xmlns:a16="http://schemas.microsoft.com/office/drawing/2014/main" val="2315311923"/>
                  </a:ext>
                </a:extLst>
              </a:tr>
              <a:tr h="162504">
                <a:tc>
                  <a:txBody>
                    <a:bodyPr/>
                    <a:lstStyle/>
                    <a:p>
                      <a:pPr marL="0" marR="0" algn="l">
                        <a:lnSpc>
                          <a:spcPct val="115000"/>
                        </a:lnSpc>
                        <a:spcBef>
                          <a:spcPts val="0"/>
                        </a:spcBef>
                        <a:spcAft>
                          <a:spcPts val="0"/>
                        </a:spcAft>
                      </a:pPr>
                      <a:r>
                        <a:rPr lang="en-US" sz="1100" b="1">
                          <a:solidFill>
                            <a:srgbClr val="17365D"/>
                          </a:solidFill>
                          <a:effectLst/>
                          <a:latin typeface="Century Gothic"/>
                          <a:ea typeface="MS Mincho"/>
                          <a:cs typeface="Arial"/>
                        </a:rPr>
                        <a:t>Internal Services Funds</a:t>
                      </a:r>
                      <a:endParaRPr lang="en-US" sz="1100">
                        <a:effectLst/>
                        <a:latin typeface="Century Gothic"/>
                        <a:ea typeface="MS Mincho"/>
                        <a:cs typeface="Arial"/>
                      </a:endParaRPr>
                    </a:p>
                  </a:txBody>
                  <a:tcPr marL="54297" marR="54297" marT="0" marB="0" anchor="b">
                    <a:lnL>
                      <a:noFill/>
                    </a:lnL>
                    <a:lnR>
                      <a:noFill/>
                    </a:lnR>
                    <a:lnT w="38100" cap="flat" cmpd="sng" algn="ctr">
                      <a:solidFill>
                        <a:srgbClr val="0070C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a:effectLst/>
                          <a:latin typeface="Century Gothic" panose="020B0502020202020204" pitchFamily="34" charset="0"/>
                          <a:ea typeface="Cambria" panose="02040503050406030204" pitchFamily="18" charset="0"/>
                          <a:cs typeface="Arial" panose="020B0604020202020204" pitchFamily="34" charset="0"/>
                        </a:rPr>
                        <a:t>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w="38100" cap="flat" cmpd="sng" algn="ctr">
                      <a:solidFill>
                        <a:srgbClr val="0070C0"/>
                      </a:solidFill>
                      <a:prstDash val="solid"/>
                      <a:round/>
                      <a:headEnd type="none" w="med" len="med"/>
                      <a:tailEnd type="none" w="med" len="med"/>
                    </a:lnT>
                    <a:lnB>
                      <a:noFill/>
                    </a:lnB>
                    <a:noFill/>
                  </a:tcPr>
                </a:tc>
                <a:extLst>
                  <a:ext uri="{0D108BD9-81ED-4DB2-BD59-A6C34878D82A}">
                    <a16:rowId xmlns:a16="http://schemas.microsoft.com/office/drawing/2014/main" val="3732002297"/>
                  </a:ext>
                </a:extLst>
              </a:tr>
              <a:tr h="162504">
                <a:tc>
                  <a:txBody>
                    <a:bodyPr/>
                    <a:lstStyle/>
                    <a:p>
                      <a:pPr marL="0" marR="0" algn="l">
                        <a:lnSpc>
                          <a:spcPct val="115000"/>
                        </a:lnSpc>
                        <a:spcBef>
                          <a:spcPts val="0"/>
                        </a:spcBef>
                        <a:spcAft>
                          <a:spcPts val="0"/>
                        </a:spcAft>
                      </a:pPr>
                      <a:r>
                        <a:rPr lang="en-US" sz="1100" b="1">
                          <a:effectLst/>
                          <a:latin typeface="Century Gothic"/>
                          <a:ea typeface="MS Mincho"/>
                          <a:cs typeface="Arial"/>
                        </a:rPr>
                        <a:t>Internal Services</a:t>
                      </a:r>
                      <a:endParaRPr lang="en-US" sz="1100">
                        <a:effectLst/>
                        <a:latin typeface="Century Gothic"/>
                        <a:ea typeface="MS Mincho"/>
                        <a:cs typeface="Arial"/>
                      </a:endParaRPr>
                    </a:p>
                  </a:txBody>
                  <a:tcPr marL="54297" marR="54297" marT="0" marB="0" anchor="b">
                    <a:lnL>
                      <a:noFill/>
                    </a:lnL>
                    <a:lnR>
                      <a:noFill/>
                    </a:lnR>
                    <a:lnT>
                      <a:noFill/>
                    </a:lnT>
                    <a:lnB>
                      <a:noFill/>
                    </a:lnB>
                  </a:tcPr>
                </a:tc>
                <a:tc>
                  <a:txBody>
                    <a:bodyPr/>
                    <a:lstStyle/>
                    <a:p>
                      <a:pPr marL="0" marR="0" algn="r">
                        <a:lnSpc>
                          <a:spcPct val="115000"/>
                        </a:lnSpc>
                        <a:spcBef>
                          <a:spcPts val="0"/>
                        </a:spcBef>
                        <a:spcAft>
                          <a:spcPts val="0"/>
                        </a:spcAft>
                      </a:pPr>
                      <a:r>
                        <a:rPr lang="en-US" sz="1100">
                          <a:solidFill>
                            <a:srgbClr val="000000"/>
                          </a:solidFill>
                          <a:effectLst/>
                          <a:latin typeface="Century Gothic"/>
                          <a:ea typeface="MS Mincho"/>
                          <a:cs typeface="Arial"/>
                        </a:rPr>
                        <a:t> 20,100,524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a:noFill/>
                    </a:lnB>
                    <a:noFill/>
                  </a:tcPr>
                </a:tc>
                <a:extLst>
                  <a:ext uri="{0D108BD9-81ED-4DB2-BD59-A6C34878D82A}">
                    <a16:rowId xmlns:a16="http://schemas.microsoft.com/office/drawing/2014/main" val="352832851"/>
                  </a:ext>
                </a:extLst>
              </a:tr>
              <a:tr h="162504">
                <a:tc>
                  <a:txBody>
                    <a:bodyPr/>
                    <a:lstStyle/>
                    <a:p>
                      <a:pPr marL="0" marR="0" algn="l">
                        <a:lnSpc>
                          <a:spcPct val="115000"/>
                        </a:lnSpc>
                        <a:spcBef>
                          <a:spcPts val="0"/>
                        </a:spcBef>
                        <a:spcAft>
                          <a:spcPts val="0"/>
                        </a:spcAft>
                      </a:pPr>
                      <a:r>
                        <a:rPr lang="en-US" sz="1100" b="1" dirty="0">
                          <a:effectLst/>
                          <a:latin typeface="Century Gothic"/>
                          <a:ea typeface="MS Mincho"/>
                          <a:cs typeface="Arial"/>
                        </a:rPr>
                        <a:t>Computer Purchase</a:t>
                      </a:r>
                      <a:endParaRPr lang="en-US" sz="1100" dirty="0">
                        <a:effectLst/>
                        <a:latin typeface="Century Gothic"/>
                        <a:ea typeface="MS Mincho"/>
                        <a:cs typeface="Arial"/>
                      </a:endParaRPr>
                    </a:p>
                  </a:txBody>
                  <a:tcPr marL="54297" marR="54297" marT="0" marB="0" anchor="b">
                    <a:lnL>
                      <a:noFill/>
                    </a:lnL>
                    <a:lnR>
                      <a:noFill/>
                    </a:lnR>
                    <a:lnT>
                      <a:noFill/>
                    </a:lnT>
                    <a:lnB>
                      <a:noFill/>
                    </a:lnB>
                  </a:tcPr>
                </a:tc>
                <a:tc>
                  <a:txBody>
                    <a:bodyPr/>
                    <a:lstStyle/>
                    <a:p>
                      <a:pPr marL="0" marR="0" algn="r">
                        <a:lnSpc>
                          <a:spcPct val="115000"/>
                        </a:lnSpc>
                        <a:spcBef>
                          <a:spcPts val="0"/>
                        </a:spcBef>
                        <a:spcAft>
                          <a:spcPts val="0"/>
                        </a:spcAft>
                      </a:pPr>
                      <a:r>
                        <a:rPr lang="en-US" sz="1100">
                          <a:solidFill>
                            <a:srgbClr val="000000"/>
                          </a:solidFill>
                          <a:effectLst/>
                          <a:latin typeface="Century Gothic"/>
                          <a:ea typeface="MS Mincho"/>
                          <a:cs typeface="Arial"/>
                        </a:rPr>
                        <a:t> 1,320,369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a:noFill/>
                    </a:lnB>
                    <a:noFill/>
                  </a:tcPr>
                </a:tc>
                <a:extLst>
                  <a:ext uri="{0D108BD9-81ED-4DB2-BD59-A6C34878D82A}">
                    <a16:rowId xmlns:a16="http://schemas.microsoft.com/office/drawing/2014/main" val="562859861"/>
                  </a:ext>
                </a:extLst>
              </a:tr>
              <a:tr h="162504">
                <a:tc>
                  <a:txBody>
                    <a:bodyPr/>
                    <a:lstStyle/>
                    <a:p>
                      <a:pPr marL="0" marR="0" algn="l">
                        <a:lnSpc>
                          <a:spcPct val="115000"/>
                        </a:lnSpc>
                        <a:spcBef>
                          <a:spcPts val="0"/>
                        </a:spcBef>
                        <a:spcAft>
                          <a:spcPts val="0"/>
                        </a:spcAft>
                      </a:pPr>
                      <a:r>
                        <a:rPr lang="en-US" sz="1100" b="1">
                          <a:effectLst/>
                          <a:latin typeface="Century Gothic"/>
                          <a:ea typeface="MS Mincho"/>
                          <a:cs typeface="Arial"/>
                        </a:rPr>
                        <a:t>Vehicle Purchase</a:t>
                      </a:r>
                      <a:endParaRPr lang="en-US" sz="1100">
                        <a:effectLst/>
                        <a:latin typeface="Century Gothic"/>
                        <a:ea typeface="MS Mincho"/>
                        <a:cs typeface="Arial"/>
                      </a:endParaRPr>
                    </a:p>
                  </a:txBody>
                  <a:tcPr marL="54297" marR="54297" marT="0" marB="0" anchor="b">
                    <a:lnL>
                      <a:noFill/>
                    </a:lnL>
                    <a:lnR>
                      <a:noFill/>
                    </a:lnR>
                    <a:lnT>
                      <a:noFill/>
                    </a:lnT>
                    <a:lnB>
                      <a:noFill/>
                    </a:lnB>
                  </a:tcPr>
                </a:tc>
                <a:tc>
                  <a:txBody>
                    <a:bodyPr/>
                    <a:lstStyle/>
                    <a:p>
                      <a:pPr marL="0" marR="0" algn="r">
                        <a:lnSpc>
                          <a:spcPct val="115000"/>
                        </a:lnSpc>
                        <a:spcBef>
                          <a:spcPts val="0"/>
                        </a:spcBef>
                        <a:spcAft>
                          <a:spcPts val="0"/>
                        </a:spcAft>
                      </a:pPr>
                      <a:r>
                        <a:rPr lang="en-US" sz="1100">
                          <a:solidFill>
                            <a:srgbClr val="000000"/>
                          </a:solidFill>
                          <a:effectLst/>
                          <a:latin typeface="Century Gothic"/>
                          <a:ea typeface="MS Mincho"/>
                          <a:cs typeface="Arial"/>
                        </a:rPr>
                        <a:t> 15,189,343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a:noFill/>
                    </a:lnB>
                    <a:noFill/>
                  </a:tcPr>
                </a:tc>
                <a:extLst>
                  <a:ext uri="{0D108BD9-81ED-4DB2-BD59-A6C34878D82A}">
                    <a16:rowId xmlns:a16="http://schemas.microsoft.com/office/drawing/2014/main" val="2949491944"/>
                  </a:ext>
                </a:extLst>
              </a:tr>
              <a:tr h="162504">
                <a:tc>
                  <a:txBody>
                    <a:bodyPr/>
                    <a:lstStyle/>
                    <a:p>
                      <a:pPr marL="0" marR="0" algn="l">
                        <a:lnSpc>
                          <a:spcPct val="115000"/>
                        </a:lnSpc>
                        <a:spcBef>
                          <a:spcPts val="0"/>
                        </a:spcBef>
                        <a:spcAft>
                          <a:spcPts val="0"/>
                        </a:spcAft>
                      </a:pPr>
                      <a:r>
                        <a:rPr lang="en-US" sz="1100" b="1">
                          <a:effectLst/>
                          <a:latin typeface="Century Gothic"/>
                          <a:ea typeface="MS Mincho"/>
                          <a:cs typeface="Arial"/>
                        </a:rPr>
                        <a:t>Radio Purchase</a:t>
                      </a:r>
                      <a:endParaRPr lang="en-US" sz="1100">
                        <a:effectLst/>
                        <a:latin typeface="Century Gothic"/>
                        <a:ea typeface="MS Mincho"/>
                        <a:cs typeface="Arial"/>
                      </a:endParaRPr>
                    </a:p>
                  </a:txBody>
                  <a:tcPr marL="54297" marR="54297" marT="0" marB="0" anchor="b">
                    <a:lnL>
                      <a:noFill/>
                    </a:lnL>
                    <a:lnR>
                      <a:noFill/>
                    </a:lnR>
                    <a:lnT>
                      <a:noFill/>
                    </a:lnT>
                    <a:lnB>
                      <a:noFill/>
                    </a:lnB>
                  </a:tcPr>
                </a:tc>
                <a:tc>
                  <a:txBody>
                    <a:bodyPr/>
                    <a:lstStyle/>
                    <a:p>
                      <a:pPr marL="0" marR="0" algn="r">
                        <a:lnSpc>
                          <a:spcPct val="115000"/>
                        </a:lnSpc>
                        <a:spcBef>
                          <a:spcPts val="0"/>
                        </a:spcBef>
                        <a:spcAft>
                          <a:spcPts val="0"/>
                        </a:spcAft>
                      </a:pPr>
                      <a:r>
                        <a:rPr lang="en-US" sz="1100">
                          <a:solidFill>
                            <a:srgbClr val="000000"/>
                          </a:solidFill>
                          <a:effectLst/>
                          <a:latin typeface="Century Gothic"/>
                          <a:ea typeface="MS Mincho"/>
                          <a:cs typeface="Arial"/>
                        </a:rPr>
                        <a:t> 187,500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a:noFill/>
                    </a:lnB>
                    <a:noFill/>
                  </a:tcPr>
                </a:tc>
                <a:extLst>
                  <a:ext uri="{0D108BD9-81ED-4DB2-BD59-A6C34878D82A}">
                    <a16:rowId xmlns:a16="http://schemas.microsoft.com/office/drawing/2014/main" val="3333385746"/>
                  </a:ext>
                </a:extLst>
              </a:tr>
              <a:tr h="162386">
                <a:tc>
                  <a:txBody>
                    <a:bodyPr/>
                    <a:lstStyle/>
                    <a:p>
                      <a:pPr marL="0" marR="0" algn="r">
                        <a:lnSpc>
                          <a:spcPct val="115000"/>
                        </a:lnSpc>
                        <a:spcBef>
                          <a:spcPts val="0"/>
                        </a:spcBef>
                        <a:spcAft>
                          <a:spcPts val="0"/>
                        </a:spcAft>
                      </a:pPr>
                      <a:r>
                        <a:rPr lang="en-US" sz="1100" b="1">
                          <a:effectLst/>
                          <a:latin typeface="Century Gothic"/>
                          <a:ea typeface="MS Mincho"/>
                          <a:cs typeface="Arial"/>
                        </a:rPr>
                        <a:t>Internal Services Fund Total</a:t>
                      </a:r>
                      <a:endParaRPr lang="en-US" sz="1100">
                        <a:effectLst/>
                        <a:latin typeface="Century Gothic"/>
                        <a:ea typeface="MS Mincho"/>
                        <a:cs typeface="Arial"/>
                      </a:endParaRPr>
                    </a:p>
                  </a:txBody>
                  <a:tcPr marL="54297" marR="54297" marT="0" marB="0" anchor="b">
                    <a:lnL>
                      <a:noFill/>
                    </a:lnL>
                    <a:lnR>
                      <a:noFill/>
                    </a:lnR>
                    <a:lnT>
                      <a:noFill/>
                    </a:lnT>
                    <a:lnB w="38100" cap="flat" cmpd="sng" algn="ctr">
                      <a:solidFill>
                        <a:srgbClr val="0070C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000000"/>
                          </a:solidFill>
                          <a:effectLst/>
                          <a:latin typeface="Century Gothic"/>
                          <a:ea typeface="MS Mincho"/>
                          <a:cs typeface="Arial"/>
                        </a:rPr>
                        <a:t> $36,797,736 </a:t>
                      </a:r>
                      <a:endParaRPr lang="en-US" sz="110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a:noFill/>
                    </a:lnT>
                    <a:lnB w="38100" cap="flat" cmpd="sng" algn="ctr">
                      <a:solidFill>
                        <a:srgbClr val="0070C0"/>
                      </a:solidFill>
                      <a:prstDash val="solid"/>
                      <a:round/>
                      <a:headEnd type="none" w="med" len="med"/>
                      <a:tailEnd type="none" w="med" len="med"/>
                    </a:lnB>
                    <a:solidFill>
                      <a:srgbClr val="E5F4FF"/>
                    </a:solidFill>
                  </a:tcPr>
                </a:tc>
                <a:extLst>
                  <a:ext uri="{0D108BD9-81ED-4DB2-BD59-A6C34878D82A}">
                    <a16:rowId xmlns:a16="http://schemas.microsoft.com/office/drawing/2014/main" val="1143571340"/>
                  </a:ext>
                </a:extLst>
              </a:tr>
              <a:tr h="257886">
                <a:tc>
                  <a:txBody>
                    <a:bodyPr/>
                    <a:lstStyle/>
                    <a:p>
                      <a:pPr marL="0" marR="0" algn="r">
                        <a:lnSpc>
                          <a:spcPct val="115000"/>
                        </a:lnSpc>
                        <a:spcBef>
                          <a:spcPts val="0"/>
                        </a:spcBef>
                        <a:spcAft>
                          <a:spcPts val="0"/>
                        </a:spcAft>
                      </a:pPr>
                      <a:r>
                        <a:rPr lang="en-US" sz="1400" b="1">
                          <a:effectLst/>
                          <a:latin typeface="Century Gothic"/>
                          <a:ea typeface="MS Mincho"/>
                          <a:cs typeface="Arial"/>
                        </a:rPr>
                        <a:t>Total Expenditures</a:t>
                      </a:r>
                      <a:endParaRPr lang="en-US" sz="1400">
                        <a:effectLst/>
                        <a:latin typeface="Century Gothic"/>
                        <a:ea typeface="MS Mincho"/>
                        <a:cs typeface="Arial"/>
                      </a:endParaRPr>
                    </a:p>
                  </a:txBody>
                  <a:tcPr marL="54297" marR="54297" marT="0" marB="0" anchor="b">
                    <a:lnL>
                      <a:noFill/>
                    </a:lnL>
                    <a:lnR>
                      <a:noFill/>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b="1" dirty="0">
                          <a:solidFill>
                            <a:srgbClr val="000000"/>
                          </a:solidFill>
                          <a:effectLst/>
                          <a:latin typeface="Century Gothic"/>
                          <a:ea typeface="MS Mincho"/>
                          <a:cs typeface="Arial"/>
                        </a:rPr>
                        <a:t> $560,704,914 </a:t>
                      </a:r>
                      <a:endParaRPr lang="en-US" sz="1400" dirty="0">
                        <a:effectLst/>
                        <a:latin typeface="Century Gothic" panose="020B0502020202020204" pitchFamily="34" charset="0"/>
                        <a:ea typeface="MS Mincho" panose="02020609040205080304" pitchFamily="49" charset="-128"/>
                        <a:cs typeface="Arial" panose="020B0604020202020204" pitchFamily="34" charset="0"/>
                      </a:endParaRPr>
                    </a:p>
                  </a:txBody>
                  <a:tcPr marL="54297" marR="54297" marT="0" marB="0" anchor="b">
                    <a:lnL>
                      <a:noFill/>
                    </a:lnL>
                    <a:lnR>
                      <a:noFill/>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E5F4FF"/>
                    </a:solidFill>
                  </a:tcPr>
                </a:tc>
                <a:extLst>
                  <a:ext uri="{0D108BD9-81ED-4DB2-BD59-A6C34878D82A}">
                    <a16:rowId xmlns:a16="http://schemas.microsoft.com/office/drawing/2014/main" val="2080523387"/>
                  </a:ext>
                </a:extLst>
              </a:tr>
            </a:tbl>
          </a:graphicData>
        </a:graphic>
      </p:graphicFrame>
      <p:graphicFrame>
        <p:nvGraphicFramePr>
          <p:cNvPr id="6" name="Table 5">
            <a:extLst>
              <a:ext uri="{FF2B5EF4-FFF2-40B4-BE49-F238E27FC236}">
                <a16:creationId xmlns:a16="http://schemas.microsoft.com/office/drawing/2014/main" id="{105FA245-668F-59A2-1C74-51B3A828FB1D}"/>
              </a:ext>
            </a:extLst>
          </p:cNvPr>
          <p:cNvGraphicFramePr>
            <a:graphicFrameLocks noGrp="1"/>
          </p:cNvGraphicFramePr>
          <p:nvPr>
            <p:extLst>
              <p:ext uri="{D42A27DB-BD31-4B8C-83A1-F6EECF244321}">
                <p14:modId xmlns:p14="http://schemas.microsoft.com/office/powerpoint/2010/main" val="3140697925"/>
              </p:ext>
            </p:extLst>
          </p:nvPr>
        </p:nvGraphicFramePr>
        <p:xfrm>
          <a:off x="443883" y="1428648"/>
          <a:ext cx="3750572" cy="4391322"/>
        </p:xfrm>
        <a:graphic>
          <a:graphicData uri="http://schemas.openxmlformats.org/drawingml/2006/table">
            <a:tbl>
              <a:tblPr/>
              <a:tblGrid>
                <a:gridCol w="1895110">
                  <a:extLst>
                    <a:ext uri="{9D8B030D-6E8A-4147-A177-3AD203B41FA5}">
                      <a16:colId xmlns:a16="http://schemas.microsoft.com/office/drawing/2014/main" val="2370203984"/>
                    </a:ext>
                  </a:extLst>
                </a:gridCol>
                <a:gridCol w="1855462">
                  <a:extLst>
                    <a:ext uri="{9D8B030D-6E8A-4147-A177-3AD203B41FA5}">
                      <a16:colId xmlns:a16="http://schemas.microsoft.com/office/drawing/2014/main" val="216203229"/>
                    </a:ext>
                  </a:extLst>
                </a:gridCol>
              </a:tblGrid>
              <a:tr h="240523">
                <a:tc>
                  <a:txBody>
                    <a:bodyPr/>
                    <a:lstStyle/>
                    <a:p>
                      <a:pPr algn="ctr" fontAlgn="b"/>
                      <a:r>
                        <a:rPr lang="en-US" sz="1200" b="1" i="0" u="sng" strike="noStrike" dirty="0">
                          <a:solidFill>
                            <a:schemeClr val="bg1"/>
                          </a:solidFill>
                          <a:effectLst/>
                          <a:latin typeface="Century Gothic"/>
                        </a:rPr>
                        <a:t> Revenue Source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200" b="1" i="0" u="sng" strike="noStrike" dirty="0">
                          <a:solidFill>
                            <a:schemeClr val="bg1"/>
                          </a:solidFill>
                          <a:effectLst/>
                          <a:latin typeface="Century Gothic"/>
                        </a:rPr>
                        <a:t>FY24 Proposed </a:t>
                      </a:r>
                      <a:endParaRPr lang="en-US" sz="1200" b="1" i="0" u="sng" strike="noStrike" dirty="0">
                        <a:solidFill>
                          <a:schemeClr val="bg1"/>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30539943"/>
                  </a:ext>
                </a:extLst>
              </a:tr>
              <a:tr h="240523">
                <a:tc>
                  <a:txBody>
                    <a:bodyPr/>
                    <a:lstStyle/>
                    <a:p>
                      <a:pPr algn="l" fontAlgn="b"/>
                      <a:r>
                        <a:rPr lang="en-US" sz="1200" b="1" i="0" u="none" strike="noStrike">
                          <a:solidFill>
                            <a:srgbClr val="000000"/>
                          </a:solidFill>
                          <a:effectLst/>
                          <a:latin typeface="Century Gothic"/>
                        </a:rPr>
                        <a:t>Taxes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effectLst/>
                          <a:latin typeface="Century Gothic"/>
                        </a:rPr>
                        <a:t>248,113,084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1053394"/>
                  </a:ext>
                </a:extLst>
              </a:tr>
              <a:tr h="240523">
                <a:tc>
                  <a:txBody>
                    <a:bodyPr/>
                    <a:lstStyle/>
                    <a:p>
                      <a:pPr algn="l" fontAlgn="b"/>
                      <a:r>
                        <a:rPr lang="en-US" sz="1200" b="1" i="0" u="none" strike="noStrike">
                          <a:solidFill>
                            <a:srgbClr val="000000"/>
                          </a:solidFill>
                          <a:effectLst/>
                          <a:latin typeface="Century Gothic"/>
                        </a:rPr>
                        <a:t>User Fees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effectLst/>
                          <a:latin typeface="Century Gothic"/>
                        </a:rPr>
                        <a:t>48,423,492 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6206901"/>
                  </a:ext>
                </a:extLst>
              </a:tr>
              <a:tr h="240523">
                <a:tc>
                  <a:txBody>
                    <a:bodyPr/>
                    <a:lstStyle/>
                    <a:p>
                      <a:pPr algn="l" fontAlgn="b"/>
                      <a:r>
                        <a:rPr lang="en-US" sz="1200" b="1" i="0" u="none" strike="noStrike">
                          <a:solidFill>
                            <a:srgbClr val="000000"/>
                          </a:solidFill>
                          <a:effectLst/>
                          <a:latin typeface="Century Gothic"/>
                        </a:rPr>
                        <a:t>Civic Ctr Revenue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effectLst/>
                          <a:latin typeface="Century Gothic"/>
                        </a:rPr>
                        <a:t>1,379,999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0849395"/>
                  </a:ext>
                </a:extLst>
              </a:tr>
              <a:tr h="240523">
                <a:tc>
                  <a:txBody>
                    <a:bodyPr/>
                    <a:lstStyle/>
                    <a:p>
                      <a:pPr algn="l" fontAlgn="b"/>
                      <a:r>
                        <a:rPr lang="en-US" sz="1200" b="1" i="0" u="none" strike="noStrike">
                          <a:solidFill>
                            <a:srgbClr val="000000"/>
                          </a:solidFill>
                          <a:effectLst/>
                          <a:latin typeface="Century Gothic"/>
                        </a:rPr>
                        <a:t>I&amp;D Revenue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effectLst/>
                          <a:latin typeface="Century Gothic"/>
                        </a:rPr>
                        <a:t>10,355,191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0772784"/>
                  </a:ext>
                </a:extLst>
              </a:tr>
              <a:tr h="240523">
                <a:tc>
                  <a:txBody>
                    <a:bodyPr/>
                    <a:lstStyle/>
                    <a:p>
                      <a:pPr algn="l" fontAlgn="b"/>
                      <a:r>
                        <a:rPr lang="en-US" sz="1200" b="1" i="0" u="none" strike="noStrike">
                          <a:solidFill>
                            <a:srgbClr val="000000"/>
                          </a:solidFill>
                          <a:effectLst/>
                          <a:latin typeface="Century Gothic"/>
                        </a:rPr>
                        <a:t>Parking Service Rev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effectLst/>
                          <a:latin typeface="Century Gothic"/>
                        </a:rPr>
                        <a:t>22,759,032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9187587"/>
                  </a:ext>
                </a:extLst>
              </a:tr>
              <a:tr h="240523">
                <a:tc>
                  <a:txBody>
                    <a:bodyPr/>
                    <a:lstStyle/>
                    <a:p>
                      <a:pPr algn="l" fontAlgn="b"/>
                      <a:r>
                        <a:rPr lang="en-US" sz="1200" b="1" i="0" u="none" strike="noStrike">
                          <a:solidFill>
                            <a:srgbClr val="000000"/>
                          </a:solidFill>
                          <a:effectLst/>
                          <a:latin typeface="Century Gothic"/>
                        </a:rPr>
                        <a:t>Sanitation Revenue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effectLst/>
                          <a:latin typeface="Century Gothic"/>
                        </a:rPr>
                        <a:t>27,171,881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5582246"/>
                  </a:ext>
                </a:extLst>
              </a:tr>
              <a:tr h="240523">
                <a:tc>
                  <a:txBody>
                    <a:bodyPr/>
                    <a:lstStyle/>
                    <a:p>
                      <a:pPr algn="l" fontAlgn="b"/>
                      <a:r>
                        <a:rPr lang="en-US" sz="1200" b="1" i="0" u="none" strike="noStrike">
                          <a:solidFill>
                            <a:srgbClr val="000000"/>
                          </a:solidFill>
                          <a:effectLst/>
                          <a:latin typeface="Century Gothic"/>
                        </a:rPr>
                        <a:t>Water Service Rev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effectLst/>
                          <a:latin typeface="Century Gothic"/>
                        </a:rPr>
                        <a:t>36,279,934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8268398"/>
                  </a:ext>
                </a:extLst>
              </a:tr>
              <a:tr h="240523">
                <a:tc>
                  <a:txBody>
                    <a:bodyPr/>
                    <a:lstStyle/>
                    <a:p>
                      <a:pPr algn="l" fontAlgn="b"/>
                      <a:r>
                        <a:rPr lang="en-US" sz="1200" b="1" i="0" u="none" strike="noStrike">
                          <a:solidFill>
                            <a:srgbClr val="000000"/>
                          </a:solidFill>
                          <a:effectLst/>
                          <a:latin typeface="Century Gothic"/>
                        </a:rPr>
                        <a:t>Sewer Serv Revenue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effectLst/>
                          <a:latin typeface="Century Gothic"/>
                        </a:rPr>
                        <a:t>54,207,386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1320507"/>
                  </a:ext>
                </a:extLst>
              </a:tr>
              <a:tr h="278377">
                <a:tc>
                  <a:txBody>
                    <a:bodyPr/>
                    <a:lstStyle/>
                    <a:p>
                      <a:pPr algn="l" fontAlgn="b"/>
                      <a:r>
                        <a:rPr lang="en-US" sz="1200" b="1" i="0" u="none" strike="noStrike">
                          <a:solidFill>
                            <a:srgbClr val="000000"/>
                          </a:solidFill>
                          <a:effectLst/>
                          <a:latin typeface="Century Gothic"/>
                        </a:rPr>
                        <a:t>Other Enterprise Rev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effectLst/>
                          <a:latin typeface="Century Gothic"/>
                        </a:rPr>
                        <a:t>(50,000)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4737767"/>
                  </a:ext>
                </a:extLst>
              </a:tr>
              <a:tr h="240523">
                <a:tc>
                  <a:txBody>
                    <a:bodyPr/>
                    <a:lstStyle/>
                    <a:p>
                      <a:pPr algn="l" fontAlgn="b"/>
                      <a:r>
                        <a:rPr lang="en-US" sz="1200" b="1" i="0" u="none" strike="noStrike">
                          <a:solidFill>
                            <a:srgbClr val="000000"/>
                          </a:solidFill>
                          <a:effectLst/>
                          <a:latin typeface="Century Gothic"/>
                        </a:rPr>
                        <a:t>Interfund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effectLst/>
                          <a:latin typeface="Century Gothic"/>
                        </a:rPr>
                        <a:t>60,675,429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1875930"/>
                  </a:ext>
                </a:extLst>
              </a:tr>
              <a:tr h="240523">
                <a:tc>
                  <a:txBody>
                    <a:bodyPr/>
                    <a:lstStyle/>
                    <a:p>
                      <a:pPr algn="l" fontAlgn="b"/>
                      <a:r>
                        <a:rPr lang="en-US" sz="1200" b="1" i="0" u="none" strike="noStrike">
                          <a:solidFill>
                            <a:srgbClr val="000000"/>
                          </a:solidFill>
                          <a:effectLst/>
                          <a:latin typeface="Century Gothic"/>
                        </a:rPr>
                        <a:t>Grants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effectLst/>
                          <a:latin typeface="Century Gothic"/>
                        </a:rPr>
                        <a:t>14,661,461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3257880"/>
                  </a:ext>
                </a:extLst>
              </a:tr>
              <a:tr h="252550">
                <a:tc>
                  <a:txBody>
                    <a:bodyPr/>
                    <a:lstStyle/>
                    <a:p>
                      <a:pPr algn="l" fontAlgn="b"/>
                      <a:r>
                        <a:rPr lang="en-US" sz="1200" b="1" i="0" u="none" strike="noStrike">
                          <a:solidFill>
                            <a:srgbClr val="000000"/>
                          </a:solidFill>
                          <a:effectLst/>
                          <a:latin typeface="Century Gothic"/>
                        </a:rPr>
                        <a:t>Interest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effectLst/>
                          <a:latin typeface="Century Gothic"/>
                        </a:rPr>
                        <a:t>2,786,500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3723378"/>
                  </a:ext>
                </a:extLst>
              </a:tr>
              <a:tr h="240523">
                <a:tc>
                  <a:txBody>
                    <a:bodyPr/>
                    <a:lstStyle/>
                    <a:p>
                      <a:pPr algn="l" fontAlgn="b"/>
                      <a:r>
                        <a:rPr lang="en-US" sz="1200" b="1" i="0" u="none" strike="noStrike">
                          <a:solidFill>
                            <a:srgbClr val="000000"/>
                          </a:solidFill>
                          <a:effectLst/>
                          <a:latin typeface="Century Gothic"/>
                        </a:rPr>
                        <a:t>Other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effectLst/>
                          <a:latin typeface="Century Gothic"/>
                        </a:rPr>
                        <a:t>27,199,110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2612602"/>
                  </a:ext>
                </a:extLst>
              </a:tr>
              <a:tr h="240523">
                <a:tc>
                  <a:txBody>
                    <a:bodyPr/>
                    <a:lstStyle/>
                    <a:p>
                      <a:pPr algn="r" fontAlgn="b"/>
                      <a:r>
                        <a:rPr lang="en-US" sz="1200" b="1" i="0" u="none" strike="noStrike">
                          <a:solidFill>
                            <a:srgbClr val="000000"/>
                          </a:solidFill>
                          <a:effectLst/>
                          <a:latin typeface="Century Gothic"/>
                        </a:rPr>
                        <a:t> SUBTOTAL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rgbClr val="000000"/>
                          </a:solidFill>
                          <a:effectLst/>
                          <a:latin typeface="Century Gothic"/>
                        </a:rPr>
                        <a:t>$553,962,499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4FF"/>
                    </a:solidFill>
                  </a:tcPr>
                </a:tc>
                <a:extLst>
                  <a:ext uri="{0D108BD9-81ED-4DB2-BD59-A6C34878D82A}">
                    <a16:rowId xmlns:a16="http://schemas.microsoft.com/office/drawing/2014/main" val="4044211701"/>
                  </a:ext>
                </a:extLst>
              </a:tr>
              <a:tr h="240523">
                <a:tc>
                  <a:txBody>
                    <a:bodyPr/>
                    <a:lstStyle/>
                    <a:p>
                      <a:pPr algn="l" fontAlgn="b"/>
                      <a:r>
                        <a:rPr lang="en-US" sz="1200" b="1" i="0" u="none" strike="noStrike">
                          <a:solidFill>
                            <a:srgbClr val="000000"/>
                          </a:solidFill>
                          <a:effectLst/>
                          <a:latin typeface="Century Gothic"/>
                        </a:rPr>
                        <a:t>Draw/(Contribution)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effectLst/>
                          <a:latin typeface="Century Gothic"/>
                        </a:rPr>
                        <a:t>6,742,415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8996"/>
                  </a:ext>
                </a:extLst>
              </a:tr>
              <a:tr h="240523">
                <a:tc>
                  <a:txBody>
                    <a:bodyPr/>
                    <a:lstStyle/>
                    <a:p>
                      <a:pPr algn="l" fontAlgn="b"/>
                      <a:r>
                        <a:rPr lang="en-US" sz="1200" b="1" i="0" u="none" strike="noStrike">
                          <a:solidFill>
                            <a:srgbClr val="000000"/>
                          </a:solidFill>
                          <a:effectLst/>
                          <a:latin typeface="Century Gothic"/>
                        </a:rPr>
                        <a:t>ARPA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a:solidFill>
                            <a:srgbClr val="000000"/>
                          </a:solidFill>
                          <a:effectLst/>
                          <a:latin typeface="Century Gothic"/>
                        </a:rPr>
                        <a: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2699950"/>
                  </a:ext>
                </a:extLst>
              </a:tr>
              <a:tr h="252550">
                <a:tc>
                  <a:txBody>
                    <a:bodyPr/>
                    <a:lstStyle/>
                    <a:p>
                      <a:pPr algn="r" fontAlgn="b"/>
                      <a:r>
                        <a:rPr lang="en-US" sz="1600" b="1" i="0" u="none" strike="noStrike">
                          <a:solidFill>
                            <a:schemeClr val="tx2"/>
                          </a:solidFill>
                          <a:effectLst>
                            <a:outerShdw blurRad="38100" dist="38100" dir="2700000" algn="tl">
                              <a:srgbClr val="000000">
                                <a:alpha val="43137"/>
                              </a:srgbClr>
                            </a:outerShdw>
                          </a:effectLst>
                          <a:latin typeface="Century Gothic"/>
                        </a:rPr>
                        <a:t>Total Revenues</a:t>
                      </a:r>
                      <a:endParaRPr lang="en-US" sz="1200" b="1" i="0" u="none" strike="noStrike">
                        <a:solidFill>
                          <a:schemeClr val="tx2"/>
                        </a:solidFill>
                        <a:effectLst>
                          <a:outerShdw blurRad="38100" dist="38100" dir="2700000" algn="tl">
                            <a:srgbClr val="000000">
                              <a:alpha val="43137"/>
                            </a:srgbClr>
                          </a:outerShdw>
                        </a:effectLst>
                        <a:latin typeface="Century Gothic"/>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1" i="0" u="none" strike="noStrike" dirty="0">
                          <a:solidFill>
                            <a:schemeClr val="tx2"/>
                          </a:solidFill>
                          <a:effectLst>
                            <a:outerShdw blurRad="38100" dist="38100" dir="2700000" algn="tl">
                              <a:srgbClr val="000000">
                                <a:alpha val="43137"/>
                              </a:srgbClr>
                            </a:outerShdw>
                          </a:effectLst>
                          <a:latin typeface="Century Gothic"/>
                        </a:rPr>
                        <a:t>$560,704,914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4FF"/>
                    </a:solidFill>
                  </a:tcPr>
                </a:tc>
                <a:extLst>
                  <a:ext uri="{0D108BD9-81ED-4DB2-BD59-A6C34878D82A}">
                    <a16:rowId xmlns:a16="http://schemas.microsoft.com/office/drawing/2014/main" val="3091913553"/>
                  </a:ext>
                </a:extLst>
              </a:tr>
            </a:tbl>
          </a:graphicData>
        </a:graphic>
      </p:graphicFrame>
      <p:sp>
        <p:nvSpPr>
          <p:cNvPr id="8" name="Rectangle 7">
            <a:extLst>
              <a:ext uri="{FF2B5EF4-FFF2-40B4-BE49-F238E27FC236}">
                <a16:creationId xmlns:a16="http://schemas.microsoft.com/office/drawing/2014/main" id="{654624DD-D3BB-2829-5B2B-03B026460B89}"/>
              </a:ext>
            </a:extLst>
          </p:cNvPr>
          <p:cNvSpPr/>
          <p:nvPr/>
        </p:nvSpPr>
        <p:spPr>
          <a:xfrm>
            <a:off x="4949546" y="1233339"/>
            <a:ext cx="4070167" cy="4794599"/>
          </a:xfrm>
          <a:prstGeom prst="rect">
            <a:avLst/>
          </a:prstGeom>
          <a:solidFill>
            <a:srgbClr val="13694E">
              <a:alpha val="24000"/>
            </a:srgbClr>
          </a:solidFill>
          <a:ln>
            <a:solidFill>
              <a:schemeClr val="accent1">
                <a:shade val="15000"/>
              </a:schemeClr>
            </a:solidFill>
          </a:ln>
          <a:scene3d>
            <a:camera prst="orthographicFront"/>
            <a:lightRig rig="threePt" dir="t"/>
          </a:scene3d>
          <a:sp3d>
            <a:bevelT w="1460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Right 8">
            <a:extLst>
              <a:ext uri="{FF2B5EF4-FFF2-40B4-BE49-F238E27FC236}">
                <a16:creationId xmlns:a16="http://schemas.microsoft.com/office/drawing/2014/main" id="{6D5CF199-3E5F-FD71-0EF3-2DC3A2DDCE9D}"/>
              </a:ext>
            </a:extLst>
          </p:cNvPr>
          <p:cNvSpPr/>
          <p:nvPr/>
        </p:nvSpPr>
        <p:spPr>
          <a:xfrm>
            <a:off x="4194455" y="3034477"/>
            <a:ext cx="999226" cy="640080"/>
          </a:xfrm>
          <a:prstGeom prst="leftRightArrow">
            <a:avLst/>
          </a:prstGeom>
          <a:solidFill>
            <a:srgbClr val="13694E"/>
          </a:solidFill>
          <a:ln w="44450" cap="rnd" cmpd="sng">
            <a:noFill/>
          </a:ln>
          <a:scene3d>
            <a:camera prst="orthographicFront"/>
            <a:lightRig rig="threePt" dir="t"/>
          </a:scene3d>
          <a:sp3d>
            <a:bevelT w="444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56890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AF0EE-DBC6-50C8-9836-248ADC480449}"/>
              </a:ext>
            </a:extLst>
          </p:cNvPr>
          <p:cNvSpPr>
            <a:spLocks noGrp="1"/>
          </p:cNvSpPr>
          <p:nvPr>
            <p:ph type="title"/>
          </p:nvPr>
        </p:nvSpPr>
        <p:spPr>
          <a:xfrm>
            <a:off x="0" y="0"/>
            <a:ext cx="9144000" cy="676678"/>
          </a:xfrm>
        </p:spPr>
        <p:txBody>
          <a:bodyPr/>
          <a:lstStyle/>
          <a:p>
            <a:r>
              <a:rPr lang="en-US" dirty="0"/>
              <a:t>State of the Budget</a:t>
            </a:r>
          </a:p>
        </p:txBody>
      </p:sp>
      <p:sp>
        <p:nvSpPr>
          <p:cNvPr id="3" name="Slide Number Placeholder 2">
            <a:extLst>
              <a:ext uri="{FF2B5EF4-FFF2-40B4-BE49-F238E27FC236}">
                <a16:creationId xmlns:a16="http://schemas.microsoft.com/office/drawing/2014/main" id="{BAD5D51A-54C5-624B-1EBF-B71F3120B8A4}"/>
              </a:ext>
            </a:extLst>
          </p:cNvPr>
          <p:cNvSpPr>
            <a:spLocks noGrp="1"/>
          </p:cNvSpPr>
          <p:nvPr>
            <p:ph type="sldNum" sz="quarter" idx="10"/>
          </p:nvPr>
        </p:nvSpPr>
        <p:spPr/>
        <p:txBody>
          <a:bodyPr/>
          <a:lstStyle/>
          <a:p>
            <a:fld id="{F9092C4B-5256-42C0-99E7-1AA7CC438B26}" type="slidenum">
              <a:rPr lang="en-US" altLang="en-US" smtClean="0"/>
              <a:t>5</a:t>
            </a:fld>
            <a:endParaRPr lang="en-US" altLang="en-US"/>
          </a:p>
        </p:txBody>
      </p:sp>
      <p:grpSp>
        <p:nvGrpSpPr>
          <p:cNvPr id="74" name="Group 73">
            <a:extLst>
              <a:ext uri="{FF2B5EF4-FFF2-40B4-BE49-F238E27FC236}">
                <a16:creationId xmlns:a16="http://schemas.microsoft.com/office/drawing/2014/main" id="{45577E7B-5022-280F-FBFF-82D06F9E974F}"/>
              </a:ext>
            </a:extLst>
          </p:cNvPr>
          <p:cNvGrpSpPr/>
          <p:nvPr/>
        </p:nvGrpSpPr>
        <p:grpSpPr>
          <a:xfrm>
            <a:off x="36749" y="684278"/>
            <a:ext cx="9018395" cy="5459069"/>
            <a:chOff x="550171" y="1314710"/>
            <a:chExt cx="8100522" cy="4474275"/>
          </a:xfrm>
        </p:grpSpPr>
        <p:sp>
          <p:nvSpPr>
            <p:cNvPr id="5" name="Freeform 36">
              <a:extLst>
                <a:ext uri="{FF2B5EF4-FFF2-40B4-BE49-F238E27FC236}">
                  <a16:creationId xmlns:a16="http://schemas.microsoft.com/office/drawing/2014/main" id="{1182ED27-9CF6-D758-A20E-AE2D7E107E79}"/>
                </a:ext>
              </a:extLst>
            </p:cNvPr>
            <p:cNvSpPr/>
            <p:nvPr/>
          </p:nvSpPr>
          <p:spPr bwMode="auto">
            <a:xfrm rot="14400000">
              <a:off x="5747580" y="3095057"/>
              <a:ext cx="330184" cy="614508"/>
            </a:xfrm>
            <a:custGeom>
              <a:avLst/>
              <a:gdLst>
                <a:gd name="T0" fmla="*/ 183 w 199"/>
                <a:gd name="T1" fmla="*/ 308 h 369"/>
                <a:gd name="T2" fmla="*/ 169 w 199"/>
                <a:gd name="T3" fmla="*/ 334 h 369"/>
                <a:gd name="T4" fmla="*/ 15 w 199"/>
                <a:gd name="T5" fmla="*/ 5 h 369"/>
                <a:gd name="T6" fmla="*/ 6 w 199"/>
                <a:gd name="T7" fmla="*/ 14 h 369"/>
                <a:gd name="T8" fmla="*/ 158 w 199"/>
                <a:gd name="T9" fmla="*/ 348 h 369"/>
                <a:gd name="T10" fmla="*/ 128 w 199"/>
                <a:gd name="T11" fmla="*/ 330 h 369"/>
                <a:gd name="T12" fmla="*/ 118 w 199"/>
                <a:gd name="T13" fmla="*/ 338 h 369"/>
                <a:gd name="T14" fmla="*/ 155 w 199"/>
                <a:gd name="T15" fmla="*/ 367 h 369"/>
                <a:gd name="T16" fmla="*/ 163 w 199"/>
                <a:gd name="T17" fmla="*/ 366 h 369"/>
                <a:gd name="T18" fmla="*/ 165 w 199"/>
                <a:gd name="T19" fmla="*/ 364 h 369"/>
                <a:gd name="T20" fmla="*/ 172 w 199"/>
                <a:gd name="T21" fmla="*/ 357 h 369"/>
                <a:gd name="T22" fmla="*/ 172 w 199"/>
                <a:gd name="T23" fmla="*/ 354 h 369"/>
                <a:gd name="T24" fmla="*/ 195 w 199"/>
                <a:gd name="T25" fmla="*/ 314 h 369"/>
                <a:gd name="T26" fmla="*/ 183 w 199"/>
                <a:gd name="T27" fmla="*/ 30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369">
                  <a:moveTo>
                    <a:pt x="183" y="308"/>
                  </a:moveTo>
                  <a:cubicBezTo>
                    <a:pt x="179" y="316"/>
                    <a:pt x="174" y="325"/>
                    <a:pt x="169" y="334"/>
                  </a:cubicBezTo>
                  <a:cubicBezTo>
                    <a:pt x="151" y="216"/>
                    <a:pt x="118" y="82"/>
                    <a:pt x="15" y="5"/>
                  </a:cubicBezTo>
                  <a:cubicBezTo>
                    <a:pt x="8" y="0"/>
                    <a:pt x="0" y="9"/>
                    <a:pt x="6" y="14"/>
                  </a:cubicBezTo>
                  <a:cubicBezTo>
                    <a:pt x="110" y="92"/>
                    <a:pt x="141" y="230"/>
                    <a:pt x="158" y="348"/>
                  </a:cubicBezTo>
                  <a:cubicBezTo>
                    <a:pt x="147" y="343"/>
                    <a:pt x="137" y="337"/>
                    <a:pt x="128" y="330"/>
                  </a:cubicBezTo>
                  <a:cubicBezTo>
                    <a:pt x="122" y="325"/>
                    <a:pt x="113" y="331"/>
                    <a:pt x="118" y="338"/>
                  </a:cubicBezTo>
                  <a:cubicBezTo>
                    <a:pt x="127" y="349"/>
                    <a:pt x="141" y="362"/>
                    <a:pt x="155" y="367"/>
                  </a:cubicBezTo>
                  <a:cubicBezTo>
                    <a:pt x="158" y="368"/>
                    <a:pt x="161" y="369"/>
                    <a:pt x="163" y="366"/>
                  </a:cubicBezTo>
                  <a:cubicBezTo>
                    <a:pt x="164" y="365"/>
                    <a:pt x="164" y="364"/>
                    <a:pt x="165" y="364"/>
                  </a:cubicBezTo>
                  <a:cubicBezTo>
                    <a:pt x="169" y="364"/>
                    <a:pt x="173" y="361"/>
                    <a:pt x="172" y="357"/>
                  </a:cubicBezTo>
                  <a:cubicBezTo>
                    <a:pt x="172" y="356"/>
                    <a:pt x="172" y="355"/>
                    <a:pt x="172" y="354"/>
                  </a:cubicBezTo>
                  <a:cubicBezTo>
                    <a:pt x="180" y="341"/>
                    <a:pt x="188" y="327"/>
                    <a:pt x="195" y="314"/>
                  </a:cubicBezTo>
                  <a:cubicBezTo>
                    <a:pt x="199" y="307"/>
                    <a:pt x="187" y="301"/>
                    <a:pt x="183" y="308"/>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6" name="Freeform 38">
              <a:extLst>
                <a:ext uri="{FF2B5EF4-FFF2-40B4-BE49-F238E27FC236}">
                  <a16:creationId xmlns:a16="http://schemas.microsoft.com/office/drawing/2014/main" id="{0CB84D16-98E9-986D-1C38-2389D9B62E9C}"/>
                </a:ext>
              </a:extLst>
            </p:cNvPr>
            <p:cNvSpPr/>
            <p:nvPr/>
          </p:nvSpPr>
          <p:spPr bwMode="auto">
            <a:xfrm rot="10800000">
              <a:off x="4886887" y="2746465"/>
              <a:ext cx="165092" cy="586993"/>
            </a:xfrm>
            <a:custGeom>
              <a:avLst/>
              <a:gdLst>
                <a:gd name="T0" fmla="*/ 65 w 99"/>
                <a:gd name="T1" fmla="*/ 310 h 353"/>
                <a:gd name="T2" fmla="*/ 43 w 99"/>
                <a:gd name="T3" fmla="*/ 327 h 353"/>
                <a:gd name="T4" fmla="*/ 46 w 99"/>
                <a:gd name="T5" fmla="*/ 6 h 353"/>
                <a:gd name="T6" fmla="*/ 35 w 99"/>
                <a:gd name="T7" fmla="*/ 10 h 353"/>
                <a:gd name="T8" fmla="*/ 29 w 99"/>
                <a:gd name="T9" fmla="*/ 334 h 353"/>
                <a:gd name="T10" fmla="*/ 12 w 99"/>
                <a:gd name="T11" fmla="*/ 309 h 353"/>
                <a:gd name="T12" fmla="*/ 1 w 99"/>
                <a:gd name="T13" fmla="*/ 313 h 353"/>
                <a:gd name="T14" fmla="*/ 19 w 99"/>
                <a:gd name="T15" fmla="*/ 350 h 353"/>
                <a:gd name="T16" fmla="*/ 26 w 99"/>
                <a:gd name="T17" fmla="*/ 351 h 353"/>
                <a:gd name="T18" fmla="*/ 29 w 99"/>
                <a:gd name="T19" fmla="*/ 350 h 353"/>
                <a:gd name="T20" fmla="*/ 37 w 99"/>
                <a:gd name="T21" fmla="*/ 347 h 353"/>
                <a:gd name="T22" fmla="*/ 38 w 99"/>
                <a:gd name="T23" fmla="*/ 344 h 353"/>
                <a:gd name="T24" fmla="*/ 72 w 99"/>
                <a:gd name="T25" fmla="*/ 320 h 353"/>
                <a:gd name="T26" fmla="*/ 65 w 99"/>
                <a:gd name="T27" fmla="*/ 31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53">
                  <a:moveTo>
                    <a:pt x="65" y="310"/>
                  </a:moveTo>
                  <a:cubicBezTo>
                    <a:pt x="58" y="316"/>
                    <a:pt x="51" y="322"/>
                    <a:pt x="43" y="327"/>
                  </a:cubicBezTo>
                  <a:cubicBezTo>
                    <a:pt x="74" y="224"/>
                    <a:pt x="99" y="104"/>
                    <a:pt x="46" y="6"/>
                  </a:cubicBezTo>
                  <a:cubicBezTo>
                    <a:pt x="42" y="0"/>
                    <a:pt x="32" y="4"/>
                    <a:pt x="35" y="10"/>
                  </a:cubicBezTo>
                  <a:cubicBezTo>
                    <a:pt x="89" y="109"/>
                    <a:pt x="60" y="232"/>
                    <a:pt x="29" y="334"/>
                  </a:cubicBezTo>
                  <a:cubicBezTo>
                    <a:pt x="22" y="327"/>
                    <a:pt x="17" y="318"/>
                    <a:pt x="12" y="309"/>
                  </a:cubicBezTo>
                  <a:cubicBezTo>
                    <a:pt x="9" y="304"/>
                    <a:pt x="0" y="306"/>
                    <a:pt x="1" y="313"/>
                  </a:cubicBezTo>
                  <a:cubicBezTo>
                    <a:pt x="4" y="325"/>
                    <a:pt x="10" y="340"/>
                    <a:pt x="19" y="350"/>
                  </a:cubicBezTo>
                  <a:cubicBezTo>
                    <a:pt x="21" y="351"/>
                    <a:pt x="24" y="353"/>
                    <a:pt x="26" y="351"/>
                  </a:cubicBezTo>
                  <a:cubicBezTo>
                    <a:pt x="27" y="351"/>
                    <a:pt x="28" y="350"/>
                    <a:pt x="29" y="350"/>
                  </a:cubicBezTo>
                  <a:cubicBezTo>
                    <a:pt x="32" y="352"/>
                    <a:pt x="36" y="350"/>
                    <a:pt x="37" y="347"/>
                  </a:cubicBezTo>
                  <a:cubicBezTo>
                    <a:pt x="38" y="346"/>
                    <a:pt x="38" y="345"/>
                    <a:pt x="38" y="344"/>
                  </a:cubicBezTo>
                  <a:cubicBezTo>
                    <a:pt x="50" y="337"/>
                    <a:pt x="61" y="328"/>
                    <a:pt x="72" y="320"/>
                  </a:cubicBezTo>
                  <a:cubicBezTo>
                    <a:pt x="78" y="315"/>
                    <a:pt x="71" y="306"/>
                    <a:pt x="65" y="310"/>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7" name="Freeform 39">
              <a:extLst>
                <a:ext uri="{FF2B5EF4-FFF2-40B4-BE49-F238E27FC236}">
                  <a16:creationId xmlns:a16="http://schemas.microsoft.com/office/drawing/2014/main" id="{E277E1AB-C5A0-ED0A-1FEA-7E7A174D2C61}"/>
                </a:ext>
              </a:extLst>
            </p:cNvPr>
            <p:cNvSpPr>
              <a:spLocks noEditPoints="1"/>
            </p:cNvSpPr>
            <p:nvPr/>
          </p:nvSpPr>
          <p:spPr bwMode="auto">
            <a:xfrm rot="5400000">
              <a:off x="3810666" y="3452572"/>
              <a:ext cx="405393" cy="486103"/>
            </a:xfrm>
            <a:custGeom>
              <a:avLst/>
              <a:gdLst>
                <a:gd name="T0" fmla="*/ 68 w 243"/>
                <a:gd name="T1" fmla="*/ 292 h 293"/>
                <a:gd name="T2" fmla="*/ 68 w 243"/>
                <a:gd name="T3" fmla="*/ 292 h 293"/>
                <a:gd name="T4" fmla="*/ 69 w 243"/>
                <a:gd name="T5" fmla="*/ 282 h 293"/>
                <a:gd name="T6" fmla="*/ 45 w 243"/>
                <a:gd name="T7" fmla="*/ 278 h 293"/>
                <a:gd name="T8" fmla="*/ 34 w 243"/>
                <a:gd name="T9" fmla="*/ 277 h 293"/>
                <a:gd name="T10" fmla="*/ 200 w 243"/>
                <a:gd name="T11" fmla="*/ 7 h 293"/>
                <a:gd name="T12" fmla="*/ 190 w 243"/>
                <a:gd name="T13" fmla="*/ 12 h 293"/>
                <a:gd name="T14" fmla="*/ 31 w 243"/>
                <a:gd name="T15" fmla="*/ 265 h 293"/>
                <a:gd name="T16" fmla="*/ 34 w 243"/>
                <a:gd name="T17" fmla="*/ 229 h 293"/>
                <a:gd name="T18" fmla="*/ 24 w 243"/>
                <a:gd name="T19" fmla="*/ 225 h 293"/>
                <a:gd name="T20" fmla="*/ 1 w 243"/>
                <a:gd name="T21" fmla="*/ 277 h 293"/>
                <a:gd name="T22" fmla="*/ 4 w 243"/>
                <a:gd name="T23" fmla="*/ 283 h 293"/>
                <a:gd name="T24" fmla="*/ 36 w 243"/>
                <a:gd name="T25" fmla="*/ 289 h 293"/>
                <a:gd name="T26" fmla="*/ 54 w 243"/>
                <a:gd name="T27" fmla="*/ 291 h 293"/>
                <a:gd name="T28" fmla="*/ 63 w 243"/>
                <a:gd name="T29" fmla="*/ 292 h 293"/>
                <a:gd name="T30" fmla="*/ 68 w 243"/>
                <a:gd name="T31" fmla="*/ 292 h 293"/>
                <a:gd name="T32" fmla="*/ 18 w 243"/>
                <a:gd name="T33" fmla="*/ 275 h 293"/>
                <a:gd name="T34" fmla="*/ 13 w 243"/>
                <a:gd name="T35" fmla="*/ 274 h 293"/>
                <a:gd name="T36" fmla="*/ 21 w 243"/>
                <a:gd name="T37" fmla="*/ 252 h 293"/>
                <a:gd name="T38" fmla="*/ 18 w 243"/>
                <a:gd name="T39" fmla="*/ 27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293">
                  <a:moveTo>
                    <a:pt x="68" y="292"/>
                  </a:moveTo>
                  <a:cubicBezTo>
                    <a:pt x="68" y="292"/>
                    <a:pt x="68" y="292"/>
                    <a:pt x="68" y="292"/>
                  </a:cubicBezTo>
                  <a:cubicBezTo>
                    <a:pt x="72" y="291"/>
                    <a:pt x="73" y="285"/>
                    <a:pt x="69" y="282"/>
                  </a:cubicBezTo>
                  <a:cubicBezTo>
                    <a:pt x="63" y="279"/>
                    <a:pt x="52" y="279"/>
                    <a:pt x="45" y="278"/>
                  </a:cubicBezTo>
                  <a:cubicBezTo>
                    <a:pt x="41" y="278"/>
                    <a:pt x="37" y="277"/>
                    <a:pt x="34" y="277"/>
                  </a:cubicBezTo>
                  <a:cubicBezTo>
                    <a:pt x="131" y="230"/>
                    <a:pt x="243" y="125"/>
                    <a:pt x="200" y="7"/>
                  </a:cubicBezTo>
                  <a:cubicBezTo>
                    <a:pt x="198" y="0"/>
                    <a:pt x="187" y="5"/>
                    <a:pt x="190" y="12"/>
                  </a:cubicBezTo>
                  <a:cubicBezTo>
                    <a:pt x="230" y="122"/>
                    <a:pt x="122" y="221"/>
                    <a:pt x="31" y="265"/>
                  </a:cubicBezTo>
                  <a:cubicBezTo>
                    <a:pt x="33" y="253"/>
                    <a:pt x="32" y="241"/>
                    <a:pt x="34" y="229"/>
                  </a:cubicBezTo>
                  <a:cubicBezTo>
                    <a:pt x="35" y="224"/>
                    <a:pt x="27" y="220"/>
                    <a:pt x="24" y="225"/>
                  </a:cubicBezTo>
                  <a:cubicBezTo>
                    <a:pt x="12" y="241"/>
                    <a:pt x="5" y="257"/>
                    <a:pt x="1" y="277"/>
                  </a:cubicBezTo>
                  <a:cubicBezTo>
                    <a:pt x="0" y="279"/>
                    <a:pt x="2" y="282"/>
                    <a:pt x="4" y="283"/>
                  </a:cubicBezTo>
                  <a:cubicBezTo>
                    <a:pt x="14" y="286"/>
                    <a:pt x="25" y="287"/>
                    <a:pt x="36" y="289"/>
                  </a:cubicBezTo>
                  <a:cubicBezTo>
                    <a:pt x="42" y="289"/>
                    <a:pt x="48" y="290"/>
                    <a:pt x="54" y="291"/>
                  </a:cubicBezTo>
                  <a:cubicBezTo>
                    <a:pt x="56" y="291"/>
                    <a:pt x="64" y="293"/>
                    <a:pt x="63" y="292"/>
                  </a:cubicBezTo>
                  <a:cubicBezTo>
                    <a:pt x="64" y="293"/>
                    <a:pt x="66" y="293"/>
                    <a:pt x="68" y="292"/>
                  </a:cubicBezTo>
                  <a:close/>
                  <a:moveTo>
                    <a:pt x="18" y="275"/>
                  </a:moveTo>
                  <a:cubicBezTo>
                    <a:pt x="16" y="274"/>
                    <a:pt x="15" y="274"/>
                    <a:pt x="13" y="274"/>
                  </a:cubicBezTo>
                  <a:cubicBezTo>
                    <a:pt x="15" y="266"/>
                    <a:pt x="17" y="259"/>
                    <a:pt x="21" y="252"/>
                  </a:cubicBezTo>
                  <a:cubicBezTo>
                    <a:pt x="20" y="260"/>
                    <a:pt x="20" y="267"/>
                    <a:pt x="18" y="275"/>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nvGrpSpPr>
            <p:cNvPr id="8" name="Group 7">
              <a:extLst>
                <a:ext uri="{FF2B5EF4-FFF2-40B4-BE49-F238E27FC236}">
                  <a16:creationId xmlns:a16="http://schemas.microsoft.com/office/drawing/2014/main" id="{B448D74F-62A4-A6D6-078F-6611143A2A25}"/>
                </a:ext>
              </a:extLst>
            </p:cNvPr>
            <p:cNvGrpSpPr/>
            <p:nvPr/>
          </p:nvGrpSpPr>
          <p:grpSpPr>
            <a:xfrm>
              <a:off x="3839999" y="1756473"/>
              <a:ext cx="1926848" cy="1025575"/>
              <a:chOff x="3573994" y="1099055"/>
              <a:chExt cx="1667546" cy="887560"/>
            </a:xfrm>
          </p:grpSpPr>
          <p:grpSp>
            <p:nvGrpSpPr>
              <p:cNvPr id="9" name="Group 8">
                <a:extLst>
                  <a:ext uri="{FF2B5EF4-FFF2-40B4-BE49-F238E27FC236}">
                    <a16:creationId xmlns:a16="http://schemas.microsoft.com/office/drawing/2014/main" id="{CE56B49D-3929-2C61-D291-5127823BE7DC}"/>
                  </a:ext>
                </a:extLst>
              </p:cNvPr>
              <p:cNvGrpSpPr/>
              <p:nvPr/>
            </p:nvGrpSpPr>
            <p:grpSpPr>
              <a:xfrm>
                <a:off x="3573994" y="1099055"/>
                <a:ext cx="1667546" cy="887560"/>
                <a:chOff x="3799273" y="930778"/>
                <a:chExt cx="1667546" cy="887560"/>
              </a:xfrm>
              <a:solidFill>
                <a:schemeClr val="accent1"/>
              </a:solidFill>
            </p:grpSpPr>
            <p:sp>
              <p:nvSpPr>
                <p:cNvPr id="11" name="Freeform 18">
                  <a:extLst>
                    <a:ext uri="{FF2B5EF4-FFF2-40B4-BE49-F238E27FC236}">
                      <a16:creationId xmlns:a16="http://schemas.microsoft.com/office/drawing/2014/main" id="{7CD1D838-6380-0F6D-03ED-B0893F49580D}"/>
                    </a:ext>
                  </a:extLst>
                </p:cNvPr>
                <p:cNvSpPr/>
                <p:nvPr/>
              </p:nvSpPr>
              <p:spPr bwMode="auto">
                <a:xfrm>
                  <a:off x="3799273" y="930778"/>
                  <a:ext cx="1667546" cy="887560"/>
                </a:xfrm>
                <a:custGeom>
                  <a:avLst/>
                  <a:gdLst>
                    <a:gd name="T0" fmla="*/ 1034 w 1034"/>
                    <a:gd name="T1" fmla="*/ 191 h 472"/>
                    <a:gd name="T2" fmla="*/ 1005 w 1034"/>
                    <a:gd name="T3" fmla="*/ 188 h 472"/>
                    <a:gd name="T4" fmla="*/ 801 w 1034"/>
                    <a:gd name="T5" fmla="*/ 385 h 472"/>
                    <a:gd name="T6" fmla="*/ 397 w 1034"/>
                    <a:gd name="T7" fmla="*/ 431 h 472"/>
                    <a:gd name="T8" fmla="*/ 213 w 1034"/>
                    <a:gd name="T9" fmla="*/ 393 h 472"/>
                    <a:gd name="T10" fmla="*/ 93 w 1034"/>
                    <a:gd name="T11" fmla="*/ 313 h 472"/>
                    <a:gd name="T12" fmla="*/ 98 w 1034"/>
                    <a:gd name="T13" fmla="*/ 162 h 472"/>
                    <a:gd name="T14" fmla="*/ 295 w 1034"/>
                    <a:gd name="T15" fmla="*/ 67 h 472"/>
                    <a:gd name="T16" fmla="*/ 587 w 1034"/>
                    <a:gd name="T17" fmla="*/ 35 h 472"/>
                    <a:gd name="T18" fmla="*/ 984 w 1034"/>
                    <a:gd name="T19" fmla="*/ 118 h 472"/>
                    <a:gd name="T20" fmla="*/ 994 w 1034"/>
                    <a:gd name="T21" fmla="*/ 90 h 472"/>
                    <a:gd name="T22" fmla="*/ 621 w 1034"/>
                    <a:gd name="T23" fmla="*/ 7 h 472"/>
                    <a:gd name="T24" fmla="*/ 323 w 1034"/>
                    <a:gd name="T25" fmla="*/ 30 h 472"/>
                    <a:gd name="T26" fmla="*/ 42 w 1034"/>
                    <a:gd name="T27" fmla="*/ 276 h 472"/>
                    <a:gd name="T28" fmla="*/ 279 w 1034"/>
                    <a:gd name="T29" fmla="*/ 442 h 472"/>
                    <a:gd name="T30" fmla="*/ 684 w 1034"/>
                    <a:gd name="T31" fmla="*/ 446 h 472"/>
                    <a:gd name="T32" fmla="*/ 1034 w 1034"/>
                    <a:gd name="T33" fmla="*/ 19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4" h="472">
                      <a:moveTo>
                        <a:pt x="1034" y="191"/>
                      </a:moveTo>
                      <a:cubicBezTo>
                        <a:pt x="1034" y="172"/>
                        <a:pt x="1005" y="169"/>
                        <a:pt x="1005" y="188"/>
                      </a:cubicBezTo>
                      <a:cubicBezTo>
                        <a:pt x="1003" y="296"/>
                        <a:pt x="889" y="354"/>
                        <a:pt x="801" y="385"/>
                      </a:cubicBezTo>
                      <a:cubicBezTo>
                        <a:pt x="674" y="431"/>
                        <a:pt x="531" y="442"/>
                        <a:pt x="397" y="431"/>
                      </a:cubicBezTo>
                      <a:cubicBezTo>
                        <a:pt x="335" y="425"/>
                        <a:pt x="272" y="414"/>
                        <a:pt x="213" y="393"/>
                      </a:cubicBezTo>
                      <a:cubicBezTo>
                        <a:pt x="168" y="376"/>
                        <a:pt x="123" y="352"/>
                        <a:pt x="93" y="313"/>
                      </a:cubicBezTo>
                      <a:cubicBezTo>
                        <a:pt x="57" y="268"/>
                        <a:pt x="58" y="205"/>
                        <a:pt x="98" y="162"/>
                      </a:cubicBezTo>
                      <a:cubicBezTo>
                        <a:pt x="147" y="109"/>
                        <a:pt x="227" y="84"/>
                        <a:pt x="295" y="67"/>
                      </a:cubicBezTo>
                      <a:cubicBezTo>
                        <a:pt x="390" y="42"/>
                        <a:pt x="489" y="32"/>
                        <a:pt x="587" y="35"/>
                      </a:cubicBezTo>
                      <a:cubicBezTo>
                        <a:pt x="723" y="39"/>
                        <a:pt x="856" y="73"/>
                        <a:pt x="984" y="118"/>
                      </a:cubicBezTo>
                      <a:cubicBezTo>
                        <a:pt x="1002" y="124"/>
                        <a:pt x="1012" y="96"/>
                        <a:pt x="994" y="90"/>
                      </a:cubicBezTo>
                      <a:cubicBezTo>
                        <a:pt x="873" y="48"/>
                        <a:pt x="749" y="16"/>
                        <a:pt x="621" y="7"/>
                      </a:cubicBezTo>
                      <a:cubicBezTo>
                        <a:pt x="521" y="0"/>
                        <a:pt x="421" y="9"/>
                        <a:pt x="323" y="30"/>
                      </a:cubicBezTo>
                      <a:cubicBezTo>
                        <a:pt x="208" y="55"/>
                        <a:pt x="0" y="118"/>
                        <a:pt x="42" y="276"/>
                      </a:cubicBezTo>
                      <a:cubicBezTo>
                        <a:pt x="70" y="378"/>
                        <a:pt x="187" y="422"/>
                        <a:pt x="279" y="442"/>
                      </a:cubicBezTo>
                      <a:cubicBezTo>
                        <a:pt x="411" y="472"/>
                        <a:pt x="552" y="470"/>
                        <a:pt x="684" y="446"/>
                      </a:cubicBezTo>
                      <a:cubicBezTo>
                        <a:pt x="815" y="422"/>
                        <a:pt x="1031" y="357"/>
                        <a:pt x="1034"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12" name="Freeform 19">
                  <a:extLst>
                    <a:ext uri="{FF2B5EF4-FFF2-40B4-BE49-F238E27FC236}">
                      <a16:creationId xmlns:a16="http://schemas.microsoft.com/office/drawing/2014/main" id="{86176AD6-23A8-512D-927A-B65665BD0BFF}"/>
                    </a:ext>
                  </a:extLst>
                </p:cNvPr>
                <p:cNvSpPr/>
                <p:nvPr/>
              </p:nvSpPr>
              <p:spPr bwMode="auto">
                <a:xfrm>
                  <a:off x="4392452" y="1545370"/>
                  <a:ext cx="568325" cy="49212"/>
                </a:xfrm>
                <a:custGeom>
                  <a:avLst/>
                  <a:gdLst>
                    <a:gd name="T0" fmla="*/ 380 w 395"/>
                    <a:gd name="T1" fmla="*/ 2 h 34"/>
                    <a:gd name="T2" fmla="*/ 11 w 395"/>
                    <a:gd name="T3" fmla="*/ 15 h 34"/>
                    <a:gd name="T4" fmla="*/ 14 w 395"/>
                    <a:gd name="T5" fmla="*/ 33 h 34"/>
                    <a:gd name="T6" fmla="*/ 383 w 395"/>
                    <a:gd name="T7" fmla="*/ 19 h 34"/>
                    <a:gd name="T8" fmla="*/ 380 w 395"/>
                    <a:gd name="T9" fmla="*/ 2 h 34"/>
                  </a:gdLst>
                  <a:ahLst/>
                  <a:cxnLst>
                    <a:cxn ang="0">
                      <a:pos x="T0" y="T1"/>
                    </a:cxn>
                    <a:cxn ang="0">
                      <a:pos x="T2" y="T3"/>
                    </a:cxn>
                    <a:cxn ang="0">
                      <a:pos x="T4" y="T5"/>
                    </a:cxn>
                    <a:cxn ang="0">
                      <a:pos x="T6" y="T7"/>
                    </a:cxn>
                    <a:cxn ang="0">
                      <a:pos x="T8" y="T9"/>
                    </a:cxn>
                  </a:cxnLst>
                  <a:rect l="0" t="0" r="r" b="b"/>
                  <a:pathLst>
                    <a:path w="395" h="34">
                      <a:moveTo>
                        <a:pt x="380" y="2"/>
                      </a:moveTo>
                      <a:cubicBezTo>
                        <a:pt x="258" y="14"/>
                        <a:pt x="134" y="4"/>
                        <a:pt x="11" y="15"/>
                      </a:cubicBezTo>
                      <a:cubicBezTo>
                        <a:pt x="0" y="17"/>
                        <a:pt x="3" y="34"/>
                        <a:pt x="14" y="33"/>
                      </a:cubicBezTo>
                      <a:cubicBezTo>
                        <a:pt x="137" y="22"/>
                        <a:pt x="261" y="31"/>
                        <a:pt x="383" y="19"/>
                      </a:cubicBezTo>
                      <a:cubicBezTo>
                        <a:pt x="395" y="18"/>
                        <a:pt x="392" y="0"/>
                        <a:pt x="38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10" name="Rectangle 9">
                <a:extLst>
                  <a:ext uri="{FF2B5EF4-FFF2-40B4-BE49-F238E27FC236}">
                    <a16:creationId xmlns:a16="http://schemas.microsoft.com/office/drawing/2014/main" id="{FEABD1C5-E44E-9D07-3F08-21B322697A2F}"/>
                  </a:ext>
                </a:extLst>
              </p:cNvPr>
              <p:cNvSpPr/>
              <p:nvPr/>
            </p:nvSpPr>
            <p:spPr>
              <a:xfrm flipH="1">
                <a:off x="3770585" y="1153705"/>
                <a:ext cx="1363253" cy="589432"/>
              </a:xfrm>
              <a:prstGeom prst="rect">
                <a:avLst/>
              </a:prstGeom>
            </p:spPr>
            <p:txBody>
              <a:bodyPr wrap="square" lIns="0" tIns="0" rIns="0" bIns="0" anchor="ctr">
                <a:spAutoFit/>
              </a:bodyPr>
              <a:lstStyle/>
              <a:p>
                <a:pPr algn="ctr"/>
                <a:r>
                  <a:rPr lang="en-US" b="1" dirty="0">
                    <a:solidFill>
                      <a:srgbClr val="002060"/>
                    </a:solidFill>
                  </a:rPr>
                  <a:t>Overall Finances are on Solid Footing</a:t>
                </a:r>
              </a:p>
            </p:txBody>
          </p:sp>
        </p:grpSp>
        <p:grpSp>
          <p:nvGrpSpPr>
            <p:cNvPr id="13" name="Group 12">
              <a:extLst>
                <a:ext uri="{FF2B5EF4-FFF2-40B4-BE49-F238E27FC236}">
                  <a16:creationId xmlns:a16="http://schemas.microsoft.com/office/drawing/2014/main" id="{8AD92DDB-3409-0F56-93B9-A96CB7C89C2E}"/>
                </a:ext>
              </a:extLst>
            </p:cNvPr>
            <p:cNvGrpSpPr/>
            <p:nvPr/>
          </p:nvGrpSpPr>
          <p:grpSpPr>
            <a:xfrm rot="802384">
              <a:off x="5837161" y="2470166"/>
              <a:ext cx="1562545" cy="657869"/>
              <a:chOff x="6016851" y="1715347"/>
              <a:chExt cx="1352269" cy="569337"/>
            </a:xfrm>
          </p:grpSpPr>
          <p:grpSp>
            <p:nvGrpSpPr>
              <p:cNvPr id="14" name="Group 13">
                <a:extLst>
                  <a:ext uri="{FF2B5EF4-FFF2-40B4-BE49-F238E27FC236}">
                    <a16:creationId xmlns:a16="http://schemas.microsoft.com/office/drawing/2014/main" id="{63E6ABD0-6DA8-75F0-EC79-B0843AEDE81E}"/>
                  </a:ext>
                </a:extLst>
              </p:cNvPr>
              <p:cNvGrpSpPr/>
              <p:nvPr/>
            </p:nvGrpSpPr>
            <p:grpSpPr>
              <a:xfrm>
                <a:off x="6016851" y="1715347"/>
                <a:ext cx="1352269" cy="569337"/>
                <a:chOff x="4097093" y="2027813"/>
                <a:chExt cx="1352269" cy="569337"/>
              </a:xfrm>
              <a:solidFill>
                <a:schemeClr val="accent2"/>
              </a:solidFill>
            </p:grpSpPr>
            <p:sp>
              <p:nvSpPr>
                <p:cNvPr id="16" name="Freeform 15">
                  <a:extLst>
                    <a:ext uri="{FF2B5EF4-FFF2-40B4-BE49-F238E27FC236}">
                      <a16:creationId xmlns:a16="http://schemas.microsoft.com/office/drawing/2014/main" id="{3F577E2B-C84C-537E-F5A9-87C32A9CFCBD}"/>
                    </a:ext>
                  </a:extLst>
                </p:cNvPr>
                <p:cNvSpPr/>
                <p:nvPr/>
              </p:nvSpPr>
              <p:spPr bwMode="auto">
                <a:xfrm>
                  <a:off x="4097093" y="2027813"/>
                  <a:ext cx="1352269" cy="569337"/>
                </a:xfrm>
                <a:custGeom>
                  <a:avLst/>
                  <a:gdLst>
                    <a:gd name="T0" fmla="*/ 1 w 815"/>
                    <a:gd name="T1" fmla="*/ 178 h 374"/>
                    <a:gd name="T2" fmla="*/ 24 w 815"/>
                    <a:gd name="T3" fmla="*/ 175 h 374"/>
                    <a:gd name="T4" fmla="*/ 195 w 815"/>
                    <a:gd name="T5" fmla="*/ 320 h 374"/>
                    <a:gd name="T6" fmla="*/ 518 w 815"/>
                    <a:gd name="T7" fmla="*/ 334 h 374"/>
                    <a:gd name="T8" fmla="*/ 661 w 815"/>
                    <a:gd name="T9" fmla="*/ 295 h 374"/>
                    <a:gd name="T10" fmla="*/ 752 w 815"/>
                    <a:gd name="T11" fmla="*/ 226 h 374"/>
                    <a:gd name="T12" fmla="*/ 740 w 815"/>
                    <a:gd name="T13" fmla="*/ 106 h 374"/>
                    <a:gd name="T14" fmla="*/ 579 w 815"/>
                    <a:gd name="T15" fmla="*/ 41 h 374"/>
                    <a:gd name="T16" fmla="*/ 346 w 815"/>
                    <a:gd name="T17" fmla="*/ 31 h 374"/>
                    <a:gd name="T18" fmla="*/ 37 w 815"/>
                    <a:gd name="T19" fmla="*/ 118 h 374"/>
                    <a:gd name="T20" fmla="*/ 27 w 815"/>
                    <a:gd name="T21" fmla="*/ 97 h 374"/>
                    <a:gd name="T22" fmla="*/ 318 w 815"/>
                    <a:gd name="T23" fmla="*/ 11 h 374"/>
                    <a:gd name="T24" fmla="*/ 555 w 815"/>
                    <a:gd name="T25" fmla="*/ 13 h 374"/>
                    <a:gd name="T26" fmla="*/ 790 w 815"/>
                    <a:gd name="T27" fmla="*/ 194 h 374"/>
                    <a:gd name="T28" fmla="*/ 612 w 815"/>
                    <a:gd name="T29" fmla="*/ 338 h 374"/>
                    <a:gd name="T30" fmla="*/ 291 w 815"/>
                    <a:gd name="T31" fmla="*/ 362 h 374"/>
                    <a:gd name="T32" fmla="*/ 1 w 815"/>
                    <a:gd name="T33" fmla="*/ 17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5" h="374">
                      <a:moveTo>
                        <a:pt x="1" y="178"/>
                      </a:moveTo>
                      <a:cubicBezTo>
                        <a:pt x="0" y="163"/>
                        <a:pt x="23" y="160"/>
                        <a:pt x="24" y="175"/>
                      </a:cubicBezTo>
                      <a:cubicBezTo>
                        <a:pt x="31" y="260"/>
                        <a:pt x="124" y="300"/>
                        <a:pt x="195" y="320"/>
                      </a:cubicBezTo>
                      <a:cubicBezTo>
                        <a:pt x="299" y="349"/>
                        <a:pt x="412" y="350"/>
                        <a:pt x="518" y="334"/>
                      </a:cubicBezTo>
                      <a:cubicBezTo>
                        <a:pt x="567" y="327"/>
                        <a:pt x="615" y="315"/>
                        <a:pt x="661" y="295"/>
                      </a:cubicBezTo>
                      <a:cubicBezTo>
                        <a:pt x="696" y="279"/>
                        <a:pt x="730" y="258"/>
                        <a:pt x="752" y="226"/>
                      </a:cubicBezTo>
                      <a:cubicBezTo>
                        <a:pt x="778" y="188"/>
                        <a:pt x="774" y="138"/>
                        <a:pt x="740" y="106"/>
                      </a:cubicBezTo>
                      <a:cubicBezTo>
                        <a:pt x="698" y="67"/>
                        <a:pt x="634" y="51"/>
                        <a:pt x="579" y="41"/>
                      </a:cubicBezTo>
                      <a:cubicBezTo>
                        <a:pt x="502" y="27"/>
                        <a:pt x="424" y="24"/>
                        <a:pt x="346" y="31"/>
                      </a:cubicBezTo>
                      <a:cubicBezTo>
                        <a:pt x="239" y="42"/>
                        <a:pt x="136" y="76"/>
                        <a:pt x="37" y="118"/>
                      </a:cubicBezTo>
                      <a:cubicBezTo>
                        <a:pt x="23" y="124"/>
                        <a:pt x="13" y="102"/>
                        <a:pt x="27" y="97"/>
                      </a:cubicBezTo>
                      <a:cubicBezTo>
                        <a:pt x="121" y="57"/>
                        <a:pt x="217" y="25"/>
                        <a:pt x="318" y="11"/>
                      </a:cubicBezTo>
                      <a:cubicBezTo>
                        <a:pt x="397" y="0"/>
                        <a:pt x="477" y="2"/>
                        <a:pt x="555" y="13"/>
                      </a:cubicBezTo>
                      <a:cubicBezTo>
                        <a:pt x="647" y="27"/>
                        <a:pt x="815" y="67"/>
                        <a:pt x="790" y="194"/>
                      </a:cubicBezTo>
                      <a:cubicBezTo>
                        <a:pt x="774" y="276"/>
                        <a:pt x="683" y="316"/>
                        <a:pt x="612" y="338"/>
                      </a:cubicBezTo>
                      <a:cubicBezTo>
                        <a:pt x="509" y="368"/>
                        <a:pt x="397" y="374"/>
                        <a:pt x="291" y="362"/>
                      </a:cubicBezTo>
                      <a:cubicBezTo>
                        <a:pt x="186" y="350"/>
                        <a:pt x="12" y="309"/>
                        <a:pt x="1"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17" name="Freeform 16">
                  <a:extLst>
                    <a:ext uri="{FF2B5EF4-FFF2-40B4-BE49-F238E27FC236}">
                      <a16:creationId xmlns:a16="http://schemas.microsoft.com/office/drawing/2014/main" id="{A8083F3C-49FD-B16E-AA69-4CF0DC1E94FD}"/>
                    </a:ext>
                  </a:extLst>
                </p:cNvPr>
                <p:cNvSpPr/>
                <p:nvPr/>
              </p:nvSpPr>
              <p:spPr bwMode="auto">
                <a:xfrm>
                  <a:off x="4465924" y="2437272"/>
                  <a:ext cx="618508" cy="42851"/>
                </a:xfrm>
                <a:custGeom>
                  <a:avLst/>
                  <a:gdLst>
                    <a:gd name="T0" fmla="*/ 300 w 313"/>
                    <a:gd name="T1" fmla="*/ 1 h 50"/>
                    <a:gd name="T2" fmla="*/ 9 w 313"/>
                    <a:gd name="T3" fmla="*/ 35 h 50"/>
                    <a:gd name="T4" fmla="*/ 13 w 313"/>
                    <a:gd name="T5" fmla="*/ 49 h 50"/>
                    <a:gd name="T6" fmla="*/ 304 w 313"/>
                    <a:gd name="T7" fmla="*/ 15 h 50"/>
                    <a:gd name="T8" fmla="*/ 300 w 313"/>
                    <a:gd name="T9" fmla="*/ 1 h 50"/>
                  </a:gdLst>
                  <a:ahLst/>
                  <a:cxnLst>
                    <a:cxn ang="0">
                      <a:pos x="T0" y="T1"/>
                    </a:cxn>
                    <a:cxn ang="0">
                      <a:pos x="T2" y="T3"/>
                    </a:cxn>
                    <a:cxn ang="0">
                      <a:pos x="T4" y="T5"/>
                    </a:cxn>
                    <a:cxn ang="0">
                      <a:pos x="T6" y="T7"/>
                    </a:cxn>
                    <a:cxn ang="0">
                      <a:pos x="T8" y="T9"/>
                    </a:cxn>
                  </a:cxnLst>
                  <a:rect l="0" t="0" r="r" b="b"/>
                  <a:pathLst>
                    <a:path w="313" h="50">
                      <a:moveTo>
                        <a:pt x="300" y="1"/>
                      </a:moveTo>
                      <a:cubicBezTo>
                        <a:pt x="204" y="19"/>
                        <a:pt x="106" y="19"/>
                        <a:pt x="9" y="35"/>
                      </a:cubicBezTo>
                      <a:cubicBezTo>
                        <a:pt x="0" y="37"/>
                        <a:pt x="4" y="50"/>
                        <a:pt x="13" y="49"/>
                      </a:cubicBezTo>
                      <a:cubicBezTo>
                        <a:pt x="109" y="32"/>
                        <a:pt x="208" y="32"/>
                        <a:pt x="304" y="15"/>
                      </a:cubicBezTo>
                      <a:cubicBezTo>
                        <a:pt x="313" y="13"/>
                        <a:pt x="309" y="0"/>
                        <a:pt x="30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15" name="Rectangle 14">
                <a:extLst>
                  <a:ext uri="{FF2B5EF4-FFF2-40B4-BE49-F238E27FC236}">
                    <a16:creationId xmlns:a16="http://schemas.microsoft.com/office/drawing/2014/main" id="{C0F37F1F-AAE5-883D-4611-57006E6AA4D9}"/>
                  </a:ext>
                </a:extLst>
              </p:cNvPr>
              <p:cNvSpPr/>
              <p:nvPr/>
            </p:nvSpPr>
            <p:spPr>
              <a:xfrm flipH="1">
                <a:off x="6084416" y="1857629"/>
                <a:ext cx="1226492" cy="261969"/>
              </a:xfrm>
              <a:prstGeom prst="rect">
                <a:avLst/>
              </a:prstGeom>
            </p:spPr>
            <p:txBody>
              <a:bodyPr wrap="square" lIns="0" tIns="0" rIns="0" bIns="0" anchor="ctr">
                <a:spAutoFit/>
              </a:bodyPr>
              <a:lstStyle/>
              <a:p>
                <a:pPr algn="ctr"/>
                <a:r>
                  <a:rPr lang="en-US" sz="1200" dirty="0">
                    <a:solidFill>
                      <a:schemeClr val="tx1">
                        <a:lumMod val="75000"/>
                        <a:lumOff val="25000"/>
                      </a:schemeClr>
                    </a:solidFill>
                  </a:rPr>
                  <a:t>Debt Service is </a:t>
                </a:r>
              </a:p>
              <a:p>
                <a:pPr algn="ctr"/>
                <a:r>
                  <a:rPr lang="en-US" sz="1200" dirty="0">
                    <a:solidFill>
                      <a:schemeClr val="tx1">
                        <a:lumMod val="75000"/>
                        <a:lumOff val="25000"/>
                      </a:schemeClr>
                    </a:solidFill>
                  </a:rPr>
                  <a:t>Funded Adequately</a:t>
                </a:r>
                <a:endParaRPr lang="en-US" sz="1100" dirty="0">
                  <a:solidFill>
                    <a:schemeClr val="tx1">
                      <a:lumMod val="75000"/>
                      <a:lumOff val="25000"/>
                    </a:schemeClr>
                  </a:solidFill>
                </a:endParaRPr>
              </a:p>
            </p:txBody>
          </p:sp>
        </p:grpSp>
        <p:grpSp>
          <p:nvGrpSpPr>
            <p:cNvPr id="18" name="Group 17">
              <a:extLst>
                <a:ext uri="{FF2B5EF4-FFF2-40B4-BE49-F238E27FC236}">
                  <a16:creationId xmlns:a16="http://schemas.microsoft.com/office/drawing/2014/main" id="{76333757-C758-0C35-97B5-6B5EA0AF1148}"/>
                </a:ext>
              </a:extLst>
            </p:cNvPr>
            <p:cNvGrpSpPr/>
            <p:nvPr/>
          </p:nvGrpSpPr>
          <p:grpSpPr>
            <a:xfrm rot="20786404">
              <a:off x="6849427" y="3781170"/>
              <a:ext cx="1499407" cy="653030"/>
              <a:chOff x="6782553" y="3214688"/>
              <a:chExt cx="1297628" cy="565150"/>
            </a:xfrm>
          </p:grpSpPr>
          <p:grpSp>
            <p:nvGrpSpPr>
              <p:cNvPr id="19" name="Group 18">
                <a:extLst>
                  <a:ext uri="{FF2B5EF4-FFF2-40B4-BE49-F238E27FC236}">
                    <a16:creationId xmlns:a16="http://schemas.microsoft.com/office/drawing/2014/main" id="{0E596263-31D1-F874-73DE-1DDC4054C4F4}"/>
                  </a:ext>
                </a:extLst>
              </p:cNvPr>
              <p:cNvGrpSpPr/>
              <p:nvPr/>
            </p:nvGrpSpPr>
            <p:grpSpPr>
              <a:xfrm>
                <a:off x="6782553" y="3214688"/>
                <a:ext cx="1297628" cy="565150"/>
                <a:chOff x="5411787" y="2305050"/>
                <a:chExt cx="1297628" cy="565150"/>
              </a:xfrm>
              <a:solidFill>
                <a:schemeClr val="accent2"/>
              </a:solidFill>
            </p:grpSpPr>
            <p:sp>
              <p:nvSpPr>
                <p:cNvPr id="21" name="Freeform 13">
                  <a:extLst>
                    <a:ext uri="{FF2B5EF4-FFF2-40B4-BE49-F238E27FC236}">
                      <a16:creationId xmlns:a16="http://schemas.microsoft.com/office/drawing/2014/main" id="{CF390EA9-11E3-F40C-B5E9-1906EEBC7E4A}"/>
                    </a:ext>
                  </a:extLst>
                </p:cNvPr>
                <p:cNvSpPr/>
                <p:nvPr/>
              </p:nvSpPr>
              <p:spPr bwMode="auto">
                <a:xfrm>
                  <a:off x="5411787" y="2305050"/>
                  <a:ext cx="1297628" cy="565150"/>
                </a:xfrm>
                <a:custGeom>
                  <a:avLst/>
                  <a:gdLst>
                    <a:gd name="T0" fmla="*/ 792 w 795"/>
                    <a:gd name="T1" fmla="*/ 252 h 393"/>
                    <a:gd name="T2" fmla="*/ 769 w 795"/>
                    <a:gd name="T3" fmla="*/ 245 h 393"/>
                    <a:gd name="T4" fmla="*/ 576 w 795"/>
                    <a:gd name="T5" fmla="*/ 362 h 393"/>
                    <a:gd name="T6" fmla="*/ 254 w 795"/>
                    <a:gd name="T7" fmla="*/ 326 h 393"/>
                    <a:gd name="T8" fmla="*/ 118 w 795"/>
                    <a:gd name="T9" fmla="*/ 264 h 393"/>
                    <a:gd name="T10" fmla="*/ 38 w 795"/>
                    <a:gd name="T11" fmla="*/ 181 h 393"/>
                    <a:gd name="T12" fmla="*/ 68 w 795"/>
                    <a:gd name="T13" fmla="*/ 64 h 393"/>
                    <a:gd name="T14" fmla="*/ 239 w 795"/>
                    <a:gd name="T15" fmla="*/ 25 h 393"/>
                    <a:gd name="T16" fmla="*/ 472 w 795"/>
                    <a:gd name="T17" fmla="*/ 52 h 393"/>
                    <a:gd name="T18" fmla="*/ 765 w 795"/>
                    <a:gd name="T19" fmla="*/ 186 h 393"/>
                    <a:gd name="T20" fmla="*/ 778 w 795"/>
                    <a:gd name="T21" fmla="*/ 166 h 393"/>
                    <a:gd name="T22" fmla="*/ 503 w 795"/>
                    <a:gd name="T23" fmla="*/ 36 h 393"/>
                    <a:gd name="T24" fmla="*/ 267 w 795"/>
                    <a:gd name="T25" fmla="*/ 1 h 393"/>
                    <a:gd name="T26" fmla="*/ 5 w 795"/>
                    <a:gd name="T27" fmla="*/ 143 h 393"/>
                    <a:gd name="T28" fmla="*/ 159 w 795"/>
                    <a:gd name="T29" fmla="*/ 314 h 393"/>
                    <a:gd name="T30" fmla="*/ 474 w 795"/>
                    <a:gd name="T31" fmla="*/ 389 h 393"/>
                    <a:gd name="T32" fmla="*/ 792 w 795"/>
                    <a:gd name="T33" fmla="*/ 25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5" h="393">
                      <a:moveTo>
                        <a:pt x="792" y="252"/>
                      </a:moveTo>
                      <a:cubicBezTo>
                        <a:pt x="795" y="237"/>
                        <a:pt x="773" y="230"/>
                        <a:pt x="769" y="245"/>
                      </a:cubicBezTo>
                      <a:cubicBezTo>
                        <a:pt x="749" y="328"/>
                        <a:pt x="650" y="353"/>
                        <a:pt x="576" y="362"/>
                      </a:cubicBezTo>
                      <a:cubicBezTo>
                        <a:pt x="469" y="375"/>
                        <a:pt x="356" y="358"/>
                        <a:pt x="254" y="326"/>
                      </a:cubicBezTo>
                      <a:cubicBezTo>
                        <a:pt x="206" y="311"/>
                        <a:pt x="160" y="291"/>
                        <a:pt x="118" y="264"/>
                      </a:cubicBezTo>
                      <a:cubicBezTo>
                        <a:pt x="85" y="243"/>
                        <a:pt x="54" y="216"/>
                        <a:pt x="38" y="181"/>
                      </a:cubicBezTo>
                      <a:cubicBezTo>
                        <a:pt x="18" y="139"/>
                        <a:pt x="30" y="90"/>
                        <a:pt x="68" y="64"/>
                      </a:cubicBezTo>
                      <a:cubicBezTo>
                        <a:pt x="116" y="31"/>
                        <a:pt x="182" y="26"/>
                        <a:pt x="239" y="25"/>
                      </a:cubicBezTo>
                      <a:cubicBezTo>
                        <a:pt x="317" y="23"/>
                        <a:pt x="396" y="32"/>
                        <a:pt x="472" y="52"/>
                      </a:cubicBezTo>
                      <a:cubicBezTo>
                        <a:pt x="577" y="79"/>
                        <a:pt x="674" y="129"/>
                        <a:pt x="765" y="186"/>
                      </a:cubicBezTo>
                      <a:cubicBezTo>
                        <a:pt x="778" y="194"/>
                        <a:pt x="791" y="175"/>
                        <a:pt x="778" y="166"/>
                      </a:cubicBezTo>
                      <a:cubicBezTo>
                        <a:pt x="692" y="112"/>
                        <a:pt x="601" y="65"/>
                        <a:pt x="503" y="36"/>
                      </a:cubicBezTo>
                      <a:cubicBezTo>
                        <a:pt x="426" y="13"/>
                        <a:pt x="347" y="2"/>
                        <a:pt x="267" y="1"/>
                      </a:cubicBezTo>
                      <a:cubicBezTo>
                        <a:pt x="173" y="0"/>
                        <a:pt x="0" y="13"/>
                        <a:pt x="5" y="143"/>
                      </a:cubicBezTo>
                      <a:cubicBezTo>
                        <a:pt x="8" y="227"/>
                        <a:pt x="92" y="282"/>
                        <a:pt x="159" y="314"/>
                      </a:cubicBezTo>
                      <a:cubicBezTo>
                        <a:pt x="257" y="361"/>
                        <a:pt x="367" y="384"/>
                        <a:pt x="474" y="389"/>
                      </a:cubicBezTo>
                      <a:cubicBezTo>
                        <a:pt x="580" y="393"/>
                        <a:pt x="760" y="380"/>
                        <a:pt x="792"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22" name="Freeform 14">
                  <a:extLst>
                    <a:ext uri="{FF2B5EF4-FFF2-40B4-BE49-F238E27FC236}">
                      <a16:creationId xmlns:a16="http://schemas.microsoft.com/office/drawing/2014/main" id="{55F73ED6-B078-3BAD-B017-7DA7DD6E024C}"/>
                    </a:ext>
                  </a:extLst>
                </p:cNvPr>
                <p:cNvSpPr/>
                <p:nvPr/>
              </p:nvSpPr>
              <p:spPr bwMode="auto">
                <a:xfrm>
                  <a:off x="5694362" y="2662239"/>
                  <a:ext cx="543874" cy="112232"/>
                </a:xfrm>
                <a:custGeom>
                  <a:avLst/>
                  <a:gdLst>
                    <a:gd name="T0" fmla="*/ 300 w 309"/>
                    <a:gd name="T1" fmla="*/ 55 h 71"/>
                    <a:gd name="T2" fmla="*/ 10 w 309"/>
                    <a:gd name="T3" fmla="*/ 1 h 71"/>
                    <a:gd name="T4" fmla="*/ 9 w 309"/>
                    <a:gd name="T5" fmla="*/ 15 h 71"/>
                    <a:gd name="T6" fmla="*/ 299 w 309"/>
                    <a:gd name="T7" fmla="*/ 69 h 71"/>
                    <a:gd name="T8" fmla="*/ 300 w 309"/>
                    <a:gd name="T9" fmla="*/ 55 h 71"/>
                  </a:gdLst>
                  <a:ahLst/>
                  <a:cxnLst>
                    <a:cxn ang="0">
                      <a:pos x="T0" y="T1"/>
                    </a:cxn>
                    <a:cxn ang="0">
                      <a:pos x="T2" y="T3"/>
                    </a:cxn>
                    <a:cxn ang="0">
                      <a:pos x="T4" y="T5"/>
                    </a:cxn>
                    <a:cxn ang="0">
                      <a:pos x="T6" y="T7"/>
                    </a:cxn>
                    <a:cxn ang="0">
                      <a:pos x="T8" y="T9"/>
                    </a:cxn>
                  </a:cxnLst>
                  <a:rect l="0" t="0" r="r" b="b"/>
                  <a:pathLst>
                    <a:path w="309" h="71">
                      <a:moveTo>
                        <a:pt x="300" y="55"/>
                      </a:moveTo>
                      <a:cubicBezTo>
                        <a:pt x="202" y="43"/>
                        <a:pt x="107" y="14"/>
                        <a:pt x="10" y="1"/>
                      </a:cubicBezTo>
                      <a:cubicBezTo>
                        <a:pt x="1" y="0"/>
                        <a:pt x="0" y="14"/>
                        <a:pt x="9" y="15"/>
                      </a:cubicBezTo>
                      <a:cubicBezTo>
                        <a:pt x="107" y="28"/>
                        <a:pt x="201" y="57"/>
                        <a:pt x="299" y="69"/>
                      </a:cubicBezTo>
                      <a:cubicBezTo>
                        <a:pt x="308" y="71"/>
                        <a:pt x="309" y="56"/>
                        <a:pt x="30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20" name="Rectangle 19">
                <a:extLst>
                  <a:ext uri="{FF2B5EF4-FFF2-40B4-BE49-F238E27FC236}">
                    <a16:creationId xmlns:a16="http://schemas.microsoft.com/office/drawing/2014/main" id="{CFDCBFE8-40C3-B82F-F64F-AB0E621A2531}"/>
                  </a:ext>
                </a:extLst>
              </p:cNvPr>
              <p:cNvSpPr/>
              <p:nvPr/>
            </p:nvSpPr>
            <p:spPr>
              <a:xfrm rot="813596" flipH="1">
                <a:off x="6816216" y="3337785"/>
                <a:ext cx="1176337" cy="261970"/>
              </a:xfrm>
              <a:prstGeom prst="rect">
                <a:avLst/>
              </a:prstGeom>
            </p:spPr>
            <p:txBody>
              <a:bodyPr wrap="square" lIns="0" tIns="0" rIns="0" bIns="0" anchor="ctr">
                <a:spAutoFit/>
              </a:bodyPr>
              <a:lstStyle/>
              <a:p>
                <a:pPr algn="ctr"/>
                <a:r>
                  <a:rPr lang="en-US" sz="1200">
                    <a:solidFill>
                      <a:schemeClr val="tx1">
                        <a:lumMod val="75000"/>
                        <a:lumOff val="25000"/>
                      </a:schemeClr>
                    </a:solidFill>
                  </a:rPr>
                  <a:t>AA+ Credit </a:t>
                </a:r>
              </a:p>
              <a:p>
                <a:pPr algn="ctr"/>
                <a:r>
                  <a:rPr lang="en-US" sz="1200">
                    <a:solidFill>
                      <a:schemeClr val="tx1">
                        <a:lumMod val="75000"/>
                        <a:lumOff val="25000"/>
                      </a:schemeClr>
                    </a:solidFill>
                  </a:rPr>
                  <a:t>Worthiness</a:t>
                </a:r>
              </a:p>
            </p:txBody>
          </p:sp>
        </p:grpSp>
        <p:grpSp>
          <p:nvGrpSpPr>
            <p:cNvPr id="23" name="Group 22">
              <a:extLst>
                <a:ext uri="{FF2B5EF4-FFF2-40B4-BE49-F238E27FC236}">
                  <a16:creationId xmlns:a16="http://schemas.microsoft.com/office/drawing/2014/main" id="{3D040E38-A82A-858D-8FB3-744A71E85E85}"/>
                </a:ext>
              </a:extLst>
            </p:cNvPr>
            <p:cNvGrpSpPr/>
            <p:nvPr/>
          </p:nvGrpSpPr>
          <p:grpSpPr>
            <a:xfrm rot="225893">
              <a:off x="2697949" y="2745980"/>
              <a:ext cx="1620919" cy="785540"/>
              <a:chOff x="2295568" y="1559831"/>
              <a:chExt cx="1402787" cy="679827"/>
            </a:xfrm>
          </p:grpSpPr>
          <p:grpSp>
            <p:nvGrpSpPr>
              <p:cNvPr id="24" name="Group 23">
                <a:extLst>
                  <a:ext uri="{FF2B5EF4-FFF2-40B4-BE49-F238E27FC236}">
                    <a16:creationId xmlns:a16="http://schemas.microsoft.com/office/drawing/2014/main" id="{B3BBA657-F360-7484-6647-04443316AE1D}"/>
                  </a:ext>
                </a:extLst>
              </p:cNvPr>
              <p:cNvGrpSpPr/>
              <p:nvPr/>
            </p:nvGrpSpPr>
            <p:grpSpPr>
              <a:xfrm>
                <a:off x="2295568" y="1559831"/>
                <a:ext cx="1402787" cy="679827"/>
                <a:chOff x="2709017" y="2041905"/>
                <a:chExt cx="1402787" cy="679827"/>
              </a:xfrm>
              <a:solidFill>
                <a:schemeClr val="accent2"/>
              </a:solidFill>
            </p:grpSpPr>
            <p:sp>
              <p:nvSpPr>
                <p:cNvPr id="26" name="Freeform 118">
                  <a:extLst>
                    <a:ext uri="{FF2B5EF4-FFF2-40B4-BE49-F238E27FC236}">
                      <a16:creationId xmlns:a16="http://schemas.microsoft.com/office/drawing/2014/main" id="{0385DD10-2E86-0287-A70B-439B77157981}"/>
                    </a:ext>
                  </a:extLst>
                </p:cNvPr>
                <p:cNvSpPr/>
                <p:nvPr/>
              </p:nvSpPr>
              <p:spPr bwMode="auto">
                <a:xfrm>
                  <a:off x="2709017" y="2041905"/>
                  <a:ext cx="1402787" cy="679827"/>
                </a:xfrm>
                <a:custGeom>
                  <a:avLst/>
                  <a:gdLst>
                    <a:gd name="T0" fmla="*/ 807 w 834"/>
                    <a:gd name="T1" fmla="*/ 84 h 411"/>
                    <a:gd name="T2" fmla="*/ 784 w 834"/>
                    <a:gd name="T3" fmla="*/ 88 h 411"/>
                    <a:gd name="T4" fmla="*/ 662 w 834"/>
                    <a:gd name="T5" fmla="*/ 275 h 411"/>
                    <a:gd name="T6" fmla="*/ 360 w 834"/>
                    <a:gd name="T7" fmla="*/ 381 h 411"/>
                    <a:gd name="T8" fmla="*/ 212 w 834"/>
                    <a:gd name="T9" fmla="*/ 384 h 411"/>
                    <a:gd name="T10" fmla="*/ 105 w 834"/>
                    <a:gd name="T11" fmla="*/ 344 h 411"/>
                    <a:gd name="T12" fmla="*/ 83 w 834"/>
                    <a:gd name="T13" fmla="*/ 227 h 411"/>
                    <a:gd name="T14" fmla="*/ 218 w 834"/>
                    <a:gd name="T15" fmla="*/ 119 h 411"/>
                    <a:gd name="T16" fmla="*/ 436 w 834"/>
                    <a:gd name="T17" fmla="*/ 43 h 411"/>
                    <a:gd name="T18" fmla="*/ 756 w 834"/>
                    <a:gd name="T19" fmla="*/ 37 h 411"/>
                    <a:gd name="T20" fmla="*/ 759 w 834"/>
                    <a:gd name="T21" fmla="*/ 14 h 411"/>
                    <a:gd name="T22" fmla="*/ 457 w 834"/>
                    <a:gd name="T23" fmla="*/ 16 h 411"/>
                    <a:gd name="T24" fmla="*/ 232 w 834"/>
                    <a:gd name="T25" fmla="*/ 86 h 411"/>
                    <a:gd name="T26" fmla="*/ 60 w 834"/>
                    <a:gd name="T27" fmla="*/ 325 h 411"/>
                    <a:gd name="T28" fmla="*/ 271 w 834"/>
                    <a:gd name="T29" fmla="*/ 411 h 411"/>
                    <a:gd name="T30" fmla="*/ 583 w 834"/>
                    <a:gd name="T31" fmla="*/ 342 h 411"/>
                    <a:gd name="T32" fmla="*/ 807 w 834"/>
                    <a:gd name="T33" fmla="*/ 8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4" h="411">
                      <a:moveTo>
                        <a:pt x="807" y="84"/>
                      </a:moveTo>
                      <a:cubicBezTo>
                        <a:pt x="804" y="70"/>
                        <a:pt x="781" y="73"/>
                        <a:pt x="784" y="88"/>
                      </a:cubicBezTo>
                      <a:cubicBezTo>
                        <a:pt x="802" y="171"/>
                        <a:pt x="725" y="235"/>
                        <a:pt x="662" y="275"/>
                      </a:cubicBezTo>
                      <a:cubicBezTo>
                        <a:pt x="572" y="332"/>
                        <a:pt x="465" y="366"/>
                        <a:pt x="360" y="381"/>
                      </a:cubicBezTo>
                      <a:cubicBezTo>
                        <a:pt x="311" y="388"/>
                        <a:pt x="261" y="390"/>
                        <a:pt x="212" y="384"/>
                      </a:cubicBezTo>
                      <a:cubicBezTo>
                        <a:pt x="174" y="379"/>
                        <a:pt x="135" y="369"/>
                        <a:pt x="105" y="344"/>
                      </a:cubicBezTo>
                      <a:cubicBezTo>
                        <a:pt x="70" y="315"/>
                        <a:pt x="60" y="267"/>
                        <a:pt x="83" y="227"/>
                      </a:cubicBezTo>
                      <a:cubicBezTo>
                        <a:pt x="111" y="177"/>
                        <a:pt x="168" y="145"/>
                        <a:pt x="218" y="119"/>
                      </a:cubicBezTo>
                      <a:cubicBezTo>
                        <a:pt x="286" y="84"/>
                        <a:pt x="360" y="58"/>
                        <a:pt x="436" y="43"/>
                      </a:cubicBezTo>
                      <a:cubicBezTo>
                        <a:pt x="542" y="23"/>
                        <a:pt x="649" y="26"/>
                        <a:pt x="756" y="37"/>
                      </a:cubicBezTo>
                      <a:cubicBezTo>
                        <a:pt x="771" y="39"/>
                        <a:pt x="774" y="16"/>
                        <a:pt x="759" y="14"/>
                      </a:cubicBezTo>
                      <a:cubicBezTo>
                        <a:pt x="658" y="3"/>
                        <a:pt x="557" y="0"/>
                        <a:pt x="457" y="16"/>
                      </a:cubicBezTo>
                      <a:cubicBezTo>
                        <a:pt x="379" y="28"/>
                        <a:pt x="304" y="52"/>
                        <a:pt x="232" y="86"/>
                      </a:cubicBezTo>
                      <a:cubicBezTo>
                        <a:pt x="148" y="125"/>
                        <a:pt x="0" y="211"/>
                        <a:pt x="60" y="325"/>
                      </a:cubicBezTo>
                      <a:cubicBezTo>
                        <a:pt x="99" y="398"/>
                        <a:pt x="196" y="411"/>
                        <a:pt x="271" y="411"/>
                      </a:cubicBezTo>
                      <a:cubicBezTo>
                        <a:pt x="378" y="411"/>
                        <a:pt x="485" y="384"/>
                        <a:pt x="583" y="342"/>
                      </a:cubicBezTo>
                      <a:cubicBezTo>
                        <a:pt x="680" y="301"/>
                        <a:pt x="834" y="212"/>
                        <a:pt x="807"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27" name="Freeform 119">
                  <a:extLst>
                    <a:ext uri="{FF2B5EF4-FFF2-40B4-BE49-F238E27FC236}">
                      <a16:creationId xmlns:a16="http://schemas.microsoft.com/office/drawing/2014/main" id="{E9CF3A50-25A9-5B70-A0A1-64ADE21FFB48}"/>
                    </a:ext>
                  </a:extLst>
                </p:cNvPr>
                <p:cNvSpPr/>
                <p:nvPr/>
              </p:nvSpPr>
              <p:spPr bwMode="auto">
                <a:xfrm>
                  <a:off x="3178175" y="2448551"/>
                  <a:ext cx="579265" cy="153361"/>
                </a:xfrm>
                <a:custGeom>
                  <a:avLst/>
                  <a:gdLst>
                    <a:gd name="T0" fmla="*/ 289 w 303"/>
                    <a:gd name="T1" fmla="*/ 3 h 94"/>
                    <a:gd name="T2" fmla="*/ 8 w 303"/>
                    <a:gd name="T3" fmla="*/ 78 h 94"/>
                    <a:gd name="T4" fmla="*/ 14 w 303"/>
                    <a:gd name="T5" fmla="*/ 91 h 94"/>
                    <a:gd name="T6" fmla="*/ 295 w 303"/>
                    <a:gd name="T7" fmla="*/ 15 h 94"/>
                    <a:gd name="T8" fmla="*/ 289 w 303"/>
                    <a:gd name="T9" fmla="*/ 3 h 94"/>
                  </a:gdLst>
                  <a:ahLst/>
                  <a:cxnLst>
                    <a:cxn ang="0">
                      <a:pos x="T0" y="T1"/>
                    </a:cxn>
                    <a:cxn ang="0">
                      <a:pos x="T2" y="T3"/>
                    </a:cxn>
                    <a:cxn ang="0">
                      <a:pos x="T4" y="T5"/>
                    </a:cxn>
                    <a:cxn ang="0">
                      <a:pos x="T6" y="T7"/>
                    </a:cxn>
                    <a:cxn ang="0">
                      <a:pos x="T8" y="T9"/>
                    </a:cxn>
                  </a:cxnLst>
                  <a:rect l="0" t="0" r="r" b="b"/>
                  <a:pathLst>
                    <a:path w="303" h="94">
                      <a:moveTo>
                        <a:pt x="289" y="3"/>
                      </a:moveTo>
                      <a:cubicBezTo>
                        <a:pt x="197" y="34"/>
                        <a:pt x="100" y="48"/>
                        <a:pt x="8" y="78"/>
                      </a:cubicBezTo>
                      <a:cubicBezTo>
                        <a:pt x="0" y="81"/>
                        <a:pt x="5" y="94"/>
                        <a:pt x="14" y="91"/>
                      </a:cubicBezTo>
                      <a:cubicBezTo>
                        <a:pt x="106" y="61"/>
                        <a:pt x="203" y="47"/>
                        <a:pt x="295" y="15"/>
                      </a:cubicBezTo>
                      <a:cubicBezTo>
                        <a:pt x="303" y="13"/>
                        <a:pt x="298" y="0"/>
                        <a:pt x="28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25" name="Rectangle 24">
                <a:extLst>
                  <a:ext uri="{FF2B5EF4-FFF2-40B4-BE49-F238E27FC236}">
                    <a16:creationId xmlns:a16="http://schemas.microsoft.com/office/drawing/2014/main" id="{65DE4E83-53BF-8EEE-28E5-BF28C283EB40}"/>
                  </a:ext>
                </a:extLst>
              </p:cNvPr>
              <p:cNvSpPr/>
              <p:nvPr/>
            </p:nvSpPr>
            <p:spPr>
              <a:xfrm rot="20530247" flipH="1">
                <a:off x="2415328" y="1749739"/>
                <a:ext cx="1226492" cy="240138"/>
              </a:xfrm>
              <a:prstGeom prst="rect">
                <a:avLst/>
              </a:prstGeom>
            </p:spPr>
            <p:txBody>
              <a:bodyPr wrap="square" lIns="0" tIns="0" rIns="0" bIns="0" anchor="ctr">
                <a:spAutoFit/>
              </a:bodyPr>
              <a:lstStyle/>
              <a:p>
                <a:pPr algn="ctr"/>
                <a:r>
                  <a:rPr lang="en-US" sz="1100">
                    <a:solidFill>
                      <a:schemeClr val="tx1">
                        <a:lumMod val="75000"/>
                        <a:lumOff val="25000"/>
                      </a:schemeClr>
                    </a:solidFill>
                  </a:rPr>
                  <a:t>Pension is Healthy</a:t>
                </a:r>
              </a:p>
              <a:p>
                <a:pPr algn="ctr"/>
                <a:r>
                  <a:rPr lang="en-US" sz="1100">
                    <a:solidFill>
                      <a:schemeClr val="tx1">
                        <a:lumMod val="75000"/>
                        <a:lumOff val="25000"/>
                      </a:schemeClr>
                    </a:solidFill>
                  </a:rPr>
                  <a:t> &amp; Stable</a:t>
                </a:r>
              </a:p>
            </p:txBody>
          </p:sp>
        </p:grpSp>
        <p:grpSp>
          <p:nvGrpSpPr>
            <p:cNvPr id="28" name="Group 27">
              <a:extLst>
                <a:ext uri="{FF2B5EF4-FFF2-40B4-BE49-F238E27FC236}">
                  <a16:creationId xmlns:a16="http://schemas.microsoft.com/office/drawing/2014/main" id="{1FE59027-BF71-8605-41A9-F7AE744B9E50}"/>
                </a:ext>
              </a:extLst>
            </p:cNvPr>
            <p:cNvGrpSpPr/>
            <p:nvPr/>
          </p:nvGrpSpPr>
          <p:grpSpPr>
            <a:xfrm>
              <a:off x="830389" y="2452147"/>
              <a:ext cx="1417210" cy="872395"/>
              <a:chOff x="-341336" y="1223570"/>
              <a:chExt cx="1226492" cy="754995"/>
            </a:xfrm>
          </p:grpSpPr>
          <p:grpSp>
            <p:nvGrpSpPr>
              <p:cNvPr id="29" name="Group 28">
                <a:extLst>
                  <a:ext uri="{FF2B5EF4-FFF2-40B4-BE49-F238E27FC236}">
                    <a16:creationId xmlns:a16="http://schemas.microsoft.com/office/drawing/2014/main" id="{21BC8227-F015-09DD-552D-326817C797C1}"/>
                  </a:ext>
                </a:extLst>
              </p:cNvPr>
              <p:cNvGrpSpPr/>
              <p:nvPr/>
            </p:nvGrpSpPr>
            <p:grpSpPr>
              <a:xfrm>
                <a:off x="-283569" y="1223570"/>
                <a:ext cx="1107771" cy="754995"/>
                <a:chOff x="2400998" y="2589177"/>
                <a:chExt cx="1107771" cy="754995"/>
              </a:xfrm>
              <a:solidFill>
                <a:schemeClr val="accent3"/>
              </a:solidFill>
            </p:grpSpPr>
            <p:sp>
              <p:nvSpPr>
                <p:cNvPr id="31" name="Freeform 6">
                  <a:extLst>
                    <a:ext uri="{FF2B5EF4-FFF2-40B4-BE49-F238E27FC236}">
                      <a16:creationId xmlns:a16="http://schemas.microsoft.com/office/drawing/2014/main" id="{94070C9F-D7AE-0B26-57C1-700F3FB57C60}"/>
                    </a:ext>
                  </a:extLst>
                </p:cNvPr>
                <p:cNvSpPr/>
                <p:nvPr/>
              </p:nvSpPr>
              <p:spPr bwMode="auto">
                <a:xfrm>
                  <a:off x="2400998" y="2589177"/>
                  <a:ext cx="1107771" cy="754995"/>
                </a:xfrm>
                <a:custGeom>
                  <a:avLst/>
                  <a:gdLst>
                    <a:gd name="T0" fmla="*/ 3 w 553"/>
                    <a:gd name="T1" fmla="*/ 206 h 296"/>
                    <a:gd name="T2" fmla="*/ 19 w 553"/>
                    <a:gd name="T3" fmla="*/ 200 h 296"/>
                    <a:gd name="T4" fmla="*/ 160 w 553"/>
                    <a:gd name="T5" fmla="*/ 273 h 296"/>
                    <a:gd name="T6" fmla="*/ 385 w 553"/>
                    <a:gd name="T7" fmla="*/ 233 h 296"/>
                    <a:gd name="T8" fmla="*/ 478 w 553"/>
                    <a:gd name="T9" fmla="*/ 183 h 296"/>
                    <a:gd name="T10" fmla="*/ 530 w 553"/>
                    <a:gd name="T11" fmla="*/ 121 h 296"/>
                    <a:gd name="T12" fmla="*/ 503 w 553"/>
                    <a:gd name="T13" fmla="*/ 40 h 296"/>
                    <a:gd name="T14" fmla="*/ 382 w 553"/>
                    <a:gd name="T15" fmla="*/ 21 h 296"/>
                    <a:gd name="T16" fmla="*/ 219 w 553"/>
                    <a:gd name="T17" fmla="*/ 50 h 296"/>
                    <a:gd name="T18" fmla="*/ 19 w 553"/>
                    <a:gd name="T19" fmla="*/ 158 h 296"/>
                    <a:gd name="T20" fmla="*/ 9 w 553"/>
                    <a:gd name="T21" fmla="*/ 145 h 296"/>
                    <a:gd name="T22" fmla="*/ 197 w 553"/>
                    <a:gd name="T23" fmla="*/ 40 h 296"/>
                    <a:gd name="T24" fmla="*/ 361 w 553"/>
                    <a:gd name="T25" fmla="*/ 5 h 296"/>
                    <a:gd name="T26" fmla="*/ 551 w 553"/>
                    <a:gd name="T27" fmla="*/ 93 h 296"/>
                    <a:gd name="T28" fmla="*/ 451 w 553"/>
                    <a:gd name="T29" fmla="*/ 220 h 296"/>
                    <a:gd name="T30" fmla="*/ 233 w 553"/>
                    <a:gd name="T31" fmla="*/ 287 h 296"/>
                    <a:gd name="T32" fmla="*/ 3 w 553"/>
                    <a:gd name="T33" fmla="*/ 20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3" h="296">
                      <a:moveTo>
                        <a:pt x="3" y="206"/>
                      </a:moveTo>
                      <a:cubicBezTo>
                        <a:pt x="0" y="196"/>
                        <a:pt x="15" y="189"/>
                        <a:pt x="19" y="200"/>
                      </a:cubicBezTo>
                      <a:cubicBezTo>
                        <a:pt x="37" y="257"/>
                        <a:pt x="107" y="271"/>
                        <a:pt x="160" y="273"/>
                      </a:cubicBezTo>
                      <a:cubicBezTo>
                        <a:pt x="236" y="277"/>
                        <a:pt x="314" y="261"/>
                        <a:pt x="385" y="233"/>
                      </a:cubicBezTo>
                      <a:cubicBezTo>
                        <a:pt x="418" y="220"/>
                        <a:pt x="450" y="204"/>
                        <a:pt x="478" y="183"/>
                      </a:cubicBezTo>
                      <a:cubicBezTo>
                        <a:pt x="500" y="167"/>
                        <a:pt x="520" y="147"/>
                        <a:pt x="530" y="121"/>
                      </a:cubicBezTo>
                      <a:cubicBezTo>
                        <a:pt x="542" y="91"/>
                        <a:pt x="532" y="57"/>
                        <a:pt x="503" y="40"/>
                      </a:cubicBezTo>
                      <a:cubicBezTo>
                        <a:pt x="468" y="20"/>
                        <a:pt x="421" y="19"/>
                        <a:pt x="382" y="21"/>
                      </a:cubicBezTo>
                      <a:cubicBezTo>
                        <a:pt x="326" y="23"/>
                        <a:pt x="272" y="33"/>
                        <a:pt x="219" y="50"/>
                      </a:cubicBezTo>
                      <a:cubicBezTo>
                        <a:pt x="146" y="74"/>
                        <a:pt x="81" y="114"/>
                        <a:pt x="19" y="158"/>
                      </a:cubicBezTo>
                      <a:cubicBezTo>
                        <a:pt x="10" y="165"/>
                        <a:pt x="0" y="151"/>
                        <a:pt x="9" y="145"/>
                      </a:cubicBezTo>
                      <a:cubicBezTo>
                        <a:pt x="67" y="103"/>
                        <a:pt x="129" y="66"/>
                        <a:pt x="197" y="40"/>
                      </a:cubicBezTo>
                      <a:cubicBezTo>
                        <a:pt x="249" y="21"/>
                        <a:pt x="305" y="9"/>
                        <a:pt x="361" y="5"/>
                      </a:cubicBezTo>
                      <a:cubicBezTo>
                        <a:pt x="427" y="0"/>
                        <a:pt x="549" y="1"/>
                        <a:pt x="551" y="93"/>
                      </a:cubicBezTo>
                      <a:cubicBezTo>
                        <a:pt x="553" y="152"/>
                        <a:pt x="497" y="195"/>
                        <a:pt x="451" y="220"/>
                      </a:cubicBezTo>
                      <a:cubicBezTo>
                        <a:pt x="384" y="258"/>
                        <a:pt x="308" y="279"/>
                        <a:pt x="233" y="287"/>
                      </a:cubicBezTo>
                      <a:cubicBezTo>
                        <a:pt x="158" y="296"/>
                        <a:pt x="31" y="295"/>
                        <a:pt x="3" y="206"/>
                      </a:cubicBezTo>
                      <a:close/>
                    </a:path>
                  </a:pathLst>
                </a:custGeom>
                <a:solidFill>
                  <a:srgbClr val="1C9438"/>
                </a:solidFill>
                <a:ln w="9525">
                  <a:solidFill>
                    <a:srgbClr val="1C9438"/>
                  </a:solidFill>
                  <a:round/>
                  <a:headEnd/>
                  <a:tailEnd/>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32" name="Freeform 24">
                  <a:extLst>
                    <a:ext uri="{FF2B5EF4-FFF2-40B4-BE49-F238E27FC236}">
                      <a16:creationId xmlns:a16="http://schemas.microsoft.com/office/drawing/2014/main" id="{1880B0BF-A02B-9A7E-D1C7-AEFB730DE3A4}"/>
                    </a:ext>
                  </a:extLst>
                </p:cNvPr>
                <p:cNvSpPr/>
                <p:nvPr/>
              </p:nvSpPr>
              <p:spPr bwMode="auto">
                <a:xfrm>
                  <a:off x="2825750" y="3038120"/>
                  <a:ext cx="375043" cy="167043"/>
                </a:xfrm>
                <a:custGeom>
                  <a:avLst/>
                  <a:gdLst>
                    <a:gd name="T0" fmla="*/ 206 w 216"/>
                    <a:gd name="T1" fmla="*/ 2 h 67"/>
                    <a:gd name="T2" fmla="*/ 6 w 216"/>
                    <a:gd name="T3" fmla="*/ 56 h 67"/>
                    <a:gd name="T4" fmla="*/ 10 w 216"/>
                    <a:gd name="T5" fmla="*/ 65 h 67"/>
                    <a:gd name="T6" fmla="*/ 210 w 216"/>
                    <a:gd name="T7" fmla="*/ 11 h 67"/>
                    <a:gd name="T8" fmla="*/ 206 w 216"/>
                    <a:gd name="T9" fmla="*/ 2 h 67"/>
                  </a:gdLst>
                  <a:ahLst/>
                  <a:cxnLst>
                    <a:cxn ang="0">
                      <a:pos x="T0" y="T1"/>
                    </a:cxn>
                    <a:cxn ang="0">
                      <a:pos x="T2" y="T3"/>
                    </a:cxn>
                    <a:cxn ang="0">
                      <a:pos x="T4" y="T5"/>
                    </a:cxn>
                    <a:cxn ang="0">
                      <a:pos x="T6" y="T7"/>
                    </a:cxn>
                    <a:cxn ang="0">
                      <a:pos x="T8" y="T9"/>
                    </a:cxn>
                  </a:cxnLst>
                  <a:rect l="0" t="0" r="r" b="b"/>
                  <a:pathLst>
                    <a:path w="216" h="67">
                      <a:moveTo>
                        <a:pt x="206" y="2"/>
                      </a:moveTo>
                      <a:cubicBezTo>
                        <a:pt x="141" y="25"/>
                        <a:pt x="72" y="35"/>
                        <a:pt x="6" y="56"/>
                      </a:cubicBezTo>
                      <a:cubicBezTo>
                        <a:pt x="0" y="58"/>
                        <a:pt x="4" y="67"/>
                        <a:pt x="10" y="65"/>
                      </a:cubicBezTo>
                      <a:cubicBezTo>
                        <a:pt x="76" y="44"/>
                        <a:pt x="145" y="34"/>
                        <a:pt x="210" y="11"/>
                      </a:cubicBezTo>
                      <a:cubicBezTo>
                        <a:pt x="216" y="9"/>
                        <a:pt x="212" y="0"/>
                        <a:pt x="206" y="2"/>
                      </a:cubicBezTo>
                      <a:close/>
                    </a:path>
                  </a:pathLst>
                </a:custGeom>
                <a:solidFill>
                  <a:srgbClr val="1C9438"/>
                </a:solidFill>
                <a:ln w="9525">
                  <a:solidFill>
                    <a:srgbClr val="1C9438"/>
                  </a:solidFill>
                  <a:round/>
                  <a:headEnd/>
                  <a:tailEnd/>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30" name="Rectangle 29">
                <a:extLst>
                  <a:ext uri="{FF2B5EF4-FFF2-40B4-BE49-F238E27FC236}">
                    <a16:creationId xmlns:a16="http://schemas.microsoft.com/office/drawing/2014/main" id="{779F1DFC-259E-9D3C-124B-94113D709D4C}"/>
                  </a:ext>
                </a:extLst>
              </p:cNvPr>
              <p:cNvSpPr/>
              <p:nvPr/>
            </p:nvSpPr>
            <p:spPr>
              <a:xfrm rot="20316996" flipH="1">
                <a:off x="-341336" y="1469444"/>
                <a:ext cx="1226492" cy="261970"/>
              </a:xfrm>
              <a:prstGeom prst="rect">
                <a:avLst/>
              </a:prstGeom>
            </p:spPr>
            <p:txBody>
              <a:bodyPr wrap="square" lIns="0" tIns="0" rIns="0" bIns="0" anchor="ctr">
                <a:spAutoFit/>
              </a:bodyPr>
              <a:lstStyle/>
              <a:p>
                <a:pPr algn="ctr"/>
                <a:r>
                  <a:rPr lang="en-US" sz="1200" dirty="0">
                    <a:solidFill>
                      <a:schemeClr val="tx1">
                        <a:lumMod val="75000"/>
                        <a:lumOff val="25000"/>
                      </a:schemeClr>
                    </a:solidFill>
                  </a:rPr>
                  <a:t>Rate of Return on Investments are Up</a:t>
                </a:r>
              </a:p>
            </p:txBody>
          </p:sp>
        </p:grpSp>
        <p:grpSp>
          <p:nvGrpSpPr>
            <p:cNvPr id="33" name="Group 32">
              <a:extLst>
                <a:ext uri="{FF2B5EF4-FFF2-40B4-BE49-F238E27FC236}">
                  <a16:creationId xmlns:a16="http://schemas.microsoft.com/office/drawing/2014/main" id="{1082DCB1-4D76-E489-83BE-04B919025AC3}"/>
                </a:ext>
              </a:extLst>
            </p:cNvPr>
            <p:cNvGrpSpPr/>
            <p:nvPr/>
          </p:nvGrpSpPr>
          <p:grpSpPr>
            <a:xfrm>
              <a:off x="7233482" y="2651920"/>
              <a:ext cx="1417211" cy="673020"/>
              <a:chOff x="7302954" y="1125858"/>
              <a:chExt cx="1226492" cy="582450"/>
            </a:xfrm>
          </p:grpSpPr>
          <p:grpSp>
            <p:nvGrpSpPr>
              <p:cNvPr id="34" name="Group 33">
                <a:extLst>
                  <a:ext uri="{FF2B5EF4-FFF2-40B4-BE49-F238E27FC236}">
                    <a16:creationId xmlns:a16="http://schemas.microsoft.com/office/drawing/2014/main" id="{0EEED616-F4B8-E511-122B-372C041EB316}"/>
                  </a:ext>
                </a:extLst>
              </p:cNvPr>
              <p:cNvGrpSpPr/>
              <p:nvPr/>
            </p:nvGrpSpPr>
            <p:grpSpPr>
              <a:xfrm>
                <a:off x="7405171" y="1125858"/>
                <a:ext cx="999979" cy="582450"/>
                <a:chOff x="3518045" y="2510124"/>
                <a:chExt cx="999979" cy="582450"/>
              </a:xfrm>
              <a:solidFill>
                <a:schemeClr val="accent3"/>
              </a:solidFill>
            </p:grpSpPr>
            <p:sp>
              <p:nvSpPr>
                <p:cNvPr id="36" name="Freeform 7">
                  <a:extLst>
                    <a:ext uri="{FF2B5EF4-FFF2-40B4-BE49-F238E27FC236}">
                      <a16:creationId xmlns:a16="http://schemas.microsoft.com/office/drawing/2014/main" id="{B8647D51-2D5C-5253-013B-4BDC7B07C2B8}"/>
                    </a:ext>
                  </a:extLst>
                </p:cNvPr>
                <p:cNvSpPr/>
                <p:nvPr/>
              </p:nvSpPr>
              <p:spPr bwMode="auto">
                <a:xfrm>
                  <a:off x="3518045" y="2510124"/>
                  <a:ext cx="999979" cy="582450"/>
                </a:xfrm>
                <a:custGeom>
                  <a:avLst/>
                  <a:gdLst>
                    <a:gd name="T0" fmla="*/ 583 w 592"/>
                    <a:gd name="T1" fmla="*/ 80 h 277"/>
                    <a:gd name="T2" fmla="*/ 566 w 592"/>
                    <a:gd name="T3" fmla="*/ 81 h 277"/>
                    <a:gd name="T4" fmla="*/ 465 w 592"/>
                    <a:gd name="T5" fmla="*/ 204 h 277"/>
                    <a:gd name="T6" fmla="*/ 242 w 592"/>
                    <a:gd name="T7" fmla="*/ 255 h 277"/>
                    <a:gd name="T8" fmla="*/ 137 w 592"/>
                    <a:gd name="T9" fmla="*/ 245 h 277"/>
                    <a:gd name="T10" fmla="*/ 65 w 592"/>
                    <a:gd name="T11" fmla="*/ 208 h 277"/>
                    <a:gd name="T12" fmla="*/ 58 w 592"/>
                    <a:gd name="T13" fmla="*/ 124 h 277"/>
                    <a:gd name="T14" fmla="*/ 162 w 592"/>
                    <a:gd name="T15" fmla="*/ 58 h 277"/>
                    <a:gd name="T16" fmla="*/ 323 w 592"/>
                    <a:gd name="T17" fmla="*/ 21 h 277"/>
                    <a:gd name="T18" fmla="*/ 550 w 592"/>
                    <a:gd name="T19" fmla="*/ 43 h 277"/>
                    <a:gd name="T20" fmla="*/ 554 w 592"/>
                    <a:gd name="T21" fmla="*/ 26 h 277"/>
                    <a:gd name="T22" fmla="*/ 340 w 592"/>
                    <a:gd name="T23" fmla="*/ 4 h 277"/>
                    <a:gd name="T24" fmla="*/ 175 w 592"/>
                    <a:gd name="T25" fmla="*/ 35 h 277"/>
                    <a:gd name="T26" fmla="*/ 34 w 592"/>
                    <a:gd name="T27" fmla="*/ 191 h 277"/>
                    <a:gd name="T28" fmla="*/ 177 w 592"/>
                    <a:gd name="T29" fmla="*/ 269 h 277"/>
                    <a:gd name="T30" fmla="*/ 403 w 592"/>
                    <a:gd name="T31" fmla="*/ 245 h 277"/>
                    <a:gd name="T32" fmla="*/ 583 w 592"/>
                    <a:gd name="T33"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2" h="277">
                      <a:moveTo>
                        <a:pt x="583" y="80"/>
                      </a:moveTo>
                      <a:cubicBezTo>
                        <a:pt x="582" y="70"/>
                        <a:pt x="565" y="70"/>
                        <a:pt x="566" y="81"/>
                      </a:cubicBezTo>
                      <a:cubicBezTo>
                        <a:pt x="572" y="141"/>
                        <a:pt x="512" y="181"/>
                        <a:pt x="465" y="204"/>
                      </a:cubicBezTo>
                      <a:cubicBezTo>
                        <a:pt x="396" y="237"/>
                        <a:pt x="318" y="252"/>
                        <a:pt x="242" y="255"/>
                      </a:cubicBezTo>
                      <a:cubicBezTo>
                        <a:pt x="207" y="256"/>
                        <a:pt x="171" y="253"/>
                        <a:pt x="137" y="245"/>
                      </a:cubicBezTo>
                      <a:cubicBezTo>
                        <a:pt x="111" y="239"/>
                        <a:pt x="84" y="228"/>
                        <a:pt x="65" y="208"/>
                      </a:cubicBezTo>
                      <a:cubicBezTo>
                        <a:pt x="42" y="185"/>
                        <a:pt x="38" y="150"/>
                        <a:pt x="58" y="124"/>
                      </a:cubicBezTo>
                      <a:cubicBezTo>
                        <a:pt x="82" y="90"/>
                        <a:pt x="125" y="72"/>
                        <a:pt x="162" y="58"/>
                      </a:cubicBezTo>
                      <a:cubicBezTo>
                        <a:pt x="214" y="38"/>
                        <a:pt x="268" y="26"/>
                        <a:pt x="323" y="21"/>
                      </a:cubicBezTo>
                      <a:cubicBezTo>
                        <a:pt x="399" y="15"/>
                        <a:pt x="476" y="26"/>
                        <a:pt x="550" y="43"/>
                      </a:cubicBezTo>
                      <a:cubicBezTo>
                        <a:pt x="560" y="45"/>
                        <a:pt x="564" y="29"/>
                        <a:pt x="554" y="26"/>
                      </a:cubicBezTo>
                      <a:cubicBezTo>
                        <a:pt x="484" y="11"/>
                        <a:pt x="412" y="0"/>
                        <a:pt x="340" y="4"/>
                      </a:cubicBezTo>
                      <a:cubicBezTo>
                        <a:pt x="284" y="6"/>
                        <a:pt x="228" y="17"/>
                        <a:pt x="175" y="35"/>
                      </a:cubicBezTo>
                      <a:cubicBezTo>
                        <a:pt x="112" y="56"/>
                        <a:pt x="0" y="105"/>
                        <a:pt x="34" y="191"/>
                      </a:cubicBezTo>
                      <a:cubicBezTo>
                        <a:pt x="56" y="246"/>
                        <a:pt x="124" y="263"/>
                        <a:pt x="177" y="269"/>
                      </a:cubicBezTo>
                      <a:cubicBezTo>
                        <a:pt x="252" y="277"/>
                        <a:pt x="331" y="267"/>
                        <a:pt x="403" y="245"/>
                      </a:cubicBezTo>
                      <a:cubicBezTo>
                        <a:pt x="475" y="223"/>
                        <a:pt x="592" y="173"/>
                        <a:pt x="583" y="80"/>
                      </a:cubicBezTo>
                      <a:close/>
                    </a:path>
                  </a:pathLst>
                </a:custGeom>
                <a:solidFill>
                  <a:srgbClr val="1C9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37" name="Freeform 23">
                  <a:extLst>
                    <a:ext uri="{FF2B5EF4-FFF2-40B4-BE49-F238E27FC236}">
                      <a16:creationId xmlns:a16="http://schemas.microsoft.com/office/drawing/2014/main" id="{7299E760-1CAA-DEDC-6397-5B190AE89020}"/>
                    </a:ext>
                  </a:extLst>
                </p:cNvPr>
                <p:cNvSpPr/>
                <p:nvPr/>
              </p:nvSpPr>
              <p:spPr bwMode="auto">
                <a:xfrm>
                  <a:off x="3891640" y="2944035"/>
                  <a:ext cx="317500" cy="61912"/>
                </a:xfrm>
                <a:custGeom>
                  <a:avLst/>
                  <a:gdLst>
                    <a:gd name="T0" fmla="*/ 212 w 221"/>
                    <a:gd name="T1" fmla="*/ 1 h 43"/>
                    <a:gd name="T2" fmla="*/ 6 w 221"/>
                    <a:gd name="T3" fmla="*/ 32 h 43"/>
                    <a:gd name="T4" fmla="*/ 9 w 221"/>
                    <a:gd name="T5" fmla="*/ 42 h 43"/>
                    <a:gd name="T6" fmla="*/ 214 w 221"/>
                    <a:gd name="T7" fmla="*/ 11 h 43"/>
                    <a:gd name="T8" fmla="*/ 212 w 221"/>
                    <a:gd name="T9" fmla="*/ 1 h 43"/>
                  </a:gdLst>
                  <a:ahLst/>
                  <a:cxnLst>
                    <a:cxn ang="0">
                      <a:pos x="T0" y="T1"/>
                    </a:cxn>
                    <a:cxn ang="0">
                      <a:pos x="T2" y="T3"/>
                    </a:cxn>
                    <a:cxn ang="0">
                      <a:pos x="T4" y="T5"/>
                    </a:cxn>
                    <a:cxn ang="0">
                      <a:pos x="T6" y="T7"/>
                    </a:cxn>
                    <a:cxn ang="0">
                      <a:pos x="T8" y="T9"/>
                    </a:cxn>
                  </a:cxnLst>
                  <a:rect l="0" t="0" r="r" b="b"/>
                  <a:pathLst>
                    <a:path w="221" h="43">
                      <a:moveTo>
                        <a:pt x="212" y="1"/>
                      </a:moveTo>
                      <a:cubicBezTo>
                        <a:pt x="144" y="16"/>
                        <a:pt x="74" y="18"/>
                        <a:pt x="6" y="32"/>
                      </a:cubicBezTo>
                      <a:cubicBezTo>
                        <a:pt x="0" y="34"/>
                        <a:pt x="3" y="43"/>
                        <a:pt x="9" y="42"/>
                      </a:cubicBezTo>
                      <a:cubicBezTo>
                        <a:pt x="77" y="28"/>
                        <a:pt x="147" y="25"/>
                        <a:pt x="214" y="11"/>
                      </a:cubicBezTo>
                      <a:cubicBezTo>
                        <a:pt x="221" y="9"/>
                        <a:pt x="218" y="0"/>
                        <a:pt x="212" y="1"/>
                      </a:cubicBezTo>
                      <a:close/>
                    </a:path>
                  </a:pathLst>
                </a:custGeom>
                <a:solidFill>
                  <a:srgbClr val="1C9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35" name="Rectangle 34">
                <a:extLst>
                  <a:ext uri="{FF2B5EF4-FFF2-40B4-BE49-F238E27FC236}">
                    <a16:creationId xmlns:a16="http://schemas.microsoft.com/office/drawing/2014/main" id="{2DBE0395-8CD5-61C7-7F94-0596D456A4FF}"/>
                  </a:ext>
                </a:extLst>
              </p:cNvPr>
              <p:cNvSpPr/>
              <p:nvPr/>
            </p:nvSpPr>
            <p:spPr>
              <a:xfrm rot="21447812" flipH="1">
                <a:off x="7302954" y="1332094"/>
                <a:ext cx="1226492" cy="240139"/>
              </a:xfrm>
              <a:prstGeom prst="rect">
                <a:avLst/>
              </a:prstGeom>
            </p:spPr>
            <p:txBody>
              <a:bodyPr wrap="square" lIns="0" tIns="0" rIns="0" bIns="0" anchor="ctr">
                <a:spAutoFit/>
              </a:bodyPr>
              <a:lstStyle/>
              <a:p>
                <a:pPr algn="ctr"/>
                <a:r>
                  <a:rPr lang="en-US" sz="1100" dirty="0">
                    <a:solidFill>
                      <a:schemeClr val="tx1">
                        <a:lumMod val="75000"/>
                        <a:lumOff val="25000"/>
                      </a:schemeClr>
                    </a:solidFill>
                  </a:rPr>
                  <a:t>Rising Electricity </a:t>
                </a:r>
              </a:p>
              <a:p>
                <a:pPr algn="ctr"/>
                <a:r>
                  <a:rPr lang="en-US" sz="1100" dirty="0">
                    <a:solidFill>
                      <a:schemeClr val="tx1">
                        <a:lumMod val="75000"/>
                        <a:lumOff val="25000"/>
                      </a:schemeClr>
                    </a:solidFill>
                  </a:rPr>
                  <a:t>Costs</a:t>
                </a:r>
              </a:p>
            </p:txBody>
          </p:sp>
        </p:grpSp>
        <p:grpSp>
          <p:nvGrpSpPr>
            <p:cNvPr id="38" name="Group 37">
              <a:extLst>
                <a:ext uri="{FF2B5EF4-FFF2-40B4-BE49-F238E27FC236}">
                  <a16:creationId xmlns:a16="http://schemas.microsoft.com/office/drawing/2014/main" id="{EEA645C5-C230-C7A9-E28C-D3198B1FEC3D}"/>
                </a:ext>
              </a:extLst>
            </p:cNvPr>
            <p:cNvGrpSpPr/>
            <p:nvPr/>
          </p:nvGrpSpPr>
          <p:grpSpPr>
            <a:xfrm>
              <a:off x="1729803" y="3463062"/>
              <a:ext cx="1417211" cy="510928"/>
              <a:chOff x="-781423" y="2614994"/>
              <a:chExt cx="1226492" cy="442171"/>
            </a:xfrm>
          </p:grpSpPr>
          <p:grpSp>
            <p:nvGrpSpPr>
              <p:cNvPr id="39" name="Group 38">
                <a:extLst>
                  <a:ext uri="{FF2B5EF4-FFF2-40B4-BE49-F238E27FC236}">
                    <a16:creationId xmlns:a16="http://schemas.microsoft.com/office/drawing/2014/main" id="{C0E7BEB0-B922-8D24-F0C5-A9EDB74F94FA}"/>
                  </a:ext>
                </a:extLst>
              </p:cNvPr>
              <p:cNvGrpSpPr/>
              <p:nvPr/>
            </p:nvGrpSpPr>
            <p:grpSpPr>
              <a:xfrm>
                <a:off x="-640904" y="2614994"/>
                <a:ext cx="958318" cy="442171"/>
                <a:chOff x="4206066" y="3199194"/>
                <a:chExt cx="958318" cy="442171"/>
              </a:xfrm>
              <a:solidFill>
                <a:schemeClr val="accent4"/>
              </a:solidFill>
            </p:grpSpPr>
            <p:sp>
              <p:nvSpPr>
                <p:cNvPr id="41" name="Freeform 5">
                  <a:extLst>
                    <a:ext uri="{FF2B5EF4-FFF2-40B4-BE49-F238E27FC236}">
                      <a16:creationId xmlns:a16="http://schemas.microsoft.com/office/drawing/2014/main" id="{5D4C89B3-CD29-61E7-4D04-B5155A61AB4B}"/>
                    </a:ext>
                  </a:extLst>
                </p:cNvPr>
                <p:cNvSpPr/>
                <p:nvPr/>
              </p:nvSpPr>
              <p:spPr bwMode="auto">
                <a:xfrm>
                  <a:off x="4206066" y="3199194"/>
                  <a:ext cx="958318" cy="442171"/>
                </a:xfrm>
                <a:custGeom>
                  <a:avLst/>
                  <a:gdLst>
                    <a:gd name="T0" fmla="*/ 547 w 548"/>
                    <a:gd name="T1" fmla="*/ 122 h 251"/>
                    <a:gd name="T2" fmla="*/ 531 w 548"/>
                    <a:gd name="T3" fmla="*/ 119 h 251"/>
                    <a:gd name="T4" fmla="*/ 415 w 548"/>
                    <a:gd name="T5" fmla="*/ 216 h 251"/>
                    <a:gd name="T6" fmla="*/ 199 w 548"/>
                    <a:gd name="T7" fmla="*/ 224 h 251"/>
                    <a:gd name="T8" fmla="*/ 103 w 548"/>
                    <a:gd name="T9" fmla="*/ 197 h 251"/>
                    <a:gd name="T10" fmla="*/ 42 w 548"/>
                    <a:gd name="T11" fmla="*/ 150 h 251"/>
                    <a:gd name="T12" fmla="*/ 50 w 548"/>
                    <a:gd name="T13" fmla="*/ 70 h 251"/>
                    <a:gd name="T14" fmla="*/ 159 w 548"/>
                    <a:gd name="T15" fmla="*/ 27 h 251"/>
                    <a:gd name="T16" fmla="*/ 315 w 548"/>
                    <a:gd name="T17" fmla="*/ 21 h 251"/>
                    <a:gd name="T18" fmla="*/ 523 w 548"/>
                    <a:gd name="T19" fmla="*/ 81 h 251"/>
                    <a:gd name="T20" fmla="*/ 530 w 548"/>
                    <a:gd name="T21" fmla="*/ 67 h 251"/>
                    <a:gd name="T22" fmla="*/ 334 w 548"/>
                    <a:gd name="T23" fmla="*/ 8 h 251"/>
                    <a:gd name="T24" fmla="*/ 175 w 548"/>
                    <a:gd name="T25" fmla="*/ 8 h 251"/>
                    <a:gd name="T26" fmla="*/ 16 w 548"/>
                    <a:gd name="T27" fmla="*/ 128 h 251"/>
                    <a:gd name="T28" fmla="*/ 135 w 548"/>
                    <a:gd name="T29" fmla="*/ 226 h 251"/>
                    <a:gd name="T30" fmla="*/ 351 w 548"/>
                    <a:gd name="T31" fmla="*/ 244 h 251"/>
                    <a:gd name="T32" fmla="*/ 547 w 548"/>
                    <a:gd name="T33" fmla="*/ 12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8" h="251">
                      <a:moveTo>
                        <a:pt x="547" y="122"/>
                      </a:moveTo>
                      <a:cubicBezTo>
                        <a:pt x="548" y="112"/>
                        <a:pt x="532" y="109"/>
                        <a:pt x="531" y="119"/>
                      </a:cubicBezTo>
                      <a:cubicBezTo>
                        <a:pt x="526" y="176"/>
                        <a:pt x="464" y="203"/>
                        <a:pt x="415" y="216"/>
                      </a:cubicBezTo>
                      <a:cubicBezTo>
                        <a:pt x="346" y="235"/>
                        <a:pt x="270" y="236"/>
                        <a:pt x="199" y="224"/>
                      </a:cubicBezTo>
                      <a:cubicBezTo>
                        <a:pt x="166" y="219"/>
                        <a:pt x="133" y="211"/>
                        <a:pt x="103" y="197"/>
                      </a:cubicBezTo>
                      <a:cubicBezTo>
                        <a:pt x="79" y="186"/>
                        <a:pt x="56" y="172"/>
                        <a:pt x="42" y="150"/>
                      </a:cubicBezTo>
                      <a:cubicBezTo>
                        <a:pt x="25" y="124"/>
                        <a:pt x="27" y="91"/>
                        <a:pt x="50" y="70"/>
                      </a:cubicBezTo>
                      <a:cubicBezTo>
                        <a:pt x="79" y="43"/>
                        <a:pt x="122" y="34"/>
                        <a:pt x="159" y="27"/>
                      </a:cubicBezTo>
                      <a:cubicBezTo>
                        <a:pt x="211" y="18"/>
                        <a:pt x="263" y="16"/>
                        <a:pt x="315" y="21"/>
                      </a:cubicBezTo>
                      <a:cubicBezTo>
                        <a:pt x="388" y="29"/>
                        <a:pt x="457" y="52"/>
                        <a:pt x="523" y="81"/>
                      </a:cubicBezTo>
                      <a:cubicBezTo>
                        <a:pt x="532" y="85"/>
                        <a:pt x="539" y="71"/>
                        <a:pt x="530" y="67"/>
                      </a:cubicBezTo>
                      <a:cubicBezTo>
                        <a:pt x="467" y="40"/>
                        <a:pt x="402" y="17"/>
                        <a:pt x="334" y="8"/>
                      </a:cubicBezTo>
                      <a:cubicBezTo>
                        <a:pt x="282" y="0"/>
                        <a:pt x="228" y="1"/>
                        <a:pt x="175" y="8"/>
                      </a:cubicBezTo>
                      <a:cubicBezTo>
                        <a:pt x="113" y="17"/>
                        <a:pt x="0" y="43"/>
                        <a:pt x="16" y="128"/>
                      </a:cubicBezTo>
                      <a:cubicBezTo>
                        <a:pt x="27" y="184"/>
                        <a:pt x="87" y="211"/>
                        <a:pt x="135" y="226"/>
                      </a:cubicBezTo>
                      <a:cubicBezTo>
                        <a:pt x="204" y="247"/>
                        <a:pt x="279" y="251"/>
                        <a:pt x="351" y="244"/>
                      </a:cubicBezTo>
                      <a:cubicBezTo>
                        <a:pt x="422" y="236"/>
                        <a:pt x="539" y="210"/>
                        <a:pt x="547"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42" name="Freeform 17">
                  <a:extLst>
                    <a:ext uri="{FF2B5EF4-FFF2-40B4-BE49-F238E27FC236}">
                      <a16:creationId xmlns:a16="http://schemas.microsoft.com/office/drawing/2014/main" id="{E14587D1-12C6-4526-BBBF-DAA480745799}"/>
                    </a:ext>
                  </a:extLst>
                </p:cNvPr>
                <p:cNvSpPr/>
                <p:nvPr/>
              </p:nvSpPr>
              <p:spPr bwMode="auto">
                <a:xfrm>
                  <a:off x="4568474" y="3550478"/>
                  <a:ext cx="269875" cy="25400"/>
                </a:xfrm>
                <a:custGeom>
                  <a:avLst/>
                  <a:gdLst>
                    <a:gd name="T0" fmla="*/ 181 w 188"/>
                    <a:gd name="T1" fmla="*/ 8 h 18"/>
                    <a:gd name="T2" fmla="*/ 5 w 188"/>
                    <a:gd name="T3" fmla="*/ 1 h 18"/>
                    <a:gd name="T4" fmla="*/ 6 w 188"/>
                    <a:gd name="T5" fmla="*/ 10 h 18"/>
                    <a:gd name="T6" fmla="*/ 182 w 188"/>
                    <a:gd name="T7" fmla="*/ 16 h 18"/>
                    <a:gd name="T8" fmla="*/ 181 w 188"/>
                    <a:gd name="T9" fmla="*/ 8 h 18"/>
                  </a:gdLst>
                  <a:ahLst/>
                  <a:cxnLst>
                    <a:cxn ang="0">
                      <a:pos x="T0" y="T1"/>
                    </a:cxn>
                    <a:cxn ang="0">
                      <a:pos x="T2" y="T3"/>
                    </a:cxn>
                    <a:cxn ang="0">
                      <a:pos x="T4" y="T5"/>
                    </a:cxn>
                    <a:cxn ang="0">
                      <a:pos x="T6" y="T7"/>
                    </a:cxn>
                    <a:cxn ang="0">
                      <a:pos x="T8" y="T9"/>
                    </a:cxn>
                  </a:cxnLst>
                  <a:rect l="0" t="0" r="r" b="b"/>
                  <a:pathLst>
                    <a:path w="188" h="18">
                      <a:moveTo>
                        <a:pt x="181" y="8"/>
                      </a:moveTo>
                      <a:cubicBezTo>
                        <a:pt x="122" y="9"/>
                        <a:pt x="64" y="0"/>
                        <a:pt x="5" y="1"/>
                      </a:cubicBezTo>
                      <a:cubicBezTo>
                        <a:pt x="0" y="1"/>
                        <a:pt x="0" y="10"/>
                        <a:pt x="6" y="10"/>
                      </a:cubicBezTo>
                      <a:cubicBezTo>
                        <a:pt x="65" y="9"/>
                        <a:pt x="123" y="18"/>
                        <a:pt x="182" y="16"/>
                      </a:cubicBezTo>
                      <a:cubicBezTo>
                        <a:pt x="188" y="16"/>
                        <a:pt x="187" y="7"/>
                        <a:pt x="18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40" name="Rectangle 39">
                <a:extLst>
                  <a:ext uri="{FF2B5EF4-FFF2-40B4-BE49-F238E27FC236}">
                    <a16:creationId xmlns:a16="http://schemas.microsoft.com/office/drawing/2014/main" id="{5332DF9E-0925-6EB2-BCCC-6016D7908E0D}"/>
                  </a:ext>
                </a:extLst>
              </p:cNvPr>
              <p:cNvSpPr/>
              <p:nvPr/>
            </p:nvSpPr>
            <p:spPr>
              <a:xfrm flipH="1">
                <a:off x="-781423" y="2695140"/>
                <a:ext cx="1226492" cy="261970"/>
              </a:xfrm>
              <a:prstGeom prst="rect">
                <a:avLst/>
              </a:prstGeom>
            </p:spPr>
            <p:txBody>
              <a:bodyPr wrap="square" lIns="0" tIns="0" rIns="0" bIns="0" anchor="ctr">
                <a:spAutoFit/>
              </a:bodyPr>
              <a:lstStyle/>
              <a:p>
                <a:pPr algn="ctr"/>
                <a:r>
                  <a:rPr lang="en-US" sz="1200" dirty="0">
                    <a:solidFill>
                      <a:schemeClr val="tx1">
                        <a:lumMod val="75000"/>
                        <a:lumOff val="25000"/>
                      </a:schemeClr>
                    </a:solidFill>
                  </a:rPr>
                  <a:t>Overtime </a:t>
                </a:r>
              </a:p>
              <a:p>
                <a:pPr algn="ctr"/>
                <a:r>
                  <a:rPr lang="en-US" sz="1200" dirty="0">
                    <a:solidFill>
                      <a:schemeClr val="tx1">
                        <a:lumMod val="75000"/>
                        <a:lumOff val="25000"/>
                      </a:schemeClr>
                    </a:solidFill>
                  </a:rPr>
                  <a:t>Utilization</a:t>
                </a:r>
              </a:p>
            </p:txBody>
          </p:sp>
        </p:grpSp>
        <p:grpSp>
          <p:nvGrpSpPr>
            <p:cNvPr id="43" name="Group 42">
              <a:extLst>
                <a:ext uri="{FF2B5EF4-FFF2-40B4-BE49-F238E27FC236}">
                  <a16:creationId xmlns:a16="http://schemas.microsoft.com/office/drawing/2014/main" id="{A79F794C-A25F-38B7-9341-98D238ABE8E7}"/>
                </a:ext>
              </a:extLst>
            </p:cNvPr>
            <p:cNvGrpSpPr/>
            <p:nvPr/>
          </p:nvGrpSpPr>
          <p:grpSpPr>
            <a:xfrm rot="20692429">
              <a:off x="550171" y="3643442"/>
              <a:ext cx="1185735" cy="925937"/>
              <a:chOff x="2804380" y="2944318"/>
              <a:chExt cx="1026166" cy="801330"/>
            </a:xfrm>
          </p:grpSpPr>
          <p:grpSp>
            <p:nvGrpSpPr>
              <p:cNvPr id="44" name="Group 43">
                <a:extLst>
                  <a:ext uri="{FF2B5EF4-FFF2-40B4-BE49-F238E27FC236}">
                    <a16:creationId xmlns:a16="http://schemas.microsoft.com/office/drawing/2014/main" id="{491020FC-9130-E00D-4F6A-362C4E665524}"/>
                  </a:ext>
                </a:extLst>
              </p:cNvPr>
              <p:cNvGrpSpPr/>
              <p:nvPr/>
            </p:nvGrpSpPr>
            <p:grpSpPr>
              <a:xfrm>
                <a:off x="2804380" y="2944318"/>
                <a:ext cx="1026166" cy="801330"/>
                <a:chOff x="5071508" y="3109418"/>
                <a:chExt cx="1026166" cy="801330"/>
              </a:xfrm>
              <a:solidFill>
                <a:schemeClr val="accent5"/>
              </a:solidFill>
            </p:grpSpPr>
            <p:sp>
              <p:nvSpPr>
                <p:cNvPr id="46" name="Freeform 8">
                  <a:extLst>
                    <a:ext uri="{FF2B5EF4-FFF2-40B4-BE49-F238E27FC236}">
                      <a16:creationId xmlns:a16="http://schemas.microsoft.com/office/drawing/2014/main" id="{A0859F0E-2CAA-354B-4008-3ACDEFB1BC98}"/>
                    </a:ext>
                  </a:extLst>
                </p:cNvPr>
                <p:cNvSpPr/>
                <p:nvPr/>
              </p:nvSpPr>
              <p:spPr bwMode="auto">
                <a:xfrm>
                  <a:off x="5071508" y="3109418"/>
                  <a:ext cx="1026166" cy="801330"/>
                </a:xfrm>
                <a:custGeom>
                  <a:avLst/>
                  <a:gdLst>
                    <a:gd name="T0" fmla="*/ 529 w 531"/>
                    <a:gd name="T1" fmla="*/ 173 h 266"/>
                    <a:gd name="T2" fmla="*/ 514 w 531"/>
                    <a:gd name="T3" fmla="*/ 168 h 266"/>
                    <a:gd name="T4" fmla="*/ 383 w 531"/>
                    <a:gd name="T5" fmla="*/ 245 h 266"/>
                    <a:gd name="T6" fmla="*/ 167 w 531"/>
                    <a:gd name="T7" fmla="*/ 219 h 266"/>
                    <a:gd name="T8" fmla="*/ 77 w 531"/>
                    <a:gd name="T9" fmla="*/ 176 h 266"/>
                    <a:gd name="T10" fmla="*/ 24 w 531"/>
                    <a:gd name="T11" fmla="*/ 120 h 266"/>
                    <a:gd name="T12" fmla="*/ 45 w 531"/>
                    <a:gd name="T13" fmla="*/ 42 h 266"/>
                    <a:gd name="T14" fmla="*/ 160 w 531"/>
                    <a:gd name="T15" fmla="*/ 17 h 266"/>
                    <a:gd name="T16" fmla="*/ 316 w 531"/>
                    <a:gd name="T17" fmla="*/ 36 h 266"/>
                    <a:gd name="T18" fmla="*/ 512 w 531"/>
                    <a:gd name="T19" fmla="*/ 129 h 266"/>
                    <a:gd name="T20" fmla="*/ 520 w 531"/>
                    <a:gd name="T21" fmla="*/ 116 h 266"/>
                    <a:gd name="T22" fmla="*/ 336 w 531"/>
                    <a:gd name="T23" fmla="*/ 26 h 266"/>
                    <a:gd name="T24" fmla="*/ 179 w 531"/>
                    <a:gd name="T25" fmla="*/ 1 h 266"/>
                    <a:gd name="T26" fmla="*/ 2 w 531"/>
                    <a:gd name="T27" fmla="*/ 94 h 266"/>
                    <a:gd name="T28" fmla="*/ 104 w 531"/>
                    <a:gd name="T29" fmla="*/ 210 h 266"/>
                    <a:gd name="T30" fmla="*/ 315 w 531"/>
                    <a:gd name="T31" fmla="*/ 263 h 266"/>
                    <a:gd name="T32" fmla="*/ 529 w 531"/>
                    <a:gd name="T33" fmla="*/ 17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266">
                      <a:moveTo>
                        <a:pt x="529" y="173"/>
                      </a:moveTo>
                      <a:cubicBezTo>
                        <a:pt x="531" y="163"/>
                        <a:pt x="516" y="158"/>
                        <a:pt x="514" y="168"/>
                      </a:cubicBezTo>
                      <a:cubicBezTo>
                        <a:pt x="499" y="224"/>
                        <a:pt x="433" y="240"/>
                        <a:pt x="383" y="245"/>
                      </a:cubicBezTo>
                      <a:cubicBezTo>
                        <a:pt x="311" y="253"/>
                        <a:pt x="236" y="241"/>
                        <a:pt x="167" y="219"/>
                      </a:cubicBezTo>
                      <a:cubicBezTo>
                        <a:pt x="136" y="208"/>
                        <a:pt x="105" y="195"/>
                        <a:pt x="77" y="176"/>
                      </a:cubicBezTo>
                      <a:cubicBezTo>
                        <a:pt x="55" y="162"/>
                        <a:pt x="35" y="144"/>
                        <a:pt x="24" y="120"/>
                      </a:cubicBezTo>
                      <a:cubicBezTo>
                        <a:pt x="11" y="92"/>
                        <a:pt x="19" y="59"/>
                        <a:pt x="45" y="42"/>
                      </a:cubicBezTo>
                      <a:cubicBezTo>
                        <a:pt x="78" y="20"/>
                        <a:pt x="122" y="17"/>
                        <a:pt x="160" y="17"/>
                      </a:cubicBezTo>
                      <a:cubicBezTo>
                        <a:pt x="212" y="16"/>
                        <a:pt x="265" y="23"/>
                        <a:pt x="316" y="36"/>
                      </a:cubicBezTo>
                      <a:cubicBezTo>
                        <a:pt x="386" y="56"/>
                        <a:pt x="450" y="90"/>
                        <a:pt x="512" y="129"/>
                      </a:cubicBezTo>
                      <a:cubicBezTo>
                        <a:pt x="520" y="134"/>
                        <a:pt x="529" y="121"/>
                        <a:pt x="520" y="116"/>
                      </a:cubicBezTo>
                      <a:cubicBezTo>
                        <a:pt x="463" y="79"/>
                        <a:pt x="402" y="47"/>
                        <a:pt x="336" y="26"/>
                      </a:cubicBezTo>
                      <a:cubicBezTo>
                        <a:pt x="286" y="10"/>
                        <a:pt x="232" y="2"/>
                        <a:pt x="179" y="1"/>
                      </a:cubicBezTo>
                      <a:cubicBezTo>
                        <a:pt x="116" y="0"/>
                        <a:pt x="0" y="7"/>
                        <a:pt x="2" y="94"/>
                      </a:cubicBezTo>
                      <a:cubicBezTo>
                        <a:pt x="4" y="151"/>
                        <a:pt x="59" y="188"/>
                        <a:pt x="104" y="210"/>
                      </a:cubicBezTo>
                      <a:cubicBezTo>
                        <a:pt x="169" y="242"/>
                        <a:pt x="243" y="259"/>
                        <a:pt x="315" y="263"/>
                      </a:cubicBezTo>
                      <a:cubicBezTo>
                        <a:pt x="386" y="266"/>
                        <a:pt x="507" y="259"/>
                        <a:pt x="529"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47" name="Freeform 22">
                  <a:extLst>
                    <a:ext uri="{FF2B5EF4-FFF2-40B4-BE49-F238E27FC236}">
                      <a16:creationId xmlns:a16="http://schemas.microsoft.com/office/drawing/2014/main" id="{1DDA6D6D-D0CB-7B7D-5B49-3F8BEA4FAC32}"/>
                    </a:ext>
                  </a:extLst>
                </p:cNvPr>
                <p:cNvSpPr/>
                <p:nvPr/>
              </p:nvSpPr>
              <p:spPr bwMode="auto">
                <a:xfrm>
                  <a:off x="5438261" y="3743251"/>
                  <a:ext cx="295275" cy="71437"/>
                </a:xfrm>
                <a:custGeom>
                  <a:avLst/>
                  <a:gdLst>
                    <a:gd name="T0" fmla="*/ 200 w 206"/>
                    <a:gd name="T1" fmla="*/ 40 h 50"/>
                    <a:gd name="T2" fmla="*/ 7 w 206"/>
                    <a:gd name="T3" fmla="*/ 1 h 50"/>
                    <a:gd name="T4" fmla="*/ 6 w 206"/>
                    <a:gd name="T5" fmla="*/ 10 h 50"/>
                    <a:gd name="T6" fmla="*/ 200 w 206"/>
                    <a:gd name="T7" fmla="*/ 49 h 50"/>
                    <a:gd name="T8" fmla="*/ 200 w 206"/>
                    <a:gd name="T9" fmla="*/ 40 h 50"/>
                  </a:gdLst>
                  <a:ahLst/>
                  <a:cxnLst>
                    <a:cxn ang="0">
                      <a:pos x="T0" y="T1"/>
                    </a:cxn>
                    <a:cxn ang="0">
                      <a:pos x="T2" y="T3"/>
                    </a:cxn>
                    <a:cxn ang="0">
                      <a:pos x="T4" y="T5"/>
                    </a:cxn>
                    <a:cxn ang="0">
                      <a:pos x="T6" y="T7"/>
                    </a:cxn>
                    <a:cxn ang="0">
                      <a:pos x="T8" y="T9"/>
                    </a:cxn>
                  </a:cxnLst>
                  <a:rect l="0" t="0" r="r" b="b"/>
                  <a:pathLst>
                    <a:path w="206" h="50">
                      <a:moveTo>
                        <a:pt x="200" y="40"/>
                      </a:moveTo>
                      <a:cubicBezTo>
                        <a:pt x="135" y="31"/>
                        <a:pt x="72" y="10"/>
                        <a:pt x="7" y="1"/>
                      </a:cubicBezTo>
                      <a:cubicBezTo>
                        <a:pt x="1" y="0"/>
                        <a:pt x="0" y="9"/>
                        <a:pt x="6" y="10"/>
                      </a:cubicBezTo>
                      <a:cubicBezTo>
                        <a:pt x="71" y="20"/>
                        <a:pt x="135" y="40"/>
                        <a:pt x="200" y="49"/>
                      </a:cubicBezTo>
                      <a:cubicBezTo>
                        <a:pt x="206" y="50"/>
                        <a:pt x="206" y="40"/>
                        <a:pt x="20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45" name="Rectangle 44">
                <a:extLst>
                  <a:ext uri="{FF2B5EF4-FFF2-40B4-BE49-F238E27FC236}">
                    <a16:creationId xmlns:a16="http://schemas.microsoft.com/office/drawing/2014/main" id="{D656546F-4E6F-801B-2D77-DA1D2CC3FF5B}"/>
                  </a:ext>
                </a:extLst>
              </p:cNvPr>
              <p:cNvSpPr/>
              <p:nvPr/>
            </p:nvSpPr>
            <p:spPr>
              <a:xfrm rot="937744" flipH="1">
                <a:off x="2975772" y="3065762"/>
                <a:ext cx="654027" cy="523939"/>
              </a:xfrm>
              <a:prstGeom prst="rect">
                <a:avLst/>
              </a:prstGeom>
            </p:spPr>
            <p:txBody>
              <a:bodyPr wrap="square" lIns="0" tIns="0" rIns="0" bIns="0" anchor="ctr">
                <a:spAutoFit/>
              </a:bodyPr>
              <a:lstStyle/>
              <a:p>
                <a:pPr algn="ctr"/>
                <a:r>
                  <a:rPr lang="en-US" sz="1200">
                    <a:solidFill>
                      <a:schemeClr val="tx1">
                        <a:lumMod val="75000"/>
                        <a:lumOff val="25000"/>
                      </a:schemeClr>
                    </a:solidFill>
                  </a:rPr>
                  <a:t>53% Excise Tax Revenue Collected</a:t>
                </a:r>
              </a:p>
            </p:txBody>
          </p:sp>
        </p:grpSp>
        <p:sp>
          <p:nvSpPr>
            <p:cNvPr id="48" name="Freeform 5">
              <a:extLst>
                <a:ext uri="{FF2B5EF4-FFF2-40B4-BE49-F238E27FC236}">
                  <a16:creationId xmlns:a16="http://schemas.microsoft.com/office/drawing/2014/main" id="{3AC3E45F-8DD9-1B6C-B101-8F420FAA4D00}"/>
                </a:ext>
              </a:extLst>
            </p:cNvPr>
            <p:cNvSpPr/>
            <p:nvPr/>
          </p:nvSpPr>
          <p:spPr bwMode="auto">
            <a:xfrm>
              <a:off x="4008315" y="3394986"/>
              <a:ext cx="1951123" cy="2393999"/>
            </a:xfrm>
            <a:custGeom>
              <a:avLst/>
              <a:gdLst/>
              <a:ahLst/>
              <a:cxnLst>
                <a:cxn ang="0">
                  <a:pos x="169" y="528"/>
                </a:cxn>
                <a:cxn ang="0">
                  <a:pos x="121" y="430"/>
                </a:cxn>
                <a:cxn ang="0">
                  <a:pos x="54" y="428"/>
                </a:cxn>
                <a:cxn ang="0">
                  <a:pos x="46" y="390"/>
                </a:cxn>
                <a:cxn ang="0">
                  <a:pos x="28" y="376"/>
                </a:cxn>
                <a:cxn ang="0">
                  <a:pos x="42" y="366"/>
                </a:cxn>
                <a:cxn ang="0">
                  <a:pos x="24" y="356"/>
                </a:cxn>
                <a:cxn ang="0">
                  <a:pos x="19" y="332"/>
                </a:cxn>
                <a:cxn ang="0">
                  <a:pos x="9" y="305"/>
                </a:cxn>
                <a:cxn ang="0">
                  <a:pos x="49" y="233"/>
                </a:cxn>
                <a:cxn ang="0">
                  <a:pos x="133" y="58"/>
                </a:cxn>
                <a:cxn ang="0">
                  <a:pos x="404" y="174"/>
                </a:cxn>
                <a:cxn ang="0">
                  <a:pos x="336" y="387"/>
                </a:cxn>
                <a:cxn ang="0">
                  <a:pos x="347" y="534"/>
                </a:cxn>
                <a:cxn ang="0">
                  <a:pos x="168" y="534"/>
                </a:cxn>
                <a:cxn ang="0">
                  <a:pos x="169" y="528"/>
                </a:cxn>
              </a:cxnLst>
              <a:rect l="0" t="0" r="r" b="b"/>
              <a:pathLst>
                <a:path w="436" h="534">
                  <a:moveTo>
                    <a:pt x="169" y="528"/>
                  </a:moveTo>
                  <a:cubicBezTo>
                    <a:pt x="169" y="528"/>
                    <a:pt x="171" y="428"/>
                    <a:pt x="121" y="430"/>
                  </a:cubicBezTo>
                  <a:cubicBezTo>
                    <a:pt x="71" y="432"/>
                    <a:pt x="66" y="446"/>
                    <a:pt x="54" y="428"/>
                  </a:cubicBezTo>
                  <a:cubicBezTo>
                    <a:pt x="42" y="409"/>
                    <a:pt x="54" y="398"/>
                    <a:pt x="46" y="390"/>
                  </a:cubicBezTo>
                  <a:cubicBezTo>
                    <a:pt x="46" y="390"/>
                    <a:pt x="28" y="384"/>
                    <a:pt x="28" y="376"/>
                  </a:cubicBezTo>
                  <a:cubicBezTo>
                    <a:pt x="28" y="368"/>
                    <a:pt x="42" y="366"/>
                    <a:pt x="42" y="366"/>
                  </a:cubicBezTo>
                  <a:cubicBezTo>
                    <a:pt x="42" y="366"/>
                    <a:pt x="24" y="365"/>
                    <a:pt x="24" y="356"/>
                  </a:cubicBezTo>
                  <a:cubicBezTo>
                    <a:pt x="23" y="348"/>
                    <a:pt x="33" y="338"/>
                    <a:pt x="19" y="332"/>
                  </a:cubicBezTo>
                  <a:cubicBezTo>
                    <a:pt x="5" y="326"/>
                    <a:pt x="0" y="320"/>
                    <a:pt x="9" y="305"/>
                  </a:cubicBezTo>
                  <a:cubicBezTo>
                    <a:pt x="18" y="290"/>
                    <a:pt x="52" y="251"/>
                    <a:pt x="49" y="233"/>
                  </a:cubicBezTo>
                  <a:cubicBezTo>
                    <a:pt x="46" y="216"/>
                    <a:pt x="29" y="117"/>
                    <a:pt x="133" y="58"/>
                  </a:cubicBezTo>
                  <a:cubicBezTo>
                    <a:pt x="238" y="0"/>
                    <a:pt x="372" y="49"/>
                    <a:pt x="404" y="174"/>
                  </a:cubicBezTo>
                  <a:cubicBezTo>
                    <a:pt x="436" y="300"/>
                    <a:pt x="336" y="387"/>
                    <a:pt x="336" y="387"/>
                  </a:cubicBezTo>
                  <a:cubicBezTo>
                    <a:pt x="336" y="387"/>
                    <a:pt x="302" y="480"/>
                    <a:pt x="347" y="534"/>
                  </a:cubicBezTo>
                  <a:cubicBezTo>
                    <a:pt x="168" y="534"/>
                    <a:pt x="168" y="534"/>
                    <a:pt x="168" y="534"/>
                  </a:cubicBezTo>
                  <a:lnTo>
                    <a:pt x="169" y="528"/>
                  </a:lnTo>
                  <a:close/>
                </a:path>
              </a:pathLst>
            </a:custGeom>
            <a:solidFill>
              <a:schemeClr val="accent1"/>
            </a:solidFill>
            <a:ln w="9525">
              <a:noFill/>
              <a:round/>
            </a:ln>
          </p:spPr>
          <p:txBody>
            <a:bodyPr vert="horz" wrap="square" lIns="91440" tIns="45720" rIns="91440" bIns="45720" numCol="1" anchor="t" anchorCtr="0" compatLnSpc="1">
              <a:prstTxWarp prst="textNoShape">
                <a:avLst/>
              </a:prstTxWarp>
            </a:bodyPr>
            <a:lstStyle/>
            <a:p>
              <a:endParaRPr lang="en-US" sz="1600"/>
            </a:p>
          </p:txBody>
        </p:sp>
        <p:sp>
          <p:nvSpPr>
            <p:cNvPr id="49" name="Freeform 11">
              <a:extLst>
                <a:ext uri="{FF2B5EF4-FFF2-40B4-BE49-F238E27FC236}">
                  <a16:creationId xmlns:a16="http://schemas.microsoft.com/office/drawing/2014/main" id="{913DA1CB-BDBF-581B-8FC3-B4A8ED6681AC}"/>
                </a:ext>
              </a:extLst>
            </p:cNvPr>
            <p:cNvSpPr>
              <a:spLocks noEditPoints="1"/>
            </p:cNvSpPr>
            <p:nvPr/>
          </p:nvSpPr>
          <p:spPr bwMode="auto">
            <a:xfrm>
              <a:off x="4611085" y="3934414"/>
              <a:ext cx="716696" cy="953127"/>
            </a:xfrm>
            <a:custGeom>
              <a:avLst/>
              <a:gdLst>
                <a:gd name="T0" fmla="*/ 1592 w 2618"/>
                <a:gd name="T1" fmla="*/ 1501 h 3481"/>
                <a:gd name="T2" fmla="*/ 1943 w 2618"/>
                <a:gd name="T3" fmla="*/ 1453 h 3481"/>
                <a:gd name="T4" fmla="*/ 1865 w 2618"/>
                <a:gd name="T5" fmla="*/ 1305 h 3481"/>
                <a:gd name="T6" fmla="*/ 730 w 2618"/>
                <a:gd name="T7" fmla="*/ 1383 h 3481"/>
                <a:gd name="T8" fmla="*/ 1057 w 2618"/>
                <a:gd name="T9" fmla="*/ 1578 h 3481"/>
                <a:gd name="T10" fmla="*/ 822 w 2618"/>
                <a:gd name="T11" fmla="*/ 1293 h 3481"/>
                <a:gd name="T12" fmla="*/ 1967 w 2618"/>
                <a:gd name="T13" fmla="*/ 193 h 3481"/>
                <a:gd name="T14" fmla="*/ 2474 w 2618"/>
                <a:gd name="T15" fmla="*/ 707 h 3481"/>
                <a:gd name="T16" fmla="*/ 2599 w 2618"/>
                <a:gd name="T17" fmla="*/ 1496 h 3481"/>
                <a:gd name="T18" fmla="*/ 2295 w 2618"/>
                <a:gd name="T19" fmla="*/ 2129 h 3481"/>
                <a:gd name="T20" fmla="*/ 2395 w 2618"/>
                <a:gd name="T21" fmla="*/ 1787 h 3481"/>
                <a:gd name="T22" fmla="*/ 2468 w 2618"/>
                <a:gd name="T23" fmla="*/ 968 h 3481"/>
                <a:gd name="T24" fmla="*/ 2072 w 2618"/>
                <a:gd name="T25" fmla="*/ 396 h 3481"/>
                <a:gd name="T26" fmla="*/ 1392 w 2618"/>
                <a:gd name="T27" fmla="*/ 117 h 3481"/>
                <a:gd name="T28" fmla="*/ 660 w 2618"/>
                <a:gd name="T29" fmla="*/ 296 h 3481"/>
                <a:gd name="T30" fmla="*/ 147 w 2618"/>
                <a:gd name="T31" fmla="*/ 1050 h 3481"/>
                <a:gd name="T32" fmla="*/ 191 w 2618"/>
                <a:gd name="T33" fmla="*/ 1770 h 3481"/>
                <a:gd name="T34" fmla="*/ 673 w 2618"/>
                <a:gd name="T35" fmla="*/ 2205 h 3481"/>
                <a:gd name="T36" fmla="*/ 1027 w 2618"/>
                <a:gd name="T37" fmla="*/ 2015 h 3481"/>
                <a:gd name="T38" fmla="*/ 899 w 2618"/>
                <a:gd name="T39" fmla="*/ 1648 h 3481"/>
                <a:gd name="T40" fmla="*/ 614 w 2618"/>
                <a:gd name="T41" fmla="*/ 1355 h 3481"/>
                <a:gd name="T42" fmla="*/ 891 w 2618"/>
                <a:gd name="T43" fmla="*/ 1191 h 3481"/>
                <a:gd name="T44" fmla="*/ 1161 w 2618"/>
                <a:gd name="T45" fmla="*/ 1546 h 3481"/>
                <a:gd name="T46" fmla="*/ 1586 w 2618"/>
                <a:gd name="T47" fmla="*/ 1318 h 3481"/>
                <a:gd name="T48" fmla="*/ 2023 w 2618"/>
                <a:gd name="T49" fmla="*/ 1252 h 3481"/>
                <a:gd name="T50" fmla="*/ 2014 w 2618"/>
                <a:gd name="T51" fmla="*/ 1536 h 3481"/>
                <a:gd name="T52" fmla="*/ 1516 w 2618"/>
                <a:gd name="T53" fmla="*/ 1750 h 3481"/>
                <a:gd name="T54" fmla="*/ 1685 w 2618"/>
                <a:gd name="T55" fmla="*/ 2193 h 3481"/>
                <a:gd name="T56" fmla="*/ 2157 w 2618"/>
                <a:gd name="T57" fmla="*/ 2357 h 3481"/>
                <a:gd name="T58" fmla="*/ 2001 w 2618"/>
                <a:gd name="T59" fmla="*/ 2571 h 3481"/>
                <a:gd name="T60" fmla="*/ 1466 w 2618"/>
                <a:gd name="T61" fmla="*/ 2618 h 3481"/>
                <a:gd name="T62" fmla="*/ 874 w 2618"/>
                <a:gd name="T63" fmla="*/ 2619 h 3481"/>
                <a:gd name="T64" fmla="*/ 700 w 2618"/>
                <a:gd name="T65" fmla="*/ 2686 h 3481"/>
                <a:gd name="T66" fmla="*/ 1133 w 2618"/>
                <a:gd name="T67" fmla="*/ 2804 h 3481"/>
                <a:gd name="T68" fmla="*/ 1785 w 2618"/>
                <a:gd name="T69" fmla="*/ 2876 h 3481"/>
                <a:gd name="T70" fmla="*/ 1909 w 2618"/>
                <a:gd name="T71" fmla="*/ 2995 h 3481"/>
                <a:gd name="T72" fmla="*/ 1617 w 2618"/>
                <a:gd name="T73" fmla="*/ 3162 h 3481"/>
                <a:gd name="T74" fmla="*/ 1126 w 2618"/>
                <a:gd name="T75" fmla="*/ 3191 h 3481"/>
                <a:gd name="T76" fmla="*/ 991 w 2618"/>
                <a:gd name="T77" fmla="*/ 3245 h 3481"/>
                <a:gd name="T78" fmla="*/ 1331 w 2618"/>
                <a:gd name="T79" fmla="*/ 3370 h 3481"/>
                <a:gd name="T80" fmla="*/ 1590 w 2618"/>
                <a:gd name="T81" fmla="*/ 3311 h 3481"/>
                <a:gd name="T82" fmla="*/ 1691 w 2618"/>
                <a:gd name="T83" fmla="*/ 3331 h 3481"/>
                <a:gd name="T84" fmla="*/ 1592 w 2618"/>
                <a:gd name="T85" fmla="*/ 3434 h 3481"/>
                <a:gd name="T86" fmla="*/ 1139 w 2618"/>
                <a:gd name="T87" fmla="*/ 3462 h 3481"/>
                <a:gd name="T88" fmla="*/ 885 w 2618"/>
                <a:gd name="T89" fmla="*/ 3198 h 3481"/>
                <a:gd name="T90" fmla="*/ 1288 w 2618"/>
                <a:gd name="T91" fmla="*/ 3081 h 3481"/>
                <a:gd name="T92" fmla="*/ 1788 w 2618"/>
                <a:gd name="T93" fmla="*/ 2995 h 3481"/>
                <a:gd name="T94" fmla="*/ 1444 w 2618"/>
                <a:gd name="T95" fmla="*/ 2940 h 3481"/>
                <a:gd name="T96" fmla="*/ 684 w 2618"/>
                <a:gd name="T97" fmla="*/ 2801 h 3481"/>
                <a:gd name="T98" fmla="*/ 620 w 2618"/>
                <a:gd name="T99" fmla="*/ 2579 h 3481"/>
                <a:gd name="T100" fmla="*/ 1079 w 2618"/>
                <a:gd name="T101" fmla="*/ 2499 h 3481"/>
                <a:gd name="T102" fmla="*/ 1765 w 2618"/>
                <a:gd name="T103" fmla="*/ 2499 h 3481"/>
                <a:gd name="T104" fmla="*/ 2064 w 2618"/>
                <a:gd name="T105" fmla="*/ 2429 h 3481"/>
                <a:gd name="T106" fmla="*/ 1794 w 2618"/>
                <a:gd name="T107" fmla="*/ 2339 h 3481"/>
                <a:gd name="T108" fmla="*/ 1433 w 2618"/>
                <a:gd name="T109" fmla="*/ 2035 h 3481"/>
                <a:gd name="T110" fmla="*/ 1185 w 2618"/>
                <a:gd name="T111" fmla="*/ 1750 h 3481"/>
                <a:gd name="T112" fmla="*/ 967 w 2618"/>
                <a:gd name="T113" fmla="*/ 2258 h 3481"/>
                <a:gd name="T114" fmla="*/ 408 w 2618"/>
                <a:gd name="T115" fmla="*/ 2216 h 3481"/>
                <a:gd name="T116" fmla="*/ 34 w 2618"/>
                <a:gd name="T117" fmla="*/ 1640 h 3481"/>
                <a:gd name="T118" fmla="*/ 102 w 2618"/>
                <a:gd name="T119" fmla="*/ 839 h 3481"/>
                <a:gd name="T120" fmla="*/ 720 w 2618"/>
                <a:gd name="T121" fmla="*/ 130 h 3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18" h="3480">
                  <a:moveTo>
                    <a:pt x="1841" y="1304"/>
                  </a:moveTo>
                  <a:lnTo>
                    <a:pt x="1808" y="1306"/>
                  </a:lnTo>
                  <a:lnTo>
                    <a:pt x="1777" y="1315"/>
                  </a:lnTo>
                  <a:lnTo>
                    <a:pt x="1749" y="1328"/>
                  </a:lnTo>
                  <a:lnTo>
                    <a:pt x="1722" y="1344"/>
                  </a:lnTo>
                  <a:lnTo>
                    <a:pt x="1698" y="1362"/>
                  </a:lnTo>
                  <a:lnTo>
                    <a:pt x="1676" y="1383"/>
                  </a:lnTo>
                  <a:lnTo>
                    <a:pt x="1656" y="1405"/>
                  </a:lnTo>
                  <a:lnTo>
                    <a:pt x="1638" y="1426"/>
                  </a:lnTo>
                  <a:lnTo>
                    <a:pt x="1614" y="1463"/>
                  </a:lnTo>
                  <a:lnTo>
                    <a:pt x="1592" y="1501"/>
                  </a:lnTo>
                  <a:lnTo>
                    <a:pt x="1573" y="1542"/>
                  </a:lnTo>
                  <a:lnTo>
                    <a:pt x="1556" y="1583"/>
                  </a:lnTo>
                  <a:lnTo>
                    <a:pt x="1621" y="1574"/>
                  </a:lnTo>
                  <a:lnTo>
                    <a:pt x="1682" y="1563"/>
                  </a:lnTo>
                  <a:lnTo>
                    <a:pt x="1735" y="1550"/>
                  </a:lnTo>
                  <a:lnTo>
                    <a:pt x="1784" y="1536"/>
                  </a:lnTo>
                  <a:lnTo>
                    <a:pt x="1826" y="1520"/>
                  </a:lnTo>
                  <a:lnTo>
                    <a:pt x="1863" y="1504"/>
                  </a:lnTo>
                  <a:lnTo>
                    <a:pt x="1894" y="1487"/>
                  </a:lnTo>
                  <a:lnTo>
                    <a:pt x="1921" y="1470"/>
                  </a:lnTo>
                  <a:lnTo>
                    <a:pt x="1943" y="1453"/>
                  </a:lnTo>
                  <a:lnTo>
                    <a:pt x="1959" y="1436"/>
                  </a:lnTo>
                  <a:lnTo>
                    <a:pt x="1971" y="1419"/>
                  </a:lnTo>
                  <a:lnTo>
                    <a:pt x="1978" y="1403"/>
                  </a:lnTo>
                  <a:lnTo>
                    <a:pt x="1981" y="1387"/>
                  </a:lnTo>
                  <a:lnTo>
                    <a:pt x="1979" y="1371"/>
                  </a:lnTo>
                  <a:lnTo>
                    <a:pt x="1972" y="1356"/>
                  </a:lnTo>
                  <a:lnTo>
                    <a:pt x="1959" y="1342"/>
                  </a:lnTo>
                  <a:lnTo>
                    <a:pt x="1942" y="1329"/>
                  </a:lnTo>
                  <a:lnTo>
                    <a:pt x="1920" y="1318"/>
                  </a:lnTo>
                  <a:lnTo>
                    <a:pt x="1894" y="1311"/>
                  </a:lnTo>
                  <a:lnTo>
                    <a:pt x="1865" y="1305"/>
                  </a:lnTo>
                  <a:lnTo>
                    <a:pt x="1841" y="1304"/>
                  </a:lnTo>
                  <a:close/>
                  <a:moveTo>
                    <a:pt x="822" y="1293"/>
                  </a:moveTo>
                  <a:lnTo>
                    <a:pt x="797" y="1295"/>
                  </a:lnTo>
                  <a:lnTo>
                    <a:pt x="776" y="1299"/>
                  </a:lnTo>
                  <a:lnTo>
                    <a:pt x="757" y="1305"/>
                  </a:lnTo>
                  <a:lnTo>
                    <a:pt x="743" y="1315"/>
                  </a:lnTo>
                  <a:lnTo>
                    <a:pt x="732" y="1326"/>
                  </a:lnTo>
                  <a:lnTo>
                    <a:pt x="726" y="1339"/>
                  </a:lnTo>
                  <a:lnTo>
                    <a:pt x="725" y="1352"/>
                  </a:lnTo>
                  <a:lnTo>
                    <a:pt x="726" y="1367"/>
                  </a:lnTo>
                  <a:lnTo>
                    <a:pt x="730" y="1383"/>
                  </a:lnTo>
                  <a:lnTo>
                    <a:pt x="737" y="1402"/>
                  </a:lnTo>
                  <a:lnTo>
                    <a:pt x="750" y="1422"/>
                  </a:lnTo>
                  <a:lnTo>
                    <a:pt x="767" y="1442"/>
                  </a:lnTo>
                  <a:lnTo>
                    <a:pt x="788" y="1463"/>
                  </a:lnTo>
                  <a:lnTo>
                    <a:pt x="814" y="1482"/>
                  </a:lnTo>
                  <a:lnTo>
                    <a:pt x="843" y="1501"/>
                  </a:lnTo>
                  <a:lnTo>
                    <a:pt x="876" y="1520"/>
                  </a:lnTo>
                  <a:lnTo>
                    <a:pt x="915" y="1537"/>
                  </a:lnTo>
                  <a:lnTo>
                    <a:pt x="957" y="1552"/>
                  </a:lnTo>
                  <a:lnTo>
                    <a:pt x="1005" y="1566"/>
                  </a:lnTo>
                  <a:lnTo>
                    <a:pt x="1057" y="1578"/>
                  </a:lnTo>
                  <a:lnTo>
                    <a:pt x="1044" y="1532"/>
                  </a:lnTo>
                  <a:lnTo>
                    <a:pt x="1029" y="1488"/>
                  </a:lnTo>
                  <a:lnTo>
                    <a:pt x="1012" y="1448"/>
                  </a:lnTo>
                  <a:lnTo>
                    <a:pt x="993" y="1411"/>
                  </a:lnTo>
                  <a:lnTo>
                    <a:pt x="972" y="1379"/>
                  </a:lnTo>
                  <a:lnTo>
                    <a:pt x="949" y="1351"/>
                  </a:lnTo>
                  <a:lnTo>
                    <a:pt x="924" y="1329"/>
                  </a:lnTo>
                  <a:lnTo>
                    <a:pt x="899" y="1311"/>
                  </a:lnTo>
                  <a:lnTo>
                    <a:pt x="871" y="1299"/>
                  </a:lnTo>
                  <a:lnTo>
                    <a:pt x="844" y="1294"/>
                  </a:lnTo>
                  <a:lnTo>
                    <a:pt x="822" y="1293"/>
                  </a:lnTo>
                  <a:close/>
                  <a:moveTo>
                    <a:pt x="1286" y="0"/>
                  </a:moveTo>
                  <a:lnTo>
                    <a:pt x="1358" y="3"/>
                  </a:lnTo>
                  <a:lnTo>
                    <a:pt x="1429" y="10"/>
                  </a:lnTo>
                  <a:lnTo>
                    <a:pt x="1500" y="20"/>
                  </a:lnTo>
                  <a:lnTo>
                    <a:pt x="1570" y="35"/>
                  </a:lnTo>
                  <a:lnTo>
                    <a:pt x="1641" y="54"/>
                  </a:lnTo>
                  <a:lnTo>
                    <a:pt x="1708" y="75"/>
                  </a:lnTo>
                  <a:lnTo>
                    <a:pt x="1775" y="99"/>
                  </a:lnTo>
                  <a:lnTo>
                    <a:pt x="1841" y="127"/>
                  </a:lnTo>
                  <a:lnTo>
                    <a:pt x="1905" y="158"/>
                  </a:lnTo>
                  <a:lnTo>
                    <a:pt x="1967" y="193"/>
                  </a:lnTo>
                  <a:lnTo>
                    <a:pt x="2027" y="229"/>
                  </a:lnTo>
                  <a:lnTo>
                    <a:pt x="2084" y="267"/>
                  </a:lnTo>
                  <a:lnTo>
                    <a:pt x="2139" y="309"/>
                  </a:lnTo>
                  <a:lnTo>
                    <a:pt x="2187" y="350"/>
                  </a:lnTo>
                  <a:lnTo>
                    <a:pt x="2234" y="392"/>
                  </a:lnTo>
                  <a:lnTo>
                    <a:pt x="2279" y="438"/>
                  </a:lnTo>
                  <a:lnTo>
                    <a:pt x="2323" y="487"/>
                  </a:lnTo>
                  <a:lnTo>
                    <a:pt x="2364" y="538"/>
                  </a:lnTo>
                  <a:lnTo>
                    <a:pt x="2402" y="591"/>
                  </a:lnTo>
                  <a:lnTo>
                    <a:pt x="2440" y="648"/>
                  </a:lnTo>
                  <a:lnTo>
                    <a:pt x="2474" y="707"/>
                  </a:lnTo>
                  <a:lnTo>
                    <a:pt x="2504" y="768"/>
                  </a:lnTo>
                  <a:lnTo>
                    <a:pt x="2532" y="832"/>
                  </a:lnTo>
                  <a:lnTo>
                    <a:pt x="2556" y="897"/>
                  </a:lnTo>
                  <a:lnTo>
                    <a:pt x="2578" y="965"/>
                  </a:lnTo>
                  <a:lnTo>
                    <a:pt x="2593" y="1035"/>
                  </a:lnTo>
                  <a:lnTo>
                    <a:pt x="2606" y="1108"/>
                  </a:lnTo>
                  <a:lnTo>
                    <a:pt x="2615" y="1181"/>
                  </a:lnTo>
                  <a:lnTo>
                    <a:pt x="2618" y="1257"/>
                  </a:lnTo>
                  <a:lnTo>
                    <a:pt x="2617" y="1335"/>
                  </a:lnTo>
                  <a:lnTo>
                    <a:pt x="2610" y="1414"/>
                  </a:lnTo>
                  <a:lnTo>
                    <a:pt x="2599" y="1496"/>
                  </a:lnTo>
                  <a:lnTo>
                    <a:pt x="2581" y="1578"/>
                  </a:lnTo>
                  <a:lnTo>
                    <a:pt x="2557" y="1663"/>
                  </a:lnTo>
                  <a:lnTo>
                    <a:pt x="2528" y="1748"/>
                  </a:lnTo>
                  <a:lnTo>
                    <a:pt x="2493" y="1836"/>
                  </a:lnTo>
                  <a:lnTo>
                    <a:pt x="2450" y="1923"/>
                  </a:lnTo>
                  <a:lnTo>
                    <a:pt x="2400" y="2013"/>
                  </a:lnTo>
                  <a:lnTo>
                    <a:pt x="2344" y="2104"/>
                  </a:lnTo>
                  <a:lnTo>
                    <a:pt x="2335" y="2115"/>
                  </a:lnTo>
                  <a:lnTo>
                    <a:pt x="2323" y="2123"/>
                  </a:lnTo>
                  <a:lnTo>
                    <a:pt x="2309" y="2128"/>
                  </a:lnTo>
                  <a:lnTo>
                    <a:pt x="2295" y="2129"/>
                  </a:lnTo>
                  <a:lnTo>
                    <a:pt x="2281" y="2125"/>
                  </a:lnTo>
                  <a:lnTo>
                    <a:pt x="2269" y="2119"/>
                  </a:lnTo>
                  <a:lnTo>
                    <a:pt x="2257" y="2109"/>
                  </a:lnTo>
                  <a:lnTo>
                    <a:pt x="2250" y="2098"/>
                  </a:lnTo>
                  <a:lnTo>
                    <a:pt x="2245" y="2085"/>
                  </a:lnTo>
                  <a:lnTo>
                    <a:pt x="2244" y="2070"/>
                  </a:lnTo>
                  <a:lnTo>
                    <a:pt x="2246" y="2056"/>
                  </a:lnTo>
                  <a:lnTo>
                    <a:pt x="2253" y="2043"/>
                  </a:lnTo>
                  <a:lnTo>
                    <a:pt x="2307" y="1957"/>
                  </a:lnTo>
                  <a:lnTo>
                    <a:pt x="2354" y="1871"/>
                  </a:lnTo>
                  <a:lnTo>
                    <a:pt x="2395" y="1787"/>
                  </a:lnTo>
                  <a:lnTo>
                    <a:pt x="2429" y="1704"/>
                  </a:lnTo>
                  <a:lnTo>
                    <a:pt x="2457" y="1623"/>
                  </a:lnTo>
                  <a:lnTo>
                    <a:pt x="2479" y="1544"/>
                  </a:lnTo>
                  <a:lnTo>
                    <a:pt x="2495" y="1465"/>
                  </a:lnTo>
                  <a:lnTo>
                    <a:pt x="2505" y="1389"/>
                  </a:lnTo>
                  <a:lnTo>
                    <a:pt x="2511" y="1314"/>
                  </a:lnTo>
                  <a:lnTo>
                    <a:pt x="2512" y="1241"/>
                  </a:lnTo>
                  <a:lnTo>
                    <a:pt x="2507" y="1170"/>
                  </a:lnTo>
                  <a:lnTo>
                    <a:pt x="2498" y="1100"/>
                  </a:lnTo>
                  <a:lnTo>
                    <a:pt x="2485" y="1033"/>
                  </a:lnTo>
                  <a:lnTo>
                    <a:pt x="2468" y="968"/>
                  </a:lnTo>
                  <a:lnTo>
                    <a:pt x="2447" y="903"/>
                  </a:lnTo>
                  <a:lnTo>
                    <a:pt x="2422" y="843"/>
                  </a:lnTo>
                  <a:lnTo>
                    <a:pt x="2394" y="784"/>
                  </a:lnTo>
                  <a:lnTo>
                    <a:pt x="2362" y="727"/>
                  </a:lnTo>
                  <a:lnTo>
                    <a:pt x="2328" y="673"/>
                  </a:lnTo>
                  <a:lnTo>
                    <a:pt x="2291" y="620"/>
                  </a:lnTo>
                  <a:lnTo>
                    <a:pt x="2251" y="570"/>
                  </a:lnTo>
                  <a:lnTo>
                    <a:pt x="2209" y="523"/>
                  </a:lnTo>
                  <a:lnTo>
                    <a:pt x="2165" y="478"/>
                  </a:lnTo>
                  <a:lnTo>
                    <a:pt x="2119" y="435"/>
                  </a:lnTo>
                  <a:lnTo>
                    <a:pt x="2072" y="396"/>
                  </a:lnTo>
                  <a:lnTo>
                    <a:pt x="2019" y="356"/>
                  </a:lnTo>
                  <a:lnTo>
                    <a:pt x="1964" y="319"/>
                  </a:lnTo>
                  <a:lnTo>
                    <a:pt x="1907" y="284"/>
                  </a:lnTo>
                  <a:lnTo>
                    <a:pt x="1847" y="252"/>
                  </a:lnTo>
                  <a:lnTo>
                    <a:pt x="1786" y="224"/>
                  </a:lnTo>
                  <a:lnTo>
                    <a:pt x="1723" y="197"/>
                  </a:lnTo>
                  <a:lnTo>
                    <a:pt x="1660" y="174"/>
                  </a:lnTo>
                  <a:lnTo>
                    <a:pt x="1594" y="154"/>
                  </a:lnTo>
                  <a:lnTo>
                    <a:pt x="1527" y="138"/>
                  </a:lnTo>
                  <a:lnTo>
                    <a:pt x="1460" y="125"/>
                  </a:lnTo>
                  <a:lnTo>
                    <a:pt x="1392" y="117"/>
                  </a:lnTo>
                  <a:lnTo>
                    <a:pt x="1324" y="111"/>
                  </a:lnTo>
                  <a:lnTo>
                    <a:pt x="1255" y="109"/>
                  </a:lnTo>
                  <a:lnTo>
                    <a:pt x="1186" y="112"/>
                  </a:lnTo>
                  <a:lnTo>
                    <a:pt x="1118" y="119"/>
                  </a:lnTo>
                  <a:lnTo>
                    <a:pt x="1050" y="130"/>
                  </a:lnTo>
                  <a:lnTo>
                    <a:pt x="983" y="147"/>
                  </a:lnTo>
                  <a:lnTo>
                    <a:pt x="916" y="167"/>
                  </a:lnTo>
                  <a:lnTo>
                    <a:pt x="850" y="191"/>
                  </a:lnTo>
                  <a:lnTo>
                    <a:pt x="785" y="221"/>
                  </a:lnTo>
                  <a:lnTo>
                    <a:pt x="722" y="256"/>
                  </a:lnTo>
                  <a:lnTo>
                    <a:pt x="660" y="296"/>
                  </a:lnTo>
                  <a:lnTo>
                    <a:pt x="601" y="341"/>
                  </a:lnTo>
                  <a:lnTo>
                    <a:pt x="542" y="391"/>
                  </a:lnTo>
                  <a:lnTo>
                    <a:pt x="487" y="448"/>
                  </a:lnTo>
                  <a:lnTo>
                    <a:pt x="421" y="522"/>
                  </a:lnTo>
                  <a:lnTo>
                    <a:pt x="364" y="597"/>
                  </a:lnTo>
                  <a:lnTo>
                    <a:pt x="312" y="673"/>
                  </a:lnTo>
                  <a:lnTo>
                    <a:pt x="267" y="747"/>
                  </a:lnTo>
                  <a:lnTo>
                    <a:pt x="229" y="823"/>
                  </a:lnTo>
                  <a:lnTo>
                    <a:pt x="196" y="899"/>
                  </a:lnTo>
                  <a:lnTo>
                    <a:pt x="169" y="975"/>
                  </a:lnTo>
                  <a:lnTo>
                    <a:pt x="147" y="1050"/>
                  </a:lnTo>
                  <a:lnTo>
                    <a:pt x="130" y="1124"/>
                  </a:lnTo>
                  <a:lnTo>
                    <a:pt x="119" y="1196"/>
                  </a:lnTo>
                  <a:lnTo>
                    <a:pt x="112" y="1268"/>
                  </a:lnTo>
                  <a:lnTo>
                    <a:pt x="109" y="1339"/>
                  </a:lnTo>
                  <a:lnTo>
                    <a:pt x="110" y="1407"/>
                  </a:lnTo>
                  <a:lnTo>
                    <a:pt x="116" y="1473"/>
                  </a:lnTo>
                  <a:lnTo>
                    <a:pt x="124" y="1537"/>
                  </a:lnTo>
                  <a:lnTo>
                    <a:pt x="137" y="1600"/>
                  </a:lnTo>
                  <a:lnTo>
                    <a:pt x="152" y="1659"/>
                  </a:lnTo>
                  <a:lnTo>
                    <a:pt x="170" y="1717"/>
                  </a:lnTo>
                  <a:lnTo>
                    <a:pt x="191" y="1770"/>
                  </a:lnTo>
                  <a:lnTo>
                    <a:pt x="213" y="1821"/>
                  </a:lnTo>
                  <a:lnTo>
                    <a:pt x="247" y="1884"/>
                  </a:lnTo>
                  <a:lnTo>
                    <a:pt x="284" y="1942"/>
                  </a:lnTo>
                  <a:lnTo>
                    <a:pt x="325" y="1994"/>
                  </a:lnTo>
                  <a:lnTo>
                    <a:pt x="368" y="2042"/>
                  </a:lnTo>
                  <a:lnTo>
                    <a:pt x="414" y="2084"/>
                  </a:lnTo>
                  <a:lnTo>
                    <a:pt x="462" y="2120"/>
                  </a:lnTo>
                  <a:lnTo>
                    <a:pt x="512" y="2150"/>
                  </a:lnTo>
                  <a:lnTo>
                    <a:pt x="564" y="2175"/>
                  </a:lnTo>
                  <a:lnTo>
                    <a:pt x="618" y="2193"/>
                  </a:lnTo>
                  <a:lnTo>
                    <a:pt x="673" y="2205"/>
                  </a:lnTo>
                  <a:lnTo>
                    <a:pt x="728" y="2209"/>
                  </a:lnTo>
                  <a:lnTo>
                    <a:pt x="784" y="2208"/>
                  </a:lnTo>
                  <a:lnTo>
                    <a:pt x="823" y="2201"/>
                  </a:lnTo>
                  <a:lnTo>
                    <a:pt x="859" y="2191"/>
                  </a:lnTo>
                  <a:lnTo>
                    <a:pt x="892" y="2176"/>
                  </a:lnTo>
                  <a:lnTo>
                    <a:pt x="921" y="2156"/>
                  </a:lnTo>
                  <a:lnTo>
                    <a:pt x="949" y="2134"/>
                  </a:lnTo>
                  <a:lnTo>
                    <a:pt x="972" y="2108"/>
                  </a:lnTo>
                  <a:lnTo>
                    <a:pt x="993" y="2079"/>
                  </a:lnTo>
                  <a:lnTo>
                    <a:pt x="1011" y="2048"/>
                  </a:lnTo>
                  <a:lnTo>
                    <a:pt x="1027" y="2015"/>
                  </a:lnTo>
                  <a:lnTo>
                    <a:pt x="1041" y="1981"/>
                  </a:lnTo>
                  <a:lnTo>
                    <a:pt x="1053" y="1945"/>
                  </a:lnTo>
                  <a:lnTo>
                    <a:pt x="1061" y="1906"/>
                  </a:lnTo>
                  <a:lnTo>
                    <a:pt x="1067" y="1868"/>
                  </a:lnTo>
                  <a:lnTo>
                    <a:pt x="1073" y="1829"/>
                  </a:lnTo>
                  <a:lnTo>
                    <a:pt x="1075" y="1790"/>
                  </a:lnTo>
                  <a:lnTo>
                    <a:pt x="1076" y="1751"/>
                  </a:lnTo>
                  <a:lnTo>
                    <a:pt x="1073" y="1692"/>
                  </a:lnTo>
                  <a:lnTo>
                    <a:pt x="1010" y="1681"/>
                  </a:lnTo>
                  <a:lnTo>
                    <a:pt x="952" y="1666"/>
                  </a:lnTo>
                  <a:lnTo>
                    <a:pt x="899" y="1648"/>
                  </a:lnTo>
                  <a:lnTo>
                    <a:pt x="851" y="1628"/>
                  </a:lnTo>
                  <a:lnTo>
                    <a:pt x="807" y="1607"/>
                  </a:lnTo>
                  <a:lnTo>
                    <a:pt x="768" y="1583"/>
                  </a:lnTo>
                  <a:lnTo>
                    <a:pt x="734" y="1559"/>
                  </a:lnTo>
                  <a:lnTo>
                    <a:pt x="705" y="1533"/>
                  </a:lnTo>
                  <a:lnTo>
                    <a:pt x="679" y="1506"/>
                  </a:lnTo>
                  <a:lnTo>
                    <a:pt x="658" y="1481"/>
                  </a:lnTo>
                  <a:lnTo>
                    <a:pt x="642" y="1454"/>
                  </a:lnTo>
                  <a:lnTo>
                    <a:pt x="627" y="1421"/>
                  </a:lnTo>
                  <a:lnTo>
                    <a:pt x="618" y="1388"/>
                  </a:lnTo>
                  <a:lnTo>
                    <a:pt x="614" y="1355"/>
                  </a:lnTo>
                  <a:lnTo>
                    <a:pt x="618" y="1324"/>
                  </a:lnTo>
                  <a:lnTo>
                    <a:pt x="626" y="1294"/>
                  </a:lnTo>
                  <a:lnTo>
                    <a:pt x="640" y="1266"/>
                  </a:lnTo>
                  <a:lnTo>
                    <a:pt x="659" y="1242"/>
                  </a:lnTo>
                  <a:lnTo>
                    <a:pt x="682" y="1222"/>
                  </a:lnTo>
                  <a:lnTo>
                    <a:pt x="710" y="1206"/>
                  </a:lnTo>
                  <a:lnTo>
                    <a:pt x="741" y="1194"/>
                  </a:lnTo>
                  <a:lnTo>
                    <a:pt x="776" y="1187"/>
                  </a:lnTo>
                  <a:lnTo>
                    <a:pt x="813" y="1184"/>
                  </a:lnTo>
                  <a:lnTo>
                    <a:pt x="853" y="1185"/>
                  </a:lnTo>
                  <a:lnTo>
                    <a:pt x="891" y="1191"/>
                  </a:lnTo>
                  <a:lnTo>
                    <a:pt x="927" y="1203"/>
                  </a:lnTo>
                  <a:lnTo>
                    <a:pt x="961" y="1220"/>
                  </a:lnTo>
                  <a:lnTo>
                    <a:pt x="993" y="1242"/>
                  </a:lnTo>
                  <a:lnTo>
                    <a:pt x="1022" y="1269"/>
                  </a:lnTo>
                  <a:lnTo>
                    <a:pt x="1049" y="1300"/>
                  </a:lnTo>
                  <a:lnTo>
                    <a:pt x="1074" y="1334"/>
                  </a:lnTo>
                  <a:lnTo>
                    <a:pt x="1096" y="1372"/>
                  </a:lnTo>
                  <a:lnTo>
                    <a:pt x="1115" y="1412"/>
                  </a:lnTo>
                  <a:lnTo>
                    <a:pt x="1133" y="1455"/>
                  </a:lnTo>
                  <a:lnTo>
                    <a:pt x="1148" y="1500"/>
                  </a:lnTo>
                  <a:lnTo>
                    <a:pt x="1161" y="1546"/>
                  </a:lnTo>
                  <a:lnTo>
                    <a:pt x="1170" y="1594"/>
                  </a:lnTo>
                  <a:lnTo>
                    <a:pt x="1227" y="1597"/>
                  </a:lnTo>
                  <a:lnTo>
                    <a:pt x="1286" y="1598"/>
                  </a:lnTo>
                  <a:lnTo>
                    <a:pt x="1365" y="1597"/>
                  </a:lnTo>
                  <a:lnTo>
                    <a:pt x="1438" y="1594"/>
                  </a:lnTo>
                  <a:lnTo>
                    <a:pt x="1454" y="1544"/>
                  </a:lnTo>
                  <a:lnTo>
                    <a:pt x="1474" y="1495"/>
                  </a:lnTo>
                  <a:lnTo>
                    <a:pt x="1496" y="1448"/>
                  </a:lnTo>
                  <a:lnTo>
                    <a:pt x="1523" y="1403"/>
                  </a:lnTo>
                  <a:lnTo>
                    <a:pt x="1551" y="1360"/>
                  </a:lnTo>
                  <a:lnTo>
                    <a:pt x="1586" y="1318"/>
                  </a:lnTo>
                  <a:lnTo>
                    <a:pt x="1624" y="1282"/>
                  </a:lnTo>
                  <a:lnTo>
                    <a:pt x="1663" y="1251"/>
                  </a:lnTo>
                  <a:lnTo>
                    <a:pt x="1703" y="1227"/>
                  </a:lnTo>
                  <a:lnTo>
                    <a:pt x="1746" y="1209"/>
                  </a:lnTo>
                  <a:lnTo>
                    <a:pt x="1789" y="1199"/>
                  </a:lnTo>
                  <a:lnTo>
                    <a:pt x="1834" y="1194"/>
                  </a:lnTo>
                  <a:lnTo>
                    <a:pt x="1879" y="1196"/>
                  </a:lnTo>
                  <a:lnTo>
                    <a:pt x="1921" y="1204"/>
                  </a:lnTo>
                  <a:lnTo>
                    <a:pt x="1959" y="1217"/>
                  </a:lnTo>
                  <a:lnTo>
                    <a:pt x="1993" y="1233"/>
                  </a:lnTo>
                  <a:lnTo>
                    <a:pt x="2023" y="1252"/>
                  </a:lnTo>
                  <a:lnTo>
                    <a:pt x="2048" y="1275"/>
                  </a:lnTo>
                  <a:lnTo>
                    <a:pt x="2067" y="1302"/>
                  </a:lnTo>
                  <a:lnTo>
                    <a:pt x="2081" y="1330"/>
                  </a:lnTo>
                  <a:lnTo>
                    <a:pt x="2089" y="1361"/>
                  </a:lnTo>
                  <a:lnTo>
                    <a:pt x="2090" y="1394"/>
                  </a:lnTo>
                  <a:lnTo>
                    <a:pt x="2087" y="1418"/>
                  </a:lnTo>
                  <a:lnTo>
                    <a:pt x="2080" y="1442"/>
                  </a:lnTo>
                  <a:lnTo>
                    <a:pt x="2069" y="1467"/>
                  </a:lnTo>
                  <a:lnTo>
                    <a:pt x="2055" y="1490"/>
                  </a:lnTo>
                  <a:lnTo>
                    <a:pt x="2036" y="1514"/>
                  </a:lnTo>
                  <a:lnTo>
                    <a:pt x="2014" y="1536"/>
                  </a:lnTo>
                  <a:lnTo>
                    <a:pt x="1986" y="1559"/>
                  </a:lnTo>
                  <a:lnTo>
                    <a:pt x="1955" y="1580"/>
                  </a:lnTo>
                  <a:lnTo>
                    <a:pt x="1919" y="1599"/>
                  </a:lnTo>
                  <a:lnTo>
                    <a:pt x="1878" y="1619"/>
                  </a:lnTo>
                  <a:lnTo>
                    <a:pt x="1832" y="1637"/>
                  </a:lnTo>
                  <a:lnTo>
                    <a:pt x="1782" y="1653"/>
                  </a:lnTo>
                  <a:lnTo>
                    <a:pt x="1725" y="1667"/>
                  </a:lnTo>
                  <a:lnTo>
                    <a:pt x="1664" y="1680"/>
                  </a:lnTo>
                  <a:lnTo>
                    <a:pt x="1597" y="1689"/>
                  </a:lnTo>
                  <a:lnTo>
                    <a:pt x="1525" y="1698"/>
                  </a:lnTo>
                  <a:lnTo>
                    <a:pt x="1516" y="1750"/>
                  </a:lnTo>
                  <a:lnTo>
                    <a:pt x="1513" y="1801"/>
                  </a:lnTo>
                  <a:lnTo>
                    <a:pt x="1512" y="1853"/>
                  </a:lnTo>
                  <a:lnTo>
                    <a:pt x="1515" y="1902"/>
                  </a:lnTo>
                  <a:lnTo>
                    <a:pt x="1523" y="1950"/>
                  </a:lnTo>
                  <a:lnTo>
                    <a:pt x="1534" y="1996"/>
                  </a:lnTo>
                  <a:lnTo>
                    <a:pt x="1550" y="2040"/>
                  </a:lnTo>
                  <a:lnTo>
                    <a:pt x="1570" y="2079"/>
                  </a:lnTo>
                  <a:lnTo>
                    <a:pt x="1593" y="2115"/>
                  </a:lnTo>
                  <a:lnTo>
                    <a:pt x="1620" y="2146"/>
                  </a:lnTo>
                  <a:lnTo>
                    <a:pt x="1650" y="2171"/>
                  </a:lnTo>
                  <a:lnTo>
                    <a:pt x="1685" y="2193"/>
                  </a:lnTo>
                  <a:lnTo>
                    <a:pt x="1722" y="2210"/>
                  </a:lnTo>
                  <a:lnTo>
                    <a:pt x="1763" y="2223"/>
                  </a:lnTo>
                  <a:lnTo>
                    <a:pt x="1807" y="2230"/>
                  </a:lnTo>
                  <a:lnTo>
                    <a:pt x="1872" y="2240"/>
                  </a:lnTo>
                  <a:lnTo>
                    <a:pt x="1930" y="2251"/>
                  </a:lnTo>
                  <a:lnTo>
                    <a:pt x="1983" y="2263"/>
                  </a:lnTo>
                  <a:lnTo>
                    <a:pt x="2031" y="2278"/>
                  </a:lnTo>
                  <a:lnTo>
                    <a:pt x="2071" y="2295"/>
                  </a:lnTo>
                  <a:lnTo>
                    <a:pt x="2106" y="2315"/>
                  </a:lnTo>
                  <a:lnTo>
                    <a:pt x="2135" y="2335"/>
                  </a:lnTo>
                  <a:lnTo>
                    <a:pt x="2157" y="2357"/>
                  </a:lnTo>
                  <a:lnTo>
                    <a:pt x="2172" y="2381"/>
                  </a:lnTo>
                  <a:lnTo>
                    <a:pt x="2181" y="2406"/>
                  </a:lnTo>
                  <a:lnTo>
                    <a:pt x="2182" y="2432"/>
                  </a:lnTo>
                  <a:lnTo>
                    <a:pt x="2176" y="2456"/>
                  </a:lnTo>
                  <a:lnTo>
                    <a:pt x="2166" y="2478"/>
                  </a:lnTo>
                  <a:lnTo>
                    <a:pt x="2150" y="2499"/>
                  </a:lnTo>
                  <a:lnTo>
                    <a:pt x="2129" y="2517"/>
                  </a:lnTo>
                  <a:lnTo>
                    <a:pt x="2103" y="2533"/>
                  </a:lnTo>
                  <a:lnTo>
                    <a:pt x="2072" y="2548"/>
                  </a:lnTo>
                  <a:lnTo>
                    <a:pt x="2038" y="2561"/>
                  </a:lnTo>
                  <a:lnTo>
                    <a:pt x="2001" y="2571"/>
                  </a:lnTo>
                  <a:lnTo>
                    <a:pt x="1961" y="2582"/>
                  </a:lnTo>
                  <a:lnTo>
                    <a:pt x="1917" y="2590"/>
                  </a:lnTo>
                  <a:lnTo>
                    <a:pt x="1872" y="2597"/>
                  </a:lnTo>
                  <a:lnTo>
                    <a:pt x="1824" y="2603"/>
                  </a:lnTo>
                  <a:lnTo>
                    <a:pt x="1774" y="2608"/>
                  </a:lnTo>
                  <a:lnTo>
                    <a:pt x="1724" y="2612"/>
                  </a:lnTo>
                  <a:lnTo>
                    <a:pt x="1672" y="2615"/>
                  </a:lnTo>
                  <a:lnTo>
                    <a:pt x="1621" y="2617"/>
                  </a:lnTo>
                  <a:lnTo>
                    <a:pt x="1569" y="2618"/>
                  </a:lnTo>
                  <a:lnTo>
                    <a:pt x="1517" y="2618"/>
                  </a:lnTo>
                  <a:lnTo>
                    <a:pt x="1466" y="2618"/>
                  </a:lnTo>
                  <a:lnTo>
                    <a:pt x="1417" y="2617"/>
                  </a:lnTo>
                  <a:lnTo>
                    <a:pt x="1369" y="2616"/>
                  </a:lnTo>
                  <a:lnTo>
                    <a:pt x="1322" y="2615"/>
                  </a:lnTo>
                  <a:lnTo>
                    <a:pt x="1278" y="2613"/>
                  </a:lnTo>
                  <a:lnTo>
                    <a:pt x="1203" y="2610"/>
                  </a:lnTo>
                  <a:lnTo>
                    <a:pt x="1134" y="2609"/>
                  </a:lnTo>
                  <a:lnTo>
                    <a:pt x="1072" y="2609"/>
                  </a:lnTo>
                  <a:lnTo>
                    <a:pt x="1014" y="2610"/>
                  </a:lnTo>
                  <a:lnTo>
                    <a:pt x="962" y="2613"/>
                  </a:lnTo>
                  <a:lnTo>
                    <a:pt x="916" y="2616"/>
                  </a:lnTo>
                  <a:lnTo>
                    <a:pt x="874" y="2619"/>
                  </a:lnTo>
                  <a:lnTo>
                    <a:pt x="836" y="2625"/>
                  </a:lnTo>
                  <a:lnTo>
                    <a:pt x="803" y="2630"/>
                  </a:lnTo>
                  <a:lnTo>
                    <a:pt x="775" y="2635"/>
                  </a:lnTo>
                  <a:lnTo>
                    <a:pt x="750" y="2641"/>
                  </a:lnTo>
                  <a:lnTo>
                    <a:pt x="729" y="2647"/>
                  </a:lnTo>
                  <a:lnTo>
                    <a:pt x="712" y="2652"/>
                  </a:lnTo>
                  <a:lnTo>
                    <a:pt x="698" y="2659"/>
                  </a:lnTo>
                  <a:lnTo>
                    <a:pt x="688" y="2664"/>
                  </a:lnTo>
                  <a:lnTo>
                    <a:pt x="680" y="2670"/>
                  </a:lnTo>
                  <a:lnTo>
                    <a:pt x="689" y="2677"/>
                  </a:lnTo>
                  <a:lnTo>
                    <a:pt x="700" y="2686"/>
                  </a:lnTo>
                  <a:lnTo>
                    <a:pt x="716" y="2696"/>
                  </a:lnTo>
                  <a:lnTo>
                    <a:pt x="737" y="2706"/>
                  </a:lnTo>
                  <a:lnTo>
                    <a:pt x="762" y="2718"/>
                  </a:lnTo>
                  <a:lnTo>
                    <a:pt x="792" y="2728"/>
                  </a:lnTo>
                  <a:lnTo>
                    <a:pt x="826" y="2740"/>
                  </a:lnTo>
                  <a:lnTo>
                    <a:pt x="864" y="2752"/>
                  </a:lnTo>
                  <a:lnTo>
                    <a:pt x="907" y="2764"/>
                  </a:lnTo>
                  <a:lnTo>
                    <a:pt x="956" y="2774"/>
                  </a:lnTo>
                  <a:lnTo>
                    <a:pt x="1010" y="2785"/>
                  </a:lnTo>
                  <a:lnTo>
                    <a:pt x="1069" y="2795"/>
                  </a:lnTo>
                  <a:lnTo>
                    <a:pt x="1133" y="2804"/>
                  </a:lnTo>
                  <a:lnTo>
                    <a:pt x="1203" y="2813"/>
                  </a:lnTo>
                  <a:lnTo>
                    <a:pt x="1280" y="2820"/>
                  </a:lnTo>
                  <a:lnTo>
                    <a:pt x="1360" y="2826"/>
                  </a:lnTo>
                  <a:lnTo>
                    <a:pt x="1448" y="2830"/>
                  </a:lnTo>
                  <a:lnTo>
                    <a:pt x="1514" y="2834"/>
                  </a:lnTo>
                  <a:lnTo>
                    <a:pt x="1574" y="2839"/>
                  </a:lnTo>
                  <a:lnTo>
                    <a:pt x="1628" y="2844"/>
                  </a:lnTo>
                  <a:lnTo>
                    <a:pt x="1674" y="2851"/>
                  </a:lnTo>
                  <a:lnTo>
                    <a:pt x="1717" y="2859"/>
                  </a:lnTo>
                  <a:lnTo>
                    <a:pt x="1753" y="2866"/>
                  </a:lnTo>
                  <a:lnTo>
                    <a:pt x="1785" y="2876"/>
                  </a:lnTo>
                  <a:lnTo>
                    <a:pt x="1812" y="2886"/>
                  </a:lnTo>
                  <a:lnTo>
                    <a:pt x="1836" y="2895"/>
                  </a:lnTo>
                  <a:lnTo>
                    <a:pt x="1855" y="2906"/>
                  </a:lnTo>
                  <a:lnTo>
                    <a:pt x="1871" y="2917"/>
                  </a:lnTo>
                  <a:lnTo>
                    <a:pt x="1882" y="2928"/>
                  </a:lnTo>
                  <a:lnTo>
                    <a:pt x="1892" y="2939"/>
                  </a:lnTo>
                  <a:lnTo>
                    <a:pt x="1899" y="2951"/>
                  </a:lnTo>
                  <a:lnTo>
                    <a:pt x="1904" y="2963"/>
                  </a:lnTo>
                  <a:lnTo>
                    <a:pt x="1907" y="2973"/>
                  </a:lnTo>
                  <a:lnTo>
                    <a:pt x="1908" y="2984"/>
                  </a:lnTo>
                  <a:lnTo>
                    <a:pt x="1909" y="2995"/>
                  </a:lnTo>
                  <a:lnTo>
                    <a:pt x="1905" y="3017"/>
                  </a:lnTo>
                  <a:lnTo>
                    <a:pt x="1895" y="3038"/>
                  </a:lnTo>
                  <a:lnTo>
                    <a:pt x="1880" y="3059"/>
                  </a:lnTo>
                  <a:lnTo>
                    <a:pt x="1860" y="3076"/>
                  </a:lnTo>
                  <a:lnTo>
                    <a:pt x="1836" y="3093"/>
                  </a:lnTo>
                  <a:lnTo>
                    <a:pt x="1807" y="3108"/>
                  </a:lnTo>
                  <a:lnTo>
                    <a:pt x="1775" y="3122"/>
                  </a:lnTo>
                  <a:lnTo>
                    <a:pt x="1739" y="3134"/>
                  </a:lnTo>
                  <a:lnTo>
                    <a:pt x="1701" y="3144"/>
                  </a:lnTo>
                  <a:lnTo>
                    <a:pt x="1660" y="3154"/>
                  </a:lnTo>
                  <a:lnTo>
                    <a:pt x="1617" y="3162"/>
                  </a:lnTo>
                  <a:lnTo>
                    <a:pt x="1573" y="3170"/>
                  </a:lnTo>
                  <a:lnTo>
                    <a:pt x="1526" y="3176"/>
                  </a:lnTo>
                  <a:lnTo>
                    <a:pt x="1479" y="3181"/>
                  </a:lnTo>
                  <a:lnTo>
                    <a:pt x="1433" y="3185"/>
                  </a:lnTo>
                  <a:lnTo>
                    <a:pt x="1386" y="3188"/>
                  </a:lnTo>
                  <a:lnTo>
                    <a:pt x="1339" y="3190"/>
                  </a:lnTo>
                  <a:lnTo>
                    <a:pt x="1294" y="3190"/>
                  </a:lnTo>
                  <a:lnTo>
                    <a:pt x="1248" y="3190"/>
                  </a:lnTo>
                  <a:lnTo>
                    <a:pt x="1205" y="3190"/>
                  </a:lnTo>
                  <a:lnTo>
                    <a:pt x="1163" y="3190"/>
                  </a:lnTo>
                  <a:lnTo>
                    <a:pt x="1126" y="3191"/>
                  </a:lnTo>
                  <a:lnTo>
                    <a:pt x="1094" y="3195"/>
                  </a:lnTo>
                  <a:lnTo>
                    <a:pt x="1067" y="3198"/>
                  </a:lnTo>
                  <a:lnTo>
                    <a:pt x="1044" y="3203"/>
                  </a:lnTo>
                  <a:lnTo>
                    <a:pt x="1026" y="3208"/>
                  </a:lnTo>
                  <a:lnTo>
                    <a:pt x="1011" y="3214"/>
                  </a:lnTo>
                  <a:lnTo>
                    <a:pt x="1001" y="3219"/>
                  </a:lnTo>
                  <a:lnTo>
                    <a:pt x="993" y="3226"/>
                  </a:lnTo>
                  <a:lnTo>
                    <a:pt x="989" y="3230"/>
                  </a:lnTo>
                  <a:lnTo>
                    <a:pt x="988" y="3234"/>
                  </a:lnTo>
                  <a:lnTo>
                    <a:pt x="989" y="3239"/>
                  </a:lnTo>
                  <a:lnTo>
                    <a:pt x="991" y="3245"/>
                  </a:lnTo>
                  <a:lnTo>
                    <a:pt x="993" y="3249"/>
                  </a:lnTo>
                  <a:lnTo>
                    <a:pt x="1006" y="3266"/>
                  </a:lnTo>
                  <a:lnTo>
                    <a:pt x="1025" y="3284"/>
                  </a:lnTo>
                  <a:lnTo>
                    <a:pt x="1049" y="3302"/>
                  </a:lnTo>
                  <a:lnTo>
                    <a:pt x="1078" y="3321"/>
                  </a:lnTo>
                  <a:lnTo>
                    <a:pt x="1112" y="3337"/>
                  </a:lnTo>
                  <a:lnTo>
                    <a:pt x="1149" y="3351"/>
                  </a:lnTo>
                  <a:lnTo>
                    <a:pt x="1191" y="3361"/>
                  </a:lnTo>
                  <a:lnTo>
                    <a:pt x="1234" y="3369"/>
                  </a:lnTo>
                  <a:lnTo>
                    <a:pt x="1280" y="3371"/>
                  </a:lnTo>
                  <a:lnTo>
                    <a:pt x="1331" y="3370"/>
                  </a:lnTo>
                  <a:lnTo>
                    <a:pt x="1376" y="3368"/>
                  </a:lnTo>
                  <a:lnTo>
                    <a:pt x="1418" y="3363"/>
                  </a:lnTo>
                  <a:lnTo>
                    <a:pt x="1453" y="3358"/>
                  </a:lnTo>
                  <a:lnTo>
                    <a:pt x="1483" y="3353"/>
                  </a:lnTo>
                  <a:lnTo>
                    <a:pt x="1510" y="3346"/>
                  </a:lnTo>
                  <a:lnTo>
                    <a:pt x="1531" y="3339"/>
                  </a:lnTo>
                  <a:lnTo>
                    <a:pt x="1550" y="3332"/>
                  </a:lnTo>
                  <a:lnTo>
                    <a:pt x="1564" y="3326"/>
                  </a:lnTo>
                  <a:lnTo>
                    <a:pt x="1576" y="3320"/>
                  </a:lnTo>
                  <a:lnTo>
                    <a:pt x="1584" y="3314"/>
                  </a:lnTo>
                  <a:lnTo>
                    <a:pt x="1590" y="3311"/>
                  </a:lnTo>
                  <a:lnTo>
                    <a:pt x="1593" y="3308"/>
                  </a:lnTo>
                  <a:lnTo>
                    <a:pt x="1594" y="3307"/>
                  </a:lnTo>
                  <a:lnTo>
                    <a:pt x="1604" y="3296"/>
                  </a:lnTo>
                  <a:lnTo>
                    <a:pt x="1616" y="3289"/>
                  </a:lnTo>
                  <a:lnTo>
                    <a:pt x="1629" y="3285"/>
                  </a:lnTo>
                  <a:lnTo>
                    <a:pt x="1643" y="3284"/>
                  </a:lnTo>
                  <a:lnTo>
                    <a:pt x="1656" y="3289"/>
                  </a:lnTo>
                  <a:lnTo>
                    <a:pt x="1669" y="3295"/>
                  </a:lnTo>
                  <a:lnTo>
                    <a:pt x="1680" y="3305"/>
                  </a:lnTo>
                  <a:lnTo>
                    <a:pt x="1687" y="3317"/>
                  </a:lnTo>
                  <a:lnTo>
                    <a:pt x="1691" y="3331"/>
                  </a:lnTo>
                  <a:lnTo>
                    <a:pt x="1691" y="3345"/>
                  </a:lnTo>
                  <a:lnTo>
                    <a:pt x="1688" y="3359"/>
                  </a:lnTo>
                  <a:lnTo>
                    <a:pt x="1682" y="3373"/>
                  </a:lnTo>
                  <a:lnTo>
                    <a:pt x="1679" y="3377"/>
                  </a:lnTo>
                  <a:lnTo>
                    <a:pt x="1673" y="3383"/>
                  </a:lnTo>
                  <a:lnTo>
                    <a:pt x="1666" y="3389"/>
                  </a:lnTo>
                  <a:lnTo>
                    <a:pt x="1656" y="3398"/>
                  </a:lnTo>
                  <a:lnTo>
                    <a:pt x="1645" y="3406"/>
                  </a:lnTo>
                  <a:lnTo>
                    <a:pt x="1631" y="3415"/>
                  </a:lnTo>
                  <a:lnTo>
                    <a:pt x="1613" y="3424"/>
                  </a:lnTo>
                  <a:lnTo>
                    <a:pt x="1592" y="3434"/>
                  </a:lnTo>
                  <a:lnTo>
                    <a:pt x="1568" y="3443"/>
                  </a:lnTo>
                  <a:lnTo>
                    <a:pt x="1540" y="3452"/>
                  </a:lnTo>
                  <a:lnTo>
                    <a:pt x="1508" y="3460"/>
                  </a:lnTo>
                  <a:lnTo>
                    <a:pt x="1472" y="3467"/>
                  </a:lnTo>
                  <a:lnTo>
                    <a:pt x="1431" y="3472"/>
                  </a:lnTo>
                  <a:lnTo>
                    <a:pt x="1386" y="3477"/>
                  </a:lnTo>
                  <a:lnTo>
                    <a:pt x="1335" y="3480"/>
                  </a:lnTo>
                  <a:lnTo>
                    <a:pt x="1280" y="3481"/>
                  </a:lnTo>
                  <a:lnTo>
                    <a:pt x="1232" y="3479"/>
                  </a:lnTo>
                  <a:lnTo>
                    <a:pt x="1185" y="3472"/>
                  </a:lnTo>
                  <a:lnTo>
                    <a:pt x="1139" y="3462"/>
                  </a:lnTo>
                  <a:lnTo>
                    <a:pt x="1094" y="3447"/>
                  </a:lnTo>
                  <a:lnTo>
                    <a:pt x="1052" y="3430"/>
                  </a:lnTo>
                  <a:lnTo>
                    <a:pt x="1011" y="3408"/>
                  </a:lnTo>
                  <a:lnTo>
                    <a:pt x="976" y="3386"/>
                  </a:lnTo>
                  <a:lnTo>
                    <a:pt x="944" y="3360"/>
                  </a:lnTo>
                  <a:lnTo>
                    <a:pt x="919" y="3332"/>
                  </a:lnTo>
                  <a:lnTo>
                    <a:pt x="899" y="3302"/>
                  </a:lnTo>
                  <a:lnTo>
                    <a:pt x="886" y="3276"/>
                  </a:lnTo>
                  <a:lnTo>
                    <a:pt x="880" y="3249"/>
                  </a:lnTo>
                  <a:lnTo>
                    <a:pt x="880" y="3222"/>
                  </a:lnTo>
                  <a:lnTo>
                    <a:pt x="885" y="3198"/>
                  </a:lnTo>
                  <a:lnTo>
                    <a:pt x="896" y="3173"/>
                  </a:lnTo>
                  <a:lnTo>
                    <a:pt x="911" y="3152"/>
                  </a:lnTo>
                  <a:lnTo>
                    <a:pt x="932" y="3134"/>
                  </a:lnTo>
                  <a:lnTo>
                    <a:pt x="957" y="3119"/>
                  </a:lnTo>
                  <a:lnTo>
                    <a:pt x="987" y="3106"/>
                  </a:lnTo>
                  <a:lnTo>
                    <a:pt x="1021" y="3095"/>
                  </a:lnTo>
                  <a:lnTo>
                    <a:pt x="1060" y="3088"/>
                  </a:lnTo>
                  <a:lnTo>
                    <a:pt x="1105" y="3082"/>
                  </a:lnTo>
                  <a:lnTo>
                    <a:pt x="1154" y="3080"/>
                  </a:lnTo>
                  <a:lnTo>
                    <a:pt x="1209" y="3080"/>
                  </a:lnTo>
                  <a:lnTo>
                    <a:pt x="1288" y="3081"/>
                  </a:lnTo>
                  <a:lnTo>
                    <a:pt x="1361" y="3080"/>
                  </a:lnTo>
                  <a:lnTo>
                    <a:pt x="1430" y="3076"/>
                  </a:lnTo>
                  <a:lnTo>
                    <a:pt x="1493" y="3070"/>
                  </a:lnTo>
                  <a:lnTo>
                    <a:pt x="1550" y="3063"/>
                  </a:lnTo>
                  <a:lnTo>
                    <a:pt x="1601" y="3054"/>
                  </a:lnTo>
                  <a:lnTo>
                    <a:pt x="1647" y="3045"/>
                  </a:lnTo>
                  <a:lnTo>
                    <a:pt x="1686" y="3035"/>
                  </a:lnTo>
                  <a:lnTo>
                    <a:pt x="1721" y="3025"/>
                  </a:lnTo>
                  <a:lnTo>
                    <a:pt x="1749" y="3014"/>
                  </a:lnTo>
                  <a:lnTo>
                    <a:pt x="1771" y="3004"/>
                  </a:lnTo>
                  <a:lnTo>
                    <a:pt x="1788" y="2995"/>
                  </a:lnTo>
                  <a:lnTo>
                    <a:pt x="1778" y="2989"/>
                  </a:lnTo>
                  <a:lnTo>
                    <a:pt x="1766" y="2985"/>
                  </a:lnTo>
                  <a:lnTo>
                    <a:pt x="1749" y="2980"/>
                  </a:lnTo>
                  <a:lnTo>
                    <a:pt x="1729" y="2973"/>
                  </a:lnTo>
                  <a:lnTo>
                    <a:pt x="1704" y="2968"/>
                  </a:lnTo>
                  <a:lnTo>
                    <a:pt x="1674" y="2963"/>
                  </a:lnTo>
                  <a:lnTo>
                    <a:pt x="1641" y="2957"/>
                  </a:lnTo>
                  <a:lnTo>
                    <a:pt x="1600" y="2952"/>
                  </a:lnTo>
                  <a:lnTo>
                    <a:pt x="1555" y="2948"/>
                  </a:lnTo>
                  <a:lnTo>
                    <a:pt x="1503" y="2943"/>
                  </a:lnTo>
                  <a:lnTo>
                    <a:pt x="1444" y="2940"/>
                  </a:lnTo>
                  <a:lnTo>
                    <a:pt x="1353" y="2936"/>
                  </a:lnTo>
                  <a:lnTo>
                    <a:pt x="1265" y="2929"/>
                  </a:lnTo>
                  <a:lnTo>
                    <a:pt x="1182" y="2921"/>
                  </a:lnTo>
                  <a:lnTo>
                    <a:pt x="1102" y="2911"/>
                  </a:lnTo>
                  <a:lnTo>
                    <a:pt x="1027" y="2899"/>
                  </a:lnTo>
                  <a:lnTo>
                    <a:pt x="957" y="2887"/>
                  </a:lnTo>
                  <a:lnTo>
                    <a:pt x="891" y="2872"/>
                  </a:lnTo>
                  <a:lnTo>
                    <a:pt x="831" y="2857"/>
                  </a:lnTo>
                  <a:lnTo>
                    <a:pt x="777" y="2840"/>
                  </a:lnTo>
                  <a:lnTo>
                    <a:pt x="727" y="2820"/>
                  </a:lnTo>
                  <a:lnTo>
                    <a:pt x="684" y="2801"/>
                  </a:lnTo>
                  <a:lnTo>
                    <a:pt x="648" y="2781"/>
                  </a:lnTo>
                  <a:lnTo>
                    <a:pt x="618" y="2759"/>
                  </a:lnTo>
                  <a:lnTo>
                    <a:pt x="595" y="2737"/>
                  </a:lnTo>
                  <a:lnTo>
                    <a:pt x="579" y="2713"/>
                  </a:lnTo>
                  <a:lnTo>
                    <a:pt x="571" y="2694"/>
                  </a:lnTo>
                  <a:lnTo>
                    <a:pt x="568" y="2674"/>
                  </a:lnTo>
                  <a:lnTo>
                    <a:pt x="569" y="2654"/>
                  </a:lnTo>
                  <a:lnTo>
                    <a:pt x="573" y="2634"/>
                  </a:lnTo>
                  <a:lnTo>
                    <a:pt x="583" y="2615"/>
                  </a:lnTo>
                  <a:lnTo>
                    <a:pt x="598" y="2596"/>
                  </a:lnTo>
                  <a:lnTo>
                    <a:pt x="620" y="2579"/>
                  </a:lnTo>
                  <a:lnTo>
                    <a:pt x="645" y="2564"/>
                  </a:lnTo>
                  <a:lnTo>
                    <a:pt x="676" y="2550"/>
                  </a:lnTo>
                  <a:lnTo>
                    <a:pt x="710" y="2538"/>
                  </a:lnTo>
                  <a:lnTo>
                    <a:pt x="748" y="2528"/>
                  </a:lnTo>
                  <a:lnTo>
                    <a:pt x="788" y="2520"/>
                  </a:lnTo>
                  <a:lnTo>
                    <a:pt x="833" y="2514"/>
                  </a:lnTo>
                  <a:lnTo>
                    <a:pt x="879" y="2508"/>
                  </a:lnTo>
                  <a:lnTo>
                    <a:pt x="927" y="2504"/>
                  </a:lnTo>
                  <a:lnTo>
                    <a:pt x="976" y="2502"/>
                  </a:lnTo>
                  <a:lnTo>
                    <a:pt x="1027" y="2500"/>
                  </a:lnTo>
                  <a:lnTo>
                    <a:pt x="1079" y="2499"/>
                  </a:lnTo>
                  <a:lnTo>
                    <a:pt x="1130" y="2499"/>
                  </a:lnTo>
                  <a:lnTo>
                    <a:pt x="1182" y="2500"/>
                  </a:lnTo>
                  <a:lnTo>
                    <a:pt x="1233" y="2501"/>
                  </a:lnTo>
                  <a:lnTo>
                    <a:pt x="1283" y="2503"/>
                  </a:lnTo>
                  <a:lnTo>
                    <a:pt x="1368" y="2506"/>
                  </a:lnTo>
                  <a:lnTo>
                    <a:pt x="1448" y="2508"/>
                  </a:lnTo>
                  <a:lnTo>
                    <a:pt x="1523" y="2508"/>
                  </a:lnTo>
                  <a:lnTo>
                    <a:pt x="1591" y="2508"/>
                  </a:lnTo>
                  <a:lnTo>
                    <a:pt x="1654" y="2506"/>
                  </a:lnTo>
                  <a:lnTo>
                    <a:pt x="1712" y="2503"/>
                  </a:lnTo>
                  <a:lnTo>
                    <a:pt x="1765" y="2499"/>
                  </a:lnTo>
                  <a:lnTo>
                    <a:pt x="1812" y="2494"/>
                  </a:lnTo>
                  <a:lnTo>
                    <a:pt x="1856" y="2489"/>
                  </a:lnTo>
                  <a:lnTo>
                    <a:pt x="1894" y="2482"/>
                  </a:lnTo>
                  <a:lnTo>
                    <a:pt x="1929" y="2476"/>
                  </a:lnTo>
                  <a:lnTo>
                    <a:pt x="1959" y="2470"/>
                  </a:lnTo>
                  <a:lnTo>
                    <a:pt x="1985" y="2462"/>
                  </a:lnTo>
                  <a:lnTo>
                    <a:pt x="2008" y="2456"/>
                  </a:lnTo>
                  <a:lnTo>
                    <a:pt x="2027" y="2448"/>
                  </a:lnTo>
                  <a:lnTo>
                    <a:pt x="2043" y="2442"/>
                  </a:lnTo>
                  <a:lnTo>
                    <a:pt x="2054" y="2435"/>
                  </a:lnTo>
                  <a:lnTo>
                    <a:pt x="2064" y="2429"/>
                  </a:lnTo>
                  <a:lnTo>
                    <a:pt x="2070" y="2424"/>
                  </a:lnTo>
                  <a:lnTo>
                    <a:pt x="2064" y="2418"/>
                  </a:lnTo>
                  <a:lnTo>
                    <a:pt x="2053" y="2411"/>
                  </a:lnTo>
                  <a:lnTo>
                    <a:pt x="2040" y="2402"/>
                  </a:lnTo>
                  <a:lnTo>
                    <a:pt x="2020" y="2393"/>
                  </a:lnTo>
                  <a:lnTo>
                    <a:pt x="1997" y="2383"/>
                  </a:lnTo>
                  <a:lnTo>
                    <a:pt x="1968" y="2373"/>
                  </a:lnTo>
                  <a:lnTo>
                    <a:pt x="1934" y="2364"/>
                  </a:lnTo>
                  <a:lnTo>
                    <a:pt x="1894" y="2355"/>
                  </a:lnTo>
                  <a:lnTo>
                    <a:pt x="1847" y="2347"/>
                  </a:lnTo>
                  <a:lnTo>
                    <a:pt x="1794" y="2339"/>
                  </a:lnTo>
                  <a:lnTo>
                    <a:pt x="1748" y="2332"/>
                  </a:lnTo>
                  <a:lnTo>
                    <a:pt x="1703" y="2320"/>
                  </a:lnTo>
                  <a:lnTo>
                    <a:pt x="1661" y="2304"/>
                  </a:lnTo>
                  <a:lnTo>
                    <a:pt x="1621" y="2284"/>
                  </a:lnTo>
                  <a:lnTo>
                    <a:pt x="1585" y="2260"/>
                  </a:lnTo>
                  <a:lnTo>
                    <a:pt x="1552" y="2232"/>
                  </a:lnTo>
                  <a:lnTo>
                    <a:pt x="1522" y="2200"/>
                  </a:lnTo>
                  <a:lnTo>
                    <a:pt x="1495" y="2165"/>
                  </a:lnTo>
                  <a:lnTo>
                    <a:pt x="1471" y="2125"/>
                  </a:lnTo>
                  <a:lnTo>
                    <a:pt x="1451" y="2083"/>
                  </a:lnTo>
                  <a:lnTo>
                    <a:pt x="1433" y="2035"/>
                  </a:lnTo>
                  <a:lnTo>
                    <a:pt x="1419" y="1983"/>
                  </a:lnTo>
                  <a:lnTo>
                    <a:pt x="1409" y="1930"/>
                  </a:lnTo>
                  <a:lnTo>
                    <a:pt x="1404" y="1875"/>
                  </a:lnTo>
                  <a:lnTo>
                    <a:pt x="1403" y="1820"/>
                  </a:lnTo>
                  <a:lnTo>
                    <a:pt x="1406" y="1762"/>
                  </a:lnTo>
                  <a:lnTo>
                    <a:pt x="1412" y="1705"/>
                  </a:lnTo>
                  <a:lnTo>
                    <a:pt x="1356" y="1707"/>
                  </a:lnTo>
                  <a:lnTo>
                    <a:pt x="1299" y="1708"/>
                  </a:lnTo>
                  <a:lnTo>
                    <a:pt x="1240" y="1707"/>
                  </a:lnTo>
                  <a:lnTo>
                    <a:pt x="1183" y="1705"/>
                  </a:lnTo>
                  <a:lnTo>
                    <a:pt x="1185" y="1750"/>
                  </a:lnTo>
                  <a:lnTo>
                    <a:pt x="1183" y="1813"/>
                  </a:lnTo>
                  <a:lnTo>
                    <a:pt x="1178" y="1873"/>
                  </a:lnTo>
                  <a:lnTo>
                    <a:pt x="1168" y="1931"/>
                  </a:lnTo>
                  <a:lnTo>
                    <a:pt x="1154" y="1984"/>
                  </a:lnTo>
                  <a:lnTo>
                    <a:pt x="1138" y="2035"/>
                  </a:lnTo>
                  <a:lnTo>
                    <a:pt x="1117" y="2082"/>
                  </a:lnTo>
                  <a:lnTo>
                    <a:pt x="1093" y="2125"/>
                  </a:lnTo>
                  <a:lnTo>
                    <a:pt x="1066" y="2165"/>
                  </a:lnTo>
                  <a:lnTo>
                    <a:pt x="1036" y="2200"/>
                  </a:lnTo>
                  <a:lnTo>
                    <a:pt x="1003" y="2231"/>
                  </a:lnTo>
                  <a:lnTo>
                    <a:pt x="967" y="2258"/>
                  </a:lnTo>
                  <a:lnTo>
                    <a:pt x="927" y="2279"/>
                  </a:lnTo>
                  <a:lnTo>
                    <a:pt x="886" y="2298"/>
                  </a:lnTo>
                  <a:lnTo>
                    <a:pt x="841" y="2309"/>
                  </a:lnTo>
                  <a:lnTo>
                    <a:pt x="795" y="2317"/>
                  </a:lnTo>
                  <a:lnTo>
                    <a:pt x="736" y="2319"/>
                  </a:lnTo>
                  <a:lnTo>
                    <a:pt x="679" y="2316"/>
                  </a:lnTo>
                  <a:lnTo>
                    <a:pt x="623" y="2307"/>
                  </a:lnTo>
                  <a:lnTo>
                    <a:pt x="568" y="2292"/>
                  </a:lnTo>
                  <a:lnTo>
                    <a:pt x="512" y="2272"/>
                  </a:lnTo>
                  <a:lnTo>
                    <a:pt x="459" y="2247"/>
                  </a:lnTo>
                  <a:lnTo>
                    <a:pt x="408" y="2216"/>
                  </a:lnTo>
                  <a:lnTo>
                    <a:pt x="360" y="2181"/>
                  </a:lnTo>
                  <a:lnTo>
                    <a:pt x="312" y="2140"/>
                  </a:lnTo>
                  <a:lnTo>
                    <a:pt x="267" y="2094"/>
                  </a:lnTo>
                  <a:lnTo>
                    <a:pt x="225" y="2045"/>
                  </a:lnTo>
                  <a:lnTo>
                    <a:pt x="186" y="1991"/>
                  </a:lnTo>
                  <a:lnTo>
                    <a:pt x="149" y="1932"/>
                  </a:lnTo>
                  <a:lnTo>
                    <a:pt x="116" y="1870"/>
                  </a:lnTo>
                  <a:lnTo>
                    <a:pt x="91" y="1816"/>
                  </a:lnTo>
                  <a:lnTo>
                    <a:pt x="70" y="1761"/>
                  </a:lnTo>
                  <a:lnTo>
                    <a:pt x="51" y="1702"/>
                  </a:lnTo>
                  <a:lnTo>
                    <a:pt x="34" y="1640"/>
                  </a:lnTo>
                  <a:lnTo>
                    <a:pt x="20" y="1576"/>
                  </a:lnTo>
                  <a:lnTo>
                    <a:pt x="11" y="1510"/>
                  </a:lnTo>
                  <a:lnTo>
                    <a:pt x="3" y="1441"/>
                  </a:lnTo>
                  <a:lnTo>
                    <a:pt x="0" y="1370"/>
                  </a:lnTo>
                  <a:lnTo>
                    <a:pt x="1" y="1298"/>
                  </a:lnTo>
                  <a:lnTo>
                    <a:pt x="6" y="1224"/>
                  </a:lnTo>
                  <a:lnTo>
                    <a:pt x="16" y="1148"/>
                  </a:lnTo>
                  <a:lnTo>
                    <a:pt x="30" y="1072"/>
                  </a:lnTo>
                  <a:lnTo>
                    <a:pt x="49" y="995"/>
                  </a:lnTo>
                  <a:lnTo>
                    <a:pt x="73" y="917"/>
                  </a:lnTo>
                  <a:lnTo>
                    <a:pt x="102" y="839"/>
                  </a:lnTo>
                  <a:lnTo>
                    <a:pt x="138" y="761"/>
                  </a:lnTo>
                  <a:lnTo>
                    <a:pt x="178" y="682"/>
                  </a:lnTo>
                  <a:lnTo>
                    <a:pt x="226" y="604"/>
                  </a:lnTo>
                  <a:lnTo>
                    <a:pt x="279" y="526"/>
                  </a:lnTo>
                  <a:lnTo>
                    <a:pt x="340" y="449"/>
                  </a:lnTo>
                  <a:lnTo>
                    <a:pt x="406" y="372"/>
                  </a:lnTo>
                  <a:lnTo>
                    <a:pt x="466" y="313"/>
                  </a:lnTo>
                  <a:lnTo>
                    <a:pt x="526" y="260"/>
                  </a:lnTo>
                  <a:lnTo>
                    <a:pt x="590" y="211"/>
                  </a:lnTo>
                  <a:lnTo>
                    <a:pt x="655" y="168"/>
                  </a:lnTo>
                  <a:lnTo>
                    <a:pt x="720" y="130"/>
                  </a:lnTo>
                  <a:lnTo>
                    <a:pt x="788" y="97"/>
                  </a:lnTo>
                  <a:lnTo>
                    <a:pt x="857" y="70"/>
                  </a:lnTo>
                  <a:lnTo>
                    <a:pt x="927" y="47"/>
                  </a:lnTo>
                  <a:lnTo>
                    <a:pt x="998" y="29"/>
                  </a:lnTo>
                  <a:lnTo>
                    <a:pt x="1070" y="15"/>
                  </a:lnTo>
                  <a:lnTo>
                    <a:pt x="1142" y="5"/>
                  </a:lnTo>
                  <a:lnTo>
                    <a:pt x="1214" y="0"/>
                  </a:lnTo>
                  <a:lnTo>
                    <a:pt x="1286" y="0"/>
                  </a:lnTo>
                  <a:close/>
                </a:path>
              </a:pathLst>
            </a:custGeom>
            <a:solidFill>
              <a:schemeClr val="bg1"/>
            </a:solidFill>
            <a:ln w="0">
              <a:noFill/>
              <a:prstDash val="solid"/>
              <a:round/>
            </a:ln>
            <a:effec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50" name="Freeform 36">
              <a:extLst>
                <a:ext uri="{FF2B5EF4-FFF2-40B4-BE49-F238E27FC236}">
                  <a16:creationId xmlns:a16="http://schemas.microsoft.com/office/drawing/2014/main" id="{1671983F-A39A-D563-DE55-7AE88FD22956}"/>
                </a:ext>
              </a:extLst>
            </p:cNvPr>
            <p:cNvSpPr/>
            <p:nvPr/>
          </p:nvSpPr>
          <p:spPr bwMode="auto">
            <a:xfrm rot="16669301">
              <a:off x="6131893" y="3804455"/>
              <a:ext cx="330184" cy="741896"/>
            </a:xfrm>
            <a:custGeom>
              <a:avLst/>
              <a:gdLst>
                <a:gd name="T0" fmla="*/ 183 w 199"/>
                <a:gd name="T1" fmla="*/ 308 h 369"/>
                <a:gd name="T2" fmla="*/ 169 w 199"/>
                <a:gd name="T3" fmla="*/ 334 h 369"/>
                <a:gd name="T4" fmla="*/ 15 w 199"/>
                <a:gd name="T5" fmla="*/ 5 h 369"/>
                <a:gd name="T6" fmla="*/ 6 w 199"/>
                <a:gd name="T7" fmla="*/ 14 h 369"/>
                <a:gd name="T8" fmla="*/ 158 w 199"/>
                <a:gd name="T9" fmla="*/ 348 h 369"/>
                <a:gd name="T10" fmla="*/ 128 w 199"/>
                <a:gd name="T11" fmla="*/ 330 h 369"/>
                <a:gd name="T12" fmla="*/ 118 w 199"/>
                <a:gd name="T13" fmla="*/ 338 h 369"/>
                <a:gd name="T14" fmla="*/ 155 w 199"/>
                <a:gd name="T15" fmla="*/ 367 h 369"/>
                <a:gd name="T16" fmla="*/ 163 w 199"/>
                <a:gd name="T17" fmla="*/ 366 h 369"/>
                <a:gd name="T18" fmla="*/ 165 w 199"/>
                <a:gd name="T19" fmla="*/ 364 h 369"/>
                <a:gd name="T20" fmla="*/ 172 w 199"/>
                <a:gd name="T21" fmla="*/ 357 h 369"/>
                <a:gd name="T22" fmla="*/ 172 w 199"/>
                <a:gd name="T23" fmla="*/ 354 h 369"/>
                <a:gd name="T24" fmla="*/ 195 w 199"/>
                <a:gd name="T25" fmla="*/ 314 h 369"/>
                <a:gd name="T26" fmla="*/ 183 w 199"/>
                <a:gd name="T27" fmla="*/ 30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369">
                  <a:moveTo>
                    <a:pt x="183" y="308"/>
                  </a:moveTo>
                  <a:cubicBezTo>
                    <a:pt x="179" y="316"/>
                    <a:pt x="174" y="325"/>
                    <a:pt x="169" y="334"/>
                  </a:cubicBezTo>
                  <a:cubicBezTo>
                    <a:pt x="151" y="216"/>
                    <a:pt x="118" y="82"/>
                    <a:pt x="15" y="5"/>
                  </a:cubicBezTo>
                  <a:cubicBezTo>
                    <a:pt x="8" y="0"/>
                    <a:pt x="0" y="9"/>
                    <a:pt x="6" y="14"/>
                  </a:cubicBezTo>
                  <a:cubicBezTo>
                    <a:pt x="110" y="92"/>
                    <a:pt x="141" y="230"/>
                    <a:pt x="158" y="348"/>
                  </a:cubicBezTo>
                  <a:cubicBezTo>
                    <a:pt x="147" y="343"/>
                    <a:pt x="137" y="337"/>
                    <a:pt x="128" y="330"/>
                  </a:cubicBezTo>
                  <a:cubicBezTo>
                    <a:pt x="122" y="325"/>
                    <a:pt x="113" y="331"/>
                    <a:pt x="118" y="338"/>
                  </a:cubicBezTo>
                  <a:cubicBezTo>
                    <a:pt x="127" y="349"/>
                    <a:pt x="141" y="362"/>
                    <a:pt x="155" y="367"/>
                  </a:cubicBezTo>
                  <a:cubicBezTo>
                    <a:pt x="158" y="368"/>
                    <a:pt x="161" y="369"/>
                    <a:pt x="163" y="366"/>
                  </a:cubicBezTo>
                  <a:cubicBezTo>
                    <a:pt x="164" y="365"/>
                    <a:pt x="164" y="364"/>
                    <a:pt x="165" y="364"/>
                  </a:cubicBezTo>
                  <a:cubicBezTo>
                    <a:pt x="169" y="364"/>
                    <a:pt x="173" y="361"/>
                    <a:pt x="172" y="357"/>
                  </a:cubicBezTo>
                  <a:cubicBezTo>
                    <a:pt x="172" y="356"/>
                    <a:pt x="172" y="355"/>
                    <a:pt x="172" y="354"/>
                  </a:cubicBezTo>
                  <a:cubicBezTo>
                    <a:pt x="180" y="341"/>
                    <a:pt x="188" y="327"/>
                    <a:pt x="195" y="314"/>
                  </a:cubicBezTo>
                  <a:cubicBezTo>
                    <a:pt x="199" y="307"/>
                    <a:pt x="187" y="301"/>
                    <a:pt x="183" y="308"/>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51" name="Freeform 36">
              <a:extLst>
                <a:ext uri="{FF2B5EF4-FFF2-40B4-BE49-F238E27FC236}">
                  <a16:creationId xmlns:a16="http://schemas.microsoft.com/office/drawing/2014/main" id="{9E9F599A-0D56-CBC9-3A88-80BDCB577436}"/>
                </a:ext>
              </a:extLst>
            </p:cNvPr>
            <p:cNvSpPr/>
            <p:nvPr/>
          </p:nvSpPr>
          <p:spPr bwMode="auto">
            <a:xfrm rot="16669301">
              <a:off x="6537487" y="2980764"/>
              <a:ext cx="622275" cy="1072645"/>
            </a:xfrm>
            <a:custGeom>
              <a:avLst/>
              <a:gdLst>
                <a:gd name="T0" fmla="*/ 183 w 199"/>
                <a:gd name="T1" fmla="*/ 308 h 369"/>
                <a:gd name="T2" fmla="*/ 169 w 199"/>
                <a:gd name="T3" fmla="*/ 334 h 369"/>
                <a:gd name="T4" fmla="*/ 15 w 199"/>
                <a:gd name="T5" fmla="*/ 5 h 369"/>
                <a:gd name="T6" fmla="*/ 6 w 199"/>
                <a:gd name="T7" fmla="*/ 14 h 369"/>
                <a:gd name="T8" fmla="*/ 158 w 199"/>
                <a:gd name="T9" fmla="*/ 348 h 369"/>
                <a:gd name="T10" fmla="*/ 128 w 199"/>
                <a:gd name="T11" fmla="*/ 330 h 369"/>
                <a:gd name="T12" fmla="*/ 118 w 199"/>
                <a:gd name="T13" fmla="*/ 338 h 369"/>
                <a:gd name="T14" fmla="*/ 155 w 199"/>
                <a:gd name="T15" fmla="*/ 367 h 369"/>
                <a:gd name="T16" fmla="*/ 163 w 199"/>
                <a:gd name="T17" fmla="*/ 366 h 369"/>
                <a:gd name="T18" fmla="*/ 165 w 199"/>
                <a:gd name="T19" fmla="*/ 364 h 369"/>
                <a:gd name="T20" fmla="*/ 172 w 199"/>
                <a:gd name="T21" fmla="*/ 357 h 369"/>
                <a:gd name="T22" fmla="*/ 172 w 199"/>
                <a:gd name="T23" fmla="*/ 354 h 369"/>
                <a:gd name="T24" fmla="*/ 195 w 199"/>
                <a:gd name="T25" fmla="*/ 314 h 369"/>
                <a:gd name="T26" fmla="*/ 183 w 199"/>
                <a:gd name="T27" fmla="*/ 30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369">
                  <a:moveTo>
                    <a:pt x="183" y="308"/>
                  </a:moveTo>
                  <a:cubicBezTo>
                    <a:pt x="179" y="316"/>
                    <a:pt x="174" y="325"/>
                    <a:pt x="169" y="334"/>
                  </a:cubicBezTo>
                  <a:cubicBezTo>
                    <a:pt x="151" y="216"/>
                    <a:pt x="118" y="82"/>
                    <a:pt x="15" y="5"/>
                  </a:cubicBezTo>
                  <a:cubicBezTo>
                    <a:pt x="8" y="0"/>
                    <a:pt x="0" y="9"/>
                    <a:pt x="6" y="14"/>
                  </a:cubicBezTo>
                  <a:cubicBezTo>
                    <a:pt x="110" y="92"/>
                    <a:pt x="141" y="230"/>
                    <a:pt x="158" y="348"/>
                  </a:cubicBezTo>
                  <a:cubicBezTo>
                    <a:pt x="147" y="343"/>
                    <a:pt x="137" y="337"/>
                    <a:pt x="128" y="330"/>
                  </a:cubicBezTo>
                  <a:cubicBezTo>
                    <a:pt x="122" y="325"/>
                    <a:pt x="113" y="331"/>
                    <a:pt x="118" y="338"/>
                  </a:cubicBezTo>
                  <a:cubicBezTo>
                    <a:pt x="127" y="349"/>
                    <a:pt x="141" y="362"/>
                    <a:pt x="155" y="367"/>
                  </a:cubicBezTo>
                  <a:cubicBezTo>
                    <a:pt x="158" y="368"/>
                    <a:pt x="161" y="369"/>
                    <a:pt x="163" y="366"/>
                  </a:cubicBezTo>
                  <a:cubicBezTo>
                    <a:pt x="164" y="365"/>
                    <a:pt x="164" y="364"/>
                    <a:pt x="165" y="364"/>
                  </a:cubicBezTo>
                  <a:cubicBezTo>
                    <a:pt x="169" y="364"/>
                    <a:pt x="173" y="361"/>
                    <a:pt x="172" y="357"/>
                  </a:cubicBezTo>
                  <a:cubicBezTo>
                    <a:pt x="172" y="356"/>
                    <a:pt x="172" y="355"/>
                    <a:pt x="172" y="354"/>
                  </a:cubicBezTo>
                  <a:cubicBezTo>
                    <a:pt x="180" y="341"/>
                    <a:pt x="188" y="327"/>
                    <a:pt x="195" y="314"/>
                  </a:cubicBezTo>
                  <a:cubicBezTo>
                    <a:pt x="199" y="307"/>
                    <a:pt x="187" y="301"/>
                    <a:pt x="183" y="308"/>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nvGrpSpPr>
            <p:cNvPr id="52" name="Group 51">
              <a:extLst>
                <a:ext uri="{FF2B5EF4-FFF2-40B4-BE49-F238E27FC236}">
                  <a16:creationId xmlns:a16="http://schemas.microsoft.com/office/drawing/2014/main" id="{4E45EBC9-F376-7E76-7F1D-E63F18DC97DA}"/>
                </a:ext>
              </a:extLst>
            </p:cNvPr>
            <p:cNvGrpSpPr/>
            <p:nvPr/>
          </p:nvGrpSpPr>
          <p:grpSpPr>
            <a:xfrm rot="20635355">
              <a:off x="1785144" y="4121133"/>
              <a:ext cx="1607485" cy="835092"/>
              <a:chOff x="6633870" y="3169154"/>
              <a:chExt cx="1391161" cy="722711"/>
            </a:xfrm>
          </p:grpSpPr>
          <p:grpSp>
            <p:nvGrpSpPr>
              <p:cNvPr id="53" name="Group 52">
                <a:extLst>
                  <a:ext uri="{FF2B5EF4-FFF2-40B4-BE49-F238E27FC236}">
                    <a16:creationId xmlns:a16="http://schemas.microsoft.com/office/drawing/2014/main" id="{EA686B0D-124B-6E00-09B1-FEB70A84E182}"/>
                  </a:ext>
                </a:extLst>
              </p:cNvPr>
              <p:cNvGrpSpPr/>
              <p:nvPr/>
            </p:nvGrpSpPr>
            <p:grpSpPr>
              <a:xfrm>
                <a:off x="6633870" y="3169154"/>
                <a:ext cx="1391161" cy="722711"/>
                <a:chOff x="5263104" y="2259516"/>
                <a:chExt cx="1391161" cy="722711"/>
              </a:xfrm>
              <a:solidFill>
                <a:schemeClr val="accent2"/>
              </a:solidFill>
            </p:grpSpPr>
            <p:sp>
              <p:nvSpPr>
                <p:cNvPr id="55" name="Freeform 13">
                  <a:extLst>
                    <a:ext uri="{FF2B5EF4-FFF2-40B4-BE49-F238E27FC236}">
                      <a16:creationId xmlns:a16="http://schemas.microsoft.com/office/drawing/2014/main" id="{9C187225-979E-A240-E06B-DE3B102C3C14}"/>
                    </a:ext>
                  </a:extLst>
                </p:cNvPr>
                <p:cNvSpPr/>
                <p:nvPr/>
              </p:nvSpPr>
              <p:spPr bwMode="auto">
                <a:xfrm>
                  <a:off x="5263104" y="2259516"/>
                  <a:ext cx="1391161" cy="722711"/>
                </a:xfrm>
                <a:custGeom>
                  <a:avLst/>
                  <a:gdLst>
                    <a:gd name="T0" fmla="*/ 792 w 795"/>
                    <a:gd name="T1" fmla="*/ 252 h 393"/>
                    <a:gd name="T2" fmla="*/ 769 w 795"/>
                    <a:gd name="T3" fmla="*/ 245 h 393"/>
                    <a:gd name="T4" fmla="*/ 576 w 795"/>
                    <a:gd name="T5" fmla="*/ 362 h 393"/>
                    <a:gd name="T6" fmla="*/ 254 w 795"/>
                    <a:gd name="T7" fmla="*/ 326 h 393"/>
                    <a:gd name="T8" fmla="*/ 118 w 795"/>
                    <a:gd name="T9" fmla="*/ 264 h 393"/>
                    <a:gd name="T10" fmla="*/ 38 w 795"/>
                    <a:gd name="T11" fmla="*/ 181 h 393"/>
                    <a:gd name="T12" fmla="*/ 68 w 795"/>
                    <a:gd name="T13" fmla="*/ 64 h 393"/>
                    <a:gd name="T14" fmla="*/ 239 w 795"/>
                    <a:gd name="T15" fmla="*/ 25 h 393"/>
                    <a:gd name="T16" fmla="*/ 472 w 795"/>
                    <a:gd name="T17" fmla="*/ 52 h 393"/>
                    <a:gd name="T18" fmla="*/ 765 w 795"/>
                    <a:gd name="T19" fmla="*/ 186 h 393"/>
                    <a:gd name="T20" fmla="*/ 778 w 795"/>
                    <a:gd name="T21" fmla="*/ 166 h 393"/>
                    <a:gd name="T22" fmla="*/ 503 w 795"/>
                    <a:gd name="T23" fmla="*/ 36 h 393"/>
                    <a:gd name="T24" fmla="*/ 267 w 795"/>
                    <a:gd name="T25" fmla="*/ 1 h 393"/>
                    <a:gd name="T26" fmla="*/ 5 w 795"/>
                    <a:gd name="T27" fmla="*/ 143 h 393"/>
                    <a:gd name="T28" fmla="*/ 159 w 795"/>
                    <a:gd name="T29" fmla="*/ 314 h 393"/>
                    <a:gd name="T30" fmla="*/ 474 w 795"/>
                    <a:gd name="T31" fmla="*/ 389 h 393"/>
                    <a:gd name="T32" fmla="*/ 792 w 795"/>
                    <a:gd name="T33" fmla="*/ 25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5" h="393">
                      <a:moveTo>
                        <a:pt x="792" y="252"/>
                      </a:moveTo>
                      <a:cubicBezTo>
                        <a:pt x="795" y="237"/>
                        <a:pt x="773" y="230"/>
                        <a:pt x="769" y="245"/>
                      </a:cubicBezTo>
                      <a:cubicBezTo>
                        <a:pt x="749" y="328"/>
                        <a:pt x="650" y="353"/>
                        <a:pt x="576" y="362"/>
                      </a:cubicBezTo>
                      <a:cubicBezTo>
                        <a:pt x="469" y="375"/>
                        <a:pt x="356" y="358"/>
                        <a:pt x="254" y="326"/>
                      </a:cubicBezTo>
                      <a:cubicBezTo>
                        <a:pt x="206" y="311"/>
                        <a:pt x="160" y="291"/>
                        <a:pt x="118" y="264"/>
                      </a:cubicBezTo>
                      <a:cubicBezTo>
                        <a:pt x="85" y="243"/>
                        <a:pt x="54" y="216"/>
                        <a:pt x="38" y="181"/>
                      </a:cubicBezTo>
                      <a:cubicBezTo>
                        <a:pt x="18" y="139"/>
                        <a:pt x="30" y="90"/>
                        <a:pt x="68" y="64"/>
                      </a:cubicBezTo>
                      <a:cubicBezTo>
                        <a:pt x="116" y="31"/>
                        <a:pt x="182" y="26"/>
                        <a:pt x="239" y="25"/>
                      </a:cubicBezTo>
                      <a:cubicBezTo>
                        <a:pt x="317" y="23"/>
                        <a:pt x="396" y="32"/>
                        <a:pt x="472" y="52"/>
                      </a:cubicBezTo>
                      <a:cubicBezTo>
                        <a:pt x="577" y="79"/>
                        <a:pt x="674" y="129"/>
                        <a:pt x="765" y="186"/>
                      </a:cubicBezTo>
                      <a:cubicBezTo>
                        <a:pt x="778" y="194"/>
                        <a:pt x="791" y="175"/>
                        <a:pt x="778" y="166"/>
                      </a:cubicBezTo>
                      <a:cubicBezTo>
                        <a:pt x="692" y="112"/>
                        <a:pt x="601" y="65"/>
                        <a:pt x="503" y="36"/>
                      </a:cubicBezTo>
                      <a:cubicBezTo>
                        <a:pt x="426" y="13"/>
                        <a:pt x="347" y="2"/>
                        <a:pt x="267" y="1"/>
                      </a:cubicBezTo>
                      <a:cubicBezTo>
                        <a:pt x="173" y="0"/>
                        <a:pt x="0" y="13"/>
                        <a:pt x="5" y="143"/>
                      </a:cubicBezTo>
                      <a:cubicBezTo>
                        <a:pt x="8" y="227"/>
                        <a:pt x="92" y="282"/>
                        <a:pt x="159" y="314"/>
                      </a:cubicBezTo>
                      <a:cubicBezTo>
                        <a:pt x="257" y="361"/>
                        <a:pt x="367" y="384"/>
                        <a:pt x="474" y="389"/>
                      </a:cubicBezTo>
                      <a:cubicBezTo>
                        <a:pt x="580" y="393"/>
                        <a:pt x="760" y="380"/>
                        <a:pt x="792"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56" name="Freeform 14">
                  <a:extLst>
                    <a:ext uri="{FF2B5EF4-FFF2-40B4-BE49-F238E27FC236}">
                      <a16:creationId xmlns:a16="http://schemas.microsoft.com/office/drawing/2014/main" id="{8542C9EA-C417-3184-C908-476EE44077A3}"/>
                    </a:ext>
                  </a:extLst>
                </p:cNvPr>
                <p:cNvSpPr/>
                <p:nvPr/>
              </p:nvSpPr>
              <p:spPr bwMode="auto">
                <a:xfrm>
                  <a:off x="5647835" y="2795845"/>
                  <a:ext cx="444500" cy="101600"/>
                </a:xfrm>
                <a:custGeom>
                  <a:avLst/>
                  <a:gdLst>
                    <a:gd name="T0" fmla="*/ 300 w 309"/>
                    <a:gd name="T1" fmla="*/ 55 h 71"/>
                    <a:gd name="T2" fmla="*/ 10 w 309"/>
                    <a:gd name="T3" fmla="*/ 1 h 71"/>
                    <a:gd name="T4" fmla="*/ 9 w 309"/>
                    <a:gd name="T5" fmla="*/ 15 h 71"/>
                    <a:gd name="T6" fmla="*/ 299 w 309"/>
                    <a:gd name="T7" fmla="*/ 69 h 71"/>
                    <a:gd name="T8" fmla="*/ 300 w 309"/>
                    <a:gd name="T9" fmla="*/ 55 h 71"/>
                  </a:gdLst>
                  <a:ahLst/>
                  <a:cxnLst>
                    <a:cxn ang="0">
                      <a:pos x="T0" y="T1"/>
                    </a:cxn>
                    <a:cxn ang="0">
                      <a:pos x="T2" y="T3"/>
                    </a:cxn>
                    <a:cxn ang="0">
                      <a:pos x="T4" y="T5"/>
                    </a:cxn>
                    <a:cxn ang="0">
                      <a:pos x="T6" y="T7"/>
                    </a:cxn>
                    <a:cxn ang="0">
                      <a:pos x="T8" y="T9"/>
                    </a:cxn>
                  </a:cxnLst>
                  <a:rect l="0" t="0" r="r" b="b"/>
                  <a:pathLst>
                    <a:path w="309" h="71">
                      <a:moveTo>
                        <a:pt x="300" y="55"/>
                      </a:moveTo>
                      <a:cubicBezTo>
                        <a:pt x="202" y="43"/>
                        <a:pt x="107" y="14"/>
                        <a:pt x="10" y="1"/>
                      </a:cubicBezTo>
                      <a:cubicBezTo>
                        <a:pt x="1" y="0"/>
                        <a:pt x="0" y="14"/>
                        <a:pt x="9" y="15"/>
                      </a:cubicBezTo>
                      <a:cubicBezTo>
                        <a:pt x="107" y="28"/>
                        <a:pt x="201" y="57"/>
                        <a:pt x="299" y="69"/>
                      </a:cubicBezTo>
                      <a:cubicBezTo>
                        <a:pt x="308" y="71"/>
                        <a:pt x="309" y="56"/>
                        <a:pt x="30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54" name="Rectangle 53">
                <a:extLst>
                  <a:ext uri="{FF2B5EF4-FFF2-40B4-BE49-F238E27FC236}">
                    <a16:creationId xmlns:a16="http://schemas.microsoft.com/office/drawing/2014/main" id="{FB0ED4A9-E7EA-297F-97DB-4C460B5ED2CE}"/>
                  </a:ext>
                </a:extLst>
              </p:cNvPr>
              <p:cNvSpPr/>
              <p:nvPr/>
            </p:nvSpPr>
            <p:spPr>
              <a:xfrm rot="1188066" flipH="1">
                <a:off x="6753920" y="3337383"/>
                <a:ext cx="1188997" cy="392955"/>
              </a:xfrm>
              <a:prstGeom prst="rect">
                <a:avLst/>
              </a:prstGeom>
            </p:spPr>
            <p:txBody>
              <a:bodyPr wrap="square" lIns="0" tIns="0" rIns="0" bIns="0" anchor="ctr">
                <a:spAutoFit/>
              </a:bodyPr>
              <a:lstStyle/>
              <a:p>
                <a:pPr algn="ctr"/>
                <a:r>
                  <a:rPr lang="en-US" sz="1200" dirty="0">
                    <a:solidFill>
                      <a:schemeClr val="tx1">
                        <a:lumMod val="75000"/>
                        <a:lumOff val="25000"/>
                      </a:schemeClr>
                    </a:solidFill>
                  </a:rPr>
                  <a:t>General Fund Revenue Collection</a:t>
                </a:r>
              </a:p>
              <a:p>
                <a:pPr algn="ctr"/>
                <a:r>
                  <a:rPr lang="en-US" sz="1200" dirty="0">
                    <a:solidFill>
                      <a:schemeClr val="tx1">
                        <a:lumMod val="75000"/>
                        <a:lumOff val="25000"/>
                      </a:schemeClr>
                    </a:solidFill>
                  </a:rPr>
                  <a:t> reached 45%</a:t>
                </a:r>
              </a:p>
            </p:txBody>
          </p:sp>
        </p:grpSp>
        <p:grpSp>
          <p:nvGrpSpPr>
            <p:cNvPr id="57" name="Group 56">
              <a:extLst>
                <a:ext uri="{FF2B5EF4-FFF2-40B4-BE49-F238E27FC236}">
                  <a16:creationId xmlns:a16="http://schemas.microsoft.com/office/drawing/2014/main" id="{CB48D4FB-2773-01C5-1D28-27D6941B0CB2}"/>
                </a:ext>
              </a:extLst>
            </p:cNvPr>
            <p:cNvGrpSpPr/>
            <p:nvPr/>
          </p:nvGrpSpPr>
          <p:grpSpPr>
            <a:xfrm>
              <a:off x="2083509" y="1554603"/>
              <a:ext cx="1756491" cy="968895"/>
              <a:chOff x="7404537" y="1140123"/>
              <a:chExt cx="1003244" cy="553398"/>
            </a:xfrm>
          </p:grpSpPr>
          <p:grpSp>
            <p:nvGrpSpPr>
              <p:cNvPr id="58" name="Group 57">
                <a:extLst>
                  <a:ext uri="{FF2B5EF4-FFF2-40B4-BE49-F238E27FC236}">
                    <a16:creationId xmlns:a16="http://schemas.microsoft.com/office/drawing/2014/main" id="{97771029-FCC1-33B5-EA07-743B09944A20}"/>
                  </a:ext>
                </a:extLst>
              </p:cNvPr>
              <p:cNvGrpSpPr/>
              <p:nvPr/>
            </p:nvGrpSpPr>
            <p:grpSpPr>
              <a:xfrm>
                <a:off x="7404537" y="1140123"/>
                <a:ext cx="1003244" cy="553398"/>
                <a:chOff x="3517411" y="2524389"/>
                <a:chExt cx="1003244" cy="553398"/>
              </a:xfrm>
              <a:solidFill>
                <a:schemeClr val="accent3"/>
              </a:solidFill>
            </p:grpSpPr>
            <p:sp>
              <p:nvSpPr>
                <p:cNvPr id="60" name="Freeform 7">
                  <a:extLst>
                    <a:ext uri="{FF2B5EF4-FFF2-40B4-BE49-F238E27FC236}">
                      <a16:creationId xmlns:a16="http://schemas.microsoft.com/office/drawing/2014/main" id="{4EA1C082-FE12-92D0-EA64-7B849C9373A9}"/>
                    </a:ext>
                  </a:extLst>
                </p:cNvPr>
                <p:cNvSpPr/>
                <p:nvPr/>
              </p:nvSpPr>
              <p:spPr bwMode="auto">
                <a:xfrm>
                  <a:off x="3517411" y="2524389"/>
                  <a:ext cx="1003244" cy="553398"/>
                </a:xfrm>
                <a:custGeom>
                  <a:avLst/>
                  <a:gdLst>
                    <a:gd name="T0" fmla="*/ 583 w 592"/>
                    <a:gd name="T1" fmla="*/ 80 h 277"/>
                    <a:gd name="T2" fmla="*/ 566 w 592"/>
                    <a:gd name="T3" fmla="*/ 81 h 277"/>
                    <a:gd name="T4" fmla="*/ 465 w 592"/>
                    <a:gd name="T5" fmla="*/ 204 h 277"/>
                    <a:gd name="T6" fmla="*/ 242 w 592"/>
                    <a:gd name="T7" fmla="*/ 255 h 277"/>
                    <a:gd name="T8" fmla="*/ 137 w 592"/>
                    <a:gd name="T9" fmla="*/ 245 h 277"/>
                    <a:gd name="T10" fmla="*/ 65 w 592"/>
                    <a:gd name="T11" fmla="*/ 208 h 277"/>
                    <a:gd name="T12" fmla="*/ 58 w 592"/>
                    <a:gd name="T13" fmla="*/ 124 h 277"/>
                    <a:gd name="T14" fmla="*/ 162 w 592"/>
                    <a:gd name="T15" fmla="*/ 58 h 277"/>
                    <a:gd name="T16" fmla="*/ 323 w 592"/>
                    <a:gd name="T17" fmla="*/ 21 h 277"/>
                    <a:gd name="T18" fmla="*/ 550 w 592"/>
                    <a:gd name="T19" fmla="*/ 43 h 277"/>
                    <a:gd name="T20" fmla="*/ 554 w 592"/>
                    <a:gd name="T21" fmla="*/ 26 h 277"/>
                    <a:gd name="T22" fmla="*/ 340 w 592"/>
                    <a:gd name="T23" fmla="*/ 4 h 277"/>
                    <a:gd name="T24" fmla="*/ 175 w 592"/>
                    <a:gd name="T25" fmla="*/ 35 h 277"/>
                    <a:gd name="T26" fmla="*/ 34 w 592"/>
                    <a:gd name="T27" fmla="*/ 191 h 277"/>
                    <a:gd name="T28" fmla="*/ 177 w 592"/>
                    <a:gd name="T29" fmla="*/ 269 h 277"/>
                    <a:gd name="T30" fmla="*/ 403 w 592"/>
                    <a:gd name="T31" fmla="*/ 245 h 277"/>
                    <a:gd name="T32" fmla="*/ 583 w 592"/>
                    <a:gd name="T33"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2" h="277">
                      <a:moveTo>
                        <a:pt x="583" y="80"/>
                      </a:moveTo>
                      <a:cubicBezTo>
                        <a:pt x="582" y="70"/>
                        <a:pt x="565" y="70"/>
                        <a:pt x="566" y="81"/>
                      </a:cubicBezTo>
                      <a:cubicBezTo>
                        <a:pt x="572" y="141"/>
                        <a:pt x="512" y="181"/>
                        <a:pt x="465" y="204"/>
                      </a:cubicBezTo>
                      <a:cubicBezTo>
                        <a:pt x="396" y="237"/>
                        <a:pt x="318" y="252"/>
                        <a:pt x="242" y="255"/>
                      </a:cubicBezTo>
                      <a:cubicBezTo>
                        <a:pt x="207" y="256"/>
                        <a:pt x="171" y="253"/>
                        <a:pt x="137" y="245"/>
                      </a:cubicBezTo>
                      <a:cubicBezTo>
                        <a:pt x="111" y="239"/>
                        <a:pt x="84" y="228"/>
                        <a:pt x="65" y="208"/>
                      </a:cubicBezTo>
                      <a:cubicBezTo>
                        <a:pt x="42" y="185"/>
                        <a:pt x="38" y="150"/>
                        <a:pt x="58" y="124"/>
                      </a:cubicBezTo>
                      <a:cubicBezTo>
                        <a:pt x="82" y="90"/>
                        <a:pt x="125" y="72"/>
                        <a:pt x="162" y="58"/>
                      </a:cubicBezTo>
                      <a:cubicBezTo>
                        <a:pt x="214" y="38"/>
                        <a:pt x="268" y="26"/>
                        <a:pt x="323" y="21"/>
                      </a:cubicBezTo>
                      <a:cubicBezTo>
                        <a:pt x="399" y="15"/>
                        <a:pt x="476" y="26"/>
                        <a:pt x="550" y="43"/>
                      </a:cubicBezTo>
                      <a:cubicBezTo>
                        <a:pt x="560" y="45"/>
                        <a:pt x="564" y="29"/>
                        <a:pt x="554" y="26"/>
                      </a:cubicBezTo>
                      <a:cubicBezTo>
                        <a:pt x="484" y="11"/>
                        <a:pt x="412" y="0"/>
                        <a:pt x="340" y="4"/>
                      </a:cubicBezTo>
                      <a:cubicBezTo>
                        <a:pt x="284" y="6"/>
                        <a:pt x="228" y="17"/>
                        <a:pt x="175" y="35"/>
                      </a:cubicBezTo>
                      <a:cubicBezTo>
                        <a:pt x="112" y="56"/>
                        <a:pt x="0" y="105"/>
                        <a:pt x="34" y="191"/>
                      </a:cubicBezTo>
                      <a:cubicBezTo>
                        <a:pt x="56" y="246"/>
                        <a:pt x="124" y="263"/>
                        <a:pt x="177" y="269"/>
                      </a:cubicBezTo>
                      <a:cubicBezTo>
                        <a:pt x="252" y="277"/>
                        <a:pt x="331" y="267"/>
                        <a:pt x="403" y="245"/>
                      </a:cubicBezTo>
                      <a:cubicBezTo>
                        <a:pt x="475" y="223"/>
                        <a:pt x="592" y="173"/>
                        <a:pt x="583" y="80"/>
                      </a:cubicBezTo>
                      <a:close/>
                    </a:path>
                  </a:pathLst>
                </a:custGeom>
                <a:solidFill>
                  <a:srgbClr val="1C9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2400">
                    <a:solidFill>
                      <a:schemeClr val="tx1">
                        <a:lumMod val="75000"/>
                        <a:lumOff val="25000"/>
                      </a:schemeClr>
                    </a:solidFill>
                  </a:endParaRPr>
                </a:p>
              </p:txBody>
            </p:sp>
            <p:sp>
              <p:nvSpPr>
                <p:cNvPr id="61" name="Freeform 23">
                  <a:extLst>
                    <a:ext uri="{FF2B5EF4-FFF2-40B4-BE49-F238E27FC236}">
                      <a16:creationId xmlns:a16="http://schemas.microsoft.com/office/drawing/2014/main" id="{326061CD-E866-8073-7A5B-B658D3CA24BA}"/>
                    </a:ext>
                  </a:extLst>
                </p:cNvPr>
                <p:cNvSpPr/>
                <p:nvPr/>
              </p:nvSpPr>
              <p:spPr bwMode="auto">
                <a:xfrm>
                  <a:off x="3881848" y="2925595"/>
                  <a:ext cx="317500" cy="61912"/>
                </a:xfrm>
                <a:custGeom>
                  <a:avLst/>
                  <a:gdLst>
                    <a:gd name="T0" fmla="*/ 212 w 221"/>
                    <a:gd name="T1" fmla="*/ 1 h 43"/>
                    <a:gd name="T2" fmla="*/ 6 w 221"/>
                    <a:gd name="T3" fmla="*/ 32 h 43"/>
                    <a:gd name="T4" fmla="*/ 9 w 221"/>
                    <a:gd name="T5" fmla="*/ 42 h 43"/>
                    <a:gd name="T6" fmla="*/ 214 w 221"/>
                    <a:gd name="T7" fmla="*/ 11 h 43"/>
                    <a:gd name="T8" fmla="*/ 212 w 221"/>
                    <a:gd name="T9" fmla="*/ 1 h 43"/>
                  </a:gdLst>
                  <a:ahLst/>
                  <a:cxnLst>
                    <a:cxn ang="0">
                      <a:pos x="T0" y="T1"/>
                    </a:cxn>
                    <a:cxn ang="0">
                      <a:pos x="T2" y="T3"/>
                    </a:cxn>
                    <a:cxn ang="0">
                      <a:pos x="T4" y="T5"/>
                    </a:cxn>
                    <a:cxn ang="0">
                      <a:pos x="T6" y="T7"/>
                    </a:cxn>
                    <a:cxn ang="0">
                      <a:pos x="T8" y="T9"/>
                    </a:cxn>
                  </a:cxnLst>
                  <a:rect l="0" t="0" r="r" b="b"/>
                  <a:pathLst>
                    <a:path w="221" h="43">
                      <a:moveTo>
                        <a:pt x="212" y="1"/>
                      </a:moveTo>
                      <a:cubicBezTo>
                        <a:pt x="144" y="16"/>
                        <a:pt x="74" y="18"/>
                        <a:pt x="6" y="32"/>
                      </a:cubicBezTo>
                      <a:cubicBezTo>
                        <a:pt x="0" y="34"/>
                        <a:pt x="3" y="43"/>
                        <a:pt x="9" y="42"/>
                      </a:cubicBezTo>
                      <a:cubicBezTo>
                        <a:pt x="77" y="28"/>
                        <a:pt x="147" y="25"/>
                        <a:pt x="214" y="11"/>
                      </a:cubicBezTo>
                      <a:cubicBezTo>
                        <a:pt x="221" y="9"/>
                        <a:pt x="218" y="0"/>
                        <a:pt x="212" y="1"/>
                      </a:cubicBezTo>
                      <a:close/>
                    </a:path>
                  </a:pathLst>
                </a:custGeom>
                <a:solidFill>
                  <a:srgbClr val="1C9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2400">
                    <a:solidFill>
                      <a:schemeClr val="tx1">
                        <a:lumMod val="75000"/>
                        <a:lumOff val="25000"/>
                      </a:schemeClr>
                    </a:solidFill>
                  </a:endParaRPr>
                </a:p>
              </p:txBody>
            </p:sp>
          </p:grpSp>
          <p:sp>
            <p:nvSpPr>
              <p:cNvPr id="59" name="Rectangle 58">
                <a:extLst>
                  <a:ext uri="{FF2B5EF4-FFF2-40B4-BE49-F238E27FC236}">
                    <a16:creationId xmlns:a16="http://schemas.microsoft.com/office/drawing/2014/main" id="{04F2E6AD-DB70-3555-FD00-D55F3F6D307C}"/>
                  </a:ext>
                </a:extLst>
              </p:cNvPr>
              <p:cNvSpPr/>
              <p:nvPr/>
            </p:nvSpPr>
            <p:spPr>
              <a:xfrm rot="21447812" flipH="1">
                <a:off x="7539609" y="1227157"/>
                <a:ext cx="752484" cy="345790"/>
              </a:xfrm>
              <a:prstGeom prst="rect">
                <a:avLst/>
              </a:prstGeom>
            </p:spPr>
            <p:txBody>
              <a:bodyPr wrap="square" lIns="0" tIns="0" rIns="0" bIns="0" anchor="ctr">
                <a:spAutoFit/>
              </a:bodyPr>
              <a:lstStyle/>
              <a:p>
                <a:pPr algn="ctr"/>
                <a:r>
                  <a:rPr lang="en-US" sz="1200" dirty="0">
                    <a:solidFill>
                      <a:schemeClr val="tx1">
                        <a:lumMod val="75000"/>
                        <a:lumOff val="25000"/>
                      </a:schemeClr>
                    </a:solidFill>
                  </a:rPr>
                  <a:t>Sales Taxes; Strained by Inflation &amp; Other Contract Costs</a:t>
                </a:r>
              </a:p>
            </p:txBody>
          </p:sp>
        </p:grpSp>
        <p:sp>
          <p:nvSpPr>
            <p:cNvPr id="62" name="Freeform 39">
              <a:extLst>
                <a:ext uri="{FF2B5EF4-FFF2-40B4-BE49-F238E27FC236}">
                  <a16:creationId xmlns:a16="http://schemas.microsoft.com/office/drawing/2014/main" id="{FE0BE29C-ABA7-D0FD-F472-0346B8A3E394}"/>
                </a:ext>
              </a:extLst>
            </p:cNvPr>
            <p:cNvSpPr>
              <a:spLocks noEditPoints="1"/>
            </p:cNvSpPr>
            <p:nvPr/>
          </p:nvSpPr>
          <p:spPr bwMode="auto">
            <a:xfrm rot="5400000">
              <a:off x="3043888" y="2411791"/>
              <a:ext cx="405393" cy="486103"/>
            </a:xfrm>
            <a:custGeom>
              <a:avLst/>
              <a:gdLst>
                <a:gd name="T0" fmla="*/ 68 w 243"/>
                <a:gd name="T1" fmla="*/ 292 h 293"/>
                <a:gd name="T2" fmla="*/ 68 w 243"/>
                <a:gd name="T3" fmla="*/ 292 h 293"/>
                <a:gd name="T4" fmla="*/ 69 w 243"/>
                <a:gd name="T5" fmla="*/ 282 h 293"/>
                <a:gd name="T6" fmla="*/ 45 w 243"/>
                <a:gd name="T7" fmla="*/ 278 h 293"/>
                <a:gd name="T8" fmla="*/ 34 w 243"/>
                <a:gd name="T9" fmla="*/ 277 h 293"/>
                <a:gd name="T10" fmla="*/ 200 w 243"/>
                <a:gd name="T11" fmla="*/ 7 h 293"/>
                <a:gd name="T12" fmla="*/ 190 w 243"/>
                <a:gd name="T13" fmla="*/ 12 h 293"/>
                <a:gd name="T14" fmla="*/ 31 w 243"/>
                <a:gd name="T15" fmla="*/ 265 h 293"/>
                <a:gd name="T16" fmla="*/ 34 w 243"/>
                <a:gd name="T17" fmla="*/ 229 h 293"/>
                <a:gd name="T18" fmla="*/ 24 w 243"/>
                <a:gd name="T19" fmla="*/ 225 h 293"/>
                <a:gd name="T20" fmla="*/ 1 w 243"/>
                <a:gd name="T21" fmla="*/ 277 h 293"/>
                <a:gd name="T22" fmla="*/ 4 w 243"/>
                <a:gd name="T23" fmla="*/ 283 h 293"/>
                <a:gd name="T24" fmla="*/ 36 w 243"/>
                <a:gd name="T25" fmla="*/ 289 h 293"/>
                <a:gd name="T26" fmla="*/ 54 w 243"/>
                <a:gd name="T27" fmla="*/ 291 h 293"/>
                <a:gd name="T28" fmla="*/ 63 w 243"/>
                <a:gd name="T29" fmla="*/ 292 h 293"/>
                <a:gd name="T30" fmla="*/ 68 w 243"/>
                <a:gd name="T31" fmla="*/ 292 h 293"/>
                <a:gd name="T32" fmla="*/ 18 w 243"/>
                <a:gd name="T33" fmla="*/ 275 h 293"/>
                <a:gd name="T34" fmla="*/ 13 w 243"/>
                <a:gd name="T35" fmla="*/ 274 h 293"/>
                <a:gd name="T36" fmla="*/ 21 w 243"/>
                <a:gd name="T37" fmla="*/ 252 h 293"/>
                <a:gd name="T38" fmla="*/ 18 w 243"/>
                <a:gd name="T39" fmla="*/ 27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293">
                  <a:moveTo>
                    <a:pt x="68" y="292"/>
                  </a:moveTo>
                  <a:cubicBezTo>
                    <a:pt x="68" y="292"/>
                    <a:pt x="68" y="292"/>
                    <a:pt x="68" y="292"/>
                  </a:cubicBezTo>
                  <a:cubicBezTo>
                    <a:pt x="72" y="291"/>
                    <a:pt x="73" y="285"/>
                    <a:pt x="69" y="282"/>
                  </a:cubicBezTo>
                  <a:cubicBezTo>
                    <a:pt x="63" y="279"/>
                    <a:pt x="52" y="279"/>
                    <a:pt x="45" y="278"/>
                  </a:cubicBezTo>
                  <a:cubicBezTo>
                    <a:pt x="41" y="278"/>
                    <a:pt x="37" y="277"/>
                    <a:pt x="34" y="277"/>
                  </a:cubicBezTo>
                  <a:cubicBezTo>
                    <a:pt x="131" y="230"/>
                    <a:pt x="243" y="125"/>
                    <a:pt x="200" y="7"/>
                  </a:cubicBezTo>
                  <a:cubicBezTo>
                    <a:pt x="198" y="0"/>
                    <a:pt x="187" y="5"/>
                    <a:pt x="190" y="12"/>
                  </a:cubicBezTo>
                  <a:cubicBezTo>
                    <a:pt x="230" y="122"/>
                    <a:pt x="122" y="221"/>
                    <a:pt x="31" y="265"/>
                  </a:cubicBezTo>
                  <a:cubicBezTo>
                    <a:pt x="33" y="253"/>
                    <a:pt x="32" y="241"/>
                    <a:pt x="34" y="229"/>
                  </a:cubicBezTo>
                  <a:cubicBezTo>
                    <a:pt x="35" y="224"/>
                    <a:pt x="27" y="220"/>
                    <a:pt x="24" y="225"/>
                  </a:cubicBezTo>
                  <a:cubicBezTo>
                    <a:pt x="12" y="241"/>
                    <a:pt x="5" y="257"/>
                    <a:pt x="1" y="277"/>
                  </a:cubicBezTo>
                  <a:cubicBezTo>
                    <a:pt x="0" y="279"/>
                    <a:pt x="2" y="282"/>
                    <a:pt x="4" y="283"/>
                  </a:cubicBezTo>
                  <a:cubicBezTo>
                    <a:pt x="14" y="286"/>
                    <a:pt x="25" y="287"/>
                    <a:pt x="36" y="289"/>
                  </a:cubicBezTo>
                  <a:cubicBezTo>
                    <a:pt x="42" y="289"/>
                    <a:pt x="48" y="290"/>
                    <a:pt x="54" y="291"/>
                  </a:cubicBezTo>
                  <a:cubicBezTo>
                    <a:pt x="56" y="291"/>
                    <a:pt x="64" y="293"/>
                    <a:pt x="63" y="292"/>
                  </a:cubicBezTo>
                  <a:cubicBezTo>
                    <a:pt x="64" y="293"/>
                    <a:pt x="66" y="293"/>
                    <a:pt x="68" y="292"/>
                  </a:cubicBezTo>
                  <a:close/>
                  <a:moveTo>
                    <a:pt x="18" y="275"/>
                  </a:moveTo>
                  <a:cubicBezTo>
                    <a:pt x="16" y="274"/>
                    <a:pt x="15" y="274"/>
                    <a:pt x="13" y="274"/>
                  </a:cubicBezTo>
                  <a:cubicBezTo>
                    <a:pt x="15" y="266"/>
                    <a:pt x="17" y="259"/>
                    <a:pt x="21" y="252"/>
                  </a:cubicBezTo>
                  <a:cubicBezTo>
                    <a:pt x="20" y="260"/>
                    <a:pt x="20" y="267"/>
                    <a:pt x="18" y="275"/>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63" name="Freeform 36">
              <a:extLst>
                <a:ext uri="{FF2B5EF4-FFF2-40B4-BE49-F238E27FC236}">
                  <a16:creationId xmlns:a16="http://schemas.microsoft.com/office/drawing/2014/main" id="{95859E72-755E-9BDE-40E5-C31C31831F11}"/>
                </a:ext>
              </a:extLst>
            </p:cNvPr>
            <p:cNvSpPr/>
            <p:nvPr/>
          </p:nvSpPr>
          <p:spPr bwMode="auto">
            <a:xfrm rot="6602348" flipH="1">
              <a:off x="1926632" y="3072549"/>
              <a:ext cx="234792" cy="446762"/>
            </a:xfrm>
            <a:custGeom>
              <a:avLst/>
              <a:gdLst>
                <a:gd name="T0" fmla="*/ 183 w 199"/>
                <a:gd name="T1" fmla="*/ 308 h 369"/>
                <a:gd name="T2" fmla="*/ 169 w 199"/>
                <a:gd name="T3" fmla="*/ 334 h 369"/>
                <a:gd name="T4" fmla="*/ 15 w 199"/>
                <a:gd name="T5" fmla="*/ 5 h 369"/>
                <a:gd name="T6" fmla="*/ 6 w 199"/>
                <a:gd name="T7" fmla="*/ 14 h 369"/>
                <a:gd name="T8" fmla="*/ 158 w 199"/>
                <a:gd name="T9" fmla="*/ 348 h 369"/>
                <a:gd name="T10" fmla="*/ 128 w 199"/>
                <a:gd name="T11" fmla="*/ 330 h 369"/>
                <a:gd name="T12" fmla="*/ 118 w 199"/>
                <a:gd name="T13" fmla="*/ 338 h 369"/>
                <a:gd name="T14" fmla="*/ 155 w 199"/>
                <a:gd name="T15" fmla="*/ 367 h 369"/>
                <a:gd name="T16" fmla="*/ 163 w 199"/>
                <a:gd name="T17" fmla="*/ 366 h 369"/>
                <a:gd name="T18" fmla="*/ 165 w 199"/>
                <a:gd name="T19" fmla="*/ 364 h 369"/>
                <a:gd name="T20" fmla="*/ 172 w 199"/>
                <a:gd name="T21" fmla="*/ 357 h 369"/>
                <a:gd name="T22" fmla="*/ 172 w 199"/>
                <a:gd name="T23" fmla="*/ 354 h 369"/>
                <a:gd name="T24" fmla="*/ 195 w 199"/>
                <a:gd name="T25" fmla="*/ 314 h 369"/>
                <a:gd name="T26" fmla="*/ 183 w 199"/>
                <a:gd name="T27" fmla="*/ 30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369">
                  <a:moveTo>
                    <a:pt x="183" y="308"/>
                  </a:moveTo>
                  <a:cubicBezTo>
                    <a:pt x="179" y="316"/>
                    <a:pt x="174" y="325"/>
                    <a:pt x="169" y="334"/>
                  </a:cubicBezTo>
                  <a:cubicBezTo>
                    <a:pt x="151" y="216"/>
                    <a:pt x="118" y="82"/>
                    <a:pt x="15" y="5"/>
                  </a:cubicBezTo>
                  <a:cubicBezTo>
                    <a:pt x="8" y="0"/>
                    <a:pt x="0" y="9"/>
                    <a:pt x="6" y="14"/>
                  </a:cubicBezTo>
                  <a:cubicBezTo>
                    <a:pt x="110" y="92"/>
                    <a:pt x="141" y="230"/>
                    <a:pt x="158" y="348"/>
                  </a:cubicBezTo>
                  <a:cubicBezTo>
                    <a:pt x="147" y="343"/>
                    <a:pt x="137" y="337"/>
                    <a:pt x="128" y="330"/>
                  </a:cubicBezTo>
                  <a:cubicBezTo>
                    <a:pt x="122" y="325"/>
                    <a:pt x="113" y="331"/>
                    <a:pt x="118" y="338"/>
                  </a:cubicBezTo>
                  <a:cubicBezTo>
                    <a:pt x="127" y="349"/>
                    <a:pt x="141" y="362"/>
                    <a:pt x="155" y="367"/>
                  </a:cubicBezTo>
                  <a:cubicBezTo>
                    <a:pt x="158" y="368"/>
                    <a:pt x="161" y="369"/>
                    <a:pt x="163" y="366"/>
                  </a:cubicBezTo>
                  <a:cubicBezTo>
                    <a:pt x="164" y="365"/>
                    <a:pt x="164" y="364"/>
                    <a:pt x="165" y="364"/>
                  </a:cubicBezTo>
                  <a:cubicBezTo>
                    <a:pt x="169" y="364"/>
                    <a:pt x="173" y="361"/>
                    <a:pt x="172" y="357"/>
                  </a:cubicBezTo>
                  <a:cubicBezTo>
                    <a:pt x="172" y="356"/>
                    <a:pt x="172" y="355"/>
                    <a:pt x="172" y="354"/>
                  </a:cubicBezTo>
                  <a:cubicBezTo>
                    <a:pt x="180" y="341"/>
                    <a:pt x="188" y="327"/>
                    <a:pt x="195" y="314"/>
                  </a:cubicBezTo>
                  <a:cubicBezTo>
                    <a:pt x="199" y="307"/>
                    <a:pt x="187" y="301"/>
                    <a:pt x="183" y="308"/>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64" name="Freeform 36">
              <a:extLst>
                <a:ext uri="{FF2B5EF4-FFF2-40B4-BE49-F238E27FC236}">
                  <a16:creationId xmlns:a16="http://schemas.microsoft.com/office/drawing/2014/main" id="{80CD710B-69A4-CCDE-A433-4C06A1AD1DD1}"/>
                </a:ext>
              </a:extLst>
            </p:cNvPr>
            <p:cNvSpPr/>
            <p:nvPr/>
          </p:nvSpPr>
          <p:spPr bwMode="auto">
            <a:xfrm rot="6518034">
              <a:off x="3603272" y="4239954"/>
              <a:ext cx="330184" cy="741896"/>
            </a:xfrm>
            <a:custGeom>
              <a:avLst/>
              <a:gdLst>
                <a:gd name="T0" fmla="*/ 183 w 199"/>
                <a:gd name="T1" fmla="*/ 308 h 369"/>
                <a:gd name="T2" fmla="*/ 169 w 199"/>
                <a:gd name="T3" fmla="*/ 334 h 369"/>
                <a:gd name="T4" fmla="*/ 15 w 199"/>
                <a:gd name="T5" fmla="*/ 5 h 369"/>
                <a:gd name="T6" fmla="*/ 6 w 199"/>
                <a:gd name="T7" fmla="*/ 14 h 369"/>
                <a:gd name="T8" fmla="*/ 158 w 199"/>
                <a:gd name="T9" fmla="*/ 348 h 369"/>
                <a:gd name="T10" fmla="*/ 128 w 199"/>
                <a:gd name="T11" fmla="*/ 330 h 369"/>
                <a:gd name="T12" fmla="*/ 118 w 199"/>
                <a:gd name="T13" fmla="*/ 338 h 369"/>
                <a:gd name="T14" fmla="*/ 155 w 199"/>
                <a:gd name="T15" fmla="*/ 367 h 369"/>
                <a:gd name="T16" fmla="*/ 163 w 199"/>
                <a:gd name="T17" fmla="*/ 366 h 369"/>
                <a:gd name="T18" fmla="*/ 165 w 199"/>
                <a:gd name="T19" fmla="*/ 364 h 369"/>
                <a:gd name="T20" fmla="*/ 172 w 199"/>
                <a:gd name="T21" fmla="*/ 357 h 369"/>
                <a:gd name="T22" fmla="*/ 172 w 199"/>
                <a:gd name="T23" fmla="*/ 354 h 369"/>
                <a:gd name="T24" fmla="*/ 195 w 199"/>
                <a:gd name="T25" fmla="*/ 314 h 369"/>
                <a:gd name="T26" fmla="*/ 183 w 199"/>
                <a:gd name="T27" fmla="*/ 30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369">
                  <a:moveTo>
                    <a:pt x="183" y="308"/>
                  </a:moveTo>
                  <a:cubicBezTo>
                    <a:pt x="179" y="316"/>
                    <a:pt x="174" y="325"/>
                    <a:pt x="169" y="334"/>
                  </a:cubicBezTo>
                  <a:cubicBezTo>
                    <a:pt x="151" y="216"/>
                    <a:pt x="118" y="82"/>
                    <a:pt x="15" y="5"/>
                  </a:cubicBezTo>
                  <a:cubicBezTo>
                    <a:pt x="8" y="0"/>
                    <a:pt x="0" y="9"/>
                    <a:pt x="6" y="14"/>
                  </a:cubicBezTo>
                  <a:cubicBezTo>
                    <a:pt x="110" y="92"/>
                    <a:pt x="141" y="230"/>
                    <a:pt x="158" y="348"/>
                  </a:cubicBezTo>
                  <a:cubicBezTo>
                    <a:pt x="147" y="343"/>
                    <a:pt x="137" y="337"/>
                    <a:pt x="128" y="330"/>
                  </a:cubicBezTo>
                  <a:cubicBezTo>
                    <a:pt x="122" y="325"/>
                    <a:pt x="113" y="331"/>
                    <a:pt x="118" y="338"/>
                  </a:cubicBezTo>
                  <a:cubicBezTo>
                    <a:pt x="127" y="349"/>
                    <a:pt x="141" y="362"/>
                    <a:pt x="155" y="367"/>
                  </a:cubicBezTo>
                  <a:cubicBezTo>
                    <a:pt x="158" y="368"/>
                    <a:pt x="161" y="369"/>
                    <a:pt x="163" y="366"/>
                  </a:cubicBezTo>
                  <a:cubicBezTo>
                    <a:pt x="164" y="365"/>
                    <a:pt x="164" y="364"/>
                    <a:pt x="165" y="364"/>
                  </a:cubicBezTo>
                  <a:cubicBezTo>
                    <a:pt x="169" y="364"/>
                    <a:pt x="173" y="361"/>
                    <a:pt x="172" y="357"/>
                  </a:cubicBezTo>
                  <a:cubicBezTo>
                    <a:pt x="172" y="356"/>
                    <a:pt x="172" y="355"/>
                    <a:pt x="172" y="354"/>
                  </a:cubicBezTo>
                  <a:cubicBezTo>
                    <a:pt x="180" y="341"/>
                    <a:pt x="188" y="327"/>
                    <a:pt x="195" y="314"/>
                  </a:cubicBezTo>
                  <a:cubicBezTo>
                    <a:pt x="199" y="307"/>
                    <a:pt x="187" y="301"/>
                    <a:pt x="183" y="308"/>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65" name="Freeform 36">
              <a:extLst>
                <a:ext uri="{FF2B5EF4-FFF2-40B4-BE49-F238E27FC236}">
                  <a16:creationId xmlns:a16="http://schemas.microsoft.com/office/drawing/2014/main" id="{46A3121A-CCF1-2B76-AC21-46EEA34ABDCB}"/>
                </a:ext>
              </a:extLst>
            </p:cNvPr>
            <p:cNvSpPr/>
            <p:nvPr/>
          </p:nvSpPr>
          <p:spPr bwMode="auto">
            <a:xfrm rot="5123873" flipH="1">
              <a:off x="1875406" y="3932895"/>
              <a:ext cx="197879" cy="376526"/>
            </a:xfrm>
            <a:custGeom>
              <a:avLst/>
              <a:gdLst>
                <a:gd name="T0" fmla="*/ 183 w 199"/>
                <a:gd name="T1" fmla="*/ 308 h 369"/>
                <a:gd name="T2" fmla="*/ 169 w 199"/>
                <a:gd name="T3" fmla="*/ 334 h 369"/>
                <a:gd name="T4" fmla="*/ 15 w 199"/>
                <a:gd name="T5" fmla="*/ 5 h 369"/>
                <a:gd name="T6" fmla="*/ 6 w 199"/>
                <a:gd name="T7" fmla="*/ 14 h 369"/>
                <a:gd name="T8" fmla="*/ 158 w 199"/>
                <a:gd name="T9" fmla="*/ 348 h 369"/>
                <a:gd name="T10" fmla="*/ 128 w 199"/>
                <a:gd name="T11" fmla="*/ 330 h 369"/>
                <a:gd name="T12" fmla="*/ 118 w 199"/>
                <a:gd name="T13" fmla="*/ 338 h 369"/>
                <a:gd name="T14" fmla="*/ 155 w 199"/>
                <a:gd name="T15" fmla="*/ 367 h 369"/>
                <a:gd name="T16" fmla="*/ 163 w 199"/>
                <a:gd name="T17" fmla="*/ 366 h 369"/>
                <a:gd name="T18" fmla="*/ 165 w 199"/>
                <a:gd name="T19" fmla="*/ 364 h 369"/>
                <a:gd name="T20" fmla="*/ 172 w 199"/>
                <a:gd name="T21" fmla="*/ 357 h 369"/>
                <a:gd name="T22" fmla="*/ 172 w 199"/>
                <a:gd name="T23" fmla="*/ 354 h 369"/>
                <a:gd name="T24" fmla="*/ 195 w 199"/>
                <a:gd name="T25" fmla="*/ 314 h 369"/>
                <a:gd name="T26" fmla="*/ 183 w 199"/>
                <a:gd name="T27" fmla="*/ 30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369">
                  <a:moveTo>
                    <a:pt x="183" y="308"/>
                  </a:moveTo>
                  <a:cubicBezTo>
                    <a:pt x="179" y="316"/>
                    <a:pt x="174" y="325"/>
                    <a:pt x="169" y="334"/>
                  </a:cubicBezTo>
                  <a:cubicBezTo>
                    <a:pt x="151" y="216"/>
                    <a:pt x="118" y="82"/>
                    <a:pt x="15" y="5"/>
                  </a:cubicBezTo>
                  <a:cubicBezTo>
                    <a:pt x="8" y="0"/>
                    <a:pt x="0" y="9"/>
                    <a:pt x="6" y="14"/>
                  </a:cubicBezTo>
                  <a:cubicBezTo>
                    <a:pt x="110" y="92"/>
                    <a:pt x="141" y="230"/>
                    <a:pt x="158" y="348"/>
                  </a:cubicBezTo>
                  <a:cubicBezTo>
                    <a:pt x="147" y="343"/>
                    <a:pt x="137" y="337"/>
                    <a:pt x="128" y="330"/>
                  </a:cubicBezTo>
                  <a:cubicBezTo>
                    <a:pt x="122" y="325"/>
                    <a:pt x="113" y="331"/>
                    <a:pt x="118" y="338"/>
                  </a:cubicBezTo>
                  <a:cubicBezTo>
                    <a:pt x="127" y="349"/>
                    <a:pt x="141" y="362"/>
                    <a:pt x="155" y="367"/>
                  </a:cubicBezTo>
                  <a:cubicBezTo>
                    <a:pt x="158" y="368"/>
                    <a:pt x="161" y="369"/>
                    <a:pt x="163" y="366"/>
                  </a:cubicBezTo>
                  <a:cubicBezTo>
                    <a:pt x="164" y="365"/>
                    <a:pt x="164" y="364"/>
                    <a:pt x="165" y="364"/>
                  </a:cubicBezTo>
                  <a:cubicBezTo>
                    <a:pt x="169" y="364"/>
                    <a:pt x="173" y="361"/>
                    <a:pt x="172" y="357"/>
                  </a:cubicBezTo>
                  <a:cubicBezTo>
                    <a:pt x="172" y="356"/>
                    <a:pt x="172" y="355"/>
                    <a:pt x="172" y="354"/>
                  </a:cubicBezTo>
                  <a:cubicBezTo>
                    <a:pt x="180" y="341"/>
                    <a:pt x="188" y="327"/>
                    <a:pt x="195" y="314"/>
                  </a:cubicBezTo>
                  <a:cubicBezTo>
                    <a:pt x="199" y="307"/>
                    <a:pt x="187" y="301"/>
                    <a:pt x="183" y="308"/>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66" name="Freeform 36">
              <a:extLst>
                <a:ext uri="{FF2B5EF4-FFF2-40B4-BE49-F238E27FC236}">
                  <a16:creationId xmlns:a16="http://schemas.microsoft.com/office/drawing/2014/main" id="{BD9610C9-BB92-2599-9591-FA39C7F16B45}"/>
                </a:ext>
              </a:extLst>
            </p:cNvPr>
            <p:cNvSpPr/>
            <p:nvPr/>
          </p:nvSpPr>
          <p:spPr bwMode="auto">
            <a:xfrm rot="6968469" flipH="1">
              <a:off x="2822541" y="3883400"/>
              <a:ext cx="173600" cy="330327"/>
            </a:xfrm>
            <a:custGeom>
              <a:avLst/>
              <a:gdLst>
                <a:gd name="T0" fmla="*/ 183 w 199"/>
                <a:gd name="T1" fmla="*/ 308 h 369"/>
                <a:gd name="T2" fmla="*/ 169 w 199"/>
                <a:gd name="T3" fmla="*/ 334 h 369"/>
                <a:gd name="T4" fmla="*/ 15 w 199"/>
                <a:gd name="T5" fmla="*/ 5 h 369"/>
                <a:gd name="T6" fmla="*/ 6 w 199"/>
                <a:gd name="T7" fmla="*/ 14 h 369"/>
                <a:gd name="T8" fmla="*/ 158 w 199"/>
                <a:gd name="T9" fmla="*/ 348 h 369"/>
                <a:gd name="T10" fmla="*/ 128 w 199"/>
                <a:gd name="T11" fmla="*/ 330 h 369"/>
                <a:gd name="T12" fmla="*/ 118 w 199"/>
                <a:gd name="T13" fmla="*/ 338 h 369"/>
                <a:gd name="T14" fmla="*/ 155 w 199"/>
                <a:gd name="T15" fmla="*/ 367 h 369"/>
                <a:gd name="T16" fmla="*/ 163 w 199"/>
                <a:gd name="T17" fmla="*/ 366 h 369"/>
                <a:gd name="T18" fmla="*/ 165 w 199"/>
                <a:gd name="T19" fmla="*/ 364 h 369"/>
                <a:gd name="T20" fmla="*/ 172 w 199"/>
                <a:gd name="T21" fmla="*/ 357 h 369"/>
                <a:gd name="T22" fmla="*/ 172 w 199"/>
                <a:gd name="T23" fmla="*/ 354 h 369"/>
                <a:gd name="T24" fmla="*/ 195 w 199"/>
                <a:gd name="T25" fmla="*/ 314 h 369"/>
                <a:gd name="T26" fmla="*/ 183 w 199"/>
                <a:gd name="T27" fmla="*/ 30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369">
                  <a:moveTo>
                    <a:pt x="183" y="308"/>
                  </a:moveTo>
                  <a:cubicBezTo>
                    <a:pt x="179" y="316"/>
                    <a:pt x="174" y="325"/>
                    <a:pt x="169" y="334"/>
                  </a:cubicBezTo>
                  <a:cubicBezTo>
                    <a:pt x="151" y="216"/>
                    <a:pt x="118" y="82"/>
                    <a:pt x="15" y="5"/>
                  </a:cubicBezTo>
                  <a:cubicBezTo>
                    <a:pt x="8" y="0"/>
                    <a:pt x="0" y="9"/>
                    <a:pt x="6" y="14"/>
                  </a:cubicBezTo>
                  <a:cubicBezTo>
                    <a:pt x="110" y="92"/>
                    <a:pt x="141" y="230"/>
                    <a:pt x="158" y="348"/>
                  </a:cubicBezTo>
                  <a:cubicBezTo>
                    <a:pt x="147" y="343"/>
                    <a:pt x="137" y="337"/>
                    <a:pt x="128" y="330"/>
                  </a:cubicBezTo>
                  <a:cubicBezTo>
                    <a:pt x="122" y="325"/>
                    <a:pt x="113" y="331"/>
                    <a:pt x="118" y="338"/>
                  </a:cubicBezTo>
                  <a:cubicBezTo>
                    <a:pt x="127" y="349"/>
                    <a:pt x="141" y="362"/>
                    <a:pt x="155" y="367"/>
                  </a:cubicBezTo>
                  <a:cubicBezTo>
                    <a:pt x="158" y="368"/>
                    <a:pt x="161" y="369"/>
                    <a:pt x="163" y="366"/>
                  </a:cubicBezTo>
                  <a:cubicBezTo>
                    <a:pt x="164" y="365"/>
                    <a:pt x="164" y="364"/>
                    <a:pt x="165" y="364"/>
                  </a:cubicBezTo>
                  <a:cubicBezTo>
                    <a:pt x="169" y="364"/>
                    <a:pt x="173" y="361"/>
                    <a:pt x="172" y="357"/>
                  </a:cubicBezTo>
                  <a:cubicBezTo>
                    <a:pt x="172" y="356"/>
                    <a:pt x="172" y="355"/>
                    <a:pt x="172" y="354"/>
                  </a:cubicBezTo>
                  <a:cubicBezTo>
                    <a:pt x="180" y="341"/>
                    <a:pt x="188" y="327"/>
                    <a:pt x="195" y="314"/>
                  </a:cubicBezTo>
                  <a:cubicBezTo>
                    <a:pt x="199" y="307"/>
                    <a:pt x="187" y="301"/>
                    <a:pt x="183" y="308"/>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67" name="Freeform 36">
              <a:extLst>
                <a:ext uri="{FF2B5EF4-FFF2-40B4-BE49-F238E27FC236}">
                  <a16:creationId xmlns:a16="http://schemas.microsoft.com/office/drawing/2014/main" id="{F4C8E57A-8723-A343-FB47-849BA7DAA42A}"/>
                </a:ext>
              </a:extLst>
            </p:cNvPr>
            <p:cNvSpPr/>
            <p:nvPr/>
          </p:nvSpPr>
          <p:spPr bwMode="auto">
            <a:xfrm rot="11212795" flipH="1">
              <a:off x="6883404" y="2271746"/>
              <a:ext cx="119715" cy="329639"/>
            </a:xfrm>
            <a:custGeom>
              <a:avLst/>
              <a:gdLst>
                <a:gd name="T0" fmla="*/ 183 w 199"/>
                <a:gd name="T1" fmla="*/ 308 h 369"/>
                <a:gd name="T2" fmla="*/ 169 w 199"/>
                <a:gd name="T3" fmla="*/ 334 h 369"/>
                <a:gd name="T4" fmla="*/ 15 w 199"/>
                <a:gd name="T5" fmla="*/ 5 h 369"/>
                <a:gd name="T6" fmla="*/ 6 w 199"/>
                <a:gd name="T7" fmla="*/ 14 h 369"/>
                <a:gd name="T8" fmla="*/ 158 w 199"/>
                <a:gd name="T9" fmla="*/ 348 h 369"/>
                <a:gd name="T10" fmla="*/ 128 w 199"/>
                <a:gd name="T11" fmla="*/ 330 h 369"/>
                <a:gd name="T12" fmla="*/ 118 w 199"/>
                <a:gd name="T13" fmla="*/ 338 h 369"/>
                <a:gd name="T14" fmla="*/ 155 w 199"/>
                <a:gd name="T15" fmla="*/ 367 h 369"/>
                <a:gd name="T16" fmla="*/ 163 w 199"/>
                <a:gd name="T17" fmla="*/ 366 h 369"/>
                <a:gd name="T18" fmla="*/ 165 w 199"/>
                <a:gd name="T19" fmla="*/ 364 h 369"/>
                <a:gd name="T20" fmla="*/ 172 w 199"/>
                <a:gd name="T21" fmla="*/ 357 h 369"/>
                <a:gd name="T22" fmla="*/ 172 w 199"/>
                <a:gd name="T23" fmla="*/ 354 h 369"/>
                <a:gd name="T24" fmla="*/ 195 w 199"/>
                <a:gd name="T25" fmla="*/ 314 h 369"/>
                <a:gd name="T26" fmla="*/ 183 w 199"/>
                <a:gd name="T27" fmla="*/ 30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369">
                  <a:moveTo>
                    <a:pt x="183" y="308"/>
                  </a:moveTo>
                  <a:cubicBezTo>
                    <a:pt x="179" y="316"/>
                    <a:pt x="174" y="325"/>
                    <a:pt x="169" y="334"/>
                  </a:cubicBezTo>
                  <a:cubicBezTo>
                    <a:pt x="151" y="216"/>
                    <a:pt x="118" y="82"/>
                    <a:pt x="15" y="5"/>
                  </a:cubicBezTo>
                  <a:cubicBezTo>
                    <a:pt x="8" y="0"/>
                    <a:pt x="0" y="9"/>
                    <a:pt x="6" y="14"/>
                  </a:cubicBezTo>
                  <a:cubicBezTo>
                    <a:pt x="110" y="92"/>
                    <a:pt x="141" y="230"/>
                    <a:pt x="158" y="348"/>
                  </a:cubicBezTo>
                  <a:cubicBezTo>
                    <a:pt x="147" y="343"/>
                    <a:pt x="137" y="337"/>
                    <a:pt x="128" y="330"/>
                  </a:cubicBezTo>
                  <a:cubicBezTo>
                    <a:pt x="122" y="325"/>
                    <a:pt x="113" y="331"/>
                    <a:pt x="118" y="338"/>
                  </a:cubicBezTo>
                  <a:cubicBezTo>
                    <a:pt x="127" y="349"/>
                    <a:pt x="141" y="362"/>
                    <a:pt x="155" y="367"/>
                  </a:cubicBezTo>
                  <a:cubicBezTo>
                    <a:pt x="158" y="368"/>
                    <a:pt x="161" y="369"/>
                    <a:pt x="163" y="366"/>
                  </a:cubicBezTo>
                  <a:cubicBezTo>
                    <a:pt x="164" y="365"/>
                    <a:pt x="164" y="364"/>
                    <a:pt x="165" y="364"/>
                  </a:cubicBezTo>
                  <a:cubicBezTo>
                    <a:pt x="169" y="364"/>
                    <a:pt x="173" y="361"/>
                    <a:pt x="172" y="357"/>
                  </a:cubicBezTo>
                  <a:cubicBezTo>
                    <a:pt x="172" y="356"/>
                    <a:pt x="172" y="355"/>
                    <a:pt x="172" y="354"/>
                  </a:cubicBezTo>
                  <a:cubicBezTo>
                    <a:pt x="180" y="341"/>
                    <a:pt x="188" y="327"/>
                    <a:pt x="195" y="314"/>
                  </a:cubicBezTo>
                  <a:cubicBezTo>
                    <a:pt x="199" y="307"/>
                    <a:pt x="187" y="301"/>
                    <a:pt x="183" y="308"/>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nvGrpSpPr>
            <p:cNvPr id="68" name="Group 67">
              <a:extLst>
                <a:ext uri="{FF2B5EF4-FFF2-40B4-BE49-F238E27FC236}">
                  <a16:creationId xmlns:a16="http://schemas.microsoft.com/office/drawing/2014/main" id="{4B090CA3-AEF3-EA3E-C272-CDA77EB3563C}"/>
                </a:ext>
              </a:extLst>
            </p:cNvPr>
            <p:cNvGrpSpPr/>
            <p:nvPr/>
          </p:nvGrpSpPr>
          <p:grpSpPr>
            <a:xfrm rot="2700000">
              <a:off x="6618756" y="1443558"/>
              <a:ext cx="1222736" cy="965039"/>
              <a:chOff x="7364692" y="954777"/>
              <a:chExt cx="1058189" cy="835170"/>
            </a:xfrm>
          </p:grpSpPr>
          <p:grpSp>
            <p:nvGrpSpPr>
              <p:cNvPr id="69" name="Group 68">
                <a:extLst>
                  <a:ext uri="{FF2B5EF4-FFF2-40B4-BE49-F238E27FC236}">
                    <a16:creationId xmlns:a16="http://schemas.microsoft.com/office/drawing/2014/main" id="{48E80AA4-9FC0-CB33-F401-3E3A03132C4E}"/>
                  </a:ext>
                </a:extLst>
              </p:cNvPr>
              <p:cNvGrpSpPr/>
              <p:nvPr/>
            </p:nvGrpSpPr>
            <p:grpSpPr>
              <a:xfrm>
                <a:off x="7364692" y="954777"/>
                <a:ext cx="1058189" cy="835170"/>
                <a:chOff x="3477566" y="2339043"/>
                <a:chExt cx="1058189" cy="835170"/>
              </a:xfrm>
              <a:solidFill>
                <a:schemeClr val="accent3"/>
              </a:solidFill>
            </p:grpSpPr>
            <p:sp>
              <p:nvSpPr>
                <p:cNvPr id="71" name="Freeform 7">
                  <a:extLst>
                    <a:ext uri="{FF2B5EF4-FFF2-40B4-BE49-F238E27FC236}">
                      <a16:creationId xmlns:a16="http://schemas.microsoft.com/office/drawing/2014/main" id="{3C0959AB-F6D2-96A4-6AEE-FCE8B6752502}"/>
                    </a:ext>
                  </a:extLst>
                </p:cNvPr>
                <p:cNvSpPr/>
                <p:nvPr/>
              </p:nvSpPr>
              <p:spPr bwMode="auto">
                <a:xfrm>
                  <a:off x="3477566" y="2339043"/>
                  <a:ext cx="1058189" cy="835170"/>
                </a:xfrm>
                <a:custGeom>
                  <a:avLst/>
                  <a:gdLst>
                    <a:gd name="T0" fmla="*/ 583 w 592"/>
                    <a:gd name="T1" fmla="*/ 80 h 277"/>
                    <a:gd name="T2" fmla="*/ 566 w 592"/>
                    <a:gd name="T3" fmla="*/ 81 h 277"/>
                    <a:gd name="T4" fmla="*/ 465 w 592"/>
                    <a:gd name="T5" fmla="*/ 204 h 277"/>
                    <a:gd name="T6" fmla="*/ 242 w 592"/>
                    <a:gd name="T7" fmla="*/ 255 h 277"/>
                    <a:gd name="T8" fmla="*/ 137 w 592"/>
                    <a:gd name="T9" fmla="*/ 245 h 277"/>
                    <a:gd name="T10" fmla="*/ 65 w 592"/>
                    <a:gd name="T11" fmla="*/ 208 h 277"/>
                    <a:gd name="T12" fmla="*/ 58 w 592"/>
                    <a:gd name="T13" fmla="*/ 124 h 277"/>
                    <a:gd name="T14" fmla="*/ 162 w 592"/>
                    <a:gd name="T15" fmla="*/ 58 h 277"/>
                    <a:gd name="T16" fmla="*/ 323 w 592"/>
                    <a:gd name="T17" fmla="*/ 21 h 277"/>
                    <a:gd name="T18" fmla="*/ 550 w 592"/>
                    <a:gd name="T19" fmla="*/ 43 h 277"/>
                    <a:gd name="T20" fmla="*/ 554 w 592"/>
                    <a:gd name="T21" fmla="*/ 26 h 277"/>
                    <a:gd name="T22" fmla="*/ 340 w 592"/>
                    <a:gd name="T23" fmla="*/ 4 h 277"/>
                    <a:gd name="T24" fmla="*/ 175 w 592"/>
                    <a:gd name="T25" fmla="*/ 35 h 277"/>
                    <a:gd name="T26" fmla="*/ 34 w 592"/>
                    <a:gd name="T27" fmla="*/ 191 h 277"/>
                    <a:gd name="T28" fmla="*/ 177 w 592"/>
                    <a:gd name="T29" fmla="*/ 269 h 277"/>
                    <a:gd name="T30" fmla="*/ 403 w 592"/>
                    <a:gd name="T31" fmla="*/ 245 h 277"/>
                    <a:gd name="T32" fmla="*/ 583 w 592"/>
                    <a:gd name="T33"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2" h="277">
                      <a:moveTo>
                        <a:pt x="583" y="80"/>
                      </a:moveTo>
                      <a:cubicBezTo>
                        <a:pt x="582" y="70"/>
                        <a:pt x="565" y="70"/>
                        <a:pt x="566" y="81"/>
                      </a:cubicBezTo>
                      <a:cubicBezTo>
                        <a:pt x="572" y="141"/>
                        <a:pt x="512" y="181"/>
                        <a:pt x="465" y="204"/>
                      </a:cubicBezTo>
                      <a:cubicBezTo>
                        <a:pt x="396" y="237"/>
                        <a:pt x="318" y="252"/>
                        <a:pt x="242" y="255"/>
                      </a:cubicBezTo>
                      <a:cubicBezTo>
                        <a:pt x="207" y="256"/>
                        <a:pt x="171" y="253"/>
                        <a:pt x="137" y="245"/>
                      </a:cubicBezTo>
                      <a:cubicBezTo>
                        <a:pt x="111" y="239"/>
                        <a:pt x="84" y="228"/>
                        <a:pt x="65" y="208"/>
                      </a:cubicBezTo>
                      <a:cubicBezTo>
                        <a:pt x="42" y="185"/>
                        <a:pt x="38" y="150"/>
                        <a:pt x="58" y="124"/>
                      </a:cubicBezTo>
                      <a:cubicBezTo>
                        <a:pt x="82" y="90"/>
                        <a:pt x="125" y="72"/>
                        <a:pt x="162" y="58"/>
                      </a:cubicBezTo>
                      <a:cubicBezTo>
                        <a:pt x="214" y="38"/>
                        <a:pt x="268" y="26"/>
                        <a:pt x="323" y="21"/>
                      </a:cubicBezTo>
                      <a:cubicBezTo>
                        <a:pt x="399" y="15"/>
                        <a:pt x="476" y="26"/>
                        <a:pt x="550" y="43"/>
                      </a:cubicBezTo>
                      <a:cubicBezTo>
                        <a:pt x="560" y="45"/>
                        <a:pt x="564" y="29"/>
                        <a:pt x="554" y="26"/>
                      </a:cubicBezTo>
                      <a:cubicBezTo>
                        <a:pt x="484" y="11"/>
                        <a:pt x="412" y="0"/>
                        <a:pt x="340" y="4"/>
                      </a:cubicBezTo>
                      <a:cubicBezTo>
                        <a:pt x="284" y="6"/>
                        <a:pt x="228" y="17"/>
                        <a:pt x="175" y="35"/>
                      </a:cubicBezTo>
                      <a:cubicBezTo>
                        <a:pt x="112" y="56"/>
                        <a:pt x="0" y="105"/>
                        <a:pt x="34" y="191"/>
                      </a:cubicBezTo>
                      <a:cubicBezTo>
                        <a:pt x="56" y="246"/>
                        <a:pt x="124" y="263"/>
                        <a:pt x="177" y="269"/>
                      </a:cubicBezTo>
                      <a:cubicBezTo>
                        <a:pt x="252" y="277"/>
                        <a:pt x="331" y="267"/>
                        <a:pt x="403" y="245"/>
                      </a:cubicBezTo>
                      <a:cubicBezTo>
                        <a:pt x="475" y="223"/>
                        <a:pt x="592" y="173"/>
                        <a:pt x="583" y="8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72" name="Freeform 23">
                  <a:extLst>
                    <a:ext uri="{FF2B5EF4-FFF2-40B4-BE49-F238E27FC236}">
                      <a16:creationId xmlns:a16="http://schemas.microsoft.com/office/drawing/2014/main" id="{2F570360-1BA4-1887-E956-9B130946EB81}"/>
                    </a:ext>
                  </a:extLst>
                </p:cNvPr>
                <p:cNvSpPr/>
                <p:nvPr/>
              </p:nvSpPr>
              <p:spPr bwMode="auto">
                <a:xfrm>
                  <a:off x="3855941" y="3020140"/>
                  <a:ext cx="317500" cy="61912"/>
                </a:xfrm>
                <a:custGeom>
                  <a:avLst/>
                  <a:gdLst>
                    <a:gd name="T0" fmla="*/ 212 w 221"/>
                    <a:gd name="T1" fmla="*/ 1 h 43"/>
                    <a:gd name="T2" fmla="*/ 6 w 221"/>
                    <a:gd name="T3" fmla="*/ 32 h 43"/>
                    <a:gd name="T4" fmla="*/ 9 w 221"/>
                    <a:gd name="T5" fmla="*/ 42 h 43"/>
                    <a:gd name="T6" fmla="*/ 214 w 221"/>
                    <a:gd name="T7" fmla="*/ 11 h 43"/>
                    <a:gd name="T8" fmla="*/ 212 w 221"/>
                    <a:gd name="T9" fmla="*/ 1 h 43"/>
                  </a:gdLst>
                  <a:ahLst/>
                  <a:cxnLst>
                    <a:cxn ang="0">
                      <a:pos x="T0" y="T1"/>
                    </a:cxn>
                    <a:cxn ang="0">
                      <a:pos x="T2" y="T3"/>
                    </a:cxn>
                    <a:cxn ang="0">
                      <a:pos x="T4" y="T5"/>
                    </a:cxn>
                    <a:cxn ang="0">
                      <a:pos x="T6" y="T7"/>
                    </a:cxn>
                    <a:cxn ang="0">
                      <a:pos x="T8" y="T9"/>
                    </a:cxn>
                  </a:cxnLst>
                  <a:rect l="0" t="0" r="r" b="b"/>
                  <a:pathLst>
                    <a:path w="221" h="43">
                      <a:moveTo>
                        <a:pt x="212" y="1"/>
                      </a:moveTo>
                      <a:cubicBezTo>
                        <a:pt x="144" y="16"/>
                        <a:pt x="74" y="18"/>
                        <a:pt x="6" y="32"/>
                      </a:cubicBezTo>
                      <a:cubicBezTo>
                        <a:pt x="0" y="34"/>
                        <a:pt x="3" y="43"/>
                        <a:pt x="9" y="42"/>
                      </a:cubicBezTo>
                      <a:cubicBezTo>
                        <a:pt x="77" y="28"/>
                        <a:pt x="147" y="25"/>
                        <a:pt x="214" y="11"/>
                      </a:cubicBezTo>
                      <a:cubicBezTo>
                        <a:pt x="221" y="9"/>
                        <a:pt x="218" y="0"/>
                        <a:pt x="212" y="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70" name="Rectangle 69">
                <a:extLst>
                  <a:ext uri="{FF2B5EF4-FFF2-40B4-BE49-F238E27FC236}">
                    <a16:creationId xmlns:a16="http://schemas.microsoft.com/office/drawing/2014/main" id="{1050E9C7-25EB-19D9-D53D-AA7F4615EF9C}"/>
                  </a:ext>
                </a:extLst>
              </p:cNvPr>
              <p:cNvSpPr/>
              <p:nvPr/>
            </p:nvSpPr>
            <p:spPr>
              <a:xfrm rot="21447812" flipH="1">
                <a:off x="7489398" y="1232086"/>
                <a:ext cx="829574" cy="287098"/>
              </a:xfrm>
              <a:prstGeom prst="rect">
                <a:avLst/>
              </a:prstGeom>
            </p:spPr>
            <p:txBody>
              <a:bodyPr wrap="square" lIns="0" tIns="0" rIns="0" bIns="0" anchor="ctr">
                <a:spAutoFit/>
              </a:bodyPr>
              <a:lstStyle/>
              <a:p>
                <a:pPr algn="ctr"/>
                <a:r>
                  <a:rPr lang="en-US" sz="1200" dirty="0">
                    <a:solidFill>
                      <a:schemeClr val="tx1">
                        <a:lumMod val="75000"/>
                        <a:lumOff val="25000"/>
                      </a:schemeClr>
                    </a:solidFill>
                  </a:rPr>
                  <a:t>49% of General Fund Expended</a:t>
                </a:r>
              </a:p>
            </p:txBody>
          </p:sp>
        </p:grpSp>
      </p:grpSp>
      <p:sp>
        <p:nvSpPr>
          <p:cNvPr id="4" name="Freeform 36">
            <a:extLst>
              <a:ext uri="{FF2B5EF4-FFF2-40B4-BE49-F238E27FC236}">
                <a16:creationId xmlns:a16="http://schemas.microsoft.com/office/drawing/2014/main" id="{CDEC25E7-5435-E0CA-FDA6-8602CFF32DCF}"/>
              </a:ext>
            </a:extLst>
          </p:cNvPr>
          <p:cNvSpPr/>
          <p:nvPr/>
        </p:nvSpPr>
        <p:spPr bwMode="auto">
          <a:xfrm rot="19118638">
            <a:off x="6151909" y="4401148"/>
            <a:ext cx="402858" cy="825961"/>
          </a:xfrm>
          <a:custGeom>
            <a:avLst/>
            <a:gdLst>
              <a:gd name="T0" fmla="*/ 183 w 199"/>
              <a:gd name="T1" fmla="*/ 308 h 369"/>
              <a:gd name="T2" fmla="*/ 169 w 199"/>
              <a:gd name="T3" fmla="*/ 334 h 369"/>
              <a:gd name="T4" fmla="*/ 15 w 199"/>
              <a:gd name="T5" fmla="*/ 5 h 369"/>
              <a:gd name="T6" fmla="*/ 6 w 199"/>
              <a:gd name="T7" fmla="*/ 14 h 369"/>
              <a:gd name="T8" fmla="*/ 158 w 199"/>
              <a:gd name="T9" fmla="*/ 348 h 369"/>
              <a:gd name="T10" fmla="*/ 128 w 199"/>
              <a:gd name="T11" fmla="*/ 330 h 369"/>
              <a:gd name="T12" fmla="*/ 118 w 199"/>
              <a:gd name="T13" fmla="*/ 338 h 369"/>
              <a:gd name="T14" fmla="*/ 155 w 199"/>
              <a:gd name="T15" fmla="*/ 367 h 369"/>
              <a:gd name="T16" fmla="*/ 163 w 199"/>
              <a:gd name="T17" fmla="*/ 366 h 369"/>
              <a:gd name="T18" fmla="*/ 165 w 199"/>
              <a:gd name="T19" fmla="*/ 364 h 369"/>
              <a:gd name="T20" fmla="*/ 172 w 199"/>
              <a:gd name="T21" fmla="*/ 357 h 369"/>
              <a:gd name="T22" fmla="*/ 172 w 199"/>
              <a:gd name="T23" fmla="*/ 354 h 369"/>
              <a:gd name="T24" fmla="*/ 195 w 199"/>
              <a:gd name="T25" fmla="*/ 314 h 369"/>
              <a:gd name="T26" fmla="*/ 183 w 199"/>
              <a:gd name="T27" fmla="*/ 30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369">
                <a:moveTo>
                  <a:pt x="183" y="308"/>
                </a:moveTo>
                <a:cubicBezTo>
                  <a:pt x="179" y="316"/>
                  <a:pt x="174" y="325"/>
                  <a:pt x="169" y="334"/>
                </a:cubicBezTo>
                <a:cubicBezTo>
                  <a:pt x="151" y="216"/>
                  <a:pt x="118" y="82"/>
                  <a:pt x="15" y="5"/>
                </a:cubicBezTo>
                <a:cubicBezTo>
                  <a:pt x="8" y="0"/>
                  <a:pt x="0" y="9"/>
                  <a:pt x="6" y="14"/>
                </a:cubicBezTo>
                <a:cubicBezTo>
                  <a:pt x="110" y="92"/>
                  <a:pt x="141" y="230"/>
                  <a:pt x="158" y="348"/>
                </a:cubicBezTo>
                <a:cubicBezTo>
                  <a:pt x="147" y="343"/>
                  <a:pt x="137" y="337"/>
                  <a:pt x="128" y="330"/>
                </a:cubicBezTo>
                <a:cubicBezTo>
                  <a:pt x="122" y="325"/>
                  <a:pt x="113" y="331"/>
                  <a:pt x="118" y="338"/>
                </a:cubicBezTo>
                <a:cubicBezTo>
                  <a:pt x="127" y="349"/>
                  <a:pt x="141" y="362"/>
                  <a:pt x="155" y="367"/>
                </a:cubicBezTo>
                <a:cubicBezTo>
                  <a:pt x="158" y="368"/>
                  <a:pt x="161" y="369"/>
                  <a:pt x="163" y="366"/>
                </a:cubicBezTo>
                <a:cubicBezTo>
                  <a:pt x="164" y="365"/>
                  <a:pt x="164" y="364"/>
                  <a:pt x="165" y="364"/>
                </a:cubicBezTo>
                <a:cubicBezTo>
                  <a:pt x="169" y="364"/>
                  <a:pt x="173" y="361"/>
                  <a:pt x="172" y="357"/>
                </a:cubicBezTo>
                <a:cubicBezTo>
                  <a:pt x="172" y="356"/>
                  <a:pt x="172" y="355"/>
                  <a:pt x="172" y="354"/>
                </a:cubicBezTo>
                <a:cubicBezTo>
                  <a:pt x="180" y="341"/>
                  <a:pt x="188" y="327"/>
                  <a:pt x="195" y="314"/>
                </a:cubicBezTo>
                <a:cubicBezTo>
                  <a:pt x="199" y="307"/>
                  <a:pt x="187" y="301"/>
                  <a:pt x="183" y="308"/>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73" name="Freeform 13">
            <a:extLst>
              <a:ext uri="{FF2B5EF4-FFF2-40B4-BE49-F238E27FC236}">
                <a16:creationId xmlns:a16="http://schemas.microsoft.com/office/drawing/2014/main" id="{ABBC7207-CD25-A304-9E5F-1B18A8B1358D}"/>
              </a:ext>
            </a:extLst>
          </p:cNvPr>
          <p:cNvSpPr/>
          <p:nvPr/>
        </p:nvSpPr>
        <p:spPr bwMode="auto">
          <a:xfrm rot="813596" flipH="1">
            <a:off x="6594651" y="4547126"/>
            <a:ext cx="2142874" cy="1304161"/>
          </a:xfrm>
          <a:custGeom>
            <a:avLst/>
            <a:gdLst>
              <a:gd name="T0" fmla="*/ 792 w 795"/>
              <a:gd name="T1" fmla="*/ 252 h 393"/>
              <a:gd name="T2" fmla="*/ 769 w 795"/>
              <a:gd name="T3" fmla="*/ 245 h 393"/>
              <a:gd name="T4" fmla="*/ 576 w 795"/>
              <a:gd name="T5" fmla="*/ 362 h 393"/>
              <a:gd name="T6" fmla="*/ 254 w 795"/>
              <a:gd name="T7" fmla="*/ 326 h 393"/>
              <a:gd name="T8" fmla="*/ 118 w 795"/>
              <a:gd name="T9" fmla="*/ 264 h 393"/>
              <a:gd name="T10" fmla="*/ 38 w 795"/>
              <a:gd name="T11" fmla="*/ 181 h 393"/>
              <a:gd name="T12" fmla="*/ 68 w 795"/>
              <a:gd name="T13" fmla="*/ 64 h 393"/>
              <a:gd name="T14" fmla="*/ 239 w 795"/>
              <a:gd name="T15" fmla="*/ 25 h 393"/>
              <a:gd name="T16" fmla="*/ 472 w 795"/>
              <a:gd name="T17" fmla="*/ 52 h 393"/>
              <a:gd name="T18" fmla="*/ 765 w 795"/>
              <a:gd name="T19" fmla="*/ 186 h 393"/>
              <a:gd name="T20" fmla="*/ 778 w 795"/>
              <a:gd name="T21" fmla="*/ 166 h 393"/>
              <a:gd name="T22" fmla="*/ 503 w 795"/>
              <a:gd name="T23" fmla="*/ 36 h 393"/>
              <a:gd name="T24" fmla="*/ 267 w 795"/>
              <a:gd name="T25" fmla="*/ 1 h 393"/>
              <a:gd name="T26" fmla="*/ 5 w 795"/>
              <a:gd name="T27" fmla="*/ 143 h 393"/>
              <a:gd name="T28" fmla="*/ 159 w 795"/>
              <a:gd name="T29" fmla="*/ 314 h 393"/>
              <a:gd name="T30" fmla="*/ 474 w 795"/>
              <a:gd name="T31" fmla="*/ 389 h 393"/>
              <a:gd name="T32" fmla="*/ 792 w 795"/>
              <a:gd name="T33" fmla="*/ 25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5" h="393">
                <a:moveTo>
                  <a:pt x="792" y="252"/>
                </a:moveTo>
                <a:cubicBezTo>
                  <a:pt x="795" y="237"/>
                  <a:pt x="773" y="230"/>
                  <a:pt x="769" y="245"/>
                </a:cubicBezTo>
                <a:cubicBezTo>
                  <a:pt x="749" y="328"/>
                  <a:pt x="650" y="353"/>
                  <a:pt x="576" y="362"/>
                </a:cubicBezTo>
                <a:cubicBezTo>
                  <a:pt x="469" y="375"/>
                  <a:pt x="356" y="358"/>
                  <a:pt x="254" y="326"/>
                </a:cubicBezTo>
                <a:cubicBezTo>
                  <a:pt x="206" y="311"/>
                  <a:pt x="160" y="291"/>
                  <a:pt x="118" y="264"/>
                </a:cubicBezTo>
                <a:cubicBezTo>
                  <a:pt x="85" y="243"/>
                  <a:pt x="54" y="216"/>
                  <a:pt x="38" y="181"/>
                </a:cubicBezTo>
                <a:cubicBezTo>
                  <a:pt x="18" y="139"/>
                  <a:pt x="30" y="90"/>
                  <a:pt x="68" y="64"/>
                </a:cubicBezTo>
                <a:cubicBezTo>
                  <a:pt x="116" y="31"/>
                  <a:pt x="182" y="26"/>
                  <a:pt x="239" y="25"/>
                </a:cubicBezTo>
                <a:cubicBezTo>
                  <a:pt x="317" y="23"/>
                  <a:pt x="396" y="32"/>
                  <a:pt x="472" y="52"/>
                </a:cubicBezTo>
                <a:cubicBezTo>
                  <a:pt x="577" y="79"/>
                  <a:pt x="674" y="129"/>
                  <a:pt x="765" y="186"/>
                </a:cubicBezTo>
                <a:cubicBezTo>
                  <a:pt x="778" y="194"/>
                  <a:pt x="791" y="175"/>
                  <a:pt x="778" y="166"/>
                </a:cubicBezTo>
                <a:cubicBezTo>
                  <a:pt x="692" y="112"/>
                  <a:pt x="601" y="65"/>
                  <a:pt x="503" y="36"/>
                </a:cubicBezTo>
                <a:cubicBezTo>
                  <a:pt x="426" y="13"/>
                  <a:pt x="347" y="2"/>
                  <a:pt x="267" y="1"/>
                </a:cubicBezTo>
                <a:cubicBezTo>
                  <a:pt x="173" y="0"/>
                  <a:pt x="0" y="13"/>
                  <a:pt x="5" y="143"/>
                </a:cubicBezTo>
                <a:cubicBezTo>
                  <a:pt x="8" y="227"/>
                  <a:pt x="92" y="282"/>
                  <a:pt x="159" y="314"/>
                </a:cubicBezTo>
                <a:cubicBezTo>
                  <a:pt x="257" y="361"/>
                  <a:pt x="367" y="384"/>
                  <a:pt x="474" y="389"/>
                </a:cubicBezTo>
                <a:cubicBezTo>
                  <a:pt x="580" y="393"/>
                  <a:pt x="760" y="380"/>
                  <a:pt x="792" y="252"/>
                </a:cubicBezTo>
                <a:close/>
              </a:path>
            </a:pathLst>
          </a:custGeom>
          <a:solidFill>
            <a:srgbClr val="000000"/>
          </a:solidFill>
          <a:ln>
            <a:solidFill>
              <a:srgbClr val="000000"/>
            </a:solid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75" name="Rectangle 74">
            <a:extLst>
              <a:ext uri="{FF2B5EF4-FFF2-40B4-BE49-F238E27FC236}">
                <a16:creationId xmlns:a16="http://schemas.microsoft.com/office/drawing/2014/main" id="{EB59D56D-D427-4753-F4FD-DBF24F93149C}"/>
              </a:ext>
            </a:extLst>
          </p:cNvPr>
          <p:cNvSpPr/>
          <p:nvPr/>
        </p:nvSpPr>
        <p:spPr>
          <a:xfrm flipH="1">
            <a:off x="6935452" y="4763642"/>
            <a:ext cx="1513274" cy="923330"/>
          </a:xfrm>
          <a:prstGeom prst="rect">
            <a:avLst/>
          </a:prstGeom>
        </p:spPr>
        <p:txBody>
          <a:bodyPr wrap="square" lIns="0" tIns="0" rIns="0" bIns="0" anchor="ctr">
            <a:spAutoFit/>
          </a:bodyPr>
          <a:lstStyle/>
          <a:p>
            <a:pPr algn="ctr"/>
            <a:r>
              <a:rPr lang="en-US" sz="1200" dirty="0">
                <a:solidFill>
                  <a:schemeClr val="tx1">
                    <a:lumMod val="75000"/>
                    <a:lumOff val="25000"/>
                  </a:schemeClr>
                </a:solidFill>
              </a:rPr>
              <a:t>Regional Capacity showing signs of strain;</a:t>
            </a:r>
          </a:p>
          <a:p>
            <a:pPr algn="ctr"/>
            <a:endParaRPr lang="en-US" sz="1200" dirty="0">
              <a:solidFill>
                <a:schemeClr val="tx1">
                  <a:lumMod val="75000"/>
                  <a:lumOff val="25000"/>
                </a:schemeClr>
              </a:solidFill>
            </a:endParaRPr>
          </a:p>
          <a:p>
            <a:pPr algn="ctr"/>
            <a:r>
              <a:rPr lang="en-US" sz="1200" dirty="0">
                <a:solidFill>
                  <a:schemeClr val="tx1">
                    <a:lumMod val="75000"/>
                    <a:lumOff val="25000"/>
                  </a:schemeClr>
                </a:solidFill>
              </a:rPr>
              <a:t> internal/external</a:t>
            </a:r>
          </a:p>
        </p:txBody>
      </p:sp>
      <p:sp>
        <p:nvSpPr>
          <p:cNvPr id="76" name="Freeform 14">
            <a:extLst>
              <a:ext uri="{FF2B5EF4-FFF2-40B4-BE49-F238E27FC236}">
                <a16:creationId xmlns:a16="http://schemas.microsoft.com/office/drawing/2014/main" id="{E5F628D8-50F0-67D4-E532-26D382D25B4C}"/>
              </a:ext>
            </a:extLst>
          </p:cNvPr>
          <p:cNvSpPr/>
          <p:nvPr/>
        </p:nvSpPr>
        <p:spPr bwMode="auto">
          <a:xfrm rot="20786404">
            <a:off x="7425056" y="5365873"/>
            <a:ext cx="699655" cy="158228"/>
          </a:xfrm>
          <a:custGeom>
            <a:avLst/>
            <a:gdLst>
              <a:gd name="T0" fmla="*/ 300 w 309"/>
              <a:gd name="T1" fmla="*/ 55 h 71"/>
              <a:gd name="T2" fmla="*/ 10 w 309"/>
              <a:gd name="T3" fmla="*/ 1 h 71"/>
              <a:gd name="T4" fmla="*/ 9 w 309"/>
              <a:gd name="T5" fmla="*/ 15 h 71"/>
              <a:gd name="T6" fmla="*/ 299 w 309"/>
              <a:gd name="T7" fmla="*/ 69 h 71"/>
              <a:gd name="T8" fmla="*/ 300 w 309"/>
              <a:gd name="T9" fmla="*/ 55 h 71"/>
            </a:gdLst>
            <a:ahLst/>
            <a:cxnLst>
              <a:cxn ang="0">
                <a:pos x="T0" y="T1"/>
              </a:cxn>
              <a:cxn ang="0">
                <a:pos x="T2" y="T3"/>
              </a:cxn>
              <a:cxn ang="0">
                <a:pos x="T4" y="T5"/>
              </a:cxn>
              <a:cxn ang="0">
                <a:pos x="T6" y="T7"/>
              </a:cxn>
              <a:cxn ang="0">
                <a:pos x="T8" y="T9"/>
              </a:cxn>
            </a:cxnLst>
            <a:rect l="0" t="0" r="r" b="b"/>
            <a:pathLst>
              <a:path w="309" h="71">
                <a:moveTo>
                  <a:pt x="300" y="55"/>
                </a:moveTo>
                <a:cubicBezTo>
                  <a:pt x="202" y="43"/>
                  <a:pt x="107" y="14"/>
                  <a:pt x="10" y="1"/>
                </a:cubicBezTo>
                <a:cubicBezTo>
                  <a:pt x="1" y="0"/>
                  <a:pt x="0" y="14"/>
                  <a:pt x="9" y="15"/>
                </a:cubicBezTo>
                <a:cubicBezTo>
                  <a:pt x="107" y="28"/>
                  <a:pt x="201" y="57"/>
                  <a:pt x="299" y="69"/>
                </a:cubicBezTo>
                <a:cubicBezTo>
                  <a:pt x="308" y="71"/>
                  <a:pt x="309" y="56"/>
                  <a:pt x="300" y="55"/>
                </a:cubicBezTo>
                <a:close/>
              </a:path>
            </a:pathLst>
          </a:custGeom>
          <a:solidFill>
            <a:srgbClr val="000000"/>
          </a:solidFill>
          <a:ln>
            <a:solidFill>
              <a:srgbClr val="000000"/>
            </a:solid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Tree>
    <p:extLst>
      <p:ext uri="{BB962C8B-B14F-4D97-AF65-F5344CB8AC3E}">
        <p14:creationId xmlns:p14="http://schemas.microsoft.com/office/powerpoint/2010/main" val="37789208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E4658-C712-42F8-F23C-50744E0AC65F}"/>
              </a:ext>
            </a:extLst>
          </p:cNvPr>
          <p:cNvSpPr>
            <a:spLocks noGrp="1"/>
          </p:cNvSpPr>
          <p:nvPr>
            <p:ph type="title"/>
          </p:nvPr>
        </p:nvSpPr>
        <p:spPr/>
        <p:txBody>
          <a:bodyPr/>
          <a:lstStyle/>
          <a:p>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Where Does The Money Come From?</a:t>
            </a:r>
            <a:endParaRPr lang="en-US" sz="3600" dirty="0"/>
          </a:p>
        </p:txBody>
      </p:sp>
      <p:sp>
        <p:nvSpPr>
          <p:cNvPr id="3" name="Slide Number Placeholder 2">
            <a:extLst>
              <a:ext uri="{FF2B5EF4-FFF2-40B4-BE49-F238E27FC236}">
                <a16:creationId xmlns:a16="http://schemas.microsoft.com/office/drawing/2014/main" id="{3BBB1702-64FF-4B7B-C657-5FB17D02F856}"/>
              </a:ext>
            </a:extLst>
          </p:cNvPr>
          <p:cNvSpPr>
            <a:spLocks noGrp="1"/>
          </p:cNvSpPr>
          <p:nvPr>
            <p:ph type="sldNum" sz="quarter" idx="10"/>
          </p:nvPr>
        </p:nvSpPr>
        <p:spPr/>
        <p:txBody>
          <a:bodyPr/>
          <a:lstStyle/>
          <a:p>
            <a:fld id="{F9092C4B-5256-42C0-99E7-1AA7CC438B26}" type="slidenum">
              <a:rPr lang="en-US" altLang="en-US" smtClean="0"/>
              <a:t>6</a:t>
            </a:fld>
            <a:endParaRPr lang="en-US" altLang="en-US"/>
          </a:p>
        </p:txBody>
      </p:sp>
      <p:pic>
        <p:nvPicPr>
          <p:cNvPr id="5" name="Content Placeholder 4">
            <a:extLst>
              <a:ext uri="{FF2B5EF4-FFF2-40B4-BE49-F238E27FC236}">
                <a16:creationId xmlns:a16="http://schemas.microsoft.com/office/drawing/2014/main" id="{F77ADF11-E107-A106-8D0C-8EBDB1E5A1E7}"/>
              </a:ext>
            </a:extLst>
          </p:cNvPr>
          <p:cNvPicPr>
            <a:picLocks noGrp="1" noChangeAspect="1"/>
          </p:cNvPicPr>
          <p:nvPr>
            <p:ph sz="quarter" idx="11"/>
          </p:nvPr>
        </p:nvPicPr>
        <p:blipFill>
          <a:blip r:embed="rId3"/>
          <a:stretch>
            <a:fillRect/>
          </a:stretch>
        </p:blipFill>
        <p:spPr>
          <a:xfrm>
            <a:off x="424034" y="1136342"/>
            <a:ext cx="8295931" cy="47565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94952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B17F-53C9-1958-8AE5-48B67CAC1F0C}"/>
              </a:ext>
            </a:extLst>
          </p:cNvPr>
          <p:cNvSpPr>
            <a:spLocks noGrp="1"/>
          </p:cNvSpPr>
          <p:nvPr>
            <p:ph type="title"/>
          </p:nvPr>
        </p:nvSpPr>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General Fund </a:t>
            </a:r>
            <a:b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b="0" dirty="0">
                <a:latin typeface="Microsoft Sans Serif" panose="020B0604020202020204" pitchFamily="34" charset="0"/>
                <a:ea typeface="Microsoft Sans Serif" panose="020B0604020202020204" pitchFamily="34" charset="0"/>
                <a:cs typeface="Microsoft Sans Serif" panose="020B0604020202020204" pitchFamily="34" charset="0"/>
              </a:rPr>
              <a:t>All Revenues- January through June</a:t>
            </a:r>
          </a:p>
        </p:txBody>
      </p:sp>
      <p:sp>
        <p:nvSpPr>
          <p:cNvPr id="3" name="Slide Number Placeholder 2">
            <a:extLst>
              <a:ext uri="{FF2B5EF4-FFF2-40B4-BE49-F238E27FC236}">
                <a16:creationId xmlns:a16="http://schemas.microsoft.com/office/drawing/2014/main" id="{B074BACE-AA51-9A7D-3879-C7A864DE13D9}"/>
              </a:ext>
            </a:extLst>
          </p:cNvPr>
          <p:cNvSpPr>
            <a:spLocks noGrp="1"/>
          </p:cNvSpPr>
          <p:nvPr>
            <p:ph type="sldNum" sz="quarter" idx="10"/>
          </p:nvPr>
        </p:nvSpPr>
        <p:spPr/>
        <p:txBody>
          <a:bodyPr/>
          <a:lstStyle/>
          <a:p>
            <a:fld id="{F9092C4B-5256-42C0-99E7-1AA7CC438B26}" type="slidenum">
              <a:rPr lang="en-US" altLang="en-US" smtClean="0"/>
              <a:t>7</a:t>
            </a:fld>
            <a:endParaRPr lang="en-US" altLang="en-US"/>
          </a:p>
        </p:txBody>
      </p:sp>
      <p:graphicFrame>
        <p:nvGraphicFramePr>
          <p:cNvPr id="7" name="Content Placeholder 6">
            <a:extLst>
              <a:ext uri="{FF2B5EF4-FFF2-40B4-BE49-F238E27FC236}">
                <a16:creationId xmlns:a16="http://schemas.microsoft.com/office/drawing/2014/main" id="{F6BD1BD0-813F-EBD5-489B-7EB794EB4CD9}"/>
              </a:ext>
            </a:extLst>
          </p:cNvPr>
          <p:cNvGraphicFramePr>
            <a:graphicFrameLocks noGrp="1"/>
          </p:cNvGraphicFramePr>
          <p:nvPr>
            <p:ph sz="quarter" idx="11"/>
            <p:extLst>
              <p:ext uri="{D42A27DB-BD31-4B8C-83A1-F6EECF244321}">
                <p14:modId xmlns:p14="http://schemas.microsoft.com/office/powerpoint/2010/main" val="2190780022"/>
              </p:ext>
            </p:extLst>
          </p:nvPr>
        </p:nvGraphicFramePr>
        <p:xfrm>
          <a:off x="612559" y="967665"/>
          <a:ext cx="8460420" cy="53088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78088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B17F-53C9-1958-8AE5-48B67CAC1F0C}"/>
              </a:ext>
            </a:extLst>
          </p:cNvPr>
          <p:cNvSpPr>
            <a:spLocks noGrp="1"/>
          </p:cNvSpPr>
          <p:nvPr>
            <p:ph type="title"/>
          </p:nvPr>
        </p:nvSpPr>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General Fund </a:t>
            </a:r>
            <a:b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b="0" dirty="0">
                <a:latin typeface="Microsoft Sans Serif" panose="020B0604020202020204" pitchFamily="34" charset="0"/>
                <a:ea typeface="Microsoft Sans Serif" panose="020B0604020202020204" pitchFamily="34" charset="0"/>
                <a:cs typeface="Microsoft Sans Serif" panose="020B0604020202020204" pitchFamily="34" charset="0"/>
              </a:rPr>
              <a:t>All Revenues- January through June</a:t>
            </a:r>
          </a:p>
        </p:txBody>
      </p:sp>
      <p:sp>
        <p:nvSpPr>
          <p:cNvPr id="3" name="Slide Number Placeholder 2">
            <a:extLst>
              <a:ext uri="{FF2B5EF4-FFF2-40B4-BE49-F238E27FC236}">
                <a16:creationId xmlns:a16="http://schemas.microsoft.com/office/drawing/2014/main" id="{B074BACE-AA51-9A7D-3879-C7A864DE13D9}"/>
              </a:ext>
            </a:extLst>
          </p:cNvPr>
          <p:cNvSpPr>
            <a:spLocks noGrp="1"/>
          </p:cNvSpPr>
          <p:nvPr>
            <p:ph type="sldNum" sz="quarter" idx="10"/>
          </p:nvPr>
        </p:nvSpPr>
        <p:spPr/>
        <p:txBody>
          <a:bodyPr/>
          <a:lstStyle/>
          <a:p>
            <a:fld id="{F9092C4B-5256-42C0-99E7-1AA7CC438B26}" type="slidenum">
              <a:rPr lang="en-US" altLang="en-US" smtClean="0"/>
              <a:t>8</a:t>
            </a:fld>
            <a:endParaRPr lang="en-US" altLang="en-US"/>
          </a:p>
        </p:txBody>
      </p:sp>
      <p:graphicFrame>
        <p:nvGraphicFramePr>
          <p:cNvPr id="6" name="Content Placeholder 5">
            <a:extLst>
              <a:ext uri="{FF2B5EF4-FFF2-40B4-BE49-F238E27FC236}">
                <a16:creationId xmlns:a16="http://schemas.microsoft.com/office/drawing/2014/main" id="{AE2B0F4D-6FFD-268D-509D-08AC03D8C95E}"/>
              </a:ext>
            </a:extLst>
          </p:cNvPr>
          <p:cNvGraphicFramePr>
            <a:graphicFrameLocks noGrp="1"/>
          </p:cNvGraphicFramePr>
          <p:nvPr>
            <p:ph sz="quarter" idx="11"/>
            <p:extLst>
              <p:ext uri="{D42A27DB-BD31-4B8C-83A1-F6EECF244321}">
                <p14:modId xmlns:p14="http://schemas.microsoft.com/office/powerpoint/2010/main" val="3993179425"/>
              </p:ext>
            </p:extLst>
          </p:nvPr>
        </p:nvGraphicFramePr>
        <p:xfrm>
          <a:off x="408373" y="914401"/>
          <a:ext cx="8815526" cy="5488965"/>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Brace 7">
            <a:extLst>
              <a:ext uri="{FF2B5EF4-FFF2-40B4-BE49-F238E27FC236}">
                <a16:creationId xmlns:a16="http://schemas.microsoft.com/office/drawing/2014/main" id="{7E8E92C0-360A-0755-E0C6-0534D927C331}"/>
              </a:ext>
            </a:extLst>
          </p:cNvPr>
          <p:cNvSpPr/>
          <p:nvPr/>
        </p:nvSpPr>
        <p:spPr>
          <a:xfrm>
            <a:off x="8487053" y="2281560"/>
            <a:ext cx="559294" cy="2281561"/>
          </a:xfrm>
          <a:prstGeom prst="rightBrace">
            <a:avLst/>
          </a:prstGeom>
          <a:ln>
            <a:solidFill>
              <a:srgbClr val="0070C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000" b="1" dirty="0">
                <a:solidFill>
                  <a:srgbClr val="0070C1"/>
                </a:solidFill>
              </a:rPr>
              <a:t>Taxes</a:t>
            </a:r>
          </a:p>
        </p:txBody>
      </p:sp>
    </p:spTree>
    <p:extLst>
      <p:ext uri="{BB962C8B-B14F-4D97-AF65-F5344CB8AC3E}">
        <p14:creationId xmlns:p14="http://schemas.microsoft.com/office/powerpoint/2010/main" val="294724095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B17F-53C9-1958-8AE5-48B67CAC1F0C}"/>
              </a:ext>
            </a:extLst>
          </p:cNvPr>
          <p:cNvSpPr>
            <a:spLocks noGrp="1"/>
          </p:cNvSpPr>
          <p:nvPr>
            <p:ph type="title"/>
          </p:nvPr>
        </p:nvSpPr>
        <p:spPr/>
        <p:txBody>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General Fund </a:t>
            </a:r>
            <a:b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b="0" dirty="0">
                <a:latin typeface="Microsoft Sans Serif" panose="020B0604020202020204" pitchFamily="34" charset="0"/>
                <a:ea typeface="Microsoft Sans Serif" panose="020B0604020202020204" pitchFamily="34" charset="0"/>
                <a:cs typeface="Microsoft Sans Serif" panose="020B0604020202020204" pitchFamily="34" charset="0"/>
              </a:rPr>
              <a:t>Revenue Variances-2023 vs 2024</a:t>
            </a:r>
          </a:p>
        </p:txBody>
      </p:sp>
      <p:sp>
        <p:nvSpPr>
          <p:cNvPr id="3" name="Slide Number Placeholder 2">
            <a:extLst>
              <a:ext uri="{FF2B5EF4-FFF2-40B4-BE49-F238E27FC236}">
                <a16:creationId xmlns:a16="http://schemas.microsoft.com/office/drawing/2014/main" id="{B074BACE-AA51-9A7D-3879-C7A864DE13D9}"/>
              </a:ext>
            </a:extLst>
          </p:cNvPr>
          <p:cNvSpPr>
            <a:spLocks noGrp="1"/>
          </p:cNvSpPr>
          <p:nvPr>
            <p:ph type="sldNum" sz="quarter" idx="10"/>
          </p:nvPr>
        </p:nvSpPr>
        <p:spPr/>
        <p:txBody>
          <a:bodyPr/>
          <a:lstStyle/>
          <a:p>
            <a:fld id="{F9092C4B-5256-42C0-99E7-1AA7CC438B26}" type="slidenum">
              <a:rPr lang="en-US" altLang="en-US" smtClean="0"/>
              <a:t>9</a:t>
            </a:fld>
            <a:endParaRPr lang="en-US" altLang="en-US"/>
          </a:p>
        </p:txBody>
      </p:sp>
      <p:graphicFrame>
        <p:nvGraphicFramePr>
          <p:cNvPr id="7" name="Chart 6">
            <a:extLst>
              <a:ext uri="{FF2B5EF4-FFF2-40B4-BE49-F238E27FC236}">
                <a16:creationId xmlns:a16="http://schemas.microsoft.com/office/drawing/2014/main" id="{798379A2-A604-6442-EB4A-22B5738544E5}"/>
              </a:ext>
            </a:extLst>
          </p:cNvPr>
          <p:cNvGraphicFramePr>
            <a:graphicFrameLocks/>
          </p:cNvGraphicFramePr>
          <p:nvPr>
            <p:extLst>
              <p:ext uri="{D42A27DB-BD31-4B8C-83A1-F6EECF244321}">
                <p14:modId xmlns:p14="http://schemas.microsoft.com/office/powerpoint/2010/main" val="74805925"/>
              </p:ext>
            </p:extLst>
          </p:nvPr>
        </p:nvGraphicFramePr>
        <p:xfrm>
          <a:off x="4252403" y="872577"/>
          <a:ext cx="4962618" cy="55307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496AF9FE-BD37-3973-DC4A-1F247F9A53F3}"/>
              </a:ext>
            </a:extLst>
          </p:cNvPr>
          <p:cNvGraphicFramePr>
            <a:graphicFrameLocks noGrp="1"/>
          </p:cNvGraphicFramePr>
          <p:nvPr>
            <p:extLst>
              <p:ext uri="{D42A27DB-BD31-4B8C-83A1-F6EECF244321}">
                <p14:modId xmlns:p14="http://schemas.microsoft.com/office/powerpoint/2010/main" val="2902504032"/>
              </p:ext>
            </p:extLst>
          </p:nvPr>
        </p:nvGraphicFramePr>
        <p:xfrm>
          <a:off x="221942" y="943596"/>
          <a:ext cx="4190260" cy="5186168"/>
        </p:xfrm>
        <a:graphic>
          <a:graphicData uri="http://schemas.openxmlformats.org/drawingml/2006/table">
            <a:tbl>
              <a:tblPr>
                <a:tableStyleId>{E8B1032C-EA38-4F05-BA0D-38AFFFC7BED3}</a:tableStyleId>
              </a:tblPr>
              <a:tblGrid>
                <a:gridCol w="1713390">
                  <a:extLst>
                    <a:ext uri="{9D8B030D-6E8A-4147-A177-3AD203B41FA5}">
                      <a16:colId xmlns:a16="http://schemas.microsoft.com/office/drawing/2014/main" val="949820295"/>
                    </a:ext>
                  </a:extLst>
                </a:gridCol>
                <a:gridCol w="812962">
                  <a:extLst>
                    <a:ext uri="{9D8B030D-6E8A-4147-A177-3AD203B41FA5}">
                      <a16:colId xmlns:a16="http://schemas.microsoft.com/office/drawing/2014/main" val="111875791"/>
                    </a:ext>
                  </a:extLst>
                </a:gridCol>
                <a:gridCol w="862444">
                  <a:extLst>
                    <a:ext uri="{9D8B030D-6E8A-4147-A177-3AD203B41FA5}">
                      <a16:colId xmlns:a16="http://schemas.microsoft.com/office/drawing/2014/main" val="843309596"/>
                    </a:ext>
                  </a:extLst>
                </a:gridCol>
                <a:gridCol w="801464">
                  <a:extLst>
                    <a:ext uri="{9D8B030D-6E8A-4147-A177-3AD203B41FA5}">
                      <a16:colId xmlns:a16="http://schemas.microsoft.com/office/drawing/2014/main" val="1103505783"/>
                    </a:ext>
                  </a:extLst>
                </a:gridCol>
              </a:tblGrid>
              <a:tr h="157774">
                <a:tc>
                  <a:txBody>
                    <a:bodyPr/>
                    <a:lstStyle/>
                    <a:p>
                      <a:pPr algn="l" fontAlgn="b"/>
                      <a:r>
                        <a:rPr lang="en-US" sz="1050" b="1" u="none" strike="noStrike" dirty="0">
                          <a:effectLst/>
                        </a:rPr>
                        <a:t> Major Category </a:t>
                      </a:r>
                      <a:endParaRPr lang="en-US" sz="1050" b="1" i="0" u="none" strike="noStrike" dirty="0">
                        <a:solidFill>
                          <a:srgbClr val="000000"/>
                        </a:solidFill>
                        <a:effectLst/>
                        <a:latin typeface="Calibri" panose="020F0502020204030204" pitchFamily="34" charset="0"/>
                      </a:endParaRPr>
                    </a:p>
                  </a:txBody>
                  <a:tcPr marL="4652" marR="4652" marT="4652" marB="0" anchor="b"/>
                </a:tc>
                <a:tc>
                  <a:txBody>
                    <a:bodyPr/>
                    <a:lstStyle/>
                    <a:p>
                      <a:pPr algn="l" fontAlgn="b"/>
                      <a:r>
                        <a:rPr lang="en-US" sz="1050" b="1" u="none" strike="noStrike">
                          <a:effectLst/>
                        </a:rPr>
                        <a:t> June 2023 </a:t>
                      </a:r>
                      <a:endParaRPr lang="en-US" sz="1050" b="1" i="0" u="none" strike="noStrike">
                        <a:solidFill>
                          <a:srgbClr val="000000"/>
                        </a:solidFill>
                        <a:effectLst/>
                        <a:latin typeface="Calibri" panose="020F0502020204030204" pitchFamily="34" charset="0"/>
                      </a:endParaRPr>
                    </a:p>
                  </a:txBody>
                  <a:tcPr marL="4652" marR="4652" marT="4652" marB="0" anchor="b"/>
                </a:tc>
                <a:tc>
                  <a:txBody>
                    <a:bodyPr/>
                    <a:lstStyle/>
                    <a:p>
                      <a:pPr algn="l" fontAlgn="b"/>
                      <a:r>
                        <a:rPr lang="en-US" sz="1050" b="1" u="none" strike="noStrike">
                          <a:effectLst/>
                        </a:rPr>
                        <a:t> June 2024 </a:t>
                      </a:r>
                      <a:endParaRPr lang="en-US" sz="1050" b="1" i="0" u="none" strike="noStrike">
                        <a:solidFill>
                          <a:srgbClr val="000000"/>
                        </a:solidFill>
                        <a:effectLst/>
                        <a:latin typeface="Calibri" panose="020F0502020204030204" pitchFamily="34" charset="0"/>
                      </a:endParaRPr>
                    </a:p>
                  </a:txBody>
                  <a:tcPr marL="4652" marR="4652" marT="4652" marB="0" anchor="b"/>
                </a:tc>
                <a:tc>
                  <a:txBody>
                    <a:bodyPr/>
                    <a:lstStyle/>
                    <a:p>
                      <a:pPr algn="l" fontAlgn="b"/>
                      <a:r>
                        <a:rPr lang="en-US" sz="1050" b="1" u="none" strike="noStrike" dirty="0">
                          <a:effectLst/>
                        </a:rPr>
                        <a:t> Variance </a:t>
                      </a:r>
                      <a:endParaRPr lang="en-US" sz="1050" b="1" i="0" u="none" strike="noStrike" dirty="0">
                        <a:solidFill>
                          <a:srgbClr val="00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2252761895"/>
                  </a:ext>
                </a:extLst>
              </a:tr>
              <a:tr h="267287">
                <a:tc>
                  <a:txBody>
                    <a:bodyPr/>
                    <a:lstStyle/>
                    <a:p>
                      <a:pPr algn="l" fontAlgn="b"/>
                      <a:r>
                        <a:rPr lang="en-US" sz="900" b="1" u="none" strike="noStrike" dirty="0">
                          <a:effectLst/>
                        </a:rPr>
                        <a:t> Property Taxes </a:t>
                      </a:r>
                      <a:endParaRPr lang="en-US" sz="900" b="1"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dirty="0">
                          <a:effectLst/>
                        </a:rPr>
                        <a:t>                37,601,446.36 </a:t>
                      </a:r>
                      <a:endParaRPr lang="en-US" sz="900" b="0"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41,554,892.62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3,953,446.26 </a:t>
                      </a:r>
                      <a:endParaRPr lang="en-US" sz="900" b="0" i="0" u="none" strike="noStrike">
                        <a:solidFill>
                          <a:srgbClr val="00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82795144"/>
                  </a:ext>
                </a:extLst>
              </a:tr>
              <a:tr h="267287">
                <a:tc>
                  <a:txBody>
                    <a:bodyPr/>
                    <a:lstStyle/>
                    <a:p>
                      <a:pPr algn="l" fontAlgn="b"/>
                      <a:r>
                        <a:rPr lang="en-US" sz="900" b="1" u="none" strike="noStrike" dirty="0">
                          <a:effectLst/>
                        </a:rPr>
                        <a:t> Sales Tax </a:t>
                      </a:r>
                      <a:endParaRPr lang="en-US" sz="900" b="1"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dirty="0">
                          <a:effectLst/>
                        </a:rPr>
                        <a:t>                33,022,159.88 </a:t>
                      </a:r>
                      <a:endParaRPr lang="en-US" sz="900" b="0"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33,681,530.07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659,370.19 </a:t>
                      </a:r>
                      <a:endParaRPr lang="en-US" sz="900" b="0" i="0" u="none" strike="noStrike">
                        <a:solidFill>
                          <a:srgbClr val="00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855272442"/>
                  </a:ext>
                </a:extLst>
              </a:tr>
              <a:tr h="267287">
                <a:tc>
                  <a:txBody>
                    <a:bodyPr/>
                    <a:lstStyle/>
                    <a:p>
                      <a:pPr algn="l" fontAlgn="b"/>
                      <a:r>
                        <a:rPr lang="en-US" sz="900" b="1" u="none" strike="noStrike" dirty="0">
                          <a:effectLst/>
                        </a:rPr>
                        <a:t> Other Taxes </a:t>
                      </a:r>
                      <a:endParaRPr lang="en-US" sz="900" b="1"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7,646,101.73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dirty="0">
                          <a:effectLst/>
                        </a:rPr>
                        <a:t>          7,238,279.42 </a:t>
                      </a:r>
                      <a:endParaRPr lang="en-US" sz="900" b="0"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dirty="0">
                          <a:effectLst/>
                        </a:rPr>
                        <a:t>                </a:t>
                      </a:r>
                      <a:r>
                        <a:rPr lang="en-US" sz="900" u="none" strike="noStrike" dirty="0">
                          <a:solidFill>
                            <a:srgbClr val="FF0000"/>
                          </a:solidFill>
                          <a:effectLst/>
                        </a:rPr>
                        <a:t>(407,822.31)</a:t>
                      </a:r>
                      <a:endParaRPr lang="en-US" sz="900" b="0" i="0" u="none" strike="noStrike" dirty="0">
                        <a:solidFill>
                          <a:srgbClr val="FF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1185967504"/>
                  </a:ext>
                </a:extLst>
              </a:tr>
              <a:tr h="267287">
                <a:tc>
                  <a:txBody>
                    <a:bodyPr/>
                    <a:lstStyle/>
                    <a:p>
                      <a:pPr algn="l" fontAlgn="b"/>
                      <a:r>
                        <a:rPr lang="en-US" sz="900" b="1" u="none" strike="noStrike" dirty="0">
                          <a:effectLst/>
                        </a:rPr>
                        <a:t> Licenses &amp; Permits </a:t>
                      </a:r>
                      <a:endParaRPr lang="en-US" sz="900" b="1"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11,862,400.36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dirty="0">
                          <a:effectLst/>
                        </a:rPr>
                        <a:t>        12,351,662.36 </a:t>
                      </a:r>
                      <a:endParaRPr lang="en-US" sz="900" b="0"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489,262.00 </a:t>
                      </a:r>
                      <a:endParaRPr lang="en-US" sz="900" b="0" i="0" u="none" strike="noStrike">
                        <a:solidFill>
                          <a:srgbClr val="00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962915400"/>
                  </a:ext>
                </a:extLst>
              </a:tr>
              <a:tr h="267287">
                <a:tc>
                  <a:txBody>
                    <a:bodyPr/>
                    <a:lstStyle/>
                    <a:p>
                      <a:pPr algn="l" fontAlgn="b"/>
                      <a:r>
                        <a:rPr lang="en-US" sz="900" b="1" u="none" strike="noStrike" dirty="0">
                          <a:effectLst/>
                        </a:rPr>
                        <a:t> Fines &amp; Penalties </a:t>
                      </a:r>
                      <a:endParaRPr lang="en-US" sz="900" b="1"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2,185,568.95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2,934,915.03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749,346.08 </a:t>
                      </a:r>
                      <a:endParaRPr lang="en-US" sz="900" b="0" i="0" u="none" strike="noStrike">
                        <a:solidFill>
                          <a:srgbClr val="00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623720227"/>
                  </a:ext>
                </a:extLst>
              </a:tr>
              <a:tr h="267287">
                <a:tc>
                  <a:txBody>
                    <a:bodyPr/>
                    <a:lstStyle/>
                    <a:p>
                      <a:pPr algn="l" fontAlgn="b"/>
                      <a:r>
                        <a:rPr lang="en-US" sz="900" b="1" u="none" strike="noStrike" dirty="0">
                          <a:effectLst/>
                        </a:rPr>
                        <a:t> Inspect. &amp; Dev. Fee </a:t>
                      </a:r>
                      <a:endParaRPr lang="en-US" sz="900" b="1"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3,501,919.07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2,965,953.34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dirty="0">
                          <a:effectLst/>
                        </a:rPr>
                        <a:t>                </a:t>
                      </a:r>
                      <a:r>
                        <a:rPr lang="en-US" sz="900" u="none" strike="noStrike" dirty="0">
                          <a:solidFill>
                            <a:srgbClr val="FF0000"/>
                          </a:solidFill>
                          <a:effectLst/>
                        </a:rPr>
                        <a:t>(535,965.73)</a:t>
                      </a:r>
                      <a:endParaRPr lang="en-US" sz="900" b="0" i="0" u="none" strike="noStrike" dirty="0">
                        <a:solidFill>
                          <a:srgbClr val="FF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3088993189"/>
                  </a:ext>
                </a:extLst>
              </a:tr>
              <a:tr h="267287">
                <a:tc>
                  <a:txBody>
                    <a:bodyPr/>
                    <a:lstStyle/>
                    <a:p>
                      <a:pPr algn="l" fontAlgn="b"/>
                      <a:r>
                        <a:rPr lang="en-US" sz="900" b="1" u="none" strike="noStrike" dirty="0">
                          <a:effectLst/>
                        </a:rPr>
                        <a:t> Leisure Service Fees </a:t>
                      </a:r>
                      <a:endParaRPr lang="en-US" sz="900" b="1"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534,799.93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493,096.48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dirty="0">
                          <a:effectLst/>
                        </a:rPr>
                        <a:t>                  (41,703.45)</a:t>
                      </a:r>
                      <a:endParaRPr lang="en-US" sz="900" b="0" i="0" u="none" strike="noStrike" dirty="0">
                        <a:solidFill>
                          <a:srgbClr val="00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3097831998"/>
                  </a:ext>
                </a:extLst>
              </a:tr>
              <a:tr h="267287">
                <a:tc>
                  <a:txBody>
                    <a:bodyPr/>
                    <a:lstStyle/>
                    <a:p>
                      <a:pPr algn="l" fontAlgn="b"/>
                      <a:r>
                        <a:rPr lang="en-US" sz="900" b="1" u="none" strike="noStrike">
                          <a:effectLst/>
                        </a:rPr>
                        <a:t> Fees For Oth Srvc-GF </a:t>
                      </a:r>
                      <a:endParaRPr lang="en-US" sz="900" b="1"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1,431,878.41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1,407,035.00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dirty="0">
                          <a:effectLst/>
                        </a:rPr>
                        <a:t>                  </a:t>
                      </a:r>
                      <a:r>
                        <a:rPr lang="en-US" sz="900" u="none" strike="noStrike" dirty="0">
                          <a:solidFill>
                            <a:srgbClr val="FF0000"/>
                          </a:solidFill>
                          <a:effectLst/>
                        </a:rPr>
                        <a:t>(24,843.41)</a:t>
                      </a:r>
                      <a:endParaRPr lang="en-US" sz="900" b="0" i="0" u="none" strike="noStrike" dirty="0">
                        <a:solidFill>
                          <a:srgbClr val="FF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1384063746"/>
                  </a:ext>
                </a:extLst>
              </a:tr>
              <a:tr h="267287">
                <a:tc>
                  <a:txBody>
                    <a:bodyPr/>
                    <a:lstStyle/>
                    <a:p>
                      <a:pPr algn="l" fontAlgn="b"/>
                      <a:r>
                        <a:rPr lang="en-US" sz="900" b="1" u="none" strike="noStrike" dirty="0">
                          <a:effectLst/>
                        </a:rPr>
                        <a:t> Other User Fees </a:t>
                      </a:r>
                      <a:endParaRPr lang="en-US" sz="900" b="1"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1,404,306.46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542,950.98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dirty="0">
                          <a:effectLst/>
                        </a:rPr>
                        <a:t>                </a:t>
                      </a:r>
                      <a:r>
                        <a:rPr lang="en-US" sz="900" u="none" strike="noStrike" dirty="0">
                          <a:solidFill>
                            <a:srgbClr val="FF0000"/>
                          </a:solidFill>
                          <a:effectLst/>
                        </a:rPr>
                        <a:t>(861,355.48)</a:t>
                      </a:r>
                      <a:endParaRPr lang="en-US" sz="900" b="0" i="0" u="none" strike="noStrike" dirty="0">
                        <a:solidFill>
                          <a:srgbClr val="FF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678974915"/>
                  </a:ext>
                </a:extLst>
              </a:tr>
              <a:tr h="267287">
                <a:tc>
                  <a:txBody>
                    <a:bodyPr/>
                    <a:lstStyle/>
                    <a:p>
                      <a:pPr algn="l" fontAlgn="b"/>
                      <a:r>
                        <a:rPr lang="en-US" sz="900" b="1" u="none" strike="noStrike">
                          <a:effectLst/>
                        </a:rPr>
                        <a:t> Other Grant Revenue </a:t>
                      </a:r>
                      <a:endParaRPr lang="en-US" sz="900" b="1"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597,926.93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1,186,981.41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dirty="0">
                          <a:effectLst/>
                        </a:rPr>
                        <a:t>                 589,054.48 </a:t>
                      </a:r>
                      <a:endParaRPr lang="en-US" sz="900" b="0" i="0" u="none" strike="noStrike" dirty="0">
                        <a:solidFill>
                          <a:srgbClr val="00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1143533646"/>
                  </a:ext>
                </a:extLst>
              </a:tr>
              <a:tr h="267287">
                <a:tc>
                  <a:txBody>
                    <a:bodyPr/>
                    <a:lstStyle/>
                    <a:p>
                      <a:pPr algn="l" fontAlgn="b"/>
                      <a:r>
                        <a:rPr lang="en-US" sz="900" b="1" u="none" strike="noStrike" dirty="0">
                          <a:effectLst/>
                        </a:rPr>
                        <a:t> Interfund Services</a:t>
                      </a:r>
                      <a:endParaRPr lang="en-US" sz="900" b="1"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3,272,781.06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3,906,658.56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633,877.50 </a:t>
                      </a:r>
                      <a:endParaRPr lang="en-US" sz="900" b="0" i="0" u="none" strike="noStrike">
                        <a:solidFill>
                          <a:srgbClr val="00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2828839954"/>
                  </a:ext>
                </a:extLst>
              </a:tr>
              <a:tr h="267287">
                <a:tc>
                  <a:txBody>
                    <a:bodyPr/>
                    <a:lstStyle/>
                    <a:p>
                      <a:pPr algn="l" fontAlgn="b"/>
                      <a:r>
                        <a:rPr lang="en-US" sz="900" b="1" u="none" strike="noStrike" dirty="0">
                          <a:effectLst/>
                        </a:rPr>
                        <a:t> Sanitation Revenue </a:t>
                      </a:r>
                      <a:endParaRPr lang="en-US" sz="900" b="1"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47,929.95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31,539.32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dirty="0">
                          <a:effectLst/>
                        </a:rPr>
                        <a:t>                  </a:t>
                      </a:r>
                      <a:r>
                        <a:rPr lang="en-US" sz="900" u="none" strike="noStrike" dirty="0">
                          <a:solidFill>
                            <a:srgbClr val="FF0000"/>
                          </a:solidFill>
                          <a:effectLst/>
                        </a:rPr>
                        <a:t>(16,390.63)</a:t>
                      </a:r>
                      <a:endParaRPr lang="en-US" sz="900" b="0" i="0" u="none" strike="noStrike" dirty="0">
                        <a:solidFill>
                          <a:srgbClr val="FF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2135137424"/>
                  </a:ext>
                </a:extLst>
              </a:tr>
              <a:tr h="267287">
                <a:tc>
                  <a:txBody>
                    <a:bodyPr/>
                    <a:lstStyle/>
                    <a:p>
                      <a:pPr algn="l" fontAlgn="b"/>
                      <a:r>
                        <a:rPr lang="en-US" sz="900" b="1" u="none" strike="noStrike" dirty="0">
                          <a:effectLst/>
                        </a:rPr>
                        <a:t> Parking Services Rev </a:t>
                      </a:r>
                      <a:endParaRPr lang="en-US" sz="900" b="1"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(20.00)</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dirty="0">
                          <a:solidFill>
                            <a:srgbClr val="FF0000"/>
                          </a:solidFill>
                          <a:effectLst/>
                        </a:rPr>
                        <a:t>                        (20.00)</a:t>
                      </a:r>
                      <a:endParaRPr lang="en-US" sz="900" b="0" i="0" u="none" strike="noStrike" dirty="0">
                        <a:solidFill>
                          <a:srgbClr val="FF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1863849644"/>
                  </a:ext>
                </a:extLst>
              </a:tr>
              <a:tr h="267287">
                <a:tc>
                  <a:txBody>
                    <a:bodyPr/>
                    <a:lstStyle/>
                    <a:p>
                      <a:pPr algn="l" fontAlgn="b"/>
                      <a:r>
                        <a:rPr lang="en-US" sz="900" b="1" u="none" strike="noStrike" dirty="0">
                          <a:effectLst/>
                        </a:rPr>
                        <a:t> Civic Ctr Revenue </a:t>
                      </a:r>
                      <a:endParaRPr lang="en-US" sz="900" b="1"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15,775.00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7,800.00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dirty="0">
                          <a:solidFill>
                            <a:srgbClr val="FF0000"/>
                          </a:solidFill>
                          <a:effectLst/>
                        </a:rPr>
                        <a:t>                   (7,975.00)</a:t>
                      </a:r>
                      <a:endParaRPr lang="en-US" sz="900" b="0" i="0" u="none" strike="noStrike" dirty="0">
                        <a:solidFill>
                          <a:srgbClr val="FF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2177977512"/>
                  </a:ext>
                </a:extLst>
              </a:tr>
              <a:tr h="267287">
                <a:tc>
                  <a:txBody>
                    <a:bodyPr/>
                    <a:lstStyle/>
                    <a:p>
                      <a:pPr algn="l" fontAlgn="b"/>
                      <a:r>
                        <a:rPr lang="en-US" sz="900" b="1" u="none" strike="noStrike" dirty="0">
                          <a:effectLst/>
                        </a:rPr>
                        <a:t> Interest/Dividends </a:t>
                      </a:r>
                      <a:endParaRPr lang="en-US" sz="900" b="1"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3,437,094.43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4,612,814.37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dirty="0">
                          <a:effectLst/>
                        </a:rPr>
                        <a:t>              1,175,719.94 </a:t>
                      </a:r>
                      <a:endParaRPr lang="en-US" sz="900" b="0" i="0" u="none" strike="noStrike" dirty="0">
                        <a:solidFill>
                          <a:srgbClr val="00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238728957"/>
                  </a:ext>
                </a:extLst>
              </a:tr>
              <a:tr h="267287">
                <a:tc>
                  <a:txBody>
                    <a:bodyPr/>
                    <a:lstStyle/>
                    <a:p>
                      <a:pPr algn="l" fontAlgn="b"/>
                      <a:r>
                        <a:rPr lang="en-US" sz="900" b="1" u="none" strike="noStrike" dirty="0">
                          <a:effectLst/>
                        </a:rPr>
                        <a:t> Gain/Loss Surplus Property </a:t>
                      </a:r>
                      <a:endParaRPr lang="en-US" sz="900" b="1"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255,025.00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275,054.00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dirty="0">
                          <a:effectLst/>
                        </a:rPr>
                        <a:t>                   20,029.00 </a:t>
                      </a:r>
                      <a:endParaRPr lang="en-US" sz="900" b="0" i="0" u="none" strike="noStrike" dirty="0">
                        <a:solidFill>
                          <a:srgbClr val="00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860470217"/>
                  </a:ext>
                </a:extLst>
              </a:tr>
              <a:tr h="267287">
                <a:tc>
                  <a:txBody>
                    <a:bodyPr/>
                    <a:lstStyle/>
                    <a:p>
                      <a:pPr algn="l" fontAlgn="b"/>
                      <a:r>
                        <a:rPr lang="en-US" sz="900" b="1" u="none" strike="noStrike" dirty="0">
                          <a:effectLst/>
                        </a:rPr>
                        <a:t> Contribution From Other Fund </a:t>
                      </a:r>
                      <a:endParaRPr lang="en-US" sz="900" b="1"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9,992,471.28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9,497,421.99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dirty="0">
                          <a:effectLst/>
                        </a:rPr>
                        <a:t>                </a:t>
                      </a:r>
                      <a:r>
                        <a:rPr lang="en-US" sz="900" u="none" strike="noStrike" dirty="0">
                          <a:solidFill>
                            <a:srgbClr val="FF0000"/>
                          </a:solidFill>
                          <a:effectLst/>
                        </a:rPr>
                        <a:t>(495,049.29)</a:t>
                      </a:r>
                      <a:endParaRPr lang="en-US" sz="900" b="0" i="0" u="none" strike="noStrike" dirty="0">
                        <a:solidFill>
                          <a:srgbClr val="FF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1999590633"/>
                  </a:ext>
                </a:extLst>
              </a:tr>
              <a:tr h="267287">
                <a:tc>
                  <a:txBody>
                    <a:bodyPr/>
                    <a:lstStyle/>
                    <a:p>
                      <a:pPr algn="l" fontAlgn="b"/>
                      <a:r>
                        <a:rPr lang="en-US" sz="900" b="1" u="none" strike="noStrike" dirty="0">
                          <a:effectLst/>
                        </a:rPr>
                        <a:t> Grand Total </a:t>
                      </a:r>
                      <a:endParaRPr lang="en-US" sz="900" b="1" i="0" u="none" strike="noStrike" dirty="0">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116,809,584.80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a:effectLst/>
                        </a:rPr>
                        <a:t>     122,688,564.95 </a:t>
                      </a:r>
                      <a:endParaRPr lang="en-US" sz="900" b="0" i="0" u="none" strike="noStrike">
                        <a:solidFill>
                          <a:srgbClr val="000000"/>
                        </a:solidFill>
                        <a:effectLst/>
                        <a:latin typeface="Calibri" panose="020F0502020204030204" pitchFamily="34" charset="0"/>
                      </a:endParaRPr>
                    </a:p>
                  </a:txBody>
                  <a:tcPr marL="4652" marR="4652" marT="4652" marB="0" anchor="b"/>
                </a:tc>
                <a:tc>
                  <a:txBody>
                    <a:bodyPr/>
                    <a:lstStyle/>
                    <a:p>
                      <a:pPr algn="r" fontAlgn="b"/>
                      <a:r>
                        <a:rPr lang="en-US" sz="900" u="none" strike="noStrike" dirty="0">
                          <a:effectLst/>
                        </a:rPr>
                        <a:t>              5,878,980.15 </a:t>
                      </a:r>
                      <a:endParaRPr lang="en-US" sz="900" b="0" i="0" u="none" strike="noStrike" dirty="0">
                        <a:solidFill>
                          <a:srgbClr val="000000"/>
                        </a:solidFill>
                        <a:effectLst/>
                        <a:latin typeface="Arial" panose="020B0604020202020204" pitchFamily="34" charset="0"/>
                      </a:endParaRPr>
                    </a:p>
                  </a:txBody>
                  <a:tcPr marL="4652" marR="4652" marT="4652" marB="0" anchor="b"/>
                </a:tc>
                <a:extLst>
                  <a:ext uri="{0D108BD9-81ED-4DB2-BD59-A6C34878D82A}">
                    <a16:rowId xmlns:a16="http://schemas.microsoft.com/office/drawing/2014/main" val="3349965014"/>
                  </a:ext>
                </a:extLst>
              </a:tr>
            </a:tbl>
          </a:graphicData>
        </a:graphic>
      </p:graphicFrame>
    </p:spTree>
    <p:extLst>
      <p:ext uri="{BB962C8B-B14F-4D97-AF65-F5344CB8AC3E}">
        <p14:creationId xmlns:p14="http://schemas.microsoft.com/office/powerpoint/2010/main" val="1728841784"/>
      </p:ext>
    </p:extLst>
  </p:cSld>
  <p:clrMapOvr>
    <a:masterClrMapping/>
  </p:clrMapOvr>
  <p:transition/>
</p:sld>
</file>

<file path=ppt/theme/theme1.xml><?xml version="1.0" encoding="utf-8"?>
<a:theme xmlns:a="http://schemas.openxmlformats.org/drawingml/2006/main" name="1_Office Theme">
  <a:themeElements>
    <a:clrScheme name="Custom 1">
      <a:dk1>
        <a:srgbClr val="000000"/>
      </a:dk1>
      <a:lt1>
        <a:srgbClr val="FFFFFF"/>
      </a:lt1>
      <a:dk2>
        <a:srgbClr val="000000"/>
      </a:dk2>
      <a:lt2>
        <a:srgbClr val="808080"/>
      </a:lt2>
      <a:accent1>
        <a:srgbClr val="002060"/>
      </a:accent1>
      <a:accent2>
        <a:srgbClr val="0070C0"/>
      </a:accent2>
      <a:accent3>
        <a:srgbClr val="FFFFFF"/>
      </a:accent3>
      <a:accent4>
        <a:srgbClr val="000000"/>
      </a:accent4>
      <a:accent5>
        <a:srgbClr val="AAB9B2"/>
      </a:accent5>
      <a:accent6>
        <a:srgbClr val="0070C0"/>
      </a:accent6>
      <a:hlink>
        <a:srgbClr val="002060"/>
      </a:hlink>
      <a:folHlink>
        <a:srgbClr val="C2C2C2"/>
      </a:folHlink>
    </a:clrScheme>
    <a:fontScheme name="Office Theme">
      <a:majorFont>
        <a:latin typeface="Garamond"/>
        <a:ea typeface="Garamond"/>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13694E"/>
    </a:accent1>
    <a:accent2>
      <a:srgbClr val="62BD19"/>
    </a:accent2>
    <a:accent3>
      <a:srgbClr val="FFFFFF"/>
    </a:accent3>
    <a:accent4>
      <a:srgbClr val="000000"/>
    </a:accent4>
    <a:accent5>
      <a:srgbClr val="AAB9B2"/>
    </a:accent5>
    <a:accent6>
      <a:srgbClr val="58AB16"/>
    </a:accent6>
    <a:hlink>
      <a:srgbClr val="289728"/>
    </a:hlink>
    <a:folHlink>
      <a:srgbClr val="C2C2C2"/>
    </a:folHlink>
  </a:clrScheme>
  <a:fontScheme name="Office Them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y Savannah Document" ma:contentTypeID="0x01010033D60C6318201247B3A84754A6B2A9A80076E83ED392E5E442811F9704C63B878D" ma:contentTypeVersion="10" ma:contentTypeDescription="" ma:contentTypeScope="" ma:versionID="faea80e34f32124862b936ce4b310ea3">
  <xsd:schema xmlns:xsd="http://www.w3.org/2001/XMLSchema" xmlns:xs="http://www.w3.org/2001/XMLSchema" xmlns:p="http://schemas.microsoft.com/office/2006/metadata/properties" xmlns:ns2="d894a326-4ef1-4dfb-afff-68bdec319e77" targetNamespace="http://schemas.microsoft.com/office/2006/metadata/properties" ma:root="true" ma:fieldsID="bd3dfdb3edde0ecc811e6eb46e21bb14" ns2:_="">
    <xsd:import namespace="d894a326-4ef1-4dfb-afff-68bdec319e77"/>
    <xsd:element name="properties">
      <xsd:complexType>
        <xsd:sequence>
          <xsd:element name="documentManagement">
            <xsd:complexType>
              <xsd:all>
                <xsd:element ref="ns2:gc6ea7f06dd9455d9ab3d40ce7770074" minOccurs="0"/>
                <xsd:element ref="ns2:TaxCatchAll" minOccurs="0"/>
                <xsd:element ref="ns2:TaxCatchAllLabel" minOccurs="0"/>
                <xsd:element ref="ns2:Document_x0020_Date" minOccurs="0"/>
                <xsd:element ref="ns2:h9ed0b184b3d4d46b9232313a139da4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94a326-4ef1-4dfb-afff-68bdec319e77" elementFormDefault="qualified">
    <xsd:import namespace="http://schemas.microsoft.com/office/2006/documentManagement/types"/>
    <xsd:import namespace="http://schemas.microsoft.com/office/infopath/2007/PartnerControls"/>
    <xsd:element name="gc6ea7f06dd9455d9ab3d40ce7770074" ma:index="8" nillable="true" ma:taxonomy="true" ma:internalName="gc6ea7f06dd9455d9ab3d40ce7770074" ma:taxonomyFieldName="Document_x0020_Category" ma:displayName="Document Category" ma:readOnly="false" ma:fieldId="{0c6ea7f0-6dd9-455d-9ab3-d40ce7770074}" ma:sspId="2940c435-9b9d-470a-83dd-5aa7bdc8fee2" ma:termSetId="45266083-290e-4b51-a2ab-72bbf4f5e8ee"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e5e9ca65-b5cf-46e3-8af7-80ba7416a873}" ma:internalName="TaxCatchAll" ma:readOnly="false" ma:showField="CatchAllData" ma:web="d894a326-4ef1-4dfb-afff-68bdec319e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5e9ca65-b5cf-46e3-8af7-80ba7416a873}" ma:internalName="TaxCatchAllLabel" ma:readOnly="true" ma:showField="CatchAllDataLabel" ma:web="d894a326-4ef1-4dfb-afff-68bdec319e77">
      <xsd:complexType>
        <xsd:complexContent>
          <xsd:extension base="dms:MultiChoiceLookup">
            <xsd:sequence>
              <xsd:element name="Value" type="dms:Lookup" maxOccurs="unbounded" minOccurs="0" nillable="true"/>
            </xsd:sequence>
          </xsd:extension>
        </xsd:complexContent>
      </xsd:complexType>
    </xsd:element>
    <xsd:element name="Document_x0020_Date" ma:index="12" nillable="true" ma:displayName="Document Date" ma:format="DateOnly" ma:internalName="Document_x0020_Date" ma:readOnly="false">
      <xsd:simpleType>
        <xsd:restriction base="dms:DateTime"/>
      </xsd:simpleType>
    </xsd:element>
    <xsd:element name="h9ed0b184b3d4d46b9232313a139da48" ma:index="13" nillable="true" ma:taxonomy="true" ma:internalName="h9ed0b184b3d4d46b9232313a139da48" ma:taxonomyFieldName="City_x0020_Department" ma:displayName="City Department" ma:readOnly="false" ma:fieldId="{19ed0b18-4b3d-4d46-b923-2313a139da48}" ma:sspId="2940c435-9b9d-470a-83dd-5aa7bdc8fee2" ma:termSetId="a57d8403-33e7-485c-a4c1-b46b508fbefd"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c6ea7f06dd9455d9ab3d40ce7770074 xmlns="d894a326-4ef1-4dfb-afff-68bdec319e77">
      <Terms xmlns="http://schemas.microsoft.com/office/infopath/2007/PartnerControls"/>
    </gc6ea7f06dd9455d9ab3d40ce7770074>
    <TaxCatchAll xmlns="d894a326-4ef1-4dfb-afff-68bdec319e77" xsi:nil="true"/>
    <Document_x0020_Date xmlns="d894a326-4ef1-4dfb-afff-68bdec319e77" xsi:nil="true"/>
    <h9ed0b184b3d4d46b9232313a139da48 xmlns="d894a326-4ef1-4dfb-afff-68bdec319e77">
      <Terms xmlns="http://schemas.microsoft.com/office/infopath/2007/PartnerControls"/>
    </h9ed0b184b3d4d46b9232313a139da48>
  </documentManagement>
</p:properties>
</file>

<file path=customXml/itemProps1.xml><?xml version="1.0" encoding="utf-8"?>
<ds:datastoreItem xmlns:ds="http://schemas.openxmlformats.org/officeDocument/2006/customXml" ds:itemID="{A81B0900-DDF1-43DB-B3F3-A401E79270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94a326-4ef1-4dfb-afff-68bdec319e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6B9648-1A21-4FB5-B6D4-517BD7F7EB4A}">
  <ds:schemaRefs>
    <ds:schemaRef ds:uri="http://schemas.microsoft.com/sharepoint/v3/contenttype/forms"/>
  </ds:schemaRefs>
</ds:datastoreItem>
</file>

<file path=customXml/itemProps3.xml><?xml version="1.0" encoding="utf-8"?>
<ds:datastoreItem xmlns:ds="http://schemas.openxmlformats.org/officeDocument/2006/customXml" ds:itemID="{A1B2698D-9052-4400-845F-BE544B4FAAC8}">
  <ds:schemaRefs>
    <ds:schemaRef ds:uri="http://schemas.microsoft.com/office/2006/metadata/properties"/>
    <ds:schemaRef ds:uri="http://schemas.microsoft.com/office/2006/documentManagement/types"/>
    <ds:schemaRef ds:uri="d894a326-4ef1-4dfb-afff-68bdec319e77"/>
    <ds:schemaRef ds:uri="http://www.w3.org/XML/1998/namespace"/>
    <ds:schemaRef ds:uri="http://purl.org/dc/elements/1.1/"/>
    <ds:schemaRef ds:uri="http://schemas.openxmlformats.org/package/2006/metadata/core-properties"/>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3349</TotalTime>
  <Words>2072</Words>
  <Application>Microsoft Office PowerPoint</Application>
  <PresentationFormat>On-screen Show (4:3)</PresentationFormat>
  <Paragraphs>423</Paragraphs>
  <Slides>21</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Amasis MT Pro Light</vt:lpstr>
      <vt:lpstr>Amasis MT Pro Medium</vt:lpstr>
      <vt:lpstr>Aptos</vt:lpstr>
      <vt:lpstr>Arial</vt:lpstr>
      <vt:lpstr>Calibri</vt:lpstr>
      <vt:lpstr>Century Gothic</vt:lpstr>
      <vt:lpstr>Franklin Gothic Demi Cond</vt:lpstr>
      <vt:lpstr>Garamond</vt:lpstr>
      <vt:lpstr>Lato</vt:lpstr>
      <vt:lpstr>Microsoft Sans Serif</vt:lpstr>
      <vt:lpstr>Roboto</vt:lpstr>
      <vt:lpstr>Wingdings</vt:lpstr>
      <vt:lpstr>1_Office Theme</vt:lpstr>
      <vt:lpstr>PowerPoint Presentation</vt:lpstr>
      <vt:lpstr>Agenda</vt:lpstr>
      <vt:lpstr>FY24 Adopted Budget  Recap</vt:lpstr>
      <vt:lpstr>FY24 Adopted Budget  Recap</vt:lpstr>
      <vt:lpstr>State of the Budget</vt:lpstr>
      <vt:lpstr>Where Does The Money Come From?</vt:lpstr>
      <vt:lpstr>General Fund  All Revenues- January through June</vt:lpstr>
      <vt:lpstr>General Fund  All Revenues- January through June</vt:lpstr>
      <vt:lpstr>General Fund  Revenue Variances-2023 vs 2024</vt:lpstr>
      <vt:lpstr>General Fund Share of Hotel/Motel Taxes &amp; Sales Taxes January through June</vt:lpstr>
      <vt:lpstr>Legislative Changes Impacting Local Government Revenue</vt:lpstr>
      <vt:lpstr>General Fund Expenditure Performance 2022-2024 Year-over-Year</vt:lpstr>
      <vt:lpstr>General Fund Expenditure Performance January through June 2019-2024</vt:lpstr>
      <vt:lpstr>Enterprise Funds-Revenue June 2023 vs June 2024</vt:lpstr>
      <vt:lpstr>Enterprise Funds-Expenditure Performance June 2023 vs June 2024</vt:lpstr>
      <vt:lpstr>PowerPoint Presentation</vt:lpstr>
      <vt:lpstr>Property Tax Millage Rate History</vt:lpstr>
      <vt:lpstr>Property Tax Revenue</vt:lpstr>
      <vt:lpstr>2024 Millage Rate Utilization</vt:lpstr>
      <vt:lpstr>2024 Millage Rate Timeline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Sancia Joseph-Jarvis</dc:creator>
  <cp:lastModifiedBy>Myriam Baker</cp:lastModifiedBy>
  <cp:revision>2</cp:revision>
  <cp:lastPrinted>2024-07-18T17:31:07Z</cp:lastPrinted>
  <dcterms:created xsi:type="dcterms:W3CDTF">2024-07-05T19:46:57Z</dcterms:created>
  <dcterms:modified xsi:type="dcterms:W3CDTF">2024-07-24T13:49:25Z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0x01010033D60C6318201247B3A84754A6B2A9A80076E83ED392E5E442811F9704C63B878D</vt:lpwstr>
  </property>
  <property fmtid="{D5CDD505-2E9C-101B-9397-08002B2CF9AE}" pid="3" name="City Department">
    <vt:lpwstr/>
  </property>
  <property fmtid="{D5CDD505-2E9C-101B-9397-08002B2CF9AE}" pid="4" name="MediaServiceImageTags">
    <vt:lpwstr/>
  </property>
  <property fmtid="{D5CDD505-2E9C-101B-9397-08002B2CF9AE}" pid="5" name="lcf76f155ced4ddcb4097134ff3c332f">
    <vt:lpwstr/>
  </property>
  <property fmtid="{D5CDD505-2E9C-101B-9397-08002B2CF9AE}" pid="6" name="Document Category">
    <vt:lpwstr/>
  </property>
  <property fmtid="{D5CDD505-2E9C-101B-9397-08002B2CF9AE}" pid="7" name="SharedWithUsers">
    <vt:lpwstr>1834;#Krishon Seastrunk</vt:lpwstr>
  </property>
</Properties>
</file>