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Override5.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omments/modernComment_48E_687B49E7.xml" ContentType="application/vnd.ms-powerpoint.comments+xml"/>
  <Override PartName="/ppt/charts/chart7.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492_8E312498.xml" ContentType="application/vnd.ms-powerpoint.comments+xml"/>
  <Override PartName="/ppt/theme/themeOverride9.xml" ContentType="application/vnd.openxmlformats-officedocument.themeOverride+xml"/>
  <Override PartName="/ppt/notesSlides/notesSlide18.xml" ContentType="application/vnd.openxmlformats-officedocument.presentationml.notesSlide+xml"/>
  <Override PartName="/ppt/comments/modernComment_490_93260DC3.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0.xml" ContentType="application/vnd.openxmlformats-officedocument.themeOverr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4" r:id="rId4"/>
  </p:sldMasterIdLst>
  <p:notesMasterIdLst>
    <p:notesMasterId r:id="rId25"/>
  </p:notesMasterIdLst>
  <p:sldIdLst>
    <p:sldId id="913" r:id="rId5"/>
    <p:sldId id="1173" r:id="rId6"/>
    <p:sldId id="1179" r:id="rId7"/>
    <p:sldId id="1174" r:id="rId8"/>
    <p:sldId id="489" r:id="rId9"/>
    <p:sldId id="1180" r:id="rId10"/>
    <p:sldId id="915" r:id="rId11"/>
    <p:sldId id="417" r:id="rId12"/>
    <p:sldId id="1169" r:id="rId13"/>
    <p:sldId id="267" r:id="rId14"/>
    <p:sldId id="1178" r:id="rId15"/>
    <p:sldId id="1176" r:id="rId16"/>
    <p:sldId id="1177" r:id="rId17"/>
    <p:sldId id="1182" r:id="rId18"/>
    <p:sldId id="1161" r:id="rId19"/>
    <p:sldId id="1166" r:id="rId20"/>
    <p:sldId id="1181" r:id="rId21"/>
    <p:sldId id="1170" r:id="rId22"/>
    <p:sldId id="1168" r:id="rId23"/>
    <p:sldId id="1171"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D9106-6785-CA46-016F-3C35B910631F}" name="Sancia Joseph-Jarvis" initials="SJJ" userId="S::sancia.josephjarvis@savannahga.gov::16af250b-fcd6-47e9-8f58-d0d0d8ecd945" providerId="AD"/>
  <p188:author id="{43EE9AEC-E1CD-E2B2-14B4-F620A0715E02}" name="Melissa Jones" initials="MJ" userId="S::Melissa.Jones@savannahga.gov::8aaaf34a-5853-4f88-a8d0-e7f4be517f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AA02"/>
    <a:srgbClr val="B8D2CA"/>
    <a:srgbClr val="063455"/>
    <a:srgbClr val="073455"/>
    <a:srgbClr val="64A614"/>
    <a:srgbClr val="13694E"/>
    <a:srgbClr val="62BD19"/>
    <a:srgbClr val="043552"/>
    <a:srgbClr val="053253"/>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65700-CCB9-496D-B489-15181F33D9A9}" v="68" dt="2023-06-22T19:47:32.588"/>
    <p1510:client id="{9D1674ED-0CF4-4FE2-971E-DEFDC17BA618}" v="3296" dt="2023-06-22T18:36:36.833"/>
    <p1510:client id="{D8CD831B-C4C4-4F9E-8FB6-44DAD38F0BA8}" v="3031" dt="2023-06-22T19:06:30.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cia.josephjarvis\Downloads\Expense%20Accnts%20by%20Fund%20Report.rpt%20(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FS1\R&amp;BY$\2023%20Documents\Budget%20Conference_Worksessions\FY23%20Midyear%20Financial%20Workshop\Source%20Files\FY23%20GF%20Expenses%20thru%20Ma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FS1\R&amp;BY$\2023%20Documents\Budget%20Conference_Worksessions\FY23%20Midyear%20Financial%20Workshop\Source%20Files\Enterprise%20Fund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FS1\R&amp;BY$\2023%20Documents\Budget%20Conference_Worksessions\FY23%20Midyear%20Financial%20Workshop\Source%20Files\Enterprise%20Fun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FS1\R&amp;BY$\2022%20Documents\Budget%20Conference_Worksessions\07.14.22%20Mid-Year%20Financial%20Presentation\Source%20Docs%20Graphs%20and%20Charts\Millage%20Rate%205-Year%20Histor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https://savannahga.sharepoint.com/sites/OMBTeam/Shared%20Documents/Adopted%20Budget%20Book%20Development/FY23/Proofing%20Source%20Documents/Property%20Tax%20Rates%20for%20Overlapping%20Governments/Financial%20Condition%20Charts%20S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5"/>
            <c:invertIfNegative val="0"/>
            <c:bubble3D val="0"/>
            <c:spPr>
              <a:solidFill>
                <a:srgbClr val="043552"/>
              </a:solidFill>
              <a:ln>
                <a:noFill/>
              </a:ln>
              <a:effectLst>
                <a:outerShdw blurRad="50800" dist="38100" dir="18900000" algn="bl" rotWithShape="0">
                  <a:prstClr val="black">
                    <a:alpha val="40000"/>
                  </a:prstClr>
                </a:outerShdw>
              </a:effectLst>
              <a:sp3d/>
            </c:spPr>
            <c:extLst>
              <c:ext xmlns:c16="http://schemas.microsoft.com/office/drawing/2014/chart" uri="{C3380CC4-5D6E-409C-BE32-E72D297353CC}">
                <c16:uniqueId val="{00000001-A887-4109-B943-1B56C5C83F10}"/>
              </c:ext>
            </c:extLst>
          </c:dPt>
          <c:cat>
            <c:strRef>
              <c:f>'6yrGF Rev thru May'!$D$127:$I$127</c:f>
              <c:strCache>
                <c:ptCount val="6"/>
                <c:pt idx="0">
                  <c:v>FY18</c:v>
                </c:pt>
                <c:pt idx="1">
                  <c:v>FY19</c:v>
                </c:pt>
                <c:pt idx="2">
                  <c:v>FY20</c:v>
                </c:pt>
                <c:pt idx="3">
                  <c:v>FY21</c:v>
                </c:pt>
                <c:pt idx="4">
                  <c:v>FY22</c:v>
                </c:pt>
                <c:pt idx="5">
                  <c:v>FY23</c:v>
                </c:pt>
              </c:strCache>
            </c:strRef>
          </c:cat>
          <c:val>
            <c:numRef>
              <c:f>'6yrGF Rev thru May'!$D$128:$I$128</c:f>
              <c:numCache>
                <c:formatCode>_("$"* #,##0_);_("$"* \(#,##0\);_("$"* "-"??_);_(@_)</c:formatCode>
                <c:ptCount val="6"/>
                <c:pt idx="0">
                  <c:v>65961125.129999973</c:v>
                </c:pt>
                <c:pt idx="1">
                  <c:v>68718258.160000026</c:v>
                </c:pt>
                <c:pt idx="2">
                  <c:v>57116351.289999977</c:v>
                </c:pt>
                <c:pt idx="3">
                  <c:v>67321056.319999978</c:v>
                </c:pt>
                <c:pt idx="4">
                  <c:v>80537097.51000002</c:v>
                </c:pt>
                <c:pt idx="5">
                  <c:v>91041099.709999993</c:v>
                </c:pt>
              </c:numCache>
            </c:numRef>
          </c:val>
          <c:extLst>
            <c:ext xmlns:c16="http://schemas.microsoft.com/office/drawing/2014/chart" uri="{C3380CC4-5D6E-409C-BE32-E72D297353CC}">
              <c16:uniqueId val="{00000002-A887-4109-B943-1B56C5C83F10}"/>
            </c:ext>
          </c:extLst>
        </c:ser>
        <c:dLbls>
          <c:showLegendKey val="0"/>
          <c:showVal val="0"/>
          <c:showCatName val="0"/>
          <c:showSerName val="0"/>
          <c:showPercent val="0"/>
          <c:showBubbleSize val="0"/>
        </c:dLbls>
        <c:gapWidth val="150"/>
        <c:shape val="box"/>
        <c:axId val="375179423"/>
        <c:axId val="375180671"/>
        <c:axId val="0"/>
      </c:bar3DChart>
      <c:catAx>
        <c:axId val="3751794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1"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375180671"/>
        <c:crosses val="autoZero"/>
        <c:auto val="1"/>
        <c:lblAlgn val="ctr"/>
        <c:lblOffset val="100"/>
        <c:noMultiLvlLbl val="0"/>
      </c:catAx>
      <c:valAx>
        <c:axId val="37518067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179423"/>
        <c:crosses val="autoZero"/>
        <c:crossBetween val="between"/>
        <c:dispUnits>
          <c:builtInUnit val="millions"/>
          <c:dispUnitsLbl>
            <c:layout>
              <c:manualLayout>
                <c:xMode val="edge"/>
                <c:yMode val="edge"/>
                <c:x val="1.5910756856639275E-2"/>
                <c:y val="0.41293783305593895"/>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'6yrGF Rev thru May'!$X$4</c:f>
              <c:strCache>
                <c:ptCount val="1"/>
                <c:pt idx="0">
                  <c:v>Business Activity</c:v>
                </c:pt>
              </c:strCache>
            </c:strRef>
          </c:tx>
          <c:spPr>
            <a:solidFill>
              <a:schemeClr val="accent1"/>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May'!$X$5:$X$10</c:f>
              <c:numCache>
                <c:formatCode>General</c:formatCode>
                <c:ptCount val="6"/>
                <c:pt idx="0">
                  <c:v>76527.209999999992</c:v>
                </c:pt>
                <c:pt idx="1">
                  <c:v>132371.4</c:v>
                </c:pt>
                <c:pt idx="2">
                  <c:v>-27233.090000000011</c:v>
                </c:pt>
                <c:pt idx="3">
                  <c:v>71615.929999999993</c:v>
                </c:pt>
                <c:pt idx="4">
                  <c:v>61268.97</c:v>
                </c:pt>
                <c:pt idx="5">
                  <c:v>37994.949999999997</c:v>
                </c:pt>
              </c:numCache>
            </c:numRef>
          </c:val>
          <c:extLst>
            <c:ext xmlns:c16="http://schemas.microsoft.com/office/drawing/2014/chart" uri="{C3380CC4-5D6E-409C-BE32-E72D297353CC}">
              <c16:uniqueId val="{00000000-9E2A-4D40-835F-16D2B8FB047D}"/>
            </c:ext>
          </c:extLst>
        </c:ser>
        <c:ser>
          <c:idx val="1"/>
          <c:order val="1"/>
          <c:tx>
            <c:strRef>
              <c:f>'6yrGF Rev thru May'!$Y$4</c:f>
              <c:strCache>
                <c:ptCount val="1"/>
                <c:pt idx="0">
                  <c:v>Grants</c:v>
                </c:pt>
              </c:strCache>
            </c:strRef>
          </c:tx>
          <c:spPr>
            <a:solidFill>
              <a:schemeClr val="accent2"/>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May'!$Y$5:$Y$10</c:f>
              <c:numCache>
                <c:formatCode>General</c:formatCode>
                <c:ptCount val="6"/>
                <c:pt idx="0">
                  <c:v>238060.87999999998</c:v>
                </c:pt>
                <c:pt idx="1">
                  <c:v>619207.61</c:v>
                </c:pt>
                <c:pt idx="2">
                  <c:v>1034855.6</c:v>
                </c:pt>
                <c:pt idx="3">
                  <c:v>1526768.07</c:v>
                </c:pt>
                <c:pt idx="4">
                  <c:v>536309.97</c:v>
                </c:pt>
                <c:pt idx="5">
                  <c:v>426459.00999999995</c:v>
                </c:pt>
              </c:numCache>
            </c:numRef>
          </c:val>
          <c:extLst>
            <c:ext xmlns:c16="http://schemas.microsoft.com/office/drawing/2014/chart" uri="{C3380CC4-5D6E-409C-BE32-E72D297353CC}">
              <c16:uniqueId val="{00000001-9E2A-4D40-835F-16D2B8FB047D}"/>
            </c:ext>
          </c:extLst>
        </c:ser>
        <c:ser>
          <c:idx val="2"/>
          <c:order val="2"/>
          <c:tx>
            <c:strRef>
              <c:f>'6yrGF Rev thru May'!$Z$4</c:f>
              <c:strCache>
                <c:ptCount val="1"/>
                <c:pt idx="0">
                  <c:v>Interest</c:v>
                </c:pt>
              </c:strCache>
            </c:strRef>
          </c:tx>
          <c:spPr>
            <a:solidFill>
              <a:schemeClr val="accent3">
                <a:lumMod val="50000"/>
              </a:schemeClr>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May'!$Z$5:$Z$10</c:f>
              <c:numCache>
                <c:formatCode>General</c:formatCode>
                <c:ptCount val="6"/>
                <c:pt idx="0">
                  <c:v>569917.26</c:v>
                </c:pt>
                <c:pt idx="1">
                  <c:v>852348.53</c:v>
                </c:pt>
                <c:pt idx="2">
                  <c:v>944903.96</c:v>
                </c:pt>
                <c:pt idx="3">
                  <c:v>33217.64</c:v>
                </c:pt>
                <c:pt idx="4">
                  <c:v>99573.86</c:v>
                </c:pt>
                <c:pt idx="5">
                  <c:v>3049374.21</c:v>
                </c:pt>
              </c:numCache>
            </c:numRef>
          </c:val>
          <c:extLst>
            <c:ext xmlns:c16="http://schemas.microsoft.com/office/drawing/2014/chart" uri="{C3380CC4-5D6E-409C-BE32-E72D297353CC}">
              <c16:uniqueId val="{00000002-9E2A-4D40-835F-16D2B8FB047D}"/>
            </c:ext>
          </c:extLst>
        </c:ser>
        <c:ser>
          <c:idx val="3"/>
          <c:order val="3"/>
          <c:tx>
            <c:strRef>
              <c:f>'6yrGF Rev thru May'!$AA$4</c:f>
              <c:strCache>
                <c:ptCount val="1"/>
                <c:pt idx="0">
                  <c:v>Interfund</c:v>
                </c:pt>
              </c:strCache>
            </c:strRef>
          </c:tx>
          <c:spPr>
            <a:solidFill>
              <a:schemeClr val="accent4"/>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May'!$AA$5:$AA$10</c:f>
              <c:numCache>
                <c:formatCode>General</c:formatCode>
                <c:ptCount val="6"/>
                <c:pt idx="0">
                  <c:v>2386242.9</c:v>
                </c:pt>
                <c:pt idx="1">
                  <c:v>2952010.65</c:v>
                </c:pt>
                <c:pt idx="2">
                  <c:v>2903288.6</c:v>
                </c:pt>
                <c:pt idx="3">
                  <c:v>3077147.0300000003</c:v>
                </c:pt>
                <c:pt idx="4">
                  <c:v>3241898.9999999995</c:v>
                </c:pt>
                <c:pt idx="5">
                  <c:v>2727330.05</c:v>
                </c:pt>
              </c:numCache>
            </c:numRef>
          </c:val>
          <c:extLst>
            <c:ext xmlns:c16="http://schemas.microsoft.com/office/drawing/2014/chart" uri="{C3380CC4-5D6E-409C-BE32-E72D297353CC}">
              <c16:uniqueId val="{00000003-9E2A-4D40-835F-16D2B8FB047D}"/>
            </c:ext>
          </c:extLst>
        </c:ser>
        <c:ser>
          <c:idx val="4"/>
          <c:order val="4"/>
          <c:tx>
            <c:strRef>
              <c:f>'6yrGF Rev thru May'!$AB$4</c:f>
              <c:strCache>
                <c:ptCount val="1"/>
                <c:pt idx="0">
                  <c:v>Other</c:v>
                </c:pt>
              </c:strCache>
            </c:strRef>
          </c:tx>
          <c:spPr>
            <a:solidFill>
              <a:schemeClr val="accent5"/>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May'!$AB$5:$AB$10</c:f>
              <c:numCache>
                <c:formatCode>General</c:formatCode>
                <c:ptCount val="6"/>
                <c:pt idx="0">
                  <c:v>4580153.78</c:v>
                </c:pt>
                <c:pt idx="1">
                  <c:v>4930085.54</c:v>
                </c:pt>
                <c:pt idx="2">
                  <c:v>3100142.7600000002</c:v>
                </c:pt>
                <c:pt idx="3">
                  <c:v>4187191.77</c:v>
                </c:pt>
                <c:pt idx="4">
                  <c:v>7386157.7300000004</c:v>
                </c:pt>
                <c:pt idx="5">
                  <c:v>8284999.4900000002</c:v>
                </c:pt>
              </c:numCache>
            </c:numRef>
          </c:val>
          <c:extLst>
            <c:ext xmlns:c16="http://schemas.microsoft.com/office/drawing/2014/chart" uri="{C3380CC4-5D6E-409C-BE32-E72D297353CC}">
              <c16:uniqueId val="{00000004-9E2A-4D40-835F-16D2B8FB047D}"/>
            </c:ext>
          </c:extLst>
        </c:ser>
        <c:ser>
          <c:idx val="5"/>
          <c:order val="5"/>
          <c:tx>
            <c:strRef>
              <c:f>'6yrGF Rev thru May'!$AC$4</c:f>
              <c:strCache>
                <c:ptCount val="1"/>
                <c:pt idx="0">
                  <c:v>Taxes</c:v>
                </c:pt>
              </c:strCache>
            </c:strRef>
          </c:tx>
          <c:spPr>
            <a:solidFill>
              <a:schemeClr val="accent6"/>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May'!$AC$5:$AC$10</c:f>
              <c:numCache>
                <c:formatCode>General</c:formatCode>
                <c:ptCount val="6"/>
                <c:pt idx="0">
                  <c:v>40579079.749999993</c:v>
                </c:pt>
                <c:pt idx="1">
                  <c:v>42946264.710000001</c:v>
                </c:pt>
                <c:pt idx="2">
                  <c:v>34281743.639999993</c:v>
                </c:pt>
                <c:pt idx="3">
                  <c:v>42655800.719999999</c:v>
                </c:pt>
                <c:pt idx="4">
                  <c:v>51822414.410000011</c:v>
                </c:pt>
                <c:pt idx="5">
                  <c:v>58458223.54999999</c:v>
                </c:pt>
              </c:numCache>
            </c:numRef>
          </c:val>
          <c:extLst>
            <c:ext xmlns:c16="http://schemas.microsoft.com/office/drawing/2014/chart" uri="{C3380CC4-5D6E-409C-BE32-E72D297353CC}">
              <c16:uniqueId val="{00000005-9E2A-4D40-835F-16D2B8FB047D}"/>
            </c:ext>
          </c:extLst>
        </c:ser>
        <c:ser>
          <c:idx val="6"/>
          <c:order val="6"/>
          <c:tx>
            <c:strRef>
              <c:f>'6yrGF Rev thru May'!$AD$4</c:f>
              <c:strCache>
                <c:ptCount val="1"/>
                <c:pt idx="0">
                  <c:v>User Fees</c:v>
                </c:pt>
              </c:strCache>
            </c:strRef>
          </c:tx>
          <c:spPr>
            <a:solidFill>
              <a:schemeClr val="accent1">
                <a:lumMod val="60000"/>
              </a:schemeClr>
            </a:solidFill>
            <a:ln>
              <a:noFill/>
            </a:ln>
            <a:effectLst/>
          </c:spPr>
          <c:invertIfNegative val="0"/>
          <c:cat>
            <c:strRef>
              <c:f>'6yrGF Rev thru May'!$W$5:$W$10</c:f>
              <c:strCache>
                <c:ptCount val="6"/>
                <c:pt idx="0">
                  <c:v>FY18</c:v>
                </c:pt>
                <c:pt idx="1">
                  <c:v>FY19</c:v>
                </c:pt>
                <c:pt idx="2">
                  <c:v>FY20</c:v>
                </c:pt>
                <c:pt idx="3">
                  <c:v>FY21</c:v>
                </c:pt>
                <c:pt idx="4">
                  <c:v>FY22</c:v>
                </c:pt>
                <c:pt idx="5">
                  <c:v>FY23</c:v>
                </c:pt>
              </c:strCache>
            </c:strRef>
          </c:cat>
          <c:val>
            <c:numRef>
              <c:f>'6yrGF Rev thru May'!$AD$5:$AD$10</c:f>
              <c:numCache>
                <c:formatCode>General</c:formatCode>
                <c:ptCount val="6"/>
                <c:pt idx="0">
                  <c:v>17531143.349999994</c:v>
                </c:pt>
                <c:pt idx="1">
                  <c:v>16285969.720000001</c:v>
                </c:pt>
                <c:pt idx="2">
                  <c:v>14878649.82</c:v>
                </c:pt>
                <c:pt idx="3">
                  <c:v>15769315.16</c:v>
                </c:pt>
                <c:pt idx="4">
                  <c:v>17389473.570000004</c:v>
                </c:pt>
                <c:pt idx="5">
                  <c:v>18056718.449999996</c:v>
                </c:pt>
              </c:numCache>
            </c:numRef>
          </c:val>
          <c:extLst>
            <c:ext xmlns:c16="http://schemas.microsoft.com/office/drawing/2014/chart" uri="{C3380CC4-5D6E-409C-BE32-E72D297353CC}">
              <c16:uniqueId val="{00000006-9E2A-4D40-835F-16D2B8FB047D}"/>
            </c:ext>
          </c:extLst>
        </c:ser>
        <c:dLbls>
          <c:showLegendKey val="0"/>
          <c:showVal val="0"/>
          <c:showCatName val="0"/>
          <c:showSerName val="0"/>
          <c:showPercent val="0"/>
          <c:showBubbleSize val="0"/>
        </c:dLbls>
        <c:gapWidth val="150"/>
        <c:overlap val="100"/>
        <c:axId val="4181327"/>
        <c:axId val="4187087"/>
      </c:barChart>
      <c:catAx>
        <c:axId val="418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4187087"/>
        <c:crosses val="autoZero"/>
        <c:auto val="1"/>
        <c:lblAlgn val="ctr"/>
        <c:lblOffset val="100"/>
        <c:noMultiLvlLbl val="0"/>
      </c:catAx>
      <c:valAx>
        <c:axId val="418708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1327"/>
        <c:crosses val="autoZero"/>
        <c:crossBetween val="between"/>
        <c:dispUnits>
          <c:builtInUnit val="millions"/>
          <c:dispUnitsLbl>
            <c:layout>
              <c:manualLayout>
                <c:xMode val="edge"/>
                <c:yMode val="edge"/>
                <c:x val="1.7194216490816726E-2"/>
                <c:y val="0.42680781466973289"/>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1107695717057936"/>
          <c:y val="0.92804934440994868"/>
          <c:w val="0.8529229945942477"/>
          <c:h val="6.4228772430176481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744516779419E-2"/>
          <c:y val="3.1425628589898641E-2"/>
          <c:w val="0.84273910170896649"/>
          <c:h val="0.85179496220779471"/>
        </c:manualLayout>
      </c:layout>
      <c:barChart>
        <c:barDir val="bar"/>
        <c:grouping val="stacked"/>
        <c:varyColors val="0"/>
        <c:ser>
          <c:idx val="0"/>
          <c:order val="0"/>
          <c:tx>
            <c:strRef>
              <c:f>'Bud99 thru May 2023'!$L$2</c:f>
              <c:strCache>
                <c:ptCount val="1"/>
                <c:pt idx="0">
                  <c:v>Personnel Services</c:v>
                </c:pt>
              </c:strCache>
            </c:strRef>
          </c:tx>
          <c:spPr>
            <a:solidFill>
              <a:schemeClr val="accent1"/>
            </a:solidFill>
            <a:ln>
              <a:noFill/>
            </a:ln>
            <a:effectLst/>
          </c:spPr>
          <c:invertIfNegative val="0"/>
          <c:cat>
            <c:strRef>
              <c:f>'Bud99 thru May 2023'!$N$1:$P$1</c:f>
              <c:strCache>
                <c:ptCount val="3"/>
                <c:pt idx="0">
                  <c:v>May 2021</c:v>
                </c:pt>
                <c:pt idx="1">
                  <c:v>May 2022</c:v>
                </c:pt>
                <c:pt idx="2">
                  <c:v>May 2023</c:v>
                </c:pt>
              </c:strCache>
              <c:extLst/>
            </c:strRef>
          </c:cat>
          <c:val>
            <c:numRef>
              <c:f>'Bud99 thru May 2023'!$N$2:$P$2</c:f>
              <c:numCache>
                <c:formatCode>_("$"* #,##0_);_("$"* \(#,##0\);_("$"* "-"??_);_(@_)</c:formatCode>
                <c:ptCount val="3"/>
                <c:pt idx="0">
                  <c:v>48829376.119999997</c:v>
                </c:pt>
                <c:pt idx="1">
                  <c:v>47900935.960000001</c:v>
                </c:pt>
                <c:pt idx="2">
                  <c:v>49433490.18</c:v>
                </c:pt>
              </c:numCache>
              <c:extLst/>
            </c:numRef>
          </c:val>
          <c:extLst>
            <c:ext xmlns:c16="http://schemas.microsoft.com/office/drawing/2014/chart" uri="{C3380CC4-5D6E-409C-BE32-E72D297353CC}">
              <c16:uniqueId val="{00000000-37C4-4637-B167-F9C91E662BD9}"/>
            </c:ext>
          </c:extLst>
        </c:ser>
        <c:ser>
          <c:idx val="1"/>
          <c:order val="1"/>
          <c:tx>
            <c:strRef>
              <c:f>'Bud99 thru May 2023'!$L$3</c:f>
              <c:strCache>
                <c:ptCount val="1"/>
                <c:pt idx="0">
                  <c:v>Contract Services</c:v>
                </c:pt>
              </c:strCache>
            </c:strRef>
          </c:tx>
          <c:spPr>
            <a:solidFill>
              <a:schemeClr val="accent2"/>
            </a:solidFill>
            <a:ln>
              <a:noFill/>
            </a:ln>
            <a:effectLst/>
          </c:spPr>
          <c:invertIfNegative val="0"/>
          <c:cat>
            <c:strRef>
              <c:f>'Bud99 thru May 2023'!$N$1:$P$1</c:f>
              <c:strCache>
                <c:ptCount val="3"/>
                <c:pt idx="0">
                  <c:v>May 2021</c:v>
                </c:pt>
                <c:pt idx="1">
                  <c:v>May 2022</c:v>
                </c:pt>
                <c:pt idx="2">
                  <c:v>May 2023</c:v>
                </c:pt>
              </c:strCache>
              <c:extLst/>
            </c:strRef>
          </c:cat>
          <c:val>
            <c:numRef>
              <c:f>'Bud99 thru May 2023'!$N$3:$P$3</c:f>
              <c:numCache>
                <c:formatCode>_("$"* #,##0_);_("$"* \(#,##0\);_("$"* "-"??_);_(@_)</c:formatCode>
                <c:ptCount val="3"/>
                <c:pt idx="0">
                  <c:v>10503601.630000001</c:v>
                </c:pt>
                <c:pt idx="1">
                  <c:v>9408516.9299999997</c:v>
                </c:pt>
                <c:pt idx="2">
                  <c:v>12558507.470000001</c:v>
                </c:pt>
              </c:numCache>
              <c:extLst/>
            </c:numRef>
          </c:val>
          <c:extLst>
            <c:ext xmlns:c16="http://schemas.microsoft.com/office/drawing/2014/chart" uri="{C3380CC4-5D6E-409C-BE32-E72D297353CC}">
              <c16:uniqueId val="{00000001-37C4-4637-B167-F9C91E662BD9}"/>
            </c:ext>
          </c:extLst>
        </c:ser>
        <c:ser>
          <c:idx val="2"/>
          <c:order val="2"/>
          <c:tx>
            <c:strRef>
              <c:f>'Bud99 thru May 2023'!$L$4</c:f>
              <c:strCache>
                <c:ptCount val="1"/>
                <c:pt idx="0">
                  <c:v>Commodities</c:v>
                </c:pt>
              </c:strCache>
            </c:strRef>
          </c:tx>
          <c:spPr>
            <a:solidFill>
              <a:srgbClr val="063455"/>
            </a:solidFill>
            <a:ln>
              <a:noFill/>
            </a:ln>
            <a:effectLst/>
          </c:spPr>
          <c:invertIfNegative val="0"/>
          <c:cat>
            <c:strRef>
              <c:f>'Bud99 thru May 2023'!$N$1:$P$1</c:f>
              <c:strCache>
                <c:ptCount val="3"/>
                <c:pt idx="0">
                  <c:v>May 2021</c:v>
                </c:pt>
                <c:pt idx="1">
                  <c:v>May 2022</c:v>
                </c:pt>
                <c:pt idx="2">
                  <c:v>May 2023</c:v>
                </c:pt>
              </c:strCache>
              <c:extLst/>
            </c:strRef>
          </c:cat>
          <c:val>
            <c:numRef>
              <c:f>'Bud99 thru May 2023'!$N$4:$P$4</c:f>
              <c:numCache>
                <c:formatCode>_("$"* #,##0_);_("$"* \(#,##0\);_("$"* "-"??_);_(@_)</c:formatCode>
                <c:ptCount val="3"/>
                <c:pt idx="0">
                  <c:v>2357812.2400000002</c:v>
                </c:pt>
                <c:pt idx="1">
                  <c:v>2835187.04</c:v>
                </c:pt>
                <c:pt idx="2">
                  <c:v>2901141.31</c:v>
                </c:pt>
              </c:numCache>
              <c:extLst/>
            </c:numRef>
          </c:val>
          <c:extLst>
            <c:ext xmlns:c16="http://schemas.microsoft.com/office/drawing/2014/chart" uri="{C3380CC4-5D6E-409C-BE32-E72D297353CC}">
              <c16:uniqueId val="{00000002-37C4-4637-B167-F9C91E662BD9}"/>
            </c:ext>
          </c:extLst>
        </c:ser>
        <c:ser>
          <c:idx val="3"/>
          <c:order val="3"/>
          <c:tx>
            <c:strRef>
              <c:f>'Bud99 thru May 2023'!$L$5</c:f>
              <c:strCache>
                <c:ptCount val="1"/>
                <c:pt idx="0">
                  <c:v> Internal Services</c:v>
                </c:pt>
              </c:strCache>
            </c:strRef>
          </c:tx>
          <c:spPr>
            <a:solidFill>
              <a:schemeClr val="accent5">
                <a:lumMod val="50000"/>
              </a:schemeClr>
            </a:solidFill>
            <a:ln>
              <a:noFill/>
            </a:ln>
            <a:effectLst/>
          </c:spPr>
          <c:invertIfNegative val="0"/>
          <c:cat>
            <c:strRef>
              <c:f>'Bud99 thru May 2023'!$N$1:$P$1</c:f>
              <c:strCache>
                <c:ptCount val="3"/>
                <c:pt idx="0">
                  <c:v>May 2021</c:v>
                </c:pt>
                <c:pt idx="1">
                  <c:v>May 2022</c:v>
                </c:pt>
                <c:pt idx="2">
                  <c:v>May 2023</c:v>
                </c:pt>
              </c:strCache>
              <c:extLst/>
            </c:strRef>
          </c:cat>
          <c:val>
            <c:numRef>
              <c:f>'Bud99 thru May 2023'!$N$5:$P$5</c:f>
              <c:numCache>
                <c:formatCode>_("$"* #,##0_);_("$"* \(#,##0\);_("$"* "-"??_);_(@_)</c:formatCode>
                <c:ptCount val="3"/>
                <c:pt idx="0">
                  <c:v>10342705.75</c:v>
                </c:pt>
                <c:pt idx="1">
                  <c:v>11957780.609999999</c:v>
                </c:pt>
                <c:pt idx="2">
                  <c:v>12041920.300000001</c:v>
                </c:pt>
              </c:numCache>
              <c:extLst/>
            </c:numRef>
          </c:val>
          <c:extLst>
            <c:ext xmlns:c16="http://schemas.microsoft.com/office/drawing/2014/chart" uri="{C3380CC4-5D6E-409C-BE32-E72D297353CC}">
              <c16:uniqueId val="{00000003-37C4-4637-B167-F9C91E662BD9}"/>
            </c:ext>
          </c:extLst>
        </c:ser>
        <c:ser>
          <c:idx val="4"/>
          <c:order val="4"/>
          <c:tx>
            <c:strRef>
              <c:f>'Bud99 thru May 2023'!$L$6</c:f>
              <c:strCache>
                <c:ptCount val="1"/>
                <c:pt idx="0">
                  <c:v>Outlay</c:v>
                </c:pt>
              </c:strCache>
            </c:strRef>
          </c:tx>
          <c:spPr>
            <a:solidFill>
              <a:schemeClr val="accent5"/>
            </a:solidFill>
            <a:ln>
              <a:noFill/>
            </a:ln>
            <a:effectLst/>
          </c:spPr>
          <c:invertIfNegative val="0"/>
          <c:cat>
            <c:strRef>
              <c:f>'Bud99 thru May 2023'!$N$1:$P$1</c:f>
              <c:strCache>
                <c:ptCount val="3"/>
                <c:pt idx="0">
                  <c:v>May 2021</c:v>
                </c:pt>
                <c:pt idx="1">
                  <c:v>May 2022</c:v>
                </c:pt>
                <c:pt idx="2">
                  <c:v>May 2023</c:v>
                </c:pt>
              </c:strCache>
              <c:extLst/>
            </c:strRef>
          </c:cat>
          <c:val>
            <c:numRef>
              <c:f>'Bud99 thru May 2023'!$N$6:$P$6</c:f>
              <c:numCache>
                <c:formatCode>_("$"* #,##0_);_("$"* \(#,##0\);_("$"* "-"??_);_(@_)</c:formatCode>
                <c:ptCount val="3"/>
                <c:pt idx="0">
                  <c:v>135681.79999999999</c:v>
                </c:pt>
                <c:pt idx="1">
                  <c:v>79706.69</c:v>
                </c:pt>
                <c:pt idx="2">
                  <c:v>65422.400000000001</c:v>
                </c:pt>
              </c:numCache>
              <c:extLst/>
            </c:numRef>
          </c:val>
          <c:extLst>
            <c:ext xmlns:c16="http://schemas.microsoft.com/office/drawing/2014/chart" uri="{C3380CC4-5D6E-409C-BE32-E72D297353CC}">
              <c16:uniqueId val="{00000004-37C4-4637-B167-F9C91E662BD9}"/>
            </c:ext>
          </c:extLst>
        </c:ser>
        <c:ser>
          <c:idx val="5"/>
          <c:order val="5"/>
          <c:tx>
            <c:strRef>
              <c:f>'Bud99 thru May 2023'!$L$7</c:f>
              <c:strCache>
                <c:ptCount val="1"/>
                <c:pt idx="0">
                  <c:v>Interfund Trans</c:v>
                </c:pt>
              </c:strCache>
            </c:strRef>
          </c:tx>
          <c:spPr>
            <a:solidFill>
              <a:schemeClr val="accent6"/>
            </a:solidFill>
            <a:ln>
              <a:noFill/>
            </a:ln>
            <a:effectLst/>
          </c:spPr>
          <c:invertIfNegative val="0"/>
          <c:cat>
            <c:strRef>
              <c:f>'Bud99 thru May 2023'!$N$1:$P$1</c:f>
              <c:strCache>
                <c:ptCount val="3"/>
                <c:pt idx="0">
                  <c:v>May 2021</c:v>
                </c:pt>
                <c:pt idx="1">
                  <c:v>May 2022</c:v>
                </c:pt>
                <c:pt idx="2">
                  <c:v>May 2023</c:v>
                </c:pt>
              </c:strCache>
              <c:extLst/>
            </c:strRef>
          </c:cat>
          <c:val>
            <c:numRef>
              <c:f>'Bud99 thru May 2023'!$N$7:$P$7</c:f>
              <c:numCache>
                <c:formatCode>_("$"* #,##0_);_("$"* \(#,##0\);_("$"* "-"??_);_(@_)</c:formatCode>
                <c:ptCount val="3"/>
                <c:pt idx="0">
                  <c:v>2462649.88</c:v>
                </c:pt>
                <c:pt idx="1">
                  <c:v>56457634.770000003</c:v>
                </c:pt>
                <c:pt idx="2">
                  <c:v>8123460.2800000003</c:v>
                </c:pt>
              </c:numCache>
              <c:extLst/>
            </c:numRef>
          </c:val>
          <c:extLst>
            <c:ext xmlns:c16="http://schemas.microsoft.com/office/drawing/2014/chart" uri="{C3380CC4-5D6E-409C-BE32-E72D297353CC}">
              <c16:uniqueId val="{00000005-37C4-4637-B167-F9C91E662BD9}"/>
            </c:ext>
          </c:extLst>
        </c:ser>
        <c:ser>
          <c:idx val="6"/>
          <c:order val="6"/>
          <c:tx>
            <c:strRef>
              <c:f>'Bud99 thru May 2023'!$L$8</c:f>
              <c:strCache>
                <c:ptCount val="1"/>
                <c:pt idx="0">
                  <c:v>Other Expenses</c:v>
                </c:pt>
              </c:strCache>
            </c:strRef>
          </c:tx>
          <c:spPr>
            <a:solidFill>
              <a:schemeClr val="accent1">
                <a:lumMod val="60000"/>
              </a:schemeClr>
            </a:solidFill>
            <a:ln>
              <a:noFill/>
            </a:ln>
            <a:effectLst/>
          </c:spPr>
          <c:invertIfNegative val="0"/>
          <c:cat>
            <c:strRef>
              <c:f>'Bud99 thru May 2023'!$N$1:$P$1</c:f>
              <c:strCache>
                <c:ptCount val="3"/>
                <c:pt idx="0">
                  <c:v>May 2021</c:v>
                </c:pt>
                <c:pt idx="1">
                  <c:v>May 2022</c:v>
                </c:pt>
                <c:pt idx="2">
                  <c:v>May 2023</c:v>
                </c:pt>
              </c:strCache>
              <c:extLst/>
            </c:strRef>
          </c:cat>
          <c:val>
            <c:numRef>
              <c:f>'Bud99 thru May 2023'!$N$8:$P$8</c:f>
              <c:numCache>
                <c:formatCode>_("$"* #,##0_);_("$"* \(#,##0\);_("$"* "-"??_);_(@_)</c:formatCode>
                <c:ptCount val="3"/>
                <c:pt idx="0">
                  <c:v>4034737.46</c:v>
                </c:pt>
                <c:pt idx="1">
                  <c:v>4414197.8299999991</c:v>
                </c:pt>
                <c:pt idx="2">
                  <c:v>5801099.4699999997</c:v>
                </c:pt>
              </c:numCache>
              <c:extLst/>
            </c:numRef>
          </c:val>
          <c:extLst>
            <c:ext xmlns:c16="http://schemas.microsoft.com/office/drawing/2014/chart" uri="{C3380CC4-5D6E-409C-BE32-E72D297353CC}">
              <c16:uniqueId val="{00000006-37C4-4637-B167-F9C91E662BD9}"/>
            </c:ext>
          </c:extLst>
        </c:ser>
        <c:dLbls>
          <c:showLegendKey val="0"/>
          <c:showVal val="0"/>
          <c:showCatName val="0"/>
          <c:showSerName val="0"/>
          <c:showPercent val="0"/>
          <c:showBubbleSize val="0"/>
        </c:dLbls>
        <c:gapWidth val="219"/>
        <c:overlap val="100"/>
        <c:axId val="1776101872"/>
        <c:axId val="1981266992"/>
      </c:barChart>
      <c:catAx>
        <c:axId val="177610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981266992"/>
        <c:crosses val="autoZero"/>
        <c:auto val="1"/>
        <c:lblAlgn val="ctr"/>
        <c:lblOffset val="100"/>
        <c:noMultiLvlLbl val="0"/>
      </c:catAx>
      <c:valAx>
        <c:axId val="1981266992"/>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101872"/>
        <c:crosses val="autoZero"/>
        <c:crossBetween val="between"/>
      </c:valAx>
      <c:spPr>
        <a:noFill/>
        <a:ln>
          <a:noFill/>
        </a:ln>
        <a:effectLst>
          <a:innerShdw blurRad="114300">
            <a:prstClr val="black"/>
          </a:innerShdw>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1" u="none" strike="noStrike" kern="1200" cap="all" spc="5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r>
              <a:rPr lang="en-US" sz="2800" b="1" i="1" u="none" strike="noStrike" kern="1200" cap="all" spc="5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rPr>
              <a:t>May 2022 Vs May 2023</a:t>
            </a:r>
          </a:p>
        </c:rich>
      </c:tx>
      <c:overlay val="0"/>
      <c:spPr>
        <a:noFill/>
        <a:ln>
          <a:noFill/>
        </a:ln>
        <a:effectLst/>
      </c:spPr>
      <c:txPr>
        <a:bodyPr rot="0" spcFirstLastPara="1" vertOverflow="ellipsis" vert="horz" wrap="square" anchor="ctr" anchorCtr="1"/>
        <a:lstStyle/>
        <a:p>
          <a:pPr>
            <a:defRPr lang="en-US" sz="2800" b="1" i="1" u="none" strike="noStrike" kern="1200" cap="all" spc="5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 (2)'!$P$12</c:f>
              <c:strCache>
                <c:ptCount val="1"/>
                <c:pt idx="0">
                  <c:v>FY22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 (2)'!$O$13:$O$17</c:f>
              <c:strCache>
                <c:ptCount val="5"/>
                <c:pt idx="0">
                  <c:v>Civic Center</c:v>
                </c:pt>
                <c:pt idx="1">
                  <c:v>I&amp;D Water</c:v>
                </c:pt>
                <c:pt idx="2">
                  <c:v>Parking Services</c:v>
                </c:pt>
                <c:pt idx="3">
                  <c:v>Sanitation</c:v>
                </c:pt>
                <c:pt idx="4">
                  <c:v>Water and Sewer</c:v>
                </c:pt>
              </c:strCache>
            </c:strRef>
          </c:cat>
          <c:val>
            <c:numRef>
              <c:f>'Sheet1 (2)'!$P$13:$P$17</c:f>
              <c:numCache>
                <c:formatCode>_(* #,##0_);_(* \(#,##0\);_(* "-"_);_(@_)</c:formatCode>
                <c:ptCount val="5"/>
                <c:pt idx="0">
                  <c:v>1747731.71</c:v>
                </c:pt>
                <c:pt idx="1">
                  <c:v>2636884.1799999997</c:v>
                </c:pt>
                <c:pt idx="2">
                  <c:v>8722516.8200000003</c:v>
                </c:pt>
                <c:pt idx="3">
                  <c:v>16418676.57</c:v>
                </c:pt>
                <c:pt idx="4">
                  <c:v>34850125.319999993</c:v>
                </c:pt>
              </c:numCache>
            </c:numRef>
          </c:val>
          <c:extLst>
            <c:ext xmlns:c16="http://schemas.microsoft.com/office/drawing/2014/chart" uri="{C3380CC4-5D6E-409C-BE32-E72D297353CC}">
              <c16:uniqueId val="{00000000-A5D8-4FD5-93BC-822C49844053}"/>
            </c:ext>
          </c:extLst>
        </c:ser>
        <c:ser>
          <c:idx val="1"/>
          <c:order val="1"/>
          <c:tx>
            <c:strRef>
              <c:f>'Sheet1 (2)'!$Q$12</c:f>
              <c:strCache>
                <c:ptCount val="1"/>
                <c:pt idx="0">
                  <c:v>FY23</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 (2)'!$O$13:$O$17</c:f>
              <c:strCache>
                <c:ptCount val="5"/>
                <c:pt idx="0">
                  <c:v>Civic Center</c:v>
                </c:pt>
                <c:pt idx="1">
                  <c:v>I&amp;D Water</c:v>
                </c:pt>
                <c:pt idx="2">
                  <c:v>Parking Services</c:v>
                </c:pt>
                <c:pt idx="3">
                  <c:v>Sanitation</c:v>
                </c:pt>
                <c:pt idx="4">
                  <c:v>Water and Sewer</c:v>
                </c:pt>
              </c:strCache>
            </c:strRef>
          </c:cat>
          <c:val>
            <c:numRef>
              <c:f>'Sheet1 (2)'!$Q$13:$Q$17</c:f>
              <c:numCache>
                <c:formatCode>_(* #,##0_);_(* \(#,##0\);_(* "-"_);_(@_)</c:formatCode>
                <c:ptCount val="5"/>
                <c:pt idx="0">
                  <c:v>2070552.3099999998</c:v>
                </c:pt>
                <c:pt idx="1">
                  <c:v>3198882.25</c:v>
                </c:pt>
                <c:pt idx="2">
                  <c:v>9965328.1600000001</c:v>
                </c:pt>
                <c:pt idx="3">
                  <c:v>14626224.25</c:v>
                </c:pt>
                <c:pt idx="4">
                  <c:v>36401488.150000006</c:v>
                </c:pt>
              </c:numCache>
            </c:numRef>
          </c:val>
          <c:extLst>
            <c:ext xmlns:c16="http://schemas.microsoft.com/office/drawing/2014/chart" uri="{C3380CC4-5D6E-409C-BE32-E72D297353CC}">
              <c16:uniqueId val="{00000001-A5D8-4FD5-93BC-822C49844053}"/>
            </c:ext>
          </c:extLst>
        </c:ser>
        <c:dLbls>
          <c:showLegendKey val="0"/>
          <c:showVal val="0"/>
          <c:showCatName val="0"/>
          <c:showSerName val="0"/>
          <c:showPercent val="0"/>
          <c:showBubbleSize val="0"/>
        </c:dLbls>
        <c:gapWidth val="100"/>
        <c:overlap val="-24"/>
        <c:axId val="1339092368"/>
        <c:axId val="1339092848"/>
      </c:barChart>
      <c:catAx>
        <c:axId val="133909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1339092848"/>
        <c:crosses val="autoZero"/>
        <c:auto val="1"/>
        <c:lblAlgn val="ctr"/>
        <c:lblOffset val="100"/>
        <c:noMultiLvlLbl val="0"/>
      </c:catAx>
      <c:valAx>
        <c:axId val="133909284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9092368"/>
        <c:crosses val="autoZero"/>
        <c:crossBetween val="between"/>
        <c:dispUnits>
          <c:builtInUnit val="millions"/>
          <c:dispUnitsLbl>
            <c:layout>
              <c:manualLayout>
                <c:xMode val="edge"/>
                <c:yMode val="edge"/>
                <c:x val="1.4365210401317226E-2"/>
                <c:y val="0.35998868708467324"/>
              </c:manualLayout>
            </c:layout>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1" u="none" strike="noStrike" kern="1200" cap="all" spc="50" baseline="0" dirty="0" smtClean="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r>
              <a:rPr lang="en-US" sz="2800" b="1" i="1" u="none" strike="noStrike" kern="1200" cap="all" spc="5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rPr>
              <a:t>May 2022 vs May 2023</a:t>
            </a:r>
          </a:p>
        </c:rich>
      </c:tx>
      <c:overlay val="0"/>
      <c:spPr>
        <a:noFill/>
        <a:ln>
          <a:noFill/>
        </a:ln>
        <a:effectLst/>
      </c:spPr>
      <c:txPr>
        <a:bodyPr rot="0" spcFirstLastPara="1" vertOverflow="ellipsis" vert="horz" wrap="square" anchor="ctr" anchorCtr="1"/>
        <a:lstStyle/>
        <a:p>
          <a:pPr>
            <a:defRPr lang="en-US" sz="2800" b="1" i="1" u="none" strike="noStrike" kern="1200" cap="all" spc="50" baseline="0" dirty="0" smtClean="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'Pivot '!$I$3</c:f>
              <c:strCache>
                <c:ptCount val="1"/>
                <c:pt idx="0">
                  <c:v>FY 2022</c:v>
                </c:pt>
              </c:strCache>
            </c:strRef>
          </c:tx>
          <c:spPr>
            <a:solidFill>
              <a:schemeClr val="accent1"/>
            </a:solidFill>
            <a:ln>
              <a:noFill/>
            </a:ln>
            <a:effectLst/>
            <a:sp3d/>
          </c:spPr>
          <c:invertIfNegative val="0"/>
          <c:dLbls>
            <c:delete val="1"/>
          </c:dLbls>
          <c:cat>
            <c:strRef>
              <c:f>'Pivot '!$H$4:$H$8</c:f>
              <c:strCache>
                <c:ptCount val="5"/>
                <c:pt idx="0">
                  <c:v>Civic Center Fund</c:v>
                </c:pt>
                <c:pt idx="1">
                  <c:v>I&amp;D Water Fund</c:v>
                </c:pt>
                <c:pt idx="2">
                  <c:v>Parking Services Fund</c:v>
                </c:pt>
                <c:pt idx="3">
                  <c:v>Sanitation Fund</c:v>
                </c:pt>
                <c:pt idx="4">
                  <c:v>Water &amp; Sewer Fund</c:v>
                </c:pt>
              </c:strCache>
            </c:strRef>
          </c:cat>
          <c:val>
            <c:numRef>
              <c:f>'Pivot '!$I$4:$I$8</c:f>
              <c:numCache>
                <c:formatCode>_(* #,##0.00_);_(* \(#,##0.00\);_(* "-"??_);_(@_)</c:formatCode>
                <c:ptCount val="5"/>
                <c:pt idx="0">
                  <c:v>1769469.13</c:v>
                </c:pt>
                <c:pt idx="1">
                  <c:v>2876515.98</c:v>
                </c:pt>
                <c:pt idx="2">
                  <c:v>6490499.8099999996</c:v>
                </c:pt>
                <c:pt idx="3">
                  <c:v>14795058.010000002</c:v>
                </c:pt>
                <c:pt idx="4">
                  <c:v>22160160.780000001</c:v>
                </c:pt>
              </c:numCache>
            </c:numRef>
          </c:val>
          <c:extLst>
            <c:ext xmlns:c16="http://schemas.microsoft.com/office/drawing/2014/chart" uri="{C3380CC4-5D6E-409C-BE32-E72D297353CC}">
              <c16:uniqueId val="{00000000-0F64-4FB9-B8EA-3A2B94B83AFB}"/>
            </c:ext>
          </c:extLst>
        </c:ser>
        <c:ser>
          <c:idx val="1"/>
          <c:order val="1"/>
          <c:tx>
            <c:strRef>
              <c:f>'Pivot '!$J$3</c:f>
              <c:strCache>
                <c:ptCount val="1"/>
                <c:pt idx="0">
                  <c:v>FY 2023</c:v>
                </c:pt>
              </c:strCache>
            </c:strRef>
          </c:tx>
          <c:spPr>
            <a:solidFill>
              <a:schemeClr val="accent2"/>
            </a:solidFill>
            <a:ln>
              <a:noFill/>
            </a:ln>
            <a:effectLst/>
            <a:sp3d/>
          </c:spPr>
          <c:invertIfNegative val="0"/>
          <c:dLbls>
            <c:delete val="1"/>
          </c:dLbls>
          <c:cat>
            <c:strRef>
              <c:f>'Pivot '!$H$4:$H$8</c:f>
              <c:strCache>
                <c:ptCount val="5"/>
                <c:pt idx="0">
                  <c:v>Civic Center Fund</c:v>
                </c:pt>
                <c:pt idx="1">
                  <c:v>I&amp;D Water Fund</c:v>
                </c:pt>
                <c:pt idx="2">
                  <c:v>Parking Services Fund</c:v>
                </c:pt>
                <c:pt idx="3">
                  <c:v>Sanitation Fund</c:v>
                </c:pt>
                <c:pt idx="4">
                  <c:v>Water &amp; Sewer Fund</c:v>
                </c:pt>
              </c:strCache>
            </c:strRef>
          </c:cat>
          <c:val>
            <c:numRef>
              <c:f>'Pivot '!$J$4:$J$8</c:f>
              <c:numCache>
                <c:formatCode>_(* #,##0.00_);_(* \(#,##0.00\);_(* "-"??_);_(@_)</c:formatCode>
                <c:ptCount val="5"/>
                <c:pt idx="0">
                  <c:v>2380103.12</c:v>
                </c:pt>
                <c:pt idx="1">
                  <c:v>3661336.58</c:v>
                </c:pt>
                <c:pt idx="2">
                  <c:v>7067973.6400000006</c:v>
                </c:pt>
                <c:pt idx="3">
                  <c:v>14783480.870000001</c:v>
                </c:pt>
                <c:pt idx="4">
                  <c:v>22934727.120000001</c:v>
                </c:pt>
              </c:numCache>
            </c:numRef>
          </c:val>
          <c:extLst>
            <c:ext xmlns:c16="http://schemas.microsoft.com/office/drawing/2014/chart" uri="{C3380CC4-5D6E-409C-BE32-E72D297353CC}">
              <c16:uniqueId val="{00000001-0F64-4FB9-B8EA-3A2B94B83AFB}"/>
            </c:ext>
          </c:extLst>
        </c:ser>
        <c:dLbls>
          <c:showLegendKey val="0"/>
          <c:showVal val="1"/>
          <c:showCatName val="0"/>
          <c:showSerName val="0"/>
          <c:showPercent val="0"/>
          <c:showBubbleSize val="0"/>
        </c:dLbls>
        <c:gapWidth val="150"/>
        <c:shape val="box"/>
        <c:axId val="588311759"/>
        <c:axId val="588324239"/>
        <c:axId val="0"/>
      </c:bar3DChart>
      <c:catAx>
        <c:axId val="5883117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588324239"/>
        <c:crosses val="autoZero"/>
        <c:auto val="1"/>
        <c:lblAlgn val="ctr"/>
        <c:lblOffset val="100"/>
        <c:noMultiLvlLbl val="0"/>
      </c:catAx>
      <c:valAx>
        <c:axId val="58832423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8311759"/>
        <c:crosses val="autoZero"/>
        <c:crossBetween val="between"/>
        <c:dispUnits>
          <c:builtInUnit val="millions"/>
          <c:dispUnitsLbl>
            <c:layout>
              <c:manualLayout>
                <c:xMode val="edge"/>
                <c:yMode val="edge"/>
                <c:x val="2.4702404830966487E-2"/>
                <c:y val="0.44880014598423534"/>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Net Taxable Digest 2018-2023</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4.0988204648746022E-2"/>
          <c:y val="0.12820893392937424"/>
          <c:w val="0.95715323386810824"/>
          <c:h val="0.80907272128091057"/>
        </c:manualLayout>
      </c:layout>
      <c:lineChart>
        <c:grouping val="standard"/>
        <c:varyColors val="0"/>
        <c:ser>
          <c:idx val="0"/>
          <c:order val="0"/>
          <c:tx>
            <c:strRef>
              <c:f>Sheet1!$A$2</c:f>
              <c:strCache>
                <c:ptCount val="1"/>
                <c:pt idx="0">
                  <c:v>Net Taxable Digest</c:v>
                </c:pt>
              </c:strCache>
            </c:strRef>
          </c:tx>
          <c:spPr>
            <a:ln w="25400" cap="rnd">
              <a:solidFill>
                <a:schemeClr val="lt1"/>
              </a:solidFill>
              <a:round/>
            </a:ln>
            <a:effectLst>
              <a:outerShdw dist="25400" dir="2700000" algn="tl" rotWithShape="0">
                <a:schemeClr val="accent1"/>
              </a:outerShdw>
            </a:effectLst>
          </c:spPr>
          <c:marker>
            <c:symbol val="none"/>
          </c:marker>
          <c:dLbls>
            <c:dLbl>
              <c:idx val="0"/>
              <c:spPr>
                <a:solidFill>
                  <a:srgbClr val="66A808"/>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0763656096418442"/>
                      <c:h val="5.0282085176568854E-2"/>
                    </c:manualLayout>
                  </c15:layout>
                </c:ext>
                <c:ext xmlns:c16="http://schemas.microsoft.com/office/drawing/2014/chart" uri="{C3380CC4-5D6E-409C-BE32-E72D297353CC}">
                  <c16:uniqueId val="{00000000-AFF5-4046-BCFC-A34D96BDDE01}"/>
                </c:ext>
              </c:extLst>
            </c:dLbl>
            <c:dLbl>
              <c:idx val="1"/>
              <c:spPr>
                <a:solidFill>
                  <a:srgbClr val="66A808"/>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88571310433593"/>
                      <c:h val="4.5609028933393303E-2"/>
                    </c:manualLayout>
                  </c15:layout>
                </c:ext>
                <c:ext xmlns:c16="http://schemas.microsoft.com/office/drawing/2014/chart" uri="{C3380CC4-5D6E-409C-BE32-E72D297353CC}">
                  <c16:uniqueId val="{00000002-AFF5-4046-BCFC-A34D96BDDE01}"/>
                </c:ext>
              </c:extLst>
            </c:dLbl>
            <c:dLbl>
              <c:idx val="5"/>
              <c:spPr>
                <a:solidFill>
                  <a:srgbClr val="66A808"/>
                </a:solid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8519542080583484"/>
                      <c:h val="4.7945557054981068E-2"/>
                    </c:manualLayout>
                  </c15:layout>
                </c:ext>
                <c:ext xmlns:c16="http://schemas.microsoft.com/office/drawing/2014/chart" uri="{C3380CC4-5D6E-409C-BE32-E72D297353CC}">
                  <c16:uniqueId val="{00000001-AFF5-4046-BCFC-A34D96BDDE01}"/>
                </c:ext>
              </c:extLst>
            </c:dLbl>
            <c:spPr>
              <a:solidFill>
                <a:srgbClr val="66A808"/>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Sheet1!$C$1:$H$1</c:f>
              <c:numCache>
                <c:formatCode>General</c:formatCode>
                <c:ptCount val="6"/>
                <c:pt idx="0">
                  <c:v>2018</c:v>
                </c:pt>
                <c:pt idx="1">
                  <c:v>2019</c:v>
                </c:pt>
                <c:pt idx="2">
                  <c:v>2020</c:v>
                </c:pt>
                <c:pt idx="3">
                  <c:v>2021</c:v>
                </c:pt>
                <c:pt idx="4">
                  <c:v>2022</c:v>
                </c:pt>
                <c:pt idx="5">
                  <c:v>2023</c:v>
                </c:pt>
              </c:numCache>
            </c:numRef>
          </c:cat>
          <c:val>
            <c:numRef>
              <c:f>Sheet1!$C$2:$H$2</c:f>
              <c:numCache>
                <c:formatCode>"$"#,##0_);[Red]\("$"#,##0\)</c:formatCode>
                <c:ptCount val="6"/>
                <c:pt idx="0">
                  <c:v>5640928799</c:v>
                </c:pt>
                <c:pt idx="1">
                  <c:v>5968804280</c:v>
                </c:pt>
                <c:pt idx="2">
                  <c:v>6142815045</c:v>
                </c:pt>
                <c:pt idx="3">
                  <c:v>6545930833</c:v>
                </c:pt>
                <c:pt idx="4">
                  <c:v>7368703803</c:v>
                </c:pt>
                <c:pt idx="5">
                  <c:v>8299473423</c:v>
                </c:pt>
              </c:numCache>
            </c:numRef>
          </c:val>
          <c:smooth val="0"/>
          <c:extLst>
            <c:ext xmlns:c16="http://schemas.microsoft.com/office/drawing/2014/chart" uri="{C3380CC4-5D6E-409C-BE32-E72D297353CC}">
              <c16:uniqueId val="{00000000-2CC3-4B75-AFF1-ABD3659E217C}"/>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315880192"/>
        <c:axId val="1787883648"/>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Total Annual Change</c:v>
                      </c:pt>
                    </c:strCache>
                  </c:strRef>
                </c:tx>
                <c:spPr>
                  <a:ln w="25400" cap="rnd">
                    <a:solidFill>
                      <a:schemeClr val="lt1"/>
                    </a:solidFill>
                    <a:round/>
                  </a:ln>
                  <a:effectLst>
                    <a:outerShdw dist="25400" dir="2700000" algn="tl" rotWithShape="0">
                      <a:schemeClr val="accent2"/>
                    </a:outerShdw>
                  </a:effectLst>
                </c:spPr>
                <c:marker>
                  <c:symbol val="circle"/>
                  <c:size val="14"/>
                  <c:spPr>
                    <a:solidFill>
                      <a:schemeClr val="accent2"/>
                    </a:solidFill>
                    <a:ln>
                      <a:noFill/>
                    </a:ln>
                    <a:effectLst/>
                  </c:spPr>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accent1">
                                <a:lumMod val="60000"/>
                                <a:lumOff val="40000"/>
                              </a:schemeClr>
                            </a:solidFill>
                          </a:ln>
                          <a:effectLst/>
                        </c:spPr>
                      </c15:leaderLines>
                    </c:ext>
                  </c:extLst>
                </c:dLbls>
                <c:cat>
                  <c:numRef>
                    <c:extLst>
                      <c:ext uri="{02D57815-91ED-43cb-92C2-25804820EDAC}">
                        <c15:formulaRef>
                          <c15:sqref>Sheet1!$C$1:$H$1</c15:sqref>
                        </c15:formulaRef>
                      </c:ext>
                    </c:extLst>
                    <c:numCache>
                      <c:formatCode>General</c:formatCode>
                      <c:ptCount val="6"/>
                      <c:pt idx="0">
                        <c:v>2018</c:v>
                      </c:pt>
                      <c:pt idx="1">
                        <c:v>2019</c:v>
                      </c:pt>
                      <c:pt idx="2">
                        <c:v>2020</c:v>
                      </c:pt>
                      <c:pt idx="3">
                        <c:v>2021</c:v>
                      </c:pt>
                      <c:pt idx="4">
                        <c:v>2022</c:v>
                      </c:pt>
                      <c:pt idx="5">
                        <c:v>2023</c:v>
                      </c:pt>
                    </c:numCache>
                  </c:numRef>
                </c:cat>
                <c:val>
                  <c:numRef>
                    <c:extLst>
                      <c:ext uri="{02D57815-91ED-43cb-92C2-25804820EDAC}">
                        <c15:formulaRef>
                          <c15:sqref>Sheet1!$C$3:$H$3</c15:sqref>
                        </c15:formulaRef>
                      </c:ext>
                    </c:extLst>
                    <c:numCache>
                      <c:formatCode>0%</c:formatCode>
                      <c:ptCount val="6"/>
                      <c:pt idx="0">
                        <c:v>0.04</c:v>
                      </c:pt>
                      <c:pt idx="1">
                        <c:v>0.06</c:v>
                      </c:pt>
                      <c:pt idx="2">
                        <c:v>0.03</c:v>
                      </c:pt>
                      <c:pt idx="3">
                        <c:v>0.05</c:v>
                      </c:pt>
                      <c:pt idx="4">
                        <c:v>0.15</c:v>
                      </c:pt>
                      <c:pt idx="5">
                        <c:v>0.12631388706668578</c:v>
                      </c:pt>
                    </c:numCache>
                  </c:numRef>
                </c:val>
                <c:smooth val="0"/>
                <c:extLst>
                  <c:ext xmlns:c16="http://schemas.microsoft.com/office/drawing/2014/chart" uri="{C3380CC4-5D6E-409C-BE32-E72D297353CC}">
                    <c16:uniqueId val="{00000001-2CC3-4B75-AFF1-ABD3659E217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Value of New Construction</c:v>
                      </c:pt>
                    </c:strCache>
                  </c:strRef>
                </c:tx>
                <c:spPr>
                  <a:ln w="25400" cap="rnd">
                    <a:solidFill>
                      <a:schemeClr val="lt1"/>
                    </a:solidFill>
                    <a:round/>
                  </a:ln>
                  <a:effectLst>
                    <a:outerShdw dist="25400" dir="2700000" algn="tl" rotWithShape="0">
                      <a:schemeClr val="accent3"/>
                    </a:outerShdw>
                  </a:effectLst>
                </c:spPr>
                <c:marker>
                  <c:symbol val="circle"/>
                  <c:size val="14"/>
                  <c:spPr>
                    <a:solidFill>
                      <a:schemeClr val="accent3"/>
                    </a:solidFill>
                    <a:ln>
                      <a:noFill/>
                    </a:ln>
                    <a:effectLst/>
                  </c:spPr>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Sheet1!$C$1:$H$1</c15:sqref>
                        </c15:formulaRef>
                      </c:ext>
                    </c:extLst>
                    <c:numCache>
                      <c:formatCode>General</c:formatCode>
                      <c:ptCount val="6"/>
                      <c:pt idx="0">
                        <c:v>2018</c:v>
                      </c:pt>
                      <c:pt idx="1">
                        <c:v>2019</c:v>
                      </c:pt>
                      <c:pt idx="2">
                        <c:v>2020</c:v>
                      </c:pt>
                      <c:pt idx="3">
                        <c:v>2021</c:v>
                      </c:pt>
                      <c:pt idx="4">
                        <c:v>2022</c:v>
                      </c:pt>
                      <c:pt idx="5">
                        <c:v>2023</c:v>
                      </c:pt>
                    </c:numCache>
                  </c:numRef>
                </c:cat>
                <c:val>
                  <c:numRef>
                    <c:extLst xmlns:c15="http://schemas.microsoft.com/office/drawing/2012/chart">
                      <c:ext xmlns:c15="http://schemas.microsoft.com/office/drawing/2012/chart" uri="{02D57815-91ED-43cb-92C2-25804820EDAC}">
                        <c15:formulaRef>
                          <c15:sqref>Sheet1!$C$4:$H$4</c15:sqref>
                        </c15:formulaRef>
                      </c:ext>
                    </c:extLst>
                    <c:numCache>
                      <c:formatCode>"$"#,##0_);[Red]\("$"#,##0\)</c:formatCode>
                      <c:ptCount val="6"/>
                      <c:pt idx="0">
                        <c:v>99552823</c:v>
                      </c:pt>
                      <c:pt idx="1">
                        <c:v>54090259</c:v>
                      </c:pt>
                      <c:pt idx="2">
                        <c:v>185712822</c:v>
                      </c:pt>
                      <c:pt idx="3">
                        <c:v>229793089</c:v>
                      </c:pt>
                      <c:pt idx="4">
                        <c:v>442122288</c:v>
                      </c:pt>
                    </c:numCache>
                  </c:numRef>
                </c:val>
                <c:smooth val="0"/>
                <c:extLst xmlns:c15="http://schemas.microsoft.com/office/drawing/2012/chart">
                  <c:ext xmlns:c16="http://schemas.microsoft.com/office/drawing/2014/chart" uri="{C3380CC4-5D6E-409C-BE32-E72D297353CC}">
                    <c16:uniqueId val="{00000002-2CC3-4B75-AFF1-ABD3659E217C}"/>
                  </c:ext>
                </c:extLst>
              </c15:ser>
            </c15:filteredLineSeries>
          </c:ext>
        </c:extLst>
      </c:lineChart>
      <c:catAx>
        <c:axId val="1315880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en-US"/>
          </a:p>
        </c:txPr>
        <c:crossAx val="1787883648"/>
        <c:crosses val="autoZero"/>
        <c:auto val="1"/>
        <c:lblAlgn val="ctr"/>
        <c:lblOffset val="100"/>
        <c:noMultiLvlLbl val="0"/>
      </c:catAx>
      <c:valAx>
        <c:axId val="1787883648"/>
        <c:scaling>
          <c:orientation val="minMax"/>
          <c:min val="5000000000"/>
        </c:scaling>
        <c:delete val="1"/>
        <c:axPos val="l"/>
        <c:numFmt formatCode="&quot;$&quot;#,##0_);[Red]\(&quot;$&quot;#,##0\)" sourceLinked="1"/>
        <c:majorTickMark val="none"/>
        <c:minorTickMark val="none"/>
        <c:tickLblPos val="nextTo"/>
        <c:crossAx val="1315880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63455"/>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11993314128249E-2"/>
          <c:y val="0.1309315111698357"/>
          <c:w val="0.89390200845843526"/>
          <c:h val="0.73146440694129344"/>
        </c:manualLayout>
      </c:layout>
      <c:lineChart>
        <c:grouping val="standard"/>
        <c:varyColors val="0"/>
        <c:ser>
          <c:idx val="0"/>
          <c:order val="0"/>
          <c:marker>
            <c:symbol val="circle"/>
            <c:size val="5"/>
            <c:spPr>
              <a:solidFill>
                <a:schemeClr val="accent1"/>
              </a:solidFill>
              <a:ln w="9525">
                <a:solidFill>
                  <a:schemeClr val="accent1"/>
                </a:solidFill>
              </a:ln>
              <a:effectLst/>
            </c:spPr>
          </c:marker>
          <c:cat>
            <c:numRef>
              <c:f>'[Financial Condition Charts SJ.xlsx]Millage Rates'!$A$8:$A$30</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'[Financial Condition Charts SJ.xlsx]Millage Rates'!$A$4:$A$27</c:f>
              <c:numCache>
                <c:formatCode>General</c:formatCod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val>
          <c:smooth val="0"/>
          <c:extLst>
            <c:ext xmlns:c16="http://schemas.microsoft.com/office/drawing/2014/chart" uri="{C3380CC4-5D6E-409C-BE32-E72D297353CC}">
              <c16:uniqueId val="{00000000-430A-4713-A861-396ED3BD5D32}"/>
            </c:ext>
          </c:extLst>
        </c:ser>
        <c:ser>
          <c:idx val="1"/>
          <c:order val="1"/>
          <c:spPr>
            <a:ln>
              <a:solidFill>
                <a:srgbClr val="002060"/>
              </a:solidFill>
            </a:ln>
          </c:spPr>
          <c:marker>
            <c:symbol val="circle"/>
            <c:size val="5"/>
            <c:spPr>
              <a:solidFill>
                <a:srgbClr val="002060"/>
              </a:solidFill>
              <a:ln w="6350">
                <a:solidFill>
                  <a:schemeClr val="tx2"/>
                </a:solidFill>
              </a:ln>
            </c:spPr>
          </c:marker>
          <c:dPt>
            <c:idx val="22"/>
            <c:marker>
              <c:spPr>
                <a:solidFill>
                  <a:srgbClr val="00B050"/>
                </a:solidFill>
                <a:ln w="6350">
                  <a:solidFill>
                    <a:srgbClr val="00B050"/>
                  </a:solidFill>
                  <a:prstDash val="sysDot"/>
                </a:ln>
              </c:spPr>
            </c:marker>
            <c:bubble3D val="0"/>
            <c:spPr>
              <a:ln>
                <a:solidFill>
                  <a:srgbClr val="00B050"/>
                </a:solidFill>
                <a:prstDash val="sysDot"/>
              </a:ln>
            </c:spPr>
            <c:extLst>
              <c:ext xmlns:c16="http://schemas.microsoft.com/office/drawing/2014/chart" uri="{C3380CC4-5D6E-409C-BE32-E72D297353CC}">
                <c16:uniqueId val="{00000002-430A-4713-A861-396ED3BD5D32}"/>
              </c:ext>
            </c:extLst>
          </c:dPt>
          <c:trendline>
            <c:spPr>
              <a:ln>
                <a:solidFill>
                  <a:srgbClr val="FF0000"/>
                </a:solidFill>
              </a:ln>
            </c:spPr>
            <c:trendlineType val="linear"/>
            <c:dispRSqr val="0"/>
            <c:dispEq val="0"/>
          </c:trendline>
          <c:cat>
            <c:numRef>
              <c:f>'[Financial Condition Charts SJ.xlsx]Millage Rates'!$A$8:$A$30</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'[Financial Condition Charts SJ.xlsx]Millage Rates'!$B$8:$B$30</c:f>
              <c:numCache>
                <c:formatCode>0.00</c:formatCode>
                <c:ptCount val="23"/>
                <c:pt idx="0">
                  <c:v>13.5</c:v>
                </c:pt>
                <c:pt idx="1">
                  <c:v>13.3</c:v>
                </c:pt>
                <c:pt idx="2">
                  <c:v>13.3</c:v>
                </c:pt>
                <c:pt idx="3">
                  <c:v>13.1</c:v>
                </c:pt>
                <c:pt idx="4">
                  <c:v>12.9</c:v>
                </c:pt>
                <c:pt idx="5">
                  <c:v>12.7</c:v>
                </c:pt>
                <c:pt idx="6">
                  <c:v>12.5</c:v>
                </c:pt>
                <c:pt idx="7">
                  <c:v>12.5</c:v>
                </c:pt>
                <c:pt idx="8">
                  <c:v>12.5</c:v>
                </c:pt>
                <c:pt idx="9">
                  <c:v>13</c:v>
                </c:pt>
                <c:pt idx="10">
                  <c:v>12.5</c:v>
                </c:pt>
                <c:pt idx="11">
                  <c:v>12.5</c:v>
                </c:pt>
                <c:pt idx="12">
                  <c:v>12.48</c:v>
                </c:pt>
                <c:pt idx="13">
                  <c:v>12.48</c:v>
                </c:pt>
                <c:pt idx="14">
                  <c:v>12.48</c:v>
                </c:pt>
                <c:pt idx="15">
                  <c:v>12.48</c:v>
                </c:pt>
                <c:pt idx="16">
                  <c:v>12.48</c:v>
                </c:pt>
                <c:pt idx="17">
                  <c:v>13.4</c:v>
                </c:pt>
                <c:pt idx="18">
                  <c:v>12.86</c:v>
                </c:pt>
                <c:pt idx="19">
                  <c:v>12.74</c:v>
                </c:pt>
                <c:pt idx="20">
                  <c:v>12.739000000000001</c:v>
                </c:pt>
                <c:pt idx="21">
                  <c:v>12.2</c:v>
                </c:pt>
                <c:pt idx="22">
                  <c:v>12.2</c:v>
                </c:pt>
              </c:numCache>
            </c:numRef>
          </c:val>
          <c:smooth val="0"/>
          <c:extLst>
            <c:ext xmlns:c16="http://schemas.microsoft.com/office/drawing/2014/chart" uri="{C3380CC4-5D6E-409C-BE32-E72D297353CC}">
              <c16:uniqueId val="{00000001-430A-4713-A861-396ED3BD5D32}"/>
            </c:ext>
          </c:extLst>
        </c:ser>
        <c:dLbls>
          <c:showLegendKey val="0"/>
          <c:showVal val="0"/>
          <c:showCatName val="0"/>
          <c:showSerName val="0"/>
          <c:showPercent val="0"/>
          <c:showBubbleSize val="0"/>
        </c:dLbls>
        <c:marker val="1"/>
        <c:smooth val="0"/>
        <c:axId val="491648280"/>
        <c:axId val="1"/>
      </c:lineChart>
      <c:catAx>
        <c:axId val="491648280"/>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5400000" vert="horz"/>
          <a:lstStyle/>
          <a:p>
            <a:pPr>
              <a:defRPr sz="1200" b="0" i="0" u="none" strike="noStrike" baseline="0">
                <a:solidFill>
                  <a:srgbClr val="333333"/>
                </a:solidFill>
                <a:latin typeface="Cambria" panose="02040503050406030204" pitchFamily="18" charset="0"/>
                <a:ea typeface="Cambria" panose="02040503050406030204" pitchFamily="18" charset="0"/>
                <a:cs typeface="Arial" panose="020B0604020202020204" pitchFamily="34" charset="0"/>
              </a:defRPr>
            </a:pPr>
            <a:endParaRPr lang="en-US"/>
          </a:p>
        </c:txPr>
        <c:crossAx val="1"/>
        <c:crosses val="autoZero"/>
        <c:auto val="0"/>
        <c:lblAlgn val="ctr"/>
        <c:lblOffset val="100"/>
        <c:tickLblSkip val="1"/>
        <c:noMultiLvlLbl val="1"/>
      </c:catAx>
      <c:valAx>
        <c:axId val="1"/>
        <c:scaling>
          <c:orientation val="minMax"/>
          <c:max val="14"/>
          <c:min val="12"/>
        </c:scaling>
        <c:delete val="0"/>
        <c:axPos val="l"/>
        <c:majorGridlines>
          <c:spPr>
            <a:ln w="9525" cap="flat" cmpd="sng" algn="ctr">
              <a:solidFill>
                <a:schemeClr val="tx1"/>
              </a:solidFill>
              <a:round/>
            </a:ln>
            <a:effectLst/>
          </c:spPr>
        </c:majorGridlines>
        <c:numFmt formatCode="#,##0.00" sourceLinked="0"/>
        <c:majorTickMark val="none"/>
        <c:minorTickMark val="none"/>
        <c:tickLblPos val="nextTo"/>
        <c:spPr>
          <a:ln w="6350">
            <a:noFill/>
          </a:ln>
        </c:spPr>
        <c:txPr>
          <a:bodyPr rot="0" vert="horz"/>
          <a:lstStyle/>
          <a:p>
            <a:pPr>
              <a:defRPr sz="1200" b="0" i="0" u="none" strike="noStrike" baseline="0">
                <a:solidFill>
                  <a:srgbClr val="333333"/>
                </a:solidFill>
                <a:latin typeface="Cambria" panose="02040503050406030204" pitchFamily="18" charset="0"/>
                <a:ea typeface="Cambria" panose="02040503050406030204" pitchFamily="18" charset="0"/>
                <a:cs typeface="Arial" panose="020B0604020202020204" pitchFamily="34" charset="0"/>
              </a:defRPr>
            </a:pPr>
            <a:endParaRPr lang="en-US"/>
          </a:p>
        </c:txPr>
        <c:crossAx val="491648280"/>
        <c:crosses val="autoZero"/>
        <c:crossBetween val="between"/>
        <c:majorUnit val="0.5"/>
      </c:valAx>
      <c:spPr>
        <a:noFill/>
        <a:ln w="3175">
          <a:solidFill>
            <a:schemeClr val="tx1">
              <a:lumMod val="50000"/>
              <a:lumOff val="50000"/>
            </a:schemeClr>
          </a:solidFill>
        </a:ln>
        <a:effectLst/>
      </c:spPr>
    </c:plotArea>
    <c:plotVisOnly val="1"/>
    <c:dispBlanksAs val="gap"/>
    <c:showDLblsOverMax val="0"/>
  </c:chart>
  <c:spPr>
    <a:noFill/>
    <a:ln w="12700" cap="flat" cmpd="thickThin"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omments/modernComment_48E_687B49E7.xml><?xml version="1.0" encoding="utf-8"?>
<p188:cmLst xmlns:a="http://schemas.openxmlformats.org/drawingml/2006/main" xmlns:r="http://schemas.openxmlformats.org/officeDocument/2006/relationships" xmlns:p188="http://schemas.microsoft.com/office/powerpoint/2018/8/main">
  <p188:cm id="{A36F108D-EFAB-4A05-82A2-9284C9E0D157}" authorId="{19DD9106-6785-CA46-016F-3C35B910631F}" created="2023-06-14T16:27:15.245">
    <ac:txMkLst xmlns:ac="http://schemas.microsoft.com/office/drawing/2013/main/command">
      <pc:docMk xmlns:pc="http://schemas.microsoft.com/office/powerpoint/2013/main/command"/>
      <pc:sldMk xmlns:pc="http://schemas.microsoft.com/office/powerpoint/2013/main/command" cId="1752910311" sldId="1166"/>
      <ac:spMk id="2" creationId="{10CD1BB6-197A-5C8F-7B9E-08D5A455CD8E}"/>
      <ac:txMk cp="0" len="1">
        <ac:context len="26" hash="1795168358"/>
      </ac:txMk>
    </ac:txMkLst>
    <p188:txBody>
      <a:bodyPr/>
      <a:lstStyle/>
      <a:p>
        <a:r>
          <a:rPr lang="en-US"/>
          <a:t>Per Tricia, Jay wants a slide on the millage Rate and the projects we plan to fund with the increase in revenues</a:t>
        </a:r>
      </a:p>
    </p188:txBody>
  </p188:cm>
</p188:cmLst>
</file>

<file path=ppt/comments/modernComment_490_93260DC3.xml><?xml version="1.0" encoding="utf-8"?>
<p188:cmLst xmlns:a="http://schemas.openxmlformats.org/drawingml/2006/main" xmlns:r="http://schemas.openxmlformats.org/officeDocument/2006/relationships" xmlns:p188="http://schemas.microsoft.com/office/powerpoint/2018/8/main">
  <p188:cm id="{1E6BF4DB-4FB5-4403-A7BB-9EAE26918588}" authorId="{19DD9106-6785-CA46-016F-3C35B910631F}" created="2023-06-14T16:27:15.245">
    <ac:txMkLst xmlns:ac="http://schemas.microsoft.com/office/drawing/2013/main/command">
      <pc:docMk xmlns:pc="http://schemas.microsoft.com/office/powerpoint/2013/main/command"/>
      <pc:sldMk xmlns:pc="http://schemas.microsoft.com/office/powerpoint/2013/main/command" cId="2468744643" sldId="1168"/>
      <ac:spMk id="2" creationId="{10CD1BB6-197A-5C8F-7B9E-08D5A455CD8E}"/>
      <ac:txMk cp="0" len="1">
        <ac:context len="22" hash="3555018752"/>
      </ac:txMk>
    </ac:txMkLst>
    <p188:pos x="2365860" y="224261"/>
    <p188:txBody>
      <a:bodyPr/>
      <a:lstStyle/>
      <a:p>
        <a:r>
          <a:rPr lang="en-US"/>
          <a:t>Per Tricia, Jay wants a slide on the millage Rate and the projects we plan to fund with the increase in revenues</a:t>
        </a:r>
      </a:p>
    </p188:txBody>
  </p188:cm>
</p188:cmLst>
</file>

<file path=ppt/comments/modernComment_492_8E312498.xml><?xml version="1.0" encoding="utf-8"?>
<p188:cmLst xmlns:a="http://schemas.openxmlformats.org/drawingml/2006/main" xmlns:r="http://schemas.openxmlformats.org/officeDocument/2006/relationships" xmlns:p188="http://schemas.microsoft.com/office/powerpoint/2018/8/main">
  <p188:cm id="{61CACB6C-86F3-4517-B397-A69504257BB1}" authorId="{19DD9106-6785-CA46-016F-3C35B910631F}" created="2023-06-14T16:27:15.245">
    <ac:txMkLst xmlns:ac="http://schemas.microsoft.com/office/drawing/2013/main/command">
      <pc:docMk xmlns:pc="http://schemas.microsoft.com/office/powerpoint/2013/main/command"/>
      <pc:sldMk xmlns:pc="http://schemas.microsoft.com/office/powerpoint/2013/main/command" cId="1752910311" sldId="1166"/>
      <ac:spMk id="2" creationId="{10CD1BB6-197A-5C8F-7B9E-08D5A455CD8E}"/>
      <ac:txMk cp="0" len="1">
        <ac:context len="26" hash="1795168358"/>
      </ac:txMk>
    </ac:txMkLst>
    <p188:txBody>
      <a:bodyPr/>
      <a:lstStyle/>
      <a:p>
        <a:r>
          <a:rPr lang="en-US"/>
          <a:t>Per Tricia, Jay wants a slide on the millage Rate and the projects we plan to fund with the increase in revenues</a:t>
        </a:r>
      </a:p>
    </p188:txBody>
  </p188:cm>
</p188:cmLst>
</file>

<file path=ppt/diagrams/_rels/data1.xml.rels><?xml version="1.0" encoding="UTF-8" standalone="yes"?>
<Relationships xmlns="http://schemas.openxmlformats.org/package/2006/relationships"><Relationship Id="rId2" Type="http://schemas.openxmlformats.org/officeDocument/2006/relationships/hyperlink" Target="https://www.dreamstime.com/stock-photography-budget-image23222022" TargetMode="External"/><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hyperlink" Target="https://www.wtoc.com/2020/05/12/city-savannah-expands-crews-accomodate-yard-waste-collection/"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wjcl.com/article/end-of-an-era-savannah-city-council-adopts-recommendation-to-demolish-civic-center/27798654" TargetMode="External"/><Relationship Id="rId1" Type="http://schemas.openxmlformats.org/officeDocument/2006/relationships/image" Target="../media/image15.jpeg"/><Relationship Id="rId6" Type="http://schemas.openxmlformats.org/officeDocument/2006/relationships/hyperlink" Target="https://www.yelp.com/biz/bryan-street-parking-garage-savannah" TargetMode="External"/><Relationship Id="rId5" Type="http://schemas.openxmlformats.org/officeDocument/2006/relationships/image" Target="../media/image17.jpeg"/><Relationship Id="rId10" Type="http://schemas.openxmlformats.org/officeDocument/2006/relationships/hyperlink" Target="https://www.flickr.com/photos/x635photos/31662506165/" TargetMode="External"/><Relationship Id="rId4" Type="http://schemas.openxmlformats.org/officeDocument/2006/relationships/hyperlink" Target="https://uskings.us/blue-plains-advanced-wastewater-treatment-plant-washington-the-largest-advanced-wastewater-treatment-plant-in-the-united-states/" TargetMode="External"/><Relationship Id="rId9" Type="http://schemas.openxmlformats.org/officeDocument/2006/relationships/image" Target="../media/image19.jpeg"/></Relationships>
</file>

<file path=ppt/diagrams/_rels/data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hyperlink" Target="https://www.dreamstime.com/stock-photography-budget-image23222022" TargetMode="External"/><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hyperlink" Target="https://www.wtoc.com/2020/05/12/city-savannah-expands-crews-accomodate-yard-waste-collection/"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wjcl.com/article/end-of-an-era-savannah-city-council-adopts-recommendation-to-demolish-civic-center/27798654" TargetMode="External"/><Relationship Id="rId1" Type="http://schemas.openxmlformats.org/officeDocument/2006/relationships/image" Target="../media/image15.jpeg"/><Relationship Id="rId6" Type="http://schemas.openxmlformats.org/officeDocument/2006/relationships/hyperlink" Target="https://www.yelp.com/biz/bryan-street-parking-garage-savannah" TargetMode="External"/><Relationship Id="rId5" Type="http://schemas.openxmlformats.org/officeDocument/2006/relationships/image" Target="../media/image17.jpeg"/><Relationship Id="rId10" Type="http://schemas.openxmlformats.org/officeDocument/2006/relationships/hyperlink" Target="https://www.flickr.com/photos/x635photos/31662506165/" TargetMode="External"/><Relationship Id="rId4" Type="http://schemas.openxmlformats.org/officeDocument/2006/relationships/hyperlink" Target="https://uskings.us/blue-plains-advanced-wastewater-treatment-plant-washington-the-largest-advanced-wastewater-treatment-plant-in-the-united-states/" TargetMode="External"/><Relationship Id="rId9"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BFE22-5FD9-44C5-AB41-428C00C32FE6}"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8055895-14FE-43A5-88AB-C2752C279771}">
      <dgm:prSet phldrT="[Text]"/>
      <dgm:spPr/>
      <dgm:t>
        <a:bodyPr/>
        <a:lstStyle/>
        <a:p>
          <a:r>
            <a:rPr lang="en-US"/>
            <a:t>State of the Budget</a:t>
          </a:r>
        </a:p>
      </dgm:t>
    </dgm:pt>
    <dgm:pt modelId="{459C6D2F-5580-47C7-9FDC-73B1DB7D5506}" type="parTrans" cxnId="{1E957F8B-BCEE-4E78-B187-AA37692241F2}">
      <dgm:prSet/>
      <dgm:spPr/>
      <dgm:t>
        <a:bodyPr/>
        <a:lstStyle/>
        <a:p>
          <a:endParaRPr lang="en-US"/>
        </a:p>
      </dgm:t>
    </dgm:pt>
    <dgm:pt modelId="{71A2492B-4097-4A50-A1D9-C74467CCFA27}" type="sibTrans" cxnId="{1E957F8B-BCEE-4E78-B187-AA37692241F2}">
      <dgm:prSet/>
      <dgm:spPr/>
      <dgm:t>
        <a:bodyPr/>
        <a:lstStyle/>
        <a:p>
          <a:endParaRPr lang="en-US"/>
        </a:p>
      </dgm:t>
    </dgm:pt>
    <dgm:pt modelId="{7F37CCC2-0F1D-48CB-9DD2-2932FEC5A0F7}">
      <dgm:prSet phldrT="[Text]"/>
      <dgm:spPr/>
      <dgm:t>
        <a:bodyPr/>
        <a:lstStyle/>
        <a:p>
          <a:r>
            <a:rPr lang="en-US"/>
            <a:t>General Fund</a:t>
          </a:r>
        </a:p>
      </dgm:t>
    </dgm:pt>
    <dgm:pt modelId="{90EC2062-FFD4-4C3F-B2A2-7514C6DB545D}" type="parTrans" cxnId="{425AED0D-476E-42E9-B0D1-418A092147F9}">
      <dgm:prSet/>
      <dgm:spPr/>
      <dgm:t>
        <a:bodyPr/>
        <a:lstStyle/>
        <a:p>
          <a:endParaRPr lang="en-US"/>
        </a:p>
      </dgm:t>
    </dgm:pt>
    <dgm:pt modelId="{DDA4DE9A-C199-4566-9160-3B3A859FA228}" type="sibTrans" cxnId="{425AED0D-476E-42E9-B0D1-418A092147F9}">
      <dgm:prSet/>
      <dgm:spPr/>
      <dgm:t>
        <a:bodyPr/>
        <a:lstStyle/>
        <a:p>
          <a:endParaRPr lang="en-US"/>
        </a:p>
      </dgm:t>
    </dgm:pt>
    <dgm:pt modelId="{1525FF6E-BEA1-45B8-BC75-CA04F2D2417A}">
      <dgm:prSet phldrT="[Text]"/>
      <dgm:spPr/>
      <dgm:t>
        <a:bodyPr/>
        <a:lstStyle/>
        <a:p>
          <a:r>
            <a:rPr lang="en-US"/>
            <a:t>Enterprise Funds</a:t>
          </a:r>
        </a:p>
      </dgm:t>
    </dgm:pt>
    <dgm:pt modelId="{2E9E368B-0F69-4964-BA41-BB83E45DF11B}" type="parTrans" cxnId="{FDF1A989-BC0B-4C70-B167-F56D082FCA20}">
      <dgm:prSet/>
      <dgm:spPr/>
      <dgm:t>
        <a:bodyPr/>
        <a:lstStyle/>
        <a:p>
          <a:endParaRPr lang="en-US"/>
        </a:p>
      </dgm:t>
    </dgm:pt>
    <dgm:pt modelId="{5BF45B81-3A12-4DDF-A5C6-F889647E69F4}" type="sibTrans" cxnId="{FDF1A989-BC0B-4C70-B167-F56D082FCA20}">
      <dgm:prSet/>
      <dgm:spPr/>
      <dgm:t>
        <a:bodyPr/>
        <a:lstStyle/>
        <a:p>
          <a:endParaRPr lang="en-US"/>
        </a:p>
      </dgm:t>
    </dgm:pt>
    <dgm:pt modelId="{8F647289-D30E-498A-993C-9FA00F4206E4}">
      <dgm:prSet phldrT="[Text]"/>
      <dgm:spPr/>
      <dgm:t>
        <a:bodyPr/>
        <a:lstStyle/>
        <a:p>
          <a:r>
            <a:rPr lang="en-US"/>
            <a:t>Millage Rate</a:t>
          </a:r>
        </a:p>
      </dgm:t>
    </dgm:pt>
    <dgm:pt modelId="{51D5805B-0DDF-4A6A-99F2-BD0A9B40AAFB}" type="parTrans" cxnId="{E1F435D5-4D20-4FF6-8BEC-513484586149}">
      <dgm:prSet/>
      <dgm:spPr/>
      <dgm:t>
        <a:bodyPr/>
        <a:lstStyle/>
        <a:p>
          <a:endParaRPr lang="en-US"/>
        </a:p>
      </dgm:t>
    </dgm:pt>
    <dgm:pt modelId="{37928DEB-FE76-47AD-B0DA-91038B3E65A6}" type="sibTrans" cxnId="{E1F435D5-4D20-4FF6-8BEC-513484586149}">
      <dgm:prSet/>
      <dgm:spPr/>
      <dgm:t>
        <a:bodyPr/>
        <a:lstStyle/>
        <a:p>
          <a:endParaRPr lang="en-US"/>
        </a:p>
      </dgm:t>
    </dgm:pt>
    <dgm:pt modelId="{BD9546E3-EAB4-48C6-AFCE-7C39769E6F8A}">
      <dgm:prSet phldrT="[Text]"/>
      <dgm:spPr/>
      <dgm:t>
        <a:bodyPr/>
        <a:lstStyle/>
        <a:p>
          <a:r>
            <a:rPr lang="en-US"/>
            <a:t>Planned Projects</a:t>
          </a:r>
        </a:p>
      </dgm:t>
    </dgm:pt>
    <dgm:pt modelId="{C418FD02-0C30-4A7D-9066-5D6CAA81C286}" type="parTrans" cxnId="{D85F8C91-95C0-4027-81F9-9945493E6C48}">
      <dgm:prSet/>
      <dgm:spPr/>
      <dgm:t>
        <a:bodyPr/>
        <a:lstStyle/>
        <a:p>
          <a:endParaRPr lang="en-US"/>
        </a:p>
      </dgm:t>
    </dgm:pt>
    <dgm:pt modelId="{EDC6B953-A2B4-4816-9EC4-AB45CE87F0DD}" type="sibTrans" cxnId="{D85F8C91-95C0-4027-81F9-9945493E6C48}">
      <dgm:prSet/>
      <dgm:spPr/>
      <dgm:t>
        <a:bodyPr/>
        <a:lstStyle/>
        <a:p>
          <a:endParaRPr lang="en-US"/>
        </a:p>
      </dgm:t>
    </dgm:pt>
    <dgm:pt modelId="{C282FF62-5467-438B-BD91-968F19248F23}" type="pres">
      <dgm:prSet presAssocID="{44CBFE22-5FD9-44C5-AB41-428C00C32FE6}" presName="Name0" presStyleCnt="0">
        <dgm:presLayoutVars>
          <dgm:chMax val="7"/>
          <dgm:chPref val="7"/>
          <dgm:dir/>
        </dgm:presLayoutVars>
      </dgm:prSet>
      <dgm:spPr/>
    </dgm:pt>
    <dgm:pt modelId="{84103CEA-D07F-4ED2-97C7-ABDE325A0708}" type="pres">
      <dgm:prSet presAssocID="{44CBFE22-5FD9-44C5-AB41-428C00C32FE6}" presName="Name1" presStyleCnt="0"/>
      <dgm:spPr/>
    </dgm:pt>
    <dgm:pt modelId="{AD466BC9-01E9-4FEC-9077-BF78DE4FDBE0}" type="pres">
      <dgm:prSet presAssocID="{44CBFE22-5FD9-44C5-AB41-428C00C32FE6}" presName="cycle" presStyleCnt="0"/>
      <dgm:spPr/>
    </dgm:pt>
    <dgm:pt modelId="{E653960B-F3D1-4A4E-8D3A-123E1C5C5352}" type="pres">
      <dgm:prSet presAssocID="{44CBFE22-5FD9-44C5-AB41-428C00C32FE6}" presName="srcNode" presStyleLbl="node1" presStyleIdx="0" presStyleCnt="5"/>
      <dgm:spPr/>
    </dgm:pt>
    <dgm:pt modelId="{EA21560F-FC48-4F86-9005-8EE321A16CE2}" type="pres">
      <dgm:prSet presAssocID="{44CBFE22-5FD9-44C5-AB41-428C00C32FE6}" presName="conn" presStyleLbl="parChTrans1D2" presStyleIdx="0" presStyleCnt="1"/>
      <dgm:spPr/>
    </dgm:pt>
    <dgm:pt modelId="{AD6A2DA6-A925-46D5-970F-5D7F2207F86A}" type="pres">
      <dgm:prSet presAssocID="{44CBFE22-5FD9-44C5-AB41-428C00C32FE6}" presName="extraNode" presStyleLbl="node1" presStyleIdx="0" presStyleCnt="5"/>
      <dgm:spPr/>
    </dgm:pt>
    <dgm:pt modelId="{3936AB99-965F-4A89-8BED-42E5B4C667A8}" type="pres">
      <dgm:prSet presAssocID="{44CBFE22-5FD9-44C5-AB41-428C00C32FE6}" presName="dstNode" presStyleLbl="node1" presStyleIdx="0" presStyleCnt="5"/>
      <dgm:spPr/>
    </dgm:pt>
    <dgm:pt modelId="{BB1041C8-E41C-411F-8D82-8AE97552BA4F}" type="pres">
      <dgm:prSet presAssocID="{58055895-14FE-43A5-88AB-C2752C279771}" presName="text_1" presStyleLbl="node1" presStyleIdx="0" presStyleCnt="5">
        <dgm:presLayoutVars>
          <dgm:bulletEnabled val="1"/>
        </dgm:presLayoutVars>
      </dgm:prSet>
      <dgm:spPr/>
    </dgm:pt>
    <dgm:pt modelId="{F2431399-2EF2-43CB-8573-6F68EABB2C41}" type="pres">
      <dgm:prSet presAssocID="{58055895-14FE-43A5-88AB-C2752C279771}" presName="accent_1" presStyleCnt="0"/>
      <dgm:spPr/>
    </dgm:pt>
    <dgm:pt modelId="{B86FDA8D-D2ED-4389-BC36-8BD7D1C7A2FB}" type="pres">
      <dgm:prSet presAssocID="{58055895-14FE-43A5-88AB-C2752C279771}" presName="accentRepeatNode" presStyleLbl="solidFgAcc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FC12483-EF7C-40B3-B6A6-3A15E63B979C}" type="pres">
      <dgm:prSet presAssocID="{7F37CCC2-0F1D-48CB-9DD2-2932FEC5A0F7}" presName="text_2" presStyleLbl="node1" presStyleIdx="1" presStyleCnt="5">
        <dgm:presLayoutVars>
          <dgm:bulletEnabled val="1"/>
        </dgm:presLayoutVars>
      </dgm:prSet>
      <dgm:spPr/>
    </dgm:pt>
    <dgm:pt modelId="{E4BFE90F-77E5-41A4-8250-40BD05991CBC}" type="pres">
      <dgm:prSet presAssocID="{7F37CCC2-0F1D-48CB-9DD2-2932FEC5A0F7}" presName="accent_2" presStyleCnt="0"/>
      <dgm:spPr/>
    </dgm:pt>
    <dgm:pt modelId="{046E3B06-14DC-45B5-AFDB-96944FA1F61F}" type="pres">
      <dgm:prSet presAssocID="{7F37CCC2-0F1D-48CB-9DD2-2932FEC5A0F7}" presName="accentRepeatNode" presStyleLbl="solidFgAcc1" presStyleIdx="1" presStyleCnt="5"/>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CD267CB6-193E-428F-8D7D-D8086DF38268}" type="pres">
      <dgm:prSet presAssocID="{1525FF6E-BEA1-45B8-BC75-CA04F2D2417A}" presName="text_3" presStyleLbl="node1" presStyleIdx="2" presStyleCnt="5">
        <dgm:presLayoutVars>
          <dgm:bulletEnabled val="1"/>
        </dgm:presLayoutVars>
      </dgm:prSet>
      <dgm:spPr/>
    </dgm:pt>
    <dgm:pt modelId="{679F6A30-440A-4C7A-A418-2D6A674344B2}" type="pres">
      <dgm:prSet presAssocID="{1525FF6E-BEA1-45B8-BC75-CA04F2D2417A}" presName="accent_3" presStyleCnt="0"/>
      <dgm:spPr/>
    </dgm:pt>
    <dgm:pt modelId="{6230B3E6-AD70-4D55-9560-51D967401B5F}" type="pres">
      <dgm:prSet presAssocID="{1525FF6E-BEA1-45B8-BC75-CA04F2D2417A}" presName="accentRepeatNode" presStyleLbl="solidFgAcc1" presStyleIdx="2" presStyleCnt="5"/>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A57AB1CF-6A46-4C33-BEC5-C69E5DE8982A}" type="pres">
      <dgm:prSet presAssocID="{8F647289-D30E-498A-993C-9FA00F4206E4}" presName="text_4" presStyleLbl="node1" presStyleIdx="3" presStyleCnt="5" custLinFactNeighborX="-459">
        <dgm:presLayoutVars>
          <dgm:bulletEnabled val="1"/>
        </dgm:presLayoutVars>
      </dgm:prSet>
      <dgm:spPr/>
    </dgm:pt>
    <dgm:pt modelId="{F65E7CBA-4A6C-48CA-8FA5-F50DEC40889A}" type="pres">
      <dgm:prSet presAssocID="{8F647289-D30E-498A-993C-9FA00F4206E4}" presName="accent_4" presStyleCnt="0"/>
      <dgm:spPr/>
    </dgm:pt>
    <dgm:pt modelId="{F822ACA8-5A6D-454C-91B5-9416EDDBC763}" type="pres">
      <dgm:prSet presAssocID="{8F647289-D30E-498A-993C-9FA00F4206E4}" presName="accentRepeatNode" presStyleLbl="solidFgAcc1" presStyleIdx="3" presStyleCnt="5"/>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A6EAE456-90DC-481E-A4A0-34C820F3BE8E}" type="pres">
      <dgm:prSet presAssocID="{BD9546E3-EAB4-48C6-AFCE-7C39769E6F8A}" presName="text_5" presStyleLbl="node1" presStyleIdx="4" presStyleCnt="5">
        <dgm:presLayoutVars>
          <dgm:bulletEnabled val="1"/>
        </dgm:presLayoutVars>
      </dgm:prSet>
      <dgm:spPr/>
    </dgm:pt>
    <dgm:pt modelId="{F3160900-0C98-4C50-922F-9AE41C26503E}" type="pres">
      <dgm:prSet presAssocID="{BD9546E3-EAB4-48C6-AFCE-7C39769E6F8A}" presName="accent_5" presStyleCnt="0"/>
      <dgm:spPr/>
    </dgm:pt>
    <dgm:pt modelId="{1939C170-7A90-43E1-82C4-04931C394851}" type="pres">
      <dgm:prSet presAssocID="{BD9546E3-EAB4-48C6-AFCE-7C39769E6F8A}" presName="accentRepeatNode" presStyleLbl="solidFgAcc1" presStyleIdx="4" presStyleCnt="5"/>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Lst>
  <dgm:cxnLst>
    <dgm:cxn modelId="{425AED0D-476E-42E9-B0D1-418A092147F9}" srcId="{44CBFE22-5FD9-44C5-AB41-428C00C32FE6}" destId="{7F37CCC2-0F1D-48CB-9DD2-2932FEC5A0F7}" srcOrd="1" destOrd="0" parTransId="{90EC2062-FFD4-4C3F-B2A2-7514C6DB545D}" sibTransId="{DDA4DE9A-C199-4566-9160-3B3A859FA228}"/>
    <dgm:cxn modelId="{D7207710-950C-4B9B-86A3-6E929A1C0B34}" type="presOf" srcId="{1525FF6E-BEA1-45B8-BC75-CA04F2D2417A}" destId="{CD267CB6-193E-428F-8D7D-D8086DF38268}" srcOrd="0" destOrd="0" presId="urn:microsoft.com/office/officeart/2008/layout/VerticalCurvedList"/>
    <dgm:cxn modelId="{0C8DFF21-FDEA-459E-94C3-B5D2EFA6C9F1}" type="presOf" srcId="{8F647289-D30E-498A-993C-9FA00F4206E4}" destId="{A57AB1CF-6A46-4C33-BEC5-C69E5DE8982A}" srcOrd="0" destOrd="0" presId="urn:microsoft.com/office/officeart/2008/layout/VerticalCurvedList"/>
    <dgm:cxn modelId="{68A35F63-9316-4D30-95CB-4EBAAA7F823D}" type="presOf" srcId="{58055895-14FE-43A5-88AB-C2752C279771}" destId="{BB1041C8-E41C-411F-8D82-8AE97552BA4F}" srcOrd="0" destOrd="0" presId="urn:microsoft.com/office/officeart/2008/layout/VerticalCurvedList"/>
    <dgm:cxn modelId="{820A3D7A-B0F1-4299-AB86-3881E4B6B223}" type="presOf" srcId="{44CBFE22-5FD9-44C5-AB41-428C00C32FE6}" destId="{C282FF62-5467-438B-BD91-968F19248F23}" srcOrd="0" destOrd="0" presId="urn:microsoft.com/office/officeart/2008/layout/VerticalCurvedList"/>
    <dgm:cxn modelId="{19CF457B-252B-40CA-807E-2422E14EEF04}" type="presOf" srcId="{BD9546E3-EAB4-48C6-AFCE-7C39769E6F8A}" destId="{A6EAE456-90DC-481E-A4A0-34C820F3BE8E}" srcOrd="0" destOrd="0" presId="urn:microsoft.com/office/officeart/2008/layout/VerticalCurvedList"/>
    <dgm:cxn modelId="{FDF1A989-BC0B-4C70-B167-F56D082FCA20}" srcId="{44CBFE22-5FD9-44C5-AB41-428C00C32FE6}" destId="{1525FF6E-BEA1-45B8-BC75-CA04F2D2417A}" srcOrd="2" destOrd="0" parTransId="{2E9E368B-0F69-4964-BA41-BB83E45DF11B}" sibTransId="{5BF45B81-3A12-4DDF-A5C6-F889647E69F4}"/>
    <dgm:cxn modelId="{1E957F8B-BCEE-4E78-B187-AA37692241F2}" srcId="{44CBFE22-5FD9-44C5-AB41-428C00C32FE6}" destId="{58055895-14FE-43A5-88AB-C2752C279771}" srcOrd="0" destOrd="0" parTransId="{459C6D2F-5580-47C7-9FDC-73B1DB7D5506}" sibTransId="{71A2492B-4097-4A50-A1D9-C74467CCFA27}"/>
    <dgm:cxn modelId="{D85F8C91-95C0-4027-81F9-9945493E6C48}" srcId="{44CBFE22-5FD9-44C5-AB41-428C00C32FE6}" destId="{BD9546E3-EAB4-48C6-AFCE-7C39769E6F8A}" srcOrd="4" destOrd="0" parTransId="{C418FD02-0C30-4A7D-9066-5D6CAA81C286}" sibTransId="{EDC6B953-A2B4-4816-9EC4-AB45CE87F0DD}"/>
    <dgm:cxn modelId="{B63B2DA6-D782-47DA-B925-F647597B3ED2}" type="presOf" srcId="{71A2492B-4097-4A50-A1D9-C74467CCFA27}" destId="{EA21560F-FC48-4F86-9005-8EE321A16CE2}" srcOrd="0" destOrd="0" presId="urn:microsoft.com/office/officeart/2008/layout/VerticalCurvedList"/>
    <dgm:cxn modelId="{FC12DFB1-7361-4907-A89B-48EDC6E2DD9A}" type="presOf" srcId="{7F37CCC2-0F1D-48CB-9DD2-2932FEC5A0F7}" destId="{EFC12483-EF7C-40B3-B6A6-3A15E63B979C}" srcOrd="0" destOrd="0" presId="urn:microsoft.com/office/officeart/2008/layout/VerticalCurvedList"/>
    <dgm:cxn modelId="{E1F435D5-4D20-4FF6-8BEC-513484586149}" srcId="{44CBFE22-5FD9-44C5-AB41-428C00C32FE6}" destId="{8F647289-D30E-498A-993C-9FA00F4206E4}" srcOrd="3" destOrd="0" parTransId="{51D5805B-0DDF-4A6A-99F2-BD0A9B40AAFB}" sibTransId="{37928DEB-FE76-47AD-B0DA-91038B3E65A6}"/>
    <dgm:cxn modelId="{1E2DF86C-5C72-4474-A93E-6D9725841409}" type="presParOf" srcId="{C282FF62-5467-438B-BD91-968F19248F23}" destId="{84103CEA-D07F-4ED2-97C7-ABDE325A0708}" srcOrd="0" destOrd="0" presId="urn:microsoft.com/office/officeart/2008/layout/VerticalCurvedList"/>
    <dgm:cxn modelId="{4363E6A6-ECA0-4600-A812-D9DD9E2ABA15}" type="presParOf" srcId="{84103CEA-D07F-4ED2-97C7-ABDE325A0708}" destId="{AD466BC9-01E9-4FEC-9077-BF78DE4FDBE0}" srcOrd="0" destOrd="0" presId="urn:microsoft.com/office/officeart/2008/layout/VerticalCurvedList"/>
    <dgm:cxn modelId="{60077372-A60C-43CD-92D8-7760FA00440D}" type="presParOf" srcId="{AD466BC9-01E9-4FEC-9077-BF78DE4FDBE0}" destId="{E653960B-F3D1-4A4E-8D3A-123E1C5C5352}" srcOrd="0" destOrd="0" presId="urn:microsoft.com/office/officeart/2008/layout/VerticalCurvedList"/>
    <dgm:cxn modelId="{5E548B5A-9D43-4F29-97EB-1F6EA06265D3}" type="presParOf" srcId="{AD466BC9-01E9-4FEC-9077-BF78DE4FDBE0}" destId="{EA21560F-FC48-4F86-9005-8EE321A16CE2}" srcOrd="1" destOrd="0" presId="urn:microsoft.com/office/officeart/2008/layout/VerticalCurvedList"/>
    <dgm:cxn modelId="{5FCB51E1-CCF6-4981-BAEE-F92D165B9F52}" type="presParOf" srcId="{AD466BC9-01E9-4FEC-9077-BF78DE4FDBE0}" destId="{AD6A2DA6-A925-46D5-970F-5D7F2207F86A}" srcOrd="2" destOrd="0" presId="urn:microsoft.com/office/officeart/2008/layout/VerticalCurvedList"/>
    <dgm:cxn modelId="{F216BE4F-503A-45A0-893E-43EC2802AD24}" type="presParOf" srcId="{AD466BC9-01E9-4FEC-9077-BF78DE4FDBE0}" destId="{3936AB99-965F-4A89-8BED-42E5B4C667A8}" srcOrd="3" destOrd="0" presId="urn:microsoft.com/office/officeart/2008/layout/VerticalCurvedList"/>
    <dgm:cxn modelId="{651A6686-28A9-49B6-9B05-7A11D89AA9C9}" type="presParOf" srcId="{84103CEA-D07F-4ED2-97C7-ABDE325A0708}" destId="{BB1041C8-E41C-411F-8D82-8AE97552BA4F}" srcOrd="1" destOrd="0" presId="urn:microsoft.com/office/officeart/2008/layout/VerticalCurvedList"/>
    <dgm:cxn modelId="{C95F037D-67C9-41F5-8728-29EC26C65772}" type="presParOf" srcId="{84103CEA-D07F-4ED2-97C7-ABDE325A0708}" destId="{F2431399-2EF2-43CB-8573-6F68EABB2C41}" srcOrd="2" destOrd="0" presId="urn:microsoft.com/office/officeart/2008/layout/VerticalCurvedList"/>
    <dgm:cxn modelId="{5B350AF9-4F88-4FED-952D-58A6BE516237}" type="presParOf" srcId="{F2431399-2EF2-43CB-8573-6F68EABB2C41}" destId="{B86FDA8D-D2ED-4389-BC36-8BD7D1C7A2FB}" srcOrd="0" destOrd="0" presId="urn:microsoft.com/office/officeart/2008/layout/VerticalCurvedList"/>
    <dgm:cxn modelId="{B5369DB5-54E2-4A17-92C5-57E182BCA727}" type="presParOf" srcId="{84103CEA-D07F-4ED2-97C7-ABDE325A0708}" destId="{EFC12483-EF7C-40B3-B6A6-3A15E63B979C}" srcOrd="3" destOrd="0" presId="urn:microsoft.com/office/officeart/2008/layout/VerticalCurvedList"/>
    <dgm:cxn modelId="{D681AC6F-166F-4339-BF05-6D19E4C07B91}" type="presParOf" srcId="{84103CEA-D07F-4ED2-97C7-ABDE325A0708}" destId="{E4BFE90F-77E5-41A4-8250-40BD05991CBC}" srcOrd="4" destOrd="0" presId="urn:microsoft.com/office/officeart/2008/layout/VerticalCurvedList"/>
    <dgm:cxn modelId="{08A51190-C635-40EC-9534-D42367AAA0E9}" type="presParOf" srcId="{E4BFE90F-77E5-41A4-8250-40BD05991CBC}" destId="{046E3B06-14DC-45B5-AFDB-96944FA1F61F}" srcOrd="0" destOrd="0" presId="urn:microsoft.com/office/officeart/2008/layout/VerticalCurvedList"/>
    <dgm:cxn modelId="{36DFA10B-968C-4058-B549-E445058C4D77}" type="presParOf" srcId="{84103CEA-D07F-4ED2-97C7-ABDE325A0708}" destId="{CD267CB6-193E-428F-8D7D-D8086DF38268}" srcOrd="5" destOrd="0" presId="urn:microsoft.com/office/officeart/2008/layout/VerticalCurvedList"/>
    <dgm:cxn modelId="{87CD96E7-039E-4780-8DB7-2AD47928B36D}" type="presParOf" srcId="{84103CEA-D07F-4ED2-97C7-ABDE325A0708}" destId="{679F6A30-440A-4C7A-A418-2D6A674344B2}" srcOrd="6" destOrd="0" presId="urn:microsoft.com/office/officeart/2008/layout/VerticalCurvedList"/>
    <dgm:cxn modelId="{67A78E39-2B6B-422F-B8B0-0D10C0B0B989}" type="presParOf" srcId="{679F6A30-440A-4C7A-A418-2D6A674344B2}" destId="{6230B3E6-AD70-4D55-9560-51D967401B5F}" srcOrd="0" destOrd="0" presId="urn:microsoft.com/office/officeart/2008/layout/VerticalCurvedList"/>
    <dgm:cxn modelId="{B5CC9281-F2C7-4B02-8836-5508F1FF6F49}" type="presParOf" srcId="{84103CEA-D07F-4ED2-97C7-ABDE325A0708}" destId="{A57AB1CF-6A46-4C33-BEC5-C69E5DE8982A}" srcOrd="7" destOrd="0" presId="urn:microsoft.com/office/officeart/2008/layout/VerticalCurvedList"/>
    <dgm:cxn modelId="{6BB1E896-5C56-46C7-8486-CF372162FA9A}" type="presParOf" srcId="{84103CEA-D07F-4ED2-97C7-ABDE325A0708}" destId="{F65E7CBA-4A6C-48CA-8FA5-F50DEC40889A}" srcOrd="8" destOrd="0" presId="urn:microsoft.com/office/officeart/2008/layout/VerticalCurvedList"/>
    <dgm:cxn modelId="{D147910B-853F-4E63-B53D-EEC66E998EA3}" type="presParOf" srcId="{F65E7CBA-4A6C-48CA-8FA5-F50DEC40889A}" destId="{F822ACA8-5A6D-454C-91B5-9416EDDBC763}" srcOrd="0" destOrd="0" presId="urn:microsoft.com/office/officeart/2008/layout/VerticalCurvedList"/>
    <dgm:cxn modelId="{5057B433-4058-45C9-9F69-5F1368C867E1}" type="presParOf" srcId="{84103CEA-D07F-4ED2-97C7-ABDE325A0708}" destId="{A6EAE456-90DC-481E-A4A0-34C820F3BE8E}" srcOrd="9" destOrd="0" presId="urn:microsoft.com/office/officeart/2008/layout/VerticalCurvedList"/>
    <dgm:cxn modelId="{D6191142-DEB3-494A-9D54-9D074711ABD0}" type="presParOf" srcId="{84103CEA-D07F-4ED2-97C7-ABDE325A0708}" destId="{F3160900-0C98-4C50-922F-9AE41C26503E}" srcOrd="10" destOrd="0" presId="urn:microsoft.com/office/officeart/2008/layout/VerticalCurvedList"/>
    <dgm:cxn modelId="{2F0D4C1A-26DE-4701-8ED5-1C5C1C578F9E}" type="presParOf" srcId="{F3160900-0C98-4C50-922F-9AE41C26503E}" destId="{1939C170-7A90-43E1-82C4-04931C394851}" srcOrd="0" destOrd="0" presId="urn:microsoft.com/office/officeart/2008/layout/VerticalCurv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84985-2354-4796-BB9A-C781F2DC9BD6}" type="doc">
      <dgm:prSet loTypeId="urn:microsoft.com/office/officeart/2005/8/layout/hProcess4" loCatId="process" qsTypeId="urn:microsoft.com/office/officeart/2005/8/quickstyle/3d3" qsCatId="3D" csTypeId="urn:microsoft.com/office/officeart/2005/8/colors/accent0_2" csCatId="mainScheme" phldr="1"/>
      <dgm:spPr/>
      <dgm:t>
        <a:bodyPr/>
        <a:lstStyle/>
        <a:p>
          <a:endParaRPr lang="en-US"/>
        </a:p>
      </dgm:t>
    </dgm:pt>
    <dgm:pt modelId="{63E636CA-214F-47B2-AF1B-2491C565D7E2}">
      <dgm:prSet phldrT="[Text]" custT="1"/>
      <dgm:spPr>
        <a:solidFill>
          <a:srgbClr val="063455"/>
        </a:solidFill>
      </dgm:spPr>
      <dgm:t>
        <a:bodyPr anchor="ctr"/>
        <a:lstStyle/>
        <a:p>
          <a:pPr algn="ctr"/>
          <a:r>
            <a:rPr lang="en-US" sz="1500">
              <a:solidFill>
                <a:schemeClr val="bg1"/>
              </a:solidFill>
            </a:rPr>
            <a:t>FY 2023                            Approved Budget</a:t>
          </a:r>
        </a:p>
      </dgm:t>
    </dgm:pt>
    <dgm:pt modelId="{21316C11-B3A0-4C88-AC1D-A6475762E4FE}" type="parTrans" cxnId="{225B74BB-41B6-4847-B56B-9A47843A5DB7}">
      <dgm:prSet/>
      <dgm:spPr/>
      <dgm:t>
        <a:bodyPr/>
        <a:lstStyle/>
        <a:p>
          <a:endParaRPr lang="en-US"/>
        </a:p>
      </dgm:t>
    </dgm:pt>
    <dgm:pt modelId="{061F18B5-9EAF-41BA-B725-6F4701B00D9A}" type="sibTrans" cxnId="{225B74BB-41B6-4847-B56B-9A47843A5DB7}">
      <dgm:prSet/>
      <dgm:spPr/>
      <dgm:t>
        <a:bodyPr/>
        <a:lstStyle/>
        <a:p>
          <a:endParaRPr lang="en-US"/>
        </a:p>
      </dgm:t>
    </dgm:pt>
    <dgm:pt modelId="{457BB0B6-5033-43A8-AD6F-A10D49B23EA5}">
      <dgm:prSet phldrT="[Text]" custT="1"/>
      <dgm:spPr>
        <a:solidFill>
          <a:srgbClr val="063455"/>
        </a:solidFill>
      </dgm:spPr>
      <dgm:t>
        <a:bodyPr anchor="t"/>
        <a:lstStyle/>
        <a:p>
          <a:pPr algn="ctr">
            <a:lnSpc>
              <a:spcPct val="100000"/>
            </a:lnSpc>
          </a:pPr>
          <a:r>
            <a:rPr lang="en-US" sz="1500">
              <a:solidFill>
                <a:schemeClr val="bg1"/>
              </a:solidFill>
            </a:rPr>
            <a:t>FY 2023 </a:t>
          </a:r>
        </a:p>
        <a:p>
          <a:pPr algn="ctr">
            <a:lnSpc>
              <a:spcPct val="100000"/>
            </a:lnSpc>
          </a:pPr>
          <a:r>
            <a:rPr lang="en-US" sz="1500">
              <a:solidFill>
                <a:schemeClr val="bg1"/>
              </a:solidFill>
            </a:rPr>
            <a:t>Authorized </a:t>
          </a:r>
        </a:p>
        <a:p>
          <a:pPr algn="ctr">
            <a:lnSpc>
              <a:spcPct val="100000"/>
            </a:lnSpc>
          </a:pPr>
          <a:r>
            <a:rPr lang="en-US" sz="1500">
              <a:solidFill>
                <a:schemeClr val="bg1"/>
              </a:solidFill>
            </a:rPr>
            <a:t>Positions</a:t>
          </a:r>
        </a:p>
      </dgm:t>
    </dgm:pt>
    <dgm:pt modelId="{619C8A09-70A0-4972-8931-5057627D3883}" type="parTrans" cxnId="{776A5505-539C-4220-BC5B-FA7C9B107885}">
      <dgm:prSet/>
      <dgm:spPr/>
      <dgm:t>
        <a:bodyPr/>
        <a:lstStyle/>
        <a:p>
          <a:endParaRPr lang="en-US"/>
        </a:p>
      </dgm:t>
    </dgm:pt>
    <dgm:pt modelId="{2932282B-52C7-4DBB-9711-E181B0D5E877}" type="sibTrans" cxnId="{776A5505-539C-4220-BC5B-FA7C9B107885}">
      <dgm:prSet/>
      <dgm:spPr/>
      <dgm:t>
        <a:bodyPr/>
        <a:lstStyle/>
        <a:p>
          <a:endParaRPr lang="en-US"/>
        </a:p>
      </dgm:t>
    </dgm:pt>
    <dgm:pt modelId="{5DC8FF30-8551-44A2-A80F-7E46FD7D4ACF}">
      <dgm:prSet phldrT="[Text]" custT="1"/>
      <dgm:spPr>
        <a:solidFill>
          <a:srgbClr val="063455"/>
        </a:solidFill>
      </dgm:spPr>
      <dgm:t>
        <a:bodyPr/>
        <a:lstStyle/>
        <a:p>
          <a:r>
            <a:rPr lang="en-US" sz="1500">
              <a:solidFill>
                <a:schemeClr val="bg1"/>
              </a:solidFill>
            </a:rPr>
            <a:t>FY 2023 Funding Sources</a:t>
          </a:r>
        </a:p>
      </dgm:t>
    </dgm:pt>
    <dgm:pt modelId="{760068B6-F0D6-4F0E-BA0F-53E8105EE5C1}" type="parTrans" cxnId="{3559E6C3-3014-45B1-88B5-F1E6E0E10BFD}">
      <dgm:prSet/>
      <dgm:spPr/>
      <dgm:t>
        <a:bodyPr/>
        <a:lstStyle/>
        <a:p>
          <a:endParaRPr lang="en-US"/>
        </a:p>
      </dgm:t>
    </dgm:pt>
    <dgm:pt modelId="{B25811CF-80CD-41FB-9CC7-455E08B31ADE}" type="sibTrans" cxnId="{3559E6C3-3014-45B1-88B5-F1E6E0E10BFD}">
      <dgm:prSet/>
      <dgm:spPr/>
      <dgm:t>
        <a:bodyPr/>
        <a:lstStyle/>
        <a:p>
          <a:endParaRPr lang="en-US"/>
        </a:p>
      </dgm:t>
    </dgm:pt>
    <dgm:pt modelId="{A9117D39-8160-438F-BD6C-E330BE657F7E}">
      <dgm:prSet phldrT="[Text]" custT="1"/>
      <dgm:spPr>
        <a:solidFill>
          <a:schemeClr val="accent2">
            <a:lumMod val="20000"/>
            <a:lumOff val="80000"/>
          </a:schemeClr>
        </a:solidFill>
      </dgm:spPr>
      <dgm:t>
        <a:bodyPr/>
        <a:lstStyle/>
        <a:p>
          <a:r>
            <a:rPr lang="en-US" sz="1700" b="1">
              <a:solidFill>
                <a:schemeClr val="tx1"/>
              </a:solidFill>
            </a:rPr>
            <a:t>Tax Supported 41.9%</a:t>
          </a:r>
        </a:p>
      </dgm:t>
    </dgm:pt>
    <dgm:pt modelId="{5FE8316F-C19F-4160-88C8-D3D2EB56E2A9}" type="parTrans" cxnId="{305BF009-5470-46D8-A102-24D158E216EB}">
      <dgm:prSet/>
      <dgm:spPr/>
      <dgm:t>
        <a:bodyPr/>
        <a:lstStyle/>
        <a:p>
          <a:endParaRPr lang="en-US"/>
        </a:p>
      </dgm:t>
    </dgm:pt>
    <dgm:pt modelId="{E6E936DA-A44E-4168-A1F7-848AE0E7CD00}" type="sibTrans" cxnId="{305BF009-5470-46D8-A102-24D158E216EB}">
      <dgm:prSet/>
      <dgm:spPr/>
      <dgm:t>
        <a:bodyPr/>
        <a:lstStyle/>
        <a:p>
          <a:endParaRPr lang="en-US"/>
        </a:p>
      </dgm:t>
    </dgm:pt>
    <dgm:pt modelId="{D5288C8C-6C9F-49FF-BFEC-D5448A522DC9}">
      <dgm:prSet phldrT="[Text]"/>
      <dgm:spPr>
        <a:solidFill>
          <a:schemeClr val="accent2">
            <a:lumMod val="20000"/>
            <a:lumOff val="80000"/>
          </a:schemeClr>
        </a:solidFill>
      </dgm:spPr>
      <dgm:t>
        <a:bodyPr/>
        <a:lstStyle/>
        <a:p>
          <a:endParaRPr lang="en-US" sz="1900">
            <a:solidFill>
              <a:schemeClr val="bg1"/>
            </a:solidFill>
          </a:endParaRPr>
        </a:p>
      </dgm:t>
    </dgm:pt>
    <dgm:pt modelId="{BB90F219-654F-496B-85E1-3B879DC6E99F}" type="parTrans" cxnId="{0C56B5D4-C348-41A6-AF2A-A0762BA4AE36}">
      <dgm:prSet/>
      <dgm:spPr/>
      <dgm:t>
        <a:bodyPr/>
        <a:lstStyle/>
        <a:p>
          <a:endParaRPr lang="en-US"/>
        </a:p>
      </dgm:t>
    </dgm:pt>
    <dgm:pt modelId="{22EDB5BE-18E0-41F0-900E-545002CAB6AA}" type="sibTrans" cxnId="{0C56B5D4-C348-41A6-AF2A-A0762BA4AE36}">
      <dgm:prSet/>
      <dgm:spPr/>
      <dgm:t>
        <a:bodyPr/>
        <a:lstStyle/>
        <a:p>
          <a:endParaRPr lang="en-US"/>
        </a:p>
      </dgm:t>
    </dgm:pt>
    <dgm:pt modelId="{6129A905-13BA-4CCD-809A-04091FA444CC}">
      <dgm:prSet phldrT="[Text]" custT="1"/>
      <dgm:spPr>
        <a:solidFill>
          <a:schemeClr val="accent2">
            <a:lumMod val="20000"/>
            <a:lumOff val="80000"/>
          </a:schemeClr>
        </a:solidFill>
      </dgm:spPr>
      <dgm:t>
        <a:bodyPr/>
        <a:lstStyle/>
        <a:p>
          <a:r>
            <a:rPr lang="en-US" sz="1700" b="1">
              <a:solidFill>
                <a:schemeClr val="tx1"/>
              </a:solidFill>
            </a:rPr>
            <a:t>Fees/Other 36.2%</a:t>
          </a:r>
        </a:p>
      </dgm:t>
    </dgm:pt>
    <dgm:pt modelId="{E0B0B54C-F26A-44F6-B496-3EDEAD58EDD1}" type="parTrans" cxnId="{42BA8562-3B73-43B9-9197-38F67F22E38F}">
      <dgm:prSet/>
      <dgm:spPr/>
      <dgm:t>
        <a:bodyPr/>
        <a:lstStyle/>
        <a:p>
          <a:endParaRPr lang="en-US"/>
        </a:p>
      </dgm:t>
    </dgm:pt>
    <dgm:pt modelId="{C790BDD4-06BB-4F97-9BFB-98B00DD9B36B}" type="sibTrans" cxnId="{42BA8562-3B73-43B9-9197-38F67F22E38F}">
      <dgm:prSet/>
      <dgm:spPr/>
      <dgm:t>
        <a:bodyPr/>
        <a:lstStyle/>
        <a:p>
          <a:endParaRPr lang="en-US"/>
        </a:p>
      </dgm:t>
    </dgm:pt>
    <dgm:pt modelId="{037B2144-E70C-44A9-BCA3-87A6BB573C34}">
      <dgm:prSet phldrT="[Text]" custT="1"/>
      <dgm:spPr>
        <a:solidFill>
          <a:schemeClr val="accent2">
            <a:lumMod val="20000"/>
            <a:lumOff val="80000"/>
          </a:schemeClr>
        </a:solidFill>
      </dgm:spPr>
      <dgm:t>
        <a:bodyPr/>
        <a:lstStyle/>
        <a:p>
          <a:r>
            <a:rPr lang="en-US" sz="1700" b="1">
              <a:solidFill>
                <a:schemeClr val="tx1"/>
              </a:solidFill>
            </a:rPr>
            <a:t>Grants 4.5% </a:t>
          </a:r>
          <a:endParaRPr lang="en-US" sz="1900">
            <a:solidFill>
              <a:schemeClr val="tx1"/>
            </a:solidFill>
          </a:endParaRPr>
        </a:p>
      </dgm:t>
    </dgm:pt>
    <dgm:pt modelId="{BBBBCD15-C773-45FB-846C-272E06A25B58}" type="parTrans" cxnId="{B39DF48E-BF85-4DD0-A30C-4AC939299652}">
      <dgm:prSet/>
      <dgm:spPr/>
      <dgm:t>
        <a:bodyPr/>
        <a:lstStyle/>
        <a:p>
          <a:endParaRPr lang="en-US"/>
        </a:p>
      </dgm:t>
    </dgm:pt>
    <dgm:pt modelId="{FFA5B3B8-C6A4-4538-9ED1-C42411D9EE53}" type="sibTrans" cxnId="{B39DF48E-BF85-4DD0-A30C-4AC939299652}">
      <dgm:prSet/>
      <dgm:spPr/>
      <dgm:t>
        <a:bodyPr/>
        <a:lstStyle/>
        <a:p>
          <a:endParaRPr lang="en-US"/>
        </a:p>
      </dgm:t>
    </dgm:pt>
    <dgm:pt modelId="{98C6EEF2-2EF8-4E2E-A5AB-22477793404D}" type="pres">
      <dgm:prSet presAssocID="{6D084985-2354-4796-BB9A-C781F2DC9BD6}" presName="Name0" presStyleCnt="0">
        <dgm:presLayoutVars>
          <dgm:dir/>
          <dgm:animLvl val="lvl"/>
          <dgm:resizeHandles val="exact"/>
        </dgm:presLayoutVars>
      </dgm:prSet>
      <dgm:spPr/>
    </dgm:pt>
    <dgm:pt modelId="{29E887CA-B2F8-4A5D-8B0C-DD595AF92F51}" type="pres">
      <dgm:prSet presAssocID="{6D084985-2354-4796-BB9A-C781F2DC9BD6}" presName="tSp" presStyleCnt="0"/>
      <dgm:spPr/>
    </dgm:pt>
    <dgm:pt modelId="{1FD5ACCD-D793-49DD-931F-A7FD7F4D3834}" type="pres">
      <dgm:prSet presAssocID="{6D084985-2354-4796-BB9A-C781F2DC9BD6}" presName="bSp" presStyleCnt="0"/>
      <dgm:spPr/>
    </dgm:pt>
    <dgm:pt modelId="{8FB82B83-E98A-41B0-821B-A51B10626AF6}" type="pres">
      <dgm:prSet presAssocID="{6D084985-2354-4796-BB9A-C781F2DC9BD6}" presName="process" presStyleCnt="0"/>
      <dgm:spPr/>
    </dgm:pt>
    <dgm:pt modelId="{AC9DF26D-5231-42F9-8694-A7227C2EA4C9}" type="pres">
      <dgm:prSet presAssocID="{63E636CA-214F-47B2-AF1B-2491C565D7E2}" presName="composite1" presStyleCnt="0"/>
      <dgm:spPr/>
    </dgm:pt>
    <dgm:pt modelId="{EB213A84-6F30-4144-AAD8-2E32383B659A}" type="pres">
      <dgm:prSet presAssocID="{63E636CA-214F-47B2-AF1B-2491C565D7E2}" presName="dummyNode1" presStyleLbl="node1" presStyleIdx="0" presStyleCnt="3"/>
      <dgm:spPr/>
    </dgm:pt>
    <dgm:pt modelId="{1CA51CC2-35FE-4AD0-B18A-6E5D3BBCAC88}" type="pres">
      <dgm:prSet presAssocID="{63E636CA-214F-47B2-AF1B-2491C565D7E2}" presName="childNode1" presStyleLbl="bgAcc1" presStyleIdx="0" presStyleCnt="3" custLinFactNeighborX="4330">
        <dgm:presLayoutVars>
          <dgm:bulletEnabled val="1"/>
        </dgm:presLayoutVars>
      </dgm:prSet>
      <dgm:spPr>
        <a:solidFill>
          <a:schemeClr val="accent2">
            <a:lumMod val="20000"/>
            <a:lumOff val="80000"/>
            <a:alpha val="90000"/>
          </a:schemeClr>
        </a:solidFill>
      </dgm:spPr>
    </dgm:pt>
    <dgm:pt modelId="{A7A296FA-DEE8-4184-8F32-C44876B38D57}" type="pres">
      <dgm:prSet presAssocID="{63E636CA-214F-47B2-AF1B-2491C565D7E2}" presName="childNode1tx" presStyleLbl="bgAcc1" presStyleIdx="0" presStyleCnt="3">
        <dgm:presLayoutVars>
          <dgm:bulletEnabled val="1"/>
        </dgm:presLayoutVars>
      </dgm:prSet>
      <dgm:spPr/>
    </dgm:pt>
    <dgm:pt modelId="{2980265D-B930-4735-9E84-11679048EEF1}" type="pres">
      <dgm:prSet presAssocID="{63E636CA-214F-47B2-AF1B-2491C565D7E2}" presName="parentNode1" presStyleLbl="node1" presStyleIdx="0" presStyleCnt="3" custLinFactNeighborY="6130">
        <dgm:presLayoutVars>
          <dgm:chMax val="1"/>
          <dgm:bulletEnabled val="1"/>
        </dgm:presLayoutVars>
      </dgm:prSet>
      <dgm:spPr/>
    </dgm:pt>
    <dgm:pt modelId="{EDE44551-508A-4ABE-964C-9DA162E13B95}" type="pres">
      <dgm:prSet presAssocID="{63E636CA-214F-47B2-AF1B-2491C565D7E2}" presName="connSite1" presStyleCnt="0"/>
      <dgm:spPr/>
    </dgm:pt>
    <dgm:pt modelId="{6BD626F7-B6D3-461B-96E0-9E242F4A57AA}" type="pres">
      <dgm:prSet presAssocID="{061F18B5-9EAF-41BA-B725-6F4701B00D9A}" presName="Name9" presStyleLbl="sibTrans2D1" presStyleIdx="0" presStyleCnt="2"/>
      <dgm:spPr/>
    </dgm:pt>
    <dgm:pt modelId="{4F5D186C-4E0F-46A7-A6B0-2134A9EE2863}" type="pres">
      <dgm:prSet presAssocID="{457BB0B6-5033-43A8-AD6F-A10D49B23EA5}" presName="composite2" presStyleCnt="0"/>
      <dgm:spPr/>
    </dgm:pt>
    <dgm:pt modelId="{342AF027-15F7-49CB-9046-34D1D537AA8D}" type="pres">
      <dgm:prSet presAssocID="{457BB0B6-5033-43A8-AD6F-A10D49B23EA5}" presName="dummyNode2" presStyleLbl="node1" presStyleIdx="0" presStyleCnt="3"/>
      <dgm:spPr/>
    </dgm:pt>
    <dgm:pt modelId="{EABE90A9-93BF-4CE7-B1F2-D84FEE60E8DB}" type="pres">
      <dgm:prSet presAssocID="{457BB0B6-5033-43A8-AD6F-A10D49B23EA5}" presName="childNode2" presStyleLbl="bgAcc1" presStyleIdx="1" presStyleCnt="3">
        <dgm:presLayoutVars>
          <dgm:bulletEnabled val="1"/>
        </dgm:presLayoutVars>
      </dgm:prSet>
      <dgm:spPr>
        <a:solidFill>
          <a:schemeClr val="accent2">
            <a:lumMod val="20000"/>
            <a:lumOff val="80000"/>
            <a:alpha val="90000"/>
          </a:schemeClr>
        </a:solidFill>
      </dgm:spPr>
    </dgm:pt>
    <dgm:pt modelId="{545A3E10-A983-4667-8A17-6F9E03ECBC49}" type="pres">
      <dgm:prSet presAssocID="{457BB0B6-5033-43A8-AD6F-A10D49B23EA5}" presName="childNode2tx" presStyleLbl="bgAcc1" presStyleIdx="1" presStyleCnt="3">
        <dgm:presLayoutVars>
          <dgm:bulletEnabled val="1"/>
        </dgm:presLayoutVars>
      </dgm:prSet>
      <dgm:spPr/>
    </dgm:pt>
    <dgm:pt modelId="{28615C8A-C486-49A1-9DAB-1322DB1DFA6B}" type="pres">
      <dgm:prSet presAssocID="{457BB0B6-5033-43A8-AD6F-A10D49B23EA5}" presName="parentNode2" presStyleLbl="node1" presStyleIdx="1" presStyleCnt="3">
        <dgm:presLayoutVars>
          <dgm:chMax val="0"/>
          <dgm:bulletEnabled val="1"/>
        </dgm:presLayoutVars>
      </dgm:prSet>
      <dgm:spPr/>
    </dgm:pt>
    <dgm:pt modelId="{1F16915F-40A2-487B-BD48-3EAFEE099407}" type="pres">
      <dgm:prSet presAssocID="{457BB0B6-5033-43A8-AD6F-A10D49B23EA5}" presName="connSite2" presStyleCnt="0"/>
      <dgm:spPr/>
    </dgm:pt>
    <dgm:pt modelId="{F5559D23-DBB6-41BB-AC34-F64DFEC7C2FD}" type="pres">
      <dgm:prSet presAssocID="{2932282B-52C7-4DBB-9711-E181B0D5E877}" presName="Name18" presStyleLbl="sibTrans2D1" presStyleIdx="1" presStyleCnt="2"/>
      <dgm:spPr/>
    </dgm:pt>
    <dgm:pt modelId="{D1EACB80-737D-4CCD-98E8-80C7B6DEEC08}" type="pres">
      <dgm:prSet presAssocID="{5DC8FF30-8551-44A2-A80F-7E46FD7D4ACF}" presName="composite1" presStyleCnt="0"/>
      <dgm:spPr/>
    </dgm:pt>
    <dgm:pt modelId="{01129D18-0BE4-4AA1-89F1-16EAF4649AAC}" type="pres">
      <dgm:prSet presAssocID="{5DC8FF30-8551-44A2-A80F-7E46FD7D4ACF}" presName="dummyNode1" presStyleLbl="node1" presStyleIdx="1" presStyleCnt="3"/>
      <dgm:spPr/>
    </dgm:pt>
    <dgm:pt modelId="{44BD6F49-0BFA-4F93-B402-4820E573D621}" type="pres">
      <dgm:prSet presAssocID="{5DC8FF30-8551-44A2-A80F-7E46FD7D4ACF}" presName="childNode1" presStyleLbl="bgAcc1" presStyleIdx="2" presStyleCnt="3" custScaleX="109283">
        <dgm:presLayoutVars>
          <dgm:bulletEnabled val="1"/>
        </dgm:presLayoutVars>
      </dgm:prSet>
      <dgm:spPr/>
    </dgm:pt>
    <dgm:pt modelId="{F2733A75-84F4-4630-94C9-B7D693E7B97E}" type="pres">
      <dgm:prSet presAssocID="{5DC8FF30-8551-44A2-A80F-7E46FD7D4ACF}" presName="childNode1tx" presStyleLbl="bgAcc1" presStyleIdx="2" presStyleCnt="3">
        <dgm:presLayoutVars>
          <dgm:bulletEnabled val="1"/>
        </dgm:presLayoutVars>
      </dgm:prSet>
      <dgm:spPr/>
    </dgm:pt>
    <dgm:pt modelId="{910B3B4B-2257-47EE-BB9F-760DE43E39E6}" type="pres">
      <dgm:prSet presAssocID="{5DC8FF30-8551-44A2-A80F-7E46FD7D4ACF}" presName="parentNode1" presStyleLbl="node1" presStyleIdx="2" presStyleCnt="3">
        <dgm:presLayoutVars>
          <dgm:chMax val="1"/>
          <dgm:bulletEnabled val="1"/>
        </dgm:presLayoutVars>
      </dgm:prSet>
      <dgm:spPr/>
    </dgm:pt>
    <dgm:pt modelId="{051CEC5B-F318-4841-B813-D1FD19B3D7D7}" type="pres">
      <dgm:prSet presAssocID="{5DC8FF30-8551-44A2-A80F-7E46FD7D4ACF}" presName="connSite1" presStyleCnt="0"/>
      <dgm:spPr/>
    </dgm:pt>
  </dgm:ptLst>
  <dgm:cxnLst>
    <dgm:cxn modelId="{776A5505-539C-4220-BC5B-FA7C9B107885}" srcId="{6D084985-2354-4796-BB9A-C781F2DC9BD6}" destId="{457BB0B6-5033-43A8-AD6F-A10D49B23EA5}" srcOrd="1" destOrd="0" parTransId="{619C8A09-70A0-4972-8931-5057627D3883}" sibTransId="{2932282B-52C7-4DBB-9711-E181B0D5E877}"/>
    <dgm:cxn modelId="{1C57B106-882E-45EC-91AB-C34776E899C6}" type="presOf" srcId="{6129A905-13BA-4CCD-809A-04091FA444CC}" destId="{F2733A75-84F4-4630-94C9-B7D693E7B97E}" srcOrd="1" destOrd="1" presId="urn:microsoft.com/office/officeart/2005/8/layout/hProcess4"/>
    <dgm:cxn modelId="{692B5807-B79E-4ABE-B5AC-D3CC099ECAB5}" type="presOf" srcId="{6D084985-2354-4796-BB9A-C781F2DC9BD6}" destId="{98C6EEF2-2EF8-4E2E-A5AB-22477793404D}" srcOrd="0" destOrd="0" presId="urn:microsoft.com/office/officeart/2005/8/layout/hProcess4"/>
    <dgm:cxn modelId="{305BF009-5470-46D8-A102-24D158E216EB}" srcId="{5DC8FF30-8551-44A2-A80F-7E46FD7D4ACF}" destId="{A9117D39-8160-438F-BD6C-E330BE657F7E}" srcOrd="0" destOrd="0" parTransId="{5FE8316F-C19F-4160-88C8-D3D2EB56E2A9}" sibTransId="{E6E936DA-A44E-4168-A1F7-848AE0E7CD00}"/>
    <dgm:cxn modelId="{3FE0DB34-DF76-46A1-9EF4-7432E5D2F4DD}" type="presOf" srcId="{A9117D39-8160-438F-BD6C-E330BE657F7E}" destId="{44BD6F49-0BFA-4F93-B402-4820E573D621}" srcOrd="0" destOrd="0" presId="urn:microsoft.com/office/officeart/2005/8/layout/hProcess4"/>
    <dgm:cxn modelId="{0999B236-4036-4E70-B567-E5802FAB701F}" type="presOf" srcId="{037B2144-E70C-44A9-BCA3-87A6BB573C34}" destId="{F2733A75-84F4-4630-94C9-B7D693E7B97E}" srcOrd="1" destOrd="2" presId="urn:microsoft.com/office/officeart/2005/8/layout/hProcess4"/>
    <dgm:cxn modelId="{84C60562-DEDC-4DAD-9390-7D4659C6D625}" type="presOf" srcId="{6129A905-13BA-4CCD-809A-04091FA444CC}" destId="{44BD6F49-0BFA-4F93-B402-4820E573D621}" srcOrd="0" destOrd="1" presId="urn:microsoft.com/office/officeart/2005/8/layout/hProcess4"/>
    <dgm:cxn modelId="{42BA8562-3B73-43B9-9197-38F67F22E38F}" srcId="{5DC8FF30-8551-44A2-A80F-7E46FD7D4ACF}" destId="{6129A905-13BA-4CCD-809A-04091FA444CC}" srcOrd="1" destOrd="0" parTransId="{E0B0B54C-F26A-44F6-B496-3EDEAD58EDD1}" sibTransId="{C790BDD4-06BB-4F97-9BFB-98B00DD9B36B}"/>
    <dgm:cxn modelId="{0282494D-2A74-4429-80B3-E53FBE51AA6A}" type="presOf" srcId="{5DC8FF30-8551-44A2-A80F-7E46FD7D4ACF}" destId="{910B3B4B-2257-47EE-BB9F-760DE43E39E6}" srcOrd="0" destOrd="0" presId="urn:microsoft.com/office/officeart/2005/8/layout/hProcess4"/>
    <dgm:cxn modelId="{A992EA76-B1A6-4040-8193-00C5AD4FE60C}" type="presOf" srcId="{63E636CA-214F-47B2-AF1B-2491C565D7E2}" destId="{2980265D-B930-4735-9E84-11679048EEF1}" srcOrd="0" destOrd="0" presId="urn:microsoft.com/office/officeart/2005/8/layout/hProcess4"/>
    <dgm:cxn modelId="{B39DF48E-BF85-4DD0-A30C-4AC939299652}" srcId="{5DC8FF30-8551-44A2-A80F-7E46FD7D4ACF}" destId="{037B2144-E70C-44A9-BCA3-87A6BB573C34}" srcOrd="2" destOrd="0" parTransId="{BBBBCD15-C773-45FB-846C-272E06A25B58}" sibTransId="{FFA5B3B8-C6A4-4538-9ED1-C42411D9EE53}"/>
    <dgm:cxn modelId="{A7783293-2DB9-427E-87C0-D22418FD7C40}" type="presOf" srcId="{A9117D39-8160-438F-BD6C-E330BE657F7E}" destId="{F2733A75-84F4-4630-94C9-B7D693E7B97E}" srcOrd="1" destOrd="0" presId="urn:microsoft.com/office/officeart/2005/8/layout/hProcess4"/>
    <dgm:cxn modelId="{B907FDBA-EB0A-44B4-B5D8-0945BE2447E3}" type="presOf" srcId="{061F18B5-9EAF-41BA-B725-6F4701B00D9A}" destId="{6BD626F7-B6D3-461B-96E0-9E242F4A57AA}" srcOrd="0" destOrd="0" presId="urn:microsoft.com/office/officeart/2005/8/layout/hProcess4"/>
    <dgm:cxn modelId="{225B74BB-41B6-4847-B56B-9A47843A5DB7}" srcId="{6D084985-2354-4796-BB9A-C781F2DC9BD6}" destId="{63E636CA-214F-47B2-AF1B-2491C565D7E2}" srcOrd="0" destOrd="0" parTransId="{21316C11-B3A0-4C88-AC1D-A6475762E4FE}" sibTransId="{061F18B5-9EAF-41BA-B725-6F4701B00D9A}"/>
    <dgm:cxn modelId="{1C7375BE-10D4-412E-B2EF-98582EEEAC91}" type="presOf" srcId="{2932282B-52C7-4DBB-9711-E181B0D5E877}" destId="{F5559D23-DBB6-41BB-AC34-F64DFEC7C2FD}" srcOrd="0" destOrd="0" presId="urn:microsoft.com/office/officeart/2005/8/layout/hProcess4"/>
    <dgm:cxn modelId="{C287E3C0-533D-4179-915D-F105D95B9016}" type="presOf" srcId="{D5288C8C-6C9F-49FF-BFEC-D5448A522DC9}" destId="{F2733A75-84F4-4630-94C9-B7D693E7B97E}" srcOrd="1" destOrd="3" presId="urn:microsoft.com/office/officeart/2005/8/layout/hProcess4"/>
    <dgm:cxn modelId="{3559E6C3-3014-45B1-88B5-F1E6E0E10BFD}" srcId="{6D084985-2354-4796-BB9A-C781F2DC9BD6}" destId="{5DC8FF30-8551-44A2-A80F-7E46FD7D4ACF}" srcOrd="2" destOrd="0" parTransId="{760068B6-F0D6-4F0E-BA0F-53E8105EE5C1}" sibTransId="{B25811CF-80CD-41FB-9CC7-455E08B31ADE}"/>
    <dgm:cxn modelId="{203359C8-6A96-485A-AAFF-7E4FB09DC5E2}" type="presOf" srcId="{037B2144-E70C-44A9-BCA3-87A6BB573C34}" destId="{44BD6F49-0BFA-4F93-B402-4820E573D621}" srcOrd="0" destOrd="2" presId="urn:microsoft.com/office/officeart/2005/8/layout/hProcess4"/>
    <dgm:cxn modelId="{0C56B5D4-C348-41A6-AF2A-A0762BA4AE36}" srcId="{5DC8FF30-8551-44A2-A80F-7E46FD7D4ACF}" destId="{D5288C8C-6C9F-49FF-BFEC-D5448A522DC9}" srcOrd="3" destOrd="0" parTransId="{BB90F219-654F-496B-85E1-3B879DC6E99F}" sibTransId="{22EDB5BE-18E0-41F0-900E-545002CAB6AA}"/>
    <dgm:cxn modelId="{64C782E7-6AB2-417D-909C-4D27935B3EEE}" type="presOf" srcId="{D5288C8C-6C9F-49FF-BFEC-D5448A522DC9}" destId="{44BD6F49-0BFA-4F93-B402-4820E573D621}" srcOrd="0" destOrd="3" presId="urn:microsoft.com/office/officeart/2005/8/layout/hProcess4"/>
    <dgm:cxn modelId="{29CB95FA-A3B8-47EC-ADAD-2112385A5A79}" type="presOf" srcId="{457BB0B6-5033-43A8-AD6F-A10D49B23EA5}" destId="{28615C8A-C486-49A1-9DAB-1322DB1DFA6B}" srcOrd="0" destOrd="0" presId="urn:microsoft.com/office/officeart/2005/8/layout/hProcess4"/>
    <dgm:cxn modelId="{B3F1254D-A3D0-44AC-BCF5-D75F00C11B17}" type="presParOf" srcId="{98C6EEF2-2EF8-4E2E-A5AB-22477793404D}" destId="{29E887CA-B2F8-4A5D-8B0C-DD595AF92F51}" srcOrd="0" destOrd="0" presId="urn:microsoft.com/office/officeart/2005/8/layout/hProcess4"/>
    <dgm:cxn modelId="{DF5A1C1B-9E38-47F7-930D-AAC03913AEBF}" type="presParOf" srcId="{98C6EEF2-2EF8-4E2E-A5AB-22477793404D}" destId="{1FD5ACCD-D793-49DD-931F-A7FD7F4D3834}" srcOrd="1" destOrd="0" presId="urn:microsoft.com/office/officeart/2005/8/layout/hProcess4"/>
    <dgm:cxn modelId="{D21C9E50-19AC-49C2-8BA6-0F3711019A92}" type="presParOf" srcId="{98C6EEF2-2EF8-4E2E-A5AB-22477793404D}" destId="{8FB82B83-E98A-41B0-821B-A51B10626AF6}" srcOrd="2" destOrd="0" presId="urn:microsoft.com/office/officeart/2005/8/layout/hProcess4"/>
    <dgm:cxn modelId="{7BE8D9C4-9371-4312-89EB-61074C10F4AB}" type="presParOf" srcId="{8FB82B83-E98A-41B0-821B-A51B10626AF6}" destId="{AC9DF26D-5231-42F9-8694-A7227C2EA4C9}" srcOrd="0" destOrd="0" presId="urn:microsoft.com/office/officeart/2005/8/layout/hProcess4"/>
    <dgm:cxn modelId="{949CAB36-3EAF-4D81-A407-08008F2859D3}" type="presParOf" srcId="{AC9DF26D-5231-42F9-8694-A7227C2EA4C9}" destId="{EB213A84-6F30-4144-AAD8-2E32383B659A}" srcOrd="0" destOrd="0" presId="urn:microsoft.com/office/officeart/2005/8/layout/hProcess4"/>
    <dgm:cxn modelId="{CF9A642E-2D76-4560-AF0E-BCAACD71C3A9}" type="presParOf" srcId="{AC9DF26D-5231-42F9-8694-A7227C2EA4C9}" destId="{1CA51CC2-35FE-4AD0-B18A-6E5D3BBCAC88}" srcOrd="1" destOrd="0" presId="urn:microsoft.com/office/officeart/2005/8/layout/hProcess4"/>
    <dgm:cxn modelId="{D160C880-A05D-4A7D-99AF-6EE0189E6A3B}" type="presParOf" srcId="{AC9DF26D-5231-42F9-8694-A7227C2EA4C9}" destId="{A7A296FA-DEE8-4184-8F32-C44876B38D57}" srcOrd="2" destOrd="0" presId="urn:microsoft.com/office/officeart/2005/8/layout/hProcess4"/>
    <dgm:cxn modelId="{44C1CFDD-399A-4333-8853-85308A089FEF}" type="presParOf" srcId="{AC9DF26D-5231-42F9-8694-A7227C2EA4C9}" destId="{2980265D-B930-4735-9E84-11679048EEF1}" srcOrd="3" destOrd="0" presId="urn:microsoft.com/office/officeart/2005/8/layout/hProcess4"/>
    <dgm:cxn modelId="{E4CE42D4-2759-4F61-83F0-E6BFC6123C68}" type="presParOf" srcId="{AC9DF26D-5231-42F9-8694-A7227C2EA4C9}" destId="{EDE44551-508A-4ABE-964C-9DA162E13B95}" srcOrd="4" destOrd="0" presId="urn:microsoft.com/office/officeart/2005/8/layout/hProcess4"/>
    <dgm:cxn modelId="{4FFE65AE-8E48-4A21-ADF5-5952BA02755E}" type="presParOf" srcId="{8FB82B83-E98A-41B0-821B-A51B10626AF6}" destId="{6BD626F7-B6D3-461B-96E0-9E242F4A57AA}" srcOrd="1" destOrd="0" presId="urn:microsoft.com/office/officeart/2005/8/layout/hProcess4"/>
    <dgm:cxn modelId="{18844962-BF6D-44C2-9D11-DA9F2153F18C}" type="presParOf" srcId="{8FB82B83-E98A-41B0-821B-A51B10626AF6}" destId="{4F5D186C-4E0F-46A7-A6B0-2134A9EE2863}" srcOrd="2" destOrd="0" presId="urn:microsoft.com/office/officeart/2005/8/layout/hProcess4"/>
    <dgm:cxn modelId="{4049B522-83E2-440C-8A65-7994C94F591B}" type="presParOf" srcId="{4F5D186C-4E0F-46A7-A6B0-2134A9EE2863}" destId="{342AF027-15F7-49CB-9046-34D1D537AA8D}" srcOrd="0" destOrd="0" presId="urn:microsoft.com/office/officeart/2005/8/layout/hProcess4"/>
    <dgm:cxn modelId="{125A984F-6227-4B6C-AF90-FF0C5503B4CF}" type="presParOf" srcId="{4F5D186C-4E0F-46A7-A6B0-2134A9EE2863}" destId="{EABE90A9-93BF-4CE7-B1F2-D84FEE60E8DB}" srcOrd="1" destOrd="0" presId="urn:microsoft.com/office/officeart/2005/8/layout/hProcess4"/>
    <dgm:cxn modelId="{3BD83DFD-1122-442E-9889-B25734D8A569}" type="presParOf" srcId="{4F5D186C-4E0F-46A7-A6B0-2134A9EE2863}" destId="{545A3E10-A983-4667-8A17-6F9E03ECBC49}" srcOrd="2" destOrd="0" presId="urn:microsoft.com/office/officeart/2005/8/layout/hProcess4"/>
    <dgm:cxn modelId="{C94D43A7-4401-4438-8267-D8637DA8EF8E}" type="presParOf" srcId="{4F5D186C-4E0F-46A7-A6B0-2134A9EE2863}" destId="{28615C8A-C486-49A1-9DAB-1322DB1DFA6B}" srcOrd="3" destOrd="0" presId="urn:microsoft.com/office/officeart/2005/8/layout/hProcess4"/>
    <dgm:cxn modelId="{B4A64343-74DE-4D2F-BEDA-D277BCDDDA99}" type="presParOf" srcId="{4F5D186C-4E0F-46A7-A6B0-2134A9EE2863}" destId="{1F16915F-40A2-487B-BD48-3EAFEE099407}" srcOrd="4" destOrd="0" presId="urn:microsoft.com/office/officeart/2005/8/layout/hProcess4"/>
    <dgm:cxn modelId="{15FD7315-CABF-4BEA-9A58-4317BE18C190}" type="presParOf" srcId="{8FB82B83-E98A-41B0-821B-A51B10626AF6}" destId="{F5559D23-DBB6-41BB-AC34-F64DFEC7C2FD}" srcOrd="3" destOrd="0" presId="urn:microsoft.com/office/officeart/2005/8/layout/hProcess4"/>
    <dgm:cxn modelId="{DD505CD8-4CE5-40E5-A662-F4591CA16018}" type="presParOf" srcId="{8FB82B83-E98A-41B0-821B-A51B10626AF6}" destId="{D1EACB80-737D-4CCD-98E8-80C7B6DEEC08}" srcOrd="4" destOrd="0" presId="urn:microsoft.com/office/officeart/2005/8/layout/hProcess4"/>
    <dgm:cxn modelId="{AE707323-8BBD-488D-A849-2BC519B635B2}" type="presParOf" srcId="{D1EACB80-737D-4CCD-98E8-80C7B6DEEC08}" destId="{01129D18-0BE4-4AA1-89F1-16EAF4649AAC}" srcOrd="0" destOrd="0" presId="urn:microsoft.com/office/officeart/2005/8/layout/hProcess4"/>
    <dgm:cxn modelId="{9301580D-293E-4C65-80EB-D12C4B7CD6E5}" type="presParOf" srcId="{D1EACB80-737D-4CCD-98E8-80C7B6DEEC08}" destId="{44BD6F49-0BFA-4F93-B402-4820E573D621}" srcOrd="1" destOrd="0" presId="urn:microsoft.com/office/officeart/2005/8/layout/hProcess4"/>
    <dgm:cxn modelId="{BAA66659-F2BC-45CC-BFD9-426C14310496}" type="presParOf" srcId="{D1EACB80-737D-4CCD-98E8-80C7B6DEEC08}" destId="{F2733A75-84F4-4630-94C9-B7D693E7B97E}" srcOrd="2" destOrd="0" presId="urn:microsoft.com/office/officeart/2005/8/layout/hProcess4"/>
    <dgm:cxn modelId="{38B66AD0-BC57-468D-9DC7-E809D5CD4C69}" type="presParOf" srcId="{D1EACB80-737D-4CCD-98E8-80C7B6DEEC08}" destId="{910B3B4B-2257-47EE-BB9F-760DE43E39E6}" srcOrd="3" destOrd="0" presId="urn:microsoft.com/office/officeart/2005/8/layout/hProcess4"/>
    <dgm:cxn modelId="{3769147E-A144-4D81-B162-F9BE3F287FCA}" type="presParOf" srcId="{D1EACB80-737D-4CCD-98E8-80C7B6DEEC08}" destId="{051CEC5B-F318-4841-B813-D1FD19B3D7D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BFE22-5FD9-44C5-AB41-428C00C32FE6}"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8055895-14FE-43A5-88AB-C2752C279771}">
      <dgm:prSet phldrT="[Text]"/>
      <dgm:spPr/>
      <dgm:t>
        <a:bodyPr/>
        <a:lstStyle/>
        <a:p>
          <a:r>
            <a:rPr lang="en-US"/>
            <a:t>Governance</a:t>
          </a:r>
        </a:p>
      </dgm:t>
    </dgm:pt>
    <dgm:pt modelId="{459C6D2F-5580-47C7-9FDC-73B1DB7D5506}" type="parTrans" cxnId="{1E957F8B-BCEE-4E78-B187-AA37692241F2}">
      <dgm:prSet/>
      <dgm:spPr/>
      <dgm:t>
        <a:bodyPr/>
        <a:lstStyle/>
        <a:p>
          <a:endParaRPr lang="en-US"/>
        </a:p>
      </dgm:t>
    </dgm:pt>
    <dgm:pt modelId="{71A2492B-4097-4A50-A1D9-C74467CCFA27}" type="sibTrans" cxnId="{1E957F8B-BCEE-4E78-B187-AA37692241F2}">
      <dgm:prSet/>
      <dgm:spPr/>
      <dgm:t>
        <a:bodyPr/>
        <a:lstStyle/>
        <a:p>
          <a:endParaRPr lang="en-US"/>
        </a:p>
      </dgm:t>
    </dgm:pt>
    <dgm:pt modelId="{7F37CCC2-0F1D-48CB-9DD2-2932FEC5A0F7}">
      <dgm:prSet phldrT="[Text]"/>
      <dgm:spPr/>
      <dgm:t>
        <a:bodyPr/>
        <a:lstStyle/>
        <a:p>
          <a:r>
            <a:rPr lang="en-US"/>
            <a:t>Strategic Services</a:t>
          </a:r>
        </a:p>
      </dgm:t>
    </dgm:pt>
    <dgm:pt modelId="{90EC2062-FFD4-4C3F-B2A2-7514C6DB545D}" type="parTrans" cxnId="{425AED0D-476E-42E9-B0D1-418A092147F9}">
      <dgm:prSet/>
      <dgm:spPr/>
      <dgm:t>
        <a:bodyPr/>
        <a:lstStyle/>
        <a:p>
          <a:endParaRPr lang="en-US"/>
        </a:p>
      </dgm:t>
    </dgm:pt>
    <dgm:pt modelId="{DDA4DE9A-C199-4566-9160-3B3A859FA228}" type="sibTrans" cxnId="{425AED0D-476E-42E9-B0D1-418A092147F9}">
      <dgm:prSet/>
      <dgm:spPr/>
      <dgm:t>
        <a:bodyPr/>
        <a:lstStyle/>
        <a:p>
          <a:endParaRPr lang="en-US"/>
        </a:p>
      </dgm:t>
    </dgm:pt>
    <dgm:pt modelId="{1525FF6E-BEA1-45B8-BC75-CA04F2D2417A}">
      <dgm:prSet phldrT="[Text]"/>
      <dgm:spPr/>
      <dgm:t>
        <a:bodyPr/>
        <a:lstStyle/>
        <a:p>
          <a:r>
            <a:rPr lang="en-US"/>
            <a:t>Public Safety</a:t>
          </a:r>
        </a:p>
      </dgm:t>
    </dgm:pt>
    <dgm:pt modelId="{2E9E368B-0F69-4964-BA41-BB83E45DF11B}" type="parTrans" cxnId="{FDF1A989-BC0B-4C70-B167-F56D082FCA20}">
      <dgm:prSet/>
      <dgm:spPr/>
      <dgm:t>
        <a:bodyPr/>
        <a:lstStyle/>
        <a:p>
          <a:endParaRPr lang="en-US"/>
        </a:p>
      </dgm:t>
    </dgm:pt>
    <dgm:pt modelId="{5BF45B81-3A12-4DDF-A5C6-F889647E69F4}" type="sibTrans" cxnId="{FDF1A989-BC0B-4C70-B167-F56D082FCA20}">
      <dgm:prSet/>
      <dgm:spPr/>
      <dgm:t>
        <a:bodyPr/>
        <a:lstStyle/>
        <a:p>
          <a:endParaRPr lang="en-US"/>
        </a:p>
      </dgm:t>
    </dgm:pt>
    <dgm:pt modelId="{8F647289-D30E-498A-993C-9FA00F4206E4}">
      <dgm:prSet phldrT="[Text]"/>
      <dgm:spPr/>
      <dgm:t>
        <a:bodyPr/>
        <a:lstStyle/>
        <a:p>
          <a:r>
            <a:rPr lang="en-US"/>
            <a:t>Municipal Operations</a:t>
          </a:r>
        </a:p>
      </dgm:t>
    </dgm:pt>
    <dgm:pt modelId="{51D5805B-0DDF-4A6A-99F2-BD0A9B40AAFB}" type="parTrans" cxnId="{E1F435D5-4D20-4FF6-8BEC-513484586149}">
      <dgm:prSet/>
      <dgm:spPr/>
      <dgm:t>
        <a:bodyPr/>
        <a:lstStyle/>
        <a:p>
          <a:endParaRPr lang="en-US"/>
        </a:p>
      </dgm:t>
    </dgm:pt>
    <dgm:pt modelId="{37928DEB-FE76-47AD-B0DA-91038B3E65A6}" type="sibTrans" cxnId="{E1F435D5-4D20-4FF6-8BEC-513484586149}">
      <dgm:prSet/>
      <dgm:spPr/>
      <dgm:t>
        <a:bodyPr/>
        <a:lstStyle/>
        <a:p>
          <a:endParaRPr lang="en-US"/>
        </a:p>
      </dgm:t>
    </dgm:pt>
    <dgm:pt modelId="{BD9546E3-EAB4-48C6-AFCE-7C39769E6F8A}">
      <dgm:prSet phldrT="[Text]"/>
      <dgm:spPr/>
      <dgm:t>
        <a:bodyPr/>
        <a:lstStyle/>
        <a:p>
          <a:r>
            <a:rPr lang="en-US"/>
            <a:t>Government Operations</a:t>
          </a:r>
        </a:p>
      </dgm:t>
    </dgm:pt>
    <dgm:pt modelId="{C418FD02-0C30-4A7D-9066-5D6CAA81C286}" type="parTrans" cxnId="{D85F8C91-95C0-4027-81F9-9945493E6C48}">
      <dgm:prSet/>
      <dgm:spPr/>
      <dgm:t>
        <a:bodyPr/>
        <a:lstStyle/>
        <a:p>
          <a:endParaRPr lang="en-US"/>
        </a:p>
      </dgm:t>
    </dgm:pt>
    <dgm:pt modelId="{EDC6B953-A2B4-4816-9EC4-AB45CE87F0DD}" type="sibTrans" cxnId="{D85F8C91-95C0-4027-81F9-9945493E6C48}">
      <dgm:prSet/>
      <dgm:spPr/>
      <dgm:t>
        <a:bodyPr/>
        <a:lstStyle/>
        <a:p>
          <a:endParaRPr lang="en-US"/>
        </a:p>
      </dgm:t>
    </dgm:pt>
    <dgm:pt modelId="{EA9B2A1F-BF13-47B8-8B7E-4597CC42D455}">
      <dgm:prSet phldrT="[Text]"/>
      <dgm:spPr/>
      <dgm:t>
        <a:bodyPr/>
        <a:lstStyle/>
        <a:p>
          <a:r>
            <a:rPr lang="en-US"/>
            <a:t>Community Services</a:t>
          </a:r>
        </a:p>
      </dgm:t>
    </dgm:pt>
    <dgm:pt modelId="{8BE79CE7-FE90-46E4-A173-094D53BE89B4}" type="parTrans" cxnId="{99A66642-F2FA-49BB-8A67-A8120385E49C}">
      <dgm:prSet/>
      <dgm:spPr/>
      <dgm:t>
        <a:bodyPr/>
        <a:lstStyle/>
        <a:p>
          <a:endParaRPr lang="en-US"/>
        </a:p>
      </dgm:t>
    </dgm:pt>
    <dgm:pt modelId="{7DF3950E-1144-4EBF-838A-9EF625EE9D53}" type="sibTrans" cxnId="{99A66642-F2FA-49BB-8A67-A8120385E49C}">
      <dgm:prSet/>
      <dgm:spPr/>
      <dgm:t>
        <a:bodyPr/>
        <a:lstStyle/>
        <a:p>
          <a:endParaRPr lang="en-US"/>
        </a:p>
      </dgm:t>
    </dgm:pt>
    <dgm:pt modelId="{027C8001-1C5A-41BF-8E99-2F79F28CB449}">
      <dgm:prSet phldrT="[Text]"/>
      <dgm:spPr/>
      <dgm:t>
        <a:bodyPr/>
        <a:lstStyle/>
        <a:p>
          <a:r>
            <a:rPr lang="en-US"/>
            <a:t>Infrastructure &amp; Development</a:t>
          </a:r>
        </a:p>
      </dgm:t>
    </dgm:pt>
    <dgm:pt modelId="{769D5736-0DE8-446B-B4F9-09B5B646A04D}" type="parTrans" cxnId="{033AB87E-00F0-438A-A3B4-88227E4B82A2}">
      <dgm:prSet/>
      <dgm:spPr/>
      <dgm:t>
        <a:bodyPr/>
        <a:lstStyle/>
        <a:p>
          <a:endParaRPr lang="en-US"/>
        </a:p>
      </dgm:t>
    </dgm:pt>
    <dgm:pt modelId="{8ECF64F0-AD5B-4890-9A54-627549BE2157}" type="sibTrans" cxnId="{033AB87E-00F0-438A-A3B4-88227E4B82A2}">
      <dgm:prSet/>
      <dgm:spPr/>
      <dgm:t>
        <a:bodyPr/>
        <a:lstStyle/>
        <a:p>
          <a:endParaRPr lang="en-US"/>
        </a:p>
      </dgm:t>
    </dgm:pt>
    <dgm:pt modelId="{C282FF62-5467-438B-BD91-968F19248F23}" type="pres">
      <dgm:prSet presAssocID="{44CBFE22-5FD9-44C5-AB41-428C00C32FE6}" presName="Name0" presStyleCnt="0">
        <dgm:presLayoutVars>
          <dgm:chMax val="7"/>
          <dgm:chPref val="7"/>
          <dgm:dir/>
        </dgm:presLayoutVars>
      </dgm:prSet>
      <dgm:spPr/>
    </dgm:pt>
    <dgm:pt modelId="{84103CEA-D07F-4ED2-97C7-ABDE325A0708}" type="pres">
      <dgm:prSet presAssocID="{44CBFE22-5FD9-44C5-AB41-428C00C32FE6}" presName="Name1" presStyleCnt="0"/>
      <dgm:spPr/>
    </dgm:pt>
    <dgm:pt modelId="{AD466BC9-01E9-4FEC-9077-BF78DE4FDBE0}" type="pres">
      <dgm:prSet presAssocID="{44CBFE22-5FD9-44C5-AB41-428C00C32FE6}" presName="cycle" presStyleCnt="0"/>
      <dgm:spPr/>
    </dgm:pt>
    <dgm:pt modelId="{E653960B-F3D1-4A4E-8D3A-123E1C5C5352}" type="pres">
      <dgm:prSet presAssocID="{44CBFE22-5FD9-44C5-AB41-428C00C32FE6}" presName="srcNode" presStyleLbl="node1" presStyleIdx="0" presStyleCnt="7"/>
      <dgm:spPr/>
    </dgm:pt>
    <dgm:pt modelId="{EA21560F-FC48-4F86-9005-8EE321A16CE2}" type="pres">
      <dgm:prSet presAssocID="{44CBFE22-5FD9-44C5-AB41-428C00C32FE6}" presName="conn" presStyleLbl="parChTrans1D2" presStyleIdx="0" presStyleCnt="1"/>
      <dgm:spPr/>
    </dgm:pt>
    <dgm:pt modelId="{AD6A2DA6-A925-46D5-970F-5D7F2207F86A}" type="pres">
      <dgm:prSet presAssocID="{44CBFE22-5FD9-44C5-AB41-428C00C32FE6}" presName="extraNode" presStyleLbl="node1" presStyleIdx="0" presStyleCnt="7"/>
      <dgm:spPr/>
    </dgm:pt>
    <dgm:pt modelId="{3936AB99-965F-4A89-8BED-42E5B4C667A8}" type="pres">
      <dgm:prSet presAssocID="{44CBFE22-5FD9-44C5-AB41-428C00C32FE6}" presName="dstNode" presStyleLbl="node1" presStyleIdx="0" presStyleCnt="7"/>
      <dgm:spPr/>
    </dgm:pt>
    <dgm:pt modelId="{BB1041C8-E41C-411F-8D82-8AE97552BA4F}" type="pres">
      <dgm:prSet presAssocID="{58055895-14FE-43A5-88AB-C2752C279771}" presName="text_1" presStyleLbl="node1" presStyleIdx="0" presStyleCnt="7">
        <dgm:presLayoutVars>
          <dgm:bulletEnabled val="1"/>
        </dgm:presLayoutVars>
      </dgm:prSet>
      <dgm:spPr/>
    </dgm:pt>
    <dgm:pt modelId="{F2431399-2EF2-43CB-8573-6F68EABB2C41}" type="pres">
      <dgm:prSet presAssocID="{58055895-14FE-43A5-88AB-C2752C279771}" presName="accent_1" presStyleCnt="0"/>
      <dgm:spPr/>
    </dgm:pt>
    <dgm:pt modelId="{B86FDA8D-D2ED-4389-BC36-8BD7D1C7A2FB}" type="pres">
      <dgm:prSet presAssocID="{58055895-14FE-43A5-88AB-C2752C279771}" presName="accentRepeatNode" presStyleLbl="solidFgAcc1" presStyleIdx="0" presStyleCnt="7"/>
      <dgm:spPr>
        <a:blipFill rotWithShape="0">
          <a:blip xmlns:r="http://schemas.openxmlformats.org/officeDocument/2006/relationships" r:embed="rId1"/>
          <a:stretch>
            <a:fillRect/>
          </a:stretch>
        </a:blipFill>
      </dgm:spPr>
    </dgm:pt>
    <dgm:pt modelId="{EFC12483-EF7C-40B3-B6A6-3A15E63B979C}" type="pres">
      <dgm:prSet presAssocID="{7F37CCC2-0F1D-48CB-9DD2-2932FEC5A0F7}" presName="text_2" presStyleLbl="node1" presStyleIdx="1" presStyleCnt="7">
        <dgm:presLayoutVars>
          <dgm:bulletEnabled val="1"/>
        </dgm:presLayoutVars>
      </dgm:prSet>
      <dgm:spPr/>
    </dgm:pt>
    <dgm:pt modelId="{E4BFE90F-77E5-41A4-8250-40BD05991CBC}" type="pres">
      <dgm:prSet presAssocID="{7F37CCC2-0F1D-48CB-9DD2-2932FEC5A0F7}" presName="accent_2" presStyleCnt="0"/>
      <dgm:spPr/>
    </dgm:pt>
    <dgm:pt modelId="{046E3B06-14DC-45B5-AFDB-96944FA1F61F}" type="pres">
      <dgm:prSet presAssocID="{7F37CCC2-0F1D-48CB-9DD2-2932FEC5A0F7}" presName="accentRepeatNode" presStyleLbl="solidFgAcc1" presStyleIdx="1" presStyleCnt="7"/>
      <dgm:spPr>
        <a:blipFill rotWithShape="0">
          <a:blip xmlns:r="http://schemas.openxmlformats.org/officeDocument/2006/relationships" r:embed="rId2"/>
          <a:stretch>
            <a:fillRect/>
          </a:stretch>
        </a:blipFill>
      </dgm:spPr>
    </dgm:pt>
    <dgm:pt modelId="{CD267CB6-193E-428F-8D7D-D8086DF38268}" type="pres">
      <dgm:prSet presAssocID="{1525FF6E-BEA1-45B8-BC75-CA04F2D2417A}" presName="text_3" presStyleLbl="node1" presStyleIdx="2" presStyleCnt="7">
        <dgm:presLayoutVars>
          <dgm:bulletEnabled val="1"/>
        </dgm:presLayoutVars>
      </dgm:prSet>
      <dgm:spPr/>
    </dgm:pt>
    <dgm:pt modelId="{679F6A30-440A-4C7A-A418-2D6A674344B2}" type="pres">
      <dgm:prSet presAssocID="{1525FF6E-BEA1-45B8-BC75-CA04F2D2417A}" presName="accent_3" presStyleCnt="0"/>
      <dgm:spPr/>
    </dgm:pt>
    <dgm:pt modelId="{6230B3E6-AD70-4D55-9560-51D967401B5F}" type="pres">
      <dgm:prSet presAssocID="{1525FF6E-BEA1-45B8-BC75-CA04F2D2417A}" presName="accentRepeatNode" presStyleLbl="solidFgAcc1" presStyleIdx="2" presStyleCnt="7"/>
      <dgm:spPr>
        <a:blipFill rotWithShape="0">
          <a:blip xmlns:r="http://schemas.openxmlformats.org/officeDocument/2006/relationships" r:embed="rId3"/>
          <a:stretch>
            <a:fillRect/>
          </a:stretch>
        </a:blipFill>
      </dgm:spPr>
    </dgm:pt>
    <dgm:pt modelId="{A57AB1CF-6A46-4C33-BEC5-C69E5DE8982A}" type="pres">
      <dgm:prSet presAssocID="{8F647289-D30E-498A-993C-9FA00F4206E4}" presName="text_4" presStyleLbl="node1" presStyleIdx="3" presStyleCnt="7" custLinFactNeighborX="-459">
        <dgm:presLayoutVars>
          <dgm:bulletEnabled val="1"/>
        </dgm:presLayoutVars>
      </dgm:prSet>
      <dgm:spPr/>
    </dgm:pt>
    <dgm:pt modelId="{F65E7CBA-4A6C-48CA-8FA5-F50DEC40889A}" type="pres">
      <dgm:prSet presAssocID="{8F647289-D30E-498A-993C-9FA00F4206E4}" presName="accent_4" presStyleCnt="0"/>
      <dgm:spPr/>
    </dgm:pt>
    <dgm:pt modelId="{F822ACA8-5A6D-454C-91B5-9416EDDBC763}" type="pres">
      <dgm:prSet presAssocID="{8F647289-D30E-498A-993C-9FA00F4206E4}" presName="accentRepeatNode" presStyleLbl="solidFgAcc1" presStyleIdx="3" presStyleCnt="7"/>
      <dgm:spPr>
        <a:blipFill rotWithShape="0">
          <a:blip xmlns:r="http://schemas.openxmlformats.org/officeDocument/2006/relationships" r:embed="rId4"/>
          <a:stretch>
            <a:fillRect/>
          </a:stretch>
        </a:blipFill>
      </dgm:spPr>
    </dgm:pt>
    <dgm:pt modelId="{A6EAE456-90DC-481E-A4A0-34C820F3BE8E}" type="pres">
      <dgm:prSet presAssocID="{BD9546E3-EAB4-48C6-AFCE-7C39769E6F8A}" presName="text_5" presStyleLbl="node1" presStyleIdx="4" presStyleCnt="7">
        <dgm:presLayoutVars>
          <dgm:bulletEnabled val="1"/>
        </dgm:presLayoutVars>
      </dgm:prSet>
      <dgm:spPr/>
    </dgm:pt>
    <dgm:pt modelId="{F3160900-0C98-4C50-922F-9AE41C26503E}" type="pres">
      <dgm:prSet presAssocID="{BD9546E3-EAB4-48C6-AFCE-7C39769E6F8A}" presName="accent_5" presStyleCnt="0"/>
      <dgm:spPr/>
    </dgm:pt>
    <dgm:pt modelId="{1939C170-7A90-43E1-82C4-04931C394851}" type="pres">
      <dgm:prSet presAssocID="{BD9546E3-EAB4-48C6-AFCE-7C39769E6F8A}" presName="accentRepeatNode" presStyleLbl="solidFgAcc1" presStyleIdx="4" presStyleCnt="7"/>
      <dgm:spPr>
        <a:blipFill rotWithShape="0">
          <a:blip xmlns:r="http://schemas.openxmlformats.org/officeDocument/2006/relationships" r:embed="rId5"/>
          <a:stretch>
            <a:fillRect/>
          </a:stretch>
        </a:blipFill>
      </dgm:spPr>
    </dgm:pt>
    <dgm:pt modelId="{7279770A-A0C9-4893-8422-C179F0EF9EA7}" type="pres">
      <dgm:prSet presAssocID="{EA9B2A1F-BF13-47B8-8B7E-4597CC42D455}" presName="text_6" presStyleLbl="node1" presStyleIdx="5" presStyleCnt="7">
        <dgm:presLayoutVars>
          <dgm:bulletEnabled val="1"/>
        </dgm:presLayoutVars>
      </dgm:prSet>
      <dgm:spPr/>
    </dgm:pt>
    <dgm:pt modelId="{24DBA9A6-6E6F-4941-B20D-191D5D43F96D}" type="pres">
      <dgm:prSet presAssocID="{EA9B2A1F-BF13-47B8-8B7E-4597CC42D455}" presName="accent_6" presStyleCnt="0"/>
      <dgm:spPr/>
    </dgm:pt>
    <dgm:pt modelId="{7E82E689-C441-4EC0-9E46-DDD15F089CEE}" type="pres">
      <dgm:prSet presAssocID="{EA9B2A1F-BF13-47B8-8B7E-4597CC42D455}" presName="accentRepeatNode" presStyleLbl="solidFgAcc1" presStyleIdx="5" presStyleCnt="7"/>
      <dgm:spPr>
        <a:blipFill rotWithShape="0">
          <a:blip xmlns:r="http://schemas.openxmlformats.org/officeDocument/2006/relationships" r:embed="rId6"/>
          <a:stretch>
            <a:fillRect/>
          </a:stretch>
        </a:blipFill>
      </dgm:spPr>
    </dgm:pt>
    <dgm:pt modelId="{65AC417D-E461-4784-A681-3C02DCA0C83A}" type="pres">
      <dgm:prSet presAssocID="{027C8001-1C5A-41BF-8E99-2F79F28CB449}" presName="text_7" presStyleLbl="node1" presStyleIdx="6" presStyleCnt="7">
        <dgm:presLayoutVars>
          <dgm:bulletEnabled val="1"/>
        </dgm:presLayoutVars>
      </dgm:prSet>
      <dgm:spPr/>
    </dgm:pt>
    <dgm:pt modelId="{305C83E5-7AAC-4A83-AF49-D9271994918E}" type="pres">
      <dgm:prSet presAssocID="{027C8001-1C5A-41BF-8E99-2F79F28CB449}" presName="accent_7" presStyleCnt="0"/>
      <dgm:spPr/>
    </dgm:pt>
    <dgm:pt modelId="{C1BB24AC-2AAB-42DA-A2B5-71BB93DF295B}" type="pres">
      <dgm:prSet presAssocID="{027C8001-1C5A-41BF-8E99-2F79F28CB449}" presName="accentRepeatNode" presStyleLbl="solidFgAcc1" presStyleIdx="6" presStyleCnt="7"/>
      <dgm:spPr>
        <a:blipFill rotWithShape="0">
          <a:blip xmlns:r="http://schemas.openxmlformats.org/officeDocument/2006/relationships" r:embed="rId7"/>
          <a:stretch>
            <a:fillRect/>
          </a:stretch>
        </a:blipFill>
      </dgm:spPr>
    </dgm:pt>
  </dgm:ptLst>
  <dgm:cxnLst>
    <dgm:cxn modelId="{425AED0D-476E-42E9-B0D1-418A092147F9}" srcId="{44CBFE22-5FD9-44C5-AB41-428C00C32FE6}" destId="{7F37CCC2-0F1D-48CB-9DD2-2932FEC5A0F7}" srcOrd="1" destOrd="0" parTransId="{90EC2062-FFD4-4C3F-B2A2-7514C6DB545D}" sibTransId="{DDA4DE9A-C199-4566-9160-3B3A859FA228}"/>
    <dgm:cxn modelId="{D7207710-950C-4B9B-86A3-6E929A1C0B34}" type="presOf" srcId="{1525FF6E-BEA1-45B8-BC75-CA04F2D2417A}" destId="{CD267CB6-193E-428F-8D7D-D8086DF38268}" srcOrd="0" destOrd="0" presId="urn:microsoft.com/office/officeart/2008/layout/VerticalCurvedList"/>
    <dgm:cxn modelId="{0C8DFF21-FDEA-459E-94C3-B5D2EFA6C9F1}" type="presOf" srcId="{8F647289-D30E-498A-993C-9FA00F4206E4}" destId="{A57AB1CF-6A46-4C33-BEC5-C69E5DE8982A}" srcOrd="0" destOrd="0" presId="urn:microsoft.com/office/officeart/2008/layout/VerticalCurvedList"/>
    <dgm:cxn modelId="{8CDC732A-6040-44C8-936E-31773AC4E3A5}" type="presOf" srcId="{EA9B2A1F-BF13-47B8-8B7E-4597CC42D455}" destId="{7279770A-A0C9-4893-8422-C179F0EF9EA7}" srcOrd="0" destOrd="0" presId="urn:microsoft.com/office/officeart/2008/layout/VerticalCurvedList"/>
    <dgm:cxn modelId="{99A66642-F2FA-49BB-8A67-A8120385E49C}" srcId="{44CBFE22-5FD9-44C5-AB41-428C00C32FE6}" destId="{EA9B2A1F-BF13-47B8-8B7E-4597CC42D455}" srcOrd="5" destOrd="0" parTransId="{8BE79CE7-FE90-46E4-A173-094D53BE89B4}" sibTransId="{7DF3950E-1144-4EBF-838A-9EF625EE9D53}"/>
    <dgm:cxn modelId="{68A35F63-9316-4D30-95CB-4EBAAA7F823D}" type="presOf" srcId="{58055895-14FE-43A5-88AB-C2752C279771}" destId="{BB1041C8-E41C-411F-8D82-8AE97552BA4F}" srcOrd="0" destOrd="0" presId="urn:microsoft.com/office/officeart/2008/layout/VerticalCurvedList"/>
    <dgm:cxn modelId="{56A87F4E-9CB0-4238-B9FA-A25D2BB01A9A}" type="presOf" srcId="{027C8001-1C5A-41BF-8E99-2F79F28CB449}" destId="{65AC417D-E461-4784-A681-3C02DCA0C83A}" srcOrd="0" destOrd="0" presId="urn:microsoft.com/office/officeart/2008/layout/VerticalCurvedList"/>
    <dgm:cxn modelId="{820A3D7A-B0F1-4299-AB86-3881E4B6B223}" type="presOf" srcId="{44CBFE22-5FD9-44C5-AB41-428C00C32FE6}" destId="{C282FF62-5467-438B-BD91-968F19248F23}" srcOrd="0" destOrd="0" presId="urn:microsoft.com/office/officeart/2008/layout/VerticalCurvedList"/>
    <dgm:cxn modelId="{19CF457B-252B-40CA-807E-2422E14EEF04}" type="presOf" srcId="{BD9546E3-EAB4-48C6-AFCE-7C39769E6F8A}" destId="{A6EAE456-90DC-481E-A4A0-34C820F3BE8E}" srcOrd="0" destOrd="0" presId="urn:microsoft.com/office/officeart/2008/layout/VerticalCurvedList"/>
    <dgm:cxn modelId="{033AB87E-00F0-438A-A3B4-88227E4B82A2}" srcId="{44CBFE22-5FD9-44C5-AB41-428C00C32FE6}" destId="{027C8001-1C5A-41BF-8E99-2F79F28CB449}" srcOrd="6" destOrd="0" parTransId="{769D5736-0DE8-446B-B4F9-09B5B646A04D}" sibTransId="{8ECF64F0-AD5B-4890-9A54-627549BE2157}"/>
    <dgm:cxn modelId="{FDF1A989-BC0B-4C70-B167-F56D082FCA20}" srcId="{44CBFE22-5FD9-44C5-AB41-428C00C32FE6}" destId="{1525FF6E-BEA1-45B8-BC75-CA04F2D2417A}" srcOrd="2" destOrd="0" parTransId="{2E9E368B-0F69-4964-BA41-BB83E45DF11B}" sibTransId="{5BF45B81-3A12-4DDF-A5C6-F889647E69F4}"/>
    <dgm:cxn modelId="{1E957F8B-BCEE-4E78-B187-AA37692241F2}" srcId="{44CBFE22-5FD9-44C5-AB41-428C00C32FE6}" destId="{58055895-14FE-43A5-88AB-C2752C279771}" srcOrd="0" destOrd="0" parTransId="{459C6D2F-5580-47C7-9FDC-73B1DB7D5506}" sibTransId="{71A2492B-4097-4A50-A1D9-C74467CCFA27}"/>
    <dgm:cxn modelId="{D85F8C91-95C0-4027-81F9-9945493E6C48}" srcId="{44CBFE22-5FD9-44C5-AB41-428C00C32FE6}" destId="{BD9546E3-EAB4-48C6-AFCE-7C39769E6F8A}" srcOrd="4" destOrd="0" parTransId="{C418FD02-0C30-4A7D-9066-5D6CAA81C286}" sibTransId="{EDC6B953-A2B4-4816-9EC4-AB45CE87F0DD}"/>
    <dgm:cxn modelId="{B63B2DA6-D782-47DA-B925-F647597B3ED2}" type="presOf" srcId="{71A2492B-4097-4A50-A1D9-C74467CCFA27}" destId="{EA21560F-FC48-4F86-9005-8EE321A16CE2}" srcOrd="0" destOrd="0" presId="urn:microsoft.com/office/officeart/2008/layout/VerticalCurvedList"/>
    <dgm:cxn modelId="{FC12DFB1-7361-4907-A89B-48EDC6E2DD9A}" type="presOf" srcId="{7F37CCC2-0F1D-48CB-9DD2-2932FEC5A0F7}" destId="{EFC12483-EF7C-40B3-B6A6-3A15E63B979C}" srcOrd="0" destOrd="0" presId="urn:microsoft.com/office/officeart/2008/layout/VerticalCurvedList"/>
    <dgm:cxn modelId="{E1F435D5-4D20-4FF6-8BEC-513484586149}" srcId="{44CBFE22-5FD9-44C5-AB41-428C00C32FE6}" destId="{8F647289-D30E-498A-993C-9FA00F4206E4}" srcOrd="3" destOrd="0" parTransId="{51D5805B-0DDF-4A6A-99F2-BD0A9B40AAFB}" sibTransId="{37928DEB-FE76-47AD-B0DA-91038B3E65A6}"/>
    <dgm:cxn modelId="{1E2DF86C-5C72-4474-A93E-6D9725841409}" type="presParOf" srcId="{C282FF62-5467-438B-BD91-968F19248F23}" destId="{84103CEA-D07F-4ED2-97C7-ABDE325A0708}" srcOrd="0" destOrd="0" presId="urn:microsoft.com/office/officeart/2008/layout/VerticalCurvedList"/>
    <dgm:cxn modelId="{4363E6A6-ECA0-4600-A812-D9DD9E2ABA15}" type="presParOf" srcId="{84103CEA-D07F-4ED2-97C7-ABDE325A0708}" destId="{AD466BC9-01E9-4FEC-9077-BF78DE4FDBE0}" srcOrd="0" destOrd="0" presId="urn:microsoft.com/office/officeart/2008/layout/VerticalCurvedList"/>
    <dgm:cxn modelId="{60077372-A60C-43CD-92D8-7760FA00440D}" type="presParOf" srcId="{AD466BC9-01E9-4FEC-9077-BF78DE4FDBE0}" destId="{E653960B-F3D1-4A4E-8D3A-123E1C5C5352}" srcOrd="0" destOrd="0" presId="urn:microsoft.com/office/officeart/2008/layout/VerticalCurvedList"/>
    <dgm:cxn modelId="{5E548B5A-9D43-4F29-97EB-1F6EA06265D3}" type="presParOf" srcId="{AD466BC9-01E9-4FEC-9077-BF78DE4FDBE0}" destId="{EA21560F-FC48-4F86-9005-8EE321A16CE2}" srcOrd="1" destOrd="0" presId="urn:microsoft.com/office/officeart/2008/layout/VerticalCurvedList"/>
    <dgm:cxn modelId="{5FCB51E1-CCF6-4981-BAEE-F92D165B9F52}" type="presParOf" srcId="{AD466BC9-01E9-4FEC-9077-BF78DE4FDBE0}" destId="{AD6A2DA6-A925-46D5-970F-5D7F2207F86A}" srcOrd="2" destOrd="0" presId="urn:microsoft.com/office/officeart/2008/layout/VerticalCurvedList"/>
    <dgm:cxn modelId="{F216BE4F-503A-45A0-893E-43EC2802AD24}" type="presParOf" srcId="{AD466BC9-01E9-4FEC-9077-BF78DE4FDBE0}" destId="{3936AB99-965F-4A89-8BED-42E5B4C667A8}" srcOrd="3" destOrd="0" presId="urn:microsoft.com/office/officeart/2008/layout/VerticalCurvedList"/>
    <dgm:cxn modelId="{651A6686-28A9-49B6-9B05-7A11D89AA9C9}" type="presParOf" srcId="{84103CEA-D07F-4ED2-97C7-ABDE325A0708}" destId="{BB1041C8-E41C-411F-8D82-8AE97552BA4F}" srcOrd="1" destOrd="0" presId="urn:microsoft.com/office/officeart/2008/layout/VerticalCurvedList"/>
    <dgm:cxn modelId="{C95F037D-67C9-41F5-8728-29EC26C65772}" type="presParOf" srcId="{84103CEA-D07F-4ED2-97C7-ABDE325A0708}" destId="{F2431399-2EF2-43CB-8573-6F68EABB2C41}" srcOrd="2" destOrd="0" presId="urn:microsoft.com/office/officeart/2008/layout/VerticalCurvedList"/>
    <dgm:cxn modelId="{5B350AF9-4F88-4FED-952D-58A6BE516237}" type="presParOf" srcId="{F2431399-2EF2-43CB-8573-6F68EABB2C41}" destId="{B86FDA8D-D2ED-4389-BC36-8BD7D1C7A2FB}" srcOrd="0" destOrd="0" presId="urn:microsoft.com/office/officeart/2008/layout/VerticalCurvedList"/>
    <dgm:cxn modelId="{B5369DB5-54E2-4A17-92C5-57E182BCA727}" type="presParOf" srcId="{84103CEA-D07F-4ED2-97C7-ABDE325A0708}" destId="{EFC12483-EF7C-40B3-B6A6-3A15E63B979C}" srcOrd="3" destOrd="0" presId="urn:microsoft.com/office/officeart/2008/layout/VerticalCurvedList"/>
    <dgm:cxn modelId="{D681AC6F-166F-4339-BF05-6D19E4C07B91}" type="presParOf" srcId="{84103CEA-D07F-4ED2-97C7-ABDE325A0708}" destId="{E4BFE90F-77E5-41A4-8250-40BD05991CBC}" srcOrd="4" destOrd="0" presId="urn:microsoft.com/office/officeart/2008/layout/VerticalCurvedList"/>
    <dgm:cxn modelId="{08A51190-C635-40EC-9534-D42367AAA0E9}" type="presParOf" srcId="{E4BFE90F-77E5-41A4-8250-40BD05991CBC}" destId="{046E3B06-14DC-45B5-AFDB-96944FA1F61F}" srcOrd="0" destOrd="0" presId="urn:microsoft.com/office/officeart/2008/layout/VerticalCurvedList"/>
    <dgm:cxn modelId="{36DFA10B-968C-4058-B549-E445058C4D77}" type="presParOf" srcId="{84103CEA-D07F-4ED2-97C7-ABDE325A0708}" destId="{CD267CB6-193E-428F-8D7D-D8086DF38268}" srcOrd="5" destOrd="0" presId="urn:microsoft.com/office/officeart/2008/layout/VerticalCurvedList"/>
    <dgm:cxn modelId="{87CD96E7-039E-4780-8DB7-2AD47928B36D}" type="presParOf" srcId="{84103CEA-D07F-4ED2-97C7-ABDE325A0708}" destId="{679F6A30-440A-4C7A-A418-2D6A674344B2}" srcOrd="6" destOrd="0" presId="urn:microsoft.com/office/officeart/2008/layout/VerticalCurvedList"/>
    <dgm:cxn modelId="{67A78E39-2B6B-422F-B8B0-0D10C0B0B989}" type="presParOf" srcId="{679F6A30-440A-4C7A-A418-2D6A674344B2}" destId="{6230B3E6-AD70-4D55-9560-51D967401B5F}" srcOrd="0" destOrd="0" presId="urn:microsoft.com/office/officeart/2008/layout/VerticalCurvedList"/>
    <dgm:cxn modelId="{B5CC9281-F2C7-4B02-8836-5508F1FF6F49}" type="presParOf" srcId="{84103CEA-D07F-4ED2-97C7-ABDE325A0708}" destId="{A57AB1CF-6A46-4C33-BEC5-C69E5DE8982A}" srcOrd="7" destOrd="0" presId="urn:microsoft.com/office/officeart/2008/layout/VerticalCurvedList"/>
    <dgm:cxn modelId="{6BB1E896-5C56-46C7-8486-CF372162FA9A}" type="presParOf" srcId="{84103CEA-D07F-4ED2-97C7-ABDE325A0708}" destId="{F65E7CBA-4A6C-48CA-8FA5-F50DEC40889A}" srcOrd="8" destOrd="0" presId="urn:microsoft.com/office/officeart/2008/layout/VerticalCurvedList"/>
    <dgm:cxn modelId="{D147910B-853F-4E63-B53D-EEC66E998EA3}" type="presParOf" srcId="{F65E7CBA-4A6C-48CA-8FA5-F50DEC40889A}" destId="{F822ACA8-5A6D-454C-91B5-9416EDDBC763}" srcOrd="0" destOrd="0" presId="urn:microsoft.com/office/officeart/2008/layout/VerticalCurvedList"/>
    <dgm:cxn modelId="{5057B433-4058-45C9-9F69-5F1368C867E1}" type="presParOf" srcId="{84103CEA-D07F-4ED2-97C7-ABDE325A0708}" destId="{A6EAE456-90DC-481E-A4A0-34C820F3BE8E}" srcOrd="9" destOrd="0" presId="urn:microsoft.com/office/officeart/2008/layout/VerticalCurvedList"/>
    <dgm:cxn modelId="{D6191142-DEB3-494A-9D54-9D074711ABD0}" type="presParOf" srcId="{84103CEA-D07F-4ED2-97C7-ABDE325A0708}" destId="{F3160900-0C98-4C50-922F-9AE41C26503E}" srcOrd="10" destOrd="0" presId="urn:microsoft.com/office/officeart/2008/layout/VerticalCurvedList"/>
    <dgm:cxn modelId="{2F0D4C1A-26DE-4701-8ED5-1C5C1C578F9E}" type="presParOf" srcId="{F3160900-0C98-4C50-922F-9AE41C26503E}" destId="{1939C170-7A90-43E1-82C4-04931C394851}" srcOrd="0" destOrd="0" presId="urn:microsoft.com/office/officeart/2008/layout/VerticalCurvedList"/>
    <dgm:cxn modelId="{FF1A1EF5-5799-4684-A2A5-DA6694FB1009}" type="presParOf" srcId="{84103CEA-D07F-4ED2-97C7-ABDE325A0708}" destId="{7279770A-A0C9-4893-8422-C179F0EF9EA7}" srcOrd="11" destOrd="0" presId="urn:microsoft.com/office/officeart/2008/layout/VerticalCurvedList"/>
    <dgm:cxn modelId="{5BD9BC1B-B0AA-4DFA-A6B0-692BE99D3AFE}" type="presParOf" srcId="{84103CEA-D07F-4ED2-97C7-ABDE325A0708}" destId="{24DBA9A6-6E6F-4941-B20D-191D5D43F96D}" srcOrd="12" destOrd="0" presId="urn:microsoft.com/office/officeart/2008/layout/VerticalCurvedList"/>
    <dgm:cxn modelId="{748B2C14-CDC6-4D13-9E1C-2B3CDCC44025}" type="presParOf" srcId="{24DBA9A6-6E6F-4941-B20D-191D5D43F96D}" destId="{7E82E689-C441-4EC0-9E46-DDD15F089CEE}" srcOrd="0" destOrd="0" presId="urn:microsoft.com/office/officeart/2008/layout/VerticalCurvedList"/>
    <dgm:cxn modelId="{0F4E5888-03CB-4559-99C8-E16EB93C027F}" type="presParOf" srcId="{84103CEA-D07F-4ED2-97C7-ABDE325A0708}" destId="{65AC417D-E461-4784-A681-3C02DCA0C83A}" srcOrd="13" destOrd="0" presId="urn:microsoft.com/office/officeart/2008/layout/VerticalCurvedList"/>
    <dgm:cxn modelId="{739242AC-63BF-4870-B33C-D4CDE5167EF7}" type="presParOf" srcId="{84103CEA-D07F-4ED2-97C7-ABDE325A0708}" destId="{305C83E5-7AAC-4A83-AF49-D9271994918E}" srcOrd="14" destOrd="0" presId="urn:microsoft.com/office/officeart/2008/layout/VerticalCurvedList"/>
    <dgm:cxn modelId="{CF7259CB-3CFA-4ED5-97EB-72E240A40E53}" type="presParOf" srcId="{305C83E5-7AAC-4A83-AF49-D9271994918E}" destId="{C1BB24AC-2AAB-42DA-A2B5-71BB93DF295B}" srcOrd="0" destOrd="0" presId="urn:microsoft.com/office/officeart/2008/layout/VerticalCurv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BFE22-5FD9-44C5-AB41-428C00C32FE6}"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8055895-14FE-43A5-88AB-C2752C279771}">
      <dgm:prSet phldrT="[Text]"/>
      <dgm:spPr/>
      <dgm:t>
        <a:bodyPr/>
        <a:lstStyle/>
        <a:p>
          <a:r>
            <a:rPr lang="en-US"/>
            <a:t>Civic Center</a:t>
          </a:r>
        </a:p>
      </dgm:t>
    </dgm:pt>
    <dgm:pt modelId="{459C6D2F-5580-47C7-9FDC-73B1DB7D5506}" type="parTrans" cxnId="{1E957F8B-BCEE-4E78-B187-AA37692241F2}">
      <dgm:prSet/>
      <dgm:spPr/>
      <dgm:t>
        <a:bodyPr/>
        <a:lstStyle/>
        <a:p>
          <a:endParaRPr lang="en-US"/>
        </a:p>
      </dgm:t>
    </dgm:pt>
    <dgm:pt modelId="{71A2492B-4097-4A50-A1D9-C74467CCFA27}" type="sibTrans" cxnId="{1E957F8B-BCEE-4E78-B187-AA37692241F2}">
      <dgm:prSet/>
      <dgm:spPr/>
      <dgm:t>
        <a:bodyPr/>
        <a:lstStyle/>
        <a:p>
          <a:endParaRPr lang="en-US"/>
        </a:p>
      </dgm:t>
    </dgm:pt>
    <dgm:pt modelId="{7F37CCC2-0F1D-48CB-9DD2-2932FEC5A0F7}">
      <dgm:prSet phldrT="[Text]"/>
      <dgm:spPr/>
      <dgm:t>
        <a:bodyPr/>
        <a:lstStyle/>
        <a:p>
          <a:r>
            <a:rPr lang="en-US"/>
            <a:t>I&amp;D Water</a:t>
          </a:r>
        </a:p>
      </dgm:t>
    </dgm:pt>
    <dgm:pt modelId="{90EC2062-FFD4-4C3F-B2A2-7514C6DB545D}" type="parTrans" cxnId="{425AED0D-476E-42E9-B0D1-418A092147F9}">
      <dgm:prSet/>
      <dgm:spPr/>
      <dgm:t>
        <a:bodyPr/>
        <a:lstStyle/>
        <a:p>
          <a:endParaRPr lang="en-US"/>
        </a:p>
      </dgm:t>
    </dgm:pt>
    <dgm:pt modelId="{DDA4DE9A-C199-4566-9160-3B3A859FA228}" type="sibTrans" cxnId="{425AED0D-476E-42E9-B0D1-418A092147F9}">
      <dgm:prSet/>
      <dgm:spPr/>
      <dgm:t>
        <a:bodyPr/>
        <a:lstStyle/>
        <a:p>
          <a:endParaRPr lang="en-US"/>
        </a:p>
      </dgm:t>
    </dgm:pt>
    <dgm:pt modelId="{1525FF6E-BEA1-45B8-BC75-CA04F2D2417A}">
      <dgm:prSet phldrT="[Text]"/>
      <dgm:spPr/>
      <dgm:t>
        <a:bodyPr/>
        <a:lstStyle/>
        <a:p>
          <a:r>
            <a:rPr lang="en-US"/>
            <a:t>Parking Services</a:t>
          </a:r>
        </a:p>
      </dgm:t>
    </dgm:pt>
    <dgm:pt modelId="{2E9E368B-0F69-4964-BA41-BB83E45DF11B}" type="parTrans" cxnId="{FDF1A989-BC0B-4C70-B167-F56D082FCA20}">
      <dgm:prSet/>
      <dgm:spPr/>
      <dgm:t>
        <a:bodyPr/>
        <a:lstStyle/>
        <a:p>
          <a:endParaRPr lang="en-US"/>
        </a:p>
      </dgm:t>
    </dgm:pt>
    <dgm:pt modelId="{5BF45B81-3A12-4DDF-A5C6-F889647E69F4}" type="sibTrans" cxnId="{FDF1A989-BC0B-4C70-B167-F56D082FCA20}">
      <dgm:prSet/>
      <dgm:spPr/>
      <dgm:t>
        <a:bodyPr/>
        <a:lstStyle/>
        <a:p>
          <a:endParaRPr lang="en-US"/>
        </a:p>
      </dgm:t>
    </dgm:pt>
    <dgm:pt modelId="{8F647289-D30E-498A-993C-9FA00F4206E4}">
      <dgm:prSet phldrT="[Text]"/>
      <dgm:spPr/>
      <dgm:t>
        <a:bodyPr/>
        <a:lstStyle/>
        <a:p>
          <a:r>
            <a:rPr lang="en-US"/>
            <a:t>Sanitation</a:t>
          </a:r>
        </a:p>
      </dgm:t>
    </dgm:pt>
    <dgm:pt modelId="{51D5805B-0DDF-4A6A-99F2-BD0A9B40AAFB}" type="parTrans" cxnId="{E1F435D5-4D20-4FF6-8BEC-513484586149}">
      <dgm:prSet/>
      <dgm:spPr/>
      <dgm:t>
        <a:bodyPr/>
        <a:lstStyle/>
        <a:p>
          <a:endParaRPr lang="en-US"/>
        </a:p>
      </dgm:t>
    </dgm:pt>
    <dgm:pt modelId="{37928DEB-FE76-47AD-B0DA-91038B3E65A6}" type="sibTrans" cxnId="{E1F435D5-4D20-4FF6-8BEC-513484586149}">
      <dgm:prSet/>
      <dgm:spPr/>
      <dgm:t>
        <a:bodyPr/>
        <a:lstStyle/>
        <a:p>
          <a:endParaRPr lang="en-US"/>
        </a:p>
      </dgm:t>
    </dgm:pt>
    <dgm:pt modelId="{BD9546E3-EAB4-48C6-AFCE-7C39769E6F8A}">
      <dgm:prSet phldrT="[Text]"/>
      <dgm:spPr/>
      <dgm:t>
        <a:bodyPr/>
        <a:lstStyle/>
        <a:p>
          <a:r>
            <a:rPr lang="en-US"/>
            <a:t>Water &amp; Sewer</a:t>
          </a:r>
        </a:p>
      </dgm:t>
    </dgm:pt>
    <dgm:pt modelId="{C418FD02-0C30-4A7D-9066-5D6CAA81C286}" type="parTrans" cxnId="{D85F8C91-95C0-4027-81F9-9945493E6C48}">
      <dgm:prSet/>
      <dgm:spPr/>
      <dgm:t>
        <a:bodyPr/>
        <a:lstStyle/>
        <a:p>
          <a:endParaRPr lang="en-US"/>
        </a:p>
      </dgm:t>
    </dgm:pt>
    <dgm:pt modelId="{EDC6B953-A2B4-4816-9EC4-AB45CE87F0DD}" type="sibTrans" cxnId="{D85F8C91-95C0-4027-81F9-9945493E6C48}">
      <dgm:prSet/>
      <dgm:spPr/>
      <dgm:t>
        <a:bodyPr/>
        <a:lstStyle/>
        <a:p>
          <a:endParaRPr lang="en-US"/>
        </a:p>
      </dgm:t>
    </dgm:pt>
    <dgm:pt modelId="{C282FF62-5467-438B-BD91-968F19248F23}" type="pres">
      <dgm:prSet presAssocID="{44CBFE22-5FD9-44C5-AB41-428C00C32FE6}" presName="Name0" presStyleCnt="0">
        <dgm:presLayoutVars>
          <dgm:chMax val="7"/>
          <dgm:chPref val="7"/>
          <dgm:dir/>
        </dgm:presLayoutVars>
      </dgm:prSet>
      <dgm:spPr/>
    </dgm:pt>
    <dgm:pt modelId="{84103CEA-D07F-4ED2-97C7-ABDE325A0708}" type="pres">
      <dgm:prSet presAssocID="{44CBFE22-5FD9-44C5-AB41-428C00C32FE6}" presName="Name1" presStyleCnt="0"/>
      <dgm:spPr/>
    </dgm:pt>
    <dgm:pt modelId="{AD466BC9-01E9-4FEC-9077-BF78DE4FDBE0}" type="pres">
      <dgm:prSet presAssocID="{44CBFE22-5FD9-44C5-AB41-428C00C32FE6}" presName="cycle" presStyleCnt="0"/>
      <dgm:spPr/>
    </dgm:pt>
    <dgm:pt modelId="{E653960B-F3D1-4A4E-8D3A-123E1C5C5352}" type="pres">
      <dgm:prSet presAssocID="{44CBFE22-5FD9-44C5-AB41-428C00C32FE6}" presName="srcNode" presStyleLbl="node1" presStyleIdx="0" presStyleCnt="5"/>
      <dgm:spPr/>
    </dgm:pt>
    <dgm:pt modelId="{EA21560F-FC48-4F86-9005-8EE321A16CE2}" type="pres">
      <dgm:prSet presAssocID="{44CBFE22-5FD9-44C5-AB41-428C00C32FE6}" presName="conn" presStyleLbl="parChTrans1D2" presStyleIdx="0" presStyleCnt="1"/>
      <dgm:spPr/>
    </dgm:pt>
    <dgm:pt modelId="{AD6A2DA6-A925-46D5-970F-5D7F2207F86A}" type="pres">
      <dgm:prSet presAssocID="{44CBFE22-5FD9-44C5-AB41-428C00C32FE6}" presName="extraNode" presStyleLbl="node1" presStyleIdx="0" presStyleCnt="5"/>
      <dgm:spPr/>
    </dgm:pt>
    <dgm:pt modelId="{3936AB99-965F-4A89-8BED-42E5B4C667A8}" type="pres">
      <dgm:prSet presAssocID="{44CBFE22-5FD9-44C5-AB41-428C00C32FE6}" presName="dstNode" presStyleLbl="node1" presStyleIdx="0" presStyleCnt="5"/>
      <dgm:spPr/>
    </dgm:pt>
    <dgm:pt modelId="{BB1041C8-E41C-411F-8D82-8AE97552BA4F}" type="pres">
      <dgm:prSet presAssocID="{58055895-14FE-43A5-88AB-C2752C279771}" presName="text_1" presStyleLbl="node1" presStyleIdx="0" presStyleCnt="5">
        <dgm:presLayoutVars>
          <dgm:bulletEnabled val="1"/>
        </dgm:presLayoutVars>
      </dgm:prSet>
      <dgm:spPr/>
    </dgm:pt>
    <dgm:pt modelId="{F2431399-2EF2-43CB-8573-6F68EABB2C41}" type="pres">
      <dgm:prSet presAssocID="{58055895-14FE-43A5-88AB-C2752C279771}" presName="accent_1" presStyleCnt="0"/>
      <dgm:spPr/>
    </dgm:pt>
    <dgm:pt modelId="{B86FDA8D-D2ED-4389-BC36-8BD7D1C7A2FB}" type="pres">
      <dgm:prSet presAssocID="{58055895-14FE-43A5-88AB-C2752C279771}" presName="accentRepeatNode" presStyleLbl="solidFgAcc1" presStyleIdx="0" presStyleCnt="5"/>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FC12483-EF7C-40B3-B6A6-3A15E63B979C}" type="pres">
      <dgm:prSet presAssocID="{7F37CCC2-0F1D-48CB-9DD2-2932FEC5A0F7}" presName="text_2" presStyleLbl="node1" presStyleIdx="1" presStyleCnt="5">
        <dgm:presLayoutVars>
          <dgm:bulletEnabled val="1"/>
        </dgm:presLayoutVars>
      </dgm:prSet>
      <dgm:spPr/>
    </dgm:pt>
    <dgm:pt modelId="{E4BFE90F-77E5-41A4-8250-40BD05991CBC}" type="pres">
      <dgm:prSet presAssocID="{7F37CCC2-0F1D-48CB-9DD2-2932FEC5A0F7}" presName="accent_2" presStyleCnt="0"/>
      <dgm:spPr/>
    </dgm:pt>
    <dgm:pt modelId="{046E3B06-14DC-45B5-AFDB-96944FA1F61F}" type="pres">
      <dgm:prSet presAssocID="{7F37CCC2-0F1D-48CB-9DD2-2932FEC5A0F7}" presName="accentRepeatNode" presStyleLbl="solidFgAcc1" presStyleIdx="1" presStyleCnt="5"/>
      <dgm:spPr>
        <a:blipFill dpi="0" rotWithShape="0">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CD267CB6-193E-428F-8D7D-D8086DF38268}" type="pres">
      <dgm:prSet presAssocID="{1525FF6E-BEA1-45B8-BC75-CA04F2D2417A}" presName="text_3" presStyleLbl="node1" presStyleIdx="2" presStyleCnt="5">
        <dgm:presLayoutVars>
          <dgm:bulletEnabled val="1"/>
        </dgm:presLayoutVars>
      </dgm:prSet>
      <dgm:spPr/>
    </dgm:pt>
    <dgm:pt modelId="{679F6A30-440A-4C7A-A418-2D6A674344B2}" type="pres">
      <dgm:prSet presAssocID="{1525FF6E-BEA1-45B8-BC75-CA04F2D2417A}" presName="accent_3" presStyleCnt="0"/>
      <dgm:spPr/>
    </dgm:pt>
    <dgm:pt modelId="{6230B3E6-AD70-4D55-9560-51D967401B5F}" type="pres">
      <dgm:prSet presAssocID="{1525FF6E-BEA1-45B8-BC75-CA04F2D2417A}" presName="accentRepeatNode" presStyleLbl="solidFgAcc1" presStyleIdx="2" presStyleCnt="5"/>
      <dgm:spPr>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A57AB1CF-6A46-4C33-BEC5-C69E5DE8982A}" type="pres">
      <dgm:prSet presAssocID="{8F647289-D30E-498A-993C-9FA00F4206E4}" presName="text_4" presStyleLbl="node1" presStyleIdx="3" presStyleCnt="5" custLinFactNeighborX="-459">
        <dgm:presLayoutVars>
          <dgm:bulletEnabled val="1"/>
        </dgm:presLayoutVars>
      </dgm:prSet>
      <dgm:spPr/>
    </dgm:pt>
    <dgm:pt modelId="{F65E7CBA-4A6C-48CA-8FA5-F50DEC40889A}" type="pres">
      <dgm:prSet presAssocID="{8F647289-D30E-498A-993C-9FA00F4206E4}" presName="accent_4" presStyleCnt="0"/>
      <dgm:spPr/>
    </dgm:pt>
    <dgm:pt modelId="{F822ACA8-5A6D-454C-91B5-9416EDDBC763}" type="pres">
      <dgm:prSet presAssocID="{8F647289-D30E-498A-993C-9FA00F4206E4}" presName="accentRepeatNode" presStyleLbl="solidFgAcc1" presStyleIdx="3" presStyleCnt="5"/>
      <dgm:spPr>
        <a:blipFill dpi="0" rotWithShape="0">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A6EAE456-90DC-481E-A4A0-34C820F3BE8E}" type="pres">
      <dgm:prSet presAssocID="{BD9546E3-EAB4-48C6-AFCE-7C39769E6F8A}" presName="text_5" presStyleLbl="node1" presStyleIdx="4" presStyleCnt="5">
        <dgm:presLayoutVars>
          <dgm:bulletEnabled val="1"/>
        </dgm:presLayoutVars>
      </dgm:prSet>
      <dgm:spPr/>
    </dgm:pt>
    <dgm:pt modelId="{F3160900-0C98-4C50-922F-9AE41C26503E}" type="pres">
      <dgm:prSet presAssocID="{BD9546E3-EAB4-48C6-AFCE-7C39769E6F8A}" presName="accent_5" presStyleCnt="0"/>
      <dgm:spPr/>
    </dgm:pt>
    <dgm:pt modelId="{1939C170-7A90-43E1-82C4-04931C394851}" type="pres">
      <dgm:prSet presAssocID="{BD9546E3-EAB4-48C6-AFCE-7C39769E6F8A}" presName="accentRepeatNode" presStyleLbl="solidFgAcc1" presStyleIdx="4" presStyleCnt="5"/>
      <dgm:spPr>
        <a:blipFill dpi="0" rotWithShape="0">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dgm:spPr>
    </dgm:pt>
  </dgm:ptLst>
  <dgm:cxnLst>
    <dgm:cxn modelId="{425AED0D-476E-42E9-B0D1-418A092147F9}" srcId="{44CBFE22-5FD9-44C5-AB41-428C00C32FE6}" destId="{7F37CCC2-0F1D-48CB-9DD2-2932FEC5A0F7}" srcOrd="1" destOrd="0" parTransId="{90EC2062-FFD4-4C3F-B2A2-7514C6DB545D}" sibTransId="{DDA4DE9A-C199-4566-9160-3B3A859FA228}"/>
    <dgm:cxn modelId="{D7207710-950C-4B9B-86A3-6E929A1C0B34}" type="presOf" srcId="{1525FF6E-BEA1-45B8-BC75-CA04F2D2417A}" destId="{CD267CB6-193E-428F-8D7D-D8086DF38268}" srcOrd="0" destOrd="0" presId="urn:microsoft.com/office/officeart/2008/layout/VerticalCurvedList"/>
    <dgm:cxn modelId="{0C8DFF21-FDEA-459E-94C3-B5D2EFA6C9F1}" type="presOf" srcId="{8F647289-D30E-498A-993C-9FA00F4206E4}" destId="{A57AB1CF-6A46-4C33-BEC5-C69E5DE8982A}" srcOrd="0" destOrd="0" presId="urn:microsoft.com/office/officeart/2008/layout/VerticalCurvedList"/>
    <dgm:cxn modelId="{68A35F63-9316-4D30-95CB-4EBAAA7F823D}" type="presOf" srcId="{58055895-14FE-43A5-88AB-C2752C279771}" destId="{BB1041C8-E41C-411F-8D82-8AE97552BA4F}" srcOrd="0" destOrd="0" presId="urn:microsoft.com/office/officeart/2008/layout/VerticalCurvedList"/>
    <dgm:cxn modelId="{820A3D7A-B0F1-4299-AB86-3881E4B6B223}" type="presOf" srcId="{44CBFE22-5FD9-44C5-AB41-428C00C32FE6}" destId="{C282FF62-5467-438B-BD91-968F19248F23}" srcOrd="0" destOrd="0" presId="urn:microsoft.com/office/officeart/2008/layout/VerticalCurvedList"/>
    <dgm:cxn modelId="{19CF457B-252B-40CA-807E-2422E14EEF04}" type="presOf" srcId="{BD9546E3-EAB4-48C6-AFCE-7C39769E6F8A}" destId="{A6EAE456-90DC-481E-A4A0-34C820F3BE8E}" srcOrd="0" destOrd="0" presId="urn:microsoft.com/office/officeart/2008/layout/VerticalCurvedList"/>
    <dgm:cxn modelId="{FDF1A989-BC0B-4C70-B167-F56D082FCA20}" srcId="{44CBFE22-5FD9-44C5-AB41-428C00C32FE6}" destId="{1525FF6E-BEA1-45B8-BC75-CA04F2D2417A}" srcOrd="2" destOrd="0" parTransId="{2E9E368B-0F69-4964-BA41-BB83E45DF11B}" sibTransId="{5BF45B81-3A12-4DDF-A5C6-F889647E69F4}"/>
    <dgm:cxn modelId="{1E957F8B-BCEE-4E78-B187-AA37692241F2}" srcId="{44CBFE22-5FD9-44C5-AB41-428C00C32FE6}" destId="{58055895-14FE-43A5-88AB-C2752C279771}" srcOrd="0" destOrd="0" parTransId="{459C6D2F-5580-47C7-9FDC-73B1DB7D5506}" sibTransId="{71A2492B-4097-4A50-A1D9-C74467CCFA27}"/>
    <dgm:cxn modelId="{D85F8C91-95C0-4027-81F9-9945493E6C48}" srcId="{44CBFE22-5FD9-44C5-AB41-428C00C32FE6}" destId="{BD9546E3-EAB4-48C6-AFCE-7C39769E6F8A}" srcOrd="4" destOrd="0" parTransId="{C418FD02-0C30-4A7D-9066-5D6CAA81C286}" sibTransId="{EDC6B953-A2B4-4816-9EC4-AB45CE87F0DD}"/>
    <dgm:cxn modelId="{B63B2DA6-D782-47DA-B925-F647597B3ED2}" type="presOf" srcId="{71A2492B-4097-4A50-A1D9-C74467CCFA27}" destId="{EA21560F-FC48-4F86-9005-8EE321A16CE2}" srcOrd="0" destOrd="0" presId="urn:microsoft.com/office/officeart/2008/layout/VerticalCurvedList"/>
    <dgm:cxn modelId="{FC12DFB1-7361-4907-A89B-48EDC6E2DD9A}" type="presOf" srcId="{7F37CCC2-0F1D-48CB-9DD2-2932FEC5A0F7}" destId="{EFC12483-EF7C-40B3-B6A6-3A15E63B979C}" srcOrd="0" destOrd="0" presId="urn:microsoft.com/office/officeart/2008/layout/VerticalCurvedList"/>
    <dgm:cxn modelId="{E1F435D5-4D20-4FF6-8BEC-513484586149}" srcId="{44CBFE22-5FD9-44C5-AB41-428C00C32FE6}" destId="{8F647289-D30E-498A-993C-9FA00F4206E4}" srcOrd="3" destOrd="0" parTransId="{51D5805B-0DDF-4A6A-99F2-BD0A9B40AAFB}" sibTransId="{37928DEB-FE76-47AD-B0DA-91038B3E65A6}"/>
    <dgm:cxn modelId="{1E2DF86C-5C72-4474-A93E-6D9725841409}" type="presParOf" srcId="{C282FF62-5467-438B-BD91-968F19248F23}" destId="{84103CEA-D07F-4ED2-97C7-ABDE325A0708}" srcOrd="0" destOrd="0" presId="urn:microsoft.com/office/officeart/2008/layout/VerticalCurvedList"/>
    <dgm:cxn modelId="{4363E6A6-ECA0-4600-A812-D9DD9E2ABA15}" type="presParOf" srcId="{84103CEA-D07F-4ED2-97C7-ABDE325A0708}" destId="{AD466BC9-01E9-4FEC-9077-BF78DE4FDBE0}" srcOrd="0" destOrd="0" presId="urn:microsoft.com/office/officeart/2008/layout/VerticalCurvedList"/>
    <dgm:cxn modelId="{60077372-A60C-43CD-92D8-7760FA00440D}" type="presParOf" srcId="{AD466BC9-01E9-4FEC-9077-BF78DE4FDBE0}" destId="{E653960B-F3D1-4A4E-8D3A-123E1C5C5352}" srcOrd="0" destOrd="0" presId="urn:microsoft.com/office/officeart/2008/layout/VerticalCurvedList"/>
    <dgm:cxn modelId="{5E548B5A-9D43-4F29-97EB-1F6EA06265D3}" type="presParOf" srcId="{AD466BC9-01E9-4FEC-9077-BF78DE4FDBE0}" destId="{EA21560F-FC48-4F86-9005-8EE321A16CE2}" srcOrd="1" destOrd="0" presId="urn:microsoft.com/office/officeart/2008/layout/VerticalCurvedList"/>
    <dgm:cxn modelId="{5FCB51E1-CCF6-4981-BAEE-F92D165B9F52}" type="presParOf" srcId="{AD466BC9-01E9-4FEC-9077-BF78DE4FDBE0}" destId="{AD6A2DA6-A925-46D5-970F-5D7F2207F86A}" srcOrd="2" destOrd="0" presId="urn:microsoft.com/office/officeart/2008/layout/VerticalCurvedList"/>
    <dgm:cxn modelId="{F216BE4F-503A-45A0-893E-43EC2802AD24}" type="presParOf" srcId="{AD466BC9-01E9-4FEC-9077-BF78DE4FDBE0}" destId="{3936AB99-965F-4A89-8BED-42E5B4C667A8}" srcOrd="3" destOrd="0" presId="urn:microsoft.com/office/officeart/2008/layout/VerticalCurvedList"/>
    <dgm:cxn modelId="{651A6686-28A9-49B6-9B05-7A11D89AA9C9}" type="presParOf" srcId="{84103CEA-D07F-4ED2-97C7-ABDE325A0708}" destId="{BB1041C8-E41C-411F-8D82-8AE97552BA4F}" srcOrd="1" destOrd="0" presId="urn:microsoft.com/office/officeart/2008/layout/VerticalCurvedList"/>
    <dgm:cxn modelId="{C95F037D-67C9-41F5-8728-29EC26C65772}" type="presParOf" srcId="{84103CEA-D07F-4ED2-97C7-ABDE325A0708}" destId="{F2431399-2EF2-43CB-8573-6F68EABB2C41}" srcOrd="2" destOrd="0" presId="urn:microsoft.com/office/officeart/2008/layout/VerticalCurvedList"/>
    <dgm:cxn modelId="{5B350AF9-4F88-4FED-952D-58A6BE516237}" type="presParOf" srcId="{F2431399-2EF2-43CB-8573-6F68EABB2C41}" destId="{B86FDA8D-D2ED-4389-BC36-8BD7D1C7A2FB}" srcOrd="0" destOrd="0" presId="urn:microsoft.com/office/officeart/2008/layout/VerticalCurvedList"/>
    <dgm:cxn modelId="{B5369DB5-54E2-4A17-92C5-57E182BCA727}" type="presParOf" srcId="{84103CEA-D07F-4ED2-97C7-ABDE325A0708}" destId="{EFC12483-EF7C-40B3-B6A6-3A15E63B979C}" srcOrd="3" destOrd="0" presId="urn:microsoft.com/office/officeart/2008/layout/VerticalCurvedList"/>
    <dgm:cxn modelId="{D681AC6F-166F-4339-BF05-6D19E4C07B91}" type="presParOf" srcId="{84103CEA-D07F-4ED2-97C7-ABDE325A0708}" destId="{E4BFE90F-77E5-41A4-8250-40BD05991CBC}" srcOrd="4" destOrd="0" presId="urn:microsoft.com/office/officeart/2008/layout/VerticalCurvedList"/>
    <dgm:cxn modelId="{08A51190-C635-40EC-9534-D42367AAA0E9}" type="presParOf" srcId="{E4BFE90F-77E5-41A4-8250-40BD05991CBC}" destId="{046E3B06-14DC-45B5-AFDB-96944FA1F61F}" srcOrd="0" destOrd="0" presId="urn:microsoft.com/office/officeart/2008/layout/VerticalCurvedList"/>
    <dgm:cxn modelId="{36DFA10B-968C-4058-B549-E445058C4D77}" type="presParOf" srcId="{84103CEA-D07F-4ED2-97C7-ABDE325A0708}" destId="{CD267CB6-193E-428F-8D7D-D8086DF38268}" srcOrd="5" destOrd="0" presId="urn:microsoft.com/office/officeart/2008/layout/VerticalCurvedList"/>
    <dgm:cxn modelId="{87CD96E7-039E-4780-8DB7-2AD47928B36D}" type="presParOf" srcId="{84103CEA-D07F-4ED2-97C7-ABDE325A0708}" destId="{679F6A30-440A-4C7A-A418-2D6A674344B2}" srcOrd="6" destOrd="0" presId="urn:microsoft.com/office/officeart/2008/layout/VerticalCurvedList"/>
    <dgm:cxn modelId="{67A78E39-2B6B-422F-B8B0-0D10C0B0B989}" type="presParOf" srcId="{679F6A30-440A-4C7A-A418-2D6A674344B2}" destId="{6230B3E6-AD70-4D55-9560-51D967401B5F}" srcOrd="0" destOrd="0" presId="urn:microsoft.com/office/officeart/2008/layout/VerticalCurvedList"/>
    <dgm:cxn modelId="{B5CC9281-F2C7-4B02-8836-5508F1FF6F49}" type="presParOf" srcId="{84103CEA-D07F-4ED2-97C7-ABDE325A0708}" destId="{A57AB1CF-6A46-4C33-BEC5-C69E5DE8982A}" srcOrd="7" destOrd="0" presId="urn:microsoft.com/office/officeart/2008/layout/VerticalCurvedList"/>
    <dgm:cxn modelId="{6BB1E896-5C56-46C7-8486-CF372162FA9A}" type="presParOf" srcId="{84103CEA-D07F-4ED2-97C7-ABDE325A0708}" destId="{F65E7CBA-4A6C-48CA-8FA5-F50DEC40889A}" srcOrd="8" destOrd="0" presId="urn:microsoft.com/office/officeart/2008/layout/VerticalCurvedList"/>
    <dgm:cxn modelId="{D147910B-853F-4E63-B53D-EEC66E998EA3}" type="presParOf" srcId="{F65E7CBA-4A6C-48CA-8FA5-F50DEC40889A}" destId="{F822ACA8-5A6D-454C-91B5-9416EDDBC763}" srcOrd="0" destOrd="0" presId="urn:microsoft.com/office/officeart/2008/layout/VerticalCurvedList"/>
    <dgm:cxn modelId="{5057B433-4058-45C9-9F69-5F1368C867E1}" type="presParOf" srcId="{84103CEA-D07F-4ED2-97C7-ABDE325A0708}" destId="{A6EAE456-90DC-481E-A4A0-34C820F3BE8E}" srcOrd="9" destOrd="0" presId="urn:microsoft.com/office/officeart/2008/layout/VerticalCurvedList"/>
    <dgm:cxn modelId="{D6191142-DEB3-494A-9D54-9D074711ABD0}" type="presParOf" srcId="{84103CEA-D07F-4ED2-97C7-ABDE325A0708}" destId="{F3160900-0C98-4C50-922F-9AE41C26503E}" srcOrd="10" destOrd="0" presId="urn:microsoft.com/office/officeart/2008/layout/VerticalCurvedList"/>
    <dgm:cxn modelId="{2F0D4C1A-26DE-4701-8ED5-1C5C1C578F9E}" type="presParOf" srcId="{F3160900-0C98-4C50-922F-9AE41C26503E}" destId="{1939C170-7A90-43E1-82C4-04931C39485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CA3A17-2E35-4CC9-B4CA-B8E33E2891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4125585-19A9-47F9-8602-7C2D02EF49F3}">
      <dgm:prSet phldrT="[Text]"/>
      <dgm:spPr/>
      <dgm:t>
        <a:bodyPr/>
        <a:lstStyle/>
        <a:p>
          <a:r>
            <a:rPr lang="en-US" b="1"/>
            <a:t>Victory Drive Drainage Improvements</a:t>
          </a:r>
        </a:p>
        <a:p>
          <a:r>
            <a:rPr lang="en-US"/>
            <a:t>(Springfield Canal)- $3M</a:t>
          </a:r>
          <a:r>
            <a:rPr lang="en-US" b="1"/>
            <a:t> </a:t>
          </a:r>
          <a:endParaRPr lang="en-US"/>
        </a:p>
      </dgm:t>
    </dgm:pt>
    <dgm:pt modelId="{D676E1A6-878C-462A-8D0D-EEB7710C08EB}" type="parTrans" cxnId="{61383B2F-D3F5-4813-8709-B399D2123CE3}">
      <dgm:prSet/>
      <dgm:spPr/>
      <dgm:t>
        <a:bodyPr/>
        <a:lstStyle/>
        <a:p>
          <a:endParaRPr lang="en-US"/>
        </a:p>
      </dgm:t>
    </dgm:pt>
    <dgm:pt modelId="{B8A16C2C-E934-456D-AD53-8B9959AA297D}" type="sibTrans" cxnId="{61383B2F-D3F5-4813-8709-B399D2123CE3}">
      <dgm:prSet/>
      <dgm:spPr/>
      <dgm:t>
        <a:bodyPr/>
        <a:lstStyle/>
        <a:p>
          <a:endParaRPr lang="en-US"/>
        </a:p>
      </dgm:t>
    </dgm:pt>
    <dgm:pt modelId="{8EC53876-7921-4596-9AC0-3E745FDBD738}">
      <dgm:prSet phldrT="[Text]"/>
      <dgm:spPr/>
      <dgm:t>
        <a:bodyPr/>
        <a:lstStyle/>
        <a:p>
          <a:r>
            <a:rPr lang="en-US" b="1"/>
            <a:t>Liberty City Improvements</a:t>
          </a:r>
        </a:p>
        <a:p>
          <a:r>
            <a:rPr lang="en-US"/>
            <a:t>(Springfield Canal)- $862,438 </a:t>
          </a:r>
        </a:p>
      </dgm:t>
    </dgm:pt>
    <dgm:pt modelId="{89E265C1-A428-439A-9E14-BEB9394E0697}" type="parTrans" cxnId="{9EFE2867-33EC-4F1B-9F98-4C5311268CDE}">
      <dgm:prSet/>
      <dgm:spPr/>
      <dgm:t>
        <a:bodyPr/>
        <a:lstStyle/>
        <a:p>
          <a:endParaRPr lang="en-US"/>
        </a:p>
      </dgm:t>
    </dgm:pt>
    <dgm:pt modelId="{7A82225E-5BAE-4405-B3D4-9D4ABE917D60}" type="sibTrans" cxnId="{9EFE2867-33EC-4F1B-9F98-4C5311268CDE}">
      <dgm:prSet/>
      <dgm:spPr/>
      <dgm:t>
        <a:bodyPr/>
        <a:lstStyle/>
        <a:p>
          <a:endParaRPr lang="en-US"/>
        </a:p>
      </dgm:t>
    </dgm:pt>
    <dgm:pt modelId="{97A1424B-AE66-49F0-AC3D-714CCA7D47C8}">
      <dgm:prSet phldrT="[Text]"/>
      <dgm:spPr/>
      <dgm:t>
        <a:bodyPr/>
        <a:lstStyle/>
        <a:p>
          <a:r>
            <a:rPr lang="en-US" b="1"/>
            <a:t>Montgomery Crossroads</a:t>
          </a:r>
        </a:p>
        <a:p>
          <a:r>
            <a:rPr lang="en-US"/>
            <a:t>(Hayner’s Creek)- $4M</a:t>
          </a:r>
          <a:r>
            <a:rPr lang="en-US" b="1"/>
            <a:t> </a:t>
          </a:r>
          <a:endParaRPr lang="en-US"/>
        </a:p>
      </dgm:t>
    </dgm:pt>
    <dgm:pt modelId="{2C4A592C-7D51-4C00-A2DC-4B9C23F57C62}" type="parTrans" cxnId="{FD8965A2-A860-4AB1-B867-EA0514B78D08}">
      <dgm:prSet/>
      <dgm:spPr/>
      <dgm:t>
        <a:bodyPr/>
        <a:lstStyle/>
        <a:p>
          <a:endParaRPr lang="en-US"/>
        </a:p>
      </dgm:t>
    </dgm:pt>
    <dgm:pt modelId="{6590B284-0C8C-469E-9C0B-EC5BBC455709}" type="sibTrans" cxnId="{FD8965A2-A860-4AB1-B867-EA0514B78D08}">
      <dgm:prSet/>
      <dgm:spPr/>
      <dgm:t>
        <a:bodyPr/>
        <a:lstStyle/>
        <a:p>
          <a:endParaRPr lang="en-US"/>
        </a:p>
      </dgm:t>
    </dgm:pt>
    <dgm:pt modelId="{711EF3DC-0D0A-4A4C-9549-8D3723729C2B}">
      <dgm:prSet phldrT="[Text]" custT="1"/>
      <dgm:spPr/>
      <dgm:t>
        <a:bodyPr/>
        <a:lstStyle/>
        <a:p>
          <a:pPr>
            <a:buNone/>
          </a:pPr>
          <a:r>
            <a:rPr lang="en-US" sz="2400"/>
            <a:t>Millage Rate 12.2 $7,862,438 </a:t>
          </a:r>
        </a:p>
      </dgm:t>
    </dgm:pt>
    <dgm:pt modelId="{0994F0B3-AA99-4305-A25B-37B46BF60054}" type="parTrans" cxnId="{DC83DBCE-05B6-4494-8715-B40FFABC7F8C}">
      <dgm:prSet/>
      <dgm:spPr/>
      <dgm:t>
        <a:bodyPr/>
        <a:lstStyle/>
        <a:p>
          <a:endParaRPr lang="en-US"/>
        </a:p>
      </dgm:t>
    </dgm:pt>
    <dgm:pt modelId="{FF3E9D88-3682-4B4D-93E8-EC54DC6421BC}" type="sibTrans" cxnId="{DC83DBCE-05B6-4494-8715-B40FFABC7F8C}">
      <dgm:prSet/>
      <dgm:spPr/>
      <dgm:t>
        <a:bodyPr/>
        <a:lstStyle/>
        <a:p>
          <a:endParaRPr lang="en-US"/>
        </a:p>
      </dgm:t>
    </dgm:pt>
    <dgm:pt modelId="{466AD20F-0035-4FE7-AAA7-0F255CA849D9}" type="pres">
      <dgm:prSet presAssocID="{DCCA3A17-2E35-4CC9-B4CA-B8E33E289107}" presName="Name0" presStyleCnt="0">
        <dgm:presLayoutVars>
          <dgm:chMax val="7"/>
          <dgm:chPref val="7"/>
          <dgm:dir/>
        </dgm:presLayoutVars>
      </dgm:prSet>
      <dgm:spPr/>
    </dgm:pt>
    <dgm:pt modelId="{0F22D6E0-412A-4DF4-A053-5F36E42FB68F}" type="pres">
      <dgm:prSet presAssocID="{DCCA3A17-2E35-4CC9-B4CA-B8E33E289107}" presName="Name1" presStyleCnt="0"/>
      <dgm:spPr/>
    </dgm:pt>
    <dgm:pt modelId="{54497FA1-07D8-4AB1-80CF-DA197A4AF6A0}" type="pres">
      <dgm:prSet presAssocID="{DCCA3A17-2E35-4CC9-B4CA-B8E33E289107}" presName="cycle" presStyleCnt="0"/>
      <dgm:spPr/>
    </dgm:pt>
    <dgm:pt modelId="{BA9D0122-055E-4F32-A816-9DF1364EF3C1}" type="pres">
      <dgm:prSet presAssocID="{DCCA3A17-2E35-4CC9-B4CA-B8E33E289107}" presName="srcNode" presStyleLbl="node1" presStyleIdx="0" presStyleCnt="4"/>
      <dgm:spPr/>
    </dgm:pt>
    <dgm:pt modelId="{CFDC76AA-F090-4F30-B64F-536694F8B196}" type="pres">
      <dgm:prSet presAssocID="{DCCA3A17-2E35-4CC9-B4CA-B8E33E289107}" presName="conn" presStyleLbl="parChTrans1D2" presStyleIdx="0" presStyleCnt="1"/>
      <dgm:spPr/>
    </dgm:pt>
    <dgm:pt modelId="{9F0485C8-E83C-431E-8349-F2E182716ACB}" type="pres">
      <dgm:prSet presAssocID="{DCCA3A17-2E35-4CC9-B4CA-B8E33E289107}" presName="extraNode" presStyleLbl="node1" presStyleIdx="0" presStyleCnt="4"/>
      <dgm:spPr/>
    </dgm:pt>
    <dgm:pt modelId="{884B0429-435D-4549-9394-F2F85A3F2D1E}" type="pres">
      <dgm:prSet presAssocID="{DCCA3A17-2E35-4CC9-B4CA-B8E33E289107}" presName="dstNode" presStyleLbl="node1" presStyleIdx="0" presStyleCnt="4"/>
      <dgm:spPr/>
    </dgm:pt>
    <dgm:pt modelId="{2771E702-3903-48FC-B42C-ACEBBA258C00}" type="pres">
      <dgm:prSet presAssocID="{711EF3DC-0D0A-4A4C-9549-8D3723729C2B}" presName="text_1" presStyleLbl="node1" presStyleIdx="0" presStyleCnt="4">
        <dgm:presLayoutVars>
          <dgm:bulletEnabled val="1"/>
        </dgm:presLayoutVars>
      </dgm:prSet>
      <dgm:spPr/>
    </dgm:pt>
    <dgm:pt modelId="{EEFEDDC0-A3A1-4F28-B5AB-7142E80F7874}" type="pres">
      <dgm:prSet presAssocID="{711EF3DC-0D0A-4A4C-9549-8D3723729C2B}" presName="accent_1" presStyleCnt="0"/>
      <dgm:spPr/>
    </dgm:pt>
    <dgm:pt modelId="{7FB64110-9F48-4C96-90F5-67AC6CD26C8D}" type="pres">
      <dgm:prSet presAssocID="{711EF3DC-0D0A-4A4C-9549-8D3723729C2B}" presName="accentRepeatNode" presStyleLbl="solidFgAcc1" presStyleIdx="0" presStyleCnt="4"/>
      <dgm:spPr>
        <a:blipFill rotWithShape="0">
          <a:blip xmlns:r="http://schemas.openxmlformats.org/officeDocument/2006/relationships" r:embed="rId1"/>
          <a:stretch>
            <a:fillRect/>
          </a:stretch>
        </a:blipFill>
      </dgm:spPr>
    </dgm:pt>
    <dgm:pt modelId="{B7E186E9-085E-4A31-97E7-29CBDEA2201E}" type="pres">
      <dgm:prSet presAssocID="{24125585-19A9-47F9-8602-7C2D02EF49F3}" presName="text_2" presStyleLbl="node1" presStyleIdx="1" presStyleCnt="4">
        <dgm:presLayoutVars>
          <dgm:bulletEnabled val="1"/>
        </dgm:presLayoutVars>
      </dgm:prSet>
      <dgm:spPr/>
    </dgm:pt>
    <dgm:pt modelId="{1E51BF2F-5E51-4B5F-9964-DB6C3D028A20}" type="pres">
      <dgm:prSet presAssocID="{24125585-19A9-47F9-8602-7C2D02EF49F3}" presName="accent_2" presStyleCnt="0"/>
      <dgm:spPr/>
    </dgm:pt>
    <dgm:pt modelId="{89AC0C35-B708-4714-97A5-FDA3B8C1F092}" type="pres">
      <dgm:prSet presAssocID="{24125585-19A9-47F9-8602-7C2D02EF49F3}" presName="accentRepeatNode" presStyleLbl="solidFgAcc1" presStyleIdx="1" presStyleCnt="4"/>
      <dgm:spPr>
        <a:blipFill rotWithShape="0">
          <a:blip xmlns:r="http://schemas.openxmlformats.org/officeDocument/2006/relationships" r:embed="rId2"/>
          <a:stretch>
            <a:fillRect/>
          </a:stretch>
        </a:blipFill>
      </dgm:spPr>
    </dgm:pt>
    <dgm:pt modelId="{C349C0FD-A353-4C3E-BE46-63154BFAE972}" type="pres">
      <dgm:prSet presAssocID="{8EC53876-7921-4596-9AC0-3E745FDBD738}" presName="text_3" presStyleLbl="node1" presStyleIdx="2" presStyleCnt="4">
        <dgm:presLayoutVars>
          <dgm:bulletEnabled val="1"/>
        </dgm:presLayoutVars>
      </dgm:prSet>
      <dgm:spPr/>
    </dgm:pt>
    <dgm:pt modelId="{BA6B94FD-4B51-45DC-9A74-59385E5E6118}" type="pres">
      <dgm:prSet presAssocID="{8EC53876-7921-4596-9AC0-3E745FDBD738}" presName="accent_3" presStyleCnt="0"/>
      <dgm:spPr/>
    </dgm:pt>
    <dgm:pt modelId="{3953FEB7-FC28-447C-B6DD-1EF2089F05D3}" type="pres">
      <dgm:prSet presAssocID="{8EC53876-7921-4596-9AC0-3E745FDBD738}" presName="accentRepeatNode" presStyleLbl="solidFgAcc1" presStyleIdx="2" presStyleCnt="4"/>
      <dgm:spPr>
        <a:blipFill rotWithShape="0">
          <a:blip xmlns:r="http://schemas.openxmlformats.org/officeDocument/2006/relationships" r:embed="rId2"/>
          <a:stretch>
            <a:fillRect/>
          </a:stretch>
        </a:blipFill>
      </dgm:spPr>
    </dgm:pt>
    <dgm:pt modelId="{49629F13-B1B2-4185-8A2C-AC2B6192F8AE}" type="pres">
      <dgm:prSet presAssocID="{97A1424B-AE66-49F0-AC3D-714CCA7D47C8}" presName="text_4" presStyleLbl="node1" presStyleIdx="3" presStyleCnt="4">
        <dgm:presLayoutVars>
          <dgm:bulletEnabled val="1"/>
        </dgm:presLayoutVars>
      </dgm:prSet>
      <dgm:spPr/>
    </dgm:pt>
    <dgm:pt modelId="{4106FE4B-C665-41D6-9F8D-403AF4A59B9C}" type="pres">
      <dgm:prSet presAssocID="{97A1424B-AE66-49F0-AC3D-714CCA7D47C8}" presName="accent_4" presStyleCnt="0"/>
      <dgm:spPr/>
    </dgm:pt>
    <dgm:pt modelId="{6AFB44B7-4314-46DA-BBE9-5A99C26CFA52}" type="pres">
      <dgm:prSet presAssocID="{97A1424B-AE66-49F0-AC3D-714CCA7D47C8}" presName="accentRepeatNode" presStyleLbl="solidFgAcc1" presStyleIdx="3" presStyleCnt="4"/>
      <dgm:spPr>
        <a:blipFill rotWithShape="0">
          <a:blip xmlns:r="http://schemas.openxmlformats.org/officeDocument/2006/relationships" r:embed="rId2"/>
          <a:stretch>
            <a:fillRect/>
          </a:stretch>
        </a:blipFill>
      </dgm:spPr>
    </dgm:pt>
  </dgm:ptLst>
  <dgm:cxnLst>
    <dgm:cxn modelId="{61383B2F-D3F5-4813-8709-B399D2123CE3}" srcId="{DCCA3A17-2E35-4CC9-B4CA-B8E33E289107}" destId="{24125585-19A9-47F9-8602-7C2D02EF49F3}" srcOrd="1" destOrd="0" parTransId="{D676E1A6-878C-462A-8D0D-EEB7710C08EB}" sibTransId="{B8A16C2C-E934-456D-AD53-8B9959AA297D}"/>
    <dgm:cxn modelId="{9EFE2867-33EC-4F1B-9F98-4C5311268CDE}" srcId="{DCCA3A17-2E35-4CC9-B4CA-B8E33E289107}" destId="{8EC53876-7921-4596-9AC0-3E745FDBD738}" srcOrd="2" destOrd="0" parTransId="{89E265C1-A428-439A-9E14-BEB9394E0697}" sibTransId="{7A82225E-5BAE-4405-B3D4-9D4ABE917D60}"/>
    <dgm:cxn modelId="{FD8965A2-A860-4AB1-B867-EA0514B78D08}" srcId="{DCCA3A17-2E35-4CC9-B4CA-B8E33E289107}" destId="{97A1424B-AE66-49F0-AC3D-714CCA7D47C8}" srcOrd="3" destOrd="0" parTransId="{2C4A592C-7D51-4C00-A2DC-4B9C23F57C62}" sibTransId="{6590B284-0C8C-469E-9C0B-EC5BBC455709}"/>
    <dgm:cxn modelId="{BE76C4C1-8C0A-475F-B2B5-E2435EBA14CA}" type="presOf" srcId="{8EC53876-7921-4596-9AC0-3E745FDBD738}" destId="{C349C0FD-A353-4C3E-BE46-63154BFAE972}" srcOrd="0" destOrd="0" presId="urn:microsoft.com/office/officeart/2008/layout/VerticalCurvedList"/>
    <dgm:cxn modelId="{DC83DBCE-05B6-4494-8715-B40FFABC7F8C}" srcId="{DCCA3A17-2E35-4CC9-B4CA-B8E33E289107}" destId="{711EF3DC-0D0A-4A4C-9549-8D3723729C2B}" srcOrd="0" destOrd="0" parTransId="{0994F0B3-AA99-4305-A25B-37B46BF60054}" sibTransId="{FF3E9D88-3682-4B4D-93E8-EC54DC6421BC}"/>
    <dgm:cxn modelId="{FD1D80D4-6C2D-42ED-965E-2356120DF50C}" type="presOf" srcId="{24125585-19A9-47F9-8602-7C2D02EF49F3}" destId="{B7E186E9-085E-4A31-97E7-29CBDEA2201E}" srcOrd="0" destOrd="0" presId="urn:microsoft.com/office/officeart/2008/layout/VerticalCurvedList"/>
    <dgm:cxn modelId="{AAFE2DDC-0C8B-4D30-B820-59813665E0AC}" type="presOf" srcId="{DCCA3A17-2E35-4CC9-B4CA-B8E33E289107}" destId="{466AD20F-0035-4FE7-AAA7-0F255CA849D9}" srcOrd="0" destOrd="0" presId="urn:microsoft.com/office/officeart/2008/layout/VerticalCurvedList"/>
    <dgm:cxn modelId="{625E83E2-1C58-4B79-B6AB-34AE4E8ADB18}" type="presOf" srcId="{711EF3DC-0D0A-4A4C-9549-8D3723729C2B}" destId="{2771E702-3903-48FC-B42C-ACEBBA258C00}" srcOrd="0" destOrd="0" presId="urn:microsoft.com/office/officeart/2008/layout/VerticalCurvedList"/>
    <dgm:cxn modelId="{DACA2CE9-4D47-40A1-8836-02E8382FDC00}" type="presOf" srcId="{97A1424B-AE66-49F0-AC3D-714CCA7D47C8}" destId="{49629F13-B1B2-4185-8A2C-AC2B6192F8AE}" srcOrd="0" destOrd="0" presId="urn:microsoft.com/office/officeart/2008/layout/VerticalCurvedList"/>
    <dgm:cxn modelId="{AB7B7BF8-94AB-411C-B3D9-F23A39F8F44C}" type="presOf" srcId="{FF3E9D88-3682-4B4D-93E8-EC54DC6421BC}" destId="{CFDC76AA-F090-4F30-B64F-536694F8B196}" srcOrd="0" destOrd="0" presId="urn:microsoft.com/office/officeart/2008/layout/VerticalCurvedList"/>
    <dgm:cxn modelId="{B1D6E58C-32DF-4872-A50E-84ACB856D0B9}" type="presParOf" srcId="{466AD20F-0035-4FE7-AAA7-0F255CA849D9}" destId="{0F22D6E0-412A-4DF4-A053-5F36E42FB68F}" srcOrd="0" destOrd="0" presId="urn:microsoft.com/office/officeart/2008/layout/VerticalCurvedList"/>
    <dgm:cxn modelId="{A5EAB2FF-CEB5-40B1-BCFA-5961150C3C0E}" type="presParOf" srcId="{0F22D6E0-412A-4DF4-A053-5F36E42FB68F}" destId="{54497FA1-07D8-4AB1-80CF-DA197A4AF6A0}" srcOrd="0" destOrd="0" presId="urn:microsoft.com/office/officeart/2008/layout/VerticalCurvedList"/>
    <dgm:cxn modelId="{FAD1ED3A-9621-4421-8BFA-8229713AB961}" type="presParOf" srcId="{54497FA1-07D8-4AB1-80CF-DA197A4AF6A0}" destId="{BA9D0122-055E-4F32-A816-9DF1364EF3C1}" srcOrd="0" destOrd="0" presId="urn:microsoft.com/office/officeart/2008/layout/VerticalCurvedList"/>
    <dgm:cxn modelId="{008A2CCA-00AD-4485-8C56-9C1C8DBAAF4F}" type="presParOf" srcId="{54497FA1-07D8-4AB1-80CF-DA197A4AF6A0}" destId="{CFDC76AA-F090-4F30-B64F-536694F8B196}" srcOrd="1" destOrd="0" presId="urn:microsoft.com/office/officeart/2008/layout/VerticalCurvedList"/>
    <dgm:cxn modelId="{526EC319-C043-4FBE-ABB3-5EEED08A901B}" type="presParOf" srcId="{54497FA1-07D8-4AB1-80CF-DA197A4AF6A0}" destId="{9F0485C8-E83C-431E-8349-F2E182716ACB}" srcOrd="2" destOrd="0" presId="urn:microsoft.com/office/officeart/2008/layout/VerticalCurvedList"/>
    <dgm:cxn modelId="{033A9C7B-7AFC-4702-8973-087349E16262}" type="presParOf" srcId="{54497FA1-07D8-4AB1-80CF-DA197A4AF6A0}" destId="{884B0429-435D-4549-9394-F2F85A3F2D1E}" srcOrd="3" destOrd="0" presId="urn:microsoft.com/office/officeart/2008/layout/VerticalCurvedList"/>
    <dgm:cxn modelId="{408B2867-1491-46BF-949B-6FE0CDCA7C67}" type="presParOf" srcId="{0F22D6E0-412A-4DF4-A053-5F36E42FB68F}" destId="{2771E702-3903-48FC-B42C-ACEBBA258C00}" srcOrd="1" destOrd="0" presId="urn:microsoft.com/office/officeart/2008/layout/VerticalCurvedList"/>
    <dgm:cxn modelId="{F45CE1B0-4E1A-44FE-9BB3-DA34C15B3FEF}" type="presParOf" srcId="{0F22D6E0-412A-4DF4-A053-5F36E42FB68F}" destId="{EEFEDDC0-A3A1-4F28-B5AB-7142E80F7874}" srcOrd="2" destOrd="0" presId="urn:microsoft.com/office/officeart/2008/layout/VerticalCurvedList"/>
    <dgm:cxn modelId="{62BD42A1-9F8D-43EB-B08A-6F1A347994D0}" type="presParOf" srcId="{EEFEDDC0-A3A1-4F28-B5AB-7142E80F7874}" destId="{7FB64110-9F48-4C96-90F5-67AC6CD26C8D}" srcOrd="0" destOrd="0" presId="urn:microsoft.com/office/officeart/2008/layout/VerticalCurvedList"/>
    <dgm:cxn modelId="{C525F284-B33A-46CE-830B-F1273965C12F}" type="presParOf" srcId="{0F22D6E0-412A-4DF4-A053-5F36E42FB68F}" destId="{B7E186E9-085E-4A31-97E7-29CBDEA2201E}" srcOrd="3" destOrd="0" presId="urn:microsoft.com/office/officeart/2008/layout/VerticalCurvedList"/>
    <dgm:cxn modelId="{EC06FC8F-0600-4273-84B0-8AED2850E20F}" type="presParOf" srcId="{0F22D6E0-412A-4DF4-A053-5F36E42FB68F}" destId="{1E51BF2F-5E51-4B5F-9964-DB6C3D028A20}" srcOrd="4" destOrd="0" presId="urn:microsoft.com/office/officeart/2008/layout/VerticalCurvedList"/>
    <dgm:cxn modelId="{39873DA0-5A7B-45BA-B1BA-2DC36C9728D7}" type="presParOf" srcId="{1E51BF2F-5E51-4B5F-9964-DB6C3D028A20}" destId="{89AC0C35-B708-4714-97A5-FDA3B8C1F092}" srcOrd="0" destOrd="0" presId="urn:microsoft.com/office/officeart/2008/layout/VerticalCurvedList"/>
    <dgm:cxn modelId="{4543EC13-39D2-45EC-B304-B43E30BDE224}" type="presParOf" srcId="{0F22D6E0-412A-4DF4-A053-5F36E42FB68F}" destId="{C349C0FD-A353-4C3E-BE46-63154BFAE972}" srcOrd="5" destOrd="0" presId="urn:microsoft.com/office/officeart/2008/layout/VerticalCurvedList"/>
    <dgm:cxn modelId="{8D4B8AAF-9096-4318-9A45-705DA399A63D}" type="presParOf" srcId="{0F22D6E0-412A-4DF4-A053-5F36E42FB68F}" destId="{BA6B94FD-4B51-45DC-9A74-59385E5E6118}" srcOrd="6" destOrd="0" presId="urn:microsoft.com/office/officeart/2008/layout/VerticalCurvedList"/>
    <dgm:cxn modelId="{06DD4333-8046-426F-B6F6-82CE5D96F060}" type="presParOf" srcId="{BA6B94FD-4B51-45DC-9A74-59385E5E6118}" destId="{3953FEB7-FC28-447C-B6DD-1EF2089F05D3}" srcOrd="0" destOrd="0" presId="urn:microsoft.com/office/officeart/2008/layout/VerticalCurvedList"/>
    <dgm:cxn modelId="{34D5D9B2-D9F4-493C-945A-590469746DE4}" type="presParOf" srcId="{0F22D6E0-412A-4DF4-A053-5F36E42FB68F}" destId="{49629F13-B1B2-4185-8A2C-AC2B6192F8AE}" srcOrd="7" destOrd="0" presId="urn:microsoft.com/office/officeart/2008/layout/VerticalCurvedList"/>
    <dgm:cxn modelId="{AF8157D9-F540-434D-B30A-8A37B147C0B0}" type="presParOf" srcId="{0F22D6E0-412A-4DF4-A053-5F36E42FB68F}" destId="{4106FE4B-C665-41D6-9F8D-403AF4A59B9C}" srcOrd="8" destOrd="0" presId="urn:microsoft.com/office/officeart/2008/layout/VerticalCurvedList"/>
    <dgm:cxn modelId="{DC6444CB-4264-4F12-A33C-F406F1EA3433}" type="presParOf" srcId="{4106FE4B-C665-41D6-9F8D-403AF4A59B9C}" destId="{6AFB44B7-4314-46DA-BBE9-5A99C26CFA52}"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560F-FC48-4F86-9005-8EE321A16CE2}">
      <dsp:nvSpPr>
        <dsp:cNvPr id="0" name=""/>
        <dsp:cNvSpPr/>
      </dsp:nvSpPr>
      <dsp:spPr>
        <a:xfrm>
          <a:off x="-5416475" y="-829395"/>
          <a:ext cx="6449459" cy="6449459"/>
        </a:xfrm>
        <a:prstGeom prst="blockArc">
          <a:avLst>
            <a:gd name="adj1" fmla="val 18900000"/>
            <a:gd name="adj2" fmla="val 2700000"/>
            <a:gd name="adj3" fmla="val 335"/>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1041C8-E41C-411F-8D82-8AE97552BA4F}">
      <dsp:nvSpPr>
        <dsp:cNvPr id="0" name=""/>
        <dsp:cNvSpPr/>
      </dsp:nvSpPr>
      <dsp:spPr>
        <a:xfrm>
          <a:off x="451686" y="299320"/>
          <a:ext cx="5493846"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State of the Budget</a:t>
          </a:r>
        </a:p>
      </dsp:txBody>
      <dsp:txXfrm>
        <a:off x="451686" y="299320"/>
        <a:ext cx="5493846" cy="599025"/>
      </dsp:txXfrm>
    </dsp:sp>
    <dsp:sp modelId="{B86FDA8D-D2ED-4389-BC36-8BD7D1C7A2FB}">
      <dsp:nvSpPr>
        <dsp:cNvPr id="0" name=""/>
        <dsp:cNvSpPr/>
      </dsp:nvSpPr>
      <dsp:spPr>
        <a:xfrm>
          <a:off x="77296" y="224442"/>
          <a:ext cx="748781" cy="74878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C12483-EF7C-40B3-B6A6-3A15E63B979C}">
      <dsp:nvSpPr>
        <dsp:cNvPr id="0" name=""/>
        <dsp:cNvSpPr/>
      </dsp:nvSpPr>
      <dsp:spPr>
        <a:xfrm>
          <a:off x="880930" y="1197571"/>
          <a:ext cx="5064602"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General Fund</a:t>
          </a:r>
        </a:p>
      </dsp:txBody>
      <dsp:txXfrm>
        <a:off x="880930" y="1197571"/>
        <a:ext cx="5064602" cy="599025"/>
      </dsp:txXfrm>
    </dsp:sp>
    <dsp:sp modelId="{046E3B06-14DC-45B5-AFDB-96944FA1F61F}">
      <dsp:nvSpPr>
        <dsp:cNvPr id="0" name=""/>
        <dsp:cNvSpPr/>
      </dsp:nvSpPr>
      <dsp:spPr>
        <a:xfrm>
          <a:off x="506540" y="1122693"/>
          <a:ext cx="748781" cy="74878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D267CB6-193E-428F-8D7D-D8086DF38268}">
      <dsp:nvSpPr>
        <dsp:cNvPr id="0" name=""/>
        <dsp:cNvSpPr/>
      </dsp:nvSpPr>
      <dsp:spPr>
        <a:xfrm>
          <a:off x="1012674" y="2095821"/>
          <a:ext cx="4932859"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Enterprise Funds</a:t>
          </a:r>
        </a:p>
      </dsp:txBody>
      <dsp:txXfrm>
        <a:off x="1012674" y="2095821"/>
        <a:ext cx="4932859" cy="599025"/>
      </dsp:txXfrm>
    </dsp:sp>
    <dsp:sp modelId="{6230B3E6-AD70-4D55-9560-51D967401B5F}">
      <dsp:nvSpPr>
        <dsp:cNvPr id="0" name=""/>
        <dsp:cNvSpPr/>
      </dsp:nvSpPr>
      <dsp:spPr>
        <a:xfrm>
          <a:off x="638283" y="2020943"/>
          <a:ext cx="748781" cy="74878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7AB1CF-6A46-4C33-BEC5-C69E5DE8982A}">
      <dsp:nvSpPr>
        <dsp:cNvPr id="0" name=""/>
        <dsp:cNvSpPr/>
      </dsp:nvSpPr>
      <dsp:spPr>
        <a:xfrm>
          <a:off x="857684" y="2994072"/>
          <a:ext cx="5064602"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Millage Rate</a:t>
          </a:r>
        </a:p>
      </dsp:txBody>
      <dsp:txXfrm>
        <a:off x="857684" y="2994072"/>
        <a:ext cx="5064602" cy="599025"/>
      </dsp:txXfrm>
    </dsp:sp>
    <dsp:sp modelId="{F822ACA8-5A6D-454C-91B5-9416EDDBC763}">
      <dsp:nvSpPr>
        <dsp:cNvPr id="0" name=""/>
        <dsp:cNvSpPr/>
      </dsp:nvSpPr>
      <dsp:spPr>
        <a:xfrm>
          <a:off x="506540" y="2919194"/>
          <a:ext cx="748781" cy="748781"/>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EAE456-90DC-481E-A4A0-34C820F3BE8E}">
      <dsp:nvSpPr>
        <dsp:cNvPr id="0" name=""/>
        <dsp:cNvSpPr/>
      </dsp:nvSpPr>
      <dsp:spPr>
        <a:xfrm>
          <a:off x="451686" y="3892322"/>
          <a:ext cx="5493846"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Planned Projects</a:t>
          </a:r>
        </a:p>
      </dsp:txBody>
      <dsp:txXfrm>
        <a:off x="451686" y="3892322"/>
        <a:ext cx="5493846" cy="599025"/>
      </dsp:txXfrm>
    </dsp:sp>
    <dsp:sp modelId="{1939C170-7A90-43E1-82C4-04931C394851}">
      <dsp:nvSpPr>
        <dsp:cNvPr id="0" name=""/>
        <dsp:cNvSpPr/>
      </dsp:nvSpPr>
      <dsp:spPr>
        <a:xfrm>
          <a:off x="77296" y="3817444"/>
          <a:ext cx="748781" cy="748781"/>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51CC2-35FE-4AD0-B18A-6E5D3BBCAC88}">
      <dsp:nvSpPr>
        <dsp:cNvPr id="0" name=""/>
        <dsp:cNvSpPr/>
      </dsp:nvSpPr>
      <dsp:spPr>
        <a:xfrm>
          <a:off x="109888" y="1497678"/>
          <a:ext cx="2479992" cy="2045475"/>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BD626F7-B6D3-461B-96E0-9E242F4A57AA}">
      <dsp:nvSpPr>
        <dsp:cNvPr id="0" name=""/>
        <dsp:cNvSpPr/>
      </dsp:nvSpPr>
      <dsp:spPr>
        <a:xfrm>
          <a:off x="1390296" y="2046313"/>
          <a:ext cx="2684059" cy="2684059"/>
        </a:xfrm>
        <a:prstGeom prst="leftCircularArrow">
          <a:avLst>
            <a:gd name="adj1" fmla="val 2962"/>
            <a:gd name="adj2" fmla="val 362905"/>
            <a:gd name="adj3" fmla="val 2053827"/>
            <a:gd name="adj4" fmla="val 8939901"/>
            <a:gd name="adj5" fmla="val 3456"/>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980265D-B930-4735-9E84-11679048EEF1}">
      <dsp:nvSpPr>
        <dsp:cNvPr id="0" name=""/>
        <dsp:cNvSpPr/>
      </dsp:nvSpPr>
      <dsp:spPr>
        <a:xfrm>
          <a:off x="553614" y="3158575"/>
          <a:ext cx="2204438" cy="876632"/>
        </a:xfrm>
        <a:prstGeom prst="roundRect">
          <a:avLst>
            <a:gd name="adj" fmla="val 10000"/>
          </a:avLst>
        </a:prstGeom>
        <a:solidFill>
          <a:srgbClr val="06345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FY 2023                            Approved Budget</a:t>
          </a:r>
        </a:p>
      </dsp:txBody>
      <dsp:txXfrm>
        <a:off x="579290" y="3184251"/>
        <a:ext cx="2153086" cy="825280"/>
      </dsp:txXfrm>
    </dsp:sp>
    <dsp:sp modelId="{EABE90A9-93BF-4CE7-B1F2-D84FEE60E8DB}">
      <dsp:nvSpPr>
        <dsp:cNvPr id="0" name=""/>
        <dsp:cNvSpPr/>
      </dsp:nvSpPr>
      <dsp:spPr>
        <a:xfrm>
          <a:off x="3136671" y="1497678"/>
          <a:ext cx="2479992" cy="2045475"/>
        </a:xfrm>
        <a:prstGeom prst="roundRect">
          <a:avLst>
            <a:gd name="adj" fmla="val 10000"/>
          </a:avLst>
        </a:prstGeom>
        <a:solidFill>
          <a:schemeClr val="accent2">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5559D23-DBB6-41BB-AC34-F64DFEC7C2FD}">
      <dsp:nvSpPr>
        <dsp:cNvPr id="0" name=""/>
        <dsp:cNvSpPr/>
      </dsp:nvSpPr>
      <dsp:spPr>
        <a:xfrm>
          <a:off x="4510802" y="224003"/>
          <a:ext cx="3132562" cy="3132562"/>
        </a:xfrm>
        <a:prstGeom prst="circularArrow">
          <a:avLst>
            <a:gd name="adj1" fmla="val 2538"/>
            <a:gd name="adj2" fmla="val 307882"/>
            <a:gd name="adj3" fmla="val 19516607"/>
            <a:gd name="adj4" fmla="val 12575511"/>
            <a:gd name="adj5" fmla="val 2961"/>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8615C8A-C486-49A1-9DAB-1322DB1DFA6B}">
      <dsp:nvSpPr>
        <dsp:cNvPr id="0" name=""/>
        <dsp:cNvSpPr/>
      </dsp:nvSpPr>
      <dsp:spPr>
        <a:xfrm>
          <a:off x="3687781" y="1059362"/>
          <a:ext cx="2204438" cy="876632"/>
        </a:xfrm>
        <a:prstGeom prst="roundRect">
          <a:avLst>
            <a:gd name="adj" fmla="val 10000"/>
          </a:avLst>
        </a:prstGeom>
        <a:solidFill>
          <a:srgbClr val="06345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t" anchorCtr="0">
          <a:noAutofit/>
        </a:bodyPr>
        <a:lstStyle/>
        <a:p>
          <a:pPr marL="0" lvl="0" indent="0" algn="ctr" defTabSz="666750">
            <a:lnSpc>
              <a:spcPct val="100000"/>
            </a:lnSpc>
            <a:spcBef>
              <a:spcPct val="0"/>
            </a:spcBef>
            <a:spcAft>
              <a:spcPct val="35000"/>
            </a:spcAft>
            <a:buNone/>
          </a:pPr>
          <a:r>
            <a:rPr lang="en-US" sz="1500" kern="1200">
              <a:solidFill>
                <a:schemeClr val="bg1"/>
              </a:solidFill>
            </a:rPr>
            <a:t>FY 2023 </a:t>
          </a:r>
        </a:p>
        <a:p>
          <a:pPr marL="0" lvl="0" indent="0" algn="ctr" defTabSz="666750">
            <a:lnSpc>
              <a:spcPct val="100000"/>
            </a:lnSpc>
            <a:spcBef>
              <a:spcPct val="0"/>
            </a:spcBef>
            <a:spcAft>
              <a:spcPct val="35000"/>
            </a:spcAft>
            <a:buNone/>
          </a:pPr>
          <a:r>
            <a:rPr lang="en-US" sz="1500" kern="1200">
              <a:solidFill>
                <a:schemeClr val="bg1"/>
              </a:solidFill>
            </a:rPr>
            <a:t>Authorized </a:t>
          </a:r>
        </a:p>
        <a:p>
          <a:pPr marL="0" lvl="0" indent="0" algn="ctr" defTabSz="666750">
            <a:lnSpc>
              <a:spcPct val="100000"/>
            </a:lnSpc>
            <a:spcBef>
              <a:spcPct val="0"/>
            </a:spcBef>
            <a:spcAft>
              <a:spcPct val="35000"/>
            </a:spcAft>
            <a:buNone/>
          </a:pPr>
          <a:r>
            <a:rPr lang="en-US" sz="1500" kern="1200">
              <a:solidFill>
                <a:schemeClr val="bg1"/>
              </a:solidFill>
            </a:rPr>
            <a:t>Positions</a:t>
          </a:r>
        </a:p>
      </dsp:txBody>
      <dsp:txXfrm>
        <a:off x="3713457" y="1085038"/>
        <a:ext cx="2153086" cy="825280"/>
      </dsp:txXfrm>
    </dsp:sp>
    <dsp:sp modelId="{44BD6F49-0BFA-4F93-B402-4820E573D621}">
      <dsp:nvSpPr>
        <dsp:cNvPr id="0" name=""/>
        <dsp:cNvSpPr/>
      </dsp:nvSpPr>
      <dsp:spPr>
        <a:xfrm>
          <a:off x="6270838" y="1497678"/>
          <a:ext cx="2710210" cy="2045475"/>
        </a:xfrm>
        <a:prstGeom prst="roundRect">
          <a:avLst>
            <a:gd name="adj" fmla="val 10000"/>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b="1" kern="1200">
              <a:solidFill>
                <a:schemeClr val="tx1"/>
              </a:solidFill>
            </a:rPr>
            <a:t>Tax Supported 41.9%</a:t>
          </a:r>
        </a:p>
        <a:p>
          <a:pPr marL="171450" lvl="1" indent="-171450" algn="l" defTabSz="755650">
            <a:lnSpc>
              <a:spcPct val="90000"/>
            </a:lnSpc>
            <a:spcBef>
              <a:spcPct val="0"/>
            </a:spcBef>
            <a:spcAft>
              <a:spcPct val="15000"/>
            </a:spcAft>
            <a:buChar char="•"/>
          </a:pPr>
          <a:r>
            <a:rPr lang="en-US" sz="1700" b="1" kern="1200">
              <a:solidFill>
                <a:schemeClr val="tx1"/>
              </a:solidFill>
            </a:rPr>
            <a:t>Fees/Other 36.2%</a:t>
          </a:r>
        </a:p>
        <a:p>
          <a:pPr marL="171450" lvl="1" indent="-171450" algn="l" defTabSz="755650">
            <a:lnSpc>
              <a:spcPct val="90000"/>
            </a:lnSpc>
            <a:spcBef>
              <a:spcPct val="0"/>
            </a:spcBef>
            <a:spcAft>
              <a:spcPct val="15000"/>
            </a:spcAft>
            <a:buChar char="•"/>
          </a:pPr>
          <a:r>
            <a:rPr lang="en-US" sz="1700" b="1" kern="1200">
              <a:solidFill>
                <a:schemeClr val="tx1"/>
              </a:solidFill>
            </a:rPr>
            <a:t>Grants 4.5% </a:t>
          </a:r>
          <a:endParaRPr lang="en-US" sz="1900" kern="1200">
            <a:solidFill>
              <a:schemeClr val="tx1"/>
            </a:solidFill>
          </a:endParaRPr>
        </a:p>
        <a:p>
          <a:pPr marL="171450" lvl="1" indent="-171450" algn="l" defTabSz="844550">
            <a:lnSpc>
              <a:spcPct val="90000"/>
            </a:lnSpc>
            <a:spcBef>
              <a:spcPct val="0"/>
            </a:spcBef>
            <a:spcAft>
              <a:spcPct val="15000"/>
            </a:spcAft>
            <a:buChar char="•"/>
          </a:pPr>
          <a:endParaRPr lang="en-US" sz="1900" kern="1200">
            <a:solidFill>
              <a:schemeClr val="bg1"/>
            </a:solidFill>
          </a:endParaRPr>
        </a:p>
      </dsp:txBody>
      <dsp:txXfrm>
        <a:off x="6317910" y="1544750"/>
        <a:ext cx="2616066" cy="1513015"/>
      </dsp:txXfrm>
    </dsp:sp>
    <dsp:sp modelId="{910B3B4B-2257-47EE-BB9F-760DE43E39E6}">
      <dsp:nvSpPr>
        <dsp:cNvPr id="0" name=""/>
        <dsp:cNvSpPr/>
      </dsp:nvSpPr>
      <dsp:spPr>
        <a:xfrm>
          <a:off x="6937056" y="3104838"/>
          <a:ext cx="2204438" cy="876632"/>
        </a:xfrm>
        <a:prstGeom prst="roundRect">
          <a:avLst>
            <a:gd name="adj" fmla="val 10000"/>
          </a:avLst>
        </a:prstGeom>
        <a:solidFill>
          <a:srgbClr val="06345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FY 2023 Funding Sources</a:t>
          </a:r>
        </a:p>
      </dsp:txBody>
      <dsp:txXfrm>
        <a:off x="6962732" y="3130514"/>
        <a:ext cx="2153086" cy="825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560F-FC48-4F86-9005-8EE321A16CE2}">
      <dsp:nvSpPr>
        <dsp:cNvPr id="0" name=""/>
        <dsp:cNvSpPr/>
      </dsp:nvSpPr>
      <dsp:spPr>
        <a:xfrm>
          <a:off x="-6040645" y="-924903"/>
          <a:ext cx="7195756" cy="7195756"/>
        </a:xfrm>
        <a:prstGeom prst="blockArc">
          <a:avLst>
            <a:gd name="adj1" fmla="val 18900000"/>
            <a:gd name="adj2" fmla="val 2700000"/>
            <a:gd name="adj3" fmla="val 3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1041C8-E41C-411F-8D82-8AE97552BA4F}">
      <dsp:nvSpPr>
        <dsp:cNvPr id="0" name=""/>
        <dsp:cNvSpPr/>
      </dsp:nvSpPr>
      <dsp:spPr>
        <a:xfrm>
          <a:off x="375018" y="243026"/>
          <a:ext cx="5090771"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Governance</a:t>
          </a:r>
        </a:p>
      </dsp:txBody>
      <dsp:txXfrm>
        <a:off x="375018" y="243026"/>
        <a:ext cx="5090771" cy="485839"/>
      </dsp:txXfrm>
    </dsp:sp>
    <dsp:sp modelId="{B86FDA8D-D2ED-4389-BC36-8BD7D1C7A2FB}">
      <dsp:nvSpPr>
        <dsp:cNvPr id="0" name=""/>
        <dsp:cNvSpPr/>
      </dsp:nvSpPr>
      <dsp:spPr>
        <a:xfrm>
          <a:off x="71368" y="182296"/>
          <a:ext cx="607299" cy="607299"/>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C12483-EF7C-40B3-B6A6-3A15E63B979C}">
      <dsp:nvSpPr>
        <dsp:cNvPr id="0" name=""/>
        <dsp:cNvSpPr/>
      </dsp:nvSpPr>
      <dsp:spPr>
        <a:xfrm>
          <a:off x="814990" y="972214"/>
          <a:ext cx="4650799"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Strategic Services</a:t>
          </a:r>
        </a:p>
      </dsp:txBody>
      <dsp:txXfrm>
        <a:off x="814990" y="972214"/>
        <a:ext cx="4650799" cy="485839"/>
      </dsp:txXfrm>
    </dsp:sp>
    <dsp:sp modelId="{046E3B06-14DC-45B5-AFDB-96944FA1F61F}">
      <dsp:nvSpPr>
        <dsp:cNvPr id="0" name=""/>
        <dsp:cNvSpPr/>
      </dsp:nvSpPr>
      <dsp:spPr>
        <a:xfrm>
          <a:off x="511340" y="911484"/>
          <a:ext cx="607299" cy="607299"/>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D267CB6-193E-428F-8D7D-D8086DF38268}">
      <dsp:nvSpPr>
        <dsp:cNvPr id="0" name=""/>
        <dsp:cNvSpPr/>
      </dsp:nvSpPr>
      <dsp:spPr>
        <a:xfrm>
          <a:off x="1056092" y="1700867"/>
          <a:ext cx="4409697"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Public Safety</a:t>
          </a:r>
        </a:p>
      </dsp:txBody>
      <dsp:txXfrm>
        <a:off x="1056092" y="1700867"/>
        <a:ext cx="4409697" cy="485839"/>
      </dsp:txXfrm>
    </dsp:sp>
    <dsp:sp modelId="{6230B3E6-AD70-4D55-9560-51D967401B5F}">
      <dsp:nvSpPr>
        <dsp:cNvPr id="0" name=""/>
        <dsp:cNvSpPr/>
      </dsp:nvSpPr>
      <dsp:spPr>
        <a:xfrm>
          <a:off x="752442" y="1640137"/>
          <a:ext cx="607299" cy="607299"/>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7AB1CF-6A46-4C33-BEC5-C69E5DE8982A}">
      <dsp:nvSpPr>
        <dsp:cNvPr id="0" name=""/>
        <dsp:cNvSpPr/>
      </dsp:nvSpPr>
      <dsp:spPr>
        <a:xfrm>
          <a:off x="1113186" y="2430055"/>
          <a:ext cx="4332715"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Municipal Operations</a:t>
          </a:r>
        </a:p>
      </dsp:txBody>
      <dsp:txXfrm>
        <a:off x="1113186" y="2430055"/>
        <a:ext cx="4332715" cy="485839"/>
      </dsp:txXfrm>
    </dsp:sp>
    <dsp:sp modelId="{F822ACA8-5A6D-454C-91B5-9416EDDBC763}">
      <dsp:nvSpPr>
        <dsp:cNvPr id="0" name=""/>
        <dsp:cNvSpPr/>
      </dsp:nvSpPr>
      <dsp:spPr>
        <a:xfrm>
          <a:off x="829424" y="2369325"/>
          <a:ext cx="607299" cy="607299"/>
        </a:xfrm>
        <a:prstGeom prst="ellipse">
          <a:avLst/>
        </a:prstGeom>
        <a:blipFill rotWithShape="0">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EAE456-90DC-481E-A4A0-34C820F3BE8E}">
      <dsp:nvSpPr>
        <dsp:cNvPr id="0" name=""/>
        <dsp:cNvSpPr/>
      </dsp:nvSpPr>
      <dsp:spPr>
        <a:xfrm>
          <a:off x="1056092" y="3159242"/>
          <a:ext cx="4409697"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Government Operations</a:t>
          </a:r>
        </a:p>
      </dsp:txBody>
      <dsp:txXfrm>
        <a:off x="1056092" y="3159242"/>
        <a:ext cx="4409697" cy="485839"/>
      </dsp:txXfrm>
    </dsp:sp>
    <dsp:sp modelId="{1939C170-7A90-43E1-82C4-04931C394851}">
      <dsp:nvSpPr>
        <dsp:cNvPr id="0" name=""/>
        <dsp:cNvSpPr/>
      </dsp:nvSpPr>
      <dsp:spPr>
        <a:xfrm>
          <a:off x="752442" y="3098512"/>
          <a:ext cx="607299" cy="607299"/>
        </a:xfrm>
        <a:prstGeom prst="ellipse">
          <a:avLst/>
        </a:prstGeom>
        <a:blipFill rotWithShape="0">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279770A-A0C9-4893-8422-C179F0EF9EA7}">
      <dsp:nvSpPr>
        <dsp:cNvPr id="0" name=""/>
        <dsp:cNvSpPr/>
      </dsp:nvSpPr>
      <dsp:spPr>
        <a:xfrm>
          <a:off x="814990" y="3887895"/>
          <a:ext cx="4650799"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Community Services</a:t>
          </a:r>
        </a:p>
      </dsp:txBody>
      <dsp:txXfrm>
        <a:off x="814990" y="3887895"/>
        <a:ext cx="4650799" cy="485839"/>
      </dsp:txXfrm>
    </dsp:sp>
    <dsp:sp modelId="{7E82E689-C441-4EC0-9E46-DDD15F089CEE}">
      <dsp:nvSpPr>
        <dsp:cNvPr id="0" name=""/>
        <dsp:cNvSpPr/>
      </dsp:nvSpPr>
      <dsp:spPr>
        <a:xfrm>
          <a:off x="511340" y="3827165"/>
          <a:ext cx="607299" cy="607299"/>
        </a:xfrm>
        <a:prstGeom prst="ellipse">
          <a:avLst/>
        </a:prstGeom>
        <a:blipFill rotWithShape="0">
          <a:blip xmlns:r="http://schemas.openxmlformats.org/officeDocument/2006/relationships" r:embed="rId6"/>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AC417D-E461-4784-A681-3C02DCA0C83A}">
      <dsp:nvSpPr>
        <dsp:cNvPr id="0" name=""/>
        <dsp:cNvSpPr/>
      </dsp:nvSpPr>
      <dsp:spPr>
        <a:xfrm>
          <a:off x="375018" y="4617083"/>
          <a:ext cx="5090771" cy="4858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563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Infrastructure &amp; Development</a:t>
          </a:r>
        </a:p>
      </dsp:txBody>
      <dsp:txXfrm>
        <a:off x="375018" y="4617083"/>
        <a:ext cx="5090771" cy="485839"/>
      </dsp:txXfrm>
    </dsp:sp>
    <dsp:sp modelId="{C1BB24AC-2AAB-42DA-A2B5-71BB93DF295B}">
      <dsp:nvSpPr>
        <dsp:cNvPr id="0" name=""/>
        <dsp:cNvSpPr/>
      </dsp:nvSpPr>
      <dsp:spPr>
        <a:xfrm>
          <a:off x="71368" y="4556353"/>
          <a:ext cx="607299" cy="607299"/>
        </a:xfrm>
        <a:prstGeom prst="ellipse">
          <a:avLst/>
        </a:prstGeom>
        <a:blipFill rotWithShape="0">
          <a:blip xmlns:r="http://schemas.openxmlformats.org/officeDocument/2006/relationships" r:embed="rId7"/>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560F-FC48-4F86-9005-8EE321A16CE2}">
      <dsp:nvSpPr>
        <dsp:cNvPr id="0" name=""/>
        <dsp:cNvSpPr/>
      </dsp:nvSpPr>
      <dsp:spPr>
        <a:xfrm>
          <a:off x="-5416475" y="-829395"/>
          <a:ext cx="6449459" cy="6449459"/>
        </a:xfrm>
        <a:prstGeom prst="blockArc">
          <a:avLst>
            <a:gd name="adj1" fmla="val 18900000"/>
            <a:gd name="adj2" fmla="val 2700000"/>
            <a:gd name="adj3" fmla="val 335"/>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1041C8-E41C-411F-8D82-8AE97552BA4F}">
      <dsp:nvSpPr>
        <dsp:cNvPr id="0" name=""/>
        <dsp:cNvSpPr/>
      </dsp:nvSpPr>
      <dsp:spPr>
        <a:xfrm>
          <a:off x="451686" y="299320"/>
          <a:ext cx="5493846"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Civic Center</a:t>
          </a:r>
        </a:p>
      </dsp:txBody>
      <dsp:txXfrm>
        <a:off x="451686" y="299320"/>
        <a:ext cx="5493846" cy="599025"/>
      </dsp:txXfrm>
    </dsp:sp>
    <dsp:sp modelId="{B86FDA8D-D2ED-4389-BC36-8BD7D1C7A2FB}">
      <dsp:nvSpPr>
        <dsp:cNvPr id="0" name=""/>
        <dsp:cNvSpPr/>
      </dsp:nvSpPr>
      <dsp:spPr>
        <a:xfrm>
          <a:off x="77296" y="224442"/>
          <a:ext cx="748781" cy="748781"/>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C12483-EF7C-40B3-B6A6-3A15E63B979C}">
      <dsp:nvSpPr>
        <dsp:cNvPr id="0" name=""/>
        <dsp:cNvSpPr/>
      </dsp:nvSpPr>
      <dsp:spPr>
        <a:xfrm>
          <a:off x="880930" y="1197571"/>
          <a:ext cx="5064602"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I&amp;D Water</a:t>
          </a:r>
        </a:p>
      </dsp:txBody>
      <dsp:txXfrm>
        <a:off x="880930" y="1197571"/>
        <a:ext cx="5064602" cy="599025"/>
      </dsp:txXfrm>
    </dsp:sp>
    <dsp:sp modelId="{046E3B06-14DC-45B5-AFDB-96944FA1F61F}">
      <dsp:nvSpPr>
        <dsp:cNvPr id="0" name=""/>
        <dsp:cNvSpPr/>
      </dsp:nvSpPr>
      <dsp:spPr>
        <a:xfrm>
          <a:off x="506540" y="1122693"/>
          <a:ext cx="748781" cy="748781"/>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D267CB6-193E-428F-8D7D-D8086DF38268}">
      <dsp:nvSpPr>
        <dsp:cNvPr id="0" name=""/>
        <dsp:cNvSpPr/>
      </dsp:nvSpPr>
      <dsp:spPr>
        <a:xfrm>
          <a:off x="1012674" y="2095821"/>
          <a:ext cx="4932859"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Parking Services</a:t>
          </a:r>
        </a:p>
      </dsp:txBody>
      <dsp:txXfrm>
        <a:off x="1012674" y="2095821"/>
        <a:ext cx="4932859" cy="599025"/>
      </dsp:txXfrm>
    </dsp:sp>
    <dsp:sp modelId="{6230B3E6-AD70-4D55-9560-51D967401B5F}">
      <dsp:nvSpPr>
        <dsp:cNvPr id="0" name=""/>
        <dsp:cNvSpPr/>
      </dsp:nvSpPr>
      <dsp:spPr>
        <a:xfrm>
          <a:off x="638283" y="2020943"/>
          <a:ext cx="748781" cy="748781"/>
        </a:xfrm>
        <a:prstGeom prst="ellipse">
          <a:avLst/>
        </a:prstGeom>
        <a:blipFill dpi="0" rotWithShape="0">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7AB1CF-6A46-4C33-BEC5-C69E5DE8982A}">
      <dsp:nvSpPr>
        <dsp:cNvPr id="0" name=""/>
        <dsp:cNvSpPr/>
      </dsp:nvSpPr>
      <dsp:spPr>
        <a:xfrm>
          <a:off x="857684" y="2994072"/>
          <a:ext cx="5064602"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Sanitation</a:t>
          </a:r>
        </a:p>
      </dsp:txBody>
      <dsp:txXfrm>
        <a:off x="857684" y="2994072"/>
        <a:ext cx="5064602" cy="599025"/>
      </dsp:txXfrm>
    </dsp:sp>
    <dsp:sp modelId="{F822ACA8-5A6D-454C-91B5-9416EDDBC763}">
      <dsp:nvSpPr>
        <dsp:cNvPr id="0" name=""/>
        <dsp:cNvSpPr/>
      </dsp:nvSpPr>
      <dsp:spPr>
        <a:xfrm>
          <a:off x="506540" y="2919194"/>
          <a:ext cx="748781" cy="748781"/>
        </a:xfrm>
        <a:prstGeom prst="ellipse">
          <a:avLst/>
        </a:prstGeom>
        <a:blipFill dpi="0" rotWithShape="0">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EAE456-90DC-481E-A4A0-34C820F3BE8E}">
      <dsp:nvSpPr>
        <dsp:cNvPr id="0" name=""/>
        <dsp:cNvSpPr/>
      </dsp:nvSpPr>
      <dsp:spPr>
        <a:xfrm>
          <a:off x="451686" y="3892322"/>
          <a:ext cx="5493846" cy="5990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54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t>Water &amp; Sewer</a:t>
          </a:r>
        </a:p>
      </dsp:txBody>
      <dsp:txXfrm>
        <a:off x="451686" y="3892322"/>
        <a:ext cx="5493846" cy="599025"/>
      </dsp:txXfrm>
    </dsp:sp>
    <dsp:sp modelId="{1939C170-7A90-43E1-82C4-04931C394851}">
      <dsp:nvSpPr>
        <dsp:cNvPr id="0" name=""/>
        <dsp:cNvSpPr/>
      </dsp:nvSpPr>
      <dsp:spPr>
        <a:xfrm>
          <a:off x="77296" y="3817444"/>
          <a:ext cx="748781" cy="748781"/>
        </a:xfrm>
        <a:prstGeom prst="ellipse">
          <a:avLst/>
        </a:prstGeom>
        <a:blipFill dpi="0" rotWithShape="0">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C76AA-F090-4F30-B64F-536694F8B196}">
      <dsp:nvSpPr>
        <dsp:cNvPr id="0" name=""/>
        <dsp:cNvSpPr/>
      </dsp:nvSpPr>
      <dsp:spPr>
        <a:xfrm>
          <a:off x="-5171151" y="-792099"/>
          <a:ext cx="6158031" cy="6158031"/>
        </a:xfrm>
        <a:prstGeom prst="blockArc">
          <a:avLst>
            <a:gd name="adj1" fmla="val 18900000"/>
            <a:gd name="adj2" fmla="val 2700000"/>
            <a:gd name="adj3" fmla="val 3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1E702-3903-48FC-B42C-ACEBBA258C00}">
      <dsp:nvSpPr>
        <dsp:cNvPr id="0" name=""/>
        <dsp:cNvSpPr/>
      </dsp:nvSpPr>
      <dsp:spPr>
        <a:xfrm>
          <a:off x="516723" y="351636"/>
          <a:ext cx="4792138" cy="7036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5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Millage Rate 12.2 $7,862,438 </a:t>
          </a:r>
        </a:p>
      </dsp:txBody>
      <dsp:txXfrm>
        <a:off x="516723" y="351636"/>
        <a:ext cx="4792138" cy="703638"/>
      </dsp:txXfrm>
    </dsp:sp>
    <dsp:sp modelId="{7FB64110-9F48-4C96-90F5-67AC6CD26C8D}">
      <dsp:nvSpPr>
        <dsp:cNvPr id="0" name=""/>
        <dsp:cNvSpPr/>
      </dsp:nvSpPr>
      <dsp:spPr>
        <a:xfrm>
          <a:off x="76949" y="263681"/>
          <a:ext cx="879548" cy="879548"/>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186E9-085E-4A31-97E7-29CBDEA2201E}">
      <dsp:nvSpPr>
        <dsp:cNvPr id="0" name=""/>
        <dsp:cNvSpPr/>
      </dsp:nvSpPr>
      <dsp:spPr>
        <a:xfrm>
          <a:off x="920135" y="1407276"/>
          <a:ext cx="4388726" cy="7036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51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a:t>Victory Drive Drainage Improvements</a:t>
          </a:r>
        </a:p>
        <a:p>
          <a:pPr marL="0" lvl="0" indent="0" algn="l" defTabSz="711200">
            <a:lnSpc>
              <a:spcPct val="90000"/>
            </a:lnSpc>
            <a:spcBef>
              <a:spcPct val="0"/>
            </a:spcBef>
            <a:spcAft>
              <a:spcPct val="35000"/>
            </a:spcAft>
            <a:buNone/>
          </a:pPr>
          <a:r>
            <a:rPr lang="en-US" sz="1600" kern="1200"/>
            <a:t>(Springfield Canal)- $3M</a:t>
          </a:r>
          <a:r>
            <a:rPr lang="en-US" sz="1600" b="1" kern="1200"/>
            <a:t> </a:t>
          </a:r>
          <a:endParaRPr lang="en-US" sz="1600" kern="1200"/>
        </a:p>
      </dsp:txBody>
      <dsp:txXfrm>
        <a:off x="920135" y="1407276"/>
        <a:ext cx="4388726" cy="703638"/>
      </dsp:txXfrm>
    </dsp:sp>
    <dsp:sp modelId="{89AC0C35-B708-4714-97A5-FDA3B8C1F092}">
      <dsp:nvSpPr>
        <dsp:cNvPr id="0" name=""/>
        <dsp:cNvSpPr/>
      </dsp:nvSpPr>
      <dsp:spPr>
        <a:xfrm>
          <a:off x="480361" y="1319322"/>
          <a:ext cx="879548" cy="879548"/>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9C0FD-A353-4C3E-BE46-63154BFAE972}">
      <dsp:nvSpPr>
        <dsp:cNvPr id="0" name=""/>
        <dsp:cNvSpPr/>
      </dsp:nvSpPr>
      <dsp:spPr>
        <a:xfrm>
          <a:off x="920135" y="2462917"/>
          <a:ext cx="4388726" cy="7036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51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a:t>Liberty City Improvements</a:t>
          </a:r>
        </a:p>
        <a:p>
          <a:pPr marL="0" lvl="0" indent="0" algn="l" defTabSz="711200">
            <a:lnSpc>
              <a:spcPct val="90000"/>
            </a:lnSpc>
            <a:spcBef>
              <a:spcPct val="0"/>
            </a:spcBef>
            <a:spcAft>
              <a:spcPct val="35000"/>
            </a:spcAft>
            <a:buNone/>
          </a:pPr>
          <a:r>
            <a:rPr lang="en-US" sz="1600" kern="1200"/>
            <a:t>(Springfield Canal)- $862,438 </a:t>
          </a:r>
        </a:p>
      </dsp:txBody>
      <dsp:txXfrm>
        <a:off x="920135" y="2462917"/>
        <a:ext cx="4388726" cy="703638"/>
      </dsp:txXfrm>
    </dsp:sp>
    <dsp:sp modelId="{3953FEB7-FC28-447C-B6DD-1EF2089F05D3}">
      <dsp:nvSpPr>
        <dsp:cNvPr id="0" name=""/>
        <dsp:cNvSpPr/>
      </dsp:nvSpPr>
      <dsp:spPr>
        <a:xfrm>
          <a:off x="480361" y="2374962"/>
          <a:ext cx="879548" cy="879548"/>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29F13-B1B2-4185-8A2C-AC2B6192F8AE}">
      <dsp:nvSpPr>
        <dsp:cNvPr id="0" name=""/>
        <dsp:cNvSpPr/>
      </dsp:nvSpPr>
      <dsp:spPr>
        <a:xfrm>
          <a:off x="516723" y="3518558"/>
          <a:ext cx="4792138" cy="7036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513"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a:t>Montgomery Crossroads</a:t>
          </a:r>
        </a:p>
        <a:p>
          <a:pPr marL="0" lvl="0" indent="0" algn="l" defTabSz="711200">
            <a:lnSpc>
              <a:spcPct val="90000"/>
            </a:lnSpc>
            <a:spcBef>
              <a:spcPct val="0"/>
            </a:spcBef>
            <a:spcAft>
              <a:spcPct val="35000"/>
            </a:spcAft>
            <a:buNone/>
          </a:pPr>
          <a:r>
            <a:rPr lang="en-US" sz="1600" kern="1200"/>
            <a:t>(Hayner’s Creek)- $4M</a:t>
          </a:r>
          <a:r>
            <a:rPr lang="en-US" sz="1600" b="1" kern="1200"/>
            <a:t> </a:t>
          </a:r>
          <a:endParaRPr lang="en-US" sz="1600" kern="1200"/>
        </a:p>
      </dsp:txBody>
      <dsp:txXfrm>
        <a:off x="516723" y="3518558"/>
        <a:ext cx="4792138" cy="703638"/>
      </dsp:txXfrm>
    </dsp:sp>
    <dsp:sp modelId="{6AFB44B7-4314-46DA-BBE9-5A99C26CFA52}">
      <dsp:nvSpPr>
        <dsp:cNvPr id="0" name=""/>
        <dsp:cNvSpPr/>
      </dsp:nvSpPr>
      <dsp:spPr>
        <a:xfrm>
          <a:off x="76949" y="3430603"/>
          <a:ext cx="879548" cy="879548"/>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0.16249</cdr:x>
      <cdr:y>0.17879</cdr:y>
    </cdr:from>
    <cdr:to>
      <cdr:x>0.27196</cdr:x>
      <cdr:y>0.29507</cdr:y>
    </cdr:to>
    <cdr:sp macro="" textlink="">
      <cdr:nvSpPr>
        <cdr:cNvPr id="2" name="Speech Bubble: Rectangle 1">
          <a:extLst xmlns:a="http://schemas.openxmlformats.org/drawingml/2006/main">
            <a:ext uri="{FF2B5EF4-FFF2-40B4-BE49-F238E27FC236}">
              <a16:creationId xmlns:a16="http://schemas.microsoft.com/office/drawing/2014/main" id="{C9FDA384-B72E-49C1-A0B6-78E75B9A5A86}"/>
            </a:ext>
          </a:extLst>
        </cdr:cNvPr>
        <cdr:cNvSpPr/>
      </cdr:nvSpPr>
      <cdr:spPr>
        <a:xfrm xmlns:a="http://schemas.openxmlformats.org/drawingml/2006/main">
          <a:off x="1291687" y="954125"/>
          <a:ext cx="870201" cy="620536"/>
        </a:xfrm>
        <a:prstGeom xmlns:a="http://schemas.openxmlformats.org/drawingml/2006/main" prst="wedgeRectCallout">
          <a:avLst>
            <a:gd name="adj1" fmla="val -27500"/>
            <a:gd name="adj2" fmla="val 98349"/>
          </a:avLst>
        </a:prstGeom>
      </cdr:spPr>
      <cdr:style>
        <a:lnRef xmlns:a="http://schemas.openxmlformats.org/drawingml/2006/main" idx="2">
          <a:schemeClr val="accent3">
            <a:shade val="15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algn="ctr"/>
          <a:r>
            <a:rPr lang="en-US" sz="2000" dirty="0">
              <a:solidFill>
                <a:schemeClr val="tx1"/>
              </a:solidFill>
            </a:rPr>
            <a:t>$66M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592B44-6952-4AB4-836E-C4CA3BE2F691}" type="datetimeFigureOut">
              <a:rPr lang="en-US" smtClean="0"/>
              <a:t>6/22/2023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EFBF58-59A7-4AEC-8908-37FD75BC1F51}" type="slidenum">
              <a:rPr lang="en-US" smtClean="0"/>
              <a:t>‹#›</a:t>
            </a:fld>
            <a:endParaRPr lang="en-US"/>
          </a:p>
        </p:txBody>
      </p:sp>
    </p:spTree>
    <p:extLst>
      <p:ext uri="{BB962C8B-B14F-4D97-AF65-F5344CB8AC3E}">
        <p14:creationId xmlns:p14="http://schemas.microsoft.com/office/powerpoint/2010/main" val="239493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Good afternoon, I am the Budget Director, Melissa Carter.  I am pleased to present the FY23 Mid-Year Financial Update to provide general information on the current state of the City Budget. </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592022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look at our expenditures from the previous 3-years, it is evident, 2022 is an outlier.  This is due the capital investments associated with the ARPA.  Looking at present year 2023, expenditures are less than 2022, but exceed 2021 expenditures by 16%.  As usual, the General Fund’s biggest expenditures are personnel related costs, including salaries and benefits.</a:t>
            </a:r>
          </a:p>
        </p:txBody>
      </p:sp>
      <p:sp>
        <p:nvSpPr>
          <p:cNvPr id="4" name="Slide Number Placeholder 3"/>
          <p:cNvSpPr>
            <a:spLocks noGrp="1"/>
          </p:cNvSpPr>
          <p:nvPr>
            <p:ph type="sldNum" sz="quarter" idx="5"/>
          </p:nvPr>
        </p:nvSpPr>
        <p:spPr/>
        <p:txBody>
          <a:bodyPr/>
          <a:lstStyle/>
          <a:p>
            <a:fld id="{61C46331-3EC5-40B7-BB74-CFD72FABFB58}" type="slidenum">
              <a:rPr lang="en-US" smtClean="0"/>
              <a:t>10</a:t>
            </a:fld>
            <a:endParaRPr lang="en-US"/>
          </a:p>
        </p:txBody>
      </p:sp>
    </p:spTree>
    <p:extLst>
      <p:ext uri="{BB962C8B-B14F-4D97-AF65-F5344CB8AC3E}">
        <p14:creationId xmlns:p14="http://schemas.microsoft.com/office/powerpoint/2010/main" val="173673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kern="100">
                <a:latin typeface="Calibri" panose="020F0502020204030204" pitchFamily="34" charset="0"/>
                <a:ea typeface="Calibri" panose="020F0502020204030204" pitchFamily="34" charset="0"/>
                <a:cs typeface="Times New Roman" panose="02020603050405020304" pitchFamily="18" charset="0"/>
              </a:rPr>
              <a:t>The 2023 Financial Plan was developed from the City Manager’s philosophy that (1)  budgets are not just math problems, they are value statements; (2) we would always look internally first to make government work more efficiently before we would ever ask taxpayers to do more; and (3) by making the tough but correct fiscal choices, we would create more opportunities for investments in our city. </a:t>
            </a:r>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11</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57592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of May 2023, the Enterprise Funds collectively, Civic Center, I&amp;D Water, Parking, Sanitation, and Water &amp; Sewer Fund, have collected ($66M) of their adopted budget allocation ($355,382,351).  The Water and Sewer Fund remains the City’s largest enterprise fund, which has collected $36M as of May 2023.  Currently, the enterprise fund are trending well, and no problems are forecasted into the future.  However, Please be reminded, the Civic Center Fund will no longer receive revenues from the Hotel/Motel starting Sept. 2023, as a result, the GF will probably need to contribute to the Civic Center Fund in 2024. </a:t>
            </a:r>
          </a:p>
          <a:p>
            <a:endParaRPr lang="en-US"/>
          </a:p>
          <a:p>
            <a:r>
              <a:rPr lang="en-US"/>
              <a:t>                                                                                                                                                                                                                                                                                                                                   </a:t>
            </a:r>
          </a:p>
        </p:txBody>
      </p:sp>
      <p:sp>
        <p:nvSpPr>
          <p:cNvPr id="4" name="Slide Number Placeholder 3"/>
          <p:cNvSpPr>
            <a:spLocks noGrp="1"/>
          </p:cNvSpPr>
          <p:nvPr>
            <p:ph type="sldNum" sz="quarter" idx="5"/>
          </p:nvPr>
        </p:nvSpPr>
        <p:spPr/>
        <p:txBody>
          <a:bodyPr/>
          <a:lstStyle/>
          <a:p>
            <a:pPr defTabSz="465887">
              <a:defRPr/>
            </a:pPr>
            <a:fld id="{61C46331-3EC5-40B7-BB74-CFD72FABFB58}" type="slidenum">
              <a:rPr lang="en-US">
                <a:solidFill>
                  <a:prstClr val="black"/>
                </a:solidFill>
                <a:latin typeface="Calibri" panose="020F0502020204030204"/>
              </a:rPr>
              <a:pPr defTabSz="46588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4495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the General Fund, the largest expense in the enterprise funds is personnel, where it accounts for 18%-30% of the expenses.  When analyzing revenues collected through the first half of the year against operating costs incurred, we are seeing narrow margins through May, with the exception of the Water Utility, so we will continue to monitor these business-type activities as we head into the third quarter to identify whether the General Fund will need to provide any subsidies. </a:t>
            </a:r>
          </a:p>
          <a:p>
            <a:r>
              <a:rPr lang="en-US"/>
              <a:t>                                                                                                                                                                                                                                                                                                                                   </a:t>
            </a:r>
          </a:p>
        </p:txBody>
      </p:sp>
      <p:sp>
        <p:nvSpPr>
          <p:cNvPr id="4" name="Slide Number Placeholder 3"/>
          <p:cNvSpPr>
            <a:spLocks noGrp="1"/>
          </p:cNvSpPr>
          <p:nvPr>
            <p:ph type="sldNum" sz="quarter" idx="5"/>
          </p:nvPr>
        </p:nvSpPr>
        <p:spPr/>
        <p:txBody>
          <a:bodyPr/>
          <a:lstStyle/>
          <a:p>
            <a:pPr defTabSz="465887">
              <a:defRPr/>
            </a:pPr>
            <a:fld id="{61C46331-3EC5-40B7-BB74-CFD72FABFB58}" type="slidenum">
              <a:rPr lang="en-US">
                <a:solidFill>
                  <a:prstClr val="black"/>
                </a:solidFill>
                <a:latin typeface="Calibri" panose="020F0502020204030204"/>
              </a:rPr>
              <a:pPr defTabSz="46588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99658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What would that mean?  Well based on the updated 2023 Property Tax Digest developed by the County Board of Assessor’s Office, there is approximately 12% growth in property assessed valuations within the City of Savannah jurisdiction. More than half of the new growth in 2023 is attributed to revaluations, while a little more than 2% is attributed to new growth in the area. With the primary factor based on re-evaluations which are subject to appeals, staff are cautionary which projections and have assumed a collection rate of 88% for this projection. </a:t>
            </a:r>
          </a:p>
          <a:p>
            <a:pPr defTabSz="931774">
              <a:defRPr/>
            </a:pPr>
            <a:endParaRPr lang="en-US"/>
          </a:p>
          <a:p>
            <a:pPr defTabSz="931774">
              <a:defRPr/>
            </a:pPr>
            <a:endParaRPr lang="en-US"/>
          </a:p>
          <a:p>
            <a:pPr defTabSz="931774">
              <a:defRPr/>
            </a:pPr>
            <a:endParaRPr lang="en-US"/>
          </a:p>
          <a:p>
            <a:pPr marL="0" marR="0" lvl="0" indent="0" algn="l" defTabSz="931774"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The taxable digest increased by 12.63% in 2023 compared to 2022. Of this increase, 9.98 points is attributable to revaluations and 2.65 points is attributable to new growth. New growth increased by $195,523,579 and equates to $2,385,388 in new property taxes for 2023 and is factored into the calculation of the 2023 rollback rate of 11.119 mills. One mill is worth $7,283,151 for 2023.</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800"/>
              <a:t>Although, the five-year average growth is 8%, in years 2022 and 2023 the City has experience growth of 15% and 13% respectively.</a:t>
            </a:r>
            <a:endParaRPr lang="en-US" sz="1800">
              <a:effectLst/>
              <a:latin typeface="Calibri" panose="020F0502020204030204" pitchFamily="34" charset="0"/>
              <a:ea typeface="Calibri" panose="020F0502020204030204" pitchFamily="34" charset="0"/>
            </a:endParaRPr>
          </a:p>
          <a:p>
            <a:pPr defTabSz="931774">
              <a:defRPr/>
            </a:pPr>
            <a:endParaRPr lang="en-US"/>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15</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195660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23 year history depicts the City commitment to make tough but necessary decisions around millage rates with tax payer impacts in mind.  We are proposing to set the final millage rate in line with our adopted budget basis and we would naturally carry that millage rate forward as our basis for FY24 budget development efforts currently underway. </a:t>
            </a:r>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16</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65989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FY22 and 23 budgets have been Adopted with a tentative millage rate of 12.20 mills.  In the next few weeks, the City Manager is proposing to continue that trend and set the final millage rate in line with the adopted budget, which again is 12.20 mills. </a:t>
            </a:r>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17</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755307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maintaining the budgeted millage rate with the anticipated growth in the County Digest, will yield approximately $7.8M in additional property tax revenue. </a:t>
            </a:r>
          </a:p>
          <a:p>
            <a:endParaRPr lang="en-US"/>
          </a:p>
          <a:p>
            <a:r>
              <a:rPr lang="en-US"/>
              <a:t>Early on, I spoke to you about those core barometers of the fiscal health and sustainability.  Does anyone remember what they were?  They were Pension, Debt, Stability of reserves and Structural balance between revenues and expenditures.  I also mentioned why our fiscal stability and fiscal discipline matter.</a:t>
            </a:r>
          </a:p>
          <a:p>
            <a:endParaRPr lang="en-US"/>
          </a:p>
          <a:p>
            <a:r>
              <a:rPr lang="en-US"/>
              <a:t>Fiscal stability pays for city investments.  So just as we have worked together to weather impacts from a global pandemic, economic volatility and even LOST negotiations while looking internally first to make government work more efficiently and by Not just treating the Budget as a simple math problem, but by making the tough but correct fiscal choices, we have created and can create more opportunities for investments in our City. </a:t>
            </a:r>
          </a:p>
          <a:p>
            <a:endParaRPr lang="en-US"/>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18</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8642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propose to set the final millage rate at 12.20 mills and to allocate projected revenue to critical capital infrastructure investments to better manage drainage and flooding in support of community health and environment efforts specifically in these areas shown here. </a:t>
            </a:r>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19</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20752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The City of Savannah is pleased to present this Mid-Year Budget Update to provide general information about the history and future of major components of the city’s budget.  The information presented is as of the date of publication or, if such information is dated, as of its date. </a:t>
            </a:r>
          </a:p>
          <a:p>
            <a:endParaRPr lang="en-US" sz="1800"/>
          </a:p>
          <a:p>
            <a:r>
              <a:rPr lang="en-US" sz="1800"/>
              <a:t>Our discussion today includes forward-looking statements based on current beliefs and expectations about future events.  Those events are uncertain and do not consider events that may alter actual outcomes; their outcome may differ from current expectations which may in turn significantly affect expected results. </a:t>
            </a:r>
          </a:p>
          <a:p>
            <a:endParaRPr lang="en-US"/>
          </a:p>
        </p:txBody>
      </p:sp>
      <p:sp>
        <p:nvSpPr>
          <p:cNvPr id="4" name="Slide Number Placeholder 3"/>
          <p:cNvSpPr>
            <a:spLocks noGrp="1"/>
          </p:cNvSpPr>
          <p:nvPr>
            <p:ph type="sldNum" sz="quarter" idx="5"/>
          </p:nvPr>
        </p:nvSpPr>
        <p:spPr/>
        <p:txBody>
          <a:bodyPr/>
          <a:lstStyle/>
          <a:p>
            <a:fld id="{32EFBF58-59A7-4AEC-8908-37FD75BC1F51}" type="slidenum">
              <a:rPr lang="en-US" smtClean="0"/>
              <a:t>20</a:t>
            </a:fld>
            <a:endParaRPr lang="en-US"/>
          </a:p>
        </p:txBody>
      </p:sp>
    </p:spTree>
    <p:extLst>
      <p:ext uri="{BB962C8B-B14F-4D97-AF65-F5344CB8AC3E}">
        <p14:creationId xmlns:p14="http://schemas.microsoft.com/office/powerpoint/2010/main" val="57195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Our Agenda will include these components of our financial landscape and portfolio.  General Operations, Business-Type Activity Trends, the Millage Rate and Planned Investments.  </a:t>
            </a:r>
          </a:p>
          <a:p>
            <a:pPr defTabSz="931774">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2</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21809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You know, the City Budget works a lot like any household, just bigger.  Revenue comes in and Expenses go out and just like you, the City can’t spend more money than it makes.  Of course, it can borrow money, but paying it back (what we call Debt Service) has to be factored in over time. </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Generally there are four financial metrics which are core barometers of the City’s fiscal health and sustainability:  Pensions, Debt,  Stability of Reserves and the Structural balance between revenues and expenditures.</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Through the first half of the year, our finances remain on solid footing with the Adopted financial plan, realizing favorable spending results.  General operations, Business-type Activities and special revenue funds are trending between 32 and 38% of the Adopted Budget. </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Pension stability is in tact and </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The 2023 Financial Plan was developed from the City Manager’s philosophy that (1)  budgets are not just math problems, they are value statements; (2) we would always look internally first to make government work more efficiently before we would ever ask taxpayers to do more; and (3) by making the tough but correct fiscal choices, we would create more opportunities for investments in our city. </a:t>
            </a:r>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3</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02034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And Debt Service Obligations for the current year are adequately funded. </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400" kern="100">
                <a:latin typeface="Calibri" panose="020F0502020204030204" pitchFamily="34" charset="0"/>
                <a:ea typeface="Calibri" panose="020F0502020204030204" pitchFamily="34" charset="0"/>
                <a:cs typeface="Times New Roman" panose="02020603050405020304" pitchFamily="18" charset="0"/>
              </a:rPr>
              <a:t>The most recent Credit-rating decisions handed down by Moody’s and the S&amp;P 500 tout the history of stable financial operations supported by conservative management, very strong liquidity, a strong debt profile, low-fixed costs and well-funded pension.  Why do these rating updates on our fiscal stability and fiscal discipline matter?  Because fiscal stability pays for city investments that continue to make Savannah competitive on the state and national landscape.  Much like the way improving your credit scores lowers your interest rate and monthly mortgage payments, higher ratings lower the City’s borrowing costs and goes a long way to free up dollars to fund city investments. </a:t>
            </a:r>
          </a:p>
          <a:p>
            <a:pPr defTabSz="931774">
              <a:defRPr/>
            </a:pPr>
            <a:endParaRPr lang="en-US" sz="1400" kern="100">
              <a:latin typeface="Calibri" panose="020F0502020204030204" pitchFamily="34" charset="0"/>
              <a:ea typeface="Calibri" panose="020F0502020204030204" pitchFamily="34" charset="0"/>
              <a:cs typeface="Times New Roman" panose="02020603050405020304" pitchFamily="18" charset="0"/>
            </a:endParaRPr>
          </a:p>
          <a:p>
            <a:pPr defTabSz="931774">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4</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91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a:latin typeface="Calibri" panose="020F0502020204030204" pitchFamily="34" charset="0"/>
                <a:ea typeface="Calibri" panose="020F0502020204030204" pitchFamily="34" charset="0"/>
                <a:cs typeface="Times New Roman" panose="02020603050405020304" pitchFamily="18" charset="0"/>
              </a:rPr>
              <a:t>The 2023 Financial Plan was developed from the City Manager’s philosophy that (1)  budgets are not just math problems, they are value statements; (2) we would always look internally first to make government work more efficiently before we would ever ask taxpayers to do more; and (3) by making the tough but correct fiscal choices, we would create more opportunities for investments in our city. </a:t>
            </a:r>
          </a:p>
          <a:p>
            <a:endParaRPr lang="en-US" sz="1400"/>
          </a:p>
          <a:p>
            <a:r>
              <a:rPr lang="en-US" sz="1400"/>
              <a:t>The Foundation of the Financial Plan relies upon 2,539 FTE positions and $493 Million dollars across All governmental funds;  42% of which are supported by tax revenue streams, 36% supported by user fees, service charges, and other administrative fees with app. 5% supported by grant revenues that are offsetting operating costs. </a:t>
            </a:r>
          </a:p>
        </p:txBody>
      </p:sp>
      <p:sp>
        <p:nvSpPr>
          <p:cNvPr id="4" name="Slide Number Placeholder 3"/>
          <p:cNvSpPr>
            <a:spLocks noGrp="1"/>
          </p:cNvSpPr>
          <p:nvPr>
            <p:ph type="sldNum" sz="quarter" idx="5"/>
          </p:nvPr>
        </p:nvSpPr>
        <p:spPr/>
        <p:txBody>
          <a:bodyPr/>
          <a:lstStyle/>
          <a:p>
            <a:fld id="{32EFBF58-59A7-4AEC-8908-37FD75BC1F51}" type="slidenum">
              <a:rPr lang="en-US" smtClean="0"/>
              <a:t>5</a:t>
            </a:fld>
            <a:endParaRPr lang="en-US"/>
          </a:p>
        </p:txBody>
      </p:sp>
    </p:spTree>
    <p:extLst>
      <p:ext uri="{BB962C8B-B14F-4D97-AF65-F5344CB8AC3E}">
        <p14:creationId xmlns:p14="http://schemas.microsoft.com/office/powerpoint/2010/main" val="274909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kern="100">
                <a:latin typeface="Calibri" panose="020F0502020204030204" pitchFamily="34" charset="0"/>
                <a:ea typeface="Calibri" panose="020F0502020204030204" pitchFamily="34" charset="0"/>
                <a:cs typeface="Times New Roman" panose="02020603050405020304" pitchFamily="18" charset="0"/>
              </a:rPr>
              <a:t>The General Fund it is the City’s largest and most flexible operating fund.  It is responsible for supporting operations within every Service Center Area across the municipality. </a:t>
            </a:r>
          </a:p>
          <a:p>
            <a:endParaRPr lang="en-US"/>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6</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89401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FY23 Adopted Budget allocated $239M and was balanced with a millage rate of 12.20 mills which maintained the prior year millage rate reduction which saved taxpayers .54 mills contingent upon property assessed valuations.   About $111M of the General Fund Budget is allocated to Police, Fire and Emergency Planning functions with about $51M appropriated to Community Services, Culture, Recreation and maintenance of City grounds, assets and waterways.  Approximately $12M of this plan directly supports Affordable Housing efforts, support to families and human services.  Transportation, infrastructure and development, drainage, neighborhood planning and zoning were allocated $37.2M and there is about $28M slated for transfers to fund a range of other investments and service delivery supports. </a:t>
            </a:r>
          </a:p>
          <a:p>
            <a:endParaRPr lang="en-US"/>
          </a:p>
          <a:p>
            <a:r>
              <a:rPr lang="en-US"/>
              <a:t>Overall, the investments City Council Adopted in this budget are to strengthen our organizational foundation, advance key priorities with a focus on results and invests in our neighbors and our neighborhoods through Accountability, Caring and Thought-Partnership.</a:t>
            </a:r>
          </a:p>
        </p:txBody>
      </p:sp>
      <p:sp>
        <p:nvSpPr>
          <p:cNvPr id="4" name="Slide Number Placeholder 3"/>
          <p:cNvSpPr>
            <a:spLocks noGrp="1"/>
          </p:cNvSpPr>
          <p:nvPr>
            <p:ph type="sldNum" sz="quarter" idx="5"/>
          </p:nvPr>
        </p:nvSpPr>
        <p:spPr/>
        <p:txBody>
          <a:bodyPr/>
          <a:lstStyle/>
          <a:p>
            <a:pPr defTabSz="966529" fontAlgn="base">
              <a:spcBef>
                <a:spcPct val="0"/>
              </a:spcBef>
              <a:spcAft>
                <a:spcPct val="0"/>
              </a:spcAft>
              <a:defRPr/>
            </a:pPr>
            <a:fld id="{0ED59B7F-CF82-4B7D-B116-518D6820EA26}" type="slidenum">
              <a:rPr lang="en-US">
                <a:solidFill>
                  <a:prstClr val="black"/>
                </a:solidFill>
                <a:latin typeface="Times New Roman" panose="02020603050405020304" pitchFamily="18" charset="0"/>
              </a:rPr>
              <a:pPr defTabSz="966529" fontAlgn="base">
                <a:spcBef>
                  <a:spcPct val="0"/>
                </a:spcBef>
                <a:spcAft>
                  <a:spcPct val="0"/>
                </a:spcAft>
                <a:defRPr/>
              </a:pPr>
              <a:t>7</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9268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are we doing so far?  </a:t>
            </a:r>
          </a:p>
          <a:p>
            <a:endParaRPr lang="en-US"/>
          </a:p>
          <a:p>
            <a:r>
              <a:rPr lang="en-US"/>
              <a:t>The economic recovery trends we saw in FY22 continued through May of FY23, with General Fund revenues actualizing at their highest level at $91M since 2018. This is a 13% increase when compared to the first 5 months of 2022.</a:t>
            </a:r>
          </a:p>
        </p:txBody>
      </p:sp>
      <p:sp>
        <p:nvSpPr>
          <p:cNvPr id="4" name="Slide Number Placeholder 3"/>
          <p:cNvSpPr>
            <a:spLocks noGrp="1"/>
          </p:cNvSpPr>
          <p:nvPr>
            <p:ph type="sldNum" sz="quarter" idx="5"/>
          </p:nvPr>
        </p:nvSpPr>
        <p:spPr/>
        <p:txBody>
          <a:bodyPr/>
          <a:lstStyle/>
          <a:p>
            <a:fld id="{61C46331-3EC5-40B7-BB74-CFD72FABFB58}" type="slidenum">
              <a:rPr lang="en-US" smtClean="0"/>
              <a:t>8</a:t>
            </a:fld>
            <a:endParaRPr lang="en-US"/>
          </a:p>
        </p:txBody>
      </p:sp>
    </p:spTree>
    <p:extLst>
      <p:ext uri="{BB962C8B-B14F-4D97-AF65-F5344CB8AC3E}">
        <p14:creationId xmlns:p14="http://schemas.microsoft.com/office/powerpoint/2010/main" val="408897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know where the General Fund revenue stands when compared to previous years, we can look at where the revenues come from.  Like any other municipal government, the city of Savannah generates most of its revenues from taxes, which is highlighted in the light green section of the graph.</a:t>
            </a:r>
          </a:p>
        </p:txBody>
      </p:sp>
      <p:sp>
        <p:nvSpPr>
          <p:cNvPr id="4" name="Slide Number Placeholder 3"/>
          <p:cNvSpPr>
            <a:spLocks noGrp="1"/>
          </p:cNvSpPr>
          <p:nvPr>
            <p:ph type="sldNum" sz="quarter" idx="5"/>
          </p:nvPr>
        </p:nvSpPr>
        <p:spPr/>
        <p:txBody>
          <a:bodyPr/>
          <a:lstStyle/>
          <a:p>
            <a:fld id="{61C46331-3EC5-40B7-BB74-CFD72FABFB58}" type="slidenum">
              <a:rPr lang="en-US" smtClean="0"/>
              <a:t>9</a:t>
            </a:fld>
            <a:endParaRPr lang="en-US"/>
          </a:p>
        </p:txBody>
      </p:sp>
    </p:spTree>
    <p:extLst>
      <p:ext uri="{BB962C8B-B14F-4D97-AF65-F5344CB8AC3E}">
        <p14:creationId xmlns:p14="http://schemas.microsoft.com/office/powerpoint/2010/main" val="12358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F6F91CE3-A0AB-4E7D-98B9-69857CCEE7DB}"/>
              </a:ext>
            </a:extLst>
          </p:cNvPr>
          <p:cNvSpPr>
            <a:spLocks noGrp="1"/>
          </p:cNvSpPr>
          <p:nvPr>
            <p:ph type="ftr" sz="quarter" idx="10"/>
          </p:nvPr>
        </p:nvSpPr>
        <p:spPr>
          <a:xfrm>
            <a:off x="4359564" y="5361709"/>
            <a:ext cx="1136072" cy="457200"/>
          </a:xfrm>
          <a:prstGeom prst="rect">
            <a:avLst/>
          </a:prstGeom>
        </p:spPr>
        <p:txBody>
          <a:bodyPr/>
          <a:lstStyle>
            <a:lvl1pPr>
              <a:defRPr dirty="0"/>
            </a:lvl1pPr>
          </a:lstStyle>
          <a:p>
            <a:pPr>
              <a:defRPr/>
            </a:pPr>
            <a:endParaRPr lang="en-US" altLang="en-US"/>
          </a:p>
        </p:txBody>
      </p:sp>
      <p:sp>
        <p:nvSpPr>
          <p:cNvPr id="2" name="Rectangle 6">
            <a:extLst>
              <a:ext uri="{FF2B5EF4-FFF2-40B4-BE49-F238E27FC236}">
                <a16:creationId xmlns:a16="http://schemas.microsoft.com/office/drawing/2014/main" id="{8DC8F553-5C04-7C70-66A5-65393C30C2D8}"/>
              </a:ext>
            </a:extLst>
          </p:cNvPr>
          <p:cNvSpPr>
            <a:spLocks noGrp="1" noChangeArrowheads="1"/>
          </p:cNvSpPr>
          <p:nvPr>
            <p:ph type="sldNum" sz="quarter" idx="11"/>
          </p:nvPr>
        </p:nvSpPr>
        <p:spPr>
          <a:xfrm>
            <a:off x="7767782" y="5721927"/>
            <a:ext cx="1143000" cy="457200"/>
          </a:xfrm>
          <a:prstGeom prst="rect">
            <a:avLst/>
          </a:prstGeom>
          <a:ln/>
        </p:spPr>
        <p:txBody>
          <a:bodyPr/>
          <a:lstStyle>
            <a:lvl1pPr>
              <a:defRPr/>
            </a:lvl1pPr>
          </a:lstStyle>
          <a:p>
            <a:r>
              <a:rPr lang="en-US" altLang="en-US"/>
              <a:t>1</a:t>
            </a:r>
          </a:p>
        </p:txBody>
      </p:sp>
    </p:spTree>
    <p:extLst>
      <p:ext uri="{BB962C8B-B14F-4D97-AF65-F5344CB8AC3E}">
        <p14:creationId xmlns:p14="http://schemas.microsoft.com/office/powerpoint/2010/main" val="2879006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3CCC4AC-01FF-4226-A149-E84A328052CB}"/>
              </a:ext>
            </a:extLst>
          </p:cNvPr>
          <p:cNvSpPr>
            <a:spLocks noGrp="1" noChangeArrowheads="1"/>
          </p:cNvSpPr>
          <p:nvPr>
            <p:ph type="ftr" sz="quarter" idx="10"/>
          </p:nvPr>
        </p:nvSpPr>
        <p:spPr>
          <a:xfrm>
            <a:off x="914400" y="6248400"/>
            <a:ext cx="4572000" cy="45720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B10DDC-53F3-4F4E-A828-A5A22DF11ADA}"/>
              </a:ext>
            </a:extLst>
          </p:cNvPr>
          <p:cNvSpPr>
            <a:spLocks noGrp="1" noChangeArrowheads="1"/>
          </p:cNvSpPr>
          <p:nvPr>
            <p:ph type="sldNum" sz="quarter" idx="11"/>
          </p:nvPr>
        </p:nvSpPr>
        <p:spPr>
          <a:xfrm>
            <a:off x="7315200" y="6248400"/>
            <a:ext cx="1143000" cy="457200"/>
          </a:xfrm>
          <a:prstGeom prst="rect">
            <a:avLst/>
          </a:prstGeom>
          <a:ln/>
        </p:spPr>
        <p:txBody>
          <a:bodyPr/>
          <a:lstStyle>
            <a:lvl1pPr>
              <a:defRPr/>
            </a:lvl1pPr>
          </a:lstStyle>
          <a:p>
            <a:fld id="{759942B1-4341-4793-AA9F-B3389ED218E6}" type="slidenum">
              <a:rPr lang="en-US" altLang="en-US" smtClean="0"/>
              <a:pPr/>
              <a:t>‹#›</a:t>
            </a:fld>
            <a:endParaRPr lang="en-US" altLang="en-US"/>
          </a:p>
        </p:txBody>
      </p:sp>
    </p:spTree>
    <p:extLst>
      <p:ext uri="{BB962C8B-B14F-4D97-AF65-F5344CB8AC3E}">
        <p14:creationId xmlns:p14="http://schemas.microsoft.com/office/powerpoint/2010/main" val="50993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a:extLst>
              <a:ext uri="{FF2B5EF4-FFF2-40B4-BE49-F238E27FC236}">
                <a16:creationId xmlns:a16="http://schemas.microsoft.com/office/drawing/2014/main" id="{BE954AA7-58F7-4D9E-B467-07EA411E78C1}"/>
              </a:ext>
            </a:extLst>
          </p:cNvPr>
          <p:cNvSpPr>
            <a:spLocks noGrp="1"/>
          </p:cNvSpPr>
          <p:nvPr>
            <p:ph type="sldNum" sz="quarter" idx="11"/>
          </p:nvPr>
        </p:nvSpPr>
        <p:spPr/>
        <p:txBody>
          <a:bodyPr/>
          <a:lstStyle>
            <a:lvl1pPr>
              <a:defRPr/>
            </a:lvl1pPr>
          </a:lstStyle>
          <a:p>
            <a:fld id="{1AC3D9A6-8C6A-46E8-BD10-21F790BF6264}" type="slidenum">
              <a:rPr lang="en-US" altLang="en-US" smtClean="0"/>
              <a:pPr/>
              <a:t>‹#›</a:t>
            </a:fld>
            <a:endParaRPr lang="en-US" altLang="en-US"/>
          </a:p>
        </p:txBody>
      </p:sp>
    </p:spTree>
    <p:extLst>
      <p:ext uri="{BB962C8B-B14F-4D97-AF65-F5344CB8AC3E}">
        <p14:creationId xmlns:p14="http://schemas.microsoft.com/office/powerpoint/2010/main" val="7300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1F2-2C51-DF63-5FC4-D1F2003F5018}"/>
              </a:ext>
            </a:extLst>
          </p:cNvPr>
          <p:cNvSpPr>
            <a:spLocks noGrp="1"/>
          </p:cNvSpPr>
          <p:nvPr>
            <p:ph type="title" hasCustomPrompt="1"/>
          </p:nvPr>
        </p:nvSpPr>
        <p:spPr>
          <a:xfrm>
            <a:off x="0" y="0"/>
            <a:ext cx="9144000" cy="838200"/>
          </a:xfrm>
        </p:spPr>
        <p:style>
          <a:lnRef idx="2">
            <a:schemeClr val="accent1">
              <a:shade val="50000"/>
            </a:schemeClr>
          </a:lnRef>
          <a:fillRef idx="1">
            <a:schemeClr val="accent1"/>
          </a:fillRef>
          <a:effectRef idx="0">
            <a:schemeClr val="accent1"/>
          </a:effectRef>
          <a:fontRef idx="none"/>
        </p:style>
        <p:txBody>
          <a:bodyPr anchor="t"/>
          <a:lstStyle>
            <a:lvl1pPr algn="l">
              <a:defRPr sz="2800">
                <a:ln>
                  <a:solidFill>
                    <a:schemeClr val="accent3">
                      <a:lumMod val="65000"/>
                    </a:schemeClr>
                  </a:solidFill>
                </a:ln>
                <a:solidFill>
                  <a:schemeClr val="bg1"/>
                </a:solidFill>
              </a:defRPr>
            </a:lvl1pPr>
          </a:lstStyle>
          <a:p>
            <a:r>
              <a:rPr lang="en-US"/>
              <a:t>Chart/Picture Title</a:t>
            </a:r>
            <a:br>
              <a:rPr lang="en-US"/>
            </a:br>
            <a:r>
              <a:rPr lang="en-US" sz="2000" b="0"/>
              <a:t>Chart/Picture Subtitle</a:t>
            </a:r>
            <a:endParaRPr lang="en-US"/>
          </a:p>
        </p:txBody>
      </p:sp>
      <p:sp>
        <p:nvSpPr>
          <p:cNvPr id="3" name="Slide Number Placeholder 2">
            <a:extLst>
              <a:ext uri="{FF2B5EF4-FFF2-40B4-BE49-F238E27FC236}">
                <a16:creationId xmlns:a16="http://schemas.microsoft.com/office/drawing/2014/main" id="{936C57ED-D8C2-8911-5771-7788FDB3BA80}"/>
              </a:ext>
            </a:extLst>
          </p:cNvPr>
          <p:cNvSpPr>
            <a:spLocks noGrp="1"/>
          </p:cNvSpPr>
          <p:nvPr>
            <p:ph type="sldNum" sz="quarter" idx="10"/>
          </p:nvPr>
        </p:nvSpPr>
        <p:spPr/>
        <p:txBody>
          <a:bodyPr/>
          <a:lstStyle/>
          <a:p>
            <a:fld id="{F9092C4B-5256-42C0-99E7-1AA7CC438B26}" type="slidenum">
              <a:rPr lang="en-US" altLang="en-US" smtClean="0"/>
              <a:pPr/>
              <a:t>‹#›</a:t>
            </a:fld>
            <a:endParaRPr lang="en-US" altLang="en-US"/>
          </a:p>
        </p:txBody>
      </p:sp>
      <p:sp>
        <p:nvSpPr>
          <p:cNvPr id="5" name="Content Placeholder 4">
            <a:extLst>
              <a:ext uri="{FF2B5EF4-FFF2-40B4-BE49-F238E27FC236}">
                <a16:creationId xmlns:a16="http://schemas.microsoft.com/office/drawing/2014/main" id="{59CD6F12-B796-A9D3-E037-B8BAEB9D5C3B}"/>
              </a:ext>
            </a:extLst>
          </p:cNvPr>
          <p:cNvSpPr>
            <a:spLocks noGrp="1"/>
          </p:cNvSpPr>
          <p:nvPr>
            <p:ph sz="quarter" idx="11"/>
          </p:nvPr>
        </p:nvSpPr>
        <p:spPr>
          <a:xfrm>
            <a:off x="914400" y="1066800"/>
            <a:ext cx="784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77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475C-3954-716B-6B0F-763503C836AB}"/>
              </a:ext>
            </a:extLst>
          </p:cNvPr>
          <p:cNvSpPr>
            <a:spLocks noGrp="1"/>
          </p:cNvSpPr>
          <p:nvPr>
            <p:ph type="title"/>
          </p:nvPr>
        </p:nvSpPr>
        <p:spPr/>
        <p:txBody>
          <a:bodyPr/>
          <a:lstStyle>
            <a:lvl1pPr>
              <a:defRPr b="0"/>
            </a:lvl1pPr>
          </a:lstStyle>
          <a:p>
            <a:r>
              <a:rPr lang="en-US"/>
              <a:t>Click to edit Master title style</a:t>
            </a:r>
          </a:p>
        </p:txBody>
      </p:sp>
      <p:sp>
        <p:nvSpPr>
          <p:cNvPr id="3" name="Slide Number Placeholder 2">
            <a:extLst>
              <a:ext uri="{FF2B5EF4-FFF2-40B4-BE49-F238E27FC236}">
                <a16:creationId xmlns:a16="http://schemas.microsoft.com/office/drawing/2014/main" id="{DC32D9AE-FB0A-9280-3F63-F4A16309145B}"/>
              </a:ext>
            </a:extLst>
          </p:cNvPr>
          <p:cNvSpPr>
            <a:spLocks noGrp="1"/>
          </p:cNvSpPr>
          <p:nvPr>
            <p:ph type="sldNum" sz="quarter" idx="10"/>
          </p:nvPr>
        </p:nvSpPr>
        <p:spPr/>
        <p:txBody>
          <a:bodyPr/>
          <a:lstStyle/>
          <a:p>
            <a:fld id="{F9092C4B-5256-42C0-99E7-1AA7CC438B26}" type="slidenum">
              <a:rPr lang="en-US" altLang="en-US" smtClean="0"/>
              <a:pPr/>
              <a:t>‹#›</a:t>
            </a:fld>
            <a:endParaRPr lang="en-US" altLang="en-US"/>
          </a:p>
        </p:txBody>
      </p:sp>
    </p:spTree>
    <p:extLst>
      <p:ext uri="{BB962C8B-B14F-4D97-AF65-F5344CB8AC3E}">
        <p14:creationId xmlns:p14="http://schemas.microsoft.com/office/powerpoint/2010/main" val="38299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pPr/>
              <a:t>‹#›</a:t>
            </a:fld>
            <a:endParaRPr lang="en-US" altLang="en-US"/>
          </a:p>
        </p:txBody>
      </p:sp>
      <p:sp>
        <p:nvSpPr>
          <p:cNvPr id="6" name="Title 5">
            <a:extLst>
              <a:ext uri="{FF2B5EF4-FFF2-40B4-BE49-F238E27FC236}">
                <a16:creationId xmlns:a16="http://schemas.microsoft.com/office/drawing/2014/main" id="{79C4A11F-3A00-51CB-40AC-C106990A4C23}"/>
              </a:ext>
            </a:extLst>
          </p:cNvPr>
          <p:cNvSpPr>
            <a:spLocks noGrp="1"/>
          </p:cNvSpPr>
          <p:nvPr>
            <p:ph type="title" hasCustomPrompt="1"/>
          </p:nvPr>
        </p:nvSpPr>
        <p:spPr>
          <a:xfrm>
            <a:off x="914400" y="0"/>
            <a:ext cx="7543800" cy="1143000"/>
          </a:xfrm>
        </p:spPr>
        <p:txBody>
          <a:bodyPr anchor="t"/>
          <a:lstStyle>
            <a:lvl1pPr>
              <a:defRPr sz="3200"/>
            </a:lvl1pPr>
          </a:lstStyle>
          <a:p>
            <a:r>
              <a:rPr lang="en-US"/>
              <a:t>Title</a:t>
            </a:r>
          </a:p>
        </p:txBody>
      </p:sp>
      <p:sp>
        <p:nvSpPr>
          <p:cNvPr id="7" name="Content Placeholder 6">
            <a:extLst>
              <a:ext uri="{FF2B5EF4-FFF2-40B4-BE49-F238E27FC236}">
                <a16:creationId xmlns:a16="http://schemas.microsoft.com/office/drawing/2014/main" id="{6324CE4C-9853-5B0D-D4D0-15929A5162DF}"/>
              </a:ext>
            </a:extLst>
          </p:cNvPr>
          <p:cNvSpPr>
            <a:spLocks noGrp="1"/>
          </p:cNvSpPr>
          <p:nvPr>
            <p:ph sz="quarter" idx="12"/>
          </p:nvPr>
        </p:nvSpPr>
        <p:spPr>
          <a:xfrm>
            <a:off x="914400" y="1143000"/>
            <a:ext cx="7543800" cy="526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00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8CF5008-82A6-46A7-AFAC-2779223F161E}"/>
              </a:ext>
            </a:extLst>
          </p:cNvPr>
          <p:cNvSpPr>
            <a:spLocks noGrp="1" noChangeArrowheads="1"/>
          </p:cNvSpPr>
          <p:nvPr>
            <p:ph type="title"/>
          </p:nvPr>
        </p:nvSpPr>
        <p:spPr bwMode="auto">
          <a:xfrm>
            <a:off x="685800" y="1219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DA17116-C3A1-4A75-8D61-973DC3154CA3}"/>
              </a:ext>
            </a:extLst>
          </p:cNvPr>
          <p:cNvSpPr>
            <a:spLocks noGrp="1" noChangeArrowheads="1"/>
          </p:cNvSpPr>
          <p:nvPr>
            <p:ph type="body" idx="1"/>
          </p:nvPr>
        </p:nvSpPr>
        <p:spPr bwMode="auto">
          <a:xfrm>
            <a:off x="609600" y="2667000"/>
            <a:ext cx="777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549EDD1F-5C98-C201-4313-FE486D8CDC3E}"/>
              </a:ext>
            </a:extLst>
          </p:cNvPr>
          <p:cNvSpPr/>
          <p:nvPr userDrawn="1"/>
        </p:nvSpPr>
        <p:spPr>
          <a:xfrm>
            <a:off x="0" y="6536508"/>
            <a:ext cx="9144000" cy="321492"/>
          </a:xfrm>
          <a:prstGeom prst="rect">
            <a:avLst/>
          </a:prstGeom>
          <a:solidFill>
            <a:srgbClr val="063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omepage">
            <a:extLst>
              <a:ext uri="{FF2B5EF4-FFF2-40B4-BE49-F238E27FC236}">
                <a16:creationId xmlns:a16="http://schemas.microsoft.com/office/drawing/2014/main" id="{C0C71A25-D8E5-DE9D-44A9-D4B36BAE25F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8189" y="6577405"/>
            <a:ext cx="1338139" cy="2438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2A36BB-C30D-283C-12C2-4CD9D5AE0454}"/>
              </a:ext>
            </a:extLst>
          </p:cNvPr>
          <p:cNvSpPr txBox="1"/>
          <p:nvPr userDrawn="1"/>
        </p:nvSpPr>
        <p:spPr>
          <a:xfrm>
            <a:off x="6922568" y="6497199"/>
            <a:ext cx="190093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100" normalizeH="0" baseline="0" noProof="0">
                <a:ln>
                  <a:noFill/>
                </a:ln>
                <a:solidFill>
                  <a:schemeClr val="bg1"/>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Office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100" normalizeH="0" baseline="0" noProof="0">
                <a:ln>
                  <a:noFill/>
                </a:ln>
                <a:solidFill>
                  <a:schemeClr val="bg1"/>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Management &amp; Budget </a:t>
            </a:r>
          </a:p>
        </p:txBody>
      </p:sp>
      <p:sp>
        <p:nvSpPr>
          <p:cNvPr id="5" name="Rectangle 6">
            <a:extLst>
              <a:ext uri="{FF2B5EF4-FFF2-40B4-BE49-F238E27FC236}">
                <a16:creationId xmlns:a16="http://schemas.microsoft.com/office/drawing/2014/main" id="{3B0CB98B-6546-4357-D397-8D1296104E34}"/>
              </a:ext>
            </a:extLst>
          </p:cNvPr>
          <p:cNvSpPr>
            <a:spLocks noGrp="1" noChangeArrowheads="1"/>
          </p:cNvSpPr>
          <p:nvPr>
            <p:ph type="sldNum" sz="quarter" idx="4"/>
          </p:nvPr>
        </p:nvSpPr>
        <p:spPr>
          <a:xfrm>
            <a:off x="8746836" y="6611060"/>
            <a:ext cx="397165" cy="246940"/>
          </a:xfrm>
          <a:prstGeom prst="rect">
            <a:avLst/>
          </a:prstGeom>
          <a:ln/>
        </p:spPr>
        <p:txBody>
          <a:bodyPr/>
          <a:lstStyle>
            <a:lvl1pPr algn="ctr">
              <a:defRPr sz="1000">
                <a:solidFill>
                  <a:schemeClr val="bg1"/>
                </a:solidFill>
              </a:defRPr>
            </a:lvl1pPr>
          </a:lstStyle>
          <a:p>
            <a:r>
              <a:rPr lang="en-US" altLang="en-US"/>
              <a:t>1</a:t>
            </a:r>
          </a:p>
        </p:txBody>
      </p:sp>
    </p:spTree>
    <p:extLst>
      <p:ext uri="{BB962C8B-B14F-4D97-AF65-F5344CB8AC3E}">
        <p14:creationId xmlns:p14="http://schemas.microsoft.com/office/powerpoint/2010/main" val="25258262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91" r:id="rId3"/>
    <p:sldLayoutId id="2147484092" r:id="rId4"/>
    <p:sldLayoutId id="2147484093" r:id="rId5"/>
    <p:sldLayoutId id="2147484094" r:id="rId6"/>
  </p:sldLayoutIdLst>
  <p:hf hdr="0" ftr="0" dt="0"/>
  <p:txStyles>
    <p:titleStyle>
      <a:lvl1pPr algn="ctr" rtl="0" eaLnBrk="1" fontAlgn="base" hangingPunct="1">
        <a:spcBef>
          <a:spcPct val="0"/>
        </a:spcBef>
        <a:spcAft>
          <a:spcPct val="0"/>
        </a:spcAft>
        <a:defRPr sz="4400">
          <a:solidFill>
            <a:schemeClr val="tx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ctr" rtl="0" eaLnBrk="1" fontAlgn="base" hangingPunct="1">
        <a:spcBef>
          <a:spcPct val="0"/>
        </a:spcBef>
        <a:spcAft>
          <a:spcPct val="0"/>
        </a:spcAft>
        <a:defRPr sz="4400">
          <a:solidFill>
            <a:schemeClr val="tx2"/>
          </a:solidFill>
          <a:latin typeface="Lato" pitchFamily="34" charset="0"/>
        </a:defRPr>
      </a:lvl2pPr>
      <a:lvl3pPr algn="ctr" rtl="0" eaLnBrk="1" fontAlgn="base" hangingPunct="1">
        <a:spcBef>
          <a:spcPct val="0"/>
        </a:spcBef>
        <a:spcAft>
          <a:spcPct val="0"/>
        </a:spcAft>
        <a:defRPr sz="4400">
          <a:solidFill>
            <a:schemeClr val="tx2"/>
          </a:solidFill>
          <a:latin typeface="Lato" pitchFamily="34" charset="0"/>
        </a:defRPr>
      </a:lvl3pPr>
      <a:lvl4pPr algn="ctr" rtl="0" eaLnBrk="1" fontAlgn="base" hangingPunct="1">
        <a:spcBef>
          <a:spcPct val="0"/>
        </a:spcBef>
        <a:spcAft>
          <a:spcPct val="0"/>
        </a:spcAft>
        <a:defRPr sz="4400">
          <a:solidFill>
            <a:schemeClr val="tx2"/>
          </a:solidFill>
          <a:latin typeface="Lato" pitchFamily="34" charset="0"/>
        </a:defRPr>
      </a:lvl4pPr>
      <a:lvl5pPr algn="ctr" rtl="0" eaLnBrk="1" fontAlgn="base" hangingPunct="1">
        <a:spcBef>
          <a:spcPct val="0"/>
        </a:spcBef>
        <a:spcAft>
          <a:spcPct val="0"/>
        </a:spcAft>
        <a:defRPr sz="4400">
          <a:solidFill>
            <a:schemeClr val="tx2"/>
          </a:solidFill>
          <a:latin typeface="Lato" pitchFamily="34" charset="0"/>
        </a:defRPr>
      </a:lvl5pPr>
      <a:lvl6pPr marL="457200" algn="ctr" rtl="0" eaLnBrk="1" fontAlgn="base" hangingPunct="1">
        <a:spcBef>
          <a:spcPct val="0"/>
        </a:spcBef>
        <a:spcAft>
          <a:spcPct val="0"/>
        </a:spcAft>
        <a:defRPr sz="4400">
          <a:solidFill>
            <a:schemeClr val="tx2"/>
          </a:solidFill>
          <a:latin typeface="Garamond" pitchFamily="18" charset="0"/>
        </a:defRPr>
      </a:lvl6pPr>
      <a:lvl7pPr marL="914400" algn="ctr" rtl="0" eaLnBrk="1" fontAlgn="base" hangingPunct="1">
        <a:spcBef>
          <a:spcPct val="0"/>
        </a:spcBef>
        <a:spcAft>
          <a:spcPct val="0"/>
        </a:spcAft>
        <a:defRPr sz="4400">
          <a:solidFill>
            <a:schemeClr val="tx2"/>
          </a:solidFill>
          <a:latin typeface="Garamond" pitchFamily="18" charset="0"/>
        </a:defRPr>
      </a:lvl7pPr>
      <a:lvl8pPr marL="1371600" algn="ctr" rtl="0" eaLnBrk="1" fontAlgn="base" hangingPunct="1">
        <a:spcBef>
          <a:spcPct val="0"/>
        </a:spcBef>
        <a:spcAft>
          <a:spcPct val="0"/>
        </a:spcAft>
        <a:defRPr sz="4400">
          <a:solidFill>
            <a:schemeClr val="tx2"/>
          </a:solidFill>
          <a:latin typeface="Garamond" pitchFamily="18" charset="0"/>
        </a:defRPr>
      </a:lvl8pPr>
      <a:lvl9pPr marL="1828800" algn="ctr"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742950" indent="-285750" algn="l" rtl="0" eaLnBrk="1" fontAlgn="base" hangingPunct="1">
        <a:spcBef>
          <a:spcPct val="20000"/>
        </a:spcBef>
        <a:spcAft>
          <a:spcPct val="0"/>
        </a:spcAft>
        <a:buChar char="–"/>
        <a:defRPr sz="2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1143000" indent="-228600" algn="l" rtl="0" eaLnBrk="1" fontAlgn="base" hangingPunct="1">
        <a:spcBef>
          <a:spcPct val="20000"/>
        </a:spcBef>
        <a:spcAft>
          <a:spcPct val="0"/>
        </a:spcAft>
        <a:buChar char="•"/>
        <a:defRPr sz="24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600200" indent="-228600" algn="l" rtl="0" eaLnBrk="1" fontAlgn="base" hangingPunct="1">
        <a:spcBef>
          <a:spcPct val="20000"/>
        </a:spcBef>
        <a:spcAft>
          <a:spcPct val="0"/>
        </a:spcAft>
        <a:buChar char="–"/>
        <a:defRPr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2057400" indent="-228600" algn="l" rtl="0" eaLnBrk="1" fontAlgn="base" hangingPunct="1">
        <a:spcBef>
          <a:spcPct val="20000"/>
        </a:spcBef>
        <a:spcAft>
          <a:spcPct val="0"/>
        </a:spcAft>
        <a:buChar char="»"/>
        <a:defRPr sz="20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1.xml"/><Relationship Id="rId7" Type="http://schemas.openxmlformats.org/officeDocument/2006/relationships/diagramQuickStyle" Target="../diagrams/quickStyle4.xm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48E_687B49E7.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492_8E312498.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18.xml"/><Relationship Id="rId7" Type="http://schemas.openxmlformats.org/officeDocument/2006/relationships/diagramLayout" Target="../diagrams/layout5.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diagramData" Target="../diagrams/data5.xml"/><Relationship Id="rId11" Type="http://schemas.openxmlformats.org/officeDocument/2006/relationships/image" Target="../media/image23.png"/><Relationship Id="rId5" Type="http://schemas.openxmlformats.org/officeDocument/2006/relationships/image" Target="../media/image4.jpeg"/><Relationship Id="rId10" Type="http://schemas.microsoft.com/office/2007/relationships/diagramDrawing" Target="../diagrams/drawing5.xml"/><Relationship Id="rId4" Type="http://schemas.microsoft.com/office/2018/10/relationships/comments" Target="../comments/modernComment_490_93260DC3.xml"/><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hyperlink" Target="https://openclipart.org/detail/170057" TargetMode="External"/><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6.xml"/><Relationship Id="rId7" Type="http://schemas.openxmlformats.org/officeDocument/2006/relationships/diagramQuickStyle" Target="../diagrams/quickStyle3.xm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chart" Target="../charts/char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921BD48-D751-4962-A1C5-3DB77B3492F6}"/>
              </a:ext>
            </a:extLst>
          </p:cNvPr>
          <p:cNvSpPr txBox="1"/>
          <p:nvPr/>
        </p:nvSpPr>
        <p:spPr>
          <a:xfrm>
            <a:off x="2239861" y="2767280"/>
            <a:ext cx="6904139"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City </a:t>
            </a:r>
            <a:r>
              <a:rPr lang="en-US" sz="4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of Savannah</a:t>
            </a:r>
            <a:r>
              <a:rPr kumimoji="0" lang="en-US" sz="4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FY23 MID-Year Financial Update</a:t>
            </a:r>
            <a:endParaRPr kumimoji="0" lang="en-US" sz="32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 name="TextBox 15">
            <a:extLst>
              <a:ext uri="{FF2B5EF4-FFF2-40B4-BE49-F238E27FC236}">
                <a16:creationId xmlns:a16="http://schemas.microsoft.com/office/drawing/2014/main" id="{A1ACF0A4-4192-4E06-9CCF-821CC49A764D}"/>
              </a:ext>
            </a:extLst>
          </p:cNvPr>
          <p:cNvSpPr txBox="1"/>
          <p:nvPr/>
        </p:nvSpPr>
        <p:spPr>
          <a:xfrm>
            <a:off x="4369184" y="5152465"/>
            <a:ext cx="4617076" cy="1400383"/>
          </a:xfrm>
          <a:prstGeom prst="rect">
            <a:avLst/>
          </a:prstGeom>
          <a:solidFill>
            <a:schemeClr val="bg1"/>
          </a:solidFill>
        </p:spPr>
        <p:txBody>
          <a:bodyPr wrap="square" lIns="91440" tIns="45720" rIns="91440" bIns="45720" anchor="t">
            <a:spAutoFit/>
          </a:bodyPr>
          <a:lstStyle/>
          <a:p>
            <a:pPr algn="r" defTabSz="914400" fontAlgn="base">
              <a:spcBef>
                <a:spcPct val="0"/>
              </a:spcBef>
              <a:spcAft>
                <a:spcPct val="0"/>
              </a:spcAft>
              <a:defRPr/>
            </a:pPr>
            <a:r>
              <a:rPr kumimoji="0"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a typeface="+mn-ea"/>
                <a:cs typeface="+mn-cs"/>
              </a:rPr>
              <a:t>FY </a:t>
            </a:r>
            <a:r>
              <a:rPr lang="en-US" sz="1600" b="1">
                <a:solidFill>
                  <a:srgbClr val="13694E"/>
                </a:solidFill>
                <a:effectLst>
                  <a:outerShdw blurRad="38100" dist="38100" dir="2700000" algn="tl">
                    <a:srgbClr val="000000">
                      <a:alpha val="43137"/>
                    </a:srgbClr>
                  </a:outerShdw>
                </a:effectLst>
                <a:latin typeface="Garamond"/>
              </a:rPr>
              <a:t>23</a:t>
            </a:r>
            <a:r>
              <a:rPr kumimoji="0"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a typeface="+mn-ea"/>
                <a:cs typeface="+mn-cs"/>
              </a:rPr>
              <a:t> MID YEAR</a:t>
            </a:r>
            <a:r>
              <a:rPr lang="en-US" sz="1600" b="1">
                <a:solidFill>
                  <a:srgbClr val="13694E"/>
                </a:solidFill>
                <a:effectLst>
                  <a:outerShdw blurRad="38100" dist="38100" dir="2700000" algn="tl">
                    <a:srgbClr val="000000">
                      <a:alpha val="43137"/>
                    </a:srgbClr>
                  </a:outerShdw>
                </a:effectLst>
                <a:latin typeface="Garamond"/>
              </a:rPr>
              <a:t> </a:t>
            </a:r>
            <a:endParaRPr kumimoji="0"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a typeface="+mn-ea"/>
              <a:cs typeface="+mn-cs"/>
            </a:endParaRPr>
          </a:p>
          <a:p>
            <a:pPr marL="0" marR="0" lvl="0" indent="0" algn="r" defTabSz="914400" rtl="0" eaLnBrk="1" fontAlgn="base" latinLnBrk="0" hangingPunct="1">
              <a:lnSpc>
                <a:spcPct val="100000"/>
              </a:lnSpc>
              <a:spcBef>
                <a:spcPct val="0"/>
              </a:spcBef>
              <a:spcAft>
                <a:spcPts val="600"/>
              </a:spcAft>
              <a:buClrTx/>
              <a:buSzTx/>
              <a:buFontTx/>
              <a:buNone/>
              <a:tabLst/>
              <a:defRPr/>
            </a:pPr>
            <a:r>
              <a:rPr lang="en-US" sz="1600" b="1">
                <a:solidFill>
                  <a:srgbClr val="13694E"/>
                </a:solidFill>
                <a:effectLst>
                  <a:outerShdw blurRad="38100" dist="38100" dir="2700000" algn="tl">
                    <a:srgbClr val="000000">
                      <a:alpha val="43137"/>
                    </a:srgbClr>
                  </a:outerShdw>
                </a:effectLst>
                <a:latin typeface="Garamond"/>
              </a:rPr>
              <a:t>June</a:t>
            </a:r>
            <a:r>
              <a:rPr kumimoji="0"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a typeface="+mn-ea"/>
                <a:cs typeface="+mn-cs"/>
              </a:rPr>
              <a:t> </a:t>
            </a:r>
            <a:r>
              <a:rPr lang="en-US" sz="1600" b="1">
                <a:solidFill>
                  <a:srgbClr val="13694E"/>
                </a:solidFill>
                <a:effectLst>
                  <a:outerShdw blurRad="38100" dist="38100" dir="2700000" algn="tl">
                    <a:srgbClr val="000000">
                      <a:alpha val="43137"/>
                    </a:srgbClr>
                  </a:outerShdw>
                </a:effectLst>
                <a:latin typeface="Garamond"/>
              </a:rPr>
              <a:t>22</a:t>
            </a:r>
            <a:r>
              <a:rPr kumimoji="0"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a typeface="+mn-ea"/>
                <a:cs typeface="+mn-cs"/>
              </a:rPr>
              <a:t>, 2023</a:t>
            </a:r>
            <a:endParaRPr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a:solidFill>
                  <a:srgbClr val="13694E"/>
                </a:solidFill>
                <a:effectLst>
                  <a:outerShdw blurRad="38100" dist="38100" dir="2700000" algn="tl">
                    <a:srgbClr val="000000">
                      <a:alpha val="43137"/>
                    </a:srgbClr>
                  </a:outerShdw>
                </a:effectLst>
                <a:latin typeface="Garamond"/>
              </a:rPr>
              <a:t>Melissa Carter</a:t>
            </a:r>
            <a:r>
              <a:rPr kumimoji="0"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a typeface="+mn-ea"/>
                <a:cs typeface="+mn-cs"/>
              </a:rPr>
              <a:t>, Sr. Budget Director</a:t>
            </a:r>
            <a:endParaRPr lang="en-US" sz="1600" b="1" i="0" u="none" strike="noStrike" kern="1200" cap="none" spc="0" normalizeH="0" baseline="0" noProof="0">
              <a:ln>
                <a:noFill/>
              </a:ln>
              <a:solidFill>
                <a:srgbClr val="13694E"/>
              </a:solidFill>
              <a:effectLst>
                <a:outerShdw blurRad="38100" dist="38100" dir="2700000" algn="tl">
                  <a:srgbClr val="000000">
                    <a:alpha val="43137"/>
                  </a:srgbClr>
                </a:outerShdw>
              </a:effectLst>
              <a:uLnTx/>
              <a:uFillTx/>
              <a:latin typeface="Garamond"/>
            </a:endParaRPr>
          </a:p>
          <a:p>
            <a:pPr algn="r" defTabSz="914400" fontAlgn="base">
              <a:spcBef>
                <a:spcPct val="0"/>
              </a:spcBef>
              <a:spcAft>
                <a:spcPct val="0"/>
              </a:spcAft>
              <a:defRPr/>
            </a:pPr>
            <a:r>
              <a:rPr lang="en-US" sz="1600" b="1">
                <a:solidFill>
                  <a:srgbClr val="13694E"/>
                </a:solidFill>
                <a:effectLst>
                  <a:outerShdw blurRad="38100" dist="38100" dir="2700000" algn="tl">
                    <a:srgbClr val="000000">
                      <a:alpha val="43137"/>
                    </a:srgbClr>
                  </a:outerShdw>
                </a:effectLst>
                <a:latin typeface="Garamond"/>
              </a:rPr>
              <a:t>Office of Management  &amp; Budget</a:t>
            </a:r>
          </a:p>
          <a:p>
            <a:pPr algn="r" defTabSz="914400">
              <a:spcBef>
                <a:spcPct val="0"/>
              </a:spcBef>
              <a:spcAft>
                <a:spcPct val="0"/>
              </a:spcAft>
              <a:defRPr/>
            </a:pPr>
            <a:endParaRPr lang="en-US" sz="1600" b="1">
              <a:solidFill>
                <a:srgbClr val="13694E"/>
              </a:solidFill>
              <a:effectLst>
                <a:outerShdw blurRad="38100" dist="38100" dir="2700000" algn="tl">
                  <a:srgbClr val="000000">
                    <a:alpha val="43137"/>
                  </a:srgbClr>
                </a:outerShdw>
              </a:effectLst>
              <a:latin typeface="Garamond"/>
            </a:endParaRPr>
          </a:p>
        </p:txBody>
      </p:sp>
    </p:spTree>
    <p:extLst>
      <p:ext uri="{BB962C8B-B14F-4D97-AF65-F5344CB8AC3E}">
        <p14:creationId xmlns:p14="http://schemas.microsoft.com/office/powerpoint/2010/main" val="14587997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FCCEB1-3BFE-29D0-26FD-27D48D05C40E}"/>
              </a:ext>
            </a:extLst>
          </p:cNvPr>
          <p:cNvSpPr txBox="1"/>
          <p:nvPr/>
        </p:nvSpPr>
        <p:spPr>
          <a:xfrm>
            <a:off x="589357" y="403420"/>
            <a:ext cx="8554644" cy="954107"/>
          </a:xfrm>
          <a:prstGeom prst="rect">
            <a:avLst/>
          </a:prstGeom>
          <a:solidFill>
            <a:schemeClr val="bg1"/>
          </a:solidFill>
        </p:spPr>
        <p:txBody>
          <a:bodyPr wrap="square" rtlCol="0">
            <a:spAutoFit/>
          </a:bodyPr>
          <a:lstStyle/>
          <a:p>
            <a:pPr defTabSz="914400" fontAlgn="base">
              <a:lnSpc>
                <a:spcPct val="100000"/>
              </a:lnSpc>
              <a:spcAft>
                <a:spcPct val="0"/>
              </a:spcAft>
            </a:pP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General Fund Expenditures</a:t>
            </a:r>
          </a:p>
          <a:p>
            <a:pPr defTabSz="914400" fontAlgn="base">
              <a:lnSpc>
                <a:spcPct val="100000"/>
              </a:lnSpc>
              <a:spcAft>
                <a:spcPct val="0"/>
              </a:spcAft>
            </a:pPr>
            <a:r>
              <a:rPr lang="en-US" sz="20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3-Year History</a:t>
            </a: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TextBox 8">
            <a:extLst>
              <a:ext uri="{FF2B5EF4-FFF2-40B4-BE49-F238E27FC236}">
                <a16:creationId xmlns:a16="http://schemas.microsoft.com/office/drawing/2014/main" id="{9D5FAF35-DCA5-3E50-0703-DF0A03D6CD18}"/>
              </a:ext>
            </a:extLst>
          </p:cNvPr>
          <p:cNvSpPr txBox="1"/>
          <p:nvPr/>
        </p:nvSpPr>
        <p:spPr>
          <a:xfrm>
            <a:off x="6487668" y="-18288"/>
            <a:ext cx="2493600" cy="261610"/>
          </a:xfrm>
          <a:prstGeom prst="rect">
            <a:avLst/>
          </a:prstGeom>
          <a:noFill/>
        </p:spPr>
        <p:txBody>
          <a:bodyPr wrap="square">
            <a:spAutoFit/>
          </a:bodyPr>
          <a:lstStyle/>
          <a:p>
            <a:r>
              <a:rPr lang="en-US" sz="1100">
                <a:solidFill>
                  <a:schemeClr val="bg1"/>
                </a:solidFill>
              </a:rPr>
              <a:t>FY23 MID Year Financial Update</a:t>
            </a:r>
          </a:p>
        </p:txBody>
      </p:sp>
      <p:graphicFrame>
        <p:nvGraphicFramePr>
          <p:cNvPr id="3" name="Chart 2">
            <a:extLst>
              <a:ext uri="{FF2B5EF4-FFF2-40B4-BE49-F238E27FC236}">
                <a16:creationId xmlns:a16="http://schemas.microsoft.com/office/drawing/2014/main" id="{BD17DBCB-59D5-AFCD-577D-F8DEC4DA7C4A}"/>
              </a:ext>
            </a:extLst>
          </p:cNvPr>
          <p:cNvGraphicFramePr>
            <a:graphicFrameLocks/>
          </p:cNvGraphicFramePr>
          <p:nvPr>
            <p:extLst>
              <p:ext uri="{D42A27DB-BD31-4B8C-83A1-F6EECF244321}">
                <p14:modId xmlns:p14="http://schemas.microsoft.com/office/powerpoint/2010/main" val="1399511673"/>
              </p:ext>
            </p:extLst>
          </p:nvPr>
        </p:nvGraphicFramePr>
        <p:xfrm>
          <a:off x="426624" y="1357527"/>
          <a:ext cx="8554644" cy="4849545"/>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43F1C961-9FF4-DBB9-C6F2-39E1E8E3CD08}"/>
              </a:ext>
            </a:extLst>
          </p:cNvPr>
          <p:cNvSpPr/>
          <p:nvPr/>
        </p:nvSpPr>
        <p:spPr>
          <a:xfrm rot="16200000" flipV="1">
            <a:off x="2150388" y="418630"/>
            <a:ext cx="666426" cy="247198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
        <p:nvSpPr>
          <p:cNvPr id="11" name="TextBox 10">
            <a:extLst>
              <a:ext uri="{FF2B5EF4-FFF2-40B4-BE49-F238E27FC236}">
                <a16:creationId xmlns:a16="http://schemas.microsoft.com/office/drawing/2014/main" id="{00362044-2599-8249-1ADB-350BAE64C088}"/>
              </a:ext>
            </a:extLst>
          </p:cNvPr>
          <p:cNvSpPr txBox="1"/>
          <p:nvPr/>
        </p:nvSpPr>
        <p:spPr>
          <a:xfrm>
            <a:off x="1875293" y="1654621"/>
            <a:ext cx="1216617" cy="369332"/>
          </a:xfrm>
          <a:prstGeom prst="rect">
            <a:avLst/>
          </a:prstGeom>
          <a:noFill/>
        </p:spPr>
        <p:txBody>
          <a:bodyPr wrap="square" rtlCol="0">
            <a:spAutoFit/>
          </a:bodyPr>
          <a:lstStyle/>
          <a:p>
            <a:r>
              <a:rPr lang="en-US">
                <a:solidFill>
                  <a:srgbClr val="7030A0"/>
                </a:solidFill>
              </a:rPr>
              <a:t>Personnel</a:t>
            </a:r>
          </a:p>
        </p:txBody>
      </p:sp>
      <p:sp>
        <p:nvSpPr>
          <p:cNvPr id="4" name="Slide Number Placeholder 3">
            <a:extLst>
              <a:ext uri="{FF2B5EF4-FFF2-40B4-BE49-F238E27FC236}">
                <a16:creationId xmlns:a16="http://schemas.microsoft.com/office/drawing/2014/main" id="{C0F62C58-317B-CC10-DC3A-7BB9AC16EED6}"/>
              </a:ext>
            </a:extLst>
          </p:cNvPr>
          <p:cNvSpPr>
            <a:spLocks noGrp="1"/>
          </p:cNvSpPr>
          <p:nvPr>
            <p:ph type="sldNum" sz="quarter" idx="11"/>
          </p:nvPr>
        </p:nvSpPr>
        <p:spPr/>
        <p:txBody>
          <a:bodyPr/>
          <a:lstStyle/>
          <a:p>
            <a:fld id="{137D910D-AE2D-4CC5-8590-9A78A7923815}" type="slidenum">
              <a:rPr lang="en-US" altLang="en-US" smtClean="0"/>
              <a:pPr/>
              <a:t>10</a:t>
            </a:fld>
            <a:endParaRPr lang="en-US" altLang="en-US"/>
          </a:p>
        </p:txBody>
      </p:sp>
    </p:spTree>
    <p:extLst>
      <p:ext uri="{BB962C8B-B14F-4D97-AF65-F5344CB8AC3E}">
        <p14:creationId xmlns:p14="http://schemas.microsoft.com/office/powerpoint/2010/main" val="66168885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921BD48-D751-4962-A1C5-3DB77B3492F6}"/>
              </a:ext>
            </a:extLst>
          </p:cNvPr>
          <p:cNvSpPr txBox="1"/>
          <p:nvPr/>
        </p:nvSpPr>
        <p:spPr>
          <a:xfrm>
            <a:off x="3873909" y="0"/>
            <a:ext cx="527009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spc="10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Enterprise Funds</a:t>
            </a:r>
            <a:endParaRPr kumimoji="0" lang="en-US" sz="3200" b="1" i="0" u="none" strike="noStrike" kern="1200" cap="none" spc="100" normalizeH="0" baseline="0" noProof="0">
              <a:ln>
                <a:noFill/>
              </a:ln>
              <a:solidFill>
                <a:schemeClr val="bg1"/>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Diagram 4">
            <a:extLst>
              <a:ext uri="{FF2B5EF4-FFF2-40B4-BE49-F238E27FC236}">
                <a16:creationId xmlns:a16="http://schemas.microsoft.com/office/drawing/2014/main" id="{A548E449-D445-6F96-E40A-54F19C45E6DA}"/>
              </a:ext>
            </a:extLst>
          </p:cNvPr>
          <p:cNvGraphicFramePr/>
          <p:nvPr>
            <p:extLst>
              <p:ext uri="{D42A27DB-BD31-4B8C-83A1-F6EECF244321}">
                <p14:modId xmlns:p14="http://schemas.microsoft.com/office/powerpoint/2010/main" val="2958343662"/>
              </p:ext>
            </p:extLst>
          </p:nvPr>
        </p:nvGraphicFramePr>
        <p:xfrm>
          <a:off x="2143513" y="1212966"/>
          <a:ext cx="6012197" cy="47906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032302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5D981-8738-81BF-7DB1-67CCC798507B}"/>
              </a:ext>
            </a:extLst>
          </p:cNvPr>
          <p:cNvSpPr txBox="1"/>
          <p:nvPr/>
        </p:nvSpPr>
        <p:spPr>
          <a:xfrm>
            <a:off x="6487668" y="-18288"/>
            <a:ext cx="2341700"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FY23 MID Year Financial Update</a:t>
            </a:r>
          </a:p>
        </p:txBody>
      </p:sp>
      <p:sp>
        <p:nvSpPr>
          <p:cNvPr id="6" name="TextBox 5">
            <a:extLst>
              <a:ext uri="{FF2B5EF4-FFF2-40B4-BE49-F238E27FC236}">
                <a16:creationId xmlns:a16="http://schemas.microsoft.com/office/drawing/2014/main" id="{9CF9DE1B-2A1F-6164-1004-EB4717BDC524}"/>
              </a:ext>
            </a:extLst>
          </p:cNvPr>
          <p:cNvSpPr txBox="1"/>
          <p:nvPr/>
        </p:nvSpPr>
        <p:spPr>
          <a:xfrm>
            <a:off x="561378" y="243322"/>
            <a:ext cx="8554644" cy="138499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Enterprise Funds</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Revenue Performance</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Slide Number Placeholder 4">
            <a:extLst>
              <a:ext uri="{FF2B5EF4-FFF2-40B4-BE49-F238E27FC236}">
                <a16:creationId xmlns:a16="http://schemas.microsoft.com/office/drawing/2014/main" id="{1A0410CB-B6D9-E99C-F5B9-0D59A6347BE5}"/>
              </a:ext>
            </a:extLst>
          </p:cNvPr>
          <p:cNvSpPr>
            <a:spLocks noGrp="1"/>
          </p:cNvSpPr>
          <p:nvPr>
            <p:ph type="sldNum" sz="quarter" idx="10"/>
          </p:nvPr>
        </p:nvSpPr>
        <p:spPr/>
        <p:txBody>
          <a:bodyPr/>
          <a:lstStyle/>
          <a:p>
            <a:fld id="{F9092C4B-5256-42C0-99E7-1AA7CC438B26}" type="slidenum">
              <a:rPr lang="en-US" altLang="en-US" smtClean="0"/>
              <a:pPr/>
              <a:t>12</a:t>
            </a:fld>
            <a:endParaRPr lang="en-US" altLang="en-US"/>
          </a:p>
        </p:txBody>
      </p:sp>
      <p:graphicFrame>
        <p:nvGraphicFramePr>
          <p:cNvPr id="3" name="Chart 2">
            <a:extLst>
              <a:ext uri="{FF2B5EF4-FFF2-40B4-BE49-F238E27FC236}">
                <a16:creationId xmlns:a16="http://schemas.microsoft.com/office/drawing/2014/main" id="{07E06A44-15ED-5897-712D-8133A88C5137}"/>
              </a:ext>
            </a:extLst>
          </p:cNvPr>
          <p:cNvGraphicFramePr>
            <a:graphicFrameLocks/>
          </p:cNvGraphicFramePr>
          <p:nvPr>
            <p:extLst>
              <p:ext uri="{D42A27DB-BD31-4B8C-83A1-F6EECF244321}">
                <p14:modId xmlns:p14="http://schemas.microsoft.com/office/powerpoint/2010/main" val="2797824240"/>
              </p:ext>
            </p:extLst>
          </p:nvPr>
        </p:nvGraphicFramePr>
        <p:xfrm>
          <a:off x="199747" y="1127464"/>
          <a:ext cx="8744505" cy="5166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562101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5D981-8738-81BF-7DB1-67CCC798507B}"/>
              </a:ext>
            </a:extLst>
          </p:cNvPr>
          <p:cNvSpPr txBox="1"/>
          <p:nvPr/>
        </p:nvSpPr>
        <p:spPr>
          <a:xfrm>
            <a:off x="6487668" y="-18288"/>
            <a:ext cx="2341700"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FY23 MID Year Financial Update</a:t>
            </a:r>
          </a:p>
        </p:txBody>
      </p:sp>
      <p:sp>
        <p:nvSpPr>
          <p:cNvPr id="6" name="TextBox 5">
            <a:extLst>
              <a:ext uri="{FF2B5EF4-FFF2-40B4-BE49-F238E27FC236}">
                <a16:creationId xmlns:a16="http://schemas.microsoft.com/office/drawing/2014/main" id="{9CF9DE1B-2A1F-6164-1004-EB4717BDC524}"/>
              </a:ext>
            </a:extLst>
          </p:cNvPr>
          <p:cNvSpPr txBox="1"/>
          <p:nvPr/>
        </p:nvSpPr>
        <p:spPr>
          <a:xfrm>
            <a:off x="561378" y="243322"/>
            <a:ext cx="8554644" cy="1384995"/>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Enterprise Funds</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Expenditure Performance</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Slide Number Placeholder 4">
            <a:extLst>
              <a:ext uri="{FF2B5EF4-FFF2-40B4-BE49-F238E27FC236}">
                <a16:creationId xmlns:a16="http://schemas.microsoft.com/office/drawing/2014/main" id="{85B51E65-2982-0B1A-AD0B-20E0CF4A916E}"/>
              </a:ext>
            </a:extLst>
          </p:cNvPr>
          <p:cNvSpPr>
            <a:spLocks noGrp="1"/>
          </p:cNvSpPr>
          <p:nvPr>
            <p:ph type="sldNum" sz="quarter" idx="10"/>
          </p:nvPr>
        </p:nvSpPr>
        <p:spPr/>
        <p:txBody>
          <a:bodyPr/>
          <a:lstStyle/>
          <a:p>
            <a:fld id="{F9092C4B-5256-42C0-99E7-1AA7CC438B26}" type="slidenum">
              <a:rPr lang="en-US" altLang="en-US" smtClean="0"/>
              <a:pPr/>
              <a:t>13</a:t>
            </a:fld>
            <a:endParaRPr lang="en-US" altLang="en-US"/>
          </a:p>
        </p:txBody>
      </p:sp>
      <p:graphicFrame>
        <p:nvGraphicFramePr>
          <p:cNvPr id="3" name="Chart 2">
            <a:extLst>
              <a:ext uri="{FF2B5EF4-FFF2-40B4-BE49-F238E27FC236}">
                <a16:creationId xmlns:a16="http://schemas.microsoft.com/office/drawing/2014/main" id="{DF1A834A-2020-ACBC-6F29-652D824ABF65}"/>
              </a:ext>
            </a:extLst>
          </p:cNvPr>
          <p:cNvGraphicFramePr>
            <a:graphicFrameLocks/>
          </p:cNvGraphicFramePr>
          <p:nvPr>
            <p:extLst>
              <p:ext uri="{D42A27DB-BD31-4B8C-83A1-F6EECF244321}">
                <p14:modId xmlns:p14="http://schemas.microsoft.com/office/powerpoint/2010/main" val="69853698"/>
              </p:ext>
            </p:extLst>
          </p:nvPr>
        </p:nvGraphicFramePr>
        <p:xfrm>
          <a:off x="150920" y="1322774"/>
          <a:ext cx="8965102" cy="4944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362630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D2DA82-5467-F7EB-2942-598AE3B8A052}"/>
              </a:ext>
            </a:extLst>
          </p:cNvPr>
          <p:cNvSpPr txBox="1"/>
          <p:nvPr/>
        </p:nvSpPr>
        <p:spPr>
          <a:xfrm>
            <a:off x="3864077" y="0"/>
            <a:ext cx="527992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100" normalizeH="0" baseline="0" noProof="0">
                <a:ln>
                  <a:noFill/>
                </a:ln>
                <a:solidFill>
                  <a:srgbClr val="FFFFFF"/>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Millage Rate</a:t>
            </a:r>
          </a:p>
        </p:txBody>
      </p:sp>
      <p:pic>
        <p:nvPicPr>
          <p:cNvPr id="4" name="Picture 3">
            <a:extLst>
              <a:ext uri="{FF2B5EF4-FFF2-40B4-BE49-F238E27FC236}">
                <a16:creationId xmlns:a16="http://schemas.microsoft.com/office/drawing/2014/main" id="{8BF4EE99-7770-A689-79D3-89DE808F1BEC}"/>
              </a:ext>
            </a:extLst>
          </p:cNvPr>
          <p:cNvPicPr>
            <a:picLocks noChangeAspect="1"/>
          </p:cNvPicPr>
          <p:nvPr/>
        </p:nvPicPr>
        <p:blipFill rotWithShape="1">
          <a:blip r:embed="rId4"/>
          <a:srcRect l="1301" t="3213" r="1924" b="3213"/>
          <a:stretch/>
        </p:blipFill>
        <p:spPr>
          <a:xfrm>
            <a:off x="2467740" y="1474842"/>
            <a:ext cx="6171168" cy="4439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78446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D1BB6-197A-5C8F-7B9E-08D5A455CD8E}"/>
              </a:ext>
            </a:extLst>
          </p:cNvPr>
          <p:cNvSpPr txBox="1"/>
          <p:nvPr/>
        </p:nvSpPr>
        <p:spPr>
          <a:xfrm>
            <a:off x="571069" y="403420"/>
            <a:ext cx="3168828" cy="52322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Millage Rate</a:t>
            </a:r>
          </a:p>
        </p:txBody>
      </p:sp>
      <p:sp>
        <p:nvSpPr>
          <p:cNvPr id="10" name="TextBox 9">
            <a:extLst>
              <a:ext uri="{FF2B5EF4-FFF2-40B4-BE49-F238E27FC236}">
                <a16:creationId xmlns:a16="http://schemas.microsoft.com/office/drawing/2014/main" id="{D175CC3E-780F-85D0-23C4-AFD6CBC80C2B}"/>
              </a:ext>
            </a:extLst>
          </p:cNvPr>
          <p:cNvSpPr txBox="1"/>
          <p:nvPr/>
        </p:nvSpPr>
        <p:spPr>
          <a:xfrm>
            <a:off x="6487667" y="-18288"/>
            <a:ext cx="2390861" cy="261610"/>
          </a:xfrm>
          <a:prstGeom prst="rect">
            <a:avLst/>
          </a:prstGeom>
          <a:noFill/>
        </p:spPr>
        <p:txBody>
          <a:bodyPr wrap="square">
            <a:spAutoFit/>
          </a:bodyPr>
          <a:lstStyle/>
          <a:p>
            <a:r>
              <a:rPr lang="en-US" sz="1100">
                <a:solidFill>
                  <a:schemeClr val="bg1"/>
                </a:solidFill>
              </a:rPr>
              <a:t>FY23 MID Year Financial Update</a:t>
            </a:r>
          </a:p>
        </p:txBody>
      </p:sp>
      <p:graphicFrame>
        <p:nvGraphicFramePr>
          <p:cNvPr id="4" name="Chart 3">
            <a:extLst>
              <a:ext uri="{FF2B5EF4-FFF2-40B4-BE49-F238E27FC236}">
                <a16:creationId xmlns:a16="http://schemas.microsoft.com/office/drawing/2014/main" id="{C5B497A0-6418-5B3E-B6FD-C9641C73AFBA}"/>
              </a:ext>
            </a:extLst>
          </p:cNvPr>
          <p:cNvGraphicFramePr>
            <a:graphicFrameLocks/>
          </p:cNvGraphicFramePr>
          <p:nvPr>
            <p:extLst>
              <p:ext uri="{D42A27DB-BD31-4B8C-83A1-F6EECF244321}">
                <p14:modId xmlns:p14="http://schemas.microsoft.com/office/powerpoint/2010/main" val="2816711480"/>
              </p:ext>
            </p:extLst>
          </p:nvPr>
        </p:nvGraphicFramePr>
        <p:xfrm>
          <a:off x="3484751" y="926639"/>
          <a:ext cx="5659249" cy="5435415"/>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2">
            <a:extLst>
              <a:ext uri="{FF2B5EF4-FFF2-40B4-BE49-F238E27FC236}">
                <a16:creationId xmlns:a16="http://schemas.microsoft.com/office/drawing/2014/main" id="{FADEDAF0-C324-F7DA-4867-98E2B3F3201B}"/>
              </a:ext>
            </a:extLst>
          </p:cNvPr>
          <p:cNvSpPr txBox="1">
            <a:spLocks/>
          </p:cNvSpPr>
          <p:nvPr/>
        </p:nvSpPr>
        <p:spPr>
          <a:xfrm>
            <a:off x="348711" y="926640"/>
            <a:ext cx="2913682" cy="5565166"/>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Lato" panose="020F0502020204030203"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Lato" panose="020F0502020204030203" pitchFamily="34" charset="0"/>
              </a:defRPr>
            </a:lvl2pPr>
            <a:lvl3pPr marL="1143000" indent="-228600" algn="l" rtl="0" eaLnBrk="1" fontAlgn="base" hangingPunct="1">
              <a:spcBef>
                <a:spcPct val="20000"/>
              </a:spcBef>
              <a:spcAft>
                <a:spcPct val="0"/>
              </a:spcAft>
              <a:buChar char="•"/>
              <a:defRPr sz="2400">
                <a:solidFill>
                  <a:schemeClr val="tx1"/>
                </a:solidFill>
                <a:latin typeface="Lato" panose="020F0502020204030203" pitchFamily="34" charset="0"/>
              </a:defRPr>
            </a:lvl3pPr>
            <a:lvl4pPr marL="1600200" indent="-228600" algn="l" rtl="0" eaLnBrk="1" fontAlgn="base" hangingPunct="1">
              <a:spcBef>
                <a:spcPct val="20000"/>
              </a:spcBef>
              <a:spcAft>
                <a:spcPct val="0"/>
              </a:spcAft>
              <a:buChar char="–"/>
              <a:defRPr sz="2000">
                <a:solidFill>
                  <a:schemeClr val="tx1"/>
                </a:solidFill>
                <a:latin typeface="Lato" panose="020F0502020204030203" pitchFamily="34" charset="0"/>
              </a:defRPr>
            </a:lvl4pPr>
            <a:lvl5pPr marL="2057400" indent="-228600" algn="l" rtl="0" eaLnBrk="1" fontAlgn="base" hangingPunct="1">
              <a:spcBef>
                <a:spcPct val="20000"/>
              </a:spcBef>
              <a:spcAft>
                <a:spcPct val="0"/>
              </a:spcAft>
              <a:buChar char="»"/>
              <a:defRPr sz="2000">
                <a:solidFill>
                  <a:schemeClr val="tx1"/>
                </a:solidFill>
                <a:latin typeface="Lato" panose="020F050202020403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ts val="600"/>
              </a:spcAft>
              <a:buClrTx/>
              <a:buSzTx/>
              <a:buFontTx/>
              <a:buChar char="•"/>
              <a:tabLst/>
              <a:defRPr/>
            </a:pPr>
            <a:endParaRPr kumimoji="0" lang="en-US" sz="2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2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rPr>
              <a:t>Modest growth has occurred each year since 2018, annual average of 8</a:t>
            </a:r>
            <a:r>
              <a:rPr lang="en-US" sz="2200" kern="0">
                <a:solidFill>
                  <a:srgbClr val="000000"/>
                </a:solidFill>
                <a:ea typeface="Lato" panose="020F0502020204030203" pitchFamily="34" charset="0"/>
                <a:cs typeface="Lato" panose="020F0502020204030203" pitchFamily="34" charset="0"/>
              </a:rPr>
              <a:t>%</a:t>
            </a:r>
            <a:endParaRPr kumimoji="0" lang="en-US" sz="2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2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rPr>
              <a:t>Much of the growth in 2023 is attributable to significant increases in reassessment value</a:t>
            </a: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2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rPr>
              <a:t>The assumed collection rate for projections is 88%</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EA2183D-B420-619F-3EFA-991E6FAE429B}"/>
              </a:ext>
            </a:extLst>
          </p:cNvPr>
          <p:cNvSpPr>
            <a:spLocks noGrp="1"/>
          </p:cNvSpPr>
          <p:nvPr>
            <p:ph type="sldNum" sz="quarter" idx="11"/>
          </p:nvPr>
        </p:nvSpPr>
        <p:spPr/>
        <p:txBody>
          <a:bodyPr/>
          <a:lstStyle/>
          <a:p>
            <a:fld id="{1AC3D9A6-8C6A-46E8-BD10-21F790BF6264}" type="slidenum">
              <a:rPr lang="en-US" altLang="en-US" smtClean="0"/>
              <a:pPr/>
              <a:t>15</a:t>
            </a:fld>
            <a:endParaRPr lang="en-US" altLang="en-US"/>
          </a:p>
        </p:txBody>
      </p:sp>
    </p:spTree>
    <p:extLst>
      <p:ext uri="{BB962C8B-B14F-4D97-AF65-F5344CB8AC3E}">
        <p14:creationId xmlns:p14="http://schemas.microsoft.com/office/powerpoint/2010/main" val="10779802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75CC3E-780F-85D0-23C4-AFD6CBC80C2B}"/>
              </a:ext>
            </a:extLst>
          </p:cNvPr>
          <p:cNvSpPr txBox="1"/>
          <p:nvPr/>
        </p:nvSpPr>
        <p:spPr>
          <a:xfrm>
            <a:off x="6487668" y="-18288"/>
            <a:ext cx="2500884" cy="261610"/>
          </a:xfrm>
          <a:prstGeom prst="rect">
            <a:avLst/>
          </a:prstGeom>
          <a:noFill/>
        </p:spPr>
        <p:txBody>
          <a:bodyPr wrap="square">
            <a:spAutoFit/>
          </a:bodyPr>
          <a:lstStyle/>
          <a:p>
            <a:r>
              <a:rPr lang="en-US" sz="1100">
                <a:solidFill>
                  <a:schemeClr val="bg1"/>
                </a:solidFill>
              </a:rPr>
              <a:t>FY23 MID Year Financial Update</a:t>
            </a:r>
          </a:p>
        </p:txBody>
      </p:sp>
      <p:graphicFrame>
        <p:nvGraphicFramePr>
          <p:cNvPr id="6" name="Chart 5">
            <a:extLst>
              <a:ext uri="{FF2B5EF4-FFF2-40B4-BE49-F238E27FC236}">
                <a16:creationId xmlns:a16="http://schemas.microsoft.com/office/drawing/2014/main" id="{B498FE58-8F11-4FC5-B35F-5140FE2C0D3B}"/>
              </a:ext>
            </a:extLst>
          </p:cNvPr>
          <p:cNvGraphicFramePr>
            <a:graphicFrameLocks/>
          </p:cNvGraphicFramePr>
          <p:nvPr>
            <p:extLst>
              <p:ext uri="{D42A27DB-BD31-4B8C-83A1-F6EECF244321}">
                <p14:modId xmlns:p14="http://schemas.microsoft.com/office/powerpoint/2010/main" val="1396222232"/>
              </p:ext>
            </p:extLst>
          </p:nvPr>
        </p:nvGraphicFramePr>
        <p:xfrm>
          <a:off x="314473" y="1243584"/>
          <a:ext cx="8674079" cy="501091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9D2D21E6-4E1A-BB5E-1712-6F417F453EFF}"/>
              </a:ext>
            </a:extLst>
          </p:cNvPr>
          <p:cNvSpPr txBox="1"/>
          <p:nvPr/>
        </p:nvSpPr>
        <p:spPr>
          <a:xfrm>
            <a:off x="571068" y="403420"/>
            <a:ext cx="7741659" cy="523220"/>
          </a:xfrm>
          <a:prstGeom prst="rect">
            <a:avLst/>
          </a:prstGeom>
          <a:noFill/>
        </p:spPr>
        <p:txBody>
          <a:bodyPr wrap="square" rtlCol="0">
            <a:spAutoFit/>
          </a:bodyPr>
          <a:lstStyle>
            <a:defPPr>
              <a:defRPr lang="en-US"/>
            </a:defPPr>
            <a:lvl1pPr marR="0" lvl="0" indent="0" defTabSz="914400" fontAlgn="base">
              <a:lnSpc>
                <a:spcPct val="100000"/>
              </a:lnSpc>
              <a:spcBef>
                <a:spcPct val="0"/>
              </a:spcBef>
              <a:spcAft>
                <a:spcPct val="0"/>
              </a:spcAft>
              <a:buClrTx/>
              <a:buSzTx/>
              <a:buFontTx/>
              <a:buNone/>
              <a:tabLst/>
              <a:defRPr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a:t>Property Tax Millage Rate</a:t>
            </a:r>
          </a:p>
        </p:txBody>
      </p:sp>
      <p:sp>
        <p:nvSpPr>
          <p:cNvPr id="3" name="Slide Number Placeholder 2">
            <a:extLst>
              <a:ext uri="{FF2B5EF4-FFF2-40B4-BE49-F238E27FC236}">
                <a16:creationId xmlns:a16="http://schemas.microsoft.com/office/drawing/2014/main" id="{3E4C40BF-FAEF-79D4-6111-CCE615635B9D}"/>
              </a:ext>
            </a:extLst>
          </p:cNvPr>
          <p:cNvSpPr>
            <a:spLocks noGrp="1"/>
          </p:cNvSpPr>
          <p:nvPr>
            <p:ph type="sldNum" sz="quarter" idx="11"/>
          </p:nvPr>
        </p:nvSpPr>
        <p:spPr/>
        <p:txBody>
          <a:bodyPr/>
          <a:lstStyle/>
          <a:p>
            <a:fld id="{1AC3D9A6-8C6A-46E8-BD10-21F790BF6264}" type="slidenum">
              <a:rPr lang="en-US" altLang="en-US" smtClean="0"/>
              <a:pPr/>
              <a:t>16</a:t>
            </a:fld>
            <a:endParaRPr lang="en-US" altLang="en-US"/>
          </a:p>
        </p:txBody>
      </p:sp>
    </p:spTree>
    <p:extLst>
      <p:ext uri="{BB962C8B-B14F-4D97-AF65-F5344CB8AC3E}">
        <p14:creationId xmlns:p14="http://schemas.microsoft.com/office/powerpoint/2010/main" val="1752910311"/>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B8D23F-AE94-33F8-0429-E9267C1CC239}"/>
              </a:ext>
            </a:extLst>
          </p:cNvPr>
          <p:cNvSpPr>
            <a:spLocks noGrp="1"/>
          </p:cNvSpPr>
          <p:nvPr>
            <p:ph type="sldNum" sz="quarter" idx="11"/>
          </p:nvPr>
        </p:nvSpPr>
        <p:spPr/>
        <p:txBody>
          <a:bodyPr/>
          <a:lstStyle/>
          <a:p>
            <a:fld id="{1AC3D9A6-8C6A-46E8-BD10-21F790BF6264}" type="slidenum">
              <a:rPr lang="en-US" altLang="en-US" smtClean="0"/>
              <a:pPr/>
              <a:t>17</a:t>
            </a:fld>
            <a:endParaRPr lang="en-US" altLang="en-US"/>
          </a:p>
        </p:txBody>
      </p:sp>
      <p:graphicFrame>
        <p:nvGraphicFramePr>
          <p:cNvPr id="4" name="Table 3">
            <a:extLst>
              <a:ext uri="{FF2B5EF4-FFF2-40B4-BE49-F238E27FC236}">
                <a16:creationId xmlns:a16="http://schemas.microsoft.com/office/drawing/2014/main" id="{EEC8AF3C-EF0E-9E33-38C2-0C9F61722D63}"/>
              </a:ext>
            </a:extLst>
          </p:cNvPr>
          <p:cNvGraphicFramePr>
            <a:graphicFrameLocks noGrp="1"/>
          </p:cNvGraphicFramePr>
          <p:nvPr>
            <p:extLst>
              <p:ext uri="{D42A27DB-BD31-4B8C-83A1-F6EECF244321}">
                <p14:modId xmlns:p14="http://schemas.microsoft.com/office/powerpoint/2010/main" val="3849082728"/>
              </p:ext>
            </p:extLst>
          </p:nvPr>
        </p:nvGraphicFramePr>
        <p:xfrm>
          <a:off x="732408" y="596383"/>
          <a:ext cx="7836405" cy="2897565"/>
        </p:xfrm>
        <a:graphic>
          <a:graphicData uri="http://schemas.openxmlformats.org/drawingml/2006/table">
            <a:tbl>
              <a:tblPr>
                <a:tableStyleId>{5C22544A-7EE6-4342-B048-85BDC9FD1C3A}</a:tableStyleId>
              </a:tblPr>
              <a:tblGrid>
                <a:gridCol w="1185745">
                  <a:extLst>
                    <a:ext uri="{9D8B030D-6E8A-4147-A177-3AD203B41FA5}">
                      <a16:colId xmlns:a16="http://schemas.microsoft.com/office/drawing/2014/main" val="3744447839"/>
                    </a:ext>
                  </a:extLst>
                </a:gridCol>
                <a:gridCol w="1503473">
                  <a:extLst>
                    <a:ext uri="{9D8B030D-6E8A-4147-A177-3AD203B41FA5}">
                      <a16:colId xmlns:a16="http://schemas.microsoft.com/office/drawing/2014/main" val="448762876"/>
                    </a:ext>
                  </a:extLst>
                </a:gridCol>
                <a:gridCol w="1481058">
                  <a:extLst>
                    <a:ext uri="{9D8B030D-6E8A-4147-A177-3AD203B41FA5}">
                      <a16:colId xmlns:a16="http://schemas.microsoft.com/office/drawing/2014/main" val="3841545834"/>
                    </a:ext>
                  </a:extLst>
                </a:gridCol>
                <a:gridCol w="1274473">
                  <a:extLst>
                    <a:ext uri="{9D8B030D-6E8A-4147-A177-3AD203B41FA5}">
                      <a16:colId xmlns:a16="http://schemas.microsoft.com/office/drawing/2014/main" val="668555324"/>
                    </a:ext>
                  </a:extLst>
                </a:gridCol>
                <a:gridCol w="1242208">
                  <a:extLst>
                    <a:ext uri="{9D8B030D-6E8A-4147-A177-3AD203B41FA5}">
                      <a16:colId xmlns:a16="http://schemas.microsoft.com/office/drawing/2014/main" val="3505362415"/>
                    </a:ext>
                  </a:extLst>
                </a:gridCol>
                <a:gridCol w="1149448">
                  <a:extLst>
                    <a:ext uri="{9D8B030D-6E8A-4147-A177-3AD203B41FA5}">
                      <a16:colId xmlns:a16="http://schemas.microsoft.com/office/drawing/2014/main" val="2450181294"/>
                    </a:ext>
                  </a:extLst>
                </a:gridCol>
              </a:tblGrid>
              <a:tr h="245531">
                <a:tc gridSpan="6">
                  <a:txBody>
                    <a:bodyPr/>
                    <a:lstStyle/>
                    <a:p>
                      <a:pPr algn="ctr" fontAlgn="ctr"/>
                      <a:r>
                        <a:rPr lang="en-US" sz="1800" b="1" u="none" strike="noStrike">
                          <a:effectLst>
                            <a:outerShdw blurRad="38100" dist="38100" dir="2700000" algn="tl">
                              <a:srgbClr val="000000">
                                <a:alpha val="43137"/>
                              </a:srgbClr>
                            </a:outerShdw>
                          </a:effectLst>
                        </a:rPr>
                        <a:t>Homestead Property</a:t>
                      </a:r>
                      <a:endParaRPr lang="en-US" sz="1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6035339"/>
                  </a:ext>
                </a:extLst>
              </a:tr>
              <a:tr h="765636">
                <a:tc>
                  <a:txBody>
                    <a:bodyPr/>
                    <a:lstStyle/>
                    <a:p>
                      <a:pPr algn="ctr" fontAlgn="b"/>
                      <a:r>
                        <a:rPr lang="en-US" sz="1200" b="1" u="none" strike="noStrike">
                          <a:effectLst/>
                        </a:rPr>
                        <a:t>Implied FMV</a:t>
                      </a:r>
                      <a:endParaRPr lang="en-US" sz="1200" b="1" i="0" u="none" strike="noStrike">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US" sz="1200" b="1" u="none" strike="noStrike">
                          <a:effectLst/>
                        </a:rPr>
                        <a:t>2022 Stephens Day Taxable Value</a:t>
                      </a:r>
                      <a:endParaRPr lang="en-US" sz="1200" b="1" i="0" u="none" strike="noStrike">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US" sz="1200" b="1" u="none" strike="noStrike">
                          <a:effectLst/>
                        </a:rPr>
                        <a:t>2023 Taxable Value Increase</a:t>
                      </a:r>
                      <a:endParaRPr lang="en-US" sz="1200" b="1" i="0" u="none" strike="noStrike">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US" sz="1200" b="1" u="none" strike="noStrike">
                          <a:effectLst/>
                        </a:rPr>
                        <a:t>2022 Total Taxes at 12.2 mills</a:t>
                      </a:r>
                      <a:endParaRPr lang="en-US" sz="1200" b="1" i="0" u="none" strike="noStrike">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US" sz="1200" b="1" u="none" strike="noStrike">
                          <a:effectLst/>
                        </a:rPr>
                        <a:t>2023 Total Taxes at 12.2 mills</a:t>
                      </a:r>
                      <a:endParaRPr lang="en-US" sz="1200" b="1" i="0" u="none" strike="noStrike">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US" sz="1200" b="1" u="none" strike="noStrike">
                          <a:effectLst/>
                        </a:rPr>
                        <a:t>2023 Tax Difference</a:t>
                      </a:r>
                      <a:endParaRPr lang="en-US" sz="1200" b="1" i="0" u="none" strike="noStrike">
                        <a:solidFill>
                          <a:srgbClr val="000000"/>
                        </a:solidFill>
                        <a:effectLst/>
                        <a:latin typeface="Arial" panose="020B0604020202020204" pitchFamily="34" charset="0"/>
                      </a:endParaRPr>
                    </a:p>
                  </a:txBody>
                  <a:tcPr marL="9525" marR="9525" marT="9525" marB="0" anchor="b">
                    <a:solidFill>
                      <a:schemeClr val="accent2"/>
                    </a:solidFill>
                  </a:tcPr>
                </a:tc>
                <a:extLst>
                  <a:ext uri="{0D108BD9-81ED-4DB2-BD59-A6C34878D82A}">
                    <a16:rowId xmlns:a16="http://schemas.microsoft.com/office/drawing/2014/main" val="3742219985"/>
                  </a:ext>
                </a:extLst>
              </a:tr>
              <a:tr h="264012">
                <a:tc>
                  <a:txBody>
                    <a:bodyPr/>
                    <a:lstStyle/>
                    <a:p>
                      <a:pPr algn="ctr" fontAlgn="b"/>
                      <a:r>
                        <a:rPr lang="en-US" sz="1100" u="none" strike="noStrike">
                          <a:effectLst/>
                        </a:rPr>
                        <a:t> $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0.00%</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               -   </a:t>
                      </a:r>
                      <a:endParaRPr lang="en-US" sz="11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873794105"/>
                  </a:ext>
                </a:extLst>
              </a:tr>
              <a:tr h="264012">
                <a:tc>
                  <a:txBody>
                    <a:bodyPr/>
                    <a:lstStyle/>
                    <a:p>
                      <a:pPr algn="ctr" fontAlgn="b"/>
                      <a:r>
                        <a:rPr lang="en-US" sz="1100" u="none" strike="noStrike">
                          <a:effectLst/>
                        </a:rPr>
                        <a:t>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838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solidFill>
                            <a:srgbClr val="002060"/>
                          </a:solidFill>
                          <a:effectLst/>
                        </a:rPr>
                        <a:t>                   8 </a:t>
                      </a:r>
                      <a:endParaRPr lang="en-US" sz="1100" b="0" i="0" u="none" strike="noStrike">
                        <a:solidFill>
                          <a:srgbClr val="00206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931294180"/>
                  </a:ext>
                </a:extLst>
              </a:tr>
              <a:tr h="264012">
                <a:tc>
                  <a:txBody>
                    <a:bodyPr/>
                    <a:lstStyle/>
                    <a:p>
                      <a:pPr algn="ctr" fontAlgn="b"/>
                      <a:r>
                        <a:rPr lang="en-US" sz="1100" u="none" strike="noStrike">
                          <a:effectLst/>
                        </a:rPr>
                        <a:t>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2.00%</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846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solidFill>
                            <a:srgbClr val="002060"/>
                          </a:solidFill>
                          <a:effectLst/>
                        </a:rPr>
                        <a:t>                 17 </a:t>
                      </a:r>
                      <a:endParaRPr lang="en-US" sz="1100" b="0" i="0" u="none" strike="noStrike">
                        <a:solidFill>
                          <a:srgbClr val="00206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148986475"/>
                  </a:ext>
                </a:extLst>
              </a:tr>
              <a:tr h="264012">
                <a:tc>
                  <a:txBody>
                    <a:bodyPr/>
                    <a:lstStyle/>
                    <a:p>
                      <a:pPr algn="ctr" fontAlgn="b"/>
                      <a:r>
                        <a:rPr lang="en-US" sz="1100" u="none" strike="noStrike">
                          <a:effectLst/>
                        </a:rPr>
                        <a:t>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3.00%</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854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solidFill>
                            <a:srgbClr val="002060"/>
                          </a:solidFill>
                          <a:effectLst/>
                        </a:rPr>
                        <a:t>                 25 </a:t>
                      </a:r>
                      <a:endParaRPr lang="en-US" sz="1100" b="0" i="0" u="none" strike="noStrike">
                        <a:solidFill>
                          <a:srgbClr val="00206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075980119"/>
                  </a:ext>
                </a:extLst>
              </a:tr>
              <a:tr h="264012">
                <a:tc>
                  <a:txBody>
                    <a:bodyPr/>
                    <a:lstStyle/>
                    <a:p>
                      <a:pPr algn="ctr" fontAlgn="b"/>
                      <a:r>
                        <a:rPr lang="en-US" sz="1100" u="none" strike="noStrike">
                          <a:effectLst/>
                        </a:rPr>
                        <a:t>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4.00%</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863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solidFill>
                            <a:srgbClr val="002060"/>
                          </a:solidFill>
                          <a:effectLst/>
                        </a:rPr>
                        <a:t>                 33 </a:t>
                      </a:r>
                      <a:endParaRPr lang="en-US" sz="1100" b="0" i="0" u="none" strike="noStrike">
                        <a:solidFill>
                          <a:srgbClr val="00206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876171372"/>
                  </a:ext>
                </a:extLst>
              </a:tr>
              <a:tr h="264012">
                <a:tc>
                  <a:txBody>
                    <a:bodyPr/>
                    <a:lstStyle/>
                    <a:p>
                      <a:pPr algn="ctr" fontAlgn="b"/>
                      <a:r>
                        <a:rPr lang="en-US" sz="1100" u="none" strike="noStrike">
                          <a:effectLst/>
                        </a:rPr>
                        <a:t>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5.00%</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871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solidFill>
                            <a:srgbClr val="002060"/>
                          </a:solidFill>
                          <a:effectLst/>
                        </a:rPr>
                        <a:t>                 41 </a:t>
                      </a:r>
                      <a:endParaRPr lang="en-US" sz="1100" b="0" i="0" u="none" strike="noStrike">
                        <a:solidFill>
                          <a:srgbClr val="00206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772839882"/>
                  </a:ext>
                </a:extLst>
              </a:tr>
              <a:tr h="264012">
                <a:tc>
                  <a:txBody>
                    <a:bodyPr/>
                    <a:lstStyle/>
                    <a:p>
                      <a:pPr algn="ctr" fontAlgn="b"/>
                      <a:r>
                        <a:rPr lang="en-US" sz="1100" u="none" strike="noStrike">
                          <a:effectLst/>
                        </a:rPr>
                        <a:t>         170,000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68,000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6.429%</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830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effectLst/>
                        </a:rPr>
                        <a:t>                 883 </a:t>
                      </a:r>
                      <a:endParaRPr lang="en-US" sz="11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1100" u="none" strike="noStrike">
                          <a:solidFill>
                            <a:srgbClr val="002060"/>
                          </a:solidFill>
                          <a:effectLst/>
                        </a:rPr>
                        <a:t>                 53 </a:t>
                      </a:r>
                      <a:endParaRPr lang="en-US" sz="1100" b="0" i="0" u="none" strike="noStrike">
                        <a:solidFill>
                          <a:srgbClr val="00206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80581111"/>
                  </a:ext>
                </a:extLst>
              </a:tr>
            </a:tbl>
          </a:graphicData>
        </a:graphic>
      </p:graphicFrame>
      <p:graphicFrame>
        <p:nvGraphicFramePr>
          <p:cNvPr id="6" name="Table 5">
            <a:extLst>
              <a:ext uri="{FF2B5EF4-FFF2-40B4-BE49-F238E27FC236}">
                <a16:creationId xmlns:a16="http://schemas.microsoft.com/office/drawing/2014/main" id="{D694FD29-3DF7-32B0-4399-09CD8D66B2B2}"/>
              </a:ext>
            </a:extLst>
          </p:cNvPr>
          <p:cNvGraphicFramePr>
            <a:graphicFrameLocks noGrp="1"/>
          </p:cNvGraphicFramePr>
          <p:nvPr>
            <p:extLst>
              <p:ext uri="{D42A27DB-BD31-4B8C-83A1-F6EECF244321}">
                <p14:modId xmlns:p14="http://schemas.microsoft.com/office/powerpoint/2010/main" val="2732625222"/>
              </p:ext>
            </p:extLst>
          </p:nvPr>
        </p:nvGraphicFramePr>
        <p:xfrm>
          <a:off x="1681207" y="3715505"/>
          <a:ext cx="6473442" cy="2036445"/>
        </p:xfrm>
        <a:graphic>
          <a:graphicData uri="http://schemas.openxmlformats.org/drawingml/2006/table">
            <a:tbl>
              <a:tblPr/>
              <a:tblGrid>
                <a:gridCol w="1511400">
                  <a:extLst>
                    <a:ext uri="{9D8B030D-6E8A-4147-A177-3AD203B41FA5}">
                      <a16:colId xmlns:a16="http://schemas.microsoft.com/office/drawing/2014/main" val="1770587828"/>
                    </a:ext>
                  </a:extLst>
                </a:gridCol>
                <a:gridCol w="1379393">
                  <a:extLst>
                    <a:ext uri="{9D8B030D-6E8A-4147-A177-3AD203B41FA5}">
                      <a16:colId xmlns:a16="http://schemas.microsoft.com/office/drawing/2014/main" val="326199148"/>
                    </a:ext>
                  </a:extLst>
                </a:gridCol>
                <a:gridCol w="1651819">
                  <a:extLst>
                    <a:ext uri="{9D8B030D-6E8A-4147-A177-3AD203B41FA5}">
                      <a16:colId xmlns:a16="http://schemas.microsoft.com/office/drawing/2014/main" val="1357353395"/>
                    </a:ext>
                  </a:extLst>
                </a:gridCol>
                <a:gridCol w="1930830">
                  <a:extLst>
                    <a:ext uri="{9D8B030D-6E8A-4147-A177-3AD203B41FA5}">
                      <a16:colId xmlns:a16="http://schemas.microsoft.com/office/drawing/2014/main" val="3123203753"/>
                    </a:ext>
                  </a:extLst>
                </a:gridCol>
              </a:tblGrid>
              <a:tr h="165728">
                <a:tc gridSpan="4">
                  <a:txBody>
                    <a:bodyPr/>
                    <a:lstStyle/>
                    <a:p>
                      <a:pPr marL="0" algn="ctr" defTabSz="914400" rtl="0" eaLnBrk="1" fontAlgn="ctr" latinLnBrk="0" hangingPunct="1"/>
                      <a:r>
                        <a:rPr lang="en-US" sz="1800" b="1" u="none" strike="noStrike" kern="1200">
                          <a:solidFill>
                            <a:schemeClr val="dk1"/>
                          </a:solidFill>
                          <a:effectLst>
                            <a:outerShdw blurRad="38100" dist="38100" dir="2700000" algn="tl">
                              <a:srgbClr val="000000">
                                <a:alpha val="43137"/>
                              </a:srgbClr>
                            </a:outerShdw>
                          </a:effectLst>
                          <a:latin typeface="+mn-lt"/>
                          <a:ea typeface="+mn-ea"/>
                          <a:cs typeface="+mn-cs"/>
                        </a:rPr>
                        <a:t>Commercial Property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2CA"/>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1761058"/>
                  </a:ext>
                </a:extLst>
              </a:tr>
              <a:tr h="452729">
                <a:tc>
                  <a:txBody>
                    <a:bodyPr/>
                    <a:lstStyle/>
                    <a:p>
                      <a:pPr algn="ctr" fontAlgn="b"/>
                      <a:r>
                        <a:rPr lang="en-US" sz="1100" b="1" i="0" u="none" strike="noStrike">
                          <a:solidFill>
                            <a:srgbClr val="000000"/>
                          </a:solidFill>
                          <a:effectLst/>
                          <a:latin typeface="Arial" panose="020B0604020202020204" pitchFamily="34" charset="0"/>
                        </a:rPr>
                        <a:t>2022</a:t>
                      </a:r>
                    </a:p>
                    <a:p>
                      <a:pPr algn="ctr" fontAlgn="b"/>
                      <a:r>
                        <a:rPr lang="en-US" sz="1100" b="1" i="0" u="none" strike="noStrike">
                          <a:solidFill>
                            <a:srgbClr val="000000"/>
                          </a:solidFill>
                          <a:effectLst/>
                          <a:latin typeface="Arial" panose="020B0604020202020204" pitchFamily="34" charset="0"/>
                        </a:rPr>
                        <a:t> Fair Market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AA02"/>
                    </a:solidFill>
                  </a:tcPr>
                </a:tc>
                <a:tc>
                  <a:txBody>
                    <a:bodyPr/>
                    <a:lstStyle/>
                    <a:p>
                      <a:pPr algn="ctr" fontAlgn="b"/>
                      <a:r>
                        <a:rPr lang="en-US" sz="1100" b="1" i="0" u="none" strike="noStrike">
                          <a:solidFill>
                            <a:srgbClr val="000000"/>
                          </a:solidFill>
                          <a:effectLst/>
                          <a:latin typeface="Arial" panose="020B0604020202020204" pitchFamily="34" charset="0"/>
                        </a:rPr>
                        <a:t>2022 Total Taxes at 12.2 mills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66AA02"/>
                    </a:solidFill>
                  </a:tcPr>
                </a:tc>
                <a:tc>
                  <a:txBody>
                    <a:bodyPr/>
                    <a:lstStyle/>
                    <a:p>
                      <a:pPr algn="ctr" fontAlgn="b"/>
                      <a:r>
                        <a:rPr lang="en-US" sz="1100" b="1" i="0" u="none" strike="noStrike">
                          <a:solidFill>
                            <a:srgbClr val="000000"/>
                          </a:solidFill>
                          <a:effectLst/>
                          <a:latin typeface="Arial" panose="020B0604020202020204" pitchFamily="34" charset="0"/>
                        </a:rPr>
                        <a:t>2023 Total Taxes at 11.119 mills</a:t>
                      </a:r>
                    </a:p>
                    <a:p>
                      <a:pPr algn="ctr" fontAlgn="b"/>
                      <a:r>
                        <a:rPr lang="en-US" sz="1100" b="1" i="0" u="none" strike="noStrike">
                          <a:solidFill>
                            <a:srgbClr val="000000"/>
                          </a:solidFill>
                          <a:effectLst/>
                          <a:latin typeface="Arial" panose="020B0604020202020204" pitchFamily="34" charset="0"/>
                        </a:rPr>
                        <a:t> (rollback 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AA02"/>
                    </a:solidFill>
                  </a:tcPr>
                </a:tc>
                <a:tc>
                  <a:txBody>
                    <a:bodyPr/>
                    <a:lstStyle/>
                    <a:p>
                      <a:pPr algn="ctr" fontAlgn="b"/>
                      <a:r>
                        <a:rPr lang="en-US" sz="1100" b="1" i="0" u="none" strike="noStrike">
                          <a:solidFill>
                            <a:srgbClr val="000000"/>
                          </a:solidFill>
                          <a:effectLst/>
                          <a:latin typeface="Arial" panose="020B0604020202020204" pitchFamily="34" charset="0"/>
                        </a:rPr>
                        <a:t>2023 Tax Difference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AA02"/>
                    </a:solidFill>
                  </a:tcPr>
                </a:tc>
                <a:extLst>
                  <a:ext uri="{0D108BD9-81ED-4DB2-BD59-A6C34878D82A}">
                    <a16:rowId xmlns:a16="http://schemas.microsoft.com/office/drawing/2014/main" val="1287710282"/>
                  </a:ext>
                </a:extLst>
              </a:tr>
              <a:tr h="176579">
                <a:tc>
                  <a:txBody>
                    <a:bodyPr/>
                    <a:lstStyle/>
                    <a:p>
                      <a:pPr algn="r" fontAlgn="b"/>
                      <a:r>
                        <a:rPr lang="en-US" sz="1100" b="0" i="0" u="none" strike="noStrike">
                          <a:solidFill>
                            <a:srgbClr val="000000"/>
                          </a:solidFill>
                          <a:effectLst/>
                          <a:latin typeface="Arial" panose="020B0604020202020204" pitchFamily="34" charset="0"/>
                        </a:rPr>
                        <a:t> $      250,000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            1,220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           1,112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           (108)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772188"/>
                  </a:ext>
                </a:extLst>
              </a:tr>
              <a:tr h="176579">
                <a:tc>
                  <a:txBody>
                    <a:bodyPr/>
                    <a:lstStyle/>
                    <a:p>
                      <a:pPr algn="r" fontAlgn="b"/>
                      <a:r>
                        <a:rPr lang="en-US" sz="1100" b="0" i="0" u="none" strike="noStrike">
                          <a:solidFill>
                            <a:srgbClr val="000000"/>
                          </a:solidFill>
                          <a:effectLst/>
                          <a:latin typeface="Arial" panose="020B0604020202020204" pitchFamily="34" charset="0"/>
                        </a:rPr>
                        <a:t>         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2,440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2,224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50672"/>
                  </a:ext>
                </a:extLst>
              </a:tr>
              <a:tr h="176579">
                <a:tc>
                  <a:txBody>
                    <a:bodyPr/>
                    <a:lstStyle/>
                    <a:p>
                      <a:pPr algn="r" fontAlgn="b"/>
                      <a:r>
                        <a:rPr lang="en-US" sz="1100" b="0" i="0" u="none" strike="noStrike">
                          <a:solidFill>
                            <a:srgbClr val="000000"/>
                          </a:solidFill>
                          <a:effectLst/>
                          <a:latin typeface="Arial" panose="020B0604020202020204" pitchFamily="34" charset="0"/>
                        </a:rPr>
                        <a:t>         750,000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3,660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3,336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201185"/>
                  </a:ext>
                </a:extLst>
              </a:tr>
              <a:tr h="176579">
                <a:tc>
                  <a:txBody>
                    <a:bodyPr/>
                    <a:lstStyle/>
                    <a:p>
                      <a:pPr algn="r" fontAlgn="b"/>
                      <a:r>
                        <a:rPr lang="en-US" sz="1100" b="0" i="0" u="none" strike="noStrike">
                          <a:solidFill>
                            <a:srgbClr val="000000"/>
                          </a:solidFill>
                          <a:effectLst/>
                          <a:latin typeface="Arial" panose="020B0604020202020204" pitchFamily="34" charset="0"/>
                        </a:rPr>
                        <a:t>      1,000,000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4,880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4,448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814325"/>
                  </a:ext>
                </a:extLst>
              </a:tr>
              <a:tr h="176579">
                <a:tc>
                  <a:txBody>
                    <a:bodyPr/>
                    <a:lstStyle/>
                    <a:p>
                      <a:pPr algn="r" fontAlgn="b"/>
                      <a:r>
                        <a:rPr lang="en-US" sz="1100" b="0" i="0" u="none" strike="noStrike">
                          <a:solidFill>
                            <a:srgbClr val="000000"/>
                          </a:solidFill>
                          <a:effectLst/>
                          <a:latin typeface="Arial" panose="020B0604020202020204" pitchFamily="34" charset="0"/>
                        </a:rPr>
                        <a:t>      1,500,000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7,320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6,671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94462"/>
                  </a:ext>
                </a:extLst>
              </a:tr>
              <a:tr h="176579">
                <a:tc>
                  <a:txBody>
                    <a:bodyPr/>
                    <a:lstStyle/>
                    <a:p>
                      <a:pPr algn="r" fontAlgn="b"/>
                      <a:r>
                        <a:rPr lang="en-US" sz="1100" b="0" i="0" u="none" strike="noStrike">
                          <a:solidFill>
                            <a:srgbClr val="000000"/>
                          </a:solidFill>
                          <a:effectLst/>
                          <a:latin typeface="Arial" panose="020B0604020202020204" pitchFamily="34" charset="0"/>
                        </a:rPr>
                        <a:t>      2,000,000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9,760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8,895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603914"/>
                  </a:ext>
                </a:extLst>
              </a:tr>
              <a:tr h="176579">
                <a:tc>
                  <a:txBody>
                    <a:bodyPr/>
                    <a:lstStyle/>
                    <a:p>
                      <a:pPr algn="r" fontAlgn="b"/>
                      <a:r>
                        <a:rPr lang="en-US" sz="1100" b="0" i="0" u="none" strike="noStrike">
                          <a:solidFill>
                            <a:srgbClr val="000000"/>
                          </a:solidFill>
                          <a:effectLst/>
                          <a:latin typeface="Arial" panose="020B0604020202020204" pitchFamily="34" charset="0"/>
                        </a:rPr>
                        <a:t>    10,000,000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48,800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            44,476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FF0000"/>
                          </a:solidFill>
                          <a:effectLst/>
                          <a:latin typeface="Arial" panose="020B0604020202020204" pitchFamily="34" charset="0"/>
                        </a:rPr>
                        <a:t>           (4,324)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19538"/>
                  </a:ext>
                </a:extLst>
              </a:tr>
            </a:tbl>
          </a:graphicData>
        </a:graphic>
      </p:graphicFrame>
    </p:spTree>
    <p:extLst>
      <p:ext uri="{BB962C8B-B14F-4D97-AF65-F5344CB8AC3E}">
        <p14:creationId xmlns:p14="http://schemas.microsoft.com/office/powerpoint/2010/main" val="202348523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75CC3E-780F-85D0-23C4-AFD6CBC80C2B}"/>
              </a:ext>
            </a:extLst>
          </p:cNvPr>
          <p:cNvSpPr txBox="1"/>
          <p:nvPr/>
        </p:nvSpPr>
        <p:spPr>
          <a:xfrm>
            <a:off x="6487667" y="-18288"/>
            <a:ext cx="2449855"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FY23 MID Year Financial Update</a:t>
            </a:r>
          </a:p>
        </p:txBody>
      </p:sp>
      <p:sp>
        <p:nvSpPr>
          <p:cNvPr id="4" name="TextBox 3">
            <a:extLst>
              <a:ext uri="{FF2B5EF4-FFF2-40B4-BE49-F238E27FC236}">
                <a16:creationId xmlns:a16="http://schemas.microsoft.com/office/drawing/2014/main" id="{9D2D21E6-4E1A-BB5E-1712-6F417F453EFF}"/>
              </a:ext>
            </a:extLst>
          </p:cNvPr>
          <p:cNvSpPr txBox="1"/>
          <p:nvPr/>
        </p:nvSpPr>
        <p:spPr>
          <a:xfrm>
            <a:off x="571068" y="403420"/>
            <a:ext cx="7741659" cy="523220"/>
          </a:xfrm>
          <a:prstGeom prst="rect">
            <a:avLst/>
          </a:prstGeom>
          <a:noFill/>
        </p:spPr>
        <p:txBody>
          <a:bodyPr wrap="square" rtlCol="0">
            <a:spAutoFit/>
          </a:bodyPr>
          <a:lstStyle>
            <a:defPPr>
              <a:defRPr lang="en-US"/>
            </a:defPPr>
            <a:lvl1pPr marR="0" lvl="0" indent="0" defTabSz="914400" fontAlgn="base">
              <a:lnSpc>
                <a:spcPct val="100000"/>
              </a:lnSpc>
              <a:spcBef>
                <a:spcPct val="0"/>
              </a:spcBef>
              <a:spcAft>
                <a:spcPct val="0"/>
              </a:spcAft>
              <a:buClrTx/>
              <a:buSzTx/>
              <a:buFontTx/>
              <a:buNone/>
              <a:tabLst/>
              <a:defRPr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Property Tax Millage Rate</a:t>
            </a:r>
          </a:p>
        </p:txBody>
      </p:sp>
      <p:graphicFrame>
        <p:nvGraphicFramePr>
          <p:cNvPr id="5" name="Table 6">
            <a:extLst>
              <a:ext uri="{FF2B5EF4-FFF2-40B4-BE49-F238E27FC236}">
                <a16:creationId xmlns:a16="http://schemas.microsoft.com/office/drawing/2014/main" id="{DDA05C30-7140-1C9C-F36F-6E8694AE04AE}"/>
              </a:ext>
            </a:extLst>
          </p:cNvPr>
          <p:cNvGraphicFramePr>
            <a:graphicFrameLocks noGrp="1"/>
          </p:cNvGraphicFramePr>
          <p:nvPr>
            <p:extLst>
              <p:ext uri="{D42A27DB-BD31-4B8C-83A1-F6EECF244321}">
                <p14:modId xmlns:p14="http://schemas.microsoft.com/office/powerpoint/2010/main" val="2458450176"/>
              </p:ext>
            </p:extLst>
          </p:nvPr>
        </p:nvGraphicFramePr>
        <p:xfrm>
          <a:off x="757382" y="1227300"/>
          <a:ext cx="7629236" cy="440340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2446807">
                  <a:extLst>
                    <a:ext uri="{9D8B030D-6E8A-4147-A177-3AD203B41FA5}">
                      <a16:colId xmlns:a16="http://schemas.microsoft.com/office/drawing/2014/main" val="1443035353"/>
                    </a:ext>
                  </a:extLst>
                </a:gridCol>
                <a:gridCol w="1494550">
                  <a:extLst>
                    <a:ext uri="{9D8B030D-6E8A-4147-A177-3AD203B41FA5}">
                      <a16:colId xmlns:a16="http://schemas.microsoft.com/office/drawing/2014/main" val="3788459876"/>
                    </a:ext>
                  </a:extLst>
                </a:gridCol>
                <a:gridCol w="2098949">
                  <a:extLst>
                    <a:ext uri="{9D8B030D-6E8A-4147-A177-3AD203B41FA5}">
                      <a16:colId xmlns:a16="http://schemas.microsoft.com/office/drawing/2014/main" val="3979896841"/>
                    </a:ext>
                  </a:extLst>
                </a:gridCol>
                <a:gridCol w="1588930">
                  <a:extLst>
                    <a:ext uri="{9D8B030D-6E8A-4147-A177-3AD203B41FA5}">
                      <a16:colId xmlns:a16="http://schemas.microsoft.com/office/drawing/2014/main" val="3068297873"/>
                    </a:ext>
                  </a:extLst>
                </a:gridCol>
              </a:tblGrid>
              <a:tr h="590022">
                <a:tc>
                  <a:txBody>
                    <a:bodyPr/>
                    <a:lstStyle/>
                    <a:p>
                      <a:endParaRPr lang="en-US"/>
                    </a:p>
                  </a:txBody>
                  <a:tcPr/>
                </a:tc>
                <a:tc>
                  <a:txBody>
                    <a:bodyPr/>
                    <a:lstStyle/>
                    <a:p>
                      <a:r>
                        <a:rPr lang="en-US" sz="1200"/>
                        <a:t>2023 Adopted Budget</a:t>
                      </a:r>
                    </a:p>
                  </a:txBody>
                  <a:tcPr/>
                </a:tc>
                <a:tc>
                  <a:txBody>
                    <a:bodyPr/>
                    <a:lstStyle/>
                    <a:p>
                      <a:r>
                        <a:rPr lang="en-US" sz="1200"/>
                        <a:t>2023 Revenue Projection</a:t>
                      </a:r>
                    </a:p>
                  </a:txBody>
                  <a:tcPr/>
                </a:tc>
                <a:tc>
                  <a:txBody>
                    <a:bodyPr/>
                    <a:lstStyle/>
                    <a:p>
                      <a:r>
                        <a:rPr lang="en-US" sz="1200"/>
                        <a:t>Variance</a:t>
                      </a:r>
                    </a:p>
                  </a:txBody>
                  <a:tcPr/>
                </a:tc>
                <a:extLst>
                  <a:ext uri="{0D108BD9-81ED-4DB2-BD59-A6C34878D82A}">
                    <a16:rowId xmlns:a16="http://schemas.microsoft.com/office/drawing/2014/main" val="535488641"/>
                  </a:ext>
                </a:extLst>
              </a:tr>
              <a:tr h="612001">
                <a:tc>
                  <a:txBody>
                    <a:bodyPr/>
                    <a:lstStyle/>
                    <a:p>
                      <a:r>
                        <a:rPr lang="en-US" sz="1400" b="1"/>
                        <a:t>Real Property Tax</a:t>
                      </a:r>
                    </a:p>
                  </a:txBody>
                  <a:tcPr anchor="b"/>
                </a:tc>
                <a:tc>
                  <a:txBody>
                    <a:bodyPr/>
                    <a:lstStyle/>
                    <a:p>
                      <a:pPr algn="r" fontAlgn="b"/>
                      <a:r>
                        <a:rPr lang="en-US" sz="1400" b="0" i="0" u="none" strike="noStrike">
                          <a:solidFill>
                            <a:srgbClr val="002060"/>
                          </a:solidFill>
                          <a:effectLst/>
                          <a:latin typeface="Arial" panose="020B0604020202020204" pitchFamily="34" charset="0"/>
                        </a:rPr>
                        <a:t>$71,967,786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$78,776,421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$6,808,635 </a:t>
                      </a:r>
                    </a:p>
                  </a:txBody>
                  <a:tcPr marL="9525" marR="9525" marT="9525" marB="0" anchor="b"/>
                </a:tc>
                <a:extLst>
                  <a:ext uri="{0D108BD9-81ED-4DB2-BD59-A6C34878D82A}">
                    <a16:rowId xmlns:a16="http://schemas.microsoft.com/office/drawing/2014/main" val="1962437561"/>
                  </a:ext>
                </a:extLst>
              </a:tr>
              <a:tr h="668691">
                <a:tc>
                  <a:txBody>
                    <a:bodyPr/>
                    <a:lstStyle/>
                    <a:p>
                      <a:r>
                        <a:rPr lang="en-US" sz="1400" b="1"/>
                        <a:t>Personal Property Tax</a:t>
                      </a:r>
                    </a:p>
                  </a:txBody>
                  <a:tcPr anchor="b"/>
                </a:tc>
                <a:tc>
                  <a:txBody>
                    <a:bodyPr/>
                    <a:lstStyle/>
                    <a:p>
                      <a:pPr algn="r" fontAlgn="b"/>
                      <a:r>
                        <a:rPr lang="en-US" sz="1400" b="0" i="0" u="none" strike="noStrike">
                          <a:solidFill>
                            <a:srgbClr val="002060"/>
                          </a:solidFill>
                          <a:effectLst/>
                          <a:latin typeface="Arial" panose="020B0604020202020204" pitchFamily="34" charset="0"/>
                        </a:rPr>
                        <a:t>$7,171,606</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$7,850,088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$678,482 </a:t>
                      </a:r>
                    </a:p>
                  </a:txBody>
                  <a:tcPr marL="9525" marR="9525" marT="9525" marB="0" anchor="b"/>
                </a:tc>
                <a:extLst>
                  <a:ext uri="{0D108BD9-81ED-4DB2-BD59-A6C34878D82A}">
                    <a16:rowId xmlns:a16="http://schemas.microsoft.com/office/drawing/2014/main" val="1279293727"/>
                  </a:ext>
                </a:extLst>
              </a:tr>
              <a:tr h="612001">
                <a:tc>
                  <a:txBody>
                    <a:bodyPr/>
                    <a:lstStyle/>
                    <a:p>
                      <a:r>
                        <a:rPr lang="en-US" sz="1400" b="1"/>
                        <a:t>Public Utility Tax</a:t>
                      </a:r>
                    </a:p>
                  </a:txBody>
                  <a:tcPr anchor="b"/>
                </a:tc>
                <a:tc>
                  <a:txBody>
                    <a:bodyPr/>
                    <a:lstStyle/>
                    <a:p>
                      <a:pPr algn="r" fontAlgn="b"/>
                      <a:r>
                        <a:rPr lang="en-US" sz="1400" b="0" i="0" u="none" strike="noStrike">
                          <a:solidFill>
                            <a:srgbClr val="002060"/>
                          </a:solidFill>
                          <a:effectLst/>
                          <a:latin typeface="Arial" panose="020B0604020202020204" pitchFamily="34" charset="0"/>
                        </a:rPr>
                        <a:t>$1,648,000</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$2,029,868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$381,868 </a:t>
                      </a:r>
                    </a:p>
                  </a:txBody>
                  <a:tcPr marL="9525" marR="9525" marT="9525" marB="0" anchor="b"/>
                </a:tc>
                <a:extLst>
                  <a:ext uri="{0D108BD9-81ED-4DB2-BD59-A6C34878D82A}">
                    <a16:rowId xmlns:a16="http://schemas.microsoft.com/office/drawing/2014/main" val="4208916404"/>
                  </a:ext>
                </a:extLst>
              </a:tr>
              <a:tr h="438001">
                <a:tc>
                  <a:txBody>
                    <a:bodyPr/>
                    <a:lstStyle/>
                    <a:p>
                      <a:r>
                        <a:rPr lang="en-US" sz="1400" b="1"/>
                        <a:t>Mobile Home Tax</a:t>
                      </a:r>
                    </a:p>
                  </a:txBody>
                  <a:tcPr anchor="b"/>
                </a:tc>
                <a:tc>
                  <a:txBody>
                    <a:bodyPr/>
                    <a:lstStyle/>
                    <a:p>
                      <a:pPr algn="r" fontAlgn="b"/>
                      <a:r>
                        <a:rPr lang="en-US" sz="1400" b="0" i="0" u="none" strike="noStrike">
                          <a:solidFill>
                            <a:srgbClr val="002060"/>
                          </a:solidFill>
                          <a:effectLst/>
                          <a:latin typeface="Arial" panose="020B0604020202020204" pitchFamily="34" charset="0"/>
                        </a:rPr>
                        <a:t>$24,811</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$27,760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$2,949 </a:t>
                      </a:r>
                    </a:p>
                  </a:txBody>
                  <a:tcPr marL="9525" marR="9525" marT="9525" marB="0" anchor="b"/>
                </a:tc>
                <a:extLst>
                  <a:ext uri="{0D108BD9-81ED-4DB2-BD59-A6C34878D82A}">
                    <a16:rowId xmlns:a16="http://schemas.microsoft.com/office/drawing/2014/main" val="3118129950"/>
                  </a:ext>
                </a:extLst>
              </a:tr>
              <a:tr h="612001">
                <a:tc>
                  <a:txBody>
                    <a:bodyPr/>
                    <a:lstStyle/>
                    <a:p>
                      <a:r>
                        <a:rPr lang="en-US" sz="1400" b="1"/>
                        <a:t>Motor Vehicle Tax</a:t>
                      </a:r>
                    </a:p>
                  </a:txBody>
                  <a:tcPr anchor="b"/>
                </a:tc>
                <a:tc>
                  <a:txBody>
                    <a:bodyPr/>
                    <a:lstStyle/>
                    <a:p>
                      <a:pPr algn="r" fontAlgn="b"/>
                      <a:r>
                        <a:rPr lang="en-US" sz="1400" b="0" i="0" u="none" strike="noStrike">
                          <a:solidFill>
                            <a:srgbClr val="002060"/>
                          </a:solidFill>
                          <a:effectLst/>
                          <a:latin typeface="Arial" panose="020B0604020202020204" pitchFamily="34" charset="0"/>
                        </a:rPr>
                        <a:t>$270,513</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$259,818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($10,695)</a:t>
                      </a:r>
                    </a:p>
                  </a:txBody>
                  <a:tcPr marL="9525" marR="9525" marT="9525" marB="0" anchor="b"/>
                </a:tc>
                <a:extLst>
                  <a:ext uri="{0D108BD9-81ED-4DB2-BD59-A6C34878D82A}">
                    <a16:rowId xmlns:a16="http://schemas.microsoft.com/office/drawing/2014/main" val="2306096840"/>
                  </a:ext>
                </a:extLst>
              </a:tr>
              <a:tr h="438001">
                <a:tc>
                  <a:txBody>
                    <a:bodyPr/>
                    <a:lstStyle/>
                    <a:p>
                      <a:r>
                        <a:rPr lang="en-US" sz="1400" b="1"/>
                        <a:t>Heavy Duty</a:t>
                      </a:r>
                    </a:p>
                  </a:txBody>
                  <a:tcPr anchor="b"/>
                </a:tc>
                <a:tc>
                  <a:txBody>
                    <a:bodyPr/>
                    <a:lstStyle/>
                    <a:p>
                      <a:pPr algn="r" fontAlgn="b"/>
                      <a:r>
                        <a:rPr lang="en-US" sz="1400" b="0" i="0" u="none" strike="noStrike">
                          <a:solidFill>
                            <a:srgbClr val="002060"/>
                          </a:solidFill>
                          <a:effectLst/>
                          <a:latin typeface="Arial" panose="020B0604020202020204" pitchFamily="34" charset="0"/>
                        </a:rPr>
                        <a:t>0</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$1,198 </a:t>
                      </a:r>
                    </a:p>
                  </a:txBody>
                  <a:tcPr marL="9525" marR="9525" marT="9525" marB="0" anchor="b"/>
                </a:tc>
                <a:tc>
                  <a:txBody>
                    <a:bodyPr/>
                    <a:lstStyle/>
                    <a:p>
                      <a:pPr algn="r" fontAlgn="b"/>
                      <a:r>
                        <a:rPr lang="en-US" sz="1400" b="0" i="0" u="none" strike="noStrike">
                          <a:solidFill>
                            <a:srgbClr val="000000"/>
                          </a:solidFill>
                          <a:effectLst/>
                          <a:latin typeface="Arial" panose="020B0604020202020204" pitchFamily="34" charset="0"/>
                        </a:rPr>
                        <a:t>$1,198 </a:t>
                      </a:r>
                    </a:p>
                  </a:txBody>
                  <a:tcPr marL="9525" marR="9525" marT="9525" marB="0" anchor="b"/>
                </a:tc>
                <a:extLst>
                  <a:ext uri="{0D108BD9-81ED-4DB2-BD59-A6C34878D82A}">
                    <a16:rowId xmlns:a16="http://schemas.microsoft.com/office/drawing/2014/main" val="2053508468"/>
                  </a:ext>
                </a:extLst>
              </a:tr>
              <a:tr h="432682">
                <a:tc>
                  <a:txBody>
                    <a:bodyPr/>
                    <a:lstStyle/>
                    <a:p>
                      <a:pPr marL="0" algn="r" defTabSz="914400" rtl="0" eaLnBrk="1" fontAlgn="b" latinLnBrk="0" hangingPunct="1"/>
                      <a:r>
                        <a:rPr lang="en-US" sz="1600" b="1" i="1" u="none" strike="noStrike" kern="1200">
                          <a:solidFill>
                            <a:srgbClr val="000000"/>
                          </a:solidFill>
                          <a:effectLst/>
                          <a:latin typeface="Arial" panose="020B0604020202020204" pitchFamily="34" charset="0"/>
                          <a:ea typeface="+mn-ea"/>
                          <a:cs typeface="+mn-cs"/>
                        </a:rPr>
                        <a:t>Total</a:t>
                      </a:r>
                    </a:p>
                  </a:txBody>
                  <a:tcPr anchor="b"/>
                </a:tc>
                <a:tc>
                  <a:txBody>
                    <a:bodyPr/>
                    <a:lstStyle/>
                    <a:p>
                      <a:pPr algn="r" fontAlgn="b"/>
                      <a:r>
                        <a:rPr lang="en-US" sz="1400" b="1" i="0" u="none" strike="noStrike">
                          <a:solidFill>
                            <a:srgbClr val="002060"/>
                          </a:solidFill>
                          <a:effectLst/>
                          <a:latin typeface="Arial" panose="020B0604020202020204" pitchFamily="34" charset="0"/>
                        </a:rPr>
                        <a:t>$81,082,716 </a:t>
                      </a:r>
                    </a:p>
                  </a:txBody>
                  <a:tcPr marL="9525" marR="9525" marT="9525" marB="0" anchor="b"/>
                </a:tc>
                <a:tc>
                  <a:txBody>
                    <a:bodyPr/>
                    <a:lstStyle/>
                    <a:p>
                      <a:pPr algn="r" fontAlgn="b"/>
                      <a:r>
                        <a:rPr lang="en-US" sz="1400" b="1" i="0" u="none" strike="noStrike">
                          <a:solidFill>
                            <a:srgbClr val="000000"/>
                          </a:solidFill>
                          <a:effectLst/>
                          <a:latin typeface="Arial" panose="020B0604020202020204" pitchFamily="34" charset="0"/>
                        </a:rPr>
                        <a:t>$88,945,154 </a:t>
                      </a:r>
                    </a:p>
                  </a:txBody>
                  <a:tcPr marL="9525" marR="9525" marT="9525" marB="0" anchor="b"/>
                </a:tc>
                <a:tc>
                  <a:txBody>
                    <a:bodyPr/>
                    <a:lstStyle/>
                    <a:p>
                      <a:pPr algn="r" fontAlgn="b"/>
                      <a:r>
                        <a:rPr lang="en-US" sz="1400" b="1" i="0" u="none" strike="noStrike">
                          <a:solidFill>
                            <a:srgbClr val="000000"/>
                          </a:solidFill>
                          <a:effectLst/>
                          <a:highlight>
                            <a:srgbClr val="FFFF00"/>
                          </a:highlight>
                          <a:latin typeface="Arial" panose="020B0604020202020204" pitchFamily="34" charset="0"/>
                        </a:rPr>
                        <a:t>$7,862,438 </a:t>
                      </a:r>
                    </a:p>
                  </a:txBody>
                  <a:tcPr marL="9525" marR="9525" marT="9525" marB="0" anchor="b"/>
                </a:tc>
                <a:extLst>
                  <a:ext uri="{0D108BD9-81ED-4DB2-BD59-A6C34878D82A}">
                    <a16:rowId xmlns:a16="http://schemas.microsoft.com/office/drawing/2014/main" val="1008069232"/>
                  </a:ext>
                </a:extLst>
              </a:tr>
            </a:tbl>
          </a:graphicData>
        </a:graphic>
      </p:graphicFrame>
      <p:sp>
        <p:nvSpPr>
          <p:cNvPr id="3" name="Slide Number Placeholder 2">
            <a:extLst>
              <a:ext uri="{FF2B5EF4-FFF2-40B4-BE49-F238E27FC236}">
                <a16:creationId xmlns:a16="http://schemas.microsoft.com/office/drawing/2014/main" id="{A9D9A2B6-4BF9-D368-65FA-7CE8648C490C}"/>
              </a:ext>
            </a:extLst>
          </p:cNvPr>
          <p:cNvSpPr>
            <a:spLocks noGrp="1"/>
          </p:cNvSpPr>
          <p:nvPr>
            <p:ph type="sldNum" sz="quarter" idx="11"/>
          </p:nvPr>
        </p:nvSpPr>
        <p:spPr/>
        <p:txBody>
          <a:bodyPr/>
          <a:lstStyle/>
          <a:p>
            <a:fld id="{1AC3D9A6-8C6A-46E8-BD10-21F790BF6264}" type="slidenum">
              <a:rPr lang="en-US" altLang="en-US" smtClean="0"/>
              <a:pPr/>
              <a:t>18</a:t>
            </a:fld>
            <a:endParaRPr lang="en-US" altLang="en-US"/>
          </a:p>
        </p:txBody>
      </p:sp>
    </p:spTree>
    <p:extLst>
      <p:ext uri="{BB962C8B-B14F-4D97-AF65-F5344CB8AC3E}">
        <p14:creationId xmlns:p14="http://schemas.microsoft.com/office/powerpoint/2010/main" val="2385585304"/>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D1BB6-197A-5C8F-7B9E-08D5A455CD8E}"/>
              </a:ext>
            </a:extLst>
          </p:cNvPr>
          <p:cNvSpPr txBox="1"/>
          <p:nvPr/>
        </p:nvSpPr>
        <p:spPr>
          <a:xfrm>
            <a:off x="571068" y="403420"/>
            <a:ext cx="4467457" cy="52322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2023 Planned Projects</a:t>
            </a:r>
            <a:endPar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TextBox 9">
            <a:extLst>
              <a:ext uri="{FF2B5EF4-FFF2-40B4-BE49-F238E27FC236}">
                <a16:creationId xmlns:a16="http://schemas.microsoft.com/office/drawing/2014/main" id="{D175CC3E-780F-85D0-23C4-AFD6CBC80C2B}"/>
              </a:ext>
            </a:extLst>
          </p:cNvPr>
          <p:cNvSpPr txBox="1"/>
          <p:nvPr/>
        </p:nvSpPr>
        <p:spPr>
          <a:xfrm>
            <a:off x="6487668" y="-18288"/>
            <a:ext cx="2292538" cy="261610"/>
          </a:xfrm>
          <a:prstGeom prst="rect">
            <a:avLst/>
          </a:prstGeom>
          <a:noFill/>
        </p:spPr>
        <p:txBody>
          <a:bodyPr wrap="square">
            <a:spAutoFit/>
          </a:bodyPr>
          <a:lstStyle/>
          <a:p>
            <a:r>
              <a:rPr lang="en-US" sz="1100">
                <a:solidFill>
                  <a:schemeClr val="bg1"/>
                </a:solidFill>
              </a:rPr>
              <a:t>FY23 MID Year Financial Update</a:t>
            </a:r>
          </a:p>
        </p:txBody>
      </p:sp>
      <p:sp>
        <p:nvSpPr>
          <p:cNvPr id="5" name="Content Placeholder 2">
            <a:extLst>
              <a:ext uri="{FF2B5EF4-FFF2-40B4-BE49-F238E27FC236}">
                <a16:creationId xmlns:a16="http://schemas.microsoft.com/office/drawing/2014/main" id="{FADEDAF0-C324-F7DA-4867-98E2B3F3201B}"/>
              </a:ext>
            </a:extLst>
          </p:cNvPr>
          <p:cNvSpPr txBox="1">
            <a:spLocks/>
          </p:cNvSpPr>
          <p:nvPr/>
        </p:nvSpPr>
        <p:spPr>
          <a:xfrm>
            <a:off x="348711" y="926640"/>
            <a:ext cx="2913682" cy="5565166"/>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Lato" panose="020F0502020204030203"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Lato" panose="020F0502020204030203" pitchFamily="34" charset="0"/>
              </a:defRPr>
            </a:lvl2pPr>
            <a:lvl3pPr marL="1143000" indent="-228600" algn="l" rtl="0" eaLnBrk="1" fontAlgn="base" hangingPunct="1">
              <a:spcBef>
                <a:spcPct val="20000"/>
              </a:spcBef>
              <a:spcAft>
                <a:spcPct val="0"/>
              </a:spcAft>
              <a:buChar char="•"/>
              <a:defRPr sz="2400">
                <a:solidFill>
                  <a:schemeClr val="tx1"/>
                </a:solidFill>
                <a:latin typeface="Lato" panose="020F0502020204030203" pitchFamily="34" charset="0"/>
              </a:defRPr>
            </a:lvl3pPr>
            <a:lvl4pPr marL="1600200" indent="-228600" algn="l" rtl="0" eaLnBrk="1" fontAlgn="base" hangingPunct="1">
              <a:spcBef>
                <a:spcPct val="20000"/>
              </a:spcBef>
              <a:spcAft>
                <a:spcPct val="0"/>
              </a:spcAft>
              <a:buChar char="–"/>
              <a:defRPr sz="2000">
                <a:solidFill>
                  <a:schemeClr val="tx1"/>
                </a:solidFill>
                <a:latin typeface="Lato" panose="020F0502020204030203" pitchFamily="34" charset="0"/>
              </a:defRPr>
            </a:lvl4pPr>
            <a:lvl5pPr marL="2057400" indent="-228600" algn="l" rtl="0" eaLnBrk="1" fontAlgn="base" hangingPunct="1">
              <a:spcBef>
                <a:spcPct val="20000"/>
              </a:spcBef>
              <a:spcAft>
                <a:spcPct val="0"/>
              </a:spcAft>
              <a:buChar char="»"/>
              <a:defRPr sz="2000">
                <a:solidFill>
                  <a:schemeClr val="tx1"/>
                </a:solidFill>
                <a:latin typeface="Lato" panose="020F050202020403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76F956AB-FD8D-5BA1-70D2-C7D0983175A0}"/>
              </a:ext>
            </a:extLst>
          </p:cNvPr>
          <p:cNvGraphicFramePr/>
          <p:nvPr>
            <p:extLst>
              <p:ext uri="{D42A27DB-BD31-4B8C-83A1-F6EECF244321}">
                <p14:modId xmlns:p14="http://schemas.microsoft.com/office/powerpoint/2010/main" val="1294186073"/>
              </p:ext>
            </p:extLst>
          </p:nvPr>
        </p:nvGraphicFramePr>
        <p:xfrm>
          <a:off x="3821192" y="1422306"/>
          <a:ext cx="5372101" cy="45738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angle 10">
            <a:extLst>
              <a:ext uri="{FF2B5EF4-FFF2-40B4-BE49-F238E27FC236}">
                <a16:creationId xmlns:a16="http://schemas.microsoft.com/office/drawing/2014/main" id="{65D544F8-6264-EA08-D181-1D76E8E4B3FC}"/>
              </a:ext>
            </a:extLst>
          </p:cNvPr>
          <p:cNvSpPr/>
          <p:nvPr/>
        </p:nvSpPr>
        <p:spPr>
          <a:xfrm>
            <a:off x="288678" y="1357527"/>
            <a:ext cx="3532514" cy="5051467"/>
          </a:xfrm>
          <a:prstGeom prst="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C934B0-F115-0F8D-3529-243038C75C62}"/>
              </a:ext>
            </a:extLst>
          </p:cNvPr>
          <p:cNvSpPr>
            <a:spLocks noGrp="1"/>
          </p:cNvSpPr>
          <p:nvPr>
            <p:ph type="sldNum" sz="quarter" idx="11"/>
          </p:nvPr>
        </p:nvSpPr>
        <p:spPr/>
        <p:txBody>
          <a:bodyPr/>
          <a:lstStyle/>
          <a:p>
            <a:fld id="{1AC3D9A6-8C6A-46E8-BD10-21F790BF6264}" type="slidenum">
              <a:rPr lang="en-US" altLang="en-US" smtClean="0"/>
              <a:pPr/>
              <a:t>19</a:t>
            </a:fld>
            <a:endParaRPr lang="en-US" altLang="en-US"/>
          </a:p>
        </p:txBody>
      </p:sp>
    </p:spTree>
    <p:extLst>
      <p:ext uri="{BB962C8B-B14F-4D97-AF65-F5344CB8AC3E}">
        <p14:creationId xmlns:p14="http://schemas.microsoft.com/office/powerpoint/2010/main" val="2468744643"/>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0" name="Diagram 59">
            <a:extLst>
              <a:ext uri="{FF2B5EF4-FFF2-40B4-BE49-F238E27FC236}">
                <a16:creationId xmlns:a16="http://schemas.microsoft.com/office/drawing/2014/main" id="{3D4B75AA-791B-B418-EBEB-661DA2D80331}"/>
              </a:ext>
            </a:extLst>
          </p:cNvPr>
          <p:cNvGraphicFramePr/>
          <p:nvPr>
            <p:extLst>
              <p:ext uri="{D42A27DB-BD31-4B8C-83A1-F6EECF244321}">
                <p14:modId xmlns:p14="http://schemas.microsoft.com/office/powerpoint/2010/main" val="3994786256"/>
              </p:ext>
            </p:extLst>
          </p:nvPr>
        </p:nvGraphicFramePr>
        <p:xfrm>
          <a:off x="2448312" y="1120603"/>
          <a:ext cx="6012197" cy="47906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D86DDFA3-9BD2-CE02-159E-374F9831E847}"/>
              </a:ext>
            </a:extLst>
          </p:cNvPr>
          <p:cNvSpPr txBox="1"/>
          <p:nvPr/>
        </p:nvSpPr>
        <p:spPr>
          <a:xfrm>
            <a:off x="3873909" y="0"/>
            <a:ext cx="527009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spc="10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Agenda</a:t>
            </a:r>
            <a:endParaRPr kumimoji="0" lang="en-US" sz="3200" b="1" i="0" u="none" strike="noStrike" kern="1200" cap="none" spc="100" normalizeH="0" baseline="0" noProof="0">
              <a:ln>
                <a:noFill/>
              </a:ln>
              <a:solidFill>
                <a:schemeClr val="bg1"/>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Slide Number Placeholder 3">
            <a:extLst>
              <a:ext uri="{FF2B5EF4-FFF2-40B4-BE49-F238E27FC236}">
                <a16:creationId xmlns:a16="http://schemas.microsoft.com/office/drawing/2014/main" id="{ED435669-77B1-413E-F40C-4357E91CC3E6}"/>
              </a:ext>
            </a:extLst>
          </p:cNvPr>
          <p:cNvSpPr>
            <a:spLocks noGrp="1"/>
          </p:cNvSpPr>
          <p:nvPr>
            <p:ph type="sldNum" sz="quarter" idx="11"/>
          </p:nvPr>
        </p:nvSpPr>
        <p:spPr/>
        <p:txBody>
          <a:bodyPr/>
          <a:lstStyle/>
          <a:p>
            <a:fld id="{1AC3D9A6-8C6A-46E8-BD10-21F790BF6264}" type="slidenum">
              <a:rPr lang="en-US" altLang="en-US" smtClean="0"/>
              <a:pPr/>
              <a:t>2</a:t>
            </a:fld>
            <a:endParaRPr lang="en-US" altLang="en-US"/>
          </a:p>
        </p:txBody>
      </p:sp>
    </p:spTree>
    <p:extLst>
      <p:ext uri="{BB962C8B-B14F-4D97-AF65-F5344CB8AC3E}">
        <p14:creationId xmlns:p14="http://schemas.microsoft.com/office/powerpoint/2010/main" val="24766948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F8306D-26AF-2946-B611-4D8B687CCE90}"/>
              </a:ext>
            </a:extLst>
          </p:cNvPr>
          <p:cNvSpPr txBox="1"/>
          <p:nvPr/>
        </p:nvSpPr>
        <p:spPr>
          <a:xfrm>
            <a:off x="2428568" y="2833094"/>
            <a:ext cx="4286864" cy="923330"/>
          </a:xfrm>
          <a:prstGeom prst="rect">
            <a:avLst/>
          </a:prstGeom>
          <a:solidFill>
            <a:schemeClr val="bg1"/>
          </a:solidFill>
        </p:spPr>
        <p:txBody>
          <a:bodyPr wrap="square" rtlCol="0">
            <a:spAutoFit/>
          </a:bodyPr>
          <a:lstStyle/>
          <a:p>
            <a:pPr defTabSz="914400" fontAlgn="base">
              <a:lnSpc>
                <a:spcPct val="100000"/>
              </a:lnSpc>
              <a:spcAft>
                <a:spcPct val="0"/>
              </a:spcAft>
            </a:pPr>
            <a:r>
              <a:rPr lang="en-US" sz="54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Questions?</a:t>
            </a:r>
          </a:p>
        </p:txBody>
      </p:sp>
      <p:sp>
        <p:nvSpPr>
          <p:cNvPr id="6" name="TextBox 5">
            <a:extLst>
              <a:ext uri="{FF2B5EF4-FFF2-40B4-BE49-F238E27FC236}">
                <a16:creationId xmlns:a16="http://schemas.microsoft.com/office/drawing/2014/main" id="{B04CD5B4-3271-F742-7C35-4DBED84B1DDD}"/>
              </a:ext>
            </a:extLst>
          </p:cNvPr>
          <p:cNvSpPr txBox="1"/>
          <p:nvPr/>
        </p:nvSpPr>
        <p:spPr>
          <a:xfrm>
            <a:off x="6487667" y="-18288"/>
            <a:ext cx="2371197" cy="261610"/>
          </a:xfrm>
          <a:prstGeom prst="rect">
            <a:avLst/>
          </a:prstGeom>
          <a:noFill/>
        </p:spPr>
        <p:txBody>
          <a:bodyPr wrap="square">
            <a:spAutoFit/>
          </a:bodyPr>
          <a:lstStyle/>
          <a:p>
            <a:r>
              <a:rPr lang="en-US" sz="1100">
                <a:solidFill>
                  <a:schemeClr val="bg1"/>
                </a:solidFill>
              </a:rPr>
              <a:t>FY23 MID Year Financial Update</a:t>
            </a:r>
          </a:p>
        </p:txBody>
      </p:sp>
      <p:sp>
        <p:nvSpPr>
          <p:cNvPr id="3" name="TextBox 2">
            <a:extLst>
              <a:ext uri="{FF2B5EF4-FFF2-40B4-BE49-F238E27FC236}">
                <a16:creationId xmlns:a16="http://schemas.microsoft.com/office/drawing/2014/main" id="{443BE6A6-9CE6-F687-5C20-88BBA4E84E72}"/>
              </a:ext>
            </a:extLst>
          </p:cNvPr>
          <p:cNvSpPr txBox="1"/>
          <p:nvPr/>
        </p:nvSpPr>
        <p:spPr>
          <a:xfrm>
            <a:off x="213591" y="5930496"/>
            <a:ext cx="8930409" cy="630942"/>
          </a:xfrm>
          <a:prstGeom prst="rect">
            <a:avLst/>
          </a:prstGeom>
          <a:noFill/>
        </p:spPr>
        <p:txBody>
          <a:bodyPr wrap="square">
            <a:spAutoFit/>
          </a:bodyPr>
          <a:lstStyle/>
          <a:p>
            <a:r>
              <a:rPr lang="en-US" sz="700"/>
              <a:t>The City of Savannah is pleased to present this Mid-Year Budget Update to provide general information about the history and future of major components of the city’s budget.  The information presented is as of the date of publication or, if such information is dated, as of its date. </a:t>
            </a:r>
          </a:p>
          <a:p>
            <a:endParaRPr lang="en-US" sz="700"/>
          </a:p>
          <a:p>
            <a:r>
              <a:rPr lang="en-US" sz="700"/>
              <a:t>Our discussion today includes forward-looking statements based on current beliefs and expectations about future events.  Those events are uncertain and do not consider events that may alter actual outcomes; their outcome may differ from current expectations which may in turn significantly affect expected results. </a:t>
            </a:r>
          </a:p>
        </p:txBody>
      </p:sp>
    </p:spTree>
    <p:extLst>
      <p:ext uri="{BB962C8B-B14F-4D97-AF65-F5344CB8AC3E}">
        <p14:creationId xmlns:p14="http://schemas.microsoft.com/office/powerpoint/2010/main" val="379983173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D1BB6-197A-5C8F-7B9E-08D5A455CD8E}"/>
              </a:ext>
            </a:extLst>
          </p:cNvPr>
          <p:cNvSpPr txBox="1"/>
          <p:nvPr/>
        </p:nvSpPr>
        <p:spPr>
          <a:xfrm>
            <a:off x="571069" y="403420"/>
            <a:ext cx="619786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Current State of the City’s Budget</a:t>
            </a:r>
          </a:p>
        </p:txBody>
      </p:sp>
      <p:sp>
        <p:nvSpPr>
          <p:cNvPr id="10" name="TextBox 9">
            <a:extLst>
              <a:ext uri="{FF2B5EF4-FFF2-40B4-BE49-F238E27FC236}">
                <a16:creationId xmlns:a16="http://schemas.microsoft.com/office/drawing/2014/main" id="{D175CC3E-780F-85D0-23C4-AFD6CBC80C2B}"/>
              </a:ext>
            </a:extLst>
          </p:cNvPr>
          <p:cNvSpPr txBox="1"/>
          <p:nvPr/>
        </p:nvSpPr>
        <p:spPr>
          <a:xfrm>
            <a:off x="6487667" y="-18288"/>
            <a:ext cx="2312203"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FY23 MID Year Financial Update</a:t>
            </a:r>
          </a:p>
        </p:txBody>
      </p:sp>
      <p:grpSp>
        <p:nvGrpSpPr>
          <p:cNvPr id="48" name="Group 47">
            <a:extLst>
              <a:ext uri="{FF2B5EF4-FFF2-40B4-BE49-F238E27FC236}">
                <a16:creationId xmlns:a16="http://schemas.microsoft.com/office/drawing/2014/main" id="{1ECB596B-E621-D97B-14DA-395B968894E5}"/>
              </a:ext>
            </a:extLst>
          </p:cNvPr>
          <p:cNvGrpSpPr/>
          <p:nvPr/>
        </p:nvGrpSpPr>
        <p:grpSpPr>
          <a:xfrm>
            <a:off x="88492" y="1294109"/>
            <a:ext cx="8967600" cy="4928466"/>
            <a:chOff x="217185" y="1123918"/>
            <a:chExt cx="6325090" cy="3480507"/>
          </a:xfrm>
        </p:grpSpPr>
        <p:grpSp>
          <p:nvGrpSpPr>
            <p:cNvPr id="6" name="Shape 914">
              <a:extLst>
                <a:ext uri="{FF2B5EF4-FFF2-40B4-BE49-F238E27FC236}">
                  <a16:creationId xmlns:a16="http://schemas.microsoft.com/office/drawing/2014/main" id="{006F66D0-43BA-5D1B-7873-DB34C4418A43}"/>
                </a:ext>
              </a:extLst>
            </p:cNvPr>
            <p:cNvGrpSpPr/>
            <p:nvPr/>
          </p:nvGrpSpPr>
          <p:grpSpPr>
            <a:xfrm>
              <a:off x="1232440" y="1123918"/>
              <a:ext cx="4671318" cy="1367378"/>
              <a:chOff x="509794" y="1924050"/>
              <a:chExt cx="10009233" cy="1696550"/>
            </a:xfrm>
          </p:grpSpPr>
          <p:sp>
            <p:nvSpPr>
              <p:cNvPr id="7" name="Shape 915">
                <a:extLst>
                  <a:ext uri="{FF2B5EF4-FFF2-40B4-BE49-F238E27FC236}">
                    <a16:creationId xmlns:a16="http://schemas.microsoft.com/office/drawing/2014/main" id="{F2208B8C-C066-069C-1146-287E4783D04C}"/>
                  </a:ext>
                </a:extLst>
              </p:cNvPr>
              <p:cNvSpPr/>
              <p:nvPr/>
            </p:nvSpPr>
            <p:spPr>
              <a:xfrm>
                <a:off x="4254129" y="1924050"/>
                <a:ext cx="6264898" cy="793158"/>
              </a:xfrm>
              <a:prstGeom prst="homePlate">
                <a:avLst>
                  <a:gd name="adj" fmla="val 50000"/>
                </a:avLst>
              </a:prstGeom>
              <a:solidFill>
                <a:schemeClr val="accent1"/>
              </a:solidFill>
              <a:ln>
                <a:noFill/>
              </a:ln>
            </p:spPr>
            <p:txBody>
              <a:bodyPr lIns="68580" tIns="25706" rIns="68580" bIns="25706" anchor="ctr" anchorCtr="0">
                <a:noAutofit/>
              </a:bodyPr>
              <a:lstStyle/>
              <a:p>
                <a:r>
                  <a:rPr lang="en-US" sz="1400">
                    <a:solidFill>
                      <a:schemeClr val="bg1"/>
                    </a:solidFill>
                  </a:rPr>
                  <a:t>City finances remain on solid footing, with favorable operating results recorded through the first five months of FY 2023.</a:t>
                </a:r>
              </a:p>
            </p:txBody>
          </p:sp>
          <p:sp>
            <p:nvSpPr>
              <p:cNvPr id="8" name="Shape 916">
                <a:extLst>
                  <a:ext uri="{FF2B5EF4-FFF2-40B4-BE49-F238E27FC236}">
                    <a16:creationId xmlns:a16="http://schemas.microsoft.com/office/drawing/2014/main" id="{240784D1-B2CE-7EAA-D82B-3DCC36D61D3C}"/>
                  </a:ext>
                </a:extLst>
              </p:cNvPr>
              <p:cNvSpPr/>
              <p:nvPr/>
            </p:nvSpPr>
            <p:spPr>
              <a:xfrm>
                <a:off x="3462780" y="1924050"/>
                <a:ext cx="791354" cy="1696549"/>
              </a:xfrm>
              <a:custGeom>
                <a:avLst/>
                <a:gdLst/>
                <a:ahLst/>
                <a:cxnLst/>
                <a:rect l="0" t="0" r="0" b="0"/>
                <a:pathLst>
                  <a:path w="120000" h="120000" extrusionOk="0">
                    <a:moveTo>
                      <a:pt x="120000" y="0"/>
                    </a:moveTo>
                    <a:lnTo>
                      <a:pt x="0" y="100697"/>
                    </a:lnTo>
                    <a:lnTo>
                      <a:pt x="0" y="120000"/>
                    </a:lnTo>
                    <a:lnTo>
                      <a:pt x="120000" y="56101"/>
                    </a:lnTo>
                    <a:lnTo>
                      <a:pt x="120000" y="0"/>
                    </a:lnTo>
                    <a:close/>
                  </a:path>
                </a:pathLst>
              </a:custGeom>
              <a:solidFill>
                <a:schemeClr val="accent1">
                  <a:alpha val="80000"/>
                </a:scheme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9" name="Shape 917">
                <a:extLst>
                  <a:ext uri="{FF2B5EF4-FFF2-40B4-BE49-F238E27FC236}">
                    <a16:creationId xmlns:a16="http://schemas.microsoft.com/office/drawing/2014/main" id="{36163E42-B0BD-4ECC-3CF0-78658AC1A800}"/>
                  </a:ext>
                </a:extLst>
              </p:cNvPr>
              <p:cNvSpPr/>
              <p:nvPr/>
            </p:nvSpPr>
            <p:spPr>
              <a:xfrm>
                <a:off x="509794" y="3343276"/>
                <a:ext cx="2952988" cy="277324"/>
              </a:xfrm>
              <a:prstGeom prst="rect">
                <a:avLst/>
              </a:prstGeom>
              <a:solidFill>
                <a:schemeClr val="accent1"/>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11" name="Shape 918">
              <a:extLst>
                <a:ext uri="{FF2B5EF4-FFF2-40B4-BE49-F238E27FC236}">
                  <a16:creationId xmlns:a16="http://schemas.microsoft.com/office/drawing/2014/main" id="{D6A66E48-1BEE-2E8F-99A8-19EC99E093AB}"/>
                </a:ext>
              </a:extLst>
            </p:cNvPr>
            <p:cNvGrpSpPr/>
            <p:nvPr/>
          </p:nvGrpSpPr>
          <p:grpSpPr>
            <a:xfrm>
              <a:off x="1232439" y="1835779"/>
              <a:ext cx="5015961" cy="896056"/>
              <a:chOff x="509791" y="2807277"/>
              <a:chExt cx="10747695" cy="1111765"/>
            </a:xfrm>
          </p:grpSpPr>
          <p:sp>
            <p:nvSpPr>
              <p:cNvPr id="12" name="Shape 919">
                <a:extLst>
                  <a:ext uri="{FF2B5EF4-FFF2-40B4-BE49-F238E27FC236}">
                    <a16:creationId xmlns:a16="http://schemas.microsoft.com/office/drawing/2014/main" id="{93AAF612-7EA6-AE2D-697A-B6F70F23CC66}"/>
                  </a:ext>
                </a:extLst>
              </p:cNvPr>
              <p:cNvSpPr/>
              <p:nvPr/>
            </p:nvSpPr>
            <p:spPr>
              <a:xfrm>
                <a:off x="4254134" y="2807277"/>
                <a:ext cx="7003352" cy="794500"/>
              </a:xfrm>
              <a:prstGeom prst="homePlate">
                <a:avLst>
                  <a:gd name="adj" fmla="val 50000"/>
                </a:avLst>
              </a:prstGeom>
              <a:solidFill>
                <a:schemeClr val="accent2"/>
              </a:solidFill>
              <a:ln>
                <a:noFill/>
              </a:ln>
            </p:spPr>
            <p:txBody>
              <a:bodyPr lIns="68580" tIns="25706" rIns="68580" bIns="25706" anchor="ctr" anchorCtr="0">
                <a:noAutofit/>
              </a:bodyPr>
              <a:lstStyle/>
              <a:p>
                <a:r>
                  <a:rPr lang="en-US" sz="1400">
                    <a:solidFill>
                      <a:schemeClr val="bg1"/>
                    </a:solidFill>
                  </a:rPr>
                  <a:t>General Fund Operations are currently at 37% of adopted financial plan</a:t>
                </a:r>
              </a:p>
            </p:txBody>
          </p:sp>
          <p:sp>
            <p:nvSpPr>
              <p:cNvPr id="13" name="Shape 920">
                <a:extLst>
                  <a:ext uri="{FF2B5EF4-FFF2-40B4-BE49-F238E27FC236}">
                    <a16:creationId xmlns:a16="http://schemas.microsoft.com/office/drawing/2014/main" id="{2CEEC392-DDD0-A2F4-CB32-B49606F53D52}"/>
                  </a:ext>
                </a:extLst>
              </p:cNvPr>
              <p:cNvSpPr/>
              <p:nvPr/>
            </p:nvSpPr>
            <p:spPr>
              <a:xfrm>
                <a:off x="3462780" y="2807277"/>
                <a:ext cx="791353" cy="1111764"/>
              </a:xfrm>
              <a:custGeom>
                <a:avLst/>
                <a:gdLst/>
                <a:ahLst/>
                <a:cxnLst/>
                <a:rect l="0" t="0" r="0" b="0"/>
                <a:pathLst>
                  <a:path w="120000" h="120000" extrusionOk="0">
                    <a:moveTo>
                      <a:pt x="120000" y="0"/>
                    </a:moveTo>
                    <a:lnTo>
                      <a:pt x="0" y="90544"/>
                    </a:lnTo>
                    <a:lnTo>
                      <a:pt x="0" y="119999"/>
                    </a:lnTo>
                    <a:lnTo>
                      <a:pt x="120000" y="85755"/>
                    </a:lnTo>
                    <a:lnTo>
                      <a:pt x="120000" y="0"/>
                    </a:lnTo>
                    <a:close/>
                  </a:path>
                </a:pathLst>
              </a:custGeom>
              <a:solidFill>
                <a:schemeClr val="accent2">
                  <a:alpha val="80000"/>
                </a:scheme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14" name="Shape 921">
                <a:extLst>
                  <a:ext uri="{FF2B5EF4-FFF2-40B4-BE49-F238E27FC236}">
                    <a16:creationId xmlns:a16="http://schemas.microsoft.com/office/drawing/2014/main" id="{E3D8CA4E-6FB5-2BE4-1786-C9AAF5A89210}"/>
                  </a:ext>
                </a:extLst>
              </p:cNvPr>
              <p:cNvSpPr/>
              <p:nvPr/>
            </p:nvSpPr>
            <p:spPr>
              <a:xfrm>
                <a:off x="509791" y="3645273"/>
                <a:ext cx="2952990" cy="273769"/>
              </a:xfrm>
              <a:prstGeom prst="rect">
                <a:avLst/>
              </a:prstGeom>
              <a:solidFill>
                <a:schemeClr val="accent2"/>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15" name="Shape 922">
              <a:extLst>
                <a:ext uri="{FF2B5EF4-FFF2-40B4-BE49-F238E27FC236}">
                  <a16:creationId xmlns:a16="http://schemas.microsoft.com/office/drawing/2014/main" id="{3C209818-8C94-5B17-DBDA-2E41DC3767B4}"/>
                </a:ext>
              </a:extLst>
            </p:cNvPr>
            <p:cNvGrpSpPr/>
            <p:nvPr/>
          </p:nvGrpSpPr>
          <p:grpSpPr>
            <a:xfrm>
              <a:off x="1232440" y="2543304"/>
              <a:ext cx="5309835" cy="640348"/>
              <a:chOff x="509793" y="3685128"/>
              <a:chExt cx="11377379" cy="794500"/>
            </a:xfrm>
          </p:grpSpPr>
          <p:sp>
            <p:nvSpPr>
              <p:cNvPr id="16" name="Shape 923">
                <a:extLst>
                  <a:ext uri="{FF2B5EF4-FFF2-40B4-BE49-F238E27FC236}">
                    <a16:creationId xmlns:a16="http://schemas.microsoft.com/office/drawing/2014/main" id="{76393905-608D-D17A-A87D-254C9D97A0E1}"/>
                  </a:ext>
                </a:extLst>
              </p:cNvPr>
              <p:cNvSpPr/>
              <p:nvPr/>
            </p:nvSpPr>
            <p:spPr>
              <a:xfrm>
                <a:off x="4254132" y="3685128"/>
                <a:ext cx="7633040" cy="794500"/>
              </a:xfrm>
              <a:prstGeom prst="homePlate">
                <a:avLst>
                  <a:gd name="adj" fmla="val 50000"/>
                </a:avLst>
              </a:prstGeom>
              <a:solidFill>
                <a:srgbClr val="053253"/>
              </a:solidFill>
              <a:ln>
                <a:noFill/>
              </a:ln>
            </p:spPr>
            <p:txBody>
              <a:bodyPr lIns="68580" tIns="25706" rIns="68580" bIns="25706" anchor="ctr" anchorCtr="0">
                <a:noAutofit/>
              </a:bodyPr>
              <a:lstStyle/>
              <a:p>
                <a:r>
                  <a:rPr lang="en-US" sz="1400">
                    <a:solidFill>
                      <a:schemeClr val="bg1"/>
                    </a:solidFill>
                  </a:rPr>
                  <a:t>Business-type Activities are currently at 38% of the adopted financial plan</a:t>
                </a:r>
              </a:p>
            </p:txBody>
          </p:sp>
          <p:sp>
            <p:nvSpPr>
              <p:cNvPr id="17" name="Shape 924">
                <a:extLst>
                  <a:ext uri="{FF2B5EF4-FFF2-40B4-BE49-F238E27FC236}">
                    <a16:creationId xmlns:a16="http://schemas.microsoft.com/office/drawing/2014/main" id="{D7D118C1-76D7-06D4-8F09-2958BA8465F9}"/>
                  </a:ext>
                </a:extLst>
              </p:cNvPr>
              <p:cNvSpPr/>
              <p:nvPr/>
            </p:nvSpPr>
            <p:spPr>
              <a:xfrm>
                <a:off x="3462780" y="3685128"/>
                <a:ext cx="791354" cy="794500"/>
              </a:xfrm>
              <a:custGeom>
                <a:avLst/>
                <a:gdLst/>
                <a:ahLst/>
                <a:cxnLst/>
                <a:rect l="0" t="0" r="0" b="0"/>
                <a:pathLst>
                  <a:path w="120000" h="120000" extrusionOk="0">
                    <a:moveTo>
                      <a:pt x="120000" y="0"/>
                    </a:moveTo>
                    <a:lnTo>
                      <a:pt x="0" y="39796"/>
                    </a:lnTo>
                    <a:lnTo>
                      <a:pt x="0" y="80203"/>
                    </a:lnTo>
                    <a:lnTo>
                      <a:pt x="120000" y="120000"/>
                    </a:lnTo>
                    <a:lnTo>
                      <a:pt x="120000" y="0"/>
                    </a:lnTo>
                    <a:close/>
                  </a:path>
                </a:pathLst>
              </a:custGeom>
              <a:solidFill>
                <a:srgbClr val="043552">
                  <a:alpha val="80000"/>
                </a:srgb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18" name="Shape 925">
                <a:extLst>
                  <a:ext uri="{FF2B5EF4-FFF2-40B4-BE49-F238E27FC236}">
                    <a16:creationId xmlns:a16="http://schemas.microsoft.com/office/drawing/2014/main" id="{5666C40A-A70E-67C5-8269-94D5D56D6ED3}"/>
                  </a:ext>
                </a:extLst>
              </p:cNvPr>
              <p:cNvSpPr/>
              <p:nvPr/>
            </p:nvSpPr>
            <p:spPr>
              <a:xfrm>
                <a:off x="509793" y="3948296"/>
                <a:ext cx="2952989" cy="271280"/>
              </a:xfrm>
              <a:prstGeom prst="rect">
                <a:avLst/>
              </a:prstGeom>
              <a:solidFill>
                <a:srgbClr val="043552"/>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19" name="Shape 926">
              <a:extLst>
                <a:ext uri="{FF2B5EF4-FFF2-40B4-BE49-F238E27FC236}">
                  <a16:creationId xmlns:a16="http://schemas.microsoft.com/office/drawing/2014/main" id="{517830E6-43E1-C498-F190-C695B8F515D3}"/>
                </a:ext>
              </a:extLst>
            </p:cNvPr>
            <p:cNvGrpSpPr/>
            <p:nvPr/>
          </p:nvGrpSpPr>
          <p:grpSpPr>
            <a:xfrm>
              <a:off x="1232440" y="2995123"/>
              <a:ext cx="4863559" cy="896054"/>
              <a:chOff x="509793" y="4245714"/>
              <a:chExt cx="10421145" cy="1111764"/>
            </a:xfrm>
          </p:grpSpPr>
          <p:sp>
            <p:nvSpPr>
              <p:cNvPr id="20" name="Shape 927">
                <a:extLst>
                  <a:ext uri="{FF2B5EF4-FFF2-40B4-BE49-F238E27FC236}">
                    <a16:creationId xmlns:a16="http://schemas.microsoft.com/office/drawing/2014/main" id="{C4C2F89A-0E82-BCB7-0FAE-111D6AF350CE}"/>
                  </a:ext>
                </a:extLst>
              </p:cNvPr>
              <p:cNvSpPr/>
              <p:nvPr/>
            </p:nvSpPr>
            <p:spPr>
              <a:xfrm>
                <a:off x="4254130" y="4564322"/>
                <a:ext cx="6676808" cy="793156"/>
              </a:xfrm>
              <a:prstGeom prst="homePlate">
                <a:avLst>
                  <a:gd name="adj" fmla="val 50000"/>
                </a:avLst>
              </a:prstGeom>
              <a:solidFill>
                <a:schemeClr val="accent4"/>
              </a:solidFill>
              <a:ln>
                <a:noFill/>
              </a:ln>
            </p:spPr>
            <p:txBody>
              <a:bodyPr lIns="68580" tIns="25706" rIns="68580" bIns="25706" anchor="ctr" anchorCtr="0">
                <a:noAutofit/>
              </a:bodyPr>
              <a:lstStyle/>
              <a:p>
                <a:pPr>
                  <a:buClr>
                    <a:srgbClr val="000000"/>
                  </a:buClr>
                </a:pPr>
                <a:r>
                  <a:rPr lang="en-US" sz="1400">
                    <a:solidFill>
                      <a:schemeClr val="bg1"/>
                    </a:solidFill>
                  </a:rPr>
                  <a:t>Special Revenue Funds are 32% of the adopted financial plan.</a:t>
                </a:r>
              </a:p>
            </p:txBody>
          </p:sp>
          <p:sp>
            <p:nvSpPr>
              <p:cNvPr id="21" name="Shape 928">
                <a:extLst>
                  <a:ext uri="{FF2B5EF4-FFF2-40B4-BE49-F238E27FC236}">
                    <a16:creationId xmlns:a16="http://schemas.microsoft.com/office/drawing/2014/main" id="{86EC5D2E-660F-7522-BA19-847596454C65}"/>
                  </a:ext>
                </a:extLst>
              </p:cNvPr>
              <p:cNvSpPr/>
              <p:nvPr/>
            </p:nvSpPr>
            <p:spPr>
              <a:xfrm>
                <a:off x="3462780" y="4245714"/>
                <a:ext cx="791354" cy="1111764"/>
              </a:xfrm>
              <a:custGeom>
                <a:avLst/>
                <a:gdLst/>
                <a:ahLst/>
                <a:cxnLst/>
                <a:rect l="0" t="0" r="0" b="0"/>
                <a:pathLst>
                  <a:path w="120000" h="120000" extrusionOk="0">
                    <a:moveTo>
                      <a:pt x="0" y="0"/>
                    </a:moveTo>
                    <a:lnTo>
                      <a:pt x="0" y="29600"/>
                    </a:lnTo>
                    <a:lnTo>
                      <a:pt x="120000" y="119999"/>
                    </a:lnTo>
                    <a:lnTo>
                      <a:pt x="120000" y="34389"/>
                    </a:lnTo>
                    <a:lnTo>
                      <a:pt x="0" y="0"/>
                    </a:lnTo>
                    <a:close/>
                  </a:path>
                </a:pathLst>
              </a:custGeom>
              <a:solidFill>
                <a:schemeClr val="accent4">
                  <a:alpha val="80000"/>
                </a:scheme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22" name="Shape 929">
                <a:extLst>
                  <a:ext uri="{FF2B5EF4-FFF2-40B4-BE49-F238E27FC236}">
                    <a16:creationId xmlns:a16="http://schemas.microsoft.com/office/drawing/2014/main" id="{F8ED1845-B96E-D22B-5C47-5846B0CBBE89}"/>
                  </a:ext>
                </a:extLst>
              </p:cNvPr>
              <p:cNvSpPr/>
              <p:nvPr/>
            </p:nvSpPr>
            <p:spPr>
              <a:xfrm>
                <a:off x="509793" y="4248203"/>
                <a:ext cx="2952989" cy="271281"/>
              </a:xfrm>
              <a:prstGeom prst="rect">
                <a:avLst/>
              </a:prstGeom>
              <a:solidFill>
                <a:schemeClr val="accent4"/>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23" name="Shape 930">
              <a:extLst>
                <a:ext uri="{FF2B5EF4-FFF2-40B4-BE49-F238E27FC236}">
                  <a16:creationId xmlns:a16="http://schemas.microsoft.com/office/drawing/2014/main" id="{B5144851-DA03-8608-6442-997727BE4328}"/>
                </a:ext>
              </a:extLst>
            </p:cNvPr>
            <p:cNvGrpSpPr/>
            <p:nvPr/>
          </p:nvGrpSpPr>
          <p:grpSpPr>
            <a:xfrm>
              <a:off x="1232440" y="3235964"/>
              <a:ext cx="4330159" cy="1368461"/>
              <a:chOff x="509793" y="4544157"/>
              <a:chExt cx="9278229" cy="1697893"/>
            </a:xfrm>
          </p:grpSpPr>
          <p:sp>
            <p:nvSpPr>
              <p:cNvPr id="24" name="Shape 931">
                <a:extLst>
                  <a:ext uri="{FF2B5EF4-FFF2-40B4-BE49-F238E27FC236}">
                    <a16:creationId xmlns:a16="http://schemas.microsoft.com/office/drawing/2014/main" id="{F50D761E-0E26-E8A8-F60C-FC7C11FE0E0F}"/>
                  </a:ext>
                </a:extLst>
              </p:cNvPr>
              <p:cNvSpPr/>
              <p:nvPr/>
            </p:nvSpPr>
            <p:spPr>
              <a:xfrm>
                <a:off x="4254130" y="5447547"/>
                <a:ext cx="5533892" cy="794499"/>
              </a:xfrm>
              <a:prstGeom prst="homePlate">
                <a:avLst>
                  <a:gd name="adj" fmla="val 50000"/>
                </a:avLst>
              </a:prstGeom>
              <a:solidFill>
                <a:schemeClr val="accent5"/>
              </a:solidFill>
              <a:ln>
                <a:noFill/>
              </a:ln>
            </p:spPr>
            <p:txBody>
              <a:bodyPr lIns="68580" tIns="25706" rIns="68580" bIns="25706" anchor="ctr" anchorCtr="0">
                <a:noAutofit/>
              </a:bodyPr>
              <a:lstStyle/>
              <a:p>
                <a:r>
                  <a:rPr lang="en-US" sz="1400"/>
                  <a:t>Pension is healthy and stable.</a:t>
                </a:r>
              </a:p>
            </p:txBody>
          </p:sp>
          <p:sp>
            <p:nvSpPr>
              <p:cNvPr id="25" name="Shape 932">
                <a:extLst>
                  <a:ext uri="{FF2B5EF4-FFF2-40B4-BE49-F238E27FC236}">
                    <a16:creationId xmlns:a16="http://schemas.microsoft.com/office/drawing/2014/main" id="{C6C3FCE7-D076-005F-80BB-D5ED5B461E11}"/>
                  </a:ext>
                </a:extLst>
              </p:cNvPr>
              <p:cNvSpPr/>
              <p:nvPr/>
            </p:nvSpPr>
            <p:spPr>
              <a:xfrm>
                <a:off x="3462780" y="4544157"/>
                <a:ext cx="791354" cy="1697893"/>
              </a:xfrm>
              <a:custGeom>
                <a:avLst/>
                <a:gdLst/>
                <a:ahLst/>
                <a:cxnLst/>
                <a:rect l="0" t="0" r="0" b="0"/>
                <a:pathLst>
                  <a:path w="120000" h="120000" extrusionOk="0">
                    <a:moveTo>
                      <a:pt x="0" y="0"/>
                    </a:moveTo>
                    <a:lnTo>
                      <a:pt x="0" y="19287"/>
                    </a:lnTo>
                    <a:lnTo>
                      <a:pt x="120000" y="120000"/>
                    </a:lnTo>
                    <a:lnTo>
                      <a:pt x="120000" y="63847"/>
                    </a:lnTo>
                    <a:lnTo>
                      <a:pt x="0" y="0"/>
                    </a:lnTo>
                    <a:close/>
                  </a:path>
                </a:pathLst>
              </a:custGeom>
              <a:solidFill>
                <a:schemeClr val="accent5">
                  <a:alpha val="80000"/>
                </a:scheme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26" name="Shape 933">
                <a:extLst>
                  <a:ext uri="{FF2B5EF4-FFF2-40B4-BE49-F238E27FC236}">
                    <a16:creationId xmlns:a16="http://schemas.microsoft.com/office/drawing/2014/main" id="{C4E00219-FD61-C54E-8764-E1883BA2A79A}"/>
                  </a:ext>
                </a:extLst>
              </p:cNvPr>
              <p:cNvSpPr/>
              <p:nvPr/>
            </p:nvSpPr>
            <p:spPr>
              <a:xfrm>
                <a:off x="509793" y="4544157"/>
                <a:ext cx="2952989" cy="271281"/>
              </a:xfrm>
              <a:prstGeom prst="rect">
                <a:avLst/>
              </a:prstGeom>
              <a:solidFill>
                <a:schemeClr val="accent5"/>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1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27" name="Group 26">
              <a:extLst>
                <a:ext uri="{FF2B5EF4-FFF2-40B4-BE49-F238E27FC236}">
                  <a16:creationId xmlns:a16="http://schemas.microsoft.com/office/drawing/2014/main" id="{1A282467-D94D-5A76-1D1B-47D050D9858D}"/>
                </a:ext>
              </a:extLst>
            </p:cNvPr>
            <p:cNvGrpSpPr/>
            <p:nvPr/>
          </p:nvGrpSpPr>
          <p:grpSpPr>
            <a:xfrm rot="5400000">
              <a:off x="303973" y="1934698"/>
              <a:ext cx="1685372" cy="1858948"/>
              <a:chOff x="3767796" y="1804169"/>
              <a:chExt cx="1608410" cy="1774060"/>
            </a:xfrm>
          </p:grpSpPr>
          <p:sp>
            <p:nvSpPr>
              <p:cNvPr id="28" name="Graphic 32">
                <a:extLst>
                  <a:ext uri="{FF2B5EF4-FFF2-40B4-BE49-F238E27FC236}">
                    <a16:creationId xmlns:a16="http://schemas.microsoft.com/office/drawing/2014/main" id="{5AFFFFF2-DFD1-CF44-F8F5-0E1A06831519}"/>
                  </a:ext>
                </a:extLst>
              </p:cNvPr>
              <p:cNvSpPr/>
              <p:nvPr/>
            </p:nvSpPr>
            <p:spPr>
              <a:xfrm>
                <a:off x="3767796" y="1804169"/>
                <a:ext cx="1608410" cy="1774060"/>
              </a:xfrm>
              <a:custGeom>
                <a:avLst/>
                <a:gdLst>
                  <a:gd name="connsiteX0" fmla="*/ 1283058 w 1283057"/>
                  <a:gd name="connsiteY0" fmla="*/ 954211 h 1415199"/>
                  <a:gd name="connsiteX1" fmla="*/ 1283058 w 1283057"/>
                  <a:gd name="connsiteY1" fmla="*/ 460988 h 1415199"/>
                  <a:gd name="connsiteX2" fmla="*/ 1175870 w 1283057"/>
                  <a:gd name="connsiteY2" fmla="*/ 275309 h 1415199"/>
                  <a:gd name="connsiteX3" fmla="*/ 748728 w 1283057"/>
                  <a:gd name="connsiteY3" fmla="*/ 28720 h 1415199"/>
                  <a:gd name="connsiteX4" fmla="*/ 534330 w 1283057"/>
                  <a:gd name="connsiteY4" fmla="*/ 28720 h 1415199"/>
                  <a:gd name="connsiteX5" fmla="*/ 107188 w 1283057"/>
                  <a:gd name="connsiteY5" fmla="*/ 275331 h 1415199"/>
                  <a:gd name="connsiteX6" fmla="*/ 0 w 1283057"/>
                  <a:gd name="connsiteY6" fmla="*/ 460988 h 1415199"/>
                  <a:gd name="connsiteX7" fmla="*/ 0 w 1283057"/>
                  <a:gd name="connsiteY7" fmla="*/ 954189 h 1415199"/>
                  <a:gd name="connsiteX8" fmla="*/ 107188 w 1283057"/>
                  <a:gd name="connsiteY8" fmla="*/ 1139868 h 1415199"/>
                  <a:gd name="connsiteX9" fmla="*/ 534330 w 1283057"/>
                  <a:gd name="connsiteY9" fmla="*/ 1386480 h 1415199"/>
                  <a:gd name="connsiteX10" fmla="*/ 748728 w 1283057"/>
                  <a:gd name="connsiteY10" fmla="*/ 1386480 h 1415199"/>
                  <a:gd name="connsiteX11" fmla="*/ 1175870 w 1283057"/>
                  <a:gd name="connsiteY11" fmla="*/ 1139868 h 1415199"/>
                  <a:gd name="connsiteX12" fmla="*/ 1283058 w 1283057"/>
                  <a:gd name="connsiteY12" fmla="*/ 954211 h 141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057" h="1415199">
                    <a:moveTo>
                      <a:pt x="1283058" y="954211"/>
                    </a:moveTo>
                    <a:lnTo>
                      <a:pt x="1283058" y="460988"/>
                    </a:lnTo>
                    <a:cubicBezTo>
                      <a:pt x="1283058" y="384402"/>
                      <a:pt x="1242202" y="313624"/>
                      <a:pt x="1175870" y="275309"/>
                    </a:cubicBezTo>
                    <a:lnTo>
                      <a:pt x="748728" y="28720"/>
                    </a:lnTo>
                    <a:cubicBezTo>
                      <a:pt x="682397" y="-9573"/>
                      <a:pt x="600661" y="-9573"/>
                      <a:pt x="534330" y="28720"/>
                    </a:cubicBezTo>
                    <a:lnTo>
                      <a:pt x="107188" y="275331"/>
                    </a:lnTo>
                    <a:cubicBezTo>
                      <a:pt x="40856" y="313624"/>
                      <a:pt x="0" y="384402"/>
                      <a:pt x="0" y="460988"/>
                    </a:cubicBezTo>
                    <a:lnTo>
                      <a:pt x="0" y="954189"/>
                    </a:lnTo>
                    <a:cubicBezTo>
                      <a:pt x="0" y="1030774"/>
                      <a:pt x="40856" y="1101552"/>
                      <a:pt x="107188" y="1139868"/>
                    </a:cubicBezTo>
                    <a:lnTo>
                      <a:pt x="534330" y="1386480"/>
                    </a:lnTo>
                    <a:cubicBezTo>
                      <a:pt x="600661" y="1424772"/>
                      <a:pt x="682397" y="1424772"/>
                      <a:pt x="748728" y="1386480"/>
                    </a:cubicBezTo>
                    <a:lnTo>
                      <a:pt x="1175870" y="1139868"/>
                    </a:lnTo>
                    <a:cubicBezTo>
                      <a:pt x="1242202" y="1101575"/>
                      <a:pt x="1283058" y="1030797"/>
                      <a:pt x="1283058" y="954211"/>
                    </a:cubicBezTo>
                    <a:close/>
                  </a:path>
                </a:pathLst>
              </a:custGeom>
              <a:solidFill>
                <a:schemeClr val="bg1"/>
              </a:solidFill>
              <a:ln w="3175" cmpd="sng">
                <a:noFill/>
                <a:prstDash val="solid"/>
              </a:ln>
              <a:effectLst>
                <a:outerShdw blurRad="317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lumMod val="75000"/>
                      <a:lumOff val="25000"/>
                    </a:srgbClr>
                  </a:solidFill>
                  <a:effectLst/>
                  <a:uLnTx/>
                  <a:uFillTx/>
                  <a:latin typeface="Garamond"/>
                  <a:ea typeface="+mn-ea"/>
                  <a:cs typeface="+mn-cs"/>
                </a:endParaRPr>
              </a:p>
            </p:txBody>
          </p:sp>
          <p:sp>
            <p:nvSpPr>
              <p:cNvPr id="29" name="Graphic 32">
                <a:extLst>
                  <a:ext uri="{FF2B5EF4-FFF2-40B4-BE49-F238E27FC236}">
                    <a16:creationId xmlns:a16="http://schemas.microsoft.com/office/drawing/2014/main" id="{FCD8A241-F511-16BA-15AB-13A9D12F3AD3}"/>
                  </a:ext>
                </a:extLst>
              </p:cNvPr>
              <p:cNvSpPr/>
              <p:nvPr/>
            </p:nvSpPr>
            <p:spPr>
              <a:xfrm>
                <a:off x="3802154" y="1868705"/>
                <a:ext cx="1509883" cy="1665384"/>
              </a:xfrm>
              <a:custGeom>
                <a:avLst/>
                <a:gdLst>
                  <a:gd name="connsiteX0" fmla="*/ 1283058 w 1283057"/>
                  <a:gd name="connsiteY0" fmla="*/ 954211 h 1415199"/>
                  <a:gd name="connsiteX1" fmla="*/ 1283058 w 1283057"/>
                  <a:gd name="connsiteY1" fmla="*/ 460988 h 1415199"/>
                  <a:gd name="connsiteX2" fmla="*/ 1175870 w 1283057"/>
                  <a:gd name="connsiteY2" fmla="*/ 275309 h 1415199"/>
                  <a:gd name="connsiteX3" fmla="*/ 748728 w 1283057"/>
                  <a:gd name="connsiteY3" fmla="*/ 28720 h 1415199"/>
                  <a:gd name="connsiteX4" fmla="*/ 534330 w 1283057"/>
                  <a:gd name="connsiteY4" fmla="*/ 28720 h 1415199"/>
                  <a:gd name="connsiteX5" fmla="*/ 107188 w 1283057"/>
                  <a:gd name="connsiteY5" fmla="*/ 275331 h 1415199"/>
                  <a:gd name="connsiteX6" fmla="*/ 0 w 1283057"/>
                  <a:gd name="connsiteY6" fmla="*/ 460988 h 1415199"/>
                  <a:gd name="connsiteX7" fmla="*/ 0 w 1283057"/>
                  <a:gd name="connsiteY7" fmla="*/ 954189 h 1415199"/>
                  <a:gd name="connsiteX8" fmla="*/ 107188 w 1283057"/>
                  <a:gd name="connsiteY8" fmla="*/ 1139868 h 1415199"/>
                  <a:gd name="connsiteX9" fmla="*/ 534330 w 1283057"/>
                  <a:gd name="connsiteY9" fmla="*/ 1386480 h 1415199"/>
                  <a:gd name="connsiteX10" fmla="*/ 748728 w 1283057"/>
                  <a:gd name="connsiteY10" fmla="*/ 1386480 h 1415199"/>
                  <a:gd name="connsiteX11" fmla="*/ 1175870 w 1283057"/>
                  <a:gd name="connsiteY11" fmla="*/ 1139868 h 1415199"/>
                  <a:gd name="connsiteX12" fmla="*/ 1283058 w 1283057"/>
                  <a:gd name="connsiteY12" fmla="*/ 954211 h 141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057" h="1415199">
                    <a:moveTo>
                      <a:pt x="1283058" y="954211"/>
                    </a:moveTo>
                    <a:lnTo>
                      <a:pt x="1283058" y="460988"/>
                    </a:lnTo>
                    <a:cubicBezTo>
                      <a:pt x="1283058" y="384402"/>
                      <a:pt x="1242202" y="313624"/>
                      <a:pt x="1175870" y="275309"/>
                    </a:cubicBezTo>
                    <a:lnTo>
                      <a:pt x="748728" y="28720"/>
                    </a:lnTo>
                    <a:cubicBezTo>
                      <a:pt x="682397" y="-9573"/>
                      <a:pt x="600661" y="-9573"/>
                      <a:pt x="534330" y="28720"/>
                    </a:cubicBezTo>
                    <a:lnTo>
                      <a:pt x="107188" y="275331"/>
                    </a:lnTo>
                    <a:cubicBezTo>
                      <a:pt x="40856" y="313624"/>
                      <a:pt x="0" y="384402"/>
                      <a:pt x="0" y="460988"/>
                    </a:cubicBezTo>
                    <a:lnTo>
                      <a:pt x="0" y="954189"/>
                    </a:lnTo>
                    <a:cubicBezTo>
                      <a:pt x="0" y="1030774"/>
                      <a:pt x="40856" y="1101552"/>
                      <a:pt x="107188" y="1139868"/>
                    </a:cubicBezTo>
                    <a:lnTo>
                      <a:pt x="534330" y="1386480"/>
                    </a:lnTo>
                    <a:cubicBezTo>
                      <a:pt x="600661" y="1424772"/>
                      <a:pt x="682397" y="1424772"/>
                      <a:pt x="748728" y="1386480"/>
                    </a:cubicBezTo>
                    <a:lnTo>
                      <a:pt x="1175870" y="1139868"/>
                    </a:lnTo>
                    <a:cubicBezTo>
                      <a:pt x="1242202" y="1101575"/>
                      <a:pt x="1283058" y="1030797"/>
                      <a:pt x="1283058" y="954211"/>
                    </a:cubicBezTo>
                    <a:close/>
                  </a:path>
                </a:pathLst>
              </a:custGeom>
              <a:gradFill flip="none" rotWithShape="1">
                <a:gsLst>
                  <a:gs pos="0">
                    <a:schemeClr val="bg1">
                      <a:lumMod val="95000"/>
                    </a:schemeClr>
                  </a:gs>
                  <a:gs pos="100000">
                    <a:schemeClr val="bg1"/>
                  </a:gs>
                </a:gsLst>
                <a:lin ang="2700000" scaled="1"/>
                <a:tileRect/>
              </a:gradFill>
              <a:ln w="3175"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lumMod val="75000"/>
                      <a:lumOff val="25000"/>
                    </a:srgbClr>
                  </a:solidFill>
                  <a:effectLst/>
                  <a:uLnTx/>
                  <a:uFillTx/>
                  <a:latin typeface="Garamond"/>
                  <a:ea typeface="+mn-ea"/>
                  <a:cs typeface="+mn-cs"/>
                </a:endParaRPr>
              </a:p>
            </p:txBody>
          </p:sp>
        </p:grpSp>
        <p:grpSp>
          <p:nvGrpSpPr>
            <p:cNvPr id="30" name="Group 29">
              <a:extLst>
                <a:ext uri="{FF2B5EF4-FFF2-40B4-BE49-F238E27FC236}">
                  <a16:creationId xmlns:a16="http://schemas.microsoft.com/office/drawing/2014/main" id="{AB51841B-322A-35C8-98D5-40E9F30D9F24}"/>
                </a:ext>
              </a:extLst>
            </p:cNvPr>
            <p:cNvGrpSpPr/>
            <p:nvPr/>
          </p:nvGrpSpPr>
          <p:grpSpPr>
            <a:xfrm>
              <a:off x="846878" y="2311913"/>
              <a:ext cx="599560" cy="767630"/>
              <a:chOff x="-738879" y="2055659"/>
              <a:chExt cx="806159" cy="1032181"/>
            </a:xfrm>
            <a:solidFill>
              <a:schemeClr val="tx1">
                <a:lumMod val="75000"/>
                <a:lumOff val="25000"/>
              </a:schemeClr>
            </a:solidFill>
          </p:grpSpPr>
          <p:sp>
            <p:nvSpPr>
              <p:cNvPr id="31" name="Freeform: Shape 30">
                <a:extLst>
                  <a:ext uri="{FF2B5EF4-FFF2-40B4-BE49-F238E27FC236}">
                    <a16:creationId xmlns:a16="http://schemas.microsoft.com/office/drawing/2014/main" id="{8A231A54-3F28-4B75-D73C-399DF638B872}"/>
                  </a:ext>
                </a:extLst>
              </p:cNvPr>
              <p:cNvSpPr/>
              <p:nvPr/>
            </p:nvSpPr>
            <p:spPr>
              <a:xfrm>
                <a:off x="-558623" y="2812144"/>
                <a:ext cx="86266" cy="26360"/>
              </a:xfrm>
              <a:custGeom>
                <a:avLst/>
                <a:gdLst>
                  <a:gd name="connsiteX0" fmla="*/ 0 w 86266"/>
                  <a:gd name="connsiteY0" fmla="*/ 0 h 26360"/>
                  <a:gd name="connsiteX1" fmla="*/ 86266 w 86266"/>
                  <a:gd name="connsiteY1" fmla="*/ 0 h 26360"/>
                  <a:gd name="connsiteX2" fmla="*/ 86266 w 86266"/>
                  <a:gd name="connsiteY2" fmla="*/ 26360 h 26360"/>
                  <a:gd name="connsiteX3" fmla="*/ 0 w 86266"/>
                  <a:gd name="connsiteY3" fmla="*/ 26360 h 26360"/>
                </a:gdLst>
                <a:ahLst/>
                <a:cxnLst>
                  <a:cxn ang="0">
                    <a:pos x="connsiteX0" y="connsiteY0"/>
                  </a:cxn>
                  <a:cxn ang="0">
                    <a:pos x="connsiteX1" y="connsiteY1"/>
                  </a:cxn>
                  <a:cxn ang="0">
                    <a:pos x="connsiteX2" y="connsiteY2"/>
                  </a:cxn>
                  <a:cxn ang="0">
                    <a:pos x="connsiteX3" y="connsiteY3"/>
                  </a:cxn>
                </a:cxnLst>
                <a:rect l="l" t="t" r="r" b="b"/>
                <a:pathLst>
                  <a:path w="86266" h="26360">
                    <a:moveTo>
                      <a:pt x="0" y="0"/>
                    </a:moveTo>
                    <a:lnTo>
                      <a:pt x="86266" y="0"/>
                    </a:lnTo>
                    <a:lnTo>
                      <a:pt x="86266"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5779D19-F57B-280A-2B9F-E1AEBA184E95}"/>
                  </a:ext>
                </a:extLst>
              </p:cNvPr>
              <p:cNvSpPr/>
              <p:nvPr/>
            </p:nvSpPr>
            <p:spPr>
              <a:xfrm>
                <a:off x="-558623" y="2764065"/>
                <a:ext cx="86266" cy="26360"/>
              </a:xfrm>
              <a:custGeom>
                <a:avLst/>
                <a:gdLst>
                  <a:gd name="connsiteX0" fmla="*/ 0 w 86266"/>
                  <a:gd name="connsiteY0" fmla="*/ 0 h 26360"/>
                  <a:gd name="connsiteX1" fmla="*/ 86266 w 86266"/>
                  <a:gd name="connsiteY1" fmla="*/ 0 h 26360"/>
                  <a:gd name="connsiteX2" fmla="*/ 86266 w 86266"/>
                  <a:gd name="connsiteY2" fmla="*/ 26360 h 26360"/>
                  <a:gd name="connsiteX3" fmla="*/ 0 w 86266"/>
                  <a:gd name="connsiteY3" fmla="*/ 26360 h 26360"/>
                </a:gdLst>
                <a:ahLst/>
                <a:cxnLst>
                  <a:cxn ang="0">
                    <a:pos x="connsiteX0" y="connsiteY0"/>
                  </a:cxn>
                  <a:cxn ang="0">
                    <a:pos x="connsiteX1" y="connsiteY1"/>
                  </a:cxn>
                  <a:cxn ang="0">
                    <a:pos x="connsiteX2" y="connsiteY2"/>
                  </a:cxn>
                  <a:cxn ang="0">
                    <a:pos x="connsiteX3" y="connsiteY3"/>
                  </a:cxn>
                </a:cxnLst>
                <a:rect l="l" t="t" r="r" b="b"/>
                <a:pathLst>
                  <a:path w="86266" h="26360">
                    <a:moveTo>
                      <a:pt x="0" y="0"/>
                    </a:moveTo>
                    <a:lnTo>
                      <a:pt x="86266" y="0"/>
                    </a:lnTo>
                    <a:lnTo>
                      <a:pt x="86266"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D7D609F0-3D01-EFFD-E139-BA4A5C917711}"/>
                  </a:ext>
                </a:extLst>
              </p:cNvPr>
              <p:cNvSpPr/>
              <p:nvPr/>
            </p:nvSpPr>
            <p:spPr>
              <a:xfrm>
                <a:off x="-622328" y="2296178"/>
                <a:ext cx="140688" cy="229409"/>
              </a:xfrm>
              <a:custGeom>
                <a:avLst/>
                <a:gdLst>
                  <a:gd name="connsiteX0" fmla="*/ 9677 w 140688"/>
                  <a:gd name="connsiteY0" fmla="*/ 90889 h 229409"/>
                  <a:gd name="connsiteX1" fmla="*/ 85334 w 140688"/>
                  <a:gd name="connsiteY1" fmla="*/ 160257 h 229409"/>
                  <a:gd name="connsiteX2" fmla="*/ 140689 w 140688"/>
                  <a:gd name="connsiteY2" fmla="*/ 229410 h 229409"/>
                  <a:gd name="connsiteX3" fmla="*/ 129202 w 140688"/>
                  <a:gd name="connsiteY3" fmla="*/ 137588 h 229409"/>
                  <a:gd name="connsiteX4" fmla="*/ 54853 w 140688"/>
                  <a:gd name="connsiteY4" fmla="*/ 9462 h 229409"/>
                  <a:gd name="connsiteX5" fmla="*/ 42219 w 140688"/>
                  <a:gd name="connsiteY5" fmla="*/ 0 h 229409"/>
                  <a:gd name="connsiteX6" fmla="*/ 0 w 140688"/>
                  <a:gd name="connsiteY6" fmla="*/ 84420 h 229409"/>
                  <a:gd name="connsiteX7" fmla="*/ 9677 w 140688"/>
                  <a:gd name="connsiteY7" fmla="*/ 90889 h 229409"/>
                  <a:gd name="connsiteX8" fmla="*/ 51322 w 140688"/>
                  <a:gd name="connsiteY8" fmla="*/ 40750 h 229409"/>
                  <a:gd name="connsiteX9" fmla="*/ 53079 w 140688"/>
                  <a:gd name="connsiteY9" fmla="*/ 42416 h 229409"/>
                  <a:gd name="connsiteX10" fmla="*/ 102000 w 140688"/>
                  <a:gd name="connsiteY10" fmla="*/ 133772 h 229409"/>
                  <a:gd name="connsiteX11" fmla="*/ 103093 w 140688"/>
                  <a:gd name="connsiteY11" fmla="*/ 140205 h 229409"/>
                  <a:gd name="connsiteX12" fmla="*/ 98864 w 140688"/>
                  <a:gd name="connsiteY12" fmla="*/ 135241 h 229409"/>
                  <a:gd name="connsiteX13" fmla="*/ 35159 w 140688"/>
                  <a:gd name="connsiteY13" fmla="*/ 76464 h 229409"/>
                  <a:gd name="connsiteX14" fmla="*/ 33922 w 140688"/>
                  <a:gd name="connsiteY14" fmla="*/ 75568 h 229409"/>
                  <a:gd name="connsiteX15" fmla="*/ 51322 w 140688"/>
                  <a:gd name="connsiteY15" fmla="*/ 40750 h 2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688" h="229409">
                    <a:moveTo>
                      <a:pt x="9677" y="90889"/>
                    </a:moveTo>
                    <a:cubicBezTo>
                      <a:pt x="38402" y="110046"/>
                      <a:pt x="63848" y="133377"/>
                      <a:pt x="85334" y="160257"/>
                    </a:cubicBezTo>
                    <a:lnTo>
                      <a:pt x="140689" y="229410"/>
                    </a:lnTo>
                    <a:lnTo>
                      <a:pt x="129202" y="137588"/>
                    </a:lnTo>
                    <a:cubicBezTo>
                      <a:pt x="122858" y="86839"/>
                      <a:pt x="95746" y="40140"/>
                      <a:pt x="54853" y="9462"/>
                    </a:cubicBezTo>
                    <a:lnTo>
                      <a:pt x="42219" y="0"/>
                    </a:lnTo>
                    <a:lnTo>
                      <a:pt x="0" y="84420"/>
                    </a:lnTo>
                    <a:lnTo>
                      <a:pt x="9677" y="90889"/>
                    </a:lnTo>
                    <a:close/>
                    <a:moveTo>
                      <a:pt x="51322" y="40750"/>
                    </a:moveTo>
                    <a:lnTo>
                      <a:pt x="53079" y="42416"/>
                    </a:lnTo>
                    <a:cubicBezTo>
                      <a:pt x="78704" y="66680"/>
                      <a:pt x="96086" y="99115"/>
                      <a:pt x="102000" y="133772"/>
                    </a:cubicBezTo>
                    <a:lnTo>
                      <a:pt x="103093" y="140205"/>
                    </a:lnTo>
                    <a:lnTo>
                      <a:pt x="98864" y="135241"/>
                    </a:lnTo>
                    <a:cubicBezTo>
                      <a:pt x="80084" y="113182"/>
                      <a:pt x="58652" y="93416"/>
                      <a:pt x="35159" y="76464"/>
                    </a:cubicBezTo>
                    <a:lnTo>
                      <a:pt x="33922" y="75568"/>
                    </a:lnTo>
                    <a:lnTo>
                      <a:pt x="51322" y="4075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00E2AD65-0CC0-D845-0252-223DD41477CD}"/>
                  </a:ext>
                </a:extLst>
              </p:cNvPr>
              <p:cNvSpPr/>
              <p:nvPr/>
            </p:nvSpPr>
            <p:spPr>
              <a:xfrm>
                <a:off x="-189958" y="2296161"/>
                <a:ext cx="140688" cy="229427"/>
              </a:xfrm>
              <a:custGeom>
                <a:avLst/>
                <a:gdLst>
                  <a:gd name="connsiteX0" fmla="*/ 55354 w 140688"/>
                  <a:gd name="connsiteY0" fmla="*/ 160257 h 229427"/>
                  <a:gd name="connsiteX1" fmla="*/ 131012 w 140688"/>
                  <a:gd name="connsiteY1" fmla="*/ 90889 h 229427"/>
                  <a:gd name="connsiteX2" fmla="*/ 140688 w 140688"/>
                  <a:gd name="connsiteY2" fmla="*/ 84420 h 229427"/>
                  <a:gd name="connsiteX3" fmla="*/ 98469 w 140688"/>
                  <a:gd name="connsiteY3" fmla="*/ 0 h 229427"/>
                  <a:gd name="connsiteX4" fmla="*/ 85836 w 140688"/>
                  <a:gd name="connsiteY4" fmla="*/ 9497 h 229427"/>
                  <a:gd name="connsiteX5" fmla="*/ 11487 w 140688"/>
                  <a:gd name="connsiteY5" fmla="*/ 137606 h 229427"/>
                  <a:gd name="connsiteX6" fmla="*/ 11487 w 140688"/>
                  <a:gd name="connsiteY6" fmla="*/ 137606 h 229427"/>
                  <a:gd name="connsiteX7" fmla="*/ 0 w 140688"/>
                  <a:gd name="connsiteY7" fmla="*/ 229428 h 229427"/>
                  <a:gd name="connsiteX8" fmla="*/ 55354 w 140688"/>
                  <a:gd name="connsiteY8" fmla="*/ 160257 h 229427"/>
                  <a:gd name="connsiteX9" fmla="*/ 38707 w 140688"/>
                  <a:gd name="connsiteY9" fmla="*/ 133789 h 229427"/>
                  <a:gd name="connsiteX10" fmla="*/ 87628 w 140688"/>
                  <a:gd name="connsiteY10" fmla="*/ 42434 h 229427"/>
                  <a:gd name="connsiteX11" fmla="*/ 89384 w 140688"/>
                  <a:gd name="connsiteY11" fmla="*/ 40768 h 229427"/>
                  <a:gd name="connsiteX12" fmla="*/ 106784 w 140688"/>
                  <a:gd name="connsiteY12" fmla="*/ 75586 h 229427"/>
                  <a:gd name="connsiteX13" fmla="*/ 105548 w 140688"/>
                  <a:gd name="connsiteY13" fmla="*/ 76482 h 229427"/>
                  <a:gd name="connsiteX14" fmla="*/ 41843 w 140688"/>
                  <a:gd name="connsiteY14" fmla="*/ 135259 h 229427"/>
                  <a:gd name="connsiteX15" fmla="*/ 37614 w 140688"/>
                  <a:gd name="connsiteY15" fmla="*/ 140241 h 229427"/>
                  <a:gd name="connsiteX16" fmla="*/ 38707 w 140688"/>
                  <a:gd name="connsiteY16" fmla="*/ 133789 h 22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688" h="229427">
                    <a:moveTo>
                      <a:pt x="55354" y="160257"/>
                    </a:moveTo>
                    <a:cubicBezTo>
                      <a:pt x="76876" y="133359"/>
                      <a:pt x="102322" y="110028"/>
                      <a:pt x="131012" y="90889"/>
                    </a:cubicBezTo>
                    <a:lnTo>
                      <a:pt x="140688" y="84420"/>
                    </a:lnTo>
                    <a:lnTo>
                      <a:pt x="98469" y="0"/>
                    </a:lnTo>
                    <a:lnTo>
                      <a:pt x="85836" y="9497"/>
                    </a:lnTo>
                    <a:cubicBezTo>
                      <a:pt x="44925" y="40194"/>
                      <a:pt x="17812" y="86893"/>
                      <a:pt x="11487" y="137606"/>
                    </a:cubicBezTo>
                    <a:lnTo>
                      <a:pt x="11487" y="137606"/>
                    </a:lnTo>
                    <a:lnTo>
                      <a:pt x="0" y="229428"/>
                    </a:lnTo>
                    <a:lnTo>
                      <a:pt x="55354" y="160257"/>
                    </a:lnTo>
                    <a:close/>
                    <a:moveTo>
                      <a:pt x="38707" y="133789"/>
                    </a:moveTo>
                    <a:cubicBezTo>
                      <a:pt x="44638" y="99115"/>
                      <a:pt x="62003" y="66680"/>
                      <a:pt x="87628" y="42434"/>
                    </a:cubicBezTo>
                    <a:lnTo>
                      <a:pt x="89384" y="40768"/>
                    </a:lnTo>
                    <a:lnTo>
                      <a:pt x="106784" y="75586"/>
                    </a:lnTo>
                    <a:lnTo>
                      <a:pt x="105548" y="76482"/>
                    </a:lnTo>
                    <a:cubicBezTo>
                      <a:pt x="81983" y="93470"/>
                      <a:pt x="60551" y="113253"/>
                      <a:pt x="41843" y="135259"/>
                    </a:cubicBezTo>
                    <a:lnTo>
                      <a:pt x="37614" y="140241"/>
                    </a:lnTo>
                    <a:lnTo>
                      <a:pt x="38707" y="133789"/>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D34A0122-3A34-5066-0AAA-8E9BE43D0CAB}"/>
                  </a:ext>
                </a:extLst>
              </p:cNvPr>
              <p:cNvSpPr/>
              <p:nvPr/>
            </p:nvSpPr>
            <p:spPr>
              <a:xfrm>
                <a:off x="-274110" y="2264227"/>
                <a:ext cx="97053" cy="274800"/>
              </a:xfrm>
              <a:custGeom>
                <a:avLst/>
                <a:gdLst>
                  <a:gd name="connsiteX0" fmla="*/ 76786 w 97053"/>
                  <a:gd name="connsiteY0" fmla="*/ 0 h 274800"/>
                  <a:gd name="connsiteX1" fmla="*/ 0 w 97053"/>
                  <a:gd name="connsiteY1" fmla="*/ 213855 h 274800"/>
                  <a:gd name="connsiteX2" fmla="*/ 0 w 97053"/>
                  <a:gd name="connsiteY2" fmla="*/ 274801 h 274800"/>
                  <a:gd name="connsiteX3" fmla="*/ 26360 w 97053"/>
                  <a:gd name="connsiteY3" fmla="*/ 274801 h 274800"/>
                  <a:gd name="connsiteX4" fmla="*/ 26360 w 97053"/>
                  <a:gd name="connsiteY4" fmla="*/ 213855 h 274800"/>
                  <a:gd name="connsiteX5" fmla="*/ 97054 w 97053"/>
                  <a:gd name="connsiteY5" fmla="*/ 16880 h 274800"/>
                  <a:gd name="connsiteX6" fmla="*/ 76786 w 97053"/>
                  <a:gd name="connsiteY6" fmla="*/ 0 h 2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53" h="274800">
                    <a:moveTo>
                      <a:pt x="76786" y="0"/>
                    </a:moveTo>
                    <a:cubicBezTo>
                      <a:pt x="27256" y="60085"/>
                      <a:pt x="0" y="135976"/>
                      <a:pt x="0" y="213855"/>
                    </a:cubicBezTo>
                    <a:lnTo>
                      <a:pt x="0" y="274801"/>
                    </a:lnTo>
                    <a:lnTo>
                      <a:pt x="26360" y="274801"/>
                    </a:lnTo>
                    <a:lnTo>
                      <a:pt x="26360" y="213855"/>
                    </a:lnTo>
                    <a:cubicBezTo>
                      <a:pt x="26360" y="142122"/>
                      <a:pt x="51448" y="72235"/>
                      <a:pt x="97054" y="16880"/>
                    </a:cubicBezTo>
                    <a:lnTo>
                      <a:pt x="76786" y="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D5F5892F-DB37-D799-E8CF-B345C8E54373}"/>
                  </a:ext>
                </a:extLst>
              </p:cNvPr>
              <p:cNvSpPr/>
              <p:nvPr/>
            </p:nvSpPr>
            <p:spPr>
              <a:xfrm>
                <a:off x="-494524" y="2264227"/>
                <a:ext cx="97035" cy="274800"/>
              </a:xfrm>
              <a:custGeom>
                <a:avLst/>
                <a:gdLst>
                  <a:gd name="connsiteX0" fmla="*/ 70676 w 97035"/>
                  <a:gd name="connsiteY0" fmla="*/ 274801 h 274800"/>
                  <a:gd name="connsiteX1" fmla="*/ 97036 w 97035"/>
                  <a:gd name="connsiteY1" fmla="*/ 274801 h 274800"/>
                  <a:gd name="connsiteX2" fmla="*/ 97036 w 97035"/>
                  <a:gd name="connsiteY2" fmla="*/ 213855 h 274800"/>
                  <a:gd name="connsiteX3" fmla="*/ 20267 w 97035"/>
                  <a:gd name="connsiteY3" fmla="*/ 0 h 274800"/>
                  <a:gd name="connsiteX4" fmla="*/ 0 w 97035"/>
                  <a:gd name="connsiteY4" fmla="*/ 16880 h 274800"/>
                  <a:gd name="connsiteX5" fmla="*/ 70676 w 97035"/>
                  <a:gd name="connsiteY5" fmla="*/ 213855 h 274800"/>
                  <a:gd name="connsiteX6" fmla="*/ 70676 w 97035"/>
                  <a:gd name="connsiteY6" fmla="*/ 274801 h 2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35" h="274800">
                    <a:moveTo>
                      <a:pt x="70676" y="274801"/>
                    </a:moveTo>
                    <a:lnTo>
                      <a:pt x="97036" y="274801"/>
                    </a:lnTo>
                    <a:lnTo>
                      <a:pt x="97036" y="213855"/>
                    </a:lnTo>
                    <a:cubicBezTo>
                      <a:pt x="97036" y="135976"/>
                      <a:pt x="69780" y="60103"/>
                      <a:pt x="20267" y="0"/>
                    </a:cubicBezTo>
                    <a:lnTo>
                      <a:pt x="0" y="16880"/>
                    </a:lnTo>
                    <a:cubicBezTo>
                      <a:pt x="45588" y="72253"/>
                      <a:pt x="70676" y="142122"/>
                      <a:pt x="70676" y="213855"/>
                    </a:cubicBezTo>
                    <a:lnTo>
                      <a:pt x="70676" y="274801"/>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5BD9D4-160A-69FD-4F40-5FE6EDD8FE7D}"/>
                  </a:ext>
                </a:extLst>
              </p:cNvPr>
              <p:cNvSpPr/>
              <p:nvPr/>
            </p:nvSpPr>
            <p:spPr>
              <a:xfrm>
                <a:off x="-348979" y="2288043"/>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529D4F0D-3CF5-F251-1E08-9FD408FE088C}"/>
                  </a:ext>
                </a:extLst>
              </p:cNvPr>
              <p:cNvSpPr/>
              <p:nvPr/>
            </p:nvSpPr>
            <p:spPr>
              <a:xfrm>
                <a:off x="-348979" y="2347949"/>
                <a:ext cx="26360" cy="191079"/>
              </a:xfrm>
              <a:custGeom>
                <a:avLst/>
                <a:gdLst>
                  <a:gd name="connsiteX0" fmla="*/ 0 w 26360"/>
                  <a:gd name="connsiteY0" fmla="*/ 0 h 191079"/>
                  <a:gd name="connsiteX1" fmla="*/ 26360 w 26360"/>
                  <a:gd name="connsiteY1" fmla="*/ 0 h 191079"/>
                  <a:gd name="connsiteX2" fmla="*/ 26360 w 26360"/>
                  <a:gd name="connsiteY2" fmla="*/ 191079 h 191079"/>
                  <a:gd name="connsiteX3" fmla="*/ 0 w 26360"/>
                  <a:gd name="connsiteY3" fmla="*/ 191079 h 191079"/>
                </a:gdLst>
                <a:ahLst/>
                <a:cxnLst>
                  <a:cxn ang="0">
                    <a:pos x="connsiteX0" y="connsiteY0"/>
                  </a:cxn>
                  <a:cxn ang="0">
                    <a:pos x="connsiteX1" y="connsiteY1"/>
                  </a:cxn>
                  <a:cxn ang="0">
                    <a:pos x="connsiteX2" y="connsiteY2"/>
                  </a:cxn>
                  <a:cxn ang="0">
                    <a:pos x="connsiteX3" y="connsiteY3"/>
                  </a:cxn>
                </a:cxnLst>
                <a:rect l="l" t="t" r="r" b="b"/>
                <a:pathLst>
                  <a:path w="26360" h="191079">
                    <a:moveTo>
                      <a:pt x="0" y="0"/>
                    </a:moveTo>
                    <a:lnTo>
                      <a:pt x="26360" y="0"/>
                    </a:lnTo>
                    <a:lnTo>
                      <a:pt x="26360" y="191079"/>
                    </a:lnTo>
                    <a:lnTo>
                      <a:pt x="0" y="191079"/>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EBCD2C2E-0A87-33F4-E5C9-83056E4650E5}"/>
                  </a:ext>
                </a:extLst>
              </p:cNvPr>
              <p:cNvSpPr/>
              <p:nvPr/>
            </p:nvSpPr>
            <p:spPr>
              <a:xfrm>
                <a:off x="-444545" y="2055659"/>
                <a:ext cx="217492" cy="217295"/>
              </a:xfrm>
              <a:custGeom>
                <a:avLst/>
                <a:gdLst>
                  <a:gd name="connsiteX0" fmla="*/ 35947 w 217492"/>
                  <a:gd name="connsiteY0" fmla="*/ 145169 h 217295"/>
                  <a:gd name="connsiteX1" fmla="*/ 41234 w 217492"/>
                  <a:gd name="connsiteY1" fmla="*/ 217296 h 217295"/>
                  <a:gd name="connsiteX2" fmla="*/ 108755 w 217492"/>
                  <a:gd name="connsiteY2" fmla="*/ 200093 h 217295"/>
                  <a:gd name="connsiteX3" fmla="*/ 109203 w 217492"/>
                  <a:gd name="connsiteY3" fmla="*/ 200200 h 217295"/>
                  <a:gd name="connsiteX4" fmla="*/ 176277 w 217492"/>
                  <a:gd name="connsiteY4" fmla="*/ 217278 h 217295"/>
                  <a:gd name="connsiteX5" fmla="*/ 181564 w 217492"/>
                  <a:gd name="connsiteY5" fmla="*/ 144738 h 217295"/>
                  <a:gd name="connsiteX6" fmla="*/ 217493 w 217492"/>
                  <a:gd name="connsiteY6" fmla="*/ 83381 h 217295"/>
                  <a:gd name="connsiteX7" fmla="*/ 153967 w 217492"/>
                  <a:gd name="connsiteY7" fmla="*/ 55910 h 217295"/>
                  <a:gd name="connsiteX8" fmla="*/ 108755 w 217492"/>
                  <a:gd name="connsiteY8" fmla="*/ 0 h 217295"/>
                  <a:gd name="connsiteX9" fmla="*/ 63526 w 217492"/>
                  <a:gd name="connsiteY9" fmla="*/ 55910 h 217295"/>
                  <a:gd name="connsiteX10" fmla="*/ 0 w 217492"/>
                  <a:gd name="connsiteY10" fmla="*/ 83399 h 217295"/>
                  <a:gd name="connsiteX11" fmla="*/ 35929 w 217492"/>
                  <a:gd name="connsiteY11" fmla="*/ 144756 h 217295"/>
                  <a:gd name="connsiteX12" fmla="*/ 35947 w 217492"/>
                  <a:gd name="connsiteY12" fmla="*/ 145169 h 217295"/>
                  <a:gd name="connsiteX13" fmla="*/ 79940 w 217492"/>
                  <a:gd name="connsiteY13" fmla="*/ 77521 h 217295"/>
                  <a:gd name="connsiteX14" fmla="*/ 108755 w 217492"/>
                  <a:gd name="connsiteY14" fmla="*/ 41914 h 217295"/>
                  <a:gd name="connsiteX15" fmla="*/ 137553 w 217492"/>
                  <a:gd name="connsiteY15" fmla="*/ 77521 h 217295"/>
                  <a:gd name="connsiteX16" fmla="*/ 179700 w 217492"/>
                  <a:gd name="connsiteY16" fmla="*/ 95781 h 217295"/>
                  <a:gd name="connsiteX17" fmla="*/ 155723 w 217492"/>
                  <a:gd name="connsiteY17" fmla="*/ 136746 h 217295"/>
                  <a:gd name="connsiteX18" fmla="*/ 152265 w 217492"/>
                  <a:gd name="connsiteY18" fmla="*/ 184001 h 217295"/>
                  <a:gd name="connsiteX19" fmla="*/ 108737 w 217492"/>
                  <a:gd name="connsiteY19" fmla="*/ 172908 h 217295"/>
                  <a:gd name="connsiteX20" fmla="*/ 65210 w 217492"/>
                  <a:gd name="connsiteY20" fmla="*/ 183983 h 217295"/>
                  <a:gd name="connsiteX21" fmla="*/ 61752 w 217492"/>
                  <a:gd name="connsiteY21" fmla="*/ 136728 h 217295"/>
                  <a:gd name="connsiteX22" fmla="*/ 37775 w 217492"/>
                  <a:gd name="connsiteY22" fmla="*/ 95764 h 217295"/>
                  <a:gd name="connsiteX23" fmla="*/ 79940 w 217492"/>
                  <a:gd name="connsiteY23" fmla="*/ 77521 h 21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492" h="217295">
                    <a:moveTo>
                      <a:pt x="35947" y="145169"/>
                    </a:moveTo>
                    <a:lnTo>
                      <a:pt x="41234" y="217296"/>
                    </a:lnTo>
                    <a:lnTo>
                      <a:pt x="108755" y="200093"/>
                    </a:lnTo>
                    <a:lnTo>
                      <a:pt x="109203" y="200200"/>
                    </a:lnTo>
                    <a:lnTo>
                      <a:pt x="176277" y="217278"/>
                    </a:lnTo>
                    <a:lnTo>
                      <a:pt x="181564" y="144738"/>
                    </a:lnTo>
                    <a:lnTo>
                      <a:pt x="217493" y="83381"/>
                    </a:lnTo>
                    <a:lnTo>
                      <a:pt x="153967" y="55910"/>
                    </a:lnTo>
                    <a:lnTo>
                      <a:pt x="108755" y="0"/>
                    </a:lnTo>
                    <a:lnTo>
                      <a:pt x="63526" y="55910"/>
                    </a:lnTo>
                    <a:lnTo>
                      <a:pt x="0" y="83399"/>
                    </a:lnTo>
                    <a:lnTo>
                      <a:pt x="35929" y="144756"/>
                    </a:lnTo>
                    <a:lnTo>
                      <a:pt x="35947" y="145169"/>
                    </a:lnTo>
                    <a:close/>
                    <a:moveTo>
                      <a:pt x="79940" y="77521"/>
                    </a:moveTo>
                    <a:lnTo>
                      <a:pt x="108755" y="41914"/>
                    </a:lnTo>
                    <a:lnTo>
                      <a:pt x="137553" y="77521"/>
                    </a:lnTo>
                    <a:lnTo>
                      <a:pt x="179700" y="95781"/>
                    </a:lnTo>
                    <a:lnTo>
                      <a:pt x="155723" y="136746"/>
                    </a:lnTo>
                    <a:lnTo>
                      <a:pt x="152265" y="184001"/>
                    </a:lnTo>
                    <a:lnTo>
                      <a:pt x="108737" y="172908"/>
                    </a:lnTo>
                    <a:lnTo>
                      <a:pt x="65210" y="183983"/>
                    </a:lnTo>
                    <a:lnTo>
                      <a:pt x="61752" y="136728"/>
                    </a:lnTo>
                    <a:lnTo>
                      <a:pt x="37775" y="95764"/>
                    </a:lnTo>
                    <a:lnTo>
                      <a:pt x="79940" y="77521"/>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FC55CAEF-18DC-1908-4C87-20A9D3793416}"/>
                  </a:ext>
                </a:extLst>
              </p:cNvPr>
              <p:cNvSpPr/>
              <p:nvPr/>
            </p:nvSpPr>
            <p:spPr>
              <a:xfrm>
                <a:off x="-169297" y="2213174"/>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6150F27C-11A6-7EFB-A07A-94616E650E1C}"/>
                  </a:ext>
                </a:extLst>
              </p:cNvPr>
              <p:cNvSpPr/>
              <p:nvPr/>
            </p:nvSpPr>
            <p:spPr>
              <a:xfrm>
                <a:off x="-124372" y="2153286"/>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8B423282-040A-9FC9-A973-B23E6C38E11F}"/>
                  </a:ext>
                </a:extLst>
              </p:cNvPr>
              <p:cNvSpPr/>
              <p:nvPr/>
            </p:nvSpPr>
            <p:spPr>
              <a:xfrm>
                <a:off x="-528679" y="2213174"/>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2D8FEAE6-C861-AE22-C6B3-17A69DCEA6F7}"/>
                  </a:ext>
                </a:extLst>
              </p:cNvPr>
              <p:cNvSpPr/>
              <p:nvPr/>
            </p:nvSpPr>
            <p:spPr>
              <a:xfrm>
                <a:off x="-573586" y="2153286"/>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D1D1A2AB-8FBC-C875-7FE7-FEA231385389}"/>
                  </a:ext>
                </a:extLst>
              </p:cNvPr>
              <p:cNvSpPr/>
              <p:nvPr/>
            </p:nvSpPr>
            <p:spPr>
              <a:xfrm>
                <a:off x="-738879" y="2226076"/>
                <a:ext cx="117339" cy="117231"/>
              </a:xfrm>
              <a:custGeom>
                <a:avLst/>
                <a:gdLst>
                  <a:gd name="connsiteX0" fmla="*/ 58670 w 117339"/>
                  <a:gd name="connsiteY0" fmla="*/ 0 h 117231"/>
                  <a:gd name="connsiteX1" fmla="*/ 34191 w 117339"/>
                  <a:gd name="connsiteY1" fmla="*/ 30267 h 117231"/>
                  <a:gd name="connsiteX2" fmla="*/ 0 w 117339"/>
                  <a:gd name="connsiteY2" fmla="*/ 45068 h 117231"/>
                  <a:gd name="connsiteX3" fmla="*/ 19318 w 117339"/>
                  <a:gd name="connsiteY3" fmla="*/ 78059 h 117231"/>
                  <a:gd name="connsiteX4" fmla="*/ 22167 w 117339"/>
                  <a:gd name="connsiteY4" fmla="*/ 117214 h 117231"/>
                  <a:gd name="connsiteX5" fmla="*/ 58670 w 117339"/>
                  <a:gd name="connsiteY5" fmla="*/ 107931 h 117231"/>
                  <a:gd name="connsiteX6" fmla="*/ 95190 w 117339"/>
                  <a:gd name="connsiteY6" fmla="*/ 117232 h 117231"/>
                  <a:gd name="connsiteX7" fmla="*/ 98021 w 117339"/>
                  <a:gd name="connsiteY7" fmla="*/ 78095 h 117231"/>
                  <a:gd name="connsiteX8" fmla="*/ 98649 w 117339"/>
                  <a:gd name="connsiteY8" fmla="*/ 77019 h 117231"/>
                  <a:gd name="connsiteX9" fmla="*/ 117339 w 117339"/>
                  <a:gd name="connsiteY9" fmla="*/ 45104 h 117231"/>
                  <a:gd name="connsiteX10" fmla="*/ 83166 w 117339"/>
                  <a:gd name="connsiteY10" fmla="*/ 30285 h 117231"/>
                  <a:gd name="connsiteX11" fmla="*/ 58670 w 117339"/>
                  <a:gd name="connsiteY11" fmla="*/ 0 h 117231"/>
                  <a:gd name="connsiteX12" fmla="*/ 79224 w 117339"/>
                  <a:gd name="connsiteY12" fmla="*/ 72217 h 117231"/>
                  <a:gd name="connsiteX13" fmla="*/ 77700 w 117339"/>
                  <a:gd name="connsiteY13" fmla="*/ 92968 h 117231"/>
                  <a:gd name="connsiteX14" fmla="*/ 58670 w 117339"/>
                  <a:gd name="connsiteY14" fmla="*/ 88130 h 117231"/>
                  <a:gd name="connsiteX15" fmla="*/ 39657 w 117339"/>
                  <a:gd name="connsiteY15" fmla="*/ 92968 h 117231"/>
                  <a:gd name="connsiteX16" fmla="*/ 38115 w 117339"/>
                  <a:gd name="connsiteY16" fmla="*/ 72235 h 117231"/>
                  <a:gd name="connsiteX17" fmla="*/ 27489 w 117339"/>
                  <a:gd name="connsiteY17" fmla="*/ 54064 h 117231"/>
                  <a:gd name="connsiteX18" fmla="*/ 46108 w 117339"/>
                  <a:gd name="connsiteY18" fmla="*/ 46000 h 117231"/>
                  <a:gd name="connsiteX19" fmla="*/ 58652 w 117339"/>
                  <a:gd name="connsiteY19" fmla="*/ 30517 h 117231"/>
                  <a:gd name="connsiteX20" fmla="*/ 71178 w 117339"/>
                  <a:gd name="connsiteY20" fmla="*/ 46018 h 117231"/>
                  <a:gd name="connsiteX21" fmla="*/ 89796 w 117339"/>
                  <a:gd name="connsiteY21" fmla="*/ 54082 h 117231"/>
                  <a:gd name="connsiteX22" fmla="*/ 79224 w 117339"/>
                  <a:gd name="connsiteY22" fmla="*/ 72217 h 11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339" h="117231">
                    <a:moveTo>
                      <a:pt x="58670" y="0"/>
                    </a:moveTo>
                    <a:lnTo>
                      <a:pt x="34191" y="30267"/>
                    </a:lnTo>
                    <a:lnTo>
                      <a:pt x="0" y="45068"/>
                    </a:lnTo>
                    <a:lnTo>
                      <a:pt x="19318" y="78059"/>
                    </a:lnTo>
                    <a:lnTo>
                      <a:pt x="22167" y="117214"/>
                    </a:lnTo>
                    <a:lnTo>
                      <a:pt x="58670" y="107931"/>
                    </a:lnTo>
                    <a:lnTo>
                      <a:pt x="95190" y="117232"/>
                    </a:lnTo>
                    <a:lnTo>
                      <a:pt x="98021" y="78095"/>
                    </a:lnTo>
                    <a:lnTo>
                      <a:pt x="98649" y="77019"/>
                    </a:lnTo>
                    <a:lnTo>
                      <a:pt x="117339" y="45104"/>
                    </a:lnTo>
                    <a:lnTo>
                      <a:pt x="83166" y="30285"/>
                    </a:lnTo>
                    <a:lnTo>
                      <a:pt x="58670" y="0"/>
                    </a:lnTo>
                    <a:close/>
                    <a:moveTo>
                      <a:pt x="79224" y="72217"/>
                    </a:moveTo>
                    <a:lnTo>
                      <a:pt x="77700" y="92968"/>
                    </a:lnTo>
                    <a:lnTo>
                      <a:pt x="58670" y="88130"/>
                    </a:lnTo>
                    <a:lnTo>
                      <a:pt x="39657" y="92968"/>
                    </a:lnTo>
                    <a:lnTo>
                      <a:pt x="38115" y="72235"/>
                    </a:lnTo>
                    <a:lnTo>
                      <a:pt x="27489" y="54064"/>
                    </a:lnTo>
                    <a:lnTo>
                      <a:pt x="46108" y="46000"/>
                    </a:lnTo>
                    <a:lnTo>
                      <a:pt x="58652" y="30517"/>
                    </a:lnTo>
                    <a:lnTo>
                      <a:pt x="71178" y="46018"/>
                    </a:lnTo>
                    <a:lnTo>
                      <a:pt x="89796" y="54082"/>
                    </a:lnTo>
                    <a:lnTo>
                      <a:pt x="79224" y="72217"/>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19CC62B-D5FD-2A6F-67E2-74CE7DE567DE}"/>
                  </a:ext>
                </a:extLst>
              </p:cNvPr>
              <p:cNvSpPr/>
              <p:nvPr/>
            </p:nvSpPr>
            <p:spPr>
              <a:xfrm>
                <a:off x="-50058" y="2226076"/>
                <a:ext cx="117338" cy="117249"/>
              </a:xfrm>
              <a:custGeom>
                <a:avLst/>
                <a:gdLst>
                  <a:gd name="connsiteX0" fmla="*/ 83148 w 117338"/>
                  <a:gd name="connsiteY0" fmla="*/ 30285 h 117249"/>
                  <a:gd name="connsiteX1" fmla="*/ 58669 w 117338"/>
                  <a:gd name="connsiteY1" fmla="*/ 0 h 117249"/>
                  <a:gd name="connsiteX2" fmla="*/ 34191 w 117338"/>
                  <a:gd name="connsiteY2" fmla="*/ 30267 h 117249"/>
                  <a:gd name="connsiteX3" fmla="*/ 0 w 117338"/>
                  <a:gd name="connsiteY3" fmla="*/ 45086 h 117249"/>
                  <a:gd name="connsiteX4" fmla="*/ 19318 w 117338"/>
                  <a:gd name="connsiteY4" fmla="*/ 78077 h 117249"/>
                  <a:gd name="connsiteX5" fmla="*/ 22167 w 117338"/>
                  <a:gd name="connsiteY5" fmla="*/ 117232 h 117249"/>
                  <a:gd name="connsiteX6" fmla="*/ 58669 w 117338"/>
                  <a:gd name="connsiteY6" fmla="*/ 107949 h 117249"/>
                  <a:gd name="connsiteX7" fmla="*/ 95190 w 117338"/>
                  <a:gd name="connsiteY7" fmla="*/ 117249 h 117249"/>
                  <a:gd name="connsiteX8" fmla="*/ 98021 w 117338"/>
                  <a:gd name="connsiteY8" fmla="*/ 78113 h 117249"/>
                  <a:gd name="connsiteX9" fmla="*/ 98649 w 117338"/>
                  <a:gd name="connsiteY9" fmla="*/ 77037 h 117249"/>
                  <a:gd name="connsiteX10" fmla="*/ 117339 w 117338"/>
                  <a:gd name="connsiteY10" fmla="*/ 45122 h 117249"/>
                  <a:gd name="connsiteX11" fmla="*/ 83148 w 117338"/>
                  <a:gd name="connsiteY11" fmla="*/ 30285 h 117249"/>
                  <a:gd name="connsiteX12" fmla="*/ 79206 w 117338"/>
                  <a:gd name="connsiteY12" fmla="*/ 72217 h 117249"/>
                  <a:gd name="connsiteX13" fmla="*/ 77682 w 117338"/>
                  <a:gd name="connsiteY13" fmla="*/ 92968 h 117249"/>
                  <a:gd name="connsiteX14" fmla="*/ 58652 w 117338"/>
                  <a:gd name="connsiteY14" fmla="*/ 88130 h 117249"/>
                  <a:gd name="connsiteX15" fmla="*/ 39639 w 117338"/>
                  <a:gd name="connsiteY15" fmla="*/ 92968 h 117249"/>
                  <a:gd name="connsiteX16" fmla="*/ 38115 w 117338"/>
                  <a:gd name="connsiteY16" fmla="*/ 72217 h 117249"/>
                  <a:gd name="connsiteX17" fmla="*/ 27489 w 117338"/>
                  <a:gd name="connsiteY17" fmla="*/ 54046 h 117249"/>
                  <a:gd name="connsiteX18" fmla="*/ 46126 w 117338"/>
                  <a:gd name="connsiteY18" fmla="*/ 45982 h 117249"/>
                  <a:gd name="connsiteX19" fmla="*/ 58652 w 117338"/>
                  <a:gd name="connsiteY19" fmla="*/ 30500 h 117249"/>
                  <a:gd name="connsiteX20" fmla="*/ 71177 w 117338"/>
                  <a:gd name="connsiteY20" fmla="*/ 46000 h 117249"/>
                  <a:gd name="connsiteX21" fmla="*/ 89796 w 117338"/>
                  <a:gd name="connsiteY21" fmla="*/ 54064 h 117249"/>
                  <a:gd name="connsiteX22" fmla="*/ 79206 w 117338"/>
                  <a:gd name="connsiteY22" fmla="*/ 72217 h 11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338" h="117249">
                    <a:moveTo>
                      <a:pt x="83148" y="30285"/>
                    </a:moveTo>
                    <a:lnTo>
                      <a:pt x="58669" y="0"/>
                    </a:lnTo>
                    <a:lnTo>
                      <a:pt x="34191" y="30267"/>
                    </a:lnTo>
                    <a:lnTo>
                      <a:pt x="0" y="45086"/>
                    </a:lnTo>
                    <a:lnTo>
                      <a:pt x="19318" y="78077"/>
                    </a:lnTo>
                    <a:lnTo>
                      <a:pt x="22167" y="117232"/>
                    </a:lnTo>
                    <a:lnTo>
                      <a:pt x="58669" y="107949"/>
                    </a:lnTo>
                    <a:lnTo>
                      <a:pt x="95190" y="117249"/>
                    </a:lnTo>
                    <a:lnTo>
                      <a:pt x="98021" y="78113"/>
                    </a:lnTo>
                    <a:lnTo>
                      <a:pt x="98649" y="77037"/>
                    </a:lnTo>
                    <a:lnTo>
                      <a:pt x="117339" y="45122"/>
                    </a:lnTo>
                    <a:lnTo>
                      <a:pt x="83148" y="30285"/>
                    </a:lnTo>
                    <a:close/>
                    <a:moveTo>
                      <a:pt x="79206" y="72217"/>
                    </a:moveTo>
                    <a:lnTo>
                      <a:pt x="77682" y="92968"/>
                    </a:lnTo>
                    <a:lnTo>
                      <a:pt x="58652" y="88130"/>
                    </a:lnTo>
                    <a:lnTo>
                      <a:pt x="39639" y="92968"/>
                    </a:lnTo>
                    <a:lnTo>
                      <a:pt x="38115" y="72217"/>
                    </a:lnTo>
                    <a:lnTo>
                      <a:pt x="27489" y="54046"/>
                    </a:lnTo>
                    <a:lnTo>
                      <a:pt x="46126" y="45982"/>
                    </a:lnTo>
                    <a:lnTo>
                      <a:pt x="58652" y="30500"/>
                    </a:lnTo>
                    <a:lnTo>
                      <a:pt x="71177" y="46000"/>
                    </a:lnTo>
                    <a:lnTo>
                      <a:pt x="89796" y="54064"/>
                    </a:lnTo>
                    <a:lnTo>
                      <a:pt x="79206" y="72217"/>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306DF0E7-FC4B-A07F-4593-101808B238D4}"/>
                  </a:ext>
                </a:extLst>
              </p:cNvPr>
              <p:cNvSpPr/>
              <p:nvPr/>
            </p:nvSpPr>
            <p:spPr>
              <a:xfrm>
                <a:off x="-424158" y="2885219"/>
                <a:ext cx="176685" cy="124384"/>
              </a:xfrm>
              <a:custGeom>
                <a:avLst/>
                <a:gdLst>
                  <a:gd name="connsiteX0" fmla="*/ 152162 w 176685"/>
                  <a:gd name="connsiteY0" fmla="*/ 4178 h 124384"/>
                  <a:gd name="connsiteX1" fmla="*/ 67473 w 176685"/>
                  <a:gd name="connsiteY1" fmla="*/ 88867 h 124384"/>
                  <a:gd name="connsiteX2" fmla="*/ 24430 w 176685"/>
                  <a:gd name="connsiteY2" fmla="*/ 45411 h 124384"/>
                  <a:gd name="connsiteX3" fmla="*/ 4252 w 176685"/>
                  <a:gd name="connsiteY3" fmla="*/ 45411 h 124384"/>
                  <a:gd name="connsiteX4" fmla="*/ 4055 w 176685"/>
                  <a:gd name="connsiteY4" fmla="*/ 65589 h 124384"/>
                  <a:gd name="connsiteX5" fmla="*/ 57241 w 176685"/>
                  <a:gd name="connsiteY5" fmla="*/ 119707 h 124384"/>
                  <a:gd name="connsiteX6" fmla="*/ 67384 w 176685"/>
                  <a:gd name="connsiteY6" fmla="*/ 124384 h 124384"/>
                  <a:gd name="connsiteX7" fmla="*/ 67402 w 176685"/>
                  <a:gd name="connsiteY7" fmla="*/ 124384 h 124384"/>
                  <a:gd name="connsiteX8" fmla="*/ 77544 w 176685"/>
                  <a:gd name="connsiteY8" fmla="*/ 119761 h 124384"/>
                  <a:gd name="connsiteX9" fmla="*/ 172412 w 176685"/>
                  <a:gd name="connsiteY9" fmla="*/ 24678 h 124384"/>
                  <a:gd name="connsiteX10" fmla="*/ 172519 w 176685"/>
                  <a:gd name="connsiteY10" fmla="*/ 4303 h 124384"/>
                  <a:gd name="connsiteX11" fmla="*/ 152162 w 176685"/>
                  <a:gd name="connsiteY11" fmla="*/ 4178 h 1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685" h="124384">
                    <a:moveTo>
                      <a:pt x="152162" y="4178"/>
                    </a:moveTo>
                    <a:lnTo>
                      <a:pt x="67473" y="88867"/>
                    </a:lnTo>
                    <a:lnTo>
                      <a:pt x="24430" y="45411"/>
                    </a:lnTo>
                    <a:cubicBezTo>
                      <a:pt x="18839" y="39874"/>
                      <a:pt x="9843" y="39874"/>
                      <a:pt x="4252" y="45411"/>
                    </a:cubicBezTo>
                    <a:cubicBezTo>
                      <a:pt x="-1339" y="50948"/>
                      <a:pt x="-1428" y="59944"/>
                      <a:pt x="4055" y="65589"/>
                    </a:cubicBezTo>
                    <a:lnTo>
                      <a:pt x="57241" y="119707"/>
                    </a:lnTo>
                    <a:cubicBezTo>
                      <a:pt x="59875" y="122538"/>
                      <a:pt x="63531" y="124223"/>
                      <a:pt x="67384" y="124384"/>
                    </a:cubicBezTo>
                    <a:lnTo>
                      <a:pt x="67402" y="124384"/>
                    </a:lnTo>
                    <a:cubicBezTo>
                      <a:pt x="71254" y="124223"/>
                      <a:pt x="74910" y="122574"/>
                      <a:pt x="77544" y="119761"/>
                    </a:cubicBezTo>
                    <a:lnTo>
                      <a:pt x="172412" y="24678"/>
                    </a:lnTo>
                    <a:cubicBezTo>
                      <a:pt x="178074" y="19087"/>
                      <a:pt x="178110" y="9966"/>
                      <a:pt x="172519" y="4303"/>
                    </a:cubicBezTo>
                    <a:cubicBezTo>
                      <a:pt x="166946" y="-1395"/>
                      <a:pt x="157807" y="-1431"/>
                      <a:pt x="152162" y="4178"/>
                    </a:cubicBez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EEA33C26-B33F-0E7C-DDEA-70CFDC616D79}"/>
                  </a:ext>
                </a:extLst>
              </p:cNvPr>
              <p:cNvSpPr/>
              <p:nvPr/>
            </p:nvSpPr>
            <p:spPr>
              <a:xfrm>
                <a:off x="-671590" y="2572556"/>
                <a:ext cx="671581" cy="515284"/>
              </a:xfrm>
              <a:custGeom>
                <a:avLst/>
                <a:gdLst>
                  <a:gd name="connsiteX0" fmla="*/ 613467 w 671581"/>
                  <a:gd name="connsiteY0" fmla="*/ 0 h 515284"/>
                  <a:gd name="connsiteX1" fmla="*/ 58114 w 671581"/>
                  <a:gd name="connsiteY1" fmla="*/ 0 h 515284"/>
                  <a:gd name="connsiteX2" fmla="*/ 0 w 671581"/>
                  <a:gd name="connsiteY2" fmla="*/ 116210 h 515284"/>
                  <a:gd name="connsiteX3" fmla="*/ 53079 w 671581"/>
                  <a:gd name="connsiteY3" fmla="*/ 116210 h 515284"/>
                  <a:gd name="connsiteX4" fmla="*/ 53079 w 671581"/>
                  <a:gd name="connsiteY4" fmla="*/ 385742 h 515284"/>
                  <a:gd name="connsiteX5" fmla="*/ 194771 w 671581"/>
                  <a:gd name="connsiteY5" fmla="*/ 385742 h 515284"/>
                  <a:gd name="connsiteX6" fmla="*/ 335782 w 671581"/>
                  <a:gd name="connsiteY6" fmla="*/ 515285 h 515284"/>
                  <a:gd name="connsiteX7" fmla="*/ 476793 w 671581"/>
                  <a:gd name="connsiteY7" fmla="*/ 385742 h 515284"/>
                  <a:gd name="connsiteX8" fmla="*/ 618503 w 671581"/>
                  <a:gd name="connsiteY8" fmla="*/ 385742 h 515284"/>
                  <a:gd name="connsiteX9" fmla="*/ 618503 w 671581"/>
                  <a:gd name="connsiteY9" fmla="*/ 116210 h 515284"/>
                  <a:gd name="connsiteX10" fmla="*/ 671581 w 671581"/>
                  <a:gd name="connsiteY10" fmla="*/ 116210 h 515284"/>
                  <a:gd name="connsiteX11" fmla="*/ 613467 w 671581"/>
                  <a:gd name="connsiteY11" fmla="*/ 0 h 515284"/>
                  <a:gd name="connsiteX12" fmla="*/ 42667 w 671581"/>
                  <a:gd name="connsiteY12" fmla="*/ 89850 h 515284"/>
                  <a:gd name="connsiteX13" fmla="*/ 74403 w 671581"/>
                  <a:gd name="connsiteY13" fmla="*/ 26378 h 515284"/>
                  <a:gd name="connsiteX14" fmla="*/ 314457 w 671581"/>
                  <a:gd name="connsiteY14" fmla="*/ 26378 h 515284"/>
                  <a:gd name="connsiteX15" fmla="*/ 282721 w 671581"/>
                  <a:gd name="connsiteY15" fmla="*/ 89850 h 515284"/>
                  <a:gd name="connsiteX16" fmla="*/ 42667 w 671581"/>
                  <a:gd name="connsiteY16" fmla="*/ 89850 h 515284"/>
                  <a:gd name="connsiteX17" fmla="*/ 451633 w 671581"/>
                  <a:gd name="connsiteY17" fmla="*/ 385742 h 515284"/>
                  <a:gd name="connsiteX18" fmla="*/ 335782 w 671581"/>
                  <a:gd name="connsiteY18" fmla="*/ 490197 h 515284"/>
                  <a:gd name="connsiteX19" fmla="*/ 219930 w 671581"/>
                  <a:gd name="connsiteY19" fmla="*/ 385742 h 515284"/>
                  <a:gd name="connsiteX20" fmla="*/ 219321 w 671581"/>
                  <a:gd name="connsiteY20" fmla="*/ 373718 h 515284"/>
                  <a:gd name="connsiteX21" fmla="*/ 220235 w 671581"/>
                  <a:gd name="connsiteY21" fmla="*/ 359364 h 515284"/>
                  <a:gd name="connsiteX22" fmla="*/ 322628 w 671581"/>
                  <a:gd name="connsiteY22" fmla="*/ 258010 h 515284"/>
                  <a:gd name="connsiteX23" fmla="*/ 335800 w 671581"/>
                  <a:gd name="connsiteY23" fmla="*/ 257239 h 515284"/>
                  <a:gd name="connsiteX24" fmla="*/ 348989 w 671581"/>
                  <a:gd name="connsiteY24" fmla="*/ 258010 h 515284"/>
                  <a:gd name="connsiteX25" fmla="*/ 451364 w 671581"/>
                  <a:gd name="connsiteY25" fmla="*/ 359364 h 515284"/>
                  <a:gd name="connsiteX26" fmla="*/ 452278 w 671581"/>
                  <a:gd name="connsiteY26" fmla="*/ 373718 h 515284"/>
                  <a:gd name="connsiteX27" fmla="*/ 451633 w 671581"/>
                  <a:gd name="connsiteY27" fmla="*/ 385742 h 515284"/>
                  <a:gd name="connsiteX28" fmla="*/ 592143 w 671581"/>
                  <a:gd name="connsiteY28" fmla="*/ 359382 h 515284"/>
                  <a:gd name="connsiteX29" fmla="*/ 476631 w 671581"/>
                  <a:gd name="connsiteY29" fmla="*/ 359382 h 515284"/>
                  <a:gd name="connsiteX30" fmla="*/ 335800 w 671581"/>
                  <a:gd name="connsiteY30" fmla="*/ 232169 h 515284"/>
                  <a:gd name="connsiteX31" fmla="*/ 194968 w 671581"/>
                  <a:gd name="connsiteY31" fmla="*/ 359382 h 515284"/>
                  <a:gd name="connsiteX32" fmla="*/ 79439 w 671581"/>
                  <a:gd name="connsiteY32" fmla="*/ 359382 h 515284"/>
                  <a:gd name="connsiteX33" fmla="*/ 79439 w 671581"/>
                  <a:gd name="connsiteY33" fmla="*/ 116210 h 515284"/>
                  <a:gd name="connsiteX34" fmla="*/ 299010 w 671581"/>
                  <a:gd name="connsiteY34" fmla="*/ 116210 h 515284"/>
                  <a:gd name="connsiteX35" fmla="*/ 322611 w 671581"/>
                  <a:gd name="connsiteY35" fmla="*/ 69027 h 515284"/>
                  <a:gd name="connsiteX36" fmla="*/ 322611 w 671581"/>
                  <a:gd name="connsiteY36" fmla="*/ 206060 h 515284"/>
                  <a:gd name="connsiteX37" fmla="*/ 348971 w 671581"/>
                  <a:gd name="connsiteY37" fmla="*/ 206060 h 515284"/>
                  <a:gd name="connsiteX38" fmla="*/ 348971 w 671581"/>
                  <a:gd name="connsiteY38" fmla="*/ 69027 h 515284"/>
                  <a:gd name="connsiteX39" fmla="*/ 372571 w 671581"/>
                  <a:gd name="connsiteY39" fmla="*/ 116210 h 515284"/>
                  <a:gd name="connsiteX40" fmla="*/ 592143 w 671581"/>
                  <a:gd name="connsiteY40" fmla="*/ 116210 h 515284"/>
                  <a:gd name="connsiteX41" fmla="*/ 592143 w 671581"/>
                  <a:gd name="connsiteY41" fmla="*/ 359382 h 515284"/>
                  <a:gd name="connsiteX42" fmla="*/ 388860 w 671581"/>
                  <a:gd name="connsiteY42" fmla="*/ 89850 h 515284"/>
                  <a:gd name="connsiteX43" fmla="*/ 357124 w 671581"/>
                  <a:gd name="connsiteY43" fmla="*/ 26378 h 515284"/>
                  <a:gd name="connsiteX44" fmla="*/ 597178 w 671581"/>
                  <a:gd name="connsiteY44" fmla="*/ 26378 h 515284"/>
                  <a:gd name="connsiteX45" fmla="*/ 628914 w 671581"/>
                  <a:gd name="connsiteY45" fmla="*/ 89850 h 515284"/>
                  <a:gd name="connsiteX46" fmla="*/ 388860 w 671581"/>
                  <a:gd name="connsiteY46" fmla="*/ 89850 h 51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1581" h="515284">
                    <a:moveTo>
                      <a:pt x="613467" y="0"/>
                    </a:moveTo>
                    <a:lnTo>
                      <a:pt x="58114" y="0"/>
                    </a:lnTo>
                    <a:lnTo>
                      <a:pt x="0" y="116210"/>
                    </a:lnTo>
                    <a:lnTo>
                      <a:pt x="53079" y="116210"/>
                    </a:lnTo>
                    <a:lnTo>
                      <a:pt x="53079" y="385742"/>
                    </a:lnTo>
                    <a:lnTo>
                      <a:pt x="194771" y="385742"/>
                    </a:lnTo>
                    <a:cubicBezTo>
                      <a:pt x="200899" y="458192"/>
                      <a:pt x="261773" y="515285"/>
                      <a:pt x="335782" y="515285"/>
                    </a:cubicBezTo>
                    <a:cubicBezTo>
                      <a:pt x="409791" y="515285"/>
                      <a:pt x="470682" y="458192"/>
                      <a:pt x="476793" y="385742"/>
                    </a:cubicBezTo>
                    <a:lnTo>
                      <a:pt x="618503" y="385742"/>
                    </a:lnTo>
                    <a:lnTo>
                      <a:pt x="618503" y="116210"/>
                    </a:lnTo>
                    <a:lnTo>
                      <a:pt x="671581" y="116210"/>
                    </a:lnTo>
                    <a:lnTo>
                      <a:pt x="613467" y="0"/>
                    </a:lnTo>
                    <a:close/>
                    <a:moveTo>
                      <a:pt x="42667" y="89850"/>
                    </a:moveTo>
                    <a:lnTo>
                      <a:pt x="74403" y="26378"/>
                    </a:lnTo>
                    <a:lnTo>
                      <a:pt x="314457" y="26378"/>
                    </a:lnTo>
                    <a:lnTo>
                      <a:pt x="282721" y="89850"/>
                    </a:lnTo>
                    <a:lnTo>
                      <a:pt x="42667" y="89850"/>
                    </a:lnTo>
                    <a:close/>
                    <a:moveTo>
                      <a:pt x="451633" y="385742"/>
                    </a:moveTo>
                    <a:cubicBezTo>
                      <a:pt x="445594" y="444340"/>
                      <a:pt x="395938" y="490197"/>
                      <a:pt x="335782" y="490197"/>
                    </a:cubicBezTo>
                    <a:cubicBezTo>
                      <a:pt x="275607" y="490197"/>
                      <a:pt x="225951" y="444340"/>
                      <a:pt x="219930" y="385742"/>
                    </a:cubicBezTo>
                    <a:cubicBezTo>
                      <a:pt x="219518" y="381782"/>
                      <a:pt x="219321" y="377786"/>
                      <a:pt x="219321" y="373718"/>
                    </a:cubicBezTo>
                    <a:cubicBezTo>
                      <a:pt x="219321" y="368862"/>
                      <a:pt x="219661" y="364077"/>
                      <a:pt x="220235" y="359364"/>
                    </a:cubicBezTo>
                    <a:cubicBezTo>
                      <a:pt x="226793" y="306196"/>
                      <a:pt x="269299" y="264031"/>
                      <a:pt x="322628" y="258010"/>
                    </a:cubicBezTo>
                    <a:cubicBezTo>
                      <a:pt x="326965" y="257526"/>
                      <a:pt x="331355" y="257239"/>
                      <a:pt x="335800" y="257239"/>
                    </a:cubicBezTo>
                    <a:cubicBezTo>
                      <a:pt x="340262" y="257239"/>
                      <a:pt x="344652" y="257508"/>
                      <a:pt x="348989" y="258010"/>
                    </a:cubicBezTo>
                    <a:cubicBezTo>
                      <a:pt x="402300" y="264049"/>
                      <a:pt x="444788" y="306214"/>
                      <a:pt x="451364" y="359364"/>
                    </a:cubicBezTo>
                    <a:cubicBezTo>
                      <a:pt x="451938" y="364077"/>
                      <a:pt x="452278" y="368844"/>
                      <a:pt x="452278" y="373718"/>
                    </a:cubicBezTo>
                    <a:cubicBezTo>
                      <a:pt x="452260" y="377786"/>
                      <a:pt x="452045" y="381782"/>
                      <a:pt x="451633" y="385742"/>
                    </a:cubicBezTo>
                    <a:close/>
                    <a:moveTo>
                      <a:pt x="592143" y="359382"/>
                    </a:moveTo>
                    <a:lnTo>
                      <a:pt x="476631" y="359382"/>
                    </a:lnTo>
                    <a:cubicBezTo>
                      <a:pt x="469410" y="288043"/>
                      <a:pt x="409002" y="232169"/>
                      <a:pt x="335800" y="232169"/>
                    </a:cubicBezTo>
                    <a:cubicBezTo>
                      <a:pt x="262579" y="232169"/>
                      <a:pt x="202171" y="288043"/>
                      <a:pt x="194968" y="359382"/>
                    </a:cubicBezTo>
                    <a:lnTo>
                      <a:pt x="79439" y="359382"/>
                    </a:lnTo>
                    <a:lnTo>
                      <a:pt x="79439" y="116210"/>
                    </a:lnTo>
                    <a:lnTo>
                      <a:pt x="299010" y="116210"/>
                    </a:lnTo>
                    <a:lnTo>
                      <a:pt x="322611" y="69027"/>
                    </a:lnTo>
                    <a:lnTo>
                      <a:pt x="322611" y="206060"/>
                    </a:lnTo>
                    <a:lnTo>
                      <a:pt x="348971" y="206060"/>
                    </a:lnTo>
                    <a:lnTo>
                      <a:pt x="348971" y="69027"/>
                    </a:lnTo>
                    <a:lnTo>
                      <a:pt x="372571" y="116210"/>
                    </a:lnTo>
                    <a:lnTo>
                      <a:pt x="592143" y="116210"/>
                    </a:lnTo>
                    <a:lnTo>
                      <a:pt x="592143" y="359382"/>
                    </a:lnTo>
                    <a:close/>
                    <a:moveTo>
                      <a:pt x="388860" y="89850"/>
                    </a:moveTo>
                    <a:lnTo>
                      <a:pt x="357124" y="26378"/>
                    </a:lnTo>
                    <a:lnTo>
                      <a:pt x="597178" y="26378"/>
                    </a:lnTo>
                    <a:lnTo>
                      <a:pt x="628914" y="89850"/>
                    </a:lnTo>
                    <a:lnTo>
                      <a:pt x="388860" y="8985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4" name="Slide Number Placeholder 3">
            <a:extLst>
              <a:ext uri="{FF2B5EF4-FFF2-40B4-BE49-F238E27FC236}">
                <a16:creationId xmlns:a16="http://schemas.microsoft.com/office/drawing/2014/main" id="{D25420A3-B5E2-16B2-11F3-EBADBBCB4B6E}"/>
              </a:ext>
            </a:extLst>
          </p:cNvPr>
          <p:cNvSpPr>
            <a:spLocks noGrp="1"/>
          </p:cNvSpPr>
          <p:nvPr>
            <p:ph type="sldNum" sz="quarter" idx="11"/>
          </p:nvPr>
        </p:nvSpPr>
        <p:spPr/>
        <p:txBody>
          <a:bodyPr/>
          <a:lstStyle/>
          <a:p>
            <a:fld id="{1AC3D9A6-8C6A-46E8-BD10-21F790BF6264}" type="slidenum">
              <a:rPr lang="en-US" altLang="en-US" smtClean="0"/>
              <a:pPr/>
              <a:t>3</a:t>
            </a:fld>
            <a:endParaRPr lang="en-US" altLang="en-US"/>
          </a:p>
        </p:txBody>
      </p:sp>
    </p:spTree>
    <p:extLst>
      <p:ext uri="{BB962C8B-B14F-4D97-AF65-F5344CB8AC3E}">
        <p14:creationId xmlns:p14="http://schemas.microsoft.com/office/powerpoint/2010/main" val="106436252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D1BB6-197A-5C8F-7B9E-08D5A455CD8E}"/>
              </a:ext>
            </a:extLst>
          </p:cNvPr>
          <p:cNvSpPr txBox="1"/>
          <p:nvPr/>
        </p:nvSpPr>
        <p:spPr>
          <a:xfrm>
            <a:off x="571069" y="403420"/>
            <a:ext cx="619786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Current State of the City’s Budget</a:t>
            </a:r>
          </a:p>
        </p:txBody>
      </p:sp>
      <p:sp>
        <p:nvSpPr>
          <p:cNvPr id="10" name="TextBox 9">
            <a:extLst>
              <a:ext uri="{FF2B5EF4-FFF2-40B4-BE49-F238E27FC236}">
                <a16:creationId xmlns:a16="http://schemas.microsoft.com/office/drawing/2014/main" id="{D175CC3E-780F-85D0-23C4-AFD6CBC80C2B}"/>
              </a:ext>
            </a:extLst>
          </p:cNvPr>
          <p:cNvSpPr txBox="1"/>
          <p:nvPr/>
        </p:nvSpPr>
        <p:spPr>
          <a:xfrm>
            <a:off x="6487667" y="-18288"/>
            <a:ext cx="2312203"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FY23 MID Year Financial Update</a:t>
            </a:r>
          </a:p>
        </p:txBody>
      </p:sp>
      <p:grpSp>
        <p:nvGrpSpPr>
          <p:cNvPr id="3" name="Group 2">
            <a:extLst>
              <a:ext uri="{FF2B5EF4-FFF2-40B4-BE49-F238E27FC236}">
                <a16:creationId xmlns:a16="http://schemas.microsoft.com/office/drawing/2014/main" id="{C5731D42-1BC9-2CC2-150C-4FC557A4E6CB}"/>
              </a:ext>
            </a:extLst>
          </p:cNvPr>
          <p:cNvGrpSpPr/>
          <p:nvPr/>
        </p:nvGrpSpPr>
        <p:grpSpPr>
          <a:xfrm>
            <a:off x="258388" y="2039691"/>
            <a:ext cx="8787533" cy="2663130"/>
            <a:chOff x="4" y="2572830"/>
            <a:chExt cx="9066502" cy="2647520"/>
          </a:xfrm>
        </p:grpSpPr>
        <p:grpSp>
          <p:nvGrpSpPr>
            <p:cNvPr id="15" name="Shape 922">
              <a:extLst>
                <a:ext uri="{FF2B5EF4-FFF2-40B4-BE49-F238E27FC236}">
                  <a16:creationId xmlns:a16="http://schemas.microsoft.com/office/drawing/2014/main" id="{3C209818-8C94-5B17-DBDA-2E41DC3767B4}"/>
                </a:ext>
              </a:extLst>
            </p:cNvPr>
            <p:cNvGrpSpPr/>
            <p:nvPr/>
          </p:nvGrpSpPr>
          <p:grpSpPr>
            <a:xfrm>
              <a:off x="1455287" y="3311736"/>
              <a:ext cx="7611219" cy="906745"/>
              <a:chOff x="509793" y="3685128"/>
              <a:chExt cx="11377379" cy="794500"/>
            </a:xfrm>
          </p:grpSpPr>
          <p:sp>
            <p:nvSpPr>
              <p:cNvPr id="16" name="Shape 923">
                <a:extLst>
                  <a:ext uri="{FF2B5EF4-FFF2-40B4-BE49-F238E27FC236}">
                    <a16:creationId xmlns:a16="http://schemas.microsoft.com/office/drawing/2014/main" id="{76393905-608D-D17A-A87D-254C9D97A0E1}"/>
                  </a:ext>
                </a:extLst>
              </p:cNvPr>
              <p:cNvSpPr/>
              <p:nvPr/>
            </p:nvSpPr>
            <p:spPr>
              <a:xfrm>
                <a:off x="4254132" y="3685128"/>
                <a:ext cx="7633040" cy="794500"/>
              </a:xfrm>
              <a:prstGeom prst="homePlate">
                <a:avLst>
                  <a:gd name="adj" fmla="val 50000"/>
                </a:avLst>
              </a:prstGeom>
              <a:solidFill>
                <a:srgbClr val="053253"/>
              </a:solidFill>
              <a:ln>
                <a:noFill/>
              </a:ln>
            </p:spPr>
            <p:txBody>
              <a:bodyPr lIns="68580" tIns="25706" rIns="68580" bIns="25706"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924">
                <a:extLst>
                  <a:ext uri="{FF2B5EF4-FFF2-40B4-BE49-F238E27FC236}">
                    <a16:creationId xmlns:a16="http://schemas.microsoft.com/office/drawing/2014/main" id="{D7D118C1-76D7-06D4-8F09-2958BA8465F9}"/>
                  </a:ext>
                </a:extLst>
              </p:cNvPr>
              <p:cNvSpPr/>
              <p:nvPr/>
            </p:nvSpPr>
            <p:spPr>
              <a:xfrm>
                <a:off x="3462780" y="3685128"/>
                <a:ext cx="791354" cy="794500"/>
              </a:xfrm>
              <a:custGeom>
                <a:avLst/>
                <a:gdLst/>
                <a:ahLst/>
                <a:cxnLst/>
                <a:rect l="0" t="0" r="0" b="0"/>
                <a:pathLst>
                  <a:path w="120000" h="120000" extrusionOk="0">
                    <a:moveTo>
                      <a:pt x="120000" y="0"/>
                    </a:moveTo>
                    <a:lnTo>
                      <a:pt x="0" y="39796"/>
                    </a:lnTo>
                    <a:lnTo>
                      <a:pt x="0" y="80203"/>
                    </a:lnTo>
                    <a:lnTo>
                      <a:pt x="120000" y="120000"/>
                    </a:lnTo>
                    <a:lnTo>
                      <a:pt x="120000" y="0"/>
                    </a:lnTo>
                    <a:close/>
                  </a:path>
                </a:pathLst>
              </a:custGeom>
              <a:solidFill>
                <a:srgbClr val="043552">
                  <a:alpha val="80000"/>
                </a:srgb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18" name="Shape 925">
                <a:extLst>
                  <a:ext uri="{FF2B5EF4-FFF2-40B4-BE49-F238E27FC236}">
                    <a16:creationId xmlns:a16="http://schemas.microsoft.com/office/drawing/2014/main" id="{5666C40A-A70E-67C5-8269-94D5D56D6ED3}"/>
                  </a:ext>
                </a:extLst>
              </p:cNvPr>
              <p:cNvSpPr/>
              <p:nvPr/>
            </p:nvSpPr>
            <p:spPr>
              <a:xfrm>
                <a:off x="509793" y="3948296"/>
                <a:ext cx="2952989" cy="271280"/>
              </a:xfrm>
              <a:prstGeom prst="rect">
                <a:avLst/>
              </a:prstGeom>
              <a:solidFill>
                <a:srgbClr val="043552"/>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19" name="Shape 926">
              <a:extLst>
                <a:ext uri="{FF2B5EF4-FFF2-40B4-BE49-F238E27FC236}">
                  <a16:creationId xmlns:a16="http://schemas.microsoft.com/office/drawing/2014/main" id="{517830E6-43E1-C498-F190-C695B8F515D3}"/>
                </a:ext>
              </a:extLst>
            </p:cNvPr>
            <p:cNvGrpSpPr/>
            <p:nvPr/>
          </p:nvGrpSpPr>
          <p:grpSpPr>
            <a:xfrm>
              <a:off x="1455287" y="3951520"/>
              <a:ext cx="7580538" cy="1268830"/>
              <a:chOff x="509793" y="4245714"/>
              <a:chExt cx="11331517" cy="1111764"/>
            </a:xfrm>
          </p:grpSpPr>
          <p:sp>
            <p:nvSpPr>
              <p:cNvPr id="20" name="Shape 927">
                <a:extLst>
                  <a:ext uri="{FF2B5EF4-FFF2-40B4-BE49-F238E27FC236}">
                    <a16:creationId xmlns:a16="http://schemas.microsoft.com/office/drawing/2014/main" id="{C4C2F89A-0E82-BCB7-0FAE-111D6AF350CE}"/>
                  </a:ext>
                </a:extLst>
              </p:cNvPr>
              <p:cNvSpPr/>
              <p:nvPr/>
            </p:nvSpPr>
            <p:spPr>
              <a:xfrm>
                <a:off x="4254130" y="4564322"/>
                <a:ext cx="7587180" cy="793156"/>
              </a:xfrm>
              <a:prstGeom prst="homePlate">
                <a:avLst>
                  <a:gd name="adj" fmla="val 50000"/>
                </a:avLst>
              </a:prstGeom>
              <a:solidFill>
                <a:schemeClr val="accent4"/>
              </a:solidFill>
              <a:ln>
                <a:noFill/>
              </a:ln>
            </p:spPr>
            <p:txBody>
              <a:bodyPr lIns="68580" tIns="25706" rIns="68580" bIns="25706" anchor="ctr" anchorCtr="0">
                <a:noAutofit/>
              </a:bodyPr>
              <a:lstStyle/>
              <a:p>
                <a:r>
                  <a:rPr lang="en-US" sz="2000">
                    <a:solidFill>
                      <a:schemeClr val="bg1"/>
                    </a:solidFill>
                  </a:rPr>
                  <a:t>Credit worthiness of the City is good.</a:t>
                </a:r>
              </a:p>
            </p:txBody>
          </p:sp>
          <p:sp>
            <p:nvSpPr>
              <p:cNvPr id="21" name="Shape 928">
                <a:extLst>
                  <a:ext uri="{FF2B5EF4-FFF2-40B4-BE49-F238E27FC236}">
                    <a16:creationId xmlns:a16="http://schemas.microsoft.com/office/drawing/2014/main" id="{86EC5D2E-660F-7522-BA19-847596454C65}"/>
                  </a:ext>
                </a:extLst>
              </p:cNvPr>
              <p:cNvSpPr/>
              <p:nvPr/>
            </p:nvSpPr>
            <p:spPr>
              <a:xfrm>
                <a:off x="3462780" y="4245714"/>
                <a:ext cx="791354" cy="1111764"/>
              </a:xfrm>
              <a:custGeom>
                <a:avLst/>
                <a:gdLst/>
                <a:ahLst/>
                <a:cxnLst/>
                <a:rect l="0" t="0" r="0" b="0"/>
                <a:pathLst>
                  <a:path w="120000" h="120000" extrusionOk="0">
                    <a:moveTo>
                      <a:pt x="0" y="0"/>
                    </a:moveTo>
                    <a:lnTo>
                      <a:pt x="0" y="29600"/>
                    </a:lnTo>
                    <a:lnTo>
                      <a:pt x="120000" y="119999"/>
                    </a:lnTo>
                    <a:lnTo>
                      <a:pt x="120000" y="34389"/>
                    </a:lnTo>
                    <a:lnTo>
                      <a:pt x="0" y="0"/>
                    </a:lnTo>
                    <a:close/>
                  </a:path>
                </a:pathLst>
              </a:custGeom>
              <a:solidFill>
                <a:schemeClr val="accent4">
                  <a:alpha val="80000"/>
                </a:schemeClr>
              </a:solidFill>
              <a:ln>
                <a:noFill/>
              </a:ln>
            </p:spPr>
            <p:txBody>
              <a:bodyPr lIns="51427" tIns="25706" rIns="51427" bIns="25706"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1200" cap="none" spc="0" normalizeH="0" baseline="0" noProof="0">
                  <a:ln>
                    <a:noFill/>
                  </a:ln>
                  <a:solidFill>
                    <a:srgbClr val="000000"/>
                  </a:solidFill>
                  <a:effectLst/>
                  <a:uLnTx/>
                  <a:uFillTx/>
                  <a:latin typeface="Garamond"/>
                  <a:ea typeface="Roboto"/>
                  <a:cs typeface="Roboto"/>
                  <a:sym typeface="Roboto"/>
                </a:endParaRPr>
              </a:p>
            </p:txBody>
          </p:sp>
          <p:sp>
            <p:nvSpPr>
              <p:cNvPr id="22" name="Shape 929">
                <a:extLst>
                  <a:ext uri="{FF2B5EF4-FFF2-40B4-BE49-F238E27FC236}">
                    <a16:creationId xmlns:a16="http://schemas.microsoft.com/office/drawing/2014/main" id="{F8ED1845-B96E-D22B-5C47-5846B0CBBE89}"/>
                  </a:ext>
                </a:extLst>
              </p:cNvPr>
              <p:cNvSpPr/>
              <p:nvPr/>
            </p:nvSpPr>
            <p:spPr>
              <a:xfrm>
                <a:off x="509793" y="4248203"/>
                <a:ext cx="2952989" cy="271281"/>
              </a:xfrm>
              <a:prstGeom prst="rect">
                <a:avLst/>
              </a:prstGeom>
              <a:solidFill>
                <a:schemeClr val="accent4"/>
              </a:solidFill>
              <a:ln>
                <a:noFill/>
              </a:ln>
            </p:spPr>
            <p:txBody>
              <a:bodyPr lIns="51427" tIns="25706" rIns="51427" bIns="25706"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1200" cap="none" spc="0" normalizeH="0" baseline="0" noProof="0">
                  <a:ln>
                    <a:noFill/>
                  </a:ln>
                  <a:solidFill>
                    <a:srgbClr val="FFFFFF"/>
                  </a:solidFill>
                  <a:effectLst/>
                  <a:uLnTx/>
                  <a:uFillTx/>
                  <a:latin typeface="Garamond"/>
                  <a:ea typeface="Roboto"/>
                  <a:cs typeface="Roboto"/>
                  <a:sym typeface="Roboto"/>
                </a:endParaRPr>
              </a:p>
            </p:txBody>
          </p:sp>
        </p:grpSp>
        <p:grpSp>
          <p:nvGrpSpPr>
            <p:cNvPr id="27" name="Group 26">
              <a:extLst>
                <a:ext uri="{FF2B5EF4-FFF2-40B4-BE49-F238E27FC236}">
                  <a16:creationId xmlns:a16="http://schemas.microsoft.com/office/drawing/2014/main" id="{1A282467-D94D-5A76-1D1B-47D050D9858D}"/>
                </a:ext>
              </a:extLst>
            </p:cNvPr>
            <p:cNvGrpSpPr/>
            <p:nvPr/>
          </p:nvGrpSpPr>
          <p:grpSpPr>
            <a:xfrm rot="5400000">
              <a:off x="139070" y="2433764"/>
              <a:ext cx="2386519" cy="2664651"/>
              <a:chOff x="3767796" y="1804169"/>
              <a:chExt cx="1608410" cy="1774060"/>
            </a:xfrm>
          </p:grpSpPr>
          <p:sp>
            <p:nvSpPr>
              <p:cNvPr id="28" name="Graphic 32">
                <a:extLst>
                  <a:ext uri="{FF2B5EF4-FFF2-40B4-BE49-F238E27FC236}">
                    <a16:creationId xmlns:a16="http://schemas.microsoft.com/office/drawing/2014/main" id="{5AFFFFF2-DFD1-CF44-F8F5-0E1A06831519}"/>
                  </a:ext>
                </a:extLst>
              </p:cNvPr>
              <p:cNvSpPr/>
              <p:nvPr/>
            </p:nvSpPr>
            <p:spPr>
              <a:xfrm>
                <a:off x="3767796" y="1804169"/>
                <a:ext cx="1608410" cy="1774060"/>
              </a:xfrm>
              <a:custGeom>
                <a:avLst/>
                <a:gdLst>
                  <a:gd name="connsiteX0" fmla="*/ 1283058 w 1283057"/>
                  <a:gd name="connsiteY0" fmla="*/ 954211 h 1415199"/>
                  <a:gd name="connsiteX1" fmla="*/ 1283058 w 1283057"/>
                  <a:gd name="connsiteY1" fmla="*/ 460988 h 1415199"/>
                  <a:gd name="connsiteX2" fmla="*/ 1175870 w 1283057"/>
                  <a:gd name="connsiteY2" fmla="*/ 275309 h 1415199"/>
                  <a:gd name="connsiteX3" fmla="*/ 748728 w 1283057"/>
                  <a:gd name="connsiteY3" fmla="*/ 28720 h 1415199"/>
                  <a:gd name="connsiteX4" fmla="*/ 534330 w 1283057"/>
                  <a:gd name="connsiteY4" fmla="*/ 28720 h 1415199"/>
                  <a:gd name="connsiteX5" fmla="*/ 107188 w 1283057"/>
                  <a:gd name="connsiteY5" fmla="*/ 275331 h 1415199"/>
                  <a:gd name="connsiteX6" fmla="*/ 0 w 1283057"/>
                  <a:gd name="connsiteY6" fmla="*/ 460988 h 1415199"/>
                  <a:gd name="connsiteX7" fmla="*/ 0 w 1283057"/>
                  <a:gd name="connsiteY7" fmla="*/ 954189 h 1415199"/>
                  <a:gd name="connsiteX8" fmla="*/ 107188 w 1283057"/>
                  <a:gd name="connsiteY8" fmla="*/ 1139868 h 1415199"/>
                  <a:gd name="connsiteX9" fmla="*/ 534330 w 1283057"/>
                  <a:gd name="connsiteY9" fmla="*/ 1386480 h 1415199"/>
                  <a:gd name="connsiteX10" fmla="*/ 748728 w 1283057"/>
                  <a:gd name="connsiteY10" fmla="*/ 1386480 h 1415199"/>
                  <a:gd name="connsiteX11" fmla="*/ 1175870 w 1283057"/>
                  <a:gd name="connsiteY11" fmla="*/ 1139868 h 1415199"/>
                  <a:gd name="connsiteX12" fmla="*/ 1283058 w 1283057"/>
                  <a:gd name="connsiteY12" fmla="*/ 954211 h 141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057" h="1415199">
                    <a:moveTo>
                      <a:pt x="1283058" y="954211"/>
                    </a:moveTo>
                    <a:lnTo>
                      <a:pt x="1283058" y="460988"/>
                    </a:lnTo>
                    <a:cubicBezTo>
                      <a:pt x="1283058" y="384402"/>
                      <a:pt x="1242202" y="313624"/>
                      <a:pt x="1175870" y="275309"/>
                    </a:cubicBezTo>
                    <a:lnTo>
                      <a:pt x="748728" y="28720"/>
                    </a:lnTo>
                    <a:cubicBezTo>
                      <a:pt x="682397" y="-9573"/>
                      <a:pt x="600661" y="-9573"/>
                      <a:pt x="534330" y="28720"/>
                    </a:cubicBezTo>
                    <a:lnTo>
                      <a:pt x="107188" y="275331"/>
                    </a:lnTo>
                    <a:cubicBezTo>
                      <a:pt x="40856" y="313624"/>
                      <a:pt x="0" y="384402"/>
                      <a:pt x="0" y="460988"/>
                    </a:cubicBezTo>
                    <a:lnTo>
                      <a:pt x="0" y="954189"/>
                    </a:lnTo>
                    <a:cubicBezTo>
                      <a:pt x="0" y="1030774"/>
                      <a:pt x="40856" y="1101552"/>
                      <a:pt x="107188" y="1139868"/>
                    </a:cubicBezTo>
                    <a:lnTo>
                      <a:pt x="534330" y="1386480"/>
                    </a:lnTo>
                    <a:cubicBezTo>
                      <a:pt x="600661" y="1424772"/>
                      <a:pt x="682397" y="1424772"/>
                      <a:pt x="748728" y="1386480"/>
                    </a:cubicBezTo>
                    <a:lnTo>
                      <a:pt x="1175870" y="1139868"/>
                    </a:lnTo>
                    <a:cubicBezTo>
                      <a:pt x="1242202" y="1101575"/>
                      <a:pt x="1283058" y="1030797"/>
                      <a:pt x="1283058" y="954211"/>
                    </a:cubicBezTo>
                    <a:close/>
                  </a:path>
                </a:pathLst>
              </a:custGeom>
              <a:solidFill>
                <a:schemeClr val="bg1"/>
              </a:solidFill>
              <a:ln w="3175" cmpd="sng">
                <a:noFill/>
                <a:prstDash val="solid"/>
              </a:ln>
              <a:effectLst>
                <a:outerShdw blurRad="3175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lumMod val="75000"/>
                      <a:lumOff val="25000"/>
                    </a:srgbClr>
                  </a:solidFill>
                  <a:effectLst/>
                  <a:uLnTx/>
                  <a:uFillTx/>
                  <a:latin typeface="Garamond"/>
                  <a:ea typeface="+mn-ea"/>
                  <a:cs typeface="+mn-cs"/>
                </a:endParaRPr>
              </a:p>
            </p:txBody>
          </p:sp>
          <p:sp>
            <p:nvSpPr>
              <p:cNvPr id="29" name="Graphic 32">
                <a:extLst>
                  <a:ext uri="{FF2B5EF4-FFF2-40B4-BE49-F238E27FC236}">
                    <a16:creationId xmlns:a16="http://schemas.microsoft.com/office/drawing/2014/main" id="{FCD8A241-F511-16BA-15AB-13A9D12F3AD3}"/>
                  </a:ext>
                </a:extLst>
              </p:cNvPr>
              <p:cNvSpPr/>
              <p:nvPr/>
            </p:nvSpPr>
            <p:spPr>
              <a:xfrm>
                <a:off x="3792853" y="1858523"/>
                <a:ext cx="1509883" cy="1665384"/>
              </a:xfrm>
              <a:custGeom>
                <a:avLst/>
                <a:gdLst>
                  <a:gd name="connsiteX0" fmla="*/ 1283058 w 1283057"/>
                  <a:gd name="connsiteY0" fmla="*/ 954211 h 1415199"/>
                  <a:gd name="connsiteX1" fmla="*/ 1283058 w 1283057"/>
                  <a:gd name="connsiteY1" fmla="*/ 460988 h 1415199"/>
                  <a:gd name="connsiteX2" fmla="*/ 1175870 w 1283057"/>
                  <a:gd name="connsiteY2" fmla="*/ 275309 h 1415199"/>
                  <a:gd name="connsiteX3" fmla="*/ 748728 w 1283057"/>
                  <a:gd name="connsiteY3" fmla="*/ 28720 h 1415199"/>
                  <a:gd name="connsiteX4" fmla="*/ 534330 w 1283057"/>
                  <a:gd name="connsiteY4" fmla="*/ 28720 h 1415199"/>
                  <a:gd name="connsiteX5" fmla="*/ 107188 w 1283057"/>
                  <a:gd name="connsiteY5" fmla="*/ 275331 h 1415199"/>
                  <a:gd name="connsiteX6" fmla="*/ 0 w 1283057"/>
                  <a:gd name="connsiteY6" fmla="*/ 460988 h 1415199"/>
                  <a:gd name="connsiteX7" fmla="*/ 0 w 1283057"/>
                  <a:gd name="connsiteY7" fmla="*/ 954189 h 1415199"/>
                  <a:gd name="connsiteX8" fmla="*/ 107188 w 1283057"/>
                  <a:gd name="connsiteY8" fmla="*/ 1139868 h 1415199"/>
                  <a:gd name="connsiteX9" fmla="*/ 534330 w 1283057"/>
                  <a:gd name="connsiteY9" fmla="*/ 1386480 h 1415199"/>
                  <a:gd name="connsiteX10" fmla="*/ 748728 w 1283057"/>
                  <a:gd name="connsiteY10" fmla="*/ 1386480 h 1415199"/>
                  <a:gd name="connsiteX11" fmla="*/ 1175870 w 1283057"/>
                  <a:gd name="connsiteY11" fmla="*/ 1139868 h 1415199"/>
                  <a:gd name="connsiteX12" fmla="*/ 1283058 w 1283057"/>
                  <a:gd name="connsiteY12" fmla="*/ 954211 h 141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057" h="1415199">
                    <a:moveTo>
                      <a:pt x="1283058" y="954211"/>
                    </a:moveTo>
                    <a:lnTo>
                      <a:pt x="1283058" y="460988"/>
                    </a:lnTo>
                    <a:cubicBezTo>
                      <a:pt x="1283058" y="384402"/>
                      <a:pt x="1242202" y="313624"/>
                      <a:pt x="1175870" y="275309"/>
                    </a:cubicBezTo>
                    <a:lnTo>
                      <a:pt x="748728" y="28720"/>
                    </a:lnTo>
                    <a:cubicBezTo>
                      <a:pt x="682397" y="-9573"/>
                      <a:pt x="600661" y="-9573"/>
                      <a:pt x="534330" y="28720"/>
                    </a:cubicBezTo>
                    <a:lnTo>
                      <a:pt x="107188" y="275331"/>
                    </a:lnTo>
                    <a:cubicBezTo>
                      <a:pt x="40856" y="313624"/>
                      <a:pt x="0" y="384402"/>
                      <a:pt x="0" y="460988"/>
                    </a:cubicBezTo>
                    <a:lnTo>
                      <a:pt x="0" y="954189"/>
                    </a:lnTo>
                    <a:cubicBezTo>
                      <a:pt x="0" y="1030774"/>
                      <a:pt x="40856" y="1101552"/>
                      <a:pt x="107188" y="1139868"/>
                    </a:cubicBezTo>
                    <a:lnTo>
                      <a:pt x="534330" y="1386480"/>
                    </a:lnTo>
                    <a:cubicBezTo>
                      <a:pt x="600661" y="1424772"/>
                      <a:pt x="682397" y="1424772"/>
                      <a:pt x="748728" y="1386480"/>
                    </a:cubicBezTo>
                    <a:lnTo>
                      <a:pt x="1175870" y="1139868"/>
                    </a:lnTo>
                    <a:cubicBezTo>
                      <a:pt x="1242202" y="1101575"/>
                      <a:pt x="1283058" y="1030797"/>
                      <a:pt x="1283058" y="954211"/>
                    </a:cubicBezTo>
                    <a:close/>
                  </a:path>
                </a:pathLst>
              </a:custGeom>
              <a:gradFill flip="none" rotWithShape="1">
                <a:gsLst>
                  <a:gs pos="0">
                    <a:schemeClr val="bg1">
                      <a:lumMod val="95000"/>
                    </a:schemeClr>
                  </a:gs>
                  <a:gs pos="100000">
                    <a:schemeClr val="bg1"/>
                  </a:gs>
                </a:gsLst>
                <a:lin ang="2700000" scaled="1"/>
                <a:tileRect/>
              </a:gradFill>
              <a:ln w="3175"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lumMod val="75000"/>
                      <a:lumOff val="25000"/>
                    </a:srgbClr>
                  </a:solidFill>
                  <a:effectLst/>
                  <a:uLnTx/>
                  <a:uFillTx/>
                  <a:latin typeface="Garamond"/>
                  <a:ea typeface="+mn-ea"/>
                  <a:cs typeface="+mn-cs"/>
                </a:endParaRPr>
              </a:p>
            </p:txBody>
          </p:sp>
        </p:grpSp>
        <p:grpSp>
          <p:nvGrpSpPr>
            <p:cNvPr id="30" name="Group 29">
              <a:extLst>
                <a:ext uri="{FF2B5EF4-FFF2-40B4-BE49-F238E27FC236}">
                  <a16:creationId xmlns:a16="http://schemas.microsoft.com/office/drawing/2014/main" id="{AB51841B-322A-35C8-98D5-40E9F30D9F24}"/>
                </a:ext>
              </a:extLst>
            </p:cNvPr>
            <p:cNvGrpSpPr/>
            <p:nvPr/>
          </p:nvGrpSpPr>
          <p:grpSpPr>
            <a:xfrm>
              <a:off x="902615" y="2984139"/>
              <a:ext cx="859419" cy="1087008"/>
              <a:chOff x="-738879" y="2055659"/>
              <a:chExt cx="806159" cy="1032181"/>
            </a:xfrm>
            <a:solidFill>
              <a:schemeClr val="tx1">
                <a:lumMod val="75000"/>
                <a:lumOff val="25000"/>
              </a:schemeClr>
            </a:solidFill>
          </p:grpSpPr>
          <p:sp>
            <p:nvSpPr>
              <p:cNvPr id="31" name="Freeform: Shape 30">
                <a:extLst>
                  <a:ext uri="{FF2B5EF4-FFF2-40B4-BE49-F238E27FC236}">
                    <a16:creationId xmlns:a16="http://schemas.microsoft.com/office/drawing/2014/main" id="{8A231A54-3F28-4B75-D73C-399DF638B872}"/>
                  </a:ext>
                </a:extLst>
              </p:cNvPr>
              <p:cNvSpPr/>
              <p:nvPr/>
            </p:nvSpPr>
            <p:spPr>
              <a:xfrm>
                <a:off x="-558623" y="2812144"/>
                <a:ext cx="86266" cy="26360"/>
              </a:xfrm>
              <a:custGeom>
                <a:avLst/>
                <a:gdLst>
                  <a:gd name="connsiteX0" fmla="*/ 0 w 86266"/>
                  <a:gd name="connsiteY0" fmla="*/ 0 h 26360"/>
                  <a:gd name="connsiteX1" fmla="*/ 86266 w 86266"/>
                  <a:gd name="connsiteY1" fmla="*/ 0 h 26360"/>
                  <a:gd name="connsiteX2" fmla="*/ 86266 w 86266"/>
                  <a:gd name="connsiteY2" fmla="*/ 26360 h 26360"/>
                  <a:gd name="connsiteX3" fmla="*/ 0 w 86266"/>
                  <a:gd name="connsiteY3" fmla="*/ 26360 h 26360"/>
                </a:gdLst>
                <a:ahLst/>
                <a:cxnLst>
                  <a:cxn ang="0">
                    <a:pos x="connsiteX0" y="connsiteY0"/>
                  </a:cxn>
                  <a:cxn ang="0">
                    <a:pos x="connsiteX1" y="connsiteY1"/>
                  </a:cxn>
                  <a:cxn ang="0">
                    <a:pos x="connsiteX2" y="connsiteY2"/>
                  </a:cxn>
                  <a:cxn ang="0">
                    <a:pos x="connsiteX3" y="connsiteY3"/>
                  </a:cxn>
                </a:cxnLst>
                <a:rect l="l" t="t" r="r" b="b"/>
                <a:pathLst>
                  <a:path w="86266" h="26360">
                    <a:moveTo>
                      <a:pt x="0" y="0"/>
                    </a:moveTo>
                    <a:lnTo>
                      <a:pt x="86266" y="0"/>
                    </a:lnTo>
                    <a:lnTo>
                      <a:pt x="86266"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5779D19-F57B-280A-2B9F-E1AEBA184E95}"/>
                  </a:ext>
                </a:extLst>
              </p:cNvPr>
              <p:cNvSpPr/>
              <p:nvPr/>
            </p:nvSpPr>
            <p:spPr>
              <a:xfrm>
                <a:off x="-558623" y="2764065"/>
                <a:ext cx="86266" cy="26360"/>
              </a:xfrm>
              <a:custGeom>
                <a:avLst/>
                <a:gdLst>
                  <a:gd name="connsiteX0" fmla="*/ 0 w 86266"/>
                  <a:gd name="connsiteY0" fmla="*/ 0 h 26360"/>
                  <a:gd name="connsiteX1" fmla="*/ 86266 w 86266"/>
                  <a:gd name="connsiteY1" fmla="*/ 0 h 26360"/>
                  <a:gd name="connsiteX2" fmla="*/ 86266 w 86266"/>
                  <a:gd name="connsiteY2" fmla="*/ 26360 h 26360"/>
                  <a:gd name="connsiteX3" fmla="*/ 0 w 86266"/>
                  <a:gd name="connsiteY3" fmla="*/ 26360 h 26360"/>
                </a:gdLst>
                <a:ahLst/>
                <a:cxnLst>
                  <a:cxn ang="0">
                    <a:pos x="connsiteX0" y="connsiteY0"/>
                  </a:cxn>
                  <a:cxn ang="0">
                    <a:pos x="connsiteX1" y="connsiteY1"/>
                  </a:cxn>
                  <a:cxn ang="0">
                    <a:pos x="connsiteX2" y="connsiteY2"/>
                  </a:cxn>
                  <a:cxn ang="0">
                    <a:pos x="connsiteX3" y="connsiteY3"/>
                  </a:cxn>
                </a:cxnLst>
                <a:rect l="l" t="t" r="r" b="b"/>
                <a:pathLst>
                  <a:path w="86266" h="26360">
                    <a:moveTo>
                      <a:pt x="0" y="0"/>
                    </a:moveTo>
                    <a:lnTo>
                      <a:pt x="86266" y="0"/>
                    </a:lnTo>
                    <a:lnTo>
                      <a:pt x="86266"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D7D609F0-3D01-EFFD-E139-BA4A5C917711}"/>
                  </a:ext>
                </a:extLst>
              </p:cNvPr>
              <p:cNvSpPr/>
              <p:nvPr/>
            </p:nvSpPr>
            <p:spPr>
              <a:xfrm>
                <a:off x="-622328" y="2296178"/>
                <a:ext cx="140688" cy="229409"/>
              </a:xfrm>
              <a:custGeom>
                <a:avLst/>
                <a:gdLst>
                  <a:gd name="connsiteX0" fmla="*/ 9677 w 140688"/>
                  <a:gd name="connsiteY0" fmla="*/ 90889 h 229409"/>
                  <a:gd name="connsiteX1" fmla="*/ 85334 w 140688"/>
                  <a:gd name="connsiteY1" fmla="*/ 160257 h 229409"/>
                  <a:gd name="connsiteX2" fmla="*/ 140689 w 140688"/>
                  <a:gd name="connsiteY2" fmla="*/ 229410 h 229409"/>
                  <a:gd name="connsiteX3" fmla="*/ 129202 w 140688"/>
                  <a:gd name="connsiteY3" fmla="*/ 137588 h 229409"/>
                  <a:gd name="connsiteX4" fmla="*/ 54853 w 140688"/>
                  <a:gd name="connsiteY4" fmla="*/ 9462 h 229409"/>
                  <a:gd name="connsiteX5" fmla="*/ 42219 w 140688"/>
                  <a:gd name="connsiteY5" fmla="*/ 0 h 229409"/>
                  <a:gd name="connsiteX6" fmla="*/ 0 w 140688"/>
                  <a:gd name="connsiteY6" fmla="*/ 84420 h 229409"/>
                  <a:gd name="connsiteX7" fmla="*/ 9677 w 140688"/>
                  <a:gd name="connsiteY7" fmla="*/ 90889 h 229409"/>
                  <a:gd name="connsiteX8" fmla="*/ 51322 w 140688"/>
                  <a:gd name="connsiteY8" fmla="*/ 40750 h 229409"/>
                  <a:gd name="connsiteX9" fmla="*/ 53079 w 140688"/>
                  <a:gd name="connsiteY9" fmla="*/ 42416 h 229409"/>
                  <a:gd name="connsiteX10" fmla="*/ 102000 w 140688"/>
                  <a:gd name="connsiteY10" fmla="*/ 133772 h 229409"/>
                  <a:gd name="connsiteX11" fmla="*/ 103093 w 140688"/>
                  <a:gd name="connsiteY11" fmla="*/ 140205 h 229409"/>
                  <a:gd name="connsiteX12" fmla="*/ 98864 w 140688"/>
                  <a:gd name="connsiteY12" fmla="*/ 135241 h 229409"/>
                  <a:gd name="connsiteX13" fmla="*/ 35159 w 140688"/>
                  <a:gd name="connsiteY13" fmla="*/ 76464 h 229409"/>
                  <a:gd name="connsiteX14" fmla="*/ 33922 w 140688"/>
                  <a:gd name="connsiteY14" fmla="*/ 75568 h 229409"/>
                  <a:gd name="connsiteX15" fmla="*/ 51322 w 140688"/>
                  <a:gd name="connsiteY15" fmla="*/ 40750 h 2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688" h="229409">
                    <a:moveTo>
                      <a:pt x="9677" y="90889"/>
                    </a:moveTo>
                    <a:cubicBezTo>
                      <a:pt x="38402" y="110046"/>
                      <a:pt x="63848" y="133377"/>
                      <a:pt x="85334" y="160257"/>
                    </a:cubicBezTo>
                    <a:lnTo>
                      <a:pt x="140689" y="229410"/>
                    </a:lnTo>
                    <a:lnTo>
                      <a:pt x="129202" y="137588"/>
                    </a:lnTo>
                    <a:cubicBezTo>
                      <a:pt x="122858" y="86839"/>
                      <a:pt x="95746" y="40140"/>
                      <a:pt x="54853" y="9462"/>
                    </a:cubicBezTo>
                    <a:lnTo>
                      <a:pt x="42219" y="0"/>
                    </a:lnTo>
                    <a:lnTo>
                      <a:pt x="0" y="84420"/>
                    </a:lnTo>
                    <a:lnTo>
                      <a:pt x="9677" y="90889"/>
                    </a:lnTo>
                    <a:close/>
                    <a:moveTo>
                      <a:pt x="51322" y="40750"/>
                    </a:moveTo>
                    <a:lnTo>
                      <a:pt x="53079" y="42416"/>
                    </a:lnTo>
                    <a:cubicBezTo>
                      <a:pt x="78704" y="66680"/>
                      <a:pt x="96086" y="99115"/>
                      <a:pt x="102000" y="133772"/>
                    </a:cubicBezTo>
                    <a:lnTo>
                      <a:pt x="103093" y="140205"/>
                    </a:lnTo>
                    <a:lnTo>
                      <a:pt x="98864" y="135241"/>
                    </a:lnTo>
                    <a:cubicBezTo>
                      <a:pt x="80084" y="113182"/>
                      <a:pt x="58652" y="93416"/>
                      <a:pt x="35159" y="76464"/>
                    </a:cubicBezTo>
                    <a:lnTo>
                      <a:pt x="33922" y="75568"/>
                    </a:lnTo>
                    <a:lnTo>
                      <a:pt x="51322" y="4075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00E2AD65-0CC0-D845-0252-223DD41477CD}"/>
                  </a:ext>
                </a:extLst>
              </p:cNvPr>
              <p:cNvSpPr/>
              <p:nvPr/>
            </p:nvSpPr>
            <p:spPr>
              <a:xfrm>
                <a:off x="-189958" y="2296161"/>
                <a:ext cx="140688" cy="229427"/>
              </a:xfrm>
              <a:custGeom>
                <a:avLst/>
                <a:gdLst>
                  <a:gd name="connsiteX0" fmla="*/ 55354 w 140688"/>
                  <a:gd name="connsiteY0" fmla="*/ 160257 h 229427"/>
                  <a:gd name="connsiteX1" fmla="*/ 131012 w 140688"/>
                  <a:gd name="connsiteY1" fmla="*/ 90889 h 229427"/>
                  <a:gd name="connsiteX2" fmla="*/ 140688 w 140688"/>
                  <a:gd name="connsiteY2" fmla="*/ 84420 h 229427"/>
                  <a:gd name="connsiteX3" fmla="*/ 98469 w 140688"/>
                  <a:gd name="connsiteY3" fmla="*/ 0 h 229427"/>
                  <a:gd name="connsiteX4" fmla="*/ 85836 w 140688"/>
                  <a:gd name="connsiteY4" fmla="*/ 9497 h 229427"/>
                  <a:gd name="connsiteX5" fmla="*/ 11487 w 140688"/>
                  <a:gd name="connsiteY5" fmla="*/ 137606 h 229427"/>
                  <a:gd name="connsiteX6" fmla="*/ 11487 w 140688"/>
                  <a:gd name="connsiteY6" fmla="*/ 137606 h 229427"/>
                  <a:gd name="connsiteX7" fmla="*/ 0 w 140688"/>
                  <a:gd name="connsiteY7" fmla="*/ 229428 h 229427"/>
                  <a:gd name="connsiteX8" fmla="*/ 55354 w 140688"/>
                  <a:gd name="connsiteY8" fmla="*/ 160257 h 229427"/>
                  <a:gd name="connsiteX9" fmla="*/ 38707 w 140688"/>
                  <a:gd name="connsiteY9" fmla="*/ 133789 h 229427"/>
                  <a:gd name="connsiteX10" fmla="*/ 87628 w 140688"/>
                  <a:gd name="connsiteY10" fmla="*/ 42434 h 229427"/>
                  <a:gd name="connsiteX11" fmla="*/ 89384 w 140688"/>
                  <a:gd name="connsiteY11" fmla="*/ 40768 h 229427"/>
                  <a:gd name="connsiteX12" fmla="*/ 106784 w 140688"/>
                  <a:gd name="connsiteY12" fmla="*/ 75586 h 229427"/>
                  <a:gd name="connsiteX13" fmla="*/ 105548 w 140688"/>
                  <a:gd name="connsiteY13" fmla="*/ 76482 h 229427"/>
                  <a:gd name="connsiteX14" fmla="*/ 41843 w 140688"/>
                  <a:gd name="connsiteY14" fmla="*/ 135259 h 229427"/>
                  <a:gd name="connsiteX15" fmla="*/ 37614 w 140688"/>
                  <a:gd name="connsiteY15" fmla="*/ 140241 h 229427"/>
                  <a:gd name="connsiteX16" fmla="*/ 38707 w 140688"/>
                  <a:gd name="connsiteY16" fmla="*/ 133789 h 22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688" h="229427">
                    <a:moveTo>
                      <a:pt x="55354" y="160257"/>
                    </a:moveTo>
                    <a:cubicBezTo>
                      <a:pt x="76876" y="133359"/>
                      <a:pt x="102322" y="110028"/>
                      <a:pt x="131012" y="90889"/>
                    </a:cubicBezTo>
                    <a:lnTo>
                      <a:pt x="140688" y="84420"/>
                    </a:lnTo>
                    <a:lnTo>
                      <a:pt x="98469" y="0"/>
                    </a:lnTo>
                    <a:lnTo>
                      <a:pt x="85836" y="9497"/>
                    </a:lnTo>
                    <a:cubicBezTo>
                      <a:pt x="44925" y="40194"/>
                      <a:pt x="17812" y="86893"/>
                      <a:pt x="11487" y="137606"/>
                    </a:cubicBezTo>
                    <a:lnTo>
                      <a:pt x="11487" y="137606"/>
                    </a:lnTo>
                    <a:lnTo>
                      <a:pt x="0" y="229428"/>
                    </a:lnTo>
                    <a:lnTo>
                      <a:pt x="55354" y="160257"/>
                    </a:lnTo>
                    <a:close/>
                    <a:moveTo>
                      <a:pt x="38707" y="133789"/>
                    </a:moveTo>
                    <a:cubicBezTo>
                      <a:pt x="44638" y="99115"/>
                      <a:pt x="62003" y="66680"/>
                      <a:pt x="87628" y="42434"/>
                    </a:cubicBezTo>
                    <a:lnTo>
                      <a:pt x="89384" y="40768"/>
                    </a:lnTo>
                    <a:lnTo>
                      <a:pt x="106784" y="75586"/>
                    </a:lnTo>
                    <a:lnTo>
                      <a:pt x="105548" y="76482"/>
                    </a:lnTo>
                    <a:cubicBezTo>
                      <a:pt x="81983" y="93470"/>
                      <a:pt x="60551" y="113253"/>
                      <a:pt x="41843" y="135259"/>
                    </a:cubicBezTo>
                    <a:lnTo>
                      <a:pt x="37614" y="140241"/>
                    </a:lnTo>
                    <a:lnTo>
                      <a:pt x="38707" y="133789"/>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D34A0122-3A34-5066-0AAA-8E9BE43D0CAB}"/>
                  </a:ext>
                </a:extLst>
              </p:cNvPr>
              <p:cNvSpPr/>
              <p:nvPr/>
            </p:nvSpPr>
            <p:spPr>
              <a:xfrm>
                <a:off x="-274110" y="2264227"/>
                <a:ext cx="97053" cy="274800"/>
              </a:xfrm>
              <a:custGeom>
                <a:avLst/>
                <a:gdLst>
                  <a:gd name="connsiteX0" fmla="*/ 76786 w 97053"/>
                  <a:gd name="connsiteY0" fmla="*/ 0 h 274800"/>
                  <a:gd name="connsiteX1" fmla="*/ 0 w 97053"/>
                  <a:gd name="connsiteY1" fmla="*/ 213855 h 274800"/>
                  <a:gd name="connsiteX2" fmla="*/ 0 w 97053"/>
                  <a:gd name="connsiteY2" fmla="*/ 274801 h 274800"/>
                  <a:gd name="connsiteX3" fmla="*/ 26360 w 97053"/>
                  <a:gd name="connsiteY3" fmla="*/ 274801 h 274800"/>
                  <a:gd name="connsiteX4" fmla="*/ 26360 w 97053"/>
                  <a:gd name="connsiteY4" fmla="*/ 213855 h 274800"/>
                  <a:gd name="connsiteX5" fmla="*/ 97054 w 97053"/>
                  <a:gd name="connsiteY5" fmla="*/ 16880 h 274800"/>
                  <a:gd name="connsiteX6" fmla="*/ 76786 w 97053"/>
                  <a:gd name="connsiteY6" fmla="*/ 0 h 2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53" h="274800">
                    <a:moveTo>
                      <a:pt x="76786" y="0"/>
                    </a:moveTo>
                    <a:cubicBezTo>
                      <a:pt x="27256" y="60085"/>
                      <a:pt x="0" y="135976"/>
                      <a:pt x="0" y="213855"/>
                    </a:cubicBezTo>
                    <a:lnTo>
                      <a:pt x="0" y="274801"/>
                    </a:lnTo>
                    <a:lnTo>
                      <a:pt x="26360" y="274801"/>
                    </a:lnTo>
                    <a:lnTo>
                      <a:pt x="26360" y="213855"/>
                    </a:lnTo>
                    <a:cubicBezTo>
                      <a:pt x="26360" y="142122"/>
                      <a:pt x="51448" y="72235"/>
                      <a:pt x="97054" y="16880"/>
                    </a:cubicBezTo>
                    <a:lnTo>
                      <a:pt x="76786" y="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D5F5892F-DB37-D799-E8CF-B345C8E54373}"/>
                  </a:ext>
                </a:extLst>
              </p:cNvPr>
              <p:cNvSpPr/>
              <p:nvPr/>
            </p:nvSpPr>
            <p:spPr>
              <a:xfrm>
                <a:off x="-494524" y="2264227"/>
                <a:ext cx="97035" cy="274800"/>
              </a:xfrm>
              <a:custGeom>
                <a:avLst/>
                <a:gdLst>
                  <a:gd name="connsiteX0" fmla="*/ 70676 w 97035"/>
                  <a:gd name="connsiteY0" fmla="*/ 274801 h 274800"/>
                  <a:gd name="connsiteX1" fmla="*/ 97036 w 97035"/>
                  <a:gd name="connsiteY1" fmla="*/ 274801 h 274800"/>
                  <a:gd name="connsiteX2" fmla="*/ 97036 w 97035"/>
                  <a:gd name="connsiteY2" fmla="*/ 213855 h 274800"/>
                  <a:gd name="connsiteX3" fmla="*/ 20267 w 97035"/>
                  <a:gd name="connsiteY3" fmla="*/ 0 h 274800"/>
                  <a:gd name="connsiteX4" fmla="*/ 0 w 97035"/>
                  <a:gd name="connsiteY4" fmla="*/ 16880 h 274800"/>
                  <a:gd name="connsiteX5" fmla="*/ 70676 w 97035"/>
                  <a:gd name="connsiteY5" fmla="*/ 213855 h 274800"/>
                  <a:gd name="connsiteX6" fmla="*/ 70676 w 97035"/>
                  <a:gd name="connsiteY6" fmla="*/ 274801 h 2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35" h="274800">
                    <a:moveTo>
                      <a:pt x="70676" y="274801"/>
                    </a:moveTo>
                    <a:lnTo>
                      <a:pt x="97036" y="274801"/>
                    </a:lnTo>
                    <a:lnTo>
                      <a:pt x="97036" y="213855"/>
                    </a:lnTo>
                    <a:cubicBezTo>
                      <a:pt x="97036" y="135976"/>
                      <a:pt x="69780" y="60103"/>
                      <a:pt x="20267" y="0"/>
                    </a:cubicBezTo>
                    <a:lnTo>
                      <a:pt x="0" y="16880"/>
                    </a:lnTo>
                    <a:cubicBezTo>
                      <a:pt x="45588" y="72253"/>
                      <a:pt x="70676" y="142122"/>
                      <a:pt x="70676" y="213855"/>
                    </a:cubicBezTo>
                    <a:lnTo>
                      <a:pt x="70676" y="274801"/>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5BD9D4-160A-69FD-4F40-5FE6EDD8FE7D}"/>
                  </a:ext>
                </a:extLst>
              </p:cNvPr>
              <p:cNvSpPr/>
              <p:nvPr/>
            </p:nvSpPr>
            <p:spPr>
              <a:xfrm>
                <a:off x="-348979" y="2288043"/>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529D4F0D-3CF5-F251-1E08-9FD408FE088C}"/>
                  </a:ext>
                </a:extLst>
              </p:cNvPr>
              <p:cNvSpPr/>
              <p:nvPr/>
            </p:nvSpPr>
            <p:spPr>
              <a:xfrm>
                <a:off x="-348979" y="2347949"/>
                <a:ext cx="26360" cy="191079"/>
              </a:xfrm>
              <a:custGeom>
                <a:avLst/>
                <a:gdLst>
                  <a:gd name="connsiteX0" fmla="*/ 0 w 26360"/>
                  <a:gd name="connsiteY0" fmla="*/ 0 h 191079"/>
                  <a:gd name="connsiteX1" fmla="*/ 26360 w 26360"/>
                  <a:gd name="connsiteY1" fmla="*/ 0 h 191079"/>
                  <a:gd name="connsiteX2" fmla="*/ 26360 w 26360"/>
                  <a:gd name="connsiteY2" fmla="*/ 191079 h 191079"/>
                  <a:gd name="connsiteX3" fmla="*/ 0 w 26360"/>
                  <a:gd name="connsiteY3" fmla="*/ 191079 h 191079"/>
                </a:gdLst>
                <a:ahLst/>
                <a:cxnLst>
                  <a:cxn ang="0">
                    <a:pos x="connsiteX0" y="connsiteY0"/>
                  </a:cxn>
                  <a:cxn ang="0">
                    <a:pos x="connsiteX1" y="connsiteY1"/>
                  </a:cxn>
                  <a:cxn ang="0">
                    <a:pos x="connsiteX2" y="connsiteY2"/>
                  </a:cxn>
                  <a:cxn ang="0">
                    <a:pos x="connsiteX3" y="connsiteY3"/>
                  </a:cxn>
                </a:cxnLst>
                <a:rect l="l" t="t" r="r" b="b"/>
                <a:pathLst>
                  <a:path w="26360" h="191079">
                    <a:moveTo>
                      <a:pt x="0" y="0"/>
                    </a:moveTo>
                    <a:lnTo>
                      <a:pt x="26360" y="0"/>
                    </a:lnTo>
                    <a:lnTo>
                      <a:pt x="26360" y="191079"/>
                    </a:lnTo>
                    <a:lnTo>
                      <a:pt x="0" y="191079"/>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EBCD2C2E-0A87-33F4-E5C9-83056E4650E5}"/>
                  </a:ext>
                </a:extLst>
              </p:cNvPr>
              <p:cNvSpPr/>
              <p:nvPr/>
            </p:nvSpPr>
            <p:spPr>
              <a:xfrm>
                <a:off x="-444545" y="2055659"/>
                <a:ext cx="217492" cy="217295"/>
              </a:xfrm>
              <a:custGeom>
                <a:avLst/>
                <a:gdLst>
                  <a:gd name="connsiteX0" fmla="*/ 35947 w 217492"/>
                  <a:gd name="connsiteY0" fmla="*/ 145169 h 217295"/>
                  <a:gd name="connsiteX1" fmla="*/ 41234 w 217492"/>
                  <a:gd name="connsiteY1" fmla="*/ 217296 h 217295"/>
                  <a:gd name="connsiteX2" fmla="*/ 108755 w 217492"/>
                  <a:gd name="connsiteY2" fmla="*/ 200093 h 217295"/>
                  <a:gd name="connsiteX3" fmla="*/ 109203 w 217492"/>
                  <a:gd name="connsiteY3" fmla="*/ 200200 h 217295"/>
                  <a:gd name="connsiteX4" fmla="*/ 176277 w 217492"/>
                  <a:gd name="connsiteY4" fmla="*/ 217278 h 217295"/>
                  <a:gd name="connsiteX5" fmla="*/ 181564 w 217492"/>
                  <a:gd name="connsiteY5" fmla="*/ 144738 h 217295"/>
                  <a:gd name="connsiteX6" fmla="*/ 217493 w 217492"/>
                  <a:gd name="connsiteY6" fmla="*/ 83381 h 217295"/>
                  <a:gd name="connsiteX7" fmla="*/ 153967 w 217492"/>
                  <a:gd name="connsiteY7" fmla="*/ 55910 h 217295"/>
                  <a:gd name="connsiteX8" fmla="*/ 108755 w 217492"/>
                  <a:gd name="connsiteY8" fmla="*/ 0 h 217295"/>
                  <a:gd name="connsiteX9" fmla="*/ 63526 w 217492"/>
                  <a:gd name="connsiteY9" fmla="*/ 55910 h 217295"/>
                  <a:gd name="connsiteX10" fmla="*/ 0 w 217492"/>
                  <a:gd name="connsiteY10" fmla="*/ 83399 h 217295"/>
                  <a:gd name="connsiteX11" fmla="*/ 35929 w 217492"/>
                  <a:gd name="connsiteY11" fmla="*/ 144756 h 217295"/>
                  <a:gd name="connsiteX12" fmla="*/ 35947 w 217492"/>
                  <a:gd name="connsiteY12" fmla="*/ 145169 h 217295"/>
                  <a:gd name="connsiteX13" fmla="*/ 79940 w 217492"/>
                  <a:gd name="connsiteY13" fmla="*/ 77521 h 217295"/>
                  <a:gd name="connsiteX14" fmla="*/ 108755 w 217492"/>
                  <a:gd name="connsiteY14" fmla="*/ 41914 h 217295"/>
                  <a:gd name="connsiteX15" fmla="*/ 137553 w 217492"/>
                  <a:gd name="connsiteY15" fmla="*/ 77521 h 217295"/>
                  <a:gd name="connsiteX16" fmla="*/ 179700 w 217492"/>
                  <a:gd name="connsiteY16" fmla="*/ 95781 h 217295"/>
                  <a:gd name="connsiteX17" fmla="*/ 155723 w 217492"/>
                  <a:gd name="connsiteY17" fmla="*/ 136746 h 217295"/>
                  <a:gd name="connsiteX18" fmla="*/ 152265 w 217492"/>
                  <a:gd name="connsiteY18" fmla="*/ 184001 h 217295"/>
                  <a:gd name="connsiteX19" fmla="*/ 108737 w 217492"/>
                  <a:gd name="connsiteY19" fmla="*/ 172908 h 217295"/>
                  <a:gd name="connsiteX20" fmla="*/ 65210 w 217492"/>
                  <a:gd name="connsiteY20" fmla="*/ 183983 h 217295"/>
                  <a:gd name="connsiteX21" fmla="*/ 61752 w 217492"/>
                  <a:gd name="connsiteY21" fmla="*/ 136728 h 217295"/>
                  <a:gd name="connsiteX22" fmla="*/ 37775 w 217492"/>
                  <a:gd name="connsiteY22" fmla="*/ 95764 h 217295"/>
                  <a:gd name="connsiteX23" fmla="*/ 79940 w 217492"/>
                  <a:gd name="connsiteY23" fmla="*/ 77521 h 21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492" h="217295">
                    <a:moveTo>
                      <a:pt x="35947" y="145169"/>
                    </a:moveTo>
                    <a:lnTo>
                      <a:pt x="41234" y="217296"/>
                    </a:lnTo>
                    <a:lnTo>
                      <a:pt x="108755" y="200093"/>
                    </a:lnTo>
                    <a:lnTo>
                      <a:pt x="109203" y="200200"/>
                    </a:lnTo>
                    <a:lnTo>
                      <a:pt x="176277" y="217278"/>
                    </a:lnTo>
                    <a:lnTo>
                      <a:pt x="181564" y="144738"/>
                    </a:lnTo>
                    <a:lnTo>
                      <a:pt x="217493" y="83381"/>
                    </a:lnTo>
                    <a:lnTo>
                      <a:pt x="153967" y="55910"/>
                    </a:lnTo>
                    <a:lnTo>
                      <a:pt x="108755" y="0"/>
                    </a:lnTo>
                    <a:lnTo>
                      <a:pt x="63526" y="55910"/>
                    </a:lnTo>
                    <a:lnTo>
                      <a:pt x="0" y="83399"/>
                    </a:lnTo>
                    <a:lnTo>
                      <a:pt x="35929" y="144756"/>
                    </a:lnTo>
                    <a:lnTo>
                      <a:pt x="35947" y="145169"/>
                    </a:lnTo>
                    <a:close/>
                    <a:moveTo>
                      <a:pt x="79940" y="77521"/>
                    </a:moveTo>
                    <a:lnTo>
                      <a:pt x="108755" y="41914"/>
                    </a:lnTo>
                    <a:lnTo>
                      <a:pt x="137553" y="77521"/>
                    </a:lnTo>
                    <a:lnTo>
                      <a:pt x="179700" y="95781"/>
                    </a:lnTo>
                    <a:lnTo>
                      <a:pt x="155723" y="136746"/>
                    </a:lnTo>
                    <a:lnTo>
                      <a:pt x="152265" y="184001"/>
                    </a:lnTo>
                    <a:lnTo>
                      <a:pt x="108737" y="172908"/>
                    </a:lnTo>
                    <a:lnTo>
                      <a:pt x="65210" y="183983"/>
                    </a:lnTo>
                    <a:lnTo>
                      <a:pt x="61752" y="136728"/>
                    </a:lnTo>
                    <a:lnTo>
                      <a:pt x="37775" y="95764"/>
                    </a:lnTo>
                    <a:lnTo>
                      <a:pt x="79940" y="77521"/>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FC55CAEF-18DC-1908-4C87-20A9D3793416}"/>
                  </a:ext>
                </a:extLst>
              </p:cNvPr>
              <p:cNvSpPr/>
              <p:nvPr/>
            </p:nvSpPr>
            <p:spPr>
              <a:xfrm>
                <a:off x="-169297" y="2213174"/>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6150F27C-11A6-7EFB-A07A-94616E650E1C}"/>
                  </a:ext>
                </a:extLst>
              </p:cNvPr>
              <p:cNvSpPr/>
              <p:nvPr/>
            </p:nvSpPr>
            <p:spPr>
              <a:xfrm>
                <a:off x="-124372" y="2153286"/>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8B423282-040A-9FC9-A973-B23E6C38E11F}"/>
                  </a:ext>
                </a:extLst>
              </p:cNvPr>
              <p:cNvSpPr/>
              <p:nvPr/>
            </p:nvSpPr>
            <p:spPr>
              <a:xfrm>
                <a:off x="-528679" y="2213174"/>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2D8FEAE6-C861-AE22-C6B3-17A69DCEA6F7}"/>
                  </a:ext>
                </a:extLst>
              </p:cNvPr>
              <p:cNvSpPr/>
              <p:nvPr/>
            </p:nvSpPr>
            <p:spPr>
              <a:xfrm>
                <a:off x="-573586" y="2153286"/>
                <a:ext cx="26360" cy="26360"/>
              </a:xfrm>
              <a:custGeom>
                <a:avLst/>
                <a:gdLst>
                  <a:gd name="connsiteX0" fmla="*/ 0 w 26360"/>
                  <a:gd name="connsiteY0" fmla="*/ 0 h 26360"/>
                  <a:gd name="connsiteX1" fmla="*/ 26360 w 26360"/>
                  <a:gd name="connsiteY1" fmla="*/ 0 h 26360"/>
                  <a:gd name="connsiteX2" fmla="*/ 26360 w 26360"/>
                  <a:gd name="connsiteY2" fmla="*/ 26360 h 26360"/>
                  <a:gd name="connsiteX3" fmla="*/ 0 w 26360"/>
                  <a:gd name="connsiteY3" fmla="*/ 26360 h 26360"/>
                </a:gdLst>
                <a:ahLst/>
                <a:cxnLst>
                  <a:cxn ang="0">
                    <a:pos x="connsiteX0" y="connsiteY0"/>
                  </a:cxn>
                  <a:cxn ang="0">
                    <a:pos x="connsiteX1" y="connsiteY1"/>
                  </a:cxn>
                  <a:cxn ang="0">
                    <a:pos x="connsiteX2" y="connsiteY2"/>
                  </a:cxn>
                  <a:cxn ang="0">
                    <a:pos x="connsiteX3" y="connsiteY3"/>
                  </a:cxn>
                </a:cxnLst>
                <a:rect l="l" t="t" r="r" b="b"/>
                <a:pathLst>
                  <a:path w="26360" h="26360">
                    <a:moveTo>
                      <a:pt x="0" y="0"/>
                    </a:moveTo>
                    <a:lnTo>
                      <a:pt x="26360" y="0"/>
                    </a:lnTo>
                    <a:lnTo>
                      <a:pt x="26360" y="26360"/>
                    </a:lnTo>
                    <a:lnTo>
                      <a:pt x="0" y="2636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D1D1A2AB-8FBC-C875-7FE7-FEA231385389}"/>
                  </a:ext>
                </a:extLst>
              </p:cNvPr>
              <p:cNvSpPr/>
              <p:nvPr/>
            </p:nvSpPr>
            <p:spPr>
              <a:xfrm>
                <a:off x="-738879" y="2226076"/>
                <a:ext cx="117339" cy="117231"/>
              </a:xfrm>
              <a:custGeom>
                <a:avLst/>
                <a:gdLst>
                  <a:gd name="connsiteX0" fmla="*/ 58670 w 117339"/>
                  <a:gd name="connsiteY0" fmla="*/ 0 h 117231"/>
                  <a:gd name="connsiteX1" fmla="*/ 34191 w 117339"/>
                  <a:gd name="connsiteY1" fmla="*/ 30267 h 117231"/>
                  <a:gd name="connsiteX2" fmla="*/ 0 w 117339"/>
                  <a:gd name="connsiteY2" fmla="*/ 45068 h 117231"/>
                  <a:gd name="connsiteX3" fmla="*/ 19318 w 117339"/>
                  <a:gd name="connsiteY3" fmla="*/ 78059 h 117231"/>
                  <a:gd name="connsiteX4" fmla="*/ 22167 w 117339"/>
                  <a:gd name="connsiteY4" fmla="*/ 117214 h 117231"/>
                  <a:gd name="connsiteX5" fmla="*/ 58670 w 117339"/>
                  <a:gd name="connsiteY5" fmla="*/ 107931 h 117231"/>
                  <a:gd name="connsiteX6" fmla="*/ 95190 w 117339"/>
                  <a:gd name="connsiteY6" fmla="*/ 117232 h 117231"/>
                  <a:gd name="connsiteX7" fmla="*/ 98021 w 117339"/>
                  <a:gd name="connsiteY7" fmla="*/ 78095 h 117231"/>
                  <a:gd name="connsiteX8" fmla="*/ 98649 w 117339"/>
                  <a:gd name="connsiteY8" fmla="*/ 77019 h 117231"/>
                  <a:gd name="connsiteX9" fmla="*/ 117339 w 117339"/>
                  <a:gd name="connsiteY9" fmla="*/ 45104 h 117231"/>
                  <a:gd name="connsiteX10" fmla="*/ 83166 w 117339"/>
                  <a:gd name="connsiteY10" fmla="*/ 30285 h 117231"/>
                  <a:gd name="connsiteX11" fmla="*/ 58670 w 117339"/>
                  <a:gd name="connsiteY11" fmla="*/ 0 h 117231"/>
                  <a:gd name="connsiteX12" fmla="*/ 79224 w 117339"/>
                  <a:gd name="connsiteY12" fmla="*/ 72217 h 117231"/>
                  <a:gd name="connsiteX13" fmla="*/ 77700 w 117339"/>
                  <a:gd name="connsiteY13" fmla="*/ 92968 h 117231"/>
                  <a:gd name="connsiteX14" fmla="*/ 58670 w 117339"/>
                  <a:gd name="connsiteY14" fmla="*/ 88130 h 117231"/>
                  <a:gd name="connsiteX15" fmla="*/ 39657 w 117339"/>
                  <a:gd name="connsiteY15" fmla="*/ 92968 h 117231"/>
                  <a:gd name="connsiteX16" fmla="*/ 38115 w 117339"/>
                  <a:gd name="connsiteY16" fmla="*/ 72235 h 117231"/>
                  <a:gd name="connsiteX17" fmla="*/ 27489 w 117339"/>
                  <a:gd name="connsiteY17" fmla="*/ 54064 h 117231"/>
                  <a:gd name="connsiteX18" fmla="*/ 46108 w 117339"/>
                  <a:gd name="connsiteY18" fmla="*/ 46000 h 117231"/>
                  <a:gd name="connsiteX19" fmla="*/ 58652 w 117339"/>
                  <a:gd name="connsiteY19" fmla="*/ 30517 h 117231"/>
                  <a:gd name="connsiteX20" fmla="*/ 71178 w 117339"/>
                  <a:gd name="connsiteY20" fmla="*/ 46018 h 117231"/>
                  <a:gd name="connsiteX21" fmla="*/ 89796 w 117339"/>
                  <a:gd name="connsiteY21" fmla="*/ 54082 h 117231"/>
                  <a:gd name="connsiteX22" fmla="*/ 79224 w 117339"/>
                  <a:gd name="connsiteY22" fmla="*/ 72217 h 11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339" h="117231">
                    <a:moveTo>
                      <a:pt x="58670" y="0"/>
                    </a:moveTo>
                    <a:lnTo>
                      <a:pt x="34191" y="30267"/>
                    </a:lnTo>
                    <a:lnTo>
                      <a:pt x="0" y="45068"/>
                    </a:lnTo>
                    <a:lnTo>
                      <a:pt x="19318" y="78059"/>
                    </a:lnTo>
                    <a:lnTo>
                      <a:pt x="22167" y="117214"/>
                    </a:lnTo>
                    <a:lnTo>
                      <a:pt x="58670" y="107931"/>
                    </a:lnTo>
                    <a:lnTo>
                      <a:pt x="95190" y="117232"/>
                    </a:lnTo>
                    <a:lnTo>
                      <a:pt x="98021" y="78095"/>
                    </a:lnTo>
                    <a:lnTo>
                      <a:pt x="98649" y="77019"/>
                    </a:lnTo>
                    <a:lnTo>
                      <a:pt x="117339" y="45104"/>
                    </a:lnTo>
                    <a:lnTo>
                      <a:pt x="83166" y="30285"/>
                    </a:lnTo>
                    <a:lnTo>
                      <a:pt x="58670" y="0"/>
                    </a:lnTo>
                    <a:close/>
                    <a:moveTo>
                      <a:pt x="79224" y="72217"/>
                    </a:moveTo>
                    <a:lnTo>
                      <a:pt x="77700" y="92968"/>
                    </a:lnTo>
                    <a:lnTo>
                      <a:pt x="58670" y="88130"/>
                    </a:lnTo>
                    <a:lnTo>
                      <a:pt x="39657" y="92968"/>
                    </a:lnTo>
                    <a:lnTo>
                      <a:pt x="38115" y="72235"/>
                    </a:lnTo>
                    <a:lnTo>
                      <a:pt x="27489" y="54064"/>
                    </a:lnTo>
                    <a:lnTo>
                      <a:pt x="46108" y="46000"/>
                    </a:lnTo>
                    <a:lnTo>
                      <a:pt x="58652" y="30517"/>
                    </a:lnTo>
                    <a:lnTo>
                      <a:pt x="71178" y="46018"/>
                    </a:lnTo>
                    <a:lnTo>
                      <a:pt x="89796" y="54082"/>
                    </a:lnTo>
                    <a:lnTo>
                      <a:pt x="79224" y="72217"/>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19CC62B-D5FD-2A6F-67E2-74CE7DE567DE}"/>
                  </a:ext>
                </a:extLst>
              </p:cNvPr>
              <p:cNvSpPr/>
              <p:nvPr/>
            </p:nvSpPr>
            <p:spPr>
              <a:xfrm>
                <a:off x="-50058" y="2226076"/>
                <a:ext cx="117338" cy="117249"/>
              </a:xfrm>
              <a:custGeom>
                <a:avLst/>
                <a:gdLst>
                  <a:gd name="connsiteX0" fmla="*/ 83148 w 117338"/>
                  <a:gd name="connsiteY0" fmla="*/ 30285 h 117249"/>
                  <a:gd name="connsiteX1" fmla="*/ 58669 w 117338"/>
                  <a:gd name="connsiteY1" fmla="*/ 0 h 117249"/>
                  <a:gd name="connsiteX2" fmla="*/ 34191 w 117338"/>
                  <a:gd name="connsiteY2" fmla="*/ 30267 h 117249"/>
                  <a:gd name="connsiteX3" fmla="*/ 0 w 117338"/>
                  <a:gd name="connsiteY3" fmla="*/ 45086 h 117249"/>
                  <a:gd name="connsiteX4" fmla="*/ 19318 w 117338"/>
                  <a:gd name="connsiteY4" fmla="*/ 78077 h 117249"/>
                  <a:gd name="connsiteX5" fmla="*/ 22167 w 117338"/>
                  <a:gd name="connsiteY5" fmla="*/ 117232 h 117249"/>
                  <a:gd name="connsiteX6" fmla="*/ 58669 w 117338"/>
                  <a:gd name="connsiteY6" fmla="*/ 107949 h 117249"/>
                  <a:gd name="connsiteX7" fmla="*/ 95190 w 117338"/>
                  <a:gd name="connsiteY7" fmla="*/ 117249 h 117249"/>
                  <a:gd name="connsiteX8" fmla="*/ 98021 w 117338"/>
                  <a:gd name="connsiteY8" fmla="*/ 78113 h 117249"/>
                  <a:gd name="connsiteX9" fmla="*/ 98649 w 117338"/>
                  <a:gd name="connsiteY9" fmla="*/ 77037 h 117249"/>
                  <a:gd name="connsiteX10" fmla="*/ 117339 w 117338"/>
                  <a:gd name="connsiteY10" fmla="*/ 45122 h 117249"/>
                  <a:gd name="connsiteX11" fmla="*/ 83148 w 117338"/>
                  <a:gd name="connsiteY11" fmla="*/ 30285 h 117249"/>
                  <a:gd name="connsiteX12" fmla="*/ 79206 w 117338"/>
                  <a:gd name="connsiteY12" fmla="*/ 72217 h 117249"/>
                  <a:gd name="connsiteX13" fmla="*/ 77682 w 117338"/>
                  <a:gd name="connsiteY13" fmla="*/ 92968 h 117249"/>
                  <a:gd name="connsiteX14" fmla="*/ 58652 w 117338"/>
                  <a:gd name="connsiteY14" fmla="*/ 88130 h 117249"/>
                  <a:gd name="connsiteX15" fmla="*/ 39639 w 117338"/>
                  <a:gd name="connsiteY15" fmla="*/ 92968 h 117249"/>
                  <a:gd name="connsiteX16" fmla="*/ 38115 w 117338"/>
                  <a:gd name="connsiteY16" fmla="*/ 72217 h 117249"/>
                  <a:gd name="connsiteX17" fmla="*/ 27489 w 117338"/>
                  <a:gd name="connsiteY17" fmla="*/ 54046 h 117249"/>
                  <a:gd name="connsiteX18" fmla="*/ 46126 w 117338"/>
                  <a:gd name="connsiteY18" fmla="*/ 45982 h 117249"/>
                  <a:gd name="connsiteX19" fmla="*/ 58652 w 117338"/>
                  <a:gd name="connsiteY19" fmla="*/ 30500 h 117249"/>
                  <a:gd name="connsiteX20" fmla="*/ 71177 w 117338"/>
                  <a:gd name="connsiteY20" fmla="*/ 46000 h 117249"/>
                  <a:gd name="connsiteX21" fmla="*/ 89796 w 117338"/>
                  <a:gd name="connsiteY21" fmla="*/ 54064 h 117249"/>
                  <a:gd name="connsiteX22" fmla="*/ 79206 w 117338"/>
                  <a:gd name="connsiteY22" fmla="*/ 72217 h 11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338" h="117249">
                    <a:moveTo>
                      <a:pt x="83148" y="30285"/>
                    </a:moveTo>
                    <a:lnTo>
                      <a:pt x="58669" y="0"/>
                    </a:lnTo>
                    <a:lnTo>
                      <a:pt x="34191" y="30267"/>
                    </a:lnTo>
                    <a:lnTo>
                      <a:pt x="0" y="45086"/>
                    </a:lnTo>
                    <a:lnTo>
                      <a:pt x="19318" y="78077"/>
                    </a:lnTo>
                    <a:lnTo>
                      <a:pt x="22167" y="117232"/>
                    </a:lnTo>
                    <a:lnTo>
                      <a:pt x="58669" y="107949"/>
                    </a:lnTo>
                    <a:lnTo>
                      <a:pt x="95190" y="117249"/>
                    </a:lnTo>
                    <a:lnTo>
                      <a:pt x="98021" y="78113"/>
                    </a:lnTo>
                    <a:lnTo>
                      <a:pt x="98649" y="77037"/>
                    </a:lnTo>
                    <a:lnTo>
                      <a:pt x="117339" y="45122"/>
                    </a:lnTo>
                    <a:lnTo>
                      <a:pt x="83148" y="30285"/>
                    </a:lnTo>
                    <a:close/>
                    <a:moveTo>
                      <a:pt x="79206" y="72217"/>
                    </a:moveTo>
                    <a:lnTo>
                      <a:pt x="77682" y="92968"/>
                    </a:lnTo>
                    <a:lnTo>
                      <a:pt x="58652" y="88130"/>
                    </a:lnTo>
                    <a:lnTo>
                      <a:pt x="39639" y="92968"/>
                    </a:lnTo>
                    <a:lnTo>
                      <a:pt x="38115" y="72217"/>
                    </a:lnTo>
                    <a:lnTo>
                      <a:pt x="27489" y="54046"/>
                    </a:lnTo>
                    <a:lnTo>
                      <a:pt x="46126" y="45982"/>
                    </a:lnTo>
                    <a:lnTo>
                      <a:pt x="58652" y="30500"/>
                    </a:lnTo>
                    <a:lnTo>
                      <a:pt x="71177" y="46000"/>
                    </a:lnTo>
                    <a:lnTo>
                      <a:pt x="89796" y="54064"/>
                    </a:lnTo>
                    <a:lnTo>
                      <a:pt x="79206" y="72217"/>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306DF0E7-FC4B-A07F-4593-101808B238D4}"/>
                  </a:ext>
                </a:extLst>
              </p:cNvPr>
              <p:cNvSpPr/>
              <p:nvPr/>
            </p:nvSpPr>
            <p:spPr>
              <a:xfrm>
                <a:off x="-424158" y="2885219"/>
                <a:ext cx="176685" cy="124384"/>
              </a:xfrm>
              <a:custGeom>
                <a:avLst/>
                <a:gdLst>
                  <a:gd name="connsiteX0" fmla="*/ 152162 w 176685"/>
                  <a:gd name="connsiteY0" fmla="*/ 4178 h 124384"/>
                  <a:gd name="connsiteX1" fmla="*/ 67473 w 176685"/>
                  <a:gd name="connsiteY1" fmla="*/ 88867 h 124384"/>
                  <a:gd name="connsiteX2" fmla="*/ 24430 w 176685"/>
                  <a:gd name="connsiteY2" fmla="*/ 45411 h 124384"/>
                  <a:gd name="connsiteX3" fmla="*/ 4252 w 176685"/>
                  <a:gd name="connsiteY3" fmla="*/ 45411 h 124384"/>
                  <a:gd name="connsiteX4" fmla="*/ 4055 w 176685"/>
                  <a:gd name="connsiteY4" fmla="*/ 65589 h 124384"/>
                  <a:gd name="connsiteX5" fmla="*/ 57241 w 176685"/>
                  <a:gd name="connsiteY5" fmla="*/ 119707 h 124384"/>
                  <a:gd name="connsiteX6" fmla="*/ 67384 w 176685"/>
                  <a:gd name="connsiteY6" fmla="*/ 124384 h 124384"/>
                  <a:gd name="connsiteX7" fmla="*/ 67402 w 176685"/>
                  <a:gd name="connsiteY7" fmla="*/ 124384 h 124384"/>
                  <a:gd name="connsiteX8" fmla="*/ 77544 w 176685"/>
                  <a:gd name="connsiteY8" fmla="*/ 119761 h 124384"/>
                  <a:gd name="connsiteX9" fmla="*/ 172412 w 176685"/>
                  <a:gd name="connsiteY9" fmla="*/ 24678 h 124384"/>
                  <a:gd name="connsiteX10" fmla="*/ 172519 w 176685"/>
                  <a:gd name="connsiteY10" fmla="*/ 4303 h 124384"/>
                  <a:gd name="connsiteX11" fmla="*/ 152162 w 176685"/>
                  <a:gd name="connsiteY11" fmla="*/ 4178 h 1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685" h="124384">
                    <a:moveTo>
                      <a:pt x="152162" y="4178"/>
                    </a:moveTo>
                    <a:lnTo>
                      <a:pt x="67473" y="88867"/>
                    </a:lnTo>
                    <a:lnTo>
                      <a:pt x="24430" y="45411"/>
                    </a:lnTo>
                    <a:cubicBezTo>
                      <a:pt x="18839" y="39874"/>
                      <a:pt x="9843" y="39874"/>
                      <a:pt x="4252" y="45411"/>
                    </a:cubicBezTo>
                    <a:cubicBezTo>
                      <a:pt x="-1339" y="50948"/>
                      <a:pt x="-1428" y="59944"/>
                      <a:pt x="4055" y="65589"/>
                    </a:cubicBezTo>
                    <a:lnTo>
                      <a:pt x="57241" y="119707"/>
                    </a:lnTo>
                    <a:cubicBezTo>
                      <a:pt x="59875" y="122538"/>
                      <a:pt x="63531" y="124223"/>
                      <a:pt x="67384" y="124384"/>
                    </a:cubicBezTo>
                    <a:lnTo>
                      <a:pt x="67402" y="124384"/>
                    </a:lnTo>
                    <a:cubicBezTo>
                      <a:pt x="71254" y="124223"/>
                      <a:pt x="74910" y="122574"/>
                      <a:pt x="77544" y="119761"/>
                    </a:cubicBezTo>
                    <a:lnTo>
                      <a:pt x="172412" y="24678"/>
                    </a:lnTo>
                    <a:cubicBezTo>
                      <a:pt x="178074" y="19087"/>
                      <a:pt x="178110" y="9966"/>
                      <a:pt x="172519" y="4303"/>
                    </a:cubicBezTo>
                    <a:cubicBezTo>
                      <a:pt x="166946" y="-1395"/>
                      <a:pt x="157807" y="-1431"/>
                      <a:pt x="152162" y="4178"/>
                    </a:cubicBez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EEA33C26-B33F-0E7C-DDEA-70CFDC616D79}"/>
                  </a:ext>
                </a:extLst>
              </p:cNvPr>
              <p:cNvSpPr/>
              <p:nvPr/>
            </p:nvSpPr>
            <p:spPr>
              <a:xfrm>
                <a:off x="-671590" y="2572556"/>
                <a:ext cx="671581" cy="515284"/>
              </a:xfrm>
              <a:custGeom>
                <a:avLst/>
                <a:gdLst>
                  <a:gd name="connsiteX0" fmla="*/ 613467 w 671581"/>
                  <a:gd name="connsiteY0" fmla="*/ 0 h 515284"/>
                  <a:gd name="connsiteX1" fmla="*/ 58114 w 671581"/>
                  <a:gd name="connsiteY1" fmla="*/ 0 h 515284"/>
                  <a:gd name="connsiteX2" fmla="*/ 0 w 671581"/>
                  <a:gd name="connsiteY2" fmla="*/ 116210 h 515284"/>
                  <a:gd name="connsiteX3" fmla="*/ 53079 w 671581"/>
                  <a:gd name="connsiteY3" fmla="*/ 116210 h 515284"/>
                  <a:gd name="connsiteX4" fmla="*/ 53079 w 671581"/>
                  <a:gd name="connsiteY4" fmla="*/ 385742 h 515284"/>
                  <a:gd name="connsiteX5" fmla="*/ 194771 w 671581"/>
                  <a:gd name="connsiteY5" fmla="*/ 385742 h 515284"/>
                  <a:gd name="connsiteX6" fmla="*/ 335782 w 671581"/>
                  <a:gd name="connsiteY6" fmla="*/ 515285 h 515284"/>
                  <a:gd name="connsiteX7" fmla="*/ 476793 w 671581"/>
                  <a:gd name="connsiteY7" fmla="*/ 385742 h 515284"/>
                  <a:gd name="connsiteX8" fmla="*/ 618503 w 671581"/>
                  <a:gd name="connsiteY8" fmla="*/ 385742 h 515284"/>
                  <a:gd name="connsiteX9" fmla="*/ 618503 w 671581"/>
                  <a:gd name="connsiteY9" fmla="*/ 116210 h 515284"/>
                  <a:gd name="connsiteX10" fmla="*/ 671581 w 671581"/>
                  <a:gd name="connsiteY10" fmla="*/ 116210 h 515284"/>
                  <a:gd name="connsiteX11" fmla="*/ 613467 w 671581"/>
                  <a:gd name="connsiteY11" fmla="*/ 0 h 515284"/>
                  <a:gd name="connsiteX12" fmla="*/ 42667 w 671581"/>
                  <a:gd name="connsiteY12" fmla="*/ 89850 h 515284"/>
                  <a:gd name="connsiteX13" fmla="*/ 74403 w 671581"/>
                  <a:gd name="connsiteY13" fmla="*/ 26378 h 515284"/>
                  <a:gd name="connsiteX14" fmla="*/ 314457 w 671581"/>
                  <a:gd name="connsiteY14" fmla="*/ 26378 h 515284"/>
                  <a:gd name="connsiteX15" fmla="*/ 282721 w 671581"/>
                  <a:gd name="connsiteY15" fmla="*/ 89850 h 515284"/>
                  <a:gd name="connsiteX16" fmla="*/ 42667 w 671581"/>
                  <a:gd name="connsiteY16" fmla="*/ 89850 h 515284"/>
                  <a:gd name="connsiteX17" fmla="*/ 451633 w 671581"/>
                  <a:gd name="connsiteY17" fmla="*/ 385742 h 515284"/>
                  <a:gd name="connsiteX18" fmla="*/ 335782 w 671581"/>
                  <a:gd name="connsiteY18" fmla="*/ 490197 h 515284"/>
                  <a:gd name="connsiteX19" fmla="*/ 219930 w 671581"/>
                  <a:gd name="connsiteY19" fmla="*/ 385742 h 515284"/>
                  <a:gd name="connsiteX20" fmla="*/ 219321 w 671581"/>
                  <a:gd name="connsiteY20" fmla="*/ 373718 h 515284"/>
                  <a:gd name="connsiteX21" fmla="*/ 220235 w 671581"/>
                  <a:gd name="connsiteY21" fmla="*/ 359364 h 515284"/>
                  <a:gd name="connsiteX22" fmla="*/ 322628 w 671581"/>
                  <a:gd name="connsiteY22" fmla="*/ 258010 h 515284"/>
                  <a:gd name="connsiteX23" fmla="*/ 335800 w 671581"/>
                  <a:gd name="connsiteY23" fmla="*/ 257239 h 515284"/>
                  <a:gd name="connsiteX24" fmla="*/ 348989 w 671581"/>
                  <a:gd name="connsiteY24" fmla="*/ 258010 h 515284"/>
                  <a:gd name="connsiteX25" fmla="*/ 451364 w 671581"/>
                  <a:gd name="connsiteY25" fmla="*/ 359364 h 515284"/>
                  <a:gd name="connsiteX26" fmla="*/ 452278 w 671581"/>
                  <a:gd name="connsiteY26" fmla="*/ 373718 h 515284"/>
                  <a:gd name="connsiteX27" fmla="*/ 451633 w 671581"/>
                  <a:gd name="connsiteY27" fmla="*/ 385742 h 515284"/>
                  <a:gd name="connsiteX28" fmla="*/ 592143 w 671581"/>
                  <a:gd name="connsiteY28" fmla="*/ 359382 h 515284"/>
                  <a:gd name="connsiteX29" fmla="*/ 476631 w 671581"/>
                  <a:gd name="connsiteY29" fmla="*/ 359382 h 515284"/>
                  <a:gd name="connsiteX30" fmla="*/ 335800 w 671581"/>
                  <a:gd name="connsiteY30" fmla="*/ 232169 h 515284"/>
                  <a:gd name="connsiteX31" fmla="*/ 194968 w 671581"/>
                  <a:gd name="connsiteY31" fmla="*/ 359382 h 515284"/>
                  <a:gd name="connsiteX32" fmla="*/ 79439 w 671581"/>
                  <a:gd name="connsiteY32" fmla="*/ 359382 h 515284"/>
                  <a:gd name="connsiteX33" fmla="*/ 79439 w 671581"/>
                  <a:gd name="connsiteY33" fmla="*/ 116210 h 515284"/>
                  <a:gd name="connsiteX34" fmla="*/ 299010 w 671581"/>
                  <a:gd name="connsiteY34" fmla="*/ 116210 h 515284"/>
                  <a:gd name="connsiteX35" fmla="*/ 322611 w 671581"/>
                  <a:gd name="connsiteY35" fmla="*/ 69027 h 515284"/>
                  <a:gd name="connsiteX36" fmla="*/ 322611 w 671581"/>
                  <a:gd name="connsiteY36" fmla="*/ 206060 h 515284"/>
                  <a:gd name="connsiteX37" fmla="*/ 348971 w 671581"/>
                  <a:gd name="connsiteY37" fmla="*/ 206060 h 515284"/>
                  <a:gd name="connsiteX38" fmla="*/ 348971 w 671581"/>
                  <a:gd name="connsiteY38" fmla="*/ 69027 h 515284"/>
                  <a:gd name="connsiteX39" fmla="*/ 372571 w 671581"/>
                  <a:gd name="connsiteY39" fmla="*/ 116210 h 515284"/>
                  <a:gd name="connsiteX40" fmla="*/ 592143 w 671581"/>
                  <a:gd name="connsiteY40" fmla="*/ 116210 h 515284"/>
                  <a:gd name="connsiteX41" fmla="*/ 592143 w 671581"/>
                  <a:gd name="connsiteY41" fmla="*/ 359382 h 515284"/>
                  <a:gd name="connsiteX42" fmla="*/ 388860 w 671581"/>
                  <a:gd name="connsiteY42" fmla="*/ 89850 h 515284"/>
                  <a:gd name="connsiteX43" fmla="*/ 357124 w 671581"/>
                  <a:gd name="connsiteY43" fmla="*/ 26378 h 515284"/>
                  <a:gd name="connsiteX44" fmla="*/ 597178 w 671581"/>
                  <a:gd name="connsiteY44" fmla="*/ 26378 h 515284"/>
                  <a:gd name="connsiteX45" fmla="*/ 628914 w 671581"/>
                  <a:gd name="connsiteY45" fmla="*/ 89850 h 515284"/>
                  <a:gd name="connsiteX46" fmla="*/ 388860 w 671581"/>
                  <a:gd name="connsiteY46" fmla="*/ 89850 h 51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1581" h="515284">
                    <a:moveTo>
                      <a:pt x="613467" y="0"/>
                    </a:moveTo>
                    <a:lnTo>
                      <a:pt x="58114" y="0"/>
                    </a:lnTo>
                    <a:lnTo>
                      <a:pt x="0" y="116210"/>
                    </a:lnTo>
                    <a:lnTo>
                      <a:pt x="53079" y="116210"/>
                    </a:lnTo>
                    <a:lnTo>
                      <a:pt x="53079" y="385742"/>
                    </a:lnTo>
                    <a:lnTo>
                      <a:pt x="194771" y="385742"/>
                    </a:lnTo>
                    <a:cubicBezTo>
                      <a:pt x="200899" y="458192"/>
                      <a:pt x="261773" y="515285"/>
                      <a:pt x="335782" y="515285"/>
                    </a:cubicBezTo>
                    <a:cubicBezTo>
                      <a:pt x="409791" y="515285"/>
                      <a:pt x="470682" y="458192"/>
                      <a:pt x="476793" y="385742"/>
                    </a:cubicBezTo>
                    <a:lnTo>
                      <a:pt x="618503" y="385742"/>
                    </a:lnTo>
                    <a:lnTo>
                      <a:pt x="618503" y="116210"/>
                    </a:lnTo>
                    <a:lnTo>
                      <a:pt x="671581" y="116210"/>
                    </a:lnTo>
                    <a:lnTo>
                      <a:pt x="613467" y="0"/>
                    </a:lnTo>
                    <a:close/>
                    <a:moveTo>
                      <a:pt x="42667" y="89850"/>
                    </a:moveTo>
                    <a:lnTo>
                      <a:pt x="74403" y="26378"/>
                    </a:lnTo>
                    <a:lnTo>
                      <a:pt x="314457" y="26378"/>
                    </a:lnTo>
                    <a:lnTo>
                      <a:pt x="282721" y="89850"/>
                    </a:lnTo>
                    <a:lnTo>
                      <a:pt x="42667" y="89850"/>
                    </a:lnTo>
                    <a:close/>
                    <a:moveTo>
                      <a:pt x="451633" y="385742"/>
                    </a:moveTo>
                    <a:cubicBezTo>
                      <a:pt x="445594" y="444340"/>
                      <a:pt x="395938" y="490197"/>
                      <a:pt x="335782" y="490197"/>
                    </a:cubicBezTo>
                    <a:cubicBezTo>
                      <a:pt x="275607" y="490197"/>
                      <a:pt x="225951" y="444340"/>
                      <a:pt x="219930" y="385742"/>
                    </a:cubicBezTo>
                    <a:cubicBezTo>
                      <a:pt x="219518" y="381782"/>
                      <a:pt x="219321" y="377786"/>
                      <a:pt x="219321" y="373718"/>
                    </a:cubicBezTo>
                    <a:cubicBezTo>
                      <a:pt x="219321" y="368862"/>
                      <a:pt x="219661" y="364077"/>
                      <a:pt x="220235" y="359364"/>
                    </a:cubicBezTo>
                    <a:cubicBezTo>
                      <a:pt x="226793" y="306196"/>
                      <a:pt x="269299" y="264031"/>
                      <a:pt x="322628" y="258010"/>
                    </a:cubicBezTo>
                    <a:cubicBezTo>
                      <a:pt x="326965" y="257526"/>
                      <a:pt x="331355" y="257239"/>
                      <a:pt x="335800" y="257239"/>
                    </a:cubicBezTo>
                    <a:cubicBezTo>
                      <a:pt x="340262" y="257239"/>
                      <a:pt x="344652" y="257508"/>
                      <a:pt x="348989" y="258010"/>
                    </a:cubicBezTo>
                    <a:cubicBezTo>
                      <a:pt x="402300" y="264049"/>
                      <a:pt x="444788" y="306214"/>
                      <a:pt x="451364" y="359364"/>
                    </a:cubicBezTo>
                    <a:cubicBezTo>
                      <a:pt x="451938" y="364077"/>
                      <a:pt x="452278" y="368844"/>
                      <a:pt x="452278" y="373718"/>
                    </a:cubicBezTo>
                    <a:cubicBezTo>
                      <a:pt x="452260" y="377786"/>
                      <a:pt x="452045" y="381782"/>
                      <a:pt x="451633" y="385742"/>
                    </a:cubicBezTo>
                    <a:close/>
                    <a:moveTo>
                      <a:pt x="592143" y="359382"/>
                    </a:moveTo>
                    <a:lnTo>
                      <a:pt x="476631" y="359382"/>
                    </a:lnTo>
                    <a:cubicBezTo>
                      <a:pt x="469410" y="288043"/>
                      <a:pt x="409002" y="232169"/>
                      <a:pt x="335800" y="232169"/>
                    </a:cubicBezTo>
                    <a:cubicBezTo>
                      <a:pt x="262579" y="232169"/>
                      <a:pt x="202171" y="288043"/>
                      <a:pt x="194968" y="359382"/>
                    </a:cubicBezTo>
                    <a:lnTo>
                      <a:pt x="79439" y="359382"/>
                    </a:lnTo>
                    <a:lnTo>
                      <a:pt x="79439" y="116210"/>
                    </a:lnTo>
                    <a:lnTo>
                      <a:pt x="299010" y="116210"/>
                    </a:lnTo>
                    <a:lnTo>
                      <a:pt x="322611" y="69027"/>
                    </a:lnTo>
                    <a:lnTo>
                      <a:pt x="322611" y="206060"/>
                    </a:lnTo>
                    <a:lnTo>
                      <a:pt x="348971" y="206060"/>
                    </a:lnTo>
                    <a:lnTo>
                      <a:pt x="348971" y="69027"/>
                    </a:lnTo>
                    <a:lnTo>
                      <a:pt x="372571" y="116210"/>
                    </a:lnTo>
                    <a:lnTo>
                      <a:pt x="592143" y="116210"/>
                    </a:lnTo>
                    <a:lnTo>
                      <a:pt x="592143" y="359382"/>
                    </a:lnTo>
                    <a:close/>
                    <a:moveTo>
                      <a:pt x="388860" y="89850"/>
                    </a:moveTo>
                    <a:lnTo>
                      <a:pt x="357124" y="26378"/>
                    </a:lnTo>
                    <a:lnTo>
                      <a:pt x="597178" y="26378"/>
                    </a:lnTo>
                    <a:lnTo>
                      <a:pt x="628914" y="89850"/>
                    </a:lnTo>
                    <a:lnTo>
                      <a:pt x="388860" y="89850"/>
                    </a:lnTo>
                    <a:close/>
                  </a:path>
                </a:pathLst>
              </a:custGeom>
              <a:grpFill/>
              <a:ln w="177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5" name="TextBox 4">
            <a:extLst>
              <a:ext uri="{FF2B5EF4-FFF2-40B4-BE49-F238E27FC236}">
                <a16:creationId xmlns:a16="http://schemas.microsoft.com/office/drawing/2014/main" id="{C9DDEB1A-00F6-B180-6460-867CAC67B303}"/>
              </a:ext>
            </a:extLst>
          </p:cNvPr>
          <p:cNvSpPr txBox="1"/>
          <p:nvPr/>
        </p:nvSpPr>
        <p:spPr>
          <a:xfrm>
            <a:off x="4411883" y="3001924"/>
            <a:ext cx="4761854" cy="400110"/>
          </a:xfrm>
          <a:prstGeom prst="rect">
            <a:avLst/>
          </a:prstGeom>
          <a:noFill/>
        </p:spPr>
        <p:txBody>
          <a:bodyPr wrap="square">
            <a:spAutoFit/>
          </a:bodyPr>
          <a:lstStyle/>
          <a:p>
            <a:r>
              <a:rPr lang="en-US" sz="2000">
                <a:solidFill>
                  <a:schemeClr val="bg1"/>
                </a:solidFill>
              </a:rPr>
              <a:t>Debt Service is funded adequately </a:t>
            </a:r>
          </a:p>
        </p:txBody>
      </p:sp>
      <p:sp>
        <p:nvSpPr>
          <p:cNvPr id="6" name="Slide Number Placeholder 5">
            <a:extLst>
              <a:ext uri="{FF2B5EF4-FFF2-40B4-BE49-F238E27FC236}">
                <a16:creationId xmlns:a16="http://schemas.microsoft.com/office/drawing/2014/main" id="{79318824-6103-CCB2-AD8C-6B6B4CB2D9CD}"/>
              </a:ext>
            </a:extLst>
          </p:cNvPr>
          <p:cNvSpPr>
            <a:spLocks noGrp="1"/>
          </p:cNvSpPr>
          <p:nvPr>
            <p:ph type="sldNum" sz="quarter" idx="11"/>
          </p:nvPr>
        </p:nvSpPr>
        <p:spPr/>
        <p:txBody>
          <a:bodyPr/>
          <a:lstStyle/>
          <a:p>
            <a:fld id="{1AC3D9A6-8C6A-46E8-BD10-21F790BF6264}" type="slidenum">
              <a:rPr lang="en-US" altLang="en-US" smtClean="0"/>
              <a:pPr/>
              <a:t>4</a:t>
            </a:fld>
            <a:endParaRPr lang="en-US" altLang="en-US"/>
          </a:p>
        </p:txBody>
      </p:sp>
    </p:spTree>
    <p:extLst>
      <p:ext uri="{BB962C8B-B14F-4D97-AF65-F5344CB8AC3E}">
        <p14:creationId xmlns:p14="http://schemas.microsoft.com/office/powerpoint/2010/main" val="155442260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BFBB9FF-1C5E-4D46-A644-A46E533BB355}"/>
              </a:ext>
            </a:extLst>
          </p:cNvPr>
          <p:cNvGraphicFramePr>
            <a:graphicFrameLocks noGrp="1"/>
          </p:cNvGraphicFramePr>
          <p:nvPr>
            <p:ph sz="quarter" idx="11"/>
            <p:extLst>
              <p:ext uri="{D42A27DB-BD31-4B8C-83A1-F6EECF244321}">
                <p14:modId xmlns:p14="http://schemas.microsoft.com/office/powerpoint/2010/main" val="2363089762"/>
              </p:ext>
            </p:extLst>
          </p:nvPr>
        </p:nvGraphicFramePr>
        <p:xfrm>
          <a:off x="0" y="847903"/>
          <a:ext cx="9144000" cy="5040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AD6DD8D-A93F-FC78-D972-17AC7CCAC8CF}"/>
              </a:ext>
            </a:extLst>
          </p:cNvPr>
          <p:cNvSpPr txBox="1"/>
          <p:nvPr/>
        </p:nvSpPr>
        <p:spPr>
          <a:xfrm>
            <a:off x="589357" y="403420"/>
            <a:ext cx="8554644" cy="95410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Budget by the Numbers</a:t>
            </a:r>
            <a:b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br>
            <a:r>
              <a:rPr kumimoji="0" lang="en-US" sz="2800" b="1" i="0" u="none" strike="noStrike" kern="1200" cap="none" spc="100" normalizeH="0" baseline="0" noProof="0">
                <a:ln>
                  <a:noFill/>
                </a:ln>
                <a:solidFill>
                  <a:srgbClr val="13694E"/>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FY 2023 Totals at a Glance</a:t>
            </a:r>
          </a:p>
        </p:txBody>
      </p:sp>
      <p:sp>
        <p:nvSpPr>
          <p:cNvPr id="13" name="TextBox 12">
            <a:extLst>
              <a:ext uri="{FF2B5EF4-FFF2-40B4-BE49-F238E27FC236}">
                <a16:creationId xmlns:a16="http://schemas.microsoft.com/office/drawing/2014/main" id="{95B5E03B-8CD9-0980-2618-8441127FA391}"/>
              </a:ext>
            </a:extLst>
          </p:cNvPr>
          <p:cNvSpPr txBox="1"/>
          <p:nvPr/>
        </p:nvSpPr>
        <p:spPr>
          <a:xfrm>
            <a:off x="6487667" y="-18288"/>
            <a:ext cx="2243377" cy="261610"/>
          </a:xfrm>
          <a:prstGeom prst="rect">
            <a:avLst/>
          </a:prstGeom>
          <a:noFill/>
        </p:spPr>
        <p:txBody>
          <a:bodyPr wrap="square">
            <a:spAutoFit/>
          </a:bodyPr>
          <a:lstStyle/>
          <a:p>
            <a:r>
              <a:rPr lang="en-US" sz="1100">
                <a:solidFill>
                  <a:schemeClr val="bg1"/>
                </a:solidFill>
              </a:rPr>
              <a:t>FY23 MID Year Financial Update</a:t>
            </a:r>
          </a:p>
        </p:txBody>
      </p:sp>
      <p:sp>
        <p:nvSpPr>
          <p:cNvPr id="23" name="TextBox 22">
            <a:extLst>
              <a:ext uri="{FF2B5EF4-FFF2-40B4-BE49-F238E27FC236}">
                <a16:creationId xmlns:a16="http://schemas.microsoft.com/office/drawing/2014/main" id="{618D0981-2744-9B6F-A1A4-1787E92AF71E}"/>
              </a:ext>
            </a:extLst>
          </p:cNvPr>
          <p:cNvSpPr txBox="1"/>
          <p:nvPr/>
        </p:nvSpPr>
        <p:spPr>
          <a:xfrm>
            <a:off x="3309258" y="4035357"/>
            <a:ext cx="2013856" cy="707886"/>
          </a:xfrm>
          <a:prstGeom prst="rect">
            <a:avLst/>
          </a:prstGeom>
          <a:noFill/>
        </p:spPr>
        <p:txBody>
          <a:bodyPr wrap="square">
            <a:spAutoFit/>
          </a:bodyPr>
          <a:lstStyle/>
          <a:p>
            <a:pPr lvl="0" algn="ctr"/>
            <a:r>
              <a:rPr lang="en-US" sz="2000" b="1"/>
              <a:t>2,539 FTEs</a:t>
            </a:r>
            <a:r>
              <a:rPr lang="en-US" sz="2000" b="1">
                <a:solidFill>
                  <a:schemeClr val="bg1"/>
                </a:solidFill>
              </a:rPr>
              <a:t> </a:t>
            </a:r>
            <a:r>
              <a:rPr lang="en-US" sz="2000">
                <a:solidFill>
                  <a:schemeClr val="bg1"/>
                </a:solidFill>
              </a:rPr>
              <a:t>FTE</a:t>
            </a:r>
            <a:endParaRPr lang="en-US" sz="2000"/>
          </a:p>
        </p:txBody>
      </p:sp>
      <p:pic>
        <p:nvPicPr>
          <p:cNvPr id="4" name="Picture 3">
            <a:extLst>
              <a:ext uri="{FF2B5EF4-FFF2-40B4-BE49-F238E27FC236}">
                <a16:creationId xmlns:a16="http://schemas.microsoft.com/office/drawing/2014/main" id="{CF413A00-F774-0E13-0AFF-DBDCCE2FCCCB}"/>
              </a:ext>
            </a:extLst>
          </p:cNvPr>
          <p:cNvPicPr>
            <a:picLocks noChangeAspect="1"/>
          </p:cNvPicPr>
          <p:nvPr/>
        </p:nvPicPr>
        <p:blipFill>
          <a:blip r:embed="rId9"/>
          <a:stretch>
            <a:fillRect/>
          </a:stretch>
        </p:blipFill>
        <p:spPr>
          <a:xfrm>
            <a:off x="3842656" y="2939102"/>
            <a:ext cx="1319594" cy="108861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1DD8371-6E2E-E6E7-714D-C16365477E4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39834" y="2623697"/>
            <a:ext cx="1319593" cy="1319593"/>
          </a:xfrm>
          <a:prstGeom prst="rect">
            <a:avLst/>
          </a:prstGeom>
        </p:spPr>
      </p:pic>
      <p:sp>
        <p:nvSpPr>
          <p:cNvPr id="10" name="TextBox 9">
            <a:extLst>
              <a:ext uri="{FF2B5EF4-FFF2-40B4-BE49-F238E27FC236}">
                <a16:creationId xmlns:a16="http://schemas.microsoft.com/office/drawing/2014/main" id="{1E58DED0-59D0-0954-80ED-304FBE4F4FE0}"/>
              </a:ext>
            </a:extLst>
          </p:cNvPr>
          <p:cNvSpPr txBox="1"/>
          <p:nvPr/>
        </p:nvSpPr>
        <p:spPr>
          <a:xfrm>
            <a:off x="292702" y="2312803"/>
            <a:ext cx="2013856" cy="400110"/>
          </a:xfrm>
          <a:prstGeom prst="rect">
            <a:avLst/>
          </a:prstGeom>
          <a:noFill/>
        </p:spPr>
        <p:txBody>
          <a:bodyPr wrap="square">
            <a:spAutoFit/>
          </a:bodyPr>
          <a:lstStyle/>
          <a:p>
            <a:pPr lvl="0" algn="ctr"/>
            <a:r>
              <a:rPr lang="en-US" sz="2000" b="1"/>
              <a:t>$493 Million</a:t>
            </a:r>
            <a:endParaRPr lang="en-US" sz="2000"/>
          </a:p>
        </p:txBody>
      </p:sp>
      <p:sp>
        <p:nvSpPr>
          <p:cNvPr id="3" name="Slide Number Placeholder 2">
            <a:extLst>
              <a:ext uri="{FF2B5EF4-FFF2-40B4-BE49-F238E27FC236}">
                <a16:creationId xmlns:a16="http://schemas.microsoft.com/office/drawing/2014/main" id="{4A664369-222B-91DD-FD8A-EF546BE4D926}"/>
              </a:ext>
            </a:extLst>
          </p:cNvPr>
          <p:cNvSpPr>
            <a:spLocks noGrp="1"/>
          </p:cNvSpPr>
          <p:nvPr>
            <p:ph type="sldNum" sz="quarter" idx="10"/>
          </p:nvPr>
        </p:nvSpPr>
        <p:spPr/>
        <p:txBody>
          <a:bodyPr/>
          <a:lstStyle/>
          <a:p>
            <a:fld id="{F9092C4B-5256-42C0-99E7-1AA7CC438B26}" type="slidenum">
              <a:rPr lang="en-US" altLang="en-US" smtClean="0"/>
              <a:pPr/>
              <a:t>5</a:t>
            </a:fld>
            <a:endParaRPr lang="en-US" altLang="en-US"/>
          </a:p>
        </p:txBody>
      </p:sp>
    </p:spTree>
    <p:extLst>
      <p:ext uri="{BB962C8B-B14F-4D97-AF65-F5344CB8AC3E}">
        <p14:creationId xmlns:p14="http://schemas.microsoft.com/office/powerpoint/2010/main" val="101708867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921BD48-D751-4962-A1C5-3DB77B3492F6}"/>
              </a:ext>
            </a:extLst>
          </p:cNvPr>
          <p:cNvSpPr txBox="1"/>
          <p:nvPr/>
        </p:nvSpPr>
        <p:spPr>
          <a:xfrm>
            <a:off x="3883741" y="0"/>
            <a:ext cx="5260259"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spc="10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General Fund</a:t>
            </a:r>
            <a:endParaRPr kumimoji="0" lang="en-US" sz="3200" b="1" i="0" u="none" strike="noStrike" kern="1200" cap="none" spc="100" normalizeH="0" baseline="0" noProof="0">
              <a:ln>
                <a:noFill/>
              </a:ln>
              <a:solidFill>
                <a:schemeClr val="bg1"/>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Diagram 4">
            <a:extLst>
              <a:ext uri="{FF2B5EF4-FFF2-40B4-BE49-F238E27FC236}">
                <a16:creationId xmlns:a16="http://schemas.microsoft.com/office/drawing/2014/main" id="{A548E449-D445-6F96-E40A-54F19C45E6DA}"/>
              </a:ext>
            </a:extLst>
          </p:cNvPr>
          <p:cNvGraphicFramePr/>
          <p:nvPr>
            <p:extLst>
              <p:ext uri="{D42A27DB-BD31-4B8C-83A1-F6EECF244321}">
                <p14:modId xmlns:p14="http://schemas.microsoft.com/office/powerpoint/2010/main" val="689800374"/>
              </p:ext>
            </p:extLst>
          </p:nvPr>
        </p:nvGraphicFramePr>
        <p:xfrm>
          <a:off x="2774552" y="1005407"/>
          <a:ext cx="5537158" cy="5345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642505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DA548A4-A9F9-AD81-2777-08350EE33A85}"/>
              </a:ext>
            </a:extLst>
          </p:cNvPr>
          <p:cNvSpPr txBox="1"/>
          <p:nvPr/>
        </p:nvSpPr>
        <p:spPr>
          <a:xfrm>
            <a:off x="20433" y="1661560"/>
            <a:ext cx="3203163" cy="3323987"/>
          </a:xfrm>
          <a:prstGeom prst="rect">
            <a:avLst/>
          </a:prstGeom>
          <a:noFill/>
        </p:spPr>
        <p:txBody>
          <a:bodyPr wrap="square" rtlCol="0">
            <a:spAutoFit/>
          </a:bodyPr>
          <a:lstStyle/>
          <a:p>
            <a:pPr>
              <a:spcAft>
                <a:spcPts val="1200"/>
              </a:spcAft>
            </a:pPr>
            <a:r>
              <a:rPr lang="en-US" sz="1400" b="1">
                <a:latin typeface="Lato" panose="020F0502020204030203" pitchFamily="34" charset="0"/>
                <a:ea typeface="Lato" panose="020F0502020204030203" pitchFamily="34" charset="0"/>
                <a:cs typeface="Lato" panose="020F0502020204030203" pitchFamily="34" charset="0"/>
              </a:rPr>
              <a:t>Budget Goals</a:t>
            </a:r>
          </a:p>
          <a:p>
            <a:pPr marL="342900" indent="-342900">
              <a:spcAft>
                <a:spcPts val="1200"/>
              </a:spcAft>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Equitable Path to Sustained Recovery &amp; Growth</a:t>
            </a:r>
          </a:p>
          <a:p>
            <a:pPr marL="342900" indent="-342900">
              <a:spcAft>
                <a:spcPts val="1200"/>
              </a:spcAft>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Healthy &amp; Vibrant Neighborhoods</a:t>
            </a:r>
          </a:p>
          <a:p>
            <a:pPr marL="342900" indent="-342900">
              <a:spcAft>
                <a:spcPts val="1200"/>
              </a:spcAft>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Gun/Violent Crime Reduction</a:t>
            </a:r>
          </a:p>
          <a:p>
            <a:pPr marL="342900" indent="-342900">
              <a:spcAft>
                <a:spcPts val="1200"/>
              </a:spcAft>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Affordable Housing Investments &amp; Homelessness Solutions</a:t>
            </a:r>
          </a:p>
          <a:p>
            <a:pPr marL="342900" indent="-342900">
              <a:spcAft>
                <a:spcPts val="1200"/>
              </a:spcAft>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Effective &amp; Reliable City Services</a:t>
            </a:r>
          </a:p>
          <a:p>
            <a:pPr marL="342900" indent="-342900">
              <a:spcAft>
                <a:spcPts val="1200"/>
              </a:spcAft>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Organizational Investments</a:t>
            </a:r>
          </a:p>
          <a:p>
            <a:pPr marL="342900" indent="-342900">
              <a:buFont typeface="Arial" panose="020B0604020202020204" pitchFamily="34" charset="0"/>
              <a:buChar char="•"/>
            </a:pPr>
            <a:endParaRPr lang="en-US" sz="1400">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04BD258F-AD6D-3E5C-510F-113788DC1D83}"/>
              </a:ext>
            </a:extLst>
          </p:cNvPr>
          <p:cNvSpPr txBox="1"/>
          <p:nvPr/>
        </p:nvSpPr>
        <p:spPr>
          <a:xfrm>
            <a:off x="6487667" y="-18288"/>
            <a:ext cx="2302371" cy="261610"/>
          </a:xfrm>
          <a:prstGeom prst="rect">
            <a:avLst/>
          </a:prstGeom>
          <a:noFill/>
        </p:spPr>
        <p:txBody>
          <a:bodyPr wrap="square">
            <a:spAutoFit/>
          </a:bodyPr>
          <a:lstStyle/>
          <a:p>
            <a:r>
              <a:rPr lang="en-US" sz="1100">
                <a:solidFill>
                  <a:schemeClr val="bg1"/>
                </a:solidFill>
              </a:rPr>
              <a:t>FY23 MID Year Financial Update</a:t>
            </a:r>
          </a:p>
        </p:txBody>
      </p:sp>
      <p:sp>
        <p:nvSpPr>
          <p:cNvPr id="2" name="TextBox 1">
            <a:extLst>
              <a:ext uri="{FF2B5EF4-FFF2-40B4-BE49-F238E27FC236}">
                <a16:creationId xmlns:a16="http://schemas.microsoft.com/office/drawing/2014/main" id="{ADC4E0F5-B067-FC72-EAAF-3C3C05055BEA}"/>
              </a:ext>
            </a:extLst>
          </p:cNvPr>
          <p:cNvSpPr txBox="1"/>
          <p:nvPr/>
        </p:nvSpPr>
        <p:spPr>
          <a:xfrm>
            <a:off x="571069" y="403420"/>
            <a:ext cx="5692572" cy="954107"/>
          </a:xfrm>
          <a:prstGeom prst="rect">
            <a:avLst/>
          </a:prstGeom>
          <a:noFill/>
        </p:spPr>
        <p:txBody>
          <a:bodyPr wrap="square" rtlCol="0">
            <a:spAutoFit/>
          </a:bodyPr>
          <a:lstStyle/>
          <a:p>
            <a:pPr defTabSz="914400" fontAlgn="base">
              <a:lnSpc>
                <a:spcPct val="100000"/>
              </a:lnSpc>
              <a:spcAft>
                <a:spcPct val="0"/>
              </a:spcAft>
            </a:pP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2023 Adopted General Fund </a:t>
            </a:r>
            <a:b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Budget Overview</a:t>
            </a:r>
          </a:p>
        </p:txBody>
      </p:sp>
      <p:pic>
        <p:nvPicPr>
          <p:cNvPr id="4" name="Picture 3">
            <a:extLst>
              <a:ext uri="{FF2B5EF4-FFF2-40B4-BE49-F238E27FC236}">
                <a16:creationId xmlns:a16="http://schemas.microsoft.com/office/drawing/2014/main" id="{D11B7706-B2BD-7860-15F7-D4D9AC775331}"/>
              </a:ext>
            </a:extLst>
          </p:cNvPr>
          <p:cNvPicPr>
            <a:picLocks noChangeAspect="1"/>
          </p:cNvPicPr>
          <p:nvPr/>
        </p:nvPicPr>
        <p:blipFill>
          <a:blip r:embed="rId4"/>
          <a:stretch>
            <a:fillRect/>
          </a:stretch>
        </p:blipFill>
        <p:spPr>
          <a:xfrm>
            <a:off x="3180052" y="1303096"/>
            <a:ext cx="5899971" cy="5097053"/>
          </a:xfrm>
          <a:prstGeom prst="rect">
            <a:avLst/>
          </a:prstGeom>
        </p:spPr>
      </p:pic>
      <p:sp>
        <p:nvSpPr>
          <p:cNvPr id="5" name="Slide Number Placeholder 4">
            <a:extLst>
              <a:ext uri="{FF2B5EF4-FFF2-40B4-BE49-F238E27FC236}">
                <a16:creationId xmlns:a16="http://schemas.microsoft.com/office/drawing/2014/main" id="{FEED5D2C-BB9D-305A-0904-84DD8F58EF74}"/>
              </a:ext>
            </a:extLst>
          </p:cNvPr>
          <p:cNvSpPr>
            <a:spLocks noGrp="1"/>
          </p:cNvSpPr>
          <p:nvPr>
            <p:ph type="sldNum" sz="quarter" idx="11"/>
          </p:nvPr>
        </p:nvSpPr>
        <p:spPr/>
        <p:txBody>
          <a:bodyPr/>
          <a:lstStyle/>
          <a:p>
            <a:fld id="{1AC3D9A6-8C6A-46E8-BD10-21F790BF6264}" type="slidenum">
              <a:rPr lang="en-US" altLang="en-US" smtClean="0"/>
              <a:pPr/>
              <a:t>7</a:t>
            </a:fld>
            <a:endParaRPr lang="en-US" altLang="en-US"/>
          </a:p>
        </p:txBody>
      </p:sp>
    </p:spTree>
    <p:extLst>
      <p:ext uri="{BB962C8B-B14F-4D97-AF65-F5344CB8AC3E}">
        <p14:creationId xmlns:p14="http://schemas.microsoft.com/office/powerpoint/2010/main" val="15872353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DFE01F-68E4-82AC-E601-6CB913D771CC}"/>
              </a:ext>
            </a:extLst>
          </p:cNvPr>
          <p:cNvSpPr txBox="1"/>
          <p:nvPr/>
        </p:nvSpPr>
        <p:spPr>
          <a:xfrm>
            <a:off x="589357" y="403420"/>
            <a:ext cx="8554644" cy="954107"/>
          </a:xfrm>
          <a:prstGeom prst="rect">
            <a:avLst/>
          </a:prstGeom>
          <a:solidFill>
            <a:schemeClr val="bg1"/>
          </a:solidFill>
        </p:spPr>
        <p:txBody>
          <a:bodyPr wrap="square" rtlCol="0">
            <a:spAutoFit/>
          </a:bodyPr>
          <a:lstStyle/>
          <a:p>
            <a:pPr defTabSz="914400" fontAlgn="base">
              <a:lnSpc>
                <a:spcPct val="100000"/>
              </a:lnSpc>
              <a:spcAft>
                <a:spcPct val="0"/>
              </a:spcAft>
            </a:pP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All Revenues - January through May</a:t>
            </a:r>
          </a:p>
        </p:txBody>
      </p:sp>
      <p:sp>
        <p:nvSpPr>
          <p:cNvPr id="11" name="TextBox 10">
            <a:extLst>
              <a:ext uri="{FF2B5EF4-FFF2-40B4-BE49-F238E27FC236}">
                <a16:creationId xmlns:a16="http://schemas.microsoft.com/office/drawing/2014/main" id="{42E8043B-FF63-1288-0F58-827EEA96F066}"/>
              </a:ext>
            </a:extLst>
          </p:cNvPr>
          <p:cNvSpPr txBox="1"/>
          <p:nvPr/>
        </p:nvSpPr>
        <p:spPr>
          <a:xfrm>
            <a:off x="6487668" y="-18288"/>
            <a:ext cx="2272874" cy="261610"/>
          </a:xfrm>
          <a:prstGeom prst="rect">
            <a:avLst/>
          </a:prstGeom>
          <a:noFill/>
        </p:spPr>
        <p:txBody>
          <a:bodyPr wrap="square">
            <a:spAutoFit/>
          </a:bodyPr>
          <a:lstStyle/>
          <a:p>
            <a:r>
              <a:rPr lang="en-US" sz="1100">
                <a:solidFill>
                  <a:schemeClr val="bg1"/>
                </a:solidFill>
              </a:rPr>
              <a:t>FY23 MID Year Financial Update</a:t>
            </a:r>
          </a:p>
        </p:txBody>
      </p:sp>
      <p:graphicFrame>
        <p:nvGraphicFramePr>
          <p:cNvPr id="3" name="Chart 2">
            <a:extLst>
              <a:ext uri="{FF2B5EF4-FFF2-40B4-BE49-F238E27FC236}">
                <a16:creationId xmlns:a16="http://schemas.microsoft.com/office/drawing/2014/main" id="{8E89F265-81C4-56B9-6CA1-ABABE434599E}"/>
              </a:ext>
            </a:extLst>
          </p:cNvPr>
          <p:cNvGraphicFramePr>
            <a:graphicFrameLocks/>
          </p:cNvGraphicFramePr>
          <p:nvPr>
            <p:extLst>
              <p:ext uri="{D42A27DB-BD31-4B8C-83A1-F6EECF244321}">
                <p14:modId xmlns:p14="http://schemas.microsoft.com/office/powerpoint/2010/main" val="3498608524"/>
              </p:ext>
            </p:extLst>
          </p:nvPr>
        </p:nvGraphicFramePr>
        <p:xfrm>
          <a:off x="201603" y="1118014"/>
          <a:ext cx="7949339" cy="5336566"/>
        </p:xfrm>
        <a:graphic>
          <a:graphicData uri="http://schemas.openxmlformats.org/drawingml/2006/chart">
            <c:chart xmlns:c="http://schemas.openxmlformats.org/drawingml/2006/chart" xmlns:r="http://schemas.openxmlformats.org/officeDocument/2006/relationships" r:id="rId4"/>
          </a:graphicData>
        </a:graphic>
      </p:graphicFrame>
      <p:sp>
        <p:nvSpPr>
          <p:cNvPr id="4" name="Speech Bubble: Rectangle 3">
            <a:extLst>
              <a:ext uri="{FF2B5EF4-FFF2-40B4-BE49-F238E27FC236}">
                <a16:creationId xmlns:a16="http://schemas.microsoft.com/office/drawing/2014/main" id="{469CD849-F503-10C0-DC67-6EC02063AFD2}"/>
              </a:ext>
            </a:extLst>
          </p:cNvPr>
          <p:cNvSpPr/>
          <p:nvPr/>
        </p:nvSpPr>
        <p:spPr>
          <a:xfrm>
            <a:off x="7226709" y="1118013"/>
            <a:ext cx="924233" cy="435023"/>
          </a:xfrm>
          <a:prstGeom prst="wedgeRectCallout">
            <a:avLst>
              <a:gd name="adj1" fmla="val -27500"/>
              <a:gd name="adj2" fmla="val 98349"/>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rPr>
              <a:t>$91M</a:t>
            </a:r>
          </a:p>
        </p:txBody>
      </p:sp>
      <p:sp>
        <p:nvSpPr>
          <p:cNvPr id="5" name="Slide Number Placeholder 4">
            <a:extLst>
              <a:ext uri="{FF2B5EF4-FFF2-40B4-BE49-F238E27FC236}">
                <a16:creationId xmlns:a16="http://schemas.microsoft.com/office/drawing/2014/main" id="{F2DA136A-47E7-F69F-D084-74AB6CAF5FD1}"/>
              </a:ext>
            </a:extLst>
          </p:cNvPr>
          <p:cNvSpPr>
            <a:spLocks noGrp="1"/>
          </p:cNvSpPr>
          <p:nvPr>
            <p:ph type="sldNum" sz="quarter" idx="10"/>
          </p:nvPr>
        </p:nvSpPr>
        <p:spPr/>
        <p:txBody>
          <a:bodyPr/>
          <a:lstStyle/>
          <a:p>
            <a:fld id="{F9092C4B-5256-42C0-99E7-1AA7CC438B26}" type="slidenum">
              <a:rPr lang="en-US" altLang="en-US" smtClean="0"/>
              <a:pPr/>
              <a:t>8</a:t>
            </a:fld>
            <a:endParaRPr lang="en-US" altLang="en-US"/>
          </a:p>
        </p:txBody>
      </p:sp>
    </p:spTree>
    <p:extLst>
      <p:ext uri="{BB962C8B-B14F-4D97-AF65-F5344CB8AC3E}">
        <p14:creationId xmlns:p14="http://schemas.microsoft.com/office/powerpoint/2010/main" val="187481590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C7A3017-9743-8E38-D458-5F0E20CD14D8}"/>
              </a:ext>
            </a:extLst>
          </p:cNvPr>
          <p:cNvGraphicFramePr>
            <a:graphicFrameLocks/>
          </p:cNvGraphicFramePr>
          <p:nvPr>
            <p:extLst>
              <p:ext uri="{D42A27DB-BD31-4B8C-83A1-F6EECF244321}">
                <p14:modId xmlns:p14="http://schemas.microsoft.com/office/powerpoint/2010/main" val="2176300280"/>
              </p:ext>
            </p:extLst>
          </p:nvPr>
        </p:nvGraphicFramePr>
        <p:xfrm>
          <a:off x="260744" y="1449091"/>
          <a:ext cx="8790266" cy="492846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93DFE01F-68E4-82AC-E601-6CB913D771CC}"/>
              </a:ext>
            </a:extLst>
          </p:cNvPr>
          <p:cNvSpPr txBox="1"/>
          <p:nvPr/>
        </p:nvSpPr>
        <p:spPr>
          <a:xfrm>
            <a:off x="589357" y="403420"/>
            <a:ext cx="8554644" cy="954107"/>
          </a:xfrm>
          <a:prstGeom prst="rect">
            <a:avLst/>
          </a:prstGeom>
          <a:solidFill>
            <a:schemeClr val="bg1"/>
          </a:solidFill>
        </p:spPr>
        <p:txBody>
          <a:bodyPr wrap="square" rtlCol="0">
            <a:spAutoFit/>
          </a:bodyPr>
          <a:lstStyle/>
          <a:p>
            <a:pPr defTabSz="914400" fontAlgn="base">
              <a:lnSpc>
                <a:spcPct val="100000"/>
              </a:lnSpc>
              <a:spcAft>
                <a:spcPct val="0"/>
              </a:spcAft>
            </a:pP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All Revenues - January through May</a:t>
            </a:r>
          </a:p>
        </p:txBody>
      </p:sp>
      <p:sp>
        <p:nvSpPr>
          <p:cNvPr id="11" name="TextBox 10">
            <a:extLst>
              <a:ext uri="{FF2B5EF4-FFF2-40B4-BE49-F238E27FC236}">
                <a16:creationId xmlns:a16="http://schemas.microsoft.com/office/drawing/2014/main" id="{42E8043B-FF63-1288-0F58-827EEA96F066}"/>
              </a:ext>
            </a:extLst>
          </p:cNvPr>
          <p:cNvSpPr txBox="1"/>
          <p:nvPr/>
        </p:nvSpPr>
        <p:spPr>
          <a:xfrm>
            <a:off x="6487667" y="-18288"/>
            <a:ext cx="2459687" cy="261610"/>
          </a:xfrm>
          <a:prstGeom prst="rect">
            <a:avLst/>
          </a:prstGeom>
          <a:noFill/>
        </p:spPr>
        <p:txBody>
          <a:bodyPr wrap="square">
            <a:spAutoFit/>
          </a:bodyPr>
          <a:lstStyle/>
          <a:p>
            <a:r>
              <a:rPr lang="en-US" sz="1100">
                <a:solidFill>
                  <a:schemeClr val="bg1"/>
                </a:solidFill>
              </a:rPr>
              <a:t>FY23 MID Year Financial Update</a:t>
            </a:r>
          </a:p>
        </p:txBody>
      </p:sp>
      <p:sp>
        <p:nvSpPr>
          <p:cNvPr id="3" name="Right Brace 2">
            <a:extLst>
              <a:ext uri="{FF2B5EF4-FFF2-40B4-BE49-F238E27FC236}">
                <a16:creationId xmlns:a16="http://schemas.microsoft.com/office/drawing/2014/main" id="{AB5E3E1F-1A6F-33B6-E186-CA46C64E5793}"/>
              </a:ext>
            </a:extLst>
          </p:cNvPr>
          <p:cNvSpPr/>
          <p:nvPr/>
        </p:nvSpPr>
        <p:spPr>
          <a:xfrm>
            <a:off x="8531817" y="2735451"/>
            <a:ext cx="415537" cy="2409986"/>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solidFill>
                  <a:srgbClr val="7030A0"/>
                </a:solidFill>
              </a:rPr>
              <a:t>Taxes</a:t>
            </a:r>
          </a:p>
        </p:txBody>
      </p:sp>
      <p:sp>
        <p:nvSpPr>
          <p:cNvPr id="5" name="Slide Number Placeholder 4">
            <a:extLst>
              <a:ext uri="{FF2B5EF4-FFF2-40B4-BE49-F238E27FC236}">
                <a16:creationId xmlns:a16="http://schemas.microsoft.com/office/drawing/2014/main" id="{5808378C-E5D3-CCDD-1027-7F52A46D789E}"/>
              </a:ext>
            </a:extLst>
          </p:cNvPr>
          <p:cNvSpPr>
            <a:spLocks noGrp="1"/>
          </p:cNvSpPr>
          <p:nvPr>
            <p:ph type="sldNum" sz="quarter" idx="10"/>
          </p:nvPr>
        </p:nvSpPr>
        <p:spPr/>
        <p:txBody>
          <a:bodyPr/>
          <a:lstStyle/>
          <a:p>
            <a:fld id="{F9092C4B-5256-42C0-99E7-1AA7CC438B26}" type="slidenum">
              <a:rPr lang="en-US" altLang="en-US" smtClean="0"/>
              <a:pPr/>
              <a:t>9</a:t>
            </a:fld>
            <a:endParaRPr lang="en-US" altLang="en-US"/>
          </a:p>
        </p:txBody>
      </p:sp>
    </p:spTree>
    <p:extLst>
      <p:ext uri="{BB962C8B-B14F-4D97-AF65-F5344CB8AC3E}">
        <p14:creationId xmlns:p14="http://schemas.microsoft.com/office/powerpoint/2010/main" val="192684523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14A4814EB01046B4B02F971413473B" ma:contentTypeVersion="16" ma:contentTypeDescription="Create a new document." ma:contentTypeScope="" ma:versionID="24df9163c05b302fcfe328620a0deb1a">
  <xsd:schema xmlns:xsd="http://www.w3.org/2001/XMLSchema" xmlns:xs="http://www.w3.org/2001/XMLSchema" xmlns:p="http://schemas.microsoft.com/office/2006/metadata/properties" xmlns:ns2="89de9d26-c711-4af9-9df1-37987dafa4a3" xmlns:ns3="33492b44-7328-47c5-ab71-cc6857d7a8e5" xmlns:ns4="0974ac4d-b6b0-4073-b19a-67366b3b0f60" targetNamespace="http://schemas.microsoft.com/office/2006/metadata/properties" ma:root="true" ma:fieldsID="d6572bee4e4bc1f8cafe6a3dfdd24291" ns2:_="" ns3:_="" ns4:_="">
    <xsd:import namespace="89de9d26-c711-4af9-9df1-37987dafa4a3"/>
    <xsd:import namespace="33492b44-7328-47c5-ab71-cc6857d7a8e5"/>
    <xsd:import namespace="0974ac4d-b6b0-4073-b19a-67366b3b0f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FileType" minOccurs="0"/>
                <xsd:element ref="ns2:BudgetYear"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SavedtoYDr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e9d26-c711-4af9-9df1-37987dafa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FileType" ma:index="15" nillable="true" ma:displayName="FileType" ma:default="File" ma:format="Dropdown" ma:internalName="FileType">
      <xsd:complexType>
        <xsd:complexContent>
          <xsd:extension base="dms:MultiChoiceFillIn">
            <xsd:sequence>
              <xsd:element name="Value" maxOccurs="unbounded" minOccurs="0" nillable="true">
                <xsd:simpleType>
                  <xsd:union memberTypes="dms:Text">
                    <xsd:simpleType>
                      <xsd:restriction base="dms:Choice">
                        <xsd:enumeration value="File"/>
                        <xsd:enumeration value="Memo"/>
                        <xsd:enumeration value="Presentation"/>
                        <xsd:enumeration value="Agenda"/>
                        <xsd:enumeration value="Survey"/>
                        <xsd:enumeration value="Balancing"/>
                        <xsd:enumeration value="Safety Check"/>
                        <xsd:enumeration value="Book Tables"/>
                        <xsd:enumeration value="Presentation Tables/Charts"/>
                      </xsd:restriction>
                    </xsd:simpleType>
                  </xsd:union>
                </xsd:simpleType>
              </xsd:element>
            </xsd:sequence>
          </xsd:extension>
        </xsd:complexContent>
      </xsd:complexType>
    </xsd:element>
    <xsd:element name="BudgetYear" ma:index="16" nillable="true" ma:displayName="BudgetYear" ma:decimals="0" ma:format="Dropdown" ma:internalName="BudgetYear" ma:percentage="FALSE">
      <xsd:simpleType>
        <xsd:restriction base="dms:Number"/>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940c435-9b9d-470a-83dd-5aa7bdc8fee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SavedtoYDrive" ma:index="23" nillable="true" ma:displayName="Saved to Y Drive" ma:default="1" ma:format="Dropdown" ma:internalName="SavedtoYDr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492b44-7328-47c5-ab71-cc6857d7a8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74ac4d-b6b0-4073-b19a-67366b3b0f6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427ec5c-f62d-4d02-a56d-14c2eaeac9f0}" ma:internalName="TaxCatchAll" ma:showField="CatchAllData" ma:web="33492b44-7328-47c5-ab71-cc6857d7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dgetYear xmlns="89de9d26-c711-4af9-9df1-37987dafa4a3" xsi:nil="true"/>
    <TaxCatchAll xmlns="0974ac4d-b6b0-4073-b19a-67366b3b0f60" xsi:nil="true"/>
    <FileType xmlns="89de9d26-c711-4af9-9df1-37987dafa4a3">
      <Value>File</Value>
    </FileType>
    <lcf76f155ced4ddcb4097134ff3c332f xmlns="89de9d26-c711-4af9-9df1-37987dafa4a3">
      <Terms xmlns="http://schemas.microsoft.com/office/infopath/2007/PartnerControls"/>
    </lcf76f155ced4ddcb4097134ff3c332f>
    <SavedtoYDrive xmlns="89de9d26-c711-4af9-9df1-37987dafa4a3">true</SavedtoYDrive>
  </documentManagement>
</p:properties>
</file>

<file path=customXml/itemProps1.xml><?xml version="1.0" encoding="utf-8"?>
<ds:datastoreItem xmlns:ds="http://schemas.openxmlformats.org/officeDocument/2006/customXml" ds:itemID="{EAD48D13-30CB-4C4D-A6C1-309C0E0189B4}">
  <ds:schemaRefs>
    <ds:schemaRef ds:uri="0974ac4d-b6b0-4073-b19a-67366b3b0f60"/>
    <ds:schemaRef ds:uri="33492b44-7328-47c5-ab71-cc6857d7a8e5"/>
    <ds:schemaRef ds:uri="89de9d26-c711-4af9-9df1-37987dafa4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BE121F-4791-4662-8521-D43CD294FF16}">
  <ds:schemaRefs>
    <ds:schemaRef ds:uri="http://schemas.microsoft.com/sharepoint/v3/contenttype/forms"/>
  </ds:schemaRefs>
</ds:datastoreItem>
</file>

<file path=customXml/itemProps3.xml><?xml version="1.0" encoding="utf-8"?>
<ds:datastoreItem xmlns:ds="http://schemas.openxmlformats.org/officeDocument/2006/customXml" ds:itemID="{86106DFC-A004-452E-8584-C048E8695DBA}">
  <ds:schemaRefs>
    <ds:schemaRef ds:uri="0974ac4d-b6b0-4073-b19a-67366b3b0f60"/>
    <ds:schemaRef ds:uri="33492b44-7328-47c5-ab71-cc6857d7a8e5"/>
    <ds:schemaRef ds:uri="89de9d26-c711-4af9-9df1-37987dafa4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20</Slides>
  <Notes>19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Draper</dc:creator>
  <cp:revision>2</cp:revision>
  <cp:lastPrinted>2023-06-15T19:23:17Z</cp:lastPrinted>
  <dcterms:created xsi:type="dcterms:W3CDTF">2023-06-13T17:17:48Z</dcterms:created>
  <dcterms:modified xsi:type="dcterms:W3CDTF">2023-06-22T19:50:24Z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0x010100C614A4814EB01046B4B02F971413473B</vt:lpwstr>
  </property>
  <property fmtid="{D5CDD505-2E9C-101B-9397-08002B2CF9AE}" pid="3" name="MediaServiceImageTags">
    <vt:lpwstr/>
  </property>
</Properties>
</file>