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9"/>
  </p:notesMasterIdLst>
  <p:sldIdLst>
    <p:sldId id="326" r:id="rId3"/>
    <p:sldId id="351" r:id="rId4"/>
    <p:sldId id="450" r:id="rId5"/>
    <p:sldId id="400" r:id="rId6"/>
    <p:sldId id="564" r:id="rId7"/>
    <p:sldId id="399" r:id="rId8"/>
    <p:sldId id="366" r:id="rId9"/>
    <p:sldId id="556" r:id="rId10"/>
    <p:sldId id="562" r:id="rId11"/>
    <p:sldId id="563" r:id="rId12"/>
    <p:sldId id="463" r:id="rId13"/>
    <p:sldId id="465" r:id="rId14"/>
    <p:sldId id="466" r:id="rId15"/>
    <p:sldId id="502" r:id="rId16"/>
    <p:sldId id="557" r:id="rId17"/>
    <p:sldId id="539" r:id="rId18"/>
    <p:sldId id="540" r:id="rId19"/>
    <p:sldId id="541" r:id="rId20"/>
    <p:sldId id="467" r:id="rId21"/>
    <p:sldId id="547" r:id="rId22"/>
    <p:sldId id="554" r:id="rId23"/>
    <p:sldId id="535" r:id="rId24"/>
    <p:sldId id="538" r:id="rId25"/>
    <p:sldId id="536" r:id="rId26"/>
    <p:sldId id="534" r:id="rId27"/>
    <p:sldId id="525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0066"/>
    <a:srgbClr val="3333CC"/>
    <a:srgbClr val="228848"/>
    <a:srgbClr val="1AC442"/>
    <a:srgbClr val="C90B24"/>
    <a:srgbClr val="0803D3"/>
    <a:srgbClr val="5B9BD5"/>
    <a:srgbClr val="1570C0"/>
    <a:srgbClr val="F39D21"/>
    <a:srgbClr val="0C6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5" autoAdjust="0"/>
  </p:normalViewPr>
  <p:slideViewPr>
    <p:cSldViewPr snapToGrid="0">
      <p:cViewPr>
        <p:scale>
          <a:sx n="86" d="100"/>
          <a:sy n="86" d="100"/>
        </p:scale>
        <p:origin x="876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avannahga-my.sharepoint.com/personal/clawrence_savannahga_gov/Documents/Desktop/TEMP%20-%20LAPTOP/Copy%20of%20Copy%20of%20PM%20chart%20WORKING%202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 of Projects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A2B-4E21-A2F3-782B0A7E8B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A2B-4E21-A2F3-782B0A7E8B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A2B-4E21-A2F3-782B0A7E8B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A2B-4E21-A2F3-782B0A7E8B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A2B-4E21-A2F3-782B0A7E8B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A2B-4E21-A2F3-782B0A7E8B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A2B-4E21-A2F3-782B0A7E8B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A2B-4E21-A2F3-782B0A7E8B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A2B-4E21-A2F3-782B0A7E8B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A2B-4E21-A2F3-782B0A7E8B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A2B-4E21-A2F3-782B0A7E8B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9A2B-4E21-A2F3-782B0A7E8B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9A2B-4E21-A2F3-782B0A7E8B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9A2B-4E21-A2F3-782B0A7E8B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9A2B-4E21-A2F3-782B0A7E8B38}"/>
              </c:ext>
            </c:extLst>
          </c:dPt>
          <c:dLbls>
            <c:dLbl>
              <c:idx val="0"/>
              <c:layout>
                <c:manualLayout>
                  <c:x val="0.2472271890776524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2B-4E21-A2F3-782B0A7E8B38}"/>
                </c:ext>
              </c:extLst>
            </c:dLbl>
            <c:dLbl>
              <c:idx val="1"/>
              <c:layout>
                <c:manualLayout>
                  <c:x val="-5.0758954706310117E-2"/>
                  <c:y val="-4.74295128779314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Cemetery</a:t>
                    </a:r>
                    <a:r>
                      <a:rPr lang="en-US" baseline="0" dirty="0"/>
                      <a:t>
</a:t>
                    </a:r>
                    <a:fld id="{ABDFC35F-24BC-46DD-A1AA-8BE472077EF6}" type="PERCENTAGE">
                      <a:rPr lang="en-US" baseline="0" dirty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A2B-4E21-A2F3-782B0A7E8B38}"/>
                </c:ext>
              </c:extLst>
            </c:dLbl>
            <c:dLbl>
              <c:idx val="2"/>
              <c:layout>
                <c:manualLayout>
                  <c:x val="5.7080849988041853E-2"/>
                  <c:y val="7.2701259638572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2B-4E21-A2F3-782B0A7E8B38}"/>
                </c:ext>
              </c:extLst>
            </c:dLbl>
            <c:dLbl>
              <c:idx val="3"/>
              <c:layout>
                <c:manualLayout>
                  <c:x val="0.16162719788061905"/>
                  <c:y val="7.66169054181970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2B-4E21-A2F3-782B0A7E8B38}"/>
                </c:ext>
              </c:extLst>
            </c:dLbl>
            <c:dLbl>
              <c:idx val="4"/>
              <c:layout>
                <c:manualLayout>
                  <c:x val="2.2707953421243904E-2"/>
                  <c:y val="9.1210601688329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2B-4E21-A2F3-782B0A7E8B38}"/>
                </c:ext>
              </c:extLst>
            </c:dLbl>
            <c:dLbl>
              <c:idx val="5"/>
              <c:layout>
                <c:manualLayout>
                  <c:x val="5.209471667226564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2B-4E21-A2F3-782B0A7E8B38}"/>
                </c:ext>
              </c:extLst>
            </c:dLbl>
            <c:dLbl>
              <c:idx val="6"/>
              <c:layout>
                <c:manualLayout>
                  <c:x val="6.0109288467998824E-2"/>
                  <c:y val="-7.29684813506638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2B-4E21-A2F3-782B0A7E8B38}"/>
                </c:ext>
              </c:extLst>
            </c:dLbl>
            <c:dLbl>
              <c:idx val="7"/>
              <c:layout>
                <c:manualLayout>
                  <c:x val="0.10018214744666461"/>
                  <c:y val="-6.20232091480642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2B-4E21-A2F3-782B0A7E8B38}"/>
                </c:ext>
              </c:extLst>
            </c:dLbl>
            <c:dLbl>
              <c:idx val="8"/>
              <c:layout>
                <c:manualLayout>
                  <c:x val="0.26180934532728378"/>
                  <c:y val="-1.45936962701327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2B-4E21-A2F3-782B0A7E8B38}"/>
                </c:ext>
              </c:extLst>
            </c:dLbl>
            <c:dLbl>
              <c:idx val="9"/>
              <c:layout>
                <c:manualLayout>
                  <c:x val="-6.2780812399909902E-2"/>
                  <c:y val="2.77383801168232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A2B-4E21-A2F3-782B0A7E8B3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9A2B-4E21-A2F3-782B0A7E8B3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9A2B-4E21-A2F3-782B0A7E8B38}"/>
                </c:ext>
              </c:extLst>
            </c:dLbl>
            <c:dLbl>
              <c:idx val="12"/>
              <c:layout>
                <c:manualLayout>
                  <c:x val="-4.1408620944621437E-2"/>
                  <c:y val="-1.09452722025995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A2B-4E21-A2F3-782B0A7E8B38}"/>
                </c:ext>
              </c:extLst>
            </c:dLbl>
            <c:dLbl>
              <c:idx val="13"/>
              <c:layout>
                <c:manualLayout>
                  <c:x val="-6.0109230596673467E-2"/>
                  <c:y val="5.68742056300356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A2B-4E21-A2F3-782B0A7E8B38}"/>
                </c:ext>
              </c:extLst>
            </c:dLbl>
            <c:dLbl>
              <c:idx val="14"/>
              <c:layout>
                <c:manualLayout>
                  <c:x val="-0.26819571302844591"/>
                  <c:y val="4.13145576560917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A2B-4E21-A2F3-782B0A7E8B3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Civic Center</c:v>
                </c:pt>
                <c:pt idx="1">
                  <c:v>Cemetry</c:v>
                </c:pt>
                <c:pt idx="2">
                  <c:v>Community Development</c:v>
                </c:pt>
                <c:pt idx="3">
                  <c:v>Drainage</c:v>
                </c:pt>
                <c:pt idx="4">
                  <c:v>Holding accounts</c:v>
                </c:pt>
                <c:pt idx="5">
                  <c:v>Other</c:v>
                </c:pt>
                <c:pt idx="6">
                  <c:v>Parks &amp; Recreation</c:v>
                </c:pt>
                <c:pt idx="7">
                  <c:v>Public Building</c:v>
                </c:pt>
                <c:pt idx="8">
                  <c:v>Sanitation</c:v>
                </c:pt>
                <c:pt idx="9">
                  <c:v>Sewer</c:v>
                </c:pt>
                <c:pt idx="10">
                  <c:v>Squares &amp; Monuments</c:v>
                </c:pt>
                <c:pt idx="11">
                  <c:v>Street</c:v>
                </c:pt>
                <c:pt idx="12">
                  <c:v>Traffic</c:v>
                </c:pt>
                <c:pt idx="13">
                  <c:v>Water</c:v>
                </c:pt>
                <c:pt idx="14">
                  <c:v>I&amp;D Water Plant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</c:v>
                </c:pt>
                <c:pt idx="1">
                  <c:v>6</c:v>
                </c:pt>
                <c:pt idx="2">
                  <c:v>14</c:v>
                </c:pt>
                <c:pt idx="3">
                  <c:v>17</c:v>
                </c:pt>
                <c:pt idx="4">
                  <c:v>11</c:v>
                </c:pt>
                <c:pt idx="5">
                  <c:v>33</c:v>
                </c:pt>
                <c:pt idx="6">
                  <c:v>19</c:v>
                </c:pt>
                <c:pt idx="7">
                  <c:v>42</c:v>
                </c:pt>
                <c:pt idx="8">
                  <c:v>4</c:v>
                </c:pt>
                <c:pt idx="9">
                  <c:v>38</c:v>
                </c:pt>
                <c:pt idx="10">
                  <c:v>11</c:v>
                </c:pt>
                <c:pt idx="11">
                  <c:v>20</c:v>
                </c:pt>
                <c:pt idx="12">
                  <c:v>22</c:v>
                </c:pt>
                <c:pt idx="13">
                  <c:v>43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9A2B-4E21-A2F3-782B0A7E8B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Appropriated Budget To Date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9A2B-4E21-A2F3-782B0A7E8B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9A2B-4E21-A2F3-782B0A7E8B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9A2B-4E21-A2F3-782B0A7E8B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9A2B-4E21-A2F3-782B0A7E8B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9A2B-4E21-A2F3-782B0A7E8B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9A2B-4E21-A2F3-782B0A7E8B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9A2B-4E21-A2F3-782B0A7E8B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9A2B-4E21-A2F3-782B0A7E8B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9A2B-4E21-A2F3-782B0A7E8B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9A2B-4E21-A2F3-782B0A7E8B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9A2B-4E21-A2F3-782B0A7E8B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9A2B-4E21-A2F3-782B0A7E8B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9A2B-4E21-A2F3-782B0A7E8B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9A2B-4E21-A2F3-782B0A7E8B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C-9A2B-4E21-A2F3-782B0A7E8B3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0-9A2B-4E21-A2F3-782B0A7E8B3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2-9A2B-4E21-A2F3-782B0A7E8B3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4-9A2B-4E21-A2F3-782B0A7E8B3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6-9A2B-4E21-A2F3-782B0A7E8B3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8-9A2B-4E21-A2F3-782B0A7E8B3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A-9A2B-4E21-A2F3-782B0A7E8B3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C-9A2B-4E21-A2F3-782B0A7E8B3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E-9A2B-4E21-A2F3-782B0A7E8B3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0-9A2B-4E21-A2F3-782B0A7E8B3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2-9A2B-4E21-A2F3-782B0A7E8B3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4-9A2B-4E21-A2F3-782B0A7E8B3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6-9A2B-4E21-A2F3-782B0A7E8B3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8-9A2B-4E21-A2F3-782B0A7E8B3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A-9A2B-4E21-A2F3-782B0A7E8B3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C-9A2B-4E21-A2F3-782B0A7E8B3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Civic Center</c:v>
                </c:pt>
                <c:pt idx="1">
                  <c:v>Cemetry</c:v>
                </c:pt>
                <c:pt idx="2">
                  <c:v>Community Development</c:v>
                </c:pt>
                <c:pt idx="3">
                  <c:v>Drainage</c:v>
                </c:pt>
                <c:pt idx="4">
                  <c:v>Holding accounts</c:v>
                </c:pt>
                <c:pt idx="5">
                  <c:v>Other</c:v>
                </c:pt>
                <c:pt idx="6">
                  <c:v>Parks &amp; Recreation</c:v>
                </c:pt>
                <c:pt idx="7">
                  <c:v>Public Building</c:v>
                </c:pt>
                <c:pt idx="8">
                  <c:v>Sanitation</c:v>
                </c:pt>
                <c:pt idx="9">
                  <c:v>Sewer</c:v>
                </c:pt>
                <c:pt idx="10">
                  <c:v>Squares &amp; Monuments</c:v>
                </c:pt>
                <c:pt idx="11">
                  <c:v>Street</c:v>
                </c:pt>
                <c:pt idx="12">
                  <c:v>Traffic</c:v>
                </c:pt>
                <c:pt idx="13">
                  <c:v>Water</c:v>
                </c:pt>
                <c:pt idx="14">
                  <c:v>I&amp;D Water Plant</c:v>
                </c:pt>
              </c:strCache>
            </c:strRef>
          </c:cat>
          <c:val>
            <c:numRef>
              <c:f>Sheet1!$C$2:$C$16</c:f>
              <c:numCache>
                <c:formatCode>_("$"* #,##0.00_);_("$"* \(#,##0.00\);_("$"* "-"??_);_(@_)</c:formatCode>
                <c:ptCount val="15"/>
                <c:pt idx="0">
                  <c:v>-305644.94</c:v>
                </c:pt>
                <c:pt idx="1">
                  <c:v>-1153565.19</c:v>
                </c:pt>
                <c:pt idx="2">
                  <c:v>-13861581.09</c:v>
                </c:pt>
                <c:pt idx="3">
                  <c:v>-93245405.730000004</c:v>
                </c:pt>
                <c:pt idx="4">
                  <c:v>-36032614.190000005</c:v>
                </c:pt>
                <c:pt idx="5">
                  <c:v>-23799781.050000001</c:v>
                </c:pt>
                <c:pt idx="6">
                  <c:v>-22522852.259999998</c:v>
                </c:pt>
                <c:pt idx="7">
                  <c:v>-43171483.679999992</c:v>
                </c:pt>
                <c:pt idx="8">
                  <c:v>-2597393.4500000002</c:v>
                </c:pt>
                <c:pt idx="9">
                  <c:v>-73158350.719999999</c:v>
                </c:pt>
                <c:pt idx="10">
                  <c:v>-187431.41000000015</c:v>
                </c:pt>
                <c:pt idx="11">
                  <c:v>-20804914.290000003</c:v>
                </c:pt>
                <c:pt idx="12">
                  <c:v>-22412674.300000004</c:v>
                </c:pt>
                <c:pt idx="13">
                  <c:v>-81915609.079999998</c:v>
                </c:pt>
                <c:pt idx="14">
                  <c:v>-268060.96000000002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9A2B-4E21-A2F3-782B0A7E8B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Expenditures To Date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9A2B-4E21-A2F3-782B0A7E8B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9A2B-4E21-A2F3-782B0A7E8B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9A2B-4E21-A2F3-782B0A7E8B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9A2B-4E21-A2F3-782B0A7E8B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9A2B-4E21-A2F3-782B0A7E8B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9A2B-4E21-A2F3-782B0A7E8B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9A2B-4E21-A2F3-782B0A7E8B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9A2B-4E21-A2F3-782B0A7E8B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9A2B-4E21-A2F3-782B0A7E8B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9A2B-4E21-A2F3-782B0A7E8B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9A2B-4E21-A2F3-782B0A7E8B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9A2B-4E21-A2F3-782B0A7E8B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9A2B-4E21-A2F3-782B0A7E8B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9A2B-4E21-A2F3-782B0A7E8B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B-9A2B-4E21-A2F3-782B0A7E8B3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F-9A2B-4E21-A2F3-782B0A7E8B3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1-9A2B-4E21-A2F3-782B0A7E8B3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3-9A2B-4E21-A2F3-782B0A7E8B3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5-9A2B-4E21-A2F3-782B0A7E8B3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7-9A2B-4E21-A2F3-782B0A7E8B3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9-9A2B-4E21-A2F3-782B0A7E8B3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B-9A2B-4E21-A2F3-782B0A7E8B3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D-9A2B-4E21-A2F3-782B0A7E8B3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F-9A2B-4E21-A2F3-782B0A7E8B3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1-9A2B-4E21-A2F3-782B0A7E8B3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3-9A2B-4E21-A2F3-782B0A7E8B3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5-9A2B-4E21-A2F3-782B0A7E8B3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7-9A2B-4E21-A2F3-782B0A7E8B3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9-9A2B-4E21-A2F3-782B0A7E8B3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B-9A2B-4E21-A2F3-782B0A7E8B3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Civic Center</c:v>
                </c:pt>
                <c:pt idx="1">
                  <c:v>Cemetry</c:v>
                </c:pt>
                <c:pt idx="2">
                  <c:v>Community Development</c:v>
                </c:pt>
                <c:pt idx="3">
                  <c:v>Drainage</c:v>
                </c:pt>
                <c:pt idx="4">
                  <c:v>Holding accounts</c:v>
                </c:pt>
                <c:pt idx="5">
                  <c:v>Other</c:v>
                </c:pt>
                <c:pt idx="6">
                  <c:v>Parks &amp; Recreation</c:v>
                </c:pt>
                <c:pt idx="7">
                  <c:v>Public Building</c:v>
                </c:pt>
                <c:pt idx="8">
                  <c:v>Sanitation</c:v>
                </c:pt>
                <c:pt idx="9">
                  <c:v>Sewer</c:v>
                </c:pt>
                <c:pt idx="10">
                  <c:v>Squares &amp; Monuments</c:v>
                </c:pt>
                <c:pt idx="11">
                  <c:v>Street</c:v>
                </c:pt>
                <c:pt idx="12">
                  <c:v>Traffic</c:v>
                </c:pt>
                <c:pt idx="13">
                  <c:v>Water</c:v>
                </c:pt>
                <c:pt idx="14">
                  <c:v>I&amp;D Water Plant</c:v>
                </c:pt>
              </c:strCache>
            </c:strRef>
          </c:cat>
          <c:val>
            <c:numRef>
              <c:f>Sheet1!$D$2:$D$16</c:f>
              <c:numCache>
                <c:formatCode>_("$"* #,##0.00_);_("$"* \(#,##0.00\);_("$"* "-"??_);_(@_)</c:formatCode>
                <c:ptCount val="15"/>
                <c:pt idx="0">
                  <c:v>34351.550000000003</c:v>
                </c:pt>
                <c:pt idx="1">
                  <c:v>153448.57</c:v>
                </c:pt>
                <c:pt idx="2">
                  <c:v>800187.78</c:v>
                </c:pt>
                <c:pt idx="3">
                  <c:v>1007390.5400000002</c:v>
                </c:pt>
                <c:pt idx="4">
                  <c:v>0</c:v>
                </c:pt>
                <c:pt idx="5">
                  <c:v>1392390.9500000002</c:v>
                </c:pt>
                <c:pt idx="6">
                  <c:v>2113550.56</c:v>
                </c:pt>
                <c:pt idx="7">
                  <c:v>941653.77</c:v>
                </c:pt>
                <c:pt idx="8">
                  <c:v>71608.62</c:v>
                </c:pt>
                <c:pt idx="9">
                  <c:v>3403710.5300000007</c:v>
                </c:pt>
                <c:pt idx="10">
                  <c:v>182980.43</c:v>
                </c:pt>
                <c:pt idx="11">
                  <c:v>1666360.09</c:v>
                </c:pt>
                <c:pt idx="12">
                  <c:v>72474.5</c:v>
                </c:pt>
                <c:pt idx="13">
                  <c:v>310446.98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C-9A2B-4E21-A2F3-782B0A7E8B3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Open Purchase  Orders To Date 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9A2B-4E21-A2F3-782B0A7E8B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9A2B-4E21-A2F3-782B0A7E8B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2-9A2B-4E21-A2F3-782B0A7E8B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4-9A2B-4E21-A2F3-782B0A7E8B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6-9A2B-4E21-A2F3-782B0A7E8B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8-9A2B-4E21-A2F3-782B0A7E8B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A-9A2B-4E21-A2F3-782B0A7E8B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C-9A2B-4E21-A2F3-782B0A7E8B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E-9A2B-4E21-A2F3-782B0A7E8B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0-9A2B-4E21-A2F3-782B0A7E8B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2-9A2B-4E21-A2F3-782B0A7E8B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4-9A2B-4E21-A2F3-782B0A7E8B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6-9A2B-4E21-A2F3-782B0A7E8B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8-9A2B-4E21-A2F3-782B0A7E8B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A-9A2B-4E21-A2F3-782B0A7E8B3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E-9A2B-4E21-A2F3-782B0A7E8B3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0-9A2B-4E21-A2F3-782B0A7E8B3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2-9A2B-4E21-A2F3-782B0A7E8B3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4-9A2B-4E21-A2F3-782B0A7E8B3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6-9A2B-4E21-A2F3-782B0A7E8B3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8-9A2B-4E21-A2F3-782B0A7E8B3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A-9A2B-4E21-A2F3-782B0A7E8B3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C-9A2B-4E21-A2F3-782B0A7E8B3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E-9A2B-4E21-A2F3-782B0A7E8B3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0-9A2B-4E21-A2F3-782B0A7E8B3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2-9A2B-4E21-A2F3-782B0A7E8B3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4-9A2B-4E21-A2F3-782B0A7E8B3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6-9A2B-4E21-A2F3-782B0A7E8B3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8-9A2B-4E21-A2F3-782B0A7E8B3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A-9A2B-4E21-A2F3-782B0A7E8B3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Civic Center</c:v>
                </c:pt>
                <c:pt idx="1">
                  <c:v>Cemetry</c:v>
                </c:pt>
                <c:pt idx="2">
                  <c:v>Community Development</c:v>
                </c:pt>
                <c:pt idx="3">
                  <c:v>Drainage</c:v>
                </c:pt>
                <c:pt idx="4">
                  <c:v>Holding accounts</c:v>
                </c:pt>
                <c:pt idx="5">
                  <c:v>Other</c:v>
                </c:pt>
                <c:pt idx="6">
                  <c:v>Parks &amp; Recreation</c:v>
                </c:pt>
                <c:pt idx="7">
                  <c:v>Public Building</c:v>
                </c:pt>
                <c:pt idx="8">
                  <c:v>Sanitation</c:v>
                </c:pt>
                <c:pt idx="9">
                  <c:v>Sewer</c:v>
                </c:pt>
                <c:pt idx="10">
                  <c:v>Squares &amp; Monuments</c:v>
                </c:pt>
                <c:pt idx="11">
                  <c:v>Street</c:v>
                </c:pt>
                <c:pt idx="12">
                  <c:v>Traffic</c:v>
                </c:pt>
                <c:pt idx="13">
                  <c:v>Water</c:v>
                </c:pt>
                <c:pt idx="14">
                  <c:v>I&amp;D Water Plant</c:v>
                </c:pt>
              </c:strCache>
            </c:strRef>
          </c:cat>
          <c:val>
            <c:numRef>
              <c:f>Sheet1!$E$2:$E$16</c:f>
              <c:numCache>
                <c:formatCode>_("$"* #,##0.00_);_("$"* \(#,##0.00\);_("$"* "-"??_);_(@_)</c:formatCode>
                <c:ptCount val="15"/>
                <c:pt idx="0">
                  <c:v>36031.949999999997</c:v>
                </c:pt>
                <c:pt idx="1">
                  <c:v>31785.579999999998</c:v>
                </c:pt>
                <c:pt idx="2">
                  <c:v>1920091.07</c:v>
                </c:pt>
                <c:pt idx="3">
                  <c:v>1401983.1</c:v>
                </c:pt>
                <c:pt idx="4">
                  <c:v>0</c:v>
                </c:pt>
                <c:pt idx="5">
                  <c:v>8108552.6799999997</c:v>
                </c:pt>
                <c:pt idx="6">
                  <c:v>2991567.5999999996</c:v>
                </c:pt>
                <c:pt idx="7">
                  <c:v>10964368.030000003</c:v>
                </c:pt>
                <c:pt idx="8">
                  <c:v>1095867.69</c:v>
                </c:pt>
                <c:pt idx="9">
                  <c:v>2588551.1399999997</c:v>
                </c:pt>
                <c:pt idx="10">
                  <c:v>60383.47</c:v>
                </c:pt>
                <c:pt idx="11">
                  <c:v>421885.35</c:v>
                </c:pt>
                <c:pt idx="12">
                  <c:v>1946127.26</c:v>
                </c:pt>
                <c:pt idx="13">
                  <c:v>1214403.81</c:v>
                </c:pt>
                <c:pt idx="14">
                  <c:v>980.83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B-9A2B-4E21-A2F3-782B0A7E8B3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Project  Balance to  Date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D-9A2B-4E21-A2F3-782B0A7E8B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F-9A2B-4E21-A2F3-782B0A7E8B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1-9A2B-4E21-A2F3-782B0A7E8B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3-9A2B-4E21-A2F3-782B0A7E8B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5-9A2B-4E21-A2F3-782B0A7E8B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7-9A2B-4E21-A2F3-782B0A7E8B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9-9A2B-4E21-A2F3-782B0A7E8B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B-9A2B-4E21-A2F3-782B0A7E8B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D-9A2B-4E21-A2F3-782B0A7E8B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F-9A2B-4E21-A2F3-782B0A7E8B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1-9A2B-4E21-A2F3-782B0A7E8B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3-9A2B-4E21-A2F3-782B0A7E8B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5-9A2B-4E21-A2F3-782B0A7E8B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7-9A2B-4E21-A2F3-782B0A7E8B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9-9A2B-4E21-A2F3-782B0A7E8B3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D-9A2B-4E21-A2F3-782B0A7E8B3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7F-9A2B-4E21-A2F3-782B0A7E8B3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1-9A2B-4E21-A2F3-782B0A7E8B3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3-9A2B-4E21-A2F3-782B0A7E8B3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5-9A2B-4E21-A2F3-782B0A7E8B3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7-9A2B-4E21-A2F3-782B0A7E8B3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9-9A2B-4E21-A2F3-782B0A7E8B3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B-9A2B-4E21-A2F3-782B0A7E8B3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D-9A2B-4E21-A2F3-782B0A7E8B3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8F-9A2B-4E21-A2F3-782B0A7E8B3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91-9A2B-4E21-A2F3-782B0A7E8B3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93-9A2B-4E21-A2F3-782B0A7E8B3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95-9A2B-4E21-A2F3-782B0A7E8B3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97-9A2B-4E21-A2F3-782B0A7E8B3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99-9A2B-4E21-A2F3-782B0A7E8B3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Civic Center</c:v>
                </c:pt>
                <c:pt idx="1">
                  <c:v>Cemetry</c:v>
                </c:pt>
                <c:pt idx="2">
                  <c:v>Community Development</c:v>
                </c:pt>
                <c:pt idx="3">
                  <c:v>Drainage</c:v>
                </c:pt>
                <c:pt idx="4">
                  <c:v>Holding accounts</c:v>
                </c:pt>
                <c:pt idx="5">
                  <c:v>Other</c:v>
                </c:pt>
                <c:pt idx="6">
                  <c:v>Parks &amp; Recreation</c:v>
                </c:pt>
                <c:pt idx="7">
                  <c:v>Public Building</c:v>
                </c:pt>
                <c:pt idx="8">
                  <c:v>Sanitation</c:v>
                </c:pt>
                <c:pt idx="9">
                  <c:v>Sewer</c:v>
                </c:pt>
                <c:pt idx="10">
                  <c:v>Squares &amp; Monuments</c:v>
                </c:pt>
                <c:pt idx="11">
                  <c:v>Street</c:v>
                </c:pt>
                <c:pt idx="12">
                  <c:v>Traffic</c:v>
                </c:pt>
                <c:pt idx="13">
                  <c:v>Water</c:v>
                </c:pt>
                <c:pt idx="14">
                  <c:v>I&amp;D Water Plant</c:v>
                </c:pt>
              </c:strCache>
            </c:strRef>
          </c:cat>
          <c:val>
            <c:numRef>
              <c:f>Sheet1!$F$2:$F$16</c:f>
              <c:numCache>
                <c:formatCode>_("$"* #,##0.00_);_("$"* \(#,##0.00\);_("$"* "-"??_);_(@_)</c:formatCode>
                <c:ptCount val="15"/>
                <c:pt idx="0">
                  <c:v>-271293.39</c:v>
                </c:pt>
                <c:pt idx="1">
                  <c:v>-1000116.62</c:v>
                </c:pt>
                <c:pt idx="2">
                  <c:v>-13061393.310000001</c:v>
                </c:pt>
                <c:pt idx="3">
                  <c:v>-92345683.00999999</c:v>
                </c:pt>
                <c:pt idx="4">
                  <c:v>-36032614.190000005</c:v>
                </c:pt>
                <c:pt idx="5">
                  <c:v>-22407390.099999998</c:v>
                </c:pt>
                <c:pt idx="6">
                  <c:v>-20409301.700000003</c:v>
                </c:pt>
                <c:pt idx="7">
                  <c:v>-42229829.909999989</c:v>
                </c:pt>
                <c:pt idx="8">
                  <c:v>-2525784.83</c:v>
                </c:pt>
                <c:pt idx="9">
                  <c:v>-69754640.189999998</c:v>
                </c:pt>
                <c:pt idx="10">
                  <c:v>-4090217.82</c:v>
                </c:pt>
                <c:pt idx="11">
                  <c:v>-19138554.200000003</c:v>
                </c:pt>
                <c:pt idx="12">
                  <c:v>-22340199.800000004</c:v>
                </c:pt>
                <c:pt idx="13">
                  <c:v>-81605162.100000024</c:v>
                </c:pt>
                <c:pt idx="14">
                  <c:v>-268060.96000000002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A-9A2B-4E21-A2F3-782B0A7E8B3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5495363695492"/>
          <c:y val="0.16011706036745407"/>
          <c:w val="0.42789319436650847"/>
          <c:h val="0.80497401574803151"/>
        </c:manualLayout>
      </c:layout>
      <c:pieChart>
        <c:varyColors val="0"/>
        <c:ser>
          <c:idx val="0"/>
          <c:order val="0"/>
          <c:tx>
            <c:strRef>
              <c:f>'PM workshop chart'!$B$5</c:f>
              <c:strCache>
                <c:ptCount val="1"/>
                <c:pt idx="0">
                  <c:v>Project Managers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rgbClr val="46BA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97-493E-9BD4-561E79F1DE95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97-493E-9BD4-561E79F1DE9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97-493E-9BD4-561E79F1DE95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7-493E-9BD4-561E79F1DE95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97-493E-9BD4-561E79F1DE9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797-493E-9BD4-561E79F1DE95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797-493E-9BD4-561E79F1DE95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797-493E-9BD4-561E79F1DE95}"/>
              </c:ext>
            </c:extLst>
          </c:dPt>
          <c:dLbls>
            <c:dLbl>
              <c:idx val="0"/>
              <c:layout>
                <c:manualLayout>
                  <c:x val="-1.5946844966252188E-2"/>
                  <c:y val="-5.144694533762059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FB0CAA-2C00-46B4-8D73-340FEA95DF13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/>
                      <a:t>
</a:t>
                    </a:r>
                    <a:r>
                      <a:rPr lang="en-US" i="1" baseline="0"/>
                      <a:t>1 PM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710"/>
                        <a:gd name="adj2" fmla="val 130411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97-493E-9BD4-561E79F1DE95}"/>
                </c:ext>
              </c:extLst>
            </c:dLbl>
            <c:dLbl>
              <c:idx val="1"/>
              <c:layout>
                <c:manualLayout>
                  <c:x val="7.0940043895051569E-2"/>
                  <c:y val="-8.9671367143846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B6D4A5-AD3E-4180-A6BD-1F819111D242}" type="CATEGORYNAME">
                      <a:rPr lang="en-US" i="1" smtClean="0"/>
                      <a:pPr>
                        <a:defRPr sz="1600" b="1"/>
                      </a:pPr>
                      <a:t>[CATEGORY NAME]</a:t>
                    </a:fld>
                    <a:r>
                      <a:rPr lang="en-US" i="1" dirty="0"/>
                      <a:t>s</a:t>
                    </a:r>
                    <a:r>
                      <a:rPr lang="en-US" i="1" baseline="0" dirty="0"/>
                      <a:t>
1 PM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9658"/>
                        <a:gd name="adj2" fmla="val 87672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97-493E-9BD4-561E79F1DE95}"/>
                </c:ext>
              </c:extLst>
            </c:dLbl>
            <c:dLbl>
              <c:idx val="2"/>
              <c:layout>
                <c:manualLayout>
                  <c:x val="6.3270347705149194E-2"/>
                  <c:y val="-5.48835204466687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baseline="0" dirty="0"/>
                      <a:t>Capital Projects</a:t>
                    </a:r>
                  </a:p>
                  <a:p>
                    <a:pPr>
                      <a:defRPr sz="1600" b="1"/>
                    </a:pPr>
                    <a:r>
                      <a:rPr lang="en-US" sz="1600" b="1" i="0" baseline="0" dirty="0"/>
                      <a:t>5 PMs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28478"/>
                        <a:gd name="adj2" fmla="val 158274"/>
                      </a:avLst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5797-493E-9BD4-561E79F1DE95}"/>
                </c:ext>
              </c:extLst>
            </c:dLbl>
            <c:dLbl>
              <c:idx val="3"/>
              <c:layout>
                <c:manualLayout>
                  <c:x val="0.14620901498519046"/>
                  <c:y val="-0.2018366475967794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Park and Tree</a:t>
                    </a:r>
                  </a:p>
                  <a:p>
                    <a:pPr>
                      <a:defRPr sz="1600" b="1"/>
                    </a:pPr>
                    <a:r>
                      <a:rPr lang="en-US" baseline="0" dirty="0"/>
                      <a:t>3 PMs</a:t>
                    </a:r>
                    <a:endParaRPr lang="en-US" dirty="0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0339"/>
                        <a:gd name="adj2" fmla="val 73477"/>
                      </a:avLst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5797-493E-9BD4-561E79F1DE95}"/>
                </c:ext>
              </c:extLst>
            </c:dLbl>
            <c:dLbl>
              <c:idx val="4"/>
              <c:layout>
                <c:manualLayout>
                  <c:x val="0.19096687671535081"/>
                  <c:y val="-0.1575310420267546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4F1EDC1-7BCF-46C6-9D2D-C0EEB29732CE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endParaRPr lang="en-US"/>
                  </a:p>
                  <a:p>
                    <a:pPr>
                      <a:defRPr sz="1600" b="1"/>
                    </a:pPr>
                    <a:r>
                      <a:rPr lang="en-US" baseline="0"/>
                      <a:t>1 PM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9759"/>
                        <a:gd name="adj2" fmla="val 113666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97-493E-9BD4-561E79F1DE95}"/>
                </c:ext>
              </c:extLst>
            </c:dLbl>
            <c:dLbl>
              <c:idx val="5"/>
              <c:layout>
                <c:manualLayout>
                  <c:x val="0.20141037778572157"/>
                  <c:y val="-1.230711265834021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0E98C8-19D9-448F-940F-C294FAD59D49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/>
                      <a:t>
2 PMs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3090"/>
                        <a:gd name="adj2" fmla="val 21769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797-493E-9BD4-561E79F1DE95}"/>
                </c:ext>
              </c:extLst>
            </c:dLbl>
            <c:dLbl>
              <c:idx val="6"/>
              <c:layout>
                <c:manualLayout>
                  <c:x val="-0.1581444447799"/>
                  <c:y val="-9.8456901266721682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Urban Planning and Design
1 PM</a:t>
                    </a:r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40451"/>
                        <a:gd name="adj2" fmla="val 20864"/>
                      </a:avLst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5797-493E-9BD4-561E79F1DE95}"/>
                </c:ext>
              </c:extLst>
            </c:dLbl>
            <c:dLbl>
              <c:idx val="7"/>
              <c:layout>
                <c:manualLayout>
                  <c:x val="2.0376574557493352E-2"/>
                  <c:y val="-0.2514496228209143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1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1E8950-A519-4314-9BB0-685AE53F35F2}" type="CATEGORYNAME">
                      <a:rPr lang="en-US" sz="1600" b="1" i="0"/>
                      <a:pPr>
                        <a:defRPr sz="1600" b="1" i="1"/>
                      </a:pPr>
                      <a:t>[CATEGORY NAME]</a:t>
                    </a:fld>
                    <a:r>
                      <a:rPr lang="en-US" sz="1600" b="1" i="0" baseline="0"/>
                      <a:t>
11 PMs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1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0912"/>
                        <a:gd name="adj2" fmla="val 178777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797-493E-9BD4-561E79F1DE9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'PM workshop chart'!$A$6:$A$13</c:f>
              <c:strCache>
                <c:ptCount val="8"/>
                <c:pt idx="0">
                  <c:v>Community Services </c:v>
                </c:pt>
                <c:pt idx="1">
                  <c:v>Government Operation</c:v>
                </c:pt>
                <c:pt idx="2">
                  <c:v>Captial Project</c:v>
                </c:pt>
                <c:pt idx="3">
                  <c:v>Park &amp; Tree</c:v>
                </c:pt>
                <c:pt idx="4">
                  <c:v>Parking Services</c:v>
                </c:pt>
                <c:pt idx="5">
                  <c:v>Transportation</c:v>
                </c:pt>
                <c:pt idx="6">
                  <c:v>Urban planning &amp; design</c:v>
                </c:pt>
                <c:pt idx="7">
                  <c:v>Water Resources</c:v>
                </c:pt>
              </c:strCache>
            </c:strRef>
          </c:cat>
          <c:val>
            <c:numRef>
              <c:f>'PM workshop chart'!$B$6:$B$13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797-493E-9BD4-561E79F1D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F949B-DE4B-45ED-B615-CB98B438F5D2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</dgm:pt>
    <dgm:pt modelId="{2A621168-E3A3-470A-B893-984548DD7EA2}">
      <dgm:prSet phldrT="[Text]" custT="1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 lIns="91440" tIns="91440" rIns="91440" bIns="91440"/>
        <a:lstStyle/>
        <a:p>
          <a:pPr algn="ctr" rtl="0"/>
          <a:r>
            <a:rPr lang="en-US" sz="2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288 Total Projects </a:t>
          </a:r>
          <a:r>
            <a:rPr lang="en-US" sz="2300" b="1" dirty="0">
              <a:solidFill>
                <a:srgbClr val="0803D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Citywide</a:t>
          </a:r>
        </a:p>
      </dgm:t>
    </dgm:pt>
    <dgm:pt modelId="{16C32B37-553A-4CBD-9694-C4A7DA0FD69F}" type="parTrans" cxnId="{ACCDFD74-37E3-43BC-BFC2-EBA766D798B9}">
      <dgm:prSet/>
      <dgm:spPr/>
      <dgm:t>
        <a:bodyPr/>
        <a:lstStyle/>
        <a:p>
          <a:endParaRPr lang="en-US"/>
        </a:p>
      </dgm:t>
    </dgm:pt>
    <dgm:pt modelId="{9500F1EF-9E00-4B35-8765-EB74C1C71B3D}" type="sibTrans" cxnId="{ACCDFD74-37E3-43BC-BFC2-EBA766D798B9}">
      <dgm:prSet/>
      <dgm:spPr/>
      <dgm:t>
        <a:bodyPr/>
        <a:lstStyle/>
        <a:p>
          <a:endParaRPr lang="en-US"/>
        </a:p>
      </dgm:t>
    </dgm:pt>
    <dgm:pt modelId="{D57CE2C7-BA3B-4720-B355-32871D0C3E20}">
      <dgm:prSet phldrT="[Text]" custT="1"/>
      <dgm:spPr/>
      <dgm:t>
        <a:bodyPr/>
        <a:lstStyle/>
        <a:p>
          <a:pPr algn="ctr"/>
          <a:r>
            <a:rPr lang="en-US" sz="23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25 Project Managers </a:t>
          </a:r>
          <a:r>
            <a:rPr lang="en-US" sz="2300" b="1" dirty="0">
              <a:solidFill>
                <a:srgbClr val="0803D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Citywide</a:t>
          </a:r>
        </a:p>
      </dgm:t>
    </dgm:pt>
    <dgm:pt modelId="{3F116394-6E03-47D4-906F-9C5BF59ABB0B}" type="parTrans" cxnId="{09328B0E-49AC-47A4-BD3B-35BAE325FA99}">
      <dgm:prSet/>
      <dgm:spPr/>
      <dgm:t>
        <a:bodyPr/>
        <a:lstStyle/>
        <a:p>
          <a:endParaRPr lang="en-US"/>
        </a:p>
      </dgm:t>
    </dgm:pt>
    <dgm:pt modelId="{3D49F739-99AA-4028-9BFF-4D2EB2BFAFEF}" type="sibTrans" cxnId="{09328B0E-49AC-47A4-BD3B-35BAE325FA99}">
      <dgm:prSet/>
      <dgm:spPr/>
      <dgm:t>
        <a:bodyPr/>
        <a:lstStyle/>
        <a:p>
          <a:endParaRPr lang="en-US"/>
        </a:p>
      </dgm:t>
    </dgm:pt>
    <dgm:pt modelId="{AF62679C-D5FD-46E3-A9B4-CC6EF22FE51E}">
      <dgm:prSet phldrT="[Text]" custT="1"/>
      <dgm:spPr/>
      <dgm:t>
        <a:bodyPr/>
        <a:lstStyle/>
        <a:p>
          <a:pPr algn="ctr" rtl="0"/>
          <a:r>
            <a:rPr lang="en-US" sz="23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$444,456,764</a:t>
          </a:r>
        </a:p>
        <a:p>
          <a:pPr algn="ctr"/>
          <a:r>
            <a:rPr lang="en-US" sz="23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Total Budget of All Capital Projects</a:t>
          </a:r>
        </a:p>
      </dgm:t>
    </dgm:pt>
    <dgm:pt modelId="{3C5D6587-89E9-40ED-A16B-9E2A2356DCF4}" type="parTrans" cxnId="{47C25CCD-3A3D-4084-BEB5-1A1F7A3EB927}">
      <dgm:prSet/>
      <dgm:spPr/>
      <dgm:t>
        <a:bodyPr/>
        <a:lstStyle/>
        <a:p>
          <a:endParaRPr lang="en-US"/>
        </a:p>
      </dgm:t>
    </dgm:pt>
    <dgm:pt modelId="{5DBF62ED-01C4-4651-A801-AC65ED020EB1}" type="sibTrans" cxnId="{47C25CCD-3A3D-4084-BEB5-1A1F7A3EB927}">
      <dgm:prSet/>
      <dgm:spPr/>
      <dgm:t>
        <a:bodyPr/>
        <a:lstStyle/>
        <a:p>
          <a:endParaRPr lang="en-US"/>
        </a:p>
      </dgm:t>
    </dgm:pt>
    <dgm:pt modelId="{4E81024B-D867-4095-BA98-0EB1BB434769}" type="pres">
      <dgm:prSet presAssocID="{39CF949B-DE4B-45ED-B615-CB98B438F5D2}" presName="linear" presStyleCnt="0">
        <dgm:presLayoutVars>
          <dgm:animLvl val="lvl"/>
          <dgm:resizeHandles val="exact"/>
        </dgm:presLayoutVars>
      </dgm:prSet>
      <dgm:spPr/>
    </dgm:pt>
    <dgm:pt modelId="{1331669E-B0C5-4FB4-B2CD-B498AADCEE5D}" type="pres">
      <dgm:prSet presAssocID="{2A621168-E3A3-470A-B893-984548DD7EA2}" presName="parentText" presStyleLbl="node1" presStyleIdx="0" presStyleCnt="3" custScaleX="100193" custScaleY="79572" custLinFactNeighborX="425" custLinFactNeighborY="88175">
        <dgm:presLayoutVars>
          <dgm:chMax val="0"/>
          <dgm:bulletEnabled val="1"/>
        </dgm:presLayoutVars>
      </dgm:prSet>
      <dgm:spPr/>
    </dgm:pt>
    <dgm:pt modelId="{DA71F322-A4BE-40F6-8829-7F7D0AB00FFC}" type="pres">
      <dgm:prSet presAssocID="{9500F1EF-9E00-4B35-8765-EB74C1C71B3D}" presName="spacer" presStyleCnt="0"/>
      <dgm:spPr/>
    </dgm:pt>
    <dgm:pt modelId="{926B23EF-9FD9-4A3F-AEF6-CAE79DFDC831}" type="pres">
      <dgm:prSet presAssocID="{D57CE2C7-BA3B-4720-B355-32871D0C3E20}" presName="parentText" presStyleLbl="node1" presStyleIdx="1" presStyleCnt="3" custScaleX="100193" custLinFactNeighborY="-16947">
        <dgm:presLayoutVars>
          <dgm:chMax val="0"/>
          <dgm:bulletEnabled val="1"/>
        </dgm:presLayoutVars>
      </dgm:prSet>
      <dgm:spPr/>
    </dgm:pt>
    <dgm:pt modelId="{D0D08FF8-79C2-41E1-9A77-2A568D0A97A9}" type="pres">
      <dgm:prSet presAssocID="{3D49F739-99AA-4028-9BFF-4D2EB2BFAFEF}" presName="spacer" presStyleCnt="0"/>
      <dgm:spPr/>
    </dgm:pt>
    <dgm:pt modelId="{95E20ACD-1A66-4990-A57A-9AE864A9444D}" type="pres">
      <dgm:prSet presAssocID="{AF62679C-D5FD-46E3-A9B4-CC6EF22FE51E}" presName="parentText" presStyleLbl="node1" presStyleIdx="2" presStyleCnt="3" custScaleX="100193" custLinFactY="-1764" custLinFactNeighborX="118" custLinFactNeighborY="-100000">
        <dgm:presLayoutVars>
          <dgm:chMax val="0"/>
          <dgm:bulletEnabled val="1"/>
        </dgm:presLayoutVars>
      </dgm:prSet>
      <dgm:spPr/>
    </dgm:pt>
  </dgm:ptLst>
  <dgm:cxnLst>
    <dgm:cxn modelId="{09328B0E-49AC-47A4-BD3B-35BAE325FA99}" srcId="{39CF949B-DE4B-45ED-B615-CB98B438F5D2}" destId="{D57CE2C7-BA3B-4720-B355-32871D0C3E20}" srcOrd="1" destOrd="0" parTransId="{3F116394-6E03-47D4-906F-9C5BF59ABB0B}" sibTransId="{3D49F739-99AA-4028-9BFF-4D2EB2BFAFEF}"/>
    <dgm:cxn modelId="{FB624441-C2CC-407A-A98C-5B3580A25B31}" type="presOf" srcId="{D57CE2C7-BA3B-4720-B355-32871D0C3E20}" destId="{926B23EF-9FD9-4A3F-AEF6-CAE79DFDC831}" srcOrd="0" destOrd="0" presId="urn:microsoft.com/office/officeart/2005/8/layout/vList2"/>
    <dgm:cxn modelId="{88439C73-525E-42F1-B882-9F8FC2327ED3}" type="presOf" srcId="{AF62679C-D5FD-46E3-A9B4-CC6EF22FE51E}" destId="{95E20ACD-1A66-4990-A57A-9AE864A9444D}" srcOrd="0" destOrd="0" presId="urn:microsoft.com/office/officeart/2005/8/layout/vList2"/>
    <dgm:cxn modelId="{ACCDFD74-37E3-43BC-BFC2-EBA766D798B9}" srcId="{39CF949B-DE4B-45ED-B615-CB98B438F5D2}" destId="{2A621168-E3A3-470A-B893-984548DD7EA2}" srcOrd="0" destOrd="0" parTransId="{16C32B37-553A-4CBD-9694-C4A7DA0FD69F}" sibTransId="{9500F1EF-9E00-4B35-8765-EB74C1C71B3D}"/>
    <dgm:cxn modelId="{703F0087-1172-4FD4-9B10-BABB4CEEB7B0}" type="presOf" srcId="{2A621168-E3A3-470A-B893-984548DD7EA2}" destId="{1331669E-B0C5-4FB4-B2CD-B498AADCEE5D}" srcOrd="0" destOrd="0" presId="urn:microsoft.com/office/officeart/2005/8/layout/vList2"/>
    <dgm:cxn modelId="{A9338DB1-B471-4BC6-9809-BAC10BBEDCB7}" type="presOf" srcId="{39CF949B-DE4B-45ED-B615-CB98B438F5D2}" destId="{4E81024B-D867-4095-BA98-0EB1BB434769}" srcOrd="0" destOrd="0" presId="urn:microsoft.com/office/officeart/2005/8/layout/vList2"/>
    <dgm:cxn modelId="{47C25CCD-3A3D-4084-BEB5-1A1F7A3EB927}" srcId="{39CF949B-DE4B-45ED-B615-CB98B438F5D2}" destId="{AF62679C-D5FD-46E3-A9B4-CC6EF22FE51E}" srcOrd="2" destOrd="0" parTransId="{3C5D6587-89E9-40ED-A16B-9E2A2356DCF4}" sibTransId="{5DBF62ED-01C4-4651-A801-AC65ED020EB1}"/>
    <dgm:cxn modelId="{7FD67CAE-7692-484F-B05A-CE773D137F65}" type="presParOf" srcId="{4E81024B-D867-4095-BA98-0EB1BB434769}" destId="{1331669E-B0C5-4FB4-B2CD-B498AADCEE5D}" srcOrd="0" destOrd="0" presId="urn:microsoft.com/office/officeart/2005/8/layout/vList2"/>
    <dgm:cxn modelId="{2EAB36A4-8EB3-4C95-89B7-84CEFFB6DA84}" type="presParOf" srcId="{4E81024B-D867-4095-BA98-0EB1BB434769}" destId="{DA71F322-A4BE-40F6-8829-7F7D0AB00FFC}" srcOrd="1" destOrd="0" presId="urn:microsoft.com/office/officeart/2005/8/layout/vList2"/>
    <dgm:cxn modelId="{31FA4217-A870-4CD4-837C-0CCFC5898528}" type="presParOf" srcId="{4E81024B-D867-4095-BA98-0EB1BB434769}" destId="{926B23EF-9FD9-4A3F-AEF6-CAE79DFDC831}" srcOrd="2" destOrd="0" presId="urn:microsoft.com/office/officeart/2005/8/layout/vList2"/>
    <dgm:cxn modelId="{9C7D9CA3-4FB9-4D55-AA7D-4EDBC07A5FA7}" type="presParOf" srcId="{4E81024B-D867-4095-BA98-0EB1BB434769}" destId="{D0D08FF8-79C2-41E1-9A77-2A568D0A97A9}" srcOrd="3" destOrd="0" presId="urn:microsoft.com/office/officeart/2005/8/layout/vList2"/>
    <dgm:cxn modelId="{051327ED-68BC-4E47-921F-74AC97DA20FF}" type="presParOf" srcId="{4E81024B-D867-4095-BA98-0EB1BB434769}" destId="{95E20ACD-1A66-4990-A57A-9AE864A9444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D9EC3D-6583-4101-AF2A-A63E8A7C0C3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83B2E8-3FCC-47DF-A594-60D5DB22DFB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>
              <a:solidFill>
                <a:schemeClr val="tx1"/>
              </a:solidFill>
            </a:rPr>
            <a:t>Senior Director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i="1">
              <a:solidFill>
                <a:schemeClr val="bg1"/>
              </a:solidFill>
            </a:rPr>
            <a:t>Cristy Lawrence, P.E.</a:t>
          </a:r>
        </a:p>
      </dgm:t>
    </dgm:pt>
    <dgm:pt modelId="{AC6AB0BC-741F-4AD1-BEF7-BFCE714A9A39}" type="parTrans" cxnId="{5DF5068B-770A-48D2-B45C-CBEC8904476C}">
      <dgm:prSet/>
      <dgm:spPr/>
      <dgm:t>
        <a:bodyPr/>
        <a:lstStyle/>
        <a:p>
          <a:endParaRPr lang="en-US"/>
        </a:p>
      </dgm:t>
    </dgm:pt>
    <dgm:pt modelId="{9EADD03A-608D-4086-8219-915AB15A7F65}" type="sibTrans" cxnId="{5DF5068B-770A-48D2-B45C-CBEC8904476C}">
      <dgm:prSet/>
      <dgm:spPr/>
      <dgm:t>
        <a:bodyPr/>
        <a:lstStyle/>
        <a:p>
          <a:endParaRPr lang="en-US"/>
        </a:p>
      </dgm:t>
    </dgm:pt>
    <dgm:pt modelId="{2BC18BD2-94DC-43FA-B4D7-F8E84A7B83B7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>
              <a:solidFill>
                <a:srgbClr val="002060"/>
              </a:solidFill>
            </a:rPr>
            <a:t>Construction Inspector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/>
            <a:t>Jim Wood</a:t>
          </a:r>
        </a:p>
      </dgm:t>
    </dgm:pt>
    <dgm:pt modelId="{B1A76526-FE68-4BFC-85B4-6B7F0FCFA5F8}" type="parTrans" cxnId="{B5AE3D1C-5A8B-4155-9CAD-1B3947AACA2E}">
      <dgm:prSet/>
      <dgm:spPr/>
      <dgm:t>
        <a:bodyPr/>
        <a:lstStyle/>
        <a:p>
          <a:endParaRPr lang="en-US"/>
        </a:p>
      </dgm:t>
    </dgm:pt>
    <dgm:pt modelId="{CD30E8B1-41FD-4FE1-B8E8-12F4F9BBBB75}" type="sibTrans" cxnId="{B5AE3D1C-5A8B-4155-9CAD-1B3947AACA2E}">
      <dgm:prSet/>
      <dgm:spPr/>
      <dgm:t>
        <a:bodyPr/>
        <a:lstStyle/>
        <a:p>
          <a:endParaRPr lang="en-US"/>
        </a:p>
      </dgm:t>
    </dgm:pt>
    <dgm:pt modelId="{BB2701EA-67D4-4DE0-8D3C-EBBCA5FD7CA3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>
              <a:solidFill>
                <a:srgbClr val="002060"/>
              </a:solidFill>
            </a:rPr>
            <a:t>Contract Coordinator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/>
            <a:t>Amber Williams</a:t>
          </a:r>
        </a:p>
      </dgm:t>
    </dgm:pt>
    <dgm:pt modelId="{E22C9985-BF5D-4B47-9E9A-7B399A2BBBF3}" type="parTrans" cxnId="{383DEC99-DF9E-4A08-B97F-D58BB903FC0B}">
      <dgm:prSet/>
      <dgm:spPr/>
      <dgm:t>
        <a:bodyPr/>
        <a:lstStyle/>
        <a:p>
          <a:endParaRPr lang="en-US"/>
        </a:p>
      </dgm:t>
    </dgm:pt>
    <dgm:pt modelId="{7167E84F-3175-40FC-BFE8-1F483D696EE1}" type="sibTrans" cxnId="{383DEC99-DF9E-4A08-B97F-D58BB903FC0B}">
      <dgm:prSet/>
      <dgm:spPr/>
      <dgm:t>
        <a:bodyPr/>
        <a:lstStyle/>
        <a:p>
          <a:endParaRPr lang="en-US"/>
        </a:p>
      </dgm:t>
    </dgm:pt>
    <dgm:pt modelId="{B5B389C6-CE12-4823-9F05-9EFC41A1701E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solidFill>
                <a:schemeClr val="tx1"/>
              </a:solidFill>
            </a:rPr>
            <a:t>4 Capital Project Managers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 dirty="0">
              <a:solidFill>
                <a:schemeClr val="bg1"/>
              </a:solidFill>
            </a:rPr>
            <a:t>Leif Blomberg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 dirty="0">
              <a:solidFill>
                <a:schemeClr val="bg1"/>
              </a:solidFill>
            </a:rPr>
            <a:t>Carol Moon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 dirty="0">
              <a:solidFill>
                <a:schemeClr val="bg1"/>
              </a:solidFill>
            </a:rPr>
            <a:t>Dan Reel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 dirty="0">
              <a:solidFill>
                <a:schemeClr val="bg1"/>
              </a:solidFill>
            </a:rPr>
            <a:t>Byron Stiles</a:t>
          </a:r>
        </a:p>
      </dgm:t>
    </dgm:pt>
    <dgm:pt modelId="{7D55AB1E-75BD-4EDD-9B4C-32578F6A7A55}" type="parTrans" cxnId="{6376B501-76C3-4D6C-8ADB-79F05CBBB43D}">
      <dgm:prSet/>
      <dgm:spPr/>
      <dgm:t>
        <a:bodyPr/>
        <a:lstStyle/>
        <a:p>
          <a:endParaRPr lang="en-US"/>
        </a:p>
      </dgm:t>
    </dgm:pt>
    <dgm:pt modelId="{734A37B9-1556-42E7-BA5D-188067B439E9}" type="sibTrans" cxnId="{6376B501-76C3-4D6C-8ADB-79F05CBBB43D}">
      <dgm:prSet/>
      <dgm:spPr/>
      <dgm:t>
        <a:bodyPr/>
        <a:lstStyle/>
        <a:p>
          <a:endParaRPr lang="en-US"/>
        </a:p>
      </dgm:t>
    </dgm:pt>
    <dgm:pt modelId="{4EB1501F-34B0-4EA7-A4B7-55B145AFFB11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>
              <a:solidFill>
                <a:schemeClr val="tx1"/>
              </a:solidFill>
            </a:rPr>
            <a:t>Senior Capital Project Manager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i="1">
              <a:solidFill>
                <a:schemeClr val="bg1"/>
              </a:solidFill>
            </a:rPr>
            <a:t>Doug Patten, P.E.</a:t>
          </a:r>
        </a:p>
      </dgm:t>
    </dgm:pt>
    <dgm:pt modelId="{26F3680F-1944-44ED-B584-DC780B32F0D5}" type="parTrans" cxnId="{8A3855C9-D6C3-4186-98DF-D0E587F06851}">
      <dgm:prSet/>
      <dgm:spPr/>
      <dgm:t>
        <a:bodyPr/>
        <a:lstStyle/>
        <a:p>
          <a:endParaRPr lang="en-US"/>
        </a:p>
      </dgm:t>
    </dgm:pt>
    <dgm:pt modelId="{A2480D1E-4E3B-4F89-9695-6E32D3A6A272}" type="sibTrans" cxnId="{8A3855C9-D6C3-4186-98DF-D0E587F06851}">
      <dgm:prSet/>
      <dgm:spPr/>
      <dgm:t>
        <a:bodyPr/>
        <a:lstStyle/>
        <a:p>
          <a:endParaRPr lang="en-US"/>
        </a:p>
      </dgm:t>
    </dgm:pt>
    <dgm:pt modelId="{4D81F5B8-A992-4152-8DCF-71232D6D4547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solidFill>
                <a:schemeClr val="tx1"/>
              </a:solidFill>
            </a:rPr>
            <a:t>Senior Admin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0" i="1" dirty="0">
              <a:solidFill>
                <a:schemeClr val="bg1"/>
              </a:solidFill>
            </a:rPr>
            <a:t>Jenneida White</a:t>
          </a:r>
        </a:p>
      </dgm:t>
    </dgm:pt>
    <dgm:pt modelId="{7A815695-C302-446A-9ADB-688441F3CB28}" type="parTrans" cxnId="{CE38679C-B889-4013-B38A-5D0F7AFC72B5}">
      <dgm:prSet/>
      <dgm:spPr/>
      <dgm:t>
        <a:bodyPr/>
        <a:lstStyle/>
        <a:p>
          <a:endParaRPr lang="en-US"/>
        </a:p>
      </dgm:t>
    </dgm:pt>
    <dgm:pt modelId="{10487019-2319-4742-A823-FB5C0FF06DE5}" type="sibTrans" cxnId="{CE38679C-B889-4013-B38A-5D0F7AFC72B5}">
      <dgm:prSet/>
      <dgm:spPr/>
      <dgm:t>
        <a:bodyPr/>
        <a:lstStyle/>
        <a:p>
          <a:endParaRPr lang="en-US"/>
        </a:p>
      </dgm:t>
    </dgm:pt>
    <dgm:pt modelId="{FFA115A5-673A-4CE9-B0FE-F6D53E82A9B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i="1" dirty="0">
              <a:solidFill>
                <a:schemeClr val="tx1"/>
              </a:solidFill>
            </a:rPr>
            <a:t>Capital Projects Liaison </a:t>
          </a:r>
          <a:r>
            <a:rPr lang="en-US" b="0" i="1" dirty="0">
              <a:solidFill>
                <a:schemeClr val="bg1"/>
              </a:solidFill>
            </a:rPr>
            <a:t>Philip Kalogitonas</a:t>
          </a:r>
        </a:p>
      </dgm:t>
    </dgm:pt>
    <dgm:pt modelId="{30BD2937-0AC7-4636-B572-9BB4AC208B8B}" type="parTrans" cxnId="{6A9E1C19-DB2B-44BA-B1A0-667D7BDEFB87}">
      <dgm:prSet/>
      <dgm:spPr/>
      <dgm:t>
        <a:bodyPr/>
        <a:lstStyle/>
        <a:p>
          <a:endParaRPr lang="en-US"/>
        </a:p>
      </dgm:t>
    </dgm:pt>
    <dgm:pt modelId="{57C4E9A9-9FC5-4C9D-B882-79A87A7E713D}" type="sibTrans" cxnId="{6A9E1C19-DB2B-44BA-B1A0-667D7BDEFB87}">
      <dgm:prSet/>
      <dgm:spPr/>
      <dgm:t>
        <a:bodyPr/>
        <a:lstStyle/>
        <a:p>
          <a:endParaRPr lang="en-US"/>
        </a:p>
      </dgm:t>
    </dgm:pt>
    <dgm:pt modelId="{DBEBD913-B800-4438-A6F2-EE02D80725A8}" type="pres">
      <dgm:prSet presAssocID="{57D9EC3D-6583-4101-AF2A-A63E8A7C0C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B519FF-B3A0-4F7D-9340-D07A42FB80BA}" type="pres">
      <dgm:prSet presAssocID="{3283B2E8-3FCC-47DF-A594-60D5DB22DFB7}" presName="hierRoot1" presStyleCnt="0">
        <dgm:presLayoutVars>
          <dgm:hierBranch val="init"/>
        </dgm:presLayoutVars>
      </dgm:prSet>
      <dgm:spPr/>
    </dgm:pt>
    <dgm:pt modelId="{C1065B70-44C0-430B-8A4D-59BED440CE82}" type="pres">
      <dgm:prSet presAssocID="{3283B2E8-3FCC-47DF-A594-60D5DB22DFB7}" presName="rootComposite1" presStyleCnt="0"/>
      <dgm:spPr/>
    </dgm:pt>
    <dgm:pt modelId="{F1C35965-7FB2-48B0-824E-BA081645180F}" type="pres">
      <dgm:prSet presAssocID="{3283B2E8-3FCC-47DF-A594-60D5DB22DFB7}" presName="rootText1" presStyleLbl="node0" presStyleIdx="0" presStyleCnt="1" custScaleX="188198" custScaleY="151524">
        <dgm:presLayoutVars>
          <dgm:chPref val="3"/>
        </dgm:presLayoutVars>
      </dgm:prSet>
      <dgm:spPr/>
    </dgm:pt>
    <dgm:pt modelId="{FAFDE19E-A509-4AE6-8B1D-6103755034F0}" type="pres">
      <dgm:prSet presAssocID="{3283B2E8-3FCC-47DF-A594-60D5DB22DFB7}" presName="rootConnector1" presStyleLbl="node1" presStyleIdx="0" presStyleCnt="0"/>
      <dgm:spPr/>
    </dgm:pt>
    <dgm:pt modelId="{4EC8BF6E-D491-47F5-A2D2-008DEF2FB8D4}" type="pres">
      <dgm:prSet presAssocID="{3283B2E8-3FCC-47DF-A594-60D5DB22DFB7}" presName="hierChild2" presStyleCnt="0"/>
      <dgm:spPr/>
    </dgm:pt>
    <dgm:pt modelId="{26FA89AE-5453-4200-8962-19C3186136A5}" type="pres">
      <dgm:prSet presAssocID="{26F3680F-1944-44ED-B584-DC780B32F0D5}" presName="Name37" presStyleLbl="parChTrans1D2" presStyleIdx="0" presStyleCnt="4"/>
      <dgm:spPr/>
    </dgm:pt>
    <dgm:pt modelId="{AD2D2B91-BE53-43ED-8055-3305D5FECB3E}" type="pres">
      <dgm:prSet presAssocID="{4EB1501F-34B0-4EA7-A4B7-55B145AFFB11}" presName="hierRoot2" presStyleCnt="0">
        <dgm:presLayoutVars>
          <dgm:hierBranch val="init"/>
        </dgm:presLayoutVars>
      </dgm:prSet>
      <dgm:spPr/>
    </dgm:pt>
    <dgm:pt modelId="{DDA3D69A-ABA2-473D-B8F0-236AAA42E12A}" type="pres">
      <dgm:prSet presAssocID="{4EB1501F-34B0-4EA7-A4B7-55B145AFFB11}" presName="rootComposite" presStyleCnt="0"/>
      <dgm:spPr/>
    </dgm:pt>
    <dgm:pt modelId="{4942695C-93B2-4CF5-B51D-2C98F34AF434}" type="pres">
      <dgm:prSet presAssocID="{4EB1501F-34B0-4EA7-A4B7-55B145AFFB11}" presName="rootText" presStyleLbl="node2" presStyleIdx="0" presStyleCnt="4" custScaleX="194445" custScaleY="216472">
        <dgm:presLayoutVars>
          <dgm:chPref val="3"/>
        </dgm:presLayoutVars>
      </dgm:prSet>
      <dgm:spPr/>
    </dgm:pt>
    <dgm:pt modelId="{B2827634-E9AD-4FE7-BFD9-5C84D8821495}" type="pres">
      <dgm:prSet presAssocID="{4EB1501F-34B0-4EA7-A4B7-55B145AFFB11}" presName="rootConnector" presStyleLbl="node2" presStyleIdx="0" presStyleCnt="4"/>
      <dgm:spPr/>
    </dgm:pt>
    <dgm:pt modelId="{6916000F-CCC0-48F7-8339-A8AC378BB0EE}" type="pres">
      <dgm:prSet presAssocID="{4EB1501F-34B0-4EA7-A4B7-55B145AFFB11}" presName="hierChild4" presStyleCnt="0"/>
      <dgm:spPr/>
    </dgm:pt>
    <dgm:pt modelId="{4515405D-27C4-4B7C-B842-037AF74C2291}" type="pres">
      <dgm:prSet presAssocID="{B1A76526-FE68-4BFC-85B4-6B7F0FCFA5F8}" presName="Name37" presStyleLbl="parChTrans1D3" presStyleIdx="0" presStyleCnt="2"/>
      <dgm:spPr/>
    </dgm:pt>
    <dgm:pt modelId="{6D0D4916-8E44-405F-84F3-7F126DD8107F}" type="pres">
      <dgm:prSet presAssocID="{2BC18BD2-94DC-43FA-B4D7-F8E84A7B83B7}" presName="hierRoot2" presStyleCnt="0">
        <dgm:presLayoutVars>
          <dgm:hierBranch val="init"/>
        </dgm:presLayoutVars>
      </dgm:prSet>
      <dgm:spPr/>
    </dgm:pt>
    <dgm:pt modelId="{302FD5C3-8BB3-4BC0-9C26-B6A650E80943}" type="pres">
      <dgm:prSet presAssocID="{2BC18BD2-94DC-43FA-B4D7-F8E84A7B83B7}" presName="rootComposite" presStyleCnt="0"/>
      <dgm:spPr/>
    </dgm:pt>
    <dgm:pt modelId="{FC67CABA-5095-406C-AAEB-CEB8E2B295F5}" type="pres">
      <dgm:prSet presAssocID="{2BC18BD2-94DC-43FA-B4D7-F8E84A7B83B7}" presName="rootText" presStyleLbl="node3" presStyleIdx="0" presStyleCnt="2" custScaleX="172437">
        <dgm:presLayoutVars>
          <dgm:chPref val="3"/>
        </dgm:presLayoutVars>
      </dgm:prSet>
      <dgm:spPr/>
    </dgm:pt>
    <dgm:pt modelId="{3BEFDEB0-78BD-409E-9BD6-E18F40A76F1C}" type="pres">
      <dgm:prSet presAssocID="{2BC18BD2-94DC-43FA-B4D7-F8E84A7B83B7}" presName="rootConnector" presStyleLbl="node3" presStyleIdx="0" presStyleCnt="2"/>
      <dgm:spPr/>
    </dgm:pt>
    <dgm:pt modelId="{451B58B1-7EE7-48DA-9C83-3DBCE68E5A20}" type="pres">
      <dgm:prSet presAssocID="{2BC18BD2-94DC-43FA-B4D7-F8E84A7B83B7}" presName="hierChild4" presStyleCnt="0"/>
      <dgm:spPr/>
    </dgm:pt>
    <dgm:pt modelId="{BCDB3270-7D11-47AF-9C0C-79BB68F0FB2E}" type="pres">
      <dgm:prSet presAssocID="{2BC18BD2-94DC-43FA-B4D7-F8E84A7B83B7}" presName="hierChild5" presStyleCnt="0"/>
      <dgm:spPr/>
    </dgm:pt>
    <dgm:pt modelId="{28A8201E-A60D-4A73-A211-2B7D5A5FC4C4}" type="pres">
      <dgm:prSet presAssocID="{E22C9985-BF5D-4B47-9E9A-7B399A2BBBF3}" presName="Name37" presStyleLbl="parChTrans1D3" presStyleIdx="1" presStyleCnt="2"/>
      <dgm:spPr/>
    </dgm:pt>
    <dgm:pt modelId="{7ED3A3D8-3D07-4689-985F-76BDD9BFB181}" type="pres">
      <dgm:prSet presAssocID="{BB2701EA-67D4-4DE0-8D3C-EBBCA5FD7CA3}" presName="hierRoot2" presStyleCnt="0">
        <dgm:presLayoutVars>
          <dgm:hierBranch val="init"/>
        </dgm:presLayoutVars>
      </dgm:prSet>
      <dgm:spPr/>
    </dgm:pt>
    <dgm:pt modelId="{F972A30B-C4C7-4F96-839C-CC13F9FA3DED}" type="pres">
      <dgm:prSet presAssocID="{BB2701EA-67D4-4DE0-8D3C-EBBCA5FD7CA3}" presName="rootComposite" presStyleCnt="0"/>
      <dgm:spPr/>
    </dgm:pt>
    <dgm:pt modelId="{7CA7F202-D882-41E4-8453-C86BDDA9B8BA}" type="pres">
      <dgm:prSet presAssocID="{BB2701EA-67D4-4DE0-8D3C-EBBCA5FD7CA3}" presName="rootText" presStyleLbl="node3" presStyleIdx="1" presStyleCnt="2" custScaleX="174644">
        <dgm:presLayoutVars>
          <dgm:chPref val="3"/>
        </dgm:presLayoutVars>
      </dgm:prSet>
      <dgm:spPr/>
    </dgm:pt>
    <dgm:pt modelId="{D44446C9-D255-481C-9A2F-4F3EF2B80706}" type="pres">
      <dgm:prSet presAssocID="{BB2701EA-67D4-4DE0-8D3C-EBBCA5FD7CA3}" presName="rootConnector" presStyleLbl="node3" presStyleIdx="1" presStyleCnt="2"/>
      <dgm:spPr/>
    </dgm:pt>
    <dgm:pt modelId="{11C3B6D0-9A79-44F2-860F-7D0463B32CAE}" type="pres">
      <dgm:prSet presAssocID="{BB2701EA-67D4-4DE0-8D3C-EBBCA5FD7CA3}" presName="hierChild4" presStyleCnt="0"/>
      <dgm:spPr/>
    </dgm:pt>
    <dgm:pt modelId="{11981274-2D27-4E99-8654-C2EB55F37F96}" type="pres">
      <dgm:prSet presAssocID="{BB2701EA-67D4-4DE0-8D3C-EBBCA5FD7CA3}" presName="hierChild5" presStyleCnt="0"/>
      <dgm:spPr/>
    </dgm:pt>
    <dgm:pt modelId="{FE9050E5-7BC9-4AC9-96D0-DDBFAAA6514F}" type="pres">
      <dgm:prSet presAssocID="{4EB1501F-34B0-4EA7-A4B7-55B145AFFB11}" presName="hierChild5" presStyleCnt="0"/>
      <dgm:spPr/>
    </dgm:pt>
    <dgm:pt modelId="{0999D68B-B66E-43B4-8961-F2E40BC2CD48}" type="pres">
      <dgm:prSet presAssocID="{7D55AB1E-75BD-4EDD-9B4C-32578F6A7A55}" presName="Name37" presStyleLbl="parChTrans1D2" presStyleIdx="1" presStyleCnt="4"/>
      <dgm:spPr/>
    </dgm:pt>
    <dgm:pt modelId="{913A2760-A5FC-41AC-8087-C9DDDC5BC520}" type="pres">
      <dgm:prSet presAssocID="{B5B389C6-CE12-4823-9F05-9EFC41A1701E}" presName="hierRoot2" presStyleCnt="0">
        <dgm:presLayoutVars>
          <dgm:hierBranch val="init"/>
        </dgm:presLayoutVars>
      </dgm:prSet>
      <dgm:spPr/>
    </dgm:pt>
    <dgm:pt modelId="{B7C599C8-465B-45CF-BB3C-40528552C35E}" type="pres">
      <dgm:prSet presAssocID="{B5B389C6-CE12-4823-9F05-9EFC41A1701E}" presName="rootComposite" presStyleCnt="0"/>
      <dgm:spPr/>
    </dgm:pt>
    <dgm:pt modelId="{AA0ACC6C-145F-44F6-918E-9BF83E9FF560}" type="pres">
      <dgm:prSet presAssocID="{B5B389C6-CE12-4823-9F05-9EFC41A1701E}" presName="rootText" presStyleLbl="node2" presStyleIdx="1" presStyleCnt="4" custScaleX="195723" custScaleY="246502">
        <dgm:presLayoutVars>
          <dgm:chPref val="3"/>
        </dgm:presLayoutVars>
      </dgm:prSet>
      <dgm:spPr/>
    </dgm:pt>
    <dgm:pt modelId="{A262D7C6-4897-4173-9ED0-1C4B470BB83F}" type="pres">
      <dgm:prSet presAssocID="{B5B389C6-CE12-4823-9F05-9EFC41A1701E}" presName="rootConnector" presStyleLbl="node2" presStyleIdx="1" presStyleCnt="4"/>
      <dgm:spPr/>
    </dgm:pt>
    <dgm:pt modelId="{065DD447-797C-4C44-95A6-439EBEF46484}" type="pres">
      <dgm:prSet presAssocID="{B5B389C6-CE12-4823-9F05-9EFC41A1701E}" presName="hierChild4" presStyleCnt="0"/>
      <dgm:spPr/>
    </dgm:pt>
    <dgm:pt modelId="{E5E7971C-EA5A-4625-8F19-14B287511869}" type="pres">
      <dgm:prSet presAssocID="{B5B389C6-CE12-4823-9F05-9EFC41A1701E}" presName="hierChild5" presStyleCnt="0"/>
      <dgm:spPr/>
    </dgm:pt>
    <dgm:pt modelId="{0D544672-6EB0-48BE-B810-AD6E2CFDB570}" type="pres">
      <dgm:prSet presAssocID="{7A815695-C302-446A-9ADB-688441F3CB28}" presName="Name37" presStyleLbl="parChTrans1D2" presStyleIdx="2" presStyleCnt="4"/>
      <dgm:spPr/>
    </dgm:pt>
    <dgm:pt modelId="{016BD33E-248C-4313-BE65-7E7E383E9707}" type="pres">
      <dgm:prSet presAssocID="{4D81F5B8-A992-4152-8DCF-71232D6D4547}" presName="hierRoot2" presStyleCnt="0">
        <dgm:presLayoutVars>
          <dgm:hierBranch val="init"/>
        </dgm:presLayoutVars>
      </dgm:prSet>
      <dgm:spPr/>
    </dgm:pt>
    <dgm:pt modelId="{09269562-482D-4D6A-8F05-D8F6FAF1F9E3}" type="pres">
      <dgm:prSet presAssocID="{4D81F5B8-A992-4152-8DCF-71232D6D4547}" presName="rootComposite" presStyleCnt="0"/>
      <dgm:spPr/>
    </dgm:pt>
    <dgm:pt modelId="{7FAF1A0E-A220-4B70-A77B-416C670AD916}" type="pres">
      <dgm:prSet presAssocID="{4D81F5B8-A992-4152-8DCF-71232D6D4547}" presName="rootText" presStyleLbl="node2" presStyleIdx="2" presStyleCnt="4" custScaleX="128202" custScaleY="130344">
        <dgm:presLayoutVars>
          <dgm:chPref val="3"/>
        </dgm:presLayoutVars>
      </dgm:prSet>
      <dgm:spPr/>
    </dgm:pt>
    <dgm:pt modelId="{334E3410-F85C-46CE-A4B0-46C9C3BA3238}" type="pres">
      <dgm:prSet presAssocID="{4D81F5B8-A992-4152-8DCF-71232D6D4547}" presName="rootConnector" presStyleLbl="node2" presStyleIdx="2" presStyleCnt="4"/>
      <dgm:spPr/>
    </dgm:pt>
    <dgm:pt modelId="{17F6EDAE-A85D-4C4E-9D87-817CD028E139}" type="pres">
      <dgm:prSet presAssocID="{4D81F5B8-A992-4152-8DCF-71232D6D4547}" presName="hierChild4" presStyleCnt="0"/>
      <dgm:spPr/>
    </dgm:pt>
    <dgm:pt modelId="{346CB43C-B8DD-41AA-8343-11C78C27F17C}" type="pres">
      <dgm:prSet presAssocID="{4D81F5B8-A992-4152-8DCF-71232D6D4547}" presName="hierChild5" presStyleCnt="0"/>
      <dgm:spPr/>
    </dgm:pt>
    <dgm:pt modelId="{923191F3-31B1-4011-8F06-EDF28DE496AD}" type="pres">
      <dgm:prSet presAssocID="{30BD2937-0AC7-4636-B572-9BB4AC208B8B}" presName="Name37" presStyleLbl="parChTrans1D2" presStyleIdx="3" presStyleCnt="4"/>
      <dgm:spPr/>
    </dgm:pt>
    <dgm:pt modelId="{ED6FD25E-7E60-4440-AE80-0A4203BBB677}" type="pres">
      <dgm:prSet presAssocID="{FFA115A5-673A-4CE9-B0FE-F6D53E82A9B2}" presName="hierRoot2" presStyleCnt="0">
        <dgm:presLayoutVars>
          <dgm:hierBranch val="init"/>
        </dgm:presLayoutVars>
      </dgm:prSet>
      <dgm:spPr/>
    </dgm:pt>
    <dgm:pt modelId="{5539E0F8-F679-4A15-BA1C-DB67AF39BBBE}" type="pres">
      <dgm:prSet presAssocID="{FFA115A5-673A-4CE9-B0FE-F6D53E82A9B2}" presName="rootComposite" presStyleCnt="0"/>
      <dgm:spPr/>
    </dgm:pt>
    <dgm:pt modelId="{E0567759-2744-428B-83D4-6D5ECB2CF4A6}" type="pres">
      <dgm:prSet presAssocID="{FFA115A5-673A-4CE9-B0FE-F6D53E82A9B2}" presName="rootText" presStyleLbl="node2" presStyleIdx="3" presStyleCnt="4" custScaleX="179826">
        <dgm:presLayoutVars>
          <dgm:chPref val="3"/>
        </dgm:presLayoutVars>
      </dgm:prSet>
      <dgm:spPr/>
    </dgm:pt>
    <dgm:pt modelId="{577C375A-74FA-43C5-8865-419292988950}" type="pres">
      <dgm:prSet presAssocID="{FFA115A5-673A-4CE9-B0FE-F6D53E82A9B2}" presName="rootConnector" presStyleLbl="node2" presStyleIdx="3" presStyleCnt="4"/>
      <dgm:spPr/>
    </dgm:pt>
    <dgm:pt modelId="{A207B0A4-A69F-4E17-BE1D-2BA661E6F7E6}" type="pres">
      <dgm:prSet presAssocID="{FFA115A5-673A-4CE9-B0FE-F6D53E82A9B2}" presName="hierChild4" presStyleCnt="0"/>
      <dgm:spPr/>
    </dgm:pt>
    <dgm:pt modelId="{ADDA3CD5-E5C3-4C29-B9B6-3F497606BBFD}" type="pres">
      <dgm:prSet presAssocID="{FFA115A5-673A-4CE9-B0FE-F6D53E82A9B2}" presName="hierChild5" presStyleCnt="0"/>
      <dgm:spPr/>
    </dgm:pt>
    <dgm:pt modelId="{BC60A0ED-61E4-40DA-8480-E78EF7CFF8EA}" type="pres">
      <dgm:prSet presAssocID="{3283B2E8-3FCC-47DF-A594-60D5DB22DFB7}" presName="hierChild3" presStyleCnt="0"/>
      <dgm:spPr/>
    </dgm:pt>
  </dgm:ptLst>
  <dgm:cxnLst>
    <dgm:cxn modelId="{FCAAE600-53A2-46B3-AF6F-F57F8552A371}" type="presOf" srcId="{2BC18BD2-94DC-43FA-B4D7-F8E84A7B83B7}" destId="{3BEFDEB0-78BD-409E-9BD6-E18F40A76F1C}" srcOrd="1" destOrd="0" presId="urn:microsoft.com/office/officeart/2005/8/layout/orgChart1"/>
    <dgm:cxn modelId="{6376B501-76C3-4D6C-8ADB-79F05CBBB43D}" srcId="{3283B2E8-3FCC-47DF-A594-60D5DB22DFB7}" destId="{B5B389C6-CE12-4823-9F05-9EFC41A1701E}" srcOrd="1" destOrd="0" parTransId="{7D55AB1E-75BD-4EDD-9B4C-32578F6A7A55}" sibTransId="{734A37B9-1556-42E7-BA5D-188067B439E9}"/>
    <dgm:cxn modelId="{29A1A106-F173-46B3-B05E-B23574CB40DC}" type="presOf" srcId="{E22C9985-BF5D-4B47-9E9A-7B399A2BBBF3}" destId="{28A8201E-A60D-4A73-A211-2B7D5A5FC4C4}" srcOrd="0" destOrd="0" presId="urn:microsoft.com/office/officeart/2005/8/layout/orgChart1"/>
    <dgm:cxn modelId="{B530080E-0A5A-45A4-AD53-12C2A78293CF}" type="presOf" srcId="{B5B389C6-CE12-4823-9F05-9EFC41A1701E}" destId="{AA0ACC6C-145F-44F6-918E-9BF83E9FF560}" srcOrd="0" destOrd="0" presId="urn:microsoft.com/office/officeart/2005/8/layout/orgChart1"/>
    <dgm:cxn modelId="{6A9E1C19-DB2B-44BA-B1A0-667D7BDEFB87}" srcId="{3283B2E8-3FCC-47DF-A594-60D5DB22DFB7}" destId="{FFA115A5-673A-4CE9-B0FE-F6D53E82A9B2}" srcOrd="3" destOrd="0" parTransId="{30BD2937-0AC7-4636-B572-9BB4AC208B8B}" sibTransId="{57C4E9A9-9FC5-4C9D-B882-79A87A7E713D}"/>
    <dgm:cxn modelId="{B5AE3D1C-5A8B-4155-9CAD-1B3947AACA2E}" srcId="{4EB1501F-34B0-4EA7-A4B7-55B145AFFB11}" destId="{2BC18BD2-94DC-43FA-B4D7-F8E84A7B83B7}" srcOrd="0" destOrd="0" parTransId="{B1A76526-FE68-4BFC-85B4-6B7F0FCFA5F8}" sibTransId="{CD30E8B1-41FD-4FE1-B8E8-12F4F9BBBB75}"/>
    <dgm:cxn modelId="{C704113D-7ECB-44C2-BC1C-22F9DF4FA5AD}" type="presOf" srcId="{26F3680F-1944-44ED-B584-DC780B32F0D5}" destId="{26FA89AE-5453-4200-8962-19C3186136A5}" srcOrd="0" destOrd="0" presId="urn:microsoft.com/office/officeart/2005/8/layout/orgChart1"/>
    <dgm:cxn modelId="{FDD36460-C66D-4295-AAD6-62134AFE677D}" type="presOf" srcId="{57D9EC3D-6583-4101-AF2A-A63E8A7C0C3B}" destId="{DBEBD913-B800-4438-A6F2-EE02D80725A8}" srcOrd="0" destOrd="0" presId="urn:microsoft.com/office/officeart/2005/8/layout/orgChart1"/>
    <dgm:cxn modelId="{E97E3861-8272-457A-AD3E-E0FDDF2D8D23}" type="presOf" srcId="{B1A76526-FE68-4BFC-85B4-6B7F0FCFA5F8}" destId="{4515405D-27C4-4B7C-B842-037AF74C2291}" srcOrd="0" destOrd="0" presId="urn:microsoft.com/office/officeart/2005/8/layout/orgChart1"/>
    <dgm:cxn modelId="{EF9C7943-1298-446B-980A-DCBE16473155}" type="presOf" srcId="{4EB1501F-34B0-4EA7-A4B7-55B145AFFB11}" destId="{B2827634-E9AD-4FE7-BFD9-5C84D8821495}" srcOrd="1" destOrd="0" presId="urn:microsoft.com/office/officeart/2005/8/layout/orgChart1"/>
    <dgm:cxn modelId="{59C9BF55-6F9C-4E87-99B8-CBA3AD24261A}" type="presOf" srcId="{BB2701EA-67D4-4DE0-8D3C-EBBCA5FD7CA3}" destId="{7CA7F202-D882-41E4-8453-C86BDDA9B8BA}" srcOrd="0" destOrd="0" presId="urn:microsoft.com/office/officeart/2005/8/layout/orgChart1"/>
    <dgm:cxn modelId="{95F9C08A-13B4-4CDF-A8EA-8161AB063B40}" type="presOf" srcId="{3283B2E8-3FCC-47DF-A594-60D5DB22DFB7}" destId="{F1C35965-7FB2-48B0-824E-BA081645180F}" srcOrd="0" destOrd="0" presId="urn:microsoft.com/office/officeart/2005/8/layout/orgChart1"/>
    <dgm:cxn modelId="{5DF5068B-770A-48D2-B45C-CBEC8904476C}" srcId="{57D9EC3D-6583-4101-AF2A-A63E8A7C0C3B}" destId="{3283B2E8-3FCC-47DF-A594-60D5DB22DFB7}" srcOrd="0" destOrd="0" parTransId="{AC6AB0BC-741F-4AD1-BEF7-BFCE714A9A39}" sibTransId="{9EADD03A-608D-4086-8219-915AB15A7F65}"/>
    <dgm:cxn modelId="{F6AD0B8B-BFF4-4740-8C47-B9D0752205C0}" type="presOf" srcId="{7A815695-C302-446A-9ADB-688441F3CB28}" destId="{0D544672-6EB0-48BE-B810-AD6E2CFDB570}" srcOrd="0" destOrd="0" presId="urn:microsoft.com/office/officeart/2005/8/layout/orgChart1"/>
    <dgm:cxn modelId="{31E9AB95-259F-4D58-B788-5795909F02C9}" type="presOf" srcId="{2BC18BD2-94DC-43FA-B4D7-F8E84A7B83B7}" destId="{FC67CABA-5095-406C-AAEB-CEB8E2B295F5}" srcOrd="0" destOrd="0" presId="urn:microsoft.com/office/officeart/2005/8/layout/orgChart1"/>
    <dgm:cxn modelId="{383DEC99-DF9E-4A08-B97F-D58BB903FC0B}" srcId="{4EB1501F-34B0-4EA7-A4B7-55B145AFFB11}" destId="{BB2701EA-67D4-4DE0-8D3C-EBBCA5FD7CA3}" srcOrd="1" destOrd="0" parTransId="{E22C9985-BF5D-4B47-9E9A-7B399A2BBBF3}" sibTransId="{7167E84F-3175-40FC-BFE8-1F483D696EE1}"/>
    <dgm:cxn modelId="{CE38679C-B889-4013-B38A-5D0F7AFC72B5}" srcId="{3283B2E8-3FCC-47DF-A594-60D5DB22DFB7}" destId="{4D81F5B8-A992-4152-8DCF-71232D6D4547}" srcOrd="2" destOrd="0" parTransId="{7A815695-C302-446A-9ADB-688441F3CB28}" sibTransId="{10487019-2319-4742-A823-FB5C0FF06DE5}"/>
    <dgm:cxn modelId="{AA01BCA8-5EA7-46F1-886A-4BB10E85579B}" type="presOf" srcId="{FFA115A5-673A-4CE9-B0FE-F6D53E82A9B2}" destId="{577C375A-74FA-43C5-8865-419292988950}" srcOrd="1" destOrd="0" presId="urn:microsoft.com/office/officeart/2005/8/layout/orgChart1"/>
    <dgm:cxn modelId="{07B7EBAF-187D-45B7-B09A-3C3D240EAC4F}" type="presOf" srcId="{4EB1501F-34B0-4EA7-A4B7-55B145AFFB11}" destId="{4942695C-93B2-4CF5-B51D-2C98F34AF434}" srcOrd="0" destOrd="0" presId="urn:microsoft.com/office/officeart/2005/8/layout/orgChart1"/>
    <dgm:cxn modelId="{9A2B39B3-94E2-44EC-91CA-F9261F339BDC}" type="presOf" srcId="{30BD2937-0AC7-4636-B572-9BB4AC208B8B}" destId="{923191F3-31B1-4011-8F06-EDF28DE496AD}" srcOrd="0" destOrd="0" presId="urn:microsoft.com/office/officeart/2005/8/layout/orgChart1"/>
    <dgm:cxn modelId="{BA79F8B3-2414-4DA1-BDD0-B066547B1CAA}" type="presOf" srcId="{B5B389C6-CE12-4823-9F05-9EFC41A1701E}" destId="{A262D7C6-4897-4173-9ED0-1C4B470BB83F}" srcOrd="1" destOrd="0" presId="urn:microsoft.com/office/officeart/2005/8/layout/orgChart1"/>
    <dgm:cxn modelId="{14ED04B9-5907-4DF4-AC02-36458003E782}" type="presOf" srcId="{BB2701EA-67D4-4DE0-8D3C-EBBCA5FD7CA3}" destId="{D44446C9-D255-481C-9A2F-4F3EF2B80706}" srcOrd="1" destOrd="0" presId="urn:microsoft.com/office/officeart/2005/8/layout/orgChart1"/>
    <dgm:cxn modelId="{DEFE80C3-824D-4A8B-859E-657BB6A6C340}" type="presOf" srcId="{4D81F5B8-A992-4152-8DCF-71232D6D4547}" destId="{7FAF1A0E-A220-4B70-A77B-416C670AD916}" srcOrd="0" destOrd="0" presId="urn:microsoft.com/office/officeart/2005/8/layout/orgChart1"/>
    <dgm:cxn modelId="{8A3855C9-D6C3-4186-98DF-D0E587F06851}" srcId="{3283B2E8-3FCC-47DF-A594-60D5DB22DFB7}" destId="{4EB1501F-34B0-4EA7-A4B7-55B145AFFB11}" srcOrd="0" destOrd="0" parTransId="{26F3680F-1944-44ED-B584-DC780B32F0D5}" sibTransId="{A2480D1E-4E3B-4F89-9695-6E32D3A6A272}"/>
    <dgm:cxn modelId="{2BE5ADD9-580C-4730-9B3F-56B765E90F63}" type="presOf" srcId="{3283B2E8-3FCC-47DF-A594-60D5DB22DFB7}" destId="{FAFDE19E-A509-4AE6-8B1D-6103755034F0}" srcOrd="1" destOrd="0" presId="urn:microsoft.com/office/officeart/2005/8/layout/orgChart1"/>
    <dgm:cxn modelId="{356D64DC-8FF5-49C4-843E-ACFF48FA873C}" type="presOf" srcId="{7D55AB1E-75BD-4EDD-9B4C-32578F6A7A55}" destId="{0999D68B-B66E-43B4-8961-F2E40BC2CD48}" srcOrd="0" destOrd="0" presId="urn:microsoft.com/office/officeart/2005/8/layout/orgChart1"/>
    <dgm:cxn modelId="{48FB69E5-FC44-46D9-B459-33E3C6FB7D84}" type="presOf" srcId="{FFA115A5-673A-4CE9-B0FE-F6D53E82A9B2}" destId="{E0567759-2744-428B-83D4-6D5ECB2CF4A6}" srcOrd="0" destOrd="0" presId="urn:microsoft.com/office/officeart/2005/8/layout/orgChart1"/>
    <dgm:cxn modelId="{FD8B7EF6-BEA6-4942-A9BE-7C007705EAB0}" type="presOf" srcId="{4D81F5B8-A992-4152-8DCF-71232D6D4547}" destId="{334E3410-F85C-46CE-A4B0-46C9C3BA3238}" srcOrd="1" destOrd="0" presId="urn:microsoft.com/office/officeart/2005/8/layout/orgChart1"/>
    <dgm:cxn modelId="{148BA746-CAF3-4DB2-8621-FE81C16F3166}" type="presParOf" srcId="{DBEBD913-B800-4438-A6F2-EE02D80725A8}" destId="{0EB519FF-B3A0-4F7D-9340-D07A42FB80BA}" srcOrd="0" destOrd="0" presId="urn:microsoft.com/office/officeart/2005/8/layout/orgChart1"/>
    <dgm:cxn modelId="{C4AB6D70-BFC4-4E82-97BA-92855A7C9A29}" type="presParOf" srcId="{0EB519FF-B3A0-4F7D-9340-D07A42FB80BA}" destId="{C1065B70-44C0-430B-8A4D-59BED440CE82}" srcOrd="0" destOrd="0" presId="urn:microsoft.com/office/officeart/2005/8/layout/orgChart1"/>
    <dgm:cxn modelId="{4A265D52-4D99-46AD-8E28-E3748EE1FB4E}" type="presParOf" srcId="{C1065B70-44C0-430B-8A4D-59BED440CE82}" destId="{F1C35965-7FB2-48B0-824E-BA081645180F}" srcOrd="0" destOrd="0" presId="urn:microsoft.com/office/officeart/2005/8/layout/orgChart1"/>
    <dgm:cxn modelId="{1D46AF28-0A91-4879-89E8-FEF294EF4EE3}" type="presParOf" srcId="{C1065B70-44C0-430B-8A4D-59BED440CE82}" destId="{FAFDE19E-A509-4AE6-8B1D-6103755034F0}" srcOrd="1" destOrd="0" presId="urn:microsoft.com/office/officeart/2005/8/layout/orgChart1"/>
    <dgm:cxn modelId="{A1E402C4-474B-45C5-B8DA-95E0E855965B}" type="presParOf" srcId="{0EB519FF-B3A0-4F7D-9340-D07A42FB80BA}" destId="{4EC8BF6E-D491-47F5-A2D2-008DEF2FB8D4}" srcOrd="1" destOrd="0" presId="urn:microsoft.com/office/officeart/2005/8/layout/orgChart1"/>
    <dgm:cxn modelId="{A4F9ACAB-0BC6-4D59-AAC1-1BA633180940}" type="presParOf" srcId="{4EC8BF6E-D491-47F5-A2D2-008DEF2FB8D4}" destId="{26FA89AE-5453-4200-8962-19C3186136A5}" srcOrd="0" destOrd="0" presId="urn:microsoft.com/office/officeart/2005/8/layout/orgChart1"/>
    <dgm:cxn modelId="{B2B52143-F62C-4902-BE9D-50846AD62C83}" type="presParOf" srcId="{4EC8BF6E-D491-47F5-A2D2-008DEF2FB8D4}" destId="{AD2D2B91-BE53-43ED-8055-3305D5FECB3E}" srcOrd="1" destOrd="0" presId="urn:microsoft.com/office/officeart/2005/8/layout/orgChart1"/>
    <dgm:cxn modelId="{77D479C1-3C2A-4920-8F5E-5B5718FBA03D}" type="presParOf" srcId="{AD2D2B91-BE53-43ED-8055-3305D5FECB3E}" destId="{DDA3D69A-ABA2-473D-B8F0-236AAA42E12A}" srcOrd="0" destOrd="0" presId="urn:microsoft.com/office/officeart/2005/8/layout/orgChart1"/>
    <dgm:cxn modelId="{DEC51515-2227-4160-8E13-6A6810F7FC0E}" type="presParOf" srcId="{DDA3D69A-ABA2-473D-B8F0-236AAA42E12A}" destId="{4942695C-93B2-4CF5-B51D-2C98F34AF434}" srcOrd="0" destOrd="0" presId="urn:microsoft.com/office/officeart/2005/8/layout/orgChart1"/>
    <dgm:cxn modelId="{3A1F740A-3BB9-46BA-A9E3-3CF65869668F}" type="presParOf" srcId="{DDA3D69A-ABA2-473D-B8F0-236AAA42E12A}" destId="{B2827634-E9AD-4FE7-BFD9-5C84D8821495}" srcOrd="1" destOrd="0" presId="urn:microsoft.com/office/officeart/2005/8/layout/orgChart1"/>
    <dgm:cxn modelId="{A5D9097D-D75F-4CCE-9124-D4B51D79F5D9}" type="presParOf" srcId="{AD2D2B91-BE53-43ED-8055-3305D5FECB3E}" destId="{6916000F-CCC0-48F7-8339-A8AC378BB0EE}" srcOrd="1" destOrd="0" presId="urn:microsoft.com/office/officeart/2005/8/layout/orgChart1"/>
    <dgm:cxn modelId="{BAF822BF-7C0C-4A8F-A098-FFB19E799130}" type="presParOf" srcId="{6916000F-CCC0-48F7-8339-A8AC378BB0EE}" destId="{4515405D-27C4-4B7C-B842-037AF74C2291}" srcOrd="0" destOrd="0" presId="urn:microsoft.com/office/officeart/2005/8/layout/orgChart1"/>
    <dgm:cxn modelId="{1C168016-FC4F-4C48-880E-5AE240A250D8}" type="presParOf" srcId="{6916000F-CCC0-48F7-8339-A8AC378BB0EE}" destId="{6D0D4916-8E44-405F-84F3-7F126DD8107F}" srcOrd="1" destOrd="0" presId="urn:microsoft.com/office/officeart/2005/8/layout/orgChart1"/>
    <dgm:cxn modelId="{4D0607C7-4EF7-4FC1-AC54-47578E3525A3}" type="presParOf" srcId="{6D0D4916-8E44-405F-84F3-7F126DD8107F}" destId="{302FD5C3-8BB3-4BC0-9C26-B6A650E80943}" srcOrd="0" destOrd="0" presId="urn:microsoft.com/office/officeart/2005/8/layout/orgChart1"/>
    <dgm:cxn modelId="{EC65BB3E-D536-43FA-A5DB-775EC05A90B3}" type="presParOf" srcId="{302FD5C3-8BB3-4BC0-9C26-B6A650E80943}" destId="{FC67CABA-5095-406C-AAEB-CEB8E2B295F5}" srcOrd="0" destOrd="0" presId="urn:microsoft.com/office/officeart/2005/8/layout/orgChart1"/>
    <dgm:cxn modelId="{D997AA5C-E524-45E0-B472-AA8FA6689669}" type="presParOf" srcId="{302FD5C3-8BB3-4BC0-9C26-B6A650E80943}" destId="{3BEFDEB0-78BD-409E-9BD6-E18F40A76F1C}" srcOrd="1" destOrd="0" presId="urn:microsoft.com/office/officeart/2005/8/layout/orgChart1"/>
    <dgm:cxn modelId="{FC9A7DE8-AC3C-45B1-970D-83F13E3C88E4}" type="presParOf" srcId="{6D0D4916-8E44-405F-84F3-7F126DD8107F}" destId="{451B58B1-7EE7-48DA-9C83-3DBCE68E5A20}" srcOrd="1" destOrd="0" presId="urn:microsoft.com/office/officeart/2005/8/layout/orgChart1"/>
    <dgm:cxn modelId="{E0350DBA-76CC-49C9-AD05-3B1DB8E286CF}" type="presParOf" srcId="{6D0D4916-8E44-405F-84F3-7F126DD8107F}" destId="{BCDB3270-7D11-47AF-9C0C-79BB68F0FB2E}" srcOrd="2" destOrd="0" presId="urn:microsoft.com/office/officeart/2005/8/layout/orgChart1"/>
    <dgm:cxn modelId="{4A6528C7-B200-47E5-AF82-1F8C08D43E24}" type="presParOf" srcId="{6916000F-CCC0-48F7-8339-A8AC378BB0EE}" destId="{28A8201E-A60D-4A73-A211-2B7D5A5FC4C4}" srcOrd="2" destOrd="0" presId="urn:microsoft.com/office/officeart/2005/8/layout/orgChart1"/>
    <dgm:cxn modelId="{F426BB79-7208-4326-BE4B-33BDDB4A2758}" type="presParOf" srcId="{6916000F-CCC0-48F7-8339-A8AC378BB0EE}" destId="{7ED3A3D8-3D07-4689-985F-76BDD9BFB181}" srcOrd="3" destOrd="0" presId="urn:microsoft.com/office/officeart/2005/8/layout/orgChart1"/>
    <dgm:cxn modelId="{9F6DCA57-9792-4399-9831-ED74A9484965}" type="presParOf" srcId="{7ED3A3D8-3D07-4689-985F-76BDD9BFB181}" destId="{F972A30B-C4C7-4F96-839C-CC13F9FA3DED}" srcOrd="0" destOrd="0" presId="urn:microsoft.com/office/officeart/2005/8/layout/orgChart1"/>
    <dgm:cxn modelId="{BFFDF7EB-49CD-4FF1-874C-FEC9557A3DDB}" type="presParOf" srcId="{F972A30B-C4C7-4F96-839C-CC13F9FA3DED}" destId="{7CA7F202-D882-41E4-8453-C86BDDA9B8BA}" srcOrd="0" destOrd="0" presId="urn:microsoft.com/office/officeart/2005/8/layout/orgChart1"/>
    <dgm:cxn modelId="{7419A9C3-B8AF-4EC0-9481-6C618BC78C10}" type="presParOf" srcId="{F972A30B-C4C7-4F96-839C-CC13F9FA3DED}" destId="{D44446C9-D255-481C-9A2F-4F3EF2B80706}" srcOrd="1" destOrd="0" presId="urn:microsoft.com/office/officeart/2005/8/layout/orgChart1"/>
    <dgm:cxn modelId="{1FE93389-EE16-4382-82A7-81CAAEEDD4E4}" type="presParOf" srcId="{7ED3A3D8-3D07-4689-985F-76BDD9BFB181}" destId="{11C3B6D0-9A79-44F2-860F-7D0463B32CAE}" srcOrd="1" destOrd="0" presId="urn:microsoft.com/office/officeart/2005/8/layout/orgChart1"/>
    <dgm:cxn modelId="{15B58B27-E55E-4D84-B493-78106525493E}" type="presParOf" srcId="{7ED3A3D8-3D07-4689-985F-76BDD9BFB181}" destId="{11981274-2D27-4E99-8654-C2EB55F37F96}" srcOrd="2" destOrd="0" presId="urn:microsoft.com/office/officeart/2005/8/layout/orgChart1"/>
    <dgm:cxn modelId="{1DD1969C-3865-4E04-8C71-10A4E2173900}" type="presParOf" srcId="{AD2D2B91-BE53-43ED-8055-3305D5FECB3E}" destId="{FE9050E5-7BC9-4AC9-96D0-DDBFAAA6514F}" srcOrd="2" destOrd="0" presId="urn:microsoft.com/office/officeart/2005/8/layout/orgChart1"/>
    <dgm:cxn modelId="{D5E018A4-C496-44DE-AC6C-E183AABCAC04}" type="presParOf" srcId="{4EC8BF6E-D491-47F5-A2D2-008DEF2FB8D4}" destId="{0999D68B-B66E-43B4-8961-F2E40BC2CD48}" srcOrd="2" destOrd="0" presId="urn:microsoft.com/office/officeart/2005/8/layout/orgChart1"/>
    <dgm:cxn modelId="{741D7912-7675-4796-BA39-399090F42DB9}" type="presParOf" srcId="{4EC8BF6E-D491-47F5-A2D2-008DEF2FB8D4}" destId="{913A2760-A5FC-41AC-8087-C9DDDC5BC520}" srcOrd="3" destOrd="0" presId="urn:microsoft.com/office/officeart/2005/8/layout/orgChart1"/>
    <dgm:cxn modelId="{BCA1B582-0AFC-4BA7-82DC-5A503583CF71}" type="presParOf" srcId="{913A2760-A5FC-41AC-8087-C9DDDC5BC520}" destId="{B7C599C8-465B-45CF-BB3C-40528552C35E}" srcOrd="0" destOrd="0" presId="urn:microsoft.com/office/officeart/2005/8/layout/orgChart1"/>
    <dgm:cxn modelId="{4DA10F5D-3C72-4EEB-91BB-DC6A2F1C8119}" type="presParOf" srcId="{B7C599C8-465B-45CF-BB3C-40528552C35E}" destId="{AA0ACC6C-145F-44F6-918E-9BF83E9FF560}" srcOrd="0" destOrd="0" presId="urn:microsoft.com/office/officeart/2005/8/layout/orgChart1"/>
    <dgm:cxn modelId="{FF0A0B59-89FB-476D-B10B-008D3FF5DD16}" type="presParOf" srcId="{B7C599C8-465B-45CF-BB3C-40528552C35E}" destId="{A262D7C6-4897-4173-9ED0-1C4B470BB83F}" srcOrd="1" destOrd="0" presId="urn:microsoft.com/office/officeart/2005/8/layout/orgChart1"/>
    <dgm:cxn modelId="{8EF398D4-B24F-4FF3-B3D4-EA2181623BE3}" type="presParOf" srcId="{913A2760-A5FC-41AC-8087-C9DDDC5BC520}" destId="{065DD447-797C-4C44-95A6-439EBEF46484}" srcOrd="1" destOrd="0" presId="urn:microsoft.com/office/officeart/2005/8/layout/orgChart1"/>
    <dgm:cxn modelId="{0000748F-D0F3-4FAA-8977-F5BB4358C3D1}" type="presParOf" srcId="{913A2760-A5FC-41AC-8087-C9DDDC5BC520}" destId="{E5E7971C-EA5A-4625-8F19-14B287511869}" srcOrd="2" destOrd="0" presId="urn:microsoft.com/office/officeart/2005/8/layout/orgChart1"/>
    <dgm:cxn modelId="{CC2645C9-DE70-41B2-B8EC-4DF4D66D3793}" type="presParOf" srcId="{4EC8BF6E-D491-47F5-A2D2-008DEF2FB8D4}" destId="{0D544672-6EB0-48BE-B810-AD6E2CFDB570}" srcOrd="4" destOrd="0" presId="urn:microsoft.com/office/officeart/2005/8/layout/orgChart1"/>
    <dgm:cxn modelId="{19065F77-0F36-4059-ABDA-C8BCC8D6E319}" type="presParOf" srcId="{4EC8BF6E-D491-47F5-A2D2-008DEF2FB8D4}" destId="{016BD33E-248C-4313-BE65-7E7E383E9707}" srcOrd="5" destOrd="0" presId="urn:microsoft.com/office/officeart/2005/8/layout/orgChart1"/>
    <dgm:cxn modelId="{04AF544E-D4D7-45EC-81E0-AD5DF40787ED}" type="presParOf" srcId="{016BD33E-248C-4313-BE65-7E7E383E9707}" destId="{09269562-482D-4D6A-8F05-D8F6FAF1F9E3}" srcOrd="0" destOrd="0" presId="urn:microsoft.com/office/officeart/2005/8/layout/orgChart1"/>
    <dgm:cxn modelId="{824619FA-1F50-4C87-AD97-A946F8D7CBDA}" type="presParOf" srcId="{09269562-482D-4D6A-8F05-D8F6FAF1F9E3}" destId="{7FAF1A0E-A220-4B70-A77B-416C670AD916}" srcOrd="0" destOrd="0" presId="urn:microsoft.com/office/officeart/2005/8/layout/orgChart1"/>
    <dgm:cxn modelId="{9EA11825-9157-4DA7-80C8-003C4FBAED0B}" type="presParOf" srcId="{09269562-482D-4D6A-8F05-D8F6FAF1F9E3}" destId="{334E3410-F85C-46CE-A4B0-46C9C3BA3238}" srcOrd="1" destOrd="0" presId="urn:microsoft.com/office/officeart/2005/8/layout/orgChart1"/>
    <dgm:cxn modelId="{31268A96-16B2-4C31-B012-ACDAE1E933BC}" type="presParOf" srcId="{016BD33E-248C-4313-BE65-7E7E383E9707}" destId="{17F6EDAE-A85D-4C4E-9D87-817CD028E139}" srcOrd="1" destOrd="0" presId="urn:microsoft.com/office/officeart/2005/8/layout/orgChart1"/>
    <dgm:cxn modelId="{100ABBFD-7169-468C-98AC-B08B38FE4432}" type="presParOf" srcId="{016BD33E-248C-4313-BE65-7E7E383E9707}" destId="{346CB43C-B8DD-41AA-8343-11C78C27F17C}" srcOrd="2" destOrd="0" presId="urn:microsoft.com/office/officeart/2005/8/layout/orgChart1"/>
    <dgm:cxn modelId="{38B93E1F-26F9-4CEE-91BE-F32E18F6D65A}" type="presParOf" srcId="{4EC8BF6E-D491-47F5-A2D2-008DEF2FB8D4}" destId="{923191F3-31B1-4011-8F06-EDF28DE496AD}" srcOrd="6" destOrd="0" presId="urn:microsoft.com/office/officeart/2005/8/layout/orgChart1"/>
    <dgm:cxn modelId="{EEB1B3B0-558B-4589-9DDA-2EF84B9C45C4}" type="presParOf" srcId="{4EC8BF6E-D491-47F5-A2D2-008DEF2FB8D4}" destId="{ED6FD25E-7E60-4440-AE80-0A4203BBB677}" srcOrd="7" destOrd="0" presId="urn:microsoft.com/office/officeart/2005/8/layout/orgChart1"/>
    <dgm:cxn modelId="{873B9D3B-9360-48E4-A982-07ED85349393}" type="presParOf" srcId="{ED6FD25E-7E60-4440-AE80-0A4203BBB677}" destId="{5539E0F8-F679-4A15-BA1C-DB67AF39BBBE}" srcOrd="0" destOrd="0" presId="urn:microsoft.com/office/officeart/2005/8/layout/orgChart1"/>
    <dgm:cxn modelId="{194D8ABA-CEC3-436F-984D-BA775354D04B}" type="presParOf" srcId="{5539E0F8-F679-4A15-BA1C-DB67AF39BBBE}" destId="{E0567759-2744-428B-83D4-6D5ECB2CF4A6}" srcOrd="0" destOrd="0" presId="urn:microsoft.com/office/officeart/2005/8/layout/orgChart1"/>
    <dgm:cxn modelId="{8F787672-F70E-4423-A078-BE8E70BE81DB}" type="presParOf" srcId="{5539E0F8-F679-4A15-BA1C-DB67AF39BBBE}" destId="{577C375A-74FA-43C5-8865-419292988950}" srcOrd="1" destOrd="0" presId="urn:microsoft.com/office/officeart/2005/8/layout/orgChart1"/>
    <dgm:cxn modelId="{0259FED7-2BC1-4621-869C-BF4F8E5DF5A9}" type="presParOf" srcId="{ED6FD25E-7E60-4440-AE80-0A4203BBB677}" destId="{A207B0A4-A69F-4E17-BE1D-2BA661E6F7E6}" srcOrd="1" destOrd="0" presId="urn:microsoft.com/office/officeart/2005/8/layout/orgChart1"/>
    <dgm:cxn modelId="{E980C928-B193-42C5-AEBE-B1E9E71FC47A}" type="presParOf" srcId="{ED6FD25E-7E60-4440-AE80-0A4203BBB677}" destId="{ADDA3CD5-E5C3-4C29-B9B6-3F497606BBFD}" srcOrd="2" destOrd="0" presId="urn:microsoft.com/office/officeart/2005/8/layout/orgChart1"/>
    <dgm:cxn modelId="{D1D26F0B-B847-45B8-863E-0500743A58C3}" type="presParOf" srcId="{0EB519FF-B3A0-4F7D-9340-D07A42FB80BA}" destId="{BC60A0ED-61E4-40DA-8480-E78EF7CFF8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CF949B-DE4B-45ED-B615-CB98B438F5D2}" type="doc">
      <dgm:prSet loTypeId="urn:microsoft.com/office/officeart/2005/8/layout/vList2" loCatId="list" qsTypeId="urn:microsoft.com/office/officeart/2005/8/quickstyle/simple5" qsCatId="simple" csTypeId="urn:microsoft.com/office/officeart/2005/8/colors/accent1_3" csCatId="accent1" phldr="1"/>
      <dgm:spPr/>
    </dgm:pt>
    <dgm:pt modelId="{2A621168-E3A3-470A-B893-984548DD7EA2}">
      <dgm:prSet phldrT="[Text]" custT="1"/>
      <dgm:spPr/>
      <dgm:t>
        <a:bodyPr/>
        <a:lstStyle/>
        <a:p>
          <a:pPr algn="ctr" rtl="0"/>
          <a:r>
            <a:rPr lang="en-US" sz="2400" b="1" dirty="0">
              <a:latin typeface="Lato" panose="020F0502020204030203"/>
            </a:rPr>
            <a:t>5 Project Managers</a:t>
          </a:r>
        </a:p>
      </dgm:t>
    </dgm:pt>
    <dgm:pt modelId="{16C32B37-553A-4CBD-9694-C4A7DA0FD69F}" type="parTrans" cxnId="{ACCDFD74-37E3-43BC-BFC2-EBA766D798B9}">
      <dgm:prSet/>
      <dgm:spPr/>
      <dgm:t>
        <a:bodyPr/>
        <a:lstStyle/>
        <a:p>
          <a:endParaRPr lang="en-US"/>
        </a:p>
      </dgm:t>
    </dgm:pt>
    <dgm:pt modelId="{9500F1EF-9E00-4B35-8765-EB74C1C71B3D}" type="sibTrans" cxnId="{ACCDFD74-37E3-43BC-BFC2-EBA766D798B9}">
      <dgm:prSet/>
      <dgm:spPr/>
      <dgm:t>
        <a:bodyPr/>
        <a:lstStyle/>
        <a:p>
          <a:endParaRPr lang="en-US"/>
        </a:p>
      </dgm:t>
    </dgm:pt>
    <dgm:pt modelId="{D57CE2C7-BA3B-4720-B355-32871D0C3E20}">
      <dgm:prSet phldrT="[Text]" custT="1"/>
      <dgm:spPr/>
      <dgm:t>
        <a:bodyPr/>
        <a:lstStyle/>
        <a:p>
          <a:pPr algn="ctr"/>
          <a:r>
            <a:rPr lang="en-US" sz="2400" b="1" dirty="0">
              <a:latin typeface="Lato" panose="020F0502020204030203"/>
            </a:rPr>
            <a:t>49 Active Projects</a:t>
          </a:r>
        </a:p>
      </dgm:t>
    </dgm:pt>
    <dgm:pt modelId="{3F116394-6E03-47D4-906F-9C5BF59ABB0B}" type="parTrans" cxnId="{09328B0E-49AC-47A4-BD3B-35BAE325FA99}">
      <dgm:prSet/>
      <dgm:spPr/>
      <dgm:t>
        <a:bodyPr/>
        <a:lstStyle/>
        <a:p>
          <a:endParaRPr lang="en-US"/>
        </a:p>
      </dgm:t>
    </dgm:pt>
    <dgm:pt modelId="{3D49F739-99AA-4028-9BFF-4D2EB2BFAFEF}" type="sibTrans" cxnId="{09328B0E-49AC-47A4-BD3B-35BAE325FA99}">
      <dgm:prSet/>
      <dgm:spPr/>
      <dgm:t>
        <a:bodyPr/>
        <a:lstStyle/>
        <a:p>
          <a:endParaRPr lang="en-US"/>
        </a:p>
      </dgm:t>
    </dgm:pt>
    <dgm:pt modelId="{AF62679C-D5FD-46E3-A9B4-CC6EF22FE51E}">
      <dgm:prSet phldrT="[Text]" custT="1"/>
      <dgm:spPr/>
      <dgm:t>
        <a:bodyPr/>
        <a:lstStyle/>
        <a:p>
          <a:pPr algn="ctr" rtl="0"/>
          <a:r>
            <a:rPr lang="en-US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$303,733,237 </a:t>
          </a:r>
        </a:p>
        <a:p>
          <a:pPr algn="ctr"/>
          <a:r>
            <a:rPr lang="en-US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Total Project Budget</a:t>
          </a:r>
        </a:p>
      </dgm:t>
    </dgm:pt>
    <dgm:pt modelId="{3C5D6587-89E9-40ED-A16B-9E2A2356DCF4}" type="parTrans" cxnId="{47C25CCD-3A3D-4084-BEB5-1A1F7A3EB927}">
      <dgm:prSet/>
      <dgm:spPr/>
      <dgm:t>
        <a:bodyPr/>
        <a:lstStyle/>
        <a:p>
          <a:endParaRPr lang="en-US"/>
        </a:p>
      </dgm:t>
    </dgm:pt>
    <dgm:pt modelId="{5DBF62ED-01C4-4651-A801-AC65ED020EB1}" type="sibTrans" cxnId="{47C25CCD-3A3D-4084-BEB5-1A1F7A3EB927}">
      <dgm:prSet/>
      <dgm:spPr/>
      <dgm:t>
        <a:bodyPr/>
        <a:lstStyle/>
        <a:p>
          <a:endParaRPr lang="en-US"/>
        </a:p>
      </dgm:t>
    </dgm:pt>
    <dgm:pt modelId="{4E81024B-D867-4095-BA98-0EB1BB434769}" type="pres">
      <dgm:prSet presAssocID="{39CF949B-DE4B-45ED-B615-CB98B438F5D2}" presName="linear" presStyleCnt="0">
        <dgm:presLayoutVars>
          <dgm:animLvl val="lvl"/>
          <dgm:resizeHandles val="exact"/>
        </dgm:presLayoutVars>
      </dgm:prSet>
      <dgm:spPr/>
    </dgm:pt>
    <dgm:pt modelId="{1331669E-B0C5-4FB4-B2CD-B498AADCEE5D}" type="pres">
      <dgm:prSet presAssocID="{2A621168-E3A3-470A-B893-984548DD7EA2}" presName="parentText" presStyleLbl="node1" presStyleIdx="0" presStyleCnt="3" custScaleY="44171" custLinFactY="-13441" custLinFactNeighborY="-100000">
        <dgm:presLayoutVars>
          <dgm:chMax val="0"/>
          <dgm:bulletEnabled val="1"/>
        </dgm:presLayoutVars>
      </dgm:prSet>
      <dgm:spPr/>
    </dgm:pt>
    <dgm:pt modelId="{DA71F322-A4BE-40F6-8829-7F7D0AB00FFC}" type="pres">
      <dgm:prSet presAssocID="{9500F1EF-9E00-4B35-8765-EB74C1C71B3D}" presName="spacer" presStyleCnt="0"/>
      <dgm:spPr/>
    </dgm:pt>
    <dgm:pt modelId="{926B23EF-9FD9-4A3F-AEF6-CAE79DFDC831}" type="pres">
      <dgm:prSet presAssocID="{D57CE2C7-BA3B-4720-B355-32871D0C3E20}" presName="parentText" presStyleLbl="node1" presStyleIdx="1" presStyleCnt="3" custScaleY="57106" custLinFactNeighborY="-89973">
        <dgm:presLayoutVars>
          <dgm:chMax val="0"/>
          <dgm:bulletEnabled val="1"/>
        </dgm:presLayoutVars>
      </dgm:prSet>
      <dgm:spPr/>
    </dgm:pt>
    <dgm:pt modelId="{D0D08FF8-79C2-41E1-9A77-2A568D0A97A9}" type="pres">
      <dgm:prSet presAssocID="{3D49F739-99AA-4028-9BFF-4D2EB2BFAFEF}" presName="spacer" presStyleCnt="0"/>
      <dgm:spPr/>
    </dgm:pt>
    <dgm:pt modelId="{95E20ACD-1A66-4990-A57A-9AE864A9444D}" type="pres">
      <dgm:prSet presAssocID="{AF62679C-D5FD-46E3-A9B4-CC6EF22FE51E}" presName="parentText" presStyleLbl="node1" presStyleIdx="2" presStyleCnt="3" custScaleY="81731" custLinFactY="-11214" custLinFactNeighborY="-100000">
        <dgm:presLayoutVars>
          <dgm:chMax val="0"/>
          <dgm:bulletEnabled val="1"/>
        </dgm:presLayoutVars>
      </dgm:prSet>
      <dgm:spPr/>
    </dgm:pt>
  </dgm:ptLst>
  <dgm:cxnLst>
    <dgm:cxn modelId="{09328B0E-49AC-47A4-BD3B-35BAE325FA99}" srcId="{39CF949B-DE4B-45ED-B615-CB98B438F5D2}" destId="{D57CE2C7-BA3B-4720-B355-32871D0C3E20}" srcOrd="1" destOrd="0" parTransId="{3F116394-6E03-47D4-906F-9C5BF59ABB0B}" sibTransId="{3D49F739-99AA-4028-9BFF-4D2EB2BFAFEF}"/>
    <dgm:cxn modelId="{FB624441-C2CC-407A-A98C-5B3580A25B31}" type="presOf" srcId="{D57CE2C7-BA3B-4720-B355-32871D0C3E20}" destId="{926B23EF-9FD9-4A3F-AEF6-CAE79DFDC831}" srcOrd="0" destOrd="0" presId="urn:microsoft.com/office/officeart/2005/8/layout/vList2"/>
    <dgm:cxn modelId="{88439C73-525E-42F1-B882-9F8FC2327ED3}" type="presOf" srcId="{AF62679C-D5FD-46E3-A9B4-CC6EF22FE51E}" destId="{95E20ACD-1A66-4990-A57A-9AE864A9444D}" srcOrd="0" destOrd="0" presId="urn:microsoft.com/office/officeart/2005/8/layout/vList2"/>
    <dgm:cxn modelId="{ACCDFD74-37E3-43BC-BFC2-EBA766D798B9}" srcId="{39CF949B-DE4B-45ED-B615-CB98B438F5D2}" destId="{2A621168-E3A3-470A-B893-984548DD7EA2}" srcOrd="0" destOrd="0" parTransId="{16C32B37-553A-4CBD-9694-C4A7DA0FD69F}" sibTransId="{9500F1EF-9E00-4B35-8765-EB74C1C71B3D}"/>
    <dgm:cxn modelId="{703F0087-1172-4FD4-9B10-BABB4CEEB7B0}" type="presOf" srcId="{2A621168-E3A3-470A-B893-984548DD7EA2}" destId="{1331669E-B0C5-4FB4-B2CD-B498AADCEE5D}" srcOrd="0" destOrd="0" presId="urn:microsoft.com/office/officeart/2005/8/layout/vList2"/>
    <dgm:cxn modelId="{A9338DB1-B471-4BC6-9809-BAC10BBEDCB7}" type="presOf" srcId="{39CF949B-DE4B-45ED-B615-CB98B438F5D2}" destId="{4E81024B-D867-4095-BA98-0EB1BB434769}" srcOrd="0" destOrd="0" presId="urn:microsoft.com/office/officeart/2005/8/layout/vList2"/>
    <dgm:cxn modelId="{47C25CCD-3A3D-4084-BEB5-1A1F7A3EB927}" srcId="{39CF949B-DE4B-45ED-B615-CB98B438F5D2}" destId="{AF62679C-D5FD-46E3-A9B4-CC6EF22FE51E}" srcOrd="2" destOrd="0" parTransId="{3C5D6587-89E9-40ED-A16B-9E2A2356DCF4}" sibTransId="{5DBF62ED-01C4-4651-A801-AC65ED020EB1}"/>
    <dgm:cxn modelId="{7FD67CAE-7692-484F-B05A-CE773D137F65}" type="presParOf" srcId="{4E81024B-D867-4095-BA98-0EB1BB434769}" destId="{1331669E-B0C5-4FB4-B2CD-B498AADCEE5D}" srcOrd="0" destOrd="0" presId="urn:microsoft.com/office/officeart/2005/8/layout/vList2"/>
    <dgm:cxn modelId="{2EAB36A4-8EB3-4C95-89B7-84CEFFB6DA84}" type="presParOf" srcId="{4E81024B-D867-4095-BA98-0EB1BB434769}" destId="{DA71F322-A4BE-40F6-8829-7F7D0AB00FFC}" srcOrd="1" destOrd="0" presId="urn:microsoft.com/office/officeart/2005/8/layout/vList2"/>
    <dgm:cxn modelId="{31FA4217-A870-4CD4-837C-0CCFC5898528}" type="presParOf" srcId="{4E81024B-D867-4095-BA98-0EB1BB434769}" destId="{926B23EF-9FD9-4A3F-AEF6-CAE79DFDC831}" srcOrd="2" destOrd="0" presId="urn:microsoft.com/office/officeart/2005/8/layout/vList2"/>
    <dgm:cxn modelId="{9C7D9CA3-4FB9-4D55-AA7D-4EDBC07A5FA7}" type="presParOf" srcId="{4E81024B-D867-4095-BA98-0EB1BB434769}" destId="{D0D08FF8-79C2-41E1-9A77-2A568D0A97A9}" srcOrd="3" destOrd="0" presId="urn:microsoft.com/office/officeart/2005/8/layout/vList2"/>
    <dgm:cxn modelId="{051327ED-68BC-4E47-921F-74AC97DA20FF}" type="presParOf" srcId="{4E81024B-D867-4095-BA98-0EB1BB434769}" destId="{95E20ACD-1A66-4990-A57A-9AE864A9444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B101D5-5E97-4AA8-9387-AAD72284A8B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BA99B4-2DDF-48EE-86A2-C142C9B929BD}">
      <dgm:prSet phldrT="[Text]"/>
      <dgm:spPr>
        <a:solidFill>
          <a:srgbClr val="00B050"/>
        </a:solidFill>
      </dgm:spPr>
      <dgm:t>
        <a:bodyPr/>
        <a:lstStyle/>
        <a:p>
          <a:pPr rtl="0"/>
          <a:r>
            <a:rPr lang="en-US" b="1">
              <a:latin typeface="Calibri"/>
              <a:cs typeface="Calibri"/>
            </a:rPr>
            <a:t>Planning (Pre-design)</a:t>
          </a:r>
        </a:p>
      </dgm:t>
    </dgm:pt>
    <dgm:pt modelId="{CD313D11-4D55-4F89-9D78-5DADC5991C6B}" type="parTrans" cxnId="{BAD36A5E-A3CC-43A5-B510-1C45AD92EE44}">
      <dgm:prSet/>
      <dgm:spPr/>
      <dgm:t>
        <a:bodyPr/>
        <a:lstStyle/>
        <a:p>
          <a:endParaRPr lang="en-US"/>
        </a:p>
      </dgm:t>
    </dgm:pt>
    <dgm:pt modelId="{4E8A7A2E-F372-408B-B55E-CF3AE6BDE18D}" type="sibTrans" cxnId="{BAD36A5E-A3CC-43A5-B510-1C45AD92EE44}">
      <dgm:prSet/>
      <dgm:spPr/>
      <dgm:t>
        <a:bodyPr/>
        <a:lstStyle/>
        <a:p>
          <a:endParaRPr lang="en-US"/>
        </a:p>
      </dgm:t>
    </dgm:pt>
    <dgm:pt modelId="{46E24159-2762-41C4-B3ED-517535E55933}">
      <dgm:prSet phldrT="[Text]"/>
      <dgm:spPr>
        <a:solidFill>
          <a:srgbClr val="00B0F0"/>
        </a:solidFill>
      </dgm:spPr>
      <dgm:t>
        <a:bodyPr/>
        <a:lstStyle/>
        <a:p>
          <a:pPr rtl="0"/>
          <a:r>
            <a:rPr lang="en-US" b="1">
              <a:latin typeface="Calibri"/>
              <a:cs typeface="Calibri"/>
            </a:rPr>
            <a:t>Design &amp; Permitting</a:t>
          </a:r>
        </a:p>
      </dgm:t>
    </dgm:pt>
    <dgm:pt modelId="{6AEA3836-C470-47D8-A9F6-9D845A8FC3CA}" type="parTrans" cxnId="{95B30BA7-B653-46E2-9DFC-84B031753978}">
      <dgm:prSet/>
      <dgm:spPr/>
      <dgm:t>
        <a:bodyPr/>
        <a:lstStyle/>
        <a:p>
          <a:endParaRPr lang="en-US"/>
        </a:p>
      </dgm:t>
    </dgm:pt>
    <dgm:pt modelId="{150E769C-317B-4794-9A6D-AD1BA1FE35A7}" type="sibTrans" cxnId="{95B30BA7-B653-46E2-9DFC-84B031753978}">
      <dgm:prSet/>
      <dgm:spPr/>
      <dgm:t>
        <a:bodyPr/>
        <a:lstStyle/>
        <a:p>
          <a:endParaRPr lang="en-US"/>
        </a:p>
      </dgm:t>
    </dgm:pt>
    <dgm:pt modelId="{989AFB6B-C8D4-40C1-939E-B965BDE2D3D2}">
      <dgm:prSet phldrT="[Text]"/>
      <dgm:spPr>
        <a:solidFill>
          <a:srgbClr val="0803D3"/>
        </a:solidFill>
      </dgm:spPr>
      <dgm:t>
        <a:bodyPr/>
        <a:lstStyle/>
        <a:p>
          <a:r>
            <a:rPr lang="en-US" b="1"/>
            <a:t>Pre-Construction</a:t>
          </a:r>
        </a:p>
        <a:p>
          <a:r>
            <a:rPr lang="en-US" b="1"/>
            <a:t>(Procurement)</a:t>
          </a:r>
        </a:p>
      </dgm:t>
    </dgm:pt>
    <dgm:pt modelId="{55CB3572-69AD-4FF1-BC23-45E1D3CF92FA}" type="parTrans" cxnId="{C6DD871C-955D-42E0-8CD3-0B324FB0AD63}">
      <dgm:prSet/>
      <dgm:spPr/>
      <dgm:t>
        <a:bodyPr/>
        <a:lstStyle/>
        <a:p>
          <a:endParaRPr lang="en-US"/>
        </a:p>
      </dgm:t>
    </dgm:pt>
    <dgm:pt modelId="{18D7EDF4-C8DA-46A4-9154-6F255F990BA9}" type="sibTrans" cxnId="{C6DD871C-955D-42E0-8CD3-0B324FB0AD63}">
      <dgm:prSet/>
      <dgm:spPr/>
      <dgm:t>
        <a:bodyPr/>
        <a:lstStyle/>
        <a:p>
          <a:endParaRPr lang="en-US"/>
        </a:p>
      </dgm:t>
    </dgm:pt>
    <dgm:pt modelId="{A856F734-C32C-4727-839F-2297D1DF5ACE}">
      <dgm:prSet phldrT="[Text]"/>
      <dgm:spPr>
        <a:solidFill>
          <a:srgbClr val="7030A0"/>
        </a:solidFill>
      </dgm:spPr>
      <dgm:t>
        <a:bodyPr/>
        <a:lstStyle/>
        <a:p>
          <a:r>
            <a:rPr lang="en-US" b="1"/>
            <a:t>Construction</a:t>
          </a:r>
        </a:p>
      </dgm:t>
    </dgm:pt>
    <dgm:pt modelId="{4B240AA1-5589-4FF6-ACE8-BD87C4C4BB58}" type="parTrans" cxnId="{F415016B-30ED-4A19-BFF5-1FB4EDAD1D96}">
      <dgm:prSet/>
      <dgm:spPr/>
      <dgm:t>
        <a:bodyPr/>
        <a:lstStyle/>
        <a:p>
          <a:endParaRPr lang="en-US"/>
        </a:p>
      </dgm:t>
    </dgm:pt>
    <dgm:pt modelId="{0839B570-AB55-474F-A012-3C49D103073B}" type="sibTrans" cxnId="{F415016B-30ED-4A19-BFF5-1FB4EDAD1D96}">
      <dgm:prSet/>
      <dgm:spPr/>
      <dgm:t>
        <a:bodyPr/>
        <a:lstStyle/>
        <a:p>
          <a:endParaRPr lang="en-US"/>
        </a:p>
      </dgm:t>
    </dgm:pt>
    <dgm:pt modelId="{4CF63B2F-653B-420F-8902-6175A0BE27A9}" type="pres">
      <dgm:prSet presAssocID="{EEB101D5-5E97-4AA8-9387-AAD72284A8B4}" presName="rootnode" presStyleCnt="0">
        <dgm:presLayoutVars>
          <dgm:chMax/>
          <dgm:chPref/>
          <dgm:dir/>
          <dgm:animLvl val="lvl"/>
        </dgm:presLayoutVars>
      </dgm:prSet>
      <dgm:spPr/>
    </dgm:pt>
    <dgm:pt modelId="{646A82D0-1B2C-469F-B01B-6595F6B2B37B}" type="pres">
      <dgm:prSet presAssocID="{F7BA99B4-2DDF-48EE-86A2-C142C9B929BD}" presName="composite" presStyleCnt="0"/>
      <dgm:spPr/>
    </dgm:pt>
    <dgm:pt modelId="{A5E6DF39-8DB3-4A0E-BBF5-1A71A40F48C7}" type="pres">
      <dgm:prSet presAssocID="{F7BA99B4-2DDF-48EE-86A2-C142C9B929BD}" presName="bentUpArrow1" presStyleLbl="alignImgPlace1" presStyleIdx="0" presStyleCnt="3"/>
      <dgm:spPr/>
    </dgm:pt>
    <dgm:pt modelId="{89787CF7-67EB-466B-95C4-668071822395}" type="pres">
      <dgm:prSet presAssocID="{F7BA99B4-2DDF-48EE-86A2-C142C9B929BD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F7C8151C-3273-44F5-ACBD-520EEBA40E52}" type="pres">
      <dgm:prSet presAssocID="{F7BA99B4-2DDF-48EE-86A2-C142C9B929BD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0A9D711-F8EF-4342-ACD8-291E153C0532}" type="pres">
      <dgm:prSet presAssocID="{4E8A7A2E-F372-408B-B55E-CF3AE6BDE18D}" presName="sibTrans" presStyleCnt="0"/>
      <dgm:spPr/>
    </dgm:pt>
    <dgm:pt modelId="{AD64336E-CFDA-4DAE-8996-055DEE5151A7}" type="pres">
      <dgm:prSet presAssocID="{46E24159-2762-41C4-B3ED-517535E55933}" presName="composite" presStyleCnt="0"/>
      <dgm:spPr/>
    </dgm:pt>
    <dgm:pt modelId="{7936C248-46EC-4AA4-8FF7-27F8E5EA9795}" type="pres">
      <dgm:prSet presAssocID="{46E24159-2762-41C4-B3ED-517535E55933}" presName="bentUpArrow1" presStyleLbl="alignImgPlace1" presStyleIdx="1" presStyleCnt="3"/>
      <dgm:spPr/>
    </dgm:pt>
    <dgm:pt modelId="{282D0580-28A9-417F-9F6F-A07727916596}" type="pres">
      <dgm:prSet presAssocID="{46E24159-2762-41C4-B3ED-517535E5593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814C21E2-1F09-4134-AAE4-33EA88A3F526}" type="pres">
      <dgm:prSet presAssocID="{46E24159-2762-41C4-B3ED-517535E55933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9A757C0-8F36-4965-B83D-14252B508261}" type="pres">
      <dgm:prSet presAssocID="{150E769C-317B-4794-9A6D-AD1BA1FE35A7}" presName="sibTrans" presStyleCnt="0"/>
      <dgm:spPr/>
    </dgm:pt>
    <dgm:pt modelId="{0357A88A-AEE7-476D-AC7F-8666192C84FA}" type="pres">
      <dgm:prSet presAssocID="{989AFB6B-C8D4-40C1-939E-B965BDE2D3D2}" presName="composite" presStyleCnt="0"/>
      <dgm:spPr/>
    </dgm:pt>
    <dgm:pt modelId="{7FBAB10B-8E61-499E-988E-2B1F6C513734}" type="pres">
      <dgm:prSet presAssocID="{989AFB6B-C8D4-40C1-939E-B965BDE2D3D2}" presName="bentUpArrow1" presStyleLbl="alignImgPlace1" presStyleIdx="2" presStyleCnt="3"/>
      <dgm:spPr/>
    </dgm:pt>
    <dgm:pt modelId="{2447DB06-64A3-440C-8CD4-B163D27334E6}" type="pres">
      <dgm:prSet presAssocID="{989AFB6B-C8D4-40C1-939E-B965BDE2D3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AA274D16-707A-48C3-B422-0AEBB055BC18}" type="pres">
      <dgm:prSet presAssocID="{989AFB6B-C8D4-40C1-939E-B965BDE2D3D2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CC7C711-2773-42BC-90EB-4EC1C852AC96}" type="pres">
      <dgm:prSet presAssocID="{18D7EDF4-C8DA-46A4-9154-6F255F990BA9}" presName="sibTrans" presStyleCnt="0"/>
      <dgm:spPr/>
    </dgm:pt>
    <dgm:pt modelId="{0CA14764-BCC5-4542-9BB6-F4472CFD8E03}" type="pres">
      <dgm:prSet presAssocID="{A856F734-C32C-4727-839F-2297D1DF5ACE}" presName="composite" presStyleCnt="0"/>
      <dgm:spPr/>
    </dgm:pt>
    <dgm:pt modelId="{DA6ADAB8-6179-4D19-88EF-B82596514369}" type="pres">
      <dgm:prSet presAssocID="{A856F734-C32C-4727-839F-2297D1DF5ACE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B726F517-441D-4D50-B63C-1B7885176936}" type="presOf" srcId="{46E24159-2762-41C4-B3ED-517535E55933}" destId="{282D0580-28A9-417F-9F6F-A07727916596}" srcOrd="0" destOrd="0" presId="urn:microsoft.com/office/officeart/2005/8/layout/StepDownProcess"/>
    <dgm:cxn modelId="{C6DD871C-955D-42E0-8CD3-0B324FB0AD63}" srcId="{EEB101D5-5E97-4AA8-9387-AAD72284A8B4}" destId="{989AFB6B-C8D4-40C1-939E-B965BDE2D3D2}" srcOrd="2" destOrd="0" parTransId="{55CB3572-69AD-4FF1-BC23-45E1D3CF92FA}" sibTransId="{18D7EDF4-C8DA-46A4-9154-6F255F990BA9}"/>
    <dgm:cxn modelId="{BAD36A5E-A3CC-43A5-B510-1C45AD92EE44}" srcId="{EEB101D5-5E97-4AA8-9387-AAD72284A8B4}" destId="{F7BA99B4-2DDF-48EE-86A2-C142C9B929BD}" srcOrd="0" destOrd="0" parTransId="{CD313D11-4D55-4F89-9D78-5DADC5991C6B}" sibTransId="{4E8A7A2E-F372-408B-B55E-CF3AE6BDE18D}"/>
    <dgm:cxn modelId="{F415016B-30ED-4A19-BFF5-1FB4EDAD1D96}" srcId="{EEB101D5-5E97-4AA8-9387-AAD72284A8B4}" destId="{A856F734-C32C-4727-839F-2297D1DF5ACE}" srcOrd="3" destOrd="0" parTransId="{4B240AA1-5589-4FF6-ACE8-BD87C4C4BB58}" sibTransId="{0839B570-AB55-474F-A012-3C49D103073B}"/>
    <dgm:cxn modelId="{93D60671-2D48-44F2-BA59-4C5816A47669}" type="presOf" srcId="{989AFB6B-C8D4-40C1-939E-B965BDE2D3D2}" destId="{2447DB06-64A3-440C-8CD4-B163D27334E6}" srcOrd="0" destOrd="0" presId="urn:microsoft.com/office/officeart/2005/8/layout/StepDownProcess"/>
    <dgm:cxn modelId="{5E8CF456-1ADD-47F3-9F81-6067058ED855}" type="presOf" srcId="{A856F734-C32C-4727-839F-2297D1DF5ACE}" destId="{DA6ADAB8-6179-4D19-88EF-B82596514369}" srcOrd="0" destOrd="0" presId="urn:microsoft.com/office/officeart/2005/8/layout/StepDownProcess"/>
    <dgm:cxn modelId="{F8DACE7B-2F99-4204-ADBB-88EE3CBC73C0}" type="presOf" srcId="{EEB101D5-5E97-4AA8-9387-AAD72284A8B4}" destId="{4CF63B2F-653B-420F-8902-6175A0BE27A9}" srcOrd="0" destOrd="0" presId="urn:microsoft.com/office/officeart/2005/8/layout/StepDownProcess"/>
    <dgm:cxn modelId="{A2274F8D-CC6B-49B2-9AA2-E7D1D95A48DB}" type="presOf" srcId="{F7BA99B4-2DDF-48EE-86A2-C142C9B929BD}" destId="{89787CF7-67EB-466B-95C4-668071822395}" srcOrd="0" destOrd="0" presId="urn:microsoft.com/office/officeart/2005/8/layout/StepDownProcess"/>
    <dgm:cxn modelId="{95B30BA7-B653-46E2-9DFC-84B031753978}" srcId="{EEB101D5-5E97-4AA8-9387-AAD72284A8B4}" destId="{46E24159-2762-41C4-B3ED-517535E55933}" srcOrd="1" destOrd="0" parTransId="{6AEA3836-C470-47D8-A9F6-9D845A8FC3CA}" sibTransId="{150E769C-317B-4794-9A6D-AD1BA1FE35A7}"/>
    <dgm:cxn modelId="{43E9B6C4-156E-4792-A4BD-71C96828A8B9}" type="presParOf" srcId="{4CF63B2F-653B-420F-8902-6175A0BE27A9}" destId="{646A82D0-1B2C-469F-B01B-6595F6B2B37B}" srcOrd="0" destOrd="0" presId="urn:microsoft.com/office/officeart/2005/8/layout/StepDownProcess"/>
    <dgm:cxn modelId="{66E90740-5EFB-4B9E-BEF5-570220E431D9}" type="presParOf" srcId="{646A82D0-1B2C-469F-B01B-6595F6B2B37B}" destId="{A5E6DF39-8DB3-4A0E-BBF5-1A71A40F48C7}" srcOrd="0" destOrd="0" presId="urn:microsoft.com/office/officeart/2005/8/layout/StepDownProcess"/>
    <dgm:cxn modelId="{F6E52997-6A5B-462A-B649-3F60BCD1A39A}" type="presParOf" srcId="{646A82D0-1B2C-469F-B01B-6595F6B2B37B}" destId="{89787CF7-67EB-466B-95C4-668071822395}" srcOrd="1" destOrd="0" presId="urn:microsoft.com/office/officeart/2005/8/layout/StepDownProcess"/>
    <dgm:cxn modelId="{A448C5B4-91B8-44E0-87A3-1EC9C3EDDEC3}" type="presParOf" srcId="{646A82D0-1B2C-469F-B01B-6595F6B2B37B}" destId="{F7C8151C-3273-44F5-ACBD-520EEBA40E52}" srcOrd="2" destOrd="0" presId="urn:microsoft.com/office/officeart/2005/8/layout/StepDownProcess"/>
    <dgm:cxn modelId="{8BC7B0EF-56CE-478A-8F07-86EC66E6DC7E}" type="presParOf" srcId="{4CF63B2F-653B-420F-8902-6175A0BE27A9}" destId="{40A9D711-F8EF-4342-ACD8-291E153C0532}" srcOrd="1" destOrd="0" presId="urn:microsoft.com/office/officeart/2005/8/layout/StepDownProcess"/>
    <dgm:cxn modelId="{4FFB4978-C1A6-43CD-BA5E-1A3753A811E7}" type="presParOf" srcId="{4CF63B2F-653B-420F-8902-6175A0BE27A9}" destId="{AD64336E-CFDA-4DAE-8996-055DEE5151A7}" srcOrd="2" destOrd="0" presId="urn:microsoft.com/office/officeart/2005/8/layout/StepDownProcess"/>
    <dgm:cxn modelId="{39668799-619F-47F5-9540-0AE0F97D5202}" type="presParOf" srcId="{AD64336E-CFDA-4DAE-8996-055DEE5151A7}" destId="{7936C248-46EC-4AA4-8FF7-27F8E5EA9795}" srcOrd="0" destOrd="0" presId="urn:microsoft.com/office/officeart/2005/8/layout/StepDownProcess"/>
    <dgm:cxn modelId="{8B58094F-74DD-4F51-8C08-F29FD947C442}" type="presParOf" srcId="{AD64336E-CFDA-4DAE-8996-055DEE5151A7}" destId="{282D0580-28A9-417F-9F6F-A07727916596}" srcOrd="1" destOrd="0" presId="urn:microsoft.com/office/officeart/2005/8/layout/StepDownProcess"/>
    <dgm:cxn modelId="{09EF1643-F2E9-4F9C-9FAD-F9340DFA9407}" type="presParOf" srcId="{AD64336E-CFDA-4DAE-8996-055DEE5151A7}" destId="{814C21E2-1F09-4134-AAE4-33EA88A3F526}" srcOrd="2" destOrd="0" presId="urn:microsoft.com/office/officeart/2005/8/layout/StepDownProcess"/>
    <dgm:cxn modelId="{E16D00D8-FEE7-4D8B-B417-E1849F1FCD0E}" type="presParOf" srcId="{4CF63B2F-653B-420F-8902-6175A0BE27A9}" destId="{69A757C0-8F36-4965-B83D-14252B508261}" srcOrd="3" destOrd="0" presId="urn:microsoft.com/office/officeart/2005/8/layout/StepDownProcess"/>
    <dgm:cxn modelId="{4B58573D-0F6B-4F5B-8D77-C74F85BA487A}" type="presParOf" srcId="{4CF63B2F-653B-420F-8902-6175A0BE27A9}" destId="{0357A88A-AEE7-476D-AC7F-8666192C84FA}" srcOrd="4" destOrd="0" presId="urn:microsoft.com/office/officeart/2005/8/layout/StepDownProcess"/>
    <dgm:cxn modelId="{5D2F8609-DF31-4268-B245-04BCC7007D68}" type="presParOf" srcId="{0357A88A-AEE7-476D-AC7F-8666192C84FA}" destId="{7FBAB10B-8E61-499E-988E-2B1F6C513734}" srcOrd="0" destOrd="0" presId="urn:microsoft.com/office/officeart/2005/8/layout/StepDownProcess"/>
    <dgm:cxn modelId="{E3554C76-E367-4319-83AE-9775DD5DDC7F}" type="presParOf" srcId="{0357A88A-AEE7-476D-AC7F-8666192C84FA}" destId="{2447DB06-64A3-440C-8CD4-B163D27334E6}" srcOrd="1" destOrd="0" presId="urn:microsoft.com/office/officeart/2005/8/layout/StepDownProcess"/>
    <dgm:cxn modelId="{FB3CC3DB-301A-4BC1-82D2-DA650E4150C3}" type="presParOf" srcId="{0357A88A-AEE7-476D-AC7F-8666192C84FA}" destId="{AA274D16-707A-48C3-B422-0AEBB055BC18}" srcOrd="2" destOrd="0" presId="urn:microsoft.com/office/officeart/2005/8/layout/StepDownProcess"/>
    <dgm:cxn modelId="{0814786A-9ACD-4A24-97E5-ECCCA226D19B}" type="presParOf" srcId="{4CF63B2F-653B-420F-8902-6175A0BE27A9}" destId="{2CC7C711-2773-42BC-90EB-4EC1C852AC96}" srcOrd="5" destOrd="0" presId="urn:microsoft.com/office/officeart/2005/8/layout/StepDownProcess"/>
    <dgm:cxn modelId="{B8E4C142-3198-49B1-8920-87EEECB49C5C}" type="presParOf" srcId="{4CF63B2F-653B-420F-8902-6175A0BE27A9}" destId="{0CA14764-BCC5-4542-9BB6-F4472CFD8E03}" srcOrd="6" destOrd="0" presId="urn:microsoft.com/office/officeart/2005/8/layout/StepDownProcess"/>
    <dgm:cxn modelId="{065AEFB0-C096-4738-A2BE-AE7CE9DB5888}" type="presParOf" srcId="{0CA14764-BCC5-4542-9BB6-F4472CFD8E03}" destId="{DA6ADAB8-6179-4D19-88EF-B82596514369}" srcOrd="0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669E-B0C5-4FB4-B2CD-B498AADCEE5D}">
      <dsp:nvSpPr>
        <dsp:cNvPr id="0" name=""/>
        <dsp:cNvSpPr/>
      </dsp:nvSpPr>
      <dsp:spPr>
        <a:xfrm>
          <a:off x="0" y="14855"/>
          <a:ext cx="3998547" cy="1030313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288 Total Projects </a:t>
          </a:r>
          <a:r>
            <a:rPr lang="en-US" sz="2300" b="1" kern="1200" dirty="0">
              <a:solidFill>
                <a:srgbClr val="0803D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Citywide</a:t>
          </a:r>
        </a:p>
      </dsp:txBody>
      <dsp:txXfrm>
        <a:off x="50296" y="65151"/>
        <a:ext cx="3897955" cy="929721"/>
      </dsp:txXfrm>
    </dsp:sp>
    <dsp:sp modelId="{926B23EF-9FD9-4A3F-AEF6-CAE79DFDC831}">
      <dsp:nvSpPr>
        <dsp:cNvPr id="0" name=""/>
        <dsp:cNvSpPr/>
      </dsp:nvSpPr>
      <dsp:spPr>
        <a:xfrm>
          <a:off x="0" y="1044486"/>
          <a:ext cx="3998547" cy="1294819"/>
        </a:xfrm>
        <a:prstGeom prst="round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25 Project Managers </a:t>
          </a:r>
          <a:r>
            <a:rPr lang="en-US" sz="2300" b="1" kern="1200" dirty="0">
              <a:solidFill>
                <a:srgbClr val="0803D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Citywide</a:t>
          </a:r>
        </a:p>
      </dsp:txBody>
      <dsp:txXfrm>
        <a:off x="63208" y="1107694"/>
        <a:ext cx="3872131" cy="1168403"/>
      </dsp:txXfrm>
    </dsp:sp>
    <dsp:sp modelId="{95E20ACD-1A66-4990-A57A-9AE864A9444D}">
      <dsp:nvSpPr>
        <dsp:cNvPr id="0" name=""/>
        <dsp:cNvSpPr/>
      </dsp:nvSpPr>
      <dsp:spPr>
        <a:xfrm>
          <a:off x="0" y="2318724"/>
          <a:ext cx="3998547" cy="1294819"/>
        </a:xfrm>
        <a:prstGeom prst="round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$444,456,764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Total Budget of All Capital Projects</a:t>
          </a:r>
        </a:p>
      </dsp:txBody>
      <dsp:txXfrm>
        <a:off x="63208" y="2381932"/>
        <a:ext cx="3872131" cy="1168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191F3-31B1-4011-8F06-EDF28DE496AD}">
      <dsp:nvSpPr>
        <dsp:cNvPr id="0" name=""/>
        <dsp:cNvSpPr/>
      </dsp:nvSpPr>
      <dsp:spPr>
        <a:xfrm>
          <a:off x="6018848" y="986749"/>
          <a:ext cx="3780239" cy="273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548"/>
              </a:lnTo>
              <a:lnTo>
                <a:pt x="3780239" y="136548"/>
              </a:lnTo>
              <a:lnTo>
                <a:pt x="3780239" y="273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44672-6EB0-48BE-B810-AD6E2CFDB570}">
      <dsp:nvSpPr>
        <dsp:cNvPr id="0" name=""/>
        <dsp:cNvSpPr/>
      </dsp:nvSpPr>
      <dsp:spPr>
        <a:xfrm>
          <a:off x="6018848" y="986749"/>
          <a:ext cx="1504254" cy="273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548"/>
              </a:lnTo>
              <a:lnTo>
                <a:pt x="1504254" y="136548"/>
              </a:lnTo>
              <a:lnTo>
                <a:pt x="1504254" y="273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9D68B-B66E-43B4-8961-F2E40BC2CD48}">
      <dsp:nvSpPr>
        <dsp:cNvPr id="0" name=""/>
        <dsp:cNvSpPr/>
      </dsp:nvSpPr>
      <dsp:spPr>
        <a:xfrm>
          <a:off x="5143749" y="986749"/>
          <a:ext cx="875098" cy="273096"/>
        </a:xfrm>
        <a:custGeom>
          <a:avLst/>
          <a:gdLst/>
          <a:ahLst/>
          <a:cxnLst/>
          <a:rect l="0" t="0" r="0" b="0"/>
          <a:pathLst>
            <a:path>
              <a:moveTo>
                <a:pt x="875098" y="0"/>
              </a:moveTo>
              <a:lnTo>
                <a:pt x="875098" y="136548"/>
              </a:lnTo>
              <a:lnTo>
                <a:pt x="0" y="136548"/>
              </a:lnTo>
              <a:lnTo>
                <a:pt x="0" y="273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8201E-A60D-4A73-A211-2B7D5A5FC4C4}">
      <dsp:nvSpPr>
        <dsp:cNvPr id="0" name=""/>
        <dsp:cNvSpPr/>
      </dsp:nvSpPr>
      <dsp:spPr>
        <a:xfrm>
          <a:off x="1322194" y="2667411"/>
          <a:ext cx="379301" cy="1521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1537"/>
              </a:lnTo>
              <a:lnTo>
                <a:pt x="379301" y="15215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5405D-27C4-4B7C-B842-037AF74C2291}">
      <dsp:nvSpPr>
        <dsp:cNvPr id="0" name=""/>
        <dsp:cNvSpPr/>
      </dsp:nvSpPr>
      <dsp:spPr>
        <a:xfrm>
          <a:off x="1322194" y="2667411"/>
          <a:ext cx="379301" cy="598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211"/>
              </a:lnTo>
              <a:lnTo>
                <a:pt x="379301" y="598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A89AE-5453-4200-8962-19C3186136A5}">
      <dsp:nvSpPr>
        <dsp:cNvPr id="0" name=""/>
        <dsp:cNvSpPr/>
      </dsp:nvSpPr>
      <dsp:spPr>
        <a:xfrm>
          <a:off x="2333665" y="986749"/>
          <a:ext cx="3685182" cy="273096"/>
        </a:xfrm>
        <a:custGeom>
          <a:avLst/>
          <a:gdLst/>
          <a:ahLst/>
          <a:cxnLst/>
          <a:rect l="0" t="0" r="0" b="0"/>
          <a:pathLst>
            <a:path>
              <a:moveTo>
                <a:pt x="3685182" y="0"/>
              </a:moveTo>
              <a:lnTo>
                <a:pt x="3685182" y="136548"/>
              </a:lnTo>
              <a:lnTo>
                <a:pt x="0" y="136548"/>
              </a:lnTo>
              <a:lnTo>
                <a:pt x="0" y="273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35965-7FB2-48B0-824E-BA081645180F}">
      <dsp:nvSpPr>
        <dsp:cNvPr id="0" name=""/>
        <dsp:cNvSpPr/>
      </dsp:nvSpPr>
      <dsp:spPr>
        <a:xfrm>
          <a:off x="4795128" y="1495"/>
          <a:ext cx="2447438" cy="9852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solidFill>
                <a:schemeClr val="tx1"/>
              </a:solidFill>
            </a:rPr>
            <a:t>Senior Director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i="1" kern="1200">
              <a:solidFill>
                <a:schemeClr val="bg1"/>
              </a:solidFill>
            </a:rPr>
            <a:t>Cristy Lawrence, P.E.</a:t>
          </a:r>
        </a:p>
      </dsp:txBody>
      <dsp:txXfrm>
        <a:off x="4795128" y="1495"/>
        <a:ext cx="2447438" cy="985253"/>
      </dsp:txXfrm>
    </dsp:sp>
    <dsp:sp modelId="{4942695C-93B2-4CF5-B51D-2C98F34AF434}">
      <dsp:nvSpPr>
        <dsp:cNvPr id="0" name=""/>
        <dsp:cNvSpPr/>
      </dsp:nvSpPr>
      <dsp:spPr>
        <a:xfrm>
          <a:off x="1069326" y="1259846"/>
          <a:ext cx="2528677" cy="1407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>
              <a:solidFill>
                <a:schemeClr val="tx1"/>
              </a:solidFill>
            </a:rPr>
            <a:t>Senior Capital Project Manager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>
              <a:solidFill>
                <a:schemeClr val="bg1"/>
              </a:solidFill>
            </a:rPr>
            <a:t>Doug Patten, P.E.</a:t>
          </a:r>
        </a:p>
      </dsp:txBody>
      <dsp:txXfrm>
        <a:off x="1069326" y="1259846"/>
        <a:ext cx="2528677" cy="1407564"/>
      </dsp:txXfrm>
    </dsp:sp>
    <dsp:sp modelId="{FC67CABA-5095-406C-AAEB-CEB8E2B295F5}">
      <dsp:nvSpPr>
        <dsp:cNvPr id="0" name=""/>
        <dsp:cNvSpPr/>
      </dsp:nvSpPr>
      <dsp:spPr>
        <a:xfrm>
          <a:off x="1701496" y="2940507"/>
          <a:ext cx="2242472" cy="650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>
              <a:solidFill>
                <a:srgbClr val="002060"/>
              </a:solidFill>
            </a:rPr>
            <a:t>Construction Inspector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/>
            <a:t>Jim Wood</a:t>
          </a:r>
        </a:p>
      </dsp:txBody>
      <dsp:txXfrm>
        <a:off x="1701496" y="2940507"/>
        <a:ext cx="2242472" cy="650229"/>
      </dsp:txXfrm>
    </dsp:sp>
    <dsp:sp modelId="{7CA7F202-D882-41E4-8453-C86BDDA9B8BA}">
      <dsp:nvSpPr>
        <dsp:cNvPr id="0" name=""/>
        <dsp:cNvSpPr/>
      </dsp:nvSpPr>
      <dsp:spPr>
        <a:xfrm>
          <a:off x="1701496" y="3863833"/>
          <a:ext cx="2271173" cy="650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>
              <a:solidFill>
                <a:srgbClr val="002060"/>
              </a:solidFill>
            </a:rPr>
            <a:t>Contract Coordinator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/>
            <a:t>Amber Williams</a:t>
          </a:r>
        </a:p>
      </dsp:txBody>
      <dsp:txXfrm>
        <a:off x="1701496" y="3863833"/>
        <a:ext cx="2271173" cy="650229"/>
      </dsp:txXfrm>
    </dsp:sp>
    <dsp:sp modelId="{AA0ACC6C-145F-44F6-918E-9BF83E9FF560}">
      <dsp:nvSpPr>
        <dsp:cNvPr id="0" name=""/>
        <dsp:cNvSpPr/>
      </dsp:nvSpPr>
      <dsp:spPr>
        <a:xfrm>
          <a:off x="3871100" y="1259846"/>
          <a:ext cx="2545297" cy="1602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4 Capital Project Managers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 dirty="0">
              <a:solidFill>
                <a:schemeClr val="bg1"/>
              </a:solidFill>
            </a:rPr>
            <a:t>Leif Blomberg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 dirty="0">
              <a:solidFill>
                <a:schemeClr val="bg1"/>
              </a:solidFill>
            </a:rPr>
            <a:t>Carol Moon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 dirty="0">
              <a:solidFill>
                <a:schemeClr val="bg1"/>
              </a:solidFill>
            </a:rPr>
            <a:t>Dan Reel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i="1" kern="1200" dirty="0">
              <a:solidFill>
                <a:schemeClr val="bg1"/>
              </a:solidFill>
            </a:rPr>
            <a:t>Byron Stiles</a:t>
          </a:r>
        </a:p>
      </dsp:txBody>
      <dsp:txXfrm>
        <a:off x="3871100" y="1259846"/>
        <a:ext cx="2545297" cy="1602828"/>
      </dsp:txXfrm>
    </dsp:sp>
    <dsp:sp modelId="{7FAF1A0E-A220-4B70-A77B-416C670AD916}">
      <dsp:nvSpPr>
        <dsp:cNvPr id="0" name=""/>
        <dsp:cNvSpPr/>
      </dsp:nvSpPr>
      <dsp:spPr>
        <a:xfrm>
          <a:off x="6689494" y="1259846"/>
          <a:ext cx="1667214" cy="8475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Senior Admin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0" i="1" kern="1200" dirty="0">
              <a:solidFill>
                <a:schemeClr val="bg1"/>
              </a:solidFill>
            </a:rPr>
            <a:t>Jenneida White</a:t>
          </a:r>
        </a:p>
      </dsp:txBody>
      <dsp:txXfrm>
        <a:off x="6689494" y="1259846"/>
        <a:ext cx="1667214" cy="847535"/>
      </dsp:txXfrm>
    </dsp:sp>
    <dsp:sp modelId="{E0567759-2744-428B-83D4-6D5ECB2CF4A6}">
      <dsp:nvSpPr>
        <dsp:cNvPr id="0" name=""/>
        <dsp:cNvSpPr/>
      </dsp:nvSpPr>
      <dsp:spPr>
        <a:xfrm>
          <a:off x="8629805" y="1259846"/>
          <a:ext cx="2338563" cy="650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i="1" kern="1200" dirty="0">
              <a:solidFill>
                <a:schemeClr val="tx1"/>
              </a:solidFill>
            </a:rPr>
            <a:t>Capital Projects Liaison </a:t>
          </a:r>
          <a:r>
            <a:rPr lang="en-US" sz="1700" b="0" i="1" kern="1200" dirty="0">
              <a:solidFill>
                <a:schemeClr val="bg1"/>
              </a:solidFill>
            </a:rPr>
            <a:t>Philip Kalogitonas</a:t>
          </a:r>
        </a:p>
      </dsp:txBody>
      <dsp:txXfrm>
        <a:off x="8629805" y="1259846"/>
        <a:ext cx="2338563" cy="650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669E-B0C5-4FB4-B2CD-B498AADCEE5D}">
      <dsp:nvSpPr>
        <dsp:cNvPr id="0" name=""/>
        <dsp:cNvSpPr/>
      </dsp:nvSpPr>
      <dsp:spPr>
        <a:xfrm>
          <a:off x="0" y="0"/>
          <a:ext cx="3421930" cy="496128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Lato" panose="020F0502020204030203"/>
            </a:rPr>
            <a:t>5 Project Managers</a:t>
          </a:r>
        </a:p>
      </dsp:txBody>
      <dsp:txXfrm>
        <a:off x="24219" y="24219"/>
        <a:ext cx="3373492" cy="447690"/>
      </dsp:txXfrm>
    </dsp:sp>
    <dsp:sp modelId="{926B23EF-9FD9-4A3F-AEF6-CAE79DFDC831}">
      <dsp:nvSpPr>
        <dsp:cNvPr id="0" name=""/>
        <dsp:cNvSpPr/>
      </dsp:nvSpPr>
      <dsp:spPr>
        <a:xfrm>
          <a:off x="0" y="514800"/>
          <a:ext cx="3421930" cy="64141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35632"/>
                <a:satOff val="2588"/>
                <a:lumOff val="114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5632"/>
                <a:satOff val="2588"/>
                <a:lumOff val="114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5632"/>
                <a:satOff val="2588"/>
                <a:lumOff val="114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Lato" panose="020F0502020204030203"/>
            </a:rPr>
            <a:t>49 Active Projects</a:t>
          </a:r>
        </a:p>
      </dsp:txBody>
      <dsp:txXfrm>
        <a:off x="31311" y="546111"/>
        <a:ext cx="3359308" cy="578792"/>
      </dsp:txXfrm>
    </dsp:sp>
    <dsp:sp modelId="{95E20ACD-1A66-4990-A57A-9AE864A9444D}">
      <dsp:nvSpPr>
        <dsp:cNvPr id="0" name=""/>
        <dsp:cNvSpPr/>
      </dsp:nvSpPr>
      <dsp:spPr>
        <a:xfrm>
          <a:off x="0" y="1185732"/>
          <a:ext cx="3421930" cy="91800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$303,733,237 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Total Project Budget</a:t>
          </a:r>
        </a:p>
      </dsp:txBody>
      <dsp:txXfrm>
        <a:off x="44813" y="1230545"/>
        <a:ext cx="3332304" cy="8283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6DF39-8DB3-4A0E-BBF5-1A71A40F48C7}">
      <dsp:nvSpPr>
        <dsp:cNvPr id="0" name=""/>
        <dsp:cNvSpPr/>
      </dsp:nvSpPr>
      <dsp:spPr>
        <a:xfrm rot="5400000">
          <a:off x="308022" y="1224961"/>
          <a:ext cx="1147832" cy="13067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87CF7-67EB-466B-95C4-668071822395}">
      <dsp:nvSpPr>
        <dsp:cNvPr id="0" name=""/>
        <dsp:cNvSpPr/>
      </dsp:nvSpPr>
      <dsp:spPr>
        <a:xfrm>
          <a:off x="3916" y="-47434"/>
          <a:ext cx="1932274" cy="1352529"/>
        </a:xfrm>
        <a:prstGeom prst="roundRect">
          <a:avLst>
            <a:gd name="adj" fmla="val 166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latin typeface="Calibri"/>
              <a:cs typeface="Calibri"/>
            </a:rPr>
            <a:t>Planning (Pre-design)</a:t>
          </a:r>
        </a:p>
      </dsp:txBody>
      <dsp:txXfrm>
        <a:off x="69953" y="18603"/>
        <a:ext cx="1800200" cy="1220455"/>
      </dsp:txXfrm>
    </dsp:sp>
    <dsp:sp modelId="{F7C8151C-3273-44F5-ACBD-520EEBA40E52}">
      <dsp:nvSpPr>
        <dsp:cNvPr id="0" name=""/>
        <dsp:cNvSpPr/>
      </dsp:nvSpPr>
      <dsp:spPr>
        <a:xfrm>
          <a:off x="1936190" y="81560"/>
          <a:ext cx="1405352" cy="1093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6C248-46EC-4AA4-8FF7-27F8E5EA9795}">
      <dsp:nvSpPr>
        <dsp:cNvPr id="0" name=""/>
        <dsp:cNvSpPr/>
      </dsp:nvSpPr>
      <dsp:spPr>
        <a:xfrm rot="5400000">
          <a:off x="1910083" y="2744298"/>
          <a:ext cx="1147832" cy="13067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D0580-28A9-417F-9F6F-A07727916596}">
      <dsp:nvSpPr>
        <dsp:cNvPr id="0" name=""/>
        <dsp:cNvSpPr/>
      </dsp:nvSpPr>
      <dsp:spPr>
        <a:xfrm>
          <a:off x="1605977" y="1471902"/>
          <a:ext cx="1932274" cy="1352529"/>
        </a:xfrm>
        <a:prstGeom prst="roundRect">
          <a:avLst>
            <a:gd name="adj" fmla="val 166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latin typeface="Calibri"/>
              <a:cs typeface="Calibri"/>
            </a:rPr>
            <a:t>Design &amp; Permitting</a:t>
          </a:r>
        </a:p>
      </dsp:txBody>
      <dsp:txXfrm>
        <a:off x="1672014" y="1537939"/>
        <a:ext cx="1800200" cy="1220455"/>
      </dsp:txXfrm>
    </dsp:sp>
    <dsp:sp modelId="{814C21E2-1F09-4134-AAE4-33EA88A3F526}">
      <dsp:nvSpPr>
        <dsp:cNvPr id="0" name=""/>
        <dsp:cNvSpPr/>
      </dsp:nvSpPr>
      <dsp:spPr>
        <a:xfrm>
          <a:off x="3538251" y="1600897"/>
          <a:ext cx="1405352" cy="1093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AB10B-8E61-499E-988E-2B1F6C513734}">
      <dsp:nvSpPr>
        <dsp:cNvPr id="0" name=""/>
        <dsp:cNvSpPr/>
      </dsp:nvSpPr>
      <dsp:spPr>
        <a:xfrm rot="5400000">
          <a:off x="3512144" y="4263635"/>
          <a:ext cx="1147832" cy="13067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7DB06-64A3-440C-8CD4-B163D27334E6}">
      <dsp:nvSpPr>
        <dsp:cNvPr id="0" name=""/>
        <dsp:cNvSpPr/>
      </dsp:nvSpPr>
      <dsp:spPr>
        <a:xfrm>
          <a:off x="3208038" y="2991239"/>
          <a:ext cx="1932274" cy="1352529"/>
        </a:xfrm>
        <a:prstGeom prst="roundRect">
          <a:avLst>
            <a:gd name="adj" fmla="val 16670"/>
          </a:avLst>
        </a:prstGeom>
        <a:solidFill>
          <a:srgbClr val="0803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Pre-Construction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(Procurement)</a:t>
          </a:r>
        </a:p>
      </dsp:txBody>
      <dsp:txXfrm>
        <a:off x="3274075" y="3057276"/>
        <a:ext cx="1800200" cy="1220455"/>
      </dsp:txXfrm>
    </dsp:sp>
    <dsp:sp modelId="{AA274D16-707A-48C3-B422-0AEBB055BC18}">
      <dsp:nvSpPr>
        <dsp:cNvPr id="0" name=""/>
        <dsp:cNvSpPr/>
      </dsp:nvSpPr>
      <dsp:spPr>
        <a:xfrm>
          <a:off x="5140312" y="3120234"/>
          <a:ext cx="1405352" cy="1093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ADAB8-6179-4D19-88EF-B82596514369}">
      <dsp:nvSpPr>
        <dsp:cNvPr id="0" name=""/>
        <dsp:cNvSpPr/>
      </dsp:nvSpPr>
      <dsp:spPr>
        <a:xfrm>
          <a:off x="4810099" y="4510576"/>
          <a:ext cx="1932274" cy="1352529"/>
        </a:xfrm>
        <a:prstGeom prst="roundRect">
          <a:avLst>
            <a:gd name="adj" fmla="val 166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Construction</a:t>
          </a:r>
        </a:p>
      </dsp:txBody>
      <dsp:txXfrm>
        <a:off x="4876136" y="4576613"/>
        <a:ext cx="1800200" cy="1220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0.03389</cdr:x>
      <cdr:y>0.20625</cdr:y>
    </cdr:from>
    <cdr:to>
      <cdr:x>0.21395</cdr:x>
      <cdr:y>0.635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5E1E568-26F5-CB56-9E3C-BC777732174D}"/>
            </a:ext>
          </a:extLst>
        </cdr:cNvPr>
        <cdr:cNvSpPr txBox="1"/>
      </cdr:nvSpPr>
      <cdr:spPr>
        <a:xfrm xmlns:a="http://schemas.openxmlformats.org/drawingml/2006/main">
          <a:off x="485775" y="1571625"/>
          <a:ext cx="2581275" cy="3267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/>
        </a:p>
      </cdr:txBody>
    </cdr:sp>
  </cdr:relSizeAnchor>
  <cdr:relSizeAnchor xmlns:cdr="http://schemas.openxmlformats.org/drawingml/2006/chartDrawing">
    <cdr:from>
      <cdr:x>0.03721</cdr:x>
      <cdr:y>0.59378</cdr:y>
    </cdr:from>
    <cdr:to>
      <cdr:x>0.17342</cdr:x>
      <cdr:y>0.8135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62898DD4-A8C8-A40F-91E7-1F8AF65E22EB}"/>
            </a:ext>
          </a:extLst>
        </cdr:cNvPr>
        <cdr:cNvSpPr txBox="1"/>
      </cdr:nvSpPr>
      <cdr:spPr>
        <a:xfrm xmlns:a="http://schemas.openxmlformats.org/drawingml/2006/main">
          <a:off x="533400" y="5276851"/>
          <a:ext cx="1952625" cy="1952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0.02413</cdr:x>
      <cdr:y>0.33075</cdr:y>
    </cdr:from>
    <cdr:to>
      <cdr:x>0.21749</cdr:x>
      <cdr:y>0.82726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0A0AF1A2-D928-0408-D703-EFEC66E62173}"/>
            </a:ext>
          </a:extLst>
        </cdr:cNvPr>
        <cdr:cNvSpPr txBox="1"/>
      </cdr:nvSpPr>
      <cdr:spPr>
        <a:xfrm xmlns:a="http://schemas.openxmlformats.org/drawingml/2006/main">
          <a:off x="205439" y="1706537"/>
          <a:ext cx="1645971" cy="2561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accent6"/>
              </a:solidFill>
            </a:rPr>
            <a:t>92% of</a:t>
          </a:r>
          <a:r>
            <a:rPr lang="en-US" sz="1800" b="1" baseline="0" dirty="0">
              <a:solidFill>
                <a:schemeClr val="accent6"/>
              </a:solidFill>
            </a:rPr>
            <a:t> Project Managers located within Infrastructure &amp; Development Service Center (23 Project Managers)</a:t>
          </a:r>
          <a:endParaRPr lang="en-US" sz="1800" b="1" dirty="0">
            <a:solidFill>
              <a:schemeClr val="accent6"/>
            </a:solidFill>
          </a:endParaRPr>
        </a:p>
      </cdr:txBody>
    </cdr:sp>
  </cdr:relSizeAnchor>
  <cdr:relSizeAnchor xmlns:cdr="http://schemas.openxmlformats.org/drawingml/2006/chartDrawing">
    <cdr:from>
      <cdr:x>0.16515</cdr:x>
      <cdr:y>0.37556</cdr:y>
    </cdr:from>
    <cdr:to>
      <cdr:x>0.31307</cdr:x>
      <cdr:y>0.52468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43AF3FD6-AC3D-CE46-0B42-97A461A91C9D}"/>
            </a:ext>
          </a:extLst>
        </cdr:cNvPr>
        <cdr:cNvCxnSpPr/>
      </cdr:nvCxnSpPr>
      <cdr:spPr>
        <a:xfrm xmlns:a="http://schemas.openxmlformats.org/drawingml/2006/main">
          <a:off x="1817647" y="1937722"/>
          <a:ext cx="1628078" cy="76943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614A14-8723-43BD-9E0C-264809F4FD7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9463FA-F687-4C0D-BC80-BA1CD2DD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81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4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7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463FA-F687-4C0D-BC80-BA1CD2DDD76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2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89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0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63FA-F687-4C0D-BC80-BA1CD2DDD7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5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6900" y="1130300"/>
            <a:ext cx="3708400" cy="4470399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Berlin Sans FB Demi" panose="020E0802020502020306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4"/>
            <a:ext cx="12192000" cy="6618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8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4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0" y="6781800"/>
            <a:ext cx="12192000" cy="0"/>
          </a:xfrm>
          <a:prstGeom prst="line">
            <a:avLst/>
          </a:prstGeom>
          <a:noFill/>
          <a:ln w="177800">
            <a:solidFill>
              <a:srgbClr val="1369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990600"/>
          </a:xfrm>
        </p:spPr>
        <p:txBody>
          <a:bodyPr/>
          <a:lstStyle>
            <a:lvl1pPr marL="0" indent="0" algn="ctr">
              <a:buFontTx/>
              <a:buNone/>
              <a:defRPr sz="2400" i="1">
                <a:latin typeface="Lato" panose="020F0502020204030203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741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184E50-B302-4CE0-B3DA-0C034CC8E7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3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0CC7-E3E7-4C4A-9E92-F7BCF884F6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38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667000"/>
            <a:ext cx="508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667000"/>
            <a:ext cx="508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4B67DC-7F54-4373-AB05-E5B98BA30B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78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BB5519-BD47-44CB-84A1-5EDA2C175B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7D910D-AE2D-4CC5-8590-9A78A79238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4C638C-6B9A-4060-880D-2D2C63A2D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1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557B79-DE0E-4C94-9BBC-84CF5B0BDF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4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4"/>
            <a:ext cx="12192000" cy="6618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6784" y="849742"/>
            <a:ext cx="5256628" cy="4890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82880" y="5557373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1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03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3C6957-A1C7-4E8C-8811-1D62BE6F78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45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883EA1-C293-4A66-BD76-734DA25E69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2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219200"/>
            <a:ext cx="26162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19200"/>
            <a:ext cx="76454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A61EA8-8494-4435-8044-C5A9E5AC4A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8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44895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3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4"/>
            <a:ext cx="12192000" cy="6618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5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4"/>
            <a:ext cx="12192000" cy="6618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0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153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21527" y="3974758"/>
            <a:ext cx="2743200" cy="365125"/>
          </a:xfrm>
          <a:prstGeom prst="rect">
            <a:avLst/>
          </a:prstGeom>
        </p:spPr>
        <p:txBody>
          <a:bodyPr/>
          <a:lstStyle/>
          <a:p>
            <a:fld id="{B0AE5123-1AB4-42B9-82D5-C770F48876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1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5372" y="1032305"/>
            <a:ext cx="5256628" cy="4890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10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88" y="6356926"/>
            <a:ext cx="2175803" cy="597877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 userDrawn="1"/>
        </p:nvSpPr>
        <p:spPr>
          <a:xfrm>
            <a:off x="3966597" y="6613318"/>
            <a:ext cx="4293163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ZA" sz="1100" b="1" spc="300">
                <a:solidFill>
                  <a:prstClr val="white"/>
                </a:solidFill>
                <a:latin typeface="Century Gothic" panose="020B0502020202020204" pitchFamily="34" charset="0"/>
              </a:rPr>
              <a:t>TRUST. </a:t>
            </a:r>
            <a:r>
              <a:rPr lang="en-ZA" sz="1100" b="1" spc="300">
                <a:ln w="0"/>
                <a:solidFill>
                  <a:prstClr val="white"/>
                </a:solidFill>
                <a:latin typeface="Century Gothic" panose="020B0502020202020204" pitchFamily="34" charset="0"/>
              </a:rPr>
              <a:t>TRANSPARENCY.ACCOUNTABILITY</a:t>
            </a:r>
            <a:r>
              <a:rPr lang="en-ZA" sz="1100" b="1" spc="30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260123"/>
            <a:ext cx="12192000" cy="597877"/>
            <a:chOff x="0" y="6313888"/>
            <a:chExt cx="12192000" cy="597877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0" y="6313888"/>
              <a:ext cx="12192000" cy="597877"/>
              <a:chOff x="0" y="6270849"/>
              <a:chExt cx="12192000" cy="597877"/>
            </a:xfrm>
          </p:grpSpPr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0" y="6270849"/>
                <a:ext cx="12192000" cy="597877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 userDrawn="1"/>
            </p:nvSpPr>
            <p:spPr>
              <a:xfrm>
                <a:off x="4079262" y="6613318"/>
                <a:ext cx="4033476" cy="244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ZA" sz="1100" b="1" spc="30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ONE CITY. ONE DIRECTION: FORWARD.</a:t>
                </a:r>
              </a:p>
            </p:txBody>
          </p:sp>
        </p:grpSp>
        <p:pic>
          <p:nvPicPr>
            <p:cNvPr id="8" name="Content Placeholder 10"/>
            <p:cNvPicPr>
              <a:picLocks noChangeAspect="1"/>
            </p:cNvPicPr>
            <p:nvPr userDrawn="1"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588" y="6313888"/>
              <a:ext cx="2175803" cy="59787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7124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0"/>
          <p:cNvSpPr>
            <a:spLocks noChangeShapeType="1"/>
          </p:cNvSpPr>
          <p:nvPr/>
        </p:nvSpPr>
        <p:spPr bwMode="auto">
          <a:xfrm>
            <a:off x="1219200" y="6248400"/>
            <a:ext cx="10972800" cy="0"/>
          </a:xfrm>
          <a:prstGeom prst="line">
            <a:avLst/>
          </a:prstGeom>
          <a:noFill/>
          <a:ln w="19050">
            <a:solidFill>
              <a:srgbClr val="1369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2192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667000"/>
            <a:ext cx="10363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2484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1200">
                <a:latin typeface="Lato" panose="020F0502020204030203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3600" y="6248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aramond" panose="02020404030301010803" pitchFamily="18" charset="0"/>
              </a:defRPr>
            </a:lvl1pPr>
          </a:lstStyle>
          <a:p>
            <a:fld id="{F9092C4B-5256-42C0-99E7-1AA7CC438B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32488"/>
            <a:ext cx="9144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9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anose="020F0502020204030203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Lato" panose="020F0502020204030203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Lato" panose="020F050202020403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Lato" panose="020F0502020204030203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Lato" panose="020F0502020204030203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C01F75-D39A-CEEA-BA81-DE9628B16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006" y="259556"/>
            <a:ext cx="7893974" cy="57865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71DF69-22AD-4BA6-A216-3F020858AE40}"/>
              </a:ext>
            </a:extLst>
          </p:cNvPr>
          <p:cNvSpPr txBox="1">
            <a:spLocks/>
          </p:cNvSpPr>
          <p:nvPr/>
        </p:nvSpPr>
        <p:spPr>
          <a:xfrm>
            <a:off x="241020" y="254407"/>
            <a:ext cx="4778717" cy="3809860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CITY OF SAVANNAH </a:t>
            </a:r>
            <a:br>
              <a:rPr lang="en-US" sz="4400" dirty="0">
                <a:solidFill>
                  <a:schemeClr val="bg1"/>
                </a:solidFill>
                <a:latin typeface="+mn-lt"/>
              </a:rPr>
            </a:br>
            <a:r>
              <a:rPr lang="en-US" sz="4400" dirty="0">
                <a:solidFill>
                  <a:schemeClr val="bg1"/>
                </a:solidFill>
                <a:latin typeface="+mn-lt"/>
              </a:rPr>
              <a:t>CAPITAL PROJECTS</a:t>
            </a:r>
            <a:endParaRPr lang="en-US" dirty="0">
              <a:solidFill>
                <a:schemeClr val="bg1"/>
              </a:solidFill>
              <a:cs typeface="Calibri Ligh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UPDATE</a:t>
            </a:r>
            <a:br>
              <a:rPr lang="en-US" sz="4400" dirty="0">
                <a:solidFill>
                  <a:schemeClr val="bg1"/>
                </a:solidFill>
                <a:latin typeface="+mn-lt"/>
              </a:rPr>
            </a:br>
            <a:endParaRPr lang="en-US" dirty="0">
              <a:solidFill>
                <a:schemeClr val="bg1"/>
              </a:solidFill>
              <a:latin typeface="+mn-lt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CITY COUNCIL WORKSHOP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JUNE 8, 2023</a:t>
            </a:r>
            <a:endParaRPr lang="en-US" sz="32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988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6963B6FC-1944-46F1-9E09-59AD9BF34936}"/>
              </a:ext>
            </a:extLst>
          </p:cNvPr>
          <p:cNvSpPr txBox="1">
            <a:spLocks/>
          </p:cNvSpPr>
          <p:nvPr/>
        </p:nvSpPr>
        <p:spPr>
          <a:xfrm>
            <a:off x="0" y="6243936"/>
            <a:ext cx="7164728" cy="376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82E22D7-6DE9-4CA0-BD62-959BE1F84E04}"/>
              </a:ext>
            </a:extLst>
          </p:cNvPr>
          <p:cNvSpPr txBox="1">
            <a:spLocks/>
          </p:cNvSpPr>
          <p:nvPr/>
        </p:nvSpPr>
        <p:spPr>
          <a:xfrm>
            <a:off x="175364" y="166025"/>
            <a:ext cx="11785614" cy="455030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CAPITAL PROJECT TIMELINES – ACTIVE LARGE CONSTRUCTION PROJECTS</a:t>
            </a:r>
            <a:endParaRPr lang="en-US" sz="28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98EBF-C3EB-A9D5-FDBF-EE078CA7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4382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69ACFD-45EB-BBEA-9762-D3ED86E96351}"/>
              </a:ext>
            </a:extLst>
          </p:cNvPr>
          <p:cNvCxnSpPr>
            <a:cxnSpLocks/>
          </p:cNvCxnSpPr>
          <p:nvPr/>
        </p:nvCxnSpPr>
        <p:spPr>
          <a:xfrm>
            <a:off x="413187" y="1060215"/>
            <a:ext cx="0" cy="50223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7016B22-6165-4CF0-67E9-ADFEA7AD574C}"/>
              </a:ext>
            </a:extLst>
          </p:cNvPr>
          <p:cNvSpPr txBox="1">
            <a:spLocks/>
          </p:cNvSpPr>
          <p:nvPr/>
        </p:nvSpPr>
        <p:spPr>
          <a:xfrm rot="16200000">
            <a:off x="-117969" y="1247569"/>
            <a:ext cx="892095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/>
              <a:t>TODAY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06E059-9D82-7177-AF7D-F8450558E91A}"/>
              </a:ext>
            </a:extLst>
          </p:cNvPr>
          <p:cNvSpPr txBox="1"/>
          <p:nvPr/>
        </p:nvSpPr>
        <p:spPr>
          <a:xfrm>
            <a:off x="2300459" y="1004060"/>
            <a:ext cx="1896535" cy="682206"/>
          </a:xfrm>
          <a:prstGeom prst="rect">
            <a:avLst/>
          </a:prstGeom>
          <a:solidFill>
            <a:srgbClr val="0C6D82"/>
          </a:solidFill>
          <a:ln w="72390">
            <a:solidFill>
              <a:srgbClr val="FFFFFF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R="0" lvl="0" indent="0"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40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Planning &amp; Community Engagement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BED13E-A7C9-F604-AFD7-2DCE2AA3DEC5}"/>
              </a:ext>
            </a:extLst>
          </p:cNvPr>
          <p:cNvSpPr txBox="1"/>
          <p:nvPr/>
        </p:nvSpPr>
        <p:spPr>
          <a:xfrm>
            <a:off x="4248340" y="1031435"/>
            <a:ext cx="1818894" cy="646331"/>
          </a:xfrm>
          <a:prstGeom prst="rect">
            <a:avLst/>
          </a:prstGeom>
          <a:solidFill>
            <a:srgbClr val="6F00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Design &amp; Permitting &amp; Continued Community Engagement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69E5EF-B77E-C41F-A49C-9505D25F3CF5}"/>
              </a:ext>
            </a:extLst>
          </p:cNvPr>
          <p:cNvSpPr txBox="1"/>
          <p:nvPr/>
        </p:nvSpPr>
        <p:spPr>
          <a:xfrm>
            <a:off x="6169926" y="1039935"/>
            <a:ext cx="1818894" cy="615553"/>
          </a:xfrm>
          <a:prstGeom prst="rect">
            <a:avLst/>
          </a:prstGeom>
          <a:solidFill>
            <a:srgbClr val="C90B2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Procurement</a:t>
            </a:r>
          </a:p>
          <a:p>
            <a:pPr algn="ctr"/>
            <a:endParaRPr lang="en-ZA" sz="1200" b="1" dirty="0">
              <a:solidFill>
                <a:prstClr val="black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4310FC-0049-4A4F-E802-01934F62EDCB}"/>
              </a:ext>
            </a:extLst>
          </p:cNvPr>
          <p:cNvSpPr txBox="1"/>
          <p:nvPr/>
        </p:nvSpPr>
        <p:spPr>
          <a:xfrm>
            <a:off x="8091512" y="1031435"/>
            <a:ext cx="1816328" cy="646331"/>
          </a:xfrm>
          <a:prstGeom prst="rect">
            <a:avLst/>
          </a:prstGeom>
          <a:solidFill>
            <a:srgbClr val="F39D2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</a:t>
            </a:r>
          </a:p>
          <a:p>
            <a:pPr algn="ctr"/>
            <a:endParaRPr lang="en-ZA" sz="1600" b="1" dirty="0">
              <a:solidFill>
                <a:prstClr val="black"/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CCE34F4-45A4-E99C-474F-AAB816E9C679}"/>
              </a:ext>
            </a:extLst>
          </p:cNvPr>
          <p:cNvSpPr txBox="1">
            <a:spLocks/>
          </p:cNvSpPr>
          <p:nvPr/>
        </p:nvSpPr>
        <p:spPr>
          <a:xfrm>
            <a:off x="2260841" y="673573"/>
            <a:ext cx="3835159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PROJECT PHASES:</a:t>
            </a:r>
            <a:endParaRPr lang="en-US" sz="20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BD89A1-7B3F-DD57-449E-3D30DAB82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47774"/>
              </p:ext>
            </p:extLst>
          </p:nvPr>
        </p:nvGraphicFramePr>
        <p:xfrm>
          <a:off x="413187" y="2364899"/>
          <a:ext cx="811981" cy="370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3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 Mos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E123B1-0702-F925-A9E7-4071E2C14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916784"/>
              </p:ext>
            </p:extLst>
          </p:nvPr>
        </p:nvGraphicFramePr>
        <p:xfrm>
          <a:off x="1241815" y="2363975"/>
          <a:ext cx="10994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FEA1600-D190-2FF5-7210-472038C18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392657"/>
              </p:ext>
            </p:extLst>
          </p:nvPr>
        </p:nvGraphicFramePr>
        <p:xfrm>
          <a:off x="2347704" y="2367205"/>
          <a:ext cx="234528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12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3828A96-A255-F16B-3DD4-DB5A5B283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848231"/>
              </p:ext>
            </p:extLst>
          </p:nvPr>
        </p:nvGraphicFramePr>
        <p:xfrm>
          <a:off x="5821867" y="2364665"/>
          <a:ext cx="436440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4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4C20A8-5AA7-0B77-5246-CC7C3FAD4BCF}"/>
              </a:ext>
            </a:extLst>
          </p:cNvPr>
          <p:cNvSpPr txBox="1">
            <a:spLocks/>
          </p:cNvSpPr>
          <p:nvPr/>
        </p:nvSpPr>
        <p:spPr>
          <a:xfrm>
            <a:off x="364136" y="2067404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New Hampstead Permanent Joint Public Safety Facility (Little Neck Rd.)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2A3F29-A0BD-4D73-A44F-7C5C885EA41A}"/>
              </a:ext>
            </a:extLst>
          </p:cNvPr>
          <p:cNvSpPr txBox="1">
            <a:spLocks/>
          </p:cNvSpPr>
          <p:nvPr/>
        </p:nvSpPr>
        <p:spPr>
          <a:xfrm>
            <a:off x="10137499" y="2293219"/>
            <a:ext cx="1909736" cy="544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Q4 2026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E2C1BF-2C96-43D7-DDA0-C49D81FF2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026882"/>
              </p:ext>
            </p:extLst>
          </p:nvPr>
        </p:nvGraphicFramePr>
        <p:xfrm>
          <a:off x="4710309" y="2360855"/>
          <a:ext cx="109354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BB21DC-EDE7-0E91-4DBF-1CA40D2425AE}"/>
              </a:ext>
            </a:extLst>
          </p:cNvPr>
          <p:cNvSpPr txBox="1">
            <a:spLocks/>
          </p:cNvSpPr>
          <p:nvPr/>
        </p:nvSpPr>
        <p:spPr>
          <a:xfrm>
            <a:off x="1165533" y="2695084"/>
            <a:ext cx="1241806" cy="281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1" dirty="0"/>
              <a:t>Procurement of Design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A93B6B-40E6-438D-4B96-861E97525CFB}"/>
              </a:ext>
            </a:extLst>
          </p:cNvPr>
          <p:cNvSpPr txBox="1">
            <a:spLocks/>
          </p:cNvSpPr>
          <p:nvPr/>
        </p:nvSpPr>
        <p:spPr>
          <a:xfrm>
            <a:off x="4414456" y="2684955"/>
            <a:ext cx="1671508" cy="281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1" dirty="0"/>
              <a:t>Procurement of Construction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78709EF-FC6C-BA7A-BAF2-7EB1B078D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741293"/>
              </p:ext>
            </p:extLst>
          </p:nvPr>
        </p:nvGraphicFramePr>
        <p:xfrm>
          <a:off x="5297733" y="3326087"/>
          <a:ext cx="565793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 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4DA668-90E8-06F0-DC37-DBFF1EE755F0}"/>
              </a:ext>
            </a:extLst>
          </p:cNvPr>
          <p:cNvSpPr txBox="1">
            <a:spLocks/>
          </p:cNvSpPr>
          <p:nvPr/>
        </p:nvSpPr>
        <p:spPr>
          <a:xfrm>
            <a:off x="362438" y="3000425"/>
            <a:ext cx="11715261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Casey South Phase 3 Drainage Improvements (Deep Tunnel) </a:t>
            </a:r>
            <a:r>
              <a:rPr lang="en-US" sz="1400" b="1" i="1" dirty="0"/>
              <a:t>(Note: Funding must be identified prior to start of construction) </a:t>
            </a:r>
            <a:endParaRPr lang="en-US" sz="1800" b="1" i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9B9A3DC-34ED-6EB9-CAAB-4A2E8F9BA6DF}"/>
              </a:ext>
            </a:extLst>
          </p:cNvPr>
          <p:cNvSpPr txBox="1">
            <a:spLocks/>
          </p:cNvSpPr>
          <p:nvPr/>
        </p:nvSpPr>
        <p:spPr>
          <a:xfrm>
            <a:off x="9396469" y="3691138"/>
            <a:ext cx="2795531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Q2 2027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9A25EB8-7D7C-5764-89DD-ED0F3C52E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672294"/>
              </p:ext>
            </p:extLst>
          </p:nvPr>
        </p:nvGraphicFramePr>
        <p:xfrm>
          <a:off x="410068" y="3320298"/>
          <a:ext cx="109354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B6D61C6-34E3-F5A6-4278-A8FE56DBEC34}"/>
              </a:ext>
            </a:extLst>
          </p:cNvPr>
          <p:cNvSpPr txBox="1">
            <a:spLocks/>
          </p:cNvSpPr>
          <p:nvPr/>
        </p:nvSpPr>
        <p:spPr>
          <a:xfrm>
            <a:off x="328078" y="3676598"/>
            <a:ext cx="1241806" cy="281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1" dirty="0"/>
              <a:t>Procurement of Design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E798367-EFF4-94E8-DC08-69A5B2DF3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40481"/>
              </p:ext>
            </p:extLst>
          </p:nvPr>
        </p:nvGraphicFramePr>
        <p:xfrm>
          <a:off x="1510807" y="3320765"/>
          <a:ext cx="2686187" cy="370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3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14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C766D3E-ED53-66A4-7176-0E8616BC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34762"/>
              </p:ext>
            </p:extLst>
          </p:nvPr>
        </p:nvGraphicFramePr>
        <p:xfrm>
          <a:off x="4204191" y="3320298"/>
          <a:ext cx="109354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0C2BE86-E3D3-C4D1-F17B-DC73A543C78E}"/>
              </a:ext>
            </a:extLst>
          </p:cNvPr>
          <p:cNvSpPr txBox="1">
            <a:spLocks/>
          </p:cNvSpPr>
          <p:nvPr/>
        </p:nvSpPr>
        <p:spPr>
          <a:xfrm>
            <a:off x="3889608" y="3692408"/>
            <a:ext cx="1671508" cy="281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1" dirty="0"/>
              <a:t>Procurement of Construction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161D179-A160-770F-1A98-7E5320A8B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908859"/>
              </p:ext>
            </p:extLst>
          </p:nvPr>
        </p:nvGraphicFramePr>
        <p:xfrm>
          <a:off x="2046177" y="4309707"/>
          <a:ext cx="12443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6E71462-23D1-06B6-0ECF-5CAB0732C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547325"/>
              </p:ext>
            </p:extLst>
          </p:nvPr>
        </p:nvGraphicFramePr>
        <p:xfrm>
          <a:off x="411490" y="4309707"/>
          <a:ext cx="164139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1B8DBF80-3596-F9E9-4DD6-2A07473F5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070659"/>
              </p:ext>
            </p:extLst>
          </p:nvPr>
        </p:nvGraphicFramePr>
        <p:xfrm>
          <a:off x="3297413" y="4309707"/>
          <a:ext cx="802781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7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3 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200A0E6-E796-7CF0-73C0-CBD4C5299E52}"/>
              </a:ext>
            </a:extLst>
          </p:cNvPr>
          <p:cNvSpPr txBox="1">
            <a:spLocks/>
          </p:cNvSpPr>
          <p:nvPr/>
        </p:nvSpPr>
        <p:spPr>
          <a:xfrm>
            <a:off x="362439" y="4009301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Springfield Canal Phase 2 Drainage Improvements (Canal Walls)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3C22C3C-4B5F-DDB4-173F-50397660BA5B}"/>
              </a:ext>
            </a:extLst>
          </p:cNvPr>
          <p:cNvSpPr txBox="1">
            <a:spLocks/>
          </p:cNvSpPr>
          <p:nvPr/>
        </p:nvSpPr>
        <p:spPr>
          <a:xfrm>
            <a:off x="9178156" y="4689122"/>
            <a:ext cx="2795530" cy="4846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Q3 2027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CC550A18-494F-BAAF-2274-EA17C8898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3473"/>
              </p:ext>
            </p:extLst>
          </p:nvPr>
        </p:nvGraphicFramePr>
        <p:xfrm>
          <a:off x="1502229" y="5370596"/>
          <a:ext cx="1032393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3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4 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BCE7DE0-1F0C-A9D9-B00C-7D91F7F0B7D9}"/>
              </a:ext>
            </a:extLst>
          </p:cNvPr>
          <p:cNvSpPr txBox="1">
            <a:spLocks/>
          </p:cNvSpPr>
          <p:nvPr/>
        </p:nvSpPr>
        <p:spPr>
          <a:xfrm>
            <a:off x="362439" y="5044934"/>
            <a:ext cx="5805790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Casey South Phase 2-1 &amp; 2-2 Drainage Improvements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E1CA2CC-8290-51DD-9B1C-BE945114811E}"/>
              </a:ext>
            </a:extLst>
          </p:cNvPr>
          <p:cNvSpPr txBox="1">
            <a:spLocks/>
          </p:cNvSpPr>
          <p:nvPr/>
        </p:nvSpPr>
        <p:spPr>
          <a:xfrm>
            <a:off x="9396469" y="5735647"/>
            <a:ext cx="2795531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Q4 2027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50531952-2A6C-1F1D-5405-65A3B50EB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319205"/>
              </p:ext>
            </p:extLst>
          </p:nvPr>
        </p:nvGraphicFramePr>
        <p:xfrm>
          <a:off x="410068" y="5364807"/>
          <a:ext cx="109354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4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  <p:bldP spid="19" grpId="0"/>
      <p:bldP spid="22" grpId="0"/>
      <p:bldP spid="26" grpId="0"/>
      <p:bldP spid="28" grpId="0"/>
      <p:bldP spid="3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E9585-113E-B4DC-CA54-3A0523BCC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0" y="1178478"/>
            <a:ext cx="6963160" cy="482639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/>
              <a:t>Weather delays</a:t>
            </a:r>
            <a:endParaRPr lang="en-US" b="1" dirty="0">
              <a:cs typeface="Calibri"/>
            </a:endParaRPr>
          </a:p>
          <a:p>
            <a:r>
              <a:rPr lang="en-US" b="1" dirty="0"/>
              <a:t>Unsuitable soils</a:t>
            </a:r>
          </a:p>
          <a:p>
            <a:pPr lvl="1"/>
            <a:r>
              <a:rPr lang="en-US" dirty="0"/>
              <a:t>Geotechnical reports based on soil samples</a:t>
            </a:r>
            <a:endParaRPr lang="en-US" dirty="0">
              <a:cs typeface="Calibri"/>
            </a:endParaRPr>
          </a:p>
          <a:p>
            <a:r>
              <a:rPr lang="en-US" b="1" dirty="0"/>
              <a:t>Unknowns under the ground</a:t>
            </a:r>
            <a:endParaRPr lang="en-US" b="1" dirty="0">
              <a:cs typeface="Calibri"/>
            </a:endParaRPr>
          </a:p>
          <a:p>
            <a:pPr lvl="1"/>
            <a:r>
              <a:rPr lang="en-US" dirty="0"/>
              <a:t>i.e. debris, utilities, abandoned storage tanks, environmental concerns (contamination)</a:t>
            </a:r>
            <a:endParaRPr lang="en-US" dirty="0">
              <a:cs typeface="Calibri"/>
            </a:endParaRPr>
          </a:p>
          <a:p>
            <a:r>
              <a:rPr lang="en-US" b="1" dirty="0"/>
              <a:t>Unknowns in existing buildings in renovation projects</a:t>
            </a:r>
            <a:endParaRPr lang="en-US" b="1" dirty="0">
              <a:cs typeface="Calibri"/>
            </a:endParaRPr>
          </a:p>
          <a:p>
            <a:pPr lvl="1"/>
            <a:r>
              <a:rPr lang="en-US" dirty="0"/>
              <a:t>Asbestos/lead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Mold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Missing structural components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Mechanical, electrical &amp; plumbing systems</a:t>
            </a:r>
          </a:p>
          <a:p>
            <a:r>
              <a:rPr lang="en-US" b="1" dirty="0"/>
              <a:t>City-requested changes/additions to scope during design 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C45F2-E79C-DD9C-960B-D7025EA9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919CA4-CB08-896A-B949-12AF4914C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134" y="302552"/>
            <a:ext cx="11714207" cy="582376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+mn-lt"/>
              </a:rPr>
              <a:t>TYPICAL PROJECT CHALLENGES</a:t>
            </a:r>
            <a:endParaRPr lang="en-US" sz="3600">
              <a:solidFill>
                <a:schemeClr val="bg1"/>
              </a:solidFill>
              <a:latin typeface="+mn-lt"/>
              <a:cs typeface="Calibri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A537FB95-D97E-6F10-225F-FD6E5F211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4" t="11619" r="28649" b="14467"/>
          <a:stretch/>
        </p:blipFill>
        <p:spPr bwMode="auto">
          <a:xfrm>
            <a:off x="7267575" y="1178478"/>
            <a:ext cx="45910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4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BDF2A-6D46-A8ED-B8B5-A4F36695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CFB347-94BA-197E-56C0-86147DF442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602" y="365584"/>
            <a:ext cx="11738795" cy="1785637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  <a:ea typeface="+mj-ea"/>
                <a:cs typeface="+mj-cs"/>
              </a:rPr>
              <a:t>Status of </a:t>
            </a:r>
            <a:br>
              <a:rPr lang="en-US" sz="4000" dirty="0">
                <a:solidFill>
                  <a:schemeClr val="bg1"/>
                </a:solidFill>
                <a:latin typeface="Calibri" panose="020F0502020204030204"/>
                <a:ea typeface="+mj-ea"/>
                <a:cs typeface="Calibri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/>
                <a:ea typeface="+mj-ea"/>
                <a:cs typeface="+mj-cs"/>
              </a:rPr>
              <a:t>Special Purpose Local Option Sales Tax</a:t>
            </a:r>
            <a:br>
              <a:rPr lang="en-US" sz="4000" dirty="0">
                <a:solidFill>
                  <a:schemeClr val="bg1"/>
                </a:solidFill>
                <a:latin typeface="Calibri" panose="020F0502020204030204"/>
                <a:ea typeface="+mj-ea"/>
                <a:cs typeface="Calibri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/>
                <a:ea typeface="+mj-ea"/>
                <a:cs typeface="+mj-cs"/>
              </a:rPr>
              <a:t>(SPLOST) Projects*</a:t>
            </a:r>
            <a:endParaRPr lang="en-US" sz="4000" dirty="0">
              <a:solidFill>
                <a:schemeClr val="bg1"/>
              </a:solidFill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F450D-E3E8-7020-AFCF-A9978DEC465C}"/>
              </a:ext>
            </a:extLst>
          </p:cNvPr>
          <p:cNvSpPr txBox="1"/>
          <p:nvPr/>
        </p:nvSpPr>
        <p:spPr>
          <a:xfrm>
            <a:off x="8305800" y="5849670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Calibri"/>
                <a:cs typeface="Calibri"/>
              </a:rPr>
              <a:t>*Excluding SPLOST 7 (2020 – 2026)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C65768-2B6E-0395-D13C-8A7EE6F32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02" y="2451536"/>
            <a:ext cx="1922578" cy="2150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66AF1C-904A-F9B1-4CAC-C92B1539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08" y="2431914"/>
            <a:ext cx="1916733" cy="2150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6C1B74-DE9F-5ECF-4A69-A71110543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641" y="2516891"/>
            <a:ext cx="1945952" cy="2033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E62394-CC60-281A-30C0-FA16674F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593" y="2431914"/>
            <a:ext cx="1928421" cy="20978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95491B-AA89-4404-4363-B412567C1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615" y="2431914"/>
            <a:ext cx="2043113" cy="20978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068E41-A0E9-98CA-75F4-39E8795EE26B}"/>
              </a:ext>
            </a:extLst>
          </p:cNvPr>
          <p:cNvSpPr txBox="1"/>
          <p:nvPr/>
        </p:nvSpPr>
        <p:spPr>
          <a:xfrm>
            <a:off x="352794" y="2248895"/>
            <a:ext cx="11089905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i="1" dirty="0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857AF-9D29-7702-F042-AE3362273C04}"/>
              </a:ext>
            </a:extLst>
          </p:cNvPr>
          <p:cNvSpPr txBox="1"/>
          <p:nvPr/>
        </p:nvSpPr>
        <p:spPr>
          <a:xfrm>
            <a:off x="352794" y="4529803"/>
            <a:ext cx="16737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SPLOST 1</a:t>
            </a:r>
          </a:p>
          <a:p>
            <a:pPr algn="ctr"/>
            <a:r>
              <a:rPr lang="en-US" sz="2000" b="1" dirty="0">
                <a:latin typeface="Calibri"/>
                <a:cs typeface="Calibri"/>
              </a:rPr>
              <a:t>(1985-1993)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28BCD-C41D-50FE-23EE-4A4109456298}"/>
              </a:ext>
            </a:extLst>
          </p:cNvPr>
          <p:cNvSpPr txBox="1"/>
          <p:nvPr/>
        </p:nvSpPr>
        <p:spPr>
          <a:xfrm>
            <a:off x="2333446" y="4537432"/>
            <a:ext cx="153019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SPLOST 2</a:t>
            </a:r>
          </a:p>
          <a:p>
            <a:pPr algn="ctr"/>
            <a:r>
              <a:rPr lang="en-US" sz="2000" b="1" dirty="0">
                <a:latin typeface="Calibri"/>
                <a:cs typeface="Calibri"/>
              </a:rPr>
              <a:t>(1993-1998)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97AD6A-2F48-F18D-5418-11E740EDAC23}"/>
              </a:ext>
            </a:extLst>
          </p:cNvPr>
          <p:cNvSpPr txBox="1"/>
          <p:nvPr/>
        </p:nvSpPr>
        <p:spPr>
          <a:xfrm>
            <a:off x="4271897" y="4529803"/>
            <a:ext cx="153019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SPLOST 3</a:t>
            </a:r>
          </a:p>
          <a:p>
            <a:pPr algn="ctr"/>
            <a:r>
              <a:rPr lang="en-US" sz="2000" b="1" dirty="0">
                <a:latin typeface="Calibri"/>
                <a:cs typeface="Calibri"/>
              </a:rPr>
              <a:t>(1998-2003)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D8603A-F116-6266-C521-27029A385F45}"/>
              </a:ext>
            </a:extLst>
          </p:cNvPr>
          <p:cNvSpPr txBox="1"/>
          <p:nvPr/>
        </p:nvSpPr>
        <p:spPr>
          <a:xfrm>
            <a:off x="6214092" y="4531168"/>
            <a:ext cx="153019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SPLOST 4</a:t>
            </a:r>
          </a:p>
          <a:p>
            <a:pPr algn="ctr"/>
            <a:r>
              <a:rPr lang="en-US" sz="2000" b="1" dirty="0">
                <a:latin typeface="Calibri"/>
                <a:cs typeface="Calibri"/>
              </a:rPr>
              <a:t>(2003-2008)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1D6EB-46C9-E91D-F7A9-3AC2E4373F74}"/>
              </a:ext>
            </a:extLst>
          </p:cNvPr>
          <p:cNvSpPr txBox="1"/>
          <p:nvPr/>
        </p:nvSpPr>
        <p:spPr>
          <a:xfrm>
            <a:off x="8197916" y="4497967"/>
            <a:ext cx="148910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SPLOST 5</a:t>
            </a:r>
          </a:p>
          <a:p>
            <a:pPr algn="ctr"/>
            <a:r>
              <a:rPr lang="en-US" sz="2000" b="1" dirty="0">
                <a:latin typeface="Calibri"/>
                <a:cs typeface="Calibri"/>
              </a:rPr>
              <a:t>(2008-2014)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B87BAC-29AB-120D-E4BA-3C2B48194AAA}"/>
              </a:ext>
            </a:extLst>
          </p:cNvPr>
          <p:cNvSpPr txBox="1"/>
          <p:nvPr/>
        </p:nvSpPr>
        <p:spPr>
          <a:xfrm>
            <a:off x="10052992" y="4497967"/>
            <a:ext cx="18423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SPLOST 6 (2014-2020)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D5734-73FB-3D0D-C524-D56A28D21E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07" t="10099" r="15320"/>
          <a:stretch/>
        </p:blipFill>
        <p:spPr>
          <a:xfrm>
            <a:off x="7960074" y="2637094"/>
            <a:ext cx="1976481" cy="19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2911-C802-B33E-2F7A-C13ED473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882" y="1549571"/>
            <a:ext cx="9197915" cy="196306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SPLOST 4  2003-2008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	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STATUS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Stormwater Brick Line Replacement 	Ongoing	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Springfield Drainage Improvements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	Under Construction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DeLesseps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Avenue Widening		Under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Construction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W.W. Law Collection Archival 		Implementation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0EAA9-74D8-94AB-90CA-BAFC3B44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2F0A04-2BB0-FD33-F3AD-AC212AF2D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315" y="280773"/>
            <a:ext cx="11957096" cy="559629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REMAINING SPLOST PROJECTS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6F2A55-FACD-C31E-845C-0CFB751DB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1"/>
          <a:stretch/>
        </p:blipFill>
        <p:spPr>
          <a:xfrm>
            <a:off x="655176" y="1459246"/>
            <a:ext cx="1928421" cy="1849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72180-F3A9-CE10-197C-06558E405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7" t="10099" r="15320"/>
          <a:stretch/>
        </p:blipFill>
        <p:spPr>
          <a:xfrm>
            <a:off x="631145" y="4115798"/>
            <a:ext cx="1976481" cy="19572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C44C3B-1D3B-D751-5C66-C4C46172C9A0}"/>
              </a:ext>
            </a:extLst>
          </p:cNvPr>
          <p:cNvSpPr txBox="1">
            <a:spLocks/>
          </p:cNvSpPr>
          <p:nvPr/>
        </p:nvSpPr>
        <p:spPr>
          <a:xfrm>
            <a:off x="2583597" y="4384641"/>
            <a:ext cx="9197915" cy="1688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SPLOST 5  2008-2014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			</a:t>
            </a:r>
            <a:r>
              <a:rPr lang="en-US" sz="2400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STATUS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37th Street Corridor Signal Improvement 	In Design (SS4A Grant)</a:t>
            </a:r>
          </a:p>
          <a:p>
            <a:pPr marL="0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Casey South Drainage Phase II 		Phase 1 Under Construction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Street Lighting Upgrade 			Ongoing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33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2911-C802-B33E-2F7A-C13ED473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466" y="2086440"/>
            <a:ext cx="9428181" cy="3244306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SPLOST 6   2014-2020</a:t>
            </a:r>
            <a:r>
              <a: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		</a:t>
            </a:r>
            <a:r>
              <a:rPr lang="en-US" sz="33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STATUS</a:t>
            </a:r>
          </a:p>
          <a:p>
            <a:pPr marL="0">
              <a:spcBef>
                <a:spcPts val="20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Wireless/Fiber Infrastructure 		Conceptual/Planning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20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Atlantic Park Improvements 		Conceptual/Planning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20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</a:t>
            </a:r>
            <a:r>
              <a:rPr lang="en-US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DeRenne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				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Design/Preconstruction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20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Wheelchair Access Ramps 		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20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Coastal Heritage Society Improvements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20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Highlands Park Phase 1 		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Drainage Box Rehabilitations 	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Placentia Basin Drainage Improvements 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Pedestrian Wayfinding Signage 	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Victory Drive Landscaping &amp; Irrigation	Under Construction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0EAA9-74D8-94AB-90CA-BAFC3B44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2F0A04-2BB0-FD33-F3AD-AC212AF2D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315" y="280773"/>
            <a:ext cx="11957096" cy="593749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REMAINING SPLOST PROJECTS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38B05-D21A-35A2-4E55-F6F4A5FBA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7"/>
          <a:stretch/>
        </p:blipFill>
        <p:spPr>
          <a:xfrm>
            <a:off x="360353" y="2635795"/>
            <a:ext cx="2043113" cy="19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2911-C802-B33E-2F7A-C13ED473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182" y="2157765"/>
            <a:ext cx="5586242" cy="3244306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Municipal Space Needs</a:t>
            </a:r>
          </a:p>
          <a:p>
            <a:pPr marL="0">
              <a:spcBef>
                <a:spcPts val="0"/>
              </a:spcBef>
            </a:pP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Public Safety</a:t>
            </a:r>
          </a:p>
          <a:p>
            <a:pPr marL="0">
              <a:spcBef>
                <a:spcPts val="0"/>
              </a:spcBef>
            </a:pP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Drainage</a:t>
            </a:r>
          </a:p>
          <a:p>
            <a:pPr marL="0">
              <a:spcBef>
                <a:spcPts val="0"/>
              </a:spcBef>
            </a:pP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Mobility/Transportation</a:t>
            </a:r>
          </a:p>
          <a:p>
            <a:pPr marL="0">
              <a:spcBef>
                <a:spcPts val="0"/>
              </a:spcBef>
            </a:pP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Recreation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0EAA9-74D8-94AB-90CA-BAFC3B44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2F0A04-2BB0-FD33-F3AD-AC212AF2D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315" y="280773"/>
            <a:ext cx="11957096" cy="593749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FUTURE CAPITAL NEEDS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BE881-747B-D618-87F4-8D76283B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9" y="874522"/>
            <a:ext cx="2483890" cy="2100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42C052-06B6-497A-5BB8-84B183EA9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827" y="982402"/>
            <a:ext cx="1081419" cy="1219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9A0AA5-7C74-5FF5-692C-525F7FD8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469" y="982402"/>
            <a:ext cx="1276942" cy="1197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4E6204-4401-FE77-9E00-FCD77DA480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9" t="5278"/>
          <a:stretch/>
        </p:blipFill>
        <p:spPr>
          <a:xfrm>
            <a:off x="9269291" y="4256299"/>
            <a:ext cx="2771910" cy="1897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7F3AFA-5464-154C-4AEC-BC29ABF81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62" y="4256299"/>
            <a:ext cx="2357417" cy="17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542" y="32864"/>
            <a:ext cx="10243457" cy="661817"/>
          </a:xfrm>
          <a:noFill/>
        </p:spPr>
        <p:txBody>
          <a:bodyPr/>
          <a:lstStyle/>
          <a:p>
            <a:pPr algn="ctr"/>
            <a:r>
              <a:rPr lang="en-US" sz="4000" b="1" dirty="0"/>
              <a:t>                 PROJECTS COMPLETED IN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0E83-DFFF-4216-EE13-83B57812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4702"/>
            <a:ext cx="2517733" cy="410433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1" y="210517"/>
            <a:ext cx="3581400" cy="6549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5864" y="5930904"/>
            <a:ext cx="135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*SPLOST Projects 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E667EB-1C5A-7A41-2A1D-2036B48DD13C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834A0C-3E4C-89D1-DF9A-9DE7EAB60E1F}"/>
              </a:ext>
            </a:extLst>
          </p:cNvPr>
          <p:cNvSpPr txBox="1"/>
          <p:nvPr/>
        </p:nvSpPr>
        <p:spPr>
          <a:xfrm>
            <a:off x="3921611" y="2176796"/>
            <a:ext cx="209744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Highlands Drive Sign Repair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1E341-9F18-B637-989D-5876B2625CF4}"/>
              </a:ext>
            </a:extLst>
          </p:cNvPr>
          <p:cNvSpPr txBox="1"/>
          <p:nvPr/>
        </p:nvSpPr>
        <p:spPr>
          <a:xfrm>
            <a:off x="538331" y="996245"/>
            <a:ext cx="282041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Bonaventure Cemetery Restroom Building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01F59D-903E-EFF1-F0E2-DC7899B4ED43}"/>
              </a:ext>
            </a:extLst>
          </p:cNvPr>
          <p:cNvSpPr txBox="1"/>
          <p:nvPr/>
        </p:nvSpPr>
        <p:spPr>
          <a:xfrm>
            <a:off x="3839133" y="3154660"/>
            <a:ext cx="2137723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Crusader Center Basketball Resurfacing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5D6701-B72E-1DD4-3F30-18780C71A5E3}"/>
              </a:ext>
            </a:extLst>
          </p:cNvPr>
          <p:cNvSpPr txBox="1"/>
          <p:nvPr/>
        </p:nvSpPr>
        <p:spPr>
          <a:xfrm>
            <a:off x="9452750" y="767286"/>
            <a:ext cx="205642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Fire Dock Replacement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37D11C-36FB-61ED-7B85-6E189F236B44}"/>
              </a:ext>
            </a:extLst>
          </p:cNvPr>
          <p:cNvSpPr txBox="1"/>
          <p:nvPr/>
        </p:nvSpPr>
        <p:spPr>
          <a:xfrm>
            <a:off x="9800537" y="5100851"/>
            <a:ext cx="173065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Cloverdale Sign Repair </a:t>
            </a:r>
            <a:endParaRPr lang="en-US" sz="2200" dirty="0">
              <a:solidFill>
                <a:srgbClr val="3333CC"/>
              </a:solidFill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C862B9-809B-7FA6-EB05-96924200A5B8}"/>
              </a:ext>
            </a:extLst>
          </p:cNvPr>
          <p:cNvSpPr txBox="1"/>
          <p:nvPr/>
        </p:nvSpPr>
        <p:spPr>
          <a:xfrm>
            <a:off x="1991655" y="2833202"/>
            <a:ext cx="160585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Glynnwood</a:t>
            </a:r>
          </a:p>
          <a:p>
            <a:pPr algn="ctr"/>
            <a:r>
              <a:rPr lang="en-US" sz="22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Sign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22321A-7C8C-1CE8-892E-80DB5F41CEF1}"/>
              </a:ext>
            </a:extLst>
          </p:cNvPr>
          <p:cNvSpPr txBox="1"/>
          <p:nvPr/>
        </p:nvSpPr>
        <p:spPr>
          <a:xfrm>
            <a:off x="110144" y="3761469"/>
            <a:ext cx="2555313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SPD Special Operations Storage Building – FEMA Repairs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3D23B0-60F7-E269-4E2B-75DDC7CBC378}"/>
              </a:ext>
            </a:extLst>
          </p:cNvPr>
          <p:cNvSpPr txBox="1"/>
          <p:nvPr/>
        </p:nvSpPr>
        <p:spPr>
          <a:xfrm>
            <a:off x="379096" y="1879040"/>
            <a:ext cx="313889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Liberty Street Garage 5</a:t>
            </a:r>
            <a:r>
              <a:rPr lang="en-US" sz="2200" baseline="300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th</a:t>
            </a:r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 Floor Structural Repairs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C71D88-EFA6-2A2A-ABE0-90D1F90AEB4A}"/>
              </a:ext>
            </a:extLst>
          </p:cNvPr>
          <p:cNvSpPr txBox="1"/>
          <p:nvPr/>
        </p:nvSpPr>
        <p:spPr>
          <a:xfrm>
            <a:off x="9919408" y="1633251"/>
            <a:ext cx="210114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Recreational Dock Gangway Replacement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A49977-2B71-F7ED-AE84-312EC2969983}"/>
              </a:ext>
            </a:extLst>
          </p:cNvPr>
          <p:cNvSpPr txBox="1"/>
          <p:nvPr/>
        </p:nvSpPr>
        <p:spPr>
          <a:xfrm>
            <a:off x="6780901" y="1172611"/>
            <a:ext cx="253218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State Street Garage MPC Office Repairs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78A72D-C775-CCEC-8B04-EBAF6133490B}"/>
              </a:ext>
            </a:extLst>
          </p:cNvPr>
          <p:cNvSpPr txBox="1"/>
          <p:nvPr/>
        </p:nvSpPr>
        <p:spPr>
          <a:xfrm>
            <a:off x="2884748" y="5069272"/>
            <a:ext cx="3903241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FEMA - Hurricane Matthew Repairs - Paulson Recreational Complex Roof Repair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7BC58-47B1-3429-5210-8122014E30DE}"/>
              </a:ext>
            </a:extLst>
          </p:cNvPr>
          <p:cNvSpPr txBox="1"/>
          <p:nvPr/>
        </p:nvSpPr>
        <p:spPr>
          <a:xfrm>
            <a:off x="6297458" y="2949454"/>
            <a:ext cx="291955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Factors Walk - Barnard Ramp Repairs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A0EBE-FAFC-45A9-1A14-46888E639745}"/>
              </a:ext>
            </a:extLst>
          </p:cNvPr>
          <p:cNvSpPr txBox="1"/>
          <p:nvPr/>
        </p:nvSpPr>
        <p:spPr>
          <a:xfrm>
            <a:off x="3627201" y="1227933"/>
            <a:ext cx="254737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Holly Heights Park Improvements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135CB-D865-A9C4-40F8-C5EE6C4DF42A}"/>
              </a:ext>
            </a:extLst>
          </p:cNvPr>
          <p:cNvSpPr txBox="1"/>
          <p:nvPr/>
        </p:nvSpPr>
        <p:spPr>
          <a:xfrm>
            <a:off x="7070270" y="5301778"/>
            <a:ext cx="248749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Colonial Cemetery Lighting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CA34D-CF89-9036-B587-0FA94B60D109}"/>
              </a:ext>
            </a:extLst>
          </p:cNvPr>
          <p:cNvSpPr txBox="1"/>
          <p:nvPr/>
        </p:nvSpPr>
        <p:spPr>
          <a:xfrm>
            <a:off x="287611" y="5341256"/>
            <a:ext cx="248749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Eastern Wharf Dock Repair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82665-184B-25D7-639C-DBBC640E4ED8}"/>
              </a:ext>
            </a:extLst>
          </p:cNvPr>
          <p:cNvSpPr txBox="1"/>
          <p:nvPr/>
        </p:nvSpPr>
        <p:spPr>
          <a:xfrm>
            <a:off x="3181011" y="4483103"/>
            <a:ext cx="252347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Summerside Park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F0FA9-54B9-C008-3955-2ACBEE8A1729}"/>
              </a:ext>
            </a:extLst>
          </p:cNvPr>
          <p:cNvSpPr txBox="1"/>
          <p:nvPr/>
        </p:nvSpPr>
        <p:spPr>
          <a:xfrm>
            <a:off x="9203304" y="3865901"/>
            <a:ext cx="2555313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Robinson Garage Elevator Modernization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063AB-71FA-DA00-F4C8-65DE9E68D0BE}"/>
              </a:ext>
            </a:extLst>
          </p:cNvPr>
          <p:cNvSpPr txBox="1"/>
          <p:nvPr/>
        </p:nvSpPr>
        <p:spPr>
          <a:xfrm>
            <a:off x="9713007" y="2896392"/>
            <a:ext cx="226468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Alfred Street Culvert Extension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831990-5CD9-167D-575D-98635C65A1F9}"/>
              </a:ext>
            </a:extLst>
          </p:cNvPr>
          <p:cNvSpPr txBox="1"/>
          <p:nvPr/>
        </p:nvSpPr>
        <p:spPr>
          <a:xfrm>
            <a:off x="6220038" y="3896665"/>
            <a:ext cx="2298285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Bryan Street Garage Beam Spalling Repairs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541121-76FF-EE5C-DCDB-D26AE7A731EA}"/>
              </a:ext>
            </a:extLst>
          </p:cNvPr>
          <p:cNvSpPr txBox="1"/>
          <p:nvPr/>
        </p:nvSpPr>
        <p:spPr>
          <a:xfrm>
            <a:off x="253385" y="2777533"/>
            <a:ext cx="159607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Silverton Sign Demo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508799-6182-44FB-E5B2-93CC57D381E3}"/>
              </a:ext>
            </a:extLst>
          </p:cNvPr>
          <p:cNvSpPr txBox="1"/>
          <p:nvPr/>
        </p:nvSpPr>
        <p:spPr>
          <a:xfrm>
            <a:off x="6479450" y="2060478"/>
            <a:ext cx="313508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Fire Station Headquarters Chimney Repair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003E9F-54DC-676E-A760-C03C35E6309B}"/>
              </a:ext>
            </a:extLst>
          </p:cNvPr>
          <p:cNvSpPr txBox="1"/>
          <p:nvPr/>
        </p:nvSpPr>
        <p:spPr>
          <a:xfrm>
            <a:off x="4010189" y="667101"/>
            <a:ext cx="313889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Twickenham Greenspace</a:t>
            </a:r>
          </a:p>
        </p:txBody>
      </p:sp>
    </p:spTree>
    <p:extLst>
      <p:ext uri="{BB962C8B-B14F-4D97-AF65-F5344CB8AC3E}">
        <p14:creationId xmlns:p14="http://schemas.microsoft.com/office/powerpoint/2010/main" val="35874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3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9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3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9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1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7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3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9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1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26" grpId="0" animBg="1"/>
      <p:bldP spid="28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542" y="32864"/>
            <a:ext cx="10243457" cy="661817"/>
          </a:xfrm>
          <a:noFill/>
        </p:spPr>
        <p:txBody>
          <a:bodyPr/>
          <a:lstStyle/>
          <a:p>
            <a:pPr algn="ctr"/>
            <a:r>
              <a:rPr lang="en-US" sz="4000" b="1" dirty="0"/>
              <a:t>                 PROJECTS COMPLETED IN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0E83-DFFF-4216-EE13-83B57812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4702"/>
            <a:ext cx="2517733" cy="410433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1" y="210517"/>
            <a:ext cx="3581400" cy="6549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5864" y="5930904"/>
            <a:ext cx="135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*SPLOST Projects 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E667EB-1C5A-7A41-2A1D-2036B48DD13C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89859-4AFB-4A52-0A5F-31CB14E09D4B}"/>
              </a:ext>
            </a:extLst>
          </p:cNvPr>
          <p:cNvSpPr txBox="1"/>
          <p:nvPr/>
        </p:nvSpPr>
        <p:spPr>
          <a:xfrm>
            <a:off x="5377353" y="1223028"/>
            <a:ext cx="27358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Paradise Park Sign Insert Replacement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36B48-58CB-EEC8-D403-5314A78984B5}"/>
              </a:ext>
            </a:extLst>
          </p:cNvPr>
          <p:cNvSpPr txBox="1"/>
          <p:nvPr/>
        </p:nvSpPr>
        <p:spPr>
          <a:xfrm>
            <a:off x="564472" y="5353274"/>
            <a:ext cx="20078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Mohawk Park </a:t>
            </a:r>
            <a:endParaRPr lang="en-US" sz="2400" dirty="0">
              <a:solidFill>
                <a:srgbClr val="3333CC"/>
              </a:solidFill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F0D26-DC2D-9DD2-5FE1-DBD32377B2F6}"/>
              </a:ext>
            </a:extLst>
          </p:cNvPr>
          <p:cNvSpPr txBox="1"/>
          <p:nvPr/>
        </p:nvSpPr>
        <p:spPr>
          <a:xfrm>
            <a:off x="3045563" y="5533981"/>
            <a:ext cx="40346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Jan Street Improvements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22ECDD-0076-589D-EDA6-4FE163B3D130}"/>
              </a:ext>
            </a:extLst>
          </p:cNvPr>
          <p:cNvSpPr txBox="1"/>
          <p:nvPr/>
        </p:nvSpPr>
        <p:spPr>
          <a:xfrm>
            <a:off x="1063341" y="1488208"/>
            <a:ext cx="348409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Highlands Fire Station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8A5B3B-9FFC-3AAE-0E3A-DD87B37EA9F3}"/>
              </a:ext>
            </a:extLst>
          </p:cNvPr>
          <p:cNvSpPr txBox="1"/>
          <p:nvPr/>
        </p:nvSpPr>
        <p:spPr>
          <a:xfrm>
            <a:off x="5217308" y="3892029"/>
            <a:ext cx="211137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Ogeecheeton Park ADA Repair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38AF3-9677-4B3D-72DE-A44BE7AB59AA}"/>
              </a:ext>
            </a:extLst>
          </p:cNvPr>
          <p:cNvSpPr txBox="1"/>
          <p:nvPr/>
        </p:nvSpPr>
        <p:spPr>
          <a:xfrm>
            <a:off x="7733922" y="5239550"/>
            <a:ext cx="29659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3rd Floor City Hall Offices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45EA8-88F4-E0B3-2CC2-194947191A8D}"/>
              </a:ext>
            </a:extLst>
          </p:cNvPr>
          <p:cNvSpPr txBox="1"/>
          <p:nvPr/>
        </p:nvSpPr>
        <p:spPr>
          <a:xfrm>
            <a:off x="799994" y="2409876"/>
            <a:ext cx="283632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Woodville-Sidewalk on Alfred Street between King Street and Lissner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005757-7881-C8CF-1C0A-F1A25BEB24C0}"/>
              </a:ext>
            </a:extLst>
          </p:cNvPr>
          <p:cNvSpPr txBox="1"/>
          <p:nvPr/>
        </p:nvSpPr>
        <p:spPr>
          <a:xfrm>
            <a:off x="9456101" y="2407229"/>
            <a:ext cx="24874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Riverwalk Wharf Repairs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BA49C-C29F-38EA-AF5F-B9A209DCD9C5}"/>
              </a:ext>
            </a:extLst>
          </p:cNvPr>
          <p:cNvSpPr txBox="1"/>
          <p:nvPr/>
        </p:nvSpPr>
        <p:spPr>
          <a:xfrm>
            <a:off x="2059941" y="4231772"/>
            <a:ext cx="24874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Police Memorial Trail Repairs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0966C-7FCC-560A-F9BA-58219A899E92}"/>
              </a:ext>
            </a:extLst>
          </p:cNvPr>
          <p:cNvSpPr txBox="1"/>
          <p:nvPr/>
        </p:nvSpPr>
        <p:spPr>
          <a:xfrm>
            <a:off x="8713818" y="1205318"/>
            <a:ext cx="24874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WW Law Center Roof Replacement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5D4A59-E9D8-26C7-6335-9CB5B420C828}"/>
              </a:ext>
            </a:extLst>
          </p:cNvPr>
          <p:cNvSpPr txBox="1"/>
          <p:nvPr/>
        </p:nvSpPr>
        <p:spPr>
          <a:xfrm>
            <a:off x="4825670" y="2767118"/>
            <a:ext cx="30852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Floyd Adams Complex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D83DD8-9435-B833-0D02-477DB1717862}"/>
              </a:ext>
            </a:extLst>
          </p:cNvPr>
          <p:cNvSpPr txBox="1"/>
          <p:nvPr/>
        </p:nvSpPr>
        <p:spPr>
          <a:xfrm>
            <a:off x="7998565" y="3804439"/>
            <a:ext cx="366790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Abercorn Creek Municipal Water Intake - FEMA - Hurricane Matthew Repairs</a:t>
            </a:r>
          </a:p>
        </p:txBody>
      </p:sp>
    </p:spTree>
    <p:extLst>
      <p:ext uri="{BB962C8B-B14F-4D97-AF65-F5344CB8AC3E}">
        <p14:creationId xmlns:p14="http://schemas.microsoft.com/office/powerpoint/2010/main" val="23539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3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9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542" y="32864"/>
            <a:ext cx="10243457" cy="661817"/>
          </a:xfrm>
          <a:noFill/>
        </p:spPr>
        <p:txBody>
          <a:bodyPr/>
          <a:lstStyle/>
          <a:p>
            <a:pPr algn="ctr"/>
            <a:r>
              <a:rPr lang="en-US" sz="4000" b="1" dirty="0"/>
              <a:t>                 PROJECTS COMPLETED IN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0E83-DFFF-4216-EE13-83B57812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4702"/>
            <a:ext cx="2517733" cy="410433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1" y="210517"/>
            <a:ext cx="3581400" cy="6549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5864" y="5930904"/>
            <a:ext cx="135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*SPLOST Projects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E667EB-1C5A-7A41-2A1D-2036B48DD13C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B8B32-EFFF-EDE5-FBD4-06F6F8AC565F}"/>
              </a:ext>
            </a:extLst>
          </p:cNvPr>
          <p:cNvSpPr txBox="1"/>
          <p:nvPr/>
        </p:nvSpPr>
        <p:spPr>
          <a:xfrm>
            <a:off x="5180110" y="3923566"/>
            <a:ext cx="31200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Waters Ave Streetscapes Phase III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46F2E-C8D8-3D93-8C18-8D695CF79394}"/>
              </a:ext>
            </a:extLst>
          </p:cNvPr>
          <p:cNvSpPr txBox="1"/>
          <p:nvPr/>
        </p:nvSpPr>
        <p:spPr>
          <a:xfrm>
            <a:off x="6024134" y="1925073"/>
            <a:ext cx="27862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Arena City Lot "Waterworks Lot Site Development"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18B1E-D633-D694-EACD-7B50C0A42D7D}"/>
              </a:ext>
            </a:extLst>
          </p:cNvPr>
          <p:cNvSpPr txBox="1"/>
          <p:nvPr/>
        </p:nvSpPr>
        <p:spPr>
          <a:xfrm>
            <a:off x="2806922" y="5007574"/>
            <a:ext cx="200787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Arena Pedestrian Bridge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0061B-7BDC-3278-2D93-DC4197C17535}"/>
              </a:ext>
            </a:extLst>
          </p:cNvPr>
          <p:cNvSpPr txBox="1"/>
          <p:nvPr/>
        </p:nvSpPr>
        <p:spPr>
          <a:xfrm>
            <a:off x="299344" y="5007574"/>
            <a:ext cx="200787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Cedar Street Improvements Phase III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D80FAD-631F-A007-5443-E53F3F9C5E3E}"/>
              </a:ext>
            </a:extLst>
          </p:cNvPr>
          <p:cNvSpPr txBox="1"/>
          <p:nvPr/>
        </p:nvSpPr>
        <p:spPr>
          <a:xfrm>
            <a:off x="4529730" y="3286105"/>
            <a:ext cx="27001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Arena Marquee Sign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2A64C6-956A-B7DC-D37F-951018711E7E}"/>
              </a:ext>
            </a:extLst>
          </p:cNvPr>
          <p:cNvSpPr txBox="1"/>
          <p:nvPr/>
        </p:nvSpPr>
        <p:spPr>
          <a:xfrm>
            <a:off x="971257" y="3896954"/>
            <a:ext cx="33752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Greenwich Cemetery Section 6 Expansion</a:t>
            </a:r>
            <a:endParaRPr lang="en-US" sz="2400" dirty="0"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BEE5B-280B-2B1B-B4EB-E4E12FE3D2B6}"/>
              </a:ext>
            </a:extLst>
          </p:cNvPr>
          <p:cNvSpPr txBox="1"/>
          <p:nvPr/>
        </p:nvSpPr>
        <p:spPr>
          <a:xfrm>
            <a:off x="9171460" y="2514583"/>
            <a:ext cx="202299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Arena, Canal Bulkhead, &amp; Force Main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58275-7FE6-17C3-D93A-66FA2A3A6516}"/>
              </a:ext>
            </a:extLst>
          </p:cNvPr>
          <p:cNvSpPr txBox="1"/>
          <p:nvPr/>
        </p:nvSpPr>
        <p:spPr>
          <a:xfrm>
            <a:off x="7677056" y="938247"/>
            <a:ext cx="298880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Emergency Repair of Recreational Dock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7597A-F249-116D-FABF-1BC314DF0DA9}"/>
              </a:ext>
            </a:extLst>
          </p:cNvPr>
          <p:cNvSpPr txBox="1"/>
          <p:nvPr/>
        </p:nvSpPr>
        <p:spPr>
          <a:xfrm>
            <a:off x="3521605" y="1686694"/>
            <a:ext cx="21649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Fernwood Bridge Deck Replacement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86AAA2-3E41-B98C-345E-7B3BA636D168}"/>
              </a:ext>
            </a:extLst>
          </p:cNvPr>
          <p:cNvSpPr txBox="1"/>
          <p:nvPr/>
        </p:nvSpPr>
        <p:spPr>
          <a:xfrm>
            <a:off x="551894" y="2507478"/>
            <a:ext cx="27001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Sanitation Headquarters Renovation</a:t>
            </a:r>
            <a:endParaRPr lang="en-US" sz="2400" dirty="0"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36621-87EE-CF30-F1CC-D731C1A7C406}"/>
              </a:ext>
            </a:extLst>
          </p:cNvPr>
          <p:cNvSpPr txBox="1"/>
          <p:nvPr/>
        </p:nvSpPr>
        <p:spPr>
          <a:xfrm>
            <a:off x="269241" y="1118002"/>
            <a:ext cx="278620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Savannah Gardens Phase 3B Master Infrastructure </a:t>
            </a:r>
            <a:endParaRPr lang="en-US" sz="2400" dirty="0">
              <a:solidFill>
                <a:srgbClr val="3333CC"/>
              </a:solidFill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663ABB-1A63-A20C-C70D-C3C67032E7B5}"/>
              </a:ext>
            </a:extLst>
          </p:cNvPr>
          <p:cNvSpPr txBox="1"/>
          <p:nvPr/>
        </p:nvSpPr>
        <p:spPr>
          <a:xfrm>
            <a:off x="8730698" y="3991911"/>
            <a:ext cx="270013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Arena Parking Garage</a:t>
            </a:r>
            <a:endParaRPr lang="en-US" sz="2400" dirty="0"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2A198-FD0D-E6D5-F617-6440BB74A3BB}"/>
              </a:ext>
            </a:extLst>
          </p:cNvPr>
          <p:cNvSpPr txBox="1"/>
          <p:nvPr/>
        </p:nvSpPr>
        <p:spPr>
          <a:xfrm>
            <a:off x="5097946" y="4924071"/>
            <a:ext cx="27001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Factors Walk 316 E. Bay Street Stair Replacement</a:t>
            </a:r>
            <a:endParaRPr lang="en-US" sz="2400" dirty="0"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106A10-8D22-1061-8563-B8FE62391384}"/>
              </a:ext>
            </a:extLst>
          </p:cNvPr>
          <p:cNvSpPr txBox="1"/>
          <p:nvPr/>
        </p:nvSpPr>
        <p:spPr>
          <a:xfrm>
            <a:off x="7969534" y="5099907"/>
            <a:ext cx="422246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8848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Truman Parkway and President Street Clearing and Fencing</a:t>
            </a:r>
            <a:endParaRPr lang="en-US" sz="2400" b="1" dirty="0">
              <a:solidFill>
                <a:srgbClr val="228848"/>
              </a:solidFill>
              <a:latin typeface="Impact" panose="020B080603090205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41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4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6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8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252" y="216993"/>
            <a:ext cx="7178955" cy="654932"/>
          </a:xfrm>
          <a:noFill/>
        </p:spPr>
        <p:txBody>
          <a:bodyPr/>
          <a:lstStyle/>
          <a:p>
            <a:pPr algn="ctr"/>
            <a:r>
              <a:rPr lang="en-US" sz="4000" b="1" dirty="0"/>
              <a:t>PROJECTS COMPLETED IN 2023 (TO DATE)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" y="210517"/>
            <a:ext cx="3868347" cy="654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4797" y="4869098"/>
            <a:ext cx="293489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E4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Joe Tribble Park Lake Repairs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4247" y="3549874"/>
            <a:ext cx="210256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E4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Leedsgate Gazebo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2446" y="1367894"/>
            <a:ext cx="247306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Grant Center Gymnasium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136" y="1598468"/>
            <a:ext cx="260988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Delaware Center Renovation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2438" y="5034258"/>
            <a:ext cx="237562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Riverwalk Extension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5864" y="5930904"/>
            <a:ext cx="135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*SPLOST Projects 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E667EB-1C5A-7A41-2A1D-2036B48DD13C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455D9-9A98-6F62-91B0-15E30408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FF5E6-63CC-38B2-25C5-0968CFCD4F9F}"/>
              </a:ext>
            </a:extLst>
          </p:cNvPr>
          <p:cNvSpPr txBox="1"/>
          <p:nvPr/>
        </p:nvSpPr>
        <p:spPr>
          <a:xfrm>
            <a:off x="3833424" y="3393693"/>
            <a:ext cx="226257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Broughton Streetscapes Phase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412E2-76BE-6ECC-8E3B-0AF3CFB2C842}"/>
              </a:ext>
            </a:extLst>
          </p:cNvPr>
          <p:cNvSpPr txBox="1"/>
          <p:nvPr/>
        </p:nvSpPr>
        <p:spPr>
          <a:xfrm>
            <a:off x="6852614" y="3641533"/>
            <a:ext cx="423416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Fleet Services Renovation – 8 Interchange Court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1659F-0E84-278A-EA2B-F99FB8106137}"/>
              </a:ext>
            </a:extLst>
          </p:cNvPr>
          <p:cNvSpPr txBox="1"/>
          <p:nvPr/>
        </p:nvSpPr>
        <p:spPr>
          <a:xfrm>
            <a:off x="8124174" y="1383025"/>
            <a:ext cx="3578461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884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Waters Avenue Shopping Center Savannah Impact Program (SIP) Buildout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33DF6A-0B33-1F67-2B7A-F8D61C602DCD}"/>
              </a:ext>
            </a:extLst>
          </p:cNvPr>
          <p:cNvSpPr txBox="1"/>
          <p:nvPr/>
        </p:nvSpPr>
        <p:spPr>
          <a:xfrm>
            <a:off x="386021" y="5105504"/>
            <a:ext cx="423416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Fire Support/ Code Compliance Renovation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5F42C-120B-E5F6-04BE-2F3A7A8CB4B1}"/>
              </a:ext>
            </a:extLst>
          </p:cNvPr>
          <p:cNvSpPr txBox="1"/>
          <p:nvPr/>
        </p:nvSpPr>
        <p:spPr>
          <a:xfrm>
            <a:off x="4164252" y="2625605"/>
            <a:ext cx="357846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Stiles Avenue Phase 1</a:t>
            </a:r>
          </a:p>
        </p:txBody>
      </p:sp>
    </p:spTree>
    <p:extLst>
      <p:ext uri="{BB962C8B-B14F-4D97-AF65-F5344CB8AC3E}">
        <p14:creationId xmlns:p14="http://schemas.microsoft.com/office/powerpoint/2010/main" val="9757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6" grpId="0" animBg="1"/>
      <p:bldP spid="4" grpId="0" animBg="1"/>
      <p:bldP spid="7" grpId="0" animBg="1"/>
      <p:bldP spid="9" grpId="0" animBg="1"/>
      <p:bldP spid="1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790" y="1133147"/>
            <a:ext cx="6442701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Calibri"/>
                <a:cs typeface="Calibri"/>
              </a:rPr>
              <a:t>A capital project is a long-term capital-intensive investment project with a purpose to build upon, add to, or improve a capital asset.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Calibri"/>
                <a:cs typeface="Calibri"/>
              </a:rPr>
              <a:t>A capital project can be new construction, renovation, or a replacement project for an existing facility or facilities. </a:t>
            </a: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Calibri"/>
                <a:cs typeface="Calibri"/>
              </a:rPr>
              <a:t>Project costs can include the cost of land, planning, engineering, architecture, construction, and other services needed to complete the project.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2126ABE-AB41-4A37-B9CA-0A037EE3E74C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B49EEC-05B1-4861-AA28-E57DE66D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" y="323813"/>
            <a:ext cx="11807190" cy="661329"/>
          </a:xfr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/>
          <a:p>
            <a:pPr algn="ctr"/>
            <a:r>
              <a:rPr lang="en-US">
                <a:solidFill>
                  <a:schemeClr val="bg1"/>
                </a:solidFill>
                <a:latin typeface="+mn-lt"/>
              </a:rPr>
              <a:t>CAPITAL PROJECT</a:t>
            </a:r>
            <a:endParaRPr lang="en-US">
              <a:solidFill>
                <a:schemeClr val="bg1"/>
              </a:solidFill>
              <a:latin typeface="+mn-lt"/>
              <a:cs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E37EBC8-0617-3E24-FE7E-790BAFC6D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5587" y="1470123"/>
            <a:ext cx="5398292" cy="40487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D6055-9D5F-9099-725F-AEBABC51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6554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64A79-4AE7-9631-091E-363A4DA29FFF}"/>
              </a:ext>
            </a:extLst>
          </p:cNvPr>
          <p:cNvSpPr txBox="1"/>
          <p:nvPr/>
        </p:nvSpPr>
        <p:spPr>
          <a:xfrm>
            <a:off x="9005777" y="5486487"/>
            <a:ext cx="308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Hudson Hill Community Center</a:t>
            </a:r>
          </a:p>
        </p:txBody>
      </p:sp>
    </p:spTree>
    <p:extLst>
      <p:ext uri="{BB962C8B-B14F-4D97-AF65-F5344CB8AC3E}">
        <p14:creationId xmlns:p14="http://schemas.microsoft.com/office/powerpoint/2010/main" val="1650356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252" y="216993"/>
            <a:ext cx="8027748" cy="654932"/>
          </a:xfrm>
          <a:noFill/>
        </p:spPr>
        <p:txBody>
          <a:bodyPr/>
          <a:lstStyle/>
          <a:p>
            <a:pPr algn="ctr"/>
            <a:r>
              <a:rPr lang="en-US" sz="4000" b="1" dirty="0"/>
              <a:t>PROJECTS TO BE COMPLETED IN 2023 BY YEAR END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" y="210517"/>
            <a:ext cx="3868347" cy="654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8947" y="4545909"/>
            <a:ext cx="372906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E4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Entrepreneurial Center Building Envelope Repairs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5962" y="2957574"/>
            <a:ext cx="290396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E4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Fleet Maintenance Sallie Mood Roof Repairs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514" y="4684408"/>
            <a:ext cx="330255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884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Fleet Maintenance Automatic Transfer Switch Replacement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2794" y="1092957"/>
            <a:ext cx="330256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884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Dundee Cottage Infrastructure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5864" y="5930904"/>
            <a:ext cx="135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*SPLOST Projects 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E667EB-1C5A-7A41-2A1D-2036B48DD13C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455D9-9A98-6F62-91B0-15E30408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FF5E6-63CC-38B2-25C5-0968CFCD4F9F}"/>
              </a:ext>
            </a:extLst>
          </p:cNvPr>
          <p:cNvSpPr txBox="1"/>
          <p:nvPr/>
        </p:nvSpPr>
        <p:spPr>
          <a:xfrm>
            <a:off x="130695" y="3361103"/>
            <a:ext cx="317988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884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Cultural Arts Center Atrium Rigging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775F2-32E4-947C-FC49-CF63C8078B76}"/>
              </a:ext>
            </a:extLst>
          </p:cNvPr>
          <p:cNvSpPr txBox="1"/>
          <p:nvPr/>
        </p:nvSpPr>
        <p:spPr>
          <a:xfrm>
            <a:off x="4704492" y="3411279"/>
            <a:ext cx="317988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E4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Hudson Hill Community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138D6-503D-273E-BCE0-B258B7EAD6F9}"/>
              </a:ext>
            </a:extLst>
          </p:cNvPr>
          <p:cNvSpPr txBox="1"/>
          <p:nvPr/>
        </p:nvSpPr>
        <p:spPr>
          <a:xfrm>
            <a:off x="4193054" y="4630910"/>
            <a:ext cx="330255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Coastal Heritage Society Storehouse Roof Replacement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C1235-AB12-C60E-57C9-B34A58EBAD19}"/>
              </a:ext>
            </a:extLst>
          </p:cNvPr>
          <p:cNvSpPr txBox="1"/>
          <p:nvPr/>
        </p:nvSpPr>
        <p:spPr>
          <a:xfrm>
            <a:off x="4404585" y="1236456"/>
            <a:ext cx="212597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33CC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Highlands Park Phase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53E4BB-3DE3-31C5-28A7-04BAFE8D444F}"/>
              </a:ext>
            </a:extLst>
          </p:cNvPr>
          <p:cNvSpPr txBox="1"/>
          <p:nvPr/>
        </p:nvSpPr>
        <p:spPr>
          <a:xfrm>
            <a:off x="7371828" y="1692814"/>
            <a:ext cx="410809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884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President Street Plant Freight Elevator Repair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A355BD-D911-B0CD-53EF-E7D9313FFF7F}"/>
              </a:ext>
            </a:extLst>
          </p:cNvPr>
          <p:cNvSpPr txBox="1"/>
          <p:nvPr/>
        </p:nvSpPr>
        <p:spPr>
          <a:xfrm>
            <a:off x="260754" y="2357432"/>
            <a:ext cx="330255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884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IT Ring Generators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66B27-9757-8734-0D4F-22707E829E57}"/>
              </a:ext>
            </a:extLst>
          </p:cNvPr>
          <p:cNvSpPr txBox="1"/>
          <p:nvPr/>
        </p:nvSpPr>
        <p:spPr>
          <a:xfrm>
            <a:off x="3772741" y="2324937"/>
            <a:ext cx="317988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E4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Municipal Archives Upgrades</a:t>
            </a:r>
          </a:p>
        </p:txBody>
      </p:sp>
    </p:spTree>
    <p:extLst>
      <p:ext uri="{BB962C8B-B14F-4D97-AF65-F5344CB8AC3E}">
        <p14:creationId xmlns:p14="http://schemas.microsoft.com/office/powerpoint/2010/main" val="109806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4" grpId="0" animBg="1"/>
      <p:bldP spid="5" grpId="0" animBg="1"/>
      <p:bldP spid="10" grpId="0" animBg="1"/>
      <p:bldP spid="12" grpId="0" animBg="1"/>
      <p:bldP spid="14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4F85-34D9-A57B-CF07-5D844437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7686"/>
            <a:ext cx="12192000" cy="1424526"/>
          </a:xfrm>
        </p:spPr>
        <p:txBody>
          <a:bodyPr/>
          <a:lstStyle/>
          <a:p>
            <a:pPr algn="ctr"/>
            <a:r>
              <a:rPr lang="en-US" sz="6000" b="1" dirty="0"/>
              <a:t>Capital Project</a:t>
            </a:r>
            <a:br>
              <a:rPr lang="en-US" sz="6000" b="1" dirty="0"/>
            </a:br>
            <a:r>
              <a:rPr lang="en-US" sz="6000" b="1" dirty="0"/>
              <a:t>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B52DD-2875-09EC-EA6B-DD1D4A02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26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6D0A122-6D3D-4D29-A01D-3D82D186AA1A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48B58A-81FC-4E8F-BD0B-F3FE29752FF1}"/>
              </a:ext>
            </a:extLst>
          </p:cNvPr>
          <p:cNvSpPr txBox="1">
            <a:spLocks/>
          </p:cNvSpPr>
          <p:nvPr/>
        </p:nvSpPr>
        <p:spPr>
          <a:xfrm>
            <a:off x="192405" y="152400"/>
            <a:ext cx="11807190" cy="577081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HUDSON HILL COMMUNITY CENTER</a:t>
            </a:r>
            <a:br>
              <a:rPr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</a:b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D7722-004E-82B5-B0A5-B17A7360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767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D3170-F081-1036-D8C8-A5BBDA8DA71F}"/>
              </a:ext>
            </a:extLst>
          </p:cNvPr>
          <p:cNvSpPr txBox="1"/>
          <p:nvPr/>
        </p:nvSpPr>
        <p:spPr>
          <a:xfrm>
            <a:off x="7293189" y="1283486"/>
            <a:ext cx="4254808" cy="400110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Budget: $3.3 Million</a:t>
            </a:r>
          </a:p>
        </p:txBody>
      </p:sp>
      <p:pic>
        <p:nvPicPr>
          <p:cNvPr id="12" name="Picture 11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24B69D26-7472-C527-17CB-9901463E3D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23968"/>
          <a:stretch/>
        </p:blipFill>
        <p:spPr>
          <a:xfrm>
            <a:off x="192406" y="826956"/>
            <a:ext cx="3436620" cy="2724324"/>
          </a:xfrm>
          <a:prstGeom prst="rect">
            <a:avLst/>
          </a:prstGeom>
        </p:spPr>
      </p:pic>
      <p:pic>
        <p:nvPicPr>
          <p:cNvPr id="14" name="Picture 13" descr="A picture containing text, outdoor, ground, sky&#10;&#10;Description automatically generated">
            <a:extLst>
              <a:ext uri="{FF2B5EF4-FFF2-40B4-BE49-F238E27FC236}">
                <a16:creationId xmlns:a16="http://schemas.microsoft.com/office/drawing/2014/main" id="{B71405E0-29E5-C886-B521-D363A1A4D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r="6927"/>
          <a:stretch/>
        </p:blipFill>
        <p:spPr>
          <a:xfrm>
            <a:off x="3788363" y="832778"/>
            <a:ext cx="2926081" cy="2699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96301-088E-E732-25ED-0A3F27E01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2" b="-643"/>
          <a:stretch/>
        </p:blipFill>
        <p:spPr>
          <a:xfrm>
            <a:off x="6873781" y="3406179"/>
            <a:ext cx="5093627" cy="2724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821F8-F579-972C-A241-9CF9279A5379}"/>
              </a:ext>
            </a:extLst>
          </p:cNvPr>
          <p:cNvSpPr txBox="1"/>
          <p:nvPr/>
        </p:nvSpPr>
        <p:spPr>
          <a:xfrm>
            <a:off x="1047019" y="4386725"/>
            <a:ext cx="5032588" cy="1631216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Project Scope:</a:t>
            </a:r>
          </a:p>
          <a:p>
            <a:pPr marL="228600" indent="-114300" defTabSz="971550">
              <a:buFont typeface="Arial" panose="020B0604020202020204" pitchFamily="34" charset="0"/>
              <a:buChar char="•"/>
              <a:tabLst>
                <a:tab pos="2286000" algn="l"/>
              </a:tabLs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New 4,600 sq. ft. Community </a:t>
            </a:r>
            <a:r>
              <a:rPr lang="en-US" sz="2000" dirty="0">
                <a:latin typeface="Calibri"/>
                <a:cs typeface="Calibri"/>
              </a:rPr>
              <a:t>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enter with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classrooms, offices, a large assembly space with commercial kitchen, and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increased parking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F51C3-AD9B-2D83-9DCC-C7BFBF31F646}"/>
              </a:ext>
            </a:extLst>
          </p:cNvPr>
          <p:cNvSpPr txBox="1"/>
          <p:nvPr/>
        </p:nvSpPr>
        <p:spPr>
          <a:xfrm>
            <a:off x="7656297" y="2114000"/>
            <a:ext cx="3528593" cy="707886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Completion Date – June 2023</a:t>
            </a:r>
          </a:p>
        </p:txBody>
      </p:sp>
    </p:spTree>
    <p:extLst>
      <p:ext uri="{BB962C8B-B14F-4D97-AF65-F5344CB8AC3E}">
        <p14:creationId xmlns:p14="http://schemas.microsoft.com/office/powerpoint/2010/main" val="3087961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6D0A122-6D3D-4D29-A01D-3D82D186AA1A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48B58A-81FC-4E8F-BD0B-F3FE29752FF1}"/>
              </a:ext>
            </a:extLst>
          </p:cNvPr>
          <p:cNvSpPr txBox="1">
            <a:spLocks/>
          </p:cNvSpPr>
          <p:nvPr/>
        </p:nvSpPr>
        <p:spPr>
          <a:xfrm>
            <a:off x="192405" y="152400"/>
            <a:ext cx="11807190" cy="577081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cap="all" dirty="0">
                <a:solidFill>
                  <a:schemeClr val="bg1"/>
                </a:solidFill>
                <a:latin typeface="Calibri" panose="020F0502020204030204"/>
              </a:rPr>
              <a:t>Highlands Park Phase 1</a:t>
            </a:r>
            <a:endParaRPr lang="en-US" sz="3600" b="0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D7722-004E-82B5-B0A5-B17A7360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767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DC92F44-C0FE-4F57-8333-7F2043643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6952" r="22877" b="8954"/>
          <a:stretch/>
        </p:blipFill>
        <p:spPr>
          <a:xfrm>
            <a:off x="229844" y="835674"/>
            <a:ext cx="5139808" cy="3096286"/>
          </a:xfrm>
          <a:prstGeom prst="rect">
            <a:avLst/>
          </a:prstGeom>
        </p:spPr>
      </p:pic>
      <p:pic>
        <p:nvPicPr>
          <p:cNvPr id="19" name="Picture 18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89B69BAD-E325-4C3E-B272-5BA22C9A8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88" y="4038153"/>
            <a:ext cx="2685268" cy="2012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DB3835-0D5D-4E19-B9A7-5B7F2805D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34" y="4038153"/>
            <a:ext cx="3217900" cy="2012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385EA8-C876-E220-8A7F-E75092D006B4}"/>
              </a:ext>
            </a:extLst>
          </p:cNvPr>
          <p:cNvSpPr txBox="1"/>
          <p:nvPr/>
        </p:nvSpPr>
        <p:spPr>
          <a:xfrm>
            <a:off x="149386" y="4357269"/>
            <a:ext cx="5300724" cy="400110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Phase 1 Project Budget:  $1.3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B3C7C-7527-D3D0-23FE-16E58B752D8A}"/>
              </a:ext>
            </a:extLst>
          </p:cNvPr>
          <p:cNvSpPr txBox="1"/>
          <p:nvPr/>
        </p:nvSpPr>
        <p:spPr>
          <a:xfrm>
            <a:off x="6203438" y="1414321"/>
            <a:ext cx="5177992" cy="1938992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Project Scope: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Phase 1 of the park is a half-mile walking trail and parking lot along the northside of the property, north of Basswood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Highlands Park will be a planned 33-acre large regional park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359F5-A45C-B090-16FC-F37E144CB3BF}"/>
              </a:ext>
            </a:extLst>
          </p:cNvPr>
          <p:cNvSpPr txBox="1"/>
          <p:nvPr/>
        </p:nvSpPr>
        <p:spPr>
          <a:xfrm>
            <a:off x="1035451" y="5177300"/>
            <a:ext cx="3528593" cy="707886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Completion Date – June 2023</a:t>
            </a:r>
          </a:p>
        </p:txBody>
      </p:sp>
    </p:spTree>
    <p:extLst>
      <p:ext uri="{BB962C8B-B14F-4D97-AF65-F5344CB8AC3E}">
        <p14:creationId xmlns:p14="http://schemas.microsoft.com/office/powerpoint/2010/main" val="163621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6D0A122-6D3D-4D29-A01D-3D82D186AA1A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48B58A-81FC-4E8F-BD0B-F3FE29752FF1}"/>
              </a:ext>
            </a:extLst>
          </p:cNvPr>
          <p:cNvSpPr txBox="1">
            <a:spLocks/>
          </p:cNvSpPr>
          <p:nvPr/>
        </p:nvSpPr>
        <p:spPr>
          <a:xfrm>
            <a:off x="192405" y="152400"/>
            <a:ext cx="11807190" cy="577081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cap="all" dirty="0">
                <a:solidFill>
                  <a:schemeClr val="bg1"/>
                </a:solidFill>
                <a:latin typeface="Calibri" panose="020F0502020204030204"/>
              </a:rPr>
              <a:t>Police Headquarters Renovations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D7722-004E-82B5-B0A5-B17A7360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767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773592-9CC9-2259-591F-5FF0D0033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5088" y="3518442"/>
            <a:ext cx="2981190" cy="22867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4CEB6-B84C-C715-E6E4-93784BC01C63}"/>
              </a:ext>
            </a:extLst>
          </p:cNvPr>
          <p:cNvSpPr txBox="1"/>
          <p:nvPr/>
        </p:nvSpPr>
        <p:spPr>
          <a:xfrm>
            <a:off x="6154613" y="5779644"/>
            <a:ext cx="3225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Plaster deterioration and openings in wall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87BEEB-FC4E-1E2D-084A-A86A24F5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88" y="919400"/>
            <a:ext cx="2974846" cy="2255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C75447-7688-1709-314B-C93EFD1EA205}"/>
              </a:ext>
            </a:extLst>
          </p:cNvPr>
          <p:cNvSpPr txBox="1"/>
          <p:nvPr/>
        </p:nvSpPr>
        <p:spPr>
          <a:xfrm>
            <a:off x="6154613" y="3179869"/>
            <a:ext cx="317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Window moisture damage containing rot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A4BE39-3504-FFED-80FE-6620B97A4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51" y="1589144"/>
            <a:ext cx="2583444" cy="34892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C6F33B-2D5E-941C-30DF-6D7F5EFF5D06}"/>
              </a:ext>
            </a:extLst>
          </p:cNvPr>
          <p:cNvSpPr txBox="1"/>
          <p:nvPr/>
        </p:nvSpPr>
        <p:spPr>
          <a:xfrm>
            <a:off x="9328559" y="5078369"/>
            <a:ext cx="275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Window units causing </a:t>
            </a:r>
          </a:p>
          <a:p>
            <a:pPr algn="ctr"/>
            <a:r>
              <a:rPr lang="en-US" sz="1400" dirty="0"/>
              <a:t>moisture accumulation and mildew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481ED-F29E-C431-43B9-F275531EBB7F}"/>
              </a:ext>
            </a:extLst>
          </p:cNvPr>
          <p:cNvSpPr txBox="1"/>
          <p:nvPr/>
        </p:nvSpPr>
        <p:spPr>
          <a:xfrm>
            <a:off x="945927" y="4261686"/>
            <a:ext cx="4445717" cy="400110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Budget:  $8.5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9D1E3-5EC8-551A-EB16-986F13B42119}"/>
              </a:ext>
            </a:extLst>
          </p:cNvPr>
          <p:cNvSpPr txBox="1"/>
          <p:nvPr/>
        </p:nvSpPr>
        <p:spPr>
          <a:xfrm>
            <a:off x="634862" y="1133301"/>
            <a:ext cx="5177992" cy="2554545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Project Scope: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Building envelope repairs include new windows, HVAC system, and exterior wall insulation.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Interior renovation includes updated office layout, new ceiling tile, paint, flooring, lighting upgrade to LED lights, and IT infrastructure.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2F469-E058-37DE-0027-2B25C36754FA}"/>
              </a:ext>
            </a:extLst>
          </p:cNvPr>
          <p:cNvSpPr txBox="1"/>
          <p:nvPr/>
        </p:nvSpPr>
        <p:spPr>
          <a:xfrm>
            <a:off x="850472" y="5086546"/>
            <a:ext cx="4636625" cy="707886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Completion Date – Summer 2024</a:t>
            </a:r>
          </a:p>
        </p:txBody>
      </p:sp>
    </p:spTree>
    <p:extLst>
      <p:ext uri="{BB962C8B-B14F-4D97-AF65-F5344CB8AC3E}">
        <p14:creationId xmlns:p14="http://schemas.microsoft.com/office/powerpoint/2010/main" val="352050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6D0A122-6D3D-4D29-A01D-3D82D186AA1A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48B58A-81FC-4E8F-BD0B-F3FE29752FF1}"/>
              </a:ext>
            </a:extLst>
          </p:cNvPr>
          <p:cNvSpPr txBox="1">
            <a:spLocks/>
          </p:cNvSpPr>
          <p:nvPr/>
        </p:nvSpPr>
        <p:spPr>
          <a:xfrm>
            <a:off x="192405" y="152400"/>
            <a:ext cx="11807190" cy="577081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Calibri" panose="020F0502020204030204"/>
              </a:rPr>
              <a:t>GAMBLE BUILDING RENOVATION</a:t>
            </a:r>
            <a:br>
              <a:rPr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</a:b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D7722-004E-82B5-B0A5-B17A7360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767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D3170-F081-1036-D8C8-A5BBDA8DA71F}"/>
              </a:ext>
            </a:extLst>
          </p:cNvPr>
          <p:cNvSpPr txBox="1"/>
          <p:nvPr/>
        </p:nvSpPr>
        <p:spPr>
          <a:xfrm>
            <a:off x="192405" y="3536572"/>
            <a:ext cx="4254808" cy="1323439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Costs:</a:t>
            </a:r>
          </a:p>
          <a:p>
            <a:pPr marL="228600" indent="-114300" defTabSz="971550">
              <a:buFont typeface="Arial" panose="020B0604020202020204" pitchFamily="34" charset="0"/>
              <a:buChar char="•"/>
              <a:tabLst>
                <a:tab pos="2628900" algn="l"/>
              </a:tabLs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Design	$      </a:t>
            </a:r>
            <a:r>
              <a:rPr lang="en-US" sz="2000" dirty="0">
                <a:latin typeface="Calibri"/>
                <a:cs typeface="Calibri"/>
              </a:rPr>
              <a:t>625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,000</a:t>
            </a:r>
            <a:endParaRPr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228600" indent="-114300" defTabSz="971550">
              <a:buFont typeface="Arial" panose="020B0604020202020204" pitchFamily="34" charset="0"/>
              <a:buChar char="•"/>
              <a:tabLst>
                <a:tab pos="2628900" algn="l"/>
              </a:tabLs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Construction	</a:t>
            </a:r>
            <a:r>
              <a:rPr lang="en-US" sz="2000" dirty="0">
                <a:latin typeface="Calibri"/>
                <a:cs typeface="Calibri"/>
              </a:rPr>
              <a:t>$12,700,000</a:t>
            </a:r>
          </a:p>
          <a:p>
            <a:pPr marL="228600" indent="-114300" defTabSz="971550">
              <a:buFont typeface="Arial" panose="020B0604020202020204" pitchFamily="34" charset="0"/>
              <a:buChar char="•"/>
              <a:tabLst>
                <a:tab pos="2628900" algn="l"/>
              </a:tabLs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Other Project Costs	</a:t>
            </a:r>
            <a:r>
              <a:rPr lang="en-US" sz="2000" dirty="0">
                <a:latin typeface="Calibri"/>
                <a:cs typeface="Calibri"/>
              </a:rPr>
              <a:t>$  1,575,000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5" name="Picture 4" descr="A picture containing outdoor, sky, building, resort&#10;&#10;Description automatically generated">
            <a:extLst>
              <a:ext uri="{FF2B5EF4-FFF2-40B4-BE49-F238E27FC236}">
                <a16:creationId xmlns:a16="http://schemas.microsoft.com/office/drawing/2014/main" id="{7683AEBB-FC80-726B-8D03-DA782E9DC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5"/>
          <a:stretch/>
        </p:blipFill>
        <p:spPr>
          <a:xfrm>
            <a:off x="6961537" y="3199991"/>
            <a:ext cx="4542757" cy="2931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026AD-A959-2F6B-42DC-687E7EC0D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" y="842914"/>
            <a:ext cx="3440095" cy="2586086"/>
          </a:xfrm>
          <a:prstGeom prst="rect">
            <a:avLst/>
          </a:prstGeom>
        </p:spPr>
      </p:pic>
      <p:pic>
        <p:nvPicPr>
          <p:cNvPr id="17" name="Picture 16" descr="A picture containing building, dirty">
            <a:extLst>
              <a:ext uri="{FF2B5EF4-FFF2-40B4-BE49-F238E27FC236}">
                <a16:creationId xmlns:a16="http://schemas.microsoft.com/office/drawing/2014/main" id="{913DEF79-D387-4E71-7614-661CF08A1E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r="10387"/>
          <a:stretch/>
        </p:blipFill>
        <p:spPr>
          <a:xfrm rot="5400000">
            <a:off x="4132490" y="937284"/>
            <a:ext cx="2586086" cy="2394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F88F2-CDDB-9772-86DF-E81C601969CF}"/>
              </a:ext>
            </a:extLst>
          </p:cNvPr>
          <p:cNvSpPr txBox="1"/>
          <p:nvPr/>
        </p:nvSpPr>
        <p:spPr>
          <a:xfrm>
            <a:off x="7087434" y="995240"/>
            <a:ext cx="4290962" cy="1938992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Scope:</a:t>
            </a:r>
          </a:p>
          <a:p>
            <a:pPr marL="228600" indent="-114300" defTabSz="971550">
              <a:buFont typeface="Arial" panose="020B0604020202020204" pitchFamily="34" charset="0"/>
              <a:buChar char="•"/>
              <a:tabLst>
                <a:tab pos="2286000" algn="l"/>
              </a:tabLst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nterior and exterior renovations including MEP systems, building structure, building envelope, ADA, and life safety improvements to create a modern office space for staff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E6806-3A93-78F1-2C36-8A909CDBD6DA}"/>
              </a:ext>
            </a:extLst>
          </p:cNvPr>
          <p:cNvSpPr txBox="1"/>
          <p:nvPr/>
        </p:nvSpPr>
        <p:spPr>
          <a:xfrm>
            <a:off x="2912584" y="4920496"/>
            <a:ext cx="4048953" cy="1323439"/>
          </a:xfrm>
          <a:prstGeom prst="rect">
            <a:avLst/>
          </a:prstGeom>
          <a:noFill/>
          <a:ln>
            <a:solidFill>
              <a:srgbClr val="22884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Estimated Project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Completion – Q3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Start of Construction – Q1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Completion – Summer 2025</a:t>
            </a:r>
          </a:p>
        </p:txBody>
      </p:sp>
    </p:spTree>
    <p:extLst>
      <p:ext uri="{BB962C8B-B14F-4D97-AF65-F5344CB8AC3E}">
        <p14:creationId xmlns:p14="http://schemas.microsoft.com/office/powerpoint/2010/main" val="308462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2911-C802-B33E-2F7A-C13ED473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705" y="2616825"/>
            <a:ext cx="8956589" cy="1624350"/>
          </a:xfrm>
        </p:spPr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0EAA9-74D8-94AB-90CA-BAFC3B44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2F0A04-2BB0-FD33-F3AD-AC212AF2D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315" y="297100"/>
            <a:ext cx="11957096" cy="593749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OFFICE OF CAPITAL PROJECTS MANAGEMENT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29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F770C-96AC-9090-5D41-00E7428A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2" y="6523037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86EA8-39D4-3B32-9F0F-D0F36CD4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4" y="301661"/>
            <a:ext cx="11544430" cy="569215"/>
          </a:xfr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CAPITAL IMPROVEMENT PROGRAM OVERVIEW – Q1 2023</a:t>
            </a:r>
            <a:endParaRPr lang="en-US" sz="36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0081374-5DB3-6579-A296-ED138FFFDF21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8EE1DB8-0BD1-F37B-50E1-BD36BD4A4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197512"/>
              </p:ext>
            </p:extLst>
          </p:nvPr>
        </p:nvGraphicFramePr>
        <p:xfrm>
          <a:off x="745908" y="1890950"/>
          <a:ext cx="3998547" cy="365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01F0EA-D41B-8B32-606B-BC45E457FBFD}"/>
              </a:ext>
            </a:extLst>
          </p:cNvPr>
          <p:cNvSpPr txBox="1"/>
          <p:nvPr/>
        </p:nvSpPr>
        <p:spPr>
          <a:xfrm>
            <a:off x="4839472" y="1021953"/>
            <a:ext cx="15517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6DD9E35-A3C3-4058-C21B-DAA7C3F15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184251"/>
              </p:ext>
            </p:extLst>
          </p:nvPr>
        </p:nvGraphicFramePr>
        <p:xfrm>
          <a:off x="5635690" y="1412033"/>
          <a:ext cx="5896947" cy="421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9877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6D0A122-6D3D-4D29-A01D-3D82D186AA1A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D7E9D1-3584-451A-84F5-5CF96F16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" y="389476"/>
            <a:ext cx="11807190" cy="661329"/>
          </a:xfr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  <a:cs typeface="Calibri"/>
              </a:rPr>
              <a:t>PROJECT MANAGERS ACROSS THE CITY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14A53A-23BA-081B-F46A-D360CF26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8524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6CC94C4-9631-2528-73A0-614E8E943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144357"/>
              </p:ext>
            </p:extLst>
          </p:nvPr>
        </p:nvGraphicFramePr>
        <p:xfrm>
          <a:off x="490655" y="1050805"/>
          <a:ext cx="11006252" cy="515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134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41CAFBB-407C-4446-85A4-3FFA70777417}"/>
              </a:ext>
            </a:extLst>
          </p:cNvPr>
          <p:cNvGraphicFramePr/>
          <p:nvPr/>
        </p:nvGraphicFramePr>
        <p:xfrm>
          <a:off x="-38101" y="1329179"/>
          <a:ext cx="12037696" cy="451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6D0A122-6D3D-4D29-A01D-3D82D186AA1A}"/>
              </a:ext>
            </a:extLst>
          </p:cNvPr>
          <p:cNvSpPr txBox="1">
            <a:spLocks/>
          </p:cNvSpPr>
          <p:nvPr/>
        </p:nvSpPr>
        <p:spPr>
          <a:xfrm>
            <a:off x="-38101" y="6243935"/>
            <a:ext cx="7202829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D7E9D1-3584-451A-84F5-5CF96F16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" y="389476"/>
            <a:ext cx="11807190" cy="661329"/>
          </a:xfr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/>
          <a:p>
            <a:pPr algn="ctr"/>
            <a:r>
              <a:rPr lang="en-US">
                <a:solidFill>
                  <a:schemeClr val="bg1"/>
                </a:solidFill>
                <a:latin typeface="+mn-lt"/>
              </a:rPr>
              <a:t>OFFICE OF CAPITAL PROJECTS MANAGEMENT</a:t>
            </a:r>
            <a:endParaRPr lang="en-US">
              <a:solidFill>
                <a:schemeClr val="bg1"/>
              </a:solidFill>
              <a:latin typeface="+mn-lt"/>
              <a:cs typeface="Calibri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0ECA7B4-9961-B415-5194-07A54AA05649}"/>
              </a:ext>
            </a:extLst>
          </p:cNvPr>
          <p:cNvGraphicFramePr/>
          <p:nvPr/>
        </p:nvGraphicFramePr>
        <p:xfrm>
          <a:off x="8577665" y="4064688"/>
          <a:ext cx="3421930" cy="2403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14A53A-23BA-081B-F46A-D360CF26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8524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8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BAE3A-D216-4AAE-B67F-035F0496888C}"/>
              </a:ext>
            </a:extLst>
          </p:cNvPr>
          <p:cNvSpPr txBox="1"/>
          <p:nvPr/>
        </p:nvSpPr>
        <p:spPr>
          <a:xfrm>
            <a:off x="0" y="6243935"/>
            <a:ext cx="9792182" cy="614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AutoShape 6" descr="Image result for gif images of arro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86311DB-6205-4605-98D3-CD8DCDF0C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545830"/>
              </p:ext>
            </p:extLst>
          </p:nvPr>
        </p:nvGraphicFramePr>
        <p:xfrm>
          <a:off x="155575" y="428263"/>
          <a:ext cx="6746290" cy="581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0203199-F1D1-40C5-A719-21355F85948D}"/>
              </a:ext>
            </a:extLst>
          </p:cNvPr>
          <p:cNvSpPr txBox="1"/>
          <p:nvPr/>
        </p:nvSpPr>
        <p:spPr>
          <a:xfrm>
            <a:off x="2164465" y="229088"/>
            <a:ext cx="888935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Develop overall programming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needs: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 who &amp; what needs to go into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B050"/>
                </a:solidFill>
                <a:latin typeface="Franklin Gothic Demi"/>
              </a:rPr>
              <a:t>Community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Collect Site/Building Information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anklin Gothic Dem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Develop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 Conceptual Cost Estimates</a:t>
            </a:r>
            <a:r>
              <a:rPr lang="en-US" sz="2000">
                <a:solidFill>
                  <a:srgbClr val="00B050"/>
                </a:solidFill>
                <a:latin typeface="Franklin Gothic Dem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Procure Architect/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Engineer/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Design Consultant</a:t>
            </a:r>
            <a:r>
              <a:rPr lang="en-US" sz="2000">
                <a:solidFill>
                  <a:srgbClr val="00B050"/>
                </a:solidFill>
                <a:latin typeface="Franklin Gothic Demi"/>
              </a:rPr>
              <a:t> 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anklin Gothic Dem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F498D-B311-4C54-8142-D799A88EBEB2}"/>
              </a:ext>
            </a:extLst>
          </p:cNvPr>
          <p:cNvSpPr txBox="1"/>
          <p:nvPr/>
        </p:nvSpPr>
        <p:spPr>
          <a:xfrm>
            <a:off x="3833149" y="1933878"/>
            <a:ext cx="8497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685800" rtl="0" eaLnBrk="1" fontAlgn="auto" latinLnBrk="0" hangingPunct="1"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Finalize Programming</a:t>
            </a: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Prepare Schematic Design</a:t>
            </a:r>
            <a:r>
              <a:rPr lang="en-US" sz="2000">
                <a:solidFill>
                  <a:srgbClr val="00B0F0"/>
                </a:solidFill>
                <a:latin typeface="Franklin Gothic Demi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ranklin Gothic Demi"/>
            </a:endParaRP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Prepare Final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 Design (Construction Documents)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Obtain Necessary Permits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85FB4-5D2D-4F70-B1D6-2BED0671904D}"/>
              </a:ext>
            </a:extLst>
          </p:cNvPr>
          <p:cNvSpPr txBox="1"/>
          <p:nvPr/>
        </p:nvSpPr>
        <p:spPr>
          <a:xfrm>
            <a:off x="5449207" y="3229029"/>
            <a:ext cx="6981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803D3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Prepare bid documents </a:t>
            </a: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803D3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Advertise for Bid</a:t>
            </a: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lang="en-US" sz="2000">
                <a:solidFill>
                  <a:srgbClr val="0803D3"/>
                </a:solidFill>
                <a:latin typeface="Franklin Gothic Demi"/>
              </a:rPr>
              <a:t>Review &amp; Evaluate Bids</a:t>
            </a: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lang="en-US" sz="2000">
                <a:solidFill>
                  <a:srgbClr val="0803D3"/>
                </a:solidFill>
                <a:latin typeface="Franklin Gothic Demi"/>
              </a:rPr>
              <a:t>Obtain Approval of Procurement by City Council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803D3"/>
              </a:solidFill>
              <a:effectLst/>
              <a:uLnTx/>
              <a:uFillTx/>
              <a:latin typeface="Franklin Gothic Demi"/>
            </a:endParaRP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lang="en-US" sz="2000">
                <a:solidFill>
                  <a:srgbClr val="0803D3"/>
                </a:solidFill>
                <a:latin typeface="Franklin Gothic Demi"/>
              </a:rPr>
              <a:t>Execute Contract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67244-C9CC-4154-8B8C-152E92677FA2}"/>
              </a:ext>
            </a:extLst>
          </p:cNvPr>
          <p:cNvSpPr txBox="1"/>
          <p:nvPr/>
        </p:nvSpPr>
        <p:spPr>
          <a:xfrm>
            <a:off x="7060359" y="4919751"/>
            <a:ext cx="5370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Issue Notice to Proceed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7030A0"/>
                </a:solidFill>
                <a:latin typeface="Franklin Gothic Demi"/>
              </a:rPr>
              <a:t>Pre-Construction Meeting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ranklin Gothic Demi"/>
            </a:endParaRP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7030A0"/>
                </a:solidFill>
                <a:latin typeface="Franklin Gothic Demi"/>
              </a:rPr>
              <a:t>Construction</a:t>
            </a: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Final Inspections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 </a:t>
            </a:r>
          </a:p>
          <a:p>
            <a:pPr marL="457200" indent="-457200" defTabSz="6858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7030A0"/>
                </a:solidFill>
                <a:latin typeface="Franklin Gothic Demi"/>
              </a:rPr>
              <a:t>Occupancy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C45C6-A5EA-4F38-81E0-3780979C3BD2}"/>
              </a:ext>
            </a:extLst>
          </p:cNvPr>
          <p:cNvSpPr txBox="1">
            <a:spLocks/>
          </p:cNvSpPr>
          <p:nvPr/>
        </p:nvSpPr>
        <p:spPr>
          <a:xfrm>
            <a:off x="305594" y="4745798"/>
            <a:ext cx="2908166" cy="1809809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+mn-lt"/>
              </a:rPr>
              <a:t>CAPITAL PROJECT ROADMAP</a:t>
            </a:r>
            <a:endParaRPr lang="en-US" sz="360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49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P spid="7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72582"/>
              </p:ext>
            </p:extLst>
          </p:nvPr>
        </p:nvGraphicFramePr>
        <p:xfrm>
          <a:off x="372936" y="2862899"/>
          <a:ext cx="2078341" cy="370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3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40938"/>
              </p:ext>
            </p:extLst>
          </p:nvPr>
        </p:nvGraphicFramePr>
        <p:xfrm>
          <a:off x="2451276" y="2859296"/>
          <a:ext cx="27096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11-12 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733511"/>
              </p:ext>
            </p:extLst>
          </p:nvPr>
        </p:nvGraphicFramePr>
        <p:xfrm>
          <a:off x="5152699" y="2860864"/>
          <a:ext cx="11779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  <a:r>
                        <a:rPr lang="en-US" sz="1800" baseline="0"/>
                        <a:t> </a:t>
                      </a:r>
                      <a:r>
                        <a:rPr lang="en-US" sz="180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455012"/>
              </p:ext>
            </p:extLst>
          </p:nvPr>
        </p:nvGraphicFramePr>
        <p:xfrm>
          <a:off x="6342888" y="2860864"/>
          <a:ext cx="46722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2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14-16 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Rectangle 81"/>
          <p:cNvSpPr/>
          <p:nvPr/>
        </p:nvSpPr>
        <p:spPr>
          <a:xfrm>
            <a:off x="10688999" y="1792728"/>
            <a:ext cx="1471894" cy="70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424357" y="1184396"/>
            <a:ext cx="1896535" cy="682206"/>
          </a:xfrm>
          <a:prstGeom prst="rect">
            <a:avLst/>
          </a:prstGeom>
          <a:solidFill>
            <a:srgbClr val="0C6D82"/>
          </a:solidFill>
          <a:ln w="72390">
            <a:solidFill>
              <a:srgbClr val="FFFFFF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R="0" lvl="0" indent="0"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40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Planning &amp; Community Engagement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95FD264-8E31-48FC-B238-6A950A9C6583}"/>
              </a:ext>
            </a:extLst>
          </p:cNvPr>
          <p:cNvSpPr txBox="1"/>
          <p:nvPr/>
        </p:nvSpPr>
        <p:spPr>
          <a:xfrm>
            <a:off x="2372238" y="1211771"/>
            <a:ext cx="1818894" cy="646331"/>
          </a:xfrm>
          <a:prstGeom prst="rect">
            <a:avLst/>
          </a:prstGeom>
          <a:solidFill>
            <a:srgbClr val="6F00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Design &amp; Permitting &amp; Continued Community Engagement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6BF4F5-4187-4C24-91F8-B0334FE9A105}"/>
              </a:ext>
            </a:extLst>
          </p:cNvPr>
          <p:cNvSpPr txBox="1"/>
          <p:nvPr/>
        </p:nvSpPr>
        <p:spPr>
          <a:xfrm>
            <a:off x="4293824" y="1220271"/>
            <a:ext cx="1818894" cy="615553"/>
          </a:xfrm>
          <a:prstGeom prst="rect">
            <a:avLst/>
          </a:prstGeom>
          <a:solidFill>
            <a:srgbClr val="C90B2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Procurement</a:t>
            </a:r>
          </a:p>
          <a:p>
            <a:pPr algn="ctr"/>
            <a:endParaRPr lang="en-ZA" sz="1200" b="1" dirty="0">
              <a:solidFill>
                <a:prstClr val="black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C6BF4F5-4187-4C24-91F8-B0334FE9A105}"/>
              </a:ext>
            </a:extLst>
          </p:cNvPr>
          <p:cNvSpPr txBox="1"/>
          <p:nvPr/>
        </p:nvSpPr>
        <p:spPr>
          <a:xfrm>
            <a:off x="6215410" y="1211771"/>
            <a:ext cx="1816328" cy="646331"/>
          </a:xfrm>
          <a:prstGeom prst="rect">
            <a:avLst/>
          </a:prstGeom>
          <a:solidFill>
            <a:srgbClr val="F39D2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</a:t>
            </a:r>
          </a:p>
          <a:p>
            <a:pPr algn="ctr"/>
            <a:endParaRPr lang="en-ZA" sz="1600" b="1" dirty="0">
              <a:solidFill>
                <a:prstClr val="black"/>
              </a:solidFill>
            </a:endParaRPr>
          </a:p>
        </p:txBody>
      </p:sp>
      <p:sp>
        <p:nvSpPr>
          <p:cNvPr id="102" name="Content Placeholder 2"/>
          <p:cNvSpPr txBox="1">
            <a:spLocks/>
          </p:cNvSpPr>
          <p:nvPr/>
        </p:nvSpPr>
        <p:spPr>
          <a:xfrm>
            <a:off x="384741" y="2386523"/>
            <a:ext cx="11588042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TYPICAL FIRE STATION/COMMUNITY CENTER</a:t>
            </a:r>
            <a:r>
              <a:rPr lang="en-US" sz="2400" b="1" dirty="0"/>
              <a:t> – Total Time to Complete = 3 – 3 ½ YEARS*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72936" y="3837855"/>
            <a:ext cx="10600252" cy="39741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TYPICAL BUILDING RENOVATION</a:t>
            </a:r>
            <a:r>
              <a:rPr lang="en-US" sz="2400" b="1" dirty="0"/>
              <a:t> – Total Time to Complete = 2 ½ – 3 ½ YEARS*  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863010"/>
              </p:ext>
            </p:extLst>
          </p:nvPr>
        </p:nvGraphicFramePr>
        <p:xfrm>
          <a:off x="372936" y="4336134"/>
          <a:ext cx="207834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917841"/>
              </p:ext>
            </p:extLst>
          </p:nvPr>
        </p:nvGraphicFramePr>
        <p:xfrm>
          <a:off x="2451278" y="4331054"/>
          <a:ext cx="31323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9-15 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1015"/>
              </p:ext>
            </p:extLst>
          </p:nvPr>
        </p:nvGraphicFramePr>
        <p:xfrm>
          <a:off x="5591946" y="4331054"/>
          <a:ext cx="11779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  <a:r>
                        <a:rPr lang="en-US" sz="1800" baseline="0"/>
                        <a:t> </a:t>
                      </a:r>
                      <a:r>
                        <a:rPr lang="en-US" sz="180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057765"/>
              </p:ext>
            </p:extLst>
          </p:nvPr>
        </p:nvGraphicFramePr>
        <p:xfrm>
          <a:off x="6778186" y="4326988"/>
          <a:ext cx="423694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6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9-15 Months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Content Placeholder 2"/>
          <p:cNvSpPr txBox="1">
            <a:spLocks/>
          </p:cNvSpPr>
          <p:nvPr/>
        </p:nvSpPr>
        <p:spPr>
          <a:xfrm>
            <a:off x="384740" y="5255641"/>
            <a:ext cx="11187888" cy="397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TYPICAL PARK IMPROVEMENT</a:t>
            </a:r>
            <a:r>
              <a:rPr lang="en-US" sz="2400" b="1" dirty="0"/>
              <a:t> – Total Time to Complete = 1 ½ – 2 ½ YEARS*  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209930"/>
              </p:ext>
            </p:extLst>
          </p:nvPr>
        </p:nvGraphicFramePr>
        <p:xfrm>
          <a:off x="384739" y="5755664"/>
          <a:ext cx="214203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6-9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577951"/>
              </p:ext>
            </p:extLst>
          </p:nvPr>
        </p:nvGraphicFramePr>
        <p:xfrm>
          <a:off x="4668817" y="5750584"/>
          <a:ext cx="12443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733508"/>
              </p:ext>
            </p:extLst>
          </p:nvPr>
        </p:nvGraphicFramePr>
        <p:xfrm>
          <a:off x="2526778" y="5750584"/>
          <a:ext cx="214203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6-9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1339"/>
              </p:ext>
            </p:extLst>
          </p:nvPr>
        </p:nvGraphicFramePr>
        <p:xfrm>
          <a:off x="5913117" y="5750584"/>
          <a:ext cx="208724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3-6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6963B6FC-1944-46F1-9E09-59AD9BF34936}"/>
              </a:ext>
            </a:extLst>
          </p:cNvPr>
          <p:cNvSpPr txBox="1">
            <a:spLocks/>
          </p:cNvSpPr>
          <p:nvPr/>
        </p:nvSpPr>
        <p:spPr>
          <a:xfrm>
            <a:off x="0" y="6243936"/>
            <a:ext cx="7164728" cy="376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82E22D7-6DE9-4CA0-BD62-959BE1F84E04}"/>
              </a:ext>
            </a:extLst>
          </p:cNvPr>
          <p:cNvSpPr txBox="1">
            <a:spLocks/>
          </p:cNvSpPr>
          <p:nvPr/>
        </p:nvSpPr>
        <p:spPr>
          <a:xfrm>
            <a:off x="372936" y="166024"/>
            <a:ext cx="11351419" cy="612809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+mn-lt"/>
              </a:rPr>
              <a:t>EXAMPLE CAPITAL PROJECT TIMELINES</a:t>
            </a:r>
            <a:endParaRPr lang="en-US" sz="360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98EBF-C3EB-A9D5-FDBF-EE078CA7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4382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8EA89B1-2B6D-136C-17EF-B7D62054050E}"/>
              </a:ext>
            </a:extLst>
          </p:cNvPr>
          <p:cNvSpPr txBox="1">
            <a:spLocks/>
          </p:cNvSpPr>
          <p:nvPr/>
        </p:nvSpPr>
        <p:spPr>
          <a:xfrm>
            <a:off x="8460178" y="1274246"/>
            <a:ext cx="3512605" cy="518325"/>
          </a:xfrm>
          <a:prstGeom prst="rect">
            <a:avLst/>
          </a:prstGeom>
          <a:ln>
            <a:solidFill>
              <a:srgbClr val="0803D3"/>
            </a:solidFill>
          </a:ln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*Note: </a:t>
            </a:r>
            <a:r>
              <a:rPr lang="en-US" sz="1600" i="1" dirty="0"/>
              <a:t>When needed, </a:t>
            </a:r>
            <a:r>
              <a:rPr lang="en-US" sz="1600" b="1" i="1" dirty="0"/>
              <a:t>Value Engineering </a:t>
            </a:r>
            <a:r>
              <a:rPr lang="en-US" sz="1600" i="1" dirty="0"/>
              <a:t>typically adds 1-2 months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DAC1FF-B724-5BCD-47D6-B04FCD21B5B6}"/>
              </a:ext>
            </a:extLst>
          </p:cNvPr>
          <p:cNvSpPr txBox="1">
            <a:spLocks/>
          </p:cNvSpPr>
          <p:nvPr/>
        </p:nvSpPr>
        <p:spPr>
          <a:xfrm>
            <a:off x="384739" y="853909"/>
            <a:ext cx="3835159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PROJECT PHASES: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70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0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6963B6FC-1944-46F1-9E09-59AD9BF34936}"/>
              </a:ext>
            </a:extLst>
          </p:cNvPr>
          <p:cNvSpPr txBox="1">
            <a:spLocks/>
          </p:cNvSpPr>
          <p:nvPr/>
        </p:nvSpPr>
        <p:spPr>
          <a:xfrm>
            <a:off x="0" y="6243936"/>
            <a:ext cx="7164728" cy="376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82E22D7-6DE9-4CA0-BD62-959BE1F84E04}"/>
              </a:ext>
            </a:extLst>
          </p:cNvPr>
          <p:cNvSpPr txBox="1">
            <a:spLocks/>
          </p:cNvSpPr>
          <p:nvPr/>
        </p:nvSpPr>
        <p:spPr>
          <a:xfrm>
            <a:off x="175364" y="166025"/>
            <a:ext cx="11785614" cy="455030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CAPITAL PROJECT TIMELINES – ACTIVE LARGE CONSTRUCTION PROJECTS</a:t>
            </a:r>
            <a:endParaRPr lang="en-US" sz="28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98EBF-C3EB-A9D5-FDBF-EE078CA7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4382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69ACFD-45EB-BBEA-9762-D3ED86E96351}"/>
              </a:ext>
            </a:extLst>
          </p:cNvPr>
          <p:cNvCxnSpPr>
            <a:cxnSpLocks/>
          </p:cNvCxnSpPr>
          <p:nvPr/>
        </p:nvCxnSpPr>
        <p:spPr>
          <a:xfrm>
            <a:off x="413187" y="1060215"/>
            <a:ext cx="0" cy="50223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7016B22-6165-4CF0-67E9-ADFEA7AD574C}"/>
              </a:ext>
            </a:extLst>
          </p:cNvPr>
          <p:cNvSpPr txBox="1">
            <a:spLocks/>
          </p:cNvSpPr>
          <p:nvPr/>
        </p:nvSpPr>
        <p:spPr>
          <a:xfrm rot="16200000">
            <a:off x="-117969" y="1247569"/>
            <a:ext cx="892095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/>
              <a:t>TODAY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06E059-9D82-7177-AF7D-F8450558E91A}"/>
              </a:ext>
            </a:extLst>
          </p:cNvPr>
          <p:cNvSpPr txBox="1"/>
          <p:nvPr/>
        </p:nvSpPr>
        <p:spPr>
          <a:xfrm>
            <a:off x="2300459" y="1004060"/>
            <a:ext cx="1896535" cy="682206"/>
          </a:xfrm>
          <a:prstGeom prst="rect">
            <a:avLst/>
          </a:prstGeom>
          <a:solidFill>
            <a:srgbClr val="0C6D82"/>
          </a:solidFill>
          <a:ln w="72390">
            <a:solidFill>
              <a:srgbClr val="FFFFFF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R="0" lvl="0" indent="0"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40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Planning &amp; Community Engagement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BED13E-A7C9-F604-AFD7-2DCE2AA3DEC5}"/>
              </a:ext>
            </a:extLst>
          </p:cNvPr>
          <p:cNvSpPr txBox="1"/>
          <p:nvPr/>
        </p:nvSpPr>
        <p:spPr>
          <a:xfrm>
            <a:off x="4248340" y="1031435"/>
            <a:ext cx="1818894" cy="646331"/>
          </a:xfrm>
          <a:prstGeom prst="rect">
            <a:avLst/>
          </a:prstGeom>
          <a:solidFill>
            <a:srgbClr val="6F00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Design &amp; Permitting &amp; Continued Community Engagement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69E5EF-B77E-C41F-A49C-9505D25F3CF5}"/>
              </a:ext>
            </a:extLst>
          </p:cNvPr>
          <p:cNvSpPr txBox="1"/>
          <p:nvPr/>
        </p:nvSpPr>
        <p:spPr>
          <a:xfrm>
            <a:off x="6169926" y="1039935"/>
            <a:ext cx="1818894" cy="615553"/>
          </a:xfrm>
          <a:prstGeom prst="rect">
            <a:avLst/>
          </a:prstGeom>
          <a:solidFill>
            <a:srgbClr val="C90B2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Procurement</a:t>
            </a:r>
          </a:p>
          <a:p>
            <a:pPr algn="ctr"/>
            <a:endParaRPr lang="en-ZA" sz="1200" b="1" dirty="0">
              <a:solidFill>
                <a:prstClr val="black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4310FC-0049-4A4F-E802-01934F62EDCB}"/>
              </a:ext>
            </a:extLst>
          </p:cNvPr>
          <p:cNvSpPr txBox="1"/>
          <p:nvPr/>
        </p:nvSpPr>
        <p:spPr>
          <a:xfrm>
            <a:off x="8091512" y="1031435"/>
            <a:ext cx="1816328" cy="646331"/>
          </a:xfrm>
          <a:prstGeom prst="rect">
            <a:avLst/>
          </a:prstGeom>
          <a:solidFill>
            <a:srgbClr val="F39D2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</a:t>
            </a:r>
          </a:p>
          <a:p>
            <a:pPr algn="ctr"/>
            <a:endParaRPr lang="en-ZA" sz="1600" b="1" dirty="0">
              <a:solidFill>
                <a:prstClr val="black"/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CCE34F4-45A4-E99C-474F-AAB816E9C679}"/>
              </a:ext>
            </a:extLst>
          </p:cNvPr>
          <p:cNvSpPr txBox="1">
            <a:spLocks/>
          </p:cNvSpPr>
          <p:nvPr/>
        </p:nvSpPr>
        <p:spPr>
          <a:xfrm>
            <a:off x="2260841" y="673573"/>
            <a:ext cx="3835159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PROJECT PHASES:</a:t>
            </a:r>
            <a:endParaRPr lang="en-US" sz="2000" b="1" dirty="0"/>
          </a:p>
        </p:txBody>
      </p:sp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720EC9DB-AE13-9D2C-1BD8-E257E40BD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21159"/>
              </p:ext>
            </p:extLst>
          </p:nvPr>
        </p:nvGraphicFramePr>
        <p:xfrm>
          <a:off x="411765" y="2374659"/>
          <a:ext cx="138675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7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2CD1642B-DA59-E541-6BF7-0E064EBF9563}"/>
              </a:ext>
            </a:extLst>
          </p:cNvPr>
          <p:cNvSpPr txBox="1">
            <a:spLocks/>
          </p:cNvSpPr>
          <p:nvPr/>
        </p:nvSpPr>
        <p:spPr>
          <a:xfrm>
            <a:off x="1798523" y="2309671"/>
            <a:ext cx="2192954" cy="5572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Q1 2024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AF6E405A-C9D9-BCC6-8DB4-B401148C715C}"/>
              </a:ext>
            </a:extLst>
          </p:cNvPr>
          <p:cNvSpPr txBox="1">
            <a:spLocks/>
          </p:cNvSpPr>
          <p:nvPr/>
        </p:nvSpPr>
        <p:spPr>
          <a:xfrm>
            <a:off x="364136" y="2077398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Placentia Canal Drainage Improvements Phase 5 (</a:t>
            </a:r>
            <a:r>
              <a:rPr lang="en-US" sz="1800" b="1" dirty="0" err="1"/>
              <a:t>Semken</a:t>
            </a:r>
            <a:r>
              <a:rPr lang="en-US" sz="1800" b="1" dirty="0"/>
              <a:t> &amp; LaRoche Ave Bridge Replacements)</a:t>
            </a:r>
          </a:p>
        </p:txBody>
      </p:sp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8B856296-70D1-C135-6203-410D2F6F5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7636"/>
              </p:ext>
            </p:extLst>
          </p:nvPr>
        </p:nvGraphicFramePr>
        <p:xfrm>
          <a:off x="411765" y="5368490"/>
          <a:ext cx="505385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19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8FC3E5D4-4EB6-1DD1-F52B-86446D4A1ECF}"/>
              </a:ext>
            </a:extLst>
          </p:cNvPr>
          <p:cNvSpPr txBox="1">
            <a:spLocks/>
          </p:cNvSpPr>
          <p:nvPr/>
        </p:nvSpPr>
        <p:spPr>
          <a:xfrm>
            <a:off x="364137" y="5071229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Lift Station #23 Upgrades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6409BB99-6B9A-7363-F89D-46882242FE8F}"/>
              </a:ext>
            </a:extLst>
          </p:cNvPr>
          <p:cNvSpPr txBox="1">
            <a:spLocks/>
          </p:cNvSpPr>
          <p:nvPr/>
        </p:nvSpPr>
        <p:spPr>
          <a:xfrm>
            <a:off x="5465622" y="5303502"/>
            <a:ext cx="2192954" cy="5572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Q4 2024</a:t>
            </a:r>
          </a:p>
        </p:txBody>
      </p:sp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1C580C43-1BAF-C980-398D-5C0390D02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00510"/>
              </p:ext>
            </p:extLst>
          </p:nvPr>
        </p:nvGraphicFramePr>
        <p:xfrm>
          <a:off x="1200808" y="3332510"/>
          <a:ext cx="109354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6F072406-5B90-E897-C3A7-EB9CAED9E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82791"/>
              </p:ext>
            </p:extLst>
          </p:nvPr>
        </p:nvGraphicFramePr>
        <p:xfrm>
          <a:off x="413187" y="3332510"/>
          <a:ext cx="77743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3 Mos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CE7A51F0-A6F2-0F67-9F22-1036FE7F7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539976"/>
              </p:ext>
            </p:extLst>
          </p:nvPr>
        </p:nvGraphicFramePr>
        <p:xfrm>
          <a:off x="2304534" y="3332510"/>
          <a:ext cx="117793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6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DC495FAA-26AF-C70C-49ED-5DEA4CB1D32D}"/>
              </a:ext>
            </a:extLst>
          </p:cNvPr>
          <p:cNvSpPr txBox="1">
            <a:spLocks/>
          </p:cNvSpPr>
          <p:nvPr/>
        </p:nvSpPr>
        <p:spPr>
          <a:xfrm>
            <a:off x="364136" y="3032104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New Hampstead Temporary Joint Public Safety Facility (Highgate Blvd.)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85A5BB7D-0980-6827-4AB4-734B3BA56DE4}"/>
              </a:ext>
            </a:extLst>
          </p:cNvPr>
          <p:cNvSpPr txBox="1">
            <a:spLocks/>
          </p:cNvSpPr>
          <p:nvPr/>
        </p:nvSpPr>
        <p:spPr>
          <a:xfrm>
            <a:off x="3457575" y="3270533"/>
            <a:ext cx="2234619" cy="5015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Summer 2024</a:t>
            </a:r>
          </a:p>
        </p:txBody>
      </p:sp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B713FDDB-0E5E-E0E0-95DA-445428C08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246947"/>
              </p:ext>
            </p:extLst>
          </p:nvPr>
        </p:nvGraphicFramePr>
        <p:xfrm>
          <a:off x="411765" y="4352084"/>
          <a:ext cx="306928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9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15 Months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C39E885E-F551-01F1-C335-3BDEFB48EB8F}"/>
              </a:ext>
            </a:extLst>
          </p:cNvPr>
          <p:cNvSpPr txBox="1">
            <a:spLocks/>
          </p:cNvSpPr>
          <p:nvPr/>
        </p:nvSpPr>
        <p:spPr>
          <a:xfrm>
            <a:off x="362714" y="4026422"/>
            <a:ext cx="3884203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Police Headquarters Renovation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B029120-6B26-36A2-4D76-D745B722A465}"/>
              </a:ext>
            </a:extLst>
          </p:cNvPr>
          <p:cNvSpPr txBox="1">
            <a:spLocks/>
          </p:cNvSpPr>
          <p:nvPr/>
        </p:nvSpPr>
        <p:spPr>
          <a:xfrm>
            <a:off x="3445959" y="4250679"/>
            <a:ext cx="2491224" cy="4765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Summer 2024</a:t>
            </a:r>
          </a:p>
        </p:txBody>
      </p:sp>
    </p:spTree>
    <p:extLst>
      <p:ext uri="{BB962C8B-B14F-4D97-AF65-F5344CB8AC3E}">
        <p14:creationId xmlns:p14="http://schemas.microsoft.com/office/powerpoint/2010/main" val="7775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3" grpId="0"/>
      <p:bldP spid="93" grpId="0"/>
      <p:bldP spid="95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6963B6FC-1944-46F1-9E09-59AD9BF34936}"/>
              </a:ext>
            </a:extLst>
          </p:cNvPr>
          <p:cNvSpPr txBox="1">
            <a:spLocks/>
          </p:cNvSpPr>
          <p:nvPr/>
        </p:nvSpPr>
        <p:spPr>
          <a:xfrm>
            <a:off x="0" y="6243936"/>
            <a:ext cx="7164728" cy="376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>
                <a:latin typeface="Lato" panose="020F0502020204030203"/>
              </a:rPr>
              <a:t>City of Savannah / Office of Infrastructure &amp; Development/ Office of Capital Projects Management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82E22D7-6DE9-4CA0-BD62-959BE1F84E04}"/>
              </a:ext>
            </a:extLst>
          </p:cNvPr>
          <p:cNvSpPr txBox="1">
            <a:spLocks/>
          </p:cNvSpPr>
          <p:nvPr/>
        </p:nvSpPr>
        <p:spPr>
          <a:xfrm>
            <a:off x="175364" y="166025"/>
            <a:ext cx="11785614" cy="455030"/>
          </a:xfrm>
          <a:prstGeom prst="rect">
            <a:avLst/>
          </a:prstGeom>
          <a:solidFill>
            <a:srgbClr val="228848"/>
          </a:solidFill>
          <a:ln w="22225" cmpd="thickThin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CAPITAL PROJECT TIMELINES – ACTIVE LARGE CONSTRUCTION PROJECTS</a:t>
            </a:r>
            <a:endParaRPr lang="en-US" sz="28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98EBF-C3EB-A9D5-FDBF-EE078CA7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4382"/>
            <a:ext cx="2743200" cy="365125"/>
          </a:xfrm>
        </p:spPr>
        <p:txBody>
          <a:bodyPr/>
          <a:lstStyle/>
          <a:p>
            <a:fld id="{B0AE5123-1AB4-42B9-82D5-C770F488761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69ACFD-45EB-BBEA-9762-D3ED86E96351}"/>
              </a:ext>
            </a:extLst>
          </p:cNvPr>
          <p:cNvCxnSpPr>
            <a:cxnSpLocks/>
          </p:cNvCxnSpPr>
          <p:nvPr/>
        </p:nvCxnSpPr>
        <p:spPr>
          <a:xfrm>
            <a:off x="413187" y="1060215"/>
            <a:ext cx="0" cy="50223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7016B22-6165-4CF0-67E9-ADFEA7AD574C}"/>
              </a:ext>
            </a:extLst>
          </p:cNvPr>
          <p:cNvSpPr txBox="1">
            <a:spLocks/>
          </p:cNvSpPr>
          <p:nvPr/>
        </p:nvSpPr>
        <p:spPr>
          <a:xfrm rot="16200000">
            <a:off x="-117969" y="1247569"/>
            <a:ext cx="892095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/>
              <a:t>TODAY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06E059-9D82-7177-AF7D-F8450558E91A}"/>
              </a:ext>
            </a:extLst>
          </p:cNvPr>
          <p:cNvSpPr txBox="1"/>
          <p:nvPr/>
        </p:nvSpPr>
        <p:spPr>
          <a:xfrm>
            <a:off x="2300459" y="1004060"/>
            <a:ext cx="1896535" cy="682206"/>
          </a:xfrm>
          <a:prstGeom prst="rect">
            <a:avLst/>
          </a:prstGeom>
          <a:solidFill>
            <a:srgbClr val="0C6D82"/>
          </a:solidFill>
          <a:ln w="72390">
            <a:solidFill>
              <a:srgbClr val="FFFFFF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R="0" lvl="0" indent="0"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40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Planning &amp; Community Engagement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BED13E-A7C9-F604-AFD7-2DCE2AA3DEC5}"/>
              </a:ext>
            </a:extLst>
          </p:cNvPr>
          <p:cNvSpPr txBox="1"/>
          <p:nvPr/>
        </p:nvSpPr>
        <p:spPr>
          <a:xfrm>
            <a:off x="4248340" y="1031435"/>
            <a:ext cx="1818894" cy="646331"/>
          </a:xfrm>
          <a:prstGeom prst="rect">
            <a:avLst/>
          </a:prstGeom>
          <a:solidFill>
            <a:srgbClr val="6F00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Design &amp; Permitting &amp; Continued Community Engagement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69E5EF-B77E-C41F-A49C-9505D25F3CF5}"/>
              </a:ext>
            </a:extLst>
          </p:cNvPr>
          <p:cNvSpPr txBox="1"/>
          <p:nvPr/>
        </p:nvSpPr>
        <p:spPr>
          <a:xfrm>
            <a:off x="6169926" y="1039935"/>
            <a:ext cx="1818894" cy="615553"/>
          </a:xfrm>
          <a:prstGeom prst="rect">
            <a:avLst/>
          </a:prstGeom>
          <a:solidFill>
            <a:srgbClr val="C90B2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Procurement</a:t>
            </a:r>
          </a:p>
          <a:p>
            <a:pPr algn="ctr"/>
            <a:endParaRPr lang="en-ZA" sz="1200" b="1" dirty="0">
              <a:solidFill>
                <a:prstClr val="black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4310FC-0049-4A4F-E802-01934F62EDCB}"/>
              </a:ext>
            </a:extLst>
          </p:cNvPr>
          <p:cNvSpPr txBox="1"/>
          <p:nvPr/>
        </p:nvSpPr>
        <p:spPr>
          <a:xfrm>
            <a:off x="8091512" y="1031435"/>
            <a:ext cx="1816328" cy="646331"/>
          </a:xfrm>
          <a:prstGeom prst="rect">
            <a:avLst/>
          </a:prstGeom>
          <a:solidFill>
            <a:srgbClr val="F39D2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ZA" sz="1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ZA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</a:t>
            </a:r>
          </a:p>
          <a:p>
            <a:pPr algn="ctr"/>
            <a:endParaRPr lang="en-ZA" sz="1600" b="1" dirty="0">
              <a:solidFill>
                <a:prstClr val="black"/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CCE34F4-45A4-E99C-474F-AAB816E9C679}"/>
              </a:ext>
            </a:extLst>
          </p:cNvPr>
          <p:cNvSpPr txBox="1">
            <a:spLocks/>
          </p:cNvSpPr>
          <p:nvPr/>
        </p:nvSpPr>
        <p:spPr>
          <a:xfrm>
            <a:off x="2260841" y="673573"/>
            <a:ext cx="3835159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PROJECT PHASES:</a:t>
            </a:r>
            <a:endParaRPr lang="en-US" sz="20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1980C9-23CF-79CF-A7FF-657E6213E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967041"/>
              </p:ext>
            </p:extLst>
          </p:nvPr>
        </p:nvGraphicFramePr>
        <p:xfrm>
          <a:off x="1591124" y="3320906"/>
          <a:ext cx="10935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BEEF0B-9EA1-5819-BB1E-9B83ADAEB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14002"/>
              </p:ext>
            </p:extLst>
          </p:nvPr>
        </p:nvGraphicFramePr>
        <p:xfrm>
          <a:off x="2684673" y="3320906"/>
          <a:ext cx="412546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F4794C-A6FD-A37F-0EF6-E4857ED91CE6}"/>
              </a:ext>
            </a:extLst>
          </p:cNvPr>
          <p:cNvSpPr txBox="1">
            <a:spLocks/>
          </p:cNvSpPr>
          <p:nvPr/>
        </p:nvSpPr>
        <p:spPr>
          <a:xfrm>
            <a:off x="364137" y="2987971"/>
            <a:ext cx="3093438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Gamble Building Renovation: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0B0CF43-2C0D-E956-854D-AB6133837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059026"/>
              </p:ext>
            </p:extLst>
          </p:nvPr>
        </p:nvGraphicFramePr>
        <p:xfrm>
          <a:off x="413187" y="3324696"/>
          <a:ext cx="1177937" cy="370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3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6 Months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09C11A-CC9F-3AF7-E3DA-73CF67167C1D}"/>
              </a:ext>
            </a:extLst>
          </p:cNvPr>
          <p:cNvSpPr txBox="1">
            <a:spLocks/>
          </p:cNvSpPr>
          <p:nvPr/>
        </p:nvSpPr>
        <p:spPr>
          <a:xfrm>
            <a:off x="6810136" y="3267115"/>
            <a:ext cx="2343390" cy="5443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Summer 2025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2F1E574-F782-3C3C-3CA9-F70260B08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80035"/>
              </p:ext>
            </p:extLst>
          </p:nvPr>
        </p:nvGraphicFramePr>
        <p:xfrm>
          <a:off x="411764" y="2362515"/>
          <a:ext cx="12273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5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E77A74D-F744-B9DE-D999-2B7BC272D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04360"/>
              </p:ext>
            </p:extLst>
          </p:nvPr>
        </p:nvGraphicFramePr>
        <p:xfrm>
          <a:off x="1639112" y="2362515"/>
          <a:ext cx="47997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9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1544CE-D021-5F60-9A0A-7B23C6214B64}"/>
              </a:ext>
            </a:extLst>
          </p:cNvPr>
          <p:cNvSpPr txBox="1">
            <a:spLocks/>
          </p:cNvSpPr>
          <p:nvPr/>
        </p:nvSpPr>
        <p:spPr>
          <a:xfrm>
            <a:off x="388718" y="2029580"/>
            <a:ext cx="3093438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Truman Linear Trail Phase 2B: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7394A7-01E3-4BE7-729F-E63A310C16C4}"/>
              </a:ext>
            </a:extLst>
          </p:cNvPr>
          <p:cNvSpPr txBox="1">
            <a:spLocks/>
          </p:cNvSpPr>
          <p:nvPr/>
        </p:nvSpPr>
        <p:spPr>
          <a:xfrm>
            <a:off x="6391060" y="2308277"/>
            <a:ext cx="2098301" cy="4825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Summer 2025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8CA8E1A-322E-BB4C-E38F-B6248FCBF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89019"/>
              </p:ext>
            </p:extLst>
          </p:nvPr>
        </p:nvGraphicFramePr>
        <p:xfrm>
          <a:off x="411764" y="4311401"/>
          <a:ext cx="81702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0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 ½ 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3C8E11-DF9D-3F2D-D858-6A521C24B1E5}"/>
              </a:ext>
            </a:extLst>
          </p:cNvPr>
          <p:cNvSpPr txBox="1">
            <a:spLocks/>
          </p:cNvSpPr>
          <p:nvPr/>
        </p:nvSpPr>
        <p:spPr>
          <a:xfrm>
            <a:off x="364136" y="4014140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DeLesseps</a:t>
            </a:r>
            <a:r>
              <a:rPr lang="en-US" sz="1800" b="1" dirty="0"/>
              <a:t> Avenue Widening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7D0B7A-39AA-5310-9411-1A6AD70D0CB3}"/>
              </a:ext>
            </a:extLst>
          </p:cNvPr>
          <p:cNvSpPr txBox="1">
            <a:spLocks/>
          </p:cNvSpPr>
          <p:nvPr/>
        </p:nvSpPr>
        <p:spPr>
          <a:xfrm>
            <a:off x="8582024" y="4216635"/>
            <a:ext cx="2192954" cy="5572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Q4 2025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AE561F4-E8E1-76A4-A7E9-50B04C456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262042"/>
              </p:ext>
            </p:extLst>
          </p:nvPr>
        </p:nvGraphicFramePr>
        <p:xfrm>
          <a:off x="1789335" y="5365710"/>
          <a:ext cx="12443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Months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0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6598005-1EEE-DDC9-0751-CD1F48E51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8671"/>
              </p:ext>
            </p:extLst>
          </p:nvPr>
        </p:nvGraphicFramePr>
        <p:xfrm>
          <a:off x="411490" y="5365710"/>
          <a:ext cx="138703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7 Months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90B8562-7A49-594B-3E15-5157D3473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945328"/>
              </p:ext>
            </p:extLst>
          </p:nvPr>
        </p:nvGraphicFramePr>
        <p:xfrm>
          <a:off x="3045983" y="5365710"/>
          <a:ext cx="652708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7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5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 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D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C11ED3A-BBD0-1BC1-6AF8-6F4CC329A4A8}"/>
              </a:ext>
            </a:extLst>
          </p:cNvPr>
          <p:cNvSpPr txBox="1">
            <a:spLocks/>
          </p:cNvSpPr>
          <p:nvPr/>
        </p:nvSpPr>
        <p:spPr>
          <a:xfrm>
            <a:off x="362439" y="5065304"/>
            <a:ext cx="9543704" cy="386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Springfield Canal Phase 1 Drainage Improvements (Wetland Park)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95BDFDB-BB37-D643-DB68-55F525493C07}"/>
              </a:ext>
            </a:extLst>
          </p:cNvPr>
          <p:cNvSpPr txBox="1">
            <a:spLocks/>
          </p:cNvSpPr>
          <p:nvPr/>
        </p:nvSpPr>
        <p:spPr>
          <a:xfrm>
            <a:off x="9575100" y="5291269"/>
            <a:ext cx="2092914" cy="4846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Estimated Completion </a:t>
            </a:r>
            <a:r>
              <a:rPr lang="en-US" sz="1600" b="1" i="1" u="sng" dirty="0"/>
              <a:t>Q2 2026</a:t>
            </a:r>
          </a:p>
        </p:txBody>
      </p:sp>
    </p:spTree>
    <p:extLst>
      <p:ext uri="{BB962C8B-B14F-4D97-AF65-F5344CB8AC3E}">
        <p14:creationId xmlns:p14="http://schemas.microsoft.com/office/powerpoint/2010/main" val="13789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5" grpId="0"/>
      <p:bldP spid="16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3694E"/>
      </a:accent1>
      <a:accent2>
        <a:srgbClr val="62BD19"/>
      </a:accent2>
      <a:accent3>
        <a:srgbClr val="FFFFFF"/>
      </a:accent3>
      <a:accent4>
        <a:srgbClr val="000000"/>
      </a:accent4>
      <a:accent5>
        <a:srgbClr val="AAB9B2"/>
      </a:accent5>
      <a:accent6>
        <a:srgbClr val="58AB16"/>
      </a:accent6>
      <a:hlink>
        <a:srgbClr val="289728"/>
      </a:hlink>
      <a:folHlink>
        <a:srgbClr val="C2C2C2"/>
      </a:folHlink>
    </a:clrScheme>
    <a:fontScheme name="Office Them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2029</Words>
  <Application>Microsoft Office PowerPoint</Application>
  <PresentationFormat>Widescreen</PresentationFormat>
  <Paragraphs>419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Berlin Sans FB Demi</vt:lpstr>
      <vt:lpstr>Calibri</vt:lpstr>
      <vt:lpstr>Calibri </vt:lpstr>
      <vt:lpstr>Calibri Light</vt:lpstr>
      <vt:lpstr>Century Gothic</vt:lpstr>
      <vt:lpstr>Franklin Gothic Book</vt:lpstr>
      <vt:lpstr>Franklin Gothic Demi</vt:lpstr>
      <vt:lpstr>Garamond</vt:lpstr>
      <vt:lpstr>Impact</vt:lpstr>
      <vt:lpstr>Lato</vt:lpstr>
      <vt:lpstr>Times New Roman</vt:lpstr>
      <vt:lpstr>2_Office Theme</vt:lpstr>
      <vt:lpstr>1_Office Theme</vt:lpstr>
      <vt:lpstr>PowerPoint Presentation</vt:lpstr>
      <vt:lpstr>CAPITAL PROJECT</vt:lpstr>
      <vt:lpstr>CAPITAL IMPROVEMENT PROGRAM OVERVIEW – Q1 2023</vt:lpstr>
      <vt:lpstr>PROJECT MANAGERS ACROSS THE CITY</vt:lpstr>
      <vt:lpstr>OFFICE OF CAPITAL PROJECTS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PROJECT CHALLENGES</vt:lpstr>
      <vt:lpstr>Status of  Special Purpose Local Option Sales Tax (SPLOST) Projects*</vt:lpstr>
      <vt:lpstr>REMAINING SPLOST PROJECTS</vt:lpstr>
      <vt:lpstr>REMAINING SPLOST PROJECTS</vt:lpstr>
      <vt:lpstr>FUTURE CAPITAL NEEDS</vt:lpstr>
      <vt:lpstr>                 PROJECTS COMPLETED IN 2020</vt:lpstr>
      <vt:lpstr>                 PROJECTS COMPLETED IN 2021</vt:lpstr>
      <vt:lpstr>                 PROJECTS COMPLETED IN 2022</vt:lpstr>
      <vt:lpstr>PROJECTS COMPLETED IN 2023 (TO DATE)</vt:lpstr>
      <vt:lpstr>PROJECTS TO BE COMPLETED IN 2023 BY YEAR END</vt:lpstr>
      <vt:lpstr>Capital Project Highlights</vt:lpstr>
      <vt:lpstr>PowerPoint Presentation</vt:lpstr>
      <vt:lpstr>PowerPoint Presentation</vt:lpstr>
      <vt:lpstr>PowerPoint Presentation</vt:lpstr>
      <vt:lpstr>PowerPoint Presentation</vt:lpstr>
      <vt:lpstr>OFFICE OF CAPITAL PROJECTS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Savannah  Capital Projects Community Center Updates  Hudson Hill Community Center C. B. Grant Community Center John S. Delaware Community Center</dc:title>
  <dc:creator>Cristy Lawrence</dc:creator>
  <cp:lastModifiedBy>Cristin Lawrence</cp:lastModifiedBy>
  <cp:revision>62</cp:revision>
  <cp:lastPrinted>2023-06-07T21:28:48Z</cp:lastPrinted>
  <dcterms:created xsi:type="dcterms:W3CDTF">2020-08-18T20:19:28Z</dcterms:created>
  <dcterms:modified xsi:type="dcterms:W3CDTF">2023-06-07T22:22:16Z</dcterms:modified>
</cp:coreProperties>
</file>