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78" r:id="rId3"/>
    <p:sldId id="273" r:id="rId4"/>
    <p:sldId id="274" r:id="rId5"/>
    <p:sldId id="256" r:id="rId6"/>
    <p:sldId id="257" r:id="rId7"/>
    <p:sldId id="258" r:id="rId8"/>
    <p:sldId id="259" r:id="rId9"/>
    <p:sldId id="260" r:id="rId10"/>
    <p:sldId id="261" r:id="rId11"/>
    <p:sldId id="262" r:id="rId12"/>
    <p:sldId id="263" r:id="rId13"/>
    <p:sldId id="275" r:id="rId14"/>
    <p:sldId id="276" r:id="rId15"/>
    <p:sldId id="264" r:id="rId16"/>
    <p:sldId id="266" r:id="rId17"/>
    <p:sldId id="265" r:id="rId18"/>
    <p:sldId id="267" r:id="rId19"/>
    <p:sldId id="269" r:id="rId20"/>
    <p:sldId id="268" r:id="rId21"/>
    <p:sldId id="270" r:id="rId22"/>
    <p:sldId id="271" r:id="rId23"/>
    <p:sldId id="272" r:id="rId24"/>
    <p:sldId id="277"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4694"/>
  </p:normalViewPr>
  <p:slideViewPr>
    <p:cSldViewPr snapToGrid="0">
      <p:cViewPr varScale="1">
        <p:scale>
          <a:sx n="101" d="100"/>
          <a:sy n="101"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B68D42-3E18-484F-B2C3-92447B89C5FF}"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5DD7C582-D653-4846-81A2-CD47AA09AE7A}">
      <dgm:prSet phldrT="[Text]" custT="1"/>
      <dgm:spPr/>
      <dgm:t>
        <a:bodyPr/>
        <a:lstStyle/>
        <a:p>
          <a:r>
            <a:rPr lang="en-US" sz="3200" dirty="0"/>
            <a:t>By July</a:t>
          </a:r>
        </a:p>
      </dgm:t>
    </dgm:pt>
    <dgm:pt modelId="{C5722237-6374-2E4D-B6F3-E2206B888D4D}" type="parTrans" cxnId="{129C2C18-7543-9743-B6DC-CEFF758560EE}">
      <dgm:prSet/>
      <dgm:spPr/>
      <dgm:t>
        <a:bodyPr/>
        <a:lstStyle/>
        <a:p>
          <a:endParaRPr lang="en-US"/>
        </a:p>
      </dgm:t>
    </dgm:pt>
    <dgm:pt modelId="{D09C6F80-B531-854F-A4F4-280CBE83FC79}" type="sibTrans" cxnId="{129C2C18-7543-9743-B6DC-CEFF758560EE}">
      <dgm:prSet/>
      <dgm:spPr/>
      <dgm:t>
        <a:bodyPr/>
        <a:lstStyle/>
        <a:p>
          <a:endParaRPr lang="en-US"/>
        </a:p>
      </dgm:t>
    </dgm:pt>
    <dgm:pt modelId="{BD04E670-D475-A346-AAD8-04939F539F38}">
      <dgm:prSet phldrT="[Text]" custT="1"/>
      <dgm:spPr/>
      <dgm:t>
        <a:bodyPr/>
        <a:lstStyle/>
        <a:p>
          <a:r>
            <a:rPr lang="en-US" sz="1600" dirty="0"/>
            <a:t>Remediation \  Water Disposal</a:t>
          </a:r>
        </a:p>
        <a:p>
          <a:r>
            <a:rPr lang="en-US" sz="1600" dirty="0"/>
            <a:t>Fence Removal</a:t>
          </a:r>
        </a:p>
      </dgm:t>
    </dgm:pt>
    <dgm:pt modelId="{9A392226-E49F-F947-82C4-C2CD9130BFB9}" type="parTrans" cxnId="{8E6274D9-FBBB-FC4F-B8E5-09972416F449}">
      <dgm:prSet/>
      <dgm:spPr/>
      <dgm:t>
        <a:bodyPr/>
        <a:lstStyle/>
        <a:p>
          <a:endParaRPr lang="en-US"/>
        </a:p>
      </dgm:t>
    </dgm:pt>
    <dgm:pt modelId="{181DCFB2-2A87-BE44-9985-8D48D62343F1}" type="sibTrans" cxnId="{8E6274D9-FBBB-FC4F-B8E5-09972416F449}">
      <dgm:prSet/>
      <dgm:spPr/>
      <dgm:t>
        <a:bodyPr/>
        <a:lstStyle/>
        <a:p>
          <a:endParaRPr lang="en-US"/>
        </a:p>
      </dgm:t>
    </dgm:pt>
    <dgm:pt modelId="{94EBFF08-5BDA-6B4A-891F-4C0A066F750E}">
      <dgm:prSet phldrT="[Text]" custT="1"/>
      <dgm:spPr/>
      <dgm:t>
        <a:bodyPr/>
        <a:lstStyle/>
        <a:p>
          <a:r>
            <a:rPr lang="en-US" sz="3200" dirty="0"/>
            <a:t>By Sept</a:t>
          </a:r>
        </a:p>
      </dgm:t>
    </dgm:pt>
    <dgm:pt modelId="{B4E7A4B3-023B-6A41-884C-E688D1E8AF04}" type="parTrans" cxnId="{2362C06E-1715-3B40-91CB-51D98FF3AB88}">
      <dgm:prSet/>
      <dgm:spPr/>
      <dgm:t>
        <a:bodyPr/>
        <a:lstStyle/>
        <a:p>
          <a:endParaRPr lang="en-US"/>
        </a:p>
      </dgm:t>
    </dgm:pt>
    <dgm:pt modelId="{584DF27F-0CF2-E548-8050-2CCB8B2BAC45}" type="sibTrans" cxnId="{2362C06E-1715-3B40-91CB-51D98FF3AB88}">
      <dgm:prSet/>
      <dgm:spPr/>
      <dgm:t>
        <a:bodyPr/>
        <a:lstStyle/>
        <a:p>
          <a:endParaRPr lang="en-US"/>
        </a:p>
      </dgm:t>
    </dgm:pt>
    <dgm:pt modelId="{70AD9BE1-D05A-B946-AFD0-08F7650949E8}">
      <dgm:prSet phldrT="[Text]" custT="1"/>
      <dgm:spPr/>
      <dgm:t>
        <a:bodyPr/>
        <a:lstStyle/>
        <a:p>
          <a:r>
            <a:rPr lang="en-US" sz="1600" dirty="0"/>
            <a:t>Place Borrow Excavation \ Elliptical Pipe </a:t>
          </a:r>
        </a:p>
        <a:p>
          <a:r>
            <a:rPr lang="en-US" sz="1600" dirty="0"/>
            <a:t>Back Basin \ Site Lighting</a:t>
          </a:r>
        </a:p>
        <a:p>
          <a:r>
            <a:rPr lang="en-US" sz="1600" dirty="0"/>
            <a:t>Grading \ Clay Cap</a:t>
          </a:r>
        </a:p>
      </dgm:t>
    </dgm:pt>
    <dgm:pt modelId="{710225FC-110D-194A-B2F4-32D39C05398F}" type="parTrans" cxnId="{B0C63054-377F-2341-A2B3-012D983258F6}">
      <dgm:prSet/>
      <dgm:spPr/>
      <dgm:t>
        <a:bodyPr/>
        <a:lstStyle/>
        <a:p>
          <a:endParaRPr lang="en-US"/>
        </a:p>
      </dgm:t>
    </dgm:pt>
    <dgm:pt modelId="{632BAC8C-3B57-F046-87A9-A5C698AD7D7C}" type="sibTrans" cxnId="{B0C63054-377F-2341-A2B3-012D983258F6}">
      <dgm:prSet/>
      <dgm:spPr/>
      <dgm:t>
        <a:bodyPr/>
        <a:lstStyle/>
        <a:p>
          <a:endParaRPr lang="en-US"/>
        </a:p>
      </dgm:t>
    </dgm:pt>
    <dgm:pt modelId="{9D8AF88C-2C4F-324C-8478-1027A51388EE}">
      <dgm:prSet phldrT="[Text]" custT="1"/>
      <dgm:spPr/>
      <dgm:t>
        <a:bodyPr/>
        <a:lstStyle/>
        <a:p>
          <a:r>
            <a:rPr lang="en-US" sz="3200" dirty="0"/>
            <a:t>By Dec </a:t>
          </a:r>
        </a:p>
      </dgm:t>
    </dgm:pt>
    <dgm:pt modelId="{16CEB96D-4BBA-B246-9979-F84CC16C4FDA}" type="parTrans" cxnId="{6C695CEE-60A7-8842-AF3D-167993D2312C}">
      <dgm:prSet/>
      <dgm:spPr/>
      <dgm:t>
        <a:bodyPr/>
        <a:lstStyle/>
        <a:p>
          <a:endParaRPr lang="en-US"/>
        </a:p>
      </dgm:t>
    </dgm:pt>
    <dgm:pt modelId="{D897D7CD-6063-FE47-8DC3-CC2626B66A3D}" type="sibTrans" cxnId="{6C695CEE-60A7-8842-AF3D-167993D2312C}">
      <dgm:prSet/>
      <dgm:spPr/>
      <dgm:t>
        <a:bodyPr/>
        <a:lstStyle/>
        <a:p>
          <a:endParaRPr lang="en-US"/>
        </a:p>
      </dgm:t>
    </dgm:pt>
    <dgm:pt modelId="{A492CA09-7170-D04C-A4E4-84E213108185}">
      <dgm:prSet custT="1"/>
      <dgm:spPr/>
      <dgm:t>
        <a:bodyPr/>
        <a:lstStyle/>
        <a:p>
          <a:r>
            <a:rPr lang="en-US" sz="3200" dirty="0"/>
            <a:t>By Oct</a:t>
          </a:r>
        </a:p>
      </dgm:t>
    </dgm:pt>
    <dgm:pt modelId="{5B031C48-876B-2C46-A2B2-FB2061716FFA}" type="parTrans" cxnId="{78B8C1A0-F954-AF44-B1FC-E851DF1BD7A4}">
      <dgm:prSet/>
      <dgm:spPr/>
      <dgm:t>
        <a:bodyPr/>
        <a:lstStyle/>
        <a:p>
          <a:endParaRPr lang="en-US"/>
        </a:p>
      </dgm:t>
    </dgm:pt>
    <dgm:pt modelId="{3F8E8686-8ECC-3243-B257-DB59E0E43053}" type="sibTrans" cxnId="{78B8C1A0-F954-AF44-B1FC-E851DF1BD7A4}">
      <dgm:prSet/>
      <dgm:spPr/>
      <dgm:t>
        <a:bodyPr/>
        <a:lstStyle/>
        <a:p>
          <a:endParaRPr lang="en-US"/>
        </a:p>
      </dgm:t>
    </dgm:pt>
    <dgm:pt modelId="{0C4D5E10-BE99-AA42-AAC9-437D2F380C94}">
      <dgm:prSet custT="1"/>
      <dgm:spPr/>
      <dgm:t>
        <a:bodyPr/>
        <a:lstStyle/>
        <a:p>
          <a:r>
            <a:rPr lang="en-US" sz="1600" dirty="0"/>
            <a:t>Sidewalks \ Curb &amp; Gutter</a:t>
          </a:r>
        </a:p>
        <a:p>
          <a:r>
            <a:rPr lang="en-US" sz="1600" dirty="0"/>
            <a:t>Drainage Swales \ Asphalt Paving </a:t>
          </a:r>
        </a:p>
        <a:p>
          <a:r>
            <a:rPr lang="en-US" sz="1600" dirty="0"/>
            <a:t>Dress Site</a:t>
          </a:r>
        </a:p>
      </dgm:t>
    </dgm:pt>
    <dgm:pt modelId="{2D05B6F9-67FA-1E43-95AE-869599DB6207}" type="parTrans" cxnId="{9C796B76-7B66-7D44-B737-61B9FE0C5AD3}">
      <dgm:prSet/>
      <dgm:spPr/>
      <dgm:t>
        <a:bodyPr/>
        <a:lstStyle/>
        <a:p>
          <a:endParaRPr lang="en-US"/>
        </a:p>
      </dgm:t>
    </dgm:pt>
    <dgm:pt modelId="{1665E001-A6F8-244E-84F1-CA6817903667}" type="sibTrans" cxnId="{9C796B76-7B66-7D44-B737-61B9FE0C5AD3}">
      <dgm:prSet/>
      <dgm:spPr/>
      <dgm:t>
        <a:bodyPr/>
        <a:lstStyle/>
        <a:p>
          <a:endParaRPr lang="en-US"/>
        </a:p>
      </dgm:t>
    </dgm:pt>
    <dgm:pt modelId="{963445CF-7096-0142-A9A1-728AAC317D17}">
      <dgm:prSet custT="1"/>
      <dgm:spPr/>
      <dgm:t>
        <a:bodyPr/>
        <a:lstStyle/>
        <a:p>
          <a:r>
            <a:rPr lang="en-US" sz="1600" dirty="0"/>
            <a:t>Install ballast stones in basin </a:t>
          </a:r>
        </a:p>
        <a:p>
          <a:r>
            <a:rPr lang="en-US" sz="1600" dirty="0"/>
            <a:t> Install Trees &amp; Shrubs</a:t>
          </a:r>
        </a:p>
        <a:p>
          <a:r>
            <a:rPr lang="en-US" sz="1600" dirty="0"/>
            <a:t>Install Benches \ Final Seeding</a:t>
          </a:r>
        </a:p>
      </dgm:t>
    </dgm:pt>
    <dgm:pt modelId="{54DB60C8-0E5B-B142-809C-4648E9220194}" type="parTrans" cxnId="{2F8D467A-7FD3-7A48-B241-237FB154D487}">
      <dgm:prSet/>
      <dgm:spPr/>
      <dgm:t>
        <a:bodyPr/>
        <a:lstStyle/>
        <a:p>
          <a:endParaRPr lang="en-US"/>
        </a:p>
      </dgm:t>
    </dgm:pt>
    <dgm:pt modelId="{3882EC42-316A-B745-BE86-627D3251FB63}" type="sibTrans" cxnId="{2F8D467A-7FD3-7A48-B241-237FB154D487}">
      <dgm:prSet/>
      <dgm:spPr/>
      <dgm:t>
        <a:bodyPr/>
        <a:lstStyle/>
        <a:p>
          <a:endParaRPr lang="en-US"/>
        </a:p>
      </dgm:t>
    </dgm:pt>
    <dgm:pt modelId="{73E19DA3-A006-5944-8F9F-FD64A58C641C}" type="pres">
      <dgm:prSet presAssocID="{04B68D42-3E18-484F-B2C3-92447B89C5FF}" presName="Name0" presStyleCnt="0">
        <dgm:presLayoutVars>
          <dgm:chPref val="3"/>
          <dgm:dir/>
          <dgm:animLvl val="lvl"/>
          <dgm:resizeHandles/>
        </dgm:presLayoutVars>
      </dgm:prSet>
      <dgm:spPr/>
    </dgm:pt>
    <dgm:pt modelId="{F2ACE4B4-E7C0-034E-AA74-7EAB4D6BCD16}" type="pres">
      <dgm:prSet presAssocID="{5DD7C582-D653-4846-81A2-CD47AA09AE7A}" presName="horFlow" presStyleCnt="0"/>
      <dgm:spPr/>
    </dgm:pt>
    <dgm:pt modelId="{61FCF78B-6935-324A-8697-FC503E34A8B0}" type="pres">
      <dgm:prSet presAssocID="{5DD7C582-D653-4846-81A2-CD47AA09AE7A}" presName="bigChev" presStyleLbl="node1" presStyleIdx="0" presStyleCnt="4"/>
      <dgm:spPr/>
    </dgm:pt>
    <dgm:pt modelId="{2C07B5B8-704F-A54B-A68F-6A05FFA4F7DF}" type="pres">
      <dgm:prSet presAssocID="{9A392226-E49F-F947-82C4-C2CD9130BFB9}" presName="parTrans" presStyleCnt="0"/>
      <dgm:spPr/>
    </dgm:pt>
    <dgm:pt modelId="{F22B5CBC-E239-EC43-A912-BBC7B7F925A8}" type="pres">
      <dgm:prSet presAssocID="{BD04E670-D475-A346-AAD8-04939F539F38}" presName="node" presStyleLbl="alignAccFollowNode1" presStyleIdx="0" presStyleCnt="4" custScaleX="189839">
        <dgm:presLayoutVars>
          <dgm:bulletEnabled val="1"/>
        </dgm:presLayoutVars>
      </dgm:prSet>
      <dgm:spPr/>
    </dgm:pt>
    <dgm:pt modelId="{14CDDA3C-79CE-1E44-B65F-218D86258E9B}" type="pres">
      <dgm:prSet presAssocID="{5DD7C582-D653-4846-81A2-CD47AA09AE7A}" presName="vSp" presStyleCnt="0"/>
      <dgm:spPr/>
    </dgm:pt>
    <dgm:pt modelId="{ACFA004C-48C6-6243-8418-2F86076C0AA8}" type="pres">
      <dgm:prSet presAssocID="{94EBFF08-5BDA-6B4A-891F-4C0A066F750E}" presName="horFlow" presStyleCnt="0"/>
      <dgm:spPr/>
    </dgm:pt>
    <dgm:pt modelId="{974469CA-0F6D-3A4A-AE51-9BA8109E9284}" type="pres">
      <dgm:prSet presAssocID="{94EBFF08-5BDA-6B4A-891F-4C0A066F750E}" presName="bigChev" presStyleLbl="node1" presStyleIdx="1" presStyleCnt="4"/>
      <dgm:spPr/>
    </dgm:pt>
    <dgm:pt modelId="{33FFA402-8F15-E94D-8207-37BAE621FEB4}" type="pres">
      <dgm:prSet presAssocID="{710225FC-110D-194A-B2F4-32D39C05398F}" presName="parTrans" presStyleCnt="0"/>
      <dgm:spPr/>
    </dgm:pt>
    <dgm:pt modelId="{1EA028B9-A8FE-F144-B42C-D6695D3B3ABA}" type="pres">
      <dgm:prSet presAssocID="{70AD9BE1-D05A-B946-AFD0-08F7650949E8}" presName="node" presStyleLbl="alignAccFollowNode1" presStyleIdx="1" presStyleCnt="4" custScaleX="189839">
        <dgm:presLayoutVars>
          <dgm:bulletEnabled val="1"/>
        </dgm:presLayoutVars>
      </dgm:prSet>
      <dgm:spPr/>
    </dgm:pt>
    <dgm:pt modelId="{4B8B6546-7555-4B47-A1B2-5ED122C614C3}" type="pres">
      <dgm:prSet presAssocID="{94EBFF08-5BDA-6B4A-891F-4C0A066F750E}" presName="vSp" presStyleCnt="0"/>
      <dgm:spPr/>
    </dgm:pt>
    <dgm:pt modelId="{921D0587-48DE-C547-9C99-75381BE17C46}" type="pres">
      <dgm:prSet presAssocID="{A492CA09-7170-D04C-A4E4-84E213108185}" presName="horFlow" presStyleCnt="0"/>
      <dgm:spPr/>
    </dgm:pt>
    <dgm:pt modelId="{3A700E47-2EE9-F146-8AE5-8A2118FA5225}" type="pres">
      <dgm:prSet presAssocID="{A492CA09-7170-D04C-A4E4-84E213108185}" presName="bigChev" presStyleLbl="node1" presStyleIdx="2" presStyleCnt="4"/>
      <dgm:spPr/>
    </dgm:pt>
    <dgm:pt modelId="{66377940-D16A-A745-8077-625B54C9DC5D}" type="pres">
      <dgm:prSet presAssocID="{2D05B6F9-67FA-1E43-95AE-869599DB6207}" presName="parTrans" presStyleCnt="0"/>
      <dgm:spPr/>
    </dgm:pt>
    <dgm:pt modelId="{6F0150C2-7E7F-9D4F-9A77-34597A5C964A}" type="pres">
      <dgm:prSet presAssocID="{0C4D5E10-BE99-AA42-AAC9-437D2F380C94}" presName="node" presStyleLbl="alignAccFollowNode1" presStyleIdx="2" presStyleCnt="4" custScaleX="189839">
        <dgm:presLayoutVars>
          <dgm:bulletEnabled val="1"/>
        </dgm:presLayoutVars>
      </dgm:prSet>
      <dgm:spPr/>
    </dgm:pt>
    <dgm:pt modelId="{11B59F36-7708-C24C-9D22-BB12EC1AB9D6}" type="pres">
      <dgm:prSet presAssocID="{A492CA09-7170-D04C-A4E4-84E213108185}" presName="vSp" presStyleCnt="0"/>
      <dgm:spPr/>
    </dgm:pt>
    <dgm:pt modelId="{4CE43ADF-73C4-3D44-B725-59E489146356}" type="pres">
      <dgm:prSet presAssocID="{9D8AF88C-2C4F-324C-8478-1027A51388EE}" presName="horFlow" presStyleCnt="0"/>
      <dgm:spPr/>
    </dgm:pt>
    <dgm:pt modelId="{B4E5B468-8BC8-594A-AB1D-2EBABCD092DE}" type="pres">
      <dgm:prSet presAssocID="{9D8AF88C-2C4F-324C-8478-1027A51388EE}" presName="bigChev" presStyleLbl="node1" presStyleIdx="3" presStyleCnt="4"/>
      <dgm:spPr/>
    </dgm:pt>
    <dgm:pt modelId="{7E998429-99FE-B54E-AAD6-AD8B4FAFF01E}" type="pres">
      <dgm:prSet presAssocID="{54DB60C8-0E5B-B142-809C-4648E9220194}" presName="parTrans" presStyleCnt="0"/>
      <dgm:spPr/>
    </dgm:pt>
    <dgm:pt modelId="{1F9A47E9-A087-EF49-B74F-CF805770FD10}" type="pres">
      <dgm:prSet presAssocID="{963445CF-7096-0142-A9A1-728AAC317D17}" presName="node" presStyleLbl="alignAccFollowNode1" presStyleIdx="3" presStyleCnt="4" custScaleX="189839">
        <dgm:presLayoutVars>
          <dgm:bulletEnabled val="1"/>
        </dgm:presLayoutVars>
      </dgm:prSet>
      <dgm:spPr/>
    </dgm:pt>
  </dgm:ptLst>
  <dgm:cxnLst>
    <dgm:cxn modelId="{AD4A1F0B-D62B-2C4A-BA9D-43EB049DBFCD}" type="presOf" srcId="{9D8AF88C-2C4F-324C-8478-1027A51388EE}" destId="{B4E5B468-8BC8-594A-AB1D-2EBABCD092DE}" srcOrd="0" destOrd="0" presId="urn:microsoft.com/office/officeart/2005/8/layout/lProcess3"/>
    <dgm:cxn modelId="{129C2C18-7543-9743-B6DC-CEFF758560EE}" srcId="{04B68D42-3E18-484F-B2C3-92447B89C5FF}" destId="{5DD7C582-D653-4846-81A2-CD47AA09AE7A}" srcOrd="0" destOrd="0" parTransId="{C5722237-6374-2E4D-B6F3-E2206B888D4D}" sibTransId="{D09C6F80-B531-854F-A4F4-280CBE83FC79}"/>
    <dgm:cxn modelId="{B2585C3D-5DB2-C149-8693-FDEAB8286246}" type="presOf" srcId="{70AD9BE1-D05A-B946-AFD0-08F7650949E8}" destId="{1EA028B9-A8FE-F144-B42C-D6695D3B3ABA}" srcOrd="0" destOrd="0" presId="urn:microsoft.com/office/officeart/2005/8/layout/lProcess3"/>
    <dgm:cxn modelId="{2785A547-2D74-3C4F-B9EC-AD2B50EF557A}" type="presOf" srcId="{A492CA09-7170-D04C-A4E4-84E213108185}" destId="{3A700E47-2EE9-F146-8AE5-8A2118FA5225}" srcOrd="0" destOrd="0" presId="urn:microsoft.com/office/officeart/2005/8/layout/lProcess3"/>
    <dgm:cxn modelId="{2362C06E-1715-3B40-91CB-51D98FF3AB88}" srcId="{04B68D42-3E18-484F-B2C3-92447B89C5FF}" destId="{94EBFF08-5BDA-6B4A-891F-4C0A066F750E}" srcOrd="1" destOrd="0" parTransId="{B4E7A4B3-023B-6A41-884C-E688D1E8AF04}" sibTransId="{584DF27F-0CF2-E548-8050-2CCB8B2BAC45}"/>
    <dgm:cxn modelId="{B0C63054-377F-2341-A2B3-012D983258F6}" srcId="{94EBFF08-5BDA-6B4A-891F-4C0A066F750E}" destId="{70AD9BE1-D05A-B946-AFD0-08F7650949E8}" srcOrd="0" destOrd="0" parTransId="{710225FC-110D-194A-B2F4-32D39C05398F}" sibTransId="{632BAC8C-3B57-F046-87A9-A5C698AD7D7C}"/>
    <dgm:cxn modelId="{9C796B76-7B66-7D44-B737-61B9FE0C5AD3}" srcId="{A492CA09-7170-D04C-A4E4-84E213108185}" destId="{0C4D5E10-BE99-AA42-AAC9-437D2F380C94}" srcOrd="0" destOrd="0" parTransId="{2D05B6F9-67FA-1E43-95AE-869599DB6207}" sibTransId="{1665E001-A6F8-244E-84F1-CA6817903667}"/>
    <dgm:cxn modelId="{2F8D467A-7FD3-7A48-B241-237FB154D487}" srcId="{9D8AF88C-2C4F-324C-8478-1027A51388EE}" destId="{963445CF-7096-0142-A9A1-728AAC317D17}" srcOrd="0" destOrd="0" parTransId="{54DB60C8-0E5B-B142-809C-4648E9220194}" sibTransId="{3882EC42-316A-B745-BE86-627D3251FB63}"/>
    <dgm:cxn modelId="{78B8C1A0-F954-AF44-B1FC-E851DF1BD7A4}" srcId="{04B68D42-3E18-484F-B2C3-92447B89C5FF}" destId="{A492CA09-7170-D04C-A4E4-84E213108185}" srcOrd="2" destOrd="0" parTransId="{5B031C48-876B-2C46-A2B2-FB2061716FFA}" sibTransId="{3F8E8686-8ECC-3243-B257-DB59E0E43053}"/>
    <dgm:cxn modelId="{CB7F69B2-44E4-3943-B4C3-172105B7BC2E}" type="presOf" srcId="{963445CF-7096-0142-A9A1-728AAC317D17}" destId="{1F9A47E9-A087-EF49-B74F-CF805770FD10}" srcOrd="0" destOrd="0" presId="urn:microsoft.com/office/officeart/2005/8/layout/lProcess3"/>
    <dgm:cxn modelId="{0664DEC7-79AC-4842-9858-44D60915110B}" type="presOf" srcId="{04B68D42-3E18-484F-B2C3-92447B89C5FF}" destId="{73E19DA3-A006-5944-8F9F-FD64A58C641C}" srcOrd="0" destOrd="0" presId="urn:microsoft.com/office/officeart/2005/8/layout/lProcess3"/>
    <dgm:cxn modelId="{BD2862CB-B6C3-1C4F-AA33-0BE8D89BD679}" type="presOf" srcId="{5DD7C582-D653-4846-81A2-CD47AA09AE7A}" destId="{61FCF78B-6935-324A-8697-FC503E34A8B0}" srcOrd="0" destOrd="0" presId="urn:microsoft.com/office/officeart/2005/8/layout/lProcess3"/>
    <dgm:cxn modelId="{B97F64D1-1E7F-8D41-9189-3C7D95A5CE40}" type="presOf" srcId="{BD04E670-D475-A346-AAD8-04939F539F38}" destId="{F22B5CBC-E239-EC43-A912-BBC7B7F925A8}" srcOrd="0" destOrd="0" presId="urn:microsoft.com/office/officeart/2005/8/layout/lProcess3"/>
    <dgm:cxn modelId="{8E6274D9-FBBB-FC4F-B8E5-09972416F449}" srcId="{5DD7C582-D653-4846-81A2-CD47AA09AE7A}" destId="{BD04E670-D475-A346-AAD8-04939F539F38}" srcOrd="0" destOrd="0" parTransId="{9A392226-E49F-F947-82C4-C2CD9130BFB9}" sibTransId="{181DCFB2-2A87-BE44-9985-8D48D62343F1}"/>
    <dgm:cxn modelId="{8E15F2E0-89CF-DF48-A52C-4F84761000B6}" type="presOf" srcId="{0C4D5E10-BE99-AA42-AAC9-437D2F380C94}" destId="{6F0150C2-7E7F-9D4F-9A77-34597A5C964A}" srcOrd="0" destOrd="0" presId="urn:microsoft.com/office/officeart/2005/8/layout/lProcess3"/>
    <dgm:cxn modelId="{6C695CEE-60A7-8842-AF3D-167993D2312C}" srcId="{04B68D42-3E18-484F-B2C3-92447B89C5FF}" destId="{9D8AF88C-2C4F-324C-8478-1027A51388EE}" srcOrd="3" destOrd="0" parTransId="{16CEB96D-4BBA-B246-9979-F84CC16C4FDA}" sibTransId="{D897D7CD-6063-FE47-8DC3-CC2626B66A3D}"/>
    <dgm:cxn modelId="{77FEB3FA-4267-8B44-8DB6-5DBE71D3C01B}" type="presOf" srcId="{94EBFF08-5BDA-6B4A-891F-4C0A066F750E}" destId="{974469CA-0F6D-3A4A-AE51-9BA8109E9284}" srcOrd="0" destOrd="0" presId="urn:microsoft.com/office/officeart/2005/8/layout/lProcess3"/>
    <dgm:cxn modelId="{C0E37C47-CF26-F84B-AC06-47CD1BE25BEB}" type="presParOf" srcId="{73E19DA3-A006-5944-8F9F-FD64A58C641C}" destId="{F2ACE4B4-E7C0-034E-AA74-7EAB4D6BCD16}" srcOrd="0" destOrd="0" presId="urn:microsoft.com/office/officeart/2005/8/layout/lProcess3"/>
    <dgm:cxn modelId="{CC6F21D8-DB28-EB4A-A020-7F2EAE16ABDD}" type="presParOf" srcId="{F2ACE4B4-E7C0-034E-AA74-7EAB4D6BCD16}" destId="{61FCF78B-6935-324A-8697-FC503E34A8B0}" srcOrd="0" destOrd="0" presId="urn:microsoft.com/office/officeart/2005/8/layout/lProcess3"/>
    <dgm:cxn modelId="{CDDD6F5B-3030-B54E-A89D-077A07E55AEE}" type="presParOf" srcId="{F2ACE4B4-E7C0-034E-AA74-7EAB4D6BCD16}" destId="{2C07B5B8-704F-A54B-A68F-6A05FFA4F7DF}" srcOrd="1" destOrd="0" presId="urn:microsoft.com/office/officeart/2005/8/layout/lProcess3"/>
    <dgm:cxn modelId="{18B59C31-4E68-0747-AB04-62AEE6521C84}" type="presParOf" srcId="{F2ACE4B4-E7C0-034E-AA74-7EAB4D6BCD16}" destId="{F22B5CBC-E239-EC43-A912-BBC7B7F925A8}" srcOrd="2" destOrd="0" presId="urn:microsoft.com/office/officeart/2005/8/layout/lProcess3"/>
    <dgm:cxn modelId="{04BCB037-B437-F849-9EAB-513B362F9C45}" type="presParOf" srcId="{73E19DA3-A006-5944-8F9F-FD64A58C641C}" destId="{14CDDA3C-79CE-1E44-B65F-218D86258E9B}" srcOrd="1" destOrd="0" presId="urn:microsoft.com/office/officeart/2005/8/layout/lProcess3"/>
    <dgm:cxn modelId="{85E848DE-548C-2645-928E-2E280367306C}" type="presParOf" srcId="{73E19DA3-A006-5944-8F9F-FD64A58C641C}" destId="{ACFA004C-48C6-6243-8418-2F86076C0AA8}" srcOrd="2" destOrd="0" presId="urn:microsoft.com/office/officeart/2005/8/layout/lProcess3"/>
    <dgm:cxn modelId="{9AFE2C2C-7DEE-CA41-A339-341BD9318C7E}" type="presParOf" srcId="{ACFA004C-48C6-6243-8418-2F86076C0AA8}" destId="{974469CA-0F6D-3A4A-AE51-9BA8109E9284}" srcOrd="0" destOrd="0" presId="urn:microsoft.com/office/officeart/2005/8/layout/lProcess3"/>
    <dgm:cxn modelId="{A384D535-5ABB-5B4A-98F3-9BA76F5BBDE9}" type="presParOf" srcId="{ACFA004C-48C6-6243-8418-2F86076C0AA8}" destId="{33FFA402-8F15-E94D-8207-37BAE621FEB4}" srcOrd="1" destOrd="0" presId="urn:microsoft.com/office/officeart/2005/8/layout/lProcess3"/>
    <dgm:cxn modelId="{C42C0EAA-8A62-AB4A-BFFB-7979BBE00923}" type="presParOf" srcId="{ACFA004C-48C6-6243-8418-2F86076C0AA8}" destId="{1EA028B9-A8FE-F144-B42C-D6695D3B3ABA}" srcOrd="2" destOrd="0" presId="urn:microsoft.com/office/officeart/2005/8/layout/lProcess3"/>
    <dgm:cxn modelId="{2750B5B2-F040-BA49-B42B-393DAA86150C}" type="presParOf" srcId="{73E19DA3-A006-5944-8F9F-FD64A58C641C}" destId="{4B8B6546-7555-4B47-A1B2-5ED122C614C3}" srcOrd="3" destOrd="0" presId="urn:microsoft.com/office/officeart/2005/8/layout/lProcess3"/>
    <dgm:cxn modelId="{E4B8FE5C-C751-2149-B66F-98840CD9EACF}" type="presParOf" srcId="{73E19DA3-A006-5944-8F9F-FD64A58C641C}" destId="{921D0587-48DE-C547-9C99-75381BE17C46}" srcOrd="4" destOrd="0" presId="urn:microsoft.com/office/officeart/2005/8/layout/lProcess3"/>
    <dgm:cxn modelId="{E70E6EF5-ED5E-8F41-A0BD-F9D2B7C6F846}" type="presParOf" srcId="{921D0587-48DE-C547-9C99-75381BE17C46}" destId="{3A700E47-2EE9-F146-8AE5-8A2118FA5225}" srcOrd="0" destOrd="0" presId="urn:microsoft.com/office/officeart/2005/8/layout/lProcess3"/>
    <dgm:cxn modelId="{0A076CBA-A161-4540-9B26-BE7EB3B7009C}" type="presParOf" srcId="{921D0587-48DE-C547-9C99-75381BE17C46}" destId="{66377940-D16A-A745-8077-625B54C9DC5D}" srcOrd="1" destOrd="0" presId="urn:microsoft.com/office/officeart/2005/8/layout/lProcess3"/>
    <dgm:cxn modelId="{2C85FB0A-8946-A34B-90F0-C8C4A67E20AF}" type="presParOf" srcId="{921D0587-48DE-C547-9C99-75381BE17C46}" destId="{6F0150C2-7E7F-9D4F-9A77-34597A5C964A}" srcOrd="2" destOrd="0" presId="urn:microsoft.com/office/officeart/2005/8/layout/lProcess3"/>
    <dgm:cxn modelId="{70DB9A42-7341-144D-A27E-E17FCB4B8999}" type="presParOf" srcId="{73E19DA3-A006-5944-8F9F-FD64A58C641C}" destId="{11B59F36-7708-C24C-9D22-BB12EC1AB9D6}" srcOrd="5" destOrd="0" presId="urn:microsoft.com/office/officeart/2005/8/layout/lProcess3"/>
    <dgm:cxn modelId="{47EB5852-F18A-A14B-8175-00573133453C}" type="presParOf" srcId="{73E19DA3-A006-5944-8F9F-FD64A58C641C}" destId="{4CE43ADF-73C4-3D44-B725-59E489146356}" srcOrd="6" destOrd="0" presId="urn:microsoft.com/office/officeart/2005/8/layout/lProcess3"/>
    <dgm:cxn modelId="{820B4257-ACF4-2943-B6E7-285420EEC6CC}" type="presParOf" srcId="{4CE43ADF-73C4-3D44-B725-59E489146356}" destId="{B4E5B468-8BC8-594A-AB1D-2EBABCD092DE}" srcOrd="0" destOrd="0" presId="urn:microsoft.com/office/officeart/2005/8/layout/lProcess3"/>
    <dgm:cxn modelId="{FFE150F5-F573-C94B-91E2-6215B33195DD}" type="presParOf" srcId="{4CE43ADF-73C4-3D44-B725-59E489146356}" destId="{7E998429-99FE-B54E-AAD6-AD8B4FAFF01E}" srcOrd="1" destOrd="0" presId="urn:microsoft.com/office/officeart/2005/8/layout/lProcess3"/>
    <dgm:cxn modelId="{9D64B384-BDD7-0040-B5A9-FBE9C3148F98}" type="presParOf" srcId="{4CE43ADF-73C4-3D44-B725-59E489146356}" destId="{1F9A47E9-A087-EF49-B74F-CF805770FD10}"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CF78B-6935-324A-8697-FC503E34A8B0}">
      <dsp:nvSpPr>
        <dsp:cNvPr id="0" name=""/>
        <dsp:cNvSpPr/>
      </dsp:nvSpPr>
      <dsp:spPr>
        <a:xfrm>
          <a:off x="1395655" y="2870"/>
          <a:ext cx="3061609" cy="12246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By July</a:t>
          </a:r>
        </a:p>
      </dsp:txBody>
      <dsp:txXfrm>
        <a:off x="2007977" y="2870"/>
        <a:ext cx="1836966" cy="1224643"/>
      </dsp:txXfrm>
    </dsp:sp>
    <dsp:sp modelId="{F22B5CBC-E239-EC43-A912-BBC7B7F925A8}">
      <dsp:nvSpPr>
        <dsp:cNvPr id="0" name=""/>
        <dsp:cNvSpPr/>
      </dsp:nvSpPr>
      <dsp:spPr>
        <a:xfrm>
          <a:off x="4059255" y="106965"/>
          <a:ext cx="4824067" cy="1016454"/>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Remediation \  Water Disposal</a:t>
          </a:r>
        </a:p>
        <a:p>
          <a:pPr marL="0" lvl="0" indent="0" algn="ctr" defTabSz="711200">
            <a:lnSpc>
              <a:spcPct val="90000"/>
            </a:lnSpc>
            <a:spcBef>
              <a:spcPct val="0"/>
            </a:spcBef>
            <a:spcAft>
              <a:spcPct val="35000"/>
            </a:spcAft>
            <a:buNone/>
          </a:pPr>
          <a:r>
            <a:rPr lang="en-US" sz="1600" kern="1200" dirty="0"/>
            <a:t>Fence Removal</a:t>
          </a:r>
        </a:p>
      </dsp:txBody>
      <dsp:txXfrm>
        <a:off x="4567482" y="106965"/>
        <a:ext cx="3807613" cy="1016454"/>
      </dsp:txXfrm>
    </dsp:sp>
    <dsp:sp modelId="{974469CA-0F6D-3A4A-AE51-9BA8109E9284}">
      <dsp:nvSpPr>
        <dsp:cNvPr id="0" name=""/>
        <dsp:cNvSpPr/>
      </dsp:nvSpPr>
      <dsp:spPr>
        <a:xfrm>
          <a:off x="1395655" y="1398964"/>
          <a:ext cx="3061609" cy="12246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By Sept</a:t>
          </a:r>
        </a:p>
      </dsp:txBody>
      <dsp:txXfrm>
        <a:off x="2007977" y="1398964"/>
        <a:ext cx="1836966" cy="1224643"/>
      </dsp:txXfrm>
    </dsp:sp>
    <dsp:sp modelId="{1EA028B9-A8FE-F144-B42C-D6695D3B3ABA}">
      <dsp:nvSpPr>
        <dsp:cNvPr id="0" name=""/>
        <dsp:cNvSpPr/>
      </dsp:nvSpPr>
      <dsp:spPr>
        <a:xfrm>
          <a:off x="4059255" y="1503059"/>
          <a:ext cx="4824067" cy="1016454"/>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Place Borrow Excavation \ Elliptical Pipe </a:t>
          </a:r>
        </a:p>
        <a:p>
          <a:pPr marL="0" lvl="0" indent="0" algn="ctr" defTabSz="711200">
            <a:lnSpc>
              <a:spcPct val="90000"/>
            </a:lnSpc>
            <a:spcBef>
              <a:spcPct val="0"/>
            </a:spcBef>
            <a:spcAft>
              <a:spcPct val="35000"/>
            </a:spcAft>
            <a:buNone/>
          </a:pPr>
          <a:r>
            <a:rPr lang="en-US" sz="1600" kern="1200" dirty="0"/>
            <a:t>Back Basin \ Site Lighting</a:t>
          </a:r>
        </a:p>
        <a:p>
          <a:pPr marL="0" lvl="0" indent="0" algn="ctr" defTabSz="711200">
            <a:lnSpc>
              <a:spcPct val="90000"/>
            </a:lnSpc>
            <a:spcBef>
              <a:spcPct val="0"/>
            </a:spcBef>
            <a:spcAft>
              <a:spcPct val="35000"/>
            </a:spcAft>
            <a:buNone/>
          </a:pPr>
          <a:r>
            <a:rPr lang="en-US" sz="1600" kern="1200" dirty="0"/>
            <a:t>Grading \ Clay Cap</a:t>
          </a:r>
        </a:p>
      </dsp:txBody>
      <dsp:txXfrm>
        <a:off x="4567482" y="1503059"/>
        <a:ext cx="3807613" cy="1016454"/>
      </dsp:txXfrm>
    </dsp:sp>
    <dsp:sp modelId="{3A700E47-2EE9-F146-8AE5-8A2118FA5225}">
      <dsp:nvSpPr>
        <dsp:cNvPr id="0" name=""/>
        <dsp:cNvSpPr/>
      </dsp:nvSpPr>
      <dsp:spPr>
        <a:xfrm>
          <a:off x="1395655" y="2795058"/>
          <a:ext cx="3061609" cy="12246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By Oct</a:t>
          </a:r>
        </a:p>
      </dsp:txBody>
      <dsp:txXfrm>
        <a:off x="2007977" y="2795058"/>
        <a:ext cx="1836966" cy="1224643"/>
      </dsp:txXfrm>
    </dsp:sp>
    <dsp:sp modelId="{6F0150C2-7E7F-9D4F-9A77-34597A5C964A}">
      <dsp:nvSpPr>
        <dsp:cNvPr id="0" name=""/>
        <dsp:cNvSpPr/>
      </dsp:nvSpPr>
      <dsp:spPr>
        <a:xfrm>
          <a:off x="4059255" y="2899153"/>
          <a:ext cx="4824067" cy="1016454"/>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Sidewalks \ Curb &amp; Gutter</a:t>
          </a:r>
        </a:p>
        <a:p>
          <a:pPr marL="0" lvl="0" indent="0" algn="ctr" defTabSz="711200">
            <a:lnSpc>
              <a:spcPct val="90000"/>
            </a:lnSpc>
            <a:spcBef>
              <a:spcPct val="0"/>
            </a:spcBef>
            <a:spcAft>
              <a:spcPct val="35000"/>
            </a:spcAft>
            <a:buNone/>
          </a:pPr>
          <a:r>
            <a:rPr lang="en-US" sz="1600" kern="1200" dirty="0"/>
            <a:t>Drainage Swales \ Asphalt Paving </a:t>
          </a:r>
        </a:p>
        <a:p>
          <a:pPr marL="0" lvl="0" indent="0" algn="ctr" defTabSz="711200">
            <a:lnSpc>
              <a:spcPct val="90000"/>
            </a:lnSpc>
            <a:spcBef>
              <a:spcPct val="0"/>
            </a:spcBef>
            <a:spcAft>
              <a:spcPct val="35000"/>
            </a:spcAft>
            <a:buNone/>
          </a:pPr>
          <a:r>
            <a:rPr lang="en-US" sz="1600" kern="1200" dirty="0"/>
            <a:t>Dress Site</a:t>
          </a:r>
        </a:p>
      </dsp:txBody>
      <dsp:txXfrm>
        <a:off x="4567482" y="2899153"/>
        <a:ext cx="3807613" cy="1016454"/>
      </dsp:txXfrm>
    </dsp:sp>
    <dsp:sp modelId="{B4E5B468-8BC8-594A-AB1D-2EBABCD092DE}">
      <dsp:nvSpPr>
        <dsp:cNvPr id="0" name=""/>
        <dsp:cNvSpPr/>
      </dsp:nvSpPr>
      <dsp:spPr>
        <a:xfrm>
          <a:off x="1395655" y="4191152"/>
          <a:ext cx="3061609" cy="12246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By Dec </a:t>
          </a:r>
        </a:p>
      </dsp:txBody>
      <dsp:txXfrm>
        <a:off x="2007977" y="4191152"/>
        <a:ext cx="1836966" cy="1224643"/>
      </dsp:txXfrm>
    </dsp:sp>
    <dsp:sp modelId="{1F9A47E9-A087-EF49-B74F-CF805770FD10}">
      <dsp:nvSpPr>
        <dsp:cNvPr id="0" name=""/>
        <dsp:cNvSpPr/>
      </dsp:nvSpPr>
      <dsp:spPr>
        <a:xfrm>
          <a:off x="4059255" y="4295247"/>
          <a:ext cx="4824067" cy="1016454"/>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Install ballast stones in basin </a:t>
          </a:r>
        </a:p>
        <a:p>
          <a:pPr marL="0" lvl="0" indent="0" algn="ctr" defTabSz="711200">
            <a:lnSpc>
              <a:spcPct val="90000"/>
            </a:lnSpc>
            <a:spcBef>
              <a:spcPct val="0"/>
            </a:spcBef>
            <a:spcAft>
              <a:spcPct val="35000"/>
            </a:spcAft>
            <a:buNone/>
          </a:pPr>
          <a:r>
            <a:rPr lang="en-US" sz="1600" kern="1200" dirty="0"/>
            <a:t> Install Trees &amp; Shrubs</a:t>
          </a:r>
        </a:p>
        <a:p>
          <a:pPr marL="0" lvl="0" indent="0" algn="ctr" defTabSz="711200">
            <a:lnSpc>
              <a:spcPct val="90000"/>
            </a:lnSpc>
            <a:spcBef>
              <a:spcPct val="0"/>
            </a:spcBef>
            <a:spcAft>
              <a:spcPct val="35000"/>
            </a:spcAft>
            <a:buNone/>
          </a:pPr>
          <a:r>
            <a:rPr lang="en-US" sz="1600" kern="1200" dirty="0"/>
            <a:t>Install Benches \ Final Seeding</a:t>
          </a:r>
        </a:p>
      </dsp:txBody>
      <dsp:txXfrm>
        <a:off x="4567482" y="4295247"/>
        <a:ext cx="3807613" cy="10164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73EFB-F1A4-FD47-9107-1E81E925A819}"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BF0D0-F59C-7847-91CC-0854D8104949}" type="slidenum">
              <a:rPr lang="en-US" smtClean="0"/>
              <a:t>‹#›</a:t>
            </a:fld>
            <a:endParaRPr lang="en-US"/>
          </a:p>
        </p:txBody>
      </p:sp>
    </p:spTree>
    <p:extLst>
      <p:ext uri="{BB962C8B-B14F-4D97-AF65-F5344CB8AC3E}">
        <p14:creationId xmlns:p14="http://schemas.microsoft.com/office/powerpoint/2010/main" val="370608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ABF0D0-F59C-7847-91CC-0854D8104949}" type="slidenum">
              <a:rPr lang="en-US" smtClean="0"/>
              <a:t>19</a:t>
            </a:fld>
            <a:endParaRPr lang="en-US"/>
          </a:p>
        </p:txBody>
      </p:sp>
    </p:spTree>
    <p:extLst>
      <p:ext uri="{BB962C8B-B14F-4D97-AF65-F5344CB8AC3E}">
        <p14:creationId xmlns:p14="http://schemas.microsoft.com/office/powerpoint/2010/main" val="308127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FA2A-3FD7-C038-72D0-8135D2AD5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A37434-E804-DEBE-7272-4D7FF3076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810B6-FDBD-8061-2625-193D425DF2CD}"/>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5" name="Footer Placeholder 4">
            <a:extLst>
              <a:ext uri="{FF2B5EF4-FFF2-40B4-BE49-F238E27FC236}">
                <a16:creationId xmlns:a16="http://schemas.microsoft.com/office/drawing/2014/main" id="{F3B8324C-3AB0-0D26-AF0D-E77E44E41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1C725-4A8C-B60D-2E1D-D388DA606DA7}"/>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2732443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D5ED-0F95-7DCD-41D6-C16EA259DA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7DEB11-AF4E-EDAE-0923-72EC9ABED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4DF6C-EF00-1A76-2DF8-774026916CD4}"/>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5" name="Footer Placeholder 4">
            <a:extLst>
              <a:ext uri="{FF2B5EF4-FFF2-40B4-BE49-F238E27FC236}">
                <a16:creationId xmlns:a16="http://schemas.microsoft.com/office/drawing/2014/main" id="{27D73C2C-A083-E8C6-19D9-F42BE1B7F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9444A-7A9F-26E7-BAE1-0A3129CCCF60}"/>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3600347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B472A3-2240-047D-4439-4EAA481839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FA1BC9-7D4E-39B8-FFFB-3D02724ABF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F706C-8A0C-AE4A-AC84-CC71B4168011}"/>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5" name="Footer Placeholder 4">
            <a:extLst>
              <a:ext uri="{FF2B5EF4-FFF2-40B4-BE49-F238E27FC236}">
                <a16:creationId xmlns:a16="http://schemas.microsoft.com/office/drawing/2014/main" id="{105D9625-3844-7A4A-7C2F-01D297536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21F95-5C57-F3E0-D8FF-1C5D7BEDF5CE}"/>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2795691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870D-D1BE-EBB6-1A02-92A10940D3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7529B4-8E91-01E6-FA16-52130E7BD62A}"/>
              </a:ext>
            </a:extLst>
          </p:cNvPr>
          <p:cNvSpPr>
            <a:spLocks noGrp="1"/>
          </p:cNvSpPr>
          <p:nvPr>
            <p:ph type="subTitle" idx="1"/>
          </p:nvPr>
        </p:nvSpPr>
        <p:spPr>
          <a:xfrm>
            <a:off x="1524000" y="3602039"/>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7"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A7C456-841C-462D-453D-6C69521E9014}"/>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49815E7A-5328-7C2B-EE4F-D905645C7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36B6B-9DBD-3F81-AF84-9E667D51280A}"/>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07870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1AEB-75EB-A6CA-512A-2F3467FB9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C67A33-27EE-9E0E-02F0-4D0097EE29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646C6-3C69-74D8-60A9-CD26A1764BA2}"/>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045CB156-2461-C33F-87C3-AECD69E1C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EA922-52E6-F8F7-17EF-6FD063B9B417}"/>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90840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41D3C-92D2-7329-226D-DB6686594796}"/>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F812A9-10D1-16C9-E35C-BA9FD65354FF}"/>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FF2A6-BF5B-8E8E-FC18-2A9218AB7A82}"/>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B70CE6C2-7C8F-1A06-0A69-9C8F5C837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328EC3-6D2F-AB2A-E3FD-D3B7C28E1180}"/>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456816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A79B-E3C8-346E-6919-ED9AF1EC5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2F12C-BECF-7590-9F36-B42E75A28C3F}"/>
              </a:ext>
            </a:extLst>
          </p:cNvPr>
          <p:cNvSpPr>
            <a:spLocks noGrp="1"/>
          </p:cNvSpPr>
          <p:nvPr>
            <p:ph sz="half" idx="1"/>
          </p:nvPr>
        </p:nvSpPr>
        <p:spPr>
          <a:xfrm>
            <a:off x="838200"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50B8BA-BDC5-CD6E-6D93-CEF75B57658C}"/>
              </a:ext>
            </a:extLst>
          </p:cNvPr>
          <p:cNvSpPr>
            <a:spLocks noGrp="1"/>
          </p:cNvSpPr>
          <p:nvPr>
            <p:ph sz="half" idx="2"/>
          </p:nvPr>
        </p:nvSpPr>
        <p:spPr>
          <a:xfrm>
            <a:off x="6172200"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449DEE-80EC-96C9-5425-04316AF4BCFA}"/>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6" name="Footer Placeholder 5">
            <a:extLst>
              <a:ext uri="{FF2B5EF4-FFF2-40B4-BE49-F238E27FC236}">
                <a16:creationId xmlns:a16="http://schemas.microsoft.com/office/drawing/2014/main" id="{F57F8A09-C891-BF6D-4149-B7323FEE4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2692D5-A91B-F0BE-DE3E-E4910AB9CA52}"/>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350376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59A7-CB2F-8203-8157-F2072380619B}"/>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CDEE3-9BF8-8F21-6979-A57E1DFD2114}"/>
              </a:ext>
            </a:extLst>
          </p:cNvPr>
          <p:cNvSpPr>
            <a:spLocks noGrp="1"/>
          </p:cNvSpPr>
          <p:nvPr>
            <p:ph type="body" idx="1"/>
          </p:nvPr>
        </p:nvSpPr>
        <p:spPr>
          <a:xfrm>
            <a:off x="839791"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AA2B0-AC73-4EC5-88A6-7992D62E8D84}"/>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FF40C2-2AA3-2869-9221-4D28AF5EDD03}"/>
              </a:ext>
            </a:extLst>
          </p:cNvPr>
          <p:cNvSpPr>
            <a:spLocks noGrp="1"/>
          </p:cNvSpPr>
          <p:nvPr>
            <p:ph type="body" sz="quarter" idx="3"/>
          </p:nvPr>
        </p:nvSpPr>
        <p:spPr>
          <a:xfrm>
            <a:off x="6172202" y="1681163"/>
            <a:ext cx="5183189"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D05C99-D0C3-F474-3843-54576775092C}"/>
              </a:ext>
            </a:extLst>
          </p:cNvPr>
          <p:cNvSpPr>
            <a:spLocks noGrp="1"/>
          </p:cNvSpPr>
          <p:nvPr>
            <p:ph sz="quarter" idx="4"/>
          </p:nvPr>
        </p:nvSpPr>
        <p:spPr>
          <a:xfrm>
            <a:off x="6172202" y="2505075"/>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94D17A-CD31-1550-D0BF-06C080074465}"/>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8" name="Footer Placeholder 7">
            <a:extLst>
              <a:ext uri="{FF2B5EF4-FFF2-40B4-BE49-F238E27FC236}">
                <a16:creationId xmlns:a16="http://schemas.microsoft.com/office/drawing/2014/main" id="{2B058085-2373-E793-F5D9-BDD2AFA91F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FF3D4E-FED5-4E2D-736D-D1B8F4C60338}"/>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363437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6AE3-A823-7797-3455-F8CC11EED9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B96381-5A26-8F0C-D71C-5EA6408E7DCE}"/>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4" name="Footer Placeholder 3">
            <a:extLst>
              <a:ext uri="{FF2B5EF4-FFF2-40B4-BE49-F238E27FC236}">
                <a16:creationId xmlns:a16="http://schemas.microsoft.com/office/drawing/2014/main" id="{B67AD44E-2D50-6865-7EFA-BFEA81BF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2E1ED-4D0B-B02D-1452-D97D6DF46BBC}"/>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1522195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562443-8FA4-B0D4-6BCD-2B456AF815CD}"/>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3" name="Footer Placeholder 2">
            <a:extLst>
              <a:ext uri="{FF2B5EF4-FFF2-40B4-BE49-F238E27FC236}">
                <a16:creationId xmlns:a16="http://schemas.microsoft.com/office/drawing/2014/main" id="{E0A44467-A7F9-7CEE-C043-6EF2571C0B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BEB002-BA58-EEC3-E211-65352BE5BB82}"/>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916409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5669-B2FE-B7EB-C124-4BA037EC6BB4}"/>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A612A8-774A-0ADF-CF65-AC0D817848F3}"/>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097A4-71CD-EE5B-0CC8-3A5B6415A2DA}"/>
              </a:ext>
            </a:extLst>
          </p:cNvPr>
          <p:cNvSpPr>
            <a:spLocks noGrp="1"/>
          </p:cNvSpPr>
          <p:nvPr>
            <p:ph type="body" sz="half" idx="2"/>
          </p:nvPr>
        </p:nvSpPr>
        <p:spPr>
          <a:xfrm>
            <a:off x="839789" y="2057400"/>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7101B-4ECA-0810-DBF8-B6600A4458D1}"/>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6" name="Footer Placeholder 5">
            <a:extLst>
              <a:ext uri="{FF2B5EF4-FFF2-40B4-BE49-F238E27FC236}">
                <a16:creationId xmlns:a16="http://schemas.microsoft.com/office/drawing/2014/main" id="{A8AB03BA-DA1B-97EE-6E43-B8C8703A4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BD61AB-1211-1428-1BFB-BD2C5B8F05B7}"/>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321977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5D94-E5B4-1E35-396F-370F553437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0B18A-3064-1BC7-6B53-E0ABFDC45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94F99-E943-769B-5DC0-A28FEE8CFFD5}"/>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5" name="Footer Placeholder 4">
            <a:extLst>
              <a:ext uri="{FF2B5EF4-FFF2-40B4-BE49-F238E27FC236}">
                <a16:creationId xmlns:a16="http://schemas.microsoft.com/office/drawing/2014/main" id="{165DB365-8F64-E799-826C-16B8A6514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875D5-4D37-C421-64CE-96695F66D198}"/>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2638591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313F-CF8A-1BE7-6797-F07437EA592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05FBAB-245A-4A85-E0E7-4AE187C83AC1}"/>
              </a:ext>
            </a:extLst>
          </p:cNvPr>
          <p:cNvSpPr>
            <a:spLocks noGrp="1"/>
          </p:cNvSpPr>
          <p:nvPr>
            <p:ph type="pic" idx="1"/>
          </p:nvPr>
        </p:nvSpPr>
        <p:spPr>
          <a:xfrm>
            <a:off x="5183189" y="987426"/>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7"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a:extLst>
              <a:ext uri="{FF2B5EF4-FFF2-40B4-BE49-F238E27FC236}">
                <a16:creationId xmlns:a16="http://schemas.microsoft.com/office/drawing/2014/main" id="{F046D617-D72E-1E3F-7553-5CC363A99850}"/>
              </a:ext>
            </a:extLst>
          </p:cNvPr>
          <p:cNvSpPr>
            <a:spLocks noGrp="1"/>
          </p:cNvSpPr>
          <p:nvPr>
            <p:ph type="body" sz="half" idx="2"/>
          </p:nvPr>
        </p:nvSpPr>
        <p:spPr>
          <a:xfrm>
            <a:off x="839789" y="2057400"/>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285C5-6EFA-5EC3-141C-6DD2ADBFDCFF}"/>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6" name="Footer Placeholder 5">
            <a:extLst>
              <a:ext uri="{FF2B5EF4-FFF2-40B4-BE49-F238E27FC236}">
                <a16:creationId xmlns:a16="http://schemas.microsoft.com/office/drawing/2014/main" id="{025E95BF-04F7-E05A-0B92-CB633EAF8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36674-0FD2-D4F7-9F57-B9742B8FE864}"/>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227414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E552-42A4-38BC-4ED0-E89EE558F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A633F0-1399-2EEE-DE3B-875A1B37CE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00500-E16C-DB44-9D82-D8417EF8F515}"/>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EB48C6D5-C18C-3CD9-8131-CB97B935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B0345-53E6-E9B9-ECB1-1E1B65CFF946}"/>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479235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B610F-3F18-3C84-A0C7-9739A8A761A3}"/>
              </a:ext>
            </a:extLst>
          </p:cNvPr>
          <p:cNvSpPr>
            <a:spLocks noGrp="1"/>
          </p:cNvSpPr>
          <p:nvPr>
            <p:ph type="title" orient="vert"/>
          </p:nvPr>
        </p:nvSpPr>
        <p:spPr>
          <a:xfrm>
            <a:off x="8724901" y="365128"/>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490CF3-FC3D-EFCC-53CF-F699E6BB6414}"/>
              </a:ext>
            </a:extLst>
          </p:cNvPr>
          <p:cNvSpPr>
            <a:spLocks noGrp="1"/>
          </p:cNvSpPr>
          <p:nvPr>
            <p:ph type="body" orient="vert" idx="1"/>
          </p:nvPr>
        </p:nvSpPr>
        <p:spPr>
          <a:xfrm>
            <a:off x="838201" y="365128"/>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73858-3CB8-0F2B-D816-ACDA74BE09F0}"/>
              </a:ext>
            </a:extLst>
          </p:cNvPr>
          <p:cNvSpPr>
            <a:spLocks noGrp="1"/>
          </p:cNvSpPr>
          <p:nvPr>
            <p:ph type="dt" sz="half" idx="10"/>
          </p:nvPr>
        </p:nvSpPr>
        <p:spPr/>
        <p:txBody>
          <a:body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D10592DF-0E98-4698-D35D-89C86420A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E90BD-8437-E324-3BB5-88990F3E0EE1}"/>
              </a:ext>
            </a:extLst>
          </p:cNvPr>
          <p:cNvSpPr>
            <a:spLocks noGrp="1"/>
          </p:cNvSpPr>
          <p:nvPr>
            <p:ph type="sldNum" sz="quarter" idx="12"/>
          </p:nvPr>
        </p:nvSpPr>
        <p:spPr/>
        <p:txBody>
          <a:bodyPr/>
          <a:lstStyle/>
          <a:p>
            <a:fld id="{CF9C6CA0-28D0-4E2E-BE64-97126083446E}" type="slidenum">
              <a:rPr lang="en-US" smtClean="0"/>
              <a:t>‹#›</a:t>
            </a:fld>
            <a:endParaRPr lang="en-US"/>
          </a:p>
        </p:txBody>
      </p:sp>
    </p:spTree>
    <p:extLst>
      <p:ext uri="{BB962C8B-B14F-4D97-AF65-F5344CB8AC3E}">
        <p14:creationId xmlns:p14="http://schemas.microsoft.com/office/powerpoint/2010/main" val="2565101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57600" y="1219200"/>
            <a:ext cx="7926400" cy="18288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4500"/>
              <a:buFont typeface="Poppins"/>
              <a:buNone/>
              <a:defRPr sz="6000" b="1">
                <a:solidFill>
                  <a:schemeClr val="dk1"/>
                </a:solidFill>
                <a:latin typeface="Poppins"/>
                <a:ea typeface="Poppins"/>
                <a:cs typeface="Poppins"/>
                <a:sym typeface="Poppins"/>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0" name="Google Shape;10;p2"/>
          <p:cNvSpPr txBox="1">
            <a:spLocks noGrp="1"/>
          </p:cNvSpPr>
          <p:nvPr>
            <p:ph type="sldNum" idx="12"/>
          </p:nvPr>
        </p:nvSpPr>
        <p:spPr>
          <a:xfrm>
            <a:off x="11582400" y="6251667"/>
            <a:ext cx="646400" cy="609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 smtClean="0"/>
              <a:pPr algn="ctr"/>
              <a:t>‹#›</a:t>
            </a:fld>
            <a:endParaRPr lang="en"/>
          </a:p>
        </p:txBody>
      </p:sp>
      <p:sp>
        <p:nvSpPr>
          <p:cNvPr id="11" name="Google Shape;11;p2"/>
          <p:cNvSpPr>
            <a:spLocks noGrp="1"/>
          </p:cNvSpPr>
          <p:nvPr>
            <p:ph type="pic" idx="2"/>
          </p:nvPr>
        </p:nvSpPr>
        <p:spPr>
          <a:xfrm>
            <a:off x="8500" y="-4333"/>
            <a:ext cx="3046000" cy="6858000"/>
          </a:xfrm>
          <a:prstGeom prst="rect">
            <a:avLst/>
          </a:prstGeom>
          <a:noFill/>
          <a:ln>
            <a:noFill/>
          </a:ln>
        </p:spPr>
      </p:sp>
      <p:sp>
        <p:nvSpPr>
          <p:cNvPr id="12" name="Google Shape;12;p2" descr="Date"/>
          <p:cNvSpPr txBox="1">
            <a:spLocks noGrp="1"/>
          </p:cNvSpPr>
          <p:nvPr>
            <p:ph type="subTitle" idx="1"/>
          </p:nvPr>
        </p:nvSpPr>
        <p:spPr>
          <a:xfrm>
            <a:off x="3656712" y="3657600"/>
            <a:ext cx="4372400" cy="3560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1400"/>
              <a:buFont typeface="Hepta Slab"/>
              <a:buNone/>
              <a:defRPr>
                <a:latin typeface="Hepta Slab"/>
                <a:ea typeface="Hepta Slab"/>
                <a:cs typeface="Hepta Slab"/>
                <a:sym typeface="Hepta Slab"/>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778087995"/>
      </p:ext>
    </p:extLst>
  </p:cSld>
  <p:clrMapOvr>
    <a:masterClrMapping/>
  </p:clrMapOvr>
  <p:extLst>
    <p:ext uri="{DCECCB84-F9BA-43D5-87BE-67443E8EF086}">
      <p15:sldGuideLst xmlns:p15="http://schemas.microsoft.com/office/powerpoint/2012/main">
        <p15:guide id="1" pos="1727">
          <p15:clr>
            <a:srgbClr val="E46962"/>
          </p15:clr>
        </p15:guide>
        <p15:guide id="2" orient="horz" pos="1728">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
        <p:cNvGrpSpPr/>
        <p:nvPr/>
      </p:nvGrpSpPr>
      <p:grpSpPr>
        <a:xfrm>
          <a:off x="0" y="0"/>
          <a:ext cx="0" cy="0"/>
          <a:chOff x="0" y="0"/>
          <a:chExt cx="0" cy="0"/>
        </a:xfrm>
      </p:grpSpPr>
      <p:sp>
        <p:nvSpPr>
          <p:cNvPr id="44" name="Google Shape;44;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45" name="Google Shape;45;p10"/>
          <p:cNvSpPr txBox="1">
            <a:spLocks noGrp="1"/>
          </p:cNvSpPr>
          <p:nvPr>
            <p:ph type="title"/>
          </p:nvPr>
        </p:nvSpPr>
        <p:spPr>
          <a:xfrm>
            <a:off x="465333" y="521167"/>
            <a:ext cx="5025200" cy="847200"/>
          </a:xfrm>
          <a:prstGeom prst="rect">
            <a:avLst/>
          </a:prstGeom>
        </p:spPr>
        <p:txBody>
          <a:bodyPr spcFirstLastPara="1" wrap="square" lIns="0" tIns="0" rIns="0" bIns="0" anchor="t" anchorCtr="0">
            <a:noAutofit/>
          </a:bodyPr>
          <a:lstStyle>
            <a:lvl1pPr marL="0" marR="0" lvl="0" indent="0" algn="l" rtl="0">
              <a:lnSpc>
                <a:spcPct val="100000"/>
              </a:lnSpc>
              <a:spcBef>
                <a:spcPts val="0"/>
              </a:spcBef>
              <a:spcAft>
                <a:spcPts val="0"/>
              </a:spcAft>
              <a:buSzPts val="1200"/>
              <a:buFont typeface="Poppins ExtraBold"/>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 name="Google Shape;46;p10"/>
          <p:cNvPicPr preferRelativeResize="0"/>
          <p:nvPr/>
        </p:nvPicPr>
        <p:blipFill>
          <a:blip r:embed="rId2">
            <a:alphaModFix/>
          </a:blip>
          <a:stretch>
            <a:fillRect/>
          </a:stretch>
        </p:blipFill>
        <p:spPr>
          <a:xfrm>
            <a:off x="478467" y="6251677"/>
            <a:ext cx="1631300" cy="210267"/>
          </a:xfrm>
          <a:prstGeom prst="rect">
            <a:avLst/>
          </a:prstGeom>
          <a:noFill/>
          <a:ln>
            <a:noFill/>
          </a:ln>
        </p:spPr>
      </p:pic>
    </p:spTree>
    <p:extLst>
      <p:ext uri="{BB962C8B-B14F-4D97-AF65-F5344CB8AC3E}">
        <p14:creationId xmlns:p14="http://schemas.microsoft.com/office/powerpoint/2010/main" val="1398151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
        <p:cNvGrpSpPr/>
        <p:nvPr/>
      </p:nvGrpSpPr>
      <p:grpSpPr>
        <a:xfrm>
          <a:off x="0" y="0"/>
          <a:ext cx="0" cy="0"/>
          <a:chOff x="0" y="0"/>
          <a:chExt cx="0" cy="0"/>
        </a:xfrm>
      </p:grpSpPr>
      <p:sp>
        <p:nvSpPr>
          <p:cNvPr id="24" name="Google Shape;24;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
        <p:nvSpPr>
          <p:cNvPr id="25" name="Google Shape;25;p5"/>
          <p:cNvSpPr txBox="1">
            <a:spLocks noGrp="1"/>
          </p:cNvSpPr>
          <p:nvPr>
            <p:ph type="title"/>
          </p:nvPr>
        </p:nvSpPr>
        <p:spPr>
          <a:xfrm>
            <a:off x="465333" y="521167"/>
            <a:ext cx="5025200" cy="847200"/>
          </a:xfrm>
          <a:prstGeom prst="rect">
            <a:avLst/>
          </a:prstGeom>
        </p:spPr>
        <p:txBody>
          <a:bodyPr spcFirstLastPara="1" wrap="square" lIns="0" tIns="0" rIns="0" bIns="0" anchor="t" anchorCtr="0">
            <a:noAutofit/>
          </a:bodyPr>
          <a:lstStyle>
            <a:lvl1pPr marL="0" marR="0" lvl="0" indent="0" algn="l" rtl="0">
              <a:lnSpc>
                <a:spcPct val="100000"/>
              </a:lnSpc>
              <a:spcBef>
                <a:spcPts val="0"/>
              </a:spcBef>
              <a:spcAft>
                <a:spcPts val="0"/>
              </a:spcAft>
              <a:buSzPts val="1200"/>
              <a:buFont typeface="Poppins ExtraBold"/>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602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3F55-9250-2274-EC26-2DB7827D8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18896F-D979-F4E4-283A-FD83AA479C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292E91-AB64-6884-2888-1122421EA596}"/>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5" name="Footer Placeholder 4">
            <a:extLst>
              <a:ext uri="{FF2B5EF4-FFF2-40B4-BE49-F238E27FC236}">
                <a16:creationId xmlns:a16="http://schemas.microsoft.com/office/drawing/2014/main" id="{699332BA-DFAC-DA65-2C38-CF8E29094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7C8A4-C659-99E9-7585-7D4E7B7148E4}"/>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3630374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24BF-C644-5BC6-5BDC-45393F8554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80539-489A-BBAE-4EF6-FBC43E279D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267312-9A72-E290-8441-AD7FB40288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BF0B9A-4EDC-7B9C-7B93-4A423E67BF46}"/>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6" name="Footer Placeholder 5">
            <a:extLst>
              <a:ext uri="{FF2B5EF4-FFF2-40B4-BE49-F238E27FC236}">
                <a16:creationId xmlns:a16="http://schemas.microsoft.com/office/drawing/2014/main" id="{29DE6804-27EE-EB32-A90F-4752D4587D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6D78E-36D8-5200-4CA7-A1A1FE671F6C}"/>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328474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03A1-17D1-4F1B-430B-00029E7BFA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2407A-7446-9160-25B6-C1F72E777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9B035-552C-F940-9506-68AECA6296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F18042-80F3-182D-7021-5BDB71005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AB719-3A79-8292-16A8-975B9830F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250FC0-6382-BE9E-8314-FB9B9CEE03DD}"/>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8" name="Footer Placeholder 7">
            <a:extLst>
              <a:ext uri="{FF2B5EF4-FFF2-40B4-BE49-F238E27FC236}">
                <a16:creationId xmlns:a16="http://schemas.microsoft.com/office/drawing/2014/main" id="{BD155ECA-2FB4-747F-37BD-B91DF10D60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777CB3-71FD-A75F-6695-01F95C030622}"/>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133426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E7A02-A6B7-2FC4-0A23-B320EEE0D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D671BA-6C2F-3925-BAF7-AE5E48AF69BF}"/>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4" name="Footer Placeholder 3">
            <a:extLst>
              <a:ext uri="{FF2B5EF4-FFF2-40B4-BE49-F238E27FC236}">
                <a16:creationId xmlns:a16="http://schemas.microsoft.com/office/drawing/2014/main" id="{9FF7CBB6-11FB-A578-460A-437D27F68E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89754E-9D74-8B90-A068-A25F766B25A4}"/>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372574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256404-F9D2-D850-E54A-BBDD79FF8E9D}"/>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3" name="Footer Placeholder 2">
            <a:extLst>
              <a:ext uri="{FF2B5EF4-FFF2-40B4-BE49-F238E27FC236}">
                <a16:creationId xmlns:a16="http://schemas.microsoft.com/office/drawing/2014/main" id="{8F9F9CF4-F82A-DB59-0A0C-A9C3825CEE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D6CB5-795B-D2F4-94C3-BCF9BBA5991A}"/>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3457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B8EA-93A9-B7FB-79CB-4186C0DF6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29070C-64AD-5FDD-30F5-7F090ACA4E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9F28E-D862-4B23-75CA-1D2006FA5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12C3A4-7864-0438-77E7-93EC8DE3B673}"/>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6" name="Footer Placeholder 5">
            <a:extLst>
              <a:ext uri="{FF2B5EF4-FFF2-40B4-BE49-F238E27FC236}">
                <a16:creationId xmlns:a16="http://schemas.microsoft.com/office/drawing/2014/main" id="{5D1E2E77-1C6E-3C3E-0DB4-2955D93A8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3CEFD3-D38C-E87B-1497-F5F72C001F3A}"/>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780570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F3C3-00DC-A3CD-1FDE-A057C3808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DC1E4F-33E7-1271-667E-516484B647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BE853B-398F-7655-6AB1-894DAFA26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1F36E-B4C5-CED1-045B-7A20AA2EFFF7}"/>
              </a:ext>
            </a:extLst>
          </p:cNvPr>
          <p:cNvSpPr>
            <a:spLocks noGrp="1"/>
          </p:cNvSpPr>
          <p:nvPr>
            <p:ph type="dt" sz="half" idx="10"/>
          </p:nvPr>
        </p:nvSpPr>
        <p:spPr/>
        <p:txBody>
          <a:bodyPr/>
          <a:lstStyle/>
          <a:p>
            <a:fld id="{B445A85A-EB94-684E-86ED-5A90AB422E85}" type="datetimeFigureOut">
              <a:rPr lang="en-US" smtClean="0"/>
              <a:t>5/22/2025</a:t>
            </a:fld>
            <a:endParaRPr lang="en-US"/>
          </a:p>
        </p:txBody>
      </p:sp>
      <p:sp>
        <p:nvSpPr>
          <p:cNvPr id="6" name="Footer Placeholder 5">
            <a:extLst>
              <a:ext uri="{FF2B5EF4-FFF2-40B4-BE49-F238E27FC236}">
                <a16:creationId xmlns:a16="http://schemas.microsoft.com/office/drawing/2014/main" id="{AD8FC75F-09C2-4F87-02E7-C9CEB9C3C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53EA1B-51F2-DB48-8CD3-9167B2F238C1}"/>
              </a:ext>
            </a:extLst>
          </p:cNvPr>
          <p:cNvSpPr>
            <a:spLocks noGrp="1"/>
          </p:cNvSpPr>
          <p:nvPr>
            <p:ph type="sldNum" sz="quarter" idx="12"/>
          </p:nvPr>
        </p:nvSpPr>
        <p:spPr/>
        <p:txBody>
          <a:bodyPr/>
          <a:lstStyle/>
          <a:p>
            <a:fld id="{9E3B4B85-0290-964F-B863-1F817DD250D4}" type="slidenum">
              <a:rPr lang="en-US" smtClean="0"/>
              <a:t>‹#›</a:t>
            </a:fld>
            <a:endParaRPr lang="en-US"/>
          </a:p>
        </p:txBody>
      </p:sp>
    </p:spTree>
    <p:extLst>
      <p:ext uri="{BB962C8B-B14F-4D97-AF65-F5344CB8AC3E}">
        <p14:creationId xmlns:p14="http://schemas.microsoft.com/office/powerpoint/2010/main" val="4115268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E4F98D-3024-0C59-A5B4-BEF61FBC2A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D3EF9B-3118-C00D-112D-8D8B7890D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3BEC-0E64-D34B-6E48-0D698BF5B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45A85A-EB94-684E-86ED-5A90AB422E85}" type="datetimeFigureOut">
              <a:rPr lang="en-US" smtClean="0"/>
              <a:t>5/22/2025</a:t>
            </a:fld>
            <a:endParaRPr lang="en-US"/>
          </a:p>
        </p:txBody>
      </p:sp>
      <p:sp>
        <p:nvSpPr>
          <p:cNvPr id="5" name="Footer Placeholder 4">
            <a:extLst>
              <a:ext uri="{FF2B5EF4-FFF2-40B4-BE49-F238E27FC236}">
                <a16:creationId xmlns:a16="http://schemas.microsoft.com/office/drawing/2014/main" id="{2C151B68-A49C-2A51-36DB-A8B5BA795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033AAF-1E21-F1E4-296D-28E84A1AD0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3B4B85-0290-964F-B863-1F817DD250D4}" type="slidenum">
              <a:rPr lang="en-US" smtClean="0"/>
              <a:t>‹#›</a:t>
            </a:fld>
            <a:endParaRPr lang="en-US"/>
          </a:p>
        </p:txBody>
      </p:sp>
    </p:spTree>
    <p:extLst>
      <p:ext uri="{BB962C8B-B14F-4D97-AF65-F5344CB8AC3E}">
        <p14:creationId xmlns:p14="http://schemas.microsoft.com/office/powerpoint/2010/main" val="290641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93D55-CC3E-92CD-E587-49CDD3A8F69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A8987C-5769-DDAC-685C-35FAAFAE9FE7}"/>
              </a:ext>
            </a:extLst>
          </p:cNvPr>
          <p:cNvSpPr>
            <a:spLocks noGrp="1"/>
          </p:cNvSpPr>
          <p:nvPr>
            <p:ph type="body" idx="1"/>
          </p:nvPr>
        </p:nvSpPr>
        <p:spPr>
          <a:xfrm>
            <a:off x="838200" y="182562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2CBEE-41CF-7D04-88CC-342A5DB2568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E58A4-45AA-4EBE-9D88-D9F7339CD341}" type="datetimeFigureOut">
              <a:rPr lang="en-US" smtClean="0"/>
              <a:t>5/22/2025</a:t>
            </a:fld>
            <a:endParaRPr lang="en-US"/>
          </a:p>
        </p:txBody>
      </p:sp>
      <p:sp>
        <p:nvSpPr>
          <p:cNvPr id="5" name="Footer Placeholder 4">
            <a:extLst>
              <a:ext uri="{FF2B5EF4-FFF2-40B4-BE49-F238E27FC236}">
                <a16:creationId xmlns:a16="http://schemas.microsoft.com/office/drawing/2014/main" id="{AE081842-6046-F4AE-12E3-2237A01290C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A80355-9609-5B4F-CDB7-2D80C8D60C1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C6CA0-28D0-4E2E-BE64-97126083446E}" type="slidenum">
              <a:rPr lang="en-US" smtClean="0"/>
              <a:t>‹#›</a:t>
            </a:fld>
            <a:endParaRPr lang="en-US"/>
          </a:p>
        </p:txBody>
      </p:sp>
    </p:spTree>
    <p:extLst>
      <p:ext uri="{BB962C8B-B14F-4D97-AF65-F5344CB8AC3E}">
        <p14:creationId xmlns:p14="http://schemas.microsoft.com/office/powerpoint/2010/main" val="286196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7" indent="-228605" algn="l" defTabSz="914423"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97" indent="-228605" algn="l" defTabSz="914423"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gold coin with a picture of a building and text&#10;&#10;Description automatically generated">
            <a:extLst>
              <a:ext uri="{FF2B5EF4-FFF2-40B4-BE49-F238E27FC236}">
                <a16:creationId xmlns:a16="http://schemas.microsoft.com/office/drawing/2014/main" id="{CA9FDBE1-8AFC-4F56-B1E9-0FE57A653AF9}"/>
              </a:ext>
            </a:extLst>
          </p:cNvPr>
          <p:cNvPicPr>
            <a:picLocks noChangeAspect="1"/>
          </p:cNvPicPr>
          <p:nvPr/>
        </p:nvPicPr>
        <p:blipFill>
          <a:blip r:embed="rId2">
            <a:alphaModFix/>
            <a:extLst>
              <a:ext uri="{28A0092B-C50C-407E-A947-70E740481C1C}">
                <a14:useLocalDpi xmlns:a14="http://schemas.microsoft.com/office/drawing/2010/main" val="0"/>
              </a:ext>
            </a:extLst>
          </a:blip>
          <a:srcRect t="5919" r="-1" b="8462"/>
          <a:stretch/>
        </p:blipFill>
        <p:spPr>
          <a:xfrm>
            <a:off x="4547938" y="-4"/>
            <a:ext cx="7644062" cy="3681405"/>
          </a:xfrm>
          <a:prstGeom prst="rect">
            <a:avLst/>
          </a:prstGeom>
        </p:spPr>
      </p:pic>
      <p:pic>
        <p:nvPicPr>
          <p:cNvPr id="6" name="Picture 5" descr="A gold coin with a bridge and a river&#10;&#10;Description automatically generated">
            <a:extLst>
              <a:ext uri="{FF2B5EF4-FFF2-40B4-BE49-F238E27FC236}">
                <a16:creationId xmlns:a16="http://schemas.microsoft.com/office/drawing/2014/main" id="{9AB49175-C79E-E20A-3CAB-5BC1FE37459B}"/>
              </a:ext>
            </a:extLst>
          </p:cNvPr>
          <p:cNvPicPr>
            <a:picLocks noChangeAspect="1"/>
          </p:cNvPicPr>
          <p:nvPr/>
        </p:nvPicPr>
        <p:blipFill>
          <a:blip r:embed="rId3">
            <a:extLst>
              <a:ext uri="{28A0092B-C50C-407E-A947-70E740481C1C}">
                <a14:useLocalDpi xmlns:a14="http://schemas.microsoft.com/office/drawing/2010/main" val="0"/>
              </a:ext>
            </a:extLst>
          </a:blip>
          <a:srcRect t="15293" r="-1" b="10828"/>
          <a:stretch/>
        </p:blipFill>
        <p:spPr>
          <a:xfrm>
            <a:off x="4547940" y="3681411"/>
            <a:ext cx="7644062" cy="3176595"/>
          </a:xfrm>
          <a:prstGeom prst="rect">
            <a:avLst/>
          </a:prstGeom>
        </p:spPr>
      </p:pic>
      <p:sp>
        <p:nvSpPr>
          <p:cNvPr id="14" name="Rectangle 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F1F27C-1839-514D-6A44-23668E603C58}"/>
              </a:ext>
            </a:extLst>
          </p:cNvPr>
          <p:cNvSpPr>
            <a:spLocks noGrp="1"/>
          </p:cNvSpPr>
          <p:nvPr>
            <p:ph type="ctrTitle"/>
          </p:nvPr>
        </p:nvSpPr>
        <p:spPr>
          <a:xfrm>
            <a:off x="838201" y="1115219"/>
            <a:ext cx="5395912" cy="2387600"/>
          </a:xfrm>
        </p:spPr>
        <p:txBody>
          <a:bodyPr>
            <a:normAutofit/>
          </a:bodyPr>
          <a:lstStyle/>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City Council Meeting</a:t>
            </a:r>
          </a:p>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May 22, 2025</a:t>
            </a:r>
          </a:p>
        </p:txBody>
      </p:sp>
      <p:sp>
        <p:nvSpPr>
          <p:cNvPr id="3" name="Subtitle 2">
            <a:extLst>
              <a:ext uri="{FF2B5EF4-FFF2-40B4-BE49-F238E27FC236}">
                <a16:creationId xmlns:a16="http://schemas.microsoft.com/office/drawing/2014/main" id="{1C845A6E-26D3-73E7-7D7B-4DDC5C2DBD5C}"/>
              </a:ext>
            </a:extLst>
          </p:cNvPr>
          <p:cNvSpPr>
            <a:spLocks noGrp="1"/>
          </p:cNvSpPr>
          <p:nvPr>
            <p:ph type="subTitle" idx="1"/>
          </p:nvPr>
        </p:nvSpPr>
        <p:spPr>
          <a:xfrm>
            <a:off x="838201" y="3902076"/>
            <a:ext cx="5395912" cy="1655762"/>
          </a:xfrm>
        </p:spPr>
        <p:txBody>
          <a:bodyPr>
            <a:normAutofit/>
          </a:bodyPr>
          <a:lstStyle/>
          <a:p>
            <a:pPr algn="l"/>
            <a:r>
              <a:rPr lang="en-US" sz="2000" dirty="0">
                <a:solidFill>
                  <a:schemeClr val="bg1"/>
                </a:solidFill>
              </a:rPr>
              <a:t>                                                     </a:t>
            </a:r>
          </a:p>
        </p:txBody>
      </p:sp>
      <p:cxnSp>
        <p:nvCxnSpPr>
          <p:cNvPr id="16" name="Straight Connector 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1"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854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E728-6C9B-4A90-DC6F-D7487C5D86F5}"/>
              </a:ext>
            </a:extLst>
          </p:cNvPr>
          <p:cNvSpPr>
            <a:spLocks noGrp="1"/>
          </p:cNvSpPr>
          <p:nvPr>
            <p:ph type="title"/>
          </p:nvPr>
        </p:nvSpPr>
        <p:spPr/>
        <p:txBody>
          <a:bodyPr/>
          <a:lstStyle/>
          <a:p>
            <a:r>
              <a:rPr lang="en-US" dirty="0"/>
              <a:t>Project Timeline Review – 2025</a:t>
            </a:r>
            <a:br>
              <a:rPr lang="en-US" dirty="0"/>
            </a:br>
            <a:endParaRPr lang="en-US" dirty="0"/>
          </a:p>
        </p:txBody>
      </p:sp>
      <p:sp>
        <p:nvSpPr>
          <p:cNvPr id="3" name="Content Placeholder 2">
            <a:extLst>
              <a:ext uri="{FF2B5EF4-FFF2-40B4-BE49-F238E27FC236}">
                <a16:creationId xmlns:a16="http://schemas.microsoft.com/office/drawing/2014/main" id="{842B2F7A-DEE4-57CC-12A4-962AE95EA0E0}"/>
              </a:ext>
            </a:extLst>
          </p:cNvPr>
          <p:cNvSpPr>
            <a:spLocks noGrp="1"/>
          </p:cNvSpPr>
          <p:nvPr>
            <p:ph idx="1"/>
          </p:nvPr>
        </p:nvSpPr>
        <p:spPr>
          <a:xfrm>
            <a:off x="838200" y="1253331"/>
            <a:ext cx="10515600" cy="4351338"/>
          </a:xfrm>
        </p:spPr>
        <p:txBody>
          <a:bodyPr>
            <a:normAutofit fontScale="92500" lnSpcReduction="20000"/>
          </a:bodyPr>
          <a:lstStyle/>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February 2025, City Manager moves project oversight and management to Planning and Economic Development Service Center.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February 2025, City Council approves Program Management Assistance for all city horizontal construction projects, including the Westside Surface Lot.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Staff discover cost overruns by contractors, estimated at $1.9. million above the authorized contract amount (City has not approved payment of that overrun).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Project evaluation was conducted resulting in a proposed settlement agreement with Terracon and APAC that provide price concessions and better management practices moving forward.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negotiated a reduced per ton hauling fee from $377 to $287.50 by contracting separately with Waste Management.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consultants identified a reduction in the materials to be hauled from the site from 15,500 tons to 4,000 tons.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Revised cost proposal from APAC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Terracon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Waste Management</a:t>
            </a: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complete project is an additional $1</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Million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nSpc>
                <a:spcPct val="107000"/>
              </a:lnSpc>
              <a:spcAft>
                <a:spcPts val="800"/>
              </a:spcAft>
              <a:buFont typeface="Symbol" pitchFamily="2" charset="2"/>
              <a:buChar char=""/>
            </a:pPr>
            <a:r>
              <a:rPr lang="en-US" sz="1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City Council holds Workshop on issue May 22, 2025.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0862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B472-B58E-A178-65F9-1748271334A1}"/>
              </a:ext>
            </a:extLst>
          </p:cNvPr>
          <p:cNvSpPr>
            <a:spLocks noGrp="1"/>
          </p:cNvSpPr>
          <p:nvPr>
            <p:ph type="title"/>
          </p:nvPr>
        </p:nvSpPr>
        <p:spPr/>
        <p:txBody>
          <a:bodyPr/>
          <a:lstStyle/>
          <a:p>
            <a:r>
              <a:rPr lang="en-US" dirty="0"/>
              <a:t>Is the City Obligated to Remediate the Site?</a:t>
            </a:r>
          </a:p>
        </p:txBody>
      </p:sp>
      <p:sp>
        <p:nvSpPr>
          <p:cNvPr id="3" name="Content Placeholder 2">
            <a:extLst>
              <a:ext uri="{FF2B5EF4-FFF2-40B4-BE49-F238E27FC236}">
                <a16:creationId xmlns:a16="http://schemas.microsoft.com/office/drawing/2014/main" id="{078382D4-260C-F814-907F-9B35B2E95605}"/>
              </a:ext>
            </a:extLst>
          </p:cNvPr>
          <p:cNvSpPr>
            <a:spLocks noGrp="1"/>
          </p:cNvSpPr>
          <p:nvPr>
            <p:ph idx="1"/>
          </p:nvPr>
        </p:nvSpPr>
        <p:spPr>
          <a:xfrm>
            <a:off x="624444" y="1433739"/>
            <a:ext cx="10515600" cy="4351338"/>
          </a:xfrm>
        </p:spPr>
        <p:txBody>
          <a:bodyPr>
            <a:normAutofit fontScale="85000" lnSpcReduction="10000"/>
          </a:bodyPr>
          <a:lstStyle/>
          <a:p>
            <a:pPr marL="57150" indent="-285750" algn="just">
              <a:lnSpc>
                <a:spcPct val="107000"/>
              </a:lnSpc>
              <a:spcAft>
                <a:spcPts val="80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first documentation of the City’s assumption of obligations for the remediation of the property occurs in the </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Second Amendment to Land Lease approved May 28, 2020</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57150" indent="-285750" algn="just">
              <a:lnSpc>
                <a:spcPct val="107000"/>
              </a:lnSpc>
              <a:spcAft>
                <a:spcPts val="80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Second Amendment revised the commencement date to begin on the later of certain approvals, one of which was the GAEPD approval of a Voluntary Investigation and Remediation Plan (VIRP).  The City as Tenant was obligated to submit the VIRP to GAEPD by June 8, 2020. A provision was added requiring City to provide any financial assurance required by GAEPD for the VIRP or by USEPA for a corrective action plan (CAP).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indent="-285750" algn="just">
              <a:lnSpc>
                <a:spcPct val="107000"/>
              </a:lnSpc>
              <a:spcAft>
                <a:spcPts val="80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subsequent Revised, Amended and Restated Lease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further amended the original Lease effective as of </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November 1, 2020</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This document stipulates the VIRP was submitted by Landlord as prepared by Tenant’s consultants, that Tenant has the responsibility for filing any other reports to GA EPD and US EPA regarding environmental work performed at the Property, and that Tenant is performing environmental work at its sole cost and expense during the term of the lease.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 indent="-285750" algn="just">
              <a:lnSpc>
                <a:spcPct val="107000"/>
              </a:lnSpc>
              <a:spcAft>
                <a:spcPts val="80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VIRP application to GAEPD was dated June 12, 2020, and </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GAEPD approval was issued to the City October 21, 2020</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PCB Remediation Waste Cleanup and Management Plan was submitted to USEPA on January 31, 2022 by the City’s consultants.  USEPA issued an </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Approval of PCB Cleanup Activities to the City and Tenenbaum, Inc. on May 25, 2022</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7357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6337-E4BC-3544-8C32-7953BE24FC68}"/>
              </a:ext>
            </a:extLst>
          </p:cNvPr>
          <p:cNvSpPr>
            <a:spLocks noGrp="1"/>
          </p:cNvSpPr>
          <p:nvPr>
            <p:ph type="title"/>
          </p:nvPr>
        </p:nvSpPr>
        <p:spPr/>
        <p:txBody>
          <a:bodyPr/>
          <a:lstStyle/>
          <a:p>
            <a:r>
              <a:rPr lang="en-US" dirty="0"/>
              <a:t>Hindsight</a:t>
            </a:r>
            <a:br>
              <a:rPr lang="en-US" dirty="0"/>
            </a:br>
            <a:endParaRPr lang="en-US" dirty="0"/>
          </a:p>
        </p:txBody>
      </p:sp>
      <p:sp>
        <p:nvSpPr>
          <p:cNvPr id="3" name="Content Placeholder 2">
            <a:extLst>
              <a:ext uri="{FF2B5EF4-FFF2-40B4-BE49-F238E27FC236}">
                <a16:creationId xmlns:a16="http://schemas.microsoft.com/office/drawing/2014/main" id="{1FDACC81-03DE-4847-876E-AF602A5D728D}"/>
              </a:ext>
            </a:extLst>
          </p:cNvPr>
          <p:cNvSpPr>
            <a:spLocks noGrp="1"/>
          </p:cNvSpPr>
          <p:nvPr>
            <p:ph idx="1"/>
          </p:nvPr>
        </p:nvSpPr>
        <p:spPr>
          <a:xfrm>
            <a:off x="409073" y="1235242"/>
            <a:ext cx="11373853" cy="5466180"/>
          </a:xfrm>
        </p:spPr>
        <p:txBody>
          <a:bodyPr>
            <a:normAutofit/>
          </a:bodyPr>
          <a:lstStyle/>
          <a:p>
            <a:pPr marL="0" marR="0" algn="just">
              <a:lnSpc>
                <a:spcPct val="107000"/>
              </a:lnSpc>
              <a:spcBef>
                <a:spcPts val="0"/>
              </a:spcBef>
              <a:spcAft>
                <a:spcPts val="800"/>
              </a:spcAft>
            </a:pPr>
            <a:r>
              <a:rPr lang="en-US" sz="20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 I’ve stated to Council before, I believe the primary miscalculation of this project was approaching this as a construction project and NOT as an environmental remediation project. </a:t>
            </a:r>
          </a:p>
          <a:p>
            <a:pPr marL="0" marR="0" algn="just">
              <a:lnSpc>
                <a:spcPct val="107000"/>
              </a:lnSpc>
              <a:spcBef>
                <a:spcPts val="0"/>
              </a:spcBef>
              <a:spcAft>
                <a:spcPts val="800"/>
              </a:spcAft>
            </a:pPr>
            <a:r>
              <a:rPr lang="en-US" sz="20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We brought on environmental remediation experts who found that removal and disposal of a large quantity of soil that was not verified to be contaminated above the target threshold (and therefore likely did not have to be hauled away and disposed of as hazardous waste) led to increased costs on the project.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0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USEPA and GAEPD regulations call </a:t>
            </a:r>
            <a:r>
              <a:rPr lang="en-US" sz="20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 the </a:t>
            </a:r>
            <a:r>
              <a:rPr lang="en-US" sz="20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removal of identified contaminated soil by way of  “delineation sampling” and after removal conduct “confirmation sampling” to determine whether any more contamination remains and must be removed.  </a:t>
            </a:r>
          </a:p>
          <a:p>
            <a:pPr marL="0" marR="0" algn="just">
              <a:lnSpc>
                <a:spcPct val="107000"/>
              </a:lnSpc>
              <a:spcBef>
                <a:spcPts val="0"/>
              </a:spcBef>
              <a:spcAft>
                <a:spcPts val="800"/>
              </a:spcAft>
            </a:pPr>
            <a:r>
              <a:rPr lang="en-US" sz="20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City contractors were following this process early on; however, the excavation contractor was then advised to take out and haul away soil based on “visual cues” – i.e., color, texture, smell, etc., which led to an escalation of hauling and disposing costs.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0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When the excavation contractor submitted pay requests for $1.9 million over and above the obligated  contract amount, City procurement staff raised red flags, leading to the City bringing in the outside experts.  </a:t>
            </a:r>
          </a:p>
        </p:txBody>
      </p:sp>
    </p:spTree>
    <p:extLst>
      <p:ext uri="{BB962C8B-B14F-4D97-AF65-F5344CB8AC3E}">
        <p14:creationId xmlns:p14="http://schemas.microsoft.com/office/powerpoint/2010/main" val="391091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123CEF-CE1E-4A48-A5DB-FB8EDD0F2C88}"/>
              </a:ext>
            </a:extLst>
          </p:cNvPr>
          <p:cNvSpPr>
            <a:spLocks noGrp="1"/>
          </p:cNvSpPr>
          <p:nvPr>
            <p:ph idx="1"/>
          </p:nvPr>
        </p:nvSpPr>
        <p:spPr>
          <a:xfrm>
            <a:off x="685800" y="1363579"/>
            <a:ext cx="10668000" cy="4813384"/>
          </a:xfrm>
        </p:spPr>
        <p:txBody>
          <a:bodyPr>
            <a:normAutofit fontScale="92500"/>
          </a:bodyPr>
          <a:lstStyle/>
          <a:p>
            <a:pPr marL="0" marR="0" algn="just">
              <a:lnSpc>
                <a:spcPct val="107000"/>
              </a:lnSpc>
              <a:spcBef>
                <a:spcPts val="0"/>
              </a:spcBef>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remainder of the work in this contract modification has been significantly reduced based on our experts' evaluation of methods going forward and reducing material removal from 15,500 tons to 2,500-4,000.  </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reduction stopped a further expense of $4 million+ based on the original rates.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 were able to move to a direct charge arrangement with Waste Management for the T&amp;D, eliminating the contractor markup and reducing the haul rate from $377 per ton to $287.50 per ton, yielding an additional savings of ~$225,000 - $360,000.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of bids and bills from both original vendors indicate possible overbilling and inflated rates. The vendors are on notice that future billing and bid rates will be scrutinized.  </a:t>
            </a:r>
          </a:p>
          <a:p>
            <a:pPr marL="0" marR="0" algn="just">
              <a:lnSpc>
                <a:spcPct val="107000"/>
              </a:lnSpc>
              <a:spcBef>
                <a:spcPts val="0"/>
              </a:spcBef>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Dismissing these parties from the project and rebidding or bringing in others would cost the City substantially more than completing with them and cause undesirable delays, so our outside legal counsel has pressed both vendors to provide discounted rates for completion of this work.  These discounted rates reduced the cost to complete this project by another $500,000 to $1 million, and further savings to the City are expected overall as the vendors have adjusted their bidding and billing practices for all projects going forward.  </a:t>
            </a:r>
          </a:p>
          <a:p>
            <a:pPr marL="0" algn="just">
              <a:lnSpc>
                <a:spcPct val="107000"/>
              </a:lnSpc>
              <a:spcBef>
                <a:spcPts val="0"/>
              </a:spcBef>
              <a:spcAft>
                <a:spcPts val="80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indemnities under our existing contracts remain in effect, and we have the leverage to impose the rate reductions without providing any release to the vendors. Options for pursuing recourse against the contractors are still available.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4ADF23DC-B908-1945-89D7-DF07FA7DC38A}"/>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Accountability &amp; Cost Saving Measures</a:t>
            </a:r>
            <a:br>
              <a:rPr lang="en-US" dirty="0"/>
            </a:br>
            <a:endParaRPr lang="en-US" dirty="0"/>
          </a:p>
        </p:txBody>
      </p:sp>
    </p:spTree>
    <p:extLst>
      <p:ext uri="{BB962C8B-B14F-4D97-AF65-F5344CB8AC3E}">
        <p14:creationId xmlns:p14="http://schemas.microsoft.com/office/powerpoint/2010/main" val="351836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97C7-DCF6-0DEE-DE85-3D6083826658}"/>
              </a:ext>
            </a:extLst>
          </p:cNvPr>
          <p:cNvSpPr>
            <a:spLocks noGrp="1"/>
          </p:cNvSpPr>
          <p:nvPr>
            <p:ph type="title"/>
          </p:nvPr>
        </p:nvSpPr>
        <p:spPr/>
        <p:txBody>
          <a:bodyPr/>
          <a:lstStyle/>
          <a:p>
            <a:r>
              <a:rPr lang="en-US" dirty="0"/>
              <a:t>Can We Just Stop Work and Move On?</a:t>
            </a:r>
            <a:br>
              <a:rPr lang="en-US" dirty="0"/>
            </a:br>
            <a:endParaRPr lang="en-US" dirty="0"/>
          </a:p>
        </p:txBody>
      </p:sp>
      <p:sp>
        <p:nvSpPr>
          <p:cNvPr id="3" name="Content Placeholder 2">
            <a:extLst>
              <a:ext uri="{FF2B5EF4-FFF2-40B4-BE49-F238E27FC236}">
                <a16:creationId xmlns:a16="http://schemas.microsoft.com/office/drawing/2014/main" id="{D9B6F6AB-6897-58A7-7D94-CA9FE501AD5C}"/>
              </a:ext>
            </a:extLst>
          </p:cNvPr>
          <p:cNvSpPr>
            <a:spLocks noGrp="1"/>
          </p:cNvSpPr>
          <p:nvPr>
            <p:ph idx="1"/>
          </p:nvPr>
        </p:nvSpPr>
        <p:spPr>
          <a:xfrm>
            <a:off x="510639" y="1401288"/>
            <a:ext cx="10843161" cy="4775675"/>
          </a:xfrm>
        </p:spPr>
        <p:txBody>
          <a:bodyPr>
            <a:normAutofit fontScale="85000" lnSpcReduction="10000"/>
          </a:bodyPr>
          <a:lstStyle/>
          <a:p>
            <a:pPr marL="0" marR="0" algn="just">
              <a:lnSpc>
                <a:spcPct val="107000"/>
              </a:lnSpc>
              <a:spcAft>
                <a:spcPts val="800"/>
              </a:spcAft>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ACCORDING TO OUR EXPERT </a:t>
            </a:r>
            <a:r>
              <a:rPr lang="en-US" sz="18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LEGAL CONSULTANTS: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City cannot just cease work and let the property sit as it is.  As referenced previously, the City has accepted contractual obligations under the Lease and would be subject to an action for breach if it failed to follow through.  Even if the City could posit a legal argument to void the Lease or certain provisions, the VIRP with GAEPD and PCB CAP with USEPA are separate obligations.”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this point, there is soil stockpiled with PCBs and other contaminants at levels which require disposal in a hazardous waste landfill, and the remaining exposed soil has been confirmed by sampling to contain contaminants at levels which must be capped under both USEPA and GAEPD regulations.  The City conducted the action creating the stockpile, so the City is the generator of that waste and has responsibility for disposing of it in accordance with USEPA regulations.”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“While the contamination was already existing at this location for decades before the City’s involvement, the waste material is now stockpiled, and residual contaminated soil is exposed to the elements.  The stockpile is covered, but that covering is not designed to be permanent and requires maintenance to keep it effective. Leaving the property as it currently sits could result in exposing citizens to the contamination through the effects of wind and rainfall, and direct exposure if site security is not maintained.”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City is required to submit quarterly updates to USEPA and semi-annual reports to GAEPD.  If either regulatory agency were advised that the City was ceasing work at the site, we could expect immediate action to enforce the obligations of the existing agreements, or revocation of the “voluntary” agreement and direct orders to abate conditions causing potential risk to human health and the environment.  If the VIRP is abandoned, GAEPD will list the site on the Haz Site Inventory (State Superfund List), which could expose the City to another claim from the Tenenbaums for allowing that to occur.”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2431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7C413-50AC-9BAA-654B-399AD218F5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C602C-BFC0-1798-CC29-B99EFA786527}"/>
              </a:ext>
            </a:extLst>
          </p:cNvPr>
          <p:cNvSpPr>
            <a:spLocks noGrp="1"/>
          </p:cNvSpPr>
          <p:nvPr>
            <p:ph type="title"/>
          </p:nvPr>
        </p:nvSpPr>
        <p:spPr/>
        <p:txBody>
          <a:bodyPr/>
          <a:lstStyle/>
          <a:p>
            <a:r>
              <a:rPr lang="en-US" dirty="0"/>
              <a:t>What Actions Can Council Take?</a:t>
            </a:r>
          </a:p>
        </p:txBody>
      </p:sp>
      <p:sp>
        <p:nvSpPr>
          <p:cNvPr id="3" name="Content Placeholder 2">
            <a:extLst>
              <a:ext uri="{FF2B5EF4-FFF2-40B4-BE49-F238E27FC236}">
                <a16:creationId xmlns:a16="http://schemas.microsoft.com/office/drawing/2014/main" id="{28AD5AA2-7A98-504D-525F-7397C88FBF0E}"/>
              </a:ext>
            </a:extLst>
          </p:cNvPr>
          <p:cNvSpPr>
            <a:spLocks noGrp="1"/>
          </p:cNvSpPr>
          <p:nvPr>
            <p:ph idx="1"/>
          </p:nvPr>
        </p:nvSpPr>
        <p:spPr/>
        <p:txBody>
          <a:bodyPr/>
          <a:lstStyle/>
          <a:p>
            <a:r>
              <a:rPr lang="en-US" b="1" dirty="0"/>
              <a:t>Action 1</a:t>
            </a:r>
            <a:r>
              <a:rPr lang="en-US" dirty="0"/>
              <a:t>: Do Nothing: disapprove funds and contract modifications (Not recommended, not feasible)</a:t>
            </a:r>
          </a:p>
          <a:p>
            <a:pPr marL="0" indent="0">
              <a:buNone/>
            </a:pPr>
            <a:endParaRPr lang="en-US" dirty="0"/>
          </a:p>
          <a:p>
            <a:r>
              <a:rPr lang="en-US" b="1" dirty="0"/>
              <a:t>Action 2: </a:t>
            </a:r>
            <a:r>
              <a:rPr lang="en-US" dirty="0"/>
              <a:t>Meet Environmental Obligation Without Adding Parking (Not recommended)</a:t>
            </a:r>
          </a:p>
          <a:p>
            <a:endParaRPr lang="en-US" dirty="0"/>
          </a:p>
          <a:p>
            <a:r>
              <a:rPr lang="en-US" b="1" dirty="0"/>
              <a:t>Action 3</a:t>
            </a:r>
            <a:r>
              <a:rPr lang="en-US" dirty="0"/>
              <a:t>: Meet Environmental Obligation by Capping with Parking Lot and Recoup as Much Expense as Possible (RECOMMENED)</a:t>
            </a:r>
          </a:p>
          <a:p>
            <a:endParaRPr lang="en-US" dirty="0"/>
          </a:p>
          <a:p>
            <a:endParaRPr lang="en-US" dirty="0"/>
          </a:p>
          <a:p>
            <a:endParaRPr lang="en-US" dirty="0"/>
          </a:p>
        </p:txBody>
      </p:sp>
    </p:spTree>
    <p:extLst>
      <p:ext uri="{BB962C8B-B14F-4D97-AF65-F5344CB8AC3E}">
        <p14:creationId xmlns:p14="http://schemas.microsoft.com/office/powerpoint/2010/main" val="2917617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CEC7-BBC9-6234-6276-1A6E46E71096}"/>
              </a:ext>
            </a:extLst>
          </p:cNvPr>
          <p:cNvSpPr>
            <a:spLocks noGrp="1"/>
          </p:cNvSpPr>
          <p:nvPr>
            <p:ph type="title"/>
          </p:nvPr>
        </p:nvSpPr>
        <p:spPr/>
        <p:txBody>
          <a:bodyPr/>
          <a:lstStyle/>
          <a:p>
            <a:r>
              <a:rPr lang="en-US" dirty="0"/>
              <a:t>Action 1: Do Nothing (NOT RECOMMENDED)</a:t>
            </a:r>
          </a:p>
        </p:txBody>
      </p:sp>
      <p:sp>
        <p:nvSpPr>
          <p:cNvPr id="3" name="Content Placeholder 2">
            <a:extLst>
              <a:ext uri="{FF2B5EF4-FFF2-40B4-BE49-F238E27FC236}">
                <a16:creationId xmlns:a16="http://schemas.microsoft.com/office/drawing/2014/main" id="{BC7A391E-5EC6-844D-13D9-8A509E6EC40C}"/>
              </a:ext>
            </a:extLst>
          </p:cNvPr>
          <p:cNvSpPr>
            <a:spLocks noGrp="1"/>
          </p:cNvSpPr>
          <p:nvPr>
            <p:ph idx="1"/>
          </p:nvPr>
        </p:nvSpPr>
        <p:spPr>
          <a:xfrm>
            <a:off x="838200" y="1491993"/>
            <a:ext cx="10515600" cy="4351338"/>
          </a:xfrm>
        </p:spPr>
        <p:txBody>
          <a:bodyPr/>
          <a:lstStyle/>
          <a:p>
            <a:r>
              <a:rPr lang="en-US" dirty="0"/>
              <a:t>City Council can vote to disapprove any additional budget allocation or contract modifications, effectively ceasing all work at the site. This action causes significant legal and environmental challenges, as well as puts the City at risk to be ordered to spend the same and likely more money to cure the issues.</a:t>
            </a:r>
          </a:p>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C56A3040-DB32-9F01-9CC3-E7CA92CB9B6C}"/>
              </a:ext>
            </a:extLst>
          </p:cNvPr>
          <p:cNvGraphicFramePr>
            <a:graphicFrameLocks noGrp="1"/>
          </p:cNvGraphicFramePr>
          <p:nvPr>
            <p:extLst>
              <p:ext uri="{D42A27DB-BD31-4B8C-83A1-F6EECF244321}">
                <p14:modId xmlns:p14="http://schemas.microsoft.com/office/powerpoint/2010/main" val="1025883707"/>
              </p:ext>
            </p:extLst>
          </p:nvPr>
        </p:nvGraphicFramePr>
        <p:xfrm>
          <a:off x="741405" y="3849744"/>
          <a:ext cx="10429103" cy="2686360"/>
        </p:xfrm>
        <a:graphic>
          <a:graphicData uri="http://schemas.openxmlformats.org/drawingml/2006/table">
            <a:tbl>
              <a:tblPr firstRow="1" bandRow="1">
                <a:tableStyleId>{5C22544A-7EE6-4342-B048-85BDC9FD1C3A}</a:tableStyleId>
              </a:tblPr>
              <a:tblGrid>
                <a:gridCol w="5183967">
                  <a:extLst>
                    <a:ext uri="{9D8B030D-6E8A-4147-A177-3AD203B41FA5}">
                      <a16:colId xmlns:a16="http://schemas.microsoft.com/office/drawing/2014/main" val="1417518495"/>
                    </a:ext>
                  </a:extLst>
                </a:gridCol>
                <a:gridCol w="5245136">
                  <a:extLst>
                    <a:ext uri="{9D8B030D-6E8A-4147-A177-3AD203B41FA5}">
                      <a16:colId xmlns:a16="http://schemas.microsoft.com/office/drawing/2014/main" val="3244499494"/>
                    </a:ext>
                  </a:extLst>
                </a:gridCol>
              </a:tblGrid>
              <a:tr h="511570">
                <a:tc gridSpan="2">
                  <a:txBody>
                    <a:bodyPr/>
                    <a:lstStyle/>
                    <a:p>
                      <a:pPr algn="ctr"/>
                      <a:r>
                        <a:rPr lang="en-US" dirty="0"/>
                        <a:t>Decision Matrix</a:t>
                      </a:r>
                    </a:p>
                  </a:txBody>
                  <a:tcPr/>
                </a:tc>
                <a:tc hMerge="1">
                  <a:txBody>
                    <a:bodyPr/>
                    <a:lstStyle/>
                    <a:p>
                      <a:endParaRPr lang="en-US" dirty="0"/>
                    </a:p>
                  </a:txBody>
                  <a:tcPr/>
                </a:tc>
                <a:extLst>
                  <a:ext uri="{0D108BD9-81ED-4DB2-BD59-A6C34878D82A}">
                    <a16:rowId xmlns:a16="http://schemas.microsoft.com/office/drawing/2014/main" val="3898975745"/>
                  </a:ext>
                </a:extLst>
              </a:tr>
              <a:tr h="511570">
                <a:tc>
                  <a:txBody>
                    <a:bodyPr/>
                    <a:lstStyle/>
                    <a:p>
                      <a:r>
                        <a:rPr lang="en-US" dirty="0"/>
                        <a:t>Financially Prudent?</a:t>
                      </a:r>
                    </a:p>
                  </a:txBody>
                  <a:tcPr/>
                </a:tc>
                <a:tc>
                  <a:txBody>
                    <a:bodyPr/>
                    <a:lstStyle/>
                    <a:p>
                      <a:pPr algn="ctr"/>
                      <a:r>
                        <a:rPr lang="en-US" b="1" dirty="0">
                          <a:solidFill>
                            <a:srgbClr val="FF0000"/>
                          </a:solidFill>
                        </a:rPr>
                        <a:t>NO</a:t>
                      </a:r>
                    </a:p>
                  </a:txBody>
                  <a:tcPr/>
                </a:tc>
                <a:extLst>
                  <a:ext uri="{0D108BD9-81ED-4DB2-BD59-A6C34878D82A}">
                    <a16:rowId xmlns:a16="http://schemas.microsoft.com/office/drawing/2014/main" val="1260710421"/>
                  </a:ext>
                </a:extLst>
              </a:tr>
              <a:tr h="511570">
                <a:tc>
                  <a:txBody>
                    <a:bodyPr/>
                    <a:lstStyle/>
                    <a:p>
                      <a:r>
                        <a:rPr lang="en-US" dirty="0"/>
                        <a:t>Environmentally Prudent?</a:t>
                      </a:r>
                    </a:p>
                  </a:txBody>
                  <a:tcPr/>
                </a:tc>
                <a:tc>
                  <a:txBody>
                    <a:bodyPr/>
                    <a:lstStyle/>
                    <a:p>
                      <a:pPr algn="ctr"/>
                      <a:r>
                        <a:rPr lang="en-US" b="1" dirty="0">
                          <a:solidFill>
                            <a:srgbClr val="FF0000"/>
                          </a:solidFill>
                        </a:rPr>
                        <a:t>NO</a:t>
                      </a:r>
                    </a:p>
                  </a:txBody>
                  <a:tcPr/>
                </a:tc>
                <a:extLst>
                  <a:ext uri="{0D108BD9-81ED-4DB2-BD59-A6C34878D82A}">
                    <a16:rowId xmlns:a16="http://schemas.microsoft.com/office/drawing/2014/main" val="1551839468"/>
                  </a:ext>
                </a:extLst>
              </a:tr>
              <a:tr h="511570">
                <a:tc>
                  <a:txBody>
                    <a:bodyPr/>
                    <a:lstStyle/>
                    <a:p>
                      <a:r>
                        <a:rPr lang="en-US" dirty="0"/>
                        <a:t>Legally Prudent?</a:t>
                      </a:r>
                    </a:p>
                  </a:txBody>
                  <a:tcPr/>
                </a:tc>
                <a:tc>
                  <a:txBody>
                    <a:bodyPr/>
                    <a:lstStyle/>
                    <a:p>
                      <a:pPr algn="ctr"/>
                      <a:r>
                        <a:rPr lang="en-US" b="1" dirty="0">
                          <a:solidFill>
                            <a:srgbClr val="FF0000"/>
                          </a:solidFill>
                        </a:rPr>
                        <a:t>NO</a:t>
                      </a:r>
                    </a:p>
                  </a:txBody>
                  <a:tcPr/>
                </a:tc>
                <a:extLst>
                  <a:ext uri="{0D108BD9-81ED-4DB2-BD59-A6C34878D82A}">
                    <a16:rowId xmlns:a16="http://schemas.microsoft.com/office/drawing/2014/main" val="2552296474"/>
                  </a:ext>
                </a:extLst>
              </a:tr>
              <a:tr h="511570">
                <a:tc>
                  <a:txBody>
                    <a:bodyPr/>
                    <a:lstStyle/>
                    <a:p>
                      <a:r>
                        <a:rPr lang="en-US" dirty="0"/>
                        <a:t>Does it Provide Accountability?</a:t>
                      </a:r>
                    </a:p>
                  </a:txBody>
                  <a:tcPr/>
                </a:tc>
                <a:tc>
                  <a:txBody>
                    <a:bodyPr/>
                    <a:lstStyle/>
                    <a:p>
                      <a:pPr algn="l"/>
                      <a:r>
                        <a:rPr lang="en-US" dirty="0"/>
                        <a:t>This actions shifts accountability and liability solely to the City</a:t>
                      </a:r>
                    </a:p>
                  </a:txBody>
                  <a:tcPr/>
                </a:tc>
                <a:extLst>
                  <a:ext uri="{0D108BD9-81ED-4DB2-BD59-A6C34878D82A}">
                    <a16:rowId xmlns:a16="http://schemas.microsoft.com/office/drawing/2014/main" val="403891134"/>
                  </a:ext>
                </a:extLst>
              </a:tr>
            </a:tbl>
          </a:graphicData>
        </a:graphic>
      </p:graphicFrame>
    </p:spTree>
    <p:extLst>
      <p:ext uri="{BB962C8B-B14F-4D97-AF65-F5344CB8AC3E}">
        <p14:creationId xmlns:p14="http://schemas.microsoft.com/office/powerpoint/2010/main" val="409554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8690-FC8F-1474-C6CB-78C0A038D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955FB-45A7-F492-DAB9-55AE6E44198C}"/>
              </a:ext>
            </a:extLst>
          </p:cNvPr>
          <p:cNvSpPr>
            <a:spLocks noGrp="1"/>
          </p:cNvSpPr>
          <p:nvPr>
            <p:ph type="title"/>
          </p:nvPr>
        </p:nvSpPr>
        <p:spPr/>
        <p:txBody>
          <a:bodyPr/>
          <a:lstStyle/>
          <a:p>
            <a:r>
              <a:rPr lang="en-US" dirty="0"/>
              <a:t>Action 2: Remediate with No Parking</a:t>
            </a:r>
          </a:p>
        </p:txBody>
      </p:sp>
      <p:sp>
        <p:nvSpPr>
          <p:cNvPr id="3" name="Content Placeholder 2">
            <a:extLst>
              <a:ext uri="{FF2B5EF4-FFF2-40B4-BE49-F238E27FC236}">
                <a16:creationId xmlns:a16="http://schemas.microsoft.com/office/drawing/2014/main" id="{F8FA5AE3-545E-A262-2831-824CEEC2EE53}"/>
              </a:ext>
            </a:extLst>
          </p:cNvPr>
          <p:cNvSpPr>
            <a:spLocks noGrp="1"/>
          </p:cNvSpPr>
          <p:nvPr>
            <p:ph idx="1"/>
          </p:nvPr>
        </p:nvSpPr>
        <p:spPr>
          <a:xfrm>
            <a:off x="838200" y="1491993"/>
            <a:ext cx="10515600" cy="4351338"/>
          </a:xfrm>
        </p:spPr>
        <p:txBody>
          <a:bodyPr/>
          <a:lstStyle/>
          <a:p>
            <a:r>
              <a:rPr lang="en-US" dirty="0"/>
              <a:t>City Council can vote to approve the budget amendment and contract modifications but specify that the northern portion of the parcel not be capped with parking, but instead with a clay cap with soil and vegetation.</a:t>
            </a:r>
          </a:p>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16596FFF-FE73-03A3-22D5-20D44ECF28CF}"/>
              </a:ext>
            </a:extLst>
          </p:cNvPr>
          <p:cNvGraphicFramePr>
            <a:graphicFrameLocks noGrp="1"/>
          </p:cNvGraphicFramePr>
          <p:nvPr>
            <p:extLst>
              <p:ext uri="{D42A27DB-BD31-4B8C-83A1-F6EECF244321}">
                <p14:modId xmlns:p14="http://schemas.microsoft.com/office/powerpoint/2010/main" val="1356212772"/>
              </p:ext>
            </p:extLst>
          </p:nvPr>
        </p:nvGraphicFramePr>
        <p:xfrm>
          <a:off x="838200" y="3330760"/>
          <a:ext cx="10429103" cy="3235000"/>
        </p:xfrm>
        <a:graphic>
          <a:graphicData uri="http://schemas.openxmlformats.org/drawingml/2006/table">
            <a:tbl>
              <a:tblPr firstRow="1" bandRow="1">
                <a:tableStyleId>{5C22544A-7EE6-4342-B048-85BDC9FD1C3A}</a:tableStyleId>
              </a:tblPr>
              <a:tblGrid>
                <a:gridCol w="5183967">
                  <a:extLst>
                    <a:ext uri="{9D8B030D-6E8A-4147-A177-3AD203B41FA5}">
                      <a16:colId xmlns:a16="http://schemas.microsoft.com/office/drawing/2014/main" val="1417518495"/>
                    </a:ext>
                  </a:extLst>
                </a:gridCol>
                <a:gridCol w="5245136">
                  <a:extLst>
                    <a:ext uri="{9D8B030D-6E8A-4147-A177-3AD203B41FA5}">
                      <a16:colId xmlns:a16="http://schemas.microsoft.com/office/drawing/2014/main" val="3244499494"/>
                    </a:ext>
                  </a:extLst>
                </a:gridCol>
              </a:tblGrid>
              <a:tr h="511570">
                <a:tc gridSpan="2">
                  <a:txBody>
                    <a:bodyPr/>
                    <a:lstStyle/>
                    <a:p>
                      <a:pPr algn="ctr"/>
                      <a:r>
                        <a:rPr lang="en-US" dirty="0"/>
                        <a:t>Decision Matrix</a:t>
                      </a:r>
                    </a:p>
                  </a:txBody>
                  <a:tcPr/>
                </a:tc>
                <a:tc hMerge="1">
                  <a:txBody>
                    <a:bodyPr/>
                    <a:lstStyle/>
                    <a:p>
                      <a:endParaRPr lang="en-US" dirty="0"/>
                    </a:p>
                  </a:txBody>
                  <a:tcPr/>
                </a:tc>
                <a:extLst>
                  <a:ext uri="{0D108BD9-81ED-4DB2-BD59-A6C34878D82A}">
                    <a16:rowId xmlns:a16="http://schemas.microsoft.com/office/drawing/2014/main" val="3898975745"/>
                  </a:ext>
                </a:extLst>
              </a:tr>
              <a:tr h="511570">
                <a:tc>
                  <a:txBody>
                    <a:bodyPr/>
                    <a:lstStyle/>
                    <a:p>
                      <a:r>
                        <a:rPr lang="en-US" dirty="0"/>
                        <a:t>Financially Prudent?</a:t>
                      </a:r>
                    </a:p>
                  </a:txBody>
                  <a:tcPr/>
                </a:tc>
                <a:tc>
                  <a:txBody>
                    <a:bodyPr/>
                    <a:lstStyle/>
                    <a:p>
                      <a:pPr algn="ctr"/>
                      <a:r>
                        <a:rPr lang="en-US" b="1" dirty="0">
                          <a:solidFill>
                            <a:srgbClr val="FF0000"/>
                          </a:solidFill>
                        </a:rPr>
                        <a:t>NO</a:t>
                      </a:r>
                    </a:p>
                  </a:txBody>
                  <a:tcPr/>
                </a:tc>
                <a:extLst>
                  <a:ext uri="{0D108BD9-81ED-4DB2-BD59-A6C34878D82A}">
                    <a16:rowId xmlns:a16="http://schemas.microsoft.com/office/drawing/2014/main" val="1260710421"/>
                  </a:ext>
                </a:extLst>
              </a:tr>
              <a:tr h="511570">
                <a:tc>
                  <a:txBody>
                    <a:bodyPr/>
                    <a:lstStyle/>
                    <a:p>
                      <a:r>
                        <a:rPr lang="en-US" dirty="0"/>
                        <a:t>Environmentally Prudent?</a:t>
                      </a:r>
                    </a:p>
                  </a:txBody>
                  <a:tcPr/>
                </a:tc>
                <a:tc>
                  <a:txBody>
                    <a:bodyPr/>
                    <a:lstStyle/>
                    <a:p>
                      <a:pPr algn="ctr"/>
                      <a:r>
                        <a:rPr lang="en-US" b="1" dirty="0">
                          <a:solidFill>
                            <a:schemeClr val="accent6"/>
                          </a:solidFill>
                        </a:rPr>
                        <a:t>YES</a:t>
                      </a:r>
                    </a:p>
                  </a:txBody>
                  <a:tcPr/>
                </a:tc>
                <a:extLst>
                  <a:ext uri="{0D108BD9-81ED-4DB2-BD59-A6C34878D82A}">
                    <a16:rowId xmlns:a16="http://schemas.microsoft.com/office/drawing/2014/main" val="1551839468"/>
                  </a:ext>
                </a:extLst>
              </a:tr>
              <a:tr h="511570">
                <a:tc>
                  <a:txBody>
                    <a:bodyPr/>
                    <a:lstStyle/>
                    <a:p>
                      <a:r>
                        <a:rPr lang="en-US" dirty="0"/>
                        <a:t>Legally Prudent?</a:t>
                      </a:r>
                    </a:p>
                  </a:txBody>
                  <a:tcPr/>
                </a:tc>
                <a:tc>
                  <a:txBody>
                    <a:bodyPr/>
                    <a:lstStyle/>
                    <a:p>
                      <a:pPr algn="ctr"/>
                      <a:r>
                        <a:rPr lang="en-US" b="1" dirty="0">
                          <a:solidFill>
                            <a:schemeClr val="accent6"/>
                          </a:solidFill>
                        </a:rPr>
                        <a:t>YES</a:t>
                      </a:r>
                    </a:p>
                  </a:txBody>
                  <a:tcPr/>
                </a:tc>
                <a:extLst>
                  <a:ext uri="{0D108BD9-81ED-4DB2-BD59-A6C34878D82A}">
                    <a16:rowId xmlns:a16="http://schemas.microsoft.com/office/drawing/2014/main" val="2552296474"/>
                  </a:ext>
                </a:extLst>
              </a:tr>
              <a:tr h="511570">
                <a:tc>
                  <a:txBody>
                    <a:bodyPr/>
                    <a:lstStyle/>
                    <a:p>
                      <a:r>
                        <a:rPr lang="en-US" dirty="0"/>
                        <a:t>Does it Provide Accountability?</a:t>
                      </a:r>
                    </a:p>
                  </a:txBody>
                  <a:tcPr/>
                </a:tc>
                <a:tc>
                  <a:txBody>
                    <a:bodyPr/>
                    <a:lstStyle/>
                    <a:p>
                      <a:pPr algn="l"/>
                      <a:r>
                        <a:rPr lang="en-US" dirty="0"/>
                        <a:t>Renegotiations with Contractors has reduced cost to complete considerably, essentially keeping the remaining work at cost for the contractors. City retains right to pursue recourse. </a:t>
                      </a:r>
                    </a:p>
                  </a:txBody>
                  <a:tcPr/>
                </a:tc>
                <a:extLst>
                  <a:ext uri="{0D108BD9-81ED-4DB2-BD59-A6C34878D82A}">
                    <a16:rowId xmlns:a16="http://schemas.microsoft.com/office/drawing/2014/main" val="403891134"/>
                  </a:ext>
                </a:extLst>
              </a:tr>
            </a:tbl>
          </a:graphicData>
        </a:graphic>
      </p:graphicFrame>
    </p:spTree>
    <p:extLst>
      <p:ext uri="{BB962C8B-B14F-4D97-AF65-F5344CB8AC3E}">
        <p14:creationId xmlns:p14="http://schemas.microsoft.com/office/powerpoint/2010/main" val="4070657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E1441-8C2F-A8C4-7BCE-4174BDA91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4A710-28E9-A130-7445-177501D8EF21}"/>
              </a:ext>
            </a:extLst>
          </p:cNvPr>
          <p:cNvSpPr>
            <a:spLocks noGrp="1"/>
          </p:cNvSpPr>
          <p:nvPr>
            <p:ph type="title"/>
          </p:nvPr>
        </p:nvSpPr>
        <p:spPr/>
        <p:txBody>
          <a:bodyPr/>
          <a:lstStyle/>
          <a:p>
            <a:r>
              <a:rPr lang="en-US" dirty="0"/>
              <a:t>Action 3: Remediate &amp; Cap with Parking (Recommended)</a:t>
            </a:r>
          </a:p>
        </p:txBody>
      </p:sp>
      <p:sp>
        <p:nvSpPr>
          <p:cNvPr id="3" name="Content Placeholder 2">
            <a:extLst>
              <a:ext uri="{FF2B5EF4-FFF2-40B4-BE49-F238E27FC236}">
                <a16:creationId xmlns:a16="http://schemas.microsoft.com/office/drawing/2014/main" id="{2EC11435-D37E-E55B-07AB-23E60894F9A4}"/>
              </a:ext>
            </a:extLst>
          </p:cNvPr>
          <p:cNvSpPr>
            <a:spLocks noGrp="1"/>
          </p:cNvSpPr>
          <p:nvPr>
            <p:ph idx="1"/>
          </p:nvPr>
        </p:nvSpPr>
        <p:spPr>
          <a:xfrm>
            <a:off x="838200" y="1665782"/>
            <a:ext cx="10515600" cy="4351338"/>
          </a:xfrm>
        </p:spPr>
        <p:txBody>
          <a:bodyPr/>
          <a:lstStyle/>
          <a:p>
            <a:r>
              <a:rPr lang="en-US" dirty="0"/>
              <a:t>City Council can vote to adopt budget amendment and contract modification, approving completion of the project with the ability to recoup as much cost as possible while putting the entire site to  use.</a:t>
            </a:r>
          </a:p>
          <a:p>
            <a:endParaRPr lang="en-US" dirty="0"/>
          </a:p>
          <a:p>
            <a:endParaRPr lang="en-US" dirty="0"/>
          </a:p>
        </p:txBody>
      </p:sp>
      <p:graphicFrame>
        <p:nvGraphicFramePr>
          <p:cNvPr id="4" name="Table 3">
            <a:extLst>
              <a:ext uri="{FF2B5EF4-FFF2-40B4-BE49-F238E27FC236}">
                <a16:creationId xmlns:a16="http://schemas.microsoft.com/office/drawing/2014/main" id="{4C5A8CA2-F8C6-7A46-17D4-2B98EFE2AD25}"/>
              </a:ext>
            </a:extLst>
          </p:cNvPr>
          <p:cNvGraphicFramePr>
            <a:graphicFrameLocks noGrp="1"/>
          </p:cNvGraphicFramePr>
          <p:nvPr>
            <p:extLst>
              <p:ext uri="{D42A27DB-BD31-4B8C-83A1-F6EECF244321}">
                <p14:modId xmlns:p14="http://schemas.microsoft.com/office/powerpoint/2010/main" val="2867670730"/>
              </p:ext>
            </p:extLst>
          </p:nvPr>
        </p:nvGraphicFramePr>
        <p:xfrm>
          <a:off x="838200" y="3330760"/>
          <a:ext cx="10429103" cy="3235000"/>
        </p:xfrm>
        <a:graphic>
          <a:graphicData uri="http://schemas.openxmlformats.org/drawingml/2006/table">
            <a:tbl>
              <a:tblPr firstRow="1" bandRow="1">
                <a:tableStyleId>{5C22544A-7EE6-4342-B048-85BDC9FD1C3A}</a:tableStyleId>
              </a:tblPr>
              <a:tblGrid>
                <a:gridCol w="5183967">
                  <a:extLst>
                    <a:ext uri="{9D8B030D-6E8A-4147-A177-3AD203B41FA5}">
                      <a16:colId xmlns:a16="http://schemas.microsoft.com/office/drawing/2014/main" val="1417518495"/>
                    </a:ext>
                  </a:extLst>
                </a:gridCol>
                <a:gridCol w="5245136">
                  <a:extLst>
                    <a:ext uri="{9D8B030D-6E8A-4147-A177-3AD203B41FA5}">
                      <a16:colId xmlns:a16="http://schemas.microsoft.com/office/drawing/2014/main" val="3244499494"/>
                    </a:ext>
                  </a:extLst>
                </a:gridCol>
              </a:tblGrid>
              <a:tr h="511570">
                <a:tc gridSpan="2">
                  <a:txBody>
                    <a:bodyPr/>
                    <a:lstStyle/>
                    <a:p>
                      <a:pPr algn="ctr"/>
                      <a:r>
                        <a:rPr lang="en-US" dirty="0"/>
                        <a:t>Decision Matrix</a:t>
                      </a:r>
                    </a:p>
                  </a:txBody>
                  <a:tcPr/>
                </a:tc>
                <a:tc hMerge="1">
                  <a:txBody>
                    <a:bodyPr/>
                    <a:lstStyle/>
                    <a:p>
                      <a:endParaRPr lang="en-US" dirty="0"/>
                    </a:p>
                  </a:txBody>
                  <a:tcPr/>
                </a:tc>
                <a:extLst>
                  <a:ext uri="{0D108BD9-81ED-4DB2-BD59-A6C34878D82A}">
                    <a16:rowId xmlns:a16="http://schemas.microsoft.com/office/drawing/2014/main" val="3898975745"/>
                  </a:ext>
                </a:extLst>
              </a:tr>
              <a:tr h="511570">
                <a:tc>
                  <a:txBody>
                    <a:bodyPr/>
                    <a:lstStyle/>
                    <a:p>
                      <a:r>
                        <a:rPr lang="en-US" dirty="0"/>
                        <a:t>Financially Prudent?</a:t>
                      </a:r>
                    </a:p>
                  </a:txBody>
                  <a:tcPr/>
                </a:tc>
                <a:tc>
                  <a:txBody>
                    <a:bodyPr/>
                    <a:lstStyle/>
                    <a:p>
                      <a:pPr algn="ctr"/>
                      <a:r>
                        <a:rPr lang="en-US" b="1" dirty="0">
                          <a:solidFill>
                            <a:schemeClr val="accent6"/>
                          </a:solidFill>
                        </a:rPr>
                        <a:t>YES</a:t>
                      </a:r>
                    </a:p>
                  </a:txBody>
                  <a:tcPr/>
                </a:tc>
                <a:extLst>
                  <a:ext uri="{0D108BD9-81ED-4DB2-BD59-A6C34878D82A}">
                    <a16:rowId xmlns:a16="http://schemas.microsoft.com/office/drawing/2014/main" val="1260710421"/>
                  </a:ext>
                </a:extLst>
              </a:tr>
              <a:tr h="511570">
                <a:tc>
                  <a:txBody>
                    <a:bodyPr/>
                    <a:lstStyle/>
                    <a:p>
                      <a:r>
                        <a:rPr lang="en-US" dirty="0"/>
                        <a:t>Environmentally Prudent?</a:t>
                      </a:r>
                    </a:p>
                  </a:txBody>
                  <a:tcPr/>
                </a:tc>
                <a:tc>
                  <a:txBody>
                    <a:bodyPr/>
                    <a:lstStyle/>
                    <a:p>
                      <a:pPr algn="ctr"/>
                      <a:r>
                        <a:rPr lang="en-US" b="1" dirty="0">
                          <a:solidFill>
                            <a:schemeClr val="accent6"/>
                          </a:solidFill>
                        </a:rPr>
                        <a:t>YES</a:t>
                      </a:r>
                    </a:p>
                  </a:txBody>
                  <a:tcPr/>
                </a:tc>
                <a:extLst>
                  <a:ext uri="{0D108BD9-81ED-4DB2-BD59-A6C34878D82A}">
                    <a16:rowId xmlns:a16="http://schemas.microsoft.com/office/drawing/2014/main" val="1551839468"/>
                  </a:ext>
                </a:extLst>
              </a:tr>
              <a:tr h="511570">
                <a:tc>
                  <a:txBody>
                    <a:bodyPr/>
                    <a:lstStyle/>
                    <a:p>
                      <a:r>
                        <a:rPr lang="en-US" dirty="0"/>
                        <a:t>Legally Prudent?</a:t>
                      </a:r>
                    </a:p>
                  </a:txBody>
                  <a:tcPr/>
                </a:tc>
                <a:tc>
                  <a:txBody>
                    <a:bodyPr/>
                    <a:lstStyle/>
                    <a:p>
                      <a:pPr algn="ctr"/>
                      <a:r>
                        <a:rPr lang="en-US" b="1" dirty="0">
                          <a:solidFill>
                            <a:schemeClr val="accent6"/>
                          </a:solidFill>
                        </a:rPr>
                        <a:t>YES</a:t>
                      </a:r>
                    </a:p>
                  </a:txBody>
                  <a:tcPr/>
                </a:tc>
                <a:extLst>
                  <a:ext uri="{0D108BD9-81ED-4DB2-BD59-A6C34878D82A}">
                    <a16:rowId xmlns:a16="http://schemas.microsoft.com/office/drawing/2014/main" val="2552296474"/>
                  </a:ext>
                </a:extLst>
              </a:tr>
              <a:tr h="511570">
                <a:tc>
                  <a:txBody>
                    <a:bodyPr/>
                    <a:lstStyle/>
                    <a:p>
                      <a:r>
                        <a:rPr lang="en-US" dirty="0"/>
                        <a:t>Does it Provide Accountability?</a:t>
                      </a:r>
                    </a:p>
                  </a:txBody>
                  <a:tcPr/>
                </a:tc>
                <a:tc>
                  <a:txBody>
                    <a:bodyPr/>
                    <a:lstStyle/>
                    <a:p>
                      <a:pPr algn="l"/>
                      <a:r>
                        <a:rPr lang="en-US" dirty="0"/>
                        <a:t>Renegotiations with Contractors has reduced cost to complete considerably, essentially keeping the remaining work at cost for the contractors. City retains right to pursue recourse. </a:t>
                      </a:r>
                    </a:p>
                  </a:txBody>
                  <a:tcPr/>
                </a:tc>
                <a:extLst>
                  <a:ext uri="{0D108BD9-81ED-4DB2-BD59-A6C34878D82A}">
                    <a16:rowId xmlns:a16="http://schemas.microsoft.com/office/drawing/2014/main" val="403891134"/>
                  </a:ext>
                </a:extLst>
              </a:tr>
            </a:tbl>
          </a:graphicData>
        </a:graphic>
      </p:graphicFrame>
    </p:spTree>
    <p:extLst>
      <p:ext uri="{BB962C8B-B14F-4D97-AF65-F5344CB8AC3E}">
        <p14:creationId xmlns:p14="http://schemas.microsoft.com/office/powerpoint/2010/main" val="42092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1235-5E69-9459-5FCC-E2EB14040569}"/>
              </a:ext>
            </a:extLst>
          </p:cNvPr>
          <p:cNvSpPr>
            <a:spLocks noGrp="1"/>
          </p:cNvSpPr>
          <p:nvPr>
            <p:ph type="title"/>
          </p:nvPr>
        </p:nvSpPr>
        <p:spPr/>
        <p:txBody>
          <a:bodyPr>
            <a:normAutofit/>
          </a:bodyPr>
          <a:lstStyle/>
          <a:p>
            <a:r>
              <a:rPr lang="en-US" sz="4000" dirty="0"/>
              <a:t>Action 2 vs Action 3: Financial Implications</a:t>
            </a:r>
            <a:br>
              <a:rPr lang="en-US" sz="4000" dirty="0"/>
            </a:br>
            <a:endParaRPr lang="en-US" sz="4000" dirty="0"/>
          </a:p>
        </p:txBody>
      </p:sp>
      <p:pic>
        <p:nvPicPr>
          <p:cNvPr id="3" name="Picture 2">
            <a:extLst>
              <a:ext uri="{FF2B5EF4-FFF2-40B4-BE49-F238E27FC236}">
                <a16:creationId xmlns:a16="http://schemas.microsoft.com/office/drawing/2014/main" id="{BAECABED-02F8-A445-B6E5-24CA8E806F08}"/>
              </a:ext>
            </a:extLst>
          </p:cNvPr>
          <p:cNvPicPr>
            <a:picLocks noChangeAspect="1"/>
          </p:cNvPicPr>
          <p:nvPr/>
        </p:nvPicPr>
        <p:blipFill>
          <a:blip r:embed="rId3"/>
          <a:stretch>
            <a:fillRect/>
          </a:stretch>
        </p:blipFill>
        <p:spPr>
          <a:xfrm>
            <a:off x="2843523" y="1200445"/>
            <a:ext cx="8365185" cy="2766062"/>
          </a:xfrm>
          <a:prstGeom prst="rect">
            <a:avLst/>
          </a:prstGeom>
        </p:spPr>
      </p:pic>
      <p:pic>
        <p:nvPicPr>
          <p:cNvPr id="4" name="Picture 3">
            <a:extLst>
              <a:ext uri="{FF2B5EF4-FFF2-40B4-BE49-F238E27FC236}">
                <a16:creationId xmlns:a16="http://schemas.microsoft.com/office/drawing/2014/main" id="{23DC26CE-E7C9-A042-AA3B-7B3621F89600}"/>
              </a:ext>
            </a:extLst>
          </p:cNvPr>
          <p:cNvPicPr>
            <a:picLocks noChangeAspect="1"/>
          </p:cNvPicPr>
          <p:nvPr/>
        </p:nvPicPr>
        <p:blipFill>
          <a:blip r:embed="rId4"/>
          <a:stretch>
            <a:fillRect/>
          </a:stretch>
        </p:blipFill>
        <p:spPr>
          <a:xfrm>
            <a:off x="2843522" y="4128326"/>
            <a:ext cx="8365185" cy="2536355"/>
          </a:xfrm>
          <a:prstGeom prst="rect">
            <a:avLst/>
          </a:prstGeom>
        </p:spPr>
      </p:pic>
      <p:sp>
        <p:nvSpPr>
          <p:cNvPr id="5" name="Oval 4">
            <a:extLst>
              <a:ext uri="{FF2B5EF4-FFF2-40B4-BE49-F238E27FC236}">
                <a16:creationId xmlns:a16="http://schemas.microsoft.com/office/drawing/2014/main" id="{E2A0311D-39DE-E54C-BF89-9D4A36614CE7}"/>
              </a:ext>
            </a:extLst>
          </p:cNvPr>
          <p:cNvSpPr/>
          <p:nvPr/>
        </p:nvSpPr>
        <p:spPr>
          <a:xfrm>
            <a:off x="8486274" y="2699892"/>
            <a:ext cx="2839453" cy="4192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9D8F989-C821-4745-9878-59EB42814B0B}"/>
              </a:ext>
            </a:extLst>
          </p:cNvPr>
          <p:cNvSpPr/>
          <p:nvPr/>
        </p:nvSpPr>
        <p:spPr>
          <a:xfrm>
            <a:off x="8486273" y="5657555"/>
            <a:ext cx="2839453" cy="4192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B6E53D68-E77E-4B4A-8BB5-18E47AE4AEFC}"/>
              </a:ext>
            </a:extLst>
          </p:cNvPr>
          <p:cNvSpPr/>
          <p:nvPr/>
        </p:nvSpPr>
        <p:spPr>
          <a:xfrm>
            <a:off x="288758" y="2021305"/>
            <a:ext cx="2294021" cy="1283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 2</a:t>
            </a:r>
          </a:p>
        </p:txBody>
      </p:sp>
      <p:sp>
        <p:nvSpPr>
          <p:cNvPr id="8" name="Right Arrow 7">
            <a:extLst>
              <a:ext uri="{FF2B5EF4-FFF2-40B4-BE49-F238E27FC236}">
                <a16:creationId xmlns:a16="http://schemas.microsoft.com/office/drawing/2014/main" id="{4705B3C8-7DDA-744B-B84A-E7804B17691F}"/>
              </a:ext>
            </a:extLst>
          </p:cNvPr>
          <p:cNvSpPr/>
          <p:nvPr/>
        </p:nvSpPr>
        <p:spPr>
          <a:xfrm>
            <a:off x="288757" y="4588988"/>
            <a:ext cx="2294021" cy="1283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 3</a:t>
            </a:r>
          </a:p>
          <a:p>
            <a:pPr algn="ctr"/>
            <a:r>
              <a:rPr lang="en-US" dirty="0"/>
              <a:t>(Recommended)</a:t>
            </a:r>
          </a:p>
        </p:txBody>
      </p:sp>
    </p:spTree>
    <p:extLst>
      <p:ext uri="{BB962C8B-B14F-4D97-AF65-F5344CB8AC3E}">
        <p14:creationId xmlns:p14="http://schemas.microsoft.com/office/powerpoint/2010/main" val="47213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4A30-AE11-7B45-8100-1DE9DE049C1E}"/>
              </a:ext>
            </a:extLst>
          </p:cNvPr>
          <p:cNvSpPr>
            <a:spLocks noGrp="1"/>
          </p:cNvSpPr>
          <p:nvPr>
            <p:ph type="title"/>
          </p:nvPr>
        </p:nvSpPr>
        <p:spPr/>
        <p:txBody>
          <a:bodyPr/>
          <a:lstStyle/>
          <a:p>
            <a:r>
              <a:rPr lang="en-US" b="1" dirty="0"/>
              <a:t>Westside “Arena” Surface Lot Project</a:t>
            </a:r>
            <a:br>
              <a:rPr lang="en-US" b="1" dirty="0"/>
            </a:br>
            <a:endParaRPr lang="en-US" b="1" dirty="0"/>
          </a:p>
        </p:txBody>
      </p:sp>
      <p:pic>
        <p:nvPicPr>
          <p:cNvPr id="5" name="Content Placeholder 4">
            <a:extLst>
              <a:ext uri="{FF2B5EF4-FFF2-40B4-BE49-F238E27FC236}">
                <a16:creationId xmlns:a16="http://schemas.microsoft.com/office/drawing/2014/main" id="{9B9E48EA-EFED-DA44-9409-C870894BE200}"/>
              </a:ext>
            </a:extLst>
          </p:cNvPr>
          <p:cNvPicPr>
            <a:picLocks noGrp="1" noChangeAspect="1"/>
          </p:cNvPicPr>
          <p:nvPr>
            <p:ph idx="1"/>
          </p:nvPr>
        </p:nvPicPr>
        <p:blipFill rotWithShape="1">
          <a:blip r:embed="rId2"/>
          <a:srcRect l="24252" t="2664" r="8395"/>
          <a:stretch/>
        </p:blipFill>
        <p:spPr>
          <a:xfrm>
            <a:off x="1766170" y="1324645"/>
            <a:ext cx="7703506" cy="5168230"/>
          </a:xfrm>
        </p:spPr>
      </p:pic>
    </p:spTree>
    <p:extLst>
      <p:ext uri="{BB962C8B-B14F-4D97-AF65-F5344CB8AC3E}">
        <p14:creationId xmlns:p14="http://schemas.microsoft.com/office/powerpoint/2010/main" val="335642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150DA-F0B7-6085-0432-26A6F9814A78}"/>
              </a:ext>
            </a:extLst>
          </p:cNvPr>
          <p:cNvSpPr>
            <a:spLocks noGrp="1"/>
          </p:cNvSpPr>
          <p:nvPr>
            <p:ph type="title"/>
          </p:nvPr>
        </p:nvSpPr>
        <p:spPr>
          <a:xfrm>
            <a:off x="838200" y="365125"/>
            <a:ext cx="11353800" cy="1325563"/>
          </a:xfrm>
        </p:spPr>
        <p:txBody>
          <a:bodyPr>
            <a:normAutofit/>
          </a:bodyPr>
          <a:lstStyle/>
          <a:p>
            <a:r>
              <a:rPr lang="en-US" sz="4000" dirty="0"/>
              <a:t>Significant Reduction in ROI with No Additional Parking</a:t>
            </a:r>
            <a:br>
              <a:rPr lang="en-US" sz="4000" dirty="0"/>
            </a:br>
            <a:endParaRPr lang="en-US" sz="4000" dirty="0"/>
          </a:p>
        </p:txBody>
      </p:sp>
      <p:sp>
        <p:nvSpPr>
          <p:cNvPr id="12" name="TextBox 11">
            <a:extLst>
              <a:ext uri="{FF2B5EF4-FFF2-40B4-BE49-F238E27FC236}">
                <a16:creationId xmlns:a16="http://schemas.microsoft.com/office/drawing/2014/main" id="{2108F6BB-CED0-7F87-E22A-E08BE083E5FE}"/>
              </a:ext>
            </a:extLst>
          </p:cNvPr>
          <p:cNvSpPr txBox="1"/>
          <p:nvPr/>
        </p:nvSpPr>
        <p:spPr>
          <a:xfrm>
            <a:off x="838200" y="6023094"/>
            <a:ext cx="10357022" cy="646331"/>
          </a:xfrm>
          <a:prstGeom prst="rect">
            <a:avLst/>
          </a:prstGeom>
          <a:noFill/>
        </p:spPr>
        <p:txBody>
          <a:bodyPr wrap="square">
            <a:spAutoFit/>
          </a:bodyPr>
          <a:lstStyle/>
          <a:p>
            <a:r>
              <a:rPr lang="en-US" b="0" i="0" u="none" strike="noStrike" dirty="0">
                <a:solidFill>
                  <a:srgbClr val="212121"/>
                </a:solidFill>
                <a:effectLst/>
                <a:latin typeface="Aptos" panose="020B0004020202020204" pitchFamily="34" charset="0"/>
              </a:rPr>
              <a:t>Additionally: </a:t>
            </a:r>
            <a:r>
              <a:rPr lang="en-US" b="1" i="0" u="none" strike="noStrike" dirty="0">
                <a:solidFill>
                  <a:srgbClr val="212121"/>
                </a:solidFill>
                <a:effectLst/>
                <a:latin typeface="Aptos" panose="020B0004020202020204" pitchFamily="34" charset="0"/>
              </a:rPr>
              <a:t>Action 2 </a:t>
            </a:r>
            <a:r>
              <a:rPr lang="en-US" b="1" i="0" u="sng" strike="noStrike" dirty="0">
                <a:solidFill>
                  <a:srgbClr val="212121"/>
                </a:solidFill>
                <a:effectLst/>
                <a:latin typeface="Aptos" panose="020B0004020202020204" pitchFamily="34" charset="0"/>
              </a:rPr>
              <a:t>does not </a:t>
            </a:r>
            <a:r>
              <a:rPr lang="en-US" b="1" i="0" u="none" strike="noStrike" dirty="0">
                <a:solidFill>
                  <a:srgbClr val="212121"/>
                </a:solidFill>
                <a:effectLst/>
                <a:latin typeface="Aptos" panose="020B0004020202020204" pitchFamily="34" charset="0"/>
              </a:rPr>
              <a:t>achieve </a:t>
            </a:r>
            <a:r>
              <a:rPr lang="en-US" b="1" dirty="0">
                <a:solidFill>
                  <a:srgbClr val="212121"/>
                </a:solidFill>
                <a:latin typeface="Aptos" panose="020B0004020202020204" pitchFamily="34" charset="0"/>
              </a:rPr>
              <a:t>positive cash flow</a:t>
            </a:r>
            <a:r>
              <a:rPr lang="en-US" dirty="0">
                <a:solidFill>
                  <a:srgbClr val="212121"/>
                </a:solidFill>
                <a:latin typeface="Aptos" panose="020B0004020202020204" pitchFamily="34" charset="0"/>
              </a:rPr>
              <a:t>.  Action 3 </a:t>
            </a:r>
            <a:r>
              <a:rPr lang="en-US" b="0" i="0" u="none" strike="noStrike" dirty="0">
                <a:solidFill>
                  <a:srgbClr val="212121"/>
                </a:solidFill>
                <a:effectLst/>
                <a:latin typeface="Aptos" panose="020B0004020202020204" pitchFamily="34" charset="0"/>
              </a:rPr>
              <a:t>achieves a cash positive state within two years and takes a large chunk out of the development costs by the end of the lease.</a:t>
            </a:r>
            <a:endParaRPr lang="en-US" dirty="0"/>
          </a:p>
        </p:txBody>
      </p:sp>
      <p:pic>
        <p:nvPicPr>
          <p:cNvPr id="13" name="Picture 12">
            <a:extLst>
              <a:ext uri="{FF2B5EF4-FFF2-40B4-BE49-F238E27FC236}">
                <a16:creationId xmlns:a16="http://schemas.microsoft.com/office/drawing/2014/main" id="{8B17120F-9366-2057-1A55-E557A1E82563}"/>
              </a:ext>
            </a:extLst>
          </p:cNvPr>
          <p:cNvPicPr>
            <a:picLocks noChangeAspect="1"/>
          </p:cNvPicPr>
          <p:nvPr/>
        </p:nvPicPr>
        <p:blipFill>
          <a:blip r:embed="rId2"/>
          <a:stretch>
            <a:fillRect/>
          </a:stretch>
        </p:blipFill>
        <p:spPr>
          <a:xfrm>
            <a:off x="1215191" y="1137882"/>
            <a:ext cx="7772400" cy="4582235"/>
          </a:xfrm>
          <a:prstGeom prst="rect">
            <a:avLst/>
          </a:prstGeom>
        </p:spPr>
      </p:pic>
      <p:sp>
        <p:nvSpPr>
          <p:cNvPr id="3" name="Oval 2">
            <a:extLst>
              <a:ext uri="{FF2B5EF4-FFF2-40B4-BE49-F238E27FC236}">
                <a16:creationId xmlns:a16="http://schemas.microsoft.com/office/drawing/2014/main" id="{660A5191-D043-FF40-8329-E1F69AAC6BFD}"/>
              </a:ext>
            </a:extLst>
          </p:cNvPr>
          <p:cNvSpPr/>
          <p:nvPr/>
        </p:nvSpPr>
        <p:spPr>
          <a:xfrm>
            <a:off x="5566612" y="3144253"/>
            <a:ext cx="3689684" cy="4973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DBE1635-8B76-FC44-8CD7-6597895527A5}"/>
              </a:ext>
            </a:extLst>
          </p:cNvPr>
          <p:cNvSpPr/>
          <p:nvPr/>
        </p:nvSpPr>
        <p:spPr>
          <a:xfrm>
            <a:off x="5520491" y="4335020"/>
            <a:ext cx="3689684" cy="4973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9A5BECD-4D4E-A742-B996-849A44924EDC}"/>
              </a:ext>
            </a:extLst>
          </p:cNvPr>
          <p:cNvSpPr/>
          <p:nvPr/>
        </p:nvSpPr>
        <p:spPr>
          <a:xfrm>
            <a:off x="5101392" y="4832325"/>
            <a:ext cx="4459704" cy="102304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F137CA9F-EF63-7348-B3FB-445BB29C6D48}"/>
              </a:ext>
            </a:extLst>
          </p:cNvPr>
          <p:cNvSpPr/>
          <p:nvPr/>
        </p:nvSpPr>
        <p:spPr>
          <a:xfrm flipH="1">
            <a:off x="9653338" y="4739725"/>
            <a:ext cx="2213809" cy="1283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 3</a:t>
            </a:r>
          </a:p>
          <a:p>
            <a:pPr algn="ctr"/>
            <a:r>
              <a:rPr lang="en-US" dirty="0"/>
              <a:t>(Recommended)</a:t>
            </a:r>
          </a:p>
        </p:txBody>
      </p:sp>
    </p:spTree>
    <p:extLst>
      <p:ext uri="{BB962C8B-B14F-4D97-AF65-F5344CB8AC3E}">
        <p14:creationId xmlns:p14="http://schemas.microsoft.com/office/powerpoint/2010/main" val="3722398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35EC1-4B7D-F27A-304F-8F91F1A9AC3F}"/>
              </a:ext>
            </a:extLst>
          </p:cNvPr>
          <p:cNvSpPr>
            <a:spLocks noGrp="1"/>
          </p:cNvSpPr>
          <p:nvPr>
            <p:ph type="title"/>
          </p:nvPr>
        </p:nvSpPr>
        <p:spPr/>
        <p:txBody>
          <a:bodyPr/>
          <a:lstStyle/>
          <a:p>
            <a:r>
              <a:rPr lang="en-US" dirty="0"/>
              <a:t>Project Budget (with Action 3 Costs)</a:t>
            </a:r>
          </a:p>
        </p:txBody>
      </p:sp>
      <p:pic>
        <p:nvPicPr>
          <p:cNvPr id="10" name="Picture 9">
            <a:extLst>
              <a:ext uri="{FF2B5EF4-FFF2-40B4-BE49-F238E27FC236}">
                <a16:creationId xmlns:a16="http://schemas.microsoft.com/office/drawing/2014/main" id="{9D2B8406-B71A-FB38-E36A-2C1B5C7DA8FF}"/>
              </a:ext>
            </a:extLst>
          </p:cNvPr>
          <p:cNvPicPr>
            <a:picLocks noChangeAspect="1"/>
          </p:cNvPicPr>
          <p:nvPr/>
        </p:nvPicPr>
        <p:blipFill>
          <a:blip r:embed="rId2"/>
          <a:stretch>
            <a:fillRect/>
          </a:stretch>
        </p:blipFill>
        <p:spPr>
          <a:xfrm>
            <a:off x="838200" y="1542500"/>
            <a:ext cx="10483462" cy="4722376"/>
          </a:xfrm>
          <a:prstGeom prst="rect">
            <a:avLst/>
          </a:prstGeom>
        </p:spPr>
      </p:pic>
    </p:spTree>
    <p:extLst>
      <p:ext uri="{BB962C8B-B14F-4D97-AF65-F5344CB8AC3E}">
        <p14:creationId xmlns:p14="http://schemas.microsoft.com/office/powerpoint/2010/main" val="217357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8A24-D7A8-E3B8-3802-956D605635AE}"/>
              </a:ext>
            </a:extLst>
          </p:cNvPr>
          <p:cNvSpPr>
            <a:spLocks noGrp="1"/>
          </p:cNvSpPr>
          <p:nvPr>
            <p:ph type="title"/>
          </p:nvPr>
        </p:nvSpPr>
        <p:spPr/>
        <p:txBody>
          <a:bodyPr/>
          <a:lstStyle/>
          <a:p>
            <a:r>
              <a:rPr lang="en-US" dirty="0"/>
              <a:t>Action 3: Remaining Project Timeline</a:t>
            </a:r>
            <a:br>
              <a:rPr lang="en-US" dirty="0"/>
            </a:br>
            <a:endParaRPr lang="en-US" dirty="0"/>
          </a:p>
        </p:txBody>
      </p:sp>
      <p:graphicFrame>
        <p:nvGraphicFramePr>
          <p:cNvPr id="6" name="Diagram 5">
            <a:extLst>
              <a:ext uri="{FF2B5EF4-FFF2-40B4-BE49-F238E27FC236}">
                <a16:creationId xmlns:a16="http://schemas.microsoft.com/office/drawing/2014/main" id="{3BE4ABCC-2067-99F4-3799-D1AB18522924}"/>
              </a:ext>
            </a:extLst>
          </p:cNvPr>
          <p:cNvGraphicFramePr/>
          <p:nvPr>
            <p:extLst>
              <p:ext uri="{D42A27DB-BD31-4B8C-83A1-F6EECF244321}">
                <p14:modId xmlns:p14="http://schemas.microsoft.com/office/powerpoint/2010/main" val="1268320820"/>
              </p:ext>
            </p:extLst>
          </p:nvPr>
        </p:nvGraphicFramePr>
        <p:xfrm>
          <a:off x="838199" y="1140202"/>
          <a:ext cx="1027897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1891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3BEB-B888-1744-B5F0-5CFA70D134EE}"/>
              </a:ext>
            </a:extLst>
          </p:cNvPr>
          <p:cNvSpPr>
            <a:spLocks noGrp="1"/>
          </p:cNvSpPr>
          <p:nvPr>
            <p:ph type="title"/>
          </p:nvPr>
        </p:nvSpPr>
        <p:spPr>
          <a:xfrm>
            <a:off x="838200" y="2766218"/>
            <a:ext cx="10515600" cy="1325563"/>
          </a:xfrm>
        </p:spPr>
        <p:txBody>
          <a:bodyPr>
            <a:normAutofit/>
          </a:bodyPr>
          <a:lstStyle/>
          <a:p>
            <a:r>
              <a:rPr lang="en-US" sz="7200" dirty="0"/>
              <a:t>Discussion</a:t>
            </a:r>
          </a:p>
        </p:txBody>
      </p:sp>
    </p:spTree>
    <p:extLst>
      <p:ext uri="{BB962C8B-B14F-4D97-AF65-F5344CB8AC3E}">
        <p14:creationId xmlns:p14="http://schemas.microsoft.com/office/powerpoint/2010/main" val="231339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gold coin with a picture of a building and text&#10;&#10;Description automatically generated">
            <a:extLst>
              <a:ext uri="{FF2B5EF4-FFF2-40B4-BE49-F238E27FC236}">
                <a16:creationId xmlns:a16="http://schemas.microsoft.com/office/drawing/2014/main" id="{CA9FDBE1-8AFC-4F56-B1E9-0FE57A653AF9}"/>
              </a:ext>
            </a:extLst>
          </p:cNvPr>
          <p:cNvPicPr>
            <a:picLocks noChangeAspect="1"/>
          </p:cNvPicPr>
          <p:nvPr/>
        </p:nvPicPr>
        <p:blipFill>
          <a:blip r:embed="rId2">
            <a:alphaModFix/>
            <a:extLst>
              <a:ext uri="{28A0092B-C50C-407E-A947-70E740481C1C}">
                <a14:useLocalDpi xmlns:a14="http://schemas.microsoft.com/office/drawing/2010/main" val="0"/>
              </a:ext>
            </a:extLst>
          </a:blip>
          <a:srcRect t="5919" r="-1" b="8462"/>
          <a:stretch/>
        </p:blipFill>
        <p:spPr>
          <a:xfrm>
            <a:off x="4547938" y="-4"/>
            <a:ext cx="7644062" cy="3681405"/>
          </a:xfrm>
          <a:prstGeom prst="rect">
            <a:avLst/>
          </a:prstGeom>
        </p:spPr>
      </p:pic>
      <p:pic>
        <p:nvPicPr>
          <p:cNvPr id="6" name="Picture 5" descr="A gold coin with a bridge and a river&#10;&#10;Description automatically generated">
            <a:extLst>
              <a:ext uri="{FF2B5EF4-FFF2-40B4-BE49-F238E27FC236}">
                <a16:creationId xmlns:a16="http://schemas.microsoft.com/office/drawing/2014/main" id="{9AB49175-C79E-E20A-3CAB-5BC1FE37459B}"/>
              </a:ext>
            </a:extLst>
          </p:cNvPr>
          <p:cNvPicPr>
            <a:picLocks noChangeAspect="1"/>
          </p:cNvPicPr>
          <p:nvPr/>
        </p:nvPicPr>
        <p:blipFill>
          <a:blip r:embed="rId3">
            <a:extLst>
              <a:ext uri="{28A0092B-C50C-407E-A947-70E740481C1C}">
                <a14:useLocalDpi xmlns:a14="http://schemas.microsoft.com/office/drawing/2010/main" val="0"/>
              </a:ext>
            </a:extLst>
          </a:blip>
          <a:srcRect t="15293" r="-1" b="10828"/>
          <a:stretch/>
        </p:blipFill>
        <p:spPr>
          <a:xfrm>
            <a:off x="4547940" y="3681411"/>
            <a:ext cx="7644062" cy="3176595"/>
          </a:xfrm>
          <a:prstGeom prst="rect">
            <a:avLst/>
          </a:prstGeom>
        </p:spPr>
      </p:pic>
      <p:sp>
        <p:nvSpPr>
          <p:cNvPr id="14" name="Rectangle 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F1F27C-1839-514D-6A44-23668E603C58}"/>
              </a:ext>
            </a:extLst>
          </p:cNvPr>
          <p:cNvSpPr>
            <a:spLocks noGrp="1"/>
          </p:cNvSpPr>
          <p:nvPr>
            <p:ph type="ctrTitle"/>
          </p:nvPr>
        </p:nvSpPr>
        <p:spPr>
          <a:xfrm>
            <a:off x="838201" y="1115219"/>
            <a:ext cx="5395912" cy="2387600"/>
          </a:xfrm>
        </p:spPr>
        <p:txBody>
          <a:bodyPr>
            <a:normAutofit/>
          </a:bodyPr>
          <a:lstStyle/>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City Council Meeting</a:t>
            </a:r>
          </a:p>
          <a:p>
            <a:pPr algn="l"/>
            <a:r>
              <a:rPr lang="en-US" sz="4600" b="1" dirty="0">
                <a:solidFill>
                  <a:schemeClr val="bg1"/>
                </a:solidFill>
                <a:latin typeface="Lato" panose="020F0502020204030203" pitchFamily="34" charset="0"/>
                <a:ea typeface="Lato" panose="020F0502020204030203" pitchFamily="34" charset="0"/>
                <a:cs typeface="Lato" panose="020F0502020204030203" pitchFamily="34" charset="0"/>
              </a:rPr>
              <a:t>May 22, 2025</a:t>
            </a:r>
          </a:p>
        </p:txBody>
      </p:sp>
      <p:sp>
        <p:nvSpPr>
          <p:cNvPr id="3" name="Subtitle 2">
            <a:extLst>
              <a:ext uri="{FF2B5EF4-FFF2-40B4-BE49-F238E27FC236}">
                <a16:creationId xmlns:a16="http://schemas.microsoft.com/office/drawing/2014/main" id="{1C845A6E-26D3-73E7-7D7B-4DDC5C2DBD5C}"/>
              </a:ext>
            </a:extLst>
          </p:cNvPr>
          <p:cNvSpPr>
            <a:spLocks noGrp="1"/>
          </p:cNvSpPr>
          <p:nvPr>
            <p:ph type="subTitle" idx="1"/>
          </p:nvPr>
        </p:nvSpPr>
        <p:spPr>
          <a:xfrm>
            <a:off x="838201" y="3902076"/>
            <a:ext cx="5395912" cy="1655762"/>
          </a:xfrm>
        </p:spPr>
        <p:txBody>
          <a:bodyPr>
            <a:normAutofit/>
          </a:bodyPr>
          <a:lstStyle/>
          <a:p>
            <a:pPr algn="l"/>
            <a:r>
              <a:rPr lang="en-US" sz="2000" dirty="0">
                <a:solidFill>
                  <a:schemeClr val="bg1"/>
                </a:solidFill>
              </a:rPr>
              <a:t>                                                     </a:t>
            </a:r>
          </a:p>
        </p:txBody>
      </p:sp>
      <p:cxnSp>
        <p:nvCxnSpPr>
          <p:cNvPr id="16" name="Straight Connector 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1"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048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A6EDB-27B6-FE44-A775-38384FBFD32B}"/>
              </a:ext>
            </a:extLst>
          </p:cNvPr>
          <p:cNvSpPr>
            <a:spLocks noGrp="1"/>
          </p:cNvSpPr>
          <p:nvPr>
            <p:ph type="title"/>
          </p:nvPr>
        </p:nvSpPr>
        <p:spPr/>
        <p:txBody>
          <a:bodyPr/>
          <a:lstStyle/>
          <a:p>
            <a:r>
              <a:rPr lang="en-US" dirty="0"/>
              <a:t>Presentation Agenda</a:t>
            </a:r>
          </a:p>
        </p:txBody>
      </p:sp>
      <p:sp>
        <p:nvSpPr>
          <p:cNvPr id="3" name="Content Placeholder 2">
            <a:extLst>
              <a:ext uri="{FF2B5EF4-FFF2-40B4-BE49-F238E27FC236}">
                <a16:creationId xmlns:a16="http://schemas.microsoft.com/office/drawing/2014/main" id="{6DB10665-B501-7C42-94F4-42AFF9B2BEC3}"/>
              </a:ext>
            </a:extLst>
          </p:cNvPr>
          <p:cNvSpPr>
            <a:spLocks noGrp="1"/>
          </p:cNvSpPr>
          <p:nvPr>
            <p:ph idx="1"/>
          </p:nvPr>
        </p:nvSpPr>
        <p:spPr/>
        <p:txBody>
          <a:bodyPr>
            <a:normAutofit lnSpcReduction="10000"/>
          </a:bodyPr>
          <a:lstStyle/>
          <a:p>
            <a:pPr marL="514350" indent="-514350">
              <a:buFont typeface="+mj-lt"/>
              <a:buAutoNum type="arabicPeriod"/>
            </a:pPr>
            <a:r>
              <a:rPr lang="en-US" dirty="0"/>
              <a:t>Recommendation Framework</a:t>
            </a:r>
          </a:p>
          <a:p>
            <a:pPr marL="514350" indent="-514350">
              <a:buFont typeface="+mj-lt"/>
              <a:buAutoNum type="arabicPeriod"/>
            </a:pPr>
            <a:r>
              <a:rPr lang="en-US" dirty="0"/>
              <a:t>Project Timeline Review: 2019 – 2025</a:t>
            </a:r>
          </a:p>
          <a:p>
            <a:pPr marL="514350" indent="-514350">
              <a:buFont typeface="+mj-lt"/>
              <a:buAutoNum type="arabicPeriod"/>
            </a:pPr>
            <a:r>
              <a:rPr lang="en-US" dirty="0"/>
              <a:t>What are our Legal and Environmental Obligations?</a:t>
            </a:r>
          </a:p>
          <a:p>
            <a:pPr marL="514350" indent="-514350">
              <a:buFont typeface="+mj-lt"/>
              <a:buAutoNum type="arabicPeriod"/>
            </a:pPr>
            <a:r>
              <a:rPr lang="en-US" dirty="0"/>
              <a:t>Hindsight, Cost Saving Measures, &amp; Accountability</a:t>
            </a:r>
          </a:p>
          <a:p>
            <a:pPr marL="514350" indent="-514350">
              <a:buFont typeface="+mj-lt"/>
              <a:buAutoNum type="arabicPeriod"/>
            </a:pPr>
            <a:r>
              <a:rPr lang="en-US" dirty="0"/>
              <a:t>What is the Consequence of Doing Nothing?</a:t>
            </a:r>
          </a:p>
          <a:p>
            <a:pPr marL="514350" indent="-514350">
              <a:buFont typeface="+mj-lt"/>
              <a:buAutoNum type="arabicPeriod"/>
            </a:pPr>
            <a:r>
              <a:rPr lang="en-US" dirty="0"/>
              <a:t>Three Possible Council Actions</a:t>
            </a:r>
          </a:p>
          <a:p>
            <a:pPr marL="514350" indent="-514350">
              <a:buFont typeface="+mj-lt"/>
              <a:buAutoNum type="arabicPeriod"/>
            </a:pPr>
            <a:r>
              <a:rPr lang="en-US" dirty="0"/>
              <a:t>Financial Implications of Council Actions</a:t>
            </a:r>
          </a:p>
          <a:p>
            <a:pPr marL="514350" indent="-514350">
              <a:buFont typeface="+mj-lt"/>
              <a:buAutoNum type="arabicPeriod"/>
            </a:pPr>
            <a:r>
              <a:rPr lang="en-US" dirty="0"/>
              <a:t>Recommended Path: The Budget &amp; Timeline</a:t>
            </a:r>
          </a:p>
          <a:p>
            <a:pPr marL="514350" indent="-514350">
              <a:buFont typeface="+mj-lt"/>
              <a:buAutoNum type="arabicPeriod"/>
            </a:pPr>
            <a:r>
              <a:rPr lang="en-US" dirty="0"/>
              <a:t>Discussion / Q &amp; A</a:t>
            </a:r>
          </a:p>
          <a:p>
            <a:pPr marL="514350" indent="-514350">
              <a:buFont typeface="+mj-lt"/>
              <a:buAutoNum type="arabicPeriod"/>
            </a:pPr>
            <a:endParaRPr lang="en-US" dirty="0"/>
          </a:p>
          <a:p>
            <a:endParaRPr lang="en-US" dirty="0"/>
          </a:p>
          <a:p>
            <a:endParaRPr lang="en-US" dirty="0"/>
          </a:p>
        </p:txBody>
      </p:sp>
    </p:spTree>
    <p:extLst>
      <p:ext uri="{BB962C8B-B14F-4D97-AF65-F5344CB8AC3E}">
        <p14:creationId xmlns:p14="http://schemas.microsoft.com/office/powerpoint/2010/main" val="2753456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96EF97-409E-4A77-7172-946E2D85CFE7}"/>
              </a:ext>
            </a:extLst>
          </p:cNvPr>
          <p:cNvSpPr txBox="1"/>
          <p:nvPr/>
        </p:nvSpPr>
        <p:spPr>
          <a:xfrm>
            <a:off x="1168336" y="1004523"/>
            <a:ext cx="10405713" cy="4647426"/>
          </a:xfrm>
          <a:prstGeom prst="rect">
            <a:avLst/>
          </a:prstGeom>
          <a:noFill/>
        </p:spPr>
        <p:txBody>
          <a:bodyPr wrap="square" rtlCol="0">
            <a:spAutoFit/>
          </a:bodyPr>
          <a:lstStyle/>
          <a:p>
            <a:r>
              <a:rPr lang="en-US" sz="4000" b="1" u="sng" dirty="0"/>
              <a:t>Recommendation Framework</a:t>
            </a:r>
          </a:p>
          <a:p>
            <a:endParaRPr lang="en-US" sz="3200" dirty="0"/>
          </a:p>
          <a:p>
            <a:pPr marL="342900" indent="-342900">
              <a:buAutoNum type="arabicPeriod"/>
            </a:pPr>
            <a:r>
              <a:rPr lang="en-US" sz="3200" dirty="0"/>
              <a:t>What is the most prudent path forward </a:t>
            </a:r>
            <a:r>
              <a:rPr lang="en-US" sz="3200" b="1" dirty="0"/>
              <a:t>Financially</a:t>
            </a:r>
          </a:p>
          <a:p>
            <a:pPr marL="342900" indent="-342900">
              <a:buAutoNum type="arabicPeriod"/>
            </a:pPr>
            <a:endParaRPr lang="en-US" sz="3200" b="1" dirty="0"/>
          </a:p>
          <a:p>
            <a:pPr marL="342900" indent="-342900">
              <a:buAutoNum type="arabicPeriod"/>
            </a:pPr>
            <a:r>
              <a:rPr lang="en-US" sz="3200" dirty="0"/>
              <a:t>What is the most prudent path forward </a:t>
            </a:r>
            <a:r>
              <a:rPr lang="en-US" sz="3200" b="1" dirty="0"/>
              <a:t>legally</a:t>
            </a:r>
          </a:p>
          <a:p>
            <a:pPr marL="342900" indent="-342900">
              <a:buAutoNum type="arabicPeriod"/>
            </a:pPr>
            <a:endParaRPr lang="en-US" sz="3200" b="1" dirty="0"/>
          </a:p>
          <a:p>
            <a:pPr marL="342900" indent="-342900">
              <a:buAutoNum type="arabicPeriod"/>
            </a:pPr>
            <a:r>
              <a:rPr lang="en-US" sz="3200" dirty="0"/>
              <a:t>What is the most prudent path forward </a:t>
            </a:r>
            <a:r>
              <a:rPr lang="en-US" sz="3200" b="1" dirty="0"/>
              <a:t>environmentally</a:t>
            </a:r>
          </a:p>
          <a:p>
            <a:pPr marL="342900" indent="-342900">
              <a:buAutoNum type="arabicPeriod"/>
            </a:pPr>
            <a:endParaRPr lang="en-US" sz="3200" b="1" dirty="0"/>
          </a:p>
          <a:p>
            <a:pPr marL="342900" indent="-342900">
              <a:buAutoNum type="arabicPeriod"/>
            </a:pPr>
            <a:r>
              <a:rPr lang="en-US" sz="3200" dirty="0"/>
              <a:t>What </a:t>
            </a:r>
            <a:r>
              <a:rPr lang="en-US" sz="3200" b="1" dirty="0"/>
              <a:t>accountability</a:t>
            </a:r>
            <a:r>
              <a:rPr lang="en-US" sz="3200" dirty="0"/>
              <a:t> actions need to be made</a:t>
            </a:r>
          </a:p>
        </p:txBody>
      </p:sp>
    </p:spTree>
    <p:extLst>
      <p:ext uri="{BB962C8B-B14F-4D97-AF65-F5344CB8AC3E}">
        <p14:creationId xmlns:p14="http://schemas.microsoft.com/office/powerpoint/2010/main" val="270484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E046-5B87-1FE1-3EE1-F56261B90A3F}"/>
              </a:ext>
            </a:extLst>
          </p:cNvPr>
          <p:cNvSpPr>
            <a:spLocks noGrp="1"/>
          </p:cNvSpPr>
          <p:nvPr>
            <p:ph type="title"/>
          </p:nvPr>
        </p:nvSpPr>
        <p:spPr/>
        <p:txBody>
          <a:bodyPr/>
          <a:lstStyle/>
          <a:p>
            <a:r>
              <a:rPr lang="en-US" dirty="0"/>
              <a:t>Project Timeline Review – 2019</a:t>
            </a:r>
            <a:br>
              <a:rPr lang="en-US" dirty="0"/>
            </a:br>
            <a:endParaRPr lang="en-US" dirty="0"/>
          </a:p>
        </p:txBody>
      </p:sp>
      <p:sp>
        <p:nvSpPr>
          <p:cNvPr id="3" name="Content Placeholder 2">
            <a:extLst>
              <a:ext uri="{FF2B5EF4-FFF2-40B4-BE49-F238E27FC236}">
                <a16:creationId xmlns:a16="http://schemas.microsoft.com/office/drawing/2014/main" id="{8DE0F8AC-EB67-A44B-D3B4-28EF7512B01C}"/>
              </a:ext>
            </a:extLst>
          </p:cNvPr>
          <p:cNvSpPr>
            <a:spLocks noGrp="1"/>
          </p:cNvSpPr>
          <p:nvPr>
            <p:ph idx="1"/>
          </p:nvPr>
        </p:nvSpPr>
        <p:spPr>
          <a:xfrm>
            <a:off x="380010" y="1033153"/>
            <a:ext cx="11637819" cy="5628904"/>
          </a:xfrm>
        </p:spPr>
        <p:txBody>
          <a:bodyPr>
            <a:normAutofit fontScale="92500"/>
          </a:bodyPr>
          <a:lstStyle/>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then-City Manager authorized for the City’s annual contracted civil engineer, CHA (previously known as Wolverton), to assess potential surface parking lot options to accommodate the parking requirements of the new Arena. The cost for this evaluation was $125,000 sourced from the Parking Fund.</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City identified the Tenenbaum site as the most suitable option and initiated discussions with the owner regarding a possible agreement.</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Staff opted to explore a lease arrangement rather than an acquisition due to concerns over possible environmental issues.</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On August 29, 2019, the Council approved a land lease between the City and Tenenbaum, Inc., which was signed and became effective on September 10.</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lease term was set for 5 years, with an option to extend for an additional 5 years, making a total of 10 years.</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initial rental rate was established at $696,000 per year.</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Due Diligence Period was designated as 90 days, concluding on December 9, 2019.</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lease could be terminated during the due diligence phase.</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City Council approved a First Amendment to the lease agreement, signed and effective as of November 14, 2019.</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This First Amendment extended the Due Diligence Period to May 29, 2020.</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There were no changes made to the rental rate, terms, or other conditions.</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Due Diligence was conducted to outline preliminary contamination boundaries on the site.</a:t>
            </a:r>
          </a:p>
          <a:p>
            <a:pPr marL="347472" indent="-347472" algn="l" rtl="0" eaLnBrk="1" latinLnBrk="0" hangingPunct="1">
              <a:lnSpc>
                <a:spcPct val="107000"/>
              </a:lnSpc>
              <a:spcBef>
                <a:spcPts val="1000"/>
              </a:spcBef>
              <a:buFont typeface="Arial" panose="020B0604020202020204" pitchFamily="34" charset="0"/>
              <a:buChar char="•"/>
            </a:pPr>
            <a:r>
              <a:rPr lang="en-US" sz="1600" dirty="0">
                <a:solidFill>
                  <a:srgbClr val="000000"/>
                </a:solidFill>
                <a:effectLst/>
                <a:latin typeface="Times New Roman" panose="02020603050405020304" pitchFamily="18" charset="0"/>
              </a:rPr>
              <a:t>The City Council also approved the 2020 Adopted CIP Budget, which allocated $5 million for the Westside Surface Lot project.</a:t>
            </a:r>
            <a:endParaRPr lang="en-US" sz="2000" dirty="0"/>
          </a:p>
        </p:txBody>
      </p:sp>
    </p:spTree>
    <p:extLst>
      <p:ext uri="{BB962C8B-B14F-4D97-AF65-F5344CB8AC3E}">
        <p14:creationId xmlns:p14="http://schemas.microsoft.com/office/powerpoint/2010/main" val="344479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4CE55D-968A-C492-2E2D-829D107AED82}"/>
              </a:ext>
            </a:extLst>
          </p:cNvPr>
          <p:cNvSpPr>
            <a:spLocks noGrp="1"/>
          </p:cNvSpPr>
          <p:nvPr>
            <p:ph idx="1"/>
          </p:nvPr>
        </p:nvSpPr>
        <p:spPr>
          <a:xfrm>
            <a:off x="130630" y="795648"/>
            <a:ext cx="11970326" cy="6062352"/>
          </a:xfrm>
        </p:spPr>
        <p:txBody>
          <a:bodyPr>
            <a:normAutofit fontScale="92500"/>
          </a:bodyPr>
          <a:lstStyle/>
          <a:p>
            <a:pPr marL="347472" indent="-347472">
              <a:lnSpc>
                <a:spcPct val="127000"/>
              </a:lnSpc>
            </a:pPr>
            <a:r>
              <a:rPr lang="en-US" sz="1400" dirty="0">
                <a:solidFill>
                  <a:srgbClr val="000000"/>
                </a:solidFill>
                <a:latin typeface="Times New Roman" panose="02020603050405020304" pitchFamily="18" charset="0"/>
              </a:rPr>
              <a:t>The Council has approved a Second Amendment to the Lease Agreement, which became effective on May 28, 2020.</a:t>
            </a:r>
          </a:p>
          <a:p>
            <a:pPr marL="804672" lvl="1" indent="-347472">
              <a:lnSpc>
                <a:spcPct val="127000"/>
              </a:lnSpc>
            </a:pPr>
            <a:r>
              <a:rPr lang="en-US" sz="1400" dirty="0">
                <a:solidFill>
                  <a:srgbClr val="000000"/>
                </a:solidFill>
                <a:latin typeface="Times New Roman" panose="02020603050405020304" pitchFamily="18" charset="0"/>
              </a:rPr>
              <a:t>This amendment establishes that the lease term will begin on the 21st day following the final decision from the Environmental Protection Division (EPD) of the Georgia Department of Natural Resources regarding the proposed environmental remediation plan, as well as the 21st day after the US Army Corps of Engineers issues a final decision on the proposed use/plan.</a:t>
            </a:r>
          </a:p>
          <a:p>
            <a:pPr marL="804672" lvl="1" indent="-347472">
              <a:lnSpc>
                <a:spcPct val="127000"/>
              </a:lnSpc>
            </a:pPr>
            <a:r>
              <a:rPr lang="en-US" sz="1400" dirty="0">
                <a:solidFill>
                  <a:srgbClr val="000000"/>
                </a:solidFill>
                <a:latin typeface="Times New Roman" panose="02020603050405020304" pitchFamily="18" charset="0"/>
              </a:rPr>
              <a:t>The annual rent has been reduced to $525,000.</a:t>
            </a:r>
          </a:p>
          <a:p>
            <a:pPr marL="804672" lvl="1" indent="-347472">
              <a:lnSpc>
                <a:spcPct val="127000"/>
              </a:lnSpc>
            </a:pPr>
            <a:r>
              <a:rPr lang="en-US" sz="1400" dirty="0">
                <a:solidFill>
                  <a:srgbClr val="000000"/>
                </a:solidFill>
                <a:latin typeface="Times New Roman" panose="02020603050405020304" pitchFamily="18" charset="0"/>
              </a:rPr>
              <a:t>The City retains the right to terminate the lease if the EPD does not approve the environmental remediation plan or if the Corps of Engineers does not issue the required permit.</a:t>
            </a:r>
          </a:p>
          <a:p>
            <a:pPr marL="804672" lvl="1" indent="-347472">
              <a:lnSpc>
                <a:spcPct val="127000"/>
              </a:lnSpc>
            </a:pPr>
            <a:r>
              <a:rPr lang="en-US" sz="1400" dirty="0">
                <a:solidFill>
                  <a:srgbClr val="000000"/>
                </a:solidFill>
                <a:latin typeface="Times New Roman" panose="02020603050405020304" pitchFamily="18" charset="0"/>
              </a:rPr>
              <a:t>Additionally, the amendment includes a Financial Assurance provision, requiring the City to provide regulators with financial assurance for the costs associated with the implementation, maintenance, and monitoring of the remediation plan throughout the lease term. Tenenbaum, Inc. will be responsible for all such costs after the lease expires.</a:t>
            </a:r>
          </a:p>
          <a:p>
            <a:pPr marL="347472" indent="-347472">
              <a:lnSpc>
                <a:spcPct val="127000"/>
              </a:lnSpc>
            </a:pPr>
            <a:r>
              <a:rPr lang="en-US" sz="1400" dirty="0">
                <a:solidFill>
                  <a:srgbClr val="000000"/>
                </a:solidFill>
                <a:latin typeface="Times New Roman" panose="02020603050405020304" pitchFamily="18" charset="0"/>
              </a:rPr>
              <a:t>The draft environmental remediation plan (CAP/VIRP) was approved and signed by the then-City Manager and submitted to the Georgia EPD on June 12, 2020.</a:t>
            </a:r>
          </a:p>
          <a:p>
            <a:pPr marL="347472" indent="-347472">
              <a:lnSpc>
                <a:spcPct val="127000"/>
              </a:lnSpc>
            </a:pPr>
            <a:r>
              <a:rPr lang="en-US" sz="1400" dirty="0">
                <a:solidFill>
                  <a:srgbClr val="000000"/>
                </a:solidFill>
                <a:latin typeface="Times New Roman" panose="02020603050405020304" pitchFamily="18" charset="0"/>
              </a:rPr>
              <a:t>The preliminary due diligence results were reported, leading to the development of a Corrective Action Plan, which outlined that the City would: Remove contamination exceeding specific thresholds; Encapsulate any remaining contamination below certain thresholds using an asphalt-paved parking lot; Restrict the deed to allow only parking lot usage; and Implement institutional controls and periodic reporting.</a:t>
            </a:r>
          </a:p>
          <a:p>
            <a:pPr marL="347472" indent="-347472">
              <a:lnSpc>
                <a:spcPct val="127000"/>
              </a:lnSpc>
            </a:pPr>
            <a:r>
              <a:rPr lang="en-US" sz="1400" dirty="0">
                <a:solidFill>
                  <a:srgbClr val="000000"/>
                </a:solidFill>
                <a:latin typeface="Times New Roman" panose="02020603050405020304" pitchFamily="18" charset="0"/>
              </a:rPr>
              <a:t>The Georgia EPD, in collaboration with the EPA, approved the environmental remediation CAP on October 21, 2020.</a:t>
            </a:r>
          </a:p>
          <a:p>
            <a:pPr marL="347472" indent="-347472">
              <a:lnSpc>
                <a:spcPct val="127000"/>
              </a:lnSpc>
            </a:pPr>
            <a:r>
              <a:rPr lang="en-US" sz="1400" dirty="0">
                <a:solidFill>
                  <a:srgbClr val="000000"/>
                </a:solidFill>
                <a:latin typeface="Times New Roman" panose="02020603050405020304" pitchFamily="18" charset="0"/>
              </a:rPr>
              <a:t>The US Army Corps of Engineers provided a jurisdictional determination on September 23, 2020, confirming there were no jurisdictional wetlands that would be affected by the project.</a:t>
            </a:r>
          </a:p>
          <a:p>
            <a:pPr marL="347472" indent="-347472">
              <a:lnSpc>
                <a:spcPct val="127000"/>
              </a:lnSpc>
            </a:pPr>
            <a:r>
              <a:rPr lang="en-US" sz="1400" dirty="0">
                <a:solidFill>
                  <a:srgbClr val="000000"/>
                </a:solidFill>
                <a:latin typeface="Times New Roman" panose="02020603050405020304" pitchFamily="18" charset="0"/>
              </a:rPr>
              <a:t>The estimated construction cost provided by consultants was reported to be $5.7 million.</a:t>
            </a:r>
          </a:p>
          <a:p>
            <a:pPr marL="347472" indent="-347472">
              <a:lnSpc>
                <a:spcPct val="127000"/>
              </a:lnSpc>
            </a:pPr>
            <a:r>
              <a:rPr lang="en-US" sz="1400" dirty="0">
                <a:solidFill>
                  <a:srgbClr val="000000"/>
                </a:solidFill>
                <a:latin typeface="Times New Roman" panose="02020603050405020304" pitchFamily="18" charset="0"/>
              </a:rPr>
              <a:t>Based on the information above, the City has moved beyond due diligence and commenced construction and remediation activities.</a:t>
            </a:r>
          </a:p>
        </p:txBody>
      </p:sp>
      <p:sp>
        <p:nvSpPr>
          <p:cNvPr id="6" name="Title 1">
            <a:extLst>
              <a:ext uri="{FF2B5EF4-FFF2-40B4-BE49-F238E27FC236}">
                <a16:creationId xmlns:a16="http://schemas.microsoft.com/office/drawing/2014/main" id="{959364A3-A543-1972-DC9A-88D5144193CA}"/>
              </a:ext>
            </a:extLst>
          </p:cNvPr>
          <p:cNvSpPr txBox="1">
            <a:spLocks/>
          </p:cNvSpPr>
          <p:nvPr/>
        </p:nvSpPr>
        <p:spPr>
          <a:xfrm>
            <a:off x="634341" y="1850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Project Timeline Review – 2020</a:t>
            </a:r>
          </a:p>
          <a:p>
            <a:endParaRPr lang="en-US" dirty="0"/>
          </a:p>
        </p:txBody>
      </p:sp>
    </p:spTree>
    <p:extLst>
      <p:ext uri="{BB962C8B-B14F-4D97-AF65-F5344CB8AC3E}">
        <p14:creationId xmlns:p14="http://schemas.microsoft.com/office/powerpoint/2010/main" val="3227129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E4EF-B8FE-8759-0711-2E6655590364}"/>
              </a:ext>
            </a:extLst>
          </p:cNvPr>
          <p:cNvSpPr>
            <a:spLocks noGrp="1"/>
          </p:cNvSpPr>
          <p:nvPr>
            <p:ph type="title"/>
          </p:nvPr>
        </p:nvSpPr>
        <p:spPr/>
        <p:txBody>
          <a:bodyPr/>
          <a:lstStyle/>
          <a:p>
            <a:r>
              <a:rPr lang="en-US" dirty="0"/>
              <a:t>Project Timeline Review – 2021</a:t>
            </a:r>
            <a:br>
              <a:rPr lang="en-US" dirty="0"/>
            </a:br>
            <a:endParaRPr lang="en-US" dirty="0"/>
          </a:p>
        </p:txBody>
      </p:sp>
      <p:sp>
        <p:nvSpPr>
          <p:cNvPr id="3" name="Content Placeholder 2">
            <a:extLst>
              <a:ext uri="{FF2B5EF4-FFF2-40B4-BE49-F238E27FC236}">
                <a16:creationId xmlns:a16="http://schemas.microsoft.com/office/drawing/2014/main" id="{58CA5DB3-C7AC-8A0D-F583-33B6CEA2AF3E}"/>
              </a:ext>
            </a:extLst>
          </p:cNvPr>
          <p:cNvSpPr>
            <a:spLocks noGrp="1"/>
          </p:cNvSpPr>
          <p:nvPr>
            <p:ph idx="1"/>
          </p:nvPr>
        </p:nvSpPr>
        <p:spPr/>
        <p:txBody>
          <a:bodyPr>
            <a:normAutofit/>
          </a:bodyPr>
          <a:lstStyle/>
          <a:p>
            <a:pPr marL="342900" marR="0" lvl="0" indent="-342900">
              <a:lnSpc>
                <a:spcPct val="107000"/>
              </a:lnSpc>
              <a:buFont typeface="Symbol" pitchFamily="2" charset="2"/>
              <a:buChar char=""/>
            </a:pP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Georgia </a:t>
            </a:r>
            <a:r>
              <a:rPr lang="x-none" sz="2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EPD grants City approval to start construction/remediation on the south half of the proposed parking lot while delineation continues on the north half, which was much more heavily contaminated than the south side.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2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Bids for remediation/construction were </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solicited,</a:t>
            </a:r>
            <a:r>
              <a:rPr lang="x-none" sz="20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work was awarded to APAC at $9 Million in May 2021.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Million funding was existing as approved in 2020 Adopted CIP Budget.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 Million was allocated in the 2021 Adopted CIP Budget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 Million was a later budget Amendment in May 2021 to funding the increased cost based on bids received.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Courier New" panose="02070309020205020404" pitchFamily="49" charset="0"/>
              <a:buChar char="o"/>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funding authorized was $9.25 Million.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261854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089B-A24F-8AA7-4275-6AC031D5697C}"/>
              </a:ext>
            </a:extLst>
          </p:cNvPr>
          <p:cNvSpPr>
            <a:spLocks noGrp="1"/>
          </p:cNvSpPr>
          <p:nvPr>
            <p:ph type="title"/>
          </p:nvPr>
        </p:nvSpPr>
        <p:spPr/>
        <p:txBody>
          <a:bodyPr/>
          <a:lstStyle/>
          <a:p>
            <a:r>
              <a:rPr lang="en-US" dirty="0"/>
              <a:t>Project Timeline Review – 2022 - 2023</a:t>
            </a:r>
            <a:br>
              <a:rPr lang="en-US" dirty="0"/>
            </a:br>
            <a:endParaRPr lang="en-US" dirty="0"/>
          </a:p>
        </p:txBody>
      </p:sp>
      <p:sp>
        <p:nvSpPr>
          <p:cNvPr id="3" name="Content Placeholder 2">
            <a:extLst>
              <a:ext uri="{FF2B5EF4-FFF2-40B4-BE49-F238E27FC236}">
                <a16:creationId xmlns:a16="http://schemas.microsoft.com/office/drawing/2014/main" id="{D849C0EC-F4C3-FCEE-FA23-DA8A24A158D4}"/>
              </a:ext>
            </a:extLst>
          </p:cNvPr>
          <p:cNvSpPr>
            <a:spLocks noGrp="1"/>
          </p:cNvSpPr>
          <p:nvPr>
            <p:ph idx="1"/>
          </p:nvPr>
        </p:nvSpPr>
        <p:spPr>
          <a:xfrm>
            <a:off x="980704" y="1481241"/>
            <a:ext cx="10515600" cy="4351338"/>
          </a:xfrm>
        </p:spPr>
        <p:txBody>
          <a:bodyPr/>
          <a:lstStyle/>
          <a:p>
            <a:pPr marL="0" marR="0">
              <a:lnSpc>
                <a:spcPct val="107000"/>
              </a:lnSpc>
              <a:spcAft>
                <a:spcPts val="800"/>
              </a:spcAft>
              <a:buNone/>
            </a:pPr>
            <a:r>
              <a:rPr lang="x-none"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south-half of the proposed parking lot is completed in June 2022.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cost for contractor and consultants on the south-half lot was $6.3 million.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Environmental delineation of north-half continued.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Aft>
                <a:spcPts val="800"/>
              </a:spcAft>
              <a:buNone/>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x-none"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Environmental delineation of north-half continued.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Font typeface="Symbol" pitchFamily="2" charset="2"/>
              <a:buChar char=""/>
            </a:pPr>
            <a:r>
              <a:rPr lang="x-none"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Council approved 2023 projected budget, which includes an additional $6.5 Million to cover estimated remediation costs for the north-half lot.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69726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726C6-9A2D-25AC-D19C-A9C3F08FC480}"/>
              </a:ext>
            </a:extLst>
          </p:cNvPr>
          <p:cNvSpPr>
            <a:spLocks noGrp="1"/>
          </p:cNvSpPr>
          <p:nvPr>
            <p:ph type="title"/>
          </p:nvPr>
        </p:nvSpPr>
        <p:spPr/>
        <p:txBody>
          <a:bodyPr/>
          <a:lstStyle/>
          <a:p>
            <a:r>
              <a:rPr lang="en-US" dirty="0"/>
              <a:t>Project Timeline Review – 2024</a:t>
            </a:r>
            <a:br>
              <a:rPr lang="en-US" dirty="0"/>
            </a:br>
            <a:endParaRPr lang="en-US" dirty="0"/>
          </a:p>
        </p:txBody>
      </p:sp>
      <p:sp>
        <p:nvSpPr>
          <p:cNvPr id="3" name="Content Placeholder 2">
            <a:extLst>
              <a:ext uri="{FF2B5EF4-FFF2-40B4-BE49-F238E27FC236}">
                <a16:creationId xmlns:a16="http://schemas.microsoft.com/office/drawing/2014/main" id="{57B0DBDD-0AC5-B5E8-4804-D67A92B266AD}"/>
              </a:ext>
            </a:extLst>
          </p:cNvPr>
          <p:cNvSpPr>
            <a:spLocks noGrp="1"/>
          </p:cNvSpPr>
          <p:nvPr>
            <p:ph idx="1"/>
          </p:nvPr>
        </p:nvSpPr>
        <p:spPr>
          <a:xfrm>
            <a:off x="455221" y="1359725"/>
            <a:ext cx="11281558" cy="5498275"/>
          </a:xfrm>
        </p:spPr>
        <p:txBody>
          <a:bodyPr>
            <a:normAutofit/>
          </a:bodyPr>
          <a:lstStyle/>
          <a:p>
            <a:pPr marL="342900" marR="0" lvl="0" indent="-342900">
              <a:lnSpc>
                <a:spcPct val="107000"/>
              </a:lnSpc>
              <a:spcAft>
                <a:spcPts val="800"/>
              </a:spcAft>
              <a:buFont typeface="Symbol" pitchFamily="2" charset="2"/>
              <a:buChar char=""/>
            </a:pP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Manager recommends and City Council approves a “Revised, Amended and Restated Land Lease” to the original lease agreement, which was effective March 8, 2024.</a:t>
            </a:r>
            <a:endParaRPr lang="en-US"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revised agreement extends the base term for 10 years and 2, 5-year periods for a potential total of 20 years through 2050.</a:t>
            </a:r>
            <a:endParaRPr lang="en-US"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Tenenbaum, Inc. affirms it provided regulatory authorities a notice of release of regulatory substances on the site</a:t>
            </a:r>
            <a:endParaRPr lang="en-US"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reaffirms it will pay cost to implement, maintain, and monitor the EPD approved remediation plan during term of the lease.</a:t>
            </a:r>
            <a:endParaRPr lang="en-US"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Tenenbaum, Inc. affirms it will pay cost to implement, maintain, and monitor the EPD approved remediation plan after City lease expires.</a:t>
            </a:r>
            <a:endParaRPr lang="en-US"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provides financial assurance for its obligations.</a:t>
            </a:r>
            <a:endParaRPr lang="en-US"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has right of first refusal to acquire the site if Tenenbaum receives an offer to</a:t>
            </a:r>
            <a:r>
              <a:rPr lang="en-US"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x-none" sz="17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buy.</a:t>
            </a:r>
            <a:endParaRPr lang="en-US" sz="17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17000"/>
              </a:lnSpc>
              <a:spcAft>
                <a:spcPts val="800"/>
              </a:spcAft>
              <a:buFont typeface="Symbol" pitchFamily="2" charset="2"/>
              <a:buChar char=""/>
            </a:pPr>
            <a:r>
              <a:rPr lang="x-none" sz="1700" kern="0">
                <a:solidFill>
                  <a:srgbClr val="000000"/>
                </a:solidFill>
                <a:latin typeface="Times New Roman" panose="02020603050405020304" pitchFamily="18" charset="0"/>
                <a:cs typeface="Times New Roman" panose="02020603050405020304" pitchFamily="18" charset="0"/>
              </a:rPr>
              <a:t>City Manager recommends and City Council approves $4.5 Million change order to parking lot remediation/construction contract in February 2024.</a:t>
            </a:r>
            <a:endParaRPr lang="en-US" sz="1700" kern="0" dirty="0">
              <a:solidFill>
                <a:srgbClr val="000000"/>
              </a:solidFill>
              <a:latin typeface="Times New Roman" panose="02020603050405020304" pitchFamily="18" charset="0"/>
              <a:cs typeface="Times New Roman" panose="02020603050405020304" pitchFamily="18" charset="0"/>
            </a:endParaRPr>
          </a:p>
          <a:p>
            <a:pPr marL="800100" lvl="1" indent="-342900">
              <a:lnSpc>
                <a:spcPct val="107000"/>
              </a:lnSpc>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3065754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654</TotalTime>
  <Words>2910</Words>
  <Application>Microsoft Office PowerPoint</Application>
  <PresentationFormat>Widescreen</PresentationFormat>
  <Paragraphs>179</Paragraphs>
  <Slides>24</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Aptos</vt:lpstr>
      <vt:lpstr>Aptos Display</vt:lpstr>
      <vt:lpstr>Arial</vt:lpstr>
      <vt:lpstr>Calibri</vt:lpstr>
      <vt:lpstr>Calibri Light</vt:lpstr>
      <vt:lpstr>Courier New</vt:lpstr>
      <vt:lpstr>Hepta Slab</vt:lpstr>
      <vt:lpstr>Lato</vt:lpstr>
      <vt:lpstr>Poppins</vt:lpstr>
      <vt:lpstr>Poppins ExtraBold</vt:lpstr>
      <vt:lpstr>Symbol</vt:lpstr>
      <vt:lpstr>Times New Roman</vt:lpstr>
      <vt:lpstr>Office Theme</vt:lpstr>
      <vt:lpstr>1_Office Theme</vt:lpstr>
      <vt:lpstr>City Council Meeting May 22, 2025</vt:lpstr>
      <vt:lpstr>Westside “Arena” Surface Lot Project </vt:lpstr>
      <vt:lpstr>Presentation Agenda</vt:lpstr>
      <vt:lpstr>PowerPoint Presentation</vt:lpstr>
      <vt:lpstr>Project Timeline Review – 2019 </vt:lpstr>
      <vt:lpstr>PowerPoint Presentation</vt:lpstr>
      <vt:lpstr>Project Timeline Review – 2021 </vt:lpstr>
      <vt:lpstr>Project Timeline Review – 2022 - 2023 </vt:lpstr>
      <vt:lpstr>Project Timeline Review – 2024 </vt:lpstr>
      <vt:lpstr>Project Timeline Review – 2025 </vt:lpstr>
      <vt:lpstr>Is the City Obligated to Remediate the Site?</vt:lpstr>
      <vt:lpstr>Hindsight </vt:lpstr>
      <vt:lpstr>PowerPoint Presentation</vt:lpstr>
      <vt:lpstr>Can We Just Stop Work and Move On? </vt:lpstr>
      <vt:lpstr>What Actions Can Council Take?</vt:lpstr>
      <vt:lpstr>Action 1: Do Nothing (NOT RECOMMENDED)</vt:lpstr>
      <vt:lpstr>Action 2: Remediate with No Parking</vt:lpstr>
      <vt:lpstr>Action 3: Remediate &amp; Cap with Parking (Recommended)</vt:lpstr>
      <vt:lpstr>Action 2 vs Action 3: Financial Implications </vt:lpstr>
      <vt:lpstr>Significant Reduction in ROI with No Additional Parking </vt:lpstr>
      <vt:lpstr>Project Budget (with Action 3 Costs)</vt:lpstr>
      <vt:lpstr>Action 3: Remaining Project Timeline </vt:lpstr>
      <vt:lpstr>Discussion</vt:lpstr>
      <vt:lpstr>City Council Meeting May 22,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Westside “Arena” Surface Lot Project</dc:title>
  <dc:creator>Jay Melder</dc:creator>
  <cp:lastModifiedBy>Kahntilida Coleman</cp:lastModifiedBy>
  <cp:revision>10</cp:revision>
  <dcterms:created xsi:type="dcterms:W3CDTF">2025-05-21T12:20:30Z</dcterms:created>
  <dcterms:modified xsi:type="dcterms:W3CDTF">2025-05-22T13:10:21Z</dcterms:modified>
</cp:coreProperties>
</file>