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3" r:id="rId1"/>
    <p:sldMasterId id="2147483668" r:id="rId2"/>
    <p:sldMasterId id="2147483665" r:id="rId3"/>
    <p:sldMasterId id="2147483672" r:id="rId4"/>
  </p:sldMasterIdLst>
  <p:notesMasterIdLst>
    <p:notesMasterId r:id="rId21"/>
  </p:notesMasterIdLst>
  <p:handoutMasterIdLst>
    <p:handoutMasterId r:id="rId22"/>
  </p:handoutMasterIdLst>
  <p:sldIdLst>
    <p:sldId id="390" r:id="rId5"/>
    <p:sldId id="398" r:id="rId6"/>
    <p:sldId id="369" r:id="rId7"/>
    <p:sldId id="382" r:id="rId8"/>
    <p:sldId id="396" r:id="rId9"/>
    <p:sldId id="381" r:id="rId10"/>
    <p:sldId id="417" r:id="rId11"/>
    <p:sldId id="365" r:id="rId12"/>
    <p:sldId id="394" r:id="rId13"/>
    <p:sldId id="371" r:id="rId14"/>
    <p:sldId id="410" r:id="rId15"/>
    <p:sldId id="418" r:id="rId16"/>
    <p:sldId id="357" r:id="rId17"/>
    <p:sldId id="378" r:id="rId18"/>
    <p:sldId id="415" r:id="rId19"/>
    <p:sldId id="411" r:id="rId20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87">
          <p15:clr>
            <a:srgbClr val="A4A3A4"/>
          </p15:clr>
        </p15:guide>
        <p15:guide id="2" orient="horz" pos="2802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pos="316">
          <p15:clr>
            <a:srgbClr val="A4A3A4"/>
          </p15:clr>
        </p15:guide>
        <p15:guide id="5" pos="2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  <a:srgbClr val="009900"/>
    <a:srgbClr val="006600"/>
    <a:srgbClr val="3366FF"/>
    <a:srgbClr val="FF6600"/>
    <a:srgbClr val="CC0000"/>
    <a:srgbClr val="CC3300"/>
    <a:srgbClr val="0000FF"/>
    <a:srgbClr val="C67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40" autoAdjust="0"/>
    <p:restoredTop sz="86449" autoAdjust="0"/>
  </p:normalViewPr>
  <p:slideViewPr>
    <p:cSldViewPr snapToGrid="0">
      <p:cViewPr varScale="1">
        <p:scale>
          <a:sx n="114" d="100"/>
          <a:sy n="114" d="100"/>
        </p:scale>
        <p:origin x="1200" y="84"/>
      </p:cViewPr>
      <p:guideLst>
        <p:guide orient="horz" pos="4187"/>
        <p:guide orient="horz" pos="2802"/>
        <p:guide orient="horz" pos="1698"/>
        <p:guide pos="316"/>
        <p:guide pos="2884"/>
      </p:guideLst>
    </p:cSldViewPr>
  </p:slideViewPr>
  <p:outlineViewPr>
    <p:cViewPr>
      <p:scale>
        <a:sx n="33" d="100"/>
        <a:sy n="33" d="100"/>
      </p:scale>
      <p:origin x="0" y="4267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526"/>
    </p:cViewPr>
  </p:sorterViewPr>
  <p:notesViewPr>
    <p:cSldViewPr snapToGrid="0">
      <p:cViewPr varScale="1">
        <p:scale>
          <a:sx n="81" d="100"/>
          <a:sy n="81" d="100"/>
        </p:scale>
        <p:origin x="3006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4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6.xml"/><Relationship Id="rId10" Type="http://schemas.openxmlformats.org/officeDocument/2006/relationships/slide" Target="slides/slide12.xml"/><Relationship Id="rId4" Type="http://schemas.openxmlformats.org/officeDocument/2006/relationships/slide" Target="slides/slide5.xml"/><Relationship Id="rId9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77509842519685"/>
          <c:y val="0.14717199803149605"/>
          <c:w val="0.81730823490813653"/>
          <c:h val="0.70492249015748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Depreciable Assets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1655420773</c:v>
                </c:pt>
                <c:pt idx="1">
                  <c:v>1731179611</c:v>
                </c:pt>
                <c:pt idx="2">
                  <c:v>1852916156</c:v>
                </c:pt>
                <c:pt idx="3">
                  <c:v>1927013222</c:v>
                </c:pt>
                <c:pt idx="4">
                  <c:v>2093861959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C-416F-B661-E492DF6EBD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Accumulated Depreciation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855503263</c:v>
                </c:pt>
                <c:pt idx="1">
                  <c:v>901224558</c:v>
                </c:pt>
                <c:pt idx="2">
                  <c:v>947135497</c:v>
                </c:pt>
                <c:pt idx="3">
                  <c:v>1000794078</c:v>
                </c:pt>
                <c:pt idx="4">
                  <c:v>1066271175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FC-416F-B661-E492DF6EBD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Non-depreciable Assets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437127629</c:v>
                </c:pt>
                <c:pt idx="1">
                  <c:v>534350466</c:v>
                </c:pt>
                <c:pt idx="2">
                  <c:v>642703114</c:v>
                </c:pt>
                <c:pt idx="3">
                  <c:v>643582695</c:v>
                </c:pt>
                <c:pt idx="4">
                  <c:v>617112148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FC-416F-B661-E492DF6EB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090096"/>
        <c:axId val="1847672656"/>
      </c:barChart>
      <c:catAx>
        <c:axId val="39609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7672656"/>
        <c:crosses val="autoZero"/>
        <c:auto val="1"/>
        <c:lblAlgn val="ctr"/>
        <c:lblOffset val="100"/>
        <c:noMultiLvlLbl val="0"/>
      </c:catAx>
      <c:valAx>
        <c:axId val="184767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09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77509842519685"/>
          <c:y val="0.14717199803149605"/>
          <c:w val="0.81730823490813653"/>
          <c:h val="0.70492249015748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194812942</c:v>
                </c:pt>
                <c:pt idx="1">
                  <c:v>186318178</c:v>
                </c:pt>
                <c:pt idx="2">
                  <c:v>210452738</c:v>
                </c:pt>
                <c:pt idx="3">
                  <c:v>236460619</c:v>
                </c:pt>
                <c:pt idx="4">
                  <c:v>252647219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0E-47BF-ABC4-2DBABEF14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Expenditures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183382672</c:v>
                </c:pt>
                <c:pt idx="1">
                  <c:v>190702622</c:v>
                </c:pt>
                <c:pt idx="2">
                  <c:v>187716392</c:v>
                </c:pt>
                <c:pt idx="3">
                  <c:v>210139742</c:v>
                </c:pt>
                <c:pt idx="4">
                  <c:v>222114640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0E-47BF-ABC4-2DBABEF14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Unassigned Fund 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40927903</c:v>
                </c:pt>
                <c:pt idx="1">
                  <c:v>42975684</c:v>
                </c:pt>
                <c:pt idx="2">
                  <c:v>47153465</c:v>
                </c:pt>
                <c:pt idx="3">
                  <c:v>49360451</c:v>
                </c:pt>
                <c:pt idx="4">
                  <c:v>53887923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0E-47BF-ABC4-2DBABEF14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090096"/>
        <c:axId val="1847672656"/>
      </c:barChart>
      <c:catAx>
        <c:axId val="39609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7672656"/>
        <c:crosses val="autoZero"/>
        <c:auto val="1"/>
        <c:lblAlgn val="ctr"/>
        <c:lblOffset val="100"/>
        <c:noMultiLvlLbl val="0"/>
      </c:catAx>
      <c:valAx>
        <c:axId val="184767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09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77509842519685"/>
          <c:y val="0.14717199803149605"/>
          <c:w val="0.81730823490813653"/>
          <c:h val="0.70492249015748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0.72799999999999998</c:v>
                </c:pt>
                <c:pt idx="1">
                  <c:v>0.81899999999999995</c:v>
                </c:pt>
                <c:pt idx="2">
                  <c:v>0.872</c:v>
                </c:pt>
                <c:pt idx="3">
                  <c:v>0.91200000000000003</c:v>
                </c:pt>
                <c:pt idx="4">
                  <c:v>0.71799999999999997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0E-47BF-ABC4-2DBABEF14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0.85099999999999998</c:v>
                </c:pt>
                <c:pt idx="1">
                  <c:v>1.1060000000000001</c:v>
                </c:pt>
                <c:pt idx="2">
                  <c:v>1.3129999999999999</c:v>
                </c:pt>
                <c:pt idx="3">
                  <c:v>1.4850000000000001</c:v>
                </c:pt>
                <c:pt idx="4">
                  <c:v>1.206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0E-47BF-ABC4-2DBABEF14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090096"/>
        <c:axId val="1847672656"/>
      </c:barChart>
      <c:catAx>
        <c:axId val="39609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7672656"/>
        <c:crosses val="autoZero"/>
        <c:auto val="1"/>
        <c:lblAlgn val="ctr"/>
        <c:lblOffset val="100"/>
        <c:noMultiLvlLbl val="0"/>
      </c:catAx>
      <c:valAx>
        <c:axId val="184767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09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31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46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427" tIns="46213" rIns="92427" bIns="46213" numCol="1" anchor="t" anchorCtr="0" compatLnSpc="1">
            <a:prstTxWarp prst="textNoShape">
              <a:avLst/>
            </a:prstTxWarp>
          </a:bodyPr>
          <a:lstStyle>
            <a:lvl1pPr defTabSz="923789">
              <a:defRPr sz="1200"/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9462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427" tIns="46213" rIns="92427" bIns="46213" numCol="1" anchor="t" anchorCtr="0" compatLnSpc="1">
            <a:prstTxWarp prst="textNoShape">
              <a:avLst/>
            </a:prstTxWarp>
          </a:bodyPr>
          <a:lstStyle>
            <a:lvl1pPr algn="r" defTabSz="923789">
              <a:defRPr sz="1200"/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345" y="4414838"/>
            <a:ext cx="5137714" cy="418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427" tIns="46213" rIns="92427" bIns="46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5"/>
            <a:ext cx="3039463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427" tIns="46213" rIns="92427" bIns="46213" numCol="1" anchor="b" anchorCtr="0" compatLnSpc="1">
            <a:prstTxWarp prst="textNoShape">
              <a:avLst/>
            </a:prstTxWarp>
          </a:bodyPr>
          <a:lstStyle>
            <a:lvl1pPr defTabSz="923789">
              <a:defRPr sz="1200"/>
            </a:lvl1pPr>
          </a:lstStyle>
          <a:p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31265"/>
            <a:ext cx="3039462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427" tIns="46213" rIns="92427" bIns="46213" numCol="1" anchor="b" anchorCtr="0" compatLnSpc="1">
            <a:prstTxWarp prst="textNoShape">
              <a:avLst/>
            </a:prstTxWarp>
          </a:bodyPr>
          <a:lstStyle>
            <a:lvl1pPr algn="r" defTabSz="923789">
              <a:defRPr sz="1200"/>
            </a:lvl1pPr>
          </a:lstStyle>
          <a:p>
            <a:fld id="{81EB75B7-0BFB-40CC-AAC8-CA2CC996B88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52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28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Upward</a:t>
            </a:r>
            <a:r>
              <a:rPr lang="en-US" baseline="0" dirty="0"/>
              <a:t> trend noted and needed for plans and commitments looking forward.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Prepare for disaster contingencies, recessions and other matters could develop.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33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019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M&amp;J Partner Joel Black just took the helm as Chairman of GASB.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</a:t>
            </a:r>
            <a:r>
              <a:rPr lang="en-US" baseline="0" dirty="0"/>
              <a:t> are encouraged with GASB’s future.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11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2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4 offices in Georgia</a:t>
            </a:r>
            <a:r>
              <a:rPr lang="en-US" baseline="0" dirty="0"/>
              <a:t> including Savannah.</a:t>
            </a:r>
          </a:p>
          <a:p>
            <a:pPr eaLnBrk="1" hangingPunct="1"/>
            <a:r>
              <a:rPr lang="en-US" baseline="0" dirty="0"/>
              <a:t>4 other offices in the Southeast.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2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Savannah’s Finance Department led</a:t>
            </a:r>
            <a:r>
              <a:rPr lang="en-US" baseline="0" dirty="0"/>
              <a:t> by David Maxwell puts the CAFR together and we do the audit.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6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Savannah’s Finance Department led</a:t>
            </a:r>
            <a:r>
              <a:rPr lang="en-US" baseline="0" dirty="0"/>
              <a:t> by David Maxwell puts the CAFR together and we do the audit.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15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Savannah</a:t>
            </a:r>
            <a:r>
              <a:rPr lang="en-US" baseline="0" dirty="0"/>
              <a:t> is a very large city government, and the numbers support that notion.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Bottom line is very much needed when you look to the future cash flows needs.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35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12/31</a:t>
            </a:r>
            <a:r>
              <a:rPr lang="en-US" baseline="0" dirty="0"/>
              <a:t> = </a:t>
            </a:r>
            <a:r>
              <a:rPr lang="en-US" dirty="0"/>
              <a:t>fattest</a:t>
            </a:r>
            <a:r>
              <a:rPr lang="en-US" baseline="0" dirty="0"/>
              <a:t> time of year.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Income and Expenses Include transfers in and out ……. 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Savannah has around 80 days of fund balance.  </a:t>
            </a:r>
          </a:p>
          <a:p>
            <a:pPr eaLnBrk="1" hangingPunct="1"/>
            <a:r>
              <a:rPr lang="en-US" baseline="0" dirty="0"/>
              <a:t>Good but not Great.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98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Upward</a:t>
            </a:r>
            <a:r>
              <a:rPr lang="en-US" baseline="0" dirty="0"/>
              <a:t> trend noted and needed for plans and commitments looking forward.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Prepare for disaster contingencies, recessions and other matters could develop.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5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07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Look long-term to evaluate current status.</a:t>
            </a:r>
          </a:p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22212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61849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006600"/>
                </a:solidFill>
              </a:rPr>
              <a:t>Financial &amp; Compliance Audit</a:t>
            </a:r>
          </a:p>
          <a:p>
            <a:pPr algn="ctr"/>
            <a:r>
              <a:rPr lang="en-US" sz="1200" b="1" i="1" dirty="0">
                <a:solidFill>
                  <a:srgbClr val="006600"/>
                </a:solidFill>
              </a:rPr>
              <a:t>December 31, 2023</a:t>
            </a:r>
          </a:p>
        </p:txBody>
      </p:sp>
    </p:spTree>
    <p:extLst>
      <p:ext uri="{BB962C8B-B14F-4D97-AF65-F5344CB8AC3E}">
        <p14:creationId xmlns:p14="http://schemas.microsoft.com/office/powerpoint/2010/main" val="191607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924A-A728-4797-74BF-F39EFD6B4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11CA6-C289-9A4D-7635-10E84851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E77DA-60B1-FB40-D69D-5860710B8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4302D-6813-E971-ED91-3D63D823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DEE2D-2ADF-6E74-6056-DBE78345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721D4-FD6A-1D12-31D3-E38A26A7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FD2B-4B34-4DDD-1F0C-C3AA22FA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20AAA-1C9C-ACD1-55EF-FC8F8A229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3C891-F202-97ED-169C-F998EBB47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F9A64-52CD-5277-17FD-B2C428F53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36B3D-1EA6-93AC-3355-000948E5C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31DAD-1451-CB61-35E7-6915E5B9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C1E29-99A4-6C6D-2682-3CDE8178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FDD9D-B005-4DE5-4B04-826AC831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32DD-9797-DA4E-397F-74D2963B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6A8C7-81F7-B929-DF98-2D225D45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46ADD-18B0-67E2-53AC-5A7F10DE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64C2C-59F4-51F5-CCF8-E5D2C29C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4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8A274-D9E4-CAC6-FD49-3C359AD1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671235-A089-0F02-E763-955599FA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07923-325B-9C26-D298-214748E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10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E1E8-4161-2AD0-400C-466FFE88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EC461-9513-0841-B955-3DB52F297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9A08B-0B2C-2631-9BC9-F8A8F3DB9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8C6DD-3367-081C-03B1-D2AF9428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D17AC-6A33-606B-DFB5-24811D32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1BEB9-7688-F0A5-A439-798A3F44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80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4E1D-B818-F4FA-82D7-9F3EE6B1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9763D0-1AF7-B8CD-65AA-DF91B535A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0EC38-73AC-8D9F-BDBB-C565DD015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64248-C334-8364-EAFA-4ED63AC9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02BCF-4E60-0B88-CC36-8FB1F30B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EB295-76E6-06F5-5389-536F369B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2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2B74-B4FF-1C79-7D39-44E07CAE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1C5C9-23DB-327A-0294-A785E13D7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5458B-31CF-4811-2439-D380CF1B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66520-B72D-5698-D678-CAFB71F8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AF153-0ABC-084C-0028-D9FE1FC0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99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D9F54-6384-37D9-0EEE-DD6C37BD3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91A0A-82E1-4ADD-2050-5B6C53216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D4A51-652C-91C1-EA89-C1A95292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E038D-D4F0-511E-0E8C-484FCC3C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83790-CD91-15B1-187D-1F620844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26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609600"/>
            <a:ext cx="852487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600200"/>
            <a:ext cx="4186238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2963" y="1600200"/>
            <a:ext cx="4186237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2963" y="3886200"/>
            <a:ext cx="4186237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023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61849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006600"/>
                </a:solidFill>
              </a:rPr>
              <a:t>Financial &amp; Compliance Audit</a:t>
            </a:r>
          </a:p>
          <a:p>
            <a:pPr algn="ctr"/>
            <a:r>
              <a:rPr lang="en-US" sz="1200" b="1" i="1" dirty="0">
                <a:solidFill>
                  <a:srgbClr val="006600"/>
                </a:solidFill>
              </a:rPr>
              <a:t>December 31, 2023</a:t>
            </a:r>
          </a:p>
        </p:txBody>
      </p:sp>
    </p:spTree>
    <p:extLst>
      <p:ext uri="{BB962C8B-B14F-4D97-AF65-F5344CB8AC3E}">
        <p14:creationId xmlns:p14="http://schemas.microsoft.com/office/powerpoint/2010/main" val="317509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0" y="76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1" dirty="0">
                <a:solidFill>
                  <a:srgbClr val="0070C0"/>
                </a:solidFill>
              </a:rPr>
              <a:t>   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9100" y="1066800"/>
            <a:ext cx="83439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Times New Roman" pitchFamily="18" charset="0"/>
                <a:cs typeface="Times New Roman" pitchFamily="18" charset="0"/>
              </a:defRPr>
            </a:lvl1pPr>
            <a:lvl2pPr>
              <a:defRPr sz="2400" b="1">
                <a:latin typeface="Times New Roman" pitchFamily="18" charset="0"/>
                <a:cs typeface="Times New Roman" pitchFamily="18" charset="0"/>
              </a:defRPr>
            </a:lvl2pPr>
            <a:lvl3pPr>
              <a:defRPr b="1">
                <a:latin typeface="Times New Roman" pitchFamily="18" charset="0"/>
                <a:cs typeface="Times New Roman" pitchFamily="18" charset="0"/>
              </a:defRPr>
            </a:lvl3pPr>
            <a:lvl4pPr>
              <a:defRPr b="1">
                <a:latin typeface="Times New Roman" pitchFamily="18" charset="0"/>
                <a:cs typeface="Times New Roman" pitchFamily="18" charset="0"/>
              </a:defRPr>
            </a:lvl4pPr>
            <a:lvl5pPr>
              <a:defRPr b="1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9144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135685"/>
      </p:ext>
    </p:extLst>
  </p:cSld>
  <p:clrMapOvr>
    <a:masterClrMapping/>
  </p:clrMapOvr>
  <p:transition spd="med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0" y="76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1" dirty="0">
                <a:solidFill>
                  <a:srgbClr val="0070C0"/>
                </a:solidFill>
              </a:rPr>
              <a:t>   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9100" y="1066800"/>
            <a:ext cx="83439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Times New Roman" pitchFamily="18" charset="0"/>
                <a:cs typeface="Times New Roman" pitchFamily="18" charset="0"/>
              </a:defRPr>
            </a:lvl1pPr>
            <a:lvl2pPr>
              <a:defRPr sz="2400" b="1">
                <a:latin typeface="Times New Roman" pitchFamily="18" charset="0"/>
                <a:cs typeface="Times New Roman" pitchFamily="18" charset="0"/>
              </a:defRPr>
            </a:lvl2pPr>
            <a:lvl3pPr>
              <a:defRPr b="1">
                <a:latin typeface="Times New Roman" pitchFamily="18" charset="0"/>
                <a:cs typeface="Times New Roman" pitchFamily="18" charset="0"/>
              </a:defRPr>
            </a:lvl3pPr>
            <a:lvl4pPr>
              <a:defRPr b="1">
                <a:latin typeface="Times New Roman" pitchFamily="18" charset="0"/>
                <a:cs typeface="Times New Roman" pitchFamily="18" charset="0"/>
              </a:defRPr>
            </a:lvl4pPr>
            <a:lvl5pPr>
              <a:defRPr b="1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9144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02188"/>
      </p:ext>
    </p:extLst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609600"/>
            <a:ext cx="852487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600200"/>
            <a:ext cx="4186238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2963" y="1600200"/>
            <a:ext cx="4186237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2963" y="3886200"/>
            <a:ext cx="4186237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32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61849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006600"/>
                </a:solidFill>
              </a:rPr>
              <a:t>Financial &amp; Compliance Audit</a:t>
            </a:r>
          </a:p>
          <a:p>
            <a:pPr algn="ctr"/>
            <a:r>
              <a:rPr lang="en-US" sz="1200" b="1" i="1" dirty="0">
                <a:solidFill>
                  <a:srgbClr val="006600"/>
                </a:solidFill>
              </a:rPr>
              <a:t>December 31, 2019</a:t>
            </a:r>
          </a:p>
        </p:txBody>
      </p:sp>
    </p:spTree>
    <p:extLst>
      <p:ext uri="{BB962C8B-B14F-4D97-AF65-F5344CB8AC3E}">
        <p14:creationId xmlns:p14="http://schemas.microsoft.com/office/powerpoint/2010/main" val="342018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0" y="76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1" dirty="0">
                <a:solidFill>
                  <a:srgbClr val="0070C0"/>
                </a:solidFill>
              </a:rPr>
              <a:t>   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9100" y="1066800"/>
            <a:ext cx="83439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Times New Roman" pitchFamily="18" charset="0"/>
                <a:cs typeface="Times New Roman" pitchFamily="18" charset="0"/>
              </a:defRPr>
            </a:lvl1pPr>
            <a:lvl2pPr>
              <a:defRPr sz="2400" b="1">
                <a:latin typeface="Times New Roman" pitchFamily="18" charset="0"/>
                <a:cs typeface="Times New Roman" pitchFamily="18" charset="0"/>
              </a:defRPr>
            </a:lvl2pPr>
            <a:lvl3pPr>
              <a:defRPr b="1">
                <a:latin typeface="Times New Roman" pitchFamily="18" charset="0"/>
                <a:cs typeface="Times New Roman" pitchFamily="18" charset="0"/>
              </a:defRPr>
            </a:lvl3pPr>
            <a:lvl4pPr>
              <a:defRPr b="1">
                <a:latin typeface="Times New Roman" pitchFamily="18" charset="0"/>
                <a:cs typeface="Times New Roman" pitchFamily="18" charset="0"/>
              </a:defRPr>
            </a:lvl4pPr>
            <a:lvl5pPr>
              <a:defRPr b="1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9144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640030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14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05AF-F47A-9F9C-5852-F65C9FE65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28F03-3313-F870-EBCA-FA258D7A9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D472C-53A5-0576-820F-0354C491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E5A7A-FB22-73F5-0E79-EF3D14C8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4ED63-1ECB-226F-F31C-EE1F205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7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CCC8-E3B7-AD3C-4135-6013B4F9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0714-3A54-0152-ADAC-5BF2ACDA4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0A6B9-FF98-44C7-E686-A3447527A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C0540-51C0-61BA-7244-33C2E587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0B36D-DF6F-F59F-9805-7581DEDC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0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EBB8-7F90-569F-E88C-2CF98330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7AD30-1DE4-37D7-9290-F6C156E8C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3934C-DE1B-5D71-CE0B-9B5ABDD7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48452-B043-D02B-C74A-891B5B30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0778-7822-98D7-AB6A-9F27B449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8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609600"/>
            <a:ext cx="852487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1" y="1461544"/>
            <a:ext cx="9159446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600200"/>
            <a:ext cx="8524875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1" name="Rectangle 41"/>
          <p:cNvSpPr>
            <a:spLocks noChangeArrowheads="1"/>
          </p:cNvSpPr>
          <p:nvPr userDrawn="1"/>
        </p:nvSpPr>
        <p:spPr bwMode="auto">
          <a:xfrm>
            <a:off x="8823325" y="6183313"/>
            <a:ext cx="252413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b="0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32997" y="5785612"/>
            <a:ext cx="8426450" cy="2590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/>
            <a:fld id="{F09D4BD5-64C5-478E-B896-7FF85063082E}" type="slidenum">
              <a:rPr lang="en-US" sz="1100" b="1">
                <a:solidFill>
                  <a:srgbClr val="009900"/>
                </a:solidFill>
                <a:latin typeface="Univers ExtraBlack" pitchFamily="34" charset="0"/>
              </a:rPr>
              <a:pPr algn="r"/>
              <a:t>‹#›</a:t>
            </a:fld>
            <a:endParaRPr lang="en-US" sz="1100" b="1" dirty="0">
              <a:solidFill>
                <a:srgbClr val="009900"/>
              </a:solidFill>
              <a:latin typeface="Univers ExtraBlack" pitchFamily="34" charset="0"/>
            </a:endParaRPr>
          </a:p>
        </p:txBody>
      </p:sp>
      <p:sp>
        <p:nvSpPr>
          <p:cNvPr id="14" name="Line 7"/>
          <p:cNvSpPr>
            <a:spLocks noChangeShapeType="1"/>
          </p:cNvSpPr>
          <p:nvPr userDrawn="1"/>
        </p:nvSpPr>
        <p:spPr bwMode="auto">
          <a:xfrm flipV="1">
            <a:off x="-7092" y="6037096"/>
            <a:ext cx="9159446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390640" y="133323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Savannah,</a:t>
            </a:r>
          </a:p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G</a:t>
            </a:r>
            <a:r>
              <a:rPr lang="en-US" sz="2000" b="1" cap="small" baseline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eorgia</a:t>
            </a:r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790" y="6042405"/>
            <a:ext cx="1280160" cy="82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451" y="6044921"/>
            <a:ext cx="549734" cy="822960"/>
          </a:xfrm>
          <a:prstGeom prst="rect">
            <a:avLst/>
          </a:prstGeom>
        </p:spPr>
      </p:pic>
      <p:pic>
        <p:nvPicPr>
          <p:cNvPr id="163845" name="Picture 5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5" t="47824" r="37115" b="4725"/>
          <a:stretch/>
        </p:blipFill>
        <p:spPr bwMode="auto">
          <a:xfrm>
            <a:off x="1270979" y="6051269"/>
            <a:ext cx="54864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90227" y="6051269"/>
            <a:ext cx="1545336" cy="82296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 rotWithShape="1">
          <a:blip r:embed="rId9"/>
          <a:srcRect t="16520" b="14830"/>
          <a:stretch/>
        </p:blipFill>
        <p:spPr>
          <a:xfrm>
            <a:off x="1819619" y="6043531"/>
            <a:ext cx="1545336" cy="822960"/>
          </a:xfrm>
          <a:prstGeom prst="rect">
            <a:avLst/>
          </a:prstGeom>
        </p:spPr>
      </p:pic>
      <p:pic>
        <p:nvPicPr>
          <p:cNvPr id="25" name="Picture 24"/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72194" y="6043531"/>
            <a:ext cx="1280160" cy="822960"/>
          </a:xfrm>
          <a:prstGeom prst="rect">
            <a:avLst/>
          </a:prstGeom>
        </p:spPr>
      </p:pic>
      <p:pic>
        <p:nvPicPr>
          <p:cNvPr id="3" name="Picture 2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11486DBA-A091-ADA1-409C-BA311A641C7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8" y="208125"/>
            <a:ext cx="1259083" cy="7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8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7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7500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455613" indent="-230188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SzPct val="75000"/>
        <a:buFont typeface="Monotype Sorts" pitchFamily="2" charset="2"/>
        <a:buChar char="n"/>
        <a:defRPr sz="1400">
          <a:solidFill>
            <a:schemeClr val="tx1"/>
          </a:solidFill>
          <a:latin typeface="+mn-lt"/>
        </a:defRPr>
      </a:lvl2pPr>
      <a:lvl3pPr marL="909638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–"/>
        <a:defRPr sz="1000">
          <a:solidFill>
            <a:schemeClr val="tx1"/>
          </a:solidFill>
          <a:latin typeface="+mn-lt"/>
        </a:defRPr>
      </a:lvl3pPr>
      <a:lvl4pPr marL="1377950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•"/>
        <a:defRPr sz="1000">
          <a:solidFill>
            <a:schemeClr val="tx1"/>
          </a:solidFill>
          <a:latin typeface="+mn-lt"/>
        </a:defRPr>
      </a:lvl4pPr>
      <a:lvl5pPr marL="18256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5pPr>
      <a:lvl6pPr marL="22828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6pPr>
      <a:lvl7pPr marL="27400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7pPr>
      <a:lvl8pPr marL="31972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8pPr>
      <a:lvl9pPr marL="36544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609600"/>
            <a:ext cx="852487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7" name="Line 7"/>
          <p:cNvSpPr>
            <a:spLocks noChangeShapeType="1"/>
          </p:cNvSpPr>
          <p:nvPr userDrawn="1"/>
        </p:nvSpPr>
        <p:spPr bwMode="auto">
          <a:xfrm flipV="1">
            <a:off x="1" y="974430"/>
            <a:ext cx="9159446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600200"/>
            <a:ext cx="8524875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1" name="Rectangle 41"/>
          <p:cNvSpPr>
            <a:spLocks noChangeArrowheads="1"/>
          </p:cNvSpPr>
          <p:nvPr userDrawn="1"/>
        </p:nvSpPr>
        <p:spPr bwMode="auto">
          <a:xfrm>
            <a:off x="8823325" y="6183313"/>
            <a:ext cx="252413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b="0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32997" y="5785612"/>
            <a:ext cx="8426450" cy="2590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/>
            <a:fld id="{F09D4BD5-64C5-478E-B896-7FF85063082E}" type="slidenum">
              <a:rPr lang="en-US" sz="1100" b="1">
                <a:solidFill>
                  <a:srgbClr val="009900"/>
                </a:solidFill>
                <a:latin typeface="Univers ExtraBlack" pitchFamily="34" charset="0"/>
              </a:rPr>
              <a:pPr algn="r"/>
              <a:t>‹#›</a:t>
            </a:fld>
            <a:endParaRPr lang="en-US" sz="1100" b="1" dirty="0">
              <a:solidFill>
                <a:srgbClr val="009900"/>
              </a:solidFill>
              <a:latin typeface="Univers ExtraBlack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90640" y="133323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Savannah,</a:t>
            </a:r>
          </a:p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G</a:t>
            </a:r>
            <a:r>
              <a:rPr lang="en-US" sz="2000" b="1" cap="small" baseline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eorgia</a:t>
            </a:r>
          </a:p>
        </p:txBody>
      </p:sp>
      <p:sp>
        <p:nvSpPr>
          <p:cNvPr id="14" name="Line 7"/>
          <p:cNvSpPr>
            <a:spLocks noChangeShapeType="1"/>
          </p:cNvSpPr>
          <p:nvPr userDrawn="1"/>
        </p:nvSpPr>
        <p:spPr bwMode="auto">
          <a:xfrm flipV="1">
            <a:off x="-7092" y="6037096"/>
            <a:ext cx="9159446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7" name="Picture 16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790" y="6042405"/>
            <a:ext cx="1280160" cy="8229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451" y="6044921"/>
            <a:ext cx="549734" cy="822960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5" t="47824" r="37115" b="4725"/>
          <a:stretch/>
        </p:blipFill>
        <p:spPr bwMode="auto">
          <a:xfrm>
            <a:off x="1270979" y="6051269"/>
            <a:ext cx="54864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90227" y="6051269"/>
            <a:ext cx="1545336" cy="822960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 userDrawn="1"/>
        </p:nvPicPr>
        <p:blipFill rotWithShape="1">
          <a:blip r:embed="rId8"/>
          <a:srcRect t="16520" b="14830"/>
          <a:stretch/>
        </p:blipFill>
        <p:spPr>
          <a:xfrm>
            <a:off x="1819619" y="6043531"/>
            <a:ext cx="1545336" cy="82296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872194" y="6043531"/>
            <a:ext cx="1280160" cy="822960"/>
          </a:xfrm>
          <a:prstGeom prst="rect">
            <a:avLst/>
          </a:prstGeom>
        </p:spPr>
      </p:pic>
      <p:pic>
        <p:nvPicPr>
          <p:cNvPr id="3" name="Picture 2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7D002A45-BC2F-CAA2-7A84-68027F38F58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9" y="137003"/>
            <a:ext cx="1352240" cy="7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7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7500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455613" indent="-230188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SzPct val="75000"/>
        <a:buFont typeface="Monotype Sorts" pitchFamily="2" charset="2"/>
        <a:buChar char="n"/>
        <a:defRPr sz="1400">
          <a:solidFill>
            <a:schemeClr val="tx1"/>
          </a:solidFill>
          <a:latin typeface="+mn-lt"/>
        </a:defRPr>
      </a:lvl2pPr>
      <a:lvl3pPr marL="909638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–"/>
        <a:defRPr sz="1000">
          <a:solidFill>
            <a:schemeClr val="tx1"/>
          </a:solidFill>
          <a:latin typeface="+mn-lt"/>
        </a:defRPr>
      </a:lvl3pPr>
      <a:lvl4pPr marL="1377950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•"/>
        <a:defRPr sz="1000">
          <a:solidFill>
            <a:schemeClr val="tx1"/>
          </a:solidFill>
          <a:latin typeface="+mn-lt"/>
        </a:defRPr>
      </a:lvl4pPr>
      <a:lvl5pPr marL="18256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5pPr>
      <a:lvl6pPr marL="22828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6pPr>
      <a:lvl7pPr marL="27400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7pPr>
      <a:lvl8pPr marL="31972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8pPr>
      <a:lvl9pPr marL="36544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1" name="Rectangle 41"/>
          <p:cNvSpPr>
            <a:spLocks noChangeArrowheads="1"/>
          </p:cNvSpPr>
          <p:nvPr userDrawn="1"/>
        </p:nvSpPr>
        <p:spPr bwMode="auto">
          <a:xfrm>
            <a:off x="8823325" y="6183313"/>
            <a:ext cx="252413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b="0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32997" y="6497981"/>
            <a:ext cx="8426450" cy="2590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/>
            <a:fld id="{F09D4BD5-64C5-478E-B896-7FF85063082E}" type="slidenum">
              <a:rPr lang="en-US" sz="1100" b="1">
                <a:solidFill>
                  <a:srgbClr val="009900"/>
                </a:solidFill>
                <a:latin typeface="Univers ExtraBlack" pitchFamily="34" charset="0"/>
              </a:rPr>
              <a:pPr algn="r"/>
              <a:t>‹#›</a:t>
            </a:fld>
            <a:endParaRPr lang="en-US" sz="1100" b="1" dirty="0">
              <a:solidFill>
                <a:srgbClr val="009900"/>
              </a:solidFill>
              <a:latin typeface="Univers ExtraBlack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90640" y="133323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Savannah,</a:t>
            </a:r>
          </a:p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G</a:t>
            </a:r>
            <a:r>
              <a:rPr lang="en-US" sz="2000" b="1" cap="small" baseline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eorgia</a:t>
            </a:r>
          </a:p>
        </p:txBody>
      </p:sp>
      <p:pic>
        <p:nvPicPr>
          <p:cNvPr id="2" name="Picture 1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59306216-94B2-7B71-72FD-F23DEB31C8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63479"/>
            <a:ext cx="1305486" cy="7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6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7500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455613" indent="-230188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SzPct val="75000"/>
        <a:buFont typeface="Monotype Sorts" pitchFamily="2" charset="2"/>
        <a:buChar char="n"/>
        <a:defRPr sz="1400">
          <a:solidFill>
            <a:schemeClr val="tx1"/>
          </a:solidFill>
          <a:latin typeface="+mn-lt"/>
        </a:defRPr>
      </a:lvl2pPr>
      <a:lvl3pPr marL="909638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–"/>
        <a:defRPr sz="1000">
          <a:solidFill>
            <a:schemeClr val="tx1"/>
          </a:solidFill>
          <a:latin typeface="+mn-lt"/>
        </a:defRPr>
      </a:lvl3pPr>
      <a:lvl4pPr marL="1377950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•"/>
        <a:defRPr sz="1000">
          <a:solidFill>
            <a:schemeClr val="tx1"/>
          </a:solidFill>
          <a:latin typeface="+mn-lt"/>
        </a:defRPr>
      </a:lvl4pPr>
      <a:lvl5pPr marL="18256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5pPr>
      <a:lvl6pPr marL="22828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6pPr>
      <a:lvl7pPr marL="27400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7pPr>
      <a:lvl8pPr marL="31972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8pPr>
      <a:lvl9pPr marL="36544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DB6D8-1CA1-65EB-A931-82A0900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219CD-D2BA-E137-1122-B5A72BEBF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0AF08-03BA-63E0-E5CF-ED4AB85C5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B219B-28C8-4331-A2E6-8A904A5BC4EB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2AA5E-7CDD-DA9E-019B-8B0BB4301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D1AAC-E047-71A5-FC87-55B7555AA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9AA71242-A6A2-E9D6-3EE9-E8CA1093C9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23325" y="6183313"/>
            <a:ext cx="252413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b="0" dirty="0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1CD1EEB4-DE32-C0E8-A6F3-2ACDC6D7B882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7092" y="6037096"/>
            <a:ext cx="9159446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F1671E-55AC-8D1F-DFB2-424FE9749D24}"/>
              </a:ext>
            </a:extLst>
          </p:cNvPr>
          <p:cNvSpPr txBox="1"/>
          <p:nvPr userDrawn="1"/>
        </p:nvSpPr>
        <p:spPr>
          <a:xfrm>
            <a:off x="7390640" y="133323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Savannah,</a:t>
            </a:r>
          </a:p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G</a:t>
            </a:r>
            <a:r>
              <a:rPr lang="en-US" sz="2000" b="1" cap="small" baseline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eorgia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1B463F-C186-EA65-B0D3-90B53AB679E4}"/>
              </a:ext>
            </a:extLst>
          </p:cNvPr>
          <p:cNvPicPr>
            <a:picLocks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6790" y="6042405"/>
            <a:ext cx="1280160" cy="822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D69B6-F6F8-E366-0249-E8BDF213FDA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325451" y="6044921"/>
            <a:ext cx="549734" cy="82296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26884085-D676-419C-8C90-D072717017A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5" t="47824" r="37115" b="4725"/>
          <a:stretch/>
        </p:blipFill>
        <p:spPr bwMode="auto">
          <a:xfrm>
            <a:off x="1270979" y="6051269"/>
            <a:ext cx="54864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67AB96-2168-F2F4-B2C9-74EFF8D8C327}"/>
              </a:ext>
            </a:extLst>
          </p:cNvPr>
          <p:cNvPicPr>
            <a:picLocks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790227" y="6051269"/>
            <a:ext cx="1545336" cy="8229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9E53A8-D774-06CA-550C-FD1314F2AF84}"/>
              </a:ext>
            </a:extLst>
          </p:cNvPr>
          <p:cNvPicPr>
            <a:picLocks/>
          </p:cNvPicPr>
          <p:nvPr userDrawn="1"/>
        </p:nvPicPr>
        <p:blipFill rotWithShape="1">
          <a:blip r:embed="rId20"/>
          <a:srcRect t="16520" b="14830"/>
          <a:stretch/>
        </p:blipFill>
        <p:spPr>
          <a:xfrm>
            <a:off x="1819619" y="6043531"/>
            <a:ext cx="1545336" cy="8229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335541-C8FA-F65C-40F0-055CD121571F}"/>
              </a:ext>
            </a:extLst>
          </p:cNvPr>
          <p:cNvPicPr>
            <a:picLocks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872194" y="6043531"/>
            <a:ext cx="1280160" cy="822960"/>
          </a:xfrm>
          <a:prstGeom prst="rect">
            <a:avLst/>
          </a:prstGeom>
        </p:spPr>
      </p:pic>
      <p:pic>
        <p:nvPicPr>
          <p:cNvPr id="17" name="Picture 16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EF030A37-ED2C-3104-7007-D6241D2E0A0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" y="0"/>
            <a:ext cx="1375825" cy="77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0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http://www.riceadvisory.com/images/img_gfoa-logo.gi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kpmgW&amp;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0975"/>
            <a:ext cx="685800" cy="265113"/>
          </a:xfrm>
          <a:prstGeom prst="rect">
            <a:avLst/>
          </a:prstGeom>
          <a:noFill/>
        </p:spPr>
      </p:pic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-2395538" y="2239963"/>
            <a:ext cx="9144001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4766" y="255253"/>
            <a:ext cx="8991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8000"/>
                </a:solidFill>
              </a:rPr>
              <a:t>Savannah, Georgia</a:t>
            </a:r>
          </a:p>
          <a:p>
            <a:pPr algn="ctr">
              <a:defRPr/>
            </a:pPr>
            <a:r>
              <a:rPr lang="en-US" sz="2000" b="1" i="1" dirty="0"/>
              <a:t>Financial &amp; Compliance Audit - December 31, 2023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94" y="1261109"/>
            <a:ext cx="7185143" cy="410275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434387" y="5633228"/>
            <a:ext cx="1492414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i="1" u="sng" dirty="0"/>
              <a:t>Presented by:</a:t>
            </a:r>
          </a:p>
          <a:p>
            <a:pPr algn="ctr">
              <a:defRPr/>
            </a:pPr>
            <a:r>
              <a:rPr lang="en-US" sz="300" b="1" i="1" dirty="0"/>
              <a:t>                   </a:t>
            </a:r>
            <a:endParaRPr lang="en-US" sz="1200" b="1" i="1" dirty="0"/>
          </a:p>
          <a:p>
            <a:pPr algn="ctr">
              <a:defRPr/>
            </a:pPr>
            <a:r>
              <a:rPr lang="en-US" sz="1200" b="1" i="1" dirty="0"/>
              <a:t>Trey Scott </a:t>
            </a:r>
            <a:br>
              <a:rPr lang="en-US" sz="1600" b="1" i="1" dirty="0"/>
            </a:br>
            <a:endParaRPr lang="en-US" sz="500" b="1" i="1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434387" y="6079504"/>
            <a:ext cx="14924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/>
              <a:t>(912) 232-0475</a:t>
            </a:r>
            <a:endParaRPr lang="en-US" sz="200" b="1" i="1" dirty="0"/>
          </a:p>
        </p:txBody>
      </p:sp>
      <p:pic>
        <p:nvPicPr>
          <p:cNvPr id="3" name="Picture 2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A0A1AE4A-2131-3DEE-A95E-1CF43DD329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86" y="5363868"/>
            <a:ext cx="2083435" cy="11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1772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3333FF"/>
                </a:solidFill>
              </a:rPr>
              <a:t>Water / Sewer Financial Statements</a:t>
            </a:r>
            <a:endParaRPr lang="en-US" sz="2800" b="1" i="1" u="sng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61" y="1632868"/>
            <a:ext cx="9070339" cy="433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/>
              <a:t>$658.6 million = total assets </a:t>
            </a:r>
            <a:r>
              <a:rPr lang="en-US" sz="2000" b="1" dirty="0"/>
              <a:t>(</a:t>
            </a:r>
            <a:r>
              <a:rPr lang="en-US" b="1" dirty="0"/>
              <a:t>$485M = net capital assets)</a:t>
            </a: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/>
              <a:t>  $65.4 million = total liabilities</a:t>
            </a: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/>
              <a:t>$593.2 million = net position (or equity)</a:t>
            </a: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/>
              <a:t>$119.0 million = total revenues &amp; other sources</a:t>
            </a: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/>
              <a:t>  $94.5 million = total expenses &amp; other uses</a:t>
            </a: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/>
              <a:t>  $24.5 million = increase in net position </a:t>
            </a: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/>
              <a:t>  $8.1 million = Inc. in Cash Flows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826938" y="3450131"/>
            <a:ext cx="7887694" cy="23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837293" y="5316341"/>
            <a:ext cx="7887694" cy="23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25142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3333FF"/>
                </a:solidFill>
              </a:rPr>
              <a:t>Pension &amp; OPEB Trust Funds Financial Statements</a:t>
            </a:r>
            <a:endParaRPr lang="en-US" sz="2800" b="1" i="1" u="sng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61" y="1632868"/>
            <a:ext cx="9070339" cy="444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/>
              <a:t>$549.2 million = net position (or equity) </a:t>
            </a:r>
            <a:br>
              <a:rPr lang="en-US" sz="2600" b="1" dirty="0"/>
            </a:br>
            <a:r>
              <a:rPr lang="en-US" sz="2600" b="1" dirty="0"/>
              <a:t>                           </a:t>
            </a:r>
            <a:r>
              <a:rPr lang="en-US" b="1" dirty="0"/>
              <a:t> </a:t>
            </a:r>
            <a:r>
              <a:rPr lang="en-US" sz="2600" b="1" dirty="0"/>
              <a:t>available to fund participants</a:t>
            </a:r>
          </a:p>
          <a:p>
            <a:pPr marL="73152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/>
              <a:t>$24.1 million = total contributions</a:t>
            </a:r>
          </a:p>
          <a:p>
            <a:pPr marL="73152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/>
              <a:t>$61.0 million = net investment income </a:t>
            </a:r>
            <a:r>
              <a:rPr lang="en-US" sz="1700" b="1" dirty="0"/>
              <a:t>(</a:t>
            </a:r>
            <a:r>
              <a:rPr lang="en-US" sz="1700" b="1" dirty="0" err="1"/>
              <a:t>py</a:t>
            </a:r>
            <a:r>
              <a:rPr lang="en-US" sz="1700" b="1" dirty="0"/>
              <a:t> loss of $101M)</a:t>
            </a:r>
          </a:p>
          <a:p>
            <a:pPr marL="73152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/>
              <a:t>$48.2 million = total benefit &amp; admin expenses </a:t>
            </a:r>
          </a:p>
          <a:p>
            <a:pPr marL="73152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/>
              <a:t>$36.9 million = increase in net position </a:t>
            </a:r>
          </a:p>
          <a:p>
            <a:pPr marL="731520" indent="-274320">
              <a:lnSpc>
                <a:spcPts val="25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b="1" dirty="0"/>
              <a:t>Pension   91% funded ($564 </a:t>
            </a:r>
            <a:r>
              <a:rPr lang="en-US" sz="2000" b="1" dirty="0" err="1"/>
              <a:t>Liab</a:t>
            </a:r>
            <a:r>
              <a:rPr lang="en-US" sz="2000" b="1" dirty="0"/>
              <a:t>. – $514 Funded = $50 Net </a:t>
            </a:r>
            <a:r>
              <a:rPr lang="en-US" sz="2000" b="1" dirty="0" err="1"/>
              <a:t>Liab</a:t>
            </a:r>
            <a:r>
              <a:rPr lang="en-US" sz="2000" b="1" dirty="0"/>
              <a:t>.)</a:t>
            </a:r>
          </a:p>
          <a:p>
            <a:pPr marL="731520" indent="-274320">
              <a:lnSpc>
                <a:spcPts val="3700"/>
              </a:lnSpc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b="1" dirty="0"/>
              <a:t>OPEB     </a:t>
            </a:r>
            <a:r>
              <a:rPr lang="en-US" b="1" dirty="0"/>
              <a:t>  </a:t>
            </a:r>
            <a:r>
              <a:rPr lang="en-US" sz="2000" b="1" dirty="0"/>
              <a:t>149% funded ($81 </a:t>
            </a:r>
            <a:r>
              <a:rPr lang="en-US" sz="2000" b="1" dirty="0" err="1"/>
              <a:t>Liab</a:t>
            </a:r>
            <a:r>
              <a:rPr lang="en-US" sz="2000" b="1" dirty="0"/>
              <a:t>. - $120 Funded = $39 Net Asset)</a:t>
            </a:r>
            <a:endParaRPr lang="en-US" sz="2600" b="1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60682" y="2691010"/>
            <a:ext cx="7887694" cy="23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650255" y="5143821"/>
            <a:ext cx="7887694" cy="23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7913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833" y="1169581"/>
            <a:ext cx="12571140" cy="57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262" y="961960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/>
              <a:t>Pension and OPEB Funding – </a:t>
            </a:r>
          </a:p>
          <a:p>
            <a:pPr algn="ctr">
              <a:defRPr/>
            </a:pPr>
            <a:r>
              <a:rPr lang="en-US" sz="2800" b="1" u="sng" dirty="0"/>
              <a:t>Past 5 Plan Years</a:t>
            </a:r>
            <a:endParaRPr lang="en-US" sz="2800" b="1" i="1" u="sng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946941F-0953-321E-0E83-2414C622C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170478"/>
              </p:ext>
            </p:extLst>
          </p:nvPr>
        </p:nvGraphicFramePr>
        <p:xfrm>
          <a:off x="1186137" y="1615155"/>
          <a:ext cx="6771725" cy="4280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61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/>
              <a:t>Other Communications</a:t>
            </a:r>
            <a:endParaRPr lang="en-US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14961" y="1632868"/>
            <a:ext cx="8676639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indent="-640080">
              <a:lnSpc>
                <a:spcPts val="4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/>
              <a:t>We are required to present information relative to the audit process and its results.</a:t>
            </a:r>
          </a:p>
          <a:p>
            <a:pPr marL="731520" indent="-640080">
              <a:lnSpc>
                <a:spcPts val="4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/>
              <a:t>Significant areas addressed in our reports:</a:t>
            </a:r>
          </a:p>
          <a:p>
            <a:pPr marL="1188720" lvl="1" indent="-365760">
              <a:lnSpc>
                <a:spcPts val="4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/>
              <a:t>Judgments &amp; estimates;</a:t>
            </a:r>
          </a:p>
          <a:p>
            <a:pPr marL="1188720" lvl="1" indent="-365760">
              <a:lnSpc>
                <a:spcPts val="4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/>
              <a:t>Audit adjustments;</a:t>
            </a:r>
          </a:p>
          <a:p>
            <a:pPr marL="1188720" lvl="1" indent="-365760">
              <a:lnSpc>
                <a:spcPts val="4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/>
              <a:t>Independence;</a:t>
            </a:r>
          </a:p>
          <a:p>
            <a:pPr marL="1188720" lvl="1" indent="-365760">
              <a:lnSpc>
                <a:spcPts val="4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/>
              <a:t>Other.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/>
              <a:t>New Financial Reporting GASB Standards</a:t>
            </a:r>
            <a:endParaRPr lang="en-US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2143" y="1767803"/>
            <a:ext cx="8919713" cy="23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lvl="1" indent="-457200">
              <a:lnSpc>
                <a:spcPts val="3500"/>
              </a:lnSpc>
              <a:spcAft>
                <a:spcPts val="1200"/>
              </a:spcAft>
              <a:buFontTx/>
              <a:buChar char="-"/>
            </a:pPr>
            <a:r>
              <a:rPr lang="en-US" sz="2300" b="1" i="1" dirty="0"/>
              <a:t>#100 – Accounting Changes and Error Corrections (2024)</a:t>
            </a:r>
          </a:p>
          <a:p>
            <a:pPr marL="548640" lvl="1" indent="-457200">
              <a:lnSpc>
                <a:spcPts val="3500"/>
              </a:lnSpc>
              <a:spcAft>
                <a:spcPts val="1200"/>
              </a:spcAft>
              <a:buFontTx/>
              <a:buChar char="-"/>
            </a:pPr>
            <a:r>
              <a:rPr lang="en-US" sz="2300" b="1" i="1" dirty="0"/>
              <a:t>#101 – Compensated Absences (2024)</a:t>
            </a:r>
          </a:p>
          <a:p>
            <a:pPr marL="548640" lvl="1" indent="-457200">
              <a:lnSpc>
                <a:spcPts val="3500"/>
              </a:lnSpc>
              <a:spcAft>
                <a:spcPts val="1200"/>
              </a:spcAft>
              <a:buFontTx/>
              <a:buChar char="-"/>
            </a:pPr>
            <a:r>
              <a:rPr lang="en-US" sz="2300" b="1" i="1" dirty="0"/>
              <a:t>#102 – Certain Risk Disclosures (2025)</a:t>
            </a:r>
          </a:p>
          <a:p>
            <a:pPr marL="548640" lvl="1" indent="-457200">
              <a:lnSpc>
                <a:spcPts val="3500"/>
              </a:lnSpc>
              <a:spcAft>
                <a:spcPts val="1200"/>
              </a:spcAft>
              <a:buFontTx/>
              <a:buChar char="-"/>
            </a:pPr>
            <a:r>
              <a:rPr lang="en-US" sz="2300" b="1" i="1" dirty="0"/>
              <a:t>#103 – Financial Reporting Model Improvements (2026)</a:t>
            </a:r>
          </a:p>
        </p:txBody>
      </p:sp>
    </p:spTree>
    <p:extLst>
      <p:ext uri="{BB962C8B-B14F-4D97-AF65-F5344CB8AC3E}">
        <p14:creationId xmlns:p14="http://schemas.microsoft.com/office/powerpoint/2010/main" val="242040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/>
              <a:t>Newsletters, Free Continuing Education, Closing</a:t>
            </a:r>
            <a:endParaRPr lang="en-US" sz="28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661860"/>
            <a:ext cx="91439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Newsletters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Written by M&amp;J on topics pertinent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 local governments in Georgia.</a:t>
            </a:r>
          </a:p>
          <a:p>
            <a:pPr algn="ctr"/>
            <a:endParaRPr lang="en-US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sz="2400" b="1" u="sng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Continuing Education</a:t>
            </a:r>
            <a:br>
              <a:rPr lang="en-US" sz="2400" b="1" u="sng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Since March 2009, quarterly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continuing education is provided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by M&amp;J to government clients.  </a:t>
            </a:r>
          </a:p>
          <a:p>
            <a:pPr algn="ctr"/>
            <a:endParaRPr lang="en-US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</a:t>
            </a:r>
            <a:r>
              <a:rPr lang="en-US" sz="2400" b="1" u="sng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Closing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Thanks, Questions, Thoughts.  </a:t>
            </a:r>
          </a:p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998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27" y="3046833"/>
            <a:ext cx="3126150" cy="24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68652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kpmgW&amp;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0975"/>
            <a:ext cx="685800" cy="265113"/>
          </a:xfrm>
          <a:prstGeom prst="rect">
            <a:avLst/>
          </a:prstGeom>
          <a:noFill/>
        </p:spPr>
      </p:pic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-2395538" y="2239963"/>
            <a:ext cx="9144001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952305" y="5602478"/>
            <a:ext cx="149241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i="1" u="sng" dirty="0"/>
              <a:t>Presented by:</a:t>
            </a:r>
          </a:p>
          <a:p>
            <a:pPr algn="ctr">
              <a:defRPr/>
            </a:pPr>
            <a:r>
              <a:rPr lang="en-US" sz="300" b="1" i="1" dirty="0"/>
              <a:t>                   </a:t>
            </a:r>
            <a:br>
              <a:rPr lang="en-US" sz="800" b="1" i="1" dirty="0"/>
            </a:br>
            <a:endParaRPr lang="en-US" sz="1200" b="1" i="1" dirty="0"/>
          </a:p>
          <a:p>
            <a:pPr algn="ctr">
              <a:defRPr/>
            </a:pPr>
            <a:r>
              <a:rPr lang="en-US" sz="1200" b="1" i="1" dirty="0"/>
              <a:t>Trey Scott </a:t>
            </a:r>
          </a:p>
          <a:p>
            <a:pPr algn="ctr">
              <a:defRPr/>
            </a:pPr>
            <a:endParaRPr lang="en-US" sz="500" b="1" i="1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4766" y="255253"/>
            <a:ext cx="8991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8000"/>
                </a:solidFill>
              </a:rPr>
              <a:t>Savannah, Georgia</a:t>
            </a:r>
          </a:p>
          <a:p>
            <a:pPr algn="ctr">
              <a:defRPr/>
            </a:pPr>
            <a:r>
              <a:rPr lang="en-US" sz="2000" b="1" i="1" dirty="0"/>
              <a:t>Financial &amp; Compliance Audit - December 31,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52" y="1297992"/>
            <a:ext cx="7423027" cy="408266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" name="Picture 1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B5D29A46-B32A-E965-A672-689E3B568B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62" y="5380657"/>
            <a:ext cx="2083435" cy="11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3333FF"/>
                </a:solidFill>
              </a:rPr>
              <a:t>Purpose of Today’s 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38" y="1460348"/>
            <a:ext cx="9135262" cy="432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5840" lvl="2">
              <a:lnSpc>
                <a:spcPts val="4000"/>
              </a:lnSpc>
              <a:spcAft>
                <a:spcPts val="900"/>
              </a:spcAft>
            </a:pPr>
            <a:r>
              <a:rPr lang="en-US" sz="2600" b="1" dirty="0"/>
              <a:t>Overview of:</a:t>
            </a:r>
          </a:p>
          <a:p>
            <a:pPr marL="1520190" lvl="2" indent="-514350">
              <a:lnSpc>
                <a:spcPts val="4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600" b="1" dirty="0"/>
              <a:t>Mauldin &amp; Jenkins</a:t>
            </a:r>
          </a:p>
          <a:p>
            <a:pPr marL="1520190" lvl="2" indent="-514350">
              <a:lnSpc>
                <a:spcPts val="4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600" b="1" dirty="0"/>
              <a:t>Annual Comprehensive Financial Report </a:t>
            </a:r>
          </a:p>
          <a:p>
            <a:pPr marL="1520190" lvl="2" indent="-514350">
              <a:lnSpc>
                <a:spcPts val="4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600" b="1" dirty="0"/>
              <a:t>Audit Opinion (Financial / Compliance)</a:t>
            </a:r>
          </a:p>
          <a:p>
            <a:pPr marL="1520190" lvl="2" indent="-514350">
              <a:lnSpc>
                <a:spcPts val="4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600" b="1" dirty="0"/>
              <a:t>Financial Statement Highlights </a:t>
            </a:r>
          </a:p>
          <a:p>
            <a:pPr marL="1520190" lvl="2" indent="-514350">
              <a:lnSpc>
                <a:spcPts val="4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600" b="1" dirty="0"/>
              <a:t>Other Audit Communications</a:t>
            </a:r>
          </a:p>
          <a:p>
            <a:pPr marL="1520190" lvl="2" indent="-514350">
              <a:lnSpc>
                <a:spcPts val="4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600" b="1" dirty="0"/>
              <a:t>Other Matters (New Standards)</a:t>
            </a:r>
          </a:p>
        </p:txBody>
      </p:sp>
    </p:spTree>
    <p:extLst>
      <p:ext uri="{BB962C8B-B14F-4D97-AF65-F5344CB8AC3E}">
        <p14:creationId xmlns:p14="http://schemas.microsoft.com/office/powerpoint/2010/main" val="2249182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5603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/>
              <a:t>Engagement Team = Large Regional Firm</a:t>
            </a:r>
            <a:endParaRPr lang="en-US" sz="28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E9BAF-A5AC-EAD4-2BE0-098A3C80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9" y="1376722"/>
            <a:ext cx="7807681" cy="430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3333FF"/>
                </a:solidFill>
              </a:rPr>
              <a:t>Audit Opinion</a:t>
            </a:r>
            <a:endParaRPr lang="en-US" sz="2800" b="1" i="1" u="sng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845" y="1632868"/>
            <a:ext cx="8745967" cy="404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>
              <a:lnSpc>
                <a:spcPts val="4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b="1" dirty="0"/>
              <a:t>City = responsible for financial statements (ACFR).</a:t>
            </a:r>
          </a:p>
          <a:p>
            <a:pPr marL="457200" indent="-274320">
              <a:lnSpc>
                <a:spcPts val="4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b="1" dirty="0"/>
              <a:t>M&amp;J = to express an opinion.</a:t>
            </a:r>
          </a:p>
          <a:p>
            <a:pPr marL="457200" indent="-274320">
              <a:lnSpc>
                <a:spcPts val="4000"/>
              </a:lnSpc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2600" b="1" dirty="0"/>
              <a:t>Auditing Standards = </a:t>
            </a:r>
            <a:r>
              <a:rPr lang="en-US" sz="2600" b="1" i="1" dirty="0"/>
              <a:t>GAS</a:t>
            </a:r>
          </a:p>
          <a:p>
            <a:pPr marL="457200" indent="-274320">
              <a:lnSpc>
                <a:spcPts val="15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2600" b="1" dirty="0">
                <a:solidFill>
                  <a:srgbClr val="3366FF"/>
                </a:solidFill>
              </a:rPr>
              <a:t>Clean Opinion </a:t>
            </a:r>
            <a:r>
              <a:rPr lang="en-US" sz="2600" b="1" dirty="0"/>
              <a:t>= </a:t>
            </a:r>
            <a:br>
              <a:rPr lang="en-US" sz="2600" b="1" dirty="0"/>
            </a:br>
            <a:r>
              <a:rPr lang="en-US" sz="2000" b="1" i="1" dirty="0">
                <a:solidFill>
                  <a:srgbClr val="C00000"/>
                </a:solidFill>
              </a:rPr>
              <a:t>	</a:t>
            </a:r>
          </a:p>
          <a:p>
            <a:pPr marL="457200" indent="-274320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i="1" dirty="0"/>
              <a:t>	</a:t>
            </a:r>
            <a:r>
              <a:rPr lang="en-US" sz="2000" b="1" i="1" u="sng" dirty="0"/>
              <a:t>Financial Statements</a:t>
            </a:r>
            <a:r>
              <a:rPr lang="en-US" sz="2000" b="1" i="1" dirty="0"/>
              <a:t> -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b="1" i="1" dirty="0"/>
              <a:t>The financial statements of Savannah, Georgia are considered to present fairly, in all material respects …... </a:t>
            </a:r>
          </a:p>
          <a:p>
            <a:pPr marL="457200" indent="-274320">
              <a:lnSpc>
                <a:spcPts val="2500"/>
              </a:lnSpc>
              <a:spcAft>
                <a:spcPts val="600"/>
              </a:spcAft>
            </a:pPr>
            <a:r>
              <a:rPr lang="en-US" b="1" i="1" dirty="0"/>
              <a:t>	</a:t>
            </a:r>
            <a:r>
              <a:rPr lang="en-US" b="1" i="1" u="sng" dirty="0"/>
              <a:t>Federal </a:t>
            </a:r>
            <a:r>
              <a:rPr lang="en-US" b="1" i="1" u="sng" dirty="0" err="1"/>
              <a:t>Pgms</a:t>
            </a:r>
            <a:r>
              <a:rPr lang="en-US" b="1" i="1" u="sng" dirty="0"/>
              <a:t>. of ~$16.6M with 2 Major Programs (CDBG; EDA) = ~$4.8M</a:t>
            </a:r>
            <a:r>
              <a:rPr lang="en-US" b="1" i="1" dirty="0"/>
              <a:t> - Complied, in all material respects…..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895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3333FF"/>
                </a:solidFill>
              </a:rPr>
              <a:t>Award for ACFR</a:t>
            </a:r>
            <a:endParaRPr lang="en-US" sz="2800" b="1" i="1" u="sng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" y="1484006"/>
            <a:ext cx="8808721" cy="4644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>
              <a:lnSpc>
                <a:spcPts val="4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b="1" dirty="0"/>
              <a:t>Savannah has prepared an Annual Comprehensive Financial Report FY 2023.</a:t>
            </a:r>
          </a:p>
          <a:p>
            <a:pPr marL="457200" indent="-274320">
              <a:lnSpc>
                <a:spcPts val="4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sz="2800" b="1" dirty="0"/>
          </a:p>
          <a:p>
            <a:pPr marL="457200" indent="-274320">
              <a:lnSpc>
                <a:spcPts val="4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sz="2800" b="1" dirty="0"/>
          </a:p>
          <a:p>
            <a:pPr marL="457200" indent="-274320">
              <a:lnSpc>
                <a:spcPts val="27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sz="1400" b="1" dirty="0"/>
          </a:p>
          <a:p>
            <a:pPr marL="457200" indent="-274320">
              <a:lnSpc>
                <a:spcPts val="4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b="1" dirty="0"/>
              <a:t>Awarded </a:t>
            </a:r>
            <a:r>
              <a:rPr lang="en-US" sz="2600" b="1" i="1" u="sng" dirty="0"/>
              <a:t>Certificate of Achievement for Excellence in Financial Reporting</a:t>
            </a:r>
            <a:r>
              <a:rPr lang="en-US" sz="2600" b="1" dirty="0"/>
              <a:t> from the Government Finance Officers Association (GFOA).</a:t>
            </a:r>
          </a:p>
        </p:txBody>
      </p:sp>
      <p:pic>
        <p:nvPicPr>
          <p:cNvPr id="4" name="Picture 2" descr="http://www.riceadvisory.com/images/img_gfoa-logo.g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26" y="2576949"/>
            <a:ext cx="1465348" cy="170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0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3333FF"/>
                </a:solidFill>
              </a:rPr>
              <a:t>Entity-Wide Financial Statements</a:t>
            </a:r>
            <a:endParaRPr lang="en-US" sz="2800" b="1" i="1" u="sng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961" y="1632868"/>
            <a:ext cx="8676639" cy="430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0" indent="-457200">
              <a:lnSpc>
                <a:spcPts val="37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$2.6 billion = total assets</a:t>
            </a:r>
            <a:endParaRPr lang="en-US" sz="2400" b="1" i="1" dirty="0"/>
          </a:p>
          <a:p>
            <a:pPr marL="1645920" lvl="1" indent="-457200">
              <a:lnSpc>
                <a:spcPts val="37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b="1" dirty="0"/>
              <a:t>$1.6 billion = capital assets, net of A/D</a:t>
            </a:r>
          </a:p>
          <a:p>
            <a:pPr marL="1188720" indent="-457200">
              <a:lnSpc>
                <a:spcPts val="37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$.6 billion = total liabilities</a:t>
            </a:r>
            <a:endParaRPr lang="en-US" sz="2800" b="1" i="1" dirty="0"/>
          </a:p>
          <a:p>
            <a:pPr marL="1188720" indent="-457200">
              <a:lnSpc>
                <a:spcPts val="37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$2.0 billion = net position </a:t>
            </a:r>
            <a:r>
              <a:rPr lang="en-US" sz="2400" b="1" i="1" dirty="0"/>
              <a:t>(or equity)</a:t>
            </a:r>
          </a:p>
          <a:p>
            <a:pPr marL="1188720" indent="-457200">
              <a:lnSpc>
                <a:spcPts val="37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$567 million = revenues (~$9 M inc.)</a:t>
            </a:r>
          </a:p>
          <a:p>
            <a:pPr marL="1188720" indent="-457200">
              <a:lnSpc>
                <a:spcPts val="37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$443 million = expenses (~$65M inc.)</a:t>
            </a:r>
          </a:p>
          <a:p>
            <a:pPr marL="1188720" indent="-457200">
              <a:lnSpc>
                <a:spcPts val="37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$124 million = result =  net change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970056" y="4060057"/>
            <a:ext cx="7887694" cy="23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007014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908B2-16D6-2936-E7D9-960C3358FCF7}"/>
              </a:ext>
            </a:extLst>
          </p:cNvPr>
          <p:cNvSpPr txBox="1"/>
          <p:nvPr/>
        </p:nvSpPr>
        <p:spPr>
          <a:xfrm>
            <a:off x="948583" y="999857"/>
            <a:ext cx="7301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Capital Asset Activity – Govt Wide – Last 5 Years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2EBE56-8F0A-AD7A-F2EF-813B9B184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083770"/>
              </p:ext>
            </p:extLst>
          </p:nvPr>
        </p:nvGraphicFramePr>
        <p:xfrm>
          <a:off x="1303688" y="1512411"/>
          <a:ext cx="667141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8571836"/>
      </p:ext>
    </p:extLst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3333FF"/>
                </a:solidFill>
              </a:rPr>
              <a:t>General Fund Financial Statements</a:t>
            </a:r>
            <a:endParaRPr lang="en-US" sz="2800" b="1" i="1" u="sng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961" y="1632868"/>
            <a:ext cx="8676639" cy="433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/>
              <a:t>$213.2 million = total assets</a:t>
            </a:r>
            <a:endParaRPr lang="en-US" sz="2600" b="1" i="1" dirty="0">
              <a:solidFill>
                <a:srgbClr val="C00000"/>
              </a:solidFill>
            </a:endParaRP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/>
              <a:t>$155.5 million = total liabilities</a:t>
            </a: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b="1" dirty="0"/>
              <a:t>  $57.7 million = fund balance</a:t>
            </a:r>
            <a:r>
              <a:rPr lang="en-US" sz="2000" b="1" dirty="0"/>
              <a:t> </a:t>
            </a:r>
            <a:r>
              <a:rPr lang="en-US" sz="2000" b="1" i="1" dirty="0"/>
              <a:t>(</a:t>
            </a:r>
            <a:r>
              <a:rPr lang="en-US" sz="2000" b="1" i="1" dirty="0">
                <a:solidFill>
                  <a:srgbClr val="3366FF"/>
                </a:solidFill>
              </a:rPr>
              <a:t>3.1 months = 95 days</a:t>
            </a:r>
            <a:r>
              <a:rPr lang="en-US" sz="2000" b="1" i="1" dirty="0"/>
              <a:t>)</a:t>
            </a:r>
            <a:endParaRPr lang="en-US" sz="2600" b="1" i="1" dirty="0"/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b="1" dirty="0"/>
              <a:t>  $53.9 million = </a:t>
            </a:r>
            <a:r>
              <a:rPr lang="en-US" sz="2000" b="1" dirty="0"/>
              <a:t>unassigned</a:t>
            </a:r>
            <a:r>
              <a:rPr lang="en-US" sz="2000" b="1" i="1" dirty="0"/>
              <a:t> (</a:t>
            </a:r>
            <a:r>
              <a:rPr lang="en-US" sz="2000" b="1" i="1" dirty="0">
                <a:solidFill>
                  <a:srgbClr val="FF6600"/>
                </a:solidFill>
              </a:rPr>
              <a:t>2.9 months = 89 days</a:t>
            </a:r>
            <a:r>
              <a:rPr lang="en-US" sz="2000" b="1" i="1" dirty="0"/>
              <a:t>)</a:t>
            </a:r>
            <a:endParaRPr lang="en-US" sz="2600" b="1" i="1" dirty="0"/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/>
              <a:t>$280.2 million = revenues &amp; other fin sources</a:t>
            </a: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/>
              <a:t>$275.5 million = expenditures &amp; transfers out</a:t>
            </a: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/>
              <a:t>    $4.7 million = net increase in fund balance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970056" y="4059844"/>
            <a:ext cx="7887694" cy="23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833" y="1169581"/>
            <a:ext cx="12571140" cy="57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262" y="96196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/>
              <a:t>Revenues &amp; Expenditures Over the Past 5 Years</a:t>
            </a:r>
            <a:endParaRPr lang="en-US" sz="2800" b="1" i="1" u="sng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946941F-0953-321E-0E83-2414C622C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2947910"/>
              </p:ext>
            </p:extLst>
          </p:nvPr>
        </p:nvGraphicFramePr>
        <p:xfrm>
          <a:off x="1128045" y="1615155"/>
          <a:ext cx="6771725" cy="4280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028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1_Basic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E1D897"/>
      </a:accent1>
      <a:accent2>
        <a:srgbClr val="607794"/>
      </a:accent2>
      <a:accent3>
        <a:srgbClr val="FFFFFF"/>
      </a:accent3>
      <a:accent4>
        <a:srgbClr val="000000"/>
      </a:accent4>
      <a:accent5>
        <a:srgbClr val="EEE9C9"/>
      </a:accent5>
      <a:accent6>
        <a:srgbClr val="566B86"/>
      </a:accent6>
      <a:hlink>
        <a:srgbClr val="D3C667"/>
      </a:hlink>
      <a:folHlink>
        <a:srgbClr val="A3B1C3"/>
      </a:folHlink>
    </a:clrScheme>
    <a:fontScheme name="10_Ba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as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Basic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E1D897"/>
      </a:accent1>
      <a:accent2>
        <a:srgbClr val="607794"/>
      </a:accent2>
      <a:accent3>
        <a:srgbClr val="FFFFFF"/>
      </a:accent3>
      <a:accent4>
        <a:srgbClr val="000000"/>
      </a:accent4>
      <a:accent5>
        <a:srgbClr val="EEE9C9"/>
      </a:accent5>
      <a:accent6>
        <a:srgbClr val="566B86"/>
      </a:accent6>
      <a:hlink>
        <a:srgbClr val="D3C667"/>
      </a:hlink>
      <a:folHlink>
        <a:srgbClr val="A3B1C3"/>
      </a:folHlink>
    </a:clrScheme>
    <a:fontScheme name="10_Ba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as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Basic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E1D897"/>
      </a:accent1>
      <a:accent2>
        <a:srgbClr val="607794"/>
      </a:accent2>
      <a:accent3>
        <a:srgbClr val="FFFFFF"/>
      </a:accent3>
      <a:accent4>
        <a:srgbClr val="000000"/>
      </a:accent4>
      <a:accent5>
        <a:srgbClr val="EEE9C9"/>
      </a:accent5>
      <a:accent6>
        <a:srgbClr val="566B86"/>
      </a:accent6>
      <a:hlink>
        <a:srgbClr val="D3C667"/>
      </a:hlink>
      <a:folHlink>
        <a:srgbClr val="A3B1C3"/>
      </a:folHlink>
    </a:clrScheme>
    <a:fontScheme name="10_Ba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as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HD:Desktop Folder:**Laura's Current Work:**NDPPS Templates:**REORG:08Examples:10_Basic.ppt</Template>
  <TotalTime>6392</TotalTime>
  <Pages>6</Pages>
  <Words>855</Words>
  <Application>Microsoft Office PowerPoint</Application>
  <PresentationFormat>On-screen Show (4:3)</PresentationFormat>
  <Paragraphs>127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Monotype Sorts</vt:lpstr>
      <vt:lpstr>Times New Roman</vt:lpstr>
      <vt:lpstr>Univers ExtraBlack</vt:lpstr>
      <vt:lpstr>Wingdings</vt:lpstr>
      <vt:lpstr>11_Basic</vt:lpstr>
      <vt:lpstr>13_Basic</vt:lpstr>
      <vt:lpstr>12_Basic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NDPPS Template Guide</dc:title>
  <dc:creator>Laura Squillante</dc:creator>
  <cp:lastModifiedBy>Myriam Baker</cp:lastModifiedBy>
  <cp:revision>590</cp:revision>
  <cp:lastPrinted>2017-07-17T19:21:57Z</cp:lastPrinted>
  <dcterms:created xsi:type="dcterms:W3CDTF">1999-01-26T10:13:50Z</dcterms:created>
  <dcterms:modified xsi:type="dcterms:W3CDTF">2024-07-17T15:38:24Z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bName">
    <vt:lpwstr>GCX File</vt:lpwstr>
  </property>
  <property fmtid="{D5CDD505-2E9C-101B-9397-08002B2CF9AE}" pid="3" name="tabIndex">
    <vt:lpwstr>0300.000</vt:lpwstr>
  </property>
  <property fmtid="{D5CDD505-2E9C-101B-9397-08002B2CF9AE}" pid="4" name="workpaperIndex">
    <vt:lpwstr>0315.021</vt:lpwstr>
  </property>
</Properties>
</file>