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6"/>
  </p:notesMasterIdLst>
  <p:sldIdLst>
    <p:sldId id="3248" r:id="rId5"/>
    <p:sldId id="258" r:id="rId6"/>
    <p:sldId id="4499" r:id="rId7"/>
    <p:sldId id="260" r:id="rId8"/>
    <p:sldId id="1250" r:id="rId9"/>
    <p:sldId id="261" r:id="rId10"/>
    <p:sldId id="3253" r:id="rId11"/>
    <p:sldId id="262" r:id="rId12"/>
    <p:sldId id="263" r:id="rId13"/>
    <p:sldId id="264" r:id="rId14"/>
    <p:sldId id="3254" r:id="rId15"/>
    <p:sldId id="3249" r:id="rId16"/>
    <p:sldId id="3250" r:id="rId17"/>
    <p:sldId id="4500" r:id="rId18"/>
    <p:sldId id="4501" r:id="rId19"/>
    <p:sldId id="4506" r:id="rId20"/>
    <p:sldId id="4503" r:id="rId21"/>
    <p:sldId id="4504" r:id="rId22"/>
    <p:sldId id="4508" r:id="rId23"/>
    <p:sldId id="4505" r:id="rId24"/>
    <p:sldId id="4507"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1F6837-EDB2-4AA7-8C27-475573BAC54C}">
          <p14:sldIdLst>
            <p14:sldId id="3248"/>
            <p14:sldId id="258"/>
            <p14:sldId id="4499"/>
            <p14:sldId id="260"/>
            <p14:sldId id="1250"/>
            <p14:sldId id="261"/>
            <p14:sldId id="3253"/>
            <p14:sldId id="262"/>
            <p14:sldId id="263"/>
            <p14:sldId id="264"/>
            <p14:sldId id="3254"/>
            <p14:sldId id="3249"/>
            <p14:sldId id="3250"/>
            <p14:sldId id="4500"/>
            <p14:sldId id="4501"/>
            <p14:sldId id="4506"/>
            <p14:sldId id="4503"/>
            <p14:sldId id="4504"/>
            <p14:sldId id="4508"/>
            <p14:sldId id="4505"/>
            <p14:sldId id="45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674E"/>
    <a:srgbClr val="096FB8"/>
    <a:srgbClr val="1C9438"/>
    <a:srgbClr val="000000"/>
    <a:srgbClr val="002060"/>
    <a:srgbClr val="0070C0"/>
    <a:srgbClr val="AFAFAF"/>
    <a:srgbClr val="1B934B"/>
    <a:srgbClr val="051B65"/>
    <a:srgbClr val="051D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020B5A-3B67-407C-B1B1-781598D04C3B}" v="1" dt="2025-06-26T13:51:41.3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hntilida Coleman" userId="b890a7e5-0bcd-4d62-ae8b-b74341d8039c" providerId="ADAL" clId="{8C020B5A-3B67-407C-B1B1-781598D04C3B}"/>
    <pc:docChg chg="modSld modMainMaster modNotesMaster">
      <pc:chgData name="Kahntilida Coleman" userId="b890a7e5-0bcd-4d62-ae8b-b74341d8039c" providerId="ADAL" clId="{8C020B5A-3B67-407C-B1B1-781598D04C3B}" dt="2025-06-26T13:51:41.339" v="0"/>
      <pc:docMkLst>
        <pc:docMk/>
      </pc:docMkLst>
      <pc:sldChg chg="modSp modNotes">
        <pc:chgData name="Kahntilida Coleman" userId="b890a7e5-0bcd-4d62-ae8b-b74341d8039c" providerId="ADAL" clId="{8C020B5A-3B67-407C-B1B1-781598D04C3B}" dt="2025-06-26T13:51:41.339" v="0"/>
        <pc:sldMkLst>
          <pc:docMk/>
          <pc:sldMk cId="1839733808" sldId="258"/>
        </pc:sldMkLst>
        <pc:spChg chg="mod">
          <ac:chgData name="Kahntilida Coleman" userId="b890a7e5-0bcd-4d62-ae8b-b74341d8039c" providerId="ADAL" clId="{8C020B5A-3B67-407C-B1B1-781598D04C3B}" dt="2025-06-26T13:51:41.339" v="0"/>
          <ac:spMkLst>
            <pc:docMk/>
            <pc:sldMk cId="1839733808" sldId="258"/>
            <ac:spMk id="2" creationId="{55C3883F-47E0-18E0-B648-D69F6D98AF6B}"/>
          </ac:spMkLst>
        </pc:spChg>
        <pc:spChg chg="mod">
          <ac:chgData name="Kahntilida Coleman" userId="b890a7e5-0bcd-4d62-ae8b-b74341d8039c" providerId="ADAL" clId="{8C020B5A-3B67-407C-B1B1-781598D04C3B}" dt="2025-06-26T13:51:41.339" v="0"/>
          <ac:spMkLst>
            <pc:docMk/>
            <pc:sldMk cId="1839733808" sldId="258"/>
            <ac:spMk id="3" creationId="{AA006153-6757-55A9-C6A1-C9C03BCBF25E}"/>
          </ac:spMkLst>
        </pc:spChg>
        <pc:spChg chg="mod">
          <ac:chgData name="Kahntilida Coleman" userId="b890a7e5-0bcd-4d62-ae8b-b74341d8039c" providerId="ADAL" clId="{8C020B5A-3B67-407C-B1B1-781598D04C3B}" dt="2025-06-26T13:51:41.339" v="0"/>
          <ac:spMkLst>
            <pc:docMk/>
            <pc:sldMk cId="1839733808" sldId="258"/>
            <ac:spMk id="4" creationId="{3363324D-3A00-4C5A-C380-4AEE7893CAAF}"/>
          </ac:spMkLst>
        </pc:spChg>
        <pc:spChg chg="mod">
          <ac:chgData name="Kahntilida Coleman" userId="b890a7e5-0bcd-4d62-ae8b-b74341d8039c" providerId="ADAL" clId="{8C020B5A-3B67-407C-B1B1-781598D04C3B}" dt="2025-06-26T13:51:41.339" v="0"/>
          <ac:spMkLst>
            <pc:docMk/>
            <pc:sldMk cId="1839733808" sldId="258"/>
            <ac:spMk id="6" creationId="{80C2B2A8-4EA3-745C-6681-F4E40A4FE613}"/>
          </ac:spMkLst>
        </pc:spChg>
        <pc:spChg chg="mod">
          <ac:chgData name="Kahntilida Coleman" userId="b890a7e5-0bcd-4d62-ae8b-b74341d8039c" providerId="ADAL" clId="{8C020B5A-3B67-407C-B1B1-781598D04C3B}" dt="2025-06-26T13:51:41.339" v="0"/>
          <ac:spMkLst>
            <pc:docMk/>
            <pc:sldMk cId="1839733808" sldId="258"/>
            <ac:spMk id="7" creationId="{11C11348-754A-7373-8FE4-446A780BCBC8}"/>
          </ac:spMkLst>
        </pc:spChg>
        <pc:spChg chg="mod">
          <ac:chgData name="Kahntilida Coleman" userId="b890a7e5-0bcd-4d62-ae8b-b74341d8039c" providerId="ADAL" clId="{8C020B5A-3B67-407C-B1B1-781598D04C3B}" dt="2025-06-26T13:51:41.339" v="0"/>
          <ac:spMkLst>
            <pc:docMk/>
            <pc:sldMk cId="1839733808" sldId="258"/>
            <ac:spMk id="9" creationId="{5063EFB9-BA03-0389-7FA8-21F34315E6D9}"/>
          </ac:spMkLst>
        </pc:spChg>
        <pc:spChg chg="mod">
          <ac:chgData name="Kahntilida Coleman" userId="b890a7e5-0bcd-4d62-ae8b-b74341d8039c" providerId="ADAL" clId="{8C020B5A-3B67-407C-B1B1-781598D04C3B}" dt="2025-06-26T13:51:41.339" v="0"/>
          <ac:spMkLst>
            <pc:docMk/>
            <pc:sldMk cId="1839733808" sldId="258"/>
            <ac:spMk id="10" creationId="{6AC0005D-CCB1-B6C8-B4CD-321909C0C34E}"/>
          </ac:spMkLst>
        </pc:spChg>
        <pc:spChg chg="mod">
          <ac:chgData name="Kahntilida Coleman" userId="b890a7e5-0bcd-4d62-ae8b-b74341d8039c" providerId="ADAL" clId="{8C020B5A-3B67-407C-B1B1-781598D04C3B}" dt="2025-06-26T13:51:41.339" v="0"/>
          <ac:spMkLst>
            <pc:docMk/>
            <pc:sldMk cId="1839733808" sldId="258"/>
            <ac:spMk id="12" creationId="{73E2B046-512A-A80C-A8D0-6C8732DC255B}"/>
          </ac:spMkLst>
        </pc:spChg>
        <pc:spChg chg="mod">
          <ac:chgData name="Kahntilida Coleman" userId="b890a7e5-0bcd-4d62-ae8b-b74341d8039c" providerId="ADAL" clId="{8C020B5A-3B67-407C-B1B1-781598D04C3B}" dt="2025-06-26T13:51:41.339" v="0"/>
          <ac:spMkLst>
            <pc:docMk/>
            <pc:sldMk cId="1839733808" sldId="258"/>
            <ac:spMk id="13" creationId="{41922A33-3A12-D8A3-D3FB-FD416E3AFB7F}"/>
          </ac:spMkLst>
        </pc:spChg>
        <pc:spChg chg="mod">
          <ac:chgData name="Kahntilida Coleman" userId="b890a7e5-0bcd-4d62-ae8b-b74341d8039c" providerId="ADAL" clId="{8C020B5A-3B67-407C-B1B1-781598D04C3B}" dt="2025-06-26T13:51:41.339" v="0"/>
          <ac:spMkLst>
            <pc:docMk/>
            <pc:sldMk cId="1839733808" sldId="258"/>
            <ac:spMk id="15" creationId="{E2320833-3A14-B589-2005-921AE5ACD818}"/>
          </ac:spMkLst>
        </pc:spChg>
      </pc:sldChg>
      <pc:sldChg chg="modSp modNotes">
        <pc:chgData name="Kahntilida Coleman" userId="b890a7e5-0bcd-4d62-ae8b-b74341d8039c" providerId="ADAL" clId="{8C020B5A-3B67-407C-B1B1-781598D04C3B}" dt="2025-06-26T13:51:41.339" v="0"/>
        <pc:sldMkLst>
          <pc:docMk/>
          <pc:sldMk cId="2049495203" sldId="260"/>
        </pc:sldMkLst>
        <pc:graphicFrameChg chg="mod">
          <ac:chgData name="Kahntilida Coleman" userId="b890a7e5-0bcd-4d62-ae8b-b74341d8039c" providerId="ADAL" clId="{8C020B5A-3B67-407C-B1B1-781598D04C3B}" dt="2025-06-26T13:51:41.339" v="0"/>
          <ac:graphicFrameMkLst>
            <pc:docMk/>
            <pc:sldMk cId="2049495203" sldId="260"/>
            <ac:graphicFrameMk id="7" creationId="{DB3F4374-640B-E0FD-BB71-8BA0B76593B0}"/>
          </ac:graphicFrameMkLst>
        </pc:graphicFrameChg>
      </pc:sldChg>
      <pc:sldChg chg="modSp modNotes">
        <pc:chgData name="Kahntilida Coleman" userId="b890a7e5-0bcd-4d62-ae8b-b74341d8039c" providerId="ADAL" clId="{8C020B5A-3B67-407C-B1B1-781598D04C3B}" dt="2025-06-26T13:51:41.339" v="0"/>
        <pc:sldMkLst>
          <pc:docMk/>
          <pc:sldMk cId="1307808803" sldId="261"/>
        </pc:sldMkLst>
        <pc:graphicFrameChg chg="mod">
          <ac:chgData name="Kahntilida Coleman" userId="b890a7e5-0bcd-4d62-ae8b-b74341d8039c" providerId="ADAL" clId="{8C020B5A-3B67-407C-B1B1-781598D04C3B}" dt="2025-06-26T13:51:41.339" v="0"/>
          <ac:graphicFrameMkLst>
            <pc:docMk/>
            <pc:sldMk cId="1307808803" sldId="261"/>
            <ac:graphicFrameMk id="9" creationId="{A8BFA845-5A24-D202-EBC8-7AA5284744F9}"/>
          </ac:graphicFrameMkLst>
        </pc:graphicFrameChg>
      </pc:sldChg>
      <pc:sldChg chg="modSp modNotes">
        <pc:chgData name="Kahntilida Coleman" userId="b890a7e5-0bcd-4d62-ae8b-b74341d8039c" providerId="ADAL" clId="{8C020B5A-3B67-407C-B1B1-781598D04C3B}" dt="2025-06-26T13:51:41.339" v="0"/>
        <pc:sldMkLst>
          <pc:docMk/>
          <pc:sldMk cId="1728841784" sldId="262"/>
        </pc:sldMkLst>
        <pc:graphicFrameChg chg="mod">
          <ac:chgData name="Kahntilida Coleman" userId="b890a7e5-0bcd-4d62-ae8b-b74341d8039c" providerId="ADAL" clId="{8C020B5A-3B67-407C-B1B1-781598D04C3B}" dt="2025-06-26T13:51:41.339" v="0"/>
          <ac:graphicFrameMkLst>
            <pc:docMk/>
            <pc:sldMk cId="1728841784" sldId="262"/>
            <ac:graphicFrameMk id="4" creationId="{F3A59FB1-395E-4534-DAF5-F11FCA8BFBF8}"/>
          </ac:graphicFrameMkLst>
        </pc:graphicFrameChg>
        <pc:graphicFrameChg chg="mod">
          <ac:chgData name="Kahntilida Coleman" userId="b890a7e5-0bcd-4d62-ae8b-b74341d8039c" providerId="ADAL" clId="{8C020B5A-3B67-407C-B1B1-781598D04C3B}" dt="2025-06-26T13:51:41.339" v="0"/>
          <ac:graphicFrameMkLst>
            <pc:docMk/>
            <pc:sldMk cId="1728841784" sldId="262"/>
            <ac:graphicFrameMk id="8" creationId="{3160079C-A5D6-2FA6-AE1E-A9DF5B53A87C}"/>
          </ac:graphicFrameMkLst>
        </pc:graphicFrameChg>
      </pc:sldChg>
      <pc:sldChg chg="modSp modNotes">
        <pc:chgData name="Kahntilida Coleman" userId="b890a7e5-0bcd-4d62-ae8b-b74341d8039c" providerId="ADAL" clId="{8C020B5A-3B67-407C-B1B1-781598D04C3B}" dt="2025-06-26T13:51:41.339" v="0"/>
        <pc:sldMkLst>
          <pc:docMk/>
          <pc:sldMk cId="558590232" sldId="263"/>
        </pc:sldMkLst>
        <pc:spChg chg="mod">
          <ac:chgData name="Kahntilida Coleman" userId="b890a7e5-0bcd-4d62-ae8b-b74341d8039c" providerId="ADAL" clId="{8C020B5A-3B67-407C-B1B1-781598D04C3B}" dt="2025-06-26T13:51:41.339" v="0"/>
          <ac:spMkLst>
            <pc:docMk/>
            <pc:sldMk cId="558590232" sldId="263"/>
            <ac:spMk id="2" creationId="{08AFB17F-53C9-1958-8AE5-48B67CAC1F0C}"/>
          </ac:spMkLst>
        </pc:spChg>
        <pc:graphicFrameChg chg="mod">
          <ac:chgData name="Kahntilida Coleman" userId="b890a7e5-0bcd-4d62-ae8b-b74341d8039c" providerId="ADAL" clId="{8C020B5A-3B67-407C-B1B1-781598D04C3B}" dt="2025-06-26T13:51:41.339" v="0"/>
          <ac:graphicFrameMkLst>
            <pc:docMk/>
            <pc:sldMk cId="558590232" sldId="263"/>
            <ac:graphicFrameMk id="9" creationId="{A2DCC2D2-C2CB-E47D-A40A-7E221A9C3607}"/>
          </ac:graphicFrameMkLst>
        </pc:graphicFrameChg>
      </pc:sldChg>
      <pc:sldChg chg="modSp modNotes">
        <pc:chgData name="Kahntilida Coleman" userId="b890a7e5-0bcd-4d62-ae8b-b74341d8039c" providerId="ADAL" clId="{8C020B5A-3B67-407C-B1B1-781598D04C3B}" dt="2025-06-26T13:51:41.339" v="0"/>
        <pc:sldMkLst>
          <pc:docMk/>
          <pc:sldMk cId="4235678995" sldId="264"/>
        </pc:sldMkLst>
        <pc:spChg chg="mod">
          <ac:chgData name="Kahntilida Coleman" userId="b890a7e5-0bcd-4d62-ae8b-b74341d8039c" providerId="ADAL" clId="{8C020B5A-3B67-407C-B1B1-781598D04C3B}" dt="2025-06-26T13:51:41.339" v="0"/>
          <ac:spMkLst>
            <pc:docMk/>
            <pc:sldMk cId="4235678995" sldId="264"/>
            <ac:spMk id="2" creationId="{1E385766-2ACD-387E-69CE-B38B75B52B22}"/>
          </ac:spMkLst>
        </pc:spChg>
        <pc:spChg chg="mod">
          <ac:chgData name="Kahntilida Coleman" userId="b890a7e5-0bcd-4d62-ae8b-b74341d8039c" providerId="ADAL" clId="{8C020B5A-3B67-407C-B1B1-781598D04C3B}" dt="2025-06-26T13:51:41.339" v="0"/>
          <ac:spMkLst>
            <pc:docMk/>
            <pc:sldMk cId="4235678995" sldId="264"/>
            <ac:spMk id="4" creationId="{BDDAD15B-DFED-2D62-0EB7-776F3E78CA31}"/>
          </ac:spMkLst>
        </pc:spChg>
        <pc:graphicFrameChg chg="mod">
          <ac:chgData name="Kahntilida Coleman" userId="b890a7e5-0bcd-4d62-ae8b-b74341d8039c" providerId="ADAL" clId="{8C020B5A-3B67-407C-B1B1-781598D04C3B}" dt="2025-06-26T13:51:41.339" v="0"/>
          <ac:graphicFrameMkLst>
            <pc:docMk/>
            <pc:sldMk cId="4235678995" sldId="264"/>
            <ac:graphicFrameMk id="7" creationId="{F1B966AB-BB21-3F91-156B-FF71791FD21D}"/>
          </ac:graphicFrameMkLst>
        </pc:graphicFrameChg>
      </pc:sldChg>
      <pc:sldChg chg="modSp modNotes">
        <pc:chgData name="Kahntilida Coleman" userId="b890a7e5-0bcd-4d62-ae8b-b74341d8039c" providerId="ADAL" clId="{8C020B5A-3B67-407C-B1B1-781598D04C3B}" dt="2025-06-26T13:51:41.339" v="0"/>
        <pc:sldMkLst>
          <pc:docMk/>
          <pc:sldMk cId="3778920879" sldId="1250"/>
        </pc:sldMkLst>
        <pc:spChg chg="mod">
          <ac:chgData name="Kahntilida Coleman" userId="b890a7e5-0bcd-4d62-ae8b-b74341d8039c" providerId="ADAL" clId="{8C020B5A-3B67-407C-B1B1-781598D04C3B}" dt="2025-06-26T13:51:41.339" v="0"/>
          <ac:spMkLst>
            <pc:docMk/>
            <pc:sldMk cId="3778920879" sldId="1250"/>
            <ac:spMk id="2" creationId="{0DCAF0EE-DBC6-50C8-9836-248ADC480449}"/>
          </ac:spMkLst>
        </pc:spChg>
        <pc:spChg chg="mod">
          <ac:chgData name="Kahntilida Coleman" userId="b890a7e5-0bcd-4d62-ae8b-b74341d8039c" providerId="ADAL" clId="{8C020B5A-3B67-407C-B1B1-781598D04C3B}" dt="2025-06-26T13:51:41.339" v="0"/>
          <ac:spMkLst>
            <pc:docMk/>
            <pc:sldMk cId="3778920879" sldId="1250"/>
            <ac:spMk id="15" creationId="{C0F37F1F-AAE5-883D-4611-57006E6AA4D9}"/>
          </ac:spMkLst>
        </pc:spChg>
        <pc:spChg chg="mod">
          <ac:chgData name="Kahntilida Coleman" userId="b890a7e5-0bcd-4d62-ae8b-b74341d8039c" providerId="ADAL" clId="{8C020B5A-3B67-407C-B1B1-781598D04C3B}" dt="2025-06-26T13:51:41.339" v="0"/>
          <ac:spMkLst>
            <pc:docMk/>
            <pc:sldMk cId="3778920879" sldId="1250"/>
            <ac:spMk id="16" creationId="{3F577E2B-C84C-537E-F5A9-87C32A9CFCBD}"/>
          </ac:spMkLst>
        </pc:spChg>
        <pc:spChg chg="mod">
          <ac:chgData name="Kahntilida Coleman" userId="b890a7e5-0bcd-4d62-ae8b-b74341d8039c" providerId="ADAL" clId="{8C020B5A-3B67-407C-B1B1-781598D04C3B}" dt="2025-06-26T13:51:41.339" v="0"/>
          <ac:spMkLst>
            <pc:docMk/>
            <pc:sldMk cId="3778920879" sldId="1250"/>
            <ac:spMk id="22" creationId="{55F73ED6-B078-3BAD-B017-7DA7DD6E024C}"/>
          </ac:spMkLst>
        </pc:spChg>
        <pc:spChg chg="mod">
          <ac:chgData name="Kahntilida Coleman" userId="b890a7e5-0bcd-4d62-ae8b-b74341d8039c" providerId="ADAL" clId="{8C020B5A-3B67-407C-B1B1-781598D04C3B}" dt="2025-06-26T13:51:41.339" v="0"/>
          <ac:spMkLst>
            <pc:docMk/>
            <pc:sldMk cId="3778920879" sldId="1250"/>
            <ac:spMk id="31" creationId="{94070C9F-D7AE-0B26-57C1-700F3FB57C60}"/>
          </ac:spMkLst>
        </pc:spChg>
        <pc:spChg chg="mod">
          <ac:chgData name="Kahntilida Coleman" userId="b890a7e5-0bcd-4d62-ae8b-b74341d8039c" providerId="ADAL" clId="{8C020B5A-3B67-407C-B1B1-781598D04C3B}" dt="2025-06-26T13:51:41.339" v="0"/>
          <ac:spMkLst>
            <pc:docMk/>
            <pc:sldMk cId="3778920879" sldId="1250"/>
            <ac:spMk id="35" creationId="{2DBE0395-8CD5-61C7-7F94-0596D456A4FF}"/>
          </ac:spMkLst>
        </pc:spChg>
        <pc:spChg chg="mod">
          <ac:chgData name="Kahntilida Coleman" userId="b890a7e5-0bcd-4d62-ae8b-b74341d8039c" providerId="ADAL" clId="{8C020B5A-3B67-407C-B1B1-781598D04C3B}" dt="2025-06-26T13:51:41.339" v="0"/>
          <ac:spMkLst>
            <pc:docMk/>
            <pc:sldMk cId="3778920879" sldId="1250"/>
            <ac:spMk id="47" creationId="{1DDA6D6D-D0CB-7B7D-5B49-3F8BEA4FAC32}"/>
          </ac:spMkLst>
        </pc:spChg>
        <pc:spChg chg="mod">
          <ac:chgData name="Kahntilida Coleman" userId="b890a7e5-0bcd-4d62-ae8b-b74341d8039c" providerId="ADAL" clId="{8C020B5A-3B67-407C-B1B1-781598D04C3B}" dt="2025-06-26T13:51:41.339" v="0"/>
          <ac:spMkLst>
            <pc:docMk/>
            <pc:sldMk cId="3778920879" sldId="1250"/>
            <ac:spMk id="51" creationId="{9E9F599A-0D56-CBC9-3A88-80BDCB577436}"/>
          </ac:spMkLst>
        </pc:spChg>
        <pc:spChg chg="mod">
          <ac:chgData name="Kahntilida Coleman" userId="b890a7e5-0bcd-4d62-ae8b-b74341d8039c" providerId="ADAL" clId="{8C020B5A-3B67-407C-B1B1-781598D04C3B}" dt="2025-06-26T13:51:41.339" v="0"/>
          <ac:spMkLst>
            <pc:docMk/>
            <pc:sldMk cId="3778920879" sldId="1250"/>
            <ac:spMk id="55" creationId="{9C187225-979E-A240-E06B-DE3B102C3C14}"/>
          </ac:spMkLst>
        </pc:spChg>
        <pc:spChg chg="mod">
          <ac:chgData name="Kahntilida Coleman" userId="b890a7e5-0bcd-4d62-ae8b-b74341d8039c" providerId="ADAL" clId="{8C020B5A-3B67-407C-B1B1-781598D04C3B}" dt="2025-06-26T13:51:41.339" v="0"/>
          <ac:spMkLst>
            <pc:docMk/>
            <pc:sldMk cId="3778920879" sldId="1250"/>
            <ac:spMk id="56" creationId="{8542C9EA-C417-3184-C908-476EE44077A3}"/>
          </ac:spMkLst>
        </pc:spChg>
      </pc:sldChg>
      <pc:sldChg chg="modSp modNotes">
        <pc:chgData name="Kahntilida Coleman" userId="b890a7e5-0bcd-4d62-ae8b-b74341d8039c" providerId="ADAL" clId="{8C020B5A-3B67-407C-B1B1-781598D04C3B}" dt="2025-06-26T13:51:41.339" v="0"/>
        <pc:sldMkLst>
          <pc:docMk/>
          <pc:sldMk cId="1343664260" sldId="3248"/>
        </pc:sldMkLst>
        <pc:spChg chg="mod">
          <ac:chgData name="Kahntilida Coleman" userId="b890a7e5-0bcd-4d62-ae8b-b74341d8039c" providerId="ADAL" clId="{8C020B5A-3B67-407C-B1B1-781598D04C3B}" dt="2025-06-26T13:51:41.339" v="0"/>
          <ac:spMkLst>
            <pc:docMk/>
            <pc:sldMk cId="1343664260" sldId="3248"/>
            <ac:spMk id="5" creationId="{195FC855-BAEB-1BD7-9BF1-5BA4B031EBF6}"/>
          </ac:spMkLst>
        </pc:spChg>
        <pc:spChg chg="mod">
          <ac:chgData name="Kahntilida Coleman" userId="b890a7e5-0bcd-4d62-ae8b-b74341d8039c" providerId="ADAL" clId="{8C020B5A-3B67-407C-B1B1-781598D04C3B}" dt="2025-06-26T13:51:41.339" v="0"/>
          <ac:spMkLst>
            <pc:docMk/>
            <pc:sldMk cId="1343664260" sldId="3248"/>
            <ac:spMk id="6" creationId="{15632118-D85C-DBDD-16B6-0CA2A3F810FA}"/>
          </ac:spMkLst>
        </pc:spChg>
        <pc:spChg chg="mod">
          <ac:chgData name="Kahntilida Coleman" userId="b890a7e5-0bcd-4d62-ae8b-b74341d8039c" providerId="ADAL" clId="{8C020B5A-3B67-407C-B1B1-781598D04C3B}" dt="2025-06-26T13:51:41.339" v="0"/>
          <ac:spMkLst>
            <pc:docMk/>
            <pc:sldMk cId="1343664260" sldId="3248"/>
            <ac:spMk id="8" creationId="{C1EB9390-E2BC-8E74-5FAD-F708CDC73B9B}"/>
          </ac:spMkLst>
        </pc:spChg>
        <pc:spChg chg="mod">
          <ac:chgData name="Kahntilida Coleman" userId="b890a7e5-0bcd-4d62-ae8b-b74341d8039c" providerId="ADAL" clId="{8C020B5A-3B67-407C-B1B1-781598D04C3B}" dt="2025-06-26T13:51:41.339" v="0"/>
          <ac:spMkLst>
            <pc:docMk/>
            <pc:sldMk cId="1343664260" sldId="3248"/>
            <ac:spMk id="10" creationId="{49C5D069-6EA9-BA2B-6ECB-2B175048F947}"/>
          </ac:spMkLst>
        </pc:spChg>
        <pc:spChg chg="mod">
          <ac:chgData name="Kahntilida Coleman" userId="b890a7e5-0bcd-4d62-ae8b-b74341d8039c" providerId="ADAL" clId="{8C020B5A-3B67-407C-B1B1-781598D04C3B}" dt="2025-06-26T13:51:41.339" v="0"/>
          <ac:spMkLst>
            <pc:docMk/>
            <pc:sldMk cId="1343664260" sldId="3248"/>
            <ac:spMk id="11" creationId="{F01D11B8-0B38-C531-F614-D8E2E86ABD00}"/>
          </ac:spMkLst>
        </pc:spChg>
        <pc:spChg chg="mod">
          <ac:chgData name="Kahntilida Coleman" userId="b890a7e5-0bcd-4d62-ae8b-b74341d8039c" providerId="ADAL" clId="{8C020B5A-3B67-407C-B1B1-781598D04C3B}" dt="2025-06-26T13:51:41.339" v="0"/>
          <ac:spMkLst>
            <pc:docMk/>
            <pc:sldMk cId="1343664260" sldId="3248"/>
            <ac:spMk id="12" creationId="{31829D2A-3A54-9856-38B1-EEF30888AEF3}"/>
          </ac:spMkLst>
        </pc:spChg>
        <pc:spChg chg="mod">
          <ac:chgData name="Kahntilida Coleman" userId="b890a7e5-0bcd-4d62-ae8b-b74341d8039c" providerId="ADAL" clId="{8C020B5A-3B67-407C-B1B1-781598D04C3B}" dt="2025-06-26T13:51:41.339" v="0"/>
          <ac:spMkLst>
            <pc:docMk/>
            <pc:sldMk cId="1343664260" sldId="3248"/>
            <ac:spMk id="13" creationId="{0B475916-EA21-B5EB-F83B-B87C23CF5829}"/>
          </ac:spMkLst>
        </pc:spChg>
        <pc:spChg chg="mod">
          <ac:chgData name="Kahntilida Coleman" userId="b890a7e5-0bcd-4d62-ae8b-b74341d8039c" providerId="ADAL" clId="{8C020B5A-3B67-407C-B1B1-781598D04C3B}" dt="2025-06-26T13:51:41.339" v="0"/>
          <ac:spMkLst>
            <pc:docMk/>
            <pc:sldMk cId="1343664260" sldId="3248"/>
            <ac:spMk id="20" creationId="{607CB5C0-F524-0410-CA7B-4E358190BEBE}"/>
          </ac:spMkLst>
        </pc:spChg>
        <pc:spChg chg="mod">
          <ac:chgData name="Kahntilida Coleman" userId="b890a7e5-0bcd-4d62-ae8b-b74341d8039c" providerId="ADAL" clId="{8C020B5A-3B67-407C-B1B1-781598D04C3B}" dt="2025-06-26T13:51:41.339" v="0"/>
          <ac:spMkLst>
            <pc:docMk/>
            <pc:sldMk cId="1343664260" sldId="3248"/>
            <ac:spMk id="33" creationId="{D2DD613F-0006-3E9F-0A64-047B26E99145}"/>
          </ac:spMkLst>
        </pc:spChg>
        <pc:spChg chg="mod">
          <ac:chgData name="Kahntilida Coleman" userId="b890a7e5-0bcd-4d62-ae8b-b74341d8039c" providerId="ADAL" clId="{8C020B5A-3B67-407C-B1B1-781598D04C3B}" dt="2025-06-26T13:51:41.339" v="0"/>
          <ac:spMkLst>
            <pc:docMk/>
            <pc:sldMk cId="1343664260" sldId="3248"/>
            <ac:spMk id="36" creationId="{CB09927F-C2B6-53B9-7117-163F86F10756}"/>
          </ac:spMkLst>
        </pc:spChg>
      </pc:sldChg>
      <pc:sldChg chg="modSp modNotes">
        <pc:chgData name="Kahntilida Coleman" userId="b890a7e5-0bcd-4d62-ae8b-b74341d8039c" providerId="ADAL" clId="{8C020B5A-3B67-407C-B1B1-781598D04C3B}" dt="2025-06-26T13:51:41.339" v="0"/>
        <pc:sldMkLst>
          <pc:docMk/>
          <pc:sldMk cId="3657066284" sldId="3249"/>
        </pc:sldMkLst>
        <pc:graphicFrameChg chg="mod">
          <ac:chgData name="Kahntilida Coleman" userId="b890a7e5-0bcd-4d62-ae8b-b74341d8039c" providerId="ADAL" clId="{8C020B5A-3B67-407C-B1B1-781598D04C3B}" dt="2025-06-26T13:51:41.339" v="0"/>
          <ac:graphicFrameMkLst>
            <pc:docMk/>
            <pc:sldMk cId="3657066284" sldId="3249"/>
            <ac:graphicFrameMk id="8" creationId="{03D18D72-D5F8-3651-D776-14874F7AE243}"/>
          </ac:graphicFrameMkLst>
        </pc:graphicFrameChg>
      </pc:sldChg>
      <pc:sldChg chg="modSp modNotes">
        <pc:chgData name="Kahntilida Coleman" userId="b890a7e5-0bcd-4d62-ae8b-b74341d8039c" providerId="ADAL" clId="{8C020B5A-3B67-407C-B1B1-781598D04C3B}" dt="2025-06-26T13:51:41.339" v="0"/>
        <pc:sldMkLst>
          <pc:docMk/>
          <pc:sldMk cId="3940478235" sldId="3250"/>
        </pc:sldMkLst>
        <pc:graphicFrameChg chg="mod">
          <ac:chgData name="Kahntilida Coleman" userId="b890a7e5-0bcd-4d62-ae8b-b74341d8039c" providerId="ADAL" clId="{8C020B5A-3B67-407C-B1B1-781598D04C3B}" dt="2025-06-26T13:51:41.339" v="0"/>
          <ac:graphicFrameMkLst>
            <pc:docMk/>
            <pc:sldMk cId="3940478235" sldId="3250"/>
            <ac:graphicFrameMk id="6" creationId="{0CB3BA55-831C-FA0B-D51E-3FCE6DD2475D}"/>
          </ac:graphicFrameMkLst>
        </pc:graphicFrameChg>
      </pc:sldChg>
      <pc:sldChg chg="modSp modNotes">
        <pc:chgData name="Kahntilida Coleman" userId="b890a7e5-0bcd-4d62-ae8b-b74341d8039c" providerId="ADAL" clId="{8C020B5A-3B67-407C-B1B1-781598D04C3B}" dt="2025-06-26T13:51:41.339" v="0"/>
        <pc:sldMkLst>
          <pc:docMk/>
          <pc:sldMk cId="2947240955" sldId="3253"/>
        </pc:sldMkLst>
        <pc:spChg chg="mod">
          <ac:chgData name="Kahntilida Coleman" userId="b890a7e5-0bcd-4d62-ae8b-b74341d8039c" providerId="ADAL" clId="{8C020B5A-3B67-407C-B1B1-781598D04C3B}" dt="2025-06-26T13:51:41.339" v="0"/>
          <ac:spMkLst>
            <pc:docMk/>
            <pc:sldMk cId="2947240955" sldId="3253"/>
            <ac:spMk id="8" creationId="{7E8E92C0-360A-0755-E0C6-0534D927C331}"/>
          </ac:spMkLst>
        </pc:spChg>
        <pc:graphicFrameChg chg="mod">
          <ac:chgData name="Kahntilida Coleman" userId="b890a7e5-0bcd-4d62-ae8b-b74341d8039c" providerId="ADAL" clId="{8C020B5A-3B67-407C-B1B1-781598D04C3B}" dt="2025-06-26T13:51:41.339" v="0"/>
          <ac:graphicFrameMkLst>
            <pc:docMk/>
            <pc:sldMk cId="2947240955" sldId="3253"/>
            <ac:graphicFrameMk id="10" creationId="{41E1FCC9-5C7D-8D55-F32B-63ACB8BE836D}"/>
          </ac:graphicFrameMkLst>
        </pc:graphicFrameChg>
      </pc:sldChg>
      <pc:sldChg chg="modSp modNotes">
        <pc:chgData name="Kahntilida Coleman" userId="b890a7e5-0bcd-4d62-ae8b-b74341d8039c" providerId="ADAL" clId="{8C020B5A-3B67-407C-B1B1-781598D04C3B}" dt="2025-06-26T13:51:41.339" v="0"/>
        <pc:sldMkLst>
          <pc:docMk/>
          <pc:sldMk cId="3403634675" sldId="3254"/>
        </pc:sldMkLst>
        <pc:spChg chg="mod">
          <ac:chgData name="Kahntilida Coleman" userId="b890a7e5-0bcd-4d62-ae8b-b74341d8039c" providerId="ADAL" clId="{8C020B5A-3B67-407C-B1B1-781598D04C3B}" dt="2025-06-26T13:51:41.339" v="0"/>
          <ac:spMkLst>
            <pc:docMk/>
            <pc:sldMk cId="3403634675" sldId="3254"/>
            <ac:spMk id="2" creationId="{1E385766-2ACD-387E-69CE-B38B75B52B22}"/>
          </ac:spMkLst>
        </pc:spChg>
        <pc:graphicFrameChg chg="mod">
          <ac:chgData name="Kahntilida Coleman" userId="b890a7e5-0bcd-4d62-ae8b-b74341d8039c" providerId="ADAL" clId="{8C020B5A-3B67-407C-B1B1-781598D04C3B}" dt="2025-06-26T13:51:41.339" v="0"/>
          <ac:graphicFrameMkLst>
            <pc:docMk/>
            <pc:sldMk cId="3403634675" sldId="3254"/>
            <ac:graphicFrameMk id="7" creationId="{A05E97F0-D53C-2975-1701-666F8EE89A40}"/>
          </ac:graphicFrameMkLst>
        </pc:graphicFrameChg>
      </pc:sldChg>
      <pc:sldChg chg="modSp modNotes">
        <pc:chgData name="Kahntilida Coleman" userId="b890a7e5-0bcd-4d62-ae8b-b74341d8039c" providerId="ADAL" clId="{8C020B5A-3B67-407C-B1B1-781598D04C3B}" dt="2025-06-26T13:51:41.339" v="0"/>
        <pc:sldMkLst>
          <pc:docMk/>
          <pc:sldMk cId="1289390244" sldId="4499"/>
        </pc:sldMkLst>
        <pc:spChg chg="mod">
          <ac:chgData name="Kahntilida Coleman" userId="b890a7e5-0bcd-4d62-ae8b-b74341d8039c" providerId="ADAL" clId="{8C020B5A-3B67-407C-B1B1-781598D04C3B}" dt="2025-06-26T13:51:41.339" v="0"/>
          <ac:spMkLst>
            <pc:docMk/>
            <pc:sldMk cId="1289390244" sldId="4499"/>
            <ac:spMk id="8" creationId="{B226F369-CBDD-EB06-1C10-35DC48C24C4C}"/>
          </ac:spMkLst>
        </pc:spChg>
        <pc:spChg chg="mod">
          <ac:chgData name="Kahntilida Coleman" userId="b890a7e5-0bcd-4d62-ae8b-b74341d8039c" providerId="ADAL" clId="{8C020B5A-3B67-407C-B1B1-781598D04C3B}" dt="2025-06-26T13:51:41.339" v="0"/>
          <ac:spMkLst>
            <pc:docMk/>
            <pc:sldMk cId="1289390244" sldId="4499"/>
            <ac:spMk id="13" creationId="{7F4AD82A-2FDA-D04A-C024-B1E89E8C0340}"/>
          </ac:spMkLst>
        </pc:spChg>
        <pc:spChg chg="mod">
          <ac:chgData name="Kahntilida Coleman" userId="b890a7e5-0bcd-4d62-ae8b-b74341d8039c" providerId="ADAL" clId="{8C020B5A-3B67-407C-B1B1-781598D04C3B}" dt="2025-06-26T13:51:41.339" v="0"/>
          <ac:spMkLst>
            <pc:docMk/>
            <pc:sldMk cId="1289390244" sldId="4499"/>
            <ac:spMk id="19" creationId="{97811B2F-A909-1F6E-586D-EB0C5A7AB3AD}"/>
          </ac:spMkLst>
        </pc:spChg>
        <pc:spChg chg="mod">
          <ac:chgData name="Kahntilida Coleman" userId="b890a7e5-0bcd-4d62-ae8b-b74341d8039c" providerId="ADAL" clId="{8C020B5A-3B67-407C-B1B1-781598D04C3B}" dt="2025-06-26T13:51:41.339" v="0"/>
          <ac:spMkLst>
            <pc:docMk/>
            <pc:sldMk cId="1289390244" sldId="4499"/>
            <ac:spMk id="21" creationId="{7269D631-93F2-630A-A507-626DCDE53ADD}"/>
          </ac:spMkLst>
        </pc:spChg>
        <pc:spChg chg="mod">
          <ac:chgData name="Kahntilida Coleman" userId="b890a7e5-0bcd-4d62-ae8b-b74341d8039c" providerId="ADAL" clId="{8C020B5A-3B67-407C-B1B1-781598D04C3B}" dt="2025-06-26T13:51:41.339" v="0"/>
          <ac:spMkLst>
            <pc:docMk/>
            <pc:sldMk cId="1289390244" sldId="4499"/>
            <ac:spMk id="83" creationId="{27E8487C-B761-E95E-33F2-0AD8D4E3B29C}"/>
          </ac:spMkLst>
        </pc:spChg>
        <pc:spChg chg="mod">
          <ac:chgData name="Kahntilida Coleman" userId="b890a7e5-0bcd-4d62-ae8b-b74341d8039c" providerId="ADAL" clId="{8C020B5A-3B67-407C-B1B1-781598D04C3B}" dt="2025-06-26T13:51:41.339" v="0"/>
          <ac:spMkLst>
            <pc:docMk/>
            <pc:sldMk cId="1289390244" sldId="4499"/>
            <ac:spMk id="90" creationId="{21A4A858-F49B-F64A-C4F3-BB0E1E6A3197}"/>
          </ac:spMkLst>
        </pc:spChg>
        <pc:spChg chg="mod">
          <ac:chgData name="Kahntilida Coleman" userId="b890a7e5-0bcd-4d62-ae8b-b74341d8039c" providerId="ADAL" clId="{8C020B5A-3B67-407C-B1B1-781598D04C3B}" dt="2025-06-26T13:51:41.339" v="0"/>
          <ac:spMkLst>
            <pc:docMk/>
            <pc:sldMk cId="1289390244" sldId="4499"/>
            <ac:spMk id="93" creationId="{37B60C31-9141-6DCD-E058-E00558EBE180}"/>
          </ac:spMkLst>
        </pc:spChg>
        <pc:spChg chg="mod">
          <ac:chgData name="Kahntilida Coleman" userId="b890a7e5-0bcd-4d62-ae8b-b74341d8039c" providerId="ADAL" clId="{8C020B5A-3B67-407C-B1B1-781598D04C3B}" dt="2025-06-26T13:51:41.339" v="0"/>
          <ac:spMkLst>
            <pc:docMk/>
            <pc:sldMk cId="1289390244" sldId="4499"/>
            <ac:spMk id="94" creationId="{54E9F6BD-F67A-8788-431F-6962A49225FF}"/>
          </ac:spMkLst>
        </pc:spChg>
        <pc:spChg chg="mod">
          <ac:chgData name="Kahntilida Coleman" userId="b890a7e5-0bcd-4d62-ae8b-b74341d8039c" providerId="ADAL" clId="{8C020B5A-3B67-407C-B1B1-781598D04C3B}" dt="2025-06-26T13:51:41.339" v="0"/>
          <ac:spMkLst>
            <pc:docMk/>
            <pc:sldMk cId="1289390244" sldId="4499"/>
            <ac:spMk id="98" creationId="{A7F7641E-1B7F-9A32-94DD-61C3006B6160}"/>
          </ac:spMkLst>
        </pc:spChg>
        <pc:spChg chg="mod">
          <ac:chgData name="Kahntilida Coleman" userId="b890a7e5-0bcd-4d62-ae8b-b74341d8039c" providerId="ADAL" clId="{8C020B5A-3B67-407C-B1B1-781598D04C3B}" dt="2025-06-26T13:51:41.339" v="0"/>
          <ac:spMkLst>
            <pc:docMk/>
            <pc:sldMk cId="1289390244" sldId="4499"/>
            <ac:spMk id="112" creationId="{98D924B2-5E85-B35A-78F4-7FC77BF061E0}"/>
          </ac:spMkLst>
        </pc:spChg>
      </pc:sldChg>
      <pc:sldChg chg="modSp">
        <pc:chgData name="Kahntilida Coleman" userId="b890a7e5-0bcd-4d62-ae8b-b74341d8039c" providerId="ADAL" clId="{8C020B5A-3B67-407C-B1B1-781598D04C3B}" dt="2025-06-26T13:51:41.339" v="0"/>
        <pc:sldMkLst>
          <pc:docMk/>
          <pc:sldMk cId="1269422184" sldId="4500"/>
        </pc:sldMkLst>
        <pc:picChg chg="mod">
          <ac:chgData name="Kahntilida Coleman" userId="b890a7e5-0bcd-4d62-ae8b-b74341d8039c" providerId="ADAL" clId="{8C020B5A-3B67-407C-B1B1-781598D04C3B}" dt="2025-06-26T13:51:41.339" v="0"/>
          <ac:picMkLst>
            <pc:docMk/>
            <pc:sldMk cId="1269422184" sldId="4500"/>
            <ac:picMk id="6" creationId="{0D7EA51D-8ABD-0D92-7A23-920E123B0CCE}"/>
          </ac:picMkLst>
        </pc:picChg>
      </pc:sldChg>
      <pc:sldChg chg="modSp">
        <pc:chgData name="Kahntilida Coleman" userId="b890a7e5-0bcd-4d62-ae8b-b74341d8039c" providerId="ADAL" clId="{8C020B5A-3B67-407C-B1B1-781598D04C3B}" dt="2025-06-26T13:51:41.339" v="0"/>
        <pc:sldMkLst>
          <pc:docMk/>
          <pc:sldMk cId="1270273997" sldId="4501"/>
        </pc:sldMkLst>
        <pc:picChg chg="mod">
          <ac:chgData name="Kahntilida Coleman" userId="b890a7e5-0bcd-4d62-ae8b-b74341d8039c" providerId="ADAL" clId="{8C020B5A-3B67-407C-B1B1-781598D04C3B}" dt="2025-06-26T13:51:41.339" v="0"/>
          <ac:picMkLst>
            <pc:docMk/>
            <pc:sldMk cId="1270273997" sldId="4501"/>
            <ac:picMk id="6" creationId="{49D5D5ED-A2D0-A6E2-AFBC-D76C4F514F0B}"/>
          </ac:picMkLst>
        </pc:picChg>
      </pc:sldChg>
      <pc:sldChg chg="modSp">
        <pc:chgData name="Kahntilida Coleman" userId="b890a7e5-0bcd-4d62-ae8b-b74341d8039c" providerId="ADAL" clId="{8C020B5A-3B67-407C-B1B1-781598D04C3B}" dt="2025-06-26T13:51:41.339" v="0"/>
        <pc:sldMkLst>
          <pc:docMk/>
          <pc:sldMk cId="1348041414" sldId="4503"/>
        </pc:sldMkLst>
        <pc:spChg chg="mod">
          <ac:chgData name="Kahntilida Coleman" userId="b890a7e5-0bcd-4d62-ae8b-b74341d8039c" providerId="ADAL" clId="{8C020B5A-3B67-407C-B1B1-781598D04C3B}" dt="2025-06-26T13:51:41.339" v="0"/>
          <ac:spMkLst>
            <pc:docMk/>
            <pc:sldMk cId="1348041414" sldId="4503"/>
            <ac:spMk id="4" creationId="{48ACAC7A-D6C1-4896-61DA-5B5F83ABF550}"/>
          </ac:spMkLst>
        </pc:spChg>
        <pc:spChg chg="mod">
          <ac:chgData name="Kahntilida Coleman" userId="b890a7e5-0bcd-4d62-ae8b-b74341d8039c" providerId="ADAL" clId="{8C020B5A-3B67-407C-B1B1-781598D04C3B}" dt="2025-06-26T13:51:41.339" v="0"/>
          <ac:spMkLst>
            <pc:docMk/>
            <pc:sldMk cId="1348041414" sldId="4503"/>
            <ac:spMk id="6" creationId="{58FFA379-BC8D-3460-8E8D-4252EDC18D02}"/>
          </ac:spMkLst>
        </pc:spChg>
        <pc:spChg chg="mod">
          <ac:chgData name="Kahntilida Coleman" userId="b890a7e5-0bcd-4d62-ae8b-b74341d8039c" providerId="ADAL" clId="{8C020B5A-3B67-407C-B1B1-781598D04C3B}" dt="2025-06-26T13:51:41.339" v="0"/>
          <ac:spMkLst>
            <pc:docMk/>
            <pc:sldMk cId="1348041414" sldId="4503"/>
            <ac:spMk id="8" creationId="{35F85B05-6791-C126-8973-A77B0E2DA8B7}"/>
          </ac:spMkLst>
        </pc:spChg>
        <pc:picChg chg="mod">
          <ac:chgData name="Kahntilida Coleman" userId="b890a7e5-0bcd-4d62-ae8b-b74341d8039c" providerId="ADAL" clId="{8C020B5A-3B67-407C-B1B1-781598D04C3B}" dt="2025-06-26T13:51:41.339" v="0"/>
          <ac:picMkLst>
            <pc:docMk/>
            <pc:sldMk cId="1348041414" sldId="4503"/>
            <ac:picMk id="7" creationId="{D587403F-3D00-705A-5ACC-28A9F70C1D9B}"/>
          </ac:picMkLst>
        </pc:picChg>
      </pc:sldChg>
      <pc:sldChg chg="modSp">
        <pc:chgData name="Kahntilida Coleman" userId="b890a7e5-0bcd-4d62-ae8b-b74341d8039c" providerId="ADAL" clId="{8C020B5A-3B67-407C-B1B1-781598D04C3B}" dt="2025-06-26T13:51:41.339" v="0"/>
        <pc:sldMkLst>
          <pc:docMk/>
          <pc:sldMk cId="927458757" sldId="4504"/>
        </pc:sldMkLst>
        <pc:spChg chg="mod">
          <ac:chgData name="Kahntilida Coleman" userId="b890a7e5-0bcd-4d62-ae8b-b74341d8039c" providerId="ADAL" clId="{8C020B5A-3B67-407C-B1B1-781598D04C3B}" dt="2025-06-26T13:51:41.339" v="0"/>
          <ac:spMkLst>
            <pc:docMk/>
            <pc:sldMk cId="927458757" sldId="4504"/>
            <ac:spMk id="7" creationId="{8FA27536-FB1B-1E17-04AB-8C0A22912377}"/>
          </ac:spMkLst>
        </pc:spChg>
        <pc:spChg chg="mod">
          <ac:chgData name="Kahntilida Coleman" userId="b890a7e5-0bcd-4d62-ae8b-b74341d8039c" providerId="ADAL" clId="{8C020B5A-3B67-407C-B1B1-781598D04C3B}" dt="2025-06-26T13:51:41.339" v="0"/>
          <ac:spMkLst>
            <pc:docMk/>
            <pc:sldMk cId="927458757" sldId="4504"/>
            <ac:spMk id="9" creationId="{01449CA6-C574-7E2F-F18F-0F215006E4F8}"/>
          </ac:spMkLst>
        </pc:spChg>
        <pc:spChg chg="mod">
          <ac:chgData name="Kahntilida Coleman" userId="b890a7e5-0bcd-4d62-ae8b-b74341d8039c" providerId="ADAL" clId="{8C020B5A-3B67-407C-B1B1-781598D04C3B}" dt="2025-06-26T13:51:41.339" v="0"/>
          <ac:spMkLst>
            <pc:docMk/>
            <pc:sldMk cId="927458757" sldId="4504"/>
            <ac:spMk id="10" creationId="{C70BF389-EFC7-1752-1DF5-4B2B05840047}"/>
          </ac:spMkLst>
        </pc:spChg>
        <pc:picChg chg="mod">
          <ac:chgData name="Kahntilida Coleman" userId="b890a7e5-0bcd-4d62-ae8b-b74341d8039c" providerId="ADAL" clId="{8C020B5A-3B67-407C-B1B1-781598D04C3B}" dt="2025-06-26T13:51:41.339" v="0"/>
          <ac:picMkLst>
            <pc:docMk/>
            <pc:sldMk cId="927458757" sldId="4504"/>
            <ac:picMk id="2" creationId="{7C105D50-DFCD-17ED-C2A5-AA0FB1B8D712}"/>
          </ac:picMkLst>
        </pc:picChg>
      </pc:sldChg>
      <pc:sldChg chg="modSp">
        <pc:chgData name="Kahntilida Coleman" userId="b890a7e5-0bcd-4d62-ae8b-b74341d8039c" providerId="ADAL" clId="{8C020B5A-3B67-407C-B1B1-781598D04C3B}" dt="2025-06-26T13:51:41.339" v="0"/>
        <pc:sldMkLst>
          <pc:docMk/>
          <pc:sldMk cId="2829264240" sldId="4505"/>
        </pc:sldMkLst>
        <pc:spChg chg="mod">
          <ac:chgData name="Kahntilida Coleman" userId="b890a7e5-0bcd-4d62-ae8b-b74341d8039c" providerId="ADAL" clId="{8C020B5A-3B67-407C-B1B1-781598D04C3B}" dt="2025-06-26T13:51:41.339" v="0"/>
          <ac:spMkLst>
            <pc:docMk/>
            <pc:sldMk cId="2829264240" sldId="4505"/>
            <ac:spMk id="4" creationId="{76BAC3CC-997B-BE0A-2801-545BCD805F29}"/>
          </ac:spMkLst>
        </pc:spChg>
        <pc:spChg chg="mod">
          <ac:chgData name="Kahntilida Coleman" userId="b890a7e5-0bcd-4d62-ae8b-b74341d8039c" providerId="ADAL" clId="{8C020B5A-3B67-407C-B1B1-781598D04C3B}" dt="2025-06-26T13:51:41.339" v="0"/>
          <ac:spMkLst>
            <pc:docMk/>
            <pc:sldMk cId="2829264240" sldId="4505"/>
            <ac:spMk id="9" creationId="{C4D5EEBC-B512-5806-4A97-3DC3E76DFD90}"/>
          </ac:spMkLst>
        </pc:spChg>
        <pc:spChg chg="mod">
          <ac:chgData name="Kahntilida Coleman" userId="b890a7e5-0bcd-4d62-ae8b-b74341d8039c" providerId="ADAL" clId="{8C020B5A-3B67-407C-B1B1-781598D04C3B}" dt="2025-06-26T13:51:41.339" v="0"/>
          <ac:spMkLst>
            <pc:docMk/>
            <pc:sldMk cId="2829264240" sldId="4505"/>
            <ac:spMk id="11" creationId="{E766382D-27E0-CB4D-8C59-B922DA5CEA71}"/>
          </ac:spMkLst>
        </pc:spChg>
      </pc:sldChg>
      <pc:sldChg chg="modSp modNotes">
        <pc:chgData name="Kahntilida Coleman" userId="b890a7e5-0bcd-4d62-ae8b-b74341d8039c" providerId="ADAL" clId="{8C020B5A-3B67-407C-B1B1-781598D04C3B}" dt="2025-06-26T13:51:41.339" v="0"/>
        <pc:sldMkLst>
          <pc:docMk/>
          <pc:sldMk cId="662576426" sldId="4506"/>
        </pc:sldMkLst>
        <pc:spChg chg="mod">
          <ac:chgData name="Kahntilida Coleman" userId="b890a7e5-0bcd-4d62-ae8b-b74341d8039c" providerId="ADAL" clId="{8C020B5A-3B67-407C-B1B1-781598D04C3B}" dt="2025-06-26T13:51:41.339" v="0"/>
          <ac:spMkLst>
            <pc:docMk/>
            <pc:sldMk cId="662576426" sldId="4506"/>
            <ac:spMk id="4" creationId="{30C4A0DB-3B9B-15FE-722B-B32C0F3CD2C4}"/>
          </ac:spMkLst>
        </pc:spChg>
        <pc:spChg chg="mod">
          <ac:chgData name="Kahntilida Coleman" userId="b890a7e5-0bcd-4d62-ae8b-b74341d8039c" providerId="ADAL" clId="{8C020B5A-3B67-407C-B1B1-781598D04C3B}" dt="2025-06-26T13:51:41.339" v="0"/>
          <ac:spMkLst>
            <pc:docMk/>
            <pc:sldMk cId="662576426" sldId="4506"/>
            <ac:spMk id="5" creationId="{9A16B41E-2B3E-94FA-40EA-F433D0F219D2}"/>
          </ac:spMkLst>
        </pc:spChg>
        <pc:spChg chg="mod">
          <ac:chgData name="Kahntilida Coleman" userId="b890a7e5-0bcd-4d62-ae8b-b74341d8039c" providerId="ADAL" clId="{8C020B5A-3B67-407C-B1B1-781598D04C3B}" dt="2025-06-26T13:51:41.339" v="0"/>
          <ac:spMkLst>
            <pc:docMk/>
            <pc:sldMk cId="662576426" sldId="4506"/>
            <ac:spMk id="6" creationId="{04B72C64-7D30-0F1F-0E10-76D9A3E8F866}"/>
          </ac:spMkLst>
        </pc:spChg>
        <pc:spChg chg="mod">
          <ac:chgData name="Kahntilida Coleman" userId="b890a7e5-0bcd-4d62-ae8b-b74341d8039c" providerId="ADAL" clId="{8C020B5A-3B67-407C-B1B1-781598D04C3B}" dt="2025-06-26T13:51:41.339" v="0"/>
          <ac:spMkLst>
            <pc:docMk/>
            <pc:sldMk cId="662576426" sldId="4506"/>
            <ac:spMk id="8" creationId="{1ACB300C-C6E1-4761-A370-6BDCEB783D2E}"/>
          </ac:spMkLst>
        </pc:spChg>
        <pc:spChg chg="mod">
          <ac:chgData name="Kahntilida Coleman" userId="b890a7e5-0bcd-4d62-ae8b-b74341d8039c" providerId="ADAL" clId="{8C020B5A-3B67-407C-B1B1-781598D04C3B}" dt="2025-06-26T13:51:41.339" v="0"/>
          <ac:spMkLst>
            <pc:docMk/>
            <pc:sldMk cId="662576426" sldId="4506"/>
            <ac:spMk id="10" creationId="{751280D0-E2CC-632E-F887-44687BA4EDFF}"/>
          </ac:spMkLst>
        </pc:spChg>
        <pc:spChg chg="mod">
          <ac:chgData name="Kahntilida Coleman" userId="b890a7e5-0bcd-4d62-ae8b-b74341d8039c" providerId="ADAL" clId="{8C020B5A-3B67-407C-B1B1-781598D04C3B}" dt="2025-06-26T13:51:41.339" v="0"/>
          <ac:spMkLst>
            <pc:docMk/>
            <pc:sldMk cId="662576426" sldId="4506"/>
            <ac:spMk id="12" creationId="{91E288D9-0936-D216-7D28-7227153A16D1}"/>
          </ac:spMkLst>
        </pc:spChg>
        <pc:spChg chg="mod">
          <ac:chgData name="Kahntilida Coleman" userId="b890a7e5-0bcd-4d62-ae8b-b74341d8039c" providerId="ADAL" clId="{8C020B5A-3B67-407C-B1B1-781598D04C3B}" dt="2025-06-26T13:51:41.339" v="0"/>
          <ac:spMkLst>
            <pc:docMk/>
            <pc:sldMk cId="662576426" sldId="4506"/>
            <ac:spMk id="13" creationId="{D9BCA2CB-CCA1-BA3B-F2FB-116B6AE47AEA}"/>
          </ac:spMkLst>
        </pc:spChg>
        <pc:spChg chg="mod">
          <ac:chgData name="Kahntilida Coleman" userId="b890a7e5-0bcd-4d62-ae8b-b74341d8039c" providerId="ADAL" clId="{8C020B5A-3B67-407C-B1B1-781598D04C3B}" dt="2025-06-26T13:51:41.339" v="0"/>
          <ac:spMkLst>
            <pc:docMk/>
            <pc:sldMk cId="662576426" sldId="4506"/>
            <ac:spMk id="20" creationId="{A56C0414-2E96-F206-9FEE-B37C7ACDD12E}"/>
          </ac:spMkLst>
        </pc:spChg>
        <pc:spChg chg="mod">
          <ac:chgData name="Kahntilida Coleman" userId="b890a7e5-0bcd-4d62-ae8b-b74341d8039c" providerId="ADAL" clId="{8C020B5A-3B67-407C-B1B1-781598D04C3B}" dt="2025-06-26T13:51:41.339" v="0"/>
          <ac:spMkLst>
            <pc:docMk/>
            <pc:sldMk cId="662576426" sldId="4506"/>
            <ac:spMk id="33" creationId="{4CA40162-FABB-1CD2-E1DF-C2F4A511C283}"/>
          </ac:spMkLst>
        </pc:spChg>
        <pc:spChg chg="mod">
          <ac:chgData name="Kahntilida Coleman" userId="b890a7e5-0bcd-4d62-ae8b-b74341d8039c" providerId="ADAL" clId="{8C020B5A-3B67-407C-B1B1-781598D04C3B}" dt="2025-06-26T13:51:41.339" v="0"/>
          <ac:spMkLst>
            <pc:docMk/>
            <pc:sldMk cId="662576426" sldId="4506"/>
            <ac:spMk id="36" creationId="{B6322CE6-6753-8F78-1197-36D4E101D2DF}"/>
          </ac:spMkLst>
        </pc:spChg>
      </pc:sldChg>
      <pc:sldChg chg="modSp modNotes">
        <pc:chgData name="Kahntilida Coleman" userId="b890a7e5-0bcd-4d62-ae8b-b74341d8039c" providerId="ADAL" clId="{8C020B5A-3B67-407C-B1B1-781598D04C3B}" dt="2025-06-26T13:51:41.339" v="0"/>
        <pc:sldMkLst>
          <pc:docMk/>
          <pc:sldMk cId="1988422177" sldId="4507"/>
        </pc:sldMkLst>
        <pc:spChg chg="mod">
          <ac:chgData name="Kahntilida Coleman" userId="b890a7e5-0bcd-4d62-ae8b-b74341d8039c" providerId="ADAL" clId="{8C020B5A-3B67-407C-B1B1-781598D04C3B}" dt="2025-06-26T13:51:41.339" v="0"/>
          <ac:spMkLst>
            <pc:docMk/>
            <pc:sldMk cId="1988422177" sldId="4507"/>
            <ac:spMk id="5" creationId="{F1ED5ECD-E0DC-0B94-8608-E75BF4093A96}"/>
          </ac:spMkLst>
        </pc:spChg>
        <pc:spChg chg="mod">
          <ac:chgData name="Kahntilida Coleman" userId="b890a7e5-0bcd-4d62-ae8b-b74341d8039c" providerId="ADAL" clId="{8C020B5A-3B67-407C-B1B1-781598D04C3B}" dt="2025-06-26T13:51:41.339" v="0"/>
          <ac:spMkLst>
            <pc:docMk/>
            <pc:sldMk cId="1988422177" sldId="4507"/>
            <ac:spMk id="20" creationId="{4AEB6966-535D-4CF9-4C30-F4DA4D212766}"/>
          </ac:spMkLst>
        </pc:spChg>
        <pc:spChg chg="mod">
          <ac:chgData name="Kahntilida Coleman" userId="b890a7e5-0bcd-4d62-ae8b-b74341d8039c" providerId="ADAL" clId="{8C020B5A-3B67-407C-B1B1-781598D04C3B}" dt="2025-06-26T13:51:41.339" v="0"/>
          <ac:spMkLst>
            <pc:docMk/>
            <pc:sldMk cId="1988422177" sldId="4507"/>
            <ac:spMk id="33" creationId="{3140925F-361F-06D0-C80D-DB552AF23DF3}"/>
          </ac:spMkLst>
        </pc:spChg>
        <pc:spChg chg="mod">
          <ac:chgData name="Kahntilida Coleman" userId="b890a7e5-0bcd-4d62-ae8b-b74341d8039c" providerId="ADAL" clId="{8C020B5A-3B67-407C-B1B1-781598D04C3B}" dt="2025-06-26T13:51:41.339" v="0"/>
          <ac:spMkLst>
            <pc:docMk/>
            <pc:sldMk cId="1988422177" sldId="4507"/>
            <ac:spMk id="36" creationId="{DB736129-F26F-BF07-0454-9AAC05E4D10A}"/>
          </ac:spMkLst>
        </pc:spChg>
        <pc:picChg chg="mod">
          <ac:chgData name="Kahntilida Coleman" userId="b890a7e5-0bcd-4d62-ae8b-b74341d8039c" providerId="ADAL" clId="{8C020B5A-3B67-407C-B1B1-781598D04C3B}" dt="2025-06-26T13:51:41.339" v="0"/>
          <ac:picMkLst>
            <pc:docMk/>
            <pc:sldMk cId="1988422177" sldId="4507"/>
            <ac:picMk id="3" creationId="{8C4284EC-BA76-AB75-ECCF-F727F67BC216}"/>
          </ac:picMkLst>
        </pc:picChg>
        <pc:cxnChg chg="mod">
          <ac:chgData name="Kahntilida Coleman" userId="b890a7e5-0bcd-4d62-ae8b-b74341d8039c" providerId="ADAL" clId="{8C020B5A-3B67-407C-B1B1-781598D04C3B}" dt="2025-06-26T13:51:41.339" v="0"/>
          <ac:cxnSpMkLst>
            <pc:docMk/>
            <pc:sldMk cId="1988422177" sldId="4507"/>
            <ac:cxnSpMk id="31" creationId="{29E898BC-CDD3-AA48-443B-C7726D69A208}"/>
          </ac:cxnSpMkLst>
        </pc:cxnChg>
      </pc:sldChg>
      <pc:sldChg chg="modSp modNotes">
        <pc:chgData name="Kahntilida Coleman" userId="b890a7e5-0bcd-4d62-ae8b-b74341d8039c" providerId="ADAL" clId="{8C020B5A-3B67-407C-B1B1-781598D04C3B}" dt="2025-06-26T13:51:41.339" v="0"/>
        <pc:sldMkLst>
          <pc:docMk/>
          <pc:sldMk cId="1104549929" sldId="4508"/>
        </pc:sldMkLst>
        <pc:spChg chg="mod">
          <ac:chgData name="Kahntilida Coleman" userId="b890a7e5-0bcd-4d62-ae8b-b74341d8039c" providerId="ADAL" clId="{8C020B5A-3B67-407C-B1B1-781598D04C3B}" dt="2025-06-26T13:51:41.339" v="0"/>
          <ac:spMkLst>
            <pc:docMk/>
            <pc:sldMk cId="1104549929" sldId="4508"/>
            <ac:spMk id="4" creationId="{8B1D5D3F-8E44-611F-FCFA-4D6652691D9E}"/>
          </ac:spMkLst>
        </pc:spChg>
        <pc:spChg chg="mod">
          <ac:chgData name="Kahntilida Coleman" userId="b890a7e5-0bcd-4d62-ae8b-b74341d8039c" providerId="ADAL" clId="{8C020B5A-3B67-407C-B1B1-781598D04C3B}" dt="2025-06-26T13:51:41.339" v="0"/>
          <ac:spMkLst>
            <pc:docMk/>
            <pc:sldMk cId="1104549929" sldId="4508"/>
            <ac:spMk id="5" creationId="{29840A03-C57C-025F-D62D-D291C53C83BC}"/>
          </ac:spMkLst>
        </pc:spChg>
        <pc:spChg chg="mod">
          <ac:chgData name="Kahntilida Coleman" userId="b890a7e5-0bcd-4d62-ae8b-b74341d8039c" providerId="ADAL" clId="{8C020B5A-3B67-407C-B1B1-781598D04C3B}" dt="2025-06-26T13:51:41.339" v="0"/>
          <ac:spMkLst>
            <pc:docMk/>
            <pc:sldMk cId="1104549929" sldId="4508"/>
            <ac:spMk id="6" creationId="{D23E579A-CD06-E104-4FA3-A0B6345728C5}"/>
          </ac:spMkLst>
        </pc:spChg>
        <pc:spChg chg="mod">
          <ac:chgData name="Kahntilida Coleman" userId="b890a7e5-0bcd-4d62-ae8b-b74341d8039c" providerId="ADAL" clId="{8C020B5A-3B67-407C-B1B1-781598D04C3B}" dt="2025-06-26T13:51:41.339" v="0"/>
          <ac:spMkLst>
            <pc:docMk/>
            <pc:sldMk cId="1104549929" sldId="4508"/>
            <ac:spMk id="8" creationId="{FB97F276-F4D9-F117-2C4A-0591562D897D}"/>
          </ac:spMkLst>
        </pc:spChg>
        <pc:spChg chg="mod">
          <ac:chgData name="Kahntilida Coleman" userId="b890a7e5-0bcd-4d62-ae8b-b74341d8039c" providerId="ADAL" clId="{8C020B5A-3B67-407C-B1B1-781598D04C3B}" dt="2025-06-26T13:51:41.339" v="0"/>
          <ac:spMkLst>
            <pc:docMk/>
            <pc:sldMk cId="1104549929" sldId="4508"/>
            <ac:spMk id="10" creationId="{3A5D06F7-2E66-1775-11EE-08855EE83C32}"/>
          </ac:spMkLst>
        </pc:spChg>
        <pc:spChg chg="mod">
          <ac:chgData name="Kahntilida Coleman" userId="b890a7e5-0bcd-4d62-ae8b-b74341d8039c" providerId="ADAL" clId="{8C020B5A-3B67-407C-B1B1-781598D04C3B}" dt="2025-06-26T13:51:41.339" v="0"/>
          <ac:spMkLst>
            <pc:docMk/>
            <pc:sldMk cId="1104549929" sldId="4508"/>
            <ac:spMk id="12" creationId="{E114DFE3-2B48-CD9E-0BF7-E5226D83B841}"/>
          </ac:spMkLst>
        </pc:spChg>
        <pc:spChg chg="mod">
          <ac:chgData name="Kahntilida Coleman" userId="b890a7e5-0bcd-4d62-ae8b-b74341d8039c" providerId="ADAL" clId="{8C020B5A-3B67-407C-B1B1-781598D04C3B}" dt="2025-06-26T13:51:41.339" v="0"/>
          <ac:spMkLst>
            <pc:docMk/>
            <pc:sldMk cId="1104549929" sldId="4508"/>
            <ac:spMk id="13" creationId="{EFEC792B-A95C-259C-CEF2-D7FA5F5C8B2F}"/>
          </ac:spMkLst>
        </pc:spChg>
        <pc:spChg chg="mod">
          <ac:chgData name="Kahntilida Coleman" userId="b890a7e5-0bcd-4d62-ae8b-b74341d8039c" providerId="ADAL" clId="{8C020B5A-3B67-407C-B1B1-781598D04C3B}" dt="2025-06-26T13:51:41.339" v="0"/>
          <ac:spMkLst>
            <pc:docMk/>
            <pc:sldMk cId="1104549929" sldId="4508"/>
            <ac:spMk id="20" creationId="{1B572F32-3192-3B46-0852-AACD64A22603}"/>
          </ac:spMkLst>
        </pc:spChg>
        <pc:spChg chg="mod">
          <ac:chgData name="Kahntilida Coleman" userId="b890a7e5-0bcd-4d62-ae8b-b74341d8039c" providerId="ADAL" clId="{8C020B5A-3B67-407C-B1B1-781598D04C3B}" dt="2025-06-26T13:51:41.339" v="0"/>
          <ac:spMkLst>
            <pc:docMk/>
            <pc:sldMk cId="1104549929" sldId="4508"/>
            <ac:spMk id="33" creationId="{B03D7B62-FB94-0C68-04E4-1EABFEEB40BA}"/>
          </ac:spMkLst>
        </pc:spChg>
        <pc:spChg chg="mod">
          <ac:chgData name="Kahntilida Coleman" userId="b890a7e5-0bcd-4d62-ae8b-b74341d8039c" providerId="ADAL" clId="{8C020B5A-3B67-407C-B1B1-781598D04C3B}" dt="2025-06-26T13:51:41.339" v="0"/>
          <ac:spMkLst>
            <pc:docMk/>
            <pc:sldMk cId="1104549929" sldId="4508"/>
            <ac:spMk id="36" creationId="{88132424-792A-761B-696F-032E77E8E8F4}"/>
          </ac:spMkLst>
        </pc:spChg>
      </pc:sldChg>
      <pc:sldMasterChg chg="modSp modSldLayout">
        <pc:chgData name="Kahntilida Coleman" userId="b890a7e5-0bcd-4d62-ae8b-b74341d8039c" providerId="ADAL" clId="{8C020B5A-3B67-407C-B1B1-781598D04C3B}" dt="2025-06-26T13:51:41.339" v="0"/>
        <pc:sldMasterMkLst>
          <pc:docMk/>
          <pc:sldMasterMk cId="922189956" sldId="2147483674"/>
        </pc:sldMasterMkLst>
        <pc:spChg chg="mod">
          <ac:chgData name="Kahntilida Coleman" userId="b890a7e5-0bcd-4d62-ae8b-b74341d8039c" providerId="ADAL" clId="{8C020B5A-3B67-407C-B1B1-781598D04C3B}" dt="2025-06-26T13:51:41.339" v="0"/>
          <ac:spMkLst>
            <pc:docMk/>
            <pc:sldMasterMk cId="922189956" sldId="2147483674"/>
            <ac:spMk id="8" creationId="{350B0CAB-478D-C127-201E-241A0380EFDF}"/>
          </ac:spMkLst>
        </pc:spChg>
        <pc:spChg chg="mod">
          <ac:chgData name="Kahntilida Coleman" userId="b890a7e5-0bcd-4d62-ae8b-b74341d8039c" providerId="ADAL" clId="{8C020B5A-3B67-407C-B1B1-781598D04C3B}" dt="2025-06-26T13:51:41.339" v="0"/>
          <ac:spMkLst>
            <pc:docMk/>
            <pc:sldMasterMk cId="922189956" sldId="2147483674"/>
            <ac:spMk id="9" creationId="{96C85ED6-4D4F-618D-DEDF-CDD4BB055B76}"/>
          </ac:spMkLst>
        </pc:spChg>
        <pc:spChg chg="mod">
          <ac:chgData name="Kahntilida Coleman" userId="b890a7e5-0bcd-4d62-ae8b-b74341d8039c" providerId="ADAL" clId="{8C020B5A-3B67-407C-B1B1-781598D04C3B}" dt="2025-06-26T13:51:41.339" v="0"/>
          <ac:spMkLst>
            <pc:docMk/>
            <pc:sldMasterMk cId="922189956" sldId="2147483674"/>
            <ac:spMk id="1026" creationId="{00000000-0000-0000-0000-000000000000}"/>
          </ac:spMkLst>
        </pc:spChg>
        <pc:spChg chg="mod">
          <ac:chgData name="Kahntilida Coleman" userId="b890a7e5-0bcd-4d62-ae8b-b74341d8039c" providerId="ADAL" clId="{8C020B5A-3B67-407C-B1B1-781598D04C3B}" dt="2025-06-26T13:51:41.339" v="0"/>
          <ac:spMkLst>
            <pc:docMk/>
            <pc:sldMasterMk cId="922189956" sldId="2147483674"/>
            <ac:spMk id="1027" creationId="{00000000-0000-0000-0000-000000000000}"/>
          </ac:spMkLst>
        </pc:spChg>
        <pc:spChg chg="mod">
          <ac:chgData name="Kahntilida Coleman" userId="b890a7e5-0bcd-4d62-ae8b-b74341d8039c" providerId="ADAL" clId="{8C020B5A-3B67-407C-B1B1-781598D04C3B}" dt="2025-06-26T13:51:41.339" v="0"/>
          <ac:spMkLst>
            <pc:docMk/>
            <pc:sldMasterMk cId="922189956" sldId="2147483674"/>
            <ac:spMk id="1028" creationId="{00000000-0000-0000-0000-000000000000}"/>
          </ac:spMkLst>
        </pc:spChg>
        <pc:spChg chg="mod">
          <ac:chgData name="Kahntilida Coleman" userId="b890a7e5-0bcd-4d62-ae8b-b74341d8039c" providerId="ADAL" clId="{8C020B5A-3B67-407C-B1B1-781598D04C3B}" dt="2025-06-26T13:51:41.339" v="0"/>
          <ac:spMkLst>
            <pc:docMk/>
            <pc:sldMasterMk cId="922189956" sldId="2147483674"/>
            <ac:spMk id="1030" creationId="{00000000-0000-0000-0000-000000000000}"/>
          </ac:spMkLst>
        </pc:spChg>
        <pc:picChg chg="mod">
          <ac:chgData name="Kahntilida Coleman" userId="b890a7e5-0bcd-4d62-ae8b-b74341d8039c" providerId="ADAL" clId="{8C020B5A-3B67-407C-B1B1-781598D04C3B}" dt="2025-06-26T13:51:41.339" v="0"/>
          <ac:picMkLst>
            <pc:docMk/>
            <pc:sldMasterMk cId="922189956" sldId="2147483674"/>
            <ac:picMk id="1031" creationId="{00000000-0000-0000-0000-000000000000}"/>
          </ac:picMkLst>
        </pc:picChg>
        <pc:sldLayoutChg chg="modSp">
          <pc:chgData name="Kahntilida Coleman" userId="b890a7e5-0bcd-4d62-ae8b-b74341d8039c" providerId="ADAL" clId="{8C020B5A-3B67-407C-B1B1-781598D04C3B}" dt="2025-06-26T13:51:41.339" v="0"/>
          <pc:sldLayoutMkLst>
            <pc:docMk/>
            <pc:sldMasterMk cId="922189956" sldId="2147483674"/>
            <pc:sldLayoutMk cId="3351210379" sldId="2147483676"/>
          </pc:sldLayoutMkLst>
          <pc:spChg chg="mod">
            <ac:chgData name="Kahntilida Coleman" userId="b890a7e5-0bcd-4d62-ae8b-b74341d8039c" providerId="ADAL" clId="{8C020B5A-3B67-407C-B1B1-781598D04C3B}" dt="2025-06-26T13:51:41.339" v="0"/>
            <ac:spMkLst>
              <pc:docMk/>
              <pc:sldMasterMk cId="922189956" sldId="2147483674"/>
              <pc:sldLayoutMk cId="3351210379" sldId="2147483676"/>
              <ac:spMk id="2" creationId="{1BDC11F2-2C51-DF63-5FC4-D1F2003F5018}"/>
            </ac:spMkLst>
          </pc:spChg>
          <pc:spChg chg="mod">
            <ac:chgData name="Kahntilida Coleman" userId="b890a7e5-0bcd-4d62-ae8b-b74341d8039c" providerId="ADAL" clId="{8C020B5A-3B67-407C-B1B1-781598D04C3B}" dt="2025-06-26T13:51:41.339" v="0"/>
            <ac:spMkLst>
              <pc:docMk/>
              <pc:sldMasterMk cId="922189956" sldId="2147483674"/>
              <pc:sldLayoutMk cId="3351210379" sldId="2147483676"/>
              <ac:spMk id="5" creationId="{59CD6F12-B796-A9D3-E037-B8BAEB9D5C3B}"/>
            </ac:spMkLst>
          </pc:spChg>
        </pc:sldLayoutChg>
        <pc:sldLayoutChg chg="modSp">
          <pc:chgData name="Kahntilida Coleman" userId="b890a7e5-0bcd-4d62-ae8b-b74341d8039c" providerId="ADAL" clId="{8C020B5A-3B67-407C-B1B1-781598D04C3B}" dt="2025-06-26T13:51:41.339" v="0"/>
          <pc:sldLayoutMkLst>
            <pc:docMk/>
            <pc:sldMasterMk cId="922189956" sldId="2147483674"/>
            <pc:sldLayoutMk cId="3467300929" sldId="2147483677"/>
          </pc:sldLayoutMkLst>
          <pc:spChg chg="mod">
            <ac:chgData name="Kahntilida Coleman" userId="b890a7e5-0bcd-4d62-ae8b-b74341d8039c" providerId="ADAL" clId="{8C020B5A-3B67-407C-B1B1-781598D04C3B}" dt="2025-06-26T13:51:41.339" v="0"/>
            <ac:spMkLst>
              <pc:docMk/>
              <pc:sldMasterMk cId="922189956" sldId="2147483674"/>
              <pc:sldLayoutMk cId="3467300929" sldId="2147483677"/>
              <ac:spMk id="5" creationId="{BEAD9DC1-9768-1F09-237C-56D071F98B45}"/>
            </ac:spMkLst>
          </pc:spChg>
        </pc:sldLayoutChg>
        <pc:sldLayoutChg chg="modSp">
          <pc:chgData name="Kahntilida Coleman" userId="b890a7e5-0bcd-4d62-ae8b-b74341d8039c" providerId="ADAL" clId="{8C020B5A-3B67-407C-B1B1-781598D04C3B}" dt="2025-06-26T13:51:41.339" v="0"/>
          <pc:sldLayoutMkLst>
            <pc:docMk/>
            <pc:sldMasterMk cId="922189956" sldId="2147483674"/>
            <pc:sldLayoutMk cId="1319203617" sldId="2147483680"/>
          </pc:sldLayoutMkLst>
          <pc:spChg chg="mod">
            <ac:chgData name="Kahntilida Coleman" userId="b890a7e5-0bcd-4d62-ae8b-b74341d8039c" providerId="ADAL" clId="{8C020B5A-3B67-407C-B1B1-781598D04C3B}" dt="2025-06-26T13:51:41.339" v="0"/>
            <ac:spMkLst>
              <pc:docMk/>
              <pc:sldMasterMk cId="922189956" sldId="2147483674"/>
              <pc:sldLayoutMk cId="1319203617" sldId="2147483680"/>
              <ac:spMk id="6" creationId="{79C4A11F-3A00-51CB-40AC-C106990A4C23}"/>
            </ac:spMkLst>
          </pc:spChg>
          <pc:spChg chg="mod">
            <ac:chgData name="Kahntilida Coleman" userId="b890a7e5-0bcd-4d62-ae8b-b74341d8039c" providerId="ADAL" clId="{8C020B5A-3B67-407C-B1B1-781598D04C3B}" dt="2025-06-26T13:51:41.339" v="0"/>
            <ac:spMkLst>
              <pc:docMk/>
              <pc:sldMasterMk cId="922189956" sldId="2147483674"/>
              <pc:sldLayoutMk cId="1319203617" sldId="2147483680"/>
              <ac:spMk id="7" creationId="{6324CE4C-9853-5B0D-D4D0-15929A5162DF}"/>
            </ac:spMkLst>
          </pc:spChg>
        </pc:sldLayoutChg>
        <pc:sldLayoutChg chg="modSp">
          <pc:chgData name="Kahntilida Coleman" userId="b890a7e5-0bcd-4d62-ae8b-b74341d8039c" providerId="ADAL" clId="{8C020B5A-3B67-407C-B1B1-781598D04C3B}" dt="2025-06-26T13:51:41.339" v="0"/>
          <pc:sldLayoutMkLst>
            <pc:docMk/>
            <pc:sldMasterMk cId="922189956" sldId="2147483674"/>
            <pc:sldLayoutMk cId="987253653" sldId="2147483681"/>
          </pc:sldLayoutMkLst>
          <pc:spChg chg="mod">
            <ac:chgData name="Kahntilida Coleman" userId="b890a7e5-0bcd-4d62-ae8b-b74341d8039c" providerId="ADAL" clId="{8C020B5A-3B67-407C-B1B1-781598D04C3B}" dt="2025-06-26T13:51:41.339" v="0"/>
            <ac:spMkLst>
              <pc:docMk/>
              <pc:sldMasterMk cId="922189956" sldId="2147483674"/>
              <pc:sldLayoutMk cId="987253653" sldId="2147483681"/>
              <ac:spMk id="2" creationId="{00000000-0000-0000-0000-000000000000}"/>
            </ac:spMkLst>
          </pc:spChg>
          <pc:spChg chg="mod">
            <ac:chgData name="Kahntilida Coleman" userId="b890a7e5-0bcd-4d62-ae8b-b74341d8039c" providerId="ADAL" clId="{8C020B5A-3B67-407C-B1B1-781598D04C3B}" dt="2025-06-26T13:51:41.339" v="0"/>
            <ac:spMkLst>
              <pc:docMk/>
              <pc:sldMasterMk cId="922189956" sldId="2147483674"/>
              <pc:sldLayoutMk cId="987253653" sldId="2147483681"/>
              <ac:spMk id="3" creationId="{00000000-0000-0000-0000-000000000000}"/>
            </ac:spMkLst>
          </pc:spChg>
          <pc:spChg chg="mod">
            <ac:chgData name="Kahntilida Coleman" userId="b890a7e5-0bcd-4d62-ae8b-b74341d8039c" providerId="ADAL" clId="{8C020B5A-3B67-407C-B1B1-781598D04C3B}" dt="2025-06-26T13:51:41.339" v="0"/>
            <ac:spMkLst>
              <pc:docMk/>
              <pc:sldMasterMk cId="922189956" sldId="2147483674"/>
              <pc:sldLayoutMk cId="987253653" sldId="2147483681"/>
              <ac:spMk id="4" creationId="{00000000-0000-0000-0000-000000000000}"/>
            </ac:spMkLst>
          </pc:spChg>
          <pc:spChg chg="mod">
            <ac:chgData name="Kahntilida Coleman" userId="b890a7e5-0bcd-4d62-ae8b-b74341d8039c" providerId="ADAL" clId="{8C020B5A-3B67-407C-B1B1-781598D04C3B}" dt="2025-06-26T13:51:41.339" v="0"/>
            <ac:spMkLst>
              <pc:docMk/>
              <pc:sldMasterMk cId="922189956" sldId="2147483674"/>
              <pc:sldLayoutMk cId="987253653" sldId="2147483681"/>
              <ac:spMk id="5" creationId="{00000000-0000-0000-0000-000000000000}"/>
            </ac:spMkLst>
          </pc:spChg>
          <pc:spChg chg="mod">
            <ac:chgData name="Kahntilida Coleman" userId="b890a7e5-0bcd-4d62-ae8b-b74341d8039c" providerId="ADAL" clId="{8C020B5A-3B67-407C-B1B1-781598D04C3B}" dt="2025-06-26T13:51:41.339" v="0"/>
            <ac:spMkLst>
              <pc:docMk/>
              <pc:sldMasterMk cId="922189956" sldId="2147483674"/>
              <pc:sldLayoutMk cId="987253653" sldId="2147483681"/>
              <ac:spMk id="6" creationId="{00000000-0000-0000-0000-000000000000}"/>
            </ac:spMkLst>
          </pc:spChg>
        </pc:sldLayoutChg>
        <pc:sldLayoutChg chg="modSp">
          <pc:chgData name="Kahntilida Coleman" userId="b890a7e5-0bcd-4d62-ae8b-b74341d8039c" providerId="ADAL" clId="{8C020B5A-3B67-407C-B1B1-781598D04C3B}" dt="2025-06-26T13:51:41.339" v="0"/>
          <pc:sldLayoutMkLst>
            <pc:docMk/>
            <pc:sldMasterMk cId="922189956" sldId="2147483674"/>
            <pc:sldLayoutMk cId="3503539455" sldId="2147483682"/>
          </pc:sldLayoutMkLst>
          <pc:spChg chg="mod">
            <ac:chgData name="Kahntilida Coleman" userId="b890a7e5-0bcd-4d62-ae8b-b74341d8039c" providerId="ADAL" clId="{8C020B5A-3B67-407C-B1B1-781598D04C3B}" dt="2025-06-26T13:51:41.339" v="0"/>
            <ac:spMkLst>
              <pc:docMk/>
              <pc:sldMasterMk cId="922189956" sldId="2147483674"/>
              <pc:sldLayoutMk cId="3503539455" sldId="2147483682"/>
              <ac:spMk id="2" creationId="{00000000-0000-0000-0000-000000000000}"/>
            </ac:spMkLst>
          </pc:spChg>
          <pc:spChg chg="mod">
            <ac:chgData name="Kahntilida Coleman" userId="b890a7e5-0bcd-4d62-ae8b-b74341d8039c" providerId="ADAL" clId="{8C020B5A-3B67-407C-B1B1-781598D04C3B}" dt="2025-06-26T13:51:41.339" v="0"/>
            <ac:spMkLst>
              <pc:docMk/>
              <pc:sldMasterMk cId="922189956" sldId="2147483674"/>
              <pc:sldLayoutMk cId="3503539455" sldId="2147483682"/>
              <ac:spMk id="3" creationId="{00000000-0000-0000-0000-000000000000}"/>
            </ac:spMkLst>
          </pc:spChg>
          <pc:spChg chg="mod">
            <ac:chgData name="Kahntilida Coleman" userId="b890a7e5-0bcd-4d62-ae8b-b74341d8039c" providerId="ADAL" clId="{8C020B5A-3B67-407C-B1B1-781598D04C3B}" dt="2025-06-26T13:51:41.339" v="0"/>
            <ac:spMkLst>
              <pc:docMk/>
              <pc:sldMasterMk cId="922189956" sldId="2147483674"/>
              <pc:sldLayoutMk cId="3503539455" sldId="2147483682"/>
              <ac:spMk id="4" creationId="{00000000-0000-0000-0000-000000000000}"/>
            </ac:spMkLst>
          </pc:spChg>
        </pc:sldLayoutChg>
        <pc:sldLayoutChg chg="modSp">
          <pc:chgData name="Kahntilida Coleman" userId="b890a7e5-0bcd-4d62-ae8b-b74341d8039c" providerId="ADAL" clId="{8C020B5A-3B67-407C-B1B1-781598D04C3B}" dt="2025-06-26T13:51:41.339" v="0"/>
          <pc:sldLayoutMkLst>
            <pc:docMk/>
            <pc:sldMasterMk cId="922189956" sldId="2147483674"/>
            <pc:sldLayoutMk cId="1198869408" sldId="2147483683"/>
          </pc:sldLayoutMkLst>
          <pc:spChg chg="mod">
            <ac:chgData name="Kahntilida Coleman" userId="b890a7e5-0bcd-4d62-ae8b-b74341d8039c" providerId="ADAL" clId="{8C020B5A-3B67-407C-B1B1-781598D04C3B}" dt="2025-06-26T13:51:41.339" v="0"/>
            <ac:spMkLst>
              <pc:docMk/>
              <pc:sldMasterMk cId="922189956" sldId="2147483674"/>
              <pc:sldLayoutMk cId="1198869408" sldId="2147483683"/>
              <ac:spMk id="2" creationId="{00000000-0000-0000-0000-000000000000}"/>
            </ac:spMkLst>
          </pc:spChg>
          <pc:spChg chg="mod">
            <ac:chgData name="Kahntilida Coleman" userId="b890a7e5-0bcd-4d62-ae8b-b74341d8039c" providerId="ADAL" clId="{8C020B5A-3B67-407C-B1B1-781598D04C3B}" dt="2025-06-26T13:51:41.339" v="0"/>
            <ac:spMkLst>
              <pc:docMk/>
              <pc:sldMasterMk cId="922189956" sldId="2147483674"/>
              <pc:sldLayoutMk cId="1198869408" sldId="2147483683"/>
              <ac:spMk id="3" creationId="{00000000-0000-0000-0000-000000000000}"/>
            </ac:spMkLst>
          </pc:spChg>
          <pc:spChg chg="mod">
            <ac:chgData name="Kahntilida Coleman" userId="b890a7e5-0bcd-4d62-ae8b-b74341d8039c" providerId="ADAL" clId="{8C020B5A-3B67-407C-B1B1-781598D04C3B}" dt="2025-06-26T13:51:41.339" v="0"/>
            <ac:spMkLst>
              <pc:docMk/>
              <pc:sldMasterMk cId="922189956" sldId="2147483674"/>
              <pc:sldLayoutMk cId="1198869408" sldId="2147483683"/>
              <ac:spMk id="4" creationId="{00000000-0000-0000-0000-000000000000}"/>
            </ac:spMkLst>
          </pc:spChg>
        </pc:sldLayoutChg>
        <pc:sldLayoutChg chg="modSp">
          <pc:chgData name="Kahntilida Coleman" userId="b890a7e5-0bcd-4d62-ae8b-b74341d8039c" providerId="ADAL" clId="{8C020B5A-3B67-407C-B1B1-781598D04C3B}" dt="2025-06-26T13:51:41.339" v="0"/>
          <pc:sldLayoutMkLst>
            <pc:docMk/>
            <pc:sldMasterMk cId="922189956" sldId="2147483674"/>
            <pc:sldLayoutMk cId="1420662404" sldId="2147483685"/>
          </pc:sldLayoutMkLst>
          <pc:spChg chg="mod">
            <ac:chgData name="Kahntilida Coleman" userId="b890a7e5-0bcd-4d62-ae8b-b74341d8039c" providerId="ADAL" clId="{8C020B5A-3B67-407C-B1B1-781598D04C3B}" dt="2025-06-26T13:51:41.339" v="0"/>
            <ac:spMkLst>
              <pc:docMk/>
              <pc:sldMasterMk cId="922189956" sldId="2147483674"/>
              <pc:sldLayoutMk cId="1420662404" sldId="2147483685"/>
              <ac:spMk id="4" creationId="{00000000-0000-0000-0000-000000000000}"/>
            </ac:spMkLst>
          </pc:spChg>
          <pc:spChg chg="mod">
            <ac:chgData name="Kahntilida Coleman" userId="b890a7e5-0bcd-4d62-ae8b-b74341d8039c" providerId="ADAL" clId="{8C020B5A-3B67-407C-B1B1-781598D04C3B}" dt="2025-06-26T13:51:41.339" v="0"/>
            <ac:spMkLst>
              <pc:docMk/>
              <pc:sldMasterMk cId="922189956" sldId="2147483674"/>
              <pc:sldLayoutMk cId="1420662404" sldId="2147483685"/>
              <ac:spMk id="5"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6000-4B63-B0F0-3C359210F50F}"/>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6000-4B63-B0F0-3C359210F50F}"/>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6000-4B63-B0F0-3C359210F50F}"/>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6000-4B63-B0F0-3C359210F50F}"/>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9-6000-4B63-B0F0-3C359210F50F}"/>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B-6000-4B63-B0F0-3C359210F50F}"/>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D-6000-4B63-B0F0-3C359210F50F}"/>
              </c:ext>
            </c:extLst>
          </c:dPt>
          <c:dLbls>
            <c:dLbl>
              <c:idx val="4"/>
              <c:layout>
                <c:manualLayout>
                  <c:x val="-2.5201612903225805E-2"/>
                  <c:y val="8.984725965858041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000-4B63-B0F0-3C359210F50F}"/>
                </c:ext>
              </c:extLst>
            </c:dLbl>
            <c:dLbl>
              <c:idx val="5"/>
              <c:layout>
                <c:manualLayout>
                  <c:x val="-2.800179211469534E-3"/>
                  <c:y val="-5.1474397876091612E-1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000-4B63-B0F0-3C359210F50F}"/>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2">
                        <a:lumMod val="7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Sheet1!$A$2:$A$8</c:f>
              <c:strCache>
                <c:ptCount val="7"/>
                <c:pt idx="0">
                  <c:v>Taxes</c:v>
                </c:pt>
                <c:pt idx="1">
                  <c:v>User Fees</c:v>
                </c:pt>
                <c:pt idx="2">
                  <c:v>Enterprise Funds</c:v>
                </c:pt>
                <c:pt idx="3">
                  <c:v>Interfund</c:v>
                </c:pt>
                <c:pt idx="4">
                  <c:v>Grants</c:v>
                </c:pt>
                <c:pt idx="5">
                  <c:v>Interest</c:v>
                </c:pt>
                <c:pt idx="6">
                  <c:v>Other</c:v>
                </c:pt>
              </c:strCache>
            </c:strRef>
          </c:cat>
          <c:val>
            <c:numRef>
              <c:f>Sheet1!$B$2:$B$8</c:f>
              <c:numCache>
                <c:formatCode>_(* #,##0_);_(* \(#,##0\);_(* "-"??_);_(@_)</c:formatCode>
                <c:ptCount val="7"/>
                <c:pt idx="0">
                  <c:v>259223755</c:v>
                </c:pt>
                <c:pt idx="1">
                  <c:v>49164235</c:v>
                </c:pt>
                <c:pt idx="2">
                  <c:v>165028458</c:v>
                </c:pt>
                <c:pt idx="3">
                  <c:v>69865350</c:v>
                </c:pt>
                <c:pt idx="4">
                  <c:v>19824149</c:v>
                </c:pt>
                <c:pt idx="5">
                  <c:v>6712500</c:v>
                </c:pt>
                <c:pt idx="6">
                  <c:v>28162926</c:v>
                </c:pt>
              </c:numCache>
            </c:numRef>
          </c:val>
          <c:extLst>
            <c:ext xmlns:c16="http://schemas.microsoft.com/office/drawing/2014/chart" uri="{C3380CC4-5D6E-409C-BE32-E72D297353CC}">
              <c16:uniqueId val="{00000000-D2E6-42F3-96E9-8C44673053C6}"/>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48815456039016E-2"/>
          <c:y val="2.4002998752555581E-2"/>
          <c:w val="0.87739577084922293"/>
          <c:h val="0.90439244280855424"/>
        </c:manualLayout>
      </c:layout>
      <c:barChart>
        <c:barDir val="col"/>
        <c:grouping val="clustered"/>
        <c:varyColors val="0"/>
        <c:ser>
          <c:idx val="0"/>
          <c:order val="0"/>
          <c:tx>
            <c:strRef>
              <c:f>Sheet1!$B$1</c:f>
              <c:strCache>
                <c:ptCount val="1"/>
                <c:pt idx="0">
                  <c:v>Column1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5"/>
              <c:tx>
                <c:rich>
                  <a:bodyPr rot="0" spcFirstLastPara="1" vertOverflow="clip" horzOverflow="clip" vert="horz" wrap="square" lIns="38100" tIns="19050" rIns="38100" bIns="19050" anchor="ctr" anchorCtr="1">
                    <a:spAutoFit/>
                  </a:bodyPr>
                  <a:lstStyle/>
                  <a:p>
                    <a:pPr>
                      <a:defRPr sz="1800" b="0" i="0" u="none" strike="noStrike" kern="1200" baseline="0">
                        <a:solidFill>
                          <a:schemeClr val="dk2">
                            <a:lumMod val="75000"/>
                          </a:schemeClr>
                        </a:solidFill>
                        <a:latin typeface="+mn-lt"/>
                        <a:ea typeface="+mn-ea"/>
                        <a:cs typeface="+mn-cs"/>
                      </a:defRPr>
                    </a:pPr>
                    <a:r>
                      <a:rPr lang="en-US" sz="1800" baseline="0" dirty="0"/>
                      <a:t>$91.1M</a:t>
                    </a:r>
                    <a:endParaRPr lang="en-US" sz="1800" dirty="0"/>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2">
                          <a:lumMod val="7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 xmlns:c16="http://schemas.microsoft.com/office/drawing/2014/chart" uri="{C3380CC4-5D6E-409C-BE32-E72D297353CC}">
                  <c16:uniqueId val="{00000001-73C9-4104-9DE4-FF3DC95880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trendline>
            <c:spPr>
              <a:ln w="19050" cap="rnd">
                <a:solidFill>
                  <a:srgbClr val="1C9438"/>
                </a:solidFill>
                <a:prstDash val="sysDash"/>
              </a:ln>
              <a:effectLst/>
            </c:spPr>
            <c:trendlineType val="linear"/>
            <c:dispRSqr val="0"/>
            <c:dispEq val="0"/>
          </c:trendline>
          <c:cat>
            <c:numRef>
              <c:f>Sheet1!$A$2:$A$7</c:f>
              <c:numCache>
                <c:formatCode>General</c:formatCode>
                <c:ptCount val="6"/>
                <c:pt idx="0">
                  <c:v>2020</c:v>
                </c:pt>
                <c:pt idx="1">
                  <c:v>2021</c:v>
                </c:pt>
                <c:pt idx="2">
                  <c:v>2022</c:v>
                </c:pt>
                <c:pt idx="3">
                  <c:v>2023</c:v>
                </c:pt>
                <c:pt idx="4">
                  <c:v>2024</c:v>
                </c:pt>
                <c:pt idx="5">
                  <c:v>2025</c:v>
                </c:pt>
              </c:numCache>
            </c:numRef>
          </c:cat>
          <c:val>
            <c:numRef>
              <c:f>Sheet1!$B$2:$B$7</c:f>
              <c:numCache>
                <c:formatCode>#,##0.00_);\(#,##0.00\)</c:formatCode>
                <c:ptCount val="6"/>
                <c:pt idx="0">
                  <c:v>57116351.289999999</c:v>
                </c:pt>
                <c:pt idx="1">
                  <c:v>67321056.319999993</c:v>
                </c:pt>
                <c:pt idx="2">
                  <c:v>80537097.510000005</c:v>
                </c:pt>
                <c:pt idx="3">
                  <c:v>91041099.709999993</c:v>
                </c:pt>
                <c:pt idx="4">
                  <c:v>87754269.959999993</c:v>
                </c:pt>
                <c:pt idx="5">
                  <c:v>91088897.340000004</c:v>
                </c:pt>
              </c:numCache>
            </c:numRef>
          </c:val>
          <c:extLst>
            <c:ext xmlns:c16="http://schemas.microsoft.com/office/drawing/2014/chart" uri="{C3380CC4-5D6E-409C-BE32-E72D297353CC}">
              <c16:uniqueId val="{00000000-E24B-40FD-B596-451A3E5BC3EE}"/>
            </c:ext>
          </c:extLst>
        </c:ser>
        <c:dLbls>
          <c:showLegendKey val="0"/>
          <c:showVal val="0"/>
          <c:showCatName val="0"/>
          <c:showSerName val="0"/>
          <c:showPercent val="0"/>
          <c:showBubbleSize val="0"/>
        </c:dLbls>
        <c:gapWidth val="100"/>
        <c:overlap val="-24"/>
        <c:axId val="1084528272"/>
        <c:axId val="1084520592"/>
      </c:barChart>
      <c:catAx>
        <c:axId val="10845282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84520592"/>
        <c:crosses val="autoZero"/>
        <c:auto val="1"/>
        <c:lblAlgn val="ctr"/>
        <c:lblOffset val="100"/>
        <c:noMultiLvlLbl val="0"/>
      </c:catAx>
      <c:valAx>
        <c:axId val="1084520592"/>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084528272"/>
        <c:crosses val="autoZero"/>
        <c:crossBetween val="between"/>
        <c:dispUnits>
          <c:builtInUnit val="millions"/>
          <c:dispUnitsLbl>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905913248083385"/>
          <c:y val="9.7251303553633553E-2"/>
          <c:w val="0.80966452615753126"/>
          <c:h val="0.80344165001762835"/>
        </c:manualLayout>
      </c:layout>
      <c:bar3DChart>
        <c:barDir val="col"/>
        <c:grouping val="stacked"/>
        <c:varyColors val="0"/>
        <c:ser>
          <c:idx val="0"/>
          <c:order val="0"/>
          <c:tx>
            <c:strRef>
              <c:f>Sheet1!$B$1</c:f>
              <c:strCache>
                <c:ptCount val="1"/>
                <c:pt idx="0">
                  <c:v>Business Activity</c:v>
                </c:pt>
              </c:strCache>
            </c:strRef>
          </c:tx>
          <c:spPr>
            <a:solidFill>
              <a:schemeClr val="accent1"/>
            </a:solidFill>
            <a:ln>
              <a:noFill/>
            </a:ln>
            <a:effectLst/>
            <a:sp3d/>
          </c:spPr>
          <c:invertIfNegative val="0"/>
          <c:cat>
            <c:numRef>
              <c:f>Sheet1!$A$2:$A$7</c:f>
              <c:numCache>
                <c:formatCode>General</c:formatCode>
                <c:ptCount val="6"/>
                <c:pt idx="0">
                  <c:v>2020</c:v>
                </c:pt>
                <c:pt idx="1">
                  <c:v>2021</c:v>
                </c:pt>
                <c:pt idx="2">
                  <c:v>2022</c:v>
                </c:pt>
                <c:pt idx="3">
                  <c:v>2023</c:v>
                </c:pt>
                <c:pt idx="4">
                  <c:v>2024</c:v>
                </c:pt>
                <c:pt idx="5">
                  <c:v>2025</c:v>
                </c:pt>
              </c:numCache>
            </c:numRef>
          </c:cat>
          <c:val>
            <c:numRef>
              <c:f>Sheet1!$B$2:$B$7</c:f>
              <c:numCache>
                <c:formatCode>_(* #,##0.00_);_(* \(#,##0.00\);_(* "-"??_);_(@_)</c:formatCode>
                <c:ptCount val="6"/>
                <c:pt idx="0">
                  <c:v>-27233.090000000004</c:v>
                </c:pt>
                <c:pt idx="1">
                  <c:v>71615.929999999993</c:v>
                </c:pt>
                <c:pt idx="2">
                  <c:v>61268.97</c:v>
                </c:pt>
                <c:pt idx="3">
                  <c:v>37994.949999999997</c:v>
                </c:pt>
                <c:pt idx="4">
                  <c:v>33928.9</c:v>
                </c:pt>
                <c:pt idx="5">
                  <c:v>40061.160000000003</c:v>
                </c:pt>
              </c:numCache>
            </c:numRef>
          </c:val>
          <c:extLst>
            <c:ext xmlns:c16="http://schemas.microsoft.com/office/drawing/2014/chart" uri="{C3380CC4-5D6E-409C-BE32-E72D297353CC}">
              <c16:uniqueId val="{00000000-52D0-4D7F-97AC-7814F850E20A}"/>
            </c:ext>
          </c:extLst>
        </c:ser>
        <c:ser>
          <c:idx val="1"/>
          <c:order val="1"/>
          <c:tx>
            <c:strRef>
              <c:f>Sheet1!$C$1</c:f>
              <c:strCache>
                <c:ptCount val="1"/>
                <c:pt idx="0">
                  <c:v>Grants</c:v>
                </c:pt>
              </c:strCache>
            </c:strRef>
          </c:tx>
          <c:spPr>
            <a:solidFill>
              <a:schemeClr val="accent2"/>
            </a:solidFill>
            <a:ln>
              <a:noFill/>
            </a:ln>
            <a:effectLst/>
            <a:sp3d/>
          </c:spPr>
          <c:invertIfNegative val="0"/>
          <c:cat>
            <c:numRef>
              <c:f>Sheet1!$A$2:$A$7</c:f>
              <c:numCache>
                <c:formatCode>General</c:formatCode>
                <c:ptCount val="6"/>
                <c:pt idx="0">
                  <c:v>2020</c:v>
                </c:pt>
                <c:pt idx="1">
                  <c:v>2021</c:v>
                </c:pt>
                <c:pt idx="2">
                  <c:v>2022</c:v>
                </c:pt>
                <c:pt idx="3">
                  <c:v>2023</c:v>
                </c:pt>
                <c:pt idx="4">
                  <c:v>2024</c:v>
                </c:pt>
                <c:pt idx="5">
                  <c:v>2025</c:v>
                </c:pt>
              </c:numCache>
            </c:numRef>
          </c:cat>
          <c:val>
            <c:numRef>
              <c:f>Sheet1!$C$2:$C$7</c:f>
              <c:numCache>
                <c:formatCode>_(* #,##0.00_);_(* \(#,##0.00\);_(* "-"??_);_(@_)</c:formatCode>
                <c:ptCount val="6"/>
                <c:pt idx="0">
                  <c:v>1034855.6</c:v>
                </c:pt>
                <c:pt idx="1">
                  <c:v>1526768.07</c:v>
                </c:pt>
                <c:pt idx="2">
                  <c:v>536309.97</c:v>
                </c:pt>
                <c:pt idx="3">
                  <c:v>426459.00999999995</c:v>
                </c:pt>
                <c:pt idx="4">
                  <c:v>1076273.7599999998</c:v>
                </c:pt>
                <c:pt idx="5">
                  <c:v>4114911.9800000004</c:v>
                </c:pt>
              </c:numCache>
            </c:numRef>
          </c:val>
          <c:extLst>
            <c:ext xmlns:c16="http://schemas.microsoft.com/office/drawing/2014/chart" uri="{C3380CC4-5D6E-409C-BE32-E72D297353CC}">
              <c16:uniqueId val="{00000001-52D0-4D7F-97AC-7814F850E20A}"/>
            </c:ext>
          </c:extLst>
        </c:ser>
        <c:ser>
          <c:idx val="2"/>
          <c:order val="2"/>
          <c:tx>
            <c:strRef>
              <c:f>Sheet1!$D$1</c:f>
              <c:strCache>
                <c:ptCount val="1"/>
                <c:pt idx="0">
                  <c:v>Interest</c:v>
                </c:pt>
              </c:strCache>
            </c:strRef>
          </c:tx>
          <c:spPr>
            <a:solidFill>
              <a:schemeClr val="accent3"/>
            </a:solidFill>
            <a:ln>
              <a:noFill/>
            </a:ln>
            <a:effectLst/>
            <a:sp3d/>
          </c:spPr>
          <c:invertIfNegative val="0"/>
          <c:cat>
            <c:numRef>
              <c:f>Sheet1!$A$2:$A$7</c:f>
              <c:numCache>
                <c:formatCode>General</c:formatCode>
                <c:ptCount val="6"/>
                <c:pt idx="0">
                  <c:v>2020</c:v>
                </c:pt>
                <c:pt idx="1">
                  <c:v>2021</c:v>
                </c:pt>
                <c:pt idx="2">
                  <c:v>2022</c:v>
                </c:pt>
                <c:pt idx="3">
                  <c:v>2023</c:v>
                </c:pt>
                <c:pt idx="4">
                  <c:v>2024</c:v>
                </c:pt>
                <c:pt idx="5">
                  <c:v>2025</c:v>
                </c:pt>
              </c:numCache>
            </c:numRef>
          </c:cat>
          <c:val>
            <c:numRef>
              <c:f>Sheet1!$D$2:$D$7</c:f>
              <c:numCache>
                <c:formatCode>_(* #,##0.00_);_(* \(#,##0.00\);_(* "-"??_);_(@_)</c:formatCode>
                <c:ptCount val="6"/>
                <c:pt idx="0">
                  <c:v>944903.96</c:v>
                </c:pt>
                <c:pt idx="1">
                  <c:v>33217.64</c:v>
                </c:pt>
                <c:pt idx="2">
                  <c:v>99573.859999999986</c:v>
                </c:pt>
                <c:pt idx="3">
                  <c:v>3049374.21</c:v>
                </c:pt>
                <c:pt idx="4">
                  <c:v>4120473.1100000003</c:v>
                </c:pt>
                <c:pt idx="5">
                  <c:v>3509814.96</c:v>
                </c:pt>
              </c:numCache>
            </c:numRef>
          </c:val>
          <c:extLst>
            <c:ext xmlns:c16="http://schemas.microsoft.com/office/drawing/2014/chart" uri="{C3380CC4-5D6E-409C-BE32-E72D297353CC}">
              <c16:uniqueId val="{00000002-52D0-4D7F-97AC-7814F850E20A}"/>
            </c:ext>
          </c:extLst>
        </c:ser>
        <c:ser>
          <c:idx val="3"/>
          <c:order val="3"/>
          <c:tx>
            <c:strRef>
              <c:f>Sheet1!$E$1</c:f>
              <c:strCache>
                <c:ptCount val="1"/>
                <c:pt idx="0">
                  <c:v>Interfund</c:v>
                </c:pt>
              </c:strCache>
            </c:strRef>
          </c:tx>
          <c:spPr>
            <a:solidFill>
              <a:schemeClr val="accent4"/>
            </a:solidFill>
            <a:ln>
              <a:noFill/>
            </a:ln>
            <a:effectLst/>
            <a:sp3d/>
          </c:spPr>
          <c:invertIfNegative val="0"/>
          <c:cat>
            <c:numRef>
              <c:f>Sheet1!$A$2:$A$7</c:f>
              <c:numCache>
                <c:formatCode>General</c:formatCode>
                <c:ptCount val="6"/>
                <c:pt idx="0">
                  <c:v>2020</c:v>
                </c:pt>
                <c:pt idx="1">
                  <c:v>2021</c:v>
                </c:pt>
                <c:pt idx="2">
                  <c:v>2022</c:v>
                </c:pt>
                <c:pt idx="3">
                  <c:v>2023</c:v>
                </c:pt>
                <c:pt idx="4">
                  <c:v>2024</c:v>
                </c:pt>
                <c:pt idx="5">
                  <c:v>2025</c:v>
                </c:pt>
              </c:numCache>
            </c:numRef>
          </c:cat>
          <c:val>
            <c:numRef>
              <c:f>Sheet1!$E$2:$E$7</c:f>
              <c:numCache>
                <c:formatCode>_(* #,##0.00_);_(* \(#,##0.00\);_(* "-"??_);_(@_)</c:formatCode>
                <c:ptCount val="6"/>
                <c:pt idx="0">
                  <c:v>2903288.5999999996</c:v>
                </c:pt>
                <c:pt idx="1">
                  <c:v>3077147.03</c:v>
                </c:pt>
                <c:pt idx="2">
                  <c:v>3241899</c:v>
                </c:pt>
                <c:pt idx="3">
                  <c:v>2727330.05</c:v>
                </c:pt>
                <c:pt idx="4">
                  <c:v>3255548.8000000003</c:v>
                </c:pt>
                <c:pt idx="5">
                  <c:v>4123740</c:v>
                </c:pt>
              </c:numCache>
            </c:numRef>
          </c:val>
          <c:extLst>
            <c:ext xmlns:c16="http://schemas.microsoft.com/office/drawing/2014/chart" uri="{C3380CC4-5D6E-409C-BE32-E72D297353CC}">
              <c16:uniqueId val="{00000003-52D0-4D7F-97AC-7814F850E20A}"/>
            </c:ext>
          </c:extLst>
        </c:ser>
        <c:ser>
          <c:idx val="4"/>
          <c:order val="4"/>
          <c:tx>
            <c:strRef>
              <c:f>Sheet1!$F$1</c:f>
              <c:strCache>
                <c:ptCount val="1"/>
                <c:pt idx="0">
                  <c:v>Other</c:v>
                </c:pt>
              </c:strCache>
            </c:strRef>
          </c:tx>
          <c:spPr>
            <a:solidFill>
              <a:schemeClr val="accent5"/>
            </a:solidFill>
            <a:ln>
              <a:noFill/>
            </a:ln>
            <a:effectLst/>
            <a:sp3d/>
          </c:spPr>
          <c:invertIfNegative val="0"/>
          <c:cat>
            <c:numRef>
              <c:f>Sheet1!$A$2:$A$7</c:f>
              <c:numCache>
                <c:formatCode>General</c:formatCode>
                <c:ptCount val="6"/>
                <c:pt idx="0">
                  <c:v>2020</c:v>
                </c:pt>
                <c:pt idx="1">
                  <c:v>2021</c:v>
                </c:pt>
                <c:pt idx="2">
                  <c:v>2022</c:v>
                </c:pt>
                <c:pt idx="3">
                  <c:v>2023</c:v>
                </c:pt>
                <c:pt idx="4">
                  <c:v>2024</c:v>
                </c:pt>
                <c:pt idx="5">
                  <c:v>2025</c:v>
                </c:pt>
              </c:numCache>
            </c:numRef>
          </c:cat>
          <c:val>
            <c:numRef>
              <c:f>Sheet1!$F$2:$F$7</c:f>
              <c:numCache>
                <c:formatCode>_(* #,##0.00_);_(* \(#,##0.00\);_(* "-"??_);_(@_)</c:formatCode>
                <c:ptCount val="6"/>
                <c:pt idx="0">
                  <c:v>3100142.76</c:v>
                </c:pt>
                <c:pt idx="1">
                  <c:v>4187191.77</c:v>
                </c:pt>
                <c:pt idx="2">
                  <c:v>7386157.7300000004</c:v>
                </c:pt>
                <c:pt idx="3">
                  <c:v>8284999.4900000002</c:v>
                </c:pt>
                <c:pt idx="4">
                  <c:v>7731666.1300000008</c:v>
                </c:pt>
                <c:pt idx="5">
                  <c:v>7657309.5100000007</c:v>
                </c:pt>
              </c:numCache>
            </c:numRef>
          </c:val>
          <c:extLst>
            <c:ext xmlns:c16="http://schemas.microsoft.com/office/drawing/2014/chart" uri="{C3380CC4-5D6E-409C-BE32-E72D297353CC}">
              <c16:uniqueId val="{00000004-52D0-4D7F-97AC-7814F850E20A}"/>
            </c:ext>
          </c:extLst>
        </c:ser>
        <c:ser>
          <c:idx val="5"/>
          <c:order val="5"/>
          <c:tx>
            <c:strRef>
              <c:f>Sheet1!$G$1</c:f>
              <c:strCache>
                <c:ptCount val="1"/>
                <c:pt idx="0">
                  <c:v>Taxes</c:v>
                </c:pt>
              </c:strCache>
            </c:strRef>
          </c:tx>
          <c:spPr>
            <a:solidFill>
              <a:schemeClr val="accent6"/>
            </a:solidFill>
            <a:ln>
              <a:noFill/>
            </a:ln>
            <a:effectLst/>
            <a:sp3d/>
          </c:spPr>
          <c:invertIfNegative val="0"/>
          <c:cat>
            <c:numRef>
              <c:f>Sheet1!$A$2:$A$7</c:f>
              <c:numCache>
                <c:formatCode>General</c:formatCode>
                <c:ptCount val="6"/>
                <c:pt idx="0">
                  <c:v>2020</c:v>
                </c:pt>
                <c:pt idx="1">
                  <c:v>2021</c:v>
                </c:pt>
                <c:pt idx="2">
                  <c:v>2022</c:v>
                </c:pt>
                <c:pt idx="3">
                  <c:v>2023</c:v>
                </c:pt>
                <c:pt idx="4">
                  <c:v>2024</c:v>
                </c:pt>
                <c:pt idx="5">
                  <c:v>2025</c:v>
                </c:pt>
              </c:numCache>
            </c:numRef>
          </c:cat>
          <c:val>
            <c:numRef>
              <c:f>Sheet1!$G$2:$G$7</c:f>
              <c:numCache>
                <c:formatCode>_(* #,##0.00_);_(* \(#,##0.00\);_(* "-"??_);_(@_)</c:formatCode>
                <c:ptCount val="6"/>
                <c:pt idx="0">
                  <c:v>34281743.639999993</c:v>
                </c:pt>
                <c:pt idx="1">
                  <c:v>42655800.719999999</c:v>
                </c:pt>
                <c:pt idx="2">
                  <c:v>51822414.410000011</c:v>
                </c:pt>
                <c:pt idx="3">
                  <c:v>58458223.54999999</c:v>
                </c:pt>
                <c:pt idx="4">
                  <c:v>53093930.320000008</c:v>
                </c:pt>
                <c:pt idx="5">
                  <c:v>53797868.149999999</c:v>
                </c:pt>
              </c:numCache>
            </c:numRef>
          </c:val>
          <c:extLst>
            <c:ext xmlns:c16="http://schemas.microsoft.com/office/drawing/2014/chart" uri="{C3380CC4-5D6E-409C-BE32-E72D297353CC}">
              <c16:uniqueId val="{00000005-52D0-4D7F-97AC-7814F850E20A}"/>
            </c:ext>
          </c:extLst>
        </c:ser>
        <c:ser>
          <c:idx val="6"/>
          <c:order val="6"/>
          <c:tx>
            <c:strRef>
              <c:f>Sheet1!$H$1</c:f>
              <c:strCache>
                <c:ptCount val="1"/>
                <c:pt idx="0">
                  <c:v>User Fees</c:v>
                </c:pt>
              </c:strCache>
            </c:strRef>
          </c:tx>
          <c:spPr>
            <a:solidFill>
              <a:schemeClr val="accent1">
                <a:lumMod val="60000"/>
              </a:schemeClr>
            </a:solidFill>
            <a:ln>
              <a:noFill/>
            </a:ln>
            <a:effectLst/>
            <a:sp3d/>
          </c:spPr>
          <c:invertIfNegative val="0"/>
          <c:cat>
            <c:numRef>
              <c:f>Sheet1!$A$2:$A$7</c:f>
              <c:numCache>
                <c:formatCode>General</c:formatCode>
                <c:ptCount val="6"/>
                <c:pt idx="0">
                  <c:v>2020</c:v>
                </c:pt>
                <c:pt idx="1">
                  <c:v>2021</c:v>
                </c:pt>
                <c:pt idx="2">
                  <c:v>2022</c:v>
                </c:pt>
                <c:pt idx="3">
                  <c:v>2023</c:v>
                </c:pt>
                <c:pt idx="4">
                  <c:v>2024</c:v>
                </c:pt>
                <c:pt idx="5">
                  <c:v>2025</c:v>
                </c:pt>
              </c:numCache>
            </c:numRef>
          </c:cat>
          <c:val>
            <c:numRef>
              <c:f>Sheet1!$H$2:$H$7</c:f>
              <c:numCache>
                <c:formatCode>_(* #,##0.00_);_(* \(#,##0.00\);_(* "-"??_);_(@_)</c:formatCode>
                <c:ptCount val="6"/>
                <c:pt idx="0">
                  <c:v>14878649.82</c:v>
                </c:pt>
                <c:pt idx="1">
                  <c:v>15769315.16</c:v>
                </c:pt>
                <c:pt idx="2">
                  <c:v>17389473.570000004</c:v>
                </c:pt>
                <c:pt idx="3">
                  <c:v>18056718.449999996</c:v>
                </c:pt>
                <c:pt idx="4">
                  <c:v>18442448.939999998</c:v>
                </c:pt>
                <c:pt idx="5">
                  <c:v>17845191.580000002</c:v>
                </c:pt>
              </c:numCache>
            </c:numRef>
          </c:val>
          <c:extLst>
            <c:ext xmlns:c16="http://schemas.microsoft.com/office/drawing/2014/chart" uri="{C3380CC4-5D6E-409C-BE32-E72D297353CC}">
              <c16:uniqueId val="{00000006-52D0-4D7F-97AC-7814F850E20A}"/>
            </c:ext>
          </c:extLst>
        </c:ser>
        <c:dLbls>
          <c:showLegendKey val="0"/>
          <c:showVal val="0"/>
          <c:showCatName val="0"/>
          <c:showSerName val="0"/>
          <c:showPercent val="0"/>
          <c:showBubbleSize val="0"/>
        </c:dLbls>
        <c:gapWidth val="150"/>
        <c:shape val="box"/>
        <c:axId val="1072867584"/>
        <c:axId val="1072870464"/>
        <c:axId val="0"/>
      </c:bar3DChart>
      <c:catAx>
        <c:axId val="10728675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2870464"/>
        <c:crosses val="autoZero"/>
        <c:auto val="1"/>
        <c:lblAlgn val="ctr"/>
        <c:lblOffset val="100"/>
        <c:noMultiLvlLbl val="0"/>
      </c:catAx>
      <c:valAx>
        <c:axId val="107287046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2867584"/>
        <c:crosses val="autoZero"/>
        <c:crossBetween val="between"/>
        <c:dispUnits>
          <c:builtInUnit val="millions"/>
          <c:dispUnitsLbl>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1197" b="1" i="0" u="none" strike="noStrike" kern="1200" baseline="0">
                      <a:solidFill>
                        <a:srgbClr val="000000"/>
                      </a:solidFill>
                      <a:latin typeface="+mn-lt"/>
                      <a:ea typeface="+mn-ea"/>
                      <a:cs typeface="+mn-cs"/>
                    </a:rPr>
                    <a:t>Millions</a:t>
                  </a:r>
                </a:p>
              </c:rich>
            </c:tx>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Property Taxes</c:v>
                </c:pt>
              </c:strCache>
            </c:strRef>
          </c:tx>
          <c:spPr>
            <a:solidFill>
              <a:schemeClr val="accent1"/>
            </a:solidFill>
            <a:ln>
              <a:noFill/>
            </a:ln>
            <a:effectLst/>
            <a:sp3d/>
          </c:spPr>
          <c:invertIfNegative val="0"/>
          <c:cat>
            <c:numRef>
              <c:f>Sheet1!$A$2:$A$3</c:f>
              <c:numCache>
                <c:formatCode>mmm\-yy</c:formatCode>
                <c:ptCount val="2"/>
                <c:pt idx="0">
                  <c:v>2024</c:v>
                </c:pt>
                <c:pt idx="1">
                  <c:v>2025</c:v>
                </c:pt>
              </c:numCache>
            </c:numRef>
          </c:cat>
          <c:val>
            <c:numRef>
              <c:f>Sheet1!$B$2:$B$3</c:f>
              <c:numCache>
                <c:formatCode>_(* #,##0.00_);_(* \(#,##0.00\);_(* "-"??_);_(@_)</c:formatCode>
                <c:ptCount val="2"/>
                <c:pt idx="0">
                  <c:v>19126864.740000006</c:v>
                </c:pt>
                <c:pt idx="1">
                  <c:v>20010823.479999997</c:v>
                </c:pt>
              </c:numCache>
            </c:numRef>
          </c:val>
          <c:extLst>
            <c:ext xmlns:c16="http://schemas.microsoft.com/office/drawing/2014/chart" uri="{C3380CC4-5D6E-409C-BE32-E72D297353CC}">
              <c16:uniqueId val="{00000000-9CE4-42D1-B42E-89EF3D2B5779}"/>
            </c:ext>
          </c:extLst>
        </c:ser>
        <c:ser>
          <c:idx val="1"/>
          <c:order val="1"/>
          <c:tx>
            <c:strRef>
              <c:f>Sheet1!$C$1</c:f>
              <c:strCache>
                <c:ptCount val="1"/>
                <c:pt idx="0">
                  <c:v>Sales Tax</c:v>
                </c:pt>
              </c:strCache>
            </c:strRef>
          </c:tx>
          <c:spPr>
            <a:solidFill>
              <a:schemeClr val="accent2"/>
            </a:solidFill>
            <a:ln>
              <a:noFill/>
            </a:ln>
            <a:effectLst/>
            <a:sp3d/>
          </c:spPr>
          <c:invertIfNegative val="0"/>
          <c:cat>
            <c:numRef>
              <c:f>Sheet1!$A$2:$A$3</c:f>
              <c:numCache>
                <c:formatCode>mmm\-yy</c:formatCode>
                <c:ptCount val="2"/>
                <c:pt idx="0">
                  <c:v>2024</c:v>
                </c:pt>
                <c:pt idx="1">
                  <c:v>2025</c:v>
                </c:pt>
              </c:numCache>
            </c:numRef>
          </c:cat>
          <c:val>
            <c:numRef>
              <c:f>Sheet1!$C$2:$C$3</c:f>
              <c:numCache>
                <c:formatCode>_(* #,##0.00_);_(* \(#,##0.00\);_(* "-"??_);_(@_)</c:formatCode>
                <c:ptCount val="2"/>
                <c:pt idx="0">
                  <c:v>27942240.390000001</c:v>
                </c:pt>
                <c:pt idx="1">
                  <c:v>27126448.539999999</c:v>
                </c:pt>
              </c:numCache>
            </c:numRef>
          </c:val>
          <c:extLst>
            <c:ext xmlns:c16="http://schemas.microsoft.com/office/drawing/2014/chart" uri="{C3380CC4-5D6E-409C-BE32-E72D297353CC}">
              <c16:uniqueId val="{00000001-9CE4-42D1-B42E-89EF3D2B5779}"/>
            </c:ext>
          </c:extLst>
        </c:ser>
        <c:ser>
          <c:idx val="2"/>
          <c:order val="2"/>
          <c:tx>
            <c:strRef>
              <c:f>Sheet1!$D$1</c:f>
              <c:strCache>
                <c:ptCount val="1"/>
                <c:pt idx="0">
                  <c:v>Other Taxes</c:v>
                </c:pt>
              </c:strCache>
            </c:strRef>
          </c:tx>
          <c:spPr>
            <a:solidFill>
              <a:schemeClr val="accent3"/>
            </a:solidFill>
            <a:ln>
              <a:noFill/>
            </a:ln>
            <a:effectLst/>
            <a:sp3d/>
          </c:spPr>
          <c:invertIfNegative val="0"/>
          <c:cat>
            <c:numRef>
              <c:f>Sheet1!$A$2:$A$3</c:f>
              <c:numCache>
                <c:formatCode>mmm\-yy</c:formatCode>
                <c:ptCount val="2"/>
                <c:pt idx="0">
                  <c:v>2024</c:v>
                </c:pt>
                <c:pt idx="1">
                  <c:v>2025</c:v>
                </c:pt>
              </c:numCache>
            </c:numRef>
          </c:cat>
          <c:val>
            <c:numRef>
              <c:f>Sheet1!$D$2:$D$3</c:f>
              <c:numCache>
                <c:formatCode>_(* #,##0.00_);_(* \(#,##0.00\);_(* "-"??_);_(@_)</c:formatCode>
                <c:ptCount val="2"/>
                <c:pt idx="0">
                  <c:v>6024825.1900000004</c:v>
                </c:pt>
                <c:pt idx="1">
                  <c:v>6660596.1299999999</c:v>
                </c:pt>
              </c:numCache>
            </c:numRef>
          </c:val>
          <c:extLst>
            <c:ext xmlns:c16="http://schemas.microsoft.com/office/drawing/2014/chart" uri="{C3380CC4-5D6E-409C-BE32-E72D297353CC}">
              <c16:uniqueId val="{00000003-9CE4-42D1-B42E-89EF3D2B5779}"/>
            </c:ext>
          </c:extLst>
        </c:ser>
        <c:ser>
          <c:idx val="3"/>
          <c:order val="3"/>
          <c:tx>
            <c:strRef>
              <c:f>Sheet1!$E$1</c:f>
              <c:strCache>
                <c:ptCount val="1"/>
                <c:pt idx="0">
                  <c:v>Licenses &amp; Permits</c:v>
                </c:pt>
              </c:strCache>
            </c:strRef>
          </c:tx>
          <c:spPr>
            <a:solidFill>
              <a:schemeClr val="accent4"/>
            </a:solidFill>
            <a:ln>
              <a:noFill/>
            </a:ln>
            <a:effectLst/>
            <a:sp3d/>
          </c:spPr>
          <c:invertIfNegative val="0"/>
          <c:cat>
            <c:numRef>
              <c:f>Sheet1!$A$2:$A$3</c:f>
              <c:numCache>
                <c:formatCode>mmm\-yy</c:formatCode>
                <c:ptCount val="2"/>
                <c:pt idx="0">
                  <c:v>2024</c:v>
                </c:pt>
                <c:pt idx="1">
                  <c:v>2025</c:v>
                </c:pt>
              </c:numCache>
            </c:numRef>
          </c:cat>
          <c:val>
            <c:numRef>
              <c:f>Sheet1!$E$2:$E$3</c:f>
              <c:numCache>
                <c:formatCode>_(* #,##0.00_);_(* \(#,##0.00\);_(* "-"??_);_(@_)</c:formatCode>
                <c:ptCount val="2"/>
                <c:pt idx="0">
                  <c:v>11562077.73</c:v>
                </c:pt>
                <c:pt idx="1">
                  <c:v>11301235.939999998</c:v>
                </c:pt>
              </c:numCache>
            </c:numRef>
          </c:val>
          <c:extLst>
            <c:ext xmlns:c16="http://schemas.microsoft.com/office/drawing/2014/chart" uri="{C3380CC4-5D6E-409C-BE32-E72D297353CC}">
              <c16:uniqueId val="{00000004-9CE4-42D1-B42E-89EF3D2B5779}"/>
            </c:ext>
          </c:extLst>
        </c:ser>
        <c:ser>
          <c:idx val="4"/>
          <c:order val="4"/>
          <c:tx>
            <c:strRef>
              <c:f>Sheet1!$F$1</c:f>
              <c:strCache>
                <c:ptCount val="1"/>
                <c:pt idx="0">
                  <c:v>Fines &amp; Penalties</c:v>
                </c:pt>
              </c:strCache>
            </c:strRef>
          </c:tx>
          <c:spPr>
            <a:solidFill>
              <a:schemeClr val="accent5"/>
            </a:solidFill>
            <a:ln>
              <a:noFill/>
            </a:ln>
            <a:effectLst/>
            <a:sp3d/>
          </c:spPr>
          <c:invertIfNegative val="0"/>
          <c:cat>
            <c:numRef>
              <c:f>Sheet1!$A$2:$A$3</c:f>
              <c:numCache>
                <c:formatCode>mmm\-yy</c:formatCode>
                <c:ptCount val="2"/>
                <c:pt idx="0">
                  <c:v>2024</c:v>
                </c:pt>
                <c:pt idx="1">
                  <c:v>2025</c:v>
                </c:pt>
              </c:numCache>
            </c:numRef>
          </c:cat>
          <c:val>
            <c:numRef>
              <c:f>Sheet1!$F$2:$F$3</c:f>
              <c:numCache>
                <c:formatCode>_(* #,##0.00_);_(* \(#,##0.00\);_(* "-"??_);_(@_)</c:formatCode>
                <c:ptCount val="2"/>
                <c:pt idx="0">
                  <c:v>2461950.5300000003</c:v>
                </c:pt>
                <c:pt idx="1">
                  <c:v>2260205.38</c:v>
                </c:pt>
              </c:numCache>
            </c:numRef>
          </c:val>
          <c:extLst>
            <c:ext xmlns:c16="http://schemas.microsoft.com/office/drawing/2014/chart" uri="{C3380CC4-5D6E-409C-BE32-E72D297353CC}">
              <c16:uniqueId val="{00000005-9CE4-42D1-B42E-89EF3D2B5779}"/>
            </c:ext>
          </c:extLst>
        </c:ser>
        <c:ser>
          <c:idx val="5"/>
          <c:order val="5"/>
          <c:tx>
            <c:strRef>
              <c:f>Sheet1!$G$1</c:f>
              <c:strCache>
                <c:ptCount val="1"/>
                <c:pt idx="0">
                  <c:v>Inspectn &amp; Dev Fee</c:v>
                </c:pt>
              </c:strCache>
            </c:strRef>
          </c:tx>
          <c:spPr>
            <a:solidFill>
              <a:schemeClr val="accent6"/>
            </a:solidFill>
            <a:ln>
              <a:noFill/>
            </a:ln>
            <a:effectLst/>
            <a:sp3d/>
          </c:spPr>
          <c:invertIfNegative val="0"/>
          <c:cat>
            <c:numRef>
              <c:f>Sheet1!$A$2:$A$3</c:f>
              <c:numCache>
                <c:formatCode>mmm\-yy</c:formatCode>
                <c:ptCount val="2"/>
                <c:pt idx="0">
                  <c:v>2024</c:v>
                </c:pt>
                <c:pt idx="1">
                  <c:v>2025</c:v>
                </c:pt>
              </c:numCache>
            </c:numRef>
          </c:cat>
          <c:val>
            <c:numRef>
              <c:f>Sheet1!$G$2:$G$3</c:f>
              <c:numCache>
                <c:formatCode>_(* #,##0.00_);_(* \(#,##0.00\);_(* "-"??_);_(@_)</c:formatCode>
                <c:ptCount val="2"/>
                <c:pt idx="0">
                  <c:v>2427375.25</c:v>
                </c:pt>
                <c:pt idx="1">
                  <c:v>2021233.58</c:v>
                </c:pt>
              </c:numCache>
            </c:numRef>
          </c:val>
          <c:extLst>
            <c:ext xmlns:c16="http://schemas.microsoft.com/office/drawing/2014/chart" uri="{C3380CC4-5D6E-409C-BE32-E72D297353CC}">
              <c16:uniqueId val="{00000006-9CE4-42D1-B42E-89EF3D2B5779}"/>
            </c:ext>
          </c:extLst>
        </c:ser>
        <c:ser>
          <c:idx val="6"/>
          <c:order val="6"/>
          <c:tx>
            <c:strRef>
              <c:f>Sheet1!$H$1</c:f>
              <c:strCache>
                <c:ptCount val="1"/>
                <c:pt idx="0">
                  <c:v>Leisure Servc Fees</c:v>
                </c:pt>
              </c:strCache>
            </c:strRef>
          </c:tx>
          <c:spPr>
            <a:solidFill>
              <a:schemeClr val="accent1">
                <a:lumMod val="60000"/>
              </a:schemeClr>
            </a:solidFill>
            <a:ln>
              <a:noFill/>
            </a:ln>
            <a:effectLst/>
            <a:sp3d/>
          </c:spPr>
          <c:invertIfNegative val="0"/>
          <c:cat>
            <c:numRef>
              <c:f>Sheet1!$A$2:$A$3</c:f>
              <c:numCache>
                <c:formatCode>mmm\-yy</c:formatCode>
                <c:ptCount val="2"/>
                <c:pt idx="0">
                  <c:v>2024</c:v>
                </c:pt>
                <c:pt idx="1">
                  <c:v>2025</c:v>
                </c:pt>
              </c:numCache>
            </c:numRef>
          </c:cat>
          <c:val>
            <c:numRef>
              <c:f>Sheet1!$H$2:$H$3</c:f>
              <c:numCache>
                <c:formatCode>_(* #,##0.00_);_(* \(#,##0.00\);_(* "-"??_);_(@_)</c:formatCode>
                <c:ptCount val="2"/>
                <c:pt idx="0">
                  <c:v>435517.85</c:v>
                </c:pt>
                <c:pt idx="1">
                  <c:v>498689.22000000003</c:v>
                </c:pt>
              </c:numCache>
            </c:numRef>
          </c:val>
          <c:extLst>
            <c:ext xmlns:c16="http://schemas.microsoft.com/office/drawing/2014/chart" uri="{C3380CC4-5D6E-409C-BE32-E72D297353CC}">
              <c16:uniqueId val="{00000007-9CE4-42D1-B42E-89EF3D2B5779}"/>
            </c:ext>
          </c:extLst>
        </c:ser>
        <c:ser>
          <c:idx val="7"/>
          <c:order val="7"/>
          <c:tx>
            <c:strRef>
              <c:f>Sheet1!$I$1</c:f>
              <c:strCache>
                <c:ptCount val="1"/>
                <c:pt idx="0">
                  <c:v>Fees For Oth Srvc-GF</c:v>
                </c:pt>
              </c:strCache>
            </c:strRef>
          </c:tx>
          <c:spPr>
            <a:solidFill>
              <a:schemeClr val="accent2">
                <a:lumMod val="60000"/>
              </a:schemeClr>
            </a:solidFill>
            <a:ln>
              <a:noFill/>
            </a:ln>
            <a:effectLst/>
            <a:sp3d/>
          </c:spPr>
          <c:invertIfNegative val="0"/>
          <c:cat>
            <c:numRef>
              <c:f>Sheet1!$A$2:$A$3</c:f>
              <c:numCache>
                <c:formatCode>mmm\-yy</c:formatCode>
                <c:ptCount val="2"/>
                <c:pt idx="0">
                  <c:v>2024</c:v>
                </c:pt>
                <c:pt idx="1">
                  <c:v>2025</c:v>
                </c:pt>
              </c:numCache>
            </c:numRef>
          </c:cat>
          <c:val>
            <c:numRef>
              <c:f>Sheet1!$I$2:$I$3</c:f>
              <c:numCache>
                <c:formatCode>_(* #,##0.00_);_(* \(#,##0.00\);_(* "-"??_);_(@_)</c:formatCode>
                <c:ptCount val="2"/>
                <c:pt idx="0">
                  <c:v>1045407.7400000001</c:v>
                </c:pt>
                <c:pt idx="1">
                  <c:v>1041728.6900000001</c:v>
                </c:pt>
              </c:numCache>
            </c:numRef>
          </c:val>
          <c:extLst>
            <c:ext xmlns:c16="http://schemas.microsoft.com/office/drawing/2014/chart" uri="{C3380CC4-5D6E-409C-BE32-E72D297353CC}">
              <c16:uniqueId val="{00000008-9CE4-42D1-B42E-89EF3D2B5779}"/>
            </c:ext>
          </c:extLst>
        </c:ser>
        <c:ser>
          <c:idx val="8"/>
          <c:order val="8"/>
          <c:tx>
            <c:strRef>
              <c:f>Sheet1!$J$1</c:f>
              <c:strCache>
                <c:ptCount val="1"/>
                <c:pt idx="0">
                  <c:v>Other User Fees</c:v>
                </c:pt>
              </c:strCache>
            </c:strRef>
          </c:tx>
          <c:spPr>
            <a:solidFill>
              <a:schemeClr val="accent3">
                <a:lumMod val="60000"/>
              </a:schemeClr>
            </a:solidFill>
            <a:ln>
              <a:noFill/>
            </a:ln>
            <a:effectLst/>
            <a:sp3d/>
          </c:spPr>
          <c:invertIfNegative val="0"/>
          <c:cat>
            <c:numRef>
              <c:f>Sheet1!$A$2:$A$3</c:f>
              <c:numCache>
                <c:formatCode>mmm\-yy</c:formatCode>
                <c:ptCount val="2"/>
                <c:pt idx="0">
                  <c:v>2024</c:v>
                </c:pt>
                <c:pt idx="1">
                  <c:v>2025</c:v>
                </c:pt>
              </c:numCache>
            </c:numRef>
          </c:cat>
          <c:val>
            <c:numRef>
              <c:f>Sheet1!$J$2:$J$3</c:f>
              <c:numCache>
                <c:formatCode>_(* #,##0.00_);_(* \(#,##0.00\);_(* "-"??_);_(@_)</c:formatCode>
                <c:ptCount val="2"/>
                <c:pt idx="0">
                  <c:v>510119.84</c:v>
                </c:pt>
                <c:pt idx="1">
                  <c:v>722098.77</c:v>
                </c:pt>
              </c:numCache>
            </c:numRef>
          </c:val>
          <c:extLst>
            <c:ext xmlns:c16="http://schemas.microsoft.com/office/drawing/2014/chart" uri="{C3380CC4-5D6E-409C-BE32-E72D297353CC}">
              <c16:uniqueId val="{00000009-9CE4-42D1-B42E-89EF3D2B5779}"/>
            </c:ext>
          </c:extLst>
        </c:ser>
        <c:ser>
          <c:idx val="9"/>
          <c:order val="9"/>
          <c:tx>
            <c:strRef>
              <c:f>Sheet1!$K$1</c:f>
              <c:strCache>
                <c:ptCount val="1"/>
                <c:pt idx="0">
                  <c:v>Other Grant Revenue</c:v>
                </c:pt>
              </c:strCache>
            </c:strRef>
          </c:tx>
          <c:spPr>
            <a:solidFill>
              <a:schemeClr val="accent4">
                <a:lumMod val="60000"/>
              </a:schemeClr>
            </a:solidFill>
            <a:ln>
              <a:noFill/>
            </a:ln>
            <a:effectLst/>
            <a:sp3d/>
          </c:spPr>
          <c:invertIfNegative val="0"/>
          <c:cat>
            <c:numRef>
              <c:f>Sheet1!$A$2:$A$3</c:f>
              <c:numCache>
                <c:formatCode>mmm\-yy</c:formatCode>
                <c:ptCount val="2"/>
                <c:pt idx="0">
                  <c:v>2024</c:v>
                </c:pt>
                <c:pt idx="1">
                  <c:v>2025</c:v>
                </c:pt>
              </c:numCache>
            </c:numRef>
          </c:cat>
          <c:val>
            <c:numRef>
              <c:f>Sheet1!$K$2:$K$3</c:f>
              <c:numCache>
                <c:formatCode>_(* #,##0.00_);_(* \(#,##0.00\);_(* "-"??_);_(@_)</c:formatCode>
                <c:ptCount val="2"/>
                <c:pt idx="0">
                  <c:v>1076273.7599999998</c:v>
                </c:pt>
                <c:pt idx="1">
                  <c:v>4114911.9800000004</c:v>
                </c:pt>
              </c:numCache>
            </c:numRef>
          </c:val>
          <c:extLst>
            <c:ext xmlns:c16="http://schemas.microsoft.com/office/drawing/2014/chart" uri="{C3380CC4-5D6E-409C-BE32-E72D297353CC}">
              <c16:uniqueId val="{0000000A-9CE4-42D1-B42E-89EF3D2B5779}"/>
            </c:ext>
          </c:extLst>
        </c:ser>
        <c:ser>
          <c:idx val="10"/>
          <c:order val="10"/>
          <c:tx>
            <c:strRef>
              <c:f>Sheet1!$L$1</c:f>
              <c:strCache>
                <c:ptCount val="1"/>
                <c:pt idx="0">
                  <c:v>Interfund Svcs</c:v>
                </c:pt>
              </c:strCache>
            </c:strRef>
          </c:tx>
          <c:spPr>
            <a:solidFill>
              <a:schemeClr val="accent5">
                <a:lumMod val="60000"/>
              </a:schemeClr>
            </a:solidFill>
            <a:ln>
              <a:noFill/>
            </a:ln>
            <a:effectLst/>
            <a:sp3d/>
          </c:spPr>
          <c:invertIfNegative val="0"/>
          <c:cat>
            <c:numRef>
              <c:f>Sheet1!$A$2:$A$3</c:f>
              <c:numCache>
                <c:formatCode>mmm\-yy</c:formatCode>
                <c:ptCount val="2"/>
                <c:pt idx="0">
                  <c:v>2024</c:v>
                </c:pt>
                <c:pt idx="1">
                  <c:v>2025</c:v>
                </c:pt>
              </c:numCache>
            </c:numRef>
          </c:cat>
          <c:val>
            <c:numRef>
              <c:f>Sheet1!$L$2:$L$3</c:f>
              <c:numCache>
                <c:formatCode>_(* #,##0.00_);_(* \(#,##0.00\);_(* "-"??_);_(@_)</c:formatCode>
                <c:ptCount val="2"/>
                <c:pt idx="0">
                  <c:v>3255548.8</c:v>
                </c:pt>
                <c:pt idx="1">
                  <c:v>4123740</c:v>
                </c:pt>
              </c:numCache>
            </c:numRef>
          </c:val>
          <c:extLst>
            <c:ext xmlns:c16="http://schemas.microsoft.com/office/drawing/2014/chart" uri="{C3380CC4-5D6E-409C-BE32-E72D297353CC}">
              <c16:uniqueId val="{0000000B-9CE4-42D1-B42E-89EF3D2B5779}"/>
            </c:ext>
          </c:extLst>
        </c:ser>
        <c:ser>
          <c:idx val="11"/>
          <c:order val="11"/>
          <c:tx>
            <c:strRef>
              <c:f>Sheet1!$M$1</c:f>
              <c:strCache>
                <c:ptCount val="1"/>
                <c:pt idx="0">
                  <c:v>Sanitation Revenue</c:v>
                </c:pt>
              </c:strCache>
            </c:strRef>
          </c:tx>
          <c:spPr>
            <a:solidFill>
              <a:schemeClr val="accent6">
                <a:lumMod val="60000"/>
              </a:schemeClr>
            </a:solidFill>
            <a:ln>
              <a:noFill/>
            </a:ln>
            <a:effectLst/>
            <a:sp3d/>
          </c:spPr>
          <c:invertIfNegative val="0"/>
          <c:cat>
            <c:numRef>
              <c:f>Sheet1!$A$2:$A$3</c:f>
              <c:numCache>
                <c:formatCode>mmm\-yy</c:formatCode>
                <c:ptCount val="2"/>
                <c:pt idx="0">
                  <c:v>2024</c:v>
                </c:pt>
                <c:pt idx="1">
                  <c:v>2025</c:v>
                </c:pt>
              </c:numCache>
            </c:numRef>
          </c:cat>
          <c:val>
            <c:numRef>
              <c:f>Sheet1!$M$2:$M$3</c:f>
              <c:numCache>
                <c:formatCode>_(* #,##0.00_);_(* \(#,##0.00\);_(* "-"??_);_(@_)</c:formatCode>
                <c:ptCount val="2"/>
                <c:pt idx="0">
                  <c:v>27473.9</c:v>
                </c:pt>
                <c:pt idx="1">
                  <c:v>27211.16</c:v>
                </c:pt>
              </c:numCache>
            </c:numRef>
          </c:val>
          <c:extLst>
            <c:ext xmlns:c16="http://schemas.microsoft.com/office/drawing/2014/chart" uri="{C3380CC4-5D6E-409C-BE32-E72D297353CC}">
              <c16:uniqueId val="{0000000C-9CE4-42D1-B42E-89EF3D2B5779}"/>
            </c:ext>
          </c:extLst>
        </c:ser>
        <c:ser>
          <c:idx val="12"/>
          <c:order val="12"/>
          <c:tx>
            <c:strRef>
              <c:f>Sheet1!$N$1</c:f>
              <c:strCache>
                <c:ptCount val="1"/>
                <c:pt idx="0">
                  <c:v>Parking Servc Rev</c:v>
                </c:pt>
              </c:strCache>
            </c:strRef>
          </c:tx>
          <c:spPr>
            <a:solidFill>
              <a:schemeClr val="accent1">
                <a:lumMod val="80000"/>
                <a:lumOff val="20000"/>
              </a:schemeClr>
            </a:solidFill>
            <a:ln>
              <a:noFill/>
            </a:ln>
            <a:effectLst/>
            <a:sp3d/>
          </c:spPr>
          <c:invertIfNegative val="0"/>
          <c:cat>
            <c:numRef>
              <c:f>Sheet1!$A$2:$A$3</c:f>
              <c:numCache>
                <c:formatCode>mmm\-yy</c:formatCode>
                <c:ptCount val="2"/>
                <c:pt idx="0">
                  <c:v>2024</c:v>
                </c:pt>
                <c:pt idx="1">
                  <c:v>2025</c:v>
                </c:pt>
              </c:numCache>
            </c:numRef>
          </c:cat>
          <c:val>
            <c:numRef>
              <c:f>Sheet1!$N$2:$N$3</c:f>
              <c:numCache>
                <c:formatCode>_(* #,##0.00_);_(* \(#,##0.00\);_(* "-"??_);_(@_)</c:formatCode>
                <c:ptCount val="2"/>
                <c:pt idx="0">
                  <c:v>-20</c:v>
                </c:pt>
                <c:pt idx="1">
                  <c:v>0</c:v>
                </c:pt>
              </c:numCache>
            </c:numRef>
          </c:val>
          <c:extLst>
            <c:ext xmlns:c16="http://schemas.microsoft.com/office/drawing/2014/chart" uri="{C3380CC4-5D6E-409C-BE32-E72D297353CC}">
              <c16:uniqueId val="{0000000D-9CE4-42D1-B42E-89EF3D2B5779}"/>
            </c:ext>
          </c:extLst>
        </c:ser>
        <c:ser>
          <c:idx val="13"/>
          <c:order val="13"/>
          <c:tx>
            <c:strRef>
              <c:f>Sheet1!$O$1</c:f>
              <c:strCache>
                <c:ptCount val="1"/>
                <c:pt idx="0">
                  <c:v>Civic Ctr Revenue</c:v>
                </c:pt>
              </c:strCache>
            </c:strRef>
          </c:tx>
          <c:spPr>
            <a:solidFill>
              <a:schemeClr val="accent2">
                <a:lumMod val="80000"/>
                <a:lumOff val="20000"/>
              </a:schemeClr>
            </a:solidFill>
            <a:ln>
              <a:noFill/>
            </a:ln>
            <a:effectLst/>
            <a:sp3d/>
          </c:spPr>
          <c:invertIfNegative val="0"/>
          <c:cat>
            <c:numRef>
              <c:f>Sheet1!$A$2:$A$3</c:f>
              <c:numCache>
                <c:formatCode>mmm\-yy</c:formatCode>
                <c:ptCount val="2"/>
                <c:pt idx="0">
                  <c:v>2024</c:v>
                </c:pt>
                <c:pt idx="1">
                  <c:v>2025</c:v>
                </c:pt>
              </c:numCache>
            </c:numRef>
          </c:cat>
          <c:val>
            <c:numRef>
              <c:f>Sheet1!$O$2:$O$3</c:f>
              <c:numCache>
                <c:formatCode>_(* #,##0.00_);_(* \(#,##0.00\);_(* "-"??_);_(@_)</c:formatCode>
                <c:ptCount val="2"/>
                <c:pt idx="0">
                  <c:v>6475</c:v>
                </c:pt>
                <c:pt idx="1">
                  <c:v>12850</c:v>
                </c:pt>
              </c:numCache>
            </c:numRef>
          </c:val>
          <c:extLst>
            <c:ext xmlns:c16="http://schemas.microsoft.com/office/drawing/2014/chart" uri="{C3380CC4-5D6E-409C-BE32-E72D297353CC}">
              <c16:uniqueId val="{0000000E-9CE4-42D1-B42E-89EF3D2B5779}"/>
            </c:ext>
          </c:extLst>
        </c:ser>
        <c:ser>
          <c:idx val="14"/>
          <c:order val="14"/>
          <c:tx>
            <c:strRef>
              <c:f>Sheet1!$P$1</c:f>
              <c:strCache>
                <c:ptCount val="1"/>
                <c:pt idx="0">
                  <c:v>Interest/Dividends</c:v>
                </c:pt>
              </c:strCache>
            </c:strRef>
          </c:tx>
          <c:spPr>
            <a:solidFill>
              <a:schemeClr val="accent3">
                <a:lumMod val="80000"/>
                <a:lumOff val="20000"/>
              </a:schemeClr>
            </a:solidFill>
            <a:ln>
              <a:noFill/>
            </a:ln>
            <a:effectLst/>
            <a:sp3d/>
          </c:spPr>
          <c:invertIfNegative val="0"/>
          <c:cat>
            <c:numRef>
              <c:f>Sheet1!$A$2:$A$3</c:f>
              <c:numCache>
                <c:formatCode>mmm\-yy</c:formatCode>
                <c:ptCount val="2"/>
                <c:pt idx="0">
                  <c:v>2024</c:v>
                </c:pt>
                <c:pt idx="1">
                  <c:v>2025</c:v>
                </c:pt>
              </c:numCache>
            </c:numRef>
          </c:cat>
          <c:val>
            <c:numRef>
              <c:f>Sheet1!$P$2:$P$3</c:f>
              <c:numCache>
                <c:formatCode>_(* #,##0.00_);_(* \(#,##0.00\);_(* "-"??_);_(@_)</c:formatCode>
                <c:ptCount val="2"/>
                <c:pt idx="0">
                  <c:v>3845419.1100000003</c:v>
                </c:pt>
                <c:pt idx="1">
                  <c:v>3482933.96</c:v>
                </c:pt>
              </c:numCache>
            </c:numRef>
          </c:val>
          <c:extLst>
            <c:ext xmlns:c16="http://schemas.microsoft.com/office/drawing/2014/chart" uri="{C3380CC4-5D6E-409C-BE32-E72D297353CC}">
              <c16:uniqueId val="{0000000F-9CE4-42D1-B42E-89EF3D2B5779}"/>
            </c:ext>
          </c:extLst>
        </c:ser>
        <c:ser>
          <c:idx val="15"/>
          <c:order val="15"/>
          <c:tx>
            <c:strRef>
              <c:f>Sheet1!$Q$1</c:f>
              <c:strCache>
                <c:ptCount val="1"/>
                <c:pt idx="0">
                  <c:v>Gain/Loss Surpl Pr</c:v>
                </c:pt>
              </c:strCache>
            </c:strRef>
          </c:tx>
          <c:spPr>
            <a:solidFill>
              <a:schemeClr val="accent4">
                <a:lumMod val="80000"/>
                <a:lumOff val="20000"/>
              </a:schemeClr>
            </a:solidFill>
            <a:ln>
              <a:noFill/>
            </a:ln>
            <a:effectLst/>
            <a:sp3d/>
          </c:spPr>
          <c:invertIfNegative val="0"/>
          <c:cat>
            <c:numRef>
              <c:f>Sheet1!$A$2:$A$3</c:f>
              <c:numCache>
                <c:formatCode>mmm\-yy</c:formatCode>
                <c:ptCount val="2"/>
                <c:pt idx="0">
                  <c:v>2024</c:v>
                </c:pt>
                <c:pt idx="1">
                  <c:v>2025</c:v>
                </c:pt>
              </c:numCache>
            </c:numRef>
          </c:cat>
          <c:val>
            <c:numRef>
              <c:f>Sheet1!$Q$2:$Q$3</c:f>
              <c:numCache>
                <c:formatCode>_(* #,##0.00_);_(* \(#,##0.00\);_(* "-"??_);_(@_)</c:formatCode>
                <c:ptCount val="2"/>
                <c:pt idx="0">
                  <c:v>275054</c:v>
                </c:pt>
                <c:pt idx="1">
                  <c:v>26881</c:v>
                </c:pt>
              </c:numCache>
            </c:numRef>
          </c:val>
          <c:extLst>
            <c:ext xmlns:c16="http://schemas.microsoft.com/office/drawing/2014/chart" uri="{C3380CC4-5D6E-409C-BE32-E72D297353CC}">
              <c16:uniqueId val="{00000010-9CE4-42D1-B42E-89EF3D2B5779}"/>
            </c:ext>
          </c:extLst>
        </c:ser>
        <c:ser>
          <c:idx val="16"/>
          <c:order val="16"/>
          <c:tx>
            <c:strRef>
              <c:f>Sheet1!$R$1</c:f>
              <c:strCache>
                <c:ptCount val="1"/>
                <c:pt idx="0">
                  <c:v>Contribution Frm Other Fund</c:v>
                </c:pt>
              </c:strCache>
            </c:strRef>
          </c:tx>
          <c:spPr>
            <a:solidFill>
              <a:schemeClr val="accent5">
                <a:lumMod val="80000"/>
                <a:lumOff val="20000"/>
              </a:schemeClr>
            </a:solidFill>
            <a:ln>
              <a:noFill/>
            </a:ln>
            <a:effectLst/>
            <a:sp3d/>
          </c:spPr>
          <c:invertIfNegative val="0"/>
          <c:cat>
            <c:numRef>
              <c:f>Sheet1!$A$2:$A$3</c:f>
              <c:numCache>
                <c:formatCode>mmm\-yy</c:formatCode>
                <c:ptCount val="2"/>
                <c:pt idx="0">
                  <c:v>2024</c:v>
                </c:pt>
                <c:pt idx="1">
                  <c:v>2025</c:v>
                </c:pt>
              </c:numCache>
            </c:numRef>
          </c:cat>
          <c:val>
            <c:numRef>
              <c:f>Sheet1!$R$2:$R$3</c:f>
              <c:numCache>
                <c:formatCode>_(* #,##0.00_);_(* \(#,##0.00\);_(* "-"??_);_(@_)</c:formatCode>
                <c:ptCount val="2"/>
                <c:pt idx="0">
                  <c:v>7731666.1300000008</c:v>
                </c:pt>
                <c:pt idx="1">
                  <c:v>7657309.5100000007</c:v>
                </c:pt>
              </c:numCache>
            </c:numRef>
          </c:val>
          <c:extLst>
            <c:ext xmlns:c16="http://schemas.microsoft.com/office/drawing/2014/chart" uri="{C3380CC4-5D6E-409C-BE32-E72D297353CC}">
              <c16:uniqueId val="{00000011-9CE4-42D1-B42E-89EF3D2B5779}"/>
            </c:ext>
          </c:extLst>
        </c:ser>
        <c:dLbls>
          <c:showLegendKey val="0"/>
          <c:showVal val="0"/>
          <c:showCatName val="0"/>
          <c:showSerName val="0"/>
          <c:showPercent val="0"/>
          <c:showBubbleSize val="0"/>
        </c:dLbls>
        <c:gapWidth val="150"/>
        <c:shape val="box"/>
        <c:axId val="1168170960"/>
        <c:axId val="1168174320"/>
        <c:axId val="0"/>
      </c:bar3DChart>
      <c:dateAx>
        <c:axId val="1168170960"/>
        <c:scaling>
          <c:orientation val="minMax"/>
        </c:scaling>
        <c:delete val="1"/>
        <c:axPos val="b"/>
        <c:numFmt formatCode="mmm\-yy" sourceLinked="1"/>
        <c:majorTickMark val="none"/>
        <c:minorTickMark val="none"/>
        <c:tickLblPos val="nextTo"/>
        <c:crossAx val="1168174320"/>
        <c:crosses val="autoZero"/>
        <c:auto val="1"/>
        <c:lblOffset val="100"/>
        <c:baseTimeUnit val="days"/>
      </c:dateAx>
      <c:valAx>
        <c:axId val="116817432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8170960"/>
        <c:crosses val="autoZero"/>
        <c:crossBetween val="between"/>
        <c:dispUnits>
          <c:builtInUnit val="millions"/>
          <c:dispUnitsLbl>
            <c:spPr>
              <a:noFill/>
              <a:ln>
                <a:noFill/>
              </a:ln>
              <a:effectLst/>
            </c:spPr>
            <c:txPr>
              <a:bodyPr rot="-5400000" spcFirstLastPara="1" vertOverflow="ellipsis" vert="horz" wrap="square" anchor="ctr" anchorCtr="1"/>
              <a:lstStyle/>
              <a:p>
                <a:pPr algn="ctr" rtl="0">
                  <a:defRPr lang="en-US" sz="1197" b="1" i="0" u="none" strike="noStrike" kern="1200" baseline="0">
                    <a:solidFill>
                      <a:srgbClr val="000000"/>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7425528119666"/>
          <c:y val="3.4042386492733182E-2"/>
          <c:w val="0.87512639196799424"/>
          <c:h val="0.84075919614525796"/>
        </c:manualLayout>
      </c:layout>
      <c:lineChart>
        <c:grouping val="standard"/>
        <c:varyColors val="0"/>
        <c:ser>
          <c:idx val="0"/>
          <c:order val="0"/>
          <c:tx>
            <c:strRef>
              <c:f>Sheet1!$B$1</c:f>
              <c:strCache>
                <c:ptCount val="1"/>
                <c:pt idx="0">
                  <c:v>Local Option Sales Tax</c:v>
                </c:pt>
              </c:strCache>
            </c:strRef>
          </c:tx>
          <c:spPr>
            <a:ln w="31750" cap="rnd">
              <a:solidFill>
                <a:schemeClr val="accent1"/>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4-823D-4F99-9FE5-6CA8EBFC9463}"/>
                </c:ext>
              </c:extLst>
            </c:dLbl>
            <c:dLbl>
              <c:idx val="1"/>
              <c:delete val="1"/>
              <c:extLst>
                <c:ext xmlns:c15="http://schemas.microsoft.com/office/drawing/2012/chart" uri="{CE6537A1-D6FC-4f65-9D91-7224C49458BB}"/>
                <c:ext xmlns:c16="http://schemas.microsoft.com/office/drawing/2014/chart" uri="{C3380CC4-5D6E-409C-BE32-E72D297353CC}">
                  <c16:uniqueId val="{00000003-823D-4F99-9FE5-6CA8EBFC9463}"/>
                </c:ext>
              </c:extLst>
            </c:dLbl>
            <c:dLbl>
              <c:idx val="2"/>
              <c:delete val="1"/>
              <c:extLst>
                <c:ext xmlns:c15="http://schemas.microsoft.com/office/drawing/2012/chart" uri="{CE6537A1-D6FC-4f65-9D91-7224C49458BB}"/>
                <c:ext xmlns:c16="http://schemas.microsoft.com/office/drawing/2014/chart" uri="{C3380CC4-5D6E-409C-BE32-E72D297353CC}">
                  <c16:uniqueId val="{00000002-823D-4F99-9FE5-6CA8EBFC9463}"/>
                </c:ext>
              </c:extLst>
            </c:dLbl>
            <c:dLbl>
              <c:idx val="3"/>
              <c:delete val="1"/>
              <c:extLst>
                <c:ext xmlns:c15="http://schemas.microsoft.com/office/drawing/2012/chart" uri="{CE6537A1-D6FC-4f65-9D91-7224C49458BB}"/>
                <c:ext xmlns:c16="http://schemas.microsoft.com/office/drawing/2014/chart" uri="{C3380CC4-5D6E-409C-BE32-E72D297353CC}">
                  <c16:uniqueId val="{00000001-823D-4F99-9FE5-6CA8EBFC9463}"/>
                </c:ext>
              </c:extLst>
            </c:dLbl>
            <c:dLbl>
              <c:idx val="4"/>
              <c:delete val="1"/>
              <c:extLst>
                <c:ext xmlns:c15="http://schemas.microsoft.com/office/drawing/2012/chart" uri="{CE6537A1-D6FC-4f65-9D91-7224C49458BB}"/>
                <c:ext xmlns:c16="http://schemas.microsoft.com/office/drawing/2014/chart" uri="{C3380CC4-5D6E-409C-BE32-E72D297353CC}">
                  <c16:uniqueId val="{00000000-823D-4F99-9FE5-6CA8EBFC9463}"/>
                </c:ext>
              </c:extLst>
            </c:dLbl>
            <c:dLbl>
              <c:idx val="5"/>
              <c:tx>
                <c:rich>
                  <a:bodyPr rot="0" spcFirstLastPara="1" vertOverflow="clip" horzOverflow="clip" vert="horz" wrap="square" lIns="38100" tIns="19050" rIns="38100" bIns="19050" anchor="ctr" anchorCtr="1">
                    <a:spAutoFit/>
                  </a:bodyPr>
                  <a:lstStyle/>
                  <a:p>
                    <a:pPr>
                      <a:defRPr sz="1600" b="0" i="0" u="none" strike="noStrike" kern="1200" baseline="0">
                        <a:solidFill>
                          <a:schemeClr val="dk2">
                            <a:lumMod val="75000"/>
                          </a:schemeClr>
                        </a:solidFill>
                        <a:latin typeface="+mn-lt"/>
                        <a:ea typeface="+mn-ea"/>
                        <a:cs typeface="+mn-cs"/>
                      </a:defRPr>
                    </a:pPr>
                    <a:r>
                      <a:rPr lang="en-US" sz="1600" baseline="0" dirty="0"/>
                      <a:t> $27.1M</a:t>
                    </a:r>
                    <a:endParaRPr lang="en-US" sz="1600" dirty="0"/>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2">
                          <a:lumMod val="7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 xmlns:c16="http://schemas.microsoft.com/office/drawing/2014/chart" uri="{C3380CC4-5D6E-409C-BE32-E72D297353CC}">
                  <c16:uniqueId val="{0000000A-823D-4F99-9FE5-6CA8EBFC9463}"/>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2">
                        <a:lumMod val="7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Sheet1!$A$2:$A$7</c:f>
              <c:numCache>
                <c:formatCode>General</c:formatCode>
                <c:ptCount val="6"/>
                <c:pt idx="0">
                  <c:v>2020</c:v>
                </c:pt>
                <c:pt idx="1">
                  <c:v>2021</c:v>
                </c:pt>
                <c:pt idx="2">
                  <c:v>2022</c:v>
                </c:pt>
                <c:pt idx="3">
                  <c:v>2023</c:v>
                </c:pt>
                <c:pt idx="4">
                  <c:v>2024</c:v>
                </c:pt>
                <c:pt idx="5">
                  <c:v>2025</c:v>
                </c:pt>
              </c:numCache>
            </c:numRef>
          </c:cat>
          <c:val>
            <c:numRef>
              <c:f>Sheet1!$B$2:$B$7</c:f>
              <c:numCache>
                <c:formatCode>_(* #,##0.00_);_(* \(#,##0.00\);_(* "-"??_);_(@_)</c:formatCode>
                <c:ptCount val="6"/>
                <c:pt idx="0">
                  <c:v>17361534.190000001</c:v>
                </c:pt>
                <c:pt idx="1">
                  <c:v>20948420.149999999</c:v>
                </c:pt>
                <c:pt idx="2">
                  <c:v>26309599.640000001</c:v>
                </c:pt>
                <c:pt idx="3">
                  <c:v>27497946.32</c:v>
                </c:pt>
                <c:pt idx="4">
                  <c:v>27942240.390000001</c:v>
                </c:pt>
                <c:pt idx="5">
                  <c:v>27126448.539999999</c:v>
                </c:pt>
              </c:numCache>
            </c:numRef>
          </c:val>
          <c:smooth val="0"/>
          <c:extLst>
            <c:ext xmlns:c16="http://schemas.microsoft.com/office/drawing/2014/chart" uri="{C3380CC4-5D6E-409C-BE32-E72D297353CC}">
              <c16:uniqueId val="{00000000-69DD-4D54-8B26-9A1465696A34}"/>
            </c:ext>
          </c:extLst>
        </c:ser>
        <c:ser>
          <c:idx val="1"/>
          <c:order val="1"/>
          <c:tx>
            <c:strRef>
              <c:f>Sheet1!$C$1</c:f>
              <c:strCache>
                <c:ptCount val="1"/>
                <c:pt idx="0">
                  <c:v>Trans-Hotel/Motel Tx Fd</c:v>
                </c:pt>
              </c:strCache>
            </c:strRef>
          </c:tx>
          <c:spPr>
            <a:ln w="31750" cap="rnd">
              <a:solidFill>
                <a:schemeClr val="accent2"/>
              </a:solidFill>
              <a:round/>
            </a:ln>
            <a:effectLst>
              <a:outerShdw blurRad="40000" dist="23000" dir="5400000" rotWithShape="0">
                <a:srgbClr val="000000">
                  <a:alpha val="35000"/>
                </a:srgb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823D-4F99-9FE5-6CA8EBFC9463}"/>
                </c:ext>
              </c:extLst>
            </c:dLbl>
            <c:dLbl>
              <c:idx val="1"/>
              <c:delete val="1"/>
              <c:extLst>
                <c:ext xmlns:c15="http://schemas.microsoft.com/office/drawing/2012/chart" uri="{CE6537A1-D6FC-4f65-9D91-7224C49458BB}"/>
                <c:ext xmlns:c16="http://schemas.microsoft.com/office/drawing/2014/chart" uri="{C3380CC4-5D6E-409C-BE32-E72D297353CC}">
                  <c16:uniqueId val="{00000006-823D-4F99-9FE5-6CA8EBFC9463}"/>
                </c:ext>
              </c:extLst>
            </c:dLbl>
            <c:dLbl>
              <c:idx val="2"/>
              <c:delete val="1"/>
              <c:extLst>
                <c:ext xmlns:c15="http://schemas.microsoft.com/office/drawing/2012/chart" uri="{CE6537A1-D6FC-4f65-9D91-7224C49458BB}"/>
                <c:ext xmlns:c16="http://schemas.microsoft.com/office/drawing/2014/chart" uri="{C3380CC4-5D6E-409C-BE32-E72D297353CC}">
                  <c16:uniqueId val="{00000007-823D-4F99-9FE5-6CA8EBFC9463}"/>
                </c:ext>
              </c:extLst>
            </c:dLbl>
            <c:dLbl>
              <c:idx val="3"/>
              <c:delete val="1"/>
              <c:extLst>
                <c:ext xmlns:c15="http://schemas.microsoft.com/office/drawing/2012/chart" uri="{CE6537A1-D6FC-4f65-9D91-7224C49458BB}"/>
                <c:ext xmlns:c16="http://schemas.microsoft.com/office/drawing/2014/chart" uri="{C3380CC4-5D6E-409C-BE32-E72D297353CC}">
                  <c16:uniqueId val="{00000008-823D-4F99-9FE5-6CA8EBFC9463}"/>
                </c:ext>
              </c:extLst>
            </c:dLbl>
            <c:dLbl>
              <c:idx val="4"/>
              <c:delete val="1"/>
              <c:extLst>
                <c:ext xmlns:c15="http://schemas.microsoft.com/office/drawing/2012/chart" uri="{CE6537A1-D6FC-4f65-9D91-7224C49458BB}"/>
                <c:ext xmlns:c16="http://schemas.microsoft.com/office/drawing/2014/chart" uri="{C3380CC4-5D6E-409C-BE32-E72D297353CC}">
                  <c16:uniqueId val="{00000009-823D-4F99-9FE5-6CA8EBFC9463}"/>
                </c:ext>
              </c:extLst>
            </c:dLbl>
            <c:dLbl>
              <c:idx val="5"/>
              <c:tx>
                <c:rich>
                  <a:bodyPr rot="0" spcFirstLastPara="1" vertOverflow="clip" horzOverflow="clip" vert="horz" wrap="square" lIns="38100" tIns="19050" rIns="38100" bIns="19050" anchor="ctr" anchorCtr="1">
                    <a:spAutoFit/>
                  </a:bodyPr>
                  <a:lstStyle/>
                  <a:p>
                    <a:pPr>
                      <a:defRPr sz="1600" b="0" i="0" u="none" strike="noStrike" kern="1200" baseline="0">
                        <a:solidFill>
                          <a:schemeClr val="dk2">
                            <a:lumMod val="75000"/>
                          </a:schemeClr>
                        </a:solidFill>
                        <a:latin typeface="+mn-lt"/>
                        <a:ea typeface="+mn-ea"/>
                        <a:cs typeface="+mn-cs"/>
                      </a:defRPr>
                    </a:pPr>
                    <a:r>
                      <a:rPr lang="en-US" sz="1600" baseline="0" dirty="0"/>
                      <a:t>$7.4M</a:t>
                    </a:r>
                    <a:endParaRPr lang="en-US" sz="1600" dirty="0"/>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2">
                          <a:lumMod val="7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DataLabelsRange val="0"/>
                </c:ext>
                <c:ext xmlns:c16="http://schemas.microsoft.com/office/drawing/2014/chart" uri="{C3380CC4-5D6E-409C-BE32-E72D297353CC}">
                  <c16:uniqueId val="{0000000B-823D-4F99-9FE5-6CA8EBFC9463}"/>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2">
                        <a:lumMod val="7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Sheet1!$A$2:$A$7</c:f>
              <c:numCache>
                <c:formatCode>General</c:formatCode>
                <c:ptCount val="6"/>
                <c:pt idx="0">
                  <c:v>2020</c:v>
                </c:pt>
                <c:pt idx="1">
                  <c:v>2021</c:v>
                </c:pt>
                <c:pt idx="2">
                  <c:v>2022</c:v>
                </c:pt>
                <c:pt idx="3">
                  <c:v>2023</c:v>
                </c:pt>
                <c:pt idx="4">
                  <c:v>2024</c:v>
                </c:pt>
                <c:pt idx="5">
                  <c:v>2025</c:v>
                </c:pt>
              </c:numCache>
            </c:numRef>
          </c:cat>
          <c:val>
            <c:numRef>
              <c:f>Sheet1!$C$2:$C$7</c:f>
              <c:numCache>
                <c:formatCode>_(* #,##0.00_);_(* \(#,##0.00\);_(* "-"??_);_(@_)</c:formatCode>
                <c:ptCount val="6"/>
                <c:pt idx="0">
                  <c:v>2842681.75</c:v>
                </c:pt>
                <c:pt idx="1">
                  <c:v>3925161.25</c:v>
                </c:pt>
                <c:pt idx="2">
                  <c:v>7160962.3200000003</c:v>
                </c:pt>
                <c:pt idx="3">
                  <c:v>7522104.5700000003</c:v>
                </c:pt>
                <c:pt idx="4">
                  <c:v>7430042.6500000004</c:v>
                </c:pt>
                <c:pt idx="5">
                  <c:v>7440674.6500000004</c:v>
                </c:pt>
              </c:numCache>
            </c:numRef>
          </c:val>
          <c:smooth val="0"/>
          <c:extLst>
            <c:ext xmlns:c16="http://schemas.microsoft.com/office/drawing/2014/chart" uri="{C3380CC4-5D6E-409C-BE32-E72D297353CC}">
              <c16:uniqueId val="{00000001-69DD-4D54-8B26-9A1465696A34}"/>
            </c:ext>
          </c:extLst>
        </c:ser>
        <c:dLbls>
          <c:showLegendKey val="0"/>
          <c:showVal val="0"/>
          <c:showCatName val="0"/>
          <c:showSerName val="0"/>
          <c:showPercent val="0"/>
          <c:showBubbleSize val="0"/>
        </c:dLbls>
        <c:smooth val="0"/>
        <c:axId val="1456531344"/>
        <c:axId val="1456517904"/>
      </c:lineChart>
      <c:catAx>
        <c:axId val="145653134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56517904"/>
        <c:crosses val="autoZero"/>
        <c:auto val="1"/>
        <c:lblAlgn val="ctr"/>
        <c:lblOffset val="100"/>
        <c:noMultiLvlLbl val="0"/>
      </c:catAx>
      <c:valAx>
        <c:axId val="1456517904"/>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456531344"/>
        <c:crosses val="autoZero"/>
        <c:crossBetween val="between"/>
        <c:dispUnits>
          <c:builtInUnit val="millions"/>
          <c:dispUnitsLbl>
            <c:spPr>
              <a:noFill/>
              <a:ln>
                <a:noFill/>
              </a:ln>
              <a:effectLst/>
            </c:spPr>
            <c:txPr>
              <a:bodyPr rot="-5400000" spcFirstLastPara="1" vertOverflow="ellipsis" vert="horz" wrap="square" anchor="ctr" anchorCtr="1"/>
              <a:lstStyle/>
              <a:p>
                <a:pPr algn="ctr" rtl="0">
                  <a:defRPr lang="en-US" sz="1197" b="1" i="0" u="none" strike="noStrike" kern="1200" baseline="0">
                    <a:solidFill>
                      <a:srgbClr val="000000"/>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Capital Outlay</c:v>
                </c:pt>
              </c:strCache>
            </c:strRef>
          </c:tx>
          <c:spPr>
            <a:solidFill>
              <a:schemeClr val="accent1"/>
            </a:solidFill>
            <a:ln>
              <a:noFill/>
            </a:ln>
            <a:effectLst/>
            <a:sp3d/>
          </c:spPr>
          <c:invertIfNegative val="0"/>
          <c:cat>
            <c:numRef>
              <c:f>Sheet1!$A$2:$A$7</c:f>
              <c:numCache>
                <c:formatCode>General</c:formatCode>
                <c:ptCount val="6"/>
                <c:pt idx="0">
                  <c:v>2020</c:v>
                </c:pt>
                <c:pt idx="1">
                  <c:v>2021</c:v>
                </c:pt>
                <c:pt idx="2">
                  <c:v>2022</c:v>
                </c:pt>
                <c:pt idx="3">
                  <c:v>2023</c:v>
                </c:pt>
                <c:pt idx="4">
                  <c:v>2024</c:v>
                </c:pt>
                <c:pt idx="5">
                  <c:v>2025</c:v>
                </c:pt>
              </c:numCache>
            </c:numRef>
          </c:cat>
          <c:val>
            <c:numRef>
              <c:f>Sheet1!$B$2:$B$7</c:f>
              <c:numCache>
                <c:formatCode>_(* #,##0.00_);_(* \(#,##0.00\);_(* "-"??_);_(@_)</c:formatCode>
                <c:ptCount val="6"/>
                <c:pt idx="0">
                  <c:v>135681.79999999999</c:v>
                </c:pt>
                <c:pt idx="1">
                  <c:v>0</c:v>
                </c:pt>
                <c:pt idx="2">
                  <c:v>79706.69</c:v>
                </c:pt>
                <c:pt idx="3">
                  <c:v>65422.400000000001</c:v>
                </c:pt>
                <c:pt idx="4">
                  <c:v>163740.18</c:v>
                </c:pt>
                <c:pt idx="5">
                  <c:v>168581.82</c:v>
                </c:pt>
              </c:numCache>
            </c:numRef>
          </c:val>
          <c:extLst>
            <c:ext xmlns:c16="http://schemas.microsoft.com/office/drawing/2014/chart" uri="{C3380CC4-5D6E-409C-BE32-E72D297353CC}">
              <c16:uniqueId val="{00000000-AFCC-407E-8689-76B6DAA43745}"/>
            </c:ext>
          </c:extLst>
        </c:ser>
        <c:ser>
          <c:idx val="1"/>
          <c:order val="1"/>
          <c:tx>
            <c:strRef>
              <c:f>Sheet1!$C$1</c:f>
              <c:strCache>
                <c:ptCount val="1"/>
                <c:pt idx="0">
                  <c:v>Commodities</c:v>
                </c:pt>
              </c:strCache>
            </c:strRef>
          </c:tx>
          <c:spPr>
            <a:solidFill>
              <a:schemeClr val="accent2"/>
            </a:solidFill>
            <a:ln>
              <a:noFill/>
            </a:ln>
            <a:effectLst/>
            <a:sp3d/>
          </c:spPr>
          <c:invertIfNegative val="0"/>
          <c:cat>
            <c:numRef>
              <c:f>Sheet1!$A$2:$A$7</c:f>
              <c:numCache>
                <c:formatCode>General</c:formatCode>
                <c:ptCount val="6"/>
                <c:pt idx="0">
                  <c:v>2020</c:v>
                </c:pt>
                <c:pt idx="1">
                  <c:v>2021</c:v>
                </c:pt>
                <c:pt idx="2">
                  <c:v>2022</c:v>
                </c:pt>
                <c:pt idx="3">
                  <c:v>2023</c:v>
                </c:pt>
                <c:pt idx="4">
                  <c:v>2024</c:v>
                </c:pt>
                <c:pt idx="5">
                  <c:v>2025</c:v>
                </c:pt>
              </c:numCache>
            </c:numRef>
          </c:cat>
          <c:val>
            <c:numRef>
              <c:f>Sheet1!$C$2:$C$7</c:f>
              <c:numCache>
                <c:formatCode>_(* #,##0.00_);_(* \(#,##0.00\);_(* "-"??_);_(@_)</c:formatCode>
                <c:ptCount val="6"/>
                <c:pt idx="0">
                  <c:v>2357812.2400000007</c:v>
                </c:pt>
                <c:pt idx="1">
                  <c:v>1964557.1799999992</c:v>
                </c:pt>
                <c:pt idx="2">
                  <c:v>2835187.0399999996</c:v>
                </c:pt>
                <c:pt idx="3">
                  <c:v>2901141.3100000015</c:v>
                </c:pt>
                <c:pt idx="4">
                  <c:v>3675182.5700000008</c:v>
                </c:pt>
                <c:pt idx="5">
                  <c:v>3452516.4600000018</c:v>
                </c:pt>
              </c:numCache>
            </c:numRef>
          </c:val>
          <c:extLst>
            <c:ext xmlns:c16="http://schemas.microsoft.com/office/drawing/2014/chart" uri="{C3380CC4-5D6E-409C-BE32-E72D297353CC}">
              <c16:uniqueId val="{00000001-AFCC-407E-8689-76B6DAA43745}"/>
            </c:ext>
          </c:extLst>
        </c:ser>
        <c:ser>
          <c:idx val="2"/>
          <c:order val="2"/>
          <c:tx>
            <c:strRef>
              <c:f>Sheet1!$D$1</c:f>
              <c:strCache>
                <c:ptCount val="1"/>
                <c:pt idx="0">
                  <c:v>Interfund Transfer</c:v>
                </c:pt>
              </c:strCache>
            </c:strRef>
          </c:tx>
          <c:spPr>
            <a:solidFill>
              <a:schemeClr val="accent3"/>
            </a:solidFill>
            <a:ln>
              <a:noFill/>
            </a:ln>
            <a:effectLst/>
            <a:sp3d/>
          </c:spPr>
          <c:invertIfNegative val="0"/>
          <c:cat>
            <c:numRef>
              <c:f>Sheet1!$A$2:$A$7</c:f>
              <c:numCache>
                <c:formatCode>General</c:formatCode>
                <c:ptCount val="6"/>
                <c:pt idx="0">
                  <c:v>2020</c:v>
                </c:pt>
                <c:pt idx="1">
                  <c:v>2021</c:v>
                </c:pt>
                <c:pt idx="2">
                  <c:v>2022</c:v>
                </c:pt>
                <c:pt idx="3">
                  <c:v>2023</c:v>
                </c:pt>
                <c:pt idx="4">
                  <c:v>2024</c:v>
                </c:pt>
                <c:pt idx="5">
                  <c:v>2025</c:v>
                </c:pt>
              </c:numCache>
            </c:numRef>
          </c:cat>
          <c:val>
            <c:numRef>
              <c:f>Sheet1!$D$2:$D$7</c:f>
              <c:numCache>
                <c:formatCode>_(* #,##0.00_);_(* \(#,##0.00\);_(* "-"??_);_(@_)</c:formatCode>
                <c:ptCount val="6"/>
                <c:pt idx="0">
                  <c:v>2462649.88</c:v>
                </c:pt>
                <c:pt idx="1">
                  <c:v>7647063.8799999999</c:v>
                </c:pt>
                <c:pt idx="2">
                  <c:v>56457634.769999996</c:v>
                </c:pt>
                <c:pt idx="3">
                  <c:v>8123460.2800000003</c:v>
                </c:pt>
                <c:pt idx="4">
                  <c:v>14710658.16</c:v>
                </c:pt>
                <c:pt idx="5">
                  <c:v>11231794.629999999</c:v>
                </c:pt>
              </c:numCache>
            </c:numRef>
          </c:val>
          <c:extLst>
            <c:ext xmlns:c16="http://schemas.microsoft.com/office/drawing/2014/chart" uri="{C3380CC4-5D6E-409C-BE32-E72D297353CC}">
              <c16:uniqueId val="{00000002-AFCC-407E-8689-76B6DAA43745}"/>
            </c:ext>
          </c:extLst>
        </c:ser>
        <c:ser>
          <c:idx val="3"/>
          <c:order val="3"/>
          <c:tx>
            <c:strRef>
              <c:f>Sheet1!$E$1</c:f>
              <c:strCache>
                <c:ptCount val="1"/>
                <c:pt idx="0">
                  <c:v>Internal Services</c:v>
                </c:pt>
              </c:strCache>
            </c:strRef>
          </c:tx>
          <c:spPr>
            <a:solidFill>
              <a:schemeClr val="accent4"/>
            </a:solidFill>
            <a:ln>
              <a:noFill/>
            </a:ln>
            <a:effectLst/>
            <a:sp3d/>
          </c:spPr>
          <c:invertIfNegative val="0"/>
          <c:cat>
            <c:numRef>
              <c:f>Sheet1!$A$2:$A$7</c:f>
              <c:numCache>
                <c:formatCode>General</c:formatCode>
                <c:ptCount val="6"/>
                <c:pt idx="0">
                  <c:v>2020</c:v>
                </c:pt>
                <c:pt idx="1">
                  <c:v>2021</c:v>
                </c:pt>
                <c:pt idx="2">
                  <c:v>2022</c:v>
                </c:pt>
                <c:pt idx="3">
                  <c:v>2023</c:v>
                </c:pt>
                <c:pt idx="4">
                  <c:v>2024</c:v>
                </c:pt>
                <c:pt idx="5">
                  <c:v>2025</c:v>
                </c:pt>
              </c:numCache>
            </c:numRef>
          </c:cat>
          <c:val>
            <c:numRef>
              <c:f>Sheet1!$E$2:$E$7</c:f>
              <c:numCache>
                <c:formatCode>_(* #,##0.00_);_(* \(#,##0.00\);_(* "-"??_);_(@_)</c:formatCode>
                <c:ptCount val="6"/>
                <c:pt idx="0">
                  <c:v>10342705.750000011</c:v>
                </c:pt>
                <c:pt idx="1">
                  <c:v>12019568.789999999</c:v>
                </c:pt>
                <c:pt idx="2">
                  <c:v>11957780.610000009</c:v>
                </c:pt>
                <c:pt idx="3">
                  <c:v>12041920.299999995</c:v>
                </c:pt>
                <c:pt idx="4">
                  <c:v>12954454.150000015</c:v>
                </c:pt>
                <c:pt idx="5">
                  <c:v>14828437</c:v>
                </c:pt>
              </c:numCache>
            </c:numRef>
          </c:val>
          <c:extLst>
            <c:ext xmlns:c16="http://schemas.microsoft.com/office/drawing/2014/chart" uri="{C3380CC4-5D6E-409C-BE32-E72D297353CC}">
              <c16:uniqueId val="{00000003-AFCC-407E-8689-76B6DAA43745}"/>
            </c:ext>
          </c:extLst>
        </c:ser>
        <c:ser>
          <c:idx val="4"/>
          <c:order val="4"/>
          <c:tx>
            <c:strRef>
              <c:f>Sheet1!$F$1</c:f>
              <c:strCache>
                <c:ptCount val="1"/>
                <c:pt idx="0">
                  <c:v>Other</c:v>
                </c:pt>
              </c:strCache>
            </c:strRef>
          </c:tx>
          <c:spPr>
            <a:solidFill>
              <a:schemeClr val="accent5"/>
            </a:solidFill>
            <a:ln>
              <a:noFill/>
            </a:ln>
            <a:effectLst/>
            <a:sp3d/>
          </c:spPr>
          <c:invertIfNegative val="0"/>
          <c:cat>
            <c:numRef>
              <c:f>Sheet1!$A$2:$A$7</c:f>
              <c:numCache>
                <c:formatCode>General</c:formatCode>
                <c:ptCount val="6"/>
                <c:pt idx="0">
                  <c:v>2020</c:v>
                </c:pt>
                <c:pt idx="1">
                  <c:v>2021</c:v>
                </c:pt>
                <c:pt idx="2">
                  <c:v>2022</c:v>
                </c:pt>
                <c:pt idx="3">
                  <c:v>2023</c:v>
                </c:pt>
                <c:pt idx="4">
                  <c:v>2024</c:v>
                </c:pt>
                <c:pt idx="5">
                  <c:v>2025</c:v>
                </c:pt>
              </c:numCache>
            </c:numRef>
          </c:cat>
          <c:val>
            <c:numRef>
              <c:f>Sheet1!$F$2:$F$7</c:f>
              <c:numCache>
                <c:formatCode>_(* #,##0.00_);_(* \(#,##0.00\);_(* "-"??_);_(@_)</c:formatCode>
                <c:ptCount val="6"/>
                <c:pt idx="0">
                  <c:v>4034737.4600000018</c:v>
                </c:pt>
                <c:pt idx="1">
                  <c:v>3761826.5700000008</c:v>
                </c:pt>
                <c:pt idx="2">
                  <c:v>4415844.37</c:v>
                </c:pt>
                <c:pt idx="3">
                  <c:v>5801885.870000001</c:v>
                </c:pt>
                <c:pt idx="4">
                  <c:v>5471526.0200000005</c:v>
                </c:pt>
                <c:pt idx="5">
                  <c:v>6770089.5999999996</c:v>
                </c:pt>
              </c:numCache>
            </c:numRef>
          </c:val>
          <c:extLst>
            <c:ext xmlns:c16="http://schemas.microsoft.com/office/drawing/2014/chart" uri="{C3380CC4-5D6E-409C-BE32-E72D297353CC}">
              <c16:uniqueId val="{00000004-AFCC-407E-8689-76B6DAA43745}"/>
            </c:ext>
          </c:extLst>
        </c:ser>
        <c:ser>
          <c:idx val="5"/>
          <c:order val="5"/>
          <c:tx>
            <c:strRef>
              <c:f>Sheet1!$G$1</c:f>
              <c:strCache>
                <c:ptCount val="1"/>
                <c:pt idx="0">
                  <c:v>Outside Services</c:v>
                </c:pt>
              </c:strCache>
            </c:strRef>
          </c:tx>
          <c:spPr>
            <a:solidFill>
              <a:schemeClr val="accent6"/>
            </a:solidFill>
            <a:ln>
              <a:noFill/>
            </a:ln>
            <a:effectLst/>
            <a:sp3d/>
          </c:spPr>
          <c:invertIfNegative val="0"/>
          <c:cat>
            <c:numRef>
              <c:f>Sheet1!$A$2:$A$7</c:f>
              <c:numCache>
                <c:formatCode>General</c:formatCode>
                <c:ptCount val="6"/>
                <c:pt idx="0">
                  <c:v>2020</c:v>
                </c:pt>
                <c:pt idx="1">
                  <c:v>2021</c:v>
                </c:pt>
                <c:pt idx="2">
                  <c:v>2022</c:v>
                </c:pt>
                <c:pt idx="3">
                  <c:v>2023</c:v>
                </c:pt>
                <c:pt idx="4">
                  <c:v>2024</c:v>
                </c:pt>
                <c:pt idx="5">
                  <c:v>2025</c:v>
                </c:pt>
              </c:numCache>
            </c:numRef>
          </c:cat>
          <c:val>
            <c:numRef>
              <c:f>Sheet1!$G$2:$G$7</c:f>
              <c:numCache>
                <c:formatCode>_(* #,##0.00_);_(* \(#,##0.00\);_(* "-"??_);_(@_)</c:formatCode>
                <c:ptCount val="6"/>
                <c:pt idx="0">
                  <c:v>10503601.630000005</c:v>
                </c:pt>
                <c:pt idx="1">
                  <c:v>9604192.4999999851</c:v>
                </c:pt>
                <c:pt idx="2">
                  <c:v>9408516.9299999904</c:v>
                </c:pt>
                <c:pt idx="3">
                  <c:v>12558624.770000001</c:v>
                </c:pt>
                <c:pt idx="4">
                  <c:v>12972597.430000005</c:v>
                </c:pt>
                <c:pt idx="5">
                  <c:v>14075162.189999994</c:v>
                </c:pt>
              </c:numCache>
            </c:numRef>
          </c:val>
          <c:extLst>
            <c:ext xmlns:c16="http://schemas.microsoft.com/office/drawing/2014/chart" uri="{C3380CC4-5D6E-409C-BE32-E72D297353CC}">
              <c16:uniqueId val="{00000005-AFCC-407E-8689-76B6DAA43745}"/>
            </c:ext>
          </c:extLst>
        </c:ser>
        <c:ser>
          <c:idx val="6"/>
          <c:order val="6"/>
          <c:tx>
            <c:strRef>
              <c:f>Sheet1!$H$1</c:f>
              <c:strCache>
                <c:ptCount val="1"/>
                <c:pt idx="0">
                  <c:v>Personnel</c:v>
                </c:pt>
              </c:strCache>
            </c:strRef>
          </c:tx>
          <c:spPr>
            <a:solidFill>
              <a:schemeClr val="accent1">
                <a:lumMod val="60000"/>
              </a:schemeClr>
            </a:solidFill>
            <a:ln>
              <a:noFill/>
            </a:ln>
            <a:effectLst/>
            <a:sp3d/>
          </c:spPr>
          <c:invertIfNegative val="0"/>
          <c:cat>
            <c:numRef>
              <c:f>Sheet1!$A$2:$A$7</c:f>
              <c:numCache>
                <c:formatCode>General</c:formatCode>
                <c:ptCount val="6"/>
                <c:pt idx="0">
                  <c:v>2020</c:v>
                </c:pt>
                <c:pt idx="1">
                  <c:v>2021</c:v>
                </c:pt>
                <c:pt idx="2">
                  <c:v>2022</c:v>
                </c:pt>
                <c:pt idx="3">
                  <c:v>2023</c:v>
                </c:pt>
                <c:pt idx="4">
                  <c:v>2024</c:v>
                </c:pt>
                <c:pt idx="5">
                  <c:v>2025</c:v>
                </c:pt>
              </c:numCache>
            </c:numRef>
          </c:cat>
          <c:val>
            <c:numRef>
              <c:f>Sheet1!$H$2:$H$7</c:f>
              <c:numCache>
                <c:formatCode>_(* #,##0.00_);_(* \(#,##0.00\);_(* "-"??_);_(@_)</c:formatCode>
                <c:ptCount val="6"/>
                <c:pt idx="0">
                  <c:v>48829376.119999997</c:v>
                </c:pt>
                <c:pt idx="1">
                  <c:v>47544868.219999976</c:v>
                </c:pt>
                <c:pt idx="2">
                  <c:v>47900935.960000038</c:v>
                </c:pt>
                <c:pt idx="3">
                  <c:v>49433490.18000003</c:v>
                </c:pt>
                <c:pt idx="4">
                  <c:v>59576634.980000012</c:v>
                </c:pt>
                <c:pt idx="5">
                  <c:v>66813364.93</c:v>
                </c:pt>
              </c:numCache>
            </c:numRef>
          </c:val>
          <c:extLst>
            <c:ext xmlns:c16="http://schemas.microsoft.com/office/drawing/2014/chart" uri="{C3380CC4-5D6E-409C-BE32-E72D297353CC}">
              <c16:uniqueId val="{00000006-AFCC-407E-8689-76B6DAA43745}"/>
            </c:ext>
          </c:extLst>
        </c:ser>
        <c:dLbls>
          <c:showLegendKey val="0"/>
          <c:showVal val="0"/>
          <c:showCatName val="0"/>
          <c:showSerName val="0"/>
          <c:showPercent val="0"/>
          <c:showBubbleSize val="0"/>
        </c:dLbls>
        <c:gapWidth val="150"/>
        <c:shape val="box"/>
        <c:axId val="1163433552"/>
        <c:axId val="1163439792"/>
        <c:axId val="0"/>
      </c:bar3DChart>
      <c:catAx>
        <c:axId val="11634335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crossAx val="1163439792"/>
        <c:crosses val="autoZero"/>
        <c:auto val="1"/>
        <c:lblAlgn val="ctr"/>
        <c:lblOffset val="100"/>
        <c:noMultiLvlLbl val="0"/>
      </c:catAx>
      <c:valAx>
        <c:axId val="116343979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3433552"/>
        <c:crosses val="autoZero"/>
        <c:crossBetween val="between"/>
        <c:dispUnits>
          <c:builtInUnit val="millions"/>
          <c:dispUnitsLbl>
            <c:spPr>
              <a:noFill/>
              <a:ln>
                <a:noFill/>
              </a:ln>
              <a:effectLst/>
            </c:spPr>
            <c:txPr>
              <a:bodyPr rot="-5400000" spcFirstLastPara="1" vertOverflow="ellipsis" vert="horz" wrap="square" anchor="ctr" anchorCtr="1"/>
              <a:lstStyle/>
              <a:p>
                <a:pPr algn="ctr" rtl="0">
                  <a:defRPr lang="en-US" sz="1197" b="1" i="0" u="none" strike="noStrike" kern="1200" baseline="0">
                    <a:solidFill>
                      <a:srgbClr val="000000"/>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May 2024</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Sheet1!$A$2:$A$6</c:f>
              <c:strCache>
                <c:ptCount val="5"/>
                <c:pt idx="0">
                  <c:v>Civic Center</c:v>
                </c:pt>
                <c:pt idx="1">
                  <c:v>I &amp; D Water</c:v>
                </c:pt>
                <c:pt idx="2">
                  <c:v>Parking Services</c:v>
                </c:pt>
                <c:pt idx="3">
                  <c:v>Sanitation</c:v>
                </c:pt>
                <c:pt idx="4">
                  <c:v>Water and Sewer </c:v>
                </c:pt>
              </c:strCache>
            </c:strRef>
          </c:cat>
          <c:val>
            <c:numRef>
              <c:f>Sheet1!$B$2:$B$6</c:f>
              <c:numCache>
                <c:formatCode>_(* #,##0_);_(* \(#,##0\);_(* "-"_);_(@_)</c:formatCode>
                <c:ptCount val="5"/>
                <c:pt idx="0">
                  <c:v>622869.48</c:v>
                </c:pt>
                <c:pt idx="1">
                  <c:v>3509563.53</c:v>
                </c:pt>
                <c:pt idx="2">
                  <c:v>10548119.52</c:v>
                </c:pt>
                <c:pt idx="3">
                  <c:v>16124481</c:v>
                </c:pt>
                <c:pt idx="4">
                  <c:v>35252317.119999997</c:v>
                </c:pt>
              </c:numCache>
            </c:numRef>
          </c:val>
          <c:extLst>
            <c:ext xmlns:c16="http://schemas.microsoft.com/office/drawing/2014/chart" uri="{C3380CC4-5D6E-409C-BE32-E72D297353CC}">
              <c16:uniqueId val="{00000000-5417-412D-AD0D-4EABD47AABA1}"/>
            </c:ext>
          </c:extLst>
        </c:ser>
        <c:ser>
          <c:idx val="1"/>
          <c:order val="1"/>
          <c:tx>
            <c:strRef>
              <c:f>Sheet1!$C$1</c:f>
              <c:strCache>
                <c:ptCount val="1"/>
                <c:pt idx="0">
                  <c:v>May 2025</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Sheet1!$A$2:$A$6</c:f>
              <c:strCache>
                <c:ptCount val="5"/>
                <c:pt idx="0">
                  <c:v>Civic Center</c:v>
                </c:pt>
                <c:pt idx="1">
                  <c:v>I &amp; D Water</c:v>
                </c:pt>
                <c:pt idx="2">
                  <c:v>Parking Services</c:v>
                </c:pt>
                <c:pt idx="3">
                  <c:v>Sanitation</c:v>
                </c:pt>
                <c:pt idx="4">
                  <c:v>Water and Sewer </c:v>
                </c:pt>
              </c:strCache>
            </c:strRef>
          </c:cat>
          <c:val>
            <c:numRef>
              <c:f>Sheet1!$C$2:$C$6</c:f>
              <c:numCache>
                <c:formatCode>_(* #,##0_);_(* \(#,##0\);_(* "-"_);_(@_)</c:formatCode>
                <c:ptCount val="5"/>
                <c:pt idx="0">
                  <c:v>2760712.6</c:v>
                </c:pt>
                <c:pt idx="1">
                  <c:v>4241995.55</c:v>
                </c:pt>
                <c:pt idx="2">
                  <c:v>10285427.810000001</c:v>
                </c:pt>
                <c:pt idx="3">
                  <c:v>16853102.960000001</c:v>
                </c:pt>
                <c:pt idx="4">
                  <c:v>42626332.219999999</c:v>
                </c:pt>
              </c:numCache>
            </c:numRef>
          </c:val>
          <c:extLst>
            <c:ext xmlns:c16="http://schemas.microsoft.com/office/drawing/2014/chart" uri="{C3380CC4-5D6E-409C-BE32-E72D297353CC}">
              <c16:uniqueId val="{00000001-5417-412D-AD0D-4EABD47AABA1}"/>
            </c:ext>
          </c:extLst>
        </c:ser>
        <c:dLbls>
          <c:showLegendKey val="0"/>
          <c:showVal val="0"/>
          <c:showCatName val="0"/>
          <c:showSerName val="0"/>
          <c:showPercent val="0"/>
          <c:showBubbleSize val="0"/>
        </c:dLbls>
        <c:gapWidth val="100"/>
        <c:overlap val="-24"/>
        <c:axId val="1278381040"/>
        <c:axId val="1278372400"/>
      </c:barChart>
      <c:catAx>
        <c:axId val="1278381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crossAx val="1278372400"/>
        <c:crosses val="autoZero"/>
        <c:auto val="1"/>
        <c:lblAlgn val="ctr"/>
        <c:lblOffset val="100"/>
        <c:noMultiLvlLbl val="0"/>
      </c:catAx>
      <c:valAx>
        <c:axId val="12783724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8381040"/>
        <c:crosses val="autoZero"/>
        <c:crossBetween val="between"/>
        <c:dispUnits>
          <c:builtInUnit val="millions"/>
          <c:dispUnitsLbl>
            <c:spPr>
              <a:noFill/>
              <a:ln>
                <a:noFill/>
              </a:ln>
              <a:effectLst/>
            </c:spPr>
            <c:txPr>
              <a:bodyPr rot="-5400000" spcFirstLastPara="1" vertOverflow="ellipsis" vert="horz" wrap="square" anchor="ctr" anchorCtr="1"/>
              <a:lstStyle/>
              <a:p>
                <a:pPr algn="ctr" rtl="0">
                  <a:defRPr lang="en-US" sz="1197" b="1" i="0" u="none" strike="noStrike" kern="1200" baseline="0">
                    <a:solidFill>
                      <a:srgbClr val="000000"/>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May 2024</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Sheet1!$A$2:$A$6</c:f>
              <c:strCache>
                <c:ptCount val="5"/>
                <c:pt idx="0">
                  <c:v>Civic Center</c:v>
                </c:pt>
                <c:pt idx="1">
                  <c:v>I&amp;D Water</c:v>
                </c:pt>
                <c:pt idx="2">
                  <c:v>Parking Services</c:v>
                </c:pt>
                <c:pt idx="3">
                  <c:v>Sanitation</c:v>
                </c:pt>
                <c:pt idx="4">
                  <c:v>Water &amp; Sewer</c:v>
                </c:pt>
              </c:strCache>
            </c:strRef>
          </c:cat>
          <c:val>
            <c:numRef>
              <c:f>Sheet1!$B$2:$B$6</c:f>
              <c:numCache>
                <c:formatCode>_(* #,##0.00_);_(* \(#,##0.00\);_(* "-"??_);_(@_)</c:formatCode>
                <c:ptCount val="5"/>
                <c:pt idx="0">
                  <c:v>2647927.1999999997</c:v>
                </c:pt>
                <c:pt idx="1">
                  <c:v>4182990.6399999997</c:v>
                </c:pt>
                <c:pt idx="2">
                  <c:v>8842867.8599999994</c:v>
                </c:pt>
                <c:pt idx="3">
                  <c:v>17045048.219999999</c:v>
                </c:pt>
                <c:pt idx="4">
                  <c:v>25930806.770000007</c:v>
                </c:pt>
              </c:numCache>
            </c:numRef>
          </c:val>
          <c:extLst>
            <c:ext xmlns:c16="http://schemas.microsoft.com/office/drawing/2014/chart" uri="{C3380CC4-5D6E-409C-BE32-E72D297353CC}">
              <c16:uniqueId val="{00000000-396E-4108-862D-74B74C45D445}"/>
            </c:ext>
          </c:extLst>
        </c:ser>
        <c:ser>
          <c:idx val="1"/>
          <c:order val="1"/>
          <c:tx>
            <c:strRef>
              <c:f>Sheet1!$C$1</c:f>
              <c:strCache>
                <c:ptCount val="1"/>
                <c:pt idx="0">
                  <c:v>May 2025</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Sheet1!$A$2:$A$6</c:f>
              <c:strCache>
                <c:ptCount val="5"/>
                <c:pt idx="0">
                  <c:v>Civic Center</c:v>
                </c:pt>
                <c:pt idx="1">
                  <c:v>I&amp;D Water</c:v>
                </c:pt>
                <c:pt idx="2">
                  <c:v>Parking Services</c:v>
                </c:pt>
                <c:pt idx="3">
                  <c:v>Sanitation</c:v>
                </c:pt>
                <c:pt idx="4">
                  <c:v>Water &amp; Sewer</c:v>
                </c:pt>
              </c:strCache>
            </c:strRef>
          </c:cat>
          <c:val>
            <c:numRef>
              <c:f>Sheet1!$C$2:$C$6</c:f>
              <c:numCache>
                <c:formatCode>_(* #,##0.00_);_(* \(#,##0.00\);_(* "-"??_);_(@_)</c:formatCode>
                <c:ptCount val="5"/>
                <c:pt idx="0">
                  <c:v>2353675.88</c:v>
                </c:pt>
                <c:pt idx="1">
                  <c:v>5396721.3400000008</c:v>
                </c:pt>
                <c:pt idx="2">
                  <c:v>8993184.75</c:v>
                </c:pt>
                <c:pt idx="3">
                  <c:v>16983244.48</c:v>
                </c:pt>
                <c:pt idx="4">
                  <c:v>29352221.43</c:v>
                </c:pt>
              </c:numCache>
            </c:numRef>
          </c:val>
          <c:extLst>
            <c:ext xmlns:c16="http://schemas.microsoft.com/office/drawing/2014/chart" uri="{C3380CC4-5D6E-409C-BE32-E72D297353CC}">
              <c16:uniqueId val="{00000001-396E-4108-862D-74B74C45D445}"/>
            </c:ext>
          </c:extLst>
        </c:ser>
        <c:dLbls>
          <c:showLegendKey val="0"/>
          <c:showVal val="0"/>
          <c:showCatName val="0"/>
          <c:showSerName val="0"/>
          <c:showPercent val="0"/>
          <c:showBubbleSize val="0"/>
        </c:dLbls>
        <c:gapWidth val="100"/>
        <c:overlap val="-24"/>
        <c:axId val="1453184480"/>
        <c:axId val="1453185920"/>
      </c:barChart>
      <c:catAx>
        <c:axId val="1453184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crossAx val="1453185920"/>
        <c:crosses val="autoZero"/>
        <c:auto val="1"/>
        <c:lblAlgn val="ctr"/>
        <c:lblOffset val="100"/>
        <c:noMultiLvlLbl val="0"/>
      </c:catAx>
      <c:valAx>
        <c:axId val="14531859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3184480"/>
        <c:crosses val="autoZero"/>
        <c:crossBetween val="between"/>
        <c:dispUnits>
          <c:builtInUnit val="millions"/>
          <c:dispUnitsLbl>
            <c:spPr>
              <a:noFill/>
              <a:ln>
                <a:noFill/>
              </a:ln>
              <a:effectLst/>
            </c:spPr>
            <c:txPr>
              <a:bodyPr rot="-5400000" spcFirstLastPara="1" vertOverflow="ellipsis" vert="horz" wrap="square" anchor="ctr" anchorCtr="1"/>
              <a:lstStyle/>
              <a:p>
                <a:pPr algn="ctr" rtl="0">
                  <a:defRPr lang="en-US" sz="1197" b="1" i="0" u="none" strike="noStrike" kern="1200" baseline="0">
                    <a:solidFill>
                      <a:srgbClr val="000000"/>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0.91784</cdr:x>
      <cdr:y>0.17582</cdr:y>
    </cdr:from>
    <cdr:to>
      <cdr:x>0.98811</cdr:x>
      <cdr:y>0.53663</cdr:y>
    </cdr:to>
    <cdr:sp macro="" textlink="">
      <cdr:nvSpPr>
        <cdr:cNvPr id="2" name="Right Brace 1">
          <a:extLst xmlns:a="http://schemas.openxmlformats.org/drawingml/2006/main">
            <a:ext uri="{FF2B5EF4-FFF2-40B4-BE49-F238E27FC236}">
              <a16:creationId xmlns:a16="http://schemas.microsoft.com/office/drawing/2014/main" id="{C9BF55F0-1EF1-6A1C-2199-9916CABD7D7B}"/>
            </a:ext>
          </a:extLst>
        </cdr:cNvPr>
        <cdr:cNvSpPr/>
      </cdr:nvSpPr>
      <cdr:spPr>
        <a:xfrm xmlns:a="http://schemas.openxmlformats.org/drawingml/2006/main">
          <a:off x="7763256" y="877824"/>
          <a:ext cx="594360" cy="1801368"/>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r>
            <a:rPr lang="en-US" sz="1200" b="1" kern="1200" dirty="0">
              <a:solidFill>
                <a:schemeClr val="accent1"/>
              </a:solidFill>
            </a:rPr>
            <a:t>Personnel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59DDB363-9E20-4583-8FC5-97E62BD7294F}" type="datetimeFigureOut">
              <a:rPr lang="en-US" smtClean="0"/>
              <a:t>6/26/2025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E307C84-2B47-4A09-BB0D-7B99B0932444}" type="slidenum">
              <a:rPr lang="en-US" smtClean="0"/>
              <a:t>‹#›</a:t>
            </a:fld>
            <a:endParaRPr lang="en-US"/>
          </a:p>
        </p:txBody>
      </p:sp>
    </p:spTree>
    <p:extLst>
      <p:ext uri="{BB962C8B-B14F-4D97-AF65-F5344CB8AC3E}">
        <p14:creationId xmlns:p14="http://schemas.microsoft.com/office/powerpoint/2010/main" val="3050752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085FAE-B61F-4FCE-802C-B99371766BAD}" type="slidenum">
              <a:rPr lang="en-US" smtClean="0"/>
              <a:t>1</a:t>
            </a:fld>
            <a:endParaRPr lang="en-US"/>
          </a:p>
        </p:txBody>
      </p:sp>
    </p:spTree>
    <p:extLst>
      <p:ext uri="{BB962C8B-B14F-4D97-AF65-F5344CB8AC3E}">
        <p14:creationId xmlns:p14="http://schemas.microsoft.com/office/powerpoint/2010/main" val="2426507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Between May 2023 and May 2025, total expenditures rose from $90.93 million to $117.34 million, an overall increase of $26.41 million or 29.0%. The rise is largely driven by increases in Personnel, Internal Services, and Outside Services, reflecting upward cost pressures and  increased salaries.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From May 2023 to May 2025, the City experienced </a:t>
            </a:r>
            <a:r>
              <a:rPr lang="en-US" b="1"/>
              <a:t>nearly 30% growth in expenditures</a:t>
            </a:r>
            <a:r>
              <a:rPr lang="en-US"/>
              <a:t>, with </a:t>
            </a:r>
            <a:r>
              <a:rPr lang="en-US" b="1"/>
              <a:t>Personnel costs alone accounting for two-thirds</a:t>
            </a:r>
            <a:r>
              <a:rPr lang="en-US"/>
              <a:t> of the total increase. Operational costs such as services and internal charges also grew in tandem,. The temporary surge in </a:t>
            </a:r>
            <a:r>
              <a:rPr lang="en-US" b="1"/>
              <a:t>Interfund Transfers</a:t>
            </a:r>
            <a:r>
              <a:rPr lang="en-US"/>
              <a:t> in 2024 may indicate a one-time funding.</a:t>
            </a:r>
          </a:p>
          <a:p>
            <a:endParaRPr lang="en-US"/>
          </a:p>
          <a:p>
            <a:endParaRPr lang="en-US"/>
          </a:p>
        </p:txBody>
      </p:sp>
      <p:sp>
        <p:nvSpPr>
          <p:cNvPr id="4" name="Slide Number Placeholder 3"/>
          <p:cNvSpPr>
            <a:spLocks noGrp="1"/>
          </p:cNvSpPr>
          <p:nvPr>
            <p:ph type="sldNum" sz="quarter" idx="5"/>
          </p:nvPr>
        </p:nvSpPr>
        <p:spPr/>
        <p:txBody>
          <a:bodyPr/>
          <a:lstStyle/>
          <a:p>
            <a:fld id="{2E307C84-2B47-4A09-BB0D-7B99B0932444}" type="slidenum">
              <a:rPr lang="en-US" smtClean="0"/>
              <a:t>10</a:t>
            </a:fld>
            <a:endParaRPr lang="en-US"/>
          </a:p>
        </p:txBody>
      </p:sp>
    </p:spTree>
    <p:extLst>
      <p:ext uri="{BB962C8B-B14F-4D97-AF65-F5344CB8AC3E}">
        <p14:creationId xmlns:p14="http://schemas.microsoft.com/office/powerpoint/2010/main" val="327726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307C84-2B47-4A09-BB0D-7B99B0932444}" type="slidenum">
              <a:rPr lang="en-US" smtClean="0"/>
              <a:t>11</a:t>
            </a:fld>
            <a:endParaRPr lang="en-US"/>
          </a:p>
        </p:txBody>
      </p:sp>
    </p:spTree>
    <p:extLst>
      <p:ext uri="{BB962C8B-B14F-4D97-AF65-F5344CB8AC3E}">
        <p14:creationId xmlns:p14="http://schemas.microsoft.com/office/powerpoint/2010/main" val="2425634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Total enterprise fund revenues increased from $66.06 million in May 2024 to $76.77 million in May 2025, reflecting a growth of $10.71 million or approximately 16.2% year-over-year. This growth was driven primarily by significant gains in Water and Sewer, Civic Center, and I &amp; D Water revenues.</a:t>
            </a:r>
          </a:p>
          <a:p>
            <a:endParaRPr lang="en-US"/>
          </a:p>
          <a:p>
            <a:r>
              <a:rPr lang="en-US"/>
              <a:t>The year-over-year enterprise revenue growth of </a:t>
            </a:r>
            <a:r>
              <a:rPr lang="en-US" b="1"/>
              <a:t>16.2%</a:t>
            </a:r>
            <a:r>
              <a:rPr lang="en-US"/>
              <a:t> demonstrates strong financial performance across core utility and service operations. Significant gains in </a:t>
            </a:r>
            <a:r>
              <a:rPr lang="en-US" b="1"/>
              <a:t>Water and Sewer</a:t>
            </a:r>
            <a:r>
              <a:rPr lang="en-US"/>
              <a:t> and </a:t>
            </a:r>
            <a:r>
              <a:rPr lang="en-US" b="1"/>
              <a:t>Civic Center operations</a:t>
            </a:r>
            <a:r>
              <a:rPr lang="en-US"/>
              <a:t> </a:t>
            </a:r>
          </a:p>
          <a:p>
            <a:endParaRPr lang="en-US"/>
          </a:p>
          <a:p>
            <a:pPr lvl="0"/>
            <a:r>
              <a:rPr lang="en-US"/>
              <a:t>Civic Center-</a:t>
            </a:r>
            <a:r>
              <a:rPr lang="en-US" sz="1200" kern="1200">
                <a:solidFill>
                  <a:schemeClr val="tx1"/>
                </a:solidFill>
                <a:effectLst/>
                <a:latin typeface="+mn-lt"/>
                <a:ea typeface="+mn-ea"/>
                <a:cs typeface="+mn-cs"/>
              </a:rPr>
              <a:t>The most significant driver is the </a:t>
            </a:r>
            <a:r>
              <a:rPr lang="en-US" sz="1200" b="1" i="1" kern="1200">
                <a:solidFill>
                  <a:schemeClr val="tx1"/>
                </a:solidFill>
                <a:effectLst/>
                <a:latin typeface="+mn-lt"/>
                <a:ea typeface="+mn-ea"/>
                <a:cs typeface="+mn-cs"/>
              </a:rPr>
              <a:t>timing</a:t>
            </a:r>
            <a:r>
              <a:rPr lang="en-US" sz="1200" i="1" kern="1200">
                <a:solidFill>
                  <a:schemeClr val="tx1"/>
                </a:solidFill>
                <a:effectLst/>
                <a:latin typeface="+mn-lt"/>
                <a:ea typeface="+mn-ea"/>
                <a:cs typeface="+mn-cs"/>
              </a:rPr>
              <a:t> </a:t>
            </a:r>
            <a:r>
              <a:rPr lang="en-US" sz="1200" kern="1200">
                <a:solidFill>
                  <a:schemeClr val="tx1"/>
                </a:solidFill>
                <a:effectLst/>
                <a:latin typeface="+mn-lt"/>
                <a:ea typeface="+mn-ea"/>
                <a:cs typeface="+mn-cs"/>
              </a:rPr>
              <a:t>of when OVG settles-up. Despite the crazy variance between May of this year and May of last year,  At this time last year, because of accruals, the theater income account (45513) was </a:t>
            </a:r>
            <a:r>
              <a:rPr lang="en-US" sz="1200" b="1" kern="1200">
                <a:solidFill>
                  <a:schemeClr val="tx1"/>
                </a:solidFill>
                <a:effectLst/>
                <a:latin typeface="+mn-lt"/>
                <a:ea typeface="+mn-ea"/>
                <a:cs typeface="+mn-cs"/>
              </a:rPr>
              <a:t>negative</a:t>
            </a:r>
            <a:r>
              <a:rPr lang="en-US" sz="1200" kern="1200">
                <a:solidFill>
                  <a:schemeClr val="tx1"/>
                </a:solidFill>
                <a:effectLst/>
                <a:latin typeface="+mn-lt"/>
                <a:ea typeface="+mn-ea"/>
                <a:cs typeface="+mn-cs"/>
              </a:rPr>
              <a:t> $848K, compared to </a:t>
            </a:r>
            <a:r>
              <a:rPr lang="en-US" sz="1200" b="1" kern="1200">
                <a:solidFill>
                  <a:schemeClr val="tx1"/>
                </a:solidFill>
                <a:effectLst/>
                <a:latin typeface="+mn-lt"/>
                <a:ea typeface="+mn-ea"/>
                <a:cs typeface="+mn-cs"/>
              </a:rPr>
              <a:t>positive </a:t>
            </a:r>
            <a:r>
              <a:rPr lang="en-US" sz="1200" kern="1200">
                <a:solidFill>
                  <a:schemeClr val="tx1"/>
                </a:solidFill>
                <a:effectLst/>
                <a:latin typeface="+mn-lt"/>
                <a:ea typeface="+mn-ea"/>
                <a:cs typeface="+mn-cs"/>
              </a:rPr>
              <a:t>$552K this year.  </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I&amp;D Water-</a:t>
            </a:r>
            <a:r>
              <a:rPr lang="en-US"/>
              <a:t>Revenue increased by $732,432 (20.9%).</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Parking Services-</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Sanitation-</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Water and Sewer Fund-FY-24: $35,252,317 to $42,626 332 FY-25: Increase of $ 7,374,015 a 20% increase</a:t>
            </a:r>
          </a:p>
          <a:p>
            <a:endParaRPr lang="en-US"/>
          </a:p>
        </p:txBody>
      </p:sp>
      <p:sp>
        <p:nvSpPr>
          <p:cNvPr id="4" name="Slide Number Placeholder 3"/>
          <p:cNvSpPr>
            <a:spLocks noGrp="1"/>
          </p:cNvSpPr>
          <p:nvPr>
            <p:ph type="sldNum" sz="quarter" idx="5"/>
          </p:nvPr>
        </p:nvSpPr>
        <p:spPr/>
        <p:txBody>
          <a:bodyPr/>
          <a:lstStyle/>
          <a:p>
            <a:fld id="{2E307C84-2B47-4A09-BB0D-7B99B0932444}" type="slidenum">
              <a:rPr lang="en-US" smtClean="0"/>
              <a:t>12</a:t>
            </a:fld>
            <a:endParaRPr lang="en-US"/>
          </a:p>
        </p:txBody>
      </p:sp>
    </p:spTree>
    <p:extLst>
      <p:ext uri="{BB962C8B-B14F-4D97-AF65-F5344CB8AC3E}">
        <p14:creationId xmlns:p14="http://schemas.microsoft.com/office/powerpoint/2010/main" val="3827349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Total enterprise fund expenditures increased from $58.65 million in May 2024 to $63.08 million in May 2025, marking a year-over-year increase of $4.43 million, or approximately 7.6%. Enterprise fund expenditures rose </a:t>
            </a:r>
            <a:r>
              <a:rPr lang="en-US" b="1"/>
              <a:t>moderately</a:t>
            </a:r>
            <a:r>
              <a:rPr lang="en-US"/>
              <a:t> by </a:t>
            </a:r>
            <a:r>
              <a:rPr lang="en-US" b="1"/>
              <a:t>7.6%</a:t>
            </a:r>
            <a:r>
              <a:rPr lang="en-US"/>
              <a:t> from May 2024 to May 2025. The majority of this increase was driven by </a:t>
            </a:r>
            <a:r>
              <a:rPr lang="en-US" b="1"/>
              <a:t>Water &amp; Sewer</a:t>
            </a:r>
            <a:r>
              <a:rPr lang="en-US"/>
              <a:t> and </a:t>
            </a:r>
            <a:r>
              <a:rPr lang="en-US" b="1"/>
              <a:t>I&amp;D Water</a:t>
            </a:r>
            <a:r>
              <a:rPr lang="en-US"/>
              <a:t>, indicating higher operating in core utility services. This expense graphs mimics the enterprise revenue graph with the Wate and Sewer Fund growing at a much faster rate.</a:t>
            </a:r>
          </a:p>
          <a:p>
            <a:endParaRPr lang="en-US"/>
          </a:p>
          <a:p>
            <a:endParaRPr lang="en-US"/>
          </a:p>
        </p:txBody>
      </p:sp>
      <p:sp>
        <p:nvSpPr>
          <p:cNvPr id="4" name="Slide Number Placeholder 3"/>
          <p:cNvSpPr>
            <a:spLocks noGrp="1"/>
          </p:cNvSpPr>
          <p:nvPr>
            <p:ph type="sldNum" sz="quarter" idx="5"/>
          </p:nvPr>
        </p:nvSpPr>
        <p:spPr/>
        <p:txBody>
          <a:bodyPr/>
          <a:lstStyle/>
          <a:p>
            <a:fld id="{2E307C84-2B47-4A09-BB0D-7B99B0932444}" type="slidenum">
              <a:rPr lang="en-US" smtClean="0"/>
              <a:t>13</a:t>
            </a:fld>
            <a:endParaRPr lang="en-US"/>
          </a:p>
        </p:txBody>
      </p:sp>
    </p:spTree>
    <p:extLst>
      <p:ext uri="{BB962C8B-B14F-4D97-AF65-F5344CB8AC3E}">
        <p14:creationId xmlns:p14="http://schemas.microsoft.com/office/powerpoint/2010/main" val="2924355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59A47-14F0-737A-1887-6D07355B16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50DF6-D854-0CAA-47F5-9810FC308C8E}"/>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4D6D4274-BD80-962C-3A58-3E51DD9022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6C5B4F-EF29-E4A7-E5B0-613C47676489}"/>
              </a:ext>
            </a:extLst>
          </p:cNvPr>
          <p:cNvSpPr>
            <a:spLocks noGrp="1"/>
          </p:cNvSpPr>
          <p:nvPr>
            <p:ph type="sldNum" sz="quarter" idx="5"/>
          </p:nvPr>
        </p:nvSpPr>
        <p:spPr/>
        <p:txBody>
          <a:bodyPr/>
          <a:lstStyle/>
          <a:p>
            <a:fld id="{B3085FAE-B61F-4FCE-802C-B99371766BAD}" type="slidenum">
              <a:rPr lang="en-US" smtClean="0"/>
              <a:t>16</a:t>
            </a:fld>
            <a:endParaRPr lang="en-US"/>
          </a:p>
        </p:txBody>
      </p:sp>
    </p:spTree>
    <p:extLst>
      <p:ext uri="{BB962C8B-B14F-4D97-AF65-F5344CB8AC3E}">
        <p14:creationId xmlns:p14="http://schemas.microsoft.com/office/powerpoint/2010/main" val="3497687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CFBF9-02DA-38CD-3F28-8CEB235B1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253B1-07C9-8A49-1126-5FBAD18BD81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AC5BDD07-EE45-2FEA-BCFA-B00714DEF4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11AEF5-478A-EEE3-E2F8-7EEF9035E5F9}"/>
              </a:ext>
            </a:extLst>
          </p:cNvPr>
          <p:cNvSpPr>
            <a:spLocks noGrp="1"/>
          </p:cNvSpPr>
          <p:nvPr>
            <p:ph type="sldNum" sz="quarter" idx="5"/>
          </p:nvPr>
        </p:nvSpPr>
        <p:spPr/>
        <p:txBody>
          <a:bodyPr/>
          <a:lstStyle/>
          <a:p>
            <a:fld id="{B3085FAE-B61F-4FCE-802C-B99371766BAD}" type="slidenum">
              <a:rPr lang="en-US" smtClean="0"/>
              <a:t>19</a:t>
            </a:fld>
            <a:endParaRPr lang="en-US"/>
          </a:p>
        </p:txBody>
      </p:sp>
    </p:spTree>
    <p:extLst>
      <p:ext uri="{BB962C8B-B14F-4D97-AF65-F5344CB8AC3E}">
        <p14:creationId xmlns:p14="http://schemas.microsoft.com/office/powerpoint/2010/main" val="2257666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6BB90-D662-B324-9D47-B75334E06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D3B67-0FAB-30E0-1810-A6AF73E6C87D}"/>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F01D7CAD-FCF7-52FF-DF95-BAC22787D1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EF47A4-220F-E65F-718D-83F95D26669D}"/>
              </a:ext>
            </a:extLst>
          </p:cNvPr>
          <p:cNvSpPr>
            <a:spLocks noGrp="1"/>
          </p:cNvSpPr>
          <p:nvPr>
            <p:ph type="sldNum" sz="quarter" idx="5"/>
          </p:nvPr>
        </p:nvSpPr>
        <p:spPr/>
        <p:txBody>
          <a:bodyPr/>
          <a:lstStyle/>
          <a:p>
            <a:fld id="{B3085FAE-B61F-4FCE-802C-B99371766BAD}" type="slidenum">
              <a:rPr lang="en-US" smtClean="0"/>
              <a:t>21</a:t>
            </a:fld>
            <a:endParaRPr lang="en-US"/>
          </a:p>
        </p:txBody>
      </p:sp>
    </p:spTree>
    <p:extLst>
      <p:ext uri="{BB962C8B-B14F-4D97-AF65-F5344CB8AC3E}">
        <p14:creationId xmlns:p14="http://schemas.microsoft.com/office/powerpoint/2010/main" val="315888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307C84-2B47-4A09-BB0D-7B99B0932444}" type="slidenum">
              <a:rPr lang="en-US" smtClean="0"/>
              <a:t>2</a:t>
            </a:fld>
            <a:endParaRPr lang="en-US"/>
          </a:p>
        </p:txBody>
      </p:sp>
    </p:spTree>
    <p:extLst>
      <p:ext uri="{BB962C8B-B14F-4D97-AF65-F5344CB8AC3E}">
        <p14:creationId xmlns:p14="http://schemas.microsoft.com/office/powerpoint/2010/main" val="1369885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51B3B-E333-61E1-60A7-5DAB4C45F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5469F7-A481-97C6-6183-239CF910C82E}"/>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BD7812EC-E80E-2094-2D89-741BEF70DE4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5807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307C84-2B47-4A09-BB0D-7B99B0932444}" type="slidenum">
              <a:rPr lang="en-US" smtClean="0"/>
              <a:t>4</a:t>
            </a:fld>
            <a:endParaRPr lang="en-US"/>
          </a:p>
        </p:txBody>
      </p:sp>
    </p:spTree>
    <p:extLst>
      <p:ext uri="{BB962C8B-B14F-4D97-AF65-F5344CB8AC3E}">
        <p14:creationId xmlns:p14="http://schemas.microsoft.com/office/powerpoint/2010/main" val="36705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49478">
              <a:defRPr/>
            </a:pPr>
            <a:endParaRPr lang="en-US" kern="100">
              <a:latin typeface="Calibri" panose="020F0502020204030204" pitchFamily="34" charset="0"/>
              <a:ea typeface="Calibri" panose="020F0502020204030204" pitchFamily="34" charset="0"/>
              <a:cs typeface="Times New Roman" panose="02020603050405020304" pitchFamily="18" charset="0"/>
            </a:endParaRPr>
          </a:p>
          <a:p>
            <a:pPr defTabSz="949478">
              <a:defRPr/>
            </a:pPr>
            <a:r>
              <a:rPr lang="en-US" kern="100">
                <a:latin typeface="Calibri" panose="020F0502020204030204" pitchFamily="34" charset="0"/>
                <a:ea typeface="Calibri" panose="020F0502020204030204" pitchFamily="34" charset="0"/>
                <a:cs typeface="Times New Roman" panose="02020603050405020304" pitchFamily="18" charset="0"/>
              </a:rPr>
              <a:t>Excise Tax includes Hotel/Motel, Auto Rental, Occupancy, Beer Taxes, Liquor Taxes, Wine Taxes, and Mixed Drink Taxes</a:t>
            </a:r>
          </a:p>
          <a:p>
            <a:pPr defTabSz="949478">
              <a:defRPr/>
            </a:pPr>
            <a:endParaRPr lang="en-US" kern="100">
              <a:latin typeface="Calibri" panose="020F0502020204030204" pitchFamily="34" charset="0"/>
              <a:ea typeface="Calibri" panose="020F0502020204030204" pitchFamily="34" charset="0"/>
              <a:cs typeface="Times New Roman" panose="02020603050405020304" pitchFamily="18" charset="0"/>
            </a:endParaRPr>
          </a:p>
          <a:p>
            <a:pPr defTabSz="949478">
              <a:defRPr/>
            </a:pPr>
            <a:endParaRPr lang="en-US" kern="100">
              <a:latin typeface="Calibri" panose="020F0502020204030204" pitchFamily="34" charset="0"/>
              <a:ea typeface="Calibri" panose="020F0502020204030204" pitchFamily="34" charset="0"/>
              <a:cs typeface="Times New Roman" panose="02020603050405020304" pitchFamily="18" charset="0"/>
            </a:endParaRPr>
          </a:p>
          <a:p>
            <a:pPr defTabSz="949478">
              <a:defRPr/>
            </a:pPr>
            <a:endParaRPr lang="en-US" kern="100">
              <a:latin typeface="Calibri" panose="020F0502020204030204" pitchFamily="34" charset="0"/>
              <a:ea typeface="Calibri" panose="020F0502020204030204" pitchFamily="34" charset="0"/>
              <a:cs typeface="Times New Roman" panose="02020603050405020304" pitchFamily="18" charset="0"/>
            </a:endParaRPr>
          </a:p>
          <a:p>
            <a:pPr defTabSz="949478">
              <a:defRPr/>
            </a:pPr>
            <a:r>
              <a:rPr lang="en-US" kern="100">
                <a:latin typeface="Calibri" panose="020F0502020204030204" pitchFamily="34" charset="0"/>
                <a:ea typeface="Calibri" panose="020F0502020204030204" pitchFamily="34" charset="0"/>
                <a:cs typeface="Times New Roman" panose="02020603050405020304" pitchFamily="18" charset="0"/>
              </a:rPr>
              <a:t>Generally there are four financial metrics which are core barometers of the City’s fiscal health and sustainability:  Pensions, Debt,  Stability of Reserves and the Structural balance between revenues and expenditures.</a:t>
            </a:r>
          </a:p>
          <a:p>
            <a:pPr defTabSz="949478">
              <a:defRPr/>
            </a:pPr>
            <a:endParaRPr lang="en-US" kern="100">
              <a:latin typeface="Calibri" panose="020F0502020204030204" pitchFamily="34" charset="0"/>
              <a:ea typeface="Calibri" panose="020F0502020204030204" pitchFamily="34" charset="0"/>
              <a:cs typeface="Times New Roman" panose="02020603050405020304" pitchFamily="18" charset="0"/>
            </a:endParaRPr>
          </a:p>
          <a:p>
            <a:pPr defTabSz="949478">
              <a:defRPr/>
            </a:pPr>
            <a:r>
              <a:rPr lang="en-US" kern="100">
                <a:latin typeface="Calibri" panose="020F0502020204030204" pitchFamily="34" charset="0"/>
                <a:ea typeface="Calibri" panose="020F0502020204030204" pitchFamily="34" charset="0"/>
                <a:cs typeface="Times New Roman" panose="02020603050405020304" pitchFamily="18" charset="0"/>
              </a:rPr>
              <a:t>Through the first half of the year, our finances remain on solid footing with the Adopted financial plan, realizing favorable spending results.  </a:t>
            </a:r>
          </a:p>
          <a:p>
            <a:pPr defTabSz="949478">
              <a:defRPr/>
            </a:pPr>
            <a:endParaRPr lang="en-US" kern="100">
              <a:latin typeface="Calibri" panose="020F0502020204030204" pitchFamily="34" charset="0"/>
              <a:ea typeface="Calibri" panose="020F0502020204030204" pitchFamily="34" charset="0"/>
              <a:cs typeface="Times New Roman" panose="02020603050405020304" pitchFamily="18" charset="0"/>
            </a:endParaRPr>
          </a:p>
          <a:p>
            <a:pPr defTabSz="949478">
              <a:defRPr/>
            </a:pPr>
            <a:r>
              <a:rPr lang="en-US" kern="100">
                <a:latin typeface="Calibri" panose="020F0502020204030204" pitchFamily="34" charset="0"/>
                <a:ea typeface="Calibri" panose="020F0502020204030204" pitchFamily="34" charset="0"/>
                <a:cs typeface="Times New Roman" panose="02020603050405020304" pitchFamily="18" charset="0"/>
              </a:rPr>
              <a:t>Pension stability is in tact and </a:t>
            </a:r>
          </a:p>
          <a:p>
            <a:br>
              <a:rPr lang="en-US"/>
            </a:br>
            <a:endParaRPr lang="en-US"/>
          </a:p>
        </p:txBody>
      </p:sp>
      <p:sp>
        <p:nvSpPr>
          <p:cNvPr id="4" name="Slide Number Placeholder 3"/>
          <p:cNvSpPr>
            <a:spLocks noGrp="1"/>
          </p:cNvSpPr>
          <p:nvPr>
            <p:ph type="sldNum" sz="quarter" idx="5"/>
          </p:nvPr>
        </p:nvSpPr>
        <p:spPr/>
        <p:txBody>
          <a:bodyPr/>
          <a:lstStyle/>
          <a:p>
            <a:fld id="{2E307C84-2B47-4A09-BB0D-7B99B0932444}" type="slidenum">
              <a:rPr lang="en-US" smtClean="0"/>
              <a:t>5</a:t>
            </a:fld>
            <a:endParaRPr lang="en-US"/>
          </a:p>
        </p:txBody>
      </p:sp>
    </p:spTree>
    <p:extLst>
      <p:ext uri="{BB962C8B-B14F-4D97-AF65-F5344CB8AC3E}">
        <p14:creationId xmlns:p14="http://schemas.microsoft.com/office/powerpoint/2010/main" val="54118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a:t>So how are we doing so far? Over the six-year period from 2020 to 2025, general fund revenues have shown a consistent upward trend, with a minor dip in 2024. Despite the slight decline in 2024 , the overall revenue growth from 2020 to 2025 totals approximately </a:t>
            </a:r>
            <a:r>
              <a:rPr lang="en-US" b="1"/>
              <a:t>$33.97 million</a:t>
            </a:r>
            <a:r>
              <a:rPr lang="en-US"/>
              <a:t>, representing a </a:t>
            </a:r>
            <a:r>
              <a:rPr lang="en-US" b="1"/>
              <a:t>59.5% increase</a:t>
            </a:r>
            <a:r>
              <a:rPr lang="en-US"/>
              <a:t> over the six-year period. The rebound in 2025 reaffirms the general upward momentum in the city's revenue base.</a:t>
            </a:r>
          </a:p>
        </p:txBody>
      </p:sp>
      <p:sp>
        <p:nvSpPr>
          <p:cNvPr id="4" name="Slide Number Placeholder 3"/>
          <p:cNvSpPr>
            <a:spLocks noGrp="1"/>
          </p:cNvSpPr>
          <p:nvPr>
            <p:ph type="sldNum" sz="quarter" idx="5"/>
          </p:nvPr>
        </p:nvSpPr>
        <p:spPr/>
        <p:txBody>
          <a:bodyPr/>
          <a:lstStyle/>
          <a:p>
            <a:fld id="{2E307C84-2B47-4A09-BB0D-7B99B0932444}" type="slidenum">
              <a:rPr lang="en-US" smtClean="0"/>
              <a:t>6</a:t>
            </a:fld>
            <a:endParaRPr lang="en-US"/>
          </a:p>
        </p:txBody>
      </p:sp>
    </p:spTree>
    <p:extLst>
      <p:ext uri="{BB962C8B-B14F-4D97-AF65-F5344CB8AC3E}">
        <p14:creationId xmlns:p14="http://schemas.microsoft.com/office/powerpoint/2010/main" val="1742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Now that we know where the General Fund revenue stands when compared to previous years, we can look at where the revenues come from.  Like any other municipal government, the City of Savannah generates most of its revenues from taxes. This year and every year prior, over half of the General Fund Revenue are generated from taxes.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overall revenue growth of </a:t>
            </a:r>
            <a:r>
              <a:rPr lang="en-US" b="1"/>
              <a:t>3.8%</a:t>
            </a:r>
            <a:r>
              <a:rPr lang="en-US"/>
              <a:t> from May 2024 to May 2025 was driven primarily by higher </a:t>
            </a:r>
            <a:r>
              <a:rPr lang="en-US" b="1"/>
              <a:t>property taxes</a:t>
            </a:r>
            <a:r>
              <a:rPr lang="en-US"/>
              <a:t>, </a:t>
            </a:r>
            <a:r>
              <a:rPr lang="en-US" b="1"/>
              <a:t>other taxes</a:t>
            </a:r>
            <a:r>
              <a:rPr lang="en-US"/>
              <a:t>, and a substantial increase in </a:t>
            </a:r>
            <a:r>
              <a:rPr lang="en-US" b="1"/>
              <a:t>grant revenue</a:t>
            </a:r>
            <a:r>
              <a:rPr lang="en-US"/>
              <a:t>. Offsetting factors included a drop in </a:t>
            </a:r>
            <a:r>
              <a:rPr lang="en-US" b="1"/>
              <a:t>sales tax</a:t>
            </a:r>
            <a:r>
              <a:rPr lang="en-US"/>
              <a:t> and decreases in fees and penalties. These mixed trends indicate stable core revenues with some volatility in non-recurring sources and economic-sensitive categories.</a:t>
            </a:r>
          </a:p>
          <a:p>
            <a:endParaRPr lang="en-US"/>
          </a:p>
        </p:txBody>
      </p:sp>
      <p:sp>
        <p:nvSpPr>
          <p:cNvPr id="4" name="Slide Number Placeholder 3"/>
          <p:cNvSpPr>
            <a:spLocks noGrp="1"/>
          </p:cNvSpPr>
          <p:nvPr>
            <p:ph type="sldNum" sz="quarter" idx="5"/>
          </p:nvPr>
        </p:nvSpPr>
        <p:spPr/>
        <p:txBody>
          <a:bodyPr/>
          <a:lstStyle/>
          <a:p>
            <a:fld id="{2E307C84-2B47-4A09-BB0D-7B99B0932444}" type="slidenum">
              <a:rPr lang="en-US" smtClean="0"/>
              <a:t>7</a:t>
            </a:fld>
            <a:endParaRPr lang="en-US"/>
          </a:p>
        </p:txBody>
      </p:sp>
    </p:spTree>
    <p:extLst>
      <p:ext uri="{BB962C8B-B14F-4D97-AF65-F5344CB8AC3E}">
        <p14:creationId xmlns:p14="http://schemas.microsoft.com/office/powerpoint/2010/main" val="232677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307C84-2B47-4A09-BB0D-7B99B0932444}" type="slidenum">
              <a:rPr lang="en-US" smtClean="0"/>
              <a:t>8</a:t>
            </a:fld>
            <a:endParaRPr lang="en-US"/>
          </a:p>
        </p:txBody>
      </p:sp>
    </p:spTree>
    <p:extLst>
      <p:ext uri="{BB962C8B-B14F-4D97-AF65-F5344CB8AC3E}">
        <p14:creationId xmlns:p14="http://schemas.microsoft.com/office/powerpoint/2010/main" val="365342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While not perfectly synchronized year to year, the overall trend indicates that Local Option Sales Tax and Hotel/Motel Tax revenues generally move in the same direction, driven by shared underlying factors such as tourism volume, economic activity, and consumer confidence. This relationship supports the use of these indicators for forecasting and cross-validating economic performance in the local economy.</a:t>
            </a:r>
          </a:p>
          <a:p>
            <a:r>
              <a:rPr lang="en-US" b="1"/>
              <a:t>2023 to 2024</a:t>
            </a:r>
            <a:r>
              <a:rPr lang="en-US"/>
              <a:t>: Continued growth was observed, albeit at a slower pace</a:t>
            </a:r>
          </a:p>
          <a:p>
            <a:r>
              <a:rPr lang="en-US" b="1"/>
              <a:t>2025</a:t>
            </a:r>
            <a:r>
              <a:rPr lang="en-US"/>
              <a:t>: A slight dip in </a:t>
            </a:r>
            <a:r>
              <a:rPr lang="en-US" b="1"/>
              <a:t>Local Option Sales Tax</a:t>
            </a:r>
            <a:r>
              <a:rPr lang="en-US"/>
              <a:t> (–2.9%) was observed, while </a:t>
            </a:r>
            <a:r>
              <a:rPr lang="en-US" b="1"/>
              <a:t>Hotel/Motel Tax</a:t>
            </a:r>
            <a:r>
              <a:rPr lang="en-US"/>
              <a:t> remained virtually flat (↑ 0.1%). This may suggest a short-term decoupling, potentially due to shifts in consumer behavior, inflation, or sector-specific slowdowns.</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2E307C84-2B47-4A09-BB0D-7B99B0932444}" type="slidenum">
              <a:rPr lang="en-US" smtClean="0"/>
              <a:t>9</a:t>
            </a:fld>
            <a:endParaRPr lang="en-US"/>
          </a:p>
        </p:txBody>
      </p:sp>
    </p:spTree>
    <p:extLst>
      <p:ext uri="{BB962C8B-B14F-4D97-AF65-F5344CB8AC3E}">
        <p14:creationId xmlns:p14="http://schemas.microsoft.com/office/powerpoint/2010/main" val="966336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475C-3954-716B-6B0F-763503C836AB}"/>
              </a:ext>
            </a:extLst>
          </p:cNvPr>
          <p:cNvSpPr>
            <a:spLocks noGrp="1"/>
          </p:cNvSpPr>
          <p:nvPr>
            <p:ph type="title"/>
          </p:nvPr>
        </p:nvSpPr>
        <p:spPr/>
        <p:txBody>
          <a:bodyPr/>
          <a:lstStyle>
            <a:lvl1pPr>
              <a:defRPr b="0"/>
            </a:lvl1pPr>
          </a:lstStyle>
          <a:p>
            <a:r>
              <a:rPr lang="en-US"/>
              <a:t>Click to edit Master title style</a:t>
            </a:r>
          </a:p>
        </p:txBody>
      </p:sp>
      <p:sp>
        <p:nvSpPr>
          <p:cNvPr id="3" name="Slide Number Placeholder 2">
            <a:extLst>
              <a:ext uri="{FF2B5EF4-FFF2-40B4-BE49-F238E27FC236}">
                <a16:creationId xmlns:a16="http://schemas.microsoft.com/office/drawing/2014/main" id="{DC32D9AE-FB0A-9280-3F63-F4A16309145B}"/>
              </a:ext>
            </a:extLst>
          </p:cNvPr>
          <p:cNvSpPr>
            <a:spLocks noGrp="1"/>
          </p:cNvSpPr>
          <p:nvPr>
            <p:ph type="sldNum" sz="quarter" idx="10"/>
          </p:nvPr>
        </p:nvSpPr>
        <p:spPr/>
        <p:txBody>
          <a:bodyPr/>
          <a:lstStyle/>
          <a:p>
            <a:fld id="{F9092C4B-5256-42C0-99E7-1AA7CC438B26}" type="slidenum">
              <a:rPr lang="en-US" altLang="en-US" smtClean="0"/>
              <a:t>‹#›</a:t>
            </a:fld>
            <a:endParaRPr lang="en-US" altLang="en-US"/>
          </a:p>
        </p:txBody>
      </p:sp>
    </p:spTree>
    <p:extLst>
      <p:ext uri="{BB962C8B-B14F-4D97-AF65-F5344CB8AC3E}">
        <p14:creationId xmlns:p14="http://schemas.microsoft.com/office/powerpoint/2010/main" val="428353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5B0B65-4925-3DC0-DC85-FD4486E411B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314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reative 0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508001" y="1000634"/>
            <a:ext cx="11157819" cy="231007"/>
          </a:xfrm>
          <a:prstGeom prst="rect">
            <a:avLst/>
          </a:prstGeom>
        </p:spPr>
        <p:txBody>
          <a:bodyPr wrap="none" lIns="0" tIns="0" rIns="0" bIns="0" anchor="ctr">
            <a:noAutofit/>
          </a:bodyPr>
          <a:lstStyle>
            <a:lvl1pPr marL="0" indent="0" algn="ctr">
              <a:buNone/>
              <a:defRPr sz="1050" b="0" baseline="0">
                <a:solidFill>
                  <a:schemeClr val="bg1">
                    <a:lumMod val="75000"/>
                  </a:schemeClr>
                </a:solidFill>
                <a:latin typeface="+mn-lt"/>
                <a:ea typeface="Roboto" panose="02000000000000000000" pitchFamily="2" charset="0"/>
              </a:defRPr>
            </a:lvl1pPr>
            <a:lvl2pPr marL="342875" indent="0">
              <a:buNone/>
              <a:defRPr sz="900"/>
            </a:lvl2pPr>
            <a:lvl3pPr marL="685749" indent="0">
              <a:buNone/>
              <a:defRPr sz="750"/>
            </a:lvl3pPr>
            <a:lvl4pPr marL="1028624" indent="0">
              <a:buNone/>
              <a:defRPr sz="675"/>
            </a:lvl4pPr>
            <a:lvl5pPr marL="1371498" indent="0">
              <a:buNone/>
              <a:defRPr sz="675"/>
            </a:lvl5pPr>
            <a:lvl6pPr marL="1714373" indent="0">
              <a:buNone/>
              <a:defRPr sz="675"/>
            </a:lvl6pPr>
            <a:lvl7pPr marL="2057246" indent="0">
              <a:buNone/>
              <a:defRPr sz="675"/>
            </a:lvl7pPr>
            <a:lvl8pPr marL="2400120" indent="0">
              <a:buNone/>
              <a:defRPr sz="675"/>
            </a:lvl8pPr>
            <a:lvl9pPr marL="2742995" indent="0">
              <a:buNone/>
              <a:defRPr sz="675"/>
            </a:lvl9pPr>
          </a:lstStyle>
          <a:p>
            <a:pPr lvl="0"/>
            <a:r>
              <a:rPr lang="en-US"/>
              <a:t>CLICK TO EDITE SUBTITLE</a:t>
            </a:r>
          </a:p>
        </p:txBody>
      </p:sp>
      <p:sp>
        <p:nvSpPr>
          <p:cNvPr id="5" name="Title 2"/>
          <p:cNvSpPr>
            <a:spLocks noGrp="1"/>
          </p:cNvSpPr>
          <p:nvPr>
            <p:ph type="title"/>
          </p:nvPr>
        </p:nvSpPr>
        <p:spPr>
          <a:xfrm>
            <a:off x="508001" y="315391"/>
            <a:ext cx="11157819" cy="660511"/>
          </a:xfrm>
          <a:prstGeom prst="rect">
            <a:avLst/>
          </a:prstGeom>
        </p:spPr>
        <p:txBody>
          <a:bodyPr lIns="0" tIns="0" rIns="0" bIns="0" anchor="ctr"/>
          <a:lstStyle>
            <a:lvl1pPr algn="ctr">
              <a:defRPr sz="2800">
                <a:solidFill>
                  <a:schemeClr val="bg1">
                    <a:lumMod val="85000"/>
                  </a:schemeClr>
                </a:solidFill>
              </a:defRPr>
            </a:lvl1pPr>
          </a:lstStyle>
          <a:p>
            <a:r>
              <a:rPr lang="en-US"/>
              <a:t>Click to edit Master title style</a:t>
            </a:r>
          </a:p>
        </p:txBody>
      </p:sp>
    </p:spTree>
    <p:extLst>
      <p:ext uri="{BB962C8B-B14F-4D97-AF65-F5344CB8AC3E}">
        <p14:creationId xmlns:p14="http://schemas.microsoft.com/office/powerpoint/2010/main" val="142066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11F2-2C51-DF63-5FC4-D1F2003F5018}"/>
              </a:ext>
            </a:extLst>
          </p:cNvPr>
          <p:cNvSpPr>
            <a:spLocks noGrp="1"/>
          </p:cNvSpPr>
          <p:nvPr>
            <p:ph type="title" hasCustomPrompt="1"/>
          </p:nvPr>
        </p:nvSpPr>
        <p:spPr>
          <a:xfrm>
            <a:off x="0" y="0"/>
            <a:ext cx="12192000" cy="838200"/>
          </a:xfrm>
        </p:spPr>
        <p:style>
          <a:lnRef idx="2">
            <a:schemeClr val="accent1">
              <a:shade val="50000"/>
            </a:schemeClr>
          </a:lnRef>
          <a:fillRef idx="1">
            <a:schemeClr val="accent1"/>
          </a:fillRef>
          <a:effectRef idx="0">
            <a:schemeClr val="accent1"/>
          </a:effectRef>
          <a:fontRef idx="none"/>
        </p:style>
        <p:txBody>
          <a:bodyPr anchor="t"/>
          <a:lstStyle>
            <a:lvl1pPr algn="l">
              <a:defRPr sz="2800">
                <a:ln>
                  <a:solidFill>
                    <a:schemeClr val="accent3">
                      <a:lumMod val="65000"/>
                    </a:schemeClr>
                  </a:solidFill>
                </a:ln>
                <a:solidFill>
                  <a:schemeClr val="bg1"/>
                </a:solidFill>
              </a:defRPr>
            </a:lvl1pPr>
          </a:lstStyle>
          <a:p>
            <a:r>
              <a:rPr lang="en-US"/>
              <a:t>Chart/Picture Title</a:t>
            </a:r>
            <a:br>
              <a:rPr lang="en-US"/>
            </a:br>
            <a:r>
              <a:rPr lang="en-US" sz="2000" b="0"/>
              <a:t>Chart/Picture Subtitle</a:t>
            </a:r>
            <a:endParaRPr lang="en-US"/>
          </a:p>
        </p:txBody>
      </p:sp>
      <p:sp>
        <p:nvSpPr>
          <p:cNvPr id="3" name="Slide Number Placeholder 2">
            <a:extLst>
              <a:ext uri="{FF2B5EF4-FFF2-40B4-BE49-F238E27FC236}">
                <a16:creationId xmlns:a16="http://schemas.microsoft.com/office/drawing/2014/main" id="{936C57ED-D8C2-8911-5771-7788FDB3BA80}"/>
              </a:ext>
            </a:extLst>
          </p:cNvPr>
          <p:cNvSpPr>
            <a:spLocks noGrp="1"/>
          </p:cNvSpPr>
          <p:nvPr>
            <p:ph type="sldNum" sz="quarter" idx="10"/>
          </p:nvPr>
        </p:nvSpPr>
        <p:spPr/>
        <p:txBody>
          <a:bodyPr/>
          <a:lstStyle/>
          <a:p>
            <a:fld id="{F9092C4B-5256-42C0-99E7-1AA7CC438B26}" type="slidenum">
              <a:rPr lang="en-US" altLang="en-US" smtClean="0"/>
              <a:t>‹#›</a:t>
            </a:fld>
            <a:endParaRPr lang="en-US" altLang="en-US"/>
          </a:p>
        </p:txBody>
      </p:sp>
      <p:sp>
        <p:nvSpPr>
          <p:cNvPr id="5" name="Content Placeholder 4">
            <a:extLst>
              <a:ext uri="{FF2B5EF4-FFF2-40B4-BE49-F238E27FC236}">
                <a16:creationId xmlns:a16="http://schemas.microsoft.com/office/drawing/2014/main" id="{59CD6F12-B796-A9D3-E037-B8BAEB9D5C3B}"/>
              </a:ext>
            </a:extLst>
          </p:cNvPr>
          <p:cNvSpPr>
            <a:spLocks noGrp="1"/>
          </p:cNvSpPr>
          <p:nvPr>
            <p:ph sz="quarter" idx="11"/>
          </p:nvPr>
        </p:nvSpPr>
        <p:spPr>
          <a:xfrm>
            <a:off x="1219200" y="1066800"/>
            <a:ext cx="104648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12103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786940-1990-E032-FA03-E8C06F39E8AC}"/>
              </a:ext>
            </a:extLst>
          </p:cNvPr>
          <p:cNvSpPr>
            <a:spLocks noGrp="1"/>
          </p:cNvSpPr>
          <p:nvPr>
            <p:ph type="sldNum" sz="quarter" idx="10"/>
          </p:nvPr>
        </p:nvSpPr>
        <p:spPr/>
        <p:txBody>
          <a:bodyPr/>
          <a:lstStyle/>
          <a:p>
            <a:fld id="{F9092C4B-5256-42C0-99E7-1AA7CC438B26}" type="slidenum">
              <a:rPr lang="en-US" altLang="en-US" smtClean="0"/>
              <a:t>‹#›</a:t>
            </a:fld>
            <a:endParaRPr lang="en-US" altLang="en-US"/>
          </a:p>
        </p:txBody>
      </p:sp>
      <p:sp>
        <p:nvSpPr>
          <p:cNvPr id="5" name="Content Placeholder 4">
            <a:extLst>
              <a:ext uri="{FF2B5EF4-FFF2-40B4-BE49-F238E27FC236}">
                <a16:creationId xmlns:a16="http://schemas.microsoft.com/office/drawing/2014/main" id="{BEAD9DC1-9768-1F09-237C-56D071F98B45}"/>
              </a:ext>
            </a:extLst>
          </p:cNvPr>
          <p:cNvSpPr>
            <a:spLocks noGrp="1"/>
          </p:cNvSpPr>
          <p:nvPr>
            <p:ph sz="quarter" idx="11"/>
          </p:nvPr>
        </p:nvSpPr>
        <p:spPr>
          <a:xfrm>
            <a:off x="0" y="0"/>
            <a:ext cx="12192000" cy="601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3009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312D35F3-51C0-E197-4501-212B46839849}"/>
              </a:ext>
            </a:extLst>
          </p:cNvPr>
          <p:cNvSpPr>
            <a:spLocks noGrp="1"/>
          </p:cNvSpPr>
          <p:nvPr>
            <p:ph type="sldNum" sz="quarter" idx="11"/>
          </p:nvPr>
        </p:nvSpPr>
        <p:spPr/>
        <p:txBody>
          <a:bodyPr/>
          <a:lstStyle/>
          <a:p>
            <a:fld id="{F9092C4B-5256-42C0-99E7-1AA7CC438B26}" type="slidenum">
              <a:rPr lang="en-US" altLang="en-US" smtClean="0"/>
              <a:t>‹#›</a:t>
            </a:fld>
            <a:endParaRPr lang="en-US" altLang="en-US"/>
          </a:p>
        </p:txBody>
      </p:sp>
    </p:spTree>
    <p:extLst>
      <p:ext uri="{BB962C8B-B14F-4D97-AF65-F5344CB8AC3E}">
        <p14:creationId xmlns:p14="http://schemas.microsoft.com/office/powerpoint/2010/main" val="27047967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lvl1pPr>
              <a:defRPr/>
            </a:lvl1pPr>
          </a:lstStyle>
          <a:p>
            <a:fld id="{137D910D-AE2D-4CC5-8590-9A78A7923815}" type="slidenum">
              <a:rPr lang="en-US" altLang="en-US"/>
              <a:t>‹#›</a:t>
            </a:fld>
            <a:endParaRPr lang="en-US" altLang="en-US"/>
          </a:p>
        </p:txBody>
      </p:sp>
      <p:sp>
        <p:nvSpPr>
          <p:cNvPr id="6" name="Title 5">
            <a:extLst>
              <a:ext uri="{FF2B5EF4-FFF2-40B4-BE49-F238E27FC236}">
                <a16:creationId xmlns:a16="http://schemas.microsoft.com/office/drawing/2014/main" id="{79C4A11F-3A00-51CB-40AC-C106990A4C2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75467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lvl1pPr>
              <a:defRPr/>
            </a:lvl1pPr>
          </a:lstStyle>
          <a:p>
            <a:fld id="{137D910D-AE2D-4CC5-8590-9A78A7923815}" type="slidenum">
              <a:rPr lang="en-US" altLang="en-US"/>
              <a:t>‹#›</a:t>
            </a:fld>
            <a:endParaRPr lang="en-US" altLang="en-US"/>
          </a:p>
        </p:txBody>
      </p:sp>
      <p:sp>
        <p:nvSpPr>
          <p:cNvPr id="6" name="Title 5">
            <a:extLst>
              <a:ext uri="{FF2B5EF4-FFF2-40B4-BE49-F238E27FC236}">
                <a16:creationId xmlns:a16="http://schemas.microsoft.com/office/drawing/2014/main" id="{79C4A11F-3A00-51CB-40AC-C106990A4C23}"/>
              </a:ext>
            </a:extLst>
          </p:cNvPr>
          <p:cNvSpPr>
            <a:spLocks noGrp="1"/>
          </p:cNvSpPr>
          <p:nvPr>
            <p:ph type="title" hasCustomPrompt="1"/>
          </p:nvPr>
        </p:nvSpPr>
        <p:spPr>
          <a:xfrm>
            <a:off x="1219200" y="0"/>
            <a:ext cx="10058400" cy="1143000"/>
          </a:xfrm>
        </p:spPr>
        <p:txBody>
          <a:bodyPr anchor="t"/>
          <a:lstStyle>
            <a:lvl1pPr>
              <a:defRPr sz="3200"/>
            </a:lvl1pPr>
          </a:lstStyle>
          <a:p>
            <a:r>
              <a:rPr lang="en-US"/>
              <a:t>Title</a:t>
            </a:r>
          </a:p>
        </p:txBody>
      </p:sp>
      <p:sp>
        <p:nvSpPr>
          <p:cNvPr id="7" name="Content Placeholder 6">
            <a:extLst>
              <a:ext uri="{FF2B5EF4-FFF2-40B4-BE49-F238E27FC236}">
                <a16:creationId xmlns:a16="http://schemas.microsoft.com/office/drawing/2014/main" id="{6324CE4C-9853-5B0D-D4D0-15929A5162DF}"/>
              </a:ext>
            </a:extLst>
          </p:cNvPr>
          <p:cNvSpPr>
            <a:spLocks noGrp="1"/>
          </p:cNvSpPr>
          <p:nvPr>
            <p:ph sz="quarter" idx="12"/>
          </p:nvPr>
        </p:nvSpPr>
        <p:spPr>
          <a:xfrm>
            <a:off x="1219200" y="1143001"/>
            <a:ext cx="10058400" cy="5260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2036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a:extLst>
              <a:ext uri="{FF2B5EF4-FFF2-40B4-BE49-F238E27FC236}">
                <a16:creationId xmlns:a16="http://schemas.microsoft.com/office/drawing/2014/main" id="{0470642F-3655-48D7-AD83-E394FEEBB3EE}"/>
              </a:ext>
            </a:extLst>
          </p:cNvPr>
          <p:cNvSpPr>
            <a:spLocks noGrp="1"/>
          </p:cNvSpPr>
          <p:nvPr>
            <p:ph type="ftr" sz="quarter" idx="10"/>
          </p:nvPr>
        </p:nvSpPr>
        <p:spPr/>
        <p:txBody>
          <a:bodyPr/>
          <a:lstStyle>
            <a:lvl1pPr>
              <a:defRPr/>
            </a:lvl1pPr>
          </a:lstStyle>
          <a:p>
            <a:pPr>
              <a:defRPr/>
            </a:pPr>
            <a:endParaRPr lang="en-US" altLang="en-US"/>
          </a:p>
        </p:txBody>
      </p:sp>
      <p:sp>
        <p:nvSpPr>
          <p:cNvPr id="9" name="Slide Number Placeholder 7">
            <a:extLst>
              <a:ext uri="{FF2B5EF4-FFF2-40B4-BE49-F238E27FC236}">
                <a16:creationId xmlns:a16="http://schemas.microsoft.com/office/drawing/2014/main" id="{1AC3E042-E6F0-4C94-A633-4B203DC49E2F}"/>
              </a:ext>
            </a:extLst>
          </p:cNvPr>
          <p:cNvSpPr>
            <a:spLocks noGrp="1"/>
          </p:cNvSpPr>
          <p:nvPr>
            <p:ph type="sldNum" sz="quarter" idx="11"/>
          </p:nvPr>
        </p:nvSpPr>
        <p:spPr/>
        <p:txBody>
          <a:bodyPr/>
          <a:lstStyle>
            <a:lvl1pPr>
              <a:defRPr/>
            </a:lvl1pPr>
          </a:lstStyle>
          <a:p>
            <a:fld id="{4E7CD41A-B6BC-418D-849B-E0791A8BAFE0}" type="slidenum">
              <a:rPr lang="en-US" altLang="en-US"/>
              <a:t>‹#›</a:t>
            </a:fld>
            <a:endParaRPr lang="en-US" altLang="en-US"/>
          </a:p>
        </p:txBody>
      </p:sp>
    </p:spTree>
    <p:extLst>
      <p:ext uri="{BB962C8B-B14F-4D97-AF65-F5344CB8AC3E}">
        <p14:creationId xmlns:p14="http://schemas.microsoft.com/office/powerpoint/2010/main" val="98725365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7616DCA-2B91-4E81-AB4D-85CEA31F2E04}"/>
              </a:ext>
            </a:extLst>
          </p:cNvPr>
          <p:cNvSpPr>
            <a:spLocks noGrp="1" noChangeArrowheads="1"/>
          </p:cNvSpPr>
          <p:nvPr>
            <p:ph type="ftr" sz="quarter" idx="10"/>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5D4780E-1BDC-47E3-8E2A-C92FD7611172}"/>
              </a:ext>
            </a:extLst>
          </p:cNvPr>
          <p:cNvSpPr>
            <a:spLocks noGrp="1" noChangeArrowheads="1"/>
          </p:cNvSpPr>
          <p:nvPr>
            <p:ph type="sldNum" sz="quarter" idx="11"/>
          </p:nvPr>
        </p:nvSpPr>
        <p:spPr/>
        <p:txBody>
          <a:bodyPr/>
          <a:lstStyle>
            <a:lvl1pPr>
              <a:defRPr/>
            </a:lvl1pPr>
          </a:lstStyle>
          <a:p>
            <a:fld id="{AC935746-CCA6-4312-B503-7D58B8615511}" type="slidenum">
              <a:rPr lang="en-US" altLang="en-US"/>
              <a:t>‹#›</a:t>
            </a:fld>
            <a:endParaRPr lang="en-US" altLang="en-US"/>
          </a:p>
        </p:txBody>
      </p:sp>
    </p:spTree>
    <p:extLst>
      <p:ext uri="{BB962C8B-B14F-4D97-AF65-F5344CB8AC3E}">
        <p14:creationId xmlns:p14="http://schemas.microsoft.com/office/powerpoint/2010/main" val="35035394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a:extLst>
              <a:ext uri="{FF2B5EF4-FFF2-40B4-BE49-F238E27FC236}">
                <a16:creationId xmlns:a16="http://schemas.microsoft.com/office/drawing/2014/main" id="{3D415684-EAEA-4035-9344-6EC959013CB9}"/>
              </a:ext>
            </a:extLst>
          </p:cNvPr>
          <p:cNvSpPr>
            <a:spLocks noGrp="1"/>
          </p:cNvSpPr>
          <p:nvPr>
            <p:ph type="ftr" sz="quarter" idx="10"/>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C9CD645-109C-465D-B44C-7F0CFD95465D}"/>
              </a:ext>
            </a:extLst>
          </p:cNvPr>
          <p:cNvSpPr>
            <a:spLocks noGrp="1"/>
          </p:cNvSpPr>
          <p:nvPr>
            <p:ph type="sldNum" sz="quarter" idx="11"/>
          </p:nvPr>
        </p:nvSpPr>
        <p:spPr/>
        <p:txBody>
          <a:bodyPr/>
          <a:lstStyle>
            <a:lvl1pPr>
              <a:defRPr/>
            </a:lvl1pPr>
          </a:lstStyle>
          <a:p>
            <a:fld id="{FD7B8012-7DF4-45FB-A210-75E85F0E0552}" type="slidenum">
              <a:rPr lang="en-US" altLang="en-US"/>
              <a:t>‹#›</a:t>
            </a:fld>
            <a:endParaRPr lang="en-US" altLang="en-US"/>
          </a:p>
        </p:txBody>
      </p:sp>
    </p:spTree>
    <p:extLst>
      <p:ext uri="{BB962C8B-B14F-4D97-AF65-F5344CB8AC3E}">
        <p14:creationId xmlns:p14="http://schemas.microsoft.com/office/powerpoint/2010/main" val="11988694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tint val="40000"/>
                <a:satMod val="350000"/>
              </a:schemeClr>
            </a:gs>
            <a:gs pos="40000">
              <a:schemeClr val="bg1">
                <a:tint val="45000"/>
                <a:shade val="99000"/>
                <a:satMod val="350000"/>
              </a:schemeClr>
            </a:gs>
            <a:gs pos="100000">
              <a:schemeClr val="bg1">
                <a:lumMod val="8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1026" name="Line 10"/>
          <p:cNvSpPr>
            <a:spLocks noChangeShapeType="1"/>
          </p:cNvSpPr>
          <p:nvPr/>
        </p:nvSpPr>
        <p:spPr bwMode="auto">
          <a:xfrm>
            <a:off x="1219200" y="6411912"/>
            <a:ext cx="10972800" cy="0"/>
          </a:xfrm>
          <a:prstGeom prst="line">
            <a:avLst/>
          </a:prstGeom>
          <a:noFill/>
          <a:ln w="19050">
            <a:solidFill>
              <a:srgbClr val="13694E"/>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027" name="Rectangle 2"/>
          <p:cNvSpPr>
            <a:spLocks noGrp="1" noChangeArrowheads="1"/>
          </p:cNvSpPr>
          <p:nvPr>
            <p:ph type="title"/>
          </p:nvPr>
        </p:nvSpPr>
        <p:spPr bwMode="auto">
          <a:xfrm>
            <a:off x="914400" y="12192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914400" y="2667000"/>
            <a:ext cx="1036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10668000" y="6403366"/>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atin typeface="Garamond" panose="02020404030301010803" pitchFamily="18" charset="0"/>
              </a:defRPr>
            </a:lvl1pPr>
          </a:lstStyle>
          <a:p>
            <a:fld id="{F9092C4B-5256-42C0-99E7-1AA7CC438B26}" type="slidenum">
              <a:rPr lang="en-US" altLang="en-US"/>
              <a:t>‹#›</a:t>
            </a:fld>
            <a:endParaRPr lang="en-US" altLang="en-US"/>
          </a:p>
        </p:txBody>
      </p:sp>
      <p:pic>
        <p:nvPicPr>
          <p:cNvPr id="1031"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203200" y="6096000"/>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9">
            <a:extLst>
              <a:ext uri="{FF2B5EF4-FFF2-40B4-BE49-F238E27FC236}">
                <a16:creationId xmlns:a16="http://schemas.microsoft.com/office/drawing/2014/main" id="{350B0CAB-478D-C127-201E-241A0380EFDF}"/>
              </a:ext>
            </a:extLst>
          </p:cNvPr>
          <p:cNvSpPr>
            <a:spLocks noChangeShapeType="1"/>
          </p:cNvSpPr>
          <p:nvPr userDrawn="1"/>
        </p:nvSpPr>
        <p:spPr bwMode="auto">
          <a:xfrm>
            <a:off x="0" y="6858000"/>
            <a:ext cx="12192000" cy="0"/>
          </a:xfrm>
          <a:prstGeom prst="line">
            <a:avLst/>
          </a:prstGeom>
          <a:noFill/>
          <a:ln w="177800">
            <a:solidFill>
              <a:srgbClr val="13694E"/>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9" name="Footer Placeholder 2">
            <a:extLst>
              <a:ext uri="{FF2B5EF4-FFF2-40B4-BE49-F238E27FC236}">
                <a16:creationId xmlns:a16="http://schemas.microsoft.com/office/drawing/2014/main" id="{96C85ED6-4D4F-618D-DEDF-CDD4BB055B76}"/>
              </a:ext>
            </a:extLst>
          </p:cNvPr>
          <p:cNvSpPr txBox="1"/>
          <p:nvPr userDrawn="1"/>
        </p:nvSpPr>
        <p:spPr>
          <a:xfrm>
            <a:off x="1117600" y="6403366"/>
            <a:ext cx="6096000" cy="4572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sz="1200" b="1">
                <a:solidFill>
                  <a:srgbClr val="132956"/>
                </a:solidFill>
                <a:latin typeface="+mn-lt"/>
              </a:rPr>
              <a:t>City of Savannah / 2025 Mid-Year Financial Update</a:t>
            </a:r>
          </a:p>
        </p:txBody>
      </p:sp>
    </p:spTree>
    <p:extLst>
      <p:ext uri="{BB962C8B-B14F-4D97-AF65-F5344CB8AC3E}">
        <p14:creationId xmlns:p14="http://schemas.microsoft.com/office/powerpoint/2010/main" val="9221899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hf hdr="0" ftr="0" dt="0"/>
  <p:txStyles>
    <p:titleStyle>
      <a:lvl1pPr algn="ctr" rtl="0" eaLnBrk="1" fontAlgn="base" hangingPunct="1">
        <a:spcBef>
          <a:spcPct val="0"/>
        </a:spcBef>
        <a:spcAft>
          <a:spcPct val="0"/>
        </a:spcAft>
        <a:defRPr sz="3300" b="1">
          <a:solidFill>
            <a:schemeClr val="tx2"/>
          </a:solidFill>
          <a:latin typeface="Lato" panose="020F0502020204030203" pitchFamily="34" charset="0"/>
          <a:ea typeface="+mj-ea"/>
          <a:cs typeface="+mj-cs"/>
        </a:defRPr>
      </a:lvl1pPr>
      <a:lvl2pPr algn="ctr" rtl="0" eaLnBrk="1" fontAlgn="base" hangingPunct="1">
        <a:spcBef>
          <a:spcPct val="0"/>
        </a:spcBef>
        <a:spcAft>
          <a:spcPct val="0"/>
        </a:spcAft>
        <a:defRPr sz="3300">
          <a:solidFill>
            <a:schemeClr val="tx2"/>
          </a:solidFill>
          <a:latin typeface="Lato" panose="020F0502020204030203" pitchFamily="34" charset="0"/>
        </a:defRPr>
      </a:lvl2pPr>
      <a:lvl3pPr algn="ctr" rtl="0" eaLnBrk="1" fontAlgn="base" hangingPunct="1">
        <a:spcBef>
          <a:spcPct val="0"/>
        </a:spcBef>
        <a:spcAft>
          <a:spcPct val="0"/>
        </a:spcAft>
        <a:defRPr sz="3300">
          <a:solidFill>
            <a:schemeClr val="tx2"/>
          </a:solidFill>
          <a:latin typeface="Lato" panose="020F0502020204030203" pitchFamily="34" charset="0"/>
        </a:defRPr>
      </a:lvl3pPr>
      <a:lvl4pPr algn="ctr" rtl="0" eaLnBrk="1" fontAlgn="base" hangingPunct="1">
        <a:spcBef>
          <a:spcPct val="0"/>
        </a:spcBef>
        <a:spcAft>
          <a:spcPct val="0"/>
        </a:spcAft>
        <a:defRPr sz="3300">
          <a:solidFill>
            <a:schemeClr val="tx2"/>
          </a:solidFill>
          <a:latin typeface="Lato" panose="020F0502020204030203" pitchFamily="34" charset="0"/>
        </a:defRPr>
      </a:lvl4pPr>
      <a:lvl5pPr algn="ctr" rtl="0" eaLnBrk="1" fontAlgn="base" hangingPunct="1">
        <a:spcBef>
          <a:spcPct val="0"/>
        </a:spcBef>
        <a:spcAft>
          <a:spcPct val="0"/>
        </a:spcAft>
        <a:defRPr sz="3300">
          <a:solidFill>
            <a:schemeClr val="tx2"/>
          </a:solidFill>
          <a:latin typeface="Lato" panose="020F0502020204030203" pitchFamily="34" charset="0"/>
        </a:defRPr>
      </a:lvl5pPr>
      <a:lvl6pPr marL="342900" algn="ctr" rtl="0" eaLnBrk="1" fontAlgn="base" hangingPunct="1">
        <a:spcBef>
          <a:spcPct val="0"/>
        </a:spcBef>
        <a:spcAft>
          <a:spcPct val="0"/>
        </a:spcAft>
        <a:defRPr sz="3300">
          <a:solidFill>
            <a:schemeClr val="tx2"/>
          </a:solidFill>
          <a:latin typeface="Garamond" panose="02020404030301010803" pitchFamily="18" charset="0"/>
        </a:defRPr>
      </a:lvl6pPr>
      <a:lvl7pPr marL="685800" algn="ctr" rtl="0" eaLnBrk="1" fontAlgn="base" hangingPunct="1">
        <a:spcBef>
          <a:spcPct val="0"/>
        </a:spcBef>
        <a:spcAft>
          <a:spcPct val="0"/>
        </a:spcAft>
        <a:defRPr sz="3300">
          <a:solidFill>
            <a:schemeClr val="tx2"/>
          </a:solidFill>
          <a:latin typeface="Garamond" panose="02020404030301010803" pitchFamily="18" charset="0"/>
        </a:defRPr>
      </a:lvl7pPr>
      <a:lvl8pPr marL="1028700" algn="ctr" rtl="0" eaLnBrk="1" fontAlgn="base" hangingPunct="1">
        <a:spcBef>
          <a:spcPct val="0"/>
        </a:spcBef>
        <a:spcAft>
          <a:spcPct val="0"/>
        </a:spcAft>
        <a:defRPr sz="3300">
          <a:solidFill>
            <a:schemeClr val="tx2"/>
          </a:solidFill>
          <a:latin typeface="Garamond" panose="02020404030301010803" pitchFamily="18" charset="0"/>
        </a:defRPr>
      </a:lvl8pPr>
      <a:lvl9pPr marL="1371600" algn="ctr" rtl="0" eaLnBrk="1" fontAlgn="base" hangingPunct="1">
        <a:spcBef>
          <a:spcPct val="0"/>
        </a:spcBef>
        <a:spcAft>
          <a:spcPct val="0"/>
        </a:spcAft>
        <a:defRPr sz="3300">
          <a:solidFill>
            <a:schemeClr val="tx2"/>
          </a:solidFill>
          <a:latin typeface="Garamond" panose="02020404030301010803" pitchFamily="18" charset="0"/>
        </a:defRPr>
      </a:lvl9pPr>
    </p:titleStyle>
    <p:bodyStyle>
      <a:lvl1pPr marL="257175" indent="-257175" algn="l" rtl="0" eaLnBrk="1" fontAlgn="base" hangingPunct="1">
        <a:spcBef>
          <a:spcPct val="20000"/>
        </a:spcBef>
        <a:spcAft>
          <a:spcPct val="0"/>
        </a:spcAft>
        <a:buChar char="•"/>
        <a:defRPr sz="2400">
          <a:solidFill>
            <a:schemeClr val="tx1"/>
          </a:solidFill>
          <a:latin typeface="Lato" panose="020F0502020204030203" pitchFamily="34" charset="0"/>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a:solidFill>
            <a:schemeClr val="tx1"/>
          </a:solidFill>
          <a:latin typeface="Lato" panose="020F0502020204030203" pitchFamily="34" charset="0"/>
        </a:defRPr>
      </a:lvl2pPr>
      <a:lvl3pPr marL="857250" indent="-171450" algn="l" rtl="0" eaLnBrk="1" fontAlgn="base" hangingPunct="1">
        <a:spcBef>
          <a:spcPct val="20000"/>
        </a:spcBef>
        <a:spcAft>
          <a:spcPct val="0"/>
        </a:spcAft>
        <a:buFont typeface="Arial" panose="020B0604020202020204" pitchFamily="34" charset="0"/>
        <a:buChar char="•"/>
        <a:defRPr sz="1800">
          <a:solidFill>
            <a:schemeClr val="tx1"/>
          </a:solidFill>
          <a:latin typeface="Lato" panose="020F0502020204030203" pitchFamily="34" charset="0"/>
        </a:defRPr>
      </a:lvl3pPr>
      <a:lvl4pPr marL="1200150" indent="-171450" algn="l" rtl="0" eaLnBrk="1" fontAlgn="base" hangingPunct="1">
        <a:spcBef>
          <a:spcPct val="20000"/>
        </a:spcBef>
        <a:spcAft>
          <a:spcPct val="0"/>
        </a:spcAft>
        <a:buFont typeface="Arial" panose="020B0604020202020204" pitchFamily="34" charset="0"/>
        <a:buChar char="•"/>
        <a:defRPr sz="1500">
          <a:solidFill>
            <a:schemeClr val="tx1"/>
          </a:solidFill>
          <a:latin typeface="Lato" panose="020F0502020204030203" pitchFamily="34" charset="0"/>
        </a:defRPr>
      </a:lvl4pPr>
      <a:lvl5pPr marL="1543050" indent="-171450" algn="l" rtl="0" eaLnBrk="1" fontAlgn="base" hangingPunct="1">
        <a:spcBef>
          <a:spcPct val="20000"/>
        </a:spcBef>
        <a:spcAft>
          <a:spcPct val="0"/>
        </a:spcAft>
        <a:buFont typeface="Arial" panose="020B0604020202020204" pitchFamily="34" charset="0"/>
        <a:buChar char="•"/>
        <a:defRPr sz="1500">
          <a:solidFill>
            <a:schemeClr val="tx1"/>
          </a:solidFill>
          <a:latin typeface="Lato" panose="020F0502020204030203" pitchFamily="34"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building with a flag on top&#10;&#10;Description automatically generated">
            <a:extLst>
              <a:ext uri="{FF2B5EF4-FFF2-40B4-BE49-F238E27FC236}">
                <a16:creationId xmlns:a16="http://schemas.microsoft.com/office/drawing/2014/main" id="{8F16257E-68B0-BC29-F774-A2C870EBA22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3873" b="15997"/>
          <a:stretch/>
        </p:blipFill>
        <p:spPr>
          <a:xfrm>
            <a:off x="1520196" y="-1"/>
            <a:ext cx="9147804" cy="6858001"/>
          </a:xfrm>
          <a:prstGeom prst="rect">
            <a:avLst/>
          </a:prstGeom>
        </p:spPr>
      </p:pic>
      <p:sp>
        <p:nvSpPr>
          <p:cNvPr id="36" name="Rectangle 35">
            <a:extLst>
              <a:ext uri="{FF2B5EF4-FFF2-40B4-BE49-F238E27FC236}">
                <a16:creationId xmlns:a16="http://schemas.microsoft.com/office/drawing/2014/main" id="{CB09927F-C2B6-53B9-7117-163F86F10756}"/>
              </a:ext>
            </a:extLst>
          </p:cNvPr>
          <p:cNvSpPr/>
          <p:nvPr/>
        </p:nvSpPr>
        <p:spPr>
          <a:xfrm>
            <a:off x="1476504" y="1"/>
            <a:ext cx="9238992" cy="6858001"/>
          </a:xfrm>
          <a:prstGeom prst="rect">
            <a:avLst/>
          </a:prstGeom>
          <a:solidFill>
            <a:schemeClr val="tx1">
              <a:alpha val="2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95FC855-BAEB-1BD7-9BF1-5BA4B031EBF6}"/>
              </a:ext>
            </a:extLst>
          </p:cNvPr>
          <p:cNvSpPr>
            <a:spLocks noGrp="1"/>
          </p:cNvSpPr>
          <p:nvPr>
            <p:ph type="sldNum" sz="quarter" idx="11"/>
          </p:nvPr>
        </p:nvSpPr>
        <p:spPr>
          <a:xfrm>
            <a:off x="7981950" y="6356351"/>
            <a:ext cx="2057400" cy="365125"/>
          </a:xfrm>
        </p:spPr>
        <p:txBody>
          <a:bodyPr vert="horz" wrap="square" lIns="91440" tIns="45720" rIns="91440" bIns="45720" numCol="1" rtlCol="0" anchor="ctr" anchorCtr="0" compatLnSpc="1">
            <a:prstTxWarp prst="textNoShape">
              <a:avLst/>
            </a:prstTxWarp>
            <a:normAutofit/>
          </a:bodyPr>
          <a:lstStyle/>
          <a:p>
            <a:pPr defTabSz="914400">
              <a:spcAft>
                <a:spcPts val="600"/>
              </a:spcAft>
              <a:defRPr/>
            </a:pPr>
            <a:fld id="{759942B1-4341-4793-AA9F-B3389ED218E6}" type="slidenum">
              <a:rPr lang="en-US" altLang="en-US" sz="1200">
                <a:solidFill>
                  <a:srgbClr val="FFFFFF"/>
                </a:solidFill>
                <a:latin typeface="+mn-lt"/>
              </a:rPr>
              <a:pPr defTabSz="914400">
                <a:spcAft>
                  <a:spcPts val="600"/>
                </a:spcAft>
                <a:defRPr/>
              </a:pPr>
              <a:t>1</a:t>
            </a:fld>
            <a:endParaRPr lang="en-US" altLang="en-US" sz="1200">
              <a:solidFill>
                <a:srgbClr val="FFFFFF"/>
              </a:solidFill>
              <a:latin typeface="+mn-lt"/>
            </a:endParaRPr>
          </a:p>
        </p:txBody>
      </p:sp>
      <p:sp>
        <p:nvSpPr>
          <p:cNvPr id="6" name="Right Triangle 5">
            <a:extLst>
              <a:ext uri="{FF2B5EF4-FFF2-40B4-BE49-F238E27FC236}">
                <a16:creationId xmlns:a16="http://schemas.microsoft.com/office/drawing/2014/main" id="{15632118-D85C-DBDD-16B6-0CA2A3F810FA}"/>
              </a:ext>
            </a:extLst>
          </p:cNvPr>
          <p:cNvSpPr/>
          <p:nvPr/>
        </p:nvSpPr>
        <p:spPr>
          <a:xfrm>
            <a:off x="1437760" y="-1429103"/>
            <a:ext cx="4362740" cy="8367841"/>
          </a:xfrm>
          <a:prstGeom prst="rtTriangle">
            <a:avLst/>
          </a:prstGeom>
          <a:solidFill>
            <a:srgbClr val="13694E">
              <a:alpha val="84000"/>
            </a:srgbClr>
          </a:solidFill>
          <a:ln>
            <a:noFill/>
          </a:ln>
          <a:scene3d>
            <a:camera prst="orthographicFront"/>
            <a:lightRig rig="threePt" dir="t"/>
          </a:scene3d>
          <a:sp3d>
            <a:bevelT w="222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0B475916-EA21-B5EB-F83B-B87C23CF5829}"/>
              </a:ext>
            </a:extLst>
          </p:cNvPr>
          <p:cNvSpPr/>
          <p:nvPr/>
        </p:nvSpPr>
        <p:spPr>
          <a:xfrm>
            <a:off x="8481816" y="74381"/>
            <a:ext cx="708722" cy="706854"/>
          </a:xfrm>
          <a:prstGeom prst="flowChartConnector">
            <a:avLst/>
          </a:prstGeom>
          <a:solidFill>
            <a:srgbClr val="002060">
              <a:alpha val="9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31829D2A-3A54-9856-38B1-EEF30888AEF3}"/>
              </a:ext>
            </a:extLst>
          </p:cNvPr>
          <p:cNvSpPr/>
          <p:nvPr/>
        </p:nvSpPr>
        <p:spPr>
          <a:xfrm>
            <a:off x="9090352" y="74381"/>
            <a:ext cx="708722" cy="706854"/>
          </a:xfrm>
          <a:prstGeom prst="flowChartConnector">
            <a:avLst/>
          </a:prstGeom>
          <a:solidFill>
            <a:srgbClr val="13694E">
              <a:alpha val="9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C1EB9390-E2BC-8E74-5FAD-F708CDC73B9B}"/>
              </a:ext>
            </a:extLst>
          </p:cNvPr>
          <p:cNvSpPr/>
          <p:nvPr/>
        </p:nvSpPr>
        <p:spPr>
          <a:xfrm>
            <a:off x="9698888" y="74381"/>
            <a:ext cx="708722" cy="706854"/>
          </a:xfrm>
          <a:prstGeom prst="flowChartConnector">
            <a:avLst/>
          </a:prstGeom>
          <a:solidFill>
            <a:schemeClr val="accent6">
              <a:alpha val="9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44CC4E0-D0DA-E82D-456B-69925D56E16C}"/>
              </a:ext>
            </a:extLst>
          </p:cNvPr>
          <p:cNvCxnSpPr>
            <a:cxnSpLocks/>
          </p:cNvCxnSpPr>
          <p:nvPr/>
        </p:nvCxnSpPr>
        <p:spPr>
          <a:xfrm>
            <a:off x="2152651" y="-213064"/>
            <a:ext cx="3746377" cy="7270812"/>
          </a:xfrm>
          <a:prstGeom prst="line">
            <a:avLst/>
          </a:prstGeom>
          <a:ln w="136525">
            <a:solidFill>
              <a:srgbClr val="002060">
                <a:alpha val="79000"/>
              </a:srgbClr>
            </a:solidFill>
          </a:ln>
          <a:scene3d>
            <a:camera prst="orthographicFront"/>
            <a:lightRig rig="threePt" dir="t"/>
          </a:scene3d>
          <a:sp3d>
            <a:bevelT w="158750"/>
          </a:sp3d>
        </p:spPr>
        <p:style>
          <a:lnRef idx="3">
            <a:schemeClr val="accent6"/>
          </a:lnRef>
          <a:fillRef idx="0">
            <a:schemeClr val="accent6"/>
          </a:fillRef>
          <a:effectRef idx="2">
            <a:schemeClr val="accent6"/>
          </a:effectRef>
          <a:fontRef idx="minor">
            <a:schemeClr val="tx1"/>
          </a:fontRef>
        </p:style>
      </p:cxnSp>
      <p:sp>
        <p:nvSpPr>
          <p:cNvPr id="20" name="Rectangle 19">
            <a:extLst>
              <a:ext uri="{FF2B5EF4-FFF2-40B4-BE49-F238E27FC236}">
                <a16:creationId xmlns:a16="http://schemas.microsoft.com/office/drawing/2014/main" id="{607CB5C0-F524-0410-CA7B-4E358190BEBE}"/>
              </a:ext>
            </a:extLst>
          </p:cNvPr>
          <p:cNvSpPr/>
          <p:nvPr/>
        </p:nvSpPr>
        <p:spPr>
          <a:xfrm>
            <a:off x="855310" y="2345423"/>
            <a:ext cx="8335228" cy="1200329"/>
          </a:xfrm>
          <a:prstGeom prst="rect">
            <a:avLst/>
          </a:prstGeom>
          <a:noFill/>
          <a:ln>
            <a:noFill/>
          </a:ln>
          <a:scene3d>
            <a:camera prst="orthographicFront"/>
            <a:lightRig rig="threePt" dir="t"/>
          </a:scene3d>
          <a:sp3d>
            <a:bevelT w="285750"/>
          </a:sp3d>
        </p:spPr>
        <p:txBody>
          <a:bodyPr wrap="square" lIns="91440" tIns="45720" rIns="91440" bIns="45720">
            <a:spAutoFit/>
          </a:bodyPr>
          <a:lstStyle/>
          <a:p>
            <a:pPr algn="ctr"/>
            <a:r>
              <a:rPr lang="en-US" sz="7200" b="1">
                <a:ln w="10160">
                  <a:solidFill>
                    <a:schemeClr val="accent5"/>
                  </a:solidFill>
                  <a:prstDash val="solid"/>
                </a:ln>
                <a:solidFill>
                  <a:srgbClr val="FFFFFF"/>
                </a:solidFill>
                <a:effectLst>
                  <a:outerShdw blurRad="38100" dist="38100" dir="2700000" algn="tl">
                    <a:srgbClr val="000000">
                      <a:alpha val="43137"/>
                    </a:srgbClr>
                  </a:outerShdw>
                </a:effectLst>
                <a:latin typeface="Amasis MT Pro Medium" panose="02040604050005020304" pitchFamily="18" charset="0"/>
                <a:ea typeface="Microsoft Sans Serif" panose="020B0604020202020204" pitchFamily="34" charset="0"/>
                <a:cs typeface="Microsoft Sans Serif" panose="020B0604020202020204" pitchFamily="34" charset="0"/>
              </a:rPr>
              <a:t>2025 MID-YEAR</a:t>
            </a:r>
          </a:p>
        </p:txBody>
      </p:sp>
      <p:sp>
        <p:nvSpPr>
          <p:cNvPr id="21" name="Rectangle 20">
            <a:extLst>
              <a:ext uri="{FF2B5EF4-FFF2-40B4-BE49-F238E27FC236}">
                <a16:creationId xmlns:a16="http://schemas.microsoft.com/office/drawing/2014/main" id="{872CF5FC-9692-590F-4D0D-AB9985B87D2F}"/>
              </a:ext>
            </a:extLst>
          </p:cNvPr>
          <p:cNvSpPr/>
          <p:nvPr/>
        </p:nvSpPr>
        <p:spPr>
          <a:xfrm>
            <a:off x="861970" y="3119519"/>
            <a:ext cx="9545641" cy="1107996"/>
          </a:xfrm>
          <a:prstGeom prst="rect">
            <a:avLst/>
          </a:prstGeom>
          <a:noFill/>
          <a:ln>
            <a:noFill/>
          </a:ln>
          <a:scene3d>
            <a:camera prst="orthographicFront"/>
            <a:lightRig rig="threePt" dir="t"/>
          </a:scene3d>
          <a:sp3d>
            <a:bevelT w="285750"/>
          </a:sp3d>
        </p:spPr>
        <p:txBody>
          <a:bodyPr wrap="square" lIns="91440" tIns="45720" rIns="91440" bIns="45720">
            <a:spAutoFit/>
          </a:bodyPr>
          <a:lstStyle/>
          <a:p>
            <a:pPr algn="ctr"/>
            <a:r>
              <a:rPr lang="en-US" sz="6600" b="1">
                <a:ln w="10160">
                  <a:solidFill>
                    <a:schemeClr val="accent5"/>
                  </a:solidFill>
                  <a:prstDash val="solid"/>
                </a:ln>
                <a:solidFill>
                  <a:srgbClr val="FFFFFF"/>
                </a:solidFill>
                <a:effectLst>
                  <a:outerShdw blurRad="38100" dist="38100" dir="2700000" algn="tl">
                    <a:srgbClr val="000000">
                      <a:alpha val="43137"/>
                    </a:srgbClr>
                  </a:outerShdw>
                </a:effectLst>
                <a:latin typeface="Amasis MT Pro Medium" panose="02040604050005020304" pitchFamily="18" charset="0"/>
                <a:ea typeface="Microsoft Sans Serif" panose="020B0604020202020204" pitchFamily="34" charset="0"/>
                <a:cs typeface="Microsoft Sans Serif" panose="020B0604020202020204" pitchFamily="34" charset="0"/>
              </a:rPr>
              <a:t>FINANCIAL UPDATE</a:t>
            </a:r>
          </a:p>
        </p:txBody>
      </p:sp>
      <p:cxnSp>
        <p:nvCxnSpPr>
          <p:cNvPr id="31" name="Straight Connector 30">
            <a:extLst>
              <a:ext uri="{FF2B5EF4-FFF2-40B4-BE49-F238E27FC236}">
                <a16:creationId xmlns:a16="http://schemas.microsoft.com/office/drawing/2014/main" id="{7D810D9B-7C73-2E48-1772-8303FF7FF3E1}"/>
              </a:ext>
            </a:extLst>
          </p:cNvPr>
          <p:cNvCxnSpPr>
            <a:cxnSpLocks/>
          </p:cNvCxnSpPr>
          <p:nvPr/>
        </p:nvCxnSpPr>
        <p:spPr>
          <a:xfrm>
            <a:off x="1524000" y="6542843"/>
            <a:ext cx="7048870" cy="0"/>
          </a:xfrm>
          <a:prstGeom prst="line">
            <a:avLst/>
          </a:prstGeom>
        </p:spPr>
        <p:style>
          <a:lnRef idx="1">
            <a:schemeClr val="accent3"/>
          </a:lnRef>
          <a:fillRef idx="0">
            <a:schemeClr val="accent3"/>
          </a:fillRef>
          <a:effectRef idx="0">
            <a:schemeClr val="accent3"/>
          </a:effectRef>
          <a:fontRef idx="minor">
            <a:schemeClr val="tx1"/>
          </a:fontRef>
        </p:style>
      </p:cxnSp>
      <p:sp>
        <p:nvSpPr>
          <p:cNvPr id="33" name="Rectangle 32">
            <a:extLst>
              <a:ext uri="{FF2B5EF4-FFF2-40B4-BE49-F238E27FC236}">
                <a16:creationId xmlns:a16="http://schemas.microsoft.com/office/drawing/2014/main" id="{D2DD613F-0006-3E9F-0A64-047B26E99145}"/>
              </a:ext>
            </a:extLst>
          </p:cNvPr>
          <p:cNvSpPr/>
          <p:nvPr/>
        </p:nvSpPr>
        <p:spPr>
          <a:xfrm>
            <a:off x="7907157" y="6400413"/>
            <a:ext cx="2366391" cy="276999"/>
          </a:xfrm>
          <a:prstGeom prst="rect">
            <a:avLst/>
          </a:prstGeom>
          <a:noFill/>
        </p:spPr>
        <p:txBody>
          <a:bodyPr wrap="square" lIns="91440" tIns="45720" rIns="91440" bIns="45720">
            <a:spAutoFit/>
          </a:bodyPr>
          <a:lstStyle/>
          <a:p>
            <a:pPr algn="ctr"/>
            <a:r>
              <a:rPr lang="en-US" sz="1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Light" panose="02040304050005020304" pitchFamily="18" charset="0"/>
              </a:rPr>
              <a:t>    savannahga.gov</a:t>
            </a:r>
            <a:endParaRPr 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Light" panose="02040304050005020304" pitchFamily="18" charset="0"/>
            </a:endParaRPr>
          </a:p>
        </p:txBody>
      </p:sp>
      <p:sp>
        <p:nvSpPr>
          <p:cNvPr id="4" name="Rectangle 3">
            <a:extLst>
              <a:ext uri="{FF2B5EF4-FFF2-40B4-BE49-F238E27FC236}">
                <a16:creationId xmlns:a16="http://schemas.microsoft.com/office/drawing/2014/main" id="{080ABA41-5805-973A-3D3F-31CEEE141AAD}"/>
              </a:ext>
            </a:extLst>
          </p:cNvPr>
          <p:cNvSpPr/>
          <p:nvPr/>
        </p:nvSpPr>
        <p:spPr>
          <a:xfrm>
            <a:off x="1612779" y="4373791"/>
            <a:ext cx="2787586" cy="464209"/>
          </a:xfrm>
          <a:prstGeom prst="rect">
            <a:avLst/>
          </a:prstGeom>
          <a:solidFill>
            <a:srgbClr val="002060"/>
          </a:solidFill>
          <a:ln>
            <a:solidFill>
              <a:srgbClr val="00206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Bef>
                <a:spcPct val="0"/>
              </a:spcBef>
              <a:spcAft>
                <a:spcPct val="0"/>
              </a:spcAft>
            </a:pPr>
            <a:endParaRPr lang="en-US" sz="1351">
              <a:solidFill>
                <a:srgbClr val="002060"/>
              </a:solidFill>
              <a:latin typeface="Arial"/>
              <a:cs typeface="Arial"/>
            </a:endParaRPr>
          </a:p>
        </p:txBody>
      </p:sp>
      <p:pic>
        <p:nvPicPr>
          <p:cNvPr id="7" name="Picture 6">
            <a:extLst>
              <a:ext uri="{FF2B5EF4-FFF2-40B4-BE49-F238E27FC236}">
                <a16:creationId xmlns:a16="http://schemas.microsoft.com/office/drawing/2014/main" id="{A6EF5D25-FD5E-0BB8-4EE9-97A6D741E6F4}"/>
              </a:ext>
            </a:extLst>
          </p:cNvPr>
          <p:cNvPicPr>
            <a:picLocks noChangeAspect="1"/>
          </p:cNvPicPr>
          <p:nvPr/>
        </p:nvPicPr>
        <p:blipFill rotWithShape="1">
          <a:blip r:embed="rId5"/>
          <a:srcRect r="-1053"/>
          <a:stretch/>
        </p:blipFill>
        <p:spPr>
          <a:xfrm>
            <a:off x="1729261" y="4422170"/>
            <a:ext cx="369656" cy="354569"/>
          </a:xfrm>
          <a:prstGeom prst="rect">
            <a:avLst/>
          </a:prstGeom>
        </p:spPr>
      </p:pic>
      <p:sp>
        <p:nvSpPr>
          <p:cNvPr id="10" name="Rectangle 9">
            <a:extLst>
              <a:ext uri="{FF2B5EF4-FFF2-40B4-BE49-F238E27FC236}">
                <a16:creationId xmlns:a16="http://schemas.microsoft.com/office/drawing/2014/main" id="{49C5D069-6EA9-BA2B-6ECB-2B175048F947}"/>
              </a:ext>
            </a:extLst>
          </p:cNvPr>
          <p:cNvSpPr/>
          <p:nvPr/>
        </p:nvSpPr>
        <p:spPr>
          <a:xfrm>
            <a:off x="2020416" y="4319848"/>
            <a:ext cx="2138149" cy="369332"/>
          </a:xfrm>
          <a:prstGeom prst="rect">
            <a:avLst/>
          </a:prstGeom>
          <a:noFill/>
        </p:spPr>
        <p:txBody>
          <a:bodyPr wrap="none" lIns="91440" tIns="45720" rIns="91440" bIns="45720">
            <a:spAutoFit/>
          </a:bodyPr>
          <a:lstStyle/>
          <a:p>
            <a:pPr algn="ctr"/>
            <a:r>
              <a:rPr lang="en-US">
                <a:ln w="0"/>
                <a:solidFill>
                  <a:schemeClr val="bg1"/>
                </a:solidFill>
                <a:effectLst>
                  <a:outerShdw blurRad="38100" dist="19050" dir="2700000" algn="tl" rotWithShape="0">
                    <a:schemeClr val="dk1">
                      <a:alpha val="40000"/>
                    </a:schemeClr>
                  </a:outerShdw>
                </a:effectLst>
                <a:latin typeface="Amasis MT Pro Light" panose="02040304050005020304" pitchFamily="18" charset="0"/>
              </a:rPr>
              <a:t>Sancia Joseph-Jarvis</a:t>
            </a:r>
          </a:p>
        </p:txBody>
      </p:sp>
      <p:sp>
        <p:nvSpPr>
          <p:cNvPr id="11" name="Rectangle 10">
            <a:extLst>
              <a:ext uri="{FF2B5EF4-FFF2-40B4-BE49-F238E27FC236}">
                <a16:creationId xmlns:a16="http://schemas.microsoft.com/office/drawing/2014/main" id="{F01D11B8-0B38-C531-F614-D8E2E86ABD00}"/>
              </a:ext>
            </a:extLst>
          </p:cNvPr>
          <p:cNvSpPr/>
          <p:nvPr/>
        </p:nvSpPr>
        <p:spPr>
          <a:xfrm>
            <a:off x="2007297" y="4571201"/>
            <a:ext cx="2416816" cy="253916"/>
          </a:xfrm>
          <a:prstGeom prst="rect">
            <a:avLst/>
          </a:prstGeom>
          <a:noFill/>
        </p:spPr>
        <p:txBody>
          <a:bodyPr wrap="square" lIns="91440" tIns="45720" rIns="91440" bIns="45720">
            <a:spAutoFit/>
          </a:bodyPr>
          <a:lstStyle/>
          <a:p>
            <a:pPr algn="ctr"/>
            <a:r>
              <a:rPr lang="en-US" sz="1050" i="1">
                <a:ln w="0"/>
                <a:solidFill>
                  <a:schemeClr val="bg1"/>
                </a:solidFill>
                <a:effectLst>
                  <a:outerShdw blurRad="38100" dist="19050" dir="2700000" algn="tl" rotWithShape="0">
                    <a:schemeClr val="dk1">
                      <a:alpha val="40000"/>
                    </a:schemeClr>
                  </a:outerShdw>
                </a:effectLst>
                <a:latin typeface="Amasis MT Pro Light" panose="02040304050005020304" pitchFamily="18" charset="0"/>
              </a:rPr>
              <a:t>INTERIM SENIOR BUDGET DIRECTOR </a:t>
            </a:r>
          </a:p>
        </p:txBody>
      </p:sp>
    </p:spTree>
    <p:extLst>
      <p:ext uri="{BB962C8B-B14F-4D97-AF65-F5344CB8AC3E}">
        <p14:creationId xmlns:p14="http://schemas.microsoft.com/office/powerpoint/2010/main" val="13436642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5766-2ACD-387E-69CE-B38B75B52B22}"/>
              </a:ext>
            </a:extLst>
          </p:cNvPr>
          <p:cNvSpPr>
            <a:spLocks noGrp="1"/>
          </p:cNvSpPr>
          <p:nvPr>
            <p:ph type="title"/>
          </p:nvPr>
        </p:nvSpPr>
        <p:spPr>
          <a:xfrm>
            <a:off x="1523999" y="0"/>
            <a:ext cx="9144000" cy="838200"/>
          </a:xfrm>
        </p:spPr>
        <p:txBody>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General Fund</a:t>
            </a:r>
            <a:br>
              <a:rPr lang="en-US">
                <a:latin typeface="Microsoft Sans Serif" panose="020B0604020202020204" pitchFamily="34" charset="0"/>
                <a:ea typeface="Microsoft Sans Serif" panose="020B0604020202020204" pitchFamily="34" charset="0"/>
                <a:cs typeface="Microsoft Sans Serif" panose="020B0604020202020204" pitchFamily="34" charset="0"/>
              </a:rPr>
            </a:br>
            <a:r>
              <a:rPr lang="en-US" b="0">
                <a:latin typeface="Microsoft Sans Serif" panose="020B0604020202020204" pitchFamily="34" charset="0"/>
                <a:ea typeface="Microsoft Sans Serif" panose="020B0604020202020204" pitchFamily="34" charset="0"/>
                <a:cs typeface="Microsoft Sans Serif" panose="020B0604020202020204" pitchFamily="34" charset="0"/>
              </a:rPr>
              <a:t>Expenditure Performance 2023-2025 Year-over-Year</a:t>
            </a:r>
          </a:p>
        </p:txBody>
      </p:sp>
      <p:sp>
        <p:nvSpPr>
          <p:cNvPr id="3" name="Slide Number Placeholder 2">
            <a:extLst>
              <a:ext uri="{FF2B5EF4-FFF2-40B4-BE49-F238E27FC236}">
                <a16:creationId xmlns:a16="http://schemas.microsoft.com/office/drawing/2014/main" id="{B040B5B6-A593-BBD0-436F-B3CDE53EC815}"/>
              </a:ext>
            </a:extLst>
          </p:cNvPr>
          <p:cNvSpPr>
            <a:spLocks noGrp="1"/>
          </p:cNvSpPr>
          <p:nvPr>
            <p:ph type="sldNum" sz="quarter" idx="10"/>
          </p:nvPr>
        </p:nvSpPr>
        <p:spPr/>
        <p:txBody>
          <a:bodyPr/>
          <a:lstStyle/>
          <a:p>
            <a:fld id="{F9092C4B-5256-42C0-99E7-1AA7CC438B26}" type="slidenum">
              <a:rPr lang="en-US" altLang="en-US" smtClean="0"/>
              <a:t>10</a:t>
            </a:fld>
            <a:endParaRPr lang="en-US" altLang="en-US"/>
          </a:p>
        </p:txBody>
      </p:sp>
      <p:graphicFrame>
        <p:nvGraphicFramePr>
          <p:cNvPr id="7" name="Table 6">
            <a:extLst>
              <a:ext uri="{FF2B5EF4-FFF2-40B4-BE49-F238E27FC236}">
                <a16:creationId xmlns:a16="http://schemas.microsoft.com/office/drawing/2014/main" id="{F1B966AB-BB21-3F91-156B-FF71791FD21D}"/>
              </a:ext>
            </a:extLst>
          </p:cNvPr>
          <p:cNvGraphicFramePr>
            <a:graphicFrameLocks noGrp="1"/>
          </p:cNvGraphicFramePr>
          <p:nvPr>
            <p:extLst>
              <p:ext uri="{D42A27DB-BD31-4B8C-83A1-F6EECF244321}">
                <p14:modId xmlns:p14="http://schemas.microsoft.com/office/powerpoint/2010/main" val="13459098"/>
              </p:ext>
            </p:extLst>
          </p:nvPr>
        </p:nvGraphicFramePr>
        <p:xfrm>
          <a:off x="1705992" y="947826"/>
          <a:ext cx="8780015" cy="5113762"/>
        </p:xfrm>
        <a:graphic>
          <a:graphicData uri="http://schemas.openxmlformats.org/drawingml/2006/table">
            <a:tbl>
              <a:tblPr/>
              <a:tblGrid>
                <a:gridCol w="2529837">
                  <a:extLst>
                    <a:ext uri="{9D8B030D-6E8A-4147-A177-3AD203B41FA5}">
                      <a16:colId xmlns:a16="http://schemas.microsoft.com/office/drawing/2014/main" val="1333101361"/>
                    </a:ext>
                  </a:extLst>
                </a:gridCol>
                <a:gridCol w="1240116">
                  <a:extLst>
                    <a:ext uri="{9D8B030D-6E8A-4147-A177-3AD203B41FA5}">
                      <a16:colId xmlns:a16="http://schemas.microsoft.com/office/drawing/2014/main" val="136476522"/>
                    </a:ext>
                  </a:extLst>
                </a:gridCol>
                <a:gridCol w="1240116">
                  <a:extLst>
                    <a:ext uri="{9D8B030D-6E8A-4147-A177-3AD203B41FA5}">
                      <a16:colId xmlns:a16="http://schemas.microsoft.com/office/drawing/2014/main" val="1575182850"/>
                    </a:ext>
                  </a:extLst>
                </a:gridCol>
                <a:gridCol w="1240116">
                  <a:extLst>
                    <a:ext uri="{9D8B030D-6E8A-4147-A177-3AD203B41FA5}">
                      <a16:colId xmlns:a16="http://schemas.microsoft.com/office/drawing/2014/main" val="3557560332"/>
                    </a:ext>
                  </a:extLst>
                </a:gridCol>
                <a:gridCol w="1264915">
                  <a:extLst>
                    <a:ext uri="{9D8B030D-6E8A-4147-A177-3AD203B41FA5}">
                      <a16:colId xmlns:a16="http://schemas.microsoft.com/office/drawing/2014/main" val="1542245585"/>
                    </a:ext>
                  </a:extLst>
                </a:gridCol>
                <a:gridCol w="1264915">
                  <a:extLst>
                    <a:ext uri="{9D8B030D-6E8A-4147-A177-3AD203B41FA5}">
                      <a16:colId xmlns:a16="http://schemas.microsoft.com/office/drawing/2014/main" val="496214173"/>
                    </a:ext>
                  </a:extLst>
                </a:gridCol>
              </a:tblGrid>
              <a:tr h="1318886">
                <a:tc>
                  <a:txBody>
                    <a:bodyPr/>
                    <a:lstStyle/>
                    <a:p>
                      <a:pPr algn="ctr" fontAlgn="b"/>
                      <a:r>
                        <a:rPr lang="en-US" sz="2000" b="1" i="0" u="none" strike="noStrike">
                          <a:solidFill>
                            <a:srgbClr val="FFFFFF"/>
                          </a:solidFill>
                          <a:effectLst/>
                          <a:latin typeface="+mn-lt"/>
                        </a:rPr>
                        <a:t>($ in Millions)*</a:t>
                      </a:r>
                    </a:p>
                  </a:txBody>
                  <a:tcPr marL="9525" marR="9525" marT="9525" marB="0" anchor="b">
                    <a:lnL>
                      <a:noFill/>
                    </a:lnL>
                    <a:lnR>
                      <a:noFill/>
                    </a:lnR>
                    <a:lnT>
                      <a:noFill/>
                    </a:lnT>
                    <a:lnB>
                      <a:noFill/>
                    </a:lnB>
                    <a:solidFill>
                      <a:srgbClr val="1B934B"/>
                    </a:solidFill>
                  </a:tcPr>
                </a:tc>
                <a:tc>
                  <a:txBody>
                    <a:bodyPr/>
                    <a:lstStyle/>
                    <a:p>
                      <a:pPr algn="ctr" fontAlgn="b"/>
                      <a:r>
                        <a:rPr lang="en-US" sz="2000" b="1" i="0" u="none" strike="noStrike">
                          <a:solidFill>
                            <a:srgbClr val="FFFFFF"/>
                          </a:solidFill>
                          <a:effectLst/>
                          <a:latin typeface="+mn-lt"/>
                        </a:rPr>
                        <a:t>2023 </a:t>
                      </a:r>
                      <a:br>
                        <a:rPr lang="en-US" sz="2000" b="1" i="0" u="none" strike="noStrike">
                          <a:solidFill>
                            <a:srgbClr val="FFFFFF"/>
                          </a:solidFill>
                          <a:effectLst/>
                          <a:latin typeface="+mn-lt"/>
                        </a:rPr>
                      </a:br>
                      <a:r>
                        <a:rPr lang="en-US" sz="2000" b="1" i="0" u="none" strike="noStrike">
                          <a:solidFill>
                            <a:srgbClr val="FFFFFF"/>
                          </a:solidFill>
                          <a:effectLst/>
                          <a:latin typeface="+mn-lt"/>
                        </a:rPr>
                        <a:t>May Act </a:t>
                      </a:r>
                      <a:br>
                        <a:rPr lang="en-US" sz="2000" b="1" i="0" u="none" strike="noStrike">
                          <a:solidFill>
                            <a:srgbClr val="FFFFFF"/>
                          </a:solidFill>
                          <a:effectLst/>
                          <a:latin typeface="+mn-lt"/>
                        </a:rPr>
                      </a:br>
                      <a:r>
                        <a:rPr lang="en-US" sz="2000" b="1" i="1" u="none" strike="noStrike">
                          <a:solidFill>
                            <a:srgbClr val="FFFF00"/>
                          </a:solidFill>
                          <a:effectLst/>
                          <a:latin typeface="+mn-lt"/>
                        </a:rPr>
                        <a:t>a</a:t>
                      </a:r>
                      <a:endParaRPr lang="en-US" sz="2000" b="1" i="0" u="none" strike="noStrike">
                        <a:solidFill>
                          <a:srgbClr val="FFFFFF"/>
                        </a:solidFill>
                        <a:effectLst/>
                        <a:latin typeface="+mn-lt"/>
                      </a:endParaRPr>
                    </a:p>
                  </a:txBody>
                  <a:tcPr marL="9525" marR="9525" marT="9525" marB="0" anchor="b">
                    <a:lnL>
                      <a:noFill/>
                    </a:lnL>
                    <a:lnR>
                      <a:noFill/>
                    </a:lnR>
                    <a:lnT>
                      <a:noFill/>
                    </a:lnT>
                    <a:lnB>
                      <a:noFill/>
                    </a:lnB>
                    <a:solidFill>
                      <a:srgbClr val="1B934B"/>
                    </a:solidFill>
                  </a:tcPr>
                </a:tc>
                <a:tc>
                  <a:txBody>
                    <a:bodyPr/>
                    <a:lstStyle/>
                    <a:p>
                      <a:pPr algn="ctr" fontAlgn="b"/>
                      <a:r>
                        <a:rPr lang="en-US" sz="2000" b="1" i="0" u="none" strike="noStrike">
                          <a:solidFill>
                            <a:srgbClr val="FFFFFF"/>
                          </a:solidFill>
                          <a:effectLst/>
                          <a:latin typeface="+mn-lt"/>
                        </a:rPr>
                        <a:t>2024 </a:t>
                      </a:r>
                      <a:br>
                        <a:rPr lang="en-US" sz="2000" b="1" i="0" u="none" strike="noStrike">
                          <a:solidFill>
                            <a:srgbClr val="FFFFFF"/>
                          </a:solidFill>
                          <a:effectLst/>
                          <a:latin typeface="+mn-lt"/>
                        </a:rPr>
                      </a:br>
                      <a:r>
                        <a:rPr lang="en-US" sz="2000" b="1" i="0" u="none" strike="noStrike">
                          <a:solidFill>
                            <a:srgbClr val="FFFFFF"/>
                          </a:solidFill>
                          <a:effectLst/>
                          <a:latin typeface="+mn-lt"/>
                        </a:rPr>
                        <a:t>May Act </a:t>
                      </a:r>
                      <a:br>
                        <a:rPr lang="en-US" sz="2000" b="1" i="0" u="none" strike="noStrike">
                          <a:solidFill>
                            <a:srgbClr val="FFFFFF"/>
                          </a:solidFill>
                          <a:effectLst/>
                          <a:latin typeface="+mn-lt"/>
                        </a:rPr>
                      </a:br>
                      <a:r>
                        <a:rPr lang="en-US" sz="2000" b="1" i="1" u="none" strike="noStrike">
                          <a:solidFill>
                            <a:srgbClr val="FFFF00"/>
                          </a:solidFill>
                          <a:effectLst/>
                          <a:latin typeface="+mn-lt"/>
                        </a:rPr>
                        <a:t>b</a:t>
                      </a:r>
                      <a:endParaRPr lang="en-US" sz="2000" b="1" i="0" u="none" strike="noStrike">
                        <a:solidFill>
                          <a:srgbClr val="FFFFFF"/>
                        </a:solidFill>
                        <a:effectLst/>
                        <a:latin typeface="+mn-lt"/>
                      </a:endParaRPr>
                    </a:p>
                  </a:txBody>
                  <a:tcPr marL="9525" marR="9525" marT="9525" marB="0" anchor="b">
                    <a:lnL>
                      <a:noFill/>
                    </a:lnL>
                    <a:lnR>
                      <a:noFill/>
                    </a:lnR>
                    <a:lnT>
                      <a:noFill/>
                    </a:lnT>
                    <a:lnB>
                      <a:noFill/>
                    </a:lnB>
                    <a:solidFill>
                      <a:srgbClr val="1B934B"/>
                    </a:solidFill>
                  </a:tcPr>
                </a:tc>
                <a:tc>
                  <a:txBody>
                    <a:bodyPr/>
                    <a:lstStyle/>
                    <a:p>
                      <a:pPr algn="ctr" fontAlgn="b"/>
                      <a:r>
                        <a:rPr lang="en-US" sz="2000" b="1" i="0" u="none" strike="noStrike">
                          <a:solidFill>
                            <a:srgbClr val="FFFFFF"/>
                          </a:solidFill>
                          <a:effectLst/>
                          <a:latin typeface="+mn-lt"/>
                        </a:rPr>
                        <a:t>2025 </a:t>
                      </a:r>
                      <a:br>
                        <a:rPr lang="en-US" sz="2000" b="1" i="0" u="none" strike="noStrike">
                          <a:solidFill>
                            <a:srgbClr val="FFFFFF"/>
                          </a:solidFill>
                          <a:effectLst/>
                          <a:latin typeface="+mn-lt"/>
                        </a:rPr>
                      </a:br>
                      <a:r>
                        <a:rPr lang="en-US" sz="2000" b="1" i="0" u="none" strike="noStrike">
                          <a:solidFill>
                            <a:srgbClr val="FFFFFF"/>
                          </a:solidFill>
                          <a:effectLst/>
                          <a:latin typeface="+mn-lt"/>
                        </a:rPr>
                        <a:t>May Act </a:t>
                      </a:r>
                      <a:br>
                        <a:rPr lang="en-US" sz="2000" b="1" i="0" u="none" strike="noStrike">
                          <a:solidFill>
                            <a:srgbClr val="FFFFFF"/>
                          </a:solidFill>
                          <a:effectLst/>
                          <a:latin typeface="+mn-lt"/>
                        </a:rPr>
                      </a:br>
                      <a:r>
                        <a:rPr lang="en-US" sz="2000" b="1" i="1" u="none" strike="noStrike">
                          <a:solidFill>
                            <a:srgbClr val="FFFF00"/>
                          </a:solidFill>
                          <a:effectLst/>
                          <a:latin typeface="+mn-lt"/>
                        </a:rPr>
                        <a:t>c</a:t>
                      </a:r>
                      <a:endParaRPr lang="en-US" sz="2000" b="1" i="0" u="none" strike="noStrike">
                        <a:solidFill>
                          <a:srgbClr val="FFFFFF"/>
                        </a:solidFill>
                        <a:effectLst/>
                        <a:latin typeface="+mn-lt"/>
                      </a:endParaRPr>
                    </a:p>
                  </a:txBody>
                  <a:tcPr marL="9525" marR="9525" marT="9525" marB="0" anchor="b">
                    <a:lnL>
                      <a:noFill/>
                    </a:lnL>
                    <a:lnR>
                      <a:noFill/>
                    </a:lnR>
                    <a:lnT>
                      <a:noFill/>
                    </a:lnT>
                    <a:lnB>
                      <a:noFill/>
                    </a:lnB>
                    <a:solidFill>
                      <a:srgbClr val="1B934B"/>
                    </a:solidFill>
                  </a:tcPr>
                </a:tc>
                <a:tc>
                  <a:txBody>
                    <a:bodyPr/>
                    <a:lstStyle/>
                    <a:p>
                      <a:pPr algn="ctr" fontAlgn="b"/>
                      <a:r>
                        <a:rPr lang="en-US" sz="2000" b="1" i="0" u="none" strike="noStrike">
                          <a:solidFill>
                            <a:srgbClr val="FFFFFF"/>
                          </a:solidFill>
                          <a:effectLst/>
                          <a:latin typeface="+mn-lt"/>
                        </a:rPr>
                        <a:t>Variance </a:t>
                      </a:r>
                      <a:br>
                        <a:rPr lang="en-US" sz="2000" b="1" i="0" u="none" strike="noStrike">
                          <a:solidFill>
                            <a:srgbClr val="FFFFFF"/>
                          </a:solidFill>
                          <a:effectLst/>
                          <a:latin typeface="+mn-lt"/>
                        </a:rPr>
                      </a:br>
                      <a:r>
                        <a:rPr lang="en-US" sz="2000" b="1" i="0" u="none" strike="noStrike">
                          <a:solidFill>
                            <a:srgbClr val="FFFFFF"/>
                          </a:solidFill>
                          <a:effectLst/>
                          <a:latin typeface="+mn-lt"/>
                        </a:rPr>
                        <a:t>to 2023 </a:t>
                      </a:r>
                      <a:br>
                        <a:rPr lang="en-US" sz="2000" b="1" i="0" u="none" strike="noStrike">
                          <a:solidFill>
                            <a:srgbClr val="FFFFFF"/>
                          </a:solidFill>
                          <a:effectLst/>
                          <a:latin typeface="+mn-lt"/>
                        </a:rPr>
                      </a:br>
                      <a:r>
                        <a:rPr lang="en-US" sz="2000" b="1" i="1" u="none" strike="noStrike">
                          <a:solidFill>
                            <a:srgbClr val="FFFF00"/>
                          </a:solidFill>
                          <a:effectLst/>
                          <a:latin typeface="+mn-lt"/>
                        </a:rPr>
                        <a:t>c-a</a:t>
                      </a:r>
                      <a:endParaRPr lang="en-US" sz="2000" b="1" i="0" u="none" strike="noStrike">
                        <a:solidFill>
                          <a:srgbClr val="FFFFFF"/>
                        </a:solidFill>
                        <a:effectLst/>
                        <a:latin typeface="+mn-lt"/>
                      </a:endParaRPr>
                    </a:p>
                  </a:txBody>
                  <a:tcPr marL="9525" marR="9525" marT="9525" marB="0" anchor="b">
                    <a:lnL>
                      <a:noFill/>
                    </a:lnL>
                    <a:lnR>
                      <a:noFill/>
                    </a:lnR>
                    <a:lnT>
                      <a:noFill/>
                    </a:lnT>
                    <a:lnB>
                      <a:noFill/>
                    </a:lnB>
                    <a:solidFill>
                      <a:srgbClr val="1B934B"/>
                    </a:solidFill>
                  </a:tcPr>
                </a:tc>
                <a:tc>
                  <a:txBody>
                    <a:bodyPr/>
                    <a:lstStyle/>
                    <a:p>
                      <a:pPr algn="ctr" fontAlgn="b"/>
                      <a:r>
                        <a:rPr lang="en-US" sz="2000" b="1" i="0" u="none" strike="noStrike">
                          <a:solidFill>
                            <a:srgbClr val="FFFFFF"/>
                          </a:solidFill>
                          <a:effectLst/>
                          <a:latin typeface="+mn-lt"/>
                        </a:rPr>
                        <a:t>Variance </a:t>
                      </a:r>
                      <a:br>
                        <a:rPr lang="en-US" sz="2000" b="1" i="0" u="none" strike="noStrike">
                          <a:solidFill>
                            <a:srgbClr val="FFFFFF"/>
                          </a:solidFill>
                          <a:effectLst/>
                          <a:latin typeface="+mn-lt"/>
                        </a:rPr>
                      </a:br>
                      <a:r>
                        <a:rPr lang="en-US" sz="2000" b="1" i="0" u="none" strike="noStrike">
                          <a:solidFill>
                            <a:srgbClr val="FFFFFF"/>
                          </a:solidFill>
                          <a:effectLst/>
                          <a:latin typeface="+mn-lt"/>
                        </a:rPr>
                        <a:t>to 2024</a:t>
                      </a:r>
                      <a:br>
                        <a:rPr lang="en-US" sz="2000" b="1" i="0" u="none" strike="noStrike">
                          <a:solidFill>
                            <a:srgbClr val="FFFFFF"/>
                          </a:solidFill>
                          <a:effectLst/>
                          <a:latin typeface="+mn-lt"/>
                        </a:rPr>
                      </a:br>
                      <a:r>
                        <a:rPr lang="en-US" sz="2000" b="1" i="1" u="none" strike="noStrike">
                          <a:solidFill>
                            <a:srgbClr val="FFFF00"/>
                          </a:solidFill>
                          <a:effectLst/>
                          <a:latin typeface="+mn-lt"/>
                        </a:rPr>
                        <a:t>c-b</a:t>
                      </a:r>
                      <a:endParaRPr lang="en-US" sz="2000" b="1" i="0" u="none" strike="noStrike">
                        <a:solidFill>
                          <a:srgbClr val="FFFFFF"/>
                        </a:solidFill>
                        <a:effectLst/>
                        <a:latin typeface="+mn-lt"/>
                      </a:endParaRPr>
                    </a:p>
                  </a:txBody>
                  <a:tcPr marL="9525" marR="9525" marT="9525" marB="0" anchor="b">
                    <a:lnL>
                      <a:noFill/>
                    </a:lnL>
                    <a:lnR>
                      <a:noFill/>
                    </a:lnR>
                    <a:lnT>
                      <a:noFill/>
                    </a:lnT>
                    <a:lnB>
                      <a:noFill/>
                    </a:lnB>
                    <a:solidFill>
                      <a:srgbClr val="1B934B"/>
                    </a:solidFill>
                  </a:tcPr>
                </a:tc>
                <a:extLst>
                  <a:ext uri="{0D108BD9-81ED-4DB2-BD59-A6C34878D82A}">
                    <a16:rowId xmlns:a16="http://schemas.microsoft.com/office/drawing/2014/main" val="857299210"/>
                  </a:ext>
                </a:extLst>
              </a:tr>
              <a:tr h="485936">
                <a:tc>
                  <a:txBody>
                    <a:bodyPr/>
                    <a:lstStyle/>
                    <a:p>
                      <a:pPr algn="l" fontAlgn="b"/>
                      <a:r>
                        <a:rPr lang="en-US" sz="2000" b="1" i="0" u="none" strike="noStrike">
                          <a:solidFill>
                            <a:srgbClr val="000000"/>
                          </a:solidFill>
                          <a:effectLst/>
                          <a:latin typeface="+mn-lt"/>
                        </a:rPr>
                        <a:t>Personnel Services</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49.43</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59.58</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66.81</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ARIAL"/>
                        </a:rPr>
                        <a:t>17.38</a:t>
                      </a:r>
                    </a:p>
                  </a:txBody>
                  <a:tcPr marL="9525" marR="9525" marT="9525" marB="0" anchor="b">
                    <a:lnL>
                      <a:noFill/>
                    </a:lnL>
                    <a:lnR>
                      <a:noFill/>
                    </a:lnR>
                    <a:lnT>
                      <a:noFill/>
                    </a:lnT>
                    <a:lnB>
                      <a:noFill/>
                    </a:lnB>
                    <a:solidFill>
                      <a:schemeClr val="accent5">
                        <a:lumMod val="60000"/>
                        <a:lumOff val="40000"/>
                      </a:schemeClr>
                    </a:solidFill>
                  </a:tcPr>
                </a:tc>
                <a:tc>
                  <a:txBody>
                    <a:bodyPr/>
                    <a:lstStyle/>
                    <a:p>
                      <a:pPr algn="r" fontAlgn="b"/>
                      <a:r>
                        <a:rPr lang="en-US" sz="2400" b="0" i="0" u="none" strike="noStrike">
                          <a:solidFill>
                            <a:srgbClr val="000000"/>
                          </a:solidFill>
                          <a:effectLst/>
                          <a:latin typeface="ARIAL"/>
                        </a:rPr>
                        <a:t>7.24</a:t>
                      </a:r>
                    </a:p>
                  </a:txBody>
                  <a:tcPr marL="9525" marR="9525" marT="9525" marB="0" anchor="b">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664954307"/>
                  </a:ext>
                </a:extLst>
              </a:tr>
              <a:tr h="485936">
                <a:tc>
                  <a:txBody>
                    <a:bodyPr/>
                    <a:lstStyle/>
                    <a:p>
                      <a:pPr algn="l" fontAlgn="b"/>
                      <a:r>
                        <a:rPr lang="en-US" sz="2000" b="1" i="0" u="none" strike="noStrike">
                          <a:solidFill>
                            <a:srgbClr val="000000"/>
                          </a:solidFill>
                          <a:effectLst/>
                          <a:latin typeface="+mn-lt"/>
                        </a:rPr>
                        <a:t>Outside Services</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12.56</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12.97</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14.08</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ARIAL"/>
                        </a:rPr>
                        <a:t>1.52</a:t>
                      </a:r>
                    </a:p>
                  </a:txBody>
                  <a:tcPr marL="9525" marR="9525" marT="9525" marB="0" anchor="b">
                    <a:lnL>
                      <a:noFill/>
                    </a:lnL>
                    <a:lnR>
                      <a:noFill/>
                    </a:lnR>
                    <a:lnT>
                      <a:noFill/>
                    </a:lnT>
                    <a:lnB>
                      <a:noFill/>
                    </a:lnB>
                    <a:solidFill>
                      <a:schemeClr val="accent5">
                        <a:lumMod val="60000"/>
                        <a:lumOff val="40000"/>
                      </a:schemeClr>
                    </a:solidFill>
                  </a:tcPr>
                </a:tc>
                <a:tc>
                  <a:txBody>
                    <a:bodyPr/>
                    <a:lstStyle/>
                    <a:p>
                      <a:pPr algn="r" fontAlgn="b"/>
                      <a:r>
                        <a:rPr lang="en-US" sz="2400" b="0" i="0" u="none" strike="noStrike">
                          <a:solidFill>
                            <a:srgbClr val="000000"/>
                          </a:solidFill>
                          <a:effectLst/>
                          <a:latin typeface="ARIAL"/>
                        </a:rPr>
                        <a:t>1.10</a:t>
                      </a:r>
                    </a:p>
                  </a:txBody>
                  <a:tcPr marL="9525" marR="9525" marT="9525" marB="0" anchor="b">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2551206866"/>
                  </a:ext>
                </a:extLst>
              </a:tr>
              <a:tr h="485936">
                <a:tc>
                  <a:txBody>
                    <a:bodyPr/>
                    <a:lstStyle/>
                    <a:p>
                      <a:pPr algn="l" fontAlgn="b"/>
                      <a:r>
                        <a:rPr lang="en-US" sz="2000" b="1" i="0" u="none" strike="noStrike">
                          <a:solidFill>
                            <a:srgbClr val="000000"/>
                          </a:solidFill>
                          <a:effectLst/>
                          <a:latin typeface="+mn-lt"/>
                        </a:rPr>
                        <a:t>Commodities</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2.90</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3.68</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3.45</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ARIAL"/>
                        </a:rPr>
                        <a:t>0.55</a:t>
                      </a:r>
                    </a:p>
                  </a:txBody>
                  <a:tcPr marL="9525" marR="9525" marT="9525" marB="0" anchor="b">
                    <a:lnL>
                      <a:noFill/>
                    </a:lnL>
                    <a:lnR>
                      <a:noFill/>
                    </a:lnR>
                    <a:lnT>
                      <a:noFill/>
                    </a:lnT>
                    <a:lnB>
                      <a:noFill/>
                    </a:lnB>
                    <a:solidFill>
                      <a:schemeClr val="accent5">
                        <a:lumMod val="60000"/>
                        <a:lumOff val="40000"/>
                      </a:schemeClr>
                    </a:solidFill>
                  </a:tcPr>
                </a:tc>
                <a:tc>
                  <a:txBody>
                    <a:bodyPr/>
                    <a:lstStyle/>
                    <a:p>
                      <a:pPr algn="r" fontAlgn="b"/>
                      <a:r>
                        <a:rPr lang="en-US" sz="2400" b="0" i="0" u="none" strike="noStrike">
                          <a:solidFill>
                            <a:srgbClr val="000000"/>
                          </a:solidFill>
                          <a:effectLst/>
                          <a:latin typeface="ARIAL"/>
                        </a:rPr>
                        <a:t>(0.22)</a:t>
                      </a:r>
                    </a:p>
                  </a:txBody>
                  <a:tcPr marL="9525" marR="9525" marT="9525" marB="0" anchor="b">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3541867625"/>
                  </a:ext>
                </a:extLst>
              </a:tr>
              <a:tr h="485936">
                <a:tc>
                  <a:txBody>
                    <a:bodyPr/>
                    <a:lstStyle/>
                    <a:p>
                      <a:pPr algn="l" fontAlgn="b"/>
                      <a:r>
                        <a:rPr lang="en-US" sz="2000" b="1" i="0" u="none" strike="noStrike">
                          <a:solidFill>
                            <a:srgbClr val="000000"/>
                          </a:solidFill>
                          <a:effectLst/>
                          <a:latin typeface="+mn-lt"/>
                        </a:rPr>
                        <a:t>Internal Services</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12.04</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12.95</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14.83</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ARIAL"/>
                        </a:rPr>
                        <a:t>2.79</a:t>
                      </a:r>
                    </a:p>
                  </a:txBody>
                  <a:tcPr marL="9525" marR="9525" marT="9525" marB="0" anchor="b">
                    <a:lnL>
                      <a:noFill/>
                    </a:lnL>
                    <a:lnR>
                      <a:noFill/>
                    </a:lnR>
                    <a:lnT>
                      <a:noFill/>
                    </a:lnT>
                    <a:lnB>
                      <a:noFill/>
                    </a:lnB>
                    <a:solidFill>
                      <a:schemeClr val="accent5">
                        <a:lumMod val="60000"/>
                        <a:lumOff val="40000"/>
                      </a:schemeClr>
                    </a:solidFill>
                  </a:tcPr>
                </a:tc>
                <a:tc>
                  <a:txBody>
                    <a:bodyPr/>
                    <a:lstStyle/>
                    <a:p>
                      <a:pPr algn="r" fontAlgn="b"/>
                      <a:r>
                        <a:rPr lang="en-US" sz="2400" b="0" i="0" u="none" strike="noStrike">
                          <a:solidFill>
                            <a:srgbClr val="000000"/>
                          </a:solidFill>
                          <a:effectLst/>
                          <a:latin typeface="ARIAL"/>
                        </a:rPr>
                        <a:t>1.87</a:t>
                      </a:r>
                    </a:p>
                  </a:txBody>
                  <a:tcPr marL="9525" marR="9525" marT="9525" marB="0" anchor="b">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2677307457"/>
                  </a:ext>
                </a:extLst>
              </a:tr>
              <a:tr h="485936">
                <a:tc>
                  <a:txBody>
                    <a:bodyPr/>
                    <a:lstStyle/>
                    <a:p>
                      <a:pPr algn="l" fontAlgn="b"/>
                      <a:r>
                        <a:rPr lang="en-US" sz="2000" b="1" i="0" u="none" strike="noStrike">
                          <a:solidFill>
                            <a:srgbClr val="000000"/>
                          </a:solidFill>
                          <a:effectLst/>
                          <a:latin typeface="+mn-lt"/>
                        </a:rPr>
                        <a:t>Capital Outlay</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0.07</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0.16</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0.17</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ARIAL"/>
                        </a:rPr>
                        <a:t>0.10</a:t>
                      </a:r>
                    </a:p>
                  </a:txBody>
                  <a:tcPr marL="9525" marR="9525" marT="9525" marB="0" anchor="b">
                    <a:lnL>
                      <a:noFill/>
                    </a:lnL>
                    <a:lnR>
                      <a:noFill/>
                    </a:lnR>
                    <a:lnT>
                      <a:noFill/>
                    </a:lnT>
                    <a:lnB>
                      <a:noFill/>
                    </a:lnB>
                    <a:solidFill>
                      <a:schemeClr val="accent5">
                        <a:lumMod val="60000"/>
                        <a:lumOff val="40000"/>
                      </a:schemeClr>
                    </a:solidFill>
                  </a:tcPr>
                </a:tc>
                <a:tc>
                  <a:txBody>
                    <a:bodyPr/>
                    <a:lstStyle/>
                    <a:p>
                      <a:pPr algn="r" fontAlgn="b"/>
                      <a:r>
                        <a:rPr lang="en-US" sz="2400" b="0" i="0" u="none" strike="noStrike">
                          <a:solidFill>
                            <a:srgbClr val="000000"/>
                          </a:solidFill>
                          <a:effectLst/>
                          <a:latin typeface="ARIAL"/>
                        </a:rPr>
                        <a:t>0.01</a:t>
                      </a:r>
                    </a:p>
                  </a:txBody>
                  <a:tcPr marL="9525" marR="9525" marT="9525" marB="0" anchor="b">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2595170144"/>
                  </a:ext>
                </a:extLst>
              </a:tr>
              <a:tr h="485936">
                <a:tc>
                  <a:txBody>
                    <a:bodyPr/>
                    <a:lstStyle/>
                    <a:p>
                      <a:pPr algn="l" fontAlgn="b"/>
                      <a:r>
                        <a:rPr lang="en-US" sz="2000" b="1" i="0" u="none" strike="noStrike">
                          <a:solidFill>
                            <a:srgbClr val="000000"/>
                          </a:solidFill>
                          <a:effectLst/>
                          <a:latin typeface="+mn-lt"/>
                        </a:rPr>
                        <a:t>Interfund Transfers</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8.12</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14.71</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11.23</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ARIAL"/>
                        </a:rPr>
                        <a:t>3.11</a:t>
                      </a:r>
                    </a:p>
                  </a:txBody>
                  <a:tcPr marL="9525" marR="9525" marT="9525" marB="0" anchor="b">
                    <a:lnL>
                      <a:noFill/>
                    </a:lnL>
                    <a:lnR>
                      <a:noFill/>
                    </a:lnR>
                    <a:lnT>
                      <a:noFill/>
                    </a:lnT>
                    <a:lnB>
                      <a:noFill/>
                    </a:lnB>
                    <a:solidFill>
                      <a:schemeClr val="accent5">
                        <a:lumMod val="60000"/>
                        <a:lumOff val="40000"/>
                      </a:schemeClr>
                    </a:solidFill>
                  </a:tcPr>
                </a:tc>
                <a:tc>
                  <a:txBody>
                    <a:bodyPr/>
                    <a:lstStyle/>
                    <a:p>
                      <a:pPr algn="r" fontAlgn="b"/>
                      <a:r>
                        <a:rPr lang="en-US" sz="2400" b="0" i="0" u="none" strike="noStrike">
                          <a:solidFill>
                            <a:srgbClr val="000000"/>
                          </a:solidFill>
                          <a:effectLst/>
                          <a:latin typeface="ARIAL"/>
                        </a:rPr>
                        <a:t>(3.48)</a:t>
                      </a:r>
                    </a:p>
                  </a:txBody>
                  <a:tcPr marL="9525" marR="9525" marT="9525" marB="0" anchor="b">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1455611272"/>
                  </a:ext>
                </a:extLst>
              </a:tr>
              <a:tr h="439630">
                <a:tc>
                  <a:txBody>
                    <a:bodyPr/>
                    <a:lstStyle/>
                    <a:p>
                      <a:pPr algn="l" fontAlgn="b"/>
                      <a:r>
                        <a:rPr lang="en-US" sz="2000" b="1" i="0" u="none" strike="noStrike">
                          <a:solidFill>
                            <a:srgbClr val="000000"/>
                          </a:solidFill>
                          <a:effectLst/>
                          <a:latin typeface="+mn-lt"/>
                        </a:rPr>
                        <a:t>Other Expenses</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5.80</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5.47</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a:rPr>
                        <a:t>6.77</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ARIAL"/>
                        </a:rPr>
                        <a:t>0.97</a:t>
                      </a:r>
                    </a:p>
                  </a:txBody>
                  <a:tcPr marL="9525" marR="9525" marT="9525" marB="0" anchor="b">
                    <a:lnL>
                      <a:noFill/>
                    </a:lnL>
                    <a:lnR>
                      <a:noFill/>
                    </a:lnR>
                    <a:lnT>
                      <a:noFill/>
                    </a:lnT>
                    <a:lnB>
                      <a:noFill/>
                    </a:lnB>
                    <a:solidFill>
                      <a:schemeClr val="accent5">
                        <a:lumMod val="60000"/>
                        <a:lumOff val="40000"/>
                      </a:schemeClr>
                    </a:solidFill>
                  </a:tcPr>
                </a:tc>
                <a:tc>
                  <a:txBody>
                    <a:bodyPr/>
                    <a:lstStyle/>
                    <a:p>
                      <a:pPr algn="r" fontAlgn="b"/>
                      <a:r>
                        <a:rPr lang="en-US" sz="2400" b="0" i="0" u="none" strike="noStrike">
                          <a:solidFill>
                            <a:srgbClr val="000000"/>
                          </a:solidFill>
                          <a:effectLst/>
                          <a:latin typeface="ARIAL"/>
                        </a:rPr>
                        <a:t>1.30</a:t>
                      </a:r>
                    </a:p>
                  </a:txBody>
                  <a:tcPr marL="9525" marR="9525" marT="9525" marB="0" anchor="b">
                    <a:lnL>
                      <a:noFill/>
                    </a:lnL>
                    <a:lnR>
                      <a:noFill/>
                    </a:lnR>
                    <a:lnT>
                      <a:noFill/>
                    </a:lnT>
                    <a:lnB>
                      <a:noFill/>
                    </a:lnB>
                    <a:solidFill>
                      <a:schemeClr val="accent5">
                        <a:lumMod val="60000"/>
                        <a:lumOff val="40000"/>
                      </a:schemeClr>
                    </a:solidFill>
                  </a:tcPr>
                </a:tc>
                <a:extLst>
                  <a:ext uri="{0D108BD9-81ED-4DB2-BD59-A6C34878D82A}">
                    <a16:rowId xmlns:a16="http://schemas.microsoft.com/office/drawing/2014/main" val="4234296607"/>
                  </a:ext>
                </a:extLst>
              </a:tr>
              <a:tr h="439630">
                <a:tc>
                  <a:txBody>
                    <a:bodyPr/>
                    <a:lstStyle/>
                    <a:p>
                      <a:pPr algn="r" fontAlgn="b"/>
                      <a:r>
                        <a:rPr lang="en-US" sz="2800" b="1" i="0" u="none" strike="noStrike">
                          <a:solidFill>
                            <a:srgbClr val="FFFFFF"/>
                          </a:solidFill>
                          <a:effectLst>
                            <a:outerShdw blurRad="38100" dist="38100" dir="2700000" algn="tl">
                              <a:srgbClr val="000000">
                                <a:alpha val="43137"/>
                              </a:srgbClr>
                            </a:outerShdw>
                          </a:effectLst>
                          <a:latin typeface="Lato"/>
                        </a:rPr>
                        <a:t>Total</a:t>
                      </a:r>
                    </a:p>
                  </a:txBody>
                  <a:tcPr marL="9525" marR="9525" marT="9525" marB="0" anchor="b">
                    <a:lnL>
                      <a:noFill/>
                    </a:lnL>
                    <a:lnR>
                      <a:noFill/>
                    </a:lnR>
                    <a:lnT>
                      <a:noFill/>
                    </a:lnT>
                    <a:lnB>
                      <a:noFill/>
                    </a:lnB>
                    <a:solidFill>
                      <a:srgbClr val="1B934B"/>
                    </a:solidFill>
                  </a:tcPr>
                </a:tc>
                <a:tc>
                  <a:txBody>
                    <a:bodyPr/>
                    <a:lstStyle/>
                    <a:p>
                      <a:pPr algn="r" fontAlgn="b"/>
                      <a:r>
                        <a:rPr lang="en-US" sz="2400" b="1" i="0" u="none" strike="noStrike">
                          <a:solidFill>
                            <a:srgbClr val="000000"/>
                          </a:solidFill>
                          <a:effectLst/>
                          <a:latin typeface="Calibri"/>
                        </a:rPr>
                        <a:t>90.93</a:t>
                      </a:r>
                    </a:p>
                  </a:txBody>
                  <a:tcPr marL="9525" marR="9525" marT="9525" marB="0" anchor="b">
                    <a:lnL>
                      <a:noFill/>
                    </a:lnL>
                    <a:lnR>
                      <a:noFill/>
                    </a:lnR>
                    <a:lnT>
                      <a:noFill/>
                    </a:lnT>
                    <a:lnB>
                      <a:noFill/>
                    </a:lnB>
                    <a:solidFill>
                      <a:srgbClr val="1B934B"/>
                    </a:solidFill>
                  </a:tcPr>
                </a:tc>
                <a:tc>
                  <a:txBody>
                    <a:bodyPr/>
                    <a:lstStyle/>
                    <a:p>
                      <a:pPr algn="r" fontAlgn="b"/>
                      <a:r>
                        <a:rPr lang="en-US" sz="2400" b="1" i="0" u="none" strike="noStrike">
                          <a:solidFill>
                            <a:srgbClr val="000000"/>
                          </a:solidFill>
                          <a:effectLst/>
                          <a:latin typeface="Calibri"/>
                        </a:rPr>
                        <a:t>109.52</a:t>
                      </a:r>
                    </a:p>
                  </a:txBody>
                  <a:tcPr marL="9525" marR="9525" marT="9525" marB="0" anchor="b">
                    <a:lnL>
                      <a:noFill/>
                    </a:lnL>
                    <a:lnR>
                      <a:noFill/>
                    </a:lnR>
                    <a:lnT>
                      <a:noFill/>
                    </a:lnT>
                    <a:lnB>
                      <a:noFill/>
                    </a:lnB>
                    <a:solidFill>
                      <a:srgbClr val="1B934B"/>
                    </a:solidFill>
                  </a:tcPr>
                </a:tc>
                <a:tc>
                  <a:txBody>
                    <a:bodyPr/>
                    <a:lstStyle/>
                    <a:p>
                      <a:pPr algn="r" fontAlgn="b"/>
                      <a:r>
                        <a:rPr lang="en-US" sz="2400" b="1" i="0" u="none" strike="noStrike">
                          <a:solidFill>
                            <a:srgbClr val="000000"/>
                          </a:solidFill>
                          <a:effectLst/>
                          <a:latin typeface="Calibri"/>
                        </a:rPr>
                        <a:t>117.34</a:t>
                      </a:r>
                    </a:p>
                  </a:txBody>
                  <a:tcPr marL="9525" marR="9525" marT="9525" marB="0" anchor="b">
                    <a:lnL>
                      <a:noFill/>
                    </a:lnL>
                    <a:lnR>
                      <a:noFill/>
                    </a:lnR>
                    <a:lnT>
                      <a:noFill/>
                    </a:lnT>
                    <a:lnB>
                      <a:noFill/>
                    </a:lnB>
                    <a:solidFill>
                      <a:srgbClr val="1B934B"/>
                    </a:solidFill>
                  </a:tcPr>
                </a:tc>
                <a:tc>
                  <a:txBody>
                    <a:bodyPr/>
                    <a:lstStyle/>
                    <a:p>
                      <a:pPr algn="r" fontAlgn="b"/>
                      <a:r>
                        <a:rPr lang="en-US" sz="2400" b="1" i="0" u="none" strike="noStrike" kern="1200">
                          <a:solidFill>
                            <a:srgbClr val="000000"/>
                          </a:solidFill>
                          <a:effectLst/>
                          <a:latin typeface="Calibri"/>
                          <a:ea typeface="+mn-ea"/>
                          <a:cs typeface="+mn-cs"/>
                        </a:rPr>
                        <a:t>26.41</a:t>
                      </a:r>
                    </a:p>
                  </a:txBody>
                  <a:tcPr marL="9525" marR="9525" marT="9525" marB="0" anchor="b">
                    <a:lnL>
                      <a:noFill/>
                    </a:lnL>
                    <a:lnR>
                      <a:noFill/>
                    </a:lnR>
                    <a:lnT>
                      <a:noFill/>
                    </a:lnT>
                    <a:lnB>
                      <a:noFill/>
                    </a:lnB>
                    <a:solidFill>
                      <a:srgbClr val="1B934B"/>
                    </a:solidFill>
                  </a:tcPr>
                </a:tc>
                <a:tc>
                  <a:txBody>
                    <a:bodyPr/>
                    <a:lstStyle/>
                    <a:p>
                      <a:pPr algn="r" fontAlgn="b"/>
                      <a:r>
                        <a:rPr lang="en-US" sz="2400" b="1" i="0" u="none" strike="noStrike" kern="1200">
                          <a:solidFill>
                            <a:schemeClr val="tx1"/>
                          </a:solidFill>
                          <a:effectLst/>
                          <a:latin typeface="Calibri"/>
                          <a:ea typeface="+mn-ea"/>
                          <a:cs typeface="+mn-cs"/>
                        </a:rPr>
                        <a:t>7.82</a:t>
                      </a:r>
                    </a:p>
                  </a:txBody>
                  <a:tcPr marL="9525" marR="9525" marT="9525" marB="0" anchor="b">
                    <a:lnL>
                      <a:noFill/>
                    </a:lnL>
                    <a:lnR>
                      <a:noFill/>
                    </a:lnR>
                    <a:lnT>
                      <a:noFill/>
                    </a:lnT>
                    <a:lnB>
                      <a:noFill/>
                    </a:lnB>
                    <a:solidFill>
                      <a:srgbClr val="1B934B"/>
                    </a:solidFill>
                  </a:tcPr>
                </a:tc>
                <a:extLst>
                  <a:ext uri="{0D108BD9-81ED-4DB2-BD59-A6C34878D82A}">
                    <a16:rowId xmlns:a16="http://schemas.microsoft.com/office/drawing/2014/main" val="37536904"/>
                  </a:ext>
                </a:extLst>
              </a:tr>
            </a:tbl>
          </a:graphicData>
        </a:graphic>
      </p:graphicFrame>
      <p:sp>
        <p:nvSpPr>
          <p:cNvPr id="4" name="TextBox 3">
            <a:extLst>
              <a:ext uri="{FF2B5EF4-FFF2-40B4-BE49-F238E27FC236}">
                <a16:creationId xmlns:a16="http://schemas.microsoft.com/office/drawing/2014/main" id="{BDDAD15B-DFED-2D62-0EB7-776F3E78CA31}"/>
              </a:ext>
            </a:extLst>
          </p:cNvPr>
          <p:cNvSpPr txBox="1"/>
          <p:nvPr/>
        </p:nvSpPr>
        <p:spPr>
          <a:xfrm>
            <a:off x="2239225" y="6061588"/>
            <a:ext cx="5839485" cy="215444"/>
          </a:xfrm>
          <a:prstGeom prst="rect">
            <a:avLst/>
          </a:prstGeom>
          <a:noFill/>
        </p:spPr>
        <p:txBody>
          <a:bodyPr wrap="square" rtlCol="0">
            <a:spAutoFit/>
          </a:bodyPr>
          <a:lstStyle/>
          <a:p>
            <a:r>
              <a:rPr lang="en-US" sz="800"/>
              <a:t>*Numbers are subject to rounding</a:t>
            </a:r>
          </a:p>
        </p:txBody>
      </p:sp>
    </p:spTree>
    <p:extLst>
      <p:ext uri="{BB962C8B-B14F-4D97-AF65-F5344CB8AC3E}">
        <p14:creationId xmlns:p14="http://schemas.microsoft.com/office/powerpoint/2010/main" val="42356789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5766-2ACD-387E-69CE-B38B75B52B22}"/>
              </a:ext>
            </a:extLst>
          </p:cNvPr>
          <p:cNvSpPr>
            <a:spLocks noGrp="1"/>
          </p:cNvSpPr>
          <p:nvPr>
            <p:ph type="title"/>
          </p:nvPr>
        </p:nvSpPr>
        <p:spPr>
          <a:xfrm>
            <a:off x="1524000" y="0"/>
            <a:ext cx="9144000" cy="838200"/>
          </a:xfrm>
        </p:spPr>
        <p:txBody>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General Fund </a:t>
            </a:r>
            <a:br>
              <a:rPr lang="en-US">
                <a:latin typeface="Microsoft Sans Serif" panose="020B0604020202020204" pitchFamily="34" charset="0"/>
                <a:ea typeface="Microsoft Sans Serif" panose="020B0604020202020204" pitchFamily="34" charset="0"/>
                <a:cs typeface="Microsoft Sans Serif" panose="020B0604020202020204" pitchFamily="34" charset="0"/>
              </a:rPr>
            </a:br>
            <a:r>
              <a:rPr lang="en-US" b="0">
                <a:latin typeface="Microsoft Sans Serif" panose="020B0604020202020204" pitchFamily="34" charset="0"/>
                <a:ea typeface="Microsoft Sans Serif" panose="020B0604020202020204" pitchFamily="34" charset="0"/>
                <a:cs typeface="Microsoft Sans Serif" panose="020B0604020202020204" pitchFamily="34" charset="0"/>
              </a:rPr>
              <a:t>Expenditure Performance-January through May </a:t>
            </a:r>
          </a:p>
        </p:txBody>
      </p:sp>
      <p:sp>
        <p:nvSpPr>
          <p:cNvPr id="3" name="Slide Number Placeholder 2">
            <a:extLst>
              <a:ext uri="{FF2B5EF4-FFF2-40B4-BE49-F238E27FC236}">
                <a16:creationId xmlns:a16="http://schemas.microsoft.com/office/drawing/2014/main" id="{B040B5B6-A593-BBD0-436F-B3CDE53EC815}"/>
              </a:ext>
            </a:extLst>
          </p:cNvPr>
          <p:cNvSpPr>
            <a:spLocks noGrp="1"/>
          </p:cNvSpPr>
          <p:nvPr>
            <p:ph type="sldNum" sz="quarter" idx="10"/>
          </p:nvPr>
        </p:nvSpPr>
        <p:spPr/>
        <p:txBody>
          <a:bodyPr/>
          <a:lstStyle/>
          <a:p>
            <a:fld id="{F9092C4B-5256-42C0-99E7-1AA7CC438B26}" type="slidenum">
              <a:rPr lang="en-US" altLang="en-US" smtClean="0"/>
              <a:t>11</a:t>
            </a:fld>
            <a:endParaRPr lang="en-US" altLang="en-US"/>
          </a:p>
        </p:txBody>
      </p:sp>
      <p:graphicFrame>
        <p:nvGraphicFramePr>
          <p:cNvPr id="7" name="Chart 6">
            <a:extLst>
              <a:ext uri="{FF2B5EF4-FFF2-40B4-BE49-F238E27FC236}">
                <a16:creationId xmlns:a16="http://schemas.microsoft.com/office/drawing/2014/main" id="{A05E97F0-D53C-2975-1701-666F8EE89A40}"/>
              </a:ext>
            </a:extLst>
          </p:cNvPr>
          <p:cNvGraphicFramePr/>
          <p:nvPr>
            <p:extLst>
              <p:ext uri="{D42A27DB-BD31-4B8C-83A1-F6EECF244321}">
                <p14:modId xmlns:p14="http://schemas.microsoft.com/office/powerpoint/2010/main" val="3946055382"/>
              </p:ext>
            </p:extLst>
          </p:nvPr>
        </p:nvGraphicFramePr>
        <p:xfrm>
          <a:off x="1953768" y="1261872"/>
          <a:ext cx="8458200" cy="4992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36346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B6FEA-1F85-C09A-79BB-E6203D38C637}"/>
              </a:ext>
            </a:extLst>
          </p:cNvPr>
          <p:cNvSpPr>
            <a:spLocks noGrp="1"/>
          </p:cNvSpPr>
          <p:nvPr>
            <p:ph type="title"/>
          </p:nvPr>
        </p:nvSpPr>
        <p:spPr/>
        <p:txBody>
          <a:bodyPr/>
          <a:lstStyle/>
          <a:p>
            <a:r>
              <a:rPr lang="en-US"/>
              <a:t>Enterprise Funds-Revenue</a:t>
            </a:r>
            <a:br>
              <a:rPr lang="en-US"/>
            </a:br>
            <a:r>
              <a:rPr lang="en-US" b="0">
                <a:latin typeface="Microsoft Sans Serif" panose="020B0604020202020204" pitchFamily="34" charset="0"/>
                <a:ea typeface="Microsoft Sans Serif" panose="020B0604020202020204" pitchFamily="34" charset="0"/>
                <a:cs typeface="Microsoft Sans Serif" panose="020B0604020202020204" pitchFamily="34" charset="0"/>
              </a:rPr>
              <a:t>May 2024 vs May 2025</a:t>
            </a:r>
            <a:br>
              <a:rPr lang="en-US"/>
            </a:br>
            <a:endParaRPr lang="en-US"/>
          </a:p>
        </p:txBody>
      </p:sp>
      <p:sp>
        <p:nvSpPr>
          <p:cNvPr id="3" name="Slide Number Placeholder 2">
            <a:extLst>
              <a:ext uri="{FF2B5EF4-FFF2-40B4-BE49-F238E27FC236}">
                <a16:creationId xmlns:a16="http://schemas.microsoft.com/office/drawing/2014/main" id="{06BB13C9-EF2F-71AB-1479-D58FFDDB9DC4}"/>
              </a:ext>
            </a:extLst>
          </p:cNvPr>
          <p:cNvSpPr>
            <a:spLocks noGrp="1"/>
          </p:cNvSpPr>
          <p:nvPr>
            <p:ph type="sldNum" sz="quarter" idx="10"/>
          </p:nvPr>
        </p:nvSpPr>
        <p:spPr/>
        <p:txBody>
          <a:bodyPr/>
          <a:lstStyle/>
          <a:p>
            <a:fld id="{F9092C4B-5256-42C0-99E7-1AA7CC438B26}" type="slidenum">
              <a:rPr lang="en-US" altLang="en-US" smtClean="0"/>
              <a:t>12</a:t>
            </a:fld>
            <a:endParaRPr lang="en-US" altLang="en-US"/>
          </a:p>
        </p:txBody>
      </p:sp>
      <p:graphicFrame>
        <p:nvGraphicFramePr>
          <p:cNvPr id="8" name="Content Placeholder 7">
            <a:extLst>
              <a:ext uri="{FF2B5EF4-FFF2-40B4-BE49-F238E27FC236}">
                <a16:creationId xmlns:a16="http://schemas.microsoft.com/office/drawing/2014/main" id="{03D18D72-D5F8-3651-D776-14874F7AE243}"/>
              </a:ext>
            </a:extLst>
          </p:cNvPr>
          <p:cNvGraphicFramePr>
            <a:graphicFrameLocks noGrp="1"/>
          </p:cNvGraphicFramePr>
          <p:nvPr>
            <p:ph sz="quarter" idx="11"/>
            <p:extLst>
              <p:ext uri="{D42A27DB-BD31-4B8C-83A1-F6EECF244321}">
                <p14:modId xmlns:p14="http://schemas.microsoft.com/office/powerpoint/2010/main" val="2441812109"/>
              </p:ext>
            </p:extLst>
          </p:nvPr>
        </p:nvGraphicFramePr>
        <p:xfrm>
          <a:off x="2438400" y="1066800"/>
          <a:ext cx="78486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70662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B6FEA-1F85-C09A-79BB-E6203D38C637}"/>
              </a:ext>
            </a:extLst>
          </p:cNvPr>
          <p:cNvSpPr>
            <a:spLocks noGrp="1"/>
          </p:cNvSpPr>
          <p:nvPr>
            <p:ph type="title"/>
          </p:nvPr>
        </p:nvSpPr>
        <p:spPr/>
        <p:txBody>
          <a:bodyPr/>
          <a:lstStyle/>
          <a:p>
            <a:r>
              <a:rPr lang="en-US"/>
              <a:t>Enterprise Funds-Expenditure Performance</a:t>
            </a:r>
            <a:br>
              <a:rPr lang="en-US"/>
            </a:br>
            <a:r>
              <a:rPr lang="en-US" b="0">
                <a:latin typeface="Microsoft Sans Serif" panose="020B0604020202020204" pitchFamily="34" charset="0"/>
                <a:ea typeface="Microsoft Sans Serif" panose="020B0604020202020204" pitchFamily="34" charset="0"/>
                <a:cs typeface="Microsoft Sans Serif" panose="020B0604020202020204" pitchFamily="34" charset="0"/>
              </a:rPr>
              <a:t>May 2024 vs May 2025</a:t>
            </a:r>
          </a:p>
        </p:txBody>
      </p:sp>
      <p:sp>
        <p:nvSpPr>
          <p:cNvPr id="3" name="Slide Number Placeholder 2">
            <a:extLst>
              <a:ext uri="{FF2B5EF4-FFF2-40B4-BE49-F238E27FC236}">
                <a16:creationId xmlns:a16="http://schemas.microsoft.com/office/drawing/2014/main" id="{06BB13C9-EF2F-71AB-1479-D58FFDDB9DC4}"/>
              </a:ext>
            </a:extLst>
          </p:cNvPr>
          <p:cNvSpPr>
            <a:spLocks noGrp="1"/>
          </p:cNvSpPr>
          <p:nvPr>
            <p:ph type="sldNum" sz="quarter" idx="10"/>
          </p:nvPr>
        </p:nvSpPr>
        <p:spPr/>
        <p:txBody>
          <a:bodyPr/>
          <a:lstStyle/>
          <a:p>
            <a:fld id="{F9092C4B-5256-42C0-99E7-1AA7CC438B26}" type="slidenum">
              <a:rPr lang="en-US" altLang="en-US" smtClean="0"/>
              <a:t>13</a:t>
            </a:fld>
            <a:endParaRPr lang="en-US" altLang="en-US"/>
          </a:p>
        </p:txBody>
      </p:sp>
      <p:graphicFrame>
        <p:nvGraphicFramePr>
          <p:cNvPr id="6" name="Chart 5">
            <a:extLst>
              <a:ext uri="{FF2B5EF4-FFF2-40B4-BE49-F238E27FC236}">
                <a16:creationId xmlns:a16="http://schemas.microsoft.com/office/drawing/2014/main" id="{0CB3BA55-831C-FA0B-D51E-3FCE6DD2475D}"/>
              </a:ext>
            </a:extLst>
          </p:cNvPr>
          <p:cNvGraphicFramePr/>
          <p:nvPr>
            <p:extLst>
              <p:ext uri="{D42A27DB-BD31-4B8C-83A1-F6EECF244321}">
                <p14:modId xmlns:p14="http://schemas.microsoft.com/office/powerpoint/2010/main" val="1598700159"/>
              </p:ext>
            </p:extLst>
          </p:nvPr>
        </p:nvGraphicFramePr>
        <p:xfrm>
          <a:off x="2045208" y="987552"/>
          <a:ext cx="8348472"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04782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4D342D-4824-F283-46E4-16913F4070CA}"/>
              </a:ext>
            </a:extLst>
          </p:cNvPr>
          <p:cNvSpPr>
            <a:spLocks noGrp="1"/>
          </p:cNvSpPr>
          <p:nvPr>
            <p:ph type="sldNum" sz="quarter" idx="10"/>
          </p:nvPr>
        </p:nvSpPr>
        <p:spPr/>
        <p:txBody>
          <a:bodyPr/>
          <a:lstStyle/>
          <a:p>
            <a:fld id="{F9092C4B-5256-42C0-99E7-1AA7CC438B26}" type="slidenum">
              <a:rPr lang="en-US" altLang="en-US" smtClean="0"/>
              <a:t>14</a:t>
            </a:fld>
            <a:endParaRPr lang="en-US" altLang="en-US"/>
          </a:p>
        </p:txBody>
      </p:sp>
      <p:pic>
        <p:nvPicPr>
          <p:cNvPr id="6" name="Content Placeholder 5">
            <a:extLst>
              <a:ext uri="{FF2B5EF4-FFF2-40B4-BE49-F238E27FC236}">
                <a16:creationId xmlns:a16="http://schemas.microsoft.com/office/drawing/2014/main" id="{0D7EA51D-8ABD-0D92-7A23-920E123B0CCE}"/>
              </a:ext>
            </a:extLst>
          </p:cNvPr>
          <p:cNvPicPr>
            <a:picLocks noGrp="1" noChangeAspect="1"/>
          </p:cNvPicPr>
          <p:nvPr>
            <p:ph sz="quarter" idx="11"/>
          </p:nvPr>
        </p:nvPicPr>
        <p:blipFill>
          <a:blip r:embed="rId2"/>
          <a:stretch>
            <a:fillRect/>
          </a:stretch>
        </p:blipFill>
        <p:spPr>
          <a:xfrm>
            <a:off x="1524000" y="1"/>
            <a:ext cx="9144000" cy="6857999"/>
          </a:xfrm>
        </p:spPr>
      </p:pic>
    </p:spTree>
    <p:extLst>
      <p:ext uri="{BB962C8B-B14F-4D97-AF65-F5344CB8AC3E}">
        <p14:creationId xmlns:p14="http://schemas.microsoft.com/office/powerpoint/2010/main" val="12694221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9D5D5ED-A2D0-A6E2-AFBC-D76C4F514F0B}"/>
              </a:ext>
            </a:extLst>
          </p:cNvPr>
          <p:cNvPicPr>
            <a:picLocks noGrp="1" noChangeAspect="1"/>
          </p:cNvPicPr>
          <p:nvPr>
            <p:ph sz="quarter" idx="11"/>
          </p:nvPr>
        </p:nvPicPr>
        <p:blipFill>
          <a:blip r:embed="rId2"/>
          <a:srcRect l="65" r="5269" b="1"/>
          <a:stretch>
            <a:fillRect/>
          </a:stretch>
        </p:blipFill>
        <p:spPr>
          <a:xfrm>
            <a:off x="1524000" y="10"/>
            <a:ext cx="9143980" cy="6857990"/>
          </a:xfrm>
          <a:noFill/>
        </p:spPr>
      </p:pic>
      <p:sp>
        <p:nvSpPr>
          <p:cNvPr id="3" name="Slide Number Placeholder 2" hidden="1">
            <a:extLst>
              <a:ext uri="{FF2B5EF4-FFF2-40B4-BE49-F238E27FC236}">
                <a16:creationId xmlns:a16="http://schemas.microsoft.com/office/drawing/2014/main" id="{BEEC407C-59BD-D678-8AC7-6591203D6AC9}"/>
              </a:ext>
            </a:extLst>
          </p:cNvPr>
          <p:cNvSpPr>
            <a:spLocks noGrp="1"/>
          </p:cNvSpPr>
          <p:nvPr>
            <p:ph type="sldNum" sz="quarter" idx="10"/>
          </p:nvPr>
        </p:nvSpPr>
        <p:spPr/>
        <p:txBody>
          <a:bodyPr/>
          <a:lstStyle/>
          <a:p>
            <a:pPr>
              <a:spcAft>
                <a:spcPts val="600"/>
              </a:spcAft>
            </a:pPr>
            <a:fld id="{F9092C4B-5256-42C0-99E7-1AA7CC438B26}" type="slidenum">
              <a:rPr lang="en-US" altLang="en-US" smtClean="0"/>
              <a:pPr>
                <a:spcAft>
                  <a:spcPts val="600"/>
                </a:spcAft>
              </a:pPr>
              <a:t>15</a:t>
            </a:fld>
            <a:endParaRPr lang="en-US" altLang="en-US"/>
          </a:p>
        </p:txBody>
      </p:sp>
    </p:spTree>
    <p:extLst>
      <p:ext uri="{BB962C8B-B14F-4D97-AF65-F5344CB8AC3E}">
        <p14:creationId xmlns:p14="http://schemas.microsoft.com/office/powerpoint/2010/main" val="127027399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C218C-FAA9-572B-8F5E-834FA7C44909}"/>
            </a:ext>
          </a:extLst>
        </p:cNvPr>
        <p:cNvGrpSpPr/>
        <p:nvPr/>
      </p:nvGrpSpPr>
      <p:grpSpPr>
        <a:xfrm>
          <a:off x="0" y="0"/>
          <a:ext cx="0" cy="0"/>
          <a:chOff x="0" y="0"/>
          <a:chExt cx="0" cy="0"/>
        </a:xfrm>
      </p:grpSpPr>
      <p:pic>
        <p:nvPicPr>
          <p:cNvPr id="3" name="Picture 2" descr="A building with a flag on top&#10;&#10;Description automatically generated">
            <a:extLst>
              <a:ext uri="{FF2B5EF4-FFF2-40B4-BE49-F238E27FC236}">
                <a16:creationId xmlns:a16="http://schemas.microsoft.com/office/drawing/2014/main" id="{CE2EB776-EADA-D8CC-34F7-6C03949A226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3873" b="15997"/>
          <a:stretch/>
        </p:blipFill>
        <p:spPr>
          <a:xfrm>
            <a:off x="1520196" y="-1"/>
            <a:ext cx="9147804" cy="6858001"/>
          </a:xfrm>
          <a:prstGeom prst="rect">
            <a:avLst/>
          </a:prstGeom>
        </p:spPr>
      </p:pic>
      <p:sp>
        <p:nvSpPr>
          <p:cNvPr id="36" name="Rectangle 35">
            <a:extLst>
              <a:ext uri="{FF2B5EF4-FFF2-40B4-BE49-F238E27FC236}">
                <a16:creationId xmlns:a16="http://schemas.microsoft.com/office/drawing/2014/main" id="{B6322CE6-6753-8F78-1197-36D4E101D2DF}"/>
              </a:ext>
            </a:extLst>
          </p:cNvPr>
          <p:cNvSpPr/>
          <p:nvPr/>
        </p:nvSpPr>
        <p:spPr>
          <a:xfrm>
            <a:off x="1437760" y="1"/>
            <a:ext cx="9238992" cy="6858001"/>
          </a:xfrm>
          <a:prstGeom prst="rect">
            <a:avLst/>
          </a:prstGeom>
          <a:solidFill>
            <a:schemeClr val="tx1">
              <a:alpha val="2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A16B41E-2B3E-94FA-40EA-F433D0F219D2}"/>
              </a:ext>
            </a:extLst>
          </p:cNvPr>
          <p:cNvSpPr>
            <a:spLocks noGrp="1"/>
          </p:cNvSpPr>
          <p:nvPr>
            <p:ph type="sldNum" sz="quarter" idx="11"/>
          </p:nvPr>
        </p:nvSpPr>
        <p:spPr>
          <a:xfrm>
            <a:off x="7981950" y="6356351"/>
            <a:ext cx="2057400" cy="365125"/>
          </a:xfrm>
        </p:spPr>
        <p:txBody>
          <a:bodyPr vert="horz" wrap="square" lIns="91440" tIns="45720" rIns="91440" bIns="45720" numCol="1" rtlCol="0" anchor="ctr" anchorCtr="0" compatLnSpc="1">
            <a:prstTxWarp prst="textNoShape">
              <a:avLst/>
            </a:prstTxWarp>
            <a:normAutofit/>
          </a:bodyPr>
          <a:lstStyle/>
          <a:p>
            <a:pPr defTabSz="914400">
              <a:spcAft>
                <a:spcPts val="600"/>
              </a:spcAft>
              <a:defRPr/>
            </a:pPr>
            <a:fld id="{759942B1-4341-4793-AA9F-B3389ED218E6}" type="slidenum">
              <a:rPr lang="en-US" altLang="en-US" sz="1200">
                <a:solidFill>
                  <a:srgbClr val="FFFFFF"/>
                </a:solidFill>
                <a:latin typeface="+mn-lt"/>
              </a:rPr>
              <a:pPr defTabSz="914400">
                <a:spcAft>
                  <a:spcPts val="600"/>
                </a:spcAft>
                <a:defRPr/>
              </a:pPr>
              <a:t>16</a:t>
            </a:fld>
            <a:endParaRPr lang="en-US" altLang="en-US" sz="1200">
              <a:solidFill>
                <a:srgbClr val="FFFFFF"/>
              </a:solidFill>
              <a:latin typeface="+mn-lt"/>
            </a:endParaRPr>
          </a:p>
        </p:txBody>
      </p:sp>
      <p:sp>
        <p:nvSpPr>
          <p:cNvPr id="6" name="Right Triangle 5">
            <a:extLst>
              <a:ext uri="{FF2B5EF4-FFF2-40B4-BE49-F238E27FC236}">
                <a16:creationId xmlns:a16="http://schemas.microsoft.com/office/drawing/2014/main" id="{04B72C64-7D30-0F1F-0E10-76D9A3E8F866}"/>
              </a:ext>
            </a:extLst>
          </p:cNvPr>
          <p:cNvSpPr/>
          <p:nvPr/>
        </p:nvSpPr>
        <p:spPr>
          <a:xfrm>
            <a:off x="1481726" y="-1361744"/>
            <a:ext cx="4362740" cy="8367841"/>
          </a:xfrm>
          <a:prstGeom prst="rtTriangle">
            <a:avLst/>
          </a:prstGeom>
          <a:solidFill>
            <a:srgbClr val="13694E">
              <a:alpha val="84000"/>
            </a:srgbClr>
          </a:solidFill>
          <a:ln>
            <a:noFill/>
          </a:ln>
          <a:scene3d>
            <a:camera prst="orthographicFront"/>
            <a:lightRig rig="threePt" dir="t"/>
          </a:scene3d>
          <a:sp3d>
            <a:bevelT w="222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D9BCA2CB-CCA1-BA3B-F2FB-116B6AE47AEA}"/>
              </a:ext>
            </a:extLst>
          </p:cNvPr>
          <p:cNvSpPr/>
          <p:nvPr/>
        </p:nvSpPr>
        <p:spPr>
          <a:xfrm>
            <a:off x="8481816" y="74381"/>
            <a:ext cx="708722" cy="706854"/>
          </a:xfrm>
          <a:prstGeom prst="flowChartConnector">
            <a:avLst/>
          </a:prstGeom>
          <a:solidFill>
            <a:srgbClr val="002060">
              <a:alpha val="9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91E288D9-0936-D216-7D28-7227153A16D1}"/>
              </a:ext>
            </a:extLst>
          </p:cNvPr>
          <p:cNvSpPr/>
          <p:nvPr/>
        </p:nvSpPr>
        <p:spPr>
          <a:xfrm>
            <a:off x="9090352" y="74381"/>
            <a:ext cx="708722" cy="706854"/>
          </a:xfrm>
          <a:prstGeom prst="flowChartConnector">
            <a:avLst/>
          </a:prstGeom>
          <a:solidFill>
            <a:srgbClr val="13694E">
              <a:alpha val="9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1ACB300C-C6E1-4761-A370-6BDCEB783D2E}"/>
              </a:ext>
            </a:extLst>
          </p:cNvPr>
          <p:cNvSpPr/>
          <p:nvPr/>
        </p:nvSpPr>
        <p:spPr>
          <a:xfrm>
            <a:off x="9698888" y="74381"/>
            <a:ext cx="708722" cy="706854"/>
          </a:xfrm>
          <a:prstGeom prst="flowChartConnector">
            <a:avLst/>
          </a:prstGeom>
          <a:solidFill>
            <a:schemeClr val="accent6">
              <a:alpha val="9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AF776D93-E6F9-ADA1-ECCF-3DDF39E8EB0A}"/>
              </a:ext>
            </a:extLst>
          </p:cNvPr>
          <p:cNvCxnSpPr>
            <a:cxnSpLocks/>
          </p:cNvCxnSpPr>
          <p:nvPr/>
        </p:nvCxnSpPr>
        <p:spPr>
          <a:xfrm>
            <a:off x="2152651" y="-213064"/>
            <a:ext cx="3746377" cy="7270812"/>
          </a:xfrm>
          <a:prstGeom prst="line">
            <a:avLst/>
          </a:prstGeom>
          <a:ln w="136525">
            <a:solidFill>
              <a:srgbClr val="002060">
                <a:alpha val="79000"/>
              </a:srgbClr>
            </a:solidFill>
          </a:ln>
          <a:scene3d>
            <a:camera prst="orthographicFront"/>
            <a:lightRig rig="threePt" dir="t"/>
          </a:scene3d>
          <a:sp3d>
            <a:bevelT w="158750"/>
          </a:sp3d>
        </p:spPr>
        <p:style>
          <a:lnRef idx="3">
            <a:schemeClr val="accent6"/>
          </a:lnRef>
          <a:fillRef idx="0">
            <a:schemeClr val="accent6"/>
          </a:fillRef>
          <a:effectRef idx="2">
            <a:schemeClr val="accent6"/>
          </a:effectRef>
          <a:fontRef idx="minor">
            <a:schemeClr val="tx1"/>
          </a:fontRef>
        </p:style>
      </p:cxnSp>
      <p:sp>
        <p:nvSpPr>
          <p:cNvPr id="20" name="Rectangle 19">
            <a:extLst>
              <a:ext uri="{FF2B5EF4-FFF2-40B4-BE49-F238E27FC236}">
                <a16:creationId xmlns:a16="http://schemas.microsoft.com/office/drawing/2014/main" id="{A56C0414-2E96-F206-9FEE-B37C7ACDD12E}"/>
              </a:ext>
            </a:extLst>
          </p:cNvPr>
          <p:cNvSpPr/>
          <p:nvPr/>
        </p:nvSpPr>
        <p:spPr>
          <a:xfrm>
            <a:off x="2072382" y="2822178"/>
            <a:ext cx="8335228" cy="1200329"/>
          </a:xfrm>
          <a:prstGeom prst="rect">
            <a:avLst/>
          </a:prstGeom>
          <a:noFill/>
          <a:ln>
            <a:noFill/>
          </a:ln>
          <a:scene3d>
            <a:camera prst="orthographicFront"/>
            <a:lightRig rig="threePt" dir="t"/>
          </a:scene3d>
          <a:sp3d>
            <a:bevelT w="285750"/>
          </a:sp3d>
        </p:spPr>
        <p:txBody>
          <a:bodyPr wrap="square" lIns="91440" tIns="45720" rIns="91440" bIns="45720">
            <a:spAutoFit/>
          </a:bodyPr>
          <a:lstStyle/>
          <a:p>
            <a:pPr algn="ctr"/>
            <a:r>
              <a:rPr lang="en-US" sz="7200" b="1">
                <a:ln w="10160">
                  <a:solidFill>
                    <a:schemeClr val="accent5"/>
                  </a:solidFill>
                  <a:prstDash val="solid"/>
                </a:ln>
                <a:solidFill>
                  <a:srgbClr val="FFFFFF"/>
                </a:solidFill>
                <a:effectLst>
                  <a:outerShdw blurRad="38100" dist="38100" dir="2700000" algn="tl">
                    <a:srgbClr val="000000">
                      <a:alpha val="43137"/>
                    </a:srgbClr>
                  </a:outerShdw>
                </a:effectLst>
                <a:latin typeface="Amasis MT Pro Medium" panose="02040604050005020304" pitchFamily="18" charset="0"/>
                <a:ea typeface="Microsoft Sans Serif" panose="020B0604020202020204" pitchFamily="34" charset="0"/>
                <a:cs typeface="Microsoft Sans Serif" panose="020B0604020202020204" pitchFamily="34" charset="0"/>
              </a:rPr>
              <a:t>2025 Millage Rate </a:t>
            </a:r>
          </a:p>
        </p:txBody>
      </p:sp>
      <p:cxnSp>
        <p:nvCxnSpPr>
          <p:cNvPr id="31" name="Straight Connector 30">
            <a:extLst>
              <a:ext uri="{FF2B5EF4-FFF2-40B4-BE49-F238E27FC236}">
                <a16:creationId xmlns:a16="http://schemas.microsoft.com/office/drawing/2014/main" id="{3BF52D99-9998-7F85-558F-7C4849E80F58}"/>
              </a:ext>
            </a:extLst>
          </p:cNvPr>
          <p:cNvCxnSpPr>
            <a:cxnSpLocks/>
          </p:cNvCxnSpPr>
          <p:nvPr/>
        </p:nvCxnSpPr>
        <p:spPr>
          <a:xfrm>
            <a:off x="1524000" y="6542843"/>
            <a:ext cx="7048870" cy="0"/>
          </a:xfrm>
          <a:prstGeom prst="line">
            <a:avLst/>
          </a:prstGeom>
        </p:spPr>
        <p:style>
          <a:lnRef idx="1">
            <a:schemeClr val="accent3"/>
          </a:lnRef>
          <a:fillRef idx="0">
            <a:schemeClr val="accent3"/>
          </a:fillRef>
          <a:effectRef idx="0">
            <a:schemeClr val="accent3"/>
          </a:effectRef>
          <a:fontRef idx="minor">
            <a:schemeClr val="tx1"/>
          </a:fontRef>
        </p:style>
      </p:cxnSp>
      <p:sp>
        <p:nvSpPr>
          <p:cNvPr id="33" name="Rectangle 32">
            <a:extLst>
              <a:ext uri="{FF2B5EF4-FFF2-40B4-BE49-F238E27FC236}">
                <a16:creationId xmlns:a16="http://schemas.microsoft.com/office/drawing/2014/main" id="{4CA40162-FABB-1CD2-E1DF-C2F4A511C283}"/>
              </a:ext>
            </a:extLst>
          </p:cNvPr>
          <p:cNvSpPr/>
          <p:nvPr/>
        </p:nvSpPr>
        <p:spPr>
          <a:xfrm>
            <a:off x="7907157" y="6400413"/>
            <a:ext cx="2366391" cy="276999"/>
          </a:xfrm>
          <a:prstGeom prst="rect">
            <a:avLst/>
          </a:prstGeom>
          <a:noFill/>
        </p:spPr>
        <p:txBody>
          <a:bodyPr wrap="square" lIns="91440" tIns="45720" rIns="91440" bIns="45720">
            <a:spAutoFit/>
          </a:bodyPr>
          <a:lstStyle/>
          <a:p>
            <a:pPr algn="ctr"/>
            <a:r>
              <a:rPr lang="en-US" sz="1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Light" panose="02040304050005020304" pitchFamily="18" charset="0"/>
              </a:rPr>
              <a:t>    savannahga.gov</a:t>
            </a:r>
            <a:endParaRPr 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Light" panose="02040304050005020304" pitchFamily="18" charset="0"/>
            </a:endParaRPr>
          </a:p>
        </p:txBody>
      </p:sp>
      <p:sp>
        <p:nvSpPr>
          <p:cNvPr id="4" name="Rectangle 3">
            <a:extLst>
              <a:ext uri="{FF2B5EF4-FFF2-40B4-BE49-F238E27FC236}">
                <a16:creationId xmlns:a16="http://schemas.microsoft.com/office/drawing/2014/main" id="{30C4A0DB-3B9B-15FE-722B-B32C0F3CD2C4}"/>
              </a:ext>
            </a:extLst>
          </p:cNvPr>
          <p:cNvSpPr/>
          <p:nvPr/>
        </p:nvSpPr>
        <p:spPr>
          <a:xfrm>
            <a:off x="1612779" y="4373791"/>
            <a:ext cx="2787586" cy="464209"/>
          </a:xfrm>
          <a:prstGeom prst="rect">
            <a:avLst/>
          </a:prstGeom>
          <a:solidFill>
            <a:srgbClr val="002060"/>
          </a:solidFill>
          <a:ln>
            <a:solidFill>
              <a:srgbClr val="00206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Bef>
                <a:spcPct val="0"/>
              </a:spcBef>
              <a:spcAft>
                <a:spcPct val="0"/>
              </a:spcAft>
            </a:pPr>
            <a:endParaRPr lang="en-US" sz="1351">
              <a:solidFill>
                <a:srgbClr val="002060"/>
              </a:solidFill>
              <a:latin typeface="Arial"/>
              <a:cs typeface="Arial"/>
            </a:endParaRPr>
          </a:p>
        </p:txBody>
      </p:sp>
      <p:pic>
        <p:nvPicPr>
          <p:cNvPr id="7" name="Picture 6">
            <a:extLst>
              <a:ext uri="{FF2B5EF4-FFF2-40B4-BE49-F238E27FC236}">
                <a16:creationId xmlns:a16="http://schemas.microsoft.com/office/drawing/2014/main" id="{4B2A3CB5-8A65-8EC6-F0E2-4994B957F35B}"/>
              </a:ext>
            </a:extLst>
          </p:cNvPr>
          <p:cNvPicPr>
            <a:picLocks noChangeAspect="1"/>
          </p:cNvPicPr>
          <p:nvPr/>
        </p:nvPicPr>
        <p:blipFill rotWithShape="1">
          <a:blip r:embed="rId5"/>
          <a:srcRect r="-1053"/>
          <a:stretch/>
        </p:blipFill>
        <p:spPr>
          <a:xfrm>
            <a:off x="1729261" y="4422170"/>
            <a:ext cx="369656" cy="354569"/>
          </a:xfrm>
          <a:prstGeom prst="rect">
            <a:avLst/>
          </a:prstGeom>
        </p:spPr>
      </p:pic>
      <p:sp>
        <p:nvSpPr>
          <p:cNvPr id="10" name="Rectangle 9">
            <a:extLst>
              <a:ext uri="{FF2B5EF4-FFF2-40B4-BE49-F238E27FC236}">
                <a16:creationId xmlns:a16="http://schemas.microsoft.com/office/drawing/2014/main" id="{751280D0-E2CC-632E-F887-44687BA4EDFF}"/>
              </a:ext>
            </a:extLst>
          </p:cNvPr>
          <p:cNvSpPr/>
          <p:nvPr/>
        </p:nvSpPr>
        <p:spPr>
          <a:xfrm>
            <a:off x="2100577" y="4320742"/>
            <a:ext cx="2249142" cy="553998"/>
          </a:xfrm>
          <a:prstGeom prst="rect">
            <a:avLst/>
          </a:prstGeom>
          <a:noFill/>
        </p:spPr>
        <p:txBody>
          <a:bodyPr wrap="none" lIns="91440" tIns="45720" rIns="91440" bIns="45720" anchor="t">
            <a:spAutoFit/>
          </a:bodyPr>
          <a:lstStyle/>
          <a:p>
            <a:pPr algn="ctr"/>
            <a:r>
              <a:rPr lang="en-US" sz="1600">
                <a:ln w="0"/>
                <a:solidFill>
                  <a:schemeClr val="bg1"/>
                </a:solidFill>
                <a:effectLst>
                  <a:outerShdw blurRad="38100" dist="19050" dir="2700000" algn="tl" rotWithShape="0">
                    <a:schemeClr val="dk1">
                      <a:alpha val="40000"/>
                    </a:schemeClr>
                  </a:outerShdw>
                </a:effectLst>
                <a:latin typeface="Amasis MT Pro Light"/>
              </a:rPr>
              <a:t>David Maxwell</a:t>
            </a:r>
          </a:p>
          <a:p>
            <a:pPr algn="ctr"/>
            <a:r>
              <a:rPr lang="en-US" sz="1400" i="1">
                <a:ln w="0"/>
                <a:solidFill>
                  <a:schemeClr val="bg1"/>
                </a:solidFill>
                <a:effectLst>
                  <a:outerShdw blurRad="38100" dist="19050" dir="2700000" algn="tl" rotWithShape="0">
                    <a:srgbClr val="000000">
                      <a:alpha val="40000"/>
                    </a:srgbClr>
                  </a:outerShdw>
                </a:effectLst>
                <a:latin typeface="Amasis MT Pro Light"/>
              </a:rPr>
              <a:t>Sr. Director, Financial Services</a:t>
            </a:r>
            <a:endParaRPr lang="en-US" sz="1400" i="1">
              <a:ln w="0"/>
              <a:solidFill>
                <a:schemeClr val="bg1"/>
              </a:solidFill>
              <a:effectLst>
                <a:outerShdw blurRad="38100" dist="19050" dir="2700000" algn="tl" rotWithShape="0">
                  <a:srgbClr val="000000">
                    <a:alpha val="40000"/>
                  </a:srgbClr>
                </a:outerShdw>
              </a:effectLst>
              <a:latin typeface="Amasis MT Pro Light" panose="02040304050005020304" pitchFamily="18" charset="0"/>
            </a:endParaRPr>
          </a:p>
        </p:txBody>
      </p:sp>
    </p:spTree>
    <p:extLst>
      <p:ext uri="{BB962C8B-B14F-4D97-AF65-F5344CB8AC3E}">
        <p14:creationId xmlns:p14="http://schemas.microsoft.com/office/powerpoint/2010/main" val="6625764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4D9AD-C9A9-FB2A-78E0-E7696486EA2D}"/>
            </a:ext>
          </a:extLst>
        </p:cNvPr>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0A00B3C2-48BD-C189-75AB-4CBD8D8C6CDB}"/>
              </a:ext>
            </a:extLst>
          </p:cNvPr>
          <p:cNvSpPr>
            <a:spLocks noGrp="1"/>
          </p:cNvSpPr>
          <p:nvPr>
            <p:ph type="sldNum" sz="quarter" idx="10"/>
          </p:nvPr>
        </p:nvSpPr>
        <p:spPr/>
        <p:txBody>
          <a:bodyPr/>
          <a:lstStyle/>
          <a:p>
            <a:pPr>
              <a:spcAft>
                <a:spcPts val="600"/>
              </a:spcAft>
            </a:pPr>
            <a:fld id="{F9092C4B-5256-42C0-99E7-1AA7CC438B26}" type="slidenum">
              <a:rPr lang="en-US" altLang="en-US" smtClean="0"/>
              <a:pPr>
                <a:spcAft>
                  <a:spcPts val="600"/>
                </a:spcAft>
              </a:pPr>
              <a:t>17</a:t>
            </a:fld>
            <a:endParaRPr lang="en-US" altLang="en-US"/>
          </a:p>
        </p:txBody>
      </p:sp>
      <p:sp>
        <p:nvSpPr>
          <p:cNvPr id="4" name="Content Placeholder 3">
            <a:extLst>
              <a:ext uri="{FF2B5EF4-FFF2-40B4-BE49-F238E27FC236}">
                <a16:creationId xmlns:a16="http://schemas.microsoft.com/office/drawing/2014/main" id="{48ACAC7A-D6C1-4896-61DA-5B5F83ABF550}"/>
              </a:ext>
            </a:extLst>
          </p:cNvPr>
          <p:cNvSpPr>
            <a:spLocks noGrp="1"/>
          </p:cNvSpPr>
          <p:nvPr>
            <p:ph sz="quarter" idx="11"/>
          </p:nvPr>
        </p:nvSpPr>
        <p:spPr>
          <a:xfrm>
            <a:off x="1729181" y="1007423"/>
            <a:ext cx="8518235" cy="1809998"/>
          </a:xfrm>
        </p:spPr>
        <p:txBody>
          <a:bodyPr/>
          <a:lstStyle/>
          <a:p>
            <a:pPr marL="0" indent="0">
              <a:buNone/>
            </a:pPr>
            <a:r>
              <a:rPr lang="en-US" sz="2000">
                <a:latin typeface="Arial"/>
                <a:cs typeface="Arial"/>
              </a:rPr>
              <a:t>Financial related items of note on today's council agenda include the following:</a:t>
            </a:r>
          </a:p>
          <a:p>
            <a:pPr marL="0" indent="0">
              <a:buNone/>
            </a:pPr>
            <a:endParaRPr lang="en-US" sz="2000">
              <a:latin typeface="Arial"/>
              <a:cs typeface="Arial"/>
            </a:endParaRPr>
          </a:p>
          <a:p>
            <a:pPr>
              <a:buFont typeface="Arial"/>
              <a:buChar char="•"/>
            </a:pPr>
            <a:r>
              <a:rPr lang="en-US" sz="2000">
                <a:latin typeface="Arial"/>
                <a:cs typeface="Arial"/>
              </a:rPr>
              <a:t>A first reading of the revenue ordinance adopting the final millage rate for 2025 at 11.749 mills, the 2025 rollback rate.</a:t>
            </a:r>
            <a:endParaRPr lang="en-US" sz="2000">
              <a:latin typeface="Arial"/>
              <a:ea typeface="Lato"/>
              <a:cs typeface="Arial"/>
            </a:endParaRPr>
          </a:p>
        </p:txBody>
      </p:sp>
      <p:pic>
        <p:nvPicPr>
          <p:cNvPr id="7" name="Picture 6">
            <a:extLst>
              <a:ext uri="{FF2B5EF4-FFF2-40B4-BE49-F238E27FC236}">
                <a16:creationId xmlns:a16="http://schemas.microsoft.com/office/drawing/2014/main" id="{D587403F-3D00-705A-5ACC-28A9F70C1D9B}"/>
              </a:ext>
            </a:extLst>
          </p:cNvPr>
          <p:cNvPicPr>
            <a:picLocks noChangeAspect="1"/>
          </p:cNvPicPr>
          <p:nvPr/>
        </p:nvPicPr>
        <p:blipFill>
          <a:blip r:embed="rId2"/>
          <a:stretch>
            <a:fillRect/>
          </a:stretch>
        </p:blipFill>
        <p:spPr>
          <a:xfrm>
            <a:off x="2032537" y="3032290"/>
            <a:ext cx="2515836" cy="2812224"/>
          </a:xfrm>
          <a:prstGeom prst="rect">
            <a:avLst/>
          </a:prstGeom>
        </p:spPr>
      </p:pic>
      <p:sp>
        <p:nvSpPr>
          <p:cNvPr id="8" name="TextBox 7">
            <a:extLst>
              <a:ext uri="{FF2B5EF4-FFF2-40B4-BE49-F238E27FC236}">
                <a16:creationId xmlns:a16="http://schemas.microsoft.com/office/drawing/2014/main" id="{35F85B05-6791-C126-8973-A77B0E2DA8B7}"/>
              </a:ext>
            </a:extLst>
          </p:cNvPr>
          <p:cNvSpPr txBox="1"/>
          <p:nvPr/>
        </p:nvSpPr>
        <p:spPr>
          <a:xfrm>
            <a:off x="5027221" y="3028209"/>
            <a:ext cx="5353790" cy="2410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ts val="2775"/>
              </a:lnSpc>
              <a:buFont typeface="Arial,Sans-Serif"/>
              <a:buChar char="•"/>
            </a:pPr>
            <a:r>
              <a:rPr lang="en-US" sz="2000">
                <a:latin typeface="Arial"/>
                <a:ea typeface="Arial"/>
                <a:cs typeface="Arial"/>
              </a:rPr>
              <a:t>A first reading of two revenue ordinance amendments increasing user fees for:​</a:t>
            </a:r>
            <a:endParaRPr lang="en-US" sz="2000">
              <a:latin typeface="Arial"/>
            </a:endParaRPr>
          </a:p>
          <a:p>
            <a:pPr marL="556895" lvl="1" indent="-213995">
              <a:lnSpc>
                <a:spcPts val="2400"/>
              </a:lnSpc>
              <a:buFont typeface="Arial,Sans-Serif"/>
              <a:buChar char="•"/>
            </a:pPr>
            <a:r>
              <a:rPr lang="en-US" sz="2000">
                <a:latin typeface="Arial"/>
                <a:ea typeface="Arial"/>
                <a:cs typeface="Arial"/>
              </a:rPr>
              <a:t>Bacon Park Golf Course​</a:t>
            </a:r>
          </a:p>
          <a:p>
            <a:pPr marL="556895" lvl="1" indent="-213995">
              <a:lnSpc>
                <a:spcPts val="2400"/>
              </a:lnSpc>
              <a:buFont typeface="Arial,Sans-Serif"/>
              <a:buChar char="•"/>
            </a:pPr>
            <a:r>
              <a:rPr lang="en-US" sz="2000">
                <a:latin typeface="Arial"/>
                <a:ea typeface="Arial"/>
                <a:cs typeface="Arial"/>
              </a:rPr>
              <a:t>Sewer Utility Connection Fees for the Southwest Quadrant of Savannah (new connections only)​</a:t>
            </a:r>
            <a:endParaRPr lang="en-US" sz="2000">
              <a:latin typeface="Arial"/>
            </a:endParaRPr>
          </a:p>
        </p:txBody>
      </p:sp>
      <p:sp>
        <p:nvSpPr>
          <p:cNvPr id="6" name="Title 1">
            <a:extLst>
              <a:ext uri="{FF2B5EF4-FFF2-40B4-BE49-F238E27FC236}">
                <a16:creationId xmlns:a16="http://schemas.microsoft.com/office/drawing/2014/main" id="{58FFA379-BC8D-3460-8E8D-4252EDC18D02}"/>
              </a:ext>
            </a:extLst>
          </p:cNvPr>
          <p:cNvSpPr>
            <a:spLocks noGrp="1"/>
          </p:cNvSpPr>
          <p:nvPr>
            <p:ph type="title"/>
          </p:nvPr>
        </p:nvSpPr>
        <p:spPr>
          <a:xfrm>
            <a:off x="1524000" y="0"/>
            <a:ext cx="9144000" cy="838200"/>
          </a:xfrm>
        </p:spPr>
        <p:txBody>
          <a:bodyPr/>
          <a:lstStyle/>
          <a:p>
            <a:r>
              <a:rPr lang="en-US" sz="3000" b="0">
                <a:latin typeface="Arial"/>
              </a:rPr>
              <a:t>On Today's Council Agenda . . . </a:t>
            </a:r>
            <a:endParaRPr lang="en-US" sz="3000" b="0">
              <a:ln>
                <a:solidFill>
                  <a:srgbClr val="FFFFFF">
                    <a:lumMod val="65000"/>
                  </a:srgbClr>
                </a:solidFill>
              </a:ln>
              <a:latin typeface="Arial"/>
            </a:endParaRPr>
          </a:p>
        </p:txBody>
      </p:sp>
    </p:spTree>
    <p:extLst>
      <p:ext uri="{BB962C8B-B14F-4D97-AF65-F5344CB8AC3E}">
        <p14:creationId xmlns:p14="http://schemas.microsoft.com/office/powerpoint/2010/main" val="13480414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30DCC-322F-A78A-E937-72811488F00A}"/>
            </a:ext>
          </a:extLst>
        </p:cNvPr>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CF74962B-BD10-50A6-FAD0-9622F90723C0}"/>
              </a:ext>
            </a:extLst>
          </p:cNvPr>
          <p:cNvSpPr>
            <a:spLocks noGrp="1"/>
          </p:cNvSpPr>
          <p:nvPr>
            <p:ph type="sldNum" sz="quarter" idx="10"/>
          </p:nvPr>
        </p:nvSpPr>
        <p:spPr/>
        <p:txBody>
          <a:bodyPr/>
          <a:lstStyle/>
          <a:p>
            <a:pPr>
              <a:spcAft>
                <a:spcPts val="600"/>
              </a:spcAft>
            </a:pPr>
            <a:fld id="{F9092C4B-5256-42C0-99E7-1AA7CC438B26}" type="slidenum">
              <a:rPr lang="en-US" altLang="en-US" smtClean="0"/>
              <a:pPr>
                <a:spcAft>
                  <a:spcPts val="600"/>
                </a:spcAft>
              </a:pPr>
              <a:t>18</a:t>
            </a:fld>
            <a:endParaRPr lang="en-US" altLang="en-US"/>
          </a:p>
        </p:txBody>
      </p:sp>
      <p:pic>
        <p:nvPicPr>
          <p:cNvPr id="2" name="Picture 1">
            <a:extLst>
              <a:ext uri="{FF2B5EF4-FFF2-40B4-BE49-F238E27FC236}">
                <a16:creationId xmlns:a16="http://schemas.microsoft.com/office/drawing/2014/main" id="{7C105D50-DFCD-17ED-C2A5-AA0FB1B8D712}"/>
              </a:ext>
            </a:extLst>
          </p:cNvPr>
          <p:cNvPicPr>
            <a:picLocks noChangeAspect="1"/>
          </p:cNvPicPr>
          <p:nvPr/>
        </p:nvPicPr>
        <p:blipFill>
          <a:blip r:embed="rId2"/>
          <a:stretch>
            <a:fillRect/>
          </a:stretch>
        </p:blipFill>
        <p:spPr>
          <a:xfrm>
            <a:off x="4952876" y="3962648"/>
            <a:ext cx="5601443" cy="2317173"/>
          </a:xfrm>
          <a:prstGeom prst="rect">
            <a:avLst/>
          </a:prstGeom>
        </p:spPr>
      </p:pic>
      <p:sp>
        <p:nvSpPr>
          <p:cNvPr id="9" name="TextBox 8">
            <a:extLst>
              <a:ext uri="{FF2B5EF4-FFF2-40B4-BE49-F238E27FC236}">
                <a16:creationId xmlns:a16="http://schemas.microsoft.com/office/drawing/2014/main" id="{01449CA6-C574-7E2F-F18F-0F215006E4F8}"/>
              </a:ext>
            </a:extLst>
          </p:cNvPr>
          <p:cNvSpPr txBox="1"/>
          <p:nvPr/>
        </p:nvSpPr>
        <p:spPr>
          <a:xfrm>
            <a:off x="1690034" y="909342"/>
            <a:ext cx="805982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2025 tax digest shows substantial growth compared to the prior year, totaling 8.8%.</a:t>
            </a:r>
          </a:p>
          <a:p>
            <a:endParaRPr lang="en-US"/>
          </a:p>
          <a:p>
            <a:pPr marL="285750" indent="-285750">
              <a:buFont typeface="Arial"/>
              <a:buChar char="•"/>
            </a:pPr>
            <a:r>
              <a:rPr lang="en-US"/>
              <a:t>4.8% is new growth (new or improved properties)</a:t>
            </a:r>
          </a:p>
          <a:p>
            <a:pPr marL="742950" lvl="1" indent="-285750">
              <a:buFont typeface="Arial"/>
              <a:buChar char="•"/>
            </a:pPr>
            <a:r>
              <a:rPr lang="en-US"/>
              <a:t>Added $441 million to the digest or about $5.38 million in new taxes</a:t>
            </a:r>
          </a:p>
          <a:p>
            <a:pPr marL="742950" lvl="1" indent="-285750">
              <a:buFont typeface="Arial"/>
              <a:buChar char="•"/>
            </a:pPr>
            <a:r>
              <a:rPr lang="en-US"/>
              <a:t>2025 adopted budget assumed 3.0% growth</a:t>
            </a:r>
          </a:p>
          <a:p>
            <a:pPr lvl="1"/>
            <a:endParaRPr lang="en-US"/>
          </a:p>
          <a:p>
            <a:pPr marL="285750" indent="-285750">
              <a:buFont typeface="Arial"/>
              <a:buChar char="•"/>
            </a:pPr>
            <a:r>
              <a:rPr lang="en-US"/>
              <a:t>4.0% is revaluation of existing properties (inflation)</a:t>
            </a:r>
          </a:p>
          <a:p>
            <a:pPr marL="742950" lvl="1" indent="-285750">
              <a:buFont typeface="Arial"/>
              <a:buChar char="•"/>
            </a:pPr>
            <a:r>
              <a:rPr lang="en-US"/>
              <a:t>The rollback rate removes additional tax collections due to revaluation increases.</a:t>
            </a:r>
          </a:p>
        </p:txBody>
      </p:sp>
      <p:sp>
        <p:nvSpPr>
          <p:cNvPr id="10" name="TextBox 9">
            <a:extLst>
              <a:ext uri="{FF2B5EF4-FFF2-40B4-BE49-F238E27FC236}">
                <a16:creationId xmlns:a16="http://schemas.microsoft.com/office/drawing/2014/main" id="{C70BF389-EFC7-1752-1DF5-4B2B05840047}"/>
              </a:ext>
            </a:extLst>
          </p:cNvPr>
          <p:cNvSpPr txBox="1"/>
          <p:nvPr/>
        </p:nvSpPr>
        <p:spPr>
          <a:xfrm>
            <a:off x="1690034" y="3869377"/>
            <a:ext cx="326571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Adopting the rollback rate of 11.749 mills will:</a:t>
            </a:r>
          </a:p>
          <a:p>
            <a:pPr marL="285750" indent="-285750">
              <a:buFont typeface="Arial"/>
              <a:buChar char="•"/>
            </a:pPr>
            <a:r>
              <a:rPr lang="en-US" sz="1600"/>
              <a:t>Result in the lowest millage since 1987 (11.30 mills).</a:t>
            </a:r>
          </a:p>
          <a:p>
            <a:pPr marL="285750" indent="-285750">
              <a:buFont typeface="Arial"/>
              <a:buChar char="•"/>
            </a:pPr>
            <a:r>
              <a:rPr lang="en-US" sz="1600"/>
              <a:t>Generate an estimated $103.3 million in tax revenue.</a:t>
            </a:r>
          </a:p>
          <a:p>
            <a:pPr marL="285750" indent="-285750">
              <a:buFont typeface="Arial"/>
              <a:buChar char="•"/>
            </a:pPr>
            <a:r>
              <a:rPr lang="en-US" sz="1600"/>
              <a:t>Achieve the 2025 budgeted tax revenue amount of $101.6 million.</a:t>
            </a:r>
          </a:p>
        </p:txBody>
      </p:sp>
      <p:sp>
        <p:nvSpPr>
          <p:cNvPr id="7" name="Title 1">
            <a:extLst>
              <a:ext uri="{FF2B5EF4-FFF2-40B4-BE49-F238E27FC236}">
                <a16:creationId xmlns:a16="http://schemas.microsoft.com/office/drawing/2014/main" id="{8FA27536-FB1B-1E17-04AB-8C0A22912377}"/>
              </a:ext>
            </a:extLst>
          </p:cNvPr>
          <p:cNvSpPr>
            <a:spLocks noGrp="1"/>
          </p:cNvSpPr>
          <p:nvPr>
            <p:ph type="title"/>
          </p:nvPr>
        </p:nvSpPr>
        <p:spPr>
          <a:xfrm>
            <a:off x="1524000" y="0"/>
            <a:ext cx="9144000" cy="838200"/>
          </a:xfrm>
        </p:spPr>
        <p:txBody>
          <a:bodyPr/>
          <a:lstStyle/>
          <a:p>
            <a:r>
              <a:rPr lang="en-US" b="0">
                <a:latin typeface="Arial"/>
              </a:rPr>
              <a:t>2025 Final Millage Rate Recommendation is 11.749 mills:</a:t>
            </a:r>
            <a:endParaRPr lang="en-US"/>
          </a:p>
        </p:txBody>
      </p:sp>
    </p:spTree>
    <p:extLst>
      <p:ext uri="{BB962C8B-B14F-4D97-AF65-F5344CB8AC3E}">
        <p14:creationId xmlns:p14="http://schemas.microsoft.com/office/powerpoint/2010/main" val="92745875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27FC7-CE7E-CEA0-BE8C-7BEFA00C50A0}"/>
            </a:ext>
          </a:extLst>
        </p:cNvPr>
        <p:cNvGrpSpPr/>
        <p:nvPr/>
      </p:nvGrpSpPr>
      <p:grpSpPr>
        <a:xfrm>
          <a:off x="0" y="0"/>
          <a:ext cx="0" cy="0"/>
          <a:chOff x="0" y="0"/>
          <a:chExt cx="0" cy="0"/>
        </a:xfrm>
      </p:grpSpPr>
      <p:pic>
        <p:nvPicPr>
          <p:cNvPr id="3" name="Picture 2" descr="A building with a flag on top&#10;&#10;Description automatically generated">
            <a:extLst>
              <a:ext uri="{FF2B5EF4-FFF2-40B4-BE49-F238E27FC236}">
                <a16:creationId xmlns:a16="http://schemas.microsoft.com/office/drawing/2014/main" id="{E71A1063-921B-C3DE-FCC4-7CF28A546F8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3873" b="15997"/>
          <a:stretch/>
        </p:blipFill>
        <p:spPr>
          <a:xfrm>
            <a:off x="1520196" y="-1"/>
            <a:ext cx="9147804" cy="6858001"/>
          </a:xfrm>
          <a:prstGeom prst="rect">
            <a:avLst/>
          </a:prstGeom>
        </p:spPr>
      </p:pic>
      <p:sp>
        <p:nvSpPr>
          <p:cNvPr id="36" name="Rectangle 35">
            <a:extLst>
              <a:ext uri="{FF2B5EF4-FFF2-40B4-BE49-F238E27FC236}">
                <a16:creationId xmlns:a16="http://schemas.microsoft.com/office/drawing/2014/main" id="{88132424-792A-761B-696F-032E77E8E8F4}"/>
              </a:ext>
            </a:extLst>
          </p:cNvPr>
          <p:cNvSpPr/>
          <p:nvPr/>
        </p:nvSpPr>
        <p:spPr>
          <a:xfrm>
            <a:off x="1612779" y="80738"/>
            <a:ext cx="9238992" cy="6858001"/>
          </a:xfrm>
          <a:prstGeom prst="rect">
            <a:avLst/>
          </a:prstGeom>
          <a:solidFill>
            <a:schemeClr val="tx1">
              <a:alpha val="2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9840A03-C57C-025F-D62D-D291C53C83BC}"/>
              </a:ext>
            </a:extLst>
          </p:cNvPr>
          <p:cNvSpPr>
            <a:spLocks noGrp="1"/>
          </p:cNvSpPr>
          <p:nvPr>
            <p:ph type="sldNum" sz="quarter" idx="11"/>
          </p:nvPr>
        </p:nvSpPr>
        <p:spPr>
          <a:xfrm>
            <a:off x="7981950" y="6356351"/>
            <a:ext cx="2057400" cy="365125"/>
          </a:xfrm>
        </p:spPr>
        <p:txBody>
          <a:bodyPr vert="horz" wrap="square" lIns="91440" tIns="45720" rIns="91440" bIns="45720" numCol="1" rtlCol="0" anchor="ctr" anchorCtr="0" compatLnSpc="1">
            <a:prstTxWarp prst="textNoShape">
              <a:avLst/>
            </a:prstTxWarp>
            <a:normAutofit/>
          </a:bodyPr>
          <a:lstStyle/>
          <a:p>
            <a:pPr defTabSz="914400">
              <a:spcAft>
                <a:spcPts val="600"/>
              </a:spcAft>
              <a:defRPr/>
            </a:pPr>
            <a:fld id="{759942B1-4341-4793-AA9F-B3389ED218E6}" type="slidenum">
              <a:rPr lang="en-US" altLang="en-US" sz="1200">
                <a:solidFill>
                  <a:srgbClr val="FFFFFF"/>
                </a:solidFill>
                <a:latin typeface="+mn-lt"/>
              </a:rPr>
              <a:pPr defTabSz="914400">
                <a:spcAft>
                  <a:spcPts val="600"/>
                </a:spcAft>
                <a:defRPr/>
              </a:pPr>
              <a:t>19</a:t>
            </a:fld>
            <a:endParaRPr lang="en-US" altLang="en-US" sz="1200">
              <a:solidFill>
                <a:srgbClr val="FFFFFF"/>
              </a:solidFill>
              <a:latin typeface="+mn-lt"/>
            </a:endParaRPr>
          </a:p>
        </p:txBody>
      </p:sp>
      <p:sp>
        <p:nvSpPr>
          <p:cNvPr id="6" name="Right Triangle 5">
            <a:extLst>
              <a:ext uri="{FF2B5EF4-FFF2-40B4-BE49-F238E27FC236}">
                <a16:creationId xmlns:a16="http://schemas.microsoft.com/office/drawing/2014/main" id="{D23E579A-CD06-E104-4FA3-A0B6345728C5}"/>
              </a:ext>
            </a:extLst>
          </p:cNvPr>
          <p:cNvSpPr/>
          <p:nvPr/>
        </p:nvSpPr>
        <p:spPr>
          <a:xfrm>
            <a:off x="1437760" y="-1429103"/>
            <a:ext cx="4362740" cy="8367841"/>
          </a:xfrm>
          <a:prstGeom prst="rtTriangle">
            <a:avLst/>
          </a:prstGeom>
          <a:solidFill>
            <a:srgbClr val="13694E">
              <a:alpha val="84000"/>
            </a:srgbClr>
          </a:solidFill>
          <a:ln>
            <a:noFill/>
          </a:ln>
          <a:scene3d>
            <a:camera prst="orthographicFront"/>
            <a:lightRig rig="threePt" dir="t"/>
          </a:scene3d>
          <a:sp3d>
            <a:bevelT w="22225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EFEC792B-A95C-259C-CEF2-D7FA5F5C8B2F}"/>
              </a:ext>
            </a:extLst>
          </p:cNvPr>
          <p:cNvSpPr/>
          <p:nvPr/>
        </p:nvSpPr>
        <p:spPr>
          <a:xfrm>
            <a:off x="8481816" y="74381"/>
            <a:ext cx="708722" cy="706854"/>
          </a:xfrm>
          <a:prstGeom prst="flowChartConnector">
            <a:avLst/>
          </a:prstGeom>
          <a:solidFill>
            <a:srgbClr val="002060">
              <a:alpha val="9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E114DFE3-2B48-CD9E-0BF7-E5226D83B841}"/>
              </a:ext>
            </a:extLst>
          </p:cNvPr>
          <p:cNvSpPr/>
          <p:nvPr/>
        </p:nvSpPr>
        <p:spPr>
          <a:xfrm>
            <a:off x="9090352" y="74381"/>
            <a:ext cx="708722" cy="706854"/>
          </a:xfrm>
          <a:prstGeom prst="flowChartConnector">
            <a:avLst/>
          </a:prstGeom>
          <a:solidFill>
            <a:srgbClr val="13694E">
              <a:alpha val="9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FB97F276-F4D9-F117-2C4A-0591562D897D}"/>
              </a:ext>
            </a:extLst>
          </p:cNvPr>
          <p:cNvSpPr/>
          <p:nvPr/>
        </p:nvSpPr>
        <p:spPr>
          <a:xfrm>
            <a:off x="9698888" y="74381"/>
            <a:ext cx="708722" cy="706854"/>
          </a:xfrm>
          <a:prstGeom prst="flowChartConnector">
            <a:avLst/>
          </a:prstGeom>
          <a:solidFill>
            <a:schemeClr val="accent6">
              <a:alpha val="9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D40E174-8BC7-85E9-E420-46DF92B2DE68}"/>
              </a:ext>
            </a:extLst>
          </p:cNvPr>
          <p:cNvCxnSpPr>
            <a:cxnSpLocks/>
          </p:cNvCxnSpPr>
          <p:nvPr/>
        </p:nvCxnSpPr>
        <p:spPr>
          <a:xfrm>
            <a:off x="2152651" y="-213064"/>
            <a:ext cx="3746377" cy="7270812"/>
          </a:xfrm>
          <a:prstGeom prst="line">
            <a:avLst/>
          </a:prstGeom>
          <a:ln w="136525">
            <a:solidFill>
              <a:srgbClr val="002060">
                <a:alpha val="79000"/>
              </a:srgbClr>
            </a:solidFill>
          </a:ln>
          <a:scene3d>
            <a:camera prst="orthographicFront"/>
            <a:lightRig rig="threePt" dir="t"/>
          </a:scene3d>
          <a:sp3d>
            <a:bevelT w="158750"/>
          </a:sp3d>
        </p:spPr>
        <p:style>
          <a:lnRef idx="3">
            <a:schemeClr val="accent6"/>
          </a:lnRef>
          <a:fillRef idx="0">
            <a:schemeClr val="accent6"/>
          </a:fillRef>
          <a:effectRef idx="2">
            <a:schemeClr val="accent6"/>
          </a:effectRef>
          <a:fontRef idx="minor">
            <a:schemeClr val="tx1"/>
          </a:fontRef>
        </p:style>
      </p:cxnSp>
      <p:sp>
        <p:nvSpPr>
          <p:cNvPr id="20" name="Rectangle 19">
            <a:extLst>
              <a:ext uri="{FF2B5EF4-FFF2-40B4-BE49-F238E27FC236}">
                <a16:creationId xmlns:a16="http://schemas.microsoft.com/office/drawing/2014/main" id="{1B572F32-3192-3B46-0852-AACD64A22603}"/>
              </a:ext>
            </a:extLst>
          </p:cNvPr>
          <p:cNvSpPr/>
          <p:nvPr/>
        </p:nvSpPr>
        <p:spPr>
          <a:xfrm>
            <a:off x="1938319" y="1805796"/>
            <a:ext cx="8335228" cy="2308324"/>
          </a:xfrm>
          <a:prstGeom prst="rect">
            <a:avLst/>
          </a:prstGeom>
          <a:noFill/>
          <a:ln>
            <a:noFill/>
          </a:ln>
          <a:scene3d>
            <a:camera prst="orthographicFront"/>
            <a:lightRig rig="threePt" dir="t"/>
          </a:scene3d>
          <a:sp3d>
            <a:bevelT w="285750"/>
          </a:sp3d>
        </p:spPr>
        <p:txBody>
          <a:bodyPr wrap="square" lIns="91440" tIns="45720" rIns="91440" bIns="45720">
            <a:spAutoFit/>
          </a:bodyPr>
          <a:lstStyle/>
          <a:p>
            <a:pPr algn="ctr"/>
            <a:r>
              <a:rPr lang="en-US" sz="7200" b="1">
                <a:ln w="10160">
                  <a:solidFill>
                    <a:schemeClr val="accent5"/>
                  </a:solidFill>
                  <a:prstDash val="solid"/>
                </a:ln>
                <a:solidFill>
                  <a:srgbClr val="FFFFFF"/>
                </a:solidFill>
                <a:effectLst>
                  <a:outerShdw blurRad="38100" dist="38100" dir="2700000" algn="tl">
                    <a:srgbClr val="000000">
                      <a:alpha val="43137"/>
                    </a:srgbClr>
                  </a:outerShdw>
                </a:effectLst>
                <a:latin typeface="Amasis MT Pro Medium" panose="02040604050005020304" pitchFamily="18" charset="0"/>
                <a:ea typeface="Microsoft Sans Serif" panose="020B0604020202020204" pitchFamily="34" charset="0"/>
                <a:cs typeface="Microsoft Sans Serif" panose="020B0604020202020204" pitchFamily="34" charset="0"/>
              </a:rPr>
              <a:t>Revenue Ordinance Changes </a:t>
            </a:r>
          </a:p>
        </p:txBody>
      </p:sp>
      <p:cxnSp>
        <p:nvCxnSpPr>
          <p:cNvPr id="31" name="Straight Connector 30">
            <a:extLst>
              <a:ext uri="{FF2B5EF4-FFF2-40B4-BE49-F238E27FC236}">
                <a16:creationId xmlns:a16="http://schemas.microsoft.com/office/drawing/2014/main" id="{3239C0F3-69BD-EAB5-4D3A-0964E7E9D732}"/>
              </a:ext>
            </a:extLst>
          </p:cNvPr>
          <p:cNvCxnSpPr>
            <a:cxnSpLocks/>
          </p:cNvCxnSpPr>
          <p:nvPr/>
        </p:nvCxnSpPr>
        <p:spPr>
          <a:xfrm>
            <a:off x="1524000" y="6542843"/>
            <a:ext cx="7048870" cy="0"/>
          </a:xfrm>
          <a:prstGeom prst="line">
            <a:avLst/>
          </a:prstGeom>
        </p:spPr>
        <p:style>
          <a:lnRef idx="1">
            <a:schemeClr val="accent3"/>
          </a:lnRef>
          <a:fillRef idx="0">
            <a:schemeClr val="accent3"/>
          </a:fillRef>
          <a:effectRef idx="0">
            <a:schemeClr val="accent3"/>
          </a:effectRef>
          <a:fontRef idx="minor">
            <a:schemeClr val="tx1"/>
          </a:fontRef>
        </p:style>
      </p:cxnSp>
      <p:sp>
        <p:nvSpPr>
          <p:cNvPr id="33" name="Rectangle 32">
            <a:extLst>
              <a:ext uri="{FF2B5EF4-FFF2-40B4-BE49-F238E27FC236}">
                <a16:creationId xmlns:a16="http://schemas.microsoft.com/office/drawing/2014/main" id="{B03D7B62-FB94-0C68-04E4-1EABFEEB40BA}"/>
              </a:ext>
            </a:extLst>
          </p:cNvPr>
          <p:cNvSpPr/>
          <p:nvPr/>
        </p:nvSpPr>
        <p:spPr>
          <a:xfrm>
            <a:off x="7907157" y="6400413"/>
            <a:ext cx="2366391" cy="276999"/>
          </a:xfrm>
          <a:prstGeom prst="rect">
            <a:avLst/>
          </a:prstGeom>
          <a:noFill/>
        </p:spPr>
        <p:txBody>
          <a:bodyPr wrap="square" lIns="91440" tIns="45720" rIns="91440" bIns="45720">
            <a:spAutoFit/>
          </a:bodyPr>
          <a:lstStyle/>
          <a:p>
            <a:pPr algn="ctr"/>
            <a:r>
              <a:rPr lang="en-US" sz="1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Light" panose="02040304050005020304" pitchFamily="18" charset="0"/>
              </a:rPr>
              <a:t>    savannahga.gov</a:t>
            </a:r>
            <a:endParaRPr 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Light" panose="02040304050005020304" pitchFamily="18" charset="0"/>
            </a:endParaRPr>
          </a:p>
        </p:txBody>
      </p:sp>
      <p:sp>
        <p:nvSpPr>
          <p:cNvPr id="4" name="Rectangle 3">
            <a:extLst>
              <a:ext uri="{FF2B5EF4-FFF2-40B4-BE49-F238E27FC236}">
                <a16:creationId xmlns:a16="http://schemas.microsoft.com/office/drawing/2014/main" id="{8B1D5D3F-8E44-611F-FCFA-4D6652691D9E}"/>
              </a:ext>
            </a:extLst>
          </p:cNvPr>
          <p:cNvSpPr/>
          <p:nvPr/>
        </p:nvSpPr>
        <p:spPr>
          <a:xfrm>
            <a:off x="1612779" y="4373791"/>
            <a:ext cx="2787586" cy="464209"/>
          </a:xfrm>
          <a:prstGeom prst="rect">
            <a:avLst/>
          </a:prstGeom>
          <a:solidFill>
            <a:srgbClr val="002060"/>
          </a:solidFill>
          <a:ln>
            <a:solidFill>
              <a:srgbClr val="00206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spcBef>
                <a:spcPct val="0"/>
              </a:spcBef>
              <a:spcAft>
                <a:spcPct val="0"/>
              </a:spcAft>
            </a:pPr>
            <a:endParaRPr lang="en-US" sz="1351">
              <a:solidFill>
                <a:srgbClr val="002060"/>
              </a:solidFill>
              <a:latin typeface="Arial"/>
              <a:cs typeface="Arial"/>
            </a:endParaRPr>
          </a:p>
        </p:txBody>
      </p:sp>
      <p:pic>
        <p:nvPicPr>
          <p:cNvPr id="7" name="Picture 6">
            <a:extLst>
              <a:ext uri="{FF2B5EF4-FFF2-40B4-BE49-F238E27FC236}">
                <a16:creationId xmlns:a16="http://schemas.microsoft.com/office/drawing/2014/main" id="{910CCEA7-E7F2-1319-25A0-0225965DF273}"/>
              </a:ext>
            </a:extLst>
          </p:cNvPr>
          <p:cNvPicPr>
            <a:picLocks noChangeAspect="1"/>
          </p:cNvPicPr>
          <p:nvPr/>
        </p:nvPicPr>
        <p:blipFill rotWithShape="1">
          <a:blip r:embed="rId5"/>
          <a:srcRect r="-1053"/>
          <a:stretch/>
        </p:blipFill>
        <p:spPr>
          <a:xfrm>
            <a:off x="1729261" y="4422170"/>
            <a:ext cx="369656" cy="354569"/>
          </a:xfrm>
          <a:prstGeom prst="rect">
            <a:avLst/>
          </a:prstGeom>
        </p:spPr>
      </p:pic>
      <p:sp>
        <p:nvSpPr>
          <p:cNvPr id="10" name="Rectangle 9">
            <a:extLst>
              <a:ext uri="{FF2B5EF4-FFF2-40B4-BE49-F238E27FC236}">
                <a16:creationId xmlns:a16="http://schemas.microsoft.com/office/drawing/2014/main" id="{3A5D06F7-2E66-1775-11EE-08855EE83C32}"/>
              </a:ext>
            </a:extLst>
          </p:cNvPr>
          <p:cNvSpPr/>
          <p:nvPr/>
        </p:nvSpPr>
        <p:spPr>
          <a:xfrm>
            <a:off x="2093792" y="4320742"/>
            <a:ext cx="2249142" cy="553998"/>
          </a:xfrm>
          <a:prstGeom prst="rect">
            <a:avLst/>
          </a:prstGeom>
          <a:noFill/>
        </p:spPr>
        <p:txBody>
          <a:bodyPr wrap="none" lIns="91440" tIns="45720" rIns="91440" bIns="45720" anchor="t">
            <a:spAutoFit/>
          </a:bodyPr>
          <a:lstStyle/>
          <a:p>
            <a:pPr algn="ctr"/>
            <a:r>
              <a:rPr lang="en-US" sz="1600">
                <a:ln w="0"/>
                <a:solidFill>
                  <a:schemeClr val="bg1"/>
                </a:solidFill>
                <a:effectLst>
                  <a:outerShdw blurRad="38100" dist="19050" dir="2700000" algn="tl" rotWithShape="0">
                    <a:schemeClr val="dk1">
                      <a:alpha val="40000"/>
                    </a:schemeClr>
                  </a:outerShdw>
                </a:effectLst>
                <a:latin typeface="Amasis MT Pro Light"/>
              </a:rPr>
              <a:t>David Maxwell</a:t>
            </a:r>
          </a:p>
          <a:p>
            <a:pPr algn="ctr"/>
            <a:r>
              <a:rPr lang="en-US" sz="1400" i="1">
                <a:ln w="0"/>
                <a:solidFill>
                  <a:schemeClr val="bg1"/>
                </a:solidFill>
                <a:effectLst>
                  <a:outerShdw blurRad="38100" dist="19050" dir="2700000" algn="tl" rotWithShape="0">
                    <a:srgbClr val="000000">
                      <a:alpha val="40000"/>
                    </a:srgbClr>
                  </a:outerShdw>
                </a:effectLst>
                <a:latin typeface="Amasis MT Pro Light"/>
              </a:rPr>
              <a:t>Sr. Director, Financial Services</a:t>
            </a:r>
            <a:endParaRPr lang="en-US" sz="1400">
              <a:ln w="0"/>
              <a:solidFill>
                <a:schemeClr val="bg1"/>
              </a:solidFill>
              <a:effectLst>
                <a:outerShdw blurRad="38100" dist="19050" dir="2700000" algn="tl" rotWithShape="0">
                  <a:srgbClr val="000000">
                    <a:alpha val="40000"/>
                  </a:srgbClr>
                </a:outerShdw>
              </a:effectLst>
              <a:latin typeface="Amasis MT Pro Light"/>
            </a:endParaRPr>
          </a:p>
        </p:txBody>
      </p:sp>
    </p:spTree>
    <p:extLst>
      <p:ext uri="{BB962C8B-B14F-4D97-AF65-F5344CB8AC3E}">
        <p14:creationId xmlns:p14="http://schemas.microsoft.com/office/powerpoint/2010/main" val="11045499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3883F-47E0-18E0-B648-D69F6D98AF6B}"/>
              </a:ext>
            </a:extLst>
          </p:cNvPr>
          <p:cNvSpPr>
            <a:spLocks noGrp="1"/>
          </p:cNvSpPr>
          <p:nvPr>
            <p:ph type="title"/>
          </p:nvPr>
        </p:nvSpPr>
        <p:spPr>
          <a:xfrm>
            <a:off x="1524000" y="0"/>
            <a:ext cx="7772400" cy="1143000"/>
          </a:xfrm>
        </p:spPr>
        <p:txBody>
          <a:bodyPr/>
          <a:lstStyle/>
          <a:p>
            <a:pPr algn="l"/>
            <a:r>
              <a:rPr lang="en-US" sz="4800" u="sng">
                <a:solidFill>
                  <a:srgbClr val="132956"/>
                </a:solidFill>
                <a:latin typeface="Microsoft Sans Serif" panose="020B0604020202020204" pitchFamily="34" charset="0"/>
                <a:ea typeface="Microsoft Sans Serif" panose="020B0604020202020204" pitchFamily="34" charset="0"/>
                <a:cs typeface="Microsoft Sans Serif" panose="020B0604020202020204" pitchFamily="34" charset="0"/>
              </a:rPr>
              <a:t>Agenda</a:t>
            </a:r>
          </a:p>
        </p:txBody>
      </p:sp>
      <p:grpSp>
        <p:nvGrpSpPr>
          <p:cNvPr id="21" name="Group 20">
            <a:extLst>
              <a:ext uri="{FF2B5EF4-FFF2-40B4-BE49-F238E27FC236}">
                <a16:creationId xmlns:a16="http://schemas.microsoft.com/office/drawing/2014/main" id="{50BA3AB0-140F-063E-C8AB-1FC4778F8FCB}"/>
              </a:ext>
            </a:extLst>
          </p:cNvPr>
          <p:cNvGrpSpPr/>
          <p:nvPr/>
        </p:nvGrpSpPr>
        <p:grpSpPr>
          <a:xfrm>
            <a:off x="1719308" y="1633493"/>
            <a:ext cx="8753382" cy="2618913"/>
            <a:chOff x="63370" y="1936128"/>
            <a:chExt cx="6490923" cy="1786242"/>
          </a:xfrm>
        </p:grpSpPr>
        <p:sp>
          <p:nvSpPr>
            <p:cNvPr id="3" name="Inhaltsplatzhalter 4">
              <a:extLst>
                <a:ext uri="{FF2B5EF4-FFF2-40B4-BE49-F238E27FC236}">
                  <a16:creationId xmlns:a16="http://schemas.microsoft.com/office/drawing/2014/main" id="{AA006153-6757-55A9-C6A1-C9C03BCBF25E}"/>
                </a:ext>
              </a:extLst>
            </p:cNvPr>
            <p:cNvSpPr txBox="1"/>
            <p:nvPr/>
          </p:nvSpPr>
          <p:spPr>
            <a:xfrm>
              <a:off x="107004" y="3050625"/>
              <a:ext cx="817932" cy="671745"/>
            </a:xfrm>
            <a:prstGeom prst="rect">
              <a:avLst/>
            </a:prstGeom>
          </p:spPr>
          <p:txBody>
            <a:bodyPr wrap="square" lIns="0" tIns="0" rIns="0" bIns="0" anchor="b">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Aft>
                  <a:spcPct val="0"/>
                </a:spcAft>
                <a:buNone/>
              </a:pPr>
              <a:r>
                <a:rPr lang="en-US" sz="1600" b="1" cap="all">
                  <a:solidFill>
                    <a:schemeClr val="tx1">
                      <a:lumMod val="75000"/>
                      <a:lumOff val="25000"/>
                    </a:schemeClr>
                  </a:solidFill>
                  <a:latin typeface="+mj-lt"/>
                </a:rPr>
                <a:t>FY25 Adopted Budget recap</a:t>
              </a:r>
              <a:endParaRPr lang="en-US" sz="1400" cap="all">
                <a:solidFill>
                  <a:schemeClr val="tx1">
                    <a:lumMod val="75000"/>
                    <a:lumOff val="25000"/>
                  </a:schemeClr>
                </a:solidFill>
                <a:latin typeface="+mn-lt"/>
              </a:endParaRPr>
            </a:p>
          </p:txBody>
        </p:sp>
        <p:sp>
          <p:nvSpPr>
            <p:cNvPr id="4" name="Inhaltsplatzhalter 4">
              <a:extLst>
                <a:ext uri="{FF2B5EF4-FFF2-40B4-BE49-F238E27FC236}">
                  <a16:creationId xmlns:a16="http://schemas.microsoft.com/office/drawing/2014/main" id="{3363324D-3A00-4C5A-C380-4AEE7893CAAF}"/>
                </a:ext>
              </a:extLst>
            </p:cNvPr>
            <p:cNvSpPr txBox="1"/>
            <p:nvPr/>
          </p:nvSpPr>
          <p:spPr>
            <a:xfrm>
              <a:off x="63370" y="2446699"/>
              <a:ext cx="851543" cy="778674"/>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buNone/>
              </a:pPr>
              <a:r>
                <a:rPr lang="en-US" sz="6600" b="1">
                  <a:solidFill>
                    <a:schemeClr val="accent1"/>
                  </a:solidFill>
                  <a:latin typeface="+mj-lt"/>
                </a:rPr>
                <a:t>01</a:t>
              </a:r>
              <a:endParaRPr lang="en-US" sz="5400">
                <a:solidFill>
                  <a:schemeClr val="accent1"/>
                </a:solidFill>
                <a:latin typeface="+mn-lt"/>
              </a:endParaRPr>
            </a:p>
          </p:txBody>
        </p:sp>
        <p:cxnSp>
          <p:nvCxnSpPr>
            <p:cNvPr id="5" name="Straight Connector 4">
              <a:extLst>
                <a:ext uri="{FF2B5EF4-FFF2-40B4-BE49-F238E27FC236}">
                  <a16:creationId xmlns:a16="http://schemas.microsoft.com/office/drawing/2014/main" id="{A273BE7A-6F84-62F4-203E-F99903ACEE9B}"/>
                </a:ext>
              </a:extLst>
            </p:cNvPr>
            <p:cNvCxnSpPr/>
            <p:nvPr/>
          </p:nvCxnSpPr>
          <p:spPr>
            <a:xfrm flipH="1">
              <a:off x="967494" y="2637533"/>
              <a:ext cx="0" cy="105822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Inhaltsplatzhalter 4">
              <a:extLst>
                <a:ext uri="{FF2B5EF4-FFF2-40B4-BE49-F238E27FC236}">
                  <a16:creationId xmlns:a16="http://schemas.microsoft.com/office/drawing/2014/main" id="{80C2B2A8-4EA3-745C-6681-F4E40A4FE613}"/>
                </a:ext>
              </a:extLst>
            </p:cNvPr>
            <p:cNvSpPr txBox="1"/>
            <p:nvPr/>
          </p:nvSpPr>
          <p:spPr>
            <a:xfrm>
              <a:off x="1224364" y="1936128"/>
              <a:ext cx="817932" cy="503809"/>
            </a:xfrm>
            <a:prstGeom prst="rect">
              <a:avLst/>
            </a:prstGeom>
          </p:spPr>
          <p:txBody>
            <a:bodyPr wrap="square" lIns="0" tIns="0" rIns="0" bIns="0" anchor="t">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Aft>
                  <a:spcPct val="0"/>
                </a:spcAft>
                <a:buNone/>
              </a:pPr>
              <a:r>
                <a:rPr lang="en-US" sz="1600" b="1" cap="all">
                  <a:solidFill>
                    <a:schemeClr val="tx1">
                      <a:lumMod val="75000"/>
                      <a:lumOff val="25000"/>
                    </a:schemeClr>
                  </a:solidFill>
                  <a:latin typeface="+mj-lt"/>
                </a:rPr>
                <a:t>State of the Budget</a:t>
              </a:r>
              <a:endParaRPr lang="en-US" sz="1400" cap="all">
                <a:solidFill>
                  <a:schemeClr val="tx1">
                    <a:lumMod val="75000"/>
                    <a:lumOff val="25000"/>
                  </a:schemeClr>
                </a:solidFill>
                <a:latin typeface="+mn-lt"/>
              </a:endParaRPr>
            </a:p>
          </p:txBody>
        </p:sp>
        <p:sp>
          <p:nvSpPr>
            <p:cNvPr id="7" name="Inhaltsplatzhalter 4">
              <a:extLst>
                <a:ext uri="{FF2B5EF4-FFF2-40B4-BE49-F238E27FC236}">
                  <a16:creationId xmlns:a16="http://schemas.microsoft.com/office/drawing/2014/main" id="{11C11348-754A-7373-8FE4-446A780BCBC8}"/>
                </a:ext>
              </a:extLst>
            </p:cNvPr>
            <p:cNvSpPr txBox="1"/>
            <p:nvPr/>
          </p:nvSpPr>
          <p:spPr>
            <a:xfrm>
              <a:off x="1180730" y="2446698"/>
              <a:ext cx="851543" cy="778674"/>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buNone/>
              </a:pPr>
              <a:r>
                <a:rPr lang="en-US" sz="6600" b="1">
                  <a:solidFill>
                    <a:schemeClr val="accent2"/>
                  </a:solidFill>
                  <a:latin typeface="+mj-lt"/>
                </a:rPr>
                <a:t>02</a:t>
              </a:r>
              <a:endParaRPr lang="en-US" sz="6600">
                <a:solidFill>
                  <a:schemeClr val="accent2"/>
                </a:solidFill>
                <a:latin typeface="+mn-lt"/>
              </a:endParaRPr>
            </a:p>
          </p:txBody>
        </p:sp>
        <p:cxnSp>
          <p:nvCxnSpPr>
            <p:cNvPr id="8" name="Straight Connector 7">
              <a:extLst>
                <a:ext uri="{FF2B5EF4-FFF2-40B4-BE49-F238E27FC236}">
                  <a16:creationId xmlns:a16="http://schemas.microsoft.com/office/drawing/2014/main" id="{CCAB018A-3385-9271-D8FE-28640C66275F}"/>
                </a:ext>
              </a:extLst>
            </p:cNvPr>
            <p:cNvCxnSpPr/>
            <p:nvPr/>
          </p:nvCxnSpPr>
          <p:spPr>
            <a:xfrm flipH="1">
              <a:off x="2084854" y="1965312"/>
              <a:ext cx="0" cy="105822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Inhaltsplatzhalter 4">
              <a:extLst>
                <a:ext uri="{FF2B5EF4-FFF2-40B4-BE49-F238E27FC236}">
                  <a16:creationId xmlns:a16="http://schemas.microsoft.com/office/drawing/2014/main" id="{5063EFB9-BA03-0389-7FA8-21F34315E6D9}"/>
                </a:ext>
              </a:extLst>
            </p:cNvPr>
            <p:cNvSpPr txBox="1"/>
            <p:nvPr/>
          </p:nvSpPr>
          <p:spPr>
            <a:xfrm>
              <a:off x="2341724" y="3428481"/>
              <a:ext cx="817932" cy="293889"/>
            </a:xfrm>
            <a:prstGeom prst="rect">
              <a:avLst/>
            </a:prstGeom>
          </p:spPr>
          <p:txBody>
            <a:bodyPr wrap="square" lIns="0" tIns="0" rIns="0" bIns="0" anchor="b">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Aft>
                  <a:spcPct val="0"/>
                </a:spcAft>
                <a:buNone/>
              </a:pPr>
              <a:r>
                <a:rPr lang="en-US" sz="1400" b="1" cap="all">
                  <a:solidFill>
                    <a:schemeClr val="tx1">
                      <a:lumMod val="75000"/>
                      <a:lumOff val="25000"/>
                    </a:schemeClr>
                  </a:solidFill>
                  <a:latin typeface="+mj-lt"/>
                </a:rPr>
                <a:t>General Fund</a:t>
              </a:r>
              <a:endParaRPr lang="en-US" sz="1200" cap="all">
                <a:solidFill>
                  <a:schemeClr val="tx1">
                    <a:lumMod val="75000"/>
                    <a:lumOff val="25000"/>
                  </a:schemeClr>
                </a:solidFill>
                <a:latin typeface="+mn-lt"/>
              </a:endParaRPr>
            </a:p>
          </p:txBody>
        </p:sp>
        <p:sp>
          <p:nvSpPr>
            <p:cNvPr id="10" name="Inhaltsplatzhalter 4">
              <a:extLst>
                <a:ext uri="{FF2B5EF4-FFF2-40B4-BE49-F238E27FC236}">
                  <a16:creationId xmlns:a16="http://schemas.microsoft.com/office/drawing/2014/main" id="{6AC0005D-CCB1-B6C8-B4CD-321909C0C34E}"/>
                </a:ext>
              </a:extLst>
            </p:cNvPr>
            <p:cNvSpPr txBox="1"/>
            <p:nvPr/>
          </p:nvSpPr>
          <p:spPr>
            <a:xfrm>
              <a:off x="2298090" y="2446698"/>
              <a:ext cx="851543" cy="778674"/>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buNone/>
              </a:pPr>
              <a:r>
                <a:rPr lang="en-US" sz="6600" b="1">
                  <a:solidFill>
                    <a:srgbClr val="002060"/>
                  </a:solidFill>
                  <a:latin typeface="+mj-lt"/>
                </a:rPr>
                <a:t>03</a:t>
              </a:r>
              <a:endParaRPr lang="en-US" sz="6600">
                <a:solidFill>
                  <a:srgbClr val="002060"/>
                </a:solidFill>
                <a:latin typeface="+mn-lt"/>
              </a:endParaRPr>
            </a:p>
          </p:txBody>
        </p:sp>
        <p:cxnSp>
          <p:nvCxnSpPr>
            <p:cNvPr id="11" name="Straight Connector 10">
              <a:extLst>
                <a:ext uri="{FF2B5EF4-FFF2-40B4-BE49-F238E27FC236}">
                  <a16:creationId xmlns:a16="http://schemas.microsoft.com/office/drawing/2014/main" id="{92443FB0-0EA1-9861-254B-5DF85C2AB13B}"/>
                </a:ext>
              </a:extLst>
            </p:cNvPr>
            <p:cNvCxnSpPr/>
            <p:nvPr/>
          </p:nvCxnSpPr>
          <p:spPr>
            <a:xfrm flipH="1">
              <a:off x="3202214" y="2637533"/>
              <a:ext cx="0" cy="105822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Inhaltsplatzhalter 4">
              <a:extLst>
                <a:ext uri="{FF2B5EF4-FFF2-40B4-BE49-F238E27FC236}">
                  <a16:creationId xmlns:a16="http://schemas.microsoft.com/office/drawing/2014/main" id="{73E2B046-512A-A80C-A8D0-6C8732DC255B}"/>
                </a:ext>
              </a:extLst>
            </p:cNvPr>
            <p:cNvSpPr txBox="1"/>
            <p:nvPr/>
          </p:nvSpPr>
          <p:spPr>
            <a:xfrm>
              <a:off x="3253337" y="1936128"/>
              <a:ext cx="1023678" cy="335873"/>
            </a:xfrm>
            <a:prstGeom prst="rect">
              <a:avLst/>
            </a:prstGeom>
          </p:spPr>
          <p:txBody>
            <a:bodyPr wrap="square" lIns="0" tIns="0" rIns="0" bIns="0" anchor="t">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Aft>
                  <a:spcPct val="0"/>
                </a:spcAft>
                <a:buNone/>
              </a:pPr>
              <a:r>
                <a:rPr lang="en-US" sz="1600" b="1" cap="all">
                  <a:solidFill>
                    <a:schemeClr val="tx1">
                      <a:lumMod val="75000"/>
                      <a:lumOff val="25000"/>
                    </a:schemeClr>
                  </a:solidFill>
                  <a:latin typeface="+mj-lt"/>
                </a:rPr>
                <a:t>Enterprise Funds</a:t>
              </a:r>
            </a:p>
          </p:txBody>
        </p:sp>
        <p:sp>
          <p:nvSpPr>
            <p:cNvPr id="13" name="Inhaltsplatzhalter 4">
              <a:extLst>
                <a:ext uri="{FF2B5EF4-FFF2-40B4-BE49-F238E27FC236}">
                  <a16:creationId xmlns:a16="http://schemas.microsoft.com/office/drawing/2014/main" id="{41922A33-3A12-D8A3-D3FB-FD416E3AFB7F}"/>
                </a:ext>
              </a:extLst>
            </p:cNvPr>
            <p:cNvSpPr txBox="1"/>
            <p:nvPr/>
          </p:nvSpPr>
          <p:spPr>
            <a:xfrm>
              <a:off x="3419233" y="2446698"/>
              <a:ext cx="851543" cy="778674"/>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buNone/>
              </a:pPr>
              <a:r>
                <a:rPr lang="en-US" sz="6600" b="1">
                  <a:solidFill>
                    <a:schemeClr val="accent4"/>
                  </a:solidFill>
                  <a:latin typeface="+mj-lt"/>
                </a:rPr>
                <a:t>04</a:t>
              </a:r>
              <a:endParaRPr lang="en-US" sz="6600">
                <a:solidFill>
                  <a:schemeClr val="accent4"/>
                </a:solidFill>
                <a:latin typeface="+mn-lt"/>
              </a:endParaRPr>
            </a:p>
          </p:txBody>
        </p:sp>
        <p:cxnSp>
          <p:nvCxnSpPr>
            <p:cNvPr id="14" name="Straight Connector 13">
              <a:extLst>
                <a:ext uri="{FF2B5EF4-FFF2-40B4-BE49-F238E27FC236}">
                  <a16:creationId xmlns:a16="http://schemas.microsoft.com/office/drawing/2014/main" id="{AB88CCD4-490A-D8DC-C09E-F50158159F34}"/>
                </a:ext>
              </a:extLst>
            </p:cNvPr>
            <p:cNvCxnSpPr/>
            <p:nvPr/>
          </p:nvCxnSpPr>
          <p:spPr>
            <a:xfrm flipH="1">
              <a:off x="4319573" y="1965312"/>
              <a:ext cx="0" cy="105822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Inhaltsplatzhalter 4">
              <a:extLst>
                <a:ext uri="{FF2B5EF4-FFF2-40B4-BE49-F238E27FC236}">
                  <a16:creationId xmlns:a16="http://schemas.microsoft.com/office/drawing/2014/main" id="{E2320833-3A14-B589-2005-921AE5ACD818}"/>
                </a:ext>
              </a:extLst>
            </p:cNvPr>
            <p:cNvSpPr txBox="1"/>
            <p:nvPr/>
          </p:nvSpPr>
          <p:spPr>
            <a:xfrm>
              <a:off x="4576443" y="3386497"/>
              <a:ext cx="817932" cy="335873"/>
            </a:xfrm>
            <a:prstGeom prst="rect">
              <a:avLst/>
            </a:prstGeom>
          </p:spPr>
          <p:txBody>
            <a:bodyPr wrap="square" lIns="0" tIns="0" rIns="0" bIns="0" anchor="b">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Aft>
                  <a:spcPct val="0"/>
                </a:spcAft>
                <a:buNone/>
              </a:pPr>
              <a:r>
                <a:rPr lang="en-US" sz="1600" b="1" cap="all">
                  <a:solidFill>
                    <a:schemeClr val="tx1">
                      <a:lumMod val="75000"/>
                      <a:lumOff val="25000"/>
                    </a:schemeClr>
                  </a:solidFill>
                  <a:latin typeface="+mj-lt"/>
                </a:rPr>
                <a:t>Millage Rate</a:t>
              </a:r>
            </a:p>
          </p:txBody>
        </p:sp>
        <p:sp>
          <p:nvSpPr>
            <p:cNvPr id="16" name="Inhaltsplatzhalter 4">
              <a:extLst>
                <a:ext uri="{FF2B5EF4-FFF2-40B4-BE49-F238E27FC236}">
                  <a16:creationId xmlns:a16="http://schemas.microsoft.com/office/drawing/2014/main" id="{31E17019-E957-1B24-A85A-7879B5DB3131}"/>
                </a:ext>
              </a:extLst>
            </p:cNvPr>
            <p:cNvSpPr txBox="1"/>
            <p:nvPr/>
          </p:nvSpPr>
          <p:spPr>
            <a:xfrm>
              <a:off x="4534267" y="2446698"/>
              <a:ext cx="851543" cy="778674"/>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buNone/>
              </a:pPr>
              <a:r>
                <a:rPr lang="en-US" sz="6600" b="1">
                  <a:solidFill>
                    <a:schemeClr val="accent5"/>
                  </a:solidFill>
                  <a:latin typeface="+mj-lt"/>
                </a:rPr>
                <a:t>05</a:t>
              </a:r>
              <a:endParaRPr lang="en-US" sz="6600">
                <a:solidFill>
                  <a:schemeClr val="accent5"/>
                </a:solidFill>
                <a:latin typeface="+mn-lt"/>
              </a:endParaRPr>
            </a:p>
          </p:txBody>
        </p:sp>
        <p:cxnSp>
          <p:nvCxnSpPr>
            <p:cNvPr id="17" name="Straight Connector 16">
              <a:extLst>
                <a:ext uri="{FF2B5EF4-FFF2-40B4-BE49-F238E27FC236}">
                  <a16:creationId xmlns:a16="http://schemas.microsoft.com/office/drawing/2014/main" id="{7381E304-D5D5-0045-7B33-EBACC0B5046F}"/>
                </a:ext>
              </a:extLst>
            </p:cNvPr>
            <p:cNvCxnSpPr/>
            <p:nvPr/>
          </p:nvCxnSpPr>
          <p:spPr>
            <a:xfrm flipH="1">
              <a:off x="5436933" y="2637533"/>
              <a:ext cx="0" cy="105822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Inhaltsplatzhalter 4">
              <a:extLst>
                <a:ext uri="{FF2B5EF4-FFF2-40B4-BE49-F238E27FC236}">
                  <a16:creationId xmlns:a16="http://schemas.microsoft.com/office/drawing/2014/main" id="{C386E2CB-6FAA-033D-D18C-9C6977842D3D}"/>
                </a:ext>
              </a:extLst>
            </p:cNvPr>
            <p:cNvSpPr txBox="1"/>
            <p:nvPr/>
          </p:nvSpPr>
          <p:spPr>
            <a:xfrm>
              <a:off x="5546424" y="1936128"/>
              <a:ext cx="965311" cy="503809"/>
            </a:xfrm>
            <a:prstGeom prst="rect">
              <a:avLst/>
            </a:prstGeom>
          </p:spPr>
          <p:txBody>
            <a:bodyPr wrap="square" lIns="0" tIns="0" rIns="0" bIns="0" anchor="t">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00000"/>
                </a:lnSpc>
                <a:spcAft>
                  <a:spcPct val="0"/>
                </a:spcAft>
                <a:buNone/>
              </a:pPr>
              <a:r>
                <a:rPr lang="en-US" sz="1600" b="1" cap="all">
                  <a:solidFill>
                    <a:schemeClr val="tx1">
                      <a:lumMod val="75000"/>
                      <a:lumOff val="25000"/>
                    </a:schemeClr>
                  </a:solidFill>
                  <a:latin typeface="+mj-lt"/>
                </a:rPr>
                <a:t>Revenue Ordinance Changes</a:t>
              </a:r>
            </a:p>
          </p:txBody>
        </p:sp>
        <p:sp>
          <p:nvSpPr>
            <p:cNvPr id="19" name="Inhaltsplatzhalter 4">
              <a:extLst>
                <a:ext uri="{FF2B5EF4-FFF2-40B4-BE49-F238E27FC236}">
                  <a16:creationId xmlns:a16="http://schemas.microsoft.com/office/drawing/2014/main" id="{56DC3764-A24A-9D6B-B780-DF4D3FA18620}"/>
                </a:ext>
              </a:extLst>
            </p:cNvPr>
            <p:cNvSpPr txBox="1"/>
            <p:nvPr/>
          </p:nvSpPr>
          <p:spPr>
            <a:xfrm>
              <a:off x="5648083" y="2446698"/>
              <a:ext cx="851543" cy="778674"/>
            </a:xfrm>
            <a:prstGeom prst="rect">
              <a:avLst/>
            </a:prstGeom>
          </p:spPr>
          <p:txBody>
            <a:bodyPr wrap="square" lIns="0" tIns="0" rIns="0" bIns="0" anchor="ctr">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buNone/>
              </a:pPr>
              <a:r>
                <a:rPr lang="en-US" sz="6600" b="1">
                  <a:solidFill>
                    <a:schemeClr val="accent6"/>
                  </a:solidFill>
                  <a:latin typeface="+mj-lt"/>
                </a:rPr>
                <a:t>06</a:t>
              </a:r>
              <a:endParaRPr lang="en-US" sz="6600">
                <a:solidFill>
                  <a:schemeClr val="accent6"/>
                </a:solidFill>
                <a:latin typeface="+mn-lt"/>
              </a:endParaRPr>
            </a:p>
          </p:txBody>
        </p:sp>
        <p:cxnSp>
          <p:nvCxnSpPr>
            <p:cNvPr id="20" name="Straight Connector 19">
              <a:extLst>
                <a:ext uri="{FF2B5EF4-FFF2-40B4-BE49-F238E27FC236}">
                  <a16:creationId xmlns:a16="http://schemas.microsoft.com/office/drawing/2014/main" id="{49F98B47-8E28-B4E1-2837-E60326F54145}"/>
                </a:ext>
              </a:extLst>
            </p:cNvPr>
            <p:cNvCxnSpPr/>
            <p:nvPr/>
          </p:nvCxnSpPr>
          <p:spPr>
            <a:xfrm flipH="1">
              <a:off x="6554293" y="1965312"/>
              <a:ext cx="0" cy="1058223"/>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9733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7B83B-E5A9-C59D-480C-F145CECAFF25}"/>
            </a:ext>
          </a:extLst>
        </p:cNvPr>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E9A6ECFF-CE4B-0330-DFA7-7806CD2C8B30}"/>
              </a:ext>
            </a:extLst>
          </p:cNvPr>
          <p:cNvSpPr>
            <a:spLocks noGrp="1"/>
          </p:cNvSpPr>
          <p:nvPr>
            <p:ph type="sldNum" sz="quarter" idx="10"/>
          </p:nvPr>
        </p:nvSpPr>
        <p:spPr/>
        <p:txBody>
          <a:bodyPr/>
          <a:lstStyle/>
          <a:p>
            <a:pPr>
              <a:spcAft>
                <a:spcPts val="600"/>
              </a:spcAft>
            </a:pPr>
            <a:fld id="{F9092C4B-5256-42C0-99E7-1AA7CC438B26}" type="slidenum">
              <a:rPr lang="en-US" altLang="en-US" smtClean="0"/>
              <a:pPr>
                <a:spcAft>
                  <a:spcPts val="600"/>
                </a:spcAft>
              </a:pPr>
              <a:t>20</a:t>
            </a:fld>
            <a:endParaRPr lang="en-US" altLang="en-US"/>
          </a:p>
        </p:txBody>
      </p:sp>
      <p:sp>
        <p:nvSpPr>
          <p:cNvPr id="9" name="TextBox 8">
            <a:extLst>
              <a:ext uri="{FF2B5EF4-FFF2-40B4-BE49-F238E27FC236}">
                <a16:creationId xmlns:a16="http://schemas.microsoft.com/office/drawing/2014/main" id="{C4D5EEBC-B512-5806-4A97-3DC3E76DFD90}"/>
              </a:ext>
            </a:extLst>
          </p:cNvPr>
          <p:cNvSpPr txBox="1"/>
          <p:nvPr/>
        </p:nvSpPr>
        <p:spPr>
          <a:xfrm>
            <a:off x="1682337" y="870857"/>
            <a:ext cx="852054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Bacon Park Golf Course Fees:</a:t>
            </a:r>
          </a:p>
          <a:p>
            <a:pPr marL="285750" indent="-285750">
              <a:buFont typeface="Arial"/>
              <a:buChar char="•"/>
            </a:pPr>
            <a:r>
              <a:rPr lang="en-US"/>
              <a:t>This facility is leased to a private operator and over $3 million has been invested in course operations and capital improvements since 2013. Most of this investment occurred in 2013 through 2016.</a:t>
            </a:r>
          </a:p>
          <a:p>
            <a:pPr marL="285750" indent="-285750">
              <a:buFont typeface="Arial"/>
              <a:buChar char="•"/>
            </a:pPr>
            <a:r>
              <a:rPr lang="en-US"/>
              <a:t>The operator is responsible for day-to-day operation of the facility and, in turn, collects user fees from patrons. The fees are adjusted from time to time with City approval to allow the facility to remain financially viable.</a:t>
            </a:r>
          </a:p>
          <a:p>
            <a:pPr marL="285750" indent="-285750">
              <a:buFont typeface="Arial"/>
              <a:buChar char="•"/>
            </a:pPr>
            <a:r>
              <a:rPr lang="en-US"/>
              <a:t>Surveys show that the requested fees are comparable to other local golf courses. Bacon Park Golf Course has not increased fees in several years.</a:t>
            </a:r>
          </a:p>
          <a:p>
            <a:pPr marL="285750" indent="-285750">
              <a:buFont typeface="Arial"/>
              <a:buChar char="•"/>
            </a:pPr>
            <a:endParaRPr lang="en-US"/>
          </a:p>
        </p:txBody>
      </p:sp>
      <p:sp>
        <p:nvSpPr>
          <p:cNvPr id="4" name="TextBox 3">
            <a:extLst>
              <a:ext uri="{FF2B5EF4-FFF2-40B4-BE49-F238E27FC236}">
                <a16:creationId xmlns:a16="http://schemas.microsoft.com/office/drawing/2014/main" id="{76BAC3CC-997B-BE0A-2801-545BCD805F29}"/>
              </a:ext>
            </a:extLst>
          </p:cNvPr>
          <p:cNvSpPr txBox="1"/>
          <p:nvPr/>
        </p:nvSpPr>
        <p:spPr>
          <a:xfrm>
            <a:off x="1721921" y="3621975"/>
            <a:ext cx="8748152" cy="34361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Sewer Connection Fees:</a:t>
            </a:r>
          </a:p>
          <a:p>
            <a:pPr marL="285750" indent="-285750">
              <a:buFont typeface="Arial"/>
              <a:buChar char="•"/>
            </a:pPr>
            <a:r>
              <a:rPr lang="en-US"/>
              <a:t>Connection fees provide the City a mechanism to recoup the cost of upfront capital expenditures needed to extend service or to increase service capacity to serve new users connecting to the system.</a:t>
            </a:r>
          </a:p>
          <a:p>
            <a:pPr marL="285750" indent="-285750">
              <a:buFont typeface="Arial"/>
              <a:buChar char="•"/>
            </a:pPr>
            <a:r>
              <a:rPr lang="en-US"/>
              <a:t>The fees are assessed to new users within the geographic boundary serviced by the infrastructure based on the cost to construct the Travis Field Treatment Plant and conveyance appurtenances.</a:t>
            </a:r>
          </a:p>
          <a:p>
            <a:pPr marL="742950" lvl="1" indent="-285750">
              <a:buFont typeface="Arial"/>
              <a:buChar char="•"/>
            </a:pPr>
            <a:r>
              <a:rPr lang="en-US"/>
              <a:t>Southwest Quadrant Service Area: from $900 to $2,726</a:t>
            </a:r>
          </a:p>
          <a:p>
            <a:pPr marL="742950" lvl="1" indent="-285750">
              <a:buFont typeface="Arial"/>
              <a:buChar char="•"/>
            </a:pPr>
            <a:r>
              <a:rPr lang="en-US"/>
              <a:t>Travis Field Treatment Plant Service Area: from $2,600 to $3,049</a:t>
            </a:r>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p:txBody>
      </p:sp>
      <p:sp>
        <p:nvSpPr>
          <p:cNvPr id="11" name="Title 1">
            <a:extLst>
              <a:ext uri="{FF2B5EF4-FFF2-40B4-BE49-F238E27FC236}">
                <a16:creationId xmlns:a16="http://schemas.microsoft.com/office/drawing/2014/main" id="{E766382D-27E0-CB4D-8C59-B922DA5CEA71}"/>
              </a:ext>
            </a:extLst>
          </p:cNvPr>
          <p:cNvSpPr>
            <a:spLocks noGrp="1"/>
          </p:cNvSpPr>
          <p:nvPr>
            <p:ph type="title"/>
          </p:nvPr>
        </p:nvSpPr>
        <p:spPr>
          <a:xfrm>
            <a:off x="1524000" y="0"/>
            <a:ext cx="9144000" cy="838200"/>
          </a:xfrm>
        </p:spPr>
        <p:txBody>
          <a:bodyPr/>
          <a:lstStyle/>
          <a:p>
            <a:r>
              <a:rPr lang="en-US" b="0">
                <a:latin typeface="Arial"/>
              </a:rPr>
              <a:t>Other Revenue Ordinance Amendments for Consideration:</a:t>
            </a:r>
            <a:endParaRPr lang="en-US"/>
          </a:p>
        </p:txBody>
      </p:sp>
    </p:spTree>
    <p:extLst>
      <p:ext uri="{BB962C8B-B14F-4D97-AF65-F5344CB8AC3E}">
        <p14:creationId xmlns:p14="http://schemas.microsoft.com/office/powerpoint/2010/main" val="282926424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99420-D1AD-A67F-613A-32FD7E21603A}"/>
            </a:ext>
          </a:extLst>
        </p:cNvPr>
        <p:cNvGrpSpPr/>
        <p:nvPr/>
      </p:nvGrpSpPr>
      <p:grpSpPr>
        <a:xfrm>
          <a:off x="0" y="0"/>
          <a:ext cx="0" cy="0"/>
          <a:chOff x="0" y="0"/>
          <a:chExt cx="0" cy="0"/>
        </a:xfrm>
      </p:grpSpPr>
      <p:pic>
        <p:nvPicPr>
          <p:cNvPr id="3" name="Picture 2" descr="A building with a flag on top&#10;&#10;Description automatically generated">
            <a:extLst>
              <a:ext uri="{FF2B5EF4-FFF2-40B4-BE49-F238E27FC236}">
                <a16:creationId xmlns:a16="http://schemas.microsoft.com/office/drawing/2014/main" id="{8C4284EC-BA76-AB75-ECCF-F727F67BC21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3873" b="15997"/>
          <a:stretch/>
        </p:blipFill>
        <p:spPr>
          <a:xfrm>
            <a:off x="1520196" y="-1"/>
            <a:ext cx="9147804" cy="6858001"/>
          </a:xfrm>
          <a:prstGeom prst="rect">
            <a:avLst/>
          </a:prstGeom>
        </p:spPr>
      </p:pic>
      <p:sp>
        <p:nvSpPr>
          <p:cNvPr id="36" name="Rectangle 35">
            <a:extLst>
              <a:ext uri="{FF2B5EF4-FFF2-40B4-BE49-F238E27FC236}">
                <a16:creationId xmlns:a16="http://schemas.microsoft.com/office/drawing/2014/main" id="{DB736129-F26F-BF07-0454-9AAC05E4D10A}"/>
              </a:ext>
            </a:extLst>
          </p:cNvPr>
          <p:cNvSpPr/>
          <p:nvPr/>
        </p:nvSpPr>
        <p:spPr>
          <a:xfrm>
            <a:off x="1476504" y="1"/>
            <a:ext cx="9238992" cy="6858001"/>
          </a:xfrm>
          <a:prstGeom prst="rect">
            <a:avLst/>
          </a:prstGeom>
          <a:solidFill>
            <a:schemeClr val="tx1">
              <a:alpha val="2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F1ED5ECD-E0DC-0B94-8608-E75BF4093A96}"/>
              </a:ext>
            </a:extLst>
          </p:cNvPr>
          <p:cNvSpPr>
            <a:spLocks noGrp="1"/>
          </p:cNvSpPr>
          <p:nvPr>
            <p:ph type="sldNum" sz="quarter" idx="11"/>
          </p:nvPr>
        </p:nvSpPr>
        <p:spPr>
          <a:xfrm>
            <a:off x="7981950" y="6356351"/>
            <a:ext cx="2057400" cy="365125"/>
          </a:xfrm>
        </p:spPr>
        <p:txBody>
          <a:bodyPr vert="horz" wrap="square" lIns="91440" tIns="45720" rIns="91440" bIns="45720" numCol="1" rtlCol="0" anchor="ctr" anchorCtr="0" compatLnSpc="1">
            <a:prstTxWarp prst="textNoShape">
              <a:avLst/>
            </a:prstTxWarp>
            <a:normAutofit/>
          </a:bodyPr>
          <a:lstStyle/>
          <a:p>
            <a:pPr defTabSz="914400">
              <a:spcAft>
                <a:spcPts val="600"/>
              </a:spcAft>
              <a:defRPr/>
            </a:pPr>
            <a:fld id="{759942B1-4341-4793-AA9F-B3389ED218E6}" type="slidenum">
              <a:rPr lang="en-US" altLang="en-US" sz="1200">
                <a:solidFill>
                  <a:srgbClr val="FFFFFF"/>
                </a:solidFill>
                <a:latin typeface="+mn-lt"/>
              </a:rPr>
              <a:pPr defTabSz="914400">
                <a:spcAft>
                  <a:spcPts val="600"/>
                </a:spcAft>
                <a:defRPr/>
              </a:pPr>
              <a:t>21</a:t>
            </a:fld>
            <a:endParaRPr lang="en-US" altLang="en-US" sz="1200">
              <a:solidFill>
                <a:srgbClr val="FFFFFF"/>
              </a:solidFill>
              <a:latin typeface="+mn-lt"/>
            </a:endParaRPr>
          </a:p>
        </p:txBody>
      </p:sp>
      <p:sp>
        <p:nvSpPr>
          <p:cNvPr id="20" name="Rectangle 19">
            <a:extLst>
              <a:ext uri="{FF2B5EF4-FFF2-40B4-BE49-F238E27FC236}">
                <a16:creationId xmlns:a16="http://schemas.microsoft.com/office/drawing/2014/main" id="{4AEB6966-535D-4CF9-4C30-F4DA4D212766}"/>
              </a:ext>
            </a:extLst>
          </p:cNvPr>
          <p:cNvSpPr/>
          <p:nvPr/>
        </p:nvSpPr>
        <p:spPr>
          <a:xfrm>
            <a:off x="1938319" y="2946598"/>
            <a:ext cx="8335228" cy="1200329"/>
          </a:xfrm>
          <a:prstGeom prst="rect">
            <a:avLst/>
          </a:prstGeom>
          <a:noFill/>
          <a:ln>
            <a:noFill/>
          </a:ln>
          <a:scene3d>
            <a:camera prst="orthographicFront"/>
            <a:lightRig rig="threePt" dir="t"/>
          </a:scene3d>
          <a:sp3d>
            <a:bevelT w="285750"/>
          </a:sp3d>
        </p:spPr>
        <p:txBody>
          <a:bodyPr wrap="square" lIns="91440" tIns="45720" rIns="91440" bIns="45720" anchor="t">
            <a:spAutoFit/>
          </a:bodyPr>
          <a:lstStyle/>
          <a:p>
            <a:pPr algn="ctr"/>
            <a:r>
              <a:rPr lang="en-US" sz="7200" b="1">
                <a:ln w="10160">
                  <a:solidFill>
                    <a:schemeClr val="accent5"/>
                  </a:solidFill>
                  <a:prstDash val="solid"/>
                </a:ln>
                <a:solidFill>
                  <a:schemeClr val="accent2">
                    <a:lumMod val="20000"/>
                    <a:lumOff val="80000"/>
                  </a:schemeClr>
                </a:solidFill>
                <a:effectLst>
                  <a:outerShdw blurRad="38100" dist="38100" dir="2700000" algn="tl">
                    <a:srgbClr val="000000">
                      <a:alpha val="43137"/>
                    </a:srgbClr>
                  </a:outerShdw>
                </a:effectLst>
                <a:latin typeface="Amasis MT Pro Medium"/>
                <a:ea typeface="Microsoft Sans Serif"/>
                <a:cs typeface="Microsoft Sans Serif"/>
              </a:rPr>
              <a:t>Questions?</a:t>
            </a:r>
            <a:endParaRPr lang="en-US">
              <a:solidFill>
                <a:schemeClr val="accent2">
                  <a:lumMod val="20000"/>
                  <a:lumOff val="80000"/>
                </a:schemeClr>
              </a:solidFill>
            </a:endParaRPr>
          </a:p>
        </p:txBody>
      </p:sp>
      <p:cxnSp>
        <p:nvCxnSpPr>
          <p:cNvPr id="31" name="Straight Connector 30">
            <a:extLst>
              <a:ext uri="{FF2B5EF4-FFF2-40B4-BE49-F238E27FC236}">
                <a16:creationId xmlns:a16="http://schemas.microsoft.com/office/drawing/2014/main" id="{29E898BC-CDD3-AA48-443B-C7726D69A208}"/>
              </a:ext>
            </a:extLst>
          </p:cNvPr>
          <p:cNvCxnSpPr>
            <a:cxnSpLocks/>
          </p:cNvCxnSpPr>
          <p:nvPr/>
        </p:nvCxnSpPr>
        <p:spPr>
          <a:xfrm>
            <a:off x="1524000" y="6542843"/>
            <a:ext cx="7048870" cy="0"/>
          </a:xfrm>
          <a:prstGeom prst="line">
            <a:avLst/>
          </a:prstGeom>
        </p:spPr>
        <p:style>
          <a:lnRef idx="1">
            <a:schemeClr val="accent3"/>
          </a:lnRef>
          <a:fillRef idx="0">
            <a:schemeClr val="accent3"/>
          </a:fillRef>
          <a:effectRef idx="0">
            <a:schemeClr val="accent3"/>
          </a:effectRef>
          <a:fontRef idx="minor">
            <a:schemeClr val="tx1"/>
          </a:fontRef>
        </p:style>
      </p:cxnSp>
      <p:sp>
        <p:nvSpPr>
          <p:cNvPr id="33" name="Rectangle 32">
            <a:extLst>
              <a:ext uri="{FF2B5EF4-FFF2-40B4-BE49-F238E27FC236}">
                <a16:creationId xmlns:a16="http://schemas.microsoft.com/office/drawing/2014/main" id="{3140925F-361F-06D0-C80D-DB552AF23DF3}"/>
              </a:ext>
            </a:extLst>
          </p:cNvPr>
          <p:cNvSpPr/>
          <p:nvPr/>
        </p:nvSpPr>
        <p:spPr>
          <a:xfrm>
            <a:off x="7907157" y="6400413"/>
            <a:ext cx="2366391" cy="276999"/>
          </a:xfrm>
          <a:prstGeom prst="rect">
            <a:avLst/>
          </a:prstGeom>
          <a:noFill/>
        </p:spPr>
        <p:txBody>
          <a:bodyPr wrap="square" lIns="91440" tIns="45720" rIns="91440" bIns="45720">
            <a:spAutoFit/>
          </a:bodyPr>
          <a:lstStyle/>
          <a:p>
            <a:pPr algn="ctr"/>
            <a:r>
              <a:rPr lang="en-US" sz="12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Light" panose="02040304050005020304" pitchFamily="18" charset="0"/>
              </a:rPr>
              <a:t>    savannahga.gov</a:t>
            </a:r>
            <a:endParaRPr 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Light" panose="02040304050005020304" pitchFamily="18" charset="0"/>
            </a:endParaRPr>
          </a:p>
        </p:txBody>
      </p:sp>
    </p:spTree>
    <p:extLst>
      <p:ext uri="{BB962C8B-B14F-4D97-AF65-F5344CB8AC3E}">
        <p14:creationId xmlns:p14="http://schemas.microsoft.com/office/powerpoint/2010/main" val="19884221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4A4B4-9536-00A0-6F28-9D3712160D4F}"/>
            </a:ext>
          </a:extLst>
        </p:cNvPr>
        <p:cNvGrpSpPr/>
        <p:nvPr/>
      </p:nvGrpSpPr>
      <p:grpSpPr>
        <a:xfrm>
          <a:off x="0" y="0"/>
          <a:ext cx="0" cy="0"/>
          <a:chOff x="0" y="0"/>
          <a:chExt cx="0" cy="0"/>
        </a:xfrm>
      </p:grpSpPr>
      <p:sp>
        <p:nvSpPr>
          <p:cNvPr id="25" name="Title 2">
            <a:extLst>
              <a:ext uri="{FF2B5EF4-FFF2-40B4-BE49-F238E27FC236}">
                <a16:creationId xmlns:a16="http://schemas.microsoft.com/office/drawing/2014/main" id="{4B49FA51-C2CD-DB95-F8A8-1C89D6A4ED35}"/>
              </a:ext>
            </a:extLst>
          </p:cNvPr>
          <p:cNvSpPr txBox="1">
            <a:spLocks/>
          </p:cNvSpPr>
          <p:nvPr/>
        </p:nvSpPr>
        <p:spPr>
          <a:xfrm>
            <a:off x="2923762" y="151247"/>
            <a:ext cx="6688847" cy="428316"/>
          </a:xfrm>
          <a:prstGeom prst="rect">
            <a:avLst/>
          </a:prstGeom>
          <a:noFill/>
          <a:effectLst>
            <a:innerShdw blurRad="63500" dist="50800" dir="13500000">
              <a:prstClr val="black">
                <a:alpha val="50000"/>
              </a:prstClr>
            </a:innerShdw>
          </a:effectLst>
        </p:spPr>
        <p:txBody>
          <a:bodyPr lIns="68580" tIns="34290" rIns="68580" bIns="34290" anchor="t"/>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685783">
              <a:defRPr/>
            </a:pPr>
            <a:r>
              <a:rPr lang="en-US" sz="4000" b="1" u="sng">
                <a:solidFill>
                  <a:srgbClr val="193670"/>
                </a:solidFill>
                <a:effectLst>
                  <a:outerShdw blurRad="38100" dist="38100" dir="2700000" algn="tl">
                    <a:srgbClr val="000000">
                      <a:alpha val="43137"/>
                    </a:srgbClr>
                  </a:outerShdw>
                </a:effectLst>
                <a:latin typeface="Century Gothic"/>
                <a:cs typeface="Roboto"/>
              </a:rPr>
              <a:t>Budget by the Numbers</a:t>
            </a:r>
            <a:endParaRPr lang="en-US" sz="4000" u="sng">
              <a:solidFill>
                <a:srgbClr val="193670"/>
              </a:solidFill>
              <a:effectLst>
                <a:outerShdw blurRad="38100" dist="38100" dir="2700000" algn="tl">
                  <a:srgbClr val="000000">
                    <a:alpha val="43137"/>
                  </a:srgbClr>
                </a:outerShdw>
              </a:effectLst>
              <a:latin typeface="Century Gothic"/>
              <a:ea typeface="Roboto"/>
              <a:cs typeface="Roboto"/>
            </a:endParaRPr>
          </a:p>
        </p:txBody>
      </p:sp>
      <p:grpSp>
        <p:nvGrpSpPr>
          <p:cNvPr id="2" name="Group 1">
            <a:extLst>
              <a:ext uri="{FF2B5EF4-FFF2-40B4-BE49-F238E27FC236}">
                <a16:creationId xmlns:a16="http://schemas.microsoft.com/office/drawing/2014/main" id="{5FC970E9-7EFB-74C8-4AA6-0EC1837D4ECA}"/>
              </a:ext>
            </a:extLst>
          </p:cNvPr>
          <p:cNvGrpSpPr/>
          <p:nvPr/>
        </p:nvGrpSpPr>
        <p:grpSpPr>
          <a:xfrm>
            <a:off x="1387277" y="1229692"/>
            <a:ext cx="9633798" cy="4549316"/>
            <a:chOff x="-214318" y="1454740"/>
            <a:chExt cx="9516987" cy="4380327"/>
          </a:xfrm>
        </p:grpSpPr>
        <p:grpSp>
          <p:nvGrpSpPr>
            <p:cNvPr id="4" name="Group 3">
              <a:extLst>
                <a:ext uri="{FF2B5EF4-FFF2-40B4-BE49-F238E27FC236}">
                  <a16:creationId xmlns:a16="http://schemas.microsoft.com/office/drawing/2014/main" id="{7E6B5BB6-CEF4-23DD-1E82-468C66D953BD}"/>
                </a:ext>
              </a:extLst>
            </p:cNvPr>
            <p:cNvGrpSpPr/>
            <p:nvPr/>
          </p:nvGrpSpPr>
          <p:grpSpPr>
            <a:xfrm>
              <a:off x="2329829" y="1927948"/>
              <a:ext cx="4048404" cy="3428027"/>
              <a:chOff x="2844916" y="1260661"/>
              <a:chExt cx="3362844" cy="3362836"/>
            </a:xfrm>
          </p:grpSpPr>
          <p:grpSp>
            <p:nvGrpSpPr>
              <p:cNvPr id="5" name="Group 4">
                <a:extLst>
                  <a:ext uri="{FF2B5EF4-FFF2-40B4-BE49-F238E27FC236}">
                    <a16:creationId xmlns:a16="http://schemas.microsoft.com/office/drawing/2014/main" id="{A59E8F8E-A603-1EA3-58DD-C1271C895263}"/>
                  </a:ext>
                </a:extLst>
              </p:cNvPr>
              <p:cNvGrpSpPr/>
              <p:nvPr/>
            </p:nvGrpSpPr>
            <p:grpSpPr>
              <a:xfrm>
                <a:off x="3235790" y="1450848"/>
                <a:ext cx="2581096" cy="2982462"/>
                <a:chOff x="-2668588" y="2947988"/>
                <a:chExt cx="3389314" cy="3916363"/>
              </a:xfrm>
            </p:grpSpPr>
            <p:sp>
              <p:nvSpPr>
                <p:cNvPr id="7" name="Freeform 21">
                  <a:extLst>
                    <a:ext uri="{FF2B5EF4-FFF2-40B4-BE49-F238E27FC236}">
                      <a16:creationId xmlns:a16="http://schemas.microsoft.com/office/drawing/2014/main" id="{19EB5CB0-883B-5A26-B773-E47F3D7CB744}"/>
                    </a:ext>
                  </a:extLst>
                </p:cNvPr>
                <p:cNvSpPr/>
                <p:nvPr/>
              </p:nvSpPr>
              <p:spPr bwMode="auto">
                <a:xfrm>
                  <a:off x="-2036763" y="3694113"/>
                  <a:ext cx="2127251" cy="2439988"/>
                </a:xfrm>
                <a:custGeom>
                  <a:avLst/>
                  <a:gdLst>
                    <a:gd name="T0" fmla="*/ 774 w 1457"/>
                    <a:gd name="T1" fmla="*/ 813 h 1670"/>
                    <a:gd name="T2" fmla="*/ 1457 w 1457"/>
                    <a:gd name="T3" fmla="*/ 418 h 1670"/>
                    <a:gd name="T4" fmla="*/ 1448 w 1457"/>
                    <a:gd name="T5" fmla="*/ 403 h 1670"/>
                    <a:gd name="T6" fmla="*/ 766 w 1457"/>
                    <a:gd name="T7" fmla="*/ 797 h 1670"/>
                    <a:gd name="T8" fmla="*/ 756 w 1457"/>
                    <a:gd name="T9" fmla="*/ 802 h 1670"/>
                    <a:gd name="T10" fmla="*/ 738 w 1457"/>
                    <a:gd name="T11" fmla="*/ 813 h 1670"/>
                    <a:gd name="T12" fmla="*/ 738 w 1457"/>
                    <a:gd name="T13" fmla="*/ 792 h 1670"/>
                    <a:gd name="T14" fmla="*/ 738 w 1457"/>
                    <a:gd name="T15" fmla="*/ 780 h 1670"/>
                    <a:gd name="T16" fmla="*/ 738 w 1457"/>
                    <a:gd name="T17" fmla="*/ 0 h 1670"/>
                    <a:gd name="T18" fmla="*/ 728 w 1457"/>
                    <a:gd name="T19" fmla="*/ 0 h 1670"/>
                    <a:gd name="T20" fmla="*/ 720 w 1457"/>
                    <a:gd name="T21" fmla="*/ 0 h 1670"/>
                    <a:gd name="T22" fmla="*/ 720 w 1457"/>
                    <a:gd name="T23" fmla="*/ 781 h 1670"/>
                    <a:gd name="T24" fmla="*/ 720 w 1457"/>
                    <a:gd name="T25" fmla="*/ 791 h 1670"/>
                    <a:gd name="T26" fmla="*/ 720 w 1457"/>
                    <a:gd name="T27" fmla="*/ 814 h 1670"/>
                    <a:gd name="T28" fmla="*/ 700 w 1457"/>
                    <a:gd name="T29" fmla="*/ 802 h 1670"/>
                    <a:gd name="T30" fmla="*/ 692 w 1457"/>
                    <a:gd name="T31" fmla="*/ 798 h 1670"/>
                    <a:gd name="T32" fmla="*/ 9 w 1457"/>
                    <a:gd name="T33" fmla="*/ 403 h 1670"/>
                    <a:gd name="T34" fmla="*/ 0 w 1457"/>
                    <a:gd name="T35" fmla="*/ 419 h 1670"/>
                    <a:gd name="T36" fmla="*/ 682 w 1457"/>
                    <a:gd name="T37" fmla="*/ 813 h 1670"/>
                    <a:gd name="T38" fmla="*/ 692 w 1457"/>
                    <a:gd name="T39" fmla="*/ 818 h 1670"/>
                    <a:gd name="T40" fmla="*/ 710 w 1457"/>
                    <a:gd name="T41" fmla="*/ 829 h 1670"/>
                    <a:gd name="T42" fmla="*/ 692 w 1457"/>
                    <a:gd name="T43" fmla="*/ 839 h 1670"/>
                    <a:gd name="T44" fmla="*/ 682 w 1457"/>
                    <a:gd name="T45" fmla="*/ 845 h 1670"/>
                    <a:gd name="T46" fmla="*/ 0 w 1457"/>
                    <a:gd name="T47" fmla="*/ 1239 h 1670"/>
                    <a:gd name="T48" fmla="*/ 9 w 1457"/>
                    <a:gd name="T49" fmla="*/ 1254 h 1670"/>
                    <a:gd name="T50" fmla="*/ 692 w 1457"/>
                    <a:gd name="T51" fmla="*/ 860 h 1670"/>
                    <a:gd name="T52" fmla="*/ 700 w 1457"/>
                    <a:gd name="T53" fmla="*/ 855 h 1670"/>
                    <a:gd name="T54" fmla="*/ 720 w 1457"/>
                    <a:gd name="T55" fmla="*/ 844 h 1670"/>
                    <a:gd name="T56" fmla="*/ 720 w 1457"/>
                    <a:gd name="T57" fmla="*/ 867 h 1670"/>
                    <a:gd name="T58" fmla="*/ 720 w 1457"/>
                    <a:gd name="T59" fmla="*/ 876 h 1670"/>
                    <a:gd name="T60" fmla="*/ 720 w 1457"/>
                    <a:gd name="T61" fmla="*/ 1670 h 1670"/>
                    <a:gd name="T62" fmla="*/ 720 w 1457"/>
                    <a:gd name="T63" fmla="*/ 1670 h 1670"/>
                    <a:gd name="T64" fmla="*/ 724 w 1457"/>
                    <a:gd name="T65" fmla="*/ 1670 h 1670"/>
                    <a:gd name="T66" fmla="*/ 729 w 1457"/>
                    <a:gd name="T67" fmla="*/ 1670 h 1670"/>
                    <a:gd name="T68" fmla="*/ 734 w 1457"/>
                    <a:gd name="T69" fmla="*/ 1670 h 1670"/>
                    <a:gd name="T70" fmla="*/ 738 w 1457"/>
                    <a:gd name="T71" fmla="*/ 1670 h 1670"/>
                    <a:gd name="T72" fmla="*/ 738 w 1457"/>
                    <a:gd name="T73" fmla="*/ 1670 h 1670"/>
                    <a:gd name="T74" fmla="*/ 738 w 1457"/>
                    <a:gd name="T75" fmla="*/ 1670 h 1670"/>
                    <a:gd name="T76" fmla="*/ 738 w 1457"/>
                    <a:gd name="T77" fmla="*/ 877 h 1670"/>
                    <a:gd name="T78" fmla="*/ 738 w 1457"/>
                    <a:gd name="T79" fmla="*/ 866 h 1670"/>
                    <a:gd name="T80" fmla="*/ 738 w 1457"/>
                    <a:gd name="T81" fmla="*/ 845 h 1670"/>
                    <a:gd name="T82" fmla="*/ 756 w 1457"/>
                    <a:gd name="T83" fmla="*/ 855 h 1670"/>
                    <a:gd name="T84" fmla="*/ 766 w 1457"/>
                    <a:gd name="T85" fmla="*/ 861 h 1670"/>
                    <a:gd name="T86" fmla="*/ 1448 w 1457"/>
                    <a:gd name="T87" fmla="*/ 1255 h 1670"/>
                    <a:gd name="T88" fmla="*/ 1457 w 1457"/>
                    <a:gd name="T89" fmla="*/ 1239 h 1670"/>
                    <a:gd name="T90" fmla="*/ 774 w 1457"/>
                    <a:gd name="T91" fmla="*/ 845 h 1670"/>
                    <a:gd name="T92" fmla="*/ 766 w 1457"/>
                    <a:gd name="T93" fmla="*/ 840 h 1670"/>
                    <a:gd name="T94" fmla="*/ 746 w 1457"/>
                    <a:gd name="T95" fmla="*/ 829 h 1670"/>
                    <a:gd name="T96" fmla="*/ 766 w 1457"/>
                    <a:gd name="T97" fmla="*/ 817 h 1670"/>
                    <a:gd name="T98" fmla="*/ 774 w 1457"/>
                    <a:gd name="T99" fmla="*/ 813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7" h="1670">
                      <a:moveTo>
                        <a:pt x="774" y="813"/>
                      </a:moveTo>
                      <a:cubicBezTo>
                        <a:pt x="1457" y="418"/>
                        <a:pt x="1457" y="418"/>
                        <a:pt x="1457" y="418"/>
                      </a:cubicBezTo>
                      <a:cubicBezTo>
                        <a:pt x="1454" y="413"/>
                        <a:pt x="1451" y="408"/>
                        <a:pt x="1448" y="403"/>
                      </a:cubicBezTo>
                      <a:cubicBezTo>
                        <a:pt x="766" y="797"/>
                        <a:pt x="766" y="797"/>
                        <a:pt x="766" y="797"/>
                      </a:cubicBezTo>
                      <a:cubicBezTo>
                        <a:pt x="756" y="802"/>
                        <a:pt x="756" y="802"/>
                        <a:pt x="756" y="802"/>
                      </a:cubicBezTo>
                      <a:cubicBezTo>
                        <a:pt x="738" y="813"/>
                        <a:pt x="738" y="813"/>
                        <a:pt x="738" y="813"/>
                      </a:cubicBezTo>
                      <a:cubicBezTo>
                        <a:pt x="738" y="792"/>
                        <a:pt x="738" y="792"/>
                        <a:pt x="738" y="792"/>
                      </a:cubicBezTo>
                      <a:cubicBezTo>
                        <a:pt x="738" y="780"/>
                        <a:pt x="738" y="780"/>
                        <a:pt x="738" y="780"/>
                      </a:cubicBezTo>
                      <a:cubicBezTo>
                        <a:pt x="738" y="0"/>
                        <a:pt x="738" y="0"/>
                        <a:pt x="738" y="0"/>
                      </a:cubicBezTo>
                      <a:cubicBezTo>
                        <a:pt x="735" y="0"/>
                        <a:pt x="732" y="0"/>
                        <a:pt x="728" y="0"/>
                      </a:cubicBezTo>
                      <a:cubicBezTo>
                        <a:pt x="726" y="0"/>
                        <a:pt x="723" y="0"/>
                        <a:pt x="720" y="0"/>
                      </a:cubicBezTo>
                      <a:cubicBezTo>
                        <a:pt x="720" y="781"/>
                        <a:pt x="720" y="781"/>
                        <a:pt x="720" y="781"/>
                      </a:cubicBezTo>
                      <a:cubicBezTo>
                        <a:pt x="720" y="791"/>
                        <a:pt x="720" y="791"/>
                        <a:pt x="720" y="791"/>
                      </a:cubicBezTo>
                      <a:cubicBezTo>
                        <a:pt x="720" y="814"/>
                        <a:pt x="720" y="814"/>
                        <a:pt x="720" y="814"/>
                      </a:cubicBezTo>
                      <a:cubicBezTo>
                        <a:pt x="700" y="802"/>
                        <a:pt x="700" y="802"/>
                        <a:pt x="700" y="802"/>
                      </a:cubicBezTo>
                      <a:cubicBezTo>
                        <a:pt x="692" y="798"/>
                        <a:pt x="692" y="798"/>
                        <a:pt x="692" y="798"/>
                      </a:cubicBezTo>
                      <a:cubicBezTo>
                        <a:pt x="9" y="403"/>
                        <a:pt x="9" y="403"/>
                        <a:pt x="9" y="403"/>
                      </a:cubicBezTo>
                      <a:cubicBezTo>
                        <a:pt x="6" y="409"/>
                        <a:pt x="3" y="414"/>
                        <a:pt x="0" y="419"/>
                      </a:cubicBezTo>
                      <a:cubicBezTo>
                        <a:pt x="682" y="813"/>
                        <a:pt x="682" y="813"/>
                        <a:pt x="682" y="813"/>
                      </a:cubicBezTo>
                      <a:cubicBezTo>
                        <a:pt x="692" y="818"/>
                        <a:pt x="692" y="818"/>
                        <a:pt x="692" y="818"/>
                      </a:cubicBezTo>
                      <a:cubicBezTo>
                        <a:pt x="710" y="829"/>
                        <a:pt x="710" y="829"/>
                        <a:pt x="710" y="829"/>
                      </a:cubicBezTo>
                      <a:cubicBezTo>
                        <a:pt x="692" y="839"/>
                        <a:pt x="692" y="839"/>
                        <a:pt x="692" y="839"/>
                      </a:cubicBezTo>
                      <a:cubicBezTo>
                        <a:pt x="682" y="845"/>
                        <a:pt x="682" y="845"/>
                        <a:pt x="682" y="845"/>
                      </a:cubicBezTo>
                      <a:cubicBezTo>
                        <a:pt x="0" y="1239"/>
                        <a:pt x="0" y="1239"/>
                        <a:pt x="0" y="1239"/>
                      </a:cubicBezTo>
                      <a:cubicBezTo>
                        <a:pt x="3" y="1244"/>
                        <a:pt x="6" y="1249"/>
                        <a:pt x="9" y="1254"/>
                      </a:cubicBezTo>
                      <a:cubicBezTo>
                        <a:pt x="692" y="860"/>
                        <a:pt x="692" y="860"/>
                        <a:pt x="692" y="860"/>
                      </a:cubicBezTo>
                      <a:cubicBezTo>
                        <a:pt x="700" y="855"/>
                        <a:pt x="700" y="855"/>
                        <a:pt x="700" y="855"/>
                      </a:cubicBezTo>
                      <a:cubicBezTo>
                        <a:pt x="720" y="844"/>
                        <a:pt x="720" y="844"/>
                        <a:pt x="720" y="844"/>
                      </a:cubicBezTo>
                      <a:cubicBezTo>
                        <a:pt x="720" y="867"/>
                        <a:pt x="720" y="867"/>
                        <a:pt x="720" y="867"/>
                      </a:cubicBezTo>
                      <a:cubicBezTo>
                        <a:pt x="720" y="876"/>
                        <a:pt x="720" y="876"/>
                        <a:pt x="720" y="876"/>
                      </a:cubicBezTo>
                      <a:cubicBezTo>
                        <a:pt x="720" y="1670"/>
                        <a:pt x="720" y="1670"/>
                        <a:pt x="720" y="1670"/>
                      </a:cubicBezTo>
                      <a:cubicBezTo>
                        <a:pt x="720" y="1670"/>
                        <a:pt x="720" y="1670"/>
                        <a:pt x="720" y="1670"/>
                      </a:cubicBezTo>
                      <a:cubicBezTo>
                        <a:pt x="724" y="1670"/>
                        <a:pt x="724" y="1670"/>
                        <a:pt x="724" y="1670"/>
                      </a:cubicBezTo>
                      <a:cubicBezTo>
                        <a:pt x="726" y="1670"/>
                        <a:pt x="727" y="1670"/>
                        <a:pt x="729" y="1670"/>
                      </a:cubicBezTo>
                      <a:cubicBezTo>
                        <a:pt x="731" y="1670"/>
                        <a:pt x="732" y="1670"/>
                        <a:pt x="734" y="1670"/>
                      </a:cubicBezTo>
                      <a:cubicBezTo>
                        <a:pt x="738" y="1670"/>
                        <a:pt x="738" y="1670"/>
                        <a:pt x="738" y="1670"/>
                      </a:cubicBezTo>
                      <a:cubicBezTo>
                        <a:pt x="738" y="1670"/>
                        <a:pt x="738" y="1670"/>
                        <a:pt x="738" y="1670"/>
                      </a:cubicBezTo>
                      <a:cubicBezTo>
                        <a:pt x="738" y="1670"/>
                        <a:pt x="738" y="1670"/>
                        <a:pt x="738" y="1670"/>
                      </a:cubicBezTo>
                      <a:cubicBezTo>
                        <a:pt x="738" y="877"/>
                        <a:pt x="738" y="877"/>
                        <a:pt x="738" y="877"/>
                      </a:cubicBezTo>
                      <a:cubicBezTo>
                        <a:pt x="738" y="866"/>
                        <a:pt x="738" y="866"/>
                        <a:pt x="738" y="866"/>
                      </a:cubicBezTo>
                      <a:cubicBezTo>
                        <a:pt x="738" y="845"/>
                        <a:pt x="738" y="845"/>
                        <a:pt x="738" y="845"/>
                      </a:cubicBezTo>
                      <a:cubicBezTo>
                        <a:pt x="756" y="855"/>
                        <a:pt x="756" y="855"/>
                        <a:pt x="756" y="855"/>
                      </a:cubicBezTo>
                      <a:cubicBezTo>
                        <a:pt x="766" y="861"/>
                        <a:pt x="766" y="861"/>
                        <a:pt x="766" y="861"/>
                      </a:cubicBezTo>
                      <a:cubicBezTo>
                        <a:pt x="1448" y="1255"/>
                        <a:pt x="1448" y="1255"/>
                        <a:pt x="1448" y="1255"/>
                      </a:cubicBezTo>
                      <a:cubicBezTo>
                        <a:pt x="1451" y="1250"/>
                        <a:pt x="1454" y="1244"/>
                        <a:pt x="1457" y="1239"/>
                      </a:cubicBezTo>
                      <a:cubicBezTo>
                        <a:pt x="774" y="845"/>
                        <a:pt x="774" y="845"/>
                        <a:pt x="774" y="845"/>
                      </a:cubicBezTo>
                      <a:cubicBezTo>
                        <a:pt x="766" y="840"/>
                        <a:pt x="766" y="840"/>
                        <a:pt x="766" y="840"/>
                      </a:cubicBezTo>
                      <a:cubicBezTo>
                        <a:pt x="746" y="829"/>
                        <a:pt x="746" y="829"/>
                        <a:pt x="746" y="829"/>
                      </a:cubicBezTo>
                      <a:cubicBezTo>
                        <a:pt x="766" y="817"/>
                        <a:pt x="766" y="817"/>
                        <a:pt x="766" y="817"/>
                      </a:cubicBezTo>
                      <a:lnTo>
                        <a:pt x="774" y="813"/>
                      </a:ln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sp>
              <p:nvSpPr>
                <p:cNvPr id="8" name="Freeform 22">
                  <a:extLst>
                    <a:ext uri="{FF2B5EF4-FFF2-40B4-BE49-F238E27FC236}">
                      <a16:creationId xmlns:a16="http://schemas.microsoft.com/office/drawing/2014/main" id="{B226F369-CBDD-EB06-1C10-35DC48C24C4C}"/>
                    </a:ext>
                  </a:extLst>
                </p:cNvPr>
                <p:cNvSpPr/>
                <p:nvPr/>
              </p:nvSpPr>
              <p:spPr bwMode="auto">
                <a:xfrm>
                  <a:off x="-2668588" y="4959350"/>
                  <a:ext cx="923925" cy="1165225"/>
                </a:xfrm>
                <a:custGeom>
                  <a:avLst/>
                  <a:gdLst>
                    <a:gd name="T0" fmla="*/ 153 w 632"/>
                    <a:gd name="T1" fmla="*/ 668 h 798"/>
                    <a:gd name="T2" fmla="*/ 65 w 632"/>
                    <a:gd name="T3" fmla="*/ 638 h 798"/>
                    <a:gd name="T4" fmla="*/ 64 w 632"/>
                    <a:gd name="T5" fmla="*/ 637 h 798"/>
                    <a:gd name="T6" fmla="*/ 47 w 632"/>
                    <a:gd name="T7" fmla="*/ 631 h 798"/>
                    <a:gd name="T8" fmla="*/ 31 w 632"/>
                    <a:gd name="T9" fmla="*/ 625 h 798"/>
                    <a:gd name="T10" fmla="*/ 49 w 632"/>
                    <a:gd name="T11" fmla="*/ 615 h 798"/>
                    <a:gd name="T12" fmla="*/ 50 w 632"/>
                    <a:gd name="T13" fmla="*/ 614 h 798"/>
                    <a:gd name="T14" fmla="*/ 55 w 632"/>
                    <a:gd name="T15" fmla="*/ 611 h 798"/>
                    <a:gd name="T16" fmla="*/ 377 w 632"/>
                    <a:gd name="T17" fmla="*/ 425 h 798"/>
                    <a:gd name="T18" fmla="*/ 368 w 632"/>
                    <a:gd name="T19" fmla="*/ 410 h 798"/>
                    <a:gd name="T20" fmla="*/ 52 w 632"/>
                    <a:gd name="T21" fmla="*/ 592 h 798"/>
                    <a:gd name="T22" fmla="*/ 46 w 632"/>
                    <a:gd name="T23" fmla="*/ 596 h 798"/>
                    <a:gd name="T24" fmla="*/ 41 w 632"/>
                    <a:gd name="T25" fmla="*/ 599 h 798"/>
                    <a:gd name="T26" fmla="*/ 22 w 632"/>
                    <a:gd name="T27" fmla="*/ 610 h 798"/>
                    <a:gd name="T28" fmla="*/ 27 w 632"/>
                    <a:gd name="T29" fmla="*/ 575 h 798"/>
                    <a:gd name="T30" fmla="*/ 27 w 632"/>
                    <a:gd name="T31" fmla="*/ 574 h 798"/>
                    <a:gd name="T32" fmla="*/ 27 w 632"/>
                    <a:gd name="T33" fmla="*/ 574 h 798"/>
                    <a:gd name="T34" fmla="*/ 46 w 632"/>
                    <a:gd name="T35" fmla="*/ 463 h 798"/>
                    <a:gd name="T36" fmla="*/ 174 w 632"/>
                    <a:gd name="T37" fmla="*/ 24 h 798"/>
                    <a:gd name="T38" fmla="*/ 164 w 632"/>
                    <a:gd name="T39" fmla="*/ 0 h 798"/>
                    <a:gd name="T40" fmla="*/ 46 w 632"/>
                    <a:gd name="T41" fmla="*/ 377 h 798"/>
                    <a:gd name="T42" fmla="*/ 18 w 632"/>
                    <a:gd name="T43" fmla="*/ 514 h 798"/>
                    <a:gd name="T44" fmla="*/ 13 w 632"/>
                    <a:gd name="T45" fmla="*/ 547 h 798"/>
                    <a:gd name="T46" fmla="*/ 7 w 632"/>
                    <a:gd name="T47" fmla="*/ 586 h 798"/>
                    <a:gd name="T48" fmla="*/ 6 w 632"/>
                    <a:gd name="T49" fmla="*/ 594 h 798"/>
                    <a:gd name="T50" fmla="*/ 0 w 632"/>
                    <a:gd name="T51" fmla="*/ 634 h 798"/>
                    <a:gd name="T52" fmla="*/ 2 w 632"/>
                    <a:gd name="T53" fmla="*/ 635 h 798"/>
                    <a:gd name="T54" fmla="*/ 31 w 632"/>
                    <a:gd name="T55" fmla="*/ 645 h 798"/>
                    <a:gd name="T56" fmla="*/ 37 w 632"/>
                    <a:gd name="T57" fmla="*/ 647 h 798"/>
                    <a:gd name="T58" fmla="*/ 45 w 632"/>
                    <a:gd name="T59" fmla="*/ 650 h 798"/>
                    <a:gd name="T60" fmla="*/ 79 w 632"/>
                    <a:gd name="T61" fmla="*/ 662 h 798"/>
                    <a:gd name="T62" fmla="*/ 99 w 632"/>
                    <a:gd name="T63" fmla="*/ 669 h 798"/>
                    <a:gd name="T64" fmla="*/ 223 w 632"/>
                    <a:gd name="T65" fmla="*/ 708 h 798"/>
                    <a:gd name="T66" fmla="*/ 632 w 632"/>
                    <a:gd name="T67" fmla="*/ 798 h 798"/>
                    <a:gd name="T68" fmla="*/ 616 w 632"/>
                    <a:gd name="T69" fmla="*/ 777 h 798"/>
                    <a:gd name="T70" fmla="*/ 153 w 632"/>
                    <a:gd name="T71" fmla="*/ 66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2" h="798">
                      <a:moveTo>
                        <a:pt x="153" y="668"/>
                      </a:moveTo>
                      <a:cubicBezTo>
                        <a:pt x="124" y="658"/>
                        <a:pt x="94" y="648"/>
                        <a:pt x="65" y="638"/>
                      </a:cubicBezTo>
                      <a:cubicBezTo>
                        <a:pt x="65" y="638"/>
                        <a:pt x="64" y="638"/>
                        <a:pt x="64" y="637"/>
                      </a:cubicBezTo>
                      <a:cubicBezTo>
                        <a:pt x="58" y="635"/>
                        <a:pt x="53" y="633"/>
                        <a:pt x="47" y="631"/>
                      </a:cubicBezTo>
                      <a:cubicBezTo>
                        <a:pt x="42" y="629"/>
                        <a:pt x="36" y="627"/>
                        <a:pt x="31" y="625"/>
                      </a:cubicBezTo>
                      <a:cubicBezTo>
                        <a:pt x="49" y="615"/>
                        <a:pt x="49" y="615"/>
                        <a:pt x="49" y="615"/>
                      </a:cubicBezTo>
                      <a:cubicBezTo>
                        <a:pt x="50" y="614"/>
                        <a:pt x="50" y="614"/>
                        <a:pt x="50" y="614"/>
                      </a:cubicBezTo>
                      <a:cubicBezTo>
                        <a:pt x="55" y="611"/>
                        <a:pt x="55" y="611"/>
                        <a:pt x="55" y="611"/>
                      </a:cubicBezTo>
                      <a:cubicBezTo>
                        <a:pt x="377" y="425"/>
                        <a:pt x="377" y="425"/>
                        <a:pt x="377" y="425"/>
                      </a:cubicBezTo>
                      <a:cubicBezTo>
                        <a:pt x="374" y="420"/>
                        <a:pt x="371" y="415"/>
                        <a:pt x="368" y="410"/>
                      </a:cubicBezTo>
                      <a:cubicBezTo>
                        <a:pt x="52" y="592"/>
                        <a:pt x="52" y="592"/>
                        <a:pt x="52" y="592"/>
                      </a:cubicBezTo>
                      <a:cubicBezTo>
                        <a:pt x="46" y="596"/>
                        <a:pt x="46" y="596"/>
                        <a:pt x="46" y="596"/>
                      </a:cubicBezTo>
                      <a:cubicBezTo>
                        <a:pt x="41" y="599"/>
                        <a:pt x="41" y="599"/>
                        <a:pt x="41" y="599"/>
                      </a:cubicBezTo>
                      <a:cubicBezTo>
                        <a:pt x="22" y="610"/>
                        <a:pt x="22" y="610"/>
                        <a:pt x="22" y="610"/>
                      </a:cubicBezTo>
                      <a:cubicBezTo>
                        <a:pt x="23" y="598"/>
                        <a:pt x="25" y="586"/>
                        <a:pt x="27" y="575"/>
                      </a:cubicBezTo>
                      <a:cubicBezTo>
                        <a:pt x="27" y="574"/>
                        <a:pt x="27" y="574"/>
                        <a:pt x="27" y="574"/>
                      </a:cubicBezTo>
                      <a:cubicBezTo>
                        <a:pt x="27" y="574"/>
                        <a:pt x="27" y="574"/>
                        <a:pt x="27" y="574"/>
                      </a:cubicBezTo>
                      <a:cubicBezTo>
                        <a:pt x="32" y="537"/>
                        <a:pt x="39" y="500"/>
                        <a:pt x="46" y="463"/>
                      </a:cubicBezTo>
                      <a:cubicBezTo>
                        <a:pt x="75" y="318"/>
                        <a:pt x="118" y="171"/>
                        <a:pt x="174" y="24"/>
                      </a:cubicBezTo>
                      <a:cubicBezTo>
                        <a:pt x="170" y="16"/>
                        <a:pt x="167" y="8"/>
                        <a:pt x="164" y="0"/>
                      </a:cubicBezTo>
                      <a:cubicBezTo>
                        <a:pt x="115" y="126"/>
                        <a:pt x="76" y="252"/>
                        <a:pt x="46" y="377"/>
                      </a:cubicBezTo>
                      <a:cubicBezTo>
                        <a:pt x="36" y="423"/>
                        <a:pt x="26" y="469"/>
                        <a:pt x="18" y="514"/>
                      </a:cubicBezTo>
                      <a:cubicBezTo>
                        <a:pt x="16" y="525"/>
                        <a:pt x="15" y="536"/>
                        <a:pt x="13" y="547"/>
                      </a:cubicBezTo>
                      <a:cubicBezTo>
                        <a:pt x="11" y="560"/>
                        <a:pt x="9" y="573"/>
                        <a:pt x="7" y="586"/>
                      </a:cubicBezTo>
                      <a:cubicBezTo>
                        <a:pt x="7" y="589"/>
                        <a:pt x="6" y="591"/>
                        <a:pt x="6" y="594"/>
                      </a:cubicBezTo>
                      <a:cubicBezTo>
                        <a:pt x="4" y="604"/>
                        <a:pt x="2" y="624"/>
                        <a:pt x="0" y="634"/>
                      </a:cubicBezTo>
                      <a:cubicBezTo>
                        <a:pt x="1" y="634"/>
                        <a:pt x="1" y="634"/>
                        <a:pt x="2" y="635"/>
                      </a:cubicBezTo>
                      <a:cubicBezTo>
                        <a:pt x="10" y="638"/>
                        <a:pt x="24" y="642"/>
                        <a:pt x="31" y="645"/>
                      </a:cubicBezTo>
                      <a:cubicBezTo>
                        <a:pt x="33" y="645"/>
                        <a:pt x="35" y="646"/>
                        <a:pt x="37" y="647"/>
                      </a:cubicBezTo>
                      <a:cubicBezTo>
                        <a:pt x="39" y="648"/>
                        <a:pt x="42" y="649"/>
                        <a:pt x="45" y="650"/>
                      </a:cubicBezTo>
                      <a:cubicBezTo>
                        <a:pt x="56" y="654"/>
                        <a:pt x="68" y="658"/>
                        <a:pt x="79" y="662"/>
                      </a:cubicBezTo>
                      <a:cubicBezTo>
                        <a:pt x="86" y="664"/>
                        <a:pt x="92" y="667"/>
                        <a:pt x="99" y="669"/>
                      </a:cubicBezTo>
                      <a:cubicBezTo>
                        <a:pt x="140" y="683"/>
                        <a:pt x="181" y="696"/>
                        <a:pt x="223" y="708"/>
                      </a:cubicBezTo>
                      <a:cubicBezTo>
                        <a:pt x="354" y="746"/>
                        <a:pt x="492" y="776"/>
                        <a:pt x="632" y="798"/>
                      </a:cubicBezTo>
                      <a:cubicBezTo>
                        <a:pt x="627" y="791"/>
                        <a:pt x="622" y="784"/>
                        <a:pt x="616" y="777"/>
                      </a:cubicBezTo>
                      <a:cubicBezTo>
                        <a:pt x="456" y="752"/>
                        <a:pt x="301" y="715"/>
                        <a:pt x="153" y="668"/>
                      </a:cubicBez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sp>
              <p:nvSpPr>
                <p:cNvPr id="9" name="Freeform 23">
                  <a:extLst>
                    <a:ext uri="{FF2B5EF4-FFF2-40B4-BE49-F238E27FC236}">
                      <a16:creationId xmlns:a16="http://schemas.microsoft.com/office/drawing/2014/main" id="{1A521606-8571-3D2D-7C1B-7600D6E84931}"/>
                    </a:ext>
                  </a:extLst>
                </p:cNvPr>
                <p:cNvSpPr/>
                <p:nvPr/>
              </p:nvSpPr>
              <p:spPr bwMode="auto">
                <a:xfrm flipH="1">
                  <a:off x="-919162" y="61341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sp>
              <p:nvSpPr>
                <p:cNvPr id="10" name="Freeform 24">
                  <a:extLst>
                    <a:ext uri="{FF2B5EF4-FFF2-40B4-BE49-F238E27FC236}">
                      <a16:creationId xmlns:a16="http://schemas.microsoft.com/office/drawing/2014/main" id="{0E171999-6CFA-8F08-FA05-F76C0BD448A1}"/>
                    </a:ext>
                  </a:extLst>
                </p:cNvPr>
                <p:cNvSpPr/>
                <p:nvPr/>
              </p:nvSpPr>
              <p:spPr bwMode="auto">
                <a:xfrm flipH="1">
                  <a:off x="-985838" y="61341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sp>
              <p:nvSpPr>
                <p:cNvPr id="11" name="Rectangle 25">
                  <a:extLst>
                    <a:ext uri="{FF2B5EF4-FFF2-40B4-BE49-F238E27FC236}">
                      <a16:creationId xmlns:a16="http://schemas.microsoft.com/office/drawing/2014/main" id="{DA0D2AD4-44BD-2609-044B-AED4D14CF309}"/>
                    </a:ext>
                  </a:extLst>
                </p:cNvPr>
                <p:cNvSpPr>
                  <a:spLocks noChangeArrowheads="1"/>
                </p:cNvSpPr>
                <p:nvPr/>
              </p:nvSpPr>
              <p:spPr bwMode="auto">
                <a:xfrm>
                  <a:off x="-958850" y="6207125"/>
                  <a:ext cx="1588" cy="1588"/>
                </a:xfrm>
                <a:prstGeom prst="rect">
                  <a:avLst/>
                </a:prstGeom>
                <a:solidFill>
                  <a:srgbClr val="6C6C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sp>
              <p:nvSpPr>
                <p:cNvPr id="12" name="Freeform 26">
                  <a:extLst>
                    <a:ext uri="{FF2B5EF4-FFF2-40B4-BE49-F238E27FC236}">
                      <a16:creationId xmlns:a16="http://schemas.microsoft.com/office/drawing/2014/main" id="{22F136B8-6529-223B-3F32-2050AEA442E2}"/>
                    </a:ext>
                  </a:extLst>
                </p:cNvPr>
                <p:cNvSpPr>
                  <a:spLocks noEditPoints="1"/>
                </p:cNvSpPr>
                <p:nvPr/>
              </p:nvSpPr>
              <p:spPr bwMode="auto">
                <a:xfrm>
                  <a:off x="-2668588" y="3627437"/>
                  <a:ext cx="2387601" cy="3235325"/>
                </a:xfrm>
                <a:custGeom>
                  <a:avLst/>
                  <a:gdLst>
                    <a:gd name="T0" fmla="*/ 1625 w 1634"/>
                    <a:gd name="T1" fmla="*/ 1735 h 2215"/>
                    <a:gd name="T2" fmla="*/ 1198 w 1634"/>
                    <a:gd name="T3" fmla="*/ 2161 h 2215"/>
                    <a:gd name="T4" fmla="*/ 1170 w 1634"/>
                    <a:gd name="T5" fmla="*/ 2185 h 2215"/>
                    <a:gd name="T6" fmla="*/ 1170 w 1634"/>
                    <a:gd name="T7" fmla="*/ 2156 h 2215"/>
                    <a:gd name="T8" fmla="*/ 1166 w 1634"/>
                    <a:gd name="T9" fmla="*/ 1766 h 2215"/>
                    <a:gd name="T10" fmla="*/ 1152 w 1634"/>
                    <a:gd name="T11" fmla="*/ 1766 h 2215"/>
                    <a:gd name="T12" fmla="*/ 1152 w 1634"/>
                    <a:gd name="T13" fmla="*/ 2149 h 2215"/>
                    <a:gd name="T14" fmla="*/ 1152 w 1634"/>
                    <a:gd name="T15" fmla="*/ 2164 h 2215"/>
                    <a:gd name="T16" fmla="*/ 1127 w 1634"/>
                    <a:gd name="T17" fmla="*/ 2164 h 2215"/>
                    <a:gd name="T18" fmla="*/ 699 w 1634"/>
                    <a:gd name="T19" fmla="*/ 1719 h 2215"/>
                    <a:gd name="T20" fmla="*/ 625 w 1634"/>
                    <a:gd name="T21" fmla="*/ 1625 h 2215"/>
                    <a:gd name="T22" fmla="*/ 408 w 1634"/>
                    <a:gd name="T23" fmla="*/ 1299 h 2215"/>
                    <a:gd name="T24" fmla="*/ 198 w 1634"/>
                    <a:gd name="T25" fmla="*/ 875 h 2215"/>
                    <a:gd name="T26" fmla="*/ 46 w 1634"/>
                    <a:gd name="T27" fmla="*/ 375 h 2215"/>
                    <a:gd name="T28" fmla="*/ 24 w 1634"/>
                    <a:gd name="T29" fmla="*/ 245 h 2215"/>
                    <a:gd name="T30" fmla="*/ 35 w 1634"/>
                    <a:gd name="T31" fmla="*/ 235 h 2215"/>
                    <a:gd name="T32" fmla="*/ 46 w 1634"/>
                    <a:gd name="T33" fmla="*/ 242 h 2215"/>
                    <a:gd name="T34" fmla="*/ 377 w 1634"/>
                    <a:gd name="T35" fmla="*/ 412 h 2215"/>
                    <a:gd name="T36" fmla="*/ 49 w 1634"/>
                    <a:gd name="T37" fmla="*/ 223 h 2215"/>
                    <a:gd name="T38" fmla="*/ 31 w 1634"/>
                    <a:gd name="T39" fmla="*/ 212 h 2215"/>
                    <a:gd name="T40" fmla="*/ 61 w 1634"/>
                    <a:gd name="T41" fmla="*/ 201 h 2215"/>
                    <a:gd name="T42" fmla="*/ 616 w 1634"/>
                    <a:gd name="T43" fmla="*/ 60 h 2215"/>
                    <a:gd name="T44" fmla="*/ 723 w 1634"/>
                    <a:gd name="T45" fmla="*/ 45 h 2215"/>
                    <a:gd name="T46" fmla="*/ 1160 w 1634"/>
                    <a:gd name="T47" fmla="*/ 18 h 2215"/>
                    <a:gd name="T48" fmla="*/ 1599 w 1634"/>
                    <a:gd name="T49" fmla="*/ 45 h 2215"/>
                    <a:gd name="T50" fmla="*/ 1170 w 1634"/>
                    <a:gd name="T51" fmla="*/ 0 h 2215"/>
                    <a:gd name="T52" fmla="*/ 1124 w 1634"/>
                    <a:gd name="T53" fmla="*/ 0 h 2215"/>
                    <a:gd name="T54" fmla="*/ 673 w 1634"/>
                    <a:gd name="T55" fmla="*/ 34 h 2215"/>
                    <a:gd name="T56" fmla="*/ 100 w 1634"/>
                    <a:gd name="T57" fmla="*/ 168 h 2215"/>
                    <a:gd name="T58" fmla="*/ 41 w 1634"/>
                    <a:gd name="T59" fmla="*/ 189 h 2215"/>
                    <a:gd name="T60" fmla="*/ 0 w 1634"/>
                    <a:gd name="T61" fmla="*/ 206 h 2215"/>
                    <a:gd name="T62" fmla="*/ 5 w 1634"/>
                    <a:gd name="T63" fmla="*/ 236 h 2215"/>
                    <a:gd name="T64" fmla="*/ 7 w 1634"/>
                    <a:gd name="T65" fmla="*/ 252 h 2215"/>
                    <a:gd name="T66" fmla="*/ 46 w 1634"/>
                    <a:gd name="T67" fmla="*/ 460 h 2215"/>
                    <a:gd name="T68" fmla="*/ 188 w 1634"/>
                    <a:gd name="T69" fmla="*/ 899 h 2215"/>
                    <a:gd name="T70" fmla="*/ 392 w 1634"/>
                    <a:gd name="T71" fmla="*/ 1308 h 2215"/>
                    <a:gd name="T72" fmla="*/ 611 w 1634"/>
                    <a:gd name="T73" fmla="*/ 1636 h 2215"/>
                    <a:gd name="T74" fmla="*/ 673 w 1634"/>
                    <a:gd name="T75" fmla="*/ 1716 h 2215"/>
                    <a:gd name="T76" fmla="*/ 1098 w 1634"/>
                    <a:gd name="T77" fmla="*/ 2163 h 2215"/>
                    <a:gd name="T78" fmla="*/ 1133 w 1634"/>
                    <a:gd name="T79" fmla="*/ 2193 h 2215"/>
                    <a:gd name="T80" fmla="*/ 1168 w 1634"/>
                    <a:gd name="T81" fmla="*/ 2210 h 2215"/>
                    <a:gd name="T82" fmla="*/ 1198 w 1634"/>
                    <a:gd name="T83" fmla="*/ 2185 h 2215"/>
                    <a:gd name="T84" fmla="*/ 1336 w 1634"/>
                    <a:gd name="T85" fmla="*/ 2060 h 2215"/>
                    <a:gd name="T86" fmla="*/ 1625 w 1634"/>
                    <a:gd name="T87" fmla="*/ 1735 h 2215"/>
                    <a:gd name="T88" fmla="*/ 1164 w 1634"/>
                    <a:gd name="T89" fmla="*/ 2213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4" h="2215">
                      <a:moveTo>
                        <a:pt x="1625" y="1735"/>
                      </a:moveTo>
                      <a:cubicBezTo>
                        <a:pt x="1625" y="1735"/>
                        <a:pt x="1625" y="1735"/>
                        <a:pt x="1625" y="1735"/>
                      </a:cubicBezTo>
                      <a:cubicBezTo>
                        <a:pt x="1625" y="1735"/>
                        <a:pt x="1625" y="1735"/>
                        <a:pt x="1625" y="1735"/>
                      </a:cubicBezTo>
                      <a:cubicBezTo>
                        <a:pt x="1619" y="1736"/>
                        <a:pt x="1613" y="1737"/>
                        <a:pt x="1608" y="1738"/>
                      </a:cubicBezTo>
                      <a:cubicBezTo>
                        <a:pt x="1502" y="1868"/>
                        <a:pt x="1387" y="1989"/>
                        <a:pt x="1267" y="2100"/>
                      </a:cubicBezTo>
                      <a:cubicBezTo>
                        <a:pt x="1244" y="2120"/>
                        <a:pt x="1221" y="2141"/>
                        <a:pt x="1198" y="2161"/>
                      </a:cubicBezTo>
                      <a:cubicBezTo>
                        <a:pt x="1197" y="2162"/>
                        <a:pt x="1196" y="2163"/>
                        <a:pt x="1194" y="2164"/>
                      </a:cubicBezTo>
                      <a:cubicBezTo>
                        <a:pt x="1190" y="2168"/>
                        <a:pt x="1185" y="2172"/>
                        <a:pt x="1181" y="2176"/>
                      </a:cubicBezTo>
                      <a:cubicBezTo>
                        <a:pt x="1177" y="2179"/>
                        <a:pt x="1173" y="2182"/>
                        <a:pt x="1170" y="2185"/>
                      </a:cubicBezTo>
                      <a:cubicBezTo>
                        <a:pt x="1170" y="2164"/>
                        <a:pt x="1170" y="2164"/>
                        <a:pt x="1170" y="2164"/>
                      </a:cubicBezTo>
                      <a:cubicBezTo>
                        <a:pt x="1170" y="2164"/>
                        <a:pt x="1170" y="2164"/>
                        <a:pt x="1170" y="2164"/>
                      </a:cubicBezTo>
                      <a:cubicBezTo>
                        <a:pt x="1170" y="2156"/>
                        <a:pt x="1170" y="2156"/>
                        <a:pt x="1170" y="2156"/>
                      </a:cubicBezTo>
                      <a:cubicBezTo>
                        <a:pt x="1170" y="2148"/>
                        <a:pt x="1170" y="2148"/>
                        <a:pt x="1170" y="2148"/>
                      </a:cubicBezTo>
                      <a:cubicBezTo>
                        <a:pt x="1170" y="1766"/>
                        <a:pt x="1170" y="1766"/>
                        <a:pt x="1170" y="1766"/>
                      </a:cubicBezTo>
                      <a:cubicBezTo>
                        <a:pt x="1166" y="1766"/>
                        <a:pt x="1166" y="1766"/>
                        <a:pt x="1166" y="1766"/>
                      </a:cubicBezTo>
                      <a:cubicBezTo>
                        <a:pt x="1164" y="1766"/>
                        <a:pt x="1163" y="1766"/>
                        <a:pt x="1161" y="1766"/>
                      </a:cubicBezTo>
                      <a:cubicBezTo>
                        <a:pt x="1159" y="1766"/>
                        <a:pt x="1158" y="1766"/>
                        <a:pt x="1156" y="1766"/>
                      </a:cubicBezTo>
                      <a:cubicBezTo>
                        <a:pt x="1152" y="1766"/>
                        <a:pt x="1152" y="1766"/>
                        <a:pt x="1152" y="1766"/>
                      </a:cubicBezTo>
                      <a:cubicBezTo>
                        <a:pt x="1152" y="1766"/>
                        <a:pt x="1152" y="1766"/>
                        <a:pt x="1152" y="1766"/>
                      </a:cubicBezTo>
                      <a:cubicBezTo>
                        <a:pt x="1152" y="1766"/>
                        <a:pt x="1152" y="1766"/>
                        <a:pt x="1152" y="1766"/>
                      </a:cubicBezTo>
                      <a:cubicBezTo>
                        <a:pt x="1152" y="2149"/>
                        <a:pt x="1152" y="2149"/>
                        <a:pt x="1152" y="2149"/>
                      </a:cubicBezTo>
                      <a:cubicBezTo>
                        <a:pt x="1152" y="2156"/>
                        <a:pt x="1152" y="2156"/>
                        <a:pt x="1152" y="2156"/>
                      </a:cubicBezTo>
                      <a:cubicBezTo>
                        <a:pt x="1152" y="2163"/>
                        <a:pt x="1152" y="2163"/>
                        <a:pt x="1152" y="2163"/>
                      </a:cubicBezTo>
                      <a:cubicBezTo>
                        <a:pt x="1152" y="2164"/>
                        <a:pt x="1152" y="2164"/>
                        <a:pt x="1152" y="2164"/>
                      </a:cubicBezTo>
                      <a:cubicBezTo>
                        <a:pt x="1152" y="2185"/>
                        <a:pt x="1152" y="2185"/>
                        <a:pt x="1152" y="2185"/>
                      </a:cubicBezTo>
                      <a:cubicBezTo>
                        <a:pt x="1148" y="2182"/>
                        <a:pt x="1144" y="2179"/>
                        <a:pt x="1141" y="2176"/>
                      </a:cubicBezTo>
                      <a:cubicBezTo>
                        <a:pt x="1136" y="2172"/>
                        <a:pt x="1131" y="2168"/>
                        <a:pt x="1127" y="2164"/>
                      </a:cubicBezTo>
                      <a:cubicBezTo>
                        <a:pt x="1126" y="2163"/>
                        <a:pt x="1125" y="2162"/>
                        <a:pt x="1124" y="2162"/>
                      </a:cubicBezTo>
                      <a:cubicBezTo>
                        <a:pt x="1101" y="2142"/>
                        <a:pt x="1078" y="2121"/>
                        <a:pt x="1056" y="2101"/>
                      </a:cubicBezTo>
                      <a:cubicBezTo>
                        <a:pt x="929" y="1985"/>
                        <a:pt x="809" y="1857"/>
                        <a:pt x="699" y="1719"/>
                      </a:cubicBezTo>
                      <a:cubicBezTo>
                        <a:pt x="694" y="1714"/>
                        <a:pt x="689" y="1708"/>
                        <a:pt x="685" y="1702"/>
                      </a:cubicBezTo>
                      <a:cubicBezTo>
                        <a:pt x="684" y="1701"/>
                        <a:pt x="683" y="1700"/>
                        <a:pt x="682" y="1699"/>
                      </a:cubicBezTo>
                      <a:cubicBezTo>
                        <a:pt x="663" y="1674"/>
                        <a:pt x="644" y="1650"/>
                        <a:pt x="625" y="1625"/>
                      </a:cubicBezTo>
                      <a:cubicBezTo>
                        <a:pt x="555" y="1532"/>
                        <a:pt x="491" y="1436"/>
                        <a:pt x="431" y="1338"/>
                      </a:cubicBezTo>
                      <a:cubicBezTo>
                        <a:pt x="427" y="1330"/>
                        <a:pt x="422" y="1322"/>
                        <a:pt x="417" y="1314"/>
                      </a:cubicBezTo>
                      <a:cubicBezTo>
                        <a:pt x="414" y="1309"/>
                        <a:pt x="411" y="1304"/>
                        <a:pt x="408" y="1299"/>
                      </a:cubicBezTo>
                      <a:cubicBezTo>
                        <a:pt x="403" y="1291"/>
                        <a:pt x="398" y="1283"/>
                        <a:pt x="394" y="1275"/>
                      </a:cubicBezTo>
                      <a:cubicBezTo>
                        <a:pt x="325" y="1156"/>
                        <a:pt x="265" y="1034"/>
                        <a:pt x="213" y="912"/>
                      </a:cubicBezTo>
                      <a:cubicBezTo>
                        <a:pt x="208" y="900"/>
                        <a:pt x="203" y="887"/>
                        <a:pt x="198" y="875"/>
                      </a:cubicBezTo>
                      <a:cubicBezTo>
                        <a:pt x="195" y="867"/>
                        <a:pt x="191" y="859"/>
                        <a:pt x="188" y="851"/>
                      </a:cubicBezTo>
                      <a:cubicBezTo>
                        <a:pt x="183" y="838"/>
                        <a:pt x="178" y="826"/>
                        <a:pt x="174" y="813"/>
                      </a:cubicBezTo>
                      <a:cubicBezTo>
                        <a:pt x="118" y="667"/>
                        <a:pt x="75" y="520"/>
                        <a:pt x="46" y="375"/>
                      </a:cubicBezTo>
                      <a:cubicBezTo>
                        <a:pt x="39" y="338"/>
                        <a:pt x="32" y="300"/>
                        <a:pt x="27" y="263"/>
                      </a:cubicBezTo>
                      <a:cubicBezTo>
                        <a:pt x="27" y="262"/>
                        <a:pt x="27" y="262"/>
                        <a:pt x="26" y="261"/>
                      </a:cubicBezTo>
                      <a:cubicBezTo>
                        <a:pt x="26" y="255"/>
                        <a:pt x="25" y="250"/>
                        <a:pt x="24" y="245"/>
                      </a:cubicBezTo>
                      <a:cubicBezTo>
                        <a:pt x="24" y="245"/>
                        <a:pt x="24" y="245"/>
                        <a:pt x="24" y="245"/>
                      </a:cubicBezTo>
                      <a:cubicBezTo>
                        <a:pt x="23" y="239"/>
                        <a:pt x="23" y="233"/>
                        <a:pt x="22" y="228"/>
                      </a:cubicBezTo>
                      <a:cubicBezTo>
                        <a:pt x="35" y="235"/>
                        <a:pt x="35" y="235"/>
                        <a:pt x="35" y="235"/>
                      </a:cubicBezTo>
                      <a:cubicBezTo>
                        <a:pt x="39" y="238"/>
                        <a:pt x="39" y="238"/>
                        <a:pt x="39" y="238"/>
                      </a:cubicBezTo>
                      <a:cubicBezTo>
                        <a:pt x="40" y="239"/>
                        <a:pt x="40" y="239"/>
                        <a:pt x="40" y="239"/>
                      </a:cubicBezTo>
                      <a:cubicBezTo>
                        <a:pt x="46" y="242"/>
                        <a:pt x="46" y="242"/>
                        <a:pt x="46" y="242"/>
                      </a:cubicBezTo>
                      <a:cubicBezTo>
                        <a:pt x="52" y="246"/>
                        <a:pt x="52" y="246"/>
                        <a:pt x="52" y="246"/>
                      </a:cubicBezTo>
                      <a:cubicBezTo>
                        <a:pt x="368" y="428"/>
                        <a:pt x="368" y="428"/>
                        <a:pt x="368" y="428"/>
                      </a:cubicBezTo>
                      <a:cubicBezTo>
                        <a:pt x="371" y="423"/>
                        <a:pt x="374" y="418"/>
                        <a:pt x="377" y="412"/>
                      </a:cubicBezTo>
                      <a:cubicBezTo>
                        <a:pt x="62" y="230"/>
                        <a:pt x="62" y="230"/>
                        <a:pt x="62" y="230"/>
                      </a:cubicBezTo>
                      <a:cubicBezTo>
                        <a:pt x="55" y="227"/>
                        <a:pt x="55" y="227"/>
                        <a:pt x="55" y="227"/>
                      </a:cubicBezTo>
                      <a:cubicBezTo>
                        <a:pt x="49" y="223"/>
                        <a:pt x="49" y="223"/>
                        <a:pt x="49" y="223"/>
                      </a:cubicBezTo>
                      <a:cubicBezTo>
                        <a:pt x="48" y="222"/>
                        <a:pt x="48" y="222"/>
                        <a:pt x="48" y="222"/>
                      </a:cubicBezTo>
                      <a:cubicBezTo>
                        <a:pt x="44" y="220"/>
                        <a:pt x="44" y="220"/>
                        <a:pt x="44" y="220"/>
                      </a:cubicBezTo>
                      <a:cubicBezTo>
                        <a:pt x="31" y="212"/>
                        <a:pt x="31" y="212"/>
                        <a:pt x="31" y="212"/>
                      </a:cubicBezTo>
                      <a:cubicBezTo>
                        <a:pt x="36" y="210"/>
                        <a:pt x="42" y="208"/>
                        <a:pt x="47" y="206"/>
                      </a:cubicBezTo>
                      <a:cubicBezTo>
                        <a:pt x="47" y="206"/>
                        <a:pt x="47" y="206"/>
                        <a:pt x="47" y="206"/>
                      </a:cubicBezTo>
                      <a:cubicBezTo>
                        <a:pt x="52" y="204"/>
                        <a:pt x="56" y="203"/>
                        <a:pt x="61" y="201"/>
                      </a:cubicBezTo>
                      <a:cubicBezTo>
                        <a:pt x="62" y="201"/>
                        <a:pt x="63" y="200"/>
                        <a:pt x="65" y="200"/>
                      </a:cubicBezTo>
                      <a:cubicBezTo>
                        <a:pt x="94" y="189"/>
                        <a:pt x="124" y="179"/>
                        <a:pt x="154" y="170"/>
                      </a:cubicBezTo>
                      <a:cubicBezTo>
                        <a:pt x="302" y="122"/>
                        <a:pt x="457" y="86"/>
                        <a:pt x="616" y="60"/>
                      </a:cubicBezTo>
                      <a:cubicBezTo>
                        <a:pt x="630" y="58"/>
                        <a:pt x="643" y="56"/>
                        <a:pt x="657" y="54"/>
                      </a:cubicBezTo>
                      <a:cubicBezTo>
                        <a:pt x="665" y="53"/>
                        <a:pt x="674" y="52"/>
                        <a:pt x="682" y="51"/>
                      </a:cubicBezTo>
                      <a:cubicBezTo>
                        <a:pt x="696" y="49"/>
                        <a:pt x="709" y="47"/>
                        <a:pt x="723" y="45"/>
                      </a:cubicBezTo>
                      <a:cubicBezTo>
                        <a:pt x="854" y="29"/>
                        <a:pt x="989" y="19"/>
                        <a:pt x="1124" y="18"/>
                      </a:cubicBezTo>
                      <a:cubicBezTo>
                        <a:pt x="1133" y="18"/>
                        <a:pt x="1143" y="18"/>
                        <a:pt x="1152" y="18"/>
                      </a:cubicBezTo>
                      <a:cubicBezTo>
                        <a:pt x="1155" y="18"/>
                        <a:pt x="1158" y="18"/>
                        <a:pt x="1160" y="18"/>
                      </a:cubicBezTo>
                      <a:cubicBezTo>
                        <a:pt x="1164" y="18"/>
                        <a:pt x="1167" y="18"/>
                        <a:pt x="1170" y="18"/>
                      </a:cubicBezTo>
                      <a:cubicBezTo>
                        <a:pt x="1179" y="18"/>
                        <a:pt x="1189" y="18"/>
                        <a:pt x="1198" y="18"/>
                      </a:cubicBezTo>
                      <a:cubicBezTo>
                        <a:pt x="1333" y="19"/>
                        <a:pt x="1467" y="29"/>
                        <a:pt x="1599" y="45"/>
                      </a:cubicBezTo>
                      <a:cubicBezTo>
                        <a:pt x="1593" y="39"/>
                        <a:pt x="1588" y="32"/>
                        <a:pt x="1582" y="25"/>
                      </a:cubicBezTo>
                      <a:cubicBezTo>
                        <a:pt x="1456" y="10"/>
                        <a:pt x="1328" y="1"/>
                        <a:pt x="1198" y="0"/>
                      </a:cubicBezTo>
                      <a:cubicBezTo>
                        <a:pt x="1189" y="0"/>
                        <a:pt x="1179" y="0"/>
                        <a:pt x="1170" y="0"/>
                      </a:cubicBezTo>
                      <a:cubicBezTo>
                        <a:pt x="1167" y="0"/>
                        <a:pt x="1164" y="0"/>
                        <a:pt x="1160" y="0"/>
                      </a:cubicBezTo>
                      <a:cubicBezTo>
                        <a:pt x="1158" y="0"/>
                        <a:pt x="1155" y="0"/>
                        <a:pt x="1152" y="0"/>
                      </a:cubicBezTo>
                      <a:cubicBezTo>
                        <a:pt x="1143" y="0"/>
                        <a:pt x="1133" y="0"/>
                        <a:pt x="1124" y="0"/>
                      </a:cubicBezTo>
                      <a:cubicBezTo>
                        <a:pt x="994" y="1"/>
                        <a:pt x="865" y="10"/>
                        <a:pt x="739" y="25"/>
                      </a:cubicBezTo>
                      <a:cubicBezTo>
                        <a:pt x="725" y="27"/>
                        <a:pt x="712" y="28"/>
                        <a:pt x="699" y="30"/>
                      </a:cubicBezTo>
                      <a:cubicBezTo>
                        <a:pt x="690" y="31"/>
                        <a:pt x="681" y="33"/>
                        <a:pt x="673" y="34"/>
                      </a:cubicBezTo>
                      <a:cubicBezTo>
                        <a:pt x="659" y="36"/>
                        <a:pt x="646" y="38"/>
                        <a:pt x="632" y="40"/>
                      </a:cubicBezTo>
                      <a:cubicBezTo>
                        <a:pt x="492" y="61"/>
                        <a:pt x="355" y="91"/>
                        <a:pt x="223" y="130"/>
                      </a:cubicBezTo>
                      <a:cubicBezTo>
                        <a:pt x="182" y="142"/>
                        <a:pt x="141" y="155"/>
                        <a:pt x="100" y="168"/>
                      </a:cubicBezTo>
                      <a:cubicBezTo>
                        <a:pt x="92" y="171"/>
                        <a:pt x="84" y="174"/>
                        <a:pt x="76" y="177"/>
                      </a:cubicBezTo>
                      <a:cubicBezTo>
                        <a:pt x="65" y="180"/>
                        <a:pt x="55" y="184"/>
                        <a:pt x="44" y="188"/>
                      </a:cubicBezTo>
                      <a:cubicBezTo>
                        <a:pt x="43" y="188"/>
                        <a:pt x="42" y="189"/>
                        <a:pt x="41" y="189"/>
                      </a:cubicBezTo>
                      <a:cubicBezTo>
                        <a:pt x="38" y="190"/>
                        <a:pt x="36" y="191"/>
                        <a:pt x="33" y="192"/>
                      </a:cubicBezTo>
                      <a:cubicBezTo>
                        <a:pt x="33" y="192"/>
                        <a:pt x="32" y="193"/>
                        <a:pt x="31" y="193"/>
                      </a:cubicBezTo>
                      <a:cubicBezTo>
                        <a:pt x="26" y="195"/>
                        <a:pt x="4" y="204"/>
                        <a:pt x="0" y="206"/>
                      </a:cubicBezTo>
                      <a:cubicBezTo>
                        <a:pt x="0" y="206"/>
                        <a:pt x="0" y="206"/>
                        <a:pt x="0" y="206"/>
                      </a:cubicBezTo>
                      <a:cubicBezTo>
                        <a:pt x="3" y="223"/>
                        <a:pt x="3" y="223"/>
                        <a:pt x="3" y="223"/>
                      </a:cubicBezTo>
                      <a:cubicBezTo>
                        <a:pt x="4" y="227"/>
                        <a:pt x="4" y="232"/>
                        <a:pt x="5" y="236"/>
                      </a:cubicBezTo>
                      <a:cubicBezTo>
                        <a:pt x="5" y="238"/>
                        <a:pt x="5" y="239"/>
                        <a:pt x="5" y="241"/>
                      </a:cubicBezTo>
                      <a:cubicBezTo>
                        <a:pt x="6" y="243"/>
                        <a:pt x="6" y="245"/>
                        <a:pt x="6" y="247"/>
                      </a:cubicBezTo>
                      <a:cubicBezTo>
                        <a:pt x="6" y="249"/>
                        <a:pt x="7" y="250"/>
                        <a:pt x="7" y="252"/>
                      </a:cubicBezTo>
                      <a:cubicBezTo>
                        <a:pt x="9" y="264"/>
                        <a:pt x="10" y="276"/>
                        <a:pt x="12" y="287"/>
                      </a:cubicBezTo>
                      <a:cubicBezTo>
                        <a:pt x="14" y="299"/>
                        <a:pt x="16" y="311"/>
                        <a:pt x="18" y="324"/>
                      </a:cubicBezTo>
                      <a:cubicBezTo>
                        <a:pt x="26" y="369"/>
                        <a:pt x="36" y="415"/>
                        <a:pt x="46" y="460"/>
                      </a:cubicBezTo>
                      <a:cubicBezTo>
                        <a:pt x="76" y="586"/>
                        <a:pt x="115" y="712"/>
                        <a:pt x="164" y="837"/>
                      </a:cubicBezTo>
                      <a:cubicBezTo>
                        <a:pt x="169" y="850"/>
                        <a:pt x="173" y="862"/>
                        <a:pt x="179" y="875"/>
                      </a:cubicBezTo>
                      <a:cubicBezTo>
                        <a:pt x="182" y="883"/>
                        <a:pt x="185" y="891"/>
                        <a:pt x="188" y="899"/>
                      </a:cubicBezTo>
                      <a:cubicBezTo>
                        <a:pt x="193" y="911"/>
                        <a:pt x="199" y="924"/>
                        <a:pt x="204" y="936"/>
                      </a:cubicBezTo>
                      <a:cubicBezTo>
                        <a:pt x="254" y="1053"/>
                        <a:pt x="312" y="1169"/>
                        <a:pt x="378" y="1284"/>
                      </a:cubicBezTo>
                      <a:cubicBezTo>
                        <a:pt x="383" y="1292"/>
                        <a:pt x="388" y="1300"/>
                        <a:pt x="392" y="1308"/>
                      </a:cubicBezTo>
                      <a:cubicBezTo>
                        <a:pt x="395" y="1313"/>
                        <a:pt x="398" y="1318"/>
                        <a:pt x="401" y="1323"/>
                      </a:cubicBezTo>
                      <a:cubicBezTo>
                        <a:pt x="406" y="1331"/>
                        <a:pt x="411" y="1339"/>
                        <a:pt x="416" y="1347"/>
                      </a:cubicBezTo>
                      <a:cubicBezTo>
                        <a:pt x="475" y="1446"/>
                        <a:pt x="541" y="1542"/>
                        <a:pt x="611" y="1636"/>
                      </a:cubicBezTo>
                      <a:cubicBezTo>
                        <a:pt x="626" y="1656"/>
                        <a:pt x="641" y="1675"/>
                        <a:pt x="657" y="1695"/>
                      </a:cubicBezTo>
                      <a:cubicBezTo>
                        <a:pt x="661" y="1701"/>
                        <a:pt x="666" y="1707"/>
                        <a:pt x="671" y="1713"/>
                      </a:cubicBezTo>
                      <a:cubicBezTo>
                        <a:pt x="671" y="1714"/>
                        <a:pt x="672" y="1715"/>
                        <a:pt x="673" y="1716"/>
                      </a:cubicBezTo>
                      <a:cubicBezTo>
                        <a:pt x="771" y="1839"/>
                        <a:pt x="876" y="1955"/>
                        <a:pt x="987" y="2061"/>
                      </a:cubicBezTo>
                      <a:cubicBezTo>
                        <a:pt x="1018" y="2091"/>
                        <a:pt x="1049" y="2119"/>
                        <a:pt x="1081" y="2148"/>
                      </a:cubicBezTo>
                      <a:cubicBezTo>
                        <a:pt x="1086" y="2153"/>
                        <a:pt x="1092" y="2158"/>
                        <a:pt x="1098" y="2163"/>
                      </a:cubicBezTo>
                      <a:cubicBezTo>
                        <a:pt x="1107" y="2170"/>
                        <a:pt x="1115" y="2178"/>
                        <a:pt x="1124" y="2185"/>
                      </a:cubicBezTo>
                      <a:cubicBezTo>
                        <a:pt x="1127" y="2188"/>
                        <a:pt x="1129" y="2190"/>
                        <a:pt x="1132" y="2192"/>
                      </a:cubicBezTo>
                      <a:cubicBezTo>
                        <a:pt x="1132" y="2192"/>
                        <a:pt x="1133" y="2193"/>
                        <a:pt x="1133" y="2193"/>
                      </a:cubicBezTo>
                      <a:cubicBezTo>
                        <a:pt x="1154" y="2210"/>
                        <a:pt x="1154" y="2210"/>
                        <a:pt x="1154" y="2210"/>
                      </a:cubicBezTo>
                      <a:cubicBezTo>
                        <a:pt x="1161" y="2215"/>
                        <a:pt x="1161" y="2215"/>
                        <a:pt x="1161" y="2215"/>
                      </a:cubicBezTo>
                      <a:cubicBezTo>
                        <a:pt x="1168" y="2210"/>
                        <a:pt x="1168" y="2210"/>
                        <a:pt x="1168" y="2210"/>
                      </a:cubicBezTo>
                      <a:cubicBezTo>
                        <a:pt x="1175" y="2204"/>
                        <a:pt x="1182" y="2198"/>
                        <a:pt x="1188" y="2193"/>
                      </a:cubicBezTo>
                      <a:cubicBezTo>
                        <a:pt x="1189" y="2193"/>
                        <a:pt x="1189" y="2192"/>
                        <a:pt x="1189" y="2192"/>
                      </a:cubicBezTo>
                      <a:cubicBezTo>
                        <a:pt x="1192" y="2190"/>
                        <a:pt x="1195" y="2187"/>
                        <a:pt x="1198" y="2185"/>
                      </a:cubicBezTo>
                      <a:cubicBezTo>
                        <a:pt x="1206" y="2178"/>
                        <a:pt x="1215" y="2170"/>
                        <a:pt x="1223" y="2163"/>
                      </a:cubicBezTo>
                      <a:cubicBezTo>
                        <a:pt x="1229" y="2158"/>
                        <a:pt x="1236" y="2152"/>
                        <a:pt x="1242" y="2146"/>
                      </a:cubicBezTo>
                      <a:cubicBezTo>
                        <a:pt x="1274" y="2118"/>
                        <a:pt x="1305" y="2090"/>
                        <a:pt x="1336" y="2060"/>
                      </a:cubicBezTo>
                      <a:cubicBezTo>
                        <a:pt x="1440" y="1959"/>
                        <a:pt x="1540" y="1850"/>
                        <a:pt x="1634" y="1734"/>
                      </a:cubicBezTo>
                      <a:cubicBezTo>
                        <a:pt x="1631" y="1735"/>
                        <a:pt x="1629" y="1735"/>
                        <a:pt x="1626" y="1735"/>
                      </a:cubicBezTo>
                      <a:lnTo>
                        <a:pt x="1625" y="1735"/>
                      </a:lnTo>
                      <a:close/>
                      <a:moveTo>
                        <a:pt x="1164" y="2213"/>
                      </a:moveTo>
                      <a:cubicBezTo>
                        <a:pt x="1165" y="2212"/>
                        <a:pt x="1167" y="2210"/>
                        <a:pt x="1167" y="2210"/>
                      </a:cubicBezTo>
                      <a:cubicBezTo>
                        <a:pt x="1167" y="2210"/>
                        <a:pt x="1165" y="2212"/>
                        <a:pt x="1164" y="2213"/>
                      </a:cubicBez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sp>
              <p:nvSpPr>
                <p:cNvPr id="13" name="Freeform 27">
                  <a:extLst>
                    <a:ext uri="{FF2B5EF4-FFF2-40B4-BE49-F238E27FC236}">
                      <a16:creationId xmlns:a16="http://schemas.microsoft.com/office/drawing/2014/main" id="{7F4AD82A-2FDA-D04A-C024-B1E89E8C0340}"/>
                    </a:ext>
                  </a:extLst>
                </p:cNvPr>
                <p:cNvSpPr/>
                <p:nvPr/>
              </p:nvSpPr>
              <p:spPr bwMode="auto">
                <a:xfrm>
                  <a:off x="-254000" y="4959350"/>
                  <a:ext cx="677863" cy="1123950"/>
                </a:xfrm>
                <a:custGeom>
                  <a:avLst/>
                  <a:gdLst>
                    <a:gd name="T0" fmla="*/ 0 w 464"/>
                    <a:gd name="T1" fmla="*/ 769 h 769"/>
                    <a:gd name="T2" fmla="*/ 9 w 464"/>
                    <a:gd name="T3" fmla="*/ 768 h 769"/>
                    <a:gd name="T4" fmla="*/ 26 w 464"/>
                    <a:gd name="T5" fmla="*/ 765 h 769"/>
                    <a:gd name="T6" fmla="*/ 57 w 464"/>
                    <a:gd name="T7" fmla="*/ 724 h 769"/>
                    <a:gd name="T8" fmla="*/ 252 w 464"/>
                    <a:gd name="T9" fmla="*/ 436 h 769"/>
                    <a:gd name="T10" fmla="*/ 267 w 464"/>
                    <a:gd name="T11" fmla="*/ 412 h 769"/>
                    <a:gd name="T12" fmla="*/ 276 w 464"/>
                    <a:gd name="T13" fmla="*/ 396 h 769"/>
                    <a:gd name="T14" fmla="*/ 290 w 464"/>
                    <a:gd name="T15" fmla="*/ 372 h 769"/>
                    <a:gd name="T16" fmla="*/ 464 w 464"/>
                    <a:gd name="T17" fmla="*/ 24 h 769"/>
                    <a:gd name="T18" fmla="*/ 455 w 464"/>
                    <a:gd name="T19" fmla="*/ 0 h 769"/>
                    <a:gd name="T20" fmla="*/ 274 w 464"/>
                    <a:gd name="T21" fmla="*/ 363 h 769"/>
                    <a:gd name="T22" fmla="*/ 260 w 464"/>
                    <a:gd name="T23" fmla="*/ 387 h 769"/>
                    <a:gd name="T24" fmla="*/ 251 w 464"/>
                    <a:gd name="T25" fmla="*/ 403 h 769"/>
                    <a:gd name="T26" fmla="*/ 237 w 464"/>
                    <a:gd name="T27" fmla="*/ 427 h 769"/>
                    <a:gd name="T28" fmla="*/ 43 w 464"/>
                    <a:gd name="T29" fmla="*/ 713 h 769"/>
                    <a:gd name="T30" fmla="*/ 0 w 464"/>
                    <a:gd name="T31"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3" h="769">
                      <a:moveTo>
                        <a:pt x="0" y="769"/>
                      </a:moveTo>
                      <a:cubicBezTo>
                        <a:pt x="3" y="769"/>
                        <a:pt x="6" y="768"/>
                        <a:pt x="9" y="768"/>
                      </a:cubicBezTo>
                      <a:cubicBezTo>
                        <a:pt x="15" y="767"/>
                        <a:pt x="20" y="766"/>
                        <a:pt x="26" y="765"/>
                      </a:cubicBezTo>
                      <a:cubicBezTo>
                        <a:pt x="37" y="751"/>
                        <a:pt x="47" y="738"/>
                        <a:pt x="57" y="724"/>
                      </a:cubicBezTo>
                      <a:cubicBezTo>
                        <a:pt x="128" y="630"/>
                        <a:pt x="193" y="534"/>
                        <a:pt x="252" y="436"/>
                      </a:cubicBezTo>
                      <a:cubicBezTo>
                        <a:pt x="257" y="428"/>
                        <a:pt x="262" y="420"/>
                        <a:pt x="267" y="412"/>
                      </a:cubicBezTo>
                      <a:cubicBezTo>
                        <a:pt x="270" y="406"/>
                        <a:pt x="273" y="401"/>
                        <a:pt x="276" y="396"/>
                      </a:cubicBezTo>
                      <a:cubicBezTo>
                        <a:pt x="280" y="388"/>
                        <a:pt x="285" y="380"/>
                        <a:pt x="290" y="372"/>
                      </a:cubicBezTo>
                      <a:cubicBezTo>
                        <a:pt x="356" y="258"/>
                        <a:pt x="414" y="141"/>
                        <a:pt x="464" y="24"/>
                      </a:cubicBezTo>
                      <a:cubicBezTo>
                        <a:pt x="461" y="16"/>
                        <a:pt x="458" y="8"/>
                        <a:pt x="455" y="0"/>
                      </a:cubicBezTo>
                      <a:cubicBezTo>
                        <a:pt x="403" y="122"/>
                        <a:pt x="343" y="244"/>
                        <a:pt x="274" y="363"/>
                      </a:cubicBezTo>
                      <a:cubicBezTo>
                        <a:pt x="270" y="371"/>
                        <a:pt x="265" y="379"/>
                        <a:pt x="260" y="387"/>
                      </a:cubicBezTo>
                      <a:cubicBezTo>
                        <a:pt x="257" y="392"/>
                        <a:pt x="254" y="398"/>
                        <a:pt x="251" y="403"/>
                      </a:cubicBezTo>
                      <a:cubicBezTo>
                        <a:pt x="246" y="411"/>
                        <a:pt x="241" y="419"/>
                        <a:pt x="237" y="427"/>
                      </a:cubicBezTo>
                      <a:cubicBezTo>
                        <a:pt x="177" y="524"/>
                        <a:pt x="113" y="620"/>
                        <a:pt x="43" y="713"/>
                      </a:cubicBezTo>
                      <a:cubicBezTo>
                        <a:pt x="29" y="732"/>
                        <a:pt x="15" y="750"/>
                        <a:pt x="0" y="769"/>
                      </a:cubicBez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sp>
              <p:nvSpPr>
                <p:cNvPr id="15" name="Freeform 28">
                  <a:extLst>
                    <a:ext uri="{FF2B5EF4-FFF2-40B4-BE49-F238E27FC236}">
                      <a16:creationId xmlns:a16="http://schemas.microsoft.com/office/drawing/2014/main" id="{7539F351-52C6-E6D0-EF5D-D0BBAE8658E9}"/>
                    </a:ext>
                  </a:extLst>
                </p:cNvPr>
                <p:cNvSpPr/>
                <p:nvPr/>
              </p:nvSpPr>
              <p:spPr bwMode="auto">
                <a:xfrm>
                  <a:off x="-2370138" y="3746500"/>
                  <a:ext cx="661988" cy="1104900"/>
                </a:xfrm>
                <a:custGeom>
                  <a:avLst/>
                  <a:gdLst>
                    <a:gd name="T0" fmla="*/ 453 w 453"/>
                    <a:gd name="T1" fmla="*/ 0 h 756"/>
                    <a:gd name="T2" fmla="*/ 428 w 453"/>
                    <a:gd name="T3" fmla="*/ 4 h 756"/>
                    <a:gd name="T4" fmla="*/ 407 w 453"/>
                    <a:gd name="T5" fmla="*/ 32 h 756"/>
                    <a:gd name="T6" fmla="*/ 212 w 453"/>
                    <a:gd name="T7" fmla="*/ 320 h 756"/>
                    <a:gd name="T8" fmla="*/ 198 w 453"/>
                    <a:gd name="T9" fmla="*/ 344 h 756"/>
                    <a:gd name="T10" fmla="*/ 188 w 453"/>
                    <a:gd name="T11" fmla="*/ 360 h 756"/>
                    <a:gd name="T12" fmla="*/ 174 w 453"/>
                    <a:gd name="T13" fmla="*/ 384 h 756"/>
                    <a:gd name="T14" fmla="*/ 0 w 453"/>
                    <a:gd name="T15" fmla="*/ 732 h 756"/>
                    <a:gd name="T16" fmla="*/ 9 w 453"/>
                    <a:gd name="T17" fmla="*/ 756 h 756"/>
                    <a:gd name="T18" fmla="*/ 190 w 453"/>
                    <a:gd name="T19" fmla="*/ 393 h 756"/>
                    <a:gd name="T20" fmla="*/ 204 w 453"/>
                    <a:gd name="T21" fmla="*/ 369 h 756"/>
                    <a:gd name="T22" fmla="*/ 213 w 453"/>
                    <a:gd name="T23" fmla="*/ 353 h 756"/>
                    <a:gd name="T24" fmla="*/ 228 w 453"/>
                    <a:gd name="T25" fmla="*/ 329 h 756"/>
                    <a:gd name="T26" fmla="*/ 421 w 453"/>
                    <a:gd name="T27" fmla="*/ 43 h 756"/>
                    <a:gd name="T28" fmla="*/ 453 w 453"/>
                    <a:gd name="T29"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2" h="756">
                      <a:moveTo>
                        <a:pt x="453" y="0"/>
                      </a:moveTo>
                      <a:cubicBezTo>
                        <a:pt x="445" y="2"/>
                        <a:pt x="436" y="3"/>
                        <a:pt x="428" y="4"/>
                      </a:cubicBezTo>
                      <a:cubicBezTo>
                        <a:pt x="421" y="14"/>
                        <a:pt x="414" y="23"/>
                        <a:pt x="407" y="32"/>
                      </a:cubicBezTo>
                      <a:cubicBezTo>
                        <a:pt x="337" y="126"/>
                        <a:pt x="271" y="222"/>
                        <a:pt x="212" y="320"/>
                      </a:cubicBezTo>
                      <a:cubicBezTo>
                        <a:pt x="207" y="328"/>
                        <a:pt x="202" y="336"/>
                        <a:pt x="198" y="344"/>
                      </a:cubicBezTo>
                      <a:cubicBezTo>
                        <a:pt x="194" y="350"/>
                        <a:pt x="191" y="355"/>
                        <a:pt x="188" y="360"/>
                      </a:cubicBezTo>
                      <a:cubicBezTo>
                        <a:pt x="184" y="368"/>
                        <a:pt x="179" y="376"/>
                        <a:pt x="174" y="384"/>
                      </a:cubicBezTo>
                      <a:cubicBezTo>
                        <a:pt x="108" y="498"/>
                        <a:pt x="50" y="615"/>
                        <a:pt x="0" y="732"/>
                      </a:cubicBezTo>
                      <a:cubicBezTo>
                        <a:pt x="3" y="740"/>
                        <a:pt x="6" y="748"/>
                        <a:pt x="9" y="756"/>
                      </a:cubicBezTo>
                      <a:cubicBezTo>
                        <a:pt x="61" y="634"/>
                        <a:pt x="121" y="512"/>
                        <a:pt x="190" y="393"/>
                      </a:cubicBezTo>
                      <a:cubicBezTo>
                        <a:pt x="195" y="385"/>
                        <a:pt x="199" y="377"/>
                        <a:pt x="204" y="369"/>
                      </a:cubicBezTo>
                      <a:cubicBezTo>
                        <a:pt x="207" y="364"/>
                        <a:pt x="210" y="359"/>
                        <a:pt x="213" y="353"/>
                      </a:cubicBezTo>
                      <a:cubicBezTo>
                        <a:pt x="218" y="345"/>
                        <a:pt x="223" y="337"/>
                        <a:pt x="228" y="329"/>
                      </a:cubicBezTo>
                      <a:cubicBezTo>
                        <a:pt x="287" y="232"/>
                        <a:pt x="351" y="136"/>
                        <a:pt x="421" y="43"/>
                      </a:cubicBezTo>
                      <a:cubicBezTo>
                        <a:pt x="432" y="29"/>
                        <a:pt x="443" y="15"/>
                        <a:pt x="453" y="0"/>
                      </a:cubicBez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sp>
              <p:nvSpPr>
                <p:cNvPr id="16" name="Freeform 29">
                  <a:extLst>
                    <a:ext uri="{FF2B5EF4-FFF2-40B4-BE49-F238E27FC236}">
                      <a16:creationId xmlns:a16="http://schemas.microsoft.com/office/drawing/2014/main" id="{19F317DC-5CA9-FEF9-41EF-3B8BA9D666C6}"/>
                    </a:ext>
                  </a:extLst>
                </p:cNvPr>
                <p:cNvSpPr/>
                <p:nvPr/>
              </p:nvSpPr>
              <p:spPr bwMode="auto">
                <a:xfrm>
                  <a:off x="-201612" y="3686175"/>
                  <a:ext cx="922338" cy="1163638"/>
                </a:xfrm>
                <a:custGeom>
                  <a:avLst/>
                  <a:gdLst>
                    <a:gd name="T0" fmla="*/ 477 w 631"/>
                    <a:gd name="T1" fmla="*/ 130 h 797"/>
                    <a:gd name="T2" fmla="*/ 566 w 631"/>
                    <a:gd name="T3" fmla="*/ 160 h 797"/>
                    <a:gd name="T4" fmla="*/ 580 w 631"/>
                    <a:gd name="T5" fmla="*/ 164 h 797"/>
                    <a:gd name="T6" fmla="*/ 585 w 631"/>
                    <a:gd name="T7" fmla="*/ 166 h 797"/>
                    <a:gd name="T8" fmla="*/ 601 w 631"/>
                    <a:gd name="T9" fmla="*/ 172 h 797"/>
                    <a:gd name="T10" fmla="*/ 588 w 631"/>
                    <a:gd name="T11" fmla="*/ 179 h 797"/>
                    <a:gd name="T12" fmla="*/ 583 w 631"/>
                    <a:gd name="T13" fmla="*/ 182 h 797"/>
                    <a:gd name="T14" fmla="*/ 576 w 631"/>
                    <a:gd name="T15" fmla="*/ 186 h 797"/>
                    <a:gd name="T16" fmla="*/ 569 w 631"/>
                    <a:gd name="T17" fmla="*/ 190 h 797"/>
                    <a:gd name="T18" fmla="*/ 255 w 631"/>
                    <a:gd name="T19" fmla="*/ 372 h 797"/>
                    <a:gd name="T20" fmla="*/ 264 w 631"/>
                    <a:gd name="T21" fmla="*/ 387 h 797"/>
                    <a:gd name="T22" fmla="*/ 580 w 631"/>
                    <a:gd name="T23" fmla="*/ 205 h 797"/>
                    <a:gd name="T24" fmla="*/ 585 w 631"/>
                    <a:gd name="T25" fmla="*/ 202 h 797"/>
                    <a:gd name="T26" fmla="*/ 591 w 631"/>
                    <a:gd name="T27" fmla="*/ 198 h 797"/>
                    <a:gd name="T28" fmla="*/ 597 w 631"/>
                    <a:gd name="T29" fmla="*/ 195 h 797"/>
                    <a:gd name="T30" fmla="*/ 611 w 631"/>
                    <a:gd name="T31" fmla="*/ 187 h 797"/>
                    <a:gd name="T32" fmla="*/ 608 w 631"/>
                    <a:gd name="T33" fmla="*/ 205 h 797"/>
                    <a:gd name="T34" fmla="*/ 607 w 631"/>
                    <a:gd name="T35" fmla="*/ 212 h 797"/>
                    <a:gd name="T36" fmla="*/ 606 w 631"/>
                    <a:gd name="T37" fmla="*/ 222 h 797"/>
                    <a:gd name="T38" fmla="*/ 585 w 631"/>
                    <a:gd name="T39" fmla="*/ 339 h 797"/>
                    <a:gd name="T40" fmla="*/ 459 w 631"/>
                    <a:gd name="T41" fmla="*/ 773 h 797"/>
                    <a:gd name="T42" fmla="*/ 469 w 631"/>
                    <a:gd name="T43" fmla="*/ 797 h 797"/>
                    <a:gd name="T44" fmla="*/ 585 w 631"/>
                    <a:gd name="T45" fmla="*/ 423 h 797"/>
                    <a:gd name="T46" fmla="*/ 613 w 631"/>
                    <a:gd name="T47" fmla="*/ 287 h 797"/>
                    <a:gd name="T48" fmla="*/ 621 w 631"/>
                    <a:gd name="T49" fmla="*/ 239 h 797"/>
                    <a:gd name="T50" fmla="*/ 625 w 631"/>
                    <a:gd name="T51" fmla="*/ 211 h 797"/>
                    <a:gd name="T52" fmla="*/ 627 w 631"/>
                    <a:gd name="T53" fmla="*/ 197 h 797"/>
                    <a:gd name="T54" fmla="*/ 628 w 631"/>
                    <a:gd name="T55" fmla="*/ 192 h 797"/>
                    <a:gd name="T56" fmla="*/ 631 w 631"/>
                    <a:gd name="T57" fmla="*/ 165 h 797"/>
                    <a:gd name="T58" fmla="*/ 607 w 631"/>
                    <a:gd name="T59" fmla="*/ 155 h 797"/>
                    <a:gd name="T60" fmla="*/ 607 w 631"/>
                    <a:gd name="T61" fmla="*/ 155 h 797"/>
                    <a:gd name="T62" fmla="*/ 601 w 631"/>
                    <a:gd name="T63" fmla="*/ 153 h 797"/>
                    <a:gd name="T64" fmla="*/ 587 w 631"/>
                    <a:gd name="T65" fmla="*/ 148 h 797"/>
                    <a:gd name="T66" fmla="*/ 564 w 631"/>
                    <a:gd name="T67" fmla="*/ 140 h 797"/>
                    <a:gd name="T68" fmla="*/ 532 w 631"/>
                    <a:gd name="T69" fmla="*/ 128 h 797"/>
                    <a:gd name="T70" fmla="*/ 408 w 631"/>
                    <a:gd name="T71" fmla="*/ 90 h 797"/>
                    <a:gd name="T72" fmla="*/ 0 w 631"/>
                    <a:gd name="T73" fmla="*/ 0 h 797"/>
                    <a:gd name="T74" fmla="*/ 16 w 631"/>
                    <a:gd name="T75" fmla="*/ 21 h 797"/>
                    <a:gd name="T76" fmla="*/ 477 w 631"/>
                    <a:gd name="T77" fmla="*/ 13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1" h="797">
                      <a:moveTo>
                        <a:pt x="477" y="130"/>
                      </a:moveTo>
                      <a:cubicBezTo>
                        <a:pt x="507" y="139"/>
                        <a:pt x="537" y="149"/>
                        <a:pt x="566" y="160"/>
                      </a:cubicBezTo>
                      <a:cubicBezTo>
                        <a:pt x="571" y="161"/>
                        <a:pt x="575" y="163"/>
                        <a:pt x="580" y="164"/>
                      </a:cubicBezTo>
                      <a:cubicBezTo>
                        <a:pt x="581" y="165"/>
                        <a:pt x="583" y="166"/>
                        <a:pt x="585" y="166"/>
                      </a:cubicBezTo>
                      <a:cubicBezTo>
                        <a:pt x="590" y="168"/>
                        <a:pt x="595" y="170"/>
                        <a:pt x="601" y="172"/>
                      </a:cubicBezTo>
                      <a:cubicBezTo>
                        <a:pt x="588" y="179"/>
                        <a:pt x="588" y="179"/>
                        <a:pt x="588" y="179"/>
                      </a:cubicBezTo>
                      <a:cubicBezTo>
                        <a:pt x="583" y="182"/>
                        <a:pt x="583" y="182"/>
                        <a:pt x="583" y="182"/>
                      </a:cubicBezTo>
                      <a:cubicBezTo>
                        <a:pt x="576" y="186"/>
                        <a:pt x="576" y="186"/>
                        <a:pt x="576" y="186"/>
                      </a:cubicBezTo>
                      <a:cubicBezTo>
                        <a:pt x="569" y="190"/>
                        <a:pt x="569" y="190"/>
                        <a:pt x="569" y="190"/>
                      </a:cubicBezTo>
                      <a:cubicBezTo>
                        <a:pt x="255" y="372"/>
                        <a:pt x="255" y="372"/>
                        <a:pt x="255" y="372"/>
                      </a:cubicBezTo>
                      <a:cubicBezTo>
                        <a:pt x="258" y="377"/>
                        <a:pt x="261" y="382"/>
                        <a:pt x="264" y="387"/>
                      </a:cubicBezTo>
                      <a:cubicBezTo>
                        <a:pt x="580" y="205"/>
                        <a:pt x="580" y="205"/>
                        <a:pt x="580" y="205"/>
                      </a:cubicBezTo>
                      <a:cubicBezTo>
                        <a:pt x="585" y="202"/>
                        <a:pt x="585" y="202"/>
                        <a:pt x="585" y="202"/>
                      </a:cubicBezTo>
                      <a:cubicBezTo>
                        <a:pt x="591" y="198"/>
                        <a:pt x="591" y="198"/>
                        <a:pt x="591" y="198"/>
                      </a:cubicBezTo>
                      <a:cubicBezTo>
                        <a:pt x="597" y="195"/>
                        <a:pt x="597" y="195"/>
                        <a:pt x="597" y="195"/>
                      </a:cubicBezTo>
                      <a:cubicBezTo>
                        <a:pt x="611" y="187"/>
                        <a:pt x="611" y="187"/>
                        <a:pt x="611" y="187"/>
                      </a:cubicBezTo>
                      <a:cubicBezTo>
                        <a:pt x="610" y="193"/>
                        <a:pt x="609" y="199"/>
                        <a:pt x="608" y="205"/>
                      </a:cubicBezTo>
                      <a:cubicBezTo>
                        <a:pt x="608" y="207"/>
                        <a:pt x="607" y="210"/>
                        <a:pt x="607" y="212"/>
                      </a:cubicBezTo>
                      <a:cubicBezTo>
                        <a:pt x="607" y="216"/>
                        <a:pt x="606" y="219"/>
                        <a:pt x="606" y="222"/>
                      </a:cubicBezTo>
                      <a:cubicBezTo>
                        <a:pt x="600" y="261"/>
                        <a:pt x="593" y="300"/>
                        <a:pt x="585" y="339"/>
                      </a:cubicBezTo>
                      <a:cubicBezTo>
                        <a:pt x="556" y="483"/>
                        <a:pt x="514" y="628"/>
                        <a:pt x="459" y="773"/>
                      </a:cubicBezTo>
                      <a:cubicBezTo>
                        <a:pt x="462" y="781"/>
                        <a:pt x="465" y="789"/>
                        <a:pt x="469" y="797"/>
                      </a:cubicBezTo>
                      <a:cubicBezTo>
                        <a:pt x="517" y="673"/>
                        <a:pt x="556" y="547"/>
                        <a:pt x="585" y="423"/>
                      </a:cubicBezTo>
                      <a:cubicBezTo>
                        <a:pt x="596" y="378"/>
                        <a:pt x="605" y="333"/>
                        <a:pt x="613" y="287"/>
                      </a:cubicBezTo>
                      <a:cubicBezTo>
                        <a:pt x="616" y="271"/>
                        <a:pt x="619" y="255"/>
                        <a:pt x="621" y="239"/>
                      </a:cubicBezTo>
                      <a:cubicBezTo>
                        <a:pt x="623" y="229"/>
                        <a:pt x="624" y="220"/>
                        <a:pt x="625" y="211"/>
                      </a:cubicBezTo>
                      <a:cubicBezTo>
                        <a:pt x="626" y="206"/>
                        <a:pt x="627" y="201"/>
                        <a:pt x="627" y="197"/>
                      </a:cubicBezTo>
                      <a:cubicBezTo>
                        <a:pt x="628" y="195"/>
                        <a:pt x="628" y="194"/>
                        <a:pt x="628" y="192"/>
                      </a:cubicBezTo>
                      <a:cubicBezTo>
                        <a:pt x="631" y="165"/>
                        <a:pt x="631" y="165"/>
                        <a:pt x="631" y="165"/>
                      </a:cubicBezTo>
                      <a:cubicBezTo>
                        <a:pt x="607" y="155"/>
                        <a:pt x="607" y="155"/>
                        <a:pt x="607" y="155"/>
                      </a:cubicBezTo>
                      <a:cubicBezTo>
                        <a:pt x="606" y="155"/>
                        <a:pt x="606" y="154"/>
                        <a:pt x="607" y="155"/>
                      </a:cubicBezTo>
                      <a:cubicBezTo>
                        <a:pt x="605" y="154"/>
                        <a:pt x="603" y="154"/>
                        <a:pt x="601" y="153"/>
                      </a:cubicBezTo>
                      <a:cubicBezTo>
                        <a:pt x="596" y="151"/>
                        <a:pt x="592" y="150"/>
                        <a:pt x="587" y="148"/>
                      </a:cubicBezTo>
                      <a:cubicBezTo>
                        <a:pt x="579" y="145"/>
                        <a:pt x="572" y="142"/>
                        <a:pt x="564" y="140"/>
                      </a:cubicBezTo>
                      <a:cubicBezTo>
                        <a:pt x="553" y="136"/>
                        <a:pt x="542" y="132"/>
                        <a:pt x="532" y="128"/>
                      </a:cubicBezTo>
                      <a:cubicBezTo>
                        <a:pt x="491" y="115"/>
                        <a:pt x="450" y="102"/>
                        <a:pt x="408" y="90"/>
                      </a:cubicBezTo>
                      <a:cubicBezTo>
                        <a:pt x="277" y="51"/>
                        <a:pt x="140" y="21"/>
                        <a:pt x="0" y="0"/>
                      </a:cubicBezTo>
                      <a:cubicBezTo>
                        <a:pt x="5" y="7"/>
                        <a:pt x="11" y="14"/>
                        <a:pt x="16" y="21"/>
                      </a:cubicBezTo>
                      <a:cubicBezTo>
                        <a:pt x="175" y="46"/>
                        <a:pt x="330" y="82"/>
                        <a:pt x="477" y="130"/>
                      </a:cubicBez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sp>
              <p:nvSpPr>
                <p:cNvPr id="17" name="Freeform 30">
                  <a:extLst>
                    <a:ext uri="{FF2B5EF4-FFF2-40B4-BE49-F238E27FC236}">
                      <a16:creationId xmlns:a16="http://schemas.microsoft.com/office/drawing/2014/main" id="{E9374E37-4865-0E71-E7EF-080195AE32A3}"/>
                    </a:ext>
                  </a:extLst>
                </p:cNvPr>
                <p:cNvSpPr/>
                <p:nvPr/>
              </p:nvSpPr>
              <p:spPr bwMode="auto">
                <a:xfrm>
                  <a:off x="-974725" y="6862763"/>
                  <a:ext cx="1588" cy="0"/>
                </a:xfrm>
                <a:custGeom>
                  <a:avLst/>
                  <a:gdLst>
                    <a:gd name="T0" fmla="*/ 1 w 1"/>
                    <a:gd name="T1" fmla="*/ 1 w 1"/>
                  </a:gdLst>
                  <a:ahLst/>
                  <a:cxnLst>
                    <a:cxn ang="0">
                      <a:pos x="T0" y="0"/>
                    </a:cxn>
                    <a:cxn ang="0">
                      <a:pos x="T1" y="0"/>
                    </a:cxn>
                  </a:cxnLst>
                  <a:rect l="0" t="0" r="r" b="b"/>
                  <a:pathLst>
                    <a:path w="1">
                      <a:moveTo>
                        <a:pt x="1" y="0"/>
                      </a:moveTo>
                      <a:cubicBezTo>
                        <a:pt x="0" y="0"/>
                        <a:pt x="1" y="0"/>
                        <a:pt x="1" y="0"/>
                      </a:cubicBez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sp>
              <p:nvSpPr>
                <p:cNvPr id="18" name="Rectangle 31">
                  <a:extLst>
                    <a:ext uri="{FF2B5EF4-FFF2-40B4-BE49-F238E27FC236}">
                      <a16:creationId xmlns:a16="http://schemas.microsoft.com/office/drawing/2014/main" id="{A054992D-FA41-FE3E-4750-E699443C83F7}"/>
                    </a:ext>
                  </a:extLst>
                </p:cNvPr>
                <p:cNvSpPr>
                  <a:spLocks noChangeArrowheads="1"/>
                </p:cNvSpPr>
                <p:nvPr/>
              </p:nvSpPr>
              <p:spPr bwMode="auto">
                <a:xfrm>
                  <a:off x="-973137" y="6862763"/>
                  <a:ext cx="1588" cy="1588"/>
                </a:xfrm>
                <a:prstGeom prst="rect">
                  <a:avLst/>
                </a:prstGeom>
                <a:solidFill>
                  <a:srgbClr val="6C6C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sp>
              <p:nvSpPr>
                <p:cNvPr id="19" name="Freeform 32">
                  <a:extLst>
                    <a:ext uri="{FF2B5EF4-FFF2-40B4-BE49-F238E27FC236}">
                      <a16:creationId xmlns:a16="http://schemas.microsoft.com/office/drawing/2014/main" id="{97811B2F-A909-1F6E-586D-EB0C5A7AB3AD}"/>
                    </a:ext>
                  </a:extLst>
                </p:cNvPr>
                <p:cNvSpPr/>
                <p:nvPr/>
              </p:nvSpPr>
              <p:spPr bwMode="auto">
                <a:xfrm>
                  <a:off x="-1022350" y="6823075"/>
                  <a:ext cx="17463" cy="15875"/>
                </a:xfrm>
                <a:custGeom>
                  <a:avLst/>
                  <a:gdLst>
                    <a:gd name="T0" fmla="*/ 6 w 12"/>
                    <a:gd name="T1" fmla="*/ 5 h 10"/>
                    <a:gd name="T2" fmla="*/ 6 w 12"/>
                    <a:gd name="T3" fmla="*/ 5 h 10"/>
                  </a:gdLst>
                  <a:ahLst/>
                  <a:cxnLst>
                    <a:cxn ang="0">
                      <a:pos x="T0" y="T1"/>
                    </a:cxn>
                    <a:cxn ang="0">
                      <a:pos x="T2" y="T3"/>
                    </a:cxn>
                  </a:cxnLst>
                  <a:rect l="0" t="0" r="r" b="b"/>
                  <a:pathLst>
                    <a:path w="12" h="10">
                      <a:moveTo>
                        <a:pt x="6" y="5"/>
                      </a:moveTo>
                      <a:cubicBezTo>
                        <a:pt x="0" y="0"/>
                        <a:pt x="12" y="10"/>
                        <a:pt x="6" y="5"/>
                      </a:cubicBez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sp>
              <p:nvSpPr>
                <p:cNvPr id="20" name="Freeform 33">
                  <a:extLst>
                    <a:ext uri="{FF2B5EF4-FFF2-40B4-BE49-F238E27FC236}">
                      <a16:creationId xmlns:a16="http://schemas.microsoft.com/office/drawing/2014/main" id="{FE52FADA-C59F-22F2-D408-6ADE0A38DC38}"/>
                    </a:ext>
                  </a:extLst>
                </p:cNvPr>
                <p:cNvSpPr/>
                <p:nvPr/>
              </p:nvSpPr>
              <p:spPr bwMode="auto">
                <a:xfrm>
                  <a:off x="-1649413" y="2947988"/>
                  <a:ext cx="2370138" cy="3235325"/>
                </a:xfrm>
                <a:custGeom>
                  <a:avLst/>
                  <a:gdLst>
                    <a:gd name="T0" fmla="*/ 1612 w 1622"/>
                    <a:gd name="T1" fmla="*/ 1933 h 2215"/>
                    <a:gd name="T2" fmla="*/ 1460 w 1622"/>
                    <a:gd name="T3" fmla="*/ 1377 h 2215"/>
                    <a:gd name="T4" fmla="*/ 1419 w 1622"/>
                    <a:gd name="T5" fmla="*/ 1279 h 2215"/>
                    <a:gd name="T6" fmla="*/ 1221 w 1622"/>
                    <a:gd name="T7" fmla="*/ 891 h 2215"/>
                    <a:gd name="T8" fmla="*/ 992 w 1622"/>
                    <a:gd name="T9" fmla="*/ 551 h 2215"/>
                    <a:gd name="T10" fmla="*/ 950 w 1622"/>
                    <a:gd name="T11" fmla="*/ 499 h 2215"/>
                    <a:gd name="T12" fmla="*/ 544 w 1622"/>
                    <a:gd name="T13" fmla="*/ 68 h 2215"/>
                    <a:gd name="T14" fmla="*/ 490 w 1622"/>
                    <a:gd name="T15" fmla="*/ 22 h 2215"/>
                    <a:gd name="T16" fmla="*/ 462 w 1622"/>
                    <a:gd name="T17" fmla="*/ 0 h 2215"/>
                    <a:gd name="T18" fmla="*/ 439 w 1622"/>
                    <a:gd name="T19" fmla="*/ 18 h 2215"/>
                    <a:gd name="T20" fmla="*/ 405 w 1622"/>
                    <a:gd name="T21" fmla="*/ 48 h 2215"/>
                    <a:gd name="T22" fmla="*/ 0 w 1622"/>
                    <a:gd name="T23" fmla="*/ 467 h 2215"/>
                    <a:gd name="T24" fmla="*/ 426 w 1622"/>
                    <a:gd name="T25" fmla="*/ 53 h 2215"/>
                    <a:gd name="T26" fmla="*/ 454 w 1622"/>
                    <a:gd name="T27" fmla="*/ 29 h 2215"/>
                    <a:gd name="T28" fmla="*/ 454 w 1622"/>
                    <a:gd name="T29" fmla="*/ 58 h 2215"/>
                    <a:gd name="T30" fmla="*/ 462 w 1622"/>
                    <a:gd name="T31" fmla="*/ 437 h 2215"/>
                    <a:gd name="T32" fmla="*/ 472 w 1622"/>
                    <a:gd name="T33" fmla="*/ 59 h 2215"/>
                    <a:gd name="T34" fmla="*/ 472 w 1622"/>
                    <a:gd name="T35" fmla="*/ 30 h 2215"/>
                    <a:gd name="T36" fmla="*/ 500 w 1622"/>
                    <a:gd name="T37" fmla="*/ 54 h 2215"/>
                    <a:gd name="T38" fmla="*/ 925 w 1622"/>
                    <a:gd name="T39" fmla="*/ 495 h 2215"/>
                    <a:gd name="T40" fmla="*/ 966 w 1622"/>
                    <a:gd name="T41" fmla="*/ 548 h 2215"/>
                    <a:gd name="T42" fmla="*/ 1206 w 1622"/>
                    <a:gd name="T43" fmla="*/ 900 h 2215"/>
                    <a:gd name="T44" fmla="*/ 1410 w 1622"/>
                    <a:gd name="T45" fmla="*/ 1303 h 2215"/>
                    <a:gd name="T46" fmla="*/ 1450 w 1622"/>
                    <a:gd name="T47" fmla="*/ 1401 h 2215"/>
                    <a:gd name="T48" fmla="*/ 1598 w 1622"/>
                    <a:gd name="T49" fmla="*/ 1959 h 2215"/>
                    <a:gd name="T50" fmla="*/ 1576 w 1622"/>
                    <a:gd name="T51" fmla="*/ 1973 h 2215"/>
                    <a:gd name="T52" fmla="*/ 1246 w 1622"/>
                    <a:gd name="T53" fmla="*/ 1803 h 2215"/>
                    <a:gd name="T54" fmla="*/ 1578 w 1622"/>
                    <a:gd name="T55" fmla="*/ 1994 h 2215"/>
                    <a:gd name="T56" fmla="*/ 1567 w 1622"/>
                    <a:gd name="T57" fmla="*/ 2012 h 2215"/>
                    <a:gd name="T58" fmla="*/ 1013 w 1622"/>
                    <a:gd name="T59" fmla="*/ 2153 h 2215"/>
                    <a:gd name="T60" fmla="*/ 973 w 1622"/>
                    <a:gd name="T61" fmla="*/ 2160 h 2215"/>
                    <a:gd name="T62" fmla="*/ 944 w 1622"/>
                    <a:gd name="T63" fmla="*/ 2164 h 2215"/>
                    <a:gd name="T64" fmla="*/ 907 w 1622"/>
                    <a:gd name="T65" fmla="*/ 2169 h 2215"/>
                    <a:gd name="T66" fmla="*/ 516 w 1622"/>
                    <a:gd name="T67" fmla="*/ 2196 h 2215"/>
                    <a:gd name="T68" fmla="*/ 484 w 1622"/>
                    <a:gd name="T69" fmla="*/ 2197 h 2215"/>
                    <a:gd name="T70" fmla="*/ 463 w 1622"/>
                    <a:gd name="T71" fmla="*/ 2197 h 2215"/>
                    <a:gd name="T72" fmla="*/ 454 w 1622"/>
                    <a:gd name="T73" fmla="*/ 2197 h 2215"/>
                    <a:gd name="T74" fmla="*/ 426 w 1622"/>
                    <a:gd name="T75" fmla="*/ 2197 h 2215"/>
                    <a:gd name="T76" fmla="*/ 41 w 1622"/>
                    <a:gd name="T77" fmla="*/ 2190 h 2215"/>
                    <a:gd name="T78" fmla="*/ 426 w 1622"/>
                    <a:gd name="T79" fmla="*/ 2215 h 2215"/>
                    <a:gd name="T80" fmla="*/ 454 w 1622"/>
                    <a:gd name="T81" fmla="*/ 2215 h 2215"/>
                    <a:gd name="T82" fmla="*/ 470 w 1622"/>
                    <a:gd name="T83" fmla="*/ 2215 h 2215"/>
                    <a:gd name="T84" fmla="*/ 488 w 1622"/>
                    <a:gd name="T85" fmla="*/ 2215 h 2215"/>
                    <a:gd name="T86" fmla="*/ 878 w 1622"/>
                    <a:gd name="T87" fmla="*/ 2190 h 2215"/>
                    <a:gd name="T88" fmla="*/ 918 w 1622"/>
                    <a:gd name="T89" fmla="*/ 2185 h 2215"/>
                    <a:gd name="T90" fmla="*/ 948 w 1622"/>
                    <a:gd name="T91" fmla="*/ 2181 h 2215"/>
                    <a:gd name="T92" fmla="*/ 984 w 1622"/>
                    <a:gd name="T93" fmla="*/ 2176 h 2215"/>
                    <a:gd name="T94" fmla="*/ 1399 w 1622"/>
                    <a:gd name="T95" fmla="*/ 2086 h 2215"/>
                    <a:gd name="T96" fmla="*/ 1578 w 1622"/>
                    <a:gd name="T97" fmla="*/ 2027 h 2215"/>
                    <a:gd name="T98" fmla="*/ 1594 w 1622"/>
                    <a:gd name="T99" fmla="*/ 2021 h 2215"/>
                    <a:gd name="T100" fmla="*/ 1621 w 1622"/>
                    <a:gd name="T101" fmla="*/ 2002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2" h="2215">
                      <a:moveTo>
                        <a:pt x="1619" y="1979"/>
                      </a:moveTo>
                      <a:cubicBezTo>
                        <a:pt x="1618" y="1974"/>
                        <a:pt x="1617" y="1969"/>
                        <a:pt x="1616" y="1964"/>
                      </a:cubicBezTo>
                      <a:cubicBezTo>
                        <a:pt x="1615" y="1953"/>
                        <a:pt x="1613" y="1943"/>
                        <a:pt x="1612" y="1933"/>
                      </a:cubicBezTo>
                      <a:cubicBezTo>
                        <a:pt x="1609" y="1918"/>
                        <a:pt x="1607" y="1903"/>
                        <a:pt x="1604" y="1887"/>
                      </a:cubicBezTo>
                      <a:cubicBezTo>
                        <a:pt x="1596" y="1842"/>
                        <a:pt x="1587" y="1797"/>
                        <a:pt x="1576" y="1751"/>
                      </a:cubicBezTo>
                      <a:cubicBezTo>
                        <a:pt x="1547" y="1627"/>
                        <a:pt x="1508" y="1502"/>
                        <a:pt x="1460" y="1377"/>
                      </a:cubicBezTo>
                      <a:cubicBezTo>
                        <a:pt x="1455" y="1365"/>
                        <a:pt x="1450" y="1352"/>
                        <a:pt x="1445" y="1340"/>
                      </a:cubicBezTo>
                      <a:cubicBezTo>
                        <a:pt x="1441" y="1332"/>
                        <a:pt x="1438" y="1324"/>
                        <a:pt x="1435" y="1316"/>
                      </a:cubicBezTo>
                      <a:cubicBezTo>
                        <a:pt x="1430" y="1304"/>
                        <a:pt x="1425" y="1291"/>
                        <a:pt x="1419" y="1279"/>
                      </a:cubicBezTo>
                      <a:cubicBezTo>
                        <a:pt x="1369" y="1162"/>
                        <a:pt x="1311" y="1045"/>
                        <a:pt x="1245" y="931"/>
                      </a:cubicBezTo>
                      <a:cubicBezTo>
                        <a:pt x="1240" y="922"/>
                        <a:pt x="1235" y="914"/>
                        <a:pt x="1231" y="906"/>
                      </a:cubicBezTo>
                      <a:cubicBezTo>
                        <a:pt x="1227" y="901"/>
                        <a:pt x="1224" y="896"/>
                        <a:pt x="1221" y="891"/>
                      </a:cubicBezTo>
                      <a:cubicBezTo>
                        <a:pt x="1217" y="883"/>
                        <a:pt x="1212" y="875"/>
                        <a:pt x="1207" y="867"/>
                      </a:cubicBezTo>
                      <a:cubicBezTo>
                        <a:pt x="1148" y="769"/>
                        <a:pt x="1083" y="673"/>
                        <a:pt x="1012" y="579"/>
                      </a:cubicBezTo>
                      <a:cubicBezTo>
                        <a:pt x="1006" y="570"/>
                        <a:pt x="999" y="561"/>
                        <a:pt x="992" y="551"/>
                      </a:cubicBezTo>
                      <a:cubicBezTo>
                        <a:pt x="983" y="541"/>
                        <a:pt x="975" y="530"/>
                        <a:pt x="967" y="519"/>
                      </a:cubicBezTo>
                      <a:cubicBezTo>
                        <a:pt x="962" y="513"/>
                        <a:pt x="957" y="507"/>
                        <a:pt x="953" y="501"/>
                      </a:cubicBezTo>
                      <a:cubicBezTo>
                        <a:pt x="952" y="501"/>
                        <a:pt x="951" y="500"/>
                        <a:pt x="950" y="499"/>
                      </a:cubicBezTo>
                      <a:cubicBezTo>
                        <a:pt x="942" y="488"/>
                        <a:pt x="934" y="478"/>
                        <a:pt x="925" y="467"/>
                      </a:cubicBezTo>
                      <a:cubicBezTo>
                        <a:pt x="835" y="356"/>
                        <a:pt x="738" y="252"/>
                        <a:pt x="638" y="155"/>
                      </a:cubicBezTo>
                      <a:cubicBezTo>
                        <a:pt x="607" y="125"/>
                        <a:pt x="576" y="96"/>
                        <a:pt x="544" y="68"/>
                      </a:cubicBezTo>
                      <a:cubicBezTo>
                        <a:pt x="536" y="61"/>
                        <a:pt x="528" y="54"/>
                        <a:pt x="520" y="47"/>
                      </a:cubicBezTo>
                      <a:cubicBezTo>
                        <a:pt x="513" y="42"/>
                        <a:pt x="507" y="36"/>
                        <a:pt x="500" y="30"/>
                      </a:cubicBezTo>
                      <a:cubicBezTo>
                        <a:pt x="497" y="27"/>
                        <a:pt x="493" y="25"/>
                        <a:pt x="490" y="22"/>
                      </a:cubicBezTo>
                      <a:cubicBezTo>
                        <a:pt x="489" y="21"/>
                        <a:pt x="487" y="20"/>
                        <a:pt x="486" y="18"/>
                      </a:cubicBezTo>
                      <a:cubicBezTo>
                        <a:pt x="463" y="1"/>
                        <a:pt x="463" y="1"/>
                        <a:pt x="463" y="1"/>
                      </a:cubicBezTo>
                      <a:cubicBezTo>
                        <a:pt x="462" y="0"/>
                        <a:pt x="462" y="0"/>
                        <a:pt x="462" y="0"/>
                      </a:cubicBezTo>
                      <a:cubicBezTo>
                        <a:pt x="462" y="0"/>
                        <a:pt x="462" y="0"/>
                        <a:pt x="462" y="0"/>
                      </a:cubicBezTo>
                      <a:cubicBezTo>
                        <a:pt x="439" y="18"/>
                        <a:pt x="439" y="18"/>
                        <a:pt x="439" y="18"/>
                      </a:cubicBezTo>
                      <a:cubicBezTo>
                        <a:pt x="440" y="18"/>
                        <a:pt x="445" y="18"/>
                        <a:pt x="439" y="18"/>
                      </a:cubicBezTo>
                      <a:cubicBezTo>
                        <a:pt x="438" y="20"/>
                        <a:pt x="436" y="21"/>
                        <a:pt x="435" y="22"/>
                      </a:cubicBezTo>
                      <a:cubicBezTo>
                        <a:pt x="432" y="24"/>
                        <a:pt x="429" y="27"/>
                        <a:pt x="426" y="30"/>
                      </a:cubicBezTo>
                      <a:cubicBezTo>
                        <a:pt x="419" y="35"/>
                        <a:pt x="412" y="42"/>
                        <a:pt x="405" y="48"/>
                      </a:cubicBezTo>
                      <a:cubicBezTo>
                        <a:pt x="398" y="54"/>
                        <a:pt x="390" y="61"/>
                        <a:pt x="383" y="67"/>
                      </a:cubicBezTo>
                      <a:cubicBezTo>
                        <a:pt x="351" y="95"/>
                        <a:pt x="320" y="124"/>
                        <a:pt x="289" y="154"/>
                      </a:cubicBezTo>
                      <a:cubicBezTo>
                        <a:pt x="188" y="251"/>
                        <a:pt x="91" y="356"/>
                        <a:pt x="0" y="467"/>
                      </a:cubicBezTo>
                      <a:cubicBezTo>
                        <a:pt x="9" y="466"/>
                        <a:pt x="18" y="465"/>
                        <a:pt x="26" y="464"/>
                      </a:cubicBezTo>
                      <a:cubicBezTo>
                        <a:pt x="130" y="338"/>
                        <a:pt x="241" y="221"/>
                        <a:pt x="358" y="114"/>
                      </a:cubicBezTo>
                      <a:cubicBezTo>
                        <a:pt x="380" y="93"/>
                        <a:pt x="403" y="73"/>
                        <a:pt x="426" y="53"/>
                      </a:cubicBezTo>
                      <a:cubicBezTo>
                        <a:pt x="429" y="51"/>
                        <a:pt x="431" y="49"/>
                        <a:pt x="434" y="46"/>
                      </a:cubicBezTo>
                      <a:cubicBezTo>
                        <a:pt x="437" y="44"/>
                        <a:pt x="440" y="41"/>
                        <a:pt x="443" y="39"/>
                      </a:cubicBezTo>
                      <a:cubicBezTo>
                        <a:pt x="446" y="36"/>
                        <a:pt x="450" y="33"/>
                        <a:pt x="454" y="29"/>
                      </a:cubicBezTo>
                      <a:cubicBezTo>
                        <a:pt x="454" y="46"/>
                        <a:pt x="454" y="46"/>
                        <a:pt x="454" y="46"/>
                      </a:cubicBezTo>
                      <a:cubicBezTo>
                        <a:pt x="454" y="51"/>
                        <a:pt x="454" y="51"/>
                        <a:pt x="454" y="51"/>
                      </a:cubicBezTo>
                      <a:cubicBezTo>
                        <a:pt x="454" y="58"/>
                        <a:pt x="454" y="58"/>
                        <a:pt x="454" y="58"/>
                      </a:cubicBezTo>
                      <a:cubicBezTo>
                        <a:pt x="454" y="66"/>
                        <a:pt x="454" y="66"/>
                        <a:pt x="454" y="66"/>
                      </a:cubicBezTo>
                      <a:cubicBezTo>
                        <a:pt x="454" y="437"/>
                        <a:pt x="454" y="437"/>
                        <a:pt x="454" y="437"/>
                      </a:cubicBezTo>
                      <a:cubicBezTo>
                        <a:pt x="457" y="437"/>
                        <a:pt x="460" y="437"/>
                        <a:pt x="462" y="437"/>
                      </a:cubicBezTo>
                      <a:cubicBezTo>
                        <a:pt x="466" y="437"/>
                        <a:pt x="469" y="437"/>
                        <a:pt x="472" y="437"/>
                      </a:cubicBezTo>
                      <a:cubicBezTo>
                        <a:pt x="472" y="67"/>
                        <a:pt x="472" y="67"/>
                        <a:pt x="472" y="67"/>
                      </a:cubicBezTo>
                      <a:cubicBezTo>
                        <a:pt x="472" y="59"/>
                        <a:pt x="472" y="59"/>
                        <a:pt x="472" y="59"/>
                      </a:cubicBezTo>
                      <a:cubicBezTo>
                        <a:pt x="472" y="51"/>
                        <a:pt x="472" y="51"/>
                        <a:pt x="472" y="51"/>
                      </a:cubicBezTo>
                      <a:cubicBezTo>
                        <a:pt x="472" y="46"/>
                        <a:pt x="472" y="46"/>
                        <a:pt x="472" y="46"/>
                      </a:cubicBezTo>
                      <a:cubicBezTo>
                        <a:pt x="472" y="30"/>
                        <a:pt x="472" y="30"/>
                        <a:pt x="472" y="30"/>
                      </a:cubicBezTo>
                      <a:cubicBezTo>
                        <a:pt x="475" y="33"/>
                        <a:pt x="479" y="36"/>
                        <a:pt x="483" y="39"/>
                      </a:cubicBezTo>
                      <a:cubicBezTo>
                        <a:pt x="485" y="41"/>
                        <a:pt x="488" y="44"/>
                        <a:pt x="491" y="46"/>
                      </a:cubicBezTo>
                      <a:cubicBezTo>
                        <a:pt x="494" y="49"/>
                        <a:pt x="497" y="51"/>
                        <a:pt x="500" y="54"/>
                      </a:cubicBezTo>
                      <a:cubicBezTo>
                        <a:pt x="523" y="74"/>
                        <a:pt x="546" y="94"/>
                        <a:pt x="569" y="115"/>
                      </a:cubicBezTo>
                      <a:cubicBezTo>
                        <a:pt x="685" y="222"/>
                        <a:pt x="796" y="338"/>
                        <a:pt x="899" y="464"/>
                      </a:cubicBezTo>
                      <a:cubicBezTo>
                        <a:pt x="908" y="474"/>
                        <a:pt x="916" y="485"/>
                        <a:pt x="925" y="495"/>
                      </a:cubicBezTo>
                      <a:cubicBezTo>
                        <a:pt x="929" y="501"/>
                        <a:pt x="934" y="507"/>
                        <a:pt x="938" y="513"/>
                      </a:cubicBezTo>
                      <a:cubicBezTo>
                        <a:pt x="939" y="514"/>
                        <a:pt x="940" y="515"/>
                        <a:pt x="941" y="516"/>
                      </a:cubicBezTo>
                      <a:cubicBezTo>
                        <a:pt x="949" y="526"/>
                        <a:pt x="958" y="537"/>
                        <a:pt x="966" y="548"/>
                      </a:cubicBezTo>
                      <a:cubicBezTo>
                        <a:pt x="977" y="562"/>
                        <a:pt x="988" y="576"/>
                        <a:pt x="998" y="590"/>
                      </a:cubicBezTo>
                      <a:cubicBezTo>
                        <a:pt x="1068" y="683"/>
                        <a:pt x="1132" y="778"/>
                        <a:pt x="1191" y="876"/>
                      </a:cubicBezTo>
                      <a:cubicBezTo>
                        <a:pt x="1196" y="884"/>
                        <a:pt x="1201" y="892"/>
                        <a:pt x="1206" y="900"/>
                      </a:cubicBezTo>
                      <a:cubicBezTo>
                        <a:pt x="1209" y="905"/>
                        <a:pt x="1212" y="910"/>
                        <a:pt x="1215" y="915"/>
                      </a:cubicBezTo>
                      <a:cubicBezTo>
                        <a:pt x="1220" y="923"/>
                        <a:pt x="1224" y="931"/>
                        <a:pt x="1229" y="940"/>
                      </a:cubicBezTo>
                      <a:cubicBezTo>
                        <a:pt x="1298" y="1059"/>
                        <a:pt x="1358" y="1180"/>
                        <a:pt x="1410" y="1303"/>
                      </a:cubicBezTo>
                      <a:cubicBezTo>
                        <a:pt x="1415" y="1315"/>
                        <a:pt x="1420" y="1328"/>
                        <a:pt x="1425" y="1340"/>
                      </a:cubicBezTo>
                      <a:cubicBezTo>
                        <a:pt x="1429" y="1348"/>
                        <a:pt x="1432" y="1356"/>
                        <a:pt x="1435" y="1364"/>
                      </a:cubicBezTo>
                      <a:cubicBezTo>
                        <a:pt x="1440" y="1376"/>
                        <a:pt x="1445" y="1389"/>
                        <a:pt x="1450" y="1401"/>
                      </a:cubicBezTo>
                      <a:cubicBezTo>
                        <a:pt x="1505" y="1547"/>
                        <a:pt x="1547" y="1692"/>
                        <a:pt x="1576" y="1836"/>
                      </a:cubicBezTo>
                      <a:cubicBezTo>
                        <a:pt x="1584" y="1875"/>
                        <a:pt x="1591" y="1914"/>
                        <a:pt x="1597" y="1952"/>
                      </a:cubicBezTo>
                      <a:cubicBezTo>
                        <a:pt x="1597" y="1954"/>
                        <a:pt x="1597" y="1957"/>
                        <a:pt x="1598" y="1959"/>
                      </a:cubicBezTo>
                      <a:cubicBezTo>
                        <a:pt x="1599" y="1969"/>
                        <a:pt x="1600" y="1978"/>
                        <a:pt x="1602" y="1987"/>
                      </a:cubicBezTo>
                      <a:cubicBezTo>
                        <a:pt x="1587" y="1979"/>
                        <a:pt x="1587" y="1979"/>
                        <a:pt x="1587" y="1979"/>
                      </a:cubicBezTo>
                      <a:cubicBezTo>
                        <a:pt x="1576" y="1973"/>
                        <a:pt x="1576" y="1973"/>
                        <a:pt x="1576" y="1973"/>
                      </a:cubicBezTo>
                      <a:cubicBezTo>
                        <a:pt x="1571" y="1970"/>
                        <a:pt x="1571" y="1970"/>
                        <a:pt x="1571" y="1970"/>
                      </a:cubicBezTo>
                      <a:cubicBezTo>
                        <a:pt x="1255" y="1787"/>
                        <a:pt x="1255" y="1787"/>
                        <a:pt x="1255" y="1787"/>
                      </a:cubicBezTo>
                      <a:cubicBezTo>
                        <a:pt x="1252" y="1792"/>
                        <a:pt x="1249" y="1797"/>
                        <a:pt x="1246" y="1803"/>
                      </a:cubicBezTo>
                      <a:cubicBezTo>
                        <a:pt x="1567" y="1988"/>
                        <a:pt x="1567" y="1988"/>
                        <a:pt x="1567" y="1988"/>
                      </a:cubicBezTo>
                      <a:cubicBezTo>
                        <a:pt x="1574" y="1992"/>
                        <a:pt x="1574" y="1992"/>
                        <a:pt x="1574" y="1992"/>
                      </a:cubicBezTo>
                      <a:cubicBezTo>
                        <a:pt x="1578" y="1994"/>
                        <a:pt x="1578" y="1994"/>
                        <a:pt x="1578" y="1994"/>
                      </a:cubicBezTo>
                      <a:cubicBezTo>
                        <a:pt x="1592" y="2003"/>
                        <a:pt x="1592" y="2003"/>
                        <a:pt x="1592" y="2003"/>
                      </a:cubicBezTo>
                      <a:cubicBezTo>
                        <a:pt x="1587" y="2005"/>
                        <a:pt x="1582" y="2007"/>
                        <a:pt x="1576" y="2009"/>
                      </a:cubicBezTo>
                      <a:cubicBezTo>
                        <a:pt x="1573" y="2010"/>
                        <a:pt x="1570" y="2011"/>
                        <a:pt x="1567" y="2012"/>
                      </a:cubicBezTo>
                      <a:cubicBezTo>
                        <a:pt x="1564" y="2013"/>
                        <a:pt x="1561" y="2014"/>
                        <a:pt x="1558" y="2015"/>
                      </a:cubicBezTo>
                      <a:cubicBezTo>
                        <a:pt x="1528" y="2026"/>
                        <a:pt x="1498" y="2036"/>
                        <a:pt x="1468" y="2046"/>
                      </a:cubicBezTo>
                      <a:cubicBezTo>
                        <a:pt x="1323" y="2092"/>
                        <a:pt x="1170" y="2128"/>
                        <a:pt x="1013" y="2153"/>
                      </a:cubicBezTo>
                      <a:cubicBezTo>
                        <a:pt x="1011" y="2154"/>
                        <a:pt x="1009" y="2154"/>
                        <a:pt x="1007" y="2154"/>
                      </a:cubicBezTo>
                      <a:cubicBezTo>
                        <a:pt x="999" y="2156"/>
                        <a:pt x="992" y="2157"/>
                        <a:pt x="984" y="2158"/>
                      </a:cubicBezTo>
                      <a:cubicBezTo>
                        <a:pt x="980" y="2158"/>
                        <a:pt x="977" y="2159"/>
                        <a:pt x="973" y="2160"/>
                      </a:cubicBezTo>
                      <a:cubicBezTo>
                        <a:pt x="971" y="2160"/>
                        <a:pt x="969" y="2160"/>
                        <a:pt x="967" y="2161"/>
                      </a:cubicBezTo>
                      <a:cubicBezTo>
                        <a:pt x="960" y="2161"/>
                        <a:pt x="954" y="2162"/>
                        <a:pt x="947" y="2163"/>
                      </a:cubicBezTo>
                      <a:cubicBezTo>
                        <a:pt x="946" y="2163"/>
                        <a:pt x="945" y="2164"/>
                        <a:pt x="944" y="2164"/>
                      </a:cubicBezTo>
                      <a:cubicBezTo>
                        <a:pt x="943" y="2164"/>
                        <a:pt x="942" y="2164"/>
                        <a:pt x="941" y="2164"/>
                      </a:cubicBezTo>
                      <a:cubicBezTo>
                        <a:pt x="933" y="2165"/>
                        <a:pt x="926" y="2166"/>
                        <a:pt x="918" y="2167"/>
                      </a:cubicBezTo>
                      <a:cubicBezTo>
                        <a:pt x="914" y="2168"/>
                        <a:pt x="911" y="2168"/>
                        <a:pt x="907" y="2169"/>
                      </a:cubicBezTo>
                      <a:cubicBezTo>
                        <a:pt x="905" y="2169"/>
                        <a:pt x="903" y="2169"/>
                        <a:pt x="901" y="2170"/>
                      </a:cubicBezTo>
                      <a:cubicBezTo>
                        <a:pt x="893" y="2170"/>
                        <a:pt x="885" y="2171"/>
                        <a:pt x="878" y="2172"/>
                      </a:cubicBezTo>
                      <a:cubicBezTo>
                        <a:pt x="759" y="2186"/>
                        <a:pt x="638" y="2195"/>
                        <a:pt x="516" y="2196"/>
                      </a:cubicBezTo>
                      <a:cubicBezTo>
                        <a:pt x="510" y="2197"/>
                        <a:pt x="505" y="2197"/>
                        <a:pt x="500" y="2197"/>
                      </a:cubicBezTo>
                      <a:cubicBezTo>
                        <a:pt x="496" y="2197"/>
                        <a:pt x="492" y="2197"/>
                        <a:pt x="488" y="2197"/>
                      </a:cubicBezTo>
                      <a:cubicBezTo>
                        <a:pt x="487" y="2197"/>
                        <a:pt x="485" y="2197"/>
                        <a:pt x="484" y="2197"/>
                      </a:cubicBezTo>
                      <a:cubicBezTo>
                        <a:pt x="480" y="2197"/>
                        <a:pt x="476" y="2197"/>
                        <a:pt x="472" y="2197"/>
                      </a:cubicBezTo>
                      <a:cubicBezTo>
                        <a:pt x="471" y="2197"/>
                        <a:pt x="471" y="2197"/>
                        <a:pt x="470" y="2197"/>
                      </a:cubicBezTo>
                      <a:cubicBezTo>
                        <a:pt x="468" y="2197"/>
                        <a:pt x="465" y="2197"/>
                        <a:pt x="463" y="2197"/>
                      </a:cubicBezTo>
                      <a:cubicBezTo>
                        <a:pt x="461" y="2197"/>
                        <a:pt x="458" y="2197"/>
                        <a:pt x="456" y="2197"/>
                      </a:cubicBezTo>
                      <a:cubicBezTo>
                        <a:pt x="455" y="2197"/>
                        <a:pt x="455" y="2197"/>
                        <a:pt x="454" y="2197"/>
                      </a:cubicBezTo>
                      <a:cubicBezTo>
                        <a:pt x="454" y="2197"/>
                        <a:pt x="454" y="2197"/>
                        <a:pt x="454" y="2197"/>
                      </a:cubicBezTo>
                      <a:cubicBezTo>
                        <a:pt x="449" y="2197"/>
                        <a:pt x="443" y="2197"/>
                        <a:pt x="438" y="2197"/>
                      </a:cubicBezTo>
                      <a:cubicBezTo>
                        <a:pt x="434" y="2197"/>
                        <a:pt x="430" y="2197"/>
                        <a:pt x="426" y="2197"/>
                      </a:cubicBezTo>
                      <a:cubicBezTo>
                        <a:pt x="426" y="2197"/>
                        <a:pt x="426" y="2197"/>
                        <a:pt x="426" y="2197"/>
                      </a:cubicBezTo>
                      <a:cubicBezTo>
                        <a:pt x="421" y="2197"/>
                        <a:pt x="416" y="2197"/>
                        <a:pt x="410" y="2196"/>
                      </a:cubicBezTo>
                      <a:cubicBezTo>
                        <a:pt x="280" y="2195"/>
                        <a:pt x="151" y="2185"/>
                        <a:pt x="24" y="2169"/>
                      </a:cubicBezTo>
                      <a:cubicBezTo>
                        <a:pt x="30" y="2176"/>
                        <a:pt x="35" y="2183"/>
                        <a:pt x="41" y="2190"/>
                      </a:cubicBezTo>
                      <a:cubicBezTo>
                        <a:pt x="162" y="2204"/>
                        <a:pt x="286" y="2213"/>
                        <a:pt x="410" y="2214"/>
                      </a:cubicBezTo>
                      <a:cubicBezTo>
                        <a:pt x="415" y="2215"/>
                        <a:pt x="421" y="2215"/>
                        <a:pt x="426" y="2215"/>
                      </a:cubicBezTo>
                      <a:cubicBezTo>
                        <a:pt x="426" y="2215"/>
                        <a:pt x="426" y="2215"/>
                        <a:pt x="426" y="2215"/>
                      </a:cubicBezTo>
                      <a:cubicBezTo>
                        <a:pt x="430" y="2215"/>
                        <a:pt x="434" y="2215"/>
                        <a:pt x="438" y="2215"/>
                      </a:cubicBezTo>
                      <a:cubicBezTo>
                        <a:pt x="443" y="2215"/>
                        <a:pt x="449" y="2215"/>
                        <a:pt x="454" y="2215"/>
                      </a:cubicBezTo>
                      <a:cubicBezTo>
                        <a:pt x="454" y="2215"/>
                        <a:pt x="454" y="2215"/>
                        <a:pt x="454" y="2215"/>
                      </a:cubicBezTo>
                      <a:cubicBezTo>
                        <a:pt x="455" y="2215"/>
                        <a:pt x="455" y="2215"/>
                        <a:pt x="456" y="2215"/>
                      </a:cubicBezTo>
                      <a:cubicBezTo>
                        <a:pt x="458" y="2215"/>
                        <a:pt x="461" y="2215"/>
                        <a:pt x="463" y="2215"/>
                      </a:cubicBezTo>
                      <a:cubicBezTo>
                        <a:pt x="465" y="2215"/>
                        <a:pt x="468" y="2215"/>
                        <a:pt x="470" y="2215"/>
                      </a:cubicBezTo>
                      <a:cubicBezTo>
                        <a:pt x="471" y="2215"/>
                        <a:pt x="471" y="2215"/>
                        <a:pt x="472" y="2215"/>
                      </a:cubicBezTo>
                      <a:cubicBezTo>
                        <a:pt x="476" y="2215"/>
                        <a:pt x="480" y="2215"/>
                        <a:pt x="484" y="2215"/>
                      </a:cubicBezTo>
                      <a:cubicBezTo>
                        <a:pt x="485" y="2215"/>
                        <a:pt x="487" y="2215"/>
                        <a:pt x="488" y="2215"/>
                      </a:cubicBezTo>
                      <a:cubicBezTo>
                        <a:pt x="492" y="2215"/>
                        <a:pt x="496" y="2215"/>
                        <a:pt x="500" y="2215"/>
                      </a:cubicBezTo>
                      <a:cubicBezTo>
                        <a:pt x="505" y="2215"/>
                        <a:pt x="511" y="2215"/>
                        <a:pt x="516" y="2214"/>
                      </a:cubicBezTo>
                      <a:cubicBezTo>
                        <a:pt x="638" y="2213"/>
                        <a:pt x="759" y="2205"/>
                        <a:pt x="878" y="2190"/>
                      </a:cubicBezTo>
                      <a:cubicBezTo>
                        <a:pt x="880" y="2190"/>
                        <a:pt x="882" y="2190"/>
                        <a:pt x="884" y="2190"/>
                      </a:cubicBezTo>
                      <a:cubicBezTo>
                        <a:pt x="892" y="2189"/>
                        <a:pt x="900" y="2188"/>
                        <a:pt x="907" y="2187"/>
                      </a:cubicBezTo>
                      <a:cubicBezTo>
                        <a:pt x="911" y="2186"/>
                        <a:pt x="915" y="2186"/>
                        <a:pt x="918" y="2185"/>
                      </a:cubicBezTo>
                      <a:cubicBezTo>
                        <a:pt x="920" y="2185"/>
                        <a:pt x="922" y="2185"/>
                        <a:pt x="924" y="2185"/>
                      </a:cubicBezTo>
                      <a:cubicBezTo>
                        <a:pt x="931" y="2184"/>
                        <a:pt x="938" y="2183"/>
                        <a:pt x="944" y="2182"/>
                      </a:cubicBezTo>
                      <a:cubicBezTo>
                        <a:pt x="945" y="2182"/>
                        <a:pt x="946" y="2182"/>
                        <a:pt x="948" y="2181"/>
                      </a:cubicBezTo>
                      <a:cubicBezTo>
                        <a:pt x="948" y="2181"/>
                        <a:pt x="949" y="2181"/>
                        <a:pt x="950" y="2181"/>
                      </a:cubicBezTo>
                      <a:cubicBezTo>
                        <a:pt x="958" y="2180"/>
                        <a:pt x="966" y="2179"/>
                        <a:pt x="973" y="2178"/>
                      </a:cubicBezTo>
                      <a:cubicBezTo>
                        <a:pt x="977" y="2177"/>
                        <a:pt x="981" y="2177"/>
                        <a:pt x="984" y="2176"/>
                      </a:cubicBezTo>
                      <a:cubicBezTo>
                        <a:pt x="987" y="2176"/>
                        <a:pt x="989" y="2175"/>
                        <a:pt x="991" y="2175"/>
                      </a:cubicBezTo>
                      <a:cubicBezTo>
                        <a:pt x="998" y="2174"/>
                        <a:pt x="1006" y="2173"/>
                        <a:pt x="1014" y="2171"/>
                      </a:cubicBezTo>
                      <a:cubicBezTo>
                        <a:pt x="1146" y="2150"/>
                        <a:pt x="1275" y="2122"/>
                        <a:pt x="1399" y="2086"/>
                      </a:cubicBezTo>
                      <a:cubicBezTo>
                        <a:pt x="1440" y="2074"/>
                        <a:pt x="1481" y="2061"/>
                        <a:pt x="1521" y="2047"/>
                      </a:cubicBezTo>
                      <a:cubicBezTo>
                        <a:pt x="1531" y="2044"/>
                        <a:pt x="1541" y="2040"/>
                        <a:pt x="1551" y="2037"/>
                      </a:cubicBezTo>
                      <a:cubicBezTo>
                        <a:pt x="1560" y="2034"/>
                        <a:pt x="1569" y="2030"/>
                        <a:pt x="1578" y="2027"/>
                      </a:cubicBezTo>
                      <a:cubicBezTo>
                        <a:pt x="1583" y="2025"/>
                        <a:pt x="1588" y="2024"/>
                        <a:pt x="1593" y="2022"/>
                      </a:cubicBezTo>
                      <a:cubicBezTo>
                        <a:pt x="1593" y="2022"/>
                        <a:pt x="1593" y="2022"/>
                        <a:pt x="1593" y="2022"/>
                      </a:cubicBezTo>
                      <a:cubicBezTo>
                        <a:pt x="1594" y="2021"/>
                        <a:pt x="1594" y="2021"/>
                        <a:pt x="1594" y="2021"/>
                      </a:cubicBezTo>
                      <a:cubicBezTo>
                        <a:pt x="1599" y="2020"/>
                        <a:pt x="1606" y="2017"/>
                        <a:pt x="1612" y="2014"/>
                      </a:cubicBezTo>
                      <a:cubicBezTo>
                        <a:pt x="1622" y="2010"/>
                        <a:pt x="1622" y="2010"/>
                        <a:pt x="1622" y="2010"/>
                      </a:cubicBezTo>
                      <a:cubicBezTo>
                        <a:pt x="1621" y="2002"/>
                        <a:pt x="1621" y="2002"/>
                        <a:pt x="1621" y="2002"/>
                      </a:cubicBezTo>
                      <a:cubicBezTo>
                        <a:pt x="1620" y="1995"/>
                        <a:pt x="1619" y="1985"/>
                        <a:pt x="1619" y="1979"/>
                      </a:cubicBez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grpSp>
          <p:sp>
            <p:nvSpPr>
              <p:cNvPr id="6" name="Oval 15">
                <a:extLst>
                  <a:ext uri="{FF2B5EF4-FFF2-40B4-BE49-F238E27FC236}">
                    <a16:creationId xmlns:a16="http://schemas.microsoft.com/office/drawing/2014/main" id="{B233E175-707D-3055-B233-8C226C12B0F5}"/>
                  </a:ext>
                </a:extLst>
              </p:cNvPr>
              <p:cNvSpPr>
                <a:spLocks noChangeArrowheads="1"/>
              </p:cNvSpPr>
              <p:nvPr/>
            </p:nvSpPr>
            <p:spPr bwMode="auto">
              <a:xfrm>
                <a:off x="2844916" y="1260661"/>
                <a:ext cx="3362844" cy="3362836"/>
              </a:xfrm>
              <a:prstGeom prst="ellipse">
                <a:avLst/>
              </a:prstGeom>
              <a:noFill/>
              <a:ln w="19050">
                <a:solidFill>
                  <a:srgbClr val="262626">
                    <a:lumMod val="75000"/>
                    <a:lumOff val="25000"/>
                  </a:srgbClr>
                </a:solidFill>
                <a:rou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grpSp>
        <p:sp>
          <p:nvSpPr>
            <p:cNvPr id="21" name="Oval 12">
              <a:extLst>
                <a:ext uri="{FF2B5EF4-FFF2-40B4-BE49-F238E27FC236}">
                  <a16:creationId xmlns:a16="http://schemas.microsoft.com/office/drawing/2014/main" id="{7269D631-93F2-630A-A507-626DCDE53ADD}"/>
                </a:ext>
              </a:extLst>
            </p:cNvPr>
            <p:cNvSpPr>
              <a:spLocks noChangeArrowheads="1"/>
            </p:cNvSpPr>
            <p:nvPr/>
          </p:nvSpPr>
          <p:spPr bwMode="auto">
            <a:xfrm>
              <a:off x="3709557" y="1454740"/>
              <a:ext cx="1288948" cy="1091429"/>
            </a:xfrm>
            <a:prstGeom prst="ellipse">
              <a:avLst/>
            </a:prstGeom>
            <a:solidFill>
              <a:srgbClr val="808000"/>
            </a:solidFill>
            <a:ln w="38100">
              <a:solidFill>
                <a:srgbClr val="FFFFFF"/>
              </a:solidFill>
              <a:round/>
            </a:ln>
          </p:spPr>
          <p:txBody>
            <a:bodyPr vert="horz" wrap="square" lIns="91440" tIns="45720" rIns="91440" bIns="45720" numCol="1" anchor="t" anchorCtr="0" compatLnSpc="1">
              <a:prstTxWarp prst="textNoShape">
                <a:avLst/>
              </a:prstTxWarp>
            </a:bodyPr>
            <a:lstStyle/>
            <a:p>
              <a:pPr algn="r" defTabSz="914378" rtl="1">
                <a:defRPr/>
              </a:pPr>
              <a:endParaRPr lang="en-US" kern="0">
                <a:solidFill>
                  <a:srgbClr val="262626"/>
                </a:solidFill>
                <a:latin typeface="Roboto"/>
                <a:ea typeface="Roboto"/>
                <a:cs typeface="Arial"/>
              </a:endParaRPr>
            </a:p>
          </p:txBody>
        </p:sp>
        <p:sp>
          <p:nvSpPr>
            <p:cNvPr id="22" name="Oval 13">
              <a:extLst>
                <a:ext uri="{FF2B5EF4-FFF2-40B4-BE49-F238E27FC236}">
                  <a16:creationId xmlns:a16="http://schemas.microsoft.com/office/drawing/2014/main" id="{2A584463-C754-2BC7-FFC0-58B36C3B2A64}"/>
                </a:ext>
              </a:extLst>
            </p:cNvPr>
            <p:cNvSpPr>
              <a:spLocks noChangeArrowheads="1"/>
            </p:cNvSpPr>
            <p:nvPr/>
          </p:nvSpPr>
          <p:spPr bwMode="auto">
            <a:xfrm>
              <a:off x="3709557" y="4737756"/>
              <a:ext cx="1288948" cy="1091429"/>
            </a:xfrm>
            <a:prstGeom prst="ellipse">
              <a:avLst/>
            </a:prstGeom>
            <a:solidFill>
              <a:srgbClr val="808000"/>
            </a:solidFill>
            <a:ln w="38100">
              <a:solidFill>
                <a:srgbClr val="FFFFFF"/>
              </a:solidFill>
              <a:rou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sp>
          <p:nvSpPr>
            <p:cNvPr id="24" name="Oval 14">
              <a:extLst>
                <a:ext uri="{FF2B5EF4-FFF2-40B4-BE49-F238E27FC236}">
                  <a16:creationId xmlns:a16="http://schemas.microsoft.com/office/drawing/2014/main" id="{8A2744F5-061E-06A1-78BD-A40E60C94C8B}"/>
                </a:ext>
              </a:extLst>
            </p:cNvPr>
            <p:cNvSpPr>
              <a:spLocks noChangeArrowheads="1"/>
            </p:cNvSpPr>
            <p:nvPr/>
          </p:nvSpPr>
          <p:spPr bwMode="auto">
            <a:xfrm>
              <a:off x="5440081" y="3896365"/>
              <a:ext cx="1288948" cy="1091429"/>
            </a:xfrm>
            <a:prstGeom prst="ellipse">
              <a:avLst/>
            </a:prstGeom>
            <a:solidFill>
              <a:srgbClr val="193670"/>
            </a:solidFill>
            <a:ln w="38100">
              <a:solidFill>
                <a:srgbClr val="FFFFFF"/>
              </a:solidFill>
              <a:rou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sp>
          <p:nvSpPr>
            <p:cNvPr id="26" name="Oval 15">
              <a:extLst>
                <a:ext uri="{FF2B5EF4-FFF2-40B4-BE49-F238E27FC236}">
                  <a16:creationId xmlns:a16="http://schemas.microsoft.com/office/drawing/2014/main" id="{C1FAFC64-3DB2-851C-336E-E72376186E03}"/>
                </a:ext>
              </a:extLst>
            </p:cNvPr>
            <p:cNvSpPr>
              <a:spLocks noChangeArrowheads="1"/>
            </p:cNvSpPr>
            <p:nvPr/>
          </p:nvSpPr>
          <p:spPr bwMode="auto">
            <a:xfrm>
              <a:off x="5446438" y="2296133"/>
              <a:ext cx="1288948" cy="1091429"/>
            </a:xfrm>
            <a:prstGeom prst="ellipse">
              <a:avLst/>
            </a:prstGeom>
            <a:solidFill>
              <a:srgbClr val="457335"/>
            </a:solidFill>
            <a:ln w="38100">
              <a:solidFill>
                <a:srgbClr val="FFFFFF"/>
              </a:solidFill>
              <a:rou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sp>
          <p:nvSpPr>
            <p:cNvPr id="31" name="Oval 16">
              <a:extLst>
                <a:ext uri="{FF2B5EF4-FFF2-40B4-BE49-F238E27FC236}">
                  <a16:creationId xmlns:a16="http://schemas.microsoft.com/office/drawing/2014/main" id="{CEC4436C-4A5C-1772-CF75-CF4F3F9D3EAC}"/>
                </a:ext>
              </a:extLst>
            </p:cNvPr>
            <p:cNvSpPr>
              <a:spLocks noChangeArrowheads="1"/>
            </p:cNvSpPr>
            <p:nvPr/>
          </p:nvSpPr>
          <p:spPr bwMode="auto">
            <a:xfrm>
              <a:off x="1972947" y="3896365"/>
              <a:ext cx="1286251" cy="1091429"/>
            </a:xfrm>
            <a:prstGeom prst="ellipse">
              <a:avLst/>
            </a:prstGeom>
            <a:solidFill>
              <a:srgbClr val="002060"/>
            </a:solidFill>
            <a:ln w="38100">
              <a:solidFill>
                <a:srgbClr val="FFFFFF"/>
              </a:solidFill>
              <a:rou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sp>
          <p:nvSpPr>
            <p:cNvPr id="32" name="Oval 17">
              <a:extLst>
                <a:ext uri="{FF2B5EF4-FFF2-40B4-BE49-F238E27FC236}">
                  <a16:creationId xmlns:a16="http://schemas.microsoft.com/office/drawing/2014/main" id="{973C0C08-036F-704A-2564-D3CCE648936C}"/>
                </a:ext>
              </a:extLst>
            </p:cNvPr>
            <p:cNvSpPr>
              <a:spLocks noChangeArrowheads="1"/>
            </p:cNvSpPr>
            <p:nvPr/>
          </p:nvSpPr>
          <p:spPr bwMode="auto">
            <a:xfrm>
              <a:off x="1972947" y="2296133"/>
              <a:ext cx="1286251" cy="1091429"/>
            </a:xfrm>
            <a:prstGeom prst="ellipse">
              <a:avLst/>
            </a:prstGeom>
            <a:solidFill>
              <a:srgbClr val="457335"/>
            </a:solidFill>
            <a:ln w="38100">
              <a:solidFill>
                <a:srgbClr val="FFFFFF"/>
              </a:solidFill>
              <a:round/>
            </a:ln>
          </p:spPr>
          <p:txBody>
            <a:bodyPr vert="horz" wrap="square" lIns="91440" tIns="45720" rIns="91440" bIns="45720" numCol="1" anchor="t" anchorCtr="0" compatLnSpc="1">
              <a:prstTxWarp prst="textNoShape">
                <a:avLst/>
              </a:prstTxWarp>
            </a:bodyPr>
            <a:lstStyle/>
            <a:p>
              <a:pPr defTabSz="914378">
                <a:defRPr/>
              </a:pPr>
              <a:endParaRPr lang="en-US" kern="0">
                <a:solidFill>
                  <a:srgbClr val="262626"/>
                </a:solidFill>
                <a:latin typeface="Roboto"/>
                <a:ea typeface="Roboto"/>
                <a:cs typeface="Arial"/>
              </a:endParaRPr>
            </a:p>
          </p:txBody>
        </p:sp>
        <p:sp>
          <p:nvSpPr>
            <p:cNvPr id="70" name="Freeform: Shape 69">
              <a:extLst>
                <a:ext uri="{FF2B5EF4-FFF2-40B4-BE49-F238E27FC236}">
                  <a16:creationId xmlns:a16="http://schemas.microsoft.com/office/drawing/2014/main" id="{37EF4723-6927-E2ED-07B9-300889C5F2A5}"/>
                </a:ext>
              </a:extLst>
            </p:cNvPr>
            <p:cNvSpPr/>
            <p:nvPr/>
          </p:nvSpPr>
          <p:spPr>
            <a:xfrm>
              <a:off x="4066842" y="1660134"/>
              <a:ext cx="585285" cy="567697"/>
            </a:xfrm>
            <a:custGeom>
              <a:avLst/>
              <a:gdLst>
                <a:gd name="connsiteX0" fmla="*/ 3835918 w 4479683"/>
                <a:gd name="connsiteY0" fmla="*/ 1069753 h 4876790"/>
                <a:gd name="connsiteX1" fmla="*/ 3924862 w 4479683"/>
                <a:gd name="connsiteY1" fmla="*/ 791594 h 4876790"/>
                <a:gd name="connsiteX2" fmla="*/ 3924862 w 4479683"/>
                <a:gd name="connsiteY2" fmla="*/ 481060 h 4876790"/>
                <a:gd name="connsiteX3" fmla="*/ 3443802 w 4479683"/>
                <a:gd name="connsiteY3" fmla="*/ 0 h 4876790"/>
                <a:gd name="connsiteX4" fmla="*/ 3377622 w 4479683"/>
                <a:gd name="connsiteY4" fmla="*/ 0 h 4876790"/>
                <a:gd name="connsiteX5" fmla="*/ 2896562 w 4479683"/>
                <a:gd name="connsiteY5" fmla="*/ 481060 h 4876790"/>
                <a:gd name="connsiteX6" fmla="*/ 2896562 w 4479683"/>
                <a:gd name="connsiteY6" fmla="*/ 791585 h 4876790"/>
                <a:gd name="connsiteX7" fmla="*/ 2984992 w 4479683"/>
                <a:gd name="connsiteY7" fmla="*/ 1069019 h 4876790"/>
                <a:gd name="connsiteX8" fmla="*/ 2665581 w 4479683"/>
                <a:gd name="connsiteY8" fmla="*/ 1069019 h 4876790"/>
                <a:gd name="connsiteX9" fmla="*/ 2754021 w 4479683"/>
                <a:gd name="connsiteY9" fmla="*/ 791585 h 4876790"/>
                <a:gd name="connsiteX10" fmla="*/ 2754021 w 4479683"/>
                <a:gd name="connsiteY10" fmla="*/ 481060 h 4876790"/>
                <a:gd name="connsiteX11" fmla="*/ 2272960 w 4479683"/>
                <a:gd name="connsiteY11" fmla="*/ 0 h 4876790"/>
                <a:gd name="connsiteX12" fmla="*/ 2206781 w 4479683"/>
                <a:gd name="connsiteY12" fmla="*/ 0 h 4876790"/>
                <a:gd name="connsiteX13" fmla="*/ 1725721 w 4479683"/>
                <a:gd name="connsiteY13" fmla="*/ 481060 h 4876790"/>
                <a:gd name="connsiteX14" fmla="*/ 1725721 w 4479683"/>
                <a:gd name="connsiteY14" fmla="*/ 791585 h 4876790"/>
                <a:gd name="connsiteX15" fmla="*/ 1814179 w 4479683"/>
                <a:gd name="connsiteY15" fmla="*/ 1069019 h 4876790"/>
                <a:gd name="connsiteX16" fmla="*/ 1494768 w 4479683"/>
                <a:gd name="connsiteY16" fmla="*/ 1069019 h 4876790"/>
                <a:gd name="connsiteX17" fmla="*/ 1583188 w 4479683"/>
                <a:gd name="connsiteY17" fmla="*/ 791585 h 4876790"/>
                <a:gd name="connsiteX18" fmla="*/ 1583188 w 4479683"/>
                <a:gd name="connsiteY18" fmla="*/ 481060 h 4876790"/>
                <a:gd name="connsiteX19" fmla="*/ 1102119 w 4479683"/>
                <a:gd name="connsiteY19" fmla="*/ 0 h 4876790"/>
                <a:gd name="connsiteX20" fmla="*/ 1035939 w 4479683"/>
                <a:gd name="connsiteY20" fmla="*/ 0 h 4876790"/>
                <a:gd name="connsiteX21" fmla="*/ 554879 w 4479683"/>
                <a:gd name="connsiteY21" fmla="*/ 481060 h 4876790"/>
                <a:gd name="connsiteX22" fmla="*/ 554879 w 4479683"/>
                <a:gd name="connsiteY22" fmla="*/ 791585 h 4876790"/>
                <a:gd name="connsiteX23" fmla="*/ 643823 w 4479683"/>
                <a:gd name="connsiteY23" fmla="*/ 1069743 h 4876790"/>
                <a:gd name="connsiteX24" fmla="*/ 0 w 4479683"/>
                <a:gd name="connsiteY24" fmla="*/ 1738436 h 4876790"/>
                <a:gd name="connsiteX25" fmla="*/ 0 w 4479683"/>
                <a:gd name="connsiteY25" fmla="*/ 2731103 h 4876790"/>
                <a:gd name="connsiteX26" fmla="*/ 375609 w 4479683"/>
                <a:gd name="connsiteY26" fmla="*/ 3105264 h 4876790"/>
                <a:gd name="connsiteX27" fmla="*/ 381800 w 4479683"/>
                <a:gd name="connsiteY27" fmla="*/ 3104950 h 4876790"/>
                <a:gd name="connsiteX28" fmla="*/ 381800 w 4479683"/>
                <a:gd name="connsiteY28" fmla="*/ 4537424 h 4876790"/>
                <a:gd name="connsiteX29" fmla="*/ 721166 w 4479683"/>
                <a:gd name="connsiteY29" fmla="*/ 4876791 h 4876790"/>
                <a:gd name="connsiteX30" fmla="*/ 831456 w 4479683"/>
                <a:gd name="connsiteY30" fmla="*/ 4876791 h 4876790"/>
                <a:gd name="connsiteX31" fmla="*/ 1069010 w 4479683"/>
                <a:gd name="connsiteY31" fmla="*/ 4779559 h 4876790"/>
                <a:gd name="connsiteX32" fmla="*/ 1306563 w 4479683"/>
                <a:gd name="connsiteY32" fmla="*/ 4876791 h 4876790"/>
                <a:gd name="connsiteX33" fmla="*/ 1416853 w 4479683"/>
                <a:gd name="connsiteY33" fmla="*/ 4876791 h 4876790"/>
                <a:gd name="connsiteX34" fmla="*/ 1654312 w 4479683"/>
                <a:gd name="connsiteY34" fmla="*/ 4779369 h 4876790"/>
                <a:gd name="connsiteX35" fmla="*/ 1891979 w 4479683"/>
                <a:gd name="connsiteY35" fmla="*/ 4876791 h 4876790"/>
                <a:gd name="connsiteX36" fmla="*/ 2002269 w 4479683"/>
                <a:gd name="connsiteY36" fmla="*/ 4876791 h 4876790"/>
                <a:gd name="connsiteX37" fmla="*/ 2239823 w 4479683"/>
                <a:gd name="connsiteY37" fmla="*/ 4779559 h 4876790"/>
                <a:gd name="connsiteX38" fmla="*/ 2477386 w 4479683"/>
                <a:gd name="connsiteY38" fmla="*/ 4876791 h 4876790"/>
                <a:gd name="connsiteX39" fmla="*/ 2587685 w 4479683"/>
                <a:gd name="connsiteY39" fmla="*/ 4876791 h 4876790"/>
                <a:gd name="connsiteX40" fmla="*/ 2825353 w 4479683"/>
                <a:gd name="connsiteY40" fmla="*/ 4779369 h 4876790"/>
                <a:gd name="connsiteX41" fmla="*/ 3062802 w 4479683"/>
                <a:gd name="connsiteY41" fmla="*/ 4876791 h 4876790"/>
                <a:gd name="connsiteX42" fmla="*/ 3173101 w 4479683"/>
                <a:gd name="connsiteY42" fmla="*/ 4876791 h 4876790"/>
                <a:gd name="connsiteX43" fmla="*/ 3410655 w 4479683"/>
                <a:gd name="connsiteY43" fmla="*/ 4779559 h 4876790"/>
                <a:gd name="connsiteX44" fmla="*/ 3648218 w 4479683"/>
                <a:gd name="connsiteY44" fmla="*/ 4876791 h 4876790"/>
                <a:gd name="connsiteX45" fmla="*/ 3758517 w 4479683"/>
                <a:gd name="connsiteY45" fmla="*/ 4876791 h 4876790"/>
                <a:gd name="connsiteX46" fmla="*/ 4097884 w 4479683"/>
                <a:gd name="connsiteY46" fmla="*/ 4537424 h 4876790"/>
                <a:gd name="connsiteX47" fmla="*/ 4097884 w 4479683"/>
                <a:gd name="connsiteY47" fmla="*/ 3104950 h 4876790"/>
                <a:gd name="connsiteX48" fmla="*/ 4104075 w 4479683"/>
                <a:gd name="connsiteY48" fmla="*/ 3105264 h 4876790"/>
                <a:gd name="connsiteX49" fmla="*/ 4479684 w 4479683"/>
                <a:gd name="connsiteY49" fmla="*/ 2731103 h 4876790"/>
                <a:gd name="connsiteX50" fmla="*/ 4479684 w 4479683"/>
                <a:gd name="connsiteY50" fmla="*/ 1738446 h 4876790"/>
                <a:gd name="connsiteX51" fmla="*/ 3835918 w 4479683"/>
                <a:gd name="connsiteY51" fmla="*/ 1069753 h 4876790"/>
                <a:gd name="connsiteX52" fmla="*/ 3100188 w 4479683"/>
                <a:gd name="connsiteY52" fmla="*/ 481060 h 4876790"/>
                <a:gd name="connsiteX53" fmla="*/ 3377622 w 4479683"/>
                <a:gd name="connsiteY53" fmla="*/ 203625 h 4876790"/>
                <a:gd name="connsiteX54" fmla="*/ 3443802 w 4479683"/>
                <a:gd name="connsiteY54" fmla="*/ 203625 h 4876790"/>
                <a:gd name="connsiteX55" fmla="*/ 3721237 w 4479683"/>
                <a:gd name="connsiteY55" fmla="*/ 481060 h 4876790"/>
                <a:gd name="connsiteX56" fmla="*/ 3721237 w 4479683"/>
                <a:gd name="connsiteY56" fmla="*/ 791585 h 4876790"/>
                <a:gd name="connsiteX57" fmla="*/ 3443802 w 4479683"/>
                <a:gd name="connsiteY57" fmla="*/ 1069019 h 4876790"/>
                <a:gd name="connsiteX58" fmla="*/ 3377622 w 4479683"/>
                <a:gd name="connsiteY58" fmla="*/ 1069019 h 4876790"/>
                <a:gd name="connsiteX59" fmla="*/ 3100188 w 4479683"/>
                <a:gd name="connsiteY59" fmla="*/ 791585 h 4876790"/>
                <a:gd name="connsiteX60" fmla="*/ 3100188 w 4479683"/>
                <a:gd name="connsiteY60" fmla="*/ 481060 h 4876790"/>
                <a:gd name="connsiteX61" fmla="*/ 1929346 w 4479683"/>
                <a:gd name="connsiteY61" fmla="*/ 481060 h 4876790"/>
                <a:gd name="connsiteX62" fmla="*/ 2206781 w 4479683"/>
                <a:gd name="connsiteY62" fmla="*/ 203625 h 4876790"/>
                <a:gd name="connsiteX63" fmla="*/ 2272960 w 4479683"/>
                <a:gd name="connsiteY63" fmla="*/ 203625 h 4876790"/>
                <a:gd name="connsiteX64" fmla="*/ 2550395 w 4479683"/>
                <a:gd name="connsiteY64" fmla="*/ 481060 h 4876790"/>
                <a:gd name="connsiteX65" fmla="*/ 2550395 w 4479683"/>
                <a:gd name="connsiteY65" fmla="*/ 791585 h 4876790"/>
                <a:gd name="connsiteX66" fmla="*/ 2272960 w 4479683"/>
                <a:gd name="connsiteY66" fmla="*/ 1069019 h 4876790"/>
                <a:gd name="connsiteX67" fmla="*/ 2206781 w 4479683"/>
                <a:gd name="connsiteY67" fmla="*/ 1069019 h 4876790"/>
                <a:gd name="connsiteX68" fmla="*/ 1929346 w 4479683"/>
                <a:gd name="connsiteY68" fmla="*/ 791585 h 4876790"/>
                <a:gd name="connsiteX69" fmla="*/ 1929346 w 4479683"/>
                <a:gd name="connsiteY69" fmla="*/ 481060 h 4876790"/>
                <a:gd name="connsiteX70" fmla="*/ 2475338 w 4479683"/>
                <a:gd name="connsiteY70" fmla="*/ 1272654 h 4876790"/>
                <a:gd name="connsiteX71" fmla="*/ 2239871 w 4479683"/>
                <a:gd name="connsiteY71" fmla="*/ 1659036 h 4876790"/>
                <a:gd name="connsiteX72" fmla="*/ 2004403 w 4479683"/>
                <a:gd name="connsiteY72" fmla="*/ 1272654 h 4876790"/>
                <a:gd name="connsiteX73" fmla="*/ 2475338 w 4479683"/>
                <a:gd name="connsiteY73" fmla="*/ 1272654 h 4876790"/>
                <a:gd name="connsiteX74" fmla="*/ 758504 w 4479683"/>
                <a:gd name="connsiteY74" fmla="*/ 481060 h 4876790"/>
                <a:gd name="connsiteX75" fmla="*/ 1035939 w 4479683"/>
                <a:gd name="connsiteY75" fmla="*/ 203625 h 4876790"/>
                <a:gd name="connsiteX76" fmla="*/ 1102119 w 4479683"/>
                <a:gd name="connsiteY76" fmla="*/ 203625 h 4876790"/>
                <a:gd name="connsiteX77" fmla="*/ 1379553 w 4479683"/>
                <a:gd name="connsiteY77" fmla="*/ 481060 h 4876790"/>
                <a:gd name="connsiteX78" fmla="*/ 1379553 w 4479683"/>
                <a:gd name="connsiteY78" fmla="*/ 791585 h 4876790"/>
                <a:gd name="connsiteX79" fmla="*/ 1102119 w 4479683"/>
                <a:gd name="connsiteY79" fmla="*/ 1069019 h 4876790"/>
                <a:gd name="connsiteX80" fmla="*/ 1035939 w 4479683"/>
                <a:gd name="connsiteY80" fmla="*/ 1069019 h 4876790"/>
                <a:gd name="connsiteX81" fmla="*/ 758504 w 4479683"/>
                <a:gd name="connsiteY81" fmla="*/ 791585 h 4876790"/>
                <a:gd name="connsiteX82" fmla="*/ 758504 w 4479683"/>
                <a:gd name="connsiteY82" fmla="*/ 481060 h 4876790"/>
                <a:gd name="connsiteX83" fmla="*/ 483613 w 4479683"/>
                <a:gd name="connsiteY83" fmla="*/ 1980248 h 4876790"/>
                <a:gd name="connsiteX84" fmla="*/ 381800 w 4479683"/>
                <a:gd name="connsiteY84" fmla="*/ 2082060 h 4876790"/>
                <a:gd name="connsiteX85" fmla="*/ 381800 w 4479683"/>
                <a:gd name="connsiteY85" fmla="*/ 2082089 h 4876790"/>
                <a:gd name="connsiteX86" fmla="*/ 381800 w 4479683"/>
                <a:gd name="connsiteY86" fmla="*/ 2901953 h 4876790"/>
                <a:gd name="connsiteX87" fmla="*/ 375609 w 4479683"/>
                <a:gd name="connsiteY87" fmla="*/ 2901639 h 4876790"/>
                <a:gd name="connsiteX88" fmla="*/ 203625 w 4479683"/>
                <a:gd name="connsiteY88" fmla="*/ 2731103 h 4876790"/>
                <a:gd name="connsiteX89" fmla="*/ 203625 w 4479683"/>
                <a:gd name="connsiteY89" fmla="*/ 1738436 h 4876790"/>
                <a:gd name="connsiteX90" fmla="*/ 672417 w 4479683"/>
                <a:gd name="connsiteY90" fmla="*/ 1272645 h 4876790"/>
                <a:gd name="connsiteX91" fmla="*/ 1360923 w 4479683"/>
                <a:gd name="connsiteY91" fmla="*/ 1272645 h 4876790"/>
                <a:gd name="connsiteX92" fmla="*/ 1170851 w 4479683"/>
                <a:gd name="connsiteY92" fmla="*/ 1738436 h 4876790"/>
                <a:gd name="connsiteX93" fmla="*/ 1170851 w 4479683"/>
                <a:gd name="connsiteY93" fmla="*/ 2731103 h 4876790"/>
                <a:gd name="connsiteX94" fmla="*/ 1183262 w 4479683"/>
                <a:gd name="connsiteY94" fmla="*/ 2826487 h 4876790"/>
                <a:gd name="connsiteX95" fmla="*/ 1069239 w 4479683"/>
                <a:gd name="connsiteY95" fmla="*/ 2884227 h 4876790"/>
                <a:gd name="connsiteX96" fmla="*/ 585416 w 4479683"/>
                <a:gd name="connsiteY96" fmla="*/ 2638168 h 4876790"/>
                <a:gd name="connsiteX97" fmla="*/ 585416 w 4479683"/>
                <a:gd name="connsiteY97" fmla="*/ 2082098 h 4876790"/>
                <a:gd name="connsiteX98" fmla="*/ 585416 w 4479683"/>
                <a:gd name="connsiteY98" fmla="*/ 2082060 h 4876790"/>
                <a:gd name="connsiteX99" fmla="*/ 483613 w 4479683"/>
                <a:gd name="connsiteY99" fmla="*/ 1980248 h 4876790"/>
                <a:gd name="connsiteX100" fmla="*/ 1552642 w 4479683"/>
                <a:gd name="connsiteY100" fmla="*/ 4537424 h 4876790"/>
                <a:gd name="connsiteX101" fmla="*/ 1416891 w 4479683"/>
                <a:gd name="connsiteY101" fmla="*/ 4673184 h 4876790"/>
                <a:gd name="connsiteX102" fmla="*/ 1306602 w 4479683"/>
                <a:gd name="connsiteY102" fmla="*/ 4673184 h 4876790"/>
                <a:gd name="connsiteX103" fmla="*/ 1170851 w 4479683"/>
                <a:gd name="connsiteY103" fmla="*/ 4537434 h 4876790"/>
                <a:gd name="connsiteX104" fmla="*/ 1170851 w 4479683"/>
                <a:gd name="connsiteY104" fmla="*/ 3418342 h 4876790"/>
                <a:gd name="connsiteX105" fmla="*/ 1069038 w 4479683"/>
                <a:gd name="connsiteY105" fmla="*/ 3316529 h 4876790"/>
                <a:gd name="connsiteX106" fmla="*/ 967226 w 4479683"/>
                <a:gd name="connsiteY106" fmla="*/ 3418342 h 4876790"/>
                <a:gd name="connsiteX107" fmla="*/ 967226 w 4479683"/>
                <a:gd name="connsiteY107" fmla="*/ 4537434 h 4876790"/>
                <a:gd name="connsiteX108" fmla="*/ 831475 w 4479683"/>
                <a:gd name="connsiteY108" fmla="*/ 4673184 h 4876790"/>
                <a:gd name="connsiteX109" fmla="*/ 721166 w 4479683"/>
                <a:gd name="connsiteY109" fmla="*/ 4673184 h 4876790"/>
                <a:gd name="connsiteX110" fmla="*/ 585416 w 4479683"/>
                <a:gd name="connsiteY110" fmla="*/ 4537434 h 4876790"/>
                <a:gd name="connsiteX111" fmla="*/ 585416 w 4479683"/>
                <a:gd name="connsiteY111" fmla="*/ 2866616 h 4876790"/>
                <a:gd name="connsiteX112" fmla="*/ 1022975 w 4479683"/>
                <a:gd name="connsiteY112" fmla="*/ 3089158 h 4876790"/>
                <a:gd name="connsiteX113" fmla="*/ 1069124 w 4479683"/>
                <a:gd name="connsiteY113" fmla="*/ 3100216 h 4876790"/>
                <a:gd name="connsiteX114" fmla="*/ 1115120 w 4479683"/>
                <a:gd name="connsiteY114" fmla="*/ 3089234 h 4876790"/>
                <a:gd name="connsiteX115" fmla="*/ 1287628 w 4479683"/>
                <a:gd name="connsiteY115" fmla="*/ 3001880 h 4876790"/>
                <a:gd name="connsiteX116" fmla="*/ 1546431 w 4479683"/>
                <a:gd name="connsiteY116" fmla="*/ 3105274 h 4876790"/>
                <a:gd name="connsiteX117" fmla="*/ 1552623 w 4479683"/>
                <a:gd name="connsiteY117" fmla="*/ 3104960 h 4876790"/>
                <a:gd name="connsiteX118" fmla="*/ 1552623 w 4479683"/>
                <a:gd name="connsiteY118" fmla="*/ 4537424 h 4876790"/>
                <a:gd name="connsiteX119" fmla="*/ 2723474 w 4479683"/>
                <a:gd name="connsiteY119" fmla="*/ 4537434 h 4876790"/>
                <a:gd name="connsiteX120" fmla="*/ 2587724 w 4479683"/>
                <a:gd name="connsiteY120" fmla="*/ 4673184 h 4876790"/>
                <a:gd name="connsiteX121" fmla="*/ 2477424 w 4479683"/>
                <a:gd name="connsiteY121" fmla="*/ 4673184 h 4876790"/>
                <a:gd name="connsiteX122" fmla="*/ 2341674 w 4479683"/>
                <a:gd name="connsiteY122" fmla="*/ 4537434 h 4876790"/>
                <a:gd name="connsiteX123" fmla="*/ 2341674 w 4479683"/>
                <a:gd name="connsiteY123" fmla="*/ 3418342 h 4876790"/>
                <a:gd name="connsiteX124" fmla="*/ 2239861 w 4479683"/>
                <a:gd name="connsiteY124" fmla="*/ 3316529 h 4876790"/>
                <a:gd name="connsiteX125" fmla="*/ 2138048 w 4479683"/>
                <a:gd name="connsiteY125" fmla="*/ 3418342 h 4876790"/>
                <a:gd name="connsiteX126" fmla="*/ 2138048 w 4479683"/>
                <a:gd name="connsiteY126" fmla="*/ 4537434 h 4876790"/>
                <a:gd name="connsiteX127" fmla="*/ 2002298 w 4479683"/>
                <a:gd name="connsiteY127" fmla="*/ 4673184 h 4876790"/>
                <a:gd name="connsiteX128" fmla="*/ 1892008 w 4479683"/>
                <a:gd name="connsiteY128" fmla="*/ 4673184 h 4876790"/>
                <a:gd name="connsiteX129" fmla="*/ 1756258 w 4479683"/>
                <a:gd name="connsiteY129" fmla="*/ 4537434 h 4876790"/>
                <a:gd name="connsiteX130" fmla="*/ 1756258 w 4479683"/>
                <a:gd name="connsiteY130" fmla="*/ 2867702 h 4876790"/>
                <a:gd name="connsiteX131" fmla="*/ 2193779 w 4479683"/>
                <a:gd name="connsiteY131" fmla="*/ 3089234 h 4876790"/>
                <a:gd name="connsiteX132" fmla="*/ 2239775 w 4479683"/>
                <a:gd name="connsiteY132" fmla="*/ 3100216 h 4876790"/>
                <a:gd name="connsiteX133" fmla="*/ 2285924 w 4479683"/>
                <a:gd name="connsiteY133" fmla="*/ 3089158 h 4876790"/>
                <a:gd name="connsiteX134" fmla="*/ 2723464 w 4479683"/>
                <a:gd name="connsiteY134" fmla="*/ 2866606 h 4876790"/>
                <a:gd name="connsiteX135" fmla="*/ 2723464 w 4479683"/>
                <a:gd name="connsiteY135" fmla="*/ 4537434 h 4876790"/>
                <a:gd name="connsiteX136" fmla="*/ 2825287 w 4479683"/>
                <a:gd name="connsiteY136" fmla="*/ 1980248 h 4876790"/>
                <a:gd name="connsiteX137" fmla="*/ 2723474 w 4479683"/>
                <a:gd name="connsiteY137" fmla="*/ 2082060 h 4876790"/>
                <a:gd name="connsiteX138" fmla="*/ 2723474 w 4479683"/>
                <a:gd name="connsiteY138" fmla="*/ 2082089 h 4876790"/>
                <a:gd name="connsiteX139" fmla="*/ 2723474 w 4479683"/>
                <a:gd name="connsiteY139" fmla="*/ 2638158 h 4876790"/>
                <a:gd name="connsiteX140" fmla="*/ 2239661 w 4479683"/>
                <a:gd name="connsiteY140" fmla="*/ 2884227 h 4876790"/>
                <a:gd name="connsiteX141" fmla="*/ 1756258 w 4479683"/>
                <a:gd name="connsiteY141" fmla="*/ 2639463 h 4876790"/>
                <a:gd name="connsiteX142" fmla="*/ 1756258 w 4479683"/>
                <a:gd name="connsiteY142" fmla="*/ 2082089 h 4876790"/>
                <a:gd name="connsiteX143" fmla="*/ 1756258 w 4479683"/>
                <a:gd name="connsiteY143" fmla="*/ 2082060 h 4876790"/>
                <a:gd name="connsiteX144" fmla="*/ 1654445 w 4479683"/>
                <a:gd name="connsiteY144" fmla="*/ 1980248 h 4876790"/>
                <a:gd name="connsiteX145" fmla="*/ 1552632 w 4479683"/>
                <a:gd name="connsiteY145" fmla="*/ 2082060 h 4876790"/>
                <a:gd name="connsiteX146" fmla="*/ 1552632 w 4479683"/>
                <a:gd name="connsiteY146" fmla="*/ 2082089 h 4876790"/>
                <a:gd name="connsiteX147" fmla="*/ 1552632 w 4479683"/>
                <a:gd name="connsiteY147" fmla="*/ 2901953 h 4876790"/>
                <a:gd name="connsiteX148" fmla="*/ 1546441 w 4479683"/>
                <a:gd name="connsiteY148" fmla="*/ 2901639 h 4876790"/>
                <a:gd name="connsiteX149" fmla="*/ 1374458 w 4479683"/>
                <a:gd name="connsiteY149" fmla="*/ 2731103 h 4876790"/>
                <a:gd name="connsiteX150" fmla="*/ 1374458 w 4479683"/>
                <a:gd name="connsiteY150" fmla="*/ 1738436 h 4876790"/>
                <a:gd name="connsiteX151" fmla="*/ 1769478 w 4479683"/>
                <a:gd name="connsiteY151" fmla="*/ 1278455 h 4876790"/>
                <a:gd name="connsiteX152" fmla="*/ 2152926 w 4479683"/>
                <a:gd name="connsiteY152" fmla="*/ 1907658 h 4876790"/>
                <a:gd name="connsiteX153" fmla="*/ 2239861 w 4479683"/>
                <a:gd name="connsiteY153" fmla="*/ 1956483 h 4876790"/>
                <a:gd name="connsiteX154" fmla="*/ 2326796 w 4479683"/>
                <a:gd name="connsiteY154" fmla="*/ 1907658 h 4876790"/>
                <a:gd name="connsiteX155" fmla="*/ 2710244 w 4479683"/>
                <a:gd name="connsiteY155" fmla="*/ 1278455 h 4876790"/>
                <a:gd name="connsiteX156" fmla="*/ 3105264 w 4479683"/>
                <a:gd name="connsiteY156" fmla="*/ 1738436 h 4876790"/>
                <a:gd name="connsiteX157" fmla="*/ 3105264 w 4479683"/>
                <a:gd name="connsiteY157" fmla="*/ 2731103 h 4876790"/>
                <a:gd name="connsiteX158" fmla="*/ 2933281 w 4479683"/>
                <a:gd name="connsiteY158" fmla="*/ 2901639 h 4876790"/>
                <a:gd name="connsiteX159" fmla="*/ 2927090 w 4479683"/>
                <a:gd name="connsiteY159" fmla="*/ 2901953 h 4876790"/>
                <a:gd name="connsiteX160" fmla="*/ 2927090 w 4479683"/>
                <a:gd name="connsiteY160" fmla="*/ 2082089 h 4876790"/>
                <a:gd name="connsiteX161" fmla="*/ 2927090 w 4479683"/>
                <a:gd name="connsiteY161" fmla="*/ 2082060 h 4876790"/>
                <a:gd name="connsiteX162" fmla="*/ 2825287 w 4479683"/>
                <a:gd name="connsiteY162" fmla="*/ 1980248 h 4876790"/>
                <a:gd name="connsiteX163" fmla="*/ 3894316 w 4479683"/>
                <a:gd name="connsiteY163" fmla="*/ 4537434 h 4876790"/>
                <a:gd name="connsiteX164" fmla="*/ 3758565 w 4479683"/>
                <a:gd name="connsiteY164" fmla="*/ 4673184 h 4876790"/>
                <a:gd name="connsiteX165" fmla="*/ 3648266 w 4479683"/>
                <a:gd name="connsiteY165" fmla="*/ 4673184 h 4876790"/>
                <a:gd name="connsiteX166" fmla="*/ 3512515 w 4479683"/>
                <a:gd name="connsiteY166" fmla="*/ 4537434 h 4876790"/>
                <a:gd name="connsiteX167" fmla="*/ 3512515 w 4479683"/>
                <a:gd name="connsiteY167" fmla="*/ 3418342 h 4876790"/>
                <a:gd name="connsiteX168" fmla="*/ 3410703 w 4479683"/>
                <a:gd name="connsiteY168" fmla="*/ 3316529 h 4876790"/>
                <a:gd name="connsiteX169" fmla="*/ 3308890 w 4479683"/>
                <a:gd name="connsiteY169" fmla="*/ 3418342 h 4876790"/>
                <a:gd name="connsiteX170" fmla="*/ 3308890 w 4479683"/>
                <a:gd name="connsiteY170" fmla="*/ 4537434 h 4876790"/>
                <a:gd name="connsiteX171" fmla="*/ 3173140 w 4479683"/>
                <a:gd name="connsiteY171" fmla="*/ 4673184 h 4876790"/>
                <a:gd name="connsiteX172" fmla="*/ 3062840 w 4479683"/>
                <a:gd name="connsiteY172" fmla="*/ 4673184 h 4876790"/>
                <a:gd name="connsiteX173" fmla="*/ 2927090 w 4479683"/>
                <a:gd name="connsiteY173" fmla="*/ 4537434 h 4876790"/>
                <a:gd name="connsiteX174" fmla="*/ 2927090 w 4479683"/>
                <a:gd name="connsiteY174" fmla="*/ 3104950 h 4876790"/>
                <a:gd name="connsiteX175" fmla="*/ 2933281 w 4479683"/>
                <a:gd name="connsiteY175" fmla="*/ 3105264 h 4876790"/>
                <a:gd name="connsiteX176" fmla="*/ 3192085 w 4479683"/>
                <a:gd name="connsiteY176" fmla="*/ 3001871 h 4876790"/>
                <a:gd name="connsiteX177" fmla="*/ 3364592 w 4479683"/>
                <a:gd name="connsiteY177" fmla="*/ 3089224 h 4876790"/>
                <a:gd name="connsiteX178" fmla="*/ 3410588 w 4479683"/>
                <a:gd name="connsiteY178" fmla="*/ 3100207 h 4876790"/>
                <a:gd name="connsiteX179" fmla="*/ 3456737 w 4479683"/>
                <a:gd name="connsiteY179" fmla="*/ 3089148 h 4876790"/>
                <a:gd name="connsiteX180" fmla="*/ 3894296 w 4479683"/>
                <a:gd name="connsiteY180" fmla="*/ 2866596 h 4876790"/>
                <a:gd name="connsiteX181" fmla="*/ 3894296 w 4479683"/>
                <a:gd name="connsiteY181" fmla="*/ 4537434 h 4876790"/>
                <a:gd name="connsiteX182" fmla="*/ 4104132 w 4479683"/>
                <a:gd name="connsiteY182" fmla="*/ 2901649 h 4876790"/>
                <a:gd name="connsiteX183" fmla="*/ 4097941 w 4479683"/>
                <a:gd name="connsiteY183" fmla="*/ 2901963 h 4876790"/>
                <a:gd name="connsiteX184" fmla="*/ 4097941 w 4479683"/>
                <a:gd name="connsiteY184" fmla="*/ 2082098 h 4876790"/>
                <a:gd name="connsiteX185" fmla="*/ 4097941 w 4479683"/>
                <a:gd name="connsiteY185" fmla="*/ 2082060 h 4876790"/>
                <a:gd name="connsiteX186" fmla="*/ 3996128 w 4479683"/>
                <a:gd name="connsiteY186" fmla="*/ 1980248 h 4876790"/>
                <a:gd name="connsiteX187" fmla="*/ 3894316 w 4479683"/>
                <a:gd name="connsiteY187" fmla="*/ 2082060 h 4876790"/>
                <a:gd name="connsiteX188" fmla="*/ 3894316 w 4479683"/>
                <a:gd name="connsiteY188" fmla="*/ 2082089 h 4876790"/>
                <a:gd name="connsiteX189" fmla="*/ 3894316 w 4479683"/>
                <a:gd name="connsiteY189" fmla="*/ 2638158 h 4876790"/>
                <a:gd name="connsiteX190" fmla="*/ 3410503 w 4479683"/>
                <a:gd name="connsiteY190" fmla="*/ 2884227 h 4876790"/>
                <a:gd name="connsiteX191" fmla="*/ 3296469 w 4479683"/>
                <a:gd name="connsiteY191" fmla="*/ 2826487 h 4876790"/>
                <a:gd name="connsiteX192" fmla="*/ 3308880 w 4479683"/>
                <a:gd name="connsiteY192" fmla="*/ 2731103 h 4876790"/>
                <a:gd name="connsiteX193" fmla="*/ 3308880 w 4479683"/>
                <a:gd name="connsiteY193" fmla="*/ 1738436 h 4876790"/>
                <a:gd name="connsiteX194" fmla="*/ 3118800 w 4479683"/>
                <a:gd name="connsiteY194" fmla="*/ 1272645 h 4876790"/>
                <a:gd name="connsiteX195" fmla="*/ 3807305 w 4479683"/>
                <a:gd name="connsiteY195" fmla="*/ 1272645 h 4876790"/>
                <a:gd name="connsiteX196" fmla="*/ 4276097 w 4479683"/>
                <a:gd name="connsiteY196" fmla="*/ 1738436 h 4876790"/>
                <a:gd name="connsiteX197" fmla="*/ 4276097 w 4479683"/>
                <a:gd name="connsiteY197" fmla="*/ 2731113 h 4876790"/>
                <a:gd name="connsiteX198" fmla="*/ 4276106 w 4479683"/>
                <a:gd name="connsiteY198" fmla="*/ 2731113 h 4876790"/>
                <a:gd name="connsiteX199" fmla="*/ 4104132 w 4479683"/>
                <a:gd name="connsiteY199" fmla="*/ 2901649 h 487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4479683" h="4876790">
                  <a:moveTo>
                    <a:pt x="3835918" y="1069753"/>
                  </a:moveTo>
                  <a:cubicBezTo>
                    <a:pt x="3891829" y="991152"/>
                    <a:pt x="3924862" y="895188"/>
                    <a:pt x="3924862" y="791594"/>
                  </a:cubicBezTo>
                  <a:lnTo>
                    <a:pt x="3924862" y="481060"/>
                  </a:lnTo>
                  <a:cubicBezTo>
                    <a:pt x="3924862" y="215798"/>
                    <a:pt x="3709064" y="0"/>
                    <a:pt x="3443802" y="0"/>
                  </a:cubicBezTo>
                  <a:lnTo>
                    <a:pt x="3377622" y="0"/>
                  </a:lnTo>
                  <a:cubicBezTo>
                    <a:pt x="3112361" y="0"/>
                    <a:pt x="2896562" y="215798"/>
                    <a:pt x="2896562" y="481060"/>
                  </a:cubicBezTo>
                  <a:lnTo>
                    <a:pt x="2896562" y="791585"/>
                  </a:lnTo>
                  <a:cubicBezTo>
                    <a:pt x="2896562" y="894864"/>
                    <a:pt x="2929385" y="990552"/>
                    <a:pt x="2984992" y="1069019"/>
                  </a:cubicBezTo>
                  <a:lnTo>
                    <a:pt x="2665581" y="1069019"/>
                  </a:lnTo>
                  <a:cubicBezTo>
                    <a:pt x="2721188" y="990552"/>
                    <a:pt x="2754021" y="894864"/>
                    <a:pt x="2754021" y="791585"/>
                  </a:cubicBezTo>
                  <a:lnTo>
                    <a:pt x="2754021" y="481060"/>
                  </a:lnTo>
                  <a:cubicBezTo>
                    <a:pt x="2754021" y="215798"/>
                    <a:pt x="2538222" y="0"/>
                    <a:pt x="2272960" y="0"/>
                  </a:cubicBezTo>
                  <a:lnTo>
                    <a:pt x="2206781" y="0"/>
                  </a:lnTo>
                  <a:cubicBezTo>
                    <a:pt x="1941519" y="0"/>
                    <a:pt x="1725721" y="215798"/>
                    <a:pt x="1725721" y="481060"/>
                  </a:cubicBezTo>
                  <a:lnTo>
                    <a:pt x="1725721" y="791585"/>
                  </a:lnTo>
                  <a:cubicBezTo>
                    <a:pt x="1725721" y="894864"/>
                    <a:pt x="1758553" y="990552"/>
                    <a:pt x="1814179" y="1069019"/>
                  </a:cubicBezTo>
                  <a:lnTo>
                    <a:pt x="1494768" y="1069019"/>
                  </a:lnTo>
                  <a:cubicBezTo>
                    <a:pt x="1550365" y="990552"/>
                    <a:pt x="1583188" y="894864"/>
                    <a:pt x="1583188" y="791585"/>
                  </a:cubicBezTo>
                  <a:lnTo>
                    <a:pt x="1583188" y="481060"/>
                  </a:lnTo>
                  <a:cubicBezTo>
                    <a:pt x="1583179" y="215798"/>
                    <a:pt x="1367380" y="0"/>
                    <a:pt x="1102119" y="0"/>
                  </a:cubicBezTo>
                  <a:lnTo>
                    <a:pt x="1035939" y="0"/>
                  </a:lnTo>
                  <a:cubicBezTo>
                    <a:pt x="770677" y="0"/>
                    <a:pt x="554879" y="215798"/>
                    <a:pt x="554879" y="481060"/>
                  </a:cubicBezTo>
                  <a:lnTo>
                    <a:pt x="554879" y="791585"/>
                  </a:lnTo>
                  <a:cubicBezTo>
                    <a:pt x="554879" y="895179"/>
                    <a:pt x="587902" y="991143"/>
                    <a:pt x="643823" y="1069743"/>
                  </a:cubicBezTo>
                  <a:cubicBezTo>
                    <a:pt x="286283" y="1084717"/>
                    <a:pt x="0" y="1378868"/>
                    <a:pt x="0" y="1738436"/>
                  </a:cubicBezTo>
                  <a:lnTo>
                    <a:pt x="0" y="2731103"/>
                  </a:lnTo>
                  <a:cubicBezTo>
                    <a:pt x="0" y="2937415"/>
                    <a:pt x="168488" y="3105264"/>
                    <a:pt x="375609" y="3105264"/>
                  </a:cubicBezTo>
                  <a:cubicBezTo>
                    <a:pt x="377695" y="3105264"/>
                    <a:pt x="379743" y="3105084"/>
                    <a:pt x="381800" y="3104950"/>
                  </a:cubicBezTo>
                  <a:lnTo>
                    <a:pt x="381800" y="4537424"/>
                  </a:lnTo>
                  <a:cubicBezTo>
                    <a:pt x="381800" y="4724553"/>
                    <a:pt x="534038" y="4876791"/>
                    <a:pt x="721166" y="4876791"/>
                  </a:cubicBezTo>
                  <a:lnTo>
                    <a:pt x="831456" y="4876791"/>
                  </a:lnTo>
                  <a:cubicBezTo>
                    <a:pt x="923858" y="4876791"/>
                    <a:pt x="1007755" y="4839672"/>
                    <a:pt x="1069010" y="4779559"/>
                  </a:cubicBezTo>
                  <a:cubicBezTo>
                    <a:pt x="1130275" y="4839672"/>
                    <a:pt x="1214171" y="4876791"/>
                    <a:pt x="1306563" y="4876791"/>
                  </a:cubicBezTo>
                  <a:lnTo>
                    <a:pt x="1416853" y="4876791"/>
                  </a:lnTo>
                  <a:cubicBezTo>
                    <a:pt x="1509274" y="4876791"/>
                    <a:pt x="1593047" y="4839510"/>
                    <a:pt x="1654312" y="4779369"/>
                  </a:cubicBezTo>
                  <a:cubicBezTo>
                    <a:pt x="1715586" y="4839567"/>
                    <a:pt x="1799501" y="4876791"/>
                    <a:pt x="1891979" y="4876791"/>
                  </a:cubicBezTo>
                  <a:lnTo>
                    <a:pt x="2002269" y="4876791"/>
                  </a:lnTo>
                  <a:cubicBezTo>
                    <a:pt x="2094671" y="4876791"/>
                    <a:pt x="2178568" y="4839672"/>
                    <a:pt x="2239823" y="4779559"/>
                  </a:cubicBezTo>
                  <a:cubicBezTo>
                    <a:pt x="2301088" y="4839672"/>
                    <a:pt x="2384984" y="4876791"/>
                    <a:pt x="2477386" y="4876791"/>
                  </a:cubicBezTo>
                  <a:lnTo>
                    <a:pt x="2587685" y="4876791"/>
                  </a:lnTo>
                  <a:cubicBezTo>
                    <a:pt x="2680164" y="4876791"/>
                    <a:pt x="2764088" y="4839567"/>
                    <a:pt x="2825353" y="4779369"/>
                  </a:cubicBezTo>
                  <a:cubicBezTo>
                    <a:pt x="2886599" y="4839510"/>
                    <a:pt x="2970371" y="4876791"/>
                    <a:pt x="3062802" y="4876791"/>
                  </a:cubicBezTo>
                  <a:lnTo>
                    <a:pt x="3173101" y="4876791"/>
                  </a:lnTo>
                  <a:cubicBezTo>
                    <a:pt x="3265494" y="4876791"/>
                    <a:pt x="3349400" y="4839672"/>
                    <a:pt x="3410655" y="4779559"/>
                  </a:cubicBezTo>
                  <a:cubicBezTo>
                    <a:pt x="3471920" y="4839672"/>
                    <a:pt x="3555816" y="4876791"/>
                    <a:pt x="3648218" y="4876791"/>
                  </a:cubicBezTo>
                  <a:lnTo>
                    <a:pt x="3758517" y="4876791"/>
                  </a:lnTo>
                  <a:cubicBezTo>
                    <a:pt x="3945646" y="4876791"/>
                    <a:pt x="4097884" y="4724553"/>
                    <a:pt x="4097884" y="4537424"/>
                  </a:cubicBezTo>
                  <a:lnTo>
                    <a:pt x="4097884" y="3104950"/>
                  </a:lnTo>
                  <a:cubicBezTo>
                    <a:pt x="4099941" y="3105074"/>
                    <a:pt x="4101989" y="3105264"/>
                    <a:pt x="4104075" y="3105264"/>
                  </a:cubicBezTo>
                  <a:cubicBezTo>
                    <a:pt x="4311177" y="3105264"/>
                    <a:pt x="4479684" y="2937415"/>
                    <a:pt x="4479684" y="2731103"/>
                  </a:cubicBezTo>
                  <a:lnTo>
                    <a:pt x="4479684" y="1738446"/>
                  </a:lnTo>
                  <a:cubicBezTo>
                    <a:pt x="4479741" y="1378868"/>
                    <a:pt x="4193457" y="1084726"/>
                    <a:pt x="3835918" y="1069753"/>
                  </a:cubicBezTo>
                  <a:close/>
                  <a:moveTo>
                    <a:pt x="3100188" y="481060"/>
                  </a:moveTo>
                  <a:cubicBezTo>
                    <a:pt x="3100188" y="328079"/>
                    <a:pt x="3224651" y="203625"/>
                    <a:pt x="3377622" y="203625"/>
                  </a:cubicBezTo>
                  <a:lnTo>
                    <a:pt x="3443802" y="203625"/>
                  </a:lnTo>
                  <a:cubicBezTo>
                    <a:pt x="3596774" y="203625"/>
                    <a:pt x="3721237" y="328079"/>
                    <a:pt x="3721237" y="481060"/>
                  </a:cubicBezTo>
                  <a:lnTo>
                    <a:pt x="3721237" y="791585"/>
                  </a:lnTo>
                  <a:cubicBezTo>
                    <a:pt x="3721237" y="944566"/>
                    <a:pt x="3596774" y="1069019"/>
                    <a:pt x="3443802" y="1069019"/>
                  </a:cubicBezTo>
                  <a:lnTo>
                    <a:pt x="3377622" y="1069019"/>
                  </a:lnTo>
                  <a:cubicBezTo>
                    <a:pt x="3224651" y="1069019"/>
                    <a:pt x="3100188" y="944566"/>
                    <a:pt x="3100188" y="791585"/>
                  </a:cubicBezTo>
                  <a:lnTo>
                    <a:pt x="3100188" y="481060"/>
                  </a:lnTo>
                  <a:close/>
                  <a:moveTo>
                    <a:pt x="1929346" y="481060"/>
                  </a:moveTo>
                  <a:cubicBezTo>
                    <a:pt x="1929346" y="328079"/>
                    <a:pt x="2053800" y="203625"/>
                    <a:pt x="2206781" y="203625"/>
                  </a:cubicBezTo>
                  <a:lnTo>
                    <a:pt x="2272960" y="203625"/>
                  </a:lnTo>
                  <a:cubicBezTo>
                    <a:pt x="2425932" y="203625"/>
                    <a:pt x="2550395" y="328079"/>
                    <a:pt x="2550395" y="481060"/>
                  </a:cubicBezTo>
                  <a:lnTo>
                    <a:pt x="2550395" y="791585"/>
                  </a:lnTo>
                  <a:cubicBezTo>
                    <a:pt x="2550395" y="944566"/>
                    <a:pt x="2425932" y="1069019"/>
                    <a:pt x="2272960" y="1069019"/>
                  </a:cubicBezTo>
                  <a:lnTo>
                    <a:pt x="2206781" y="1069019"/>
                  </a:lnTo>
                  <a:cubicBezTo>
                    <a:pt x="2053800" y="1069019"/>
                    <a:pt x="1929346" y="944566"/>
                    <a:pt x="1929346" y="791585"/>
                  </a:cubicBezTo>
                  <a:lnTo>
                    <a:pt x="1929346" y="481060"/>
                  </a:lnTo>
                  <a:close/>
                  <a:moveTo>
                    <a:pt x="2475338" y="1272654"/>
                  </a:moveTo>
                  <a:lnTo>
                    <a:pt x="2239871" y="1659036"/>
                  </a:lnTo>
                  <a:lnTo>
                    <a:pt x="2004403" y="1272654"/>
                  </a:lnTo>
                  <a:lnTo>
                    <a:pt x="2475338" y="1272654"/>
                  </a:lnTo>
                  <a:close/>
                  <a:moveTo>
                    <a:pt x="758504" y="481060"/>
                  </a:moveTo>
                  <a:cubicBezTo>
                    <a:pt x="758504" y="328079"/>
                    <a:pt x="882958" y="203625"/>
                    <a:pt x="1035939" y="203625"/>
                  </a:cubicBezTo>
                  <a:lnTo>
                    <a:pt x="1102119" y="203625"/>
                  </a:lnTo>
                  <a:cubicBezTo>
                    <a:pt x="1255100" y="203625"/>
                    <a:pt x="1379553" y="328079"/>
                    <a:pt x="1379553" y="481060"/>
                  </a:cubicBezTo>
                  <a:lnTo>
                    <a:pt x="1379553" y="791585"/>
                  </a:lnTo>
                  <a:cubicBezTo>
                    <a:pt x="1379553" y="944566"/>
                    <a:pt x="1255100" y="1069019"/>
                    <a:pt x="1102119" y="1069019"/>
                  </a:cubicBezTo>
                  <a:lnTo>
                    <a:pt x="1035939" y="1069019"/>
                  </a:lnTo>
                  <a:cubicBezTo>
                    <a:pt x="882958" y="1069019"/>
                    <a:pt x="758504" y="944566"/>
                    <a:pt x="758504" y="791585"/>
                  </a:cubicBezTo>
                  <a:lnTo>
                    <a:pt x="758504" y="481060"/>
                  </a:lnTo>
                  <a:close/>
                  <a:moveTo>
                    <a:pt x="483613" y="1980248"/>
                  </a:moveTo>
                  <a:cubicBezTo>
                    <a:pt x="427377" y="1980248"/>
                    <a:pt x="381800" y="2025825"/>
                    <a:pt x="381800" y="2082060"/>
                  </a:cubicBezTo>
                  <a:lnTo>
                    <a:pt x="381800" y="2082089"/>
                  </a:lnTo>
                  <a:lnTo>
                    <a:pt x="381800" y="2901953"/>
                  </a:lnTo>
                  <a:cubicBezTo>
                    <a:pt x="379743" y="2901829"/>
                    <a:pt x="377695" y="2901639"/>
                    <a:pt x="375609" y="2901639"/>
                  </a:cubicBezTo>
                  <a:cubicBezTo>
                    <a:pt x="280778" y="2901639"/>
                    <a:pt x="203625" y="2825134"/>
                    <a:pt x="203625" y="2731103"/>
                  </a:cubicBezTo>
                  <a:lnTo>
                    <a:pt x="203625" y="1738436"/>
                  </a:lnTo>
                  <a:cubicBezTo>
                    <a:pt x="203625" y="1481595"/>
                    <a:pt x="413928" y="1272645"/>
                    <a:pt x="672417" y="1272645"/>
                  </a:cubicBezTo>
                  <a:lnTo>
                    <a:pt x="1360923" y="1272645"/>
                  </a:lnTo>
                  <a:cubicBezTo>
                    <a:pt x="1243375" y="1393222"/>
                    <a:pt x="1170851" y="1557528"/>
                    <a:pt x="1170851" y="1738436"/>
                  </a:cubicBezTo>
                  <a:lnTo>
                    <a:pt x="1170851" y="2731103"/>
                  </a:lnTo>
                  <a:cubicBezTo>
                    <a:pt x="1170851" y="2764060"/>
                    <a:pt x="1175195" y="2796016"/>
                    <a:pt x="1183262" y="2826487"/>
                  </a:cubicBezTo>
                  <a:lnTo>
                    <a:pt x="1069239" y="2884227"/>
                  </a:lnTo>
                  <a:lnTo>
                    <a:pt x="585416" y="2638168"/>
                  </a:lnTo>
                  <a:lnTo>
                    <a:pt x="585416" y="2082098"/>
                  </a:lnTo>
                  <a:lnTo>
                    <a:pt x="585416" y="2082060"/>
                  </a:lnTo>
                  <a:cubicBezTo>
                    <a:pt x="585426" y="2025825"/>
                    <a:pt x="539839" y="1980248"/>
                    <a:pt x="483613" y="1980248"/>
                  </a:cubicBezTo>
                  <a:close/>
                  <a:moveTo>
                    <a:pt x="1552642" y="4537424"/>
                  </a:moveTo>
                  <a:cubicBezTo>
                    <a:pt x="1552642" y="4612291"/>
                    <a:pt x="1491748" y="4673184"/>
                    <a:pt x="1416891" y="4673184"/>
                  </a:cubicBezTo>
                  <a:lnTo>
                    <a:pt x="1306602" y="4673184"/>
                  </a:lnTo>
                  <a:cubicBezTo>
                    <a:pt x="1231754" y="4673184"/>
                    <a:pt x="1170851" y="4612291"/>
                    <a:pt x="1170851" y="4537434"/>
                  </a:cubicBezTo>
                  <a:lnTo>
                    <a:pt x="1170851" y="3418342"/>
                  </a:lnTo>
                  <a:cubicBezTo>
                    <a:pt x="1170851" y="3362106"/>
                    <a:pt x="1125274" y="3316529"/>
                    <a:pt x="1069038" y="3316529"/>
                  </a:cubicBezTo>
                  <a:cubicBezTo>
                    <a:pt x="1012812" y="3316529"/>
                    <a:pt x="967226" y="3362106"/>
                    <a:pt x="967226" y="3418342"/>
                  </a:cubicBezTo>
                  <a:lnTo>
                    <a:pt x="967226" y="4537434"/>
                  </a:lnTo>
                  <a:cubicBezTo>
                    <a:pt x="967226" y="4612291"/>
                    <a:pt x="906332" y="4673184"/>
                    <a:pt x="831475" y="4673184"/>
                  </a:cubicBezTo>
                  <a:lnTo>
                    <a:pt x="721166" y="4673184"/>
                  </a:lnTo>
                  <a:cubicBezTo>
                    <a:pt x="646319" y="4673184"/>
                    <a:pt x="585416" y="4612291"/>
                    <a:pt x="585416" y="4537434"/>
                  </a:cubicBezTo>
                  <a:lnTo>
                    <a:pt x="585416" y="2866616"/>
                  </a:lnTo>
                  <a:lnTo>
                    <a:pt x="1022975" y="3089158"/>
                  </a:lnTo>
                  <a:cubicBezTo>
                    <a:pt x="1037473" y="3096530"/>
                    <a:pt x="1053303" y="3100216"/>
                    <a:pt x="1069124" y="3100216"/>
                  </a:cubicBezTo>
                  <a:cubicBezTo>
                    <a:pt x="1084888" y="3100216"/>
                    <a:pt x="1100652" y="3096558"/>
                    <a:pt x="1115120" y="3089234"/>
                  </a:cubicBezTo>
                  <a:lnTo>
                    <a:pt x="1287628" y="3001880"/>
                  </a:lnTo>
                  <a:cubicBezTo>
                    <a:pt x="1355055" y="3065860"/>
                    <a:pt x="1446181" y="3105274"/>
                    <a:pt x="1546431" y="3105274"/>
                  </a:cubicBezTo>
                  <a:cubicBezTo>
                    <a:pt x="1548517" y="3105274"/>
                    <a:pt x="1550565" y="3105093"/>
                    <a:pt x="1552623" y="3104960"/>
                  </a:cubicBezTo>
                  <a:lnTo>
                    <a:pt x="1552623" y="4537424"/>
                  </a:lnTo>
                  <a:close/>
                  <a:moveTo>
                    <a:pt x="2723474" y="4537434"/>
                  </a:moveTo>
                  <a:cubicBezTo>
                    <a:pt x="2723474" y="4612291"/>
                    <a:pt x="2662581" y="4673184"/>
                    <a:pt x="2587724" y="4673184"/>
                  </a:cubicBezTo>
                  <a:lnTo>
                    <a:pt x="2477424" y="4673184"/>
                  </a:lnTo>
                  <a:cubicBezTo>
                    <a:pt x="2402567" y="4673184"/>
                    <a:pt x="2341674" y="4612291"/>
                    <a:pt x="2341674" y="4537434"/>
                  </a:cubicBezTo>
                  <a:lnTo>
                    <a:pt x="2341674" y="3418342"/>
                  </a:lnTo>
                  <a:cubicBezTo>
                    <a:pt x="2341674" y="3362106"/>
                    <a:pt x="2296087" y="3316529"/>
                    <a:pt x="2239861" y="3316529"/>
                  </a:cubicBezTo>
                  <a:cubicBezTo>
                    <a:pt x="2183625" y="3316529"/>
                    <a:pt x="2138048" y="3362106"/>
                    <a:pt x="2138048" y="3418342"/>
                  </a:cubicBezTo>
                  <a:lnTo>
                    <a:pt x="2138048" y="4537434"/>
                  </a:lnTo>
                  <a:cubicBezTo>
                    <a:pt x="2138048" y="4612291"/>
                    <a:pt x="2077155" y="4673184"/>
                    <a:pt x="2002298" y="4673184"/>
                  </a:cubicBezTo>
                  <a:lnTo>
                    <a:pt x="1892008" y="4673184"/>
                  </a:lnTo>
                  <a:cubicBezTo>
                    <a:pt x="1817151" y="4673184"/>
                    <a:pt x="1756258" y="4612291"/>
                    <a:pt x="1756258" y="4537434"/>
                  </a:cubicBezTo>
                  <a:lnTo>
                    <a:pt x="1756258" y="2867702"/>
                  </a:lnTo>
                  <a:lnTo>
                    <a:pt x="2193779" y="3089234"/>
                  </a:lnTo>
                  <a:cubicBezTo>
                    <a:pt x="2208248" y="3096549"/>
                    <a:pt x="2224011" y="3100216"/>
                    <a:pt x="2239775" y="3100216"/>
                  </a:cubicBezTo>
                  <a:cubicBezTo>
                    <a:pt x="2255606" y="3100216"/>
                    <a:pt x="2271427" y="3096530"/>
                    <a:pt x="2285924" y="3089158"/>
                  </a:cubicBezTo>
                  <a:lnTo>
                    <a:pt x="2723464" y="2866606"/>
                  </a:lnTo>
                  <a:lnTo>
                    <a:pt x="2723464" y="4537434"/>
                  </a:lnTo>
                  <a:close/>
                  <a:moveTo>
                    <a:pt x="2825287" y="1980248"/>
                  </a:moveTo>
                  <a:cubicBezTo>
                    <a:pt x="2769070" y="1980248"/>
                    <a:pt x="2723474" y="2025825"/>
                    <a:pt x="2723474" y="2082060"/>
                  </a:cubicBezTo>
                  <a:lnTo>
                    <a:pt x="2723474" y="2082089"/>
                  </a:lnTo>
                  <a:lnTo>
                    <a:pt x="2723474" y="2638158"/>
                  </a:lnTo>
                  <a:lnTo>
                    <a:pt x="2239661" y="2884227"/>
                  </a:lnTo>
                  <a:lnTo>
                    <a:pt x="1756258" y="2639463"/>
                  </a:lnTo>
                  <a:lnTo>
                    <a:pt x="1756258" y="2082089"/>
                  </a:lnTo>
                  <a:lnTo>
                    <a:pt x="1756258" y="2082060"/>
                  </a:lnTo>
                  <a:cubicBezTo>
                    <a:pt x="1756258" y="2025825"/>
                    <a:pt x="1710680" y="1980248"/>
                    <a:pt x="1654445" y="1980248"/>
                  </a:cubicBezTo>
                  <a:cubicBezTo>
                    <a:pt x="1598209" y="1980248"/>
                    <a:pt x="1552632" y="2025825"/>
                    <a:pt x="1552632" y="2082060"/>
                  </a:cubicBezTo>
                  <a:lnTo>
                    <a:pt x="1552632" y="2082089"/>
                  </a:lnTo>
                  <a:lnTo>
                    <a:pt x="1552632" y="2901953"/>
                  </a:lnTo>
                  <a:cubicBezTo>
                    <a:pt x="1550575" y="2901829"/>
                    <a:pt x="1548527" y="2901639"/>
                    <a:pt x="1546441" y="2901639"/>
                  </a:cubicBezTo>
                  <a:cubicBezTo>
                    <a:pt x="1451610" y="2901639"/>
                    <a:pt x="1374458" y="2825134"/>
                    <a:pt x="1374458" y="2731103"/>
                  </a:cubicBezTo>
                  <a:lnTo>
                    <a:pt x="1374458" y="1738436"/>
                  </a:lnTo>
                  <a:cubicBezTo>
                    <a:pt x="1374458" y="1506541"/>
                    <a:pt x="1545917" y="1313736"/>
                    <a:pt x="1769478" y="1278455"/>
                  </a:cubicBezTo>
                  <a:lnTo>
                    <a:pt x="2152926" y="1907658"/>
                  </a:lnTo>
                  <a:cubicBezTo>
                    <a:pt x="2171405" y="1937985"/>
                    <a:pt x="2204352" y="1956483"/>
                    <a:pt x="2239861" y="1956483"/>
                  </a:cubicBezTo>
                  <a:cubicBezTo>
                    <a:pt x="2275370" y="1956483"/>
                    <a:pt x="2308317" y="1937985"/>
                    <a:pt x="2326796" y="1907658"/>
                  </a:cubicBezTo>
                  <a:lnTo>
                    <a:pt x="2710244" y="1278455"/>
                  </a:lnTo>
                  <a:cubicBezTo>
                    <a:pt x="2933805" y="1313726"/>
                    <a:pt x="3105264" y="1506531"/>
                    <a:pt x="3105264" y="1738436"/>
                  </a:cubicBezTo>
                  <a:lnTo>
                    <a:pt x="3105264" y="2731103"/>
                  </a:lnTo>
                  <a:cubicBezTo>
                    <a:pt x="3105264" y="2825134"/>
                    <a:pt x="3028121" y="2901639"/>
                    <a:pt x="2933281" y="2901639"/>
                  </a:cubicBezTo>
                  <a:cubicBezTo>
                    <a:pt x="2931195" y="2901639"/>
                    <a:pt x="2929147" y="2901820"/>
                    <a:pt x="2927090" y="2901953"/>
                  </a:cubicBezTo>
                  <a:lnTo>
                    <a:pt x="2927090" y="2082089"/>
                  </a:lnTo>
                  <a:lnTo>
                    <a:pt x="2927090" y="2082060"/>
                  </a:lnTo>
                  <a:cubicBezTo>
                    <a:pt x="2927099" y="2025825"/>
                    <a:pt x="2881513" y="1980248"/>
                    <a:pt x="2825287" y="1980248"/>
                  </a:cubicBezTo>
                  <a:close/>
                  <a:moveTo>
                    <a:pt x="3894316" y="4537434"/>
                  </a:moveTo>
                  <a:cubicBezTo>
                    <a:pt x="3894316" y="4612291"/>
                    <a:pt x="3833422" y="4673184"/>
                    <a:pt x="3758565" y="4673184"/>
                  </a:cubicBezTo>
                  <a:lnTo>
                    <a:pt x="3648266" y="4673184"/>
                  </a:lnTo>
                  <a:cubicBezTo>
                    <a:pt x="3573409" y="4673184"/>
                    <a:pt x="3512515" y="4612291"/>
                    <a:pt x="3512515" y="4537434"/>
                  </a:cubicBezTo>
                  <a:lnTo>
                    <a:pt x="3512515" y="3418342"/>
                  </a:lnTo>
                  <a:cubicBezTo>
                    <a:pt x="3512515" y="3362106"/>
                    <a:pt x="3466929" y="3316529"/>
                    <a:pt x="3410703" y="3316529"/>
                  </a:cubicBezTo>
                  <a:cubicBezTo>
                    <a:pt x="3354486" y="3316529"/>
                    <a:pt x="3308890" y="3362106"/>
                    <a:pt x="3308890" y="3418342"/>
                  </a:cubicBezTo>
                  <a:lnTo>
                    <a:pt x="3308890" y="4537434"/>
                  </a:lnTo>
                  <a:cubicBezTo>
                    <a:pt x="3308890" y="4612291"/>
                    <a:pt x="3247997" y="4673184"/>
                    <a:pt x="3173140" y="4673184"/>
                  </a:cubicBezTo>
                  <a:lnTo>
                    <a:pt x="3062840" y="4673184"/>
                  </a:lnTo>
                  <a:cubicBezTo>
                    <a:pt x="2987983" y="4673184"/>
                    <a:pt x="2927090" y="4612291"/>
                    <a:pt x="2927090" y="4537434"/>
                  </a:cubicBezTo>
                  <a:lnTo>
                    <a:pt x="2927090" y="3104950"/>
                  </a:lnTo>
                  <a:cubicBezTo>
                    <a:pt x="2929147" y="3105074"/>
                    <a:pt x="2931195" y="3105264"/>
                    <a:pt x="2933281" y="3105264"/>
                  </a:cubicBezTo>
                  <a:cubicBezTo>
                    <a:pt x="3033532" y="3105264"/>
                    <a:pt x="3124657" y="3065860"/>
                    <a:pt x="3192085" y="3001871"/>
                  </a:cubicBezTo>
                  <a:lnTo>
                    <a:pt x="3364592" y="3089224"/>
                  </a:lnTo>
                  <a:cubicBezTo>
                    <a:pt x="3379061" y="3096540"/>
                    <a:pt x="3394825" y="3100207"/>
                    <a:pt x="3410588" y="3100207"/>
                  </a:cubicBezTo>
                  <a:cubicBezTo>
                    <a:pt x="3426419" y="3100207"/>
                    <a:pt x="3442240" y="3096520"/>
                    <a:pt x="3456737" y="3089148"/>
                  </a:cubicBezTo>
                  <a:lnTo>
                    <a:pt x="3894296" y="2866596"/>
                  </a:lnTo>
                  <a:lnTo>
                    <a:pt x="3894296" y="4537434"/>
                  </a:lnTo>
                  <a:close/>
                  <a:moveTo>
                    <a:pt x="4104132" y="2901649"/>
                  </a:moveTo>
                  <a:cubicBezTo>
                    <a:pt x="4102046" y="2901649"/>
                    <a:pt x="4099998" y="2901829"/>
                    <a:pt x="4097941" y="2901963"/>
                  </a:cubicBezTo>
                  <a:lnTo>
                    <a:pt x="4097941" y="2082098"/>
                  </a:lnTo>
                  <a:lnTo>
                    <a:pt x="4097941" y="2082060"/>
                  </a:lnTo>
                  <a:cubicBezTo>
                    <a:pt x="4097941" y="2025825"/>
                    <a:pt x="4052354" y="1980248"/>
                    <a:pt x="3996128" y="1980248"/>
                  </a:cubicBezTo>
                  <a:cubicBezTo>
                    <a:pt x="3939912" y="1980248"/>
                    <a:pt x="3894316" y="2025825"/>
                    <a:pt x="3894316" y="2082060"/>
                  </a:cubicBezTo>
                  <a:lnTo>
                    <a:pt x="3894316" y="2082089"/>
                  </a:lnTo>
                  <a:lnTo>
                    <a:pt x="3894316" y="2638158"/>
                  </a:lnTo>
                  <a:lnTo>
                    <a:pt x="3410503" y="2884227"/>
                  </a:lnTo>
                  <a:lnTo>
                    <a:pt x="3296469" y="2826487"/>
                  </a:lnTo>
                  <a:cubicBezTo>
                    <a:pt x="3304547" y="2796026"/>
                    <a:pt x="3308880" y="2764060"/>
                    <a:pt x="3308880" y="2731103"/>
                  </a:cubicBezTo>
                  <a:lnTo>
                    <a:pt x="3308880" y="1738436"/>
                  </a:lnTo>
                  <a:cubicBezTo>
                    <a:pt x="3308880" y="1557528"/>
                    <a:pt x="3236348" y="1393222"/>
                    <a:pt x="3118800" y="1272645"/>
                  </a:cubicBezTo>
                  <a:lnTo>
                    <a:pt x="3807305" y="1272645"/>
                  </a:lnTo>
                  <a:cubicBezTo>
                    <a:pt x="4065804" y="1272645"/>
                    <a:pt x="4276097" y="1481595"/>
                    <a:pt x="4276097" y="1738436"/>
                  </a:cubicBezTo>
                  <a:lnTo>
                    <a:pt x="4276097" y="2731113"/>
                  </a:lnTo>
                  <a:lnTo>
                    <a:pt x="4276106" y="2731113"/>
                  </a:lnTo>
                  <a:cubicBezTo>
                    <a:pt x="4276116" y="2825144"/>
                    <a:pt x="4198973" y="2901649"/>
                    <a:pt x="4104132" y="2901649"/>
                  </a:cubicBezTo>
                  <a:close/>
                </a:path>
              </a:pathLst>
            </a:custGeom>
            <a:solidFill>
              <a:srgbClr val="FFFFFF"/>
            </a:solidFill>
            <a:ln w="9525" cap="flat">
              <a:noFill/>
              <a:prstDash val="solid"/>
              <a:miter/>
            </a:ln>
          </p:spPr>
          <p:txBody>
            <a:bodyPr rtlCol="0" anchor="ctr"/>
            <a:lstStyle/>
            <a:p>
              <a:pPr defTabSz="914378">
                <a:defRPr/>
              </a:pPr>
              <a:endParaRPr lang="en-US" kern="0">
                <a:solidFill>
                  <a:srgbClr val="262626"/>
                </a:solidFill>
                <a:latin typeface="Roboto"/>
                <a:ea typeface="Roboto"/>
                <a:cs typeface="Arial"/>
              </a:endParaRPr>
            </a:p>
          </p:txBody>
        </p:sp>
        <p:sp>
          <p:nvSpPr>
            <p:cNvPr id="83" name="Oval 15">
              <a:extLst>
                <a:ext uri="{FF2B5EF4-FFF2-40B4-BE49-F238E27FC236}">
                  <a16:creationId xmlns:a16="http://schemas.microsoft.com/office/drawing/2014/main" id="{27E8487C-B761-E95E-33F2-0AD8D4E3B29C}"/>
                </a:ext>
              </a:extLst>
            </p:cNvPr>
            <p:cNvSpPr>
              <a:spLocks noChangeArrowheads="1"/>
            </p:cNvSpPr>
            <p:nvPr/>
          </p:nvSpPr>
          <p:spPr bwMode="auto">
            <a:xfrm>
              <a:off x="3629455" y="2984137"/>
              <a:ext cx="1422702" cy="1223298"/>
            </a:xfrm>
            <a:prstGeom prst="ellipse">
              <a:avLst/>
            </a:prstGeom>
            <a:solidFill>
              <a:schemeClr val="tx2">
                <a:lumMod val="75000"/>
                <a:lumOff val="25000"/>
              </a:schemeClr>
            </a:solidFill>
            <a:ln w="38100">
              <a:solidFill>
                <a:srgbClr val="FFFFFF"/>
              </a:solidFill>
              <a:round/>
            </a:ln>
          </p:spPr>
          <p:txBody>
            <a:bodyPr vert="horz" wrap="square" lIns="91440" tIns="45720" rIns="91440" bIns="45720" numCol="1" anchor="ctr" anchorCtr="0" compatLnSpc="1">
              <a:prstTxWarp prst="textNoShape">
                <a:avLst/>
              </a:prstTxWarp>
            </a:bodyPr>
            <a:lstStyle/>
            <a:p>
              <a:pPr algn="ctr" defTabSz="914378">
                <a:defRPr/>
              </a:pPr>
              <a:endParaRPr lang="en-US" sz="1200" b="1" kern="0">
                <a:solidFill>
                  <a:srgbClr val="FFFFFF"/>
                </a:solidFill>
                <a:latin typeface="Roboto"/>
                <a:ea typeface="Roboto"/>
                <a:cs typeface="Arial"/>
              </a:endParaRPr>
            </a:p>
          </p:txBody>
        </p:sp>
        <p:cxnSp>
          <p:nvCxnSpPr>
            <p:cNvPr id="87" name="Straight Connector 86">
              <a:extLst>
                <a:ext uri="{FF2B5EF4-FFF2-40B4-BE49-F238E27FC236}">
                  <a16:creationId xmlns:a16="http://schemas.microsoft.com/office/drawing/2014/main" id="{D91E5A04-0CD0-B643-5F45-87483E812902}"/>
                </a:ext>
              </a:extLst>
            </p:cNvPr>
            <p:cNvCxnSpPr>
              <a:cxnSpLocks/>
            </p:cNvCxnSpPr>
            <p:nvPr/>
          </p:nvCxnSpPr>
          <p:spPr>
            <a:xfrm flipH="1">
              <a:off x="5118544" y="1690643"/>
              <a:ext cx="724541" cy="0"/>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0" name="Inhaltsplatzhalter 4">
              <a:extLst>
                <a:ext uri="{FF2B5EF4-FFF2-40B4-BE49-F238E27FC236}">
                  <a16:creationId xmlns:a16="http://schemas.microsoft.com/office/drawing/2014/main" id="{21A4A858-F49B-F64A-C4F3-BB0E1E6A3197}"/>
                </a:ext>
              </a:extLst>
            </p:cNvPr>
            <p:cNvSpPr txBox="1"/>
            <p:nvPr/>
          </p:nvSpPr>
          <p:spPr>
            <a:xfrm>
              <a:off x="5984498" y="1565870"/>
              <a:ext cx="2903636" cy="577081"/>
            </a:xfrm>
            <a:prstGeom prst="rect">
              <a:avLst/>
            </a:prstGeom>
          </p:spPr>
          <p:txBody>
            <a:bodyPr wrap="square" lIns="0" tIns="0" rIns="0" bIns="0" anchor="b">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595">
                <a:lnSpc>
                  <a:spcPct val="100000"/>
                </a:lnSpc>
                <a:spcAft>
                  <a:spcPct val="0"/>
                </a:spcAft>
                <a:buNone/>
                <a:defRPr/>
              </a:pPr>
              <a:r>
                <a:rPr lang="en-US" sz="1350" b="1">
                  <a:solidFill>
                    <a:srgbClr val="808000"/>
                  </a:solidFill>
                  <a:effectLst>
                    <a:outerShdw blurRad="38100" dist="38100" dir="2700000" algn="tl">
                      <a:srgbClr val="000000">
                        <a:alpha val="43137"/>
                      </a:srgbClr>
                    </a:outerShdw>
                  </a:effectLst>
                  <a:latin typeface="Century Gothic" panose="020B0502020202020204" pitchFamily="34" charset="0"/>
                  <a:cs typeface="Roboto"/>
                </a:rPr>
                <a:t>$11.1M</a:t>
              </a:r>
              <a:br>
                <a:rPr lang="en-US" sz="1200" b="1">
                  <a:solidFill>
                    <a:srgbClr val="F89E46"/>
                  </a:solidFill>
                  <a:latin typeface="Century Gothic" panose="020B0502020202020204" pitchFamily="34" charset="0"/>
                  <a:cs typeface="Roboto"/>
                </a:rPr>
              </a:br>
              <a:r>
                <a:rPr lang="en-US" sz="1200" b="1">
                  <a:solidFill>
                    <a:srgbClr val="262626">
                      <a:lumMod val="90000"/>
                      <a:lumOff val="10000"/>
                    </a:srgbClr>
                  </a:solidFill>
                  <a:latin typeface="Century Gothic" panose="020B0502020202020204" pitchFamily="34" charset="0"/>
                  <a:cs typeface="Roboto"/>
                </a:rPr>
                <a:t>3% Salary Adjustment &amp; Classification and Compensation Study </a:t>
              </a:r>
            </a:p>
          </p:txBody>
        </p:sp>
        <p:pic>
          <p:nvPicPr>
            <p:cNvPr id="91" name="Graphic 90" descr="Piggy Bank outline">
              <a:extLst>
                <a:ext uri="{FF2B5EF4-FFF2-40B4-BE49-F238E27FC236}">
                  <a16:creationId xmlns:a16="http://schemas.microsoft.com/office/drawing/2014/main" id="{E24C6F2F-F17A-7093-8F46-837CCCA56E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0139" y="3937233"/>
              <a:ext cx="865631" cy="898129"/>
            </a:xfrm>
            <a:prstGeom prst="rect">
              <a:avLst/>
            </a:prstGeom>
          </p:spPr>
        </p:pic>
        <p:sp>
          <p:nvSpPr>
            <p:cNvPr id="92" name="Freeform 10">
              <a:extLst>
                <a:ext uri="{FF2B5EF4-FFF2-40B4-BE49-F238E27FC236}">
                  <a16:creationId xmlns:a16="http://schemas.microsoft.com/office/drawing/2014/main" id="{FECACA1F-B430-024A-5C1A-D26E881D8A37}"/>
                </a:ext>
              </a:extLst>
            </p:cNvPr>
            <p:cNvSpPr>
              <a:spLocks noEditPoints="1"/>
            </p:cNvSpPr>
            <p:nvPr/>
          </p:nvSpPr>
          <p:spPr bwMode="auto">
            <a:xfrm>
              <a:off x="4026567" y="4970372"/>
              <a:ext cx="682582" cy="679260"/>
            </a:xfrm>
            <a:custGeom>
              <a:avLst/>
              <a:gdLst>
                <a:gd name="T0" fmla="*/ 5998 w 6268"/>
                <a:gd name="T1" fmla="*/ 2349 h 6234"/>
                <a:gd name="T2" fmla="*/ 5864 w 6268"/>
                <a:gd name="T3" fmla="*/ 1789 h 6234"/>
                <a:gd name="T4" fmla="*/ 5601 w 6268"/>
                <a:gd name="T5" fmla="*/ 1281 h 6234"/>
                <a:gd name="T6" fmla="*/ 5195 w 6268"/>
                <a:gd name="T7" fmla="*/ 832 h 6234"/>
                <a:gd name="T8" fmla="*/ 4675 w 6268"/>
                <a:gd name="T9" fmla="*/ 489 h 6234"/>
                <a:gd name="T10" fmla="*/ 4082 w 6268"/>
                <a:gd name="T11" fmla="*/ 293 h 6234"/>
                <a:gd name="T12" fmla="*/ 3770 w 6268"/>
                <a:gd name="T13" fmla="*/ 255 h 6234"/>
                <a:gd name="T14" fmla="*/ 4120 w 6268"/>
                <a:gd name="T15" fmla="*/ 45 h 6234"/>
                <a:gd name="T16" fmla="*/ 4723 w 6268"/>
                <a:gd name="T17" fmla="*/ 234 h 6234"/>
                <a:gd name="T18" fmla="*/ 5261 w 6268"/>
                <a:gd name="T19" fmla="*/ 558 h 6234"/>
                <a:gd name="T20" fmla="*/ 5712 w 6268"/>
                <a:gd name="T21" fmla="*/ 1007 h 6234"/>
                <a:gd name="T22" fmla="*/ 6036 w 6268"/>
                <a:gd name="T23" fmla="*/ 1548 h 6234"/>
                <a:gd name="T24" fmla="*/ 6223 w 6268"/>
                <a:gd name="T25" fmla="*/ 2146 h 6234"/>
                <a:gd name="T26" fmla="*/ 6261 w 6268"/>
                <a:gd name="T27" fmla="*/ 2654 h 6234"/>
                <a:gd name="T28" fmla="*/ 6173 w 6268"/>
                <a:gd name="T29" fmla="*/ 2741 h 6234"/>
                <a:gd name="T30" fmla="*/ 3581 w 6268"/>
                <a:gd name="T31" fmla="*/ 2727 h 6234"/>
                <a:gd name="T32" fmla="*/ 3518 w 6268"/>
                <a:gd name="T33" fmla="*/ 2621 h 6234"/>
                <a:gd name="T34" fmla="*/ 3553 w 6268"/>
                <a:gd name="T35" fmla="*/ 35 h 6234"/>
                <a:gd name="T36" fmla="*/ 3643 w 6268"/>
                <a:gd name="T37" fmla="*/ 0 h 6234"/>
                <a:gd name="T38" fmla="*/ 2346 w 6268"/>
                <a:gd name="T39" fmla="*/ 867 h 6234"/>
                <a:gd name="T40" fmla="*/ 1701 w 6268"/>
                <a:gd name="T41" fmla="*/ 1082 h 6234"/>
                <a:gd name="T42" fmla="*/ 1143 w 6268"/>
                <a:gd name="T43" fmla="*/ 1451 h 6234"/>
                <a:gd name="T44" fmla="*/ 699 w 6268"/>
                <a:gd name="T45" fmla="*/ 1947 h 6234"/>
                <a:gd name="T46" fmla="*/ 394 w 6268"/>
                <a:gd name="T47" fmla="*/ 2547 h 6234"/>
                <a:gd name="T48" fmla="*/ 257 w 6268"/>
                <a:gd name="T49" fmla="*/ 3226 h 6234"/>
                <a:gd name="T50" fmla="*/ 302 w 6268"/>
                <a:gd name="T51" fmla="*/ 3923 h 6234"/>
                <a:gd name="T52" fmla="*/ 522 w 6268"/>
                <a:gd name="T53" fmla="*/ 4558 h 6234"/>
                <a:gd name="T54" fmla="*/ 893 w 6268"/>
                <a:gd name="T55" fmla="*/ 5106 h 6234"/>
                <a:gd name="T56" fmla="*/ 1384 w 6268"/>
                <a:gd name="T57" fmla="*/ 5541 h 6234"/>
                <a:gd name="T58" fmla="*/ 1977 w 6268"/>
                <a:gd name="T59" fmla="*/ 5841 h 6234"/>
                <a:gd name="T60" fmla="*/ 2644 w 6268"/>
                <a:gd name="T61" fmla="*/ 5978 h 6234"/>
                <a:gd name="T62" fmla="*/ 3343 w 6268"/>
                <a:gd name="T63" fmla="*/ 5931 h 6234"/>
                <a:gd name="T64" fmla="*/ 3983 w 6268"/>
                <a:gd name="T65" fmla="*/ 5704 h 6234"/>
                <a:gd name="T66" fmla="*/ 4529 w 6268"/>
                <a:gd name="T67" fmla="*/ 5326 h 6234"/>
                <a:gd name="T68" fmla="*/ 4966 w 6268"/>
                <a:gd name="T69" fmla="*/ 4816 h 6234"/>
                <a:gd name="T70" fmla="*/ 5256 w 6268"/>
                <a:gd name="T71" fmla="*/ 4211 h 6234"/>
                <a:gd name="T72" fmla="*/ 5384 w 6268"/>
                <a:gd name="T73" fmla="*/ 3528 h 6234"/>
                <a:gd name="T74" fmla="*/ 2729 w 6268"/>
                <a:gd name="T75" fmla="*/ 3490 h 6234"/>
                <a:gd name="T76" fmla="*/ 2693 w 6268"/>
                <a:gd name="T77" fmla="*/ 827 h 6234"/>
                <a:gd name="T78" fmla="*/ 2854 w 6268"/>
                <a:gd name="T79" fmla="*/ 577 h 6234"/>
                <a:gd name="T80" fmla="*/ 2941 w 6268"/>
                <a:gd name="T81" fmla="*/ 664 h 6234"/>
                <a:gd name="T82" fmla="*/ 5545 w 6268"/>
                <a:gd name="T83" fmla="*/ 3282 h 6234"/>
                <a:gd name="T84" fmla="*/ 5634 w 6268"/>
                <a:gd name="T85" fmla="*/ 3372 h 6234"/>
                <a:gd name="T86" fmla="*/ 5585 w 6268"/>
                <a:gd name="T87" fmla="*/ 3951 h 6234"/>
                <a:gd name="T88" fmla="*/ 5363 w 6268"/>
                <a:gd name="T89" fmla="*/ 4624 h 6234"/>
                <a:gd name="T90" fmla="*/ 4987 w 6268"/>
                <a:gd name="T91" fmla="*/ 5213 h 6234"/>
                <a:gd name="T92" fmla="*/ 4484 w 6268"/>
                <a:gd name="T93" fmla="*/ 5688 h 6234"/>
                <a:gd name="T94" fmla="*/ 3874 w 6268"/>
                <a:gd name="T95" fmla="*/ 6030 h 6234"/>
                <a:gd name="T96" fmla="*/ 3185 w 6268"/>
                <a:gd name="T97" fmla="*/ 6212 h 6234"/>
                <a:gd name="T98" fmla="*/ 2452 w 6268"/>
                <a:gd name="T99" fmla="*/ 6212 h 6234"/>
                <a:gd name="T100" fmla="*/ 1762 w 6268"/>
                <a:gd name="T101" fmla="*/ 6030 h 6234"/>
                <a:gd name="T102" fmla="*/ 1153 w 6268"/>
                <a:gd name="T103" fmla="*/ 5688 h 6234"/>
                <a:gd name="T104" fmla="*/ 652 w 6268"/>
                <a:gd name="T105" fmla="*/ 5213 h 6234"/>
                <a:gd name="T106" fmla="*/ 276 w 6268"/>
                <a:gd name="T107" fmla="*/ 4624 h 6234"/>
                <a:gd name="T108" fmla="*/ 52 w 6268"/>
                <a:gd name="T109" fmla="*/ 3951 h 6234"/>
                <a:gd name="T110" fmla="*/ 5 w 6268"/>
                <a:gd name="T111" fmla="*/ 3218 h 6234"/>
                <a:gd name="T112" fmla="*/ 142 w 6268"/>
                <a:gd name="T113" fmla="*/ 2510 h 6234"/>
                <a:gd name="T114" fmla="*/ 446 w 6268"/>
                <a:gd name="T115" fmla="*/ 1874 h 6234"/>
                <a:gd name="T116" fmla="*/ 888 w 6268"/>
                <a:gd name="T117" fmla="*/ 1342 h 6234"/>
                <a:gd name="T118" fmla="*/ 1446 w 6268"/>
                <a:gd name="T119" fmla="*/ 929 h 6234"/>
                <a:gd name="T120" fmla="*/ 2098 w 6268"/>
                <a:gd name="T121" fmla="*/ 666 h 6234"/>
                <a:gd name="T122" fmla="*/ 2818 w 6268"/>
                <a:gd name="T123" fmla="*/ 572 h 6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68" h="6234">
                  <a:moveTo>
                    <a:pt x="3770" y="255"/>
                  </a:moveTo>
                  <a:lnTo>
                    <a:pt x="3770" y="2495"/>
                  </a:lnTo>
                  <a:lnTo>
                    <a:pt x="6012" y="2495"/>
                  </a:lnTo>
                  <a:lnTo>
                    <a:pt x="5998" y="2349"/>
                  </a:lnTo>
                  <a:lnTo>
                    <a:pt x="5977" y="2207"/>
                  </a:lnTo>
                  <a:lnTo>
                    <a:pt x="5949" y="2065"/>
                  </a:lnTo>
                  <a:lnTo>
                    <a:pt x="5911" y="1928"/>
                  </a:lnTo>
                  <a:lnTo>
                    <a:pt x="5864" y="1789"/>
                  </a:lnTo>
                  <a:lnTo>
                    <a:pt x="5812" y="1656"/>
                  </a:lnTo>
                  <a:lnTo>
                    <a:pt x="5748" y="1529"/>
                  </a:lnTo>
                  <a:lnTo>
                    <a:pt x="5677" y="1404"/>
                  </a:lnTo>
                  <a:lnTo>
                    <a:pt x="5601" y="1281"/>
                  </a:lnTo>
                  <a:lnTo>
                    <a:pt x="5514" y="1163"/>
                  </a:lnTo>
                  <a:lnTo>
                    <a:pt x="5422" y="1052"/>
                  </a:lnTo>
                  <a:lnTo>
                    <a:pt x="5311" y="938"/>
                  </a:lnTo>
                  <a:lnTo>
                    <a:pt x="5195" y="832"/>
                  </a:lnTo>
                  <a:lnTo>
                    <a:pt x="5072" y="733"/>
                  </a:lnTo>
                  <a:lnTo>
                    <a:pt x="4947" y="643"/>
                  </a:lnTo>
                  <a:lnTo>
                    <a:pt x="4810" y="560"/>
                  </a:lnTo>
                  <a:lnTo>
                    <a:pt x="4675" y="489"/>
                  </a:lnTo>
                  <a:lnTo>
                    <a:pt x="4534" y="425"/>
                  </a:lnTo>
                  <a:lnTo>
                    <a:pt x="4387" y="371"/>
                  </a:lnTo>
                  <a:lnTo>
                    <a:pt x="4236" y="328"/>
                  </a:lnTo>
                  <a:lnTo>
                    <a:pt x="4082" y="293"/>
                  </a:lnTo>
                  <a:lnTo>
                    <a:pt x="3926" y="269"/>
                  </a:lnTo>
                  <a:lnTo>
                    <a:pt x="3770" y="255"/>
                  </a:lnTo>
                  <a:lnTo>
                    <a:pt x="3770" y="255"/>
                  </a:lnTo>
                  <a:lnTo>
                    <a:pt x="3770" y="255"/>
                  </a:lnTo>
                  <a:close/>
                  <a:moveTo>
                    <a:pt x="3643" y="0"/>
                  </a:moveTo>
                  <a:lnTo>
                    <a:pt x="3806" y="5"/>
                  </a:lnTo>
                  <a:lnTo>
                    <a:pt x="3964" y="19"/>
                  </a:lnTo>
                  <a:lnTo>
                    <a:pt x="4120" y="45"/>
                  </a:lnTo>
                  <a:lnTo>
                    <a:pt x="4276" y="78"/>
                  </a:lnTo>
                  <a:lnTo>
                    <a:pt x="4427" y="121"/>
                  </a:lnTo>
                  <a:lnTo>
                    <a:pt x="4576" y="172"/>
                  </a:lnTo>
                  <a:lnTo>
                    <a:pt x="4723" y="234"/>
                  </a:lnTo>
                  <a:lnTo>
                    <a:pt x="4862" y="300"/>
                  </a:lnTo>
                  <a:lnTo>
                    <a:pt x="5001" y="378"/>
                  </a:lnTo>
                  <a:lnTo>
                    <a:pt x="5131" y="463"/>
                  </a:lnTo>
                  <a:lnTo>
                    <a:pt x="5261" y="558"/>
                  </a:lnTo>
                  <a:lnTo>
                    <a:pt x="5384" y="659"/>
                  </a:lnTo>
                  <a:lnTo>
                    <a:pt x="5497" y="768"/>
                  </a:lnTo>
                  <a:lnTo>
                    <a:pt x="5611" y="884"/>
                  </a:lnTo>
                  <a:lnTo>
                    <a:pt x="5712" y="1007"/>
                  </a:lnTo>
                  <a:lnTo>
                    <a:pt x="5805" y="1134"/>
                  </a:lnTo>
                  <a:lnTo>
                    <a:pt x="5890" y="1269"/>
                  </a:lnTo>
                  <a:lnTo>
                    <a:pt x="5970" y="1406"/>
                  </a:lnTo>
                  <a:lnTo>
                    <a:pt x="6036" y="1548"/>
                  </a:lnTo>
                  <a:lnTo>
                    <a:pt x="6098" y="1692"/>
                  </a:lnTo>
                  <a:lnTo>
                    <a:pt x="6147" y="1841"/>
                  </a:lnTo>
                  <a:lnTo>
                    <a:pt x="6192" y="1992"/>
                  </a:lnTo>
                  <a:lnTo>
                    <a:pt x="6223" y="2146"/>
                  </a:lnTo>
                  <a:lnTo>
                    <a:pt x="6246" y="2304"/>
                  </a:lnTo>
                  <a:lnTo>
                    <a:pt x="6261" y="2460"/>
                  </a:lnTo>
                  <a:lnTo>
                    <a:pt x="6268" y="2621"/>
                  </a:lnTo>
                  <a:lnTo>
                    <a:pt x="6261" y="2654"/>
                  </a:lnTo>
                  <a:lnTo>
                    <a:pt x="6249" y="2682"/>
                  </a:lnTo>
                  <a:lnTo>
                    <a:pt x="6230" y="2710"/>
                  </a:lnTo>
                  <a:lnTo>
                    <a:pt x="6204" y="2727"/>
                  </a:lnTo>
                  <a:lnTo>
                    <a:pt x="6173" y="2741"/>
                  </a:lnTo>
                  <a:lnTo>
                    <a:pt x="6140" y="2746"/>
                  </a:lnTo>
                  <a:lnTo>
                    <a:pt x="3643" y="2746"/>
                  </a:lnTo>
                  <a:lnTo>
                    <a:pt x="3612" y="2741"/>
                  </a:lnTo>
                  <a:lnTo>
                    <a:pt x="3581" y="2727"/>
                  </a:lnTo>
                  <a:lnTo>
                    <a:pt x="3553" y="2710"/>
                  </a:lnTo>
                  <a:lnTo>
                    <a:pt x="3537" y="2682"/>
                  </a:lnTo>
                  <a:lnTo>
                    <a:pt x="3522" y="2654"/>
                  </a:lnTo>
                  <a:lnTo>
                    <a:pt x="3518" y="2621"/>
                  </a:lnTo>
                  <a:lnTo>
                    <a:pt x="3518" y="125"/>
                  </a:lnTo>
                  <a:lnTo>
                    <a:pt x="3522" y="92"/>
                  </a:lnTo>
                  <a:lnTo>
                    <a:pt x="3537" y="61"/>
                  </a:lnTo>
                  <a:lnTo>
                    <a:pt x="3553" y="35"/>
                  </a:lnTo>
                  <a:lnTo>
                    <a:pt x="3581" y="19"/>
                  </a:lnTo>
                  <a:lnTo>
                    <a:pt x="3612" y="5"/>
                  </a:lnTo>
                  <a:lnTo>
                    <a:pt x="3643" y="0"/>
                  </a:lnTo>
                  <a:lnTo>
                    <a:pt x="3643" y="0"/>
                  </a:lnTo>
                  <a:lnTo>
                    <a:pt x="3643" y="0"/>
                  </a:lnTo>
                  <a:close/>
                  <a:moveTo>
                    <a:pt x="2693" y="827"/>
                  </a:moveTo>
                  <a:lnTo>
                    <a:pt x="2518" y="839"/>
                  </a:lnTo>
                  <a:lnTo>
                    <a:pt x="2346" y="867"/>
                  </a:lnTo>
                  <a:lnTo>
                    <a:pt x="2178" y="905"/>
                  </a:lnTo>
                  <a:lnTo>
                    <a:pt x="2013" y="952"/>
                  </a:lnTo>
                  <a:lnTo>
                    <a:pt x="1854" y="1011"/>
                  </a:lnTo>
                  <a:lnTo>
                    <a:pt x="1701" y="1082"/>
                  </a:lnTo>
                  <a:lnTo>
                    <a:pt x="1552" y="1160"/>
                  </a:lnTo>
                  <a:lnTo>
                    <a:pt x="1410" y="1248"/>
                  </a:lnTo>
                  <a:lnTo>
                    <a:pt x="1273" y="1345"/>
                  </a:lnTo>
                  <a:lnTo>
                    <a:pt x="1143" y="1451"/>
                  </a:lnTo>
                  <a:lnTo>
                    <a:pt x="1020" y="1562"/>
                  </a:lnTo>
                  <a:lnTo>
                    <a:pt x="907" y="1685"/>
                  </a:lnTo>
                  <a:lnTo>
                    <a:pt x="798" y="1812"/>
                  </a:lnTo>
                  <a:lnTo>
                    <a:pt x="699" y="1947"/>
                  </a:lnTo>
                  <a:lnTo>
                    <a:pt x="609" y="2089"/>
                  </a:lnTo>
                  <a:lnTo>
                    <a:pt x="529" y="2238"/>
                  </a:lnTo>
                  <a:lnTo>
                    <a:pt x="458" y="2389"/>
                  </a:lnTo>
                  <a:lnTo>
                    <a:pt x="394" y="2547"/>
                  </a:lnTo>
                  <a:lnTo>
                    <a:pt x="342" y="2713"/>
                  </a:lnTo>
                  <a:lnTo>
                    <a:pt x="305" y="2878"/>
                  </a:lnTo>
                  <a:lnTo>
                    <a:pt x="274" y="3048"/>
                  </a:lnTo>
                  <a:lnTo>
                    <a:pt x="257" y="3226"/>
                  </a:lnTo>
                  <a:lnTo>
                    <a:pt x="253" y="3405"/>
                  </a:lnTo>
                  <a:lnTo>
                    <a:pt x="257" y="3580"/>
                  </a:lnTo>
                  <a:lnTo>
                    <a:pt x="274" y="3752"/>
                  </a:lnTo>
                  <a:lnTo>
                    <a:pt x="302" y="3923"/>
                  </a:lnTo>
                  <a:lnTo>
                    <a:pt x="342" y="4088"/>
                  </a:lnTo>
                  <a:lnTo>
                    <a:pt x="394" y="4249"/>
                  </a:lnTo>
                  <a:lnTo>
                    <a:pt x="453" y="4405"/>
                  </a:lnTo>
                  <a:lnTo>
                    <a:pt x="522" y="4558"/>
                  </a:lnTo>
                  <a:lnTo>
                    <a:pt x="602" y="4705"/>
                  </a:lnTo>
                  <a:lnTo>
                    <a:pt x="690" y="4844"/>
                  </a:lnTo>
                  <a:lnTo>
                    <a:pt x="787" y="4979"/>
                  </a:lnTo>
                  <a:lnTo>
                    <a:pt x="893" y="5106"/>
                  </a:lnTo>
                  <a:lnTo>
                    <a:pt x="1004" y="5227"/>
                  </a:lnTo>
                  <a:lnTo>
                    <a:pt x="1122" y="5340"/>
                  </a:lnTo>
                  <a:lnTo>
                    <a:pt x="1250" y="5444"/>
                  </a:lnTo>
                  <a:lnTo>
                    <a:pt x="1384" y="5541"/>
                  </a:lnTo>
                  <a:lnTo>
                    <a:pt x="1524" y="5631"/>
                  </a:lnTo>
                  <a:lnTo>
                    <a:pt x="1670" y="5709"/>
                  </a:lnTo>
                  <a:lnTo>
                    <a:pt x="1821" y="5780"/>
                  </a:lnTo>
                  <a:lnTo>
                    <a:pt x="1977" y="5841"/>
                  </a:lnTo>
                  <a:lnTo>
                    <a:pt x="2136" y="5891"/>
                  </a:lnTo>
                  <a:lnTo>
                    <a:pt x="2301" y="5931"/>
                  </a:lnTo>
                  <a:lnTo>
                    <a:pt x="2469" y="5960"/>
                  </a:lnTo>
                  <a:lnTo>
                    <a:pt x="2644" y="5978"/>
                  </a:lnTo>
                  <a:lnTo>
                    <a:pt x="2818" y="5983"/>
                  </a:lnTo>
                  <a:lnTo>
                    <a:pt x="2998" y="5978"/>
                  </a:lnTo>
                  <a:lnTo>
                    <a:pt x="3173" y="5960"/>
                  </a:lnTo>
                  <a:lnTo>
                    <a:pt x="3343" y="5931"/>
                  </a:lnTo>
                  <a:lnTo>
                    <a:pt x="3511" y="5889"/>
                  </a:lnTo>
                  <a:lnTo>
                    <a:pt x="3671" y="5837"/>
                  </a:lnTo>
                  <a:lnTo>
                    <a:pt x="3829" y="5775"/>
                  </a:lnTo>
                  <a:lnTo>
                    <a:pt x="3983" y="5704"/>
                  </a:lnTo>
                  <a:lnTo>
                    <a:pt x="4127" y="5622"/>
                  </a:lnTo>
                  <a:lnTo>
                    <a:pt x="4269" y="5532"/>
                  </a:lnTo>
                  <a:lnTo>
                    <a:pt x="4404" y="5430"/>
                  </a:lnTo>
                  <a:lnTo>
                    <a:pt x="4529" y="5326"/>
                  </a:lnTo>
                  <a:lnTo>
                    <a:pt x="4652" y="5208"/>
                  </a:lnTo>
                  <a:lnTo>
                    <a:pt x="4763" y="5088"/>
                  </a:lnTo>
                  <a:lnTo>
                    <a:pt x="4869" y="4955"/>
                  </a:lnTo>
                  <a:lnTo>
                    <a:pt x="4966" y="4816"/>
                  </a:lnTo>
                  <a:lnTo>
                    <a:pt x="5051" y="4674"/>
                  </a:lnTo>
                  <a:lnTo>
                    <a:pt x="5131" y="4525"/>
                  </a:lnTo>
                  <a:lnTo>
                    <a:pt x="5200" y="4372"/>
                  </a:lnTo>
                  <a:lnTo>
                    <a:pt x="5256" y="4211"/>
                  </a:lnTo>
                  <a:lnTo>
                    <a:pt x="5306" y="4045"/>
                  </a:lnTo>
                  <a:lnTo>
                    <a:pt x="5344" y="3880"/>
                  </a:lnTo>
                  <a:lnTo>
                    <a:pt x="5370" y="3705"/>
                  </a:lnTo>
                  <a:lnTo>
                    <a:pt x="5384" y="3528"/>
                  </a:lnTo>
                  <a:lnTo>
                    <a:pt x="2818" y="3528"/>
                  </a:lnTo>
                  <a:lnTo>
                    <a:pt x="2785" y="3523"/>
                  </a:lnTo>
                  <a:lnTo>
                    <a:pt x="2755" y="3511"/>
                  </a:lnTo>
                  <a:lnTo>
                    <a:pt x="2729" y="3490"/>
                  </a:lnTo>
                  <a:lnTo>
                    <a:pt x="2712" y="3469"/>
                  </a:lnTo>
                  <a:lnTo>
                    <a:pt x="2698" y="3438"/>
                  </a:lnTo>
                  <a:lnTo>
                    <a:pt x="2693" y="3403"/>
                  </a:lnTo>
                  <a:lnTo>
                    <a:pt x="2693" y="827"/>
                  </a:lnTo>
                  <a:lnTo>
                    <a:pt x="2693" y="827"/>
                  </a:lnTo>
                  <a:lnTo>
                    <a:pt x="2693" y="827"/>
                  </a:lnTo>
                  <a:close/>
                  <a:moveTo>
                    <a:pt x="2818" y="572"/>
                  </a:moveTo>
                  <a:lnTo>
                    <a:pt x="2854" y="577"/>
                  </a:lnTo>
                  <a:lnTo>
                    <a:pt x="2882" y="588"/>
                  </a:lnTo>
                  <a:lnTo>
                    <a:pt x="2908" y="607"/>
                  </a:lnTo>
                  <a:lnTo>
                    <a:pt x="2927" y="636"/>
                  </a:lnTo>
                  <a:lnTo>
                    <a:pt x="2941" y="664"/>
                  </a:lnTo>
                  <a:lnTo>
                    <a:pt x="2946" y="697"/>
                  </a:lnTo>
                  <a:lnTo>
                    <a:pt x="2946" y="3278"/>
                  </a:lnTo>
                  <a:lnTo>
                    <a:pt x="5512" y="3278"/>
                  </a:lnTo>
                  <a:lnTo>
                    <a:pt x="5545" y="3282"/>
                  </a:lnTo>
                  <a:lnTo>
                    <a:pt x="5575" y="3294"/>
                  </a:lnTo>
                  <a:lnTo>
                    <a:pt x="5601" y="3315"/>
                  </a:lnTo>
                  <a:lnTo>
                    <a:pt x="5623" y="3341"/>
                  </a:lnTo>
                  <a:lnTo>
                    <a:pt x="5634" y="3372"/>
                  </a:lnTo>
                  <a:lnTo>
                    <a:pt x="5639" y="3405"/>
                  </a:lnTo>
                  <a:lnTo>
                    <a:pt x="5632" y="3589"/>
                  </a:lnTo>
                  <a:lnTo>
                    <a:pt x="5613" y="3771"/>
                  </a:lnTo>
                  <a:lnTo>
                    <a:pt x="5585" y="3951"/>
                  </a:lnTo>
                  <a:lnTo>
                    <a:pt x="5545" y="4128"/>
                  </a:lnTo>
                  <a:lnTo>
                    <a:pt x="5495" y="4298"/>
                  </a:lnTo>
                  <a:lnTo>
                    <a:pt x="5434" y="4464"/>
                  </a:lnTo>
                  <a:lnTo>
                    <a:pt x="5363" y="4624"/>
                  </a:lnTo>
                  <a:lnTo>
                    <a:pt x="5280" y="4780"/>
                  </a:lnTo>
                  <a:lnTo>
                    <a:pt x="5193" y="4929"/>
                  </a:lnTo>
                  <a:lnTo>
                    <a:pt x="5093" y="5076"/>
                  </a:lnTo>
                  <a:lnTo>
                    <a:pt x="4987" y="5213"/>
                  </a:lnTo>
                  <a:lnTo>
                    <a:pt x="4871" y="5343"/>
                  </a:lnTo>
                  <a:lnTo>
                    <a:pt x="4751" y="5466"/>
                  </a:lnTo>
                  <a:lnTo>
                    <a:pt x="4619" y="5581"/>
                  </a:lnTo>
                  <a:lnTo>
                    <a:pt x="4484" y="5688"/>
                  </a:lnTo>
                  <a:lnTo>
                    <a:pt x="4340" y="5787"/>
                  </a:lnTo>
                  <a:lnTo>
                    <a:pt x="4191" y="5877"/>
                  </a:lnTo>
                  <a:lnTo>
                    <a:pt x="4035" y="5960"/>
                  </a:lnTo>
                  <a:lnTo>
                    <a:pt x="3874" y="6030"/>
                  </a:lnTo>
                  <a:lnTo>
                    <a:pt x="3709" y="6090"/>
                  </a:lnTo>
                  <a:lnTo>
                    <a:pt x="3541" y="6141"/>
                  </a:lnTo>
                  <a:lnTo>
                    <a:pt x="3366" y="6182"/>
                  </a:lnTo>
                  <a:lnTo>
                    <a:pt x="3185" y="6212"/>
                  </a:lnTo>
                  <a:lnTo>
                    <a:pt x="3005" y="6229"/>
                  </a:lnTo>
                  <a:lnTo>
                    <a:pt x="2818" y="6234"/>
                  </a:lnTo>
                  <a:lnTo>
                    <a:pt x="2634" y="6229"/>
                  </a:lnTo>
                  <a:lnTo>
                    <a:pt x="2452" y="6212"/>
                  </a:lnTo>
                  <a:lnTo>
                    <a:pt x="2273" y="6182"/>
                  </a:lnTo>
                  <a:lnTo>
                    <a:pt x="2098" y="6141"/>
                  </a:lnTo>
                  <a:lnTo>
                    <a:pt x="1928" y="6090"/>
                  </a:lnTo>
                  <a:lnTo>
                    <a:pt x="1762" y="6030"/>
                  </a:lnTo>
                  <a:lnTo>
                    <a:pt x="1602" y="5960"/>
                  </a:lnTo>
                  <a:lnTo>
                    <a:pt x="1446" y="5877"/>
                  </a:lnTo>
                  <a:lnTo>
                    <a:pt x="1299" y="5787"/>
                  </a:lnTo>
                  <a:lnTo>
                    <a:pt x="1153" y="5688"/>
                  </a:lnTo>
                  <a:lnTo>
                    <a:pt x="1018" y="5581"/>
                  </a:lnTo>
                  <a:lnTo>
                    <a:pt x="888" y="5466"/>
                  </a:lnTo>
                  <a:lnTo>
                    <a:pt x="765" y="5343"/>
                  </a:lnTo>
                  <a:lnTo>
                    <a:pt x="652" y="5213"/>
                  </a:lnTo>
                  <a:lnTo>
                    <a:pt x="543" y="5076"/>
                  </a:lnTo>
                  <a:lnTo>
                    <a:pt x="446" y="4929"/>
                  </a:lnTo>
                  <a:lnTo>
                    <a:pt x="357" y="4780"/>
                  </a:lnTo>
                  <a:lnTo>
                    <a:pt x="276" y="4624"/>
                  </a:lnTo>
                  <a:lnTo>
                    <a:pt x="203" y="4464"/>
                  </a:lnTo>
                  <a:lnTo>
                    <a:pt x="142" y="4298"/>
                  </a:lnTo>
                  <a:lnTo>
                    <a:pt x="92" y="4128"/>
                  </a:lnTo>
                  <a:lnTo>
                    <a:pt x="52" y="3951"/>
                  </a:lnTo>
                  <a:lnTo>
                    <a:pt x="23" y="3771"/>
                  </a:lnTo>
                  <a:lnTo>
                    <a:pt x="5" y="3589"/>
                  </a:lnTo>
                  <a:lnTo>
                    <a:pt x="0" y="3405"/>
                  </a:lnTo>
                  <a:lnTo>
                    <a:pt x="5" y="3218"/>
                  </a:lnTo>
                  <a:lnTo>
                    <a:pt x="23" y="3034"/>
                  </a:lnTo>
                  <a:lnTo>
                    <a:pt x="52" y="2855"/>
                  </a:lnTo>
                  <a:lnTo>
                    <a:pt x="92" y="2682"/>
                  </a:lnTo>
                  <a:lnTo>
                    <a:pt x="142" y="2510"/>
                  </a:lnTo>
                  <a:lnTo>
                    <a:pt x="203" y="2344"/>
                  </a:lnTo>
                  <a:lnTo>
                    <a:pt x="276" y="2181"/>
                  </a:lnTo>
                  <a:lnTo>
                    <a:pt x="357" y="2025"/>
                  </a:lnTo>
                  <a:lnTo>
                    <a:pt x="446" y="1874"/>
                  </a:lnTo>
                  <a:lnTo>
                    <a:pt x="543" y="1732"/>
                  </a:lnTo>
                  <a:lnTo>
                    <a:pt x="652" y="1595"/>
                  </a:lnTo>
                  <a:lnTo>
                    <a:pt x="765" y="1463"/>
                  </a:lnTo>
                  <a:lnTo>
                    <a:pt x="888" y="1342"/>
                  </a:lnTo>
                  <a:lnTo>
                    <a:pt x="1018" y="1224"/>
                  </a:lnTo>
                  <a:lnTo>
                    <a:pt x="1153" y="1118"/>
                  </a:lnTo>
                  <a:lnTo>
                    <a:pt x="1299" y="1018"/>
                  </a:lnTo>
                  <a:lnTo>
                    <a:pt x="1446" y="929"/>
                  </a:lnTo>
                  <a:lnTo>
                    <a:pt x="1602" y="846"/>
                  </a:lnTo>
                  <a:lnTo>
                    <a:pt x="1762" y="777"/>
                  </a:lnTo>
                  <a:lnTo>
                    <a:pt x="1928" y="716"/>
                  </a:lnTo>
                  <a:lnTo>
                    <a:pt x="2098" y="666"/>
                  </a:lnTo>
                  <a:lnTo>
                    <a:pt x="2273" y="624"/>
                  </a:lnTo>
                  <a:lnTo>
                    <a:pt x="2452" y="593"/>
                  </a:lnTo>
                  <a:lnTo>
                    <a:pt x="2634" y="577"/>
                  </a:lnTo>
                  <a:lnTo>
                    <a:pt x="2818" y="572"/>
                  </a:lnTo>
                  <a:lnTo>
                    <a:pt x="2818" y="572"/>
                  </a:lnTo>
                  <a:lnTo>
                    <a:pt x="2818" y="572"/>
                  </a:lnTo>
                  <a:close/>
                </a:path>
              </a:pathLst>
            </a:custGeom>
            <a:solidFill>
              <a:schemeClr val="bg1"/>
            </a:solidFill>
            <a:ln>
              <a:noFill/>
            </a:ln>
          </p:spPr>
          <p:txBody>
            <a:bodyPr vert="horz" wrap="square" lIns="51435" tIns="25718" rIns="51435" bIns="25718" numCol="1" anchor="t" anchorCtr="0" compatLnSpc="1">
              <a:prstTxWarp prst="textNoShape">
                <a:avLst/>
              </a:prstTxWarp>
            </a:bodyPr>
            <a:lstStyle/>
            <a:p>
              <a:pPr defTabSz="685800">
                <a:defRPr/>
              </a:pPr>
              <a:endParaRPr lang="en-US" sz="1200">
                <a:solidFill>
                  <a:srgbClr val="262626"/>
                </a:solidFill>
                <a:latin typeface="Century Gothic" panose="020B0502020202020204" pitchFamily="34" charset="0"/>
                <a:cs typeface="Roboto"/>
              </a:endParaRPr>
            </a:p>
          </p:txBody>
        </p:sp>
        <p:sp>
          <p:nvSpPr>
            <p:cNvPr id="93" name="Freeform 22">
              <a:extLst>
                <a:ext uri="{FF2B5EF4-FFF2-40B4-BE49-F238E27FC236}">
                  <a16:creationId xmlns:a16="http://schemas.microsoft.com/office/drawing/2014/main" id="{37B60C31-9141-6DCD-E058-E00558EBE180}"/>
                </a:ext>
              </a:extLst>
            </p:cNvPr>
            <p:cNvSpPr>
              <a:spLocks noEditPoints="1"/>
            </p:cNvSpPr>
            <p:nvPr/>
          </p:nvSpPr>
          <p:spPr bwMode="auto">
            <a:xfrm>
              <a:off x="2309972" y="4126107"/>
              <a:ext cx="612201" cy="608534"/>
            </a:xfrm>
            <a:custGeom>
              <a:avLst/>
              <a:gdLst>
                <a:gd name="T0" fmla="*/ 158 w 192"/>
                <a:gd name="T1" fmla="*/ 70 h 192"/>
                <a:gd name="T2" fmla="*/ 175 w 192"/>
                <a:gd name="T3" fmla="*/ 44 h 192"/>
                <a:gd name="T4" fmla="*/ 140 w 192"/>
                <a:gd name="T5" fmla="*/ 20 h 192"/>
                <a:gd name="T6" fmla="*/ 119 w 192"/>
                <a:gd name="T7" fmla="*/ 29 h 192"/>
                <a:gd name="T8" fmla="*/ 85 w 192"/>
                <a:gd name="T9" fmla="*/ 0 h 192"/>
                <a:gd name="T10" fmla="*/ 71 w 192"/>
                <a:gd name="T11" fmla="*/ 34 h 192"/>
                <a:gd name="T12" fmla="*/ 52 w 192"/>
                <a:gd name="T13" fmla="*/ 20 h 192"/>
                <a:gd name="T14" fmla="*/ 17 w 192"/>
                <a:gd name="T15" fmla="*/ 44 h 192"/>
                <a:gd name="T16" fmla="*/ 34 w 192"/>
                <a:gd name="T17" fmla="*/ 70 h 192"/>
                <a:gd name="T18" fmla="*/ 0 w 192"/>
                <a:gd name="T19" fmla="*/ 85 h 192"/>
                <a:gd name="T20" fmla="*/ 29 w 192"/>
                <a:gd name="T21" fmla="*/ 119 h 192"/>
                <a:gd name="T22" fmla="*/ 20 w 192"/>
                <a:gd name="T23" fmla="*/ 140 h 192"/>
                <a:gd name="T24" fmla="*/ 36 w 192"/>
                <a:gd name="T25" fmla="*/ 172 h 192"/>
                <a:gd name="T26" fmla="*/ 70 w 192"/>
                <a:gd name="T27" fmla="*/ 158 h 192"/>
                <a:gd name="T28" fmla="*/ 85 w 192"/>
                <a:gd name="T29" fmla="*/ 192 h 192"/>
                <a:gd name="T30" fmla="*/ 119 w 192"/>
                <a:gd name="T31" fmla="*/ 163 h 192"/>
                <a:gd name="T32" fmla="*/ 140 w 192"/>
                <a:gd name="T33" fmla="*/ 172 h 192"/>
                <a:gd name="T34" fmla="*/ 175 w 192"/>
                <a:gd name="T35" fmla="*/ 148 h 192"/>
                <a:gd name="T36" fmla="*/ 158 w 192"/>
                <a:gd name="T37" fmla="*/ 122 h 192"/>
                <a:gd name="T38" fmla="*/ 192 w 192"/>
                <a:gd name="T39" fmla="*/ 107 h 192"/>
                <a:gd name="T40" fmla="*/ 149 w 192"/>
                <a:gd name="T41" fmla="*/ 118 h 192"/>
                <a:gd name="T42" fmla="*/ 165 w 192"/>
                <a:gd name="T43" fmla="*/ 148 h 192"/>
                <a:gd name="T44" fmla="*/ 147 w 192"/>
                <a:gd name="T45" fmla="*/ 165 h 192"/>
                <a:gd name="T46" fmla="*/ 109 w 192"/>
                <a:gd name="T47" fmla="*/ 163 h 192"/>
                <a:gd name="T48" fmla="*/ 85 w 192"/>
                <a:gd name="T49" fmla="*/ 182 h 192"/>
                <a:gd name="T50" fmla="*/ 74 w 192"/>
                <a:gd name="T51" fmla="*/ 149 h 192"/>
                <a:gd name="T52" fmla="*/ 45 w 192"/>
                <a:gd name="T53" fmla="*/ 165 h 192"/>
                <a:gd name="T54" fmla="*/ 27 w 192"/>
                <a:gd name="T55" fmla="*/ 148 h 192"/>
                <a:gd name="T56" fmla="*/ 43 w 192"/>
                <a:gd name="T57" fmla="*/ 118 h 192"/>
                <a:gd name="T58" fmla="*/ 10 w 192"/>
                <a:gd name="T59" fmla="*/ 107 h 192"/>
                <a:gd name="T60" fmla="*/ 29 w 192"/>
                <a:gd name="T61" fmla="*/ 84 h 192"/>
                <a:gd name="T62" fmla="*/ 27 w 192"/>
                <a:gd name="T63" fmla="*/ 45 h 192"/>
                <a:gd name="T64" fmla="*/ 43 w 192"/>
                <a:gd name="T65" fmla="*/ 27 h 192"/>
                <a:gd name="T66" fmla="*/ 74 w 192"/>
                <a:gd name="T67" fmla="*/ 43 h 192"/>
                <a:gd name="T68" fmla="*/ 85 w 192"/>
                <a:gd name="T69" fmla="*/ 10 h 192"/>
                <a:gd name="T70" fmla="*/ 109 w 192"/>
                <a:gd name="T71" fmla="*/ 29 h 192"/>
                <a:gd name="T72" fmla="*/ 147 w 192"/>
                <a:gd name="T73" fmla="*/ 27 h 192"/>
                <a:gd name="T74" fmla="*/ 165 w 192"/>
                <a:gd name="T75" fmla="*/ 45 h 192"/>
                <a:gd name="T76" fmla="*/ 163 w 192"/>
                <a:gd name="T77" fmla="*/ 84 h 192"/>
                <a:gd name="T78" fmla="*/ 182 w 192"/>
                <a:gd name="T79" fmla="*/ 107 h 192"/>
                <a:gd name="T80" fmla="*/ 149 w 192"/>
                <a:gd name="T81" fmla="*/ 118 h 192"/>
                <a:gd name="T82" fmla="*/ 96 w 192"/>
                <a:gd name="T83" fmla="*/ 129 h 192"/>
                <a:gd name="T84" fmla="*/ 96 w 192"/>
                <a:gd name="T85" fmla="*/ 119 h 192"/>
                <a:gd name="T86" fmla="*/ 119 w 192"/>
                <a:gd name="T87"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192">
                  <a:moveTo>
                    <a:pt x="181" y="74"/>
                  </a:moveTo>
                  <a:cubicBezTo>
                    <a:pt x="163" y="74"/>
                    <a:pt x="163" y="74"/>
                    <a:pt x="163" y="74"/>
                  </a:cubicBezTo>
                  <a:cubicBezTo>
                    <a:pt x="161" y="74"/>
                    <a:pt x="159" y="72"/>
                    <a:pt x="158" y="70"/>
                  </a:cubicBezTo>
                  <a:cubicBezTo>
                    <a:pt x="158" y="68"/>
                    <a:pt x="158" y="66"/>
                    <a:pt x="160" y="64"/>
                  </a:cubicBezTo>
                  <a:cubicBezTo>
                    <a:pt x="172" y="52"/>
                    <a:pt x="172" y="52"/>
                    <a:pt x="172" y="52"/>
                  </a:cubicBezTo>
                  <a:cubicBezTo>
                    <a:pt x="174" y="50"/>
                    <a:pt x="175" y="47"/>
                    <a:pt x="175" y="44"/>
                  </a:cubicBezTo>
                  <a:cubicBezTo>
                    <a:pt x="175" y="41"/>
                    <a:pt x="174" y="38"/>
                    <a:pt x="172" y="36"/>
                  </a:cubicBezTo>
                  <a:cubicBezTo>
                    <a:pt x="156" y="20"/>
                    <a:pt x="156" y="20"/>
                    <a:pt x="156" y="20"/>
                  </a:cubicBezTo>
                  <a:cubicBezTo>
                    <a:pt x="152" y="16"/>
                    <a:pt x="144" y="16"/>
                    <a:pt x="140" y="20"/>
                  </a:cubicBezTo>
                  <a:cubicBezTo>
                    <a:pt x="128" y="33"/>
                    <a:pt x="128" y="33"/>
                    <a:pt x="128" y="33"/>
                  </a:cubicBezTo>
                  <a:cubicBezTo>
                    <a:pt x="126" y="34"/>
                    <a:pt x="124" y="35"/>
                    <a:pt x="122" y="34"/>
                  </a:cubicBezTo>
                  <a:cubicBezTo>
                    <a:pt x="120" y="33"/>
                    <a:pt x="119" y="31"/>
                    <a:pt x="119" y="29"/>
                  </a:cubicBezTo>
                  <a:cubicBezTo>
                    <a:pt x="119" y="11"/>
                    <a:pt x="119" y="11"/>
                    <a:pt x="119" y="11"/>
                  </a:cubicBezTo>
                  <a:cubicBezTo>
                    <a:pt x="119" y="5"/>
                    <a:pt x="114" y="0"/>
                    <a:pt x="107" y="0"/>
                  </a:cubicBezTo>
                  <a:cubicBezTo>
                    <a:pt x="85" y="0"/>
                    <a:pt x="85" y="0"/>
                    <a:pt x="85" y="0"/>
                  </a:cubicBezTo>
                  <a:cubicBezTo>
                    <a:pt x="79" y="0"/>
                    <a:pt x="74" y="5"/>
                    <a:pt x="74" y="11"/>
                  </a:cubicBezTo>
                  <a:cubicBezTo>
                    <a:pt x="74" y="29"/>
                    <a:pt x="74" y="29"/>
                    <a:pt x="74" y="29"/>
                  </a:cubicBezTo>
                  <a:cubicBezTo>
                    <a:pt x="74" y="31"/>
                    <a:pt x="73" y="33"/>
                    <a:pt x="71" y="34"/>
                  </a:cubicBezTo>
                  <a:cubicBezTo>
                    <a:pt x="70" y="34"/>
                    <a:pt x="69" y="34"/>
                    <a:pt x="68" y="34"/>
                  </a:cubicBezTo>
                  <a:cubicBezTo>
                    <a:pt x="67" y="34"/>
                    <a:pt x="66" y="34"/>
                    <a:pt x="65" y="33"/>
                  </a:cubicBezTo>
                  <a:cubicBezTo>
                    <a:pt x="52" y="20"/>
                    <a:pt x="52" y="20"/>
                    <a:pt x="52" y="20"/>
                  </a:cubicBezTo>
                  <a:cubicBezTo>
                    <a:pt x="48" y="16"/>
                    <a:pt x="41" y="16"/>
                    <a:pt x="36" y="20"/>
                  </a:cubicBezTo>
                  <a:cubicBezTo>
                    <a:pt x="20" y="36"/>
                    <a:pt x="20" y="36"/>
                    <a:pt x="20" y="36"/>
                  </a:cubicBezTo>
                  <a:cubicBezTo>
                    <a:pt x="18" y="38"/>
                    <a:pt x="17" y="41"/>
                    <a:pt x="17" y="44"/>
                  </a:cubicBezTo>
                  <a:cubicBezTo>
                    <a:pt x="17" y="47"/>
                    <a:pt x="18" y="50"/>
                    <a:pt x="20" y="52"/>
                  </a:cubicBezTo>
                  <a:cubicBezTo>
                    <a:pt x="33" y="65"/>
                    <a:pt x="33" y="65"/>
                    <a:pt x="33" y="65"/>
                  </a:cubicBezTo>
                  <a:cubicBezTo>
                    <a:pt x="34" y="66"/>
                    <a:pt x="35" y="68"/>
                    <a:pt x="34" y="70"/>
                  </a:cubicBezTo>
                  <a:cubicBezTo>
                    <a:pt x="33" y="72"/>
                    <a:pt x="31" y="74"/>
                    <a:pt x="29" y="74"/>
                  </a:cubicBezTo>
                  <a:cubicBezTo>
                    <a:pt x="11" y="74"/>
                    <a:pt x="11" y="74"/>
                    <a:pt x="11" y="74"/>
                  </a:cubicBezTo>
                  <a:cubicBezTo>
                    <a:pt x="5" y="74"/>
                    <a:pt x="0" y="79"/>
                    <a:pt x="0" y="85"/>
                  </a:cubicBezTo>
                  <a:cubicBezTo>
                    <a:pt x="0" y="107"/>
                    <a:pt x="0" y="107"/>
                    <a:pt x="0" y="107"/>
                  </a:cubicBezTo>
                  <a:cubicBezTo>
                    <a:pt x="0" y="114"/>
                    <a:pt x="5" y="119"/>
                    <a:pt x="11" y="119"/>
                  </a:cubicBezTo>
                  <a:cubicBezTo>
                    <a:pt x="29" y="119"/>
                    <a:pt x="29" y="119"/>
                    <a:pt x="29" y="119"/>
                  </a:cubicBezTo>
                  <a:cubicBezTo>
                    <a:pt x="31" y="119"/>
                    <a:pt x="33" y="120"/>
                    <a:pt x="34" y="122"/>
                  </a:cubicBezTo>
                  <a:cubicBezTo>
                    <a:pt x="35" y="124"/>
                    <a:pt x="34" y="126"/>
                    <a:pt x="33" y="128"/>
                  </a:cubicBezTo>
                  <a:cubicBezTo>
                    <a:pt x="20" y="140"/>
                    <a:pt x="20" y="140"/>
                    <a:pt x="20" y="140"/>
                  </a:cubicBezTo>
                  <a:cubicBezTo>
                    <a:pt x="18" y="142"/>
                    <a:pt x="17" y="145"/>
                    <a:pt x="17" y="148"/>
                  </a:cubicBezTo>
                  <a:cubicBezTo>
                    <a:pt x="17" y="151"/>
                    <a:pt x="18" y="154"/>
                    <a:pt x="20" y="156"/>
                  </a:cubicBezTo>
                  <a:cubicBezTo>
                    <a:pt x="36" y="172"/>
                    <a:pt x="36" y="172"/>
                    <a:pt x="36" y="172"/>
                  </a:cubicBezTo>
                  <a:cubicBezTo>
                    <a:pt x="40" y="176"/>
                    <a:pt x="48" y="176"/>
                    <a:pt x="52" y="172"/>
                  </a:cubicBezTo>
                  <a:cubicBezTo>
                    <a:pt x="65" y="159"/>
                    <a:pt x="65" y="159"/>
                    <a:pt x="65" y="159"/>
                  </a:cubicBezTo>
                  <a:cubicBezTo>
                    <a:pt x="66" y="158"/>
                    <a:pt x="68" y="157"/>
                    <a:pt x="70" y="158"/>
                  </a:cubicBezTo>
                  <a:cubicBezTo>
                    <a:pt x="73" y="159"/>
                    <a:pt x="74" y="161"/>
                    <a:pt x="74" y="163"/>
                  </a:cubicBezTo>
                  <a:cubicBezTo>
                    <a:pt x="74" y="181"/>
                    <a:pt x="74" y="181"/>
                    <a:pt x="74" y="181"/>
                  </a:cubicBezTo>
                  <a:cubicBezTo>
                    <a:pt x="74" y="187"/>
                    <a:pt x="79" y="192"/>
                    <a:pt x="85" y="192"/>
                  </a:cubicBezTo>
                  <a:cubicBezTo>
                    <a:pt x="107" y="192"/>
                    <a:pt x="107" y="192"/>
                    <a:pt x="107" y="192"/>
                  </a:cubicBezTo>
                  <a:cubicBezTo>
                    <a:pt x="114" y="192"/>
                    <a:pt x="119" y="187"/>
                    <a:pt x="119" y="181"/>
                  </a:cubicBezTo>
                  <a:cubicBezTo>
                    <a:pt x="119" y="163"/>
                    <a:pt x="119" y="163"/>
                    <a:pt x="119" y="163"/>
                  </a:cubicBezTo>
                  <a:cubicBezTo>
                    <a:pt x="119" y="161"/>
                    <a:pt x="120" y="159"/>
                    <a:pt x="122" y="158"/>
                  </a:cubicBezTo>
                  <a:cubicBezTo>
                    <a:pt x="124" y="157"/>
                    <a:pt x="126" y="158"/>
                    <a:pt x="128" y="159"/>
                  </a:cubicBezTo>
                  <a:cubicBezTo>
                    <a:pt x="140" y="172"/>
                    <a:pt x="140" y="172"/>
                    <a:pt x="140" y="172"/>
                  </a:cubicBezTo>
                  <a:cubicBezTo>
                    <a:pt x="144" y="176"/>
                    <a:pt x="152" y="176"/>
                    <a:pt x="156" y="172"/>
                  </a:cubicBezTo>
                  <a:cubicBezTo>
                    <a:pt x="172" y="156"/>
                    <a:pt x="172" y="156"/>
                    <a:pt x="172" y="156"/>
                  </a:cubicBezTo>
                  <a:cubicBezTo>
                    <a:pt x="174" y="154"/>
                    <a:pt x="175" y="151"/>
                    <a:pt x="175" y="148"/>
                  </a:cubicBezTo>
                  <a:cubicBezTo>
                    <a:pt x="175" y="145"/>
                    <a:pt x="174" y="142"/>
                    <a:pt x="172" y="140"/>
                  </a:cubicBezTo>
                  <a:cubicBezTo>
                    <a:pt x="160" y="128"/>
                    <a:pt x="160" y="128"/>
                    <a:pt x="160" y="128"/>
                  </a:cubicBezTo>
                  <a:cubicBezTo>
                    <a:pt x="158" y="126"/>
                    <a:pt x="158" y="124"/>
                    <a:pt x="158" y="122"/>
                  </a:cubicBezTo>
                  <a:cubicBezTo>
                    <a:pt x="159" y="120"/>
                    <a:pt x="161" y="119"/>
                    <a:pt x="163" y="119"/>
                  </a:cubicBezTo>
                  <a:cubicBezTo>
                    <a:pt x="181" y="119"/>
                    <a:pt x="181" y="119"/>
                    <a:pt x="181" y="119"/>
                  </a:cubicBezTo>
                  <a:cubicBezTo>
                    <a:pt x="187" y="119"/>
                    <a:pt x="192" y="114"/>
                    <a:pt x="192" y="107"/>
                  </a:cubicBezTo>
                  <a:cubicBezTo>
                    <a:pt x="192" y="85"/>
                    <a:pt x="192" y="85"/>
                    <a:pt x="192" y="85"/>
                  </a:cubicBezTo>
                  <a:cubicBezTo>
                    <a:pt x="192" y="79"/>
                    <a:pt x="187" y="74"/>
                    <a:pt x="181" y="74"/>
                  </a:cubicBezTo>
                  <a:close/>
                  <a:moveTo>
                    <a:pt x="149" y="118"/>
                  </a:moveTo>
                  <a:cubicBezTo>
                    <a:pt x="147" y="124"/>
                    <a:pt x="148" y="130"/>
                    <a:pt x="152" y="135"/>
                  </a:cubicBezTo>
                  <a:cubicBezTo>
                    <a:pt x="165" y="147"/>
                    <a:pt x="165" y="147"/>
                    <a:pt x="165" y="147"/>
                  </a:cubicBezTo>
                  <a:cubicBezTo>
                    <a:pt x="165" y="147"/>
                    <a:pt x="165" y="148"/>
                    <a:pt x="165" y="148"/>
                  </a:cubicBezTo>
                  <a:cubicBezTo>
                    <a:pt x="165" y="148"/>
                    <a:pt x="165" y="149"/>
                    <a:pt x="165" y="149"/>
                  </a:cubicBezTo>
                  <a:cubicBezTo>
                    <a:pt x="149" y="165"/>
                    <a:pt x="149" y="165"/>
                    <a:pt x="149" y="165"/>
                  </a:cubicBezTo>
                  <a:cubicBezTo>
                    <a:pt x="148" y="166"/>
                    <a:pt x="148" y="165"/>
                    <a:pt x="147" y="165"/>
                  </a:cubicBezTo>
                  <a:cubicBezTo>
                    <a:pt x="135" y="152"/>
                    <a:pt x="135" y="152"/>
                    <a:pt x="135" y="152"/>
                  </a:cubicBezTo>
                  <a:cubicBezTo>
                    <a:pt x="130" y="148"/>
                    <a:pt x="124" y="147"/>
                    <a:pt x="118" y="149"/>
                  </a:cubicBezTo>
                  <a:cubicBezTo>
                    <a:pt x="112" y="151"/>
                    <a:pt x="109" y="157"/>
                    <a:pt x="109" y="163"/>
                  </a:cubicBezTo>
                  <a:cubicBezTo>
                    <a:pt x="109" y="181"/>
                    <a:pt x="109" y="181"/>
                    <a:pt x="109" y="181"/>
                  </a:cubicBezTo>
                  <a:cubicBezTo>
                    <a:pt x="109" y="181"/>
                    <a:pt x="108" y="182"/>
                    <a:pt x="107" y="182"/>
                  </a:cubicBezTo>
                  <a:cubicBezTo>
                    <a:pt x="85" y="182"/>
                    <a:pt x="85" y="182"/>
                    <a:pt x="85" y="182"/>
                  </a:cubicBezTo>
                  <a:cubicBezTo>
                    <a:pt x="84" y="182"/>
                    <a:pt x="84" y="181"/>
                    <a:pt x="84" y="181"/>
                  </a:cubicBezTo>
                  <a:cubicBezTo>
                    <a:pt x="84" y="163"/>
                    <a:pt x="84" y="163"/>
                    <a:pt x="84" y="163"/>
                  </a:cubicBezTo>
                  <a:cubicBezTo>
                    <a:pt x="84" y="157"/>
                    <a:pt x="80" y="151"/>
                    <a:pt x="74" y="149"/>
                  </a:cubicBezTo>
                  <a:cubicBezTo>
                    <a:pt x="72" y="148"/>
                    <a:pt x="70" y="148"/>
                    <a:pt x="68" y="148"/>
                  </a:cubicBezTo>
                  <a:cubicBezTo>
                    <a:pt x="64" y="148"/>
                    <a:pt x="60" y="149"/>
                    <a:pt x="58" y="152"/>
                  </a:cubicBezTo>
                  <a:cubicBezTo>
                    <a:pt x="45" y="165"/>
                    <a:pt x="45" y="165"/>
                    <a:pt x="45" y="165"/>
                  </a:cubicBezTo>
                  <a:cubicBezTo>
                    <a:pt x="45" y="165"/>
                    <a:pt x="44" y="165"/>
                    <a:pt x="43" y="165"/>
                  </a:cubicBezTo>
                  <a:cubicBezTo>
                    <a:pt x="27" y="149"/>
                    <a:pt x="27" y="149"/>
                    <a:pt x="27" y="149"/>
                  </a:cubicBezTo>
                  <a:cubicBezTo>
                    <a:pt x="27" y="149"/>
                    <a:pt x="27" y="148"/>
                    <a:pt x="27" y="148"/>
                  </a:cubicBezTo>
                  <a:cubicBezTo>
                    <a:pt x="27" y="148"/>
                    <a:pt x="27" y="147"/>
                    <a:pt x="27" y="147"/>
                  </a:cubicBezTo>
                  <a:cubicBezTo>
                    <a:pt x="40" y="135"/>
                    <a:pt x="40" y="135"/>
                    <a:pt x="40" y="135"/>
                  </a:cubicBezTo>
                  <a:cubicBezTo>
                    <a:pt x="44" y="130"/>
                    <a:pt x="46" y="124"/>
                    <a:pt x="43" y="118"/>
                  </a:cubicBezTo>
                  <a:cubicBezTo>
                    <a:pt x="41" y="112"/>
                    <a:pt x="35" y="109"/>
                    <a:pt x="29" y="109"/>
                  </a:cubicBezTo>
                  <a:cubicBezTo>
                    <a:pt x="11" y="109"/>
                    <a:pt x="11" y="109"/>
                    <a:pt x="11" y="109"/>
                  </a:cubicBezTo>
                  <a:cubicBezTo>
                    <a:pt x="11" y="109"/>
                    <a:pt x="10" y="108"/>
                    <a:pt x="10" y="107"/>
                  </a:cubicBezTo>
                  <a:cubicBezTo>
                    <a:pt x="10" y="85"/>
                    <a:pt x="10" y="85"/>
                    <a:pt x="10" y="85"/>
                  </a:cubicBezTo>
                  <a:cubicBezTo>
                    <a:pt x="10" y="84"/>
                    <a:pt x="11" y="84"/>
                    <a:pt x="11" y="84"/>
                  </a:cubicBezTo>
                  <a:cubicBezTo>
                    <a:pt x="29" y="84"/>
                    <a:pt x="29" y="84"/>
                    <a:pt x="29" y="84"/>
                  </a:cubicBezTo>
                  <a:cubicBezTo>
                    <a:pt x="35" y="84"/>
                    <a:pt x="41" y="80"/>
                    <a:pt x="43" y="74"/>
                  </a:cubicBezTo>
                  <a:cubicBezTo>
                    <a:pt x="46" y="68"/>
                    <a:pt x="44" y="62"/>
                    <a:pt x="40" y="57"/>
                  </a:cubicBezTo>
                  <a:cubicBezTo>
                    <a:pt x="27" y="45"/>
                    <a:pt x="27" y="45"/>
                    <a:pt x="27" y="45"/>
                  </a:cubicBezTo>
                  <a:cubicBezTo>
                    <a:pt x="27" y="45"/>
                    <a:pt x="27" y="44"/>
                    <a:pt x="27" y="44"/>
                  </a:cubicBezTo>
                  <a:cubicBezTo>
                    <a:pt x="27" y="44"/>
                    <a:pt x="27" y="43"/>
                    <a:pt x="27" y="43"/>
                  </a:cubicBezTo>
                  <a:cubicBezTo>
                    <a:pt x="43" y="27"/>
                    <a:pt x="43" y="27"/>
                    <a:pt x="43" y="27"/>
                  </a:cubicBezTo>
                  <a:cubicBezTo>
                    <a:pt x="44" y="27"/>
                    <a:pt x="45" y="27"/>
                    <a:pt x="45" y="27"/>
                  </a:cubicBezTo>
                  <a:cubicBezTo>
                    <a:pt x="58" y="40"/>
                    <a:pt x="58" y="40"/>
                    <a:pt x="58" y="40"/>
                  </a:cubicBezTo>
                  <a:cubicBezTo>
                    <a:pt x="62" y="44"/>
                    <a:pt x="68" y="45"/>
                    <a:pt x="74" y="43"/>
                  </a:cubicBezTo>
                  <a:cubicBezTo>
                    <a:pt x="80" y="40"/>
                    <a:pt x="84" y="35"/>
                    <a:pt x="84" y="29"/>
                  </a:cubicBezTo>
                  <a:cubicBezTo>
                    <a:pt x="84" y="11"/>
                    <a:pt x="84" y="11"/>
                    <a:pt x="84" y="11"/>
                  </a:cubicBezTo>
                  <a:cubicBezTo>
                    <a:pt x="84" y="10"/>
                    <a:pt x="84" y="10"/>
                    <a:pt x="85" y="10"/>
                  </a:cubicBezTo>
                  <a:cubicBezTo>
                    <a:pt x="107" y="10"/>
                    <a:pt x="107" y="10"/>
                    <a:pt x="107" y="10"/>
                  </a:cubicBezTo>
                  <a:cubicBezTo>
                    <a:pt x="108" y="10"/>
                    <a:pt x="109" y="10"/>
                    <a:pt x="109" y="11"/>
                  </a:cubicBezTo>
                  <a:cubicBezTo>
                    <a:pt x="109" y="29"/>
                    <a:pt x="109" y="29"/>
                    <a:pt x="109" y="29"/>
                  </a:cubicBezTo>
                  <a:cubicBezTo>
                    <a:pt x="109" y="35"/>
                    <a:pt x="112" y="40"/>
                    <a:pt x="118" y="43"/>
                  </a:cubicBezTo>
                  <a:cubicBezTo>
                    <a:pt x="124" y="45"/>
                    <a:pt x="131" y="44"/>
                    <a:pt x="135" y="40"/>
                  </a:cubicBezTo>
                  <a:cubicBezTo>
                    <a:pt x="147" y="27"/>
                    <a:pt x="147" y="27"/>
                    <a:pt x="147" y="27"/>
                  </a:cubicBezTo>
                  <a:cubicBezTo>
                    <a:pt x="148" y="27"/>
                    <a:pt x="148" y="26"/>
                    <a:pt x="149" y="27"/>
                  </a:cubicBezTo>
                  <a:cubicBezTo>
                    <a:pt x="165" y="43"/>
                    <a:pt x="165" y="43"/>
                    <a:pt x="165" y="43"/>
                  </a:cubicBezTo>
                  <a:cubicBezTo>
                    <a:pt x="166" y="44"/>
                    <a:pt x="166" y="44"/>
                    <a:pt x="165" y="45"/>
                  </a:cubicBezTo>
                  <a:cubicBezTo>
                    <a:pt x="152" y="57"/>
                    <a:pt x="152" y="57"/>
                    <a:pt x="152" y="57"/>
                  </a:cubicBezTo>
                  <a:cubicBezTo>
                    <a:pt x="148" y="62"/>
                    <a:pt x="147" y="68"/>
                    <a:pt x="149" y="74"/>
                  </a:cubicBezTo>
                  <a:cubicBezTo>
                    <a:pt x="152" y="80"/>
                    <a:pt x="157" y="84"/>
                    <a:pt x="163" y="84"/>
                  </a:cubicBezTo>
                  <a:cubicBezTo>
                    <a:pt x="181" y="84"/>
                    <a:pt x="181" y="84"/>
                    <a:pt x="181" y="84"/>
                  </a:cubicBezTo>
                  <a:cubicBezTo>
                    <a:pt x="182" y="84"/>
                    <a:pt x="182" y="84"/>
                    <a:pt x="182" y="85"/>
                  </a:cubicBezTo>
                  <a:cubicBezTo>
                    <a:pt x="182" y="107"/>
                    <a:pt x="182" y="107"/>
                    <a:pt x="182" y="107"/>
                  </a:cubicBezTo>
                  <a:cubicBezTo>
                    <a:pt x="182" y="108"/>
                    <a:pt x="182" y="109"/>
                    <a:pt x="181" y="109"/>
                  </a:cubicBezTo>
                  <a:cubicBezTo>
                    <a:pt x="163" y="109"/>
                    <a:pt x="163" y="109"/>
                    <a:pt x="163" y="109"/>
                  </a:cubicBezTo>
                  <a:cubicBezTo>
                    <a:pt x="157" y="109"/>
                    <a:pt x="152" y="112"/>
                    <a:pt x="149" y="118"/>
                  </a:cubicBezTo>
                  <a:close/>
                  <a:moveTo>
                    <a:pt x="96" y="63"/>
                  </a:moveTo>
                  <a:cubicBezTo>
                    <a:pt x="78" y="63"/>
                    <a:pt x="63" y="78"/>
                    <a:pt x="63" y="96"/>
                  </a:cubicBezTo>
                  <a:cubicBezTo>
                    <a:pt x="63" y="114"/>
                    <a:pt x="78" y="129"/>
                    <a:pt x="96" y="129"/>
                  </a:cubicBezTo>
                  <a:cubicBezTo>
                    <a:pt x="114" y="129"/>
                    <a:pt x="129" y="114"/>
                    <a:pt x="129" y="96"/>
                  </a:cubicBezTo>
                  <a:cubicBezTo>
                    <a:pt x="129" y="78"/>
                    <a:pt x="114" y="63"/>
                    <a:pt x="96" y="63"/>
                  </a:cubicBezTo>
                  <a:close/>
                  <a:moveTo>
                    <a:pt x="96" y="119"/>
                  </a:moveTo>
                  <a:cubicBezTo>
                    <a:pt x="83" y="119"/>
                    <a:pt x="73" y="109"/>
                    <a:pt x="73" y="96"/>
                  </a:cubicBezTo>
                  <a:cubicBezTo>
                    <a:pt x="73" y="83"/>
                    <a:pt x="83" y="73"/>
                    <a:pt x="96" y="73"/>
                  </a:cubicBezTo>
                  <a:cubicBezTo>
                    <a:pt x="109" y="73"/>
                    <a:pt x="119" y="83"/>
                    <a:pt x="119" y="96"/>
                  </a:cubicBezTo>
                  <a:cubicBezTo>
                    <a:pt x="119" y="109"/>
                    <a:pt x="109" y="119"/>
                    <a:pt x="96" y="119"/>
                  </a:cubicBezTo>
                  <a:close/>
                </a:path>
              </a:pathLst>
            </a:custGeom>
            <a:solidFill>
              <a:schemeClr val="bg1"/>
            </a:solidFill>
            <a:ln>
              <a:noFill/>
            </a:ln>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200">
                <a:solidFill>
                  <a:srgbClr val="262626"/>
                </a:solidFill>
                <a:latin typeface="Century Gothic" panose="020B0502020202020204" pitchFamily="34" charset="0"/>
                <a:cs typeface="Roboto"/>
              </a:endParaRPr>
            </a:p>
          </p:txBody>
        </p:sp>
        <p:sp>
          <p:nvSpPr>
            <p:cNvPr id="94" name="Freeform 21">
              <a:extLst>
                <a:ext uri="{FF2B5EF4-FFF2-40B4-BE49-F238E27FC236}">
                  <a16:creationId xmlns:a16="http://schemas.microsoft.com/office/drawing/2014/main" id="{54E9F6BD-F67A-8788-431F-6962A49225FF}"/>
                </a:ext>
              </a:extLst>
            </p:cNvPr>
            <p:cNvSpPr>
              <a:spLocks noEditPoints="1"/>
            </p:cNvSpPr>
            <p:nvPr/>
          </p:nvSpPr>
          <p:spPr bwMode="auto">
            <a:xfrm>
              <a:off x="2298701" y="2454173"/>
              <a:ext cx="665102" cy="697365"/>
            </a:xfrm>
            <a:custGeom>
              <a:avLst/>
              <a:gdLst>
                <a:gd name="T0" fmla="*/ 3294 w 3908"/>
                <a:gd name="T1" fmla="*/ 1540 h 4004"/>
                <a:gd name="T2" fmla="*/ 3403 w 3908"/>
                <a:gd name="T3" fmla="*/ 2230 h 4004"/>
                <a:gd name="T4" fmla="*/ 143 w 3908"/>
                <a:gd name="T5" fmla="*/ 2230 h 4004"/>
                <a:gd name="T6" fmla="*/ 2308 w 3908"/>
                <a:gd name="T7" fmla="*/ 691 h 4004"/>
                <a:gd name="T8" fmla="*/ 2368 w 3908"/>
                <a:gd name="T9" fmla="*/ 615 h 4004"/>
                <a:gd name="T10" fmla="*/ 1773 w 3908"/>
                <a:gd name="T11" fmla="*/ 457 h 4004"/>
                <a:gd name="T12" fmla="*/ 1773 w 3908"/>
                <a:gd name="T13" fmla="*/ 4004 h 4004"/>
                <a:gd name="T14" fmla="*/ 3372 w 3908"/>
                <a:gd name="T15" fmla="*/ 1462 h 4004"/>
                <a:gd name="T16" fmla="*/ 2699 w 3908"/>
                <a:gd name="T17" fmla="*/ 1678 h 4004"/>
                <a:gd name="T18" fmla="*/ 1773 w 3908"/>
                <a:gd name="T19" fmla="*/ 3237 h 4004"/>
                <a:gd name="T20" fmla="*/ 1773 w 3908"/>
                <a:gd name="T21" fmla="*/ 1128 h 4004"/>
                <a:gd name="T22" fmla="*/ 2230 w 3908"/>
                <a:gd name="T23" fmla="*/ 1075 h 4004"/>
                <a:gd name="T24" fmla="*/ 575 w 3908"/>
                <a:gd name="T25" fmla="*/ 2183 h 4004"/>
                <a:gd name="T26" fmla="*/ 2972 w 3908"/>
                <a:gd name="T27" fmla="*/ 2183 h 4004"/>
                <a:gd name="T28" fmla="*/ 3897 w 3908"/>
                <a:gd name="T29" fmla="*/ 593 h 4004"/>
                <a:gd name="T30" fmla="*/ 3794 w 3908"/>
                <a:gd name="T31" fmla="*/ 531 h 4004"/>
                <a:gd name="T32" fmla="*/ 3426 w 3908"/>
                <a:gd name="T33" fmla="*/ 483 h 4004"/>
                <a:gd name="T34" fmla="*/ 3377 w 3908"/>
                <a:gd name="T35" fmla="*/ 114 h 4004"/>
                <a:gd name="T36" fmla="*/ 3316 w 3908"/>
                <a:gd name="T37" fmla="*/ 11 h 4004"/>
                <a:gd name="T38" fmla="*/ 3217 w 3908"/>
                <a:gd name="T39" fmla="*/ 13 h 4004"/>
                <a:gd name="T40" fmla="*/ 2487 w 3908"/>
                <a:gd name="T41" fmla="*/ 733 h 4004"/>
                <a:gd name="T42" fmla="*/ 2398 w 3908"/>
                <a:gd name="T43" fmla="*/ 948 h 4004"/>
                <a:gd name="T44" fmla="*/ 2416 w 3908"/>
                <a:gd name="T45" fmla="*/ 1417 h 4004"/>
                <a:gd name="T46" fmla="*/ 1773 w 3908"/>
                <a:gd name="T47" fmla="*/ 1607 h 4004"/>
                <a:gd name="T48" fmla="*/ 1773 w 3908"/>
                <a:gd name="T49" fmla="*/ 2758 h 4004"/>
                <a:gd name="T50" fmla="*/ 2222 w 3908"/>
                <a:gd name="T51" fmla="*/ 1823 h 4004"/>
                <a:gd name="T52" fmla="*/ 2566 w 3908"/>
                <a:gd name="T53" fmla="*/ 1510 h 4004"/>
                <a:gd name="T54" fmla="*/ 3076 w 3908"/>
                <a:gd name="T55" fmla="*/ 1485 h 4004"/>
                <a:gd name="T56" fmla="*/ 3866 w 3908"/>
                <a:gd name="T57" fmla="*/ 731 h 4004"/>
                <a:gd name="T58" fmla="*/ 3908 w 3908"/>
                <a:gd name="T59" fmla="*/ 639 h 4004"/>
                <a:gd name="T60" fmla="*/ 1773 w 3908"/>
                <a:gd name="T61" fmla="*/ 2614 h 4004"/>
                <a:gd name="T62" fmla="*/ 1773 w 3908"/>
                <a:gd name="T63" fmla="*/ 1751 h 4004"/>
                <a:gd name="T64" fmla="*/ 1722 w 3908"/>
                <a:gd name="T65" fmla="*/ 2133 h 4004"/>
                <a:gd name="T66" fmla="*/ 1825 w 3908"/>
                <a:gd name="T67" fmla="*/ 2233 h 4004"/>
                <a:gd name="T68" fmla="*/ 2205 w 3908"/>
                <a:gd name="T69" fmla="*/ 2183 h 4004"/>
                <a:gd name="T70" fmla="*/ 2542 w 3908"/>
                <a:gd name="T71" fmla="*/ 1288 h 4004"/>
                <a:gd name="T72" fmla="*/ 2556 w 3908"/>
                <a:gd name="T73" fmla="*/ 888 h 4004"/>
                <a:gd name="T74" fmla="*/ 3240 w 3908"/>
                <a:gd name="T75" fmla="*/ 184 h 4004"/>
                <a:gd name="T76" fmla="*/ 3283 w 3908"/>
                <a:gd name="T77" fmla="*/ 525 h 4004"/>
                <a:gd name="T78" fmla="*/ 3073 w 3908"/>
                <a:gd name="T79" fmla="*/ 1320 h 4004"/>
                <a:gd name="T80" fmla="*/ 2961 w 3908"/>
                <a:gd name="T81" fmla="*/ 1367 h 4004"/>
                <a:gd name="T82" fmla="*/ 3386 w 3908"/>
                <a:gd name="T83" fmla="*/ 626 h 4004"/>
                <a:gd name="T84" fmla="*/ 3725 w 3908"/>
                <a:gd name="T85" fmla="*/ 669 h 4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8" h="4004">
                  <a:moveTo>
                    <a:pt x="3372" y="1462"/>
                  </a:moveTo>
                  <a:cubicBezTo>
                    <a:pt x="3294" y="1540"/>
                    <a:pt x="3294" y="1540"/>
                    <a:pt x="3294" y="1540"/>
                  </a:cubicBezTo>
                  <a:cubicBezTo>
                    <a:pt x="3283" y="1551"/>
                    <a:pt x="3273" y="1560"/>
                    <a:pt x="3262" y="1568"/>
                  </a:cubicBezTo>
                  <a:cubicBezTo>
                    <a:pt x="3353" y="1771"/>
                    <a:pt x="3403" y="1995"/>
                    <a:pt x="3403" y="2230"/>
                  </a:cubicBezTo>
                  <a:cubicBezTo>
                    <a:pt x="3403" y="3129"/>
                    <a:pt x="2672" y="3860"/>
                    <a:pt x="1773" y="3860"/>
                  </a:cubicBezTo>
                  <a:cubicBezTo>
                    <a:pt x="875" y="3860"/>
                    <a:pt x="143" y="3129"/>
                    <a:pt x="143" y="2230"/>
                  </a:cubicBezTo>
                  <a:cubicBezTo>
                    <a:pt x="143" y="1332"/>
                    <a:pt x="875" y="601"/>
                    <a:pt x="1773" y="601"/>
                  </a:cubicBezTo>
                  <a:cubicBezTo>
                    <a:pt x="1961" y="601"/>
                    <a:pt x="2140" y="633"/>
                    <a:pt x="2308" y="691"/>
                  </a:cubicBezTo>
                  <a:cubicBezTo>
                    <a:pt x="2308" y="691"/>
                    <a:pt x="2308" y="691"/>
                    <a:pt x="2308" y="691"/>
                  </a:cubicBezTo>
                  <a:cubicBezTo>
                    <a:pt x="2324" y="666"/>
                    <a:pt x="2343" y="641"/>
                    <a:pt x="2368" y="615"/>
                  </a:cubicBezTo>
                  <a:cubicBezTo>
                    <a:pt x="2408" y="575"/>
                    <a:pt x="2408" y="575"/>
                    <a:pt x="2408" y="575"/>
                  </a:cubicBezTo>
                  <a:cubicBezTo>
                    <a:pt x="2211" y="499"/>
                    <a:pt x="1997" y="457"/>
                    <a:pt x="1773" y="457"/>
                  </a:cubicBezTo>
                  <a:cubicBezTo>
                    <a:pt x="794" y="457"/>
                    <a:pt x="0" y="1251"/>
                    <a:pt x="0" y="2230"/>
                  </a:cubicBezTo>
                  <a:cubicBezTo>
                    <a:pt x="0" y="3210"/>
                    <a:pt x="794" y="4004"/>
                    <a:pt x="1773" y="4004"/>
                  </a:cubicBezTo>
                  <a:cubicBezTo>
                    <a:pt x="2753" y="4004"/>
                    <a:pt x="3547" y="3210"/>
                    <a:pt x="3547" y="2230"/>
                  </a:cubicBezTo>
                  <a:cubicBezTo>
                    <a:pt x="3547" y="1955"/>
                    <a:pt x="3484" y="1694"/>
                    <a:pt x="3372" y="1462"/>
                  </a:cubicBezTo>
                  <a:close/>
                  <a:moveTo>
                    <a:pt x="2861" y="1678"/>
                  </a:moveTo>
                  <a:cubicBezTo>
                    <a:pt x="2699" y="1678"/>
                    <a:pt x="2699" y="1678"/>
                    <a:pt x="2699" y="1678"/>
                  </a:cubicBezTo>
                  <a:cubicBezTo>
                    <a:pt x="2781" y="1828"/>
                    <a:pt x="2828" y="2000"/>
                    <a:pt x="2828" y="2183"/>
                  </a:cubicBezTo>
                  <a:cubicBezTo>
                    <a:pt x="2828" y="2764"/>
                    <a:pt x="2355" y="3237"/>
                    <a:pt x="1773" y="3237"/>
                  </a:cubicBezTo>
                  <a:cubicBezTo>
                    <a:pt x="1192" y="3237"/>
                    <a:pt x="719" y="2764"/>
                    <a:pt x="719" y="2183"/>
                  </a:cubicBezTo>
                  <a:cubicBezTo>
                    <a:pt x="719" y="1601"/>
                    <a:pt x="1192" y="1128"/>
                    <a:pt x="1773" y="1128"/>
                  </a:cubicBezTo>
                  <a:cubicBezTo>
                    <a:pt x="1937" y="1128"/>
                    <a:pt x="2092" y="1165"/>
                    <a:pt x="2230" y="1232"/>
                  </a:cubicBezTo>
                  <a:cubicBezTo>
                    <a:pt x="2230" y="1075"/>
                    <a:pt x="2230" y="1075"/>
                    <a:pt x="2230" y="1075"/>
                  </a:cubicBezTo>
                  <a:cubicBezTo>
                    <a:pt x="2089" y="1017"/>
                    <a:pt x="1935" y="984"/>
                    <a:pt x="1773" y="984"/>
                  </a:cubicBezTo>
                  <a:cubicBezTo>
                    <a:pt x="1112" y="984"/>
                    <a:pt x="575" y="1521"/>
                    <a:pt x="575" y="2183"/>
                  </a:cubicBezTo>
                  <a:cubicBezTo>
                    <a:pt x="575" y="2844"/>
                    <a:pt x="1111" y="3381"/>
                    <a:pt x="1773" y="3381"/>
                  </a:cubicBezTo>
                  <a:cubicBezTo>
                    <a:pt x="2435" y="3381"/>
                    <a:pt x="2972" y="2844"/>
                    <a:pt x="2972" y="2183"/>
                  </a:cubicBezTo>
                  <a:cubicBezTo>
                    <a:pt x="2972" y="2002"/>
                    <a:pt x="2932" y="1831"/>
                    <a:pt x="2861" y="1678"/>
                  </a:cubicBezTo>
                  <a:close/>
                  <a:moveTo>
                    <a:pt x="3897" y="593"/>
                  </a:moveTo>
                  <a:cubicBezTo>
                    <a:pt x="3886" y="571"/>
                    <a:pt x="3868" y="556"/>
                    <a:pt x="3850" y="547"/>
                  </a:cubicBezTo>
                  <a:cubicBezTo>
                    <a:pt x="3832" y="537"/>
                    <a:pt x="3813" y="533"/>
                    <a:pt x="3794" y="531"/>
                  </a:cubicBezTo>
                  <a:cubicBezTo>
                    <a:pt x="3452" y="497"/>
                    <a:pt x="3452" y="497"/>
                    <a:pt x="3452" y="497"/>
                  </a:cubicBezTo>
                  <a:cubicBezTo>
                    <a:pt x="3445" y="496"/>
                    <a:pt x="3434" y="492"/>
                    <a:pt x="3426" y="483"/>
                  </a:cubicBezTo>
                  <a:cubicBezTo>
                    <a:pt x="3417" y="474"/>
                    <a:pt x="3412" y="463"/>
                    <a:pt x="3412" y="456"/>
                  </a:cubicBezTo>
                  <a:cubicBezTo>
                    <a:pt x="3377" y="114"/>
                    <a:pt x="3377" y="114"/>
                    <a:pt x="3377" y="114"/>
                  </a:cubicBezTo>
                  <a:cubicBezTo>
                    <a:pt x="3375" y="89"/>
                    <a:pt x="3368" y="64"/>
                    <a:pt x="3351" y="41"/>
                  </a:cubicBezTo>
                  <a:cubicBezTo>
                    <a:pt x="3342" y="29"/>
                    <a:pt x="3330" y="19"/>
                    <a:pt x="3316" y="11"/>
                  </a:cubicBezTo>
                  <a:cubicBezTo>
                    <a:pt x="3301" y="4"/>
                    <a:pt x="3285" y="0"/>
                    <a:pt x="3269" y="0"/>
                  </a:cubicBezTo>
                  <a:cubicBezTo>
                    <a:pt x="3249" y="0"/>
                    <a:pt x="3232" y="6"/>
                    <a:pt x="3217" y="13"/>
                  </a:cubicBezTo>
                  <a:cubicBezTo>
                    <a:pt x="3202" y="21"/>
                    <a:pt x="3189" y="31"/>
                    <a:pt x="3178" y="43"/>
                  </a:cubicBezTo>
                  <a:cubicBezTo>
                    <a:pt x="2487" y="733"/>
                    <a:pt x="2487" y="733"/>
                    <a:pt x="2487" y="733"/>
                  </a:cubicBezTo>
                  <a:cubicBezTo>
                    <a:pt x="2459" y="762"/>
                    <a:pt x="2439" y="796"/>
                    <a:pt x="2423" y="833"/>
                  </a:cubicBezTo>
                  <a:cubicBezTo>
                    <a:pt x="2408" y="870"/>
                    <a:pt x="2398" y="908"/>
                    <a:pt x="2398" y="948"/>
                  </a:cubicBezTo>
                  <a:cubicBezTo>
                    <a:pt x="2398" y="1343"/>
                    <a:pt x="2398" y="1343"/>
                    <a:pt x="2398" y="1343"/>
                  </a:cubicBezTo>
                  <a:cubicBezTo>
                    <a:pt x="2398" y="1370"/>
                    <a:pt x="2405" y="1395"/>
                    <a:pt x="2416" y="1417"/>
                  </a:cubicBezTo>
                  <a:cubicBezTo>
                    <a:pt x="2119" y="1724"/>
                    <a:pt x="2119" y="1724"/>
                    <a:pt x="2119" y="1724"/>
                  </a:cubicBezTo>
                  <a:cubicBezTo>
                    <a:pt x="2023" y="1651"/>
                    <a:pt x="1903" y="1607"/>
                    <a:pt x="1773" y="1607"/>
                  </a:cubicBezTo>
                  <a:cubicBezTo>
                    <a:pt x="1456" y="1607"/>
                    <a:pt x="1198" y="1865"/>
                    <a:pt x="1198" y="2183"/>
                  </a:cubicBezTo>
                  <a:cubicBezTo>
                    <a:pt x="1198" y="2500"/>
                    <a:pt x="1456" y="2758"/>
                    <a:pt x="1773" y="2758"/>
                  </a:cubicBezTo>
                  <a:cubicBezTo>
                    <a:pt x="2091" y="2758"/>
                    <a:pt x="2349" y="2500"/>
                    <a:pt x="2349" y="2183"/>
                  </a:cubicBezTo>
                  <a:cubicBezTo>
                    <a:pt x="2349" y="2047"/>
                    <a:pt x="2301" y="1922"/>
                    <a:pt x="2222" y="1823"/>
                  </a:cubicBezTo>
                  <a:cubicBezTo>
                    <a:pt x="2530" y="1506"/>
                    <a:pt x="2530" y="1506"/>
                    <a:pt x="2530" y="1506"/>
                  </a:cubicBezTo>
                  <a:cubicBezTo>
                    <a:pt x="2542" y="1509"/>
                    <a:pt x="2553" y="1510"/>
                    <a:pt x="2566" y="1510"/>
                  </a:cubicBezTo>
                  <a:cubicBezTo>
                    <a:pt x="2961" y="1510"/>
                    <a:pt x="2961" y="1510"/>
                    <a:pt x="2961" y="1510"/>
                  </a:cubicBezTo>
                  <a:cubicBezTo>
                    <a:pt x="3001" y="1510"/>
                    <a:pt x="3039" y="1500"/>
                    <a:pt x="3076" y="1485"/>
                  </a:cubicBezTo>
                  <a:cubicBezTo>
                    <a:pt x="3112" y="1470"/>
                    <a:pt x="3147" y="1450"/>
                    <a:pt x="3175" y="1421"/>
                  </a:cubicBezTo>
                  <a:cubicBezTo>
                    <a:pt x="3866" y="731"/>
                    <a:pt x="3866" y="731"/>
                    <a:pt x="3866" y="731"/>
                  </a:cubicBezTo>
                  <a:cubicBezTo>
                    <a:pt x="3877" y="719"/>
                    <a:pt x="3887" y="707"/>
                    <a:pt x="3895" y="692"/>
                  </a:cubicBezTo>
                  <a:cubicBezTo>
                    <a:pt x="3903" y="677"/>
                    <a:pt x="3908" y="659"/>
                    <a:pt x="3908" y="639"/>
                  </a:cubicBezTo>
                  <a:cubicBezTo>
                    <a:pt x="3908" y="624"/>
                    <a:pt x="3905" y="607"/>
                    <a:pt x="3897" y="593"/>
                  </a:cubicBezTo>
                  <a:close/>
                  <a:moveTo>
                    <a:pt x="1773" y="2614"/>
                  </a:moveTo>
                  <a:cubicBezTo>
                    <a:pt x="1536" y="2614"/>
                    <a:pt x="1342" y="2420"/>
                    <a:pt x="1342" y="2183"/>
                  </a:cubicBezTo>
                  <a:cubicBezTo>
                    <a:pt x="1342" y="1945"/>
                    <a:pt x="1535" y="1751"/>
                    <a:pt x="1773" y="1751"/>
                  </a:cubicBezTo>
                  <a:cubicBezTo>
                    <a:pt x="1864" y="1751"/>
                    <a:pt x="1948" y="1779"/>
                    <a:pt x="2018" y="1828"/>
                  </a:cubicBezTo>
                  <a:cubicBezTo>
                    <a:pt x="1722" y="2133"/>
                    <a:pt x="1722" y="2133"/>
                    <a:pt x="1722" y="2133"/>
                  </a:cubicBezTo>
                  <a:cubicBezTo>
                    <a:pt x="1694" y="2161"/>
                    <a:pt x="1695" y="2207"/>
                    <a:pt x="1723" y="2234"/>
                  </a:cubicBezTo>
                  <a:cubicBezTo>
                    <a:pt x="1752" y="2262"/>
                    <a:pt x="1797" y="2261"/>
                    <a:pt x="1825" y="2233"/>
                  </a:cubicBezTo>
                  <a:cubicBezTo>
                    <a:pt x="2121" y="1928"/>
                    <a:pt x="2121" y="1928"/>
                    <a:pt x="2121" y="1928"/>
                  </a:cubicBezTo>
                  <a:cubicBezTo>
                    <a:pt x="2173" y="1999"/>
                    <a:pt x="2205" y="2087"/>
                    <a:pt x="2205" y="2183"/>
                  </a:cubicBezTo>
                  <a:cubicBezTo>
                    <a:pt x="2205" y="2420"/>
                    <a:pt x="2011" y="2614"/>
                    <a:pt x="1773" y="2614"/>
                  </a:cubicBezTo>
                  <a:close/>
                  <a:moveTo>
                    <a:pt x="2542" y="1288"/>
                  </a:moveTo>
                  <a:cubicBezTo>
                    <a:pt x="2542" y="948"/>
                    <a:pt x="2542" y="948"/>
                    <a:pt x="2542" y="948"/>
                  </a:cubicBezTo>
                  <a:cubicBezTo>
                    <a:pt x="2541" y="935"/>
                    <a:pt x="2547" y="910"/>
                    <a:pt x="2556" y="888"/>
                  </a:cubicBezTo>
                  <a:cubicBezTo>
                    <a:pt x="2565" y="865"/>
                    <a:pt x="2579" y="844"/>
                    <a:pt x="2588" y="835"/>
                  </a:cubicBezTo>
                  <a:cubicBezTo>
                    <a:pt x="3240" y="184"/>
                    <a:pt x="3240" y="184"/>
                    <a:pt x="3240" y="184"/>
                  </a:cubicBezTo>
                  <a:cubicBezTo>
                    <a:pt x="3269" y="471"/>
                    <a:pt x="3269" y="471"/>
                    <a:pt x="3269" y="471"/>
                  </a:cubicBezTo>
                  <a:cubicBezTo>
                    <a:pt x="3271" y="490"/>
                    <a:pt x="3276" y="508"/>
                    <a:pt x="3283" y="525"/>
                  </a:cubicBezTo>
                  <a:lnTo>
                    <a:pt x="2542" y="1288"/>
                  </a:lnTo>
                  <a:close/>
                  <a:moveTo>
                    <a:pt x="3073" y="1320"/>
                  </a:moveTo>
                  <a:cubicBezTo>
                    <a:pt x="3064" y="1329"/>
                    <a:pt x="3043" y="1343"/>
                    <a:pt x="3021" y="1352"/>
                  </a:cubicBezTo>
                  <a:cubicBezTo>
                    <a:pt x="2998" y="1362"/>
                    <a:pt x="2973" y="1367"/>
                    <a:pt x="2961" y="1367"/>
                  </a:cubicBezTo>
                  <a:cubicBezTo>
                    <a:pt x="2666" y="1367"/>
                    <a:pt x="2666" y="1367"/>
                    <a:pt x="2666" y="1367"/>
                  </a:cubicBezTo>
                  <a:cubicBezTo>
                    <a:pt x="3386" y="626"/>
                    <a:pt x="3386" y="626"/>
                    <a:pt x="3386" y="626"/>
                  </a:cubicBezTo>
                  <a:cubicBezTo>
                    <a:pt x="3402" y="633"/>
                    <a:pt x="3419" y="638"/>
                    <a:pt x="3438" y="640"/>
                  </a:cubicBezTo>
                  <a:cubicBezTo>
                    <a:pt x="3725" y="669"/>
                    <a:pt x="3725" y="669"/>
                    <a:pt x="3725" y="669"/>
                  </a:cubicBezTo>
                  <a:lnTo>
                    <a:pt x="3073" y="1320"/>
                  </a:lnTo>
                  <a:close/>
                </a:path>
              </a:pathLst>
            </a:custGeom>
            <a:solidFill>
              <a:schemeClr val="bg1"/>
            </a:solidFill>
            <a:ln>
              <a:noFill/>
            </a:ln>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200">
                <a:solidFill>
                  <a:srgbClr val="262626"/>
                </a:solidFill>
                <a:latin typeface="Century Gothic" panose="020B0502020202020204" pitchFamily="34" charset="0"/>
                <a:cs typeface="Roboto"/>
              </a:endParaRPr>
            </a:p>
          </p:txBody>
        </p:sp>
        <p:sp>
          <p:nvSpPr>
            <p:cNvPr id="95" name="Freeform 25">
              <a:extLst>
                <a:ext uri="{FF2B5EF4-FFF2-40B4-BE49-F238E27FC236}">
                  <a16:creationId xmlns:a16="http://schemas.microsoft.com/office/drawing/2014/main" id="{D0200A33-E6B9-71A3-9E7E-E755AC06B34A}"/>
                </a:ext>
              </a:extLst>
            </p:cNvPr>
            <p:cNvSpPr>
              <a:spLocks noEditPoints="1"/>
            </p:cNvSpPr>
            <p:nvPr/>
          </p:nvSpPr>
          <p:spPr bwMode="auto">
            <a:xfrm>
              <a:off x="5856800" y="2579016"/>
              <a:ext cx="501441" cy="504855"/>
            </a:xfrm>
            <a:custGeom>
              <a:avLst/>
              <a:gdLst>
                <a:gd name="T0" fmla="*/ 5586 w 13670"/>
                <a:gd name="T1" fmla="*/ 8048 h 13780"/>
                <a:gd name="T2" fmla="*/ 5202 w 13670"/>
                <a:gd name="T3" fmla="*/ 13396 h 13780"/>
                <a:gd name="T4" fmla="*/ 8116 w 13670"/>
                <a:gd name="T5" fmla="*/ 13780 h 13780"/>
                <a:gd name="T6" fmla="*/ 8499 w 13670"/>
                <a:gd name="T7" fmla="*/ 8431 h 13780"/>
                <a:gd name="T8" fmla="*/ 7733 w 13670"/>
                <a:gd name="T9" fmla="*/ 13013 h 13780"/>
                <a:gd name="T10" fmla="*/ 5969 w 13670"/>
                <a:gd name="T11" fmla="*/ 8815 h 13780"/>
                <a:gd name="T12" fmla="*/ 7733 w 13670"/>
                <a:gd name="T13" fmla="*/ 13013 h 13780"/>
                <a:gd name="T14" fmla="*/ 10589 w 13670"/>
                <a:gd name="T15" fmla="*/ 5038 h 13780"/>
                <a:gd name="T16" fmla="*/ 10205 w 13670"/>
                <a:gd name="T17" fmla="*/ 13396 h 13780"/>
                <a:gd name="T18" fmla="*/ 13138 w 13670"/>
                <a:gd name="T19" fmla="*/ 13780 h 13780"/>
                <a:gd name="T20" fmla="*/ 13522 w 13670"/>
                <a:gd name="T21" fmla="*/ 5421 h 13780"/>
                <a:gd name="T22" fmla="*/ 12755 w 13670"/>
                <a:gd name="T23" fmla="*/ 13013 h 13780"/>
                <a:gd name="T24" fmla="*/ 10972 w 13670"/>
                <a:gd name="T25" fmla="*/ 5805 h 13780"/>
                <a:gd name="T26" fmla="*/ 12755 w 13670"/>
                <a:gd name="T27" fmla="*/ 13013 h 13780"/>
                <a:gd name="T28" fmla="*/ 563 w 13670"/>
                <a:gd name="T29" fmla="*/ 9907 h 13780"/>
                <a:gd name="T30" fmla="*/ 180 w 13670"/>
                <a:gd name="T31" fmla="*/ 13396 h 13780"/>
                <a:gd name="T32" fmla="*/ 3113 w 13670"/>
                <a:gd name="T33" fmla="*/ 13780 h 13780"/>
                <a:gd name="T34" fmla="*/ 3496 w 13670"/>
                <a:gd name="T35" fmla="*/ 10291 h 13780"/>
                <a:gd name="T36" fmla="*/ 2729 w 13670"/>
                <a:gd name="T37" fmla="*/ 13013 h 13780"/>
                <a:gd name="T38" fmla="*/ 946 w 13670"/>
                <a:gd name="T39" fmla="*/ 10674 h 13780"/>
                <a:gd name="T40" fmla="*/ 2729 w 13670"/>
                <a:gd name="T41" fmla="*/ 13013 h 13780"/>
                <a:gd name="T42" fmla="*/ 13311 w 13670"/>
                <a:gd name="T43" fmla="*/ 265 h 13780"/>
                <a:gd name="T44" fmla="*/ 9410 w 13670"/>
                <a:gd name="T45" fmla="*/ 370 h 13780"/>
                <a:gd name="T46" fmla="*/ 12234 w 13670"/>
                <a:gd name="T47" fmla="*/ 950 h 13780"/>
                <a:gd name="T48" fmla="*/ 4224 w 13670"/>
                <a:gd name="T49" fmla="*/ 1779 h 13780"/>
                <a:gd name="T50" fmla="*/ 160 w 13670"/>
                <a:gd name="T51" fmla="*/ 5211 h 13780"/>
                <a:gd name="T52" fmla="*/ 429 w 13670"/>
                <a:gd name="T53" fmla="*/ 5882 h 13780"/>
                <a:gd name="T54" fmla="*/ 4014 w 13670"/>
                <a:gd name="T55" fmla="*/ 2584 h 13780"/>
                <a:gd name="T56" fmla="*/ 7924 w 13670"/>
                <a:gd name="T57" fmla="*/ 5287 h 13780"/>
                <a:gd name="T58" fmla="*/ 12640 w 13670"/>
                <a:gd name="T59" fmla="*/ 3850 h 13780"/>
                <a:gd name="T60" fmla="*/ 13023 w 13670"/>
                <a:gd name="T61" fmla="*/ 4252 h 13780"/>
                <a:gd name="T62" fmla="*/ 13656 w 13670"/>
                <a:gd name="T63" fmla="*/ 667 h 13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69" h="13780">
                  <a:moveTo>
                    <a:pt x="8116" y="8048"/>
                  </a:moveTo>
                  <a:cubicBezTo>
                    <a:pt x="5586" y="8048"/>
                    <a:pt x="5586" y="8048"/>
                    <a:pt x="5586" y="8048"/>
                  </a:cubicBezTo>
                  <a:cubicBezTo>
                    <a:pt x="5374" y="8048"/>
                    <a:pt x="5202" y="8219"/>
                    <a:pt x="5202" y="8431"/>
                  </a:cubicBezTo>
                  <a:cubicBezTo>
                    <a:pt x="5202" y="13396"/>
                    <a:pt x="5202" y="13396"/>
                    <a:pt x="5202" y="13396"/>
                  </a:cubicBezTo>
                  <a:cubicBezTo>
                    <a:pt x="5202" y="13608"/>
                    <a:pt x="5374" y="13780"/>
                    <a:pt x="5586" y="13780"/>
                  </a:cubicBezTo>
                  <a:cubicBezTo>
                    <a:pt x="8116" y="13780"/>
                    <a:pt x="8116" y="13780"/>
                    <a:pt x="8116" y="13780"/>
                  </a:cubicBezTo>
                  <a:cubicBezTo>
                    <a:pt x="8328" y="13780"/>
                    <a:pt x="8499" y="13608"/>
                    <a:pt x="8499" y="13396"/>
                  </a:cubicBezTo>
                  <a:cubicBezTo>
                    <a:pt x="8499" y="8431"/>
                    <a:pt x="8499" y="8431"/>
                    <a:pt x="8499" y="8431"/>
                  </a:cubicBezTo>
                  <a:cubicBezTo>
                    <a:pt x="8499" y="8219"/>
                    <a:pt x="8328" y="8048"/>
                    <a:pt x="8116" y="8048"/>
                  </a:cubicBezTo>
                  <a:close/>
                  <a:moveTo>
                    <a:pt x="7733" y="13013"/>
                  </a:moveTo>
                  <a:cubicBezTo>
                    <a:pt x="5969" y="13013"/>
                    <a:pt x="5969" y="13013"/>
                    <a:pt x="5969" y="13013"/>
                  </a:cubicBezTo>
                  <a:cubicBezTo>
                    <a:pt x="5969" y="8815"/>
                    <a:pt x="5969" y="8815"/>
                    <a:pt x="5969" y="8815"/>
                  </a:cubicBezTo>
                  <a:cubicBezTo>
                    <a:pt x="7733" y="8815"/>
                    <a:pt x="7733" y="8815"/>
                    <a:pt x="7733" y="8815"/>
                  </a:cubicBezTo>
                  <a:lnTo>
                    <a:pt x="7733" y="13013"/>
                  </a:lnTo>
                  <a:close/>
                  <a:moveTo>
                    <a:pt x="13138" y="5038"/>
                  </a:moveTo>
                  <a:cubicBezTo>
                    <a:pt x="10589" y="5038"/>
                    <a:pt x="10589" y="5038"/>
                    <a:pt x="10589" y="5038"/>
                  </a:cubicBezTo>
                  <a:cubicBezTo>
                    <a:pt x="10377" y="5038"/>
                    <a:pt x="10205" y="5210"/>
                    <a:pt x="10205" y="5421"/>
                  </a:cubicBezTo>
                  <a:cubicBezTo>
                    <a:pt x="10205" y="13396"/>
                    <a:pt x="10205" y="13396"/>
                    <a:pt x="10205" y="13396"/>
                  </a:cubicBezTo>
                  <a:cubicBezTo>
                    <a:pt x="10205" y="13608"/>
                    <a:pt x="10377" y="13780"/>
                    <a:pt x="10589" y="13780"/>
                  </a:cubicBezTo>
                  <a:cubicBezTo>
                    <a:pt x="13138" y="13780"/>
                    <a:pt x="13138" y="13780"/>
                    <a:pt x="13138" y="13780"/>
                  </a:cubicBezTo>
                  <a:cubicBezTo>
                    <a:pt x="13350" y="13780"/>
                    <a:pt x="13522" y="13608"/>
                    <a:pt x="13522" y="13396"/>
                  </a:cubicBezTo>
                  <a:cubicBezTo>
                    <a:pt x="13522" y="5421"/>
                    <a:pt x="13522" y="5421"/>
                    <a:pt x="13522" y="5421"/>
                  </a:cubicBezTo>
                  <a:cubicBezTo>
                    <a:pt x="13522" y="5210"/>
                    <a:pt x="13350" y="5038"/>
                    <a:pt x="13138" y="5038"/>
                  </a:cubicBezTo>
                  <a:close/>
                  <a:moveTo>
                    <a:pt x="12755" y="13013"/>
                  </a:moveTo>
                  <a:cubicBezTo>
                    <a:pt x="10972" y="13013"/>
                    <a:pt x="10972" y="13013"/>
                    <a:pt x="10972" y="13013"/>
                  </a:cubicBezTo>
                  <a:cubicBezTo>
                    <a:pt x="10972" y="5805"/>
                    <a:pt x="10972" y="5805"/>
                    <a:pt x="10972" y="5805"/>
                  </a:cubicBezTo>
                  <a:cubicBezTo>
                    <a:pt x="12755" y="5805"/>
                    <a:pt x="12755" y="5805"/>
                    <a:pt x="12755" y="5805"/>
                  </a:cubicBezTo>
                  <a:lnTo>
                    <a:pt x="12755" y="13013"/>
                  </a:lnTo>
                  <a:close/>
                  <a:moveTo>
                    <a:pt x="3113" y="9907"/>
                  </a:moveTo>
                  <a:cubicBezTo>
                    <a:pt x="563" y="9907"/>
                    <a:pt x="563" y="9907"/>
                    <a:pt x="563" y="9907"/>
                  </a:cubicBezTo>
                  <a:cubicBezTo>
                    <a:pt x="351" y="9907"/>
                    <a:pt x="180" y="10079"/>
                    <a:pt x="180" y="10291"/>
                  </a:cubicBezTo>
                  <a:cubicBezTo>
                    <a:pt x="180" y="13396"/>
                    <a:pt x="180" y="13396"/>
                    <a:pt x="180" y="13396"/>
                  </a:cubicBezTo>
                  <a:cubicBezTo>
                    <a:pt x="180" y="13608"/>
                    <a:pt x="351" y="13780"/>
                    <a:pt x="563" y="13780"/>
                  </a:cubicBezTo>
                  <a:cubicBezTo>
                    <a:pt x="3113" y="13780"/>
                    <a:pt x="3113" y="13780"/>
                    <a:pt x="3113" y="13780"/>
                  </a:cubicBezTo>
                  <a:cubicBezTo>
                    <a:pt x="3324" y="13780"/>
                    <a:pt x="3496" y="13608"/>
                    <a:pt x="3496" y="13396"/>
                  </a:cubicBezTo>
                  <a:cubicBezTo>
                    <a:pt x="3496" y="10291"/>
                    <a:pt x="3496" y="10291"/>
                    <a:pt x="3496" y="10291"/>
                  </a:cubicBezTo>
                  <a:cubicBezTo>
                    <a:pt x="3496" y="10079"/>
                    <a:pt x="3324" y="9907"/>
                    <a:pt x="3113" y="9907"/>
                  </a:cubicBezTo>
                  <a:close/>
                  <a:moveTo>
                    <a:pt x="2729" y="13013"/>
                  </a:moveTo>
                  <a:cubicBezTo>
                    <a:pt x="946" y="13013"/>
                    <a:pt x="946" y="13013"/>
                    <a:pt x="946" y="13013"/>
                  </a:cubicBezTo>
                  <a:cubicBezTo>
                    <a:pt x="946" y="10674"/>
                    <a:pt x="946" y="10674"/>
                    <a:pt x="946" y="10674"/>
                  </a:cubicBezTo>
                  <a:cubicBezTo>
                    <a:pt x="2729" y="10674"/>
                    <a:pt x="2729" y="10674"/>
                    <a:pt x="2729" y="10674"/>
                  </a:cubicBezTo>
                  <a:cubicBezTo>
                    <a:pt x="2729" y="13013"/>
                    <a:pt x="2729" y="13013"/>
                    <a:pt x="2729" y="13013"/>
                  </a:cubicBezTo>
                  <a:close/>
                  <a:moveTo>
                    <a:pt x="13560" y="399"/>
                  </a:moveTo>
                  <a:cubicBezTo>
                    <a:pt x="13502" y="319"/>
                    <a:pt x="13410" y="269"/>
                    <a:pt x="13311" y="265"/>
                  </a:cubicBezTo>
                  <a:cubicBezTo>
                    <a:pt x="9822" y="16"/>
                    <a:pt x="9822" y="16"/>
                    <a:pt x="9822" y="16"/>
                  </a:cubicBezTo>
                  <a:cubicBezTo>
                    <a:pt x="9610" y="0"/>
                    <a:pt x="9426" y="158"/>
                    <a:pt x="9410" y="370"/>
                  </a:cubicBezTo>
                  <a:cubicBezTo>
                    <a:pt x="9394" y="582"/>
                    <a:pt x="9553" y="766"/>
                    <a:pt x="9765" y="782"/>
                  </a:cubicBezTo>
                  <a:cubicBezTo>
                    <a:pt x="12234" y="950"/>
                    <a:pt x="12234" y="950"/>
                    <a:pt x="12234" y="950"/>
                  </a:cubicBezTo>
                  <a:cubicBezTo>
                    <a:pt x="7694" y="4501"/>
                    <a:pt x="7694" y="4501"/>
                    <a:pt x="7694" y="4501"/>
                  </a:cubicBezTo>
                  <a:cubicBezTo>
                    <a:pt x="4224" y="1779"/>
                    <a:pt x="4224" y="1779"/>
                    <a:pt x="4224" y="1779"/>
                  </a:cubicBezTo>
                  <a:cubicBezTo>
                    <a:pt x="4076" y="1662"/>
                    <a:pt x="3865" y="1670"/>
                    <a:pt x="3726" y="1798"/>
                  </a:cubicBezTo>
                  <a:cubicBezTo>
                    <a:pt x="160" y="5211"/>
                    <a:pt x="160" y="5211"/>
                    <a:pt x="160" y="5211"/>
                  </a:cubicBezTo>
                  <a:cubicBezTo>
                    <a:pt x="9" y="5354"/>
                    <a:pt x="0" y="5593"/>
                    <a:pt x="141" y="5747"/>
                  </a:cubicBezTo>
                  <a:cubicBezTo>
                    <a:pt x="210" y="5836"/>
                    <a:pt x="317" y="5886"/>
                    <a:pt x="429" y="5882"/>
                  </a:cubicBezTo>
                  <a:cubicBezTo>
                    <a:pt x="530" y="5880"/>
                    <a:pt x="626" y="5839"/>
                    <a:pt x="697" y="5767"/>
                  </a:cubicBezTo>
                  <a:cubicBezTo>
                    <a:pt x="4014" y="2584"/>
                    <a:pt x="4014" y="2584"/>
                    <a:pt x="4014" y="2584"/>
                  </a:cubicBezTo>
                  <a:cubicBezTo>
                    <a:pt x="7445" y="5287"/>
                    <a:pt x="7445" y="5287"/>
                    <a:pt x="7445" y="5287"/>
                  </a:cubicBezTo>
                  <a:cubicBezTo>
                    <a:pt x="7585" y="5399"/>
                    <a:pt x="7784" y="5399"/>
                    <a:pt x="7924" y="5287"/>
                  </a:cubicBezTo>
                  <a:cubicBezTo>
                    <a:pt x="12832" y="1468"/>
                    <a:pt x="12832" y="1468"/>
                    <a:pt x="12832" y="1468"/>
                  </a:cubicBezTo>
                  <a:cubicBezTo>
                    <a:pt x="12640" y="3850"/>
                    <a:pt x="12640" y="3850"/>
                    <a:pt x="12640" y="3850"/>
                  </a:cubicBezTo>
                  <a:cubicBezTo>
                    <a:pt x="12639" y="4058"/>
                    <a:pt x="12797" y="4232"/>
                    <a:pt x="13004" y="4252"/>
                  </a:cubicBezTo>
                  <a:cubicBezTo>
                    <a:pt x="13023" y="4252"/>
                    <a:pt x="13023" y="4252"/>
                    <a:pt x="13023" y="4252"/>
                  </a:cubicBezTo>
                  <a:cubicBezTo>
                    <a:pt x="13221" y="4253"/>
                    <a:pt x="13387" y="4104"/>
                    <a:pt x="13407" y="3907"/>
                  </a:cubicBezTo>
                  <a:cubicBezTo>
                    <a:pt x="13656" y="667"/>
                    <a:pt x="13656" y="667"/>
                    <a:pt x="13656" y="667"/>
                  </a:cubicBezTo>
                  <a:cubicBezTo>
                    <a:pt x="13670" y="568"/>
                    <a:pt x="13634" y="467"/>
                    <a:pt x="13560" y="399"/>
                  </a:cubicBezTo>
                  <a:close/>
                </a:path>
              </a:pathLst>
            </a:custGeom>
            <a:solidFill>
              <a:schemeClr val="bg1"/>
            </a:solidFill>
            <a:ln>
              <a:noFill/>
            </a:ln>
          </p:spPr>
          <p:txBody>
            <a:bodyPr vert="horz" wrap="square" lIns="51435" tIns="25718" rIns="51435" bIns="257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200">
                <a:solidFill>
                  <a:srgbClr val="262626"/>
                </a:solidFill>
                <a:latin typeface="Century Gothic" panose="020B0502020202020204" pitchFamily="34" charset="0"/>
                <a:cs typeface="Roboto"/>
              </a:endParaRPr>
            </a:p>
          </p:txBody>
        </p:sp>
        <p:cxnSp>
          <p:nvCxnSpPr>
            <p:cNvPr id="96" name="Straight Connector 95">
              <a:extLst>
                <a:ext uri="{FF2B5EF4-FFF2-40B4-BE49-F238E27FC236}">
                  <a16:creationId xmlns:a16="http://schemas.microsoft.com/office/drawing/2014/main" id="{1746BDC5-40CF-0775-C96C-8D941EFD3EBF}"/>
                </a:ext>
              </a:extLst>
            </p:cNvPr>
            <p:cNvCxnSpPr>
              <a:cxnSpLocks/>
            </p:cNvCxnSpPr>
            <p:nvPr/>
          </p:nvCxnSpPr>
          <p:spPr>
            <a:xfrm flipH="1">
              <a:off x="6816122" y="2802856"/>
              <a:ext cx="473155" cy="0"/>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8" name="Inhaltsplatzhalter 4">
              <a:extLst>
                <a:ext uri="{FF2B5EF4-FFF2-40B4-BE49-F238E27FC236}">
                  <a16:creationId xmlns:a16="http://schemas.microsoft.com/office/drawing/2014/main" id="{A7F7641E-1B7F-9A32-94DD-61C3006B6160}"/>
                </a:ext>
              </a:extLst>
            </p:cNvPr>
            <p:cNvSpPr txBox="1"/>
            <p:nvPr/>
          </p:nvSpPr>
          <p:spPr>
            <a:xfrm>
              <a:off x="7390794" y="2686900"/>
              <a:ext cx="1848007" cy="577081"/>
            </a:xfrm>
            <a:prstGeom prst="rect">
              <a:avLst/>
            </a:prstGeom>
          </p:spPr>
          <p:txBody>
            <a:bodyPr wrap="square" lIns="0" tIns="0" rIns="0" bIns="0" anchor="t">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595">
                <a:lnSpc>
                  <a:spcPct val="100000"/>
                </a:lnSpc>
                <a:spcAft>
                  <a:spcPct val="0"/>
                </a:spcAft>
                <a:buNone/>
                <a:defRPr/>
              </a:pPr>
              <a:r>
                <a:rPr lang="en-US" sz="1350" b="1">
                  <a:solidFill>
                    <a:srgbClr val="457335"/>
                  </a:solidFill>
                  <a:effectLst>
                    <a:outerShdw blurRad="38100" dist="38100" dir="2700000" algn="tl">
                      <a:srgbClr val="000000">
                        <a:alpha val="43137"/>
                      </a:srgbClr>
                    </a:outerShdw>
                  </a:effectLst>
                  <a:latin typeface="Century Gothic" panose="020B0502020202020204" pitchFamily="34" charset="0"/>
                  <a:cs typeface="Roboto"/>
                </a:rPr>
                <a:t>$291M</a:t>
              </a:r>
              <a:br>
                <a:rPr lang="en-US" sz="1200" b="1">
                  <a:solidFill>
                    <a:srgbClr val="262626">
                      <a:lumMod val="90000"/>
                      <a:lumOff val="10000"/>
                    </a:srgbClr>
                  </a:solidFill>
                  <a:latin typeface="Century Gothic" panose="020B0502020202020204" pitchFamily="34" charset="0"/>
                  <a:cs typeface="Roboto"/>
                </a:rPr>
              </a:br>
              <a:r>
                <a:rPr lang="en-US" sz="1200" b="1">
                  <a:solidFill>
                    <a:srgbClr val="262626">
                      <a:lumMod val="90000"/>
                      <a:lumOff val="10000"/>
                    </a:srgbClr>
                  </a:solidFill>
                  <a:latin typeface="Century Gothic" panose="020B0502020202020204" pitchFamily="34" charset="0"/>
                  <a:cs typeface="Roboto"/>
                </a:rPr>
                <a:t>of General Fund Spending</a:t>
              </a:r>
            </a:p>
          </p:txBody>
        </p:sp>
        <p:cxnSp>
          <p:nvCxnSpPr>
            <p:cNvPr id="99" name="Straight Connector 98">
              <a:extLst>
                <a:ext uri="{FF2B5EF4-FFF2-40B4-BE49-F238E27FC236}">
                  <a16:creationId xmlns:a16="http://schemas.microsoft.com/office/drawing/2014/main" id="{50D0F7F6-57C0-BB37-89F3-344DEFA03224}"/>
                </a:ext>
              </a:extLst>
            </p:cNvPr>
            <p:cNvCxnSpPr>
              <a:cxnSpLocks/>
            </p:cNvCxnSpPr>
            <p:nvPr/>
          </p:nvCxnSpPr>
          <p:spPr>
            <a:xfrm flipH="1">
              <a:off x="5049656" y="5564965"/>
              <a:ext cx="724541" cy="0"/>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5A66564-B777-7B01-21F3-9B238DF350F1}"/>
                </a:ext>
              </a:extLst>
            </p:cNvPr>
            <p:cNvCxnSpPr>
              <a:cxnSpLocks/>
            </p:cNvCxnSpPr>
            <p:nvPr/>
          </p:nvCxnSpPr>
          <p:spPr>
            <a:xfrm flipH="1">
              <a:off x="6816122" y="4442078"/>
              <a:ext cx="724541" cy="0"/>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C51CB02-49BF-7A51-74E9-346429621366}"/>
                </a:ext>
              </a:extLst>
            </p:cNvPr>
            <p:cNvCxnSpPr>
              <a:cxnSpLocks/>
            </p:cNvCxnSpPr>
            <p:nvPr/>
          </p:nvCxnSpPr>
          <p:spPr>
            <a:xfrm flipH="1">
              <a:off x="1258886" y="2821964"/>
              <a:ext cx="528921" cy="0"/>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D351E78-A796-489A-77F2-D95D591F915C}"/>
                </a:ext>
              </a:extLst>
            </p:cNvPr>
            <p:cNvCxnSpPr>
              <a:cxnSpLocks/>
            </p:cNvCxnSpPr>
            <p:nvPr/>
          </p:nvCxnSpPr>
          <p:spPr>
            <a:xfrm flipH="1">
              <a:off x="1350391" y="4533586"/>
              <a:ext cx="531053" cy="0"/>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3" name="Inhaltsplatzhalter 4">
              <a:extLst>
                <a:ext uri="{FF2B5EF4-FFF2-40B4-BE49-F238E27FC236}">
                  <a16:creationId xmlns:a16="http://schemas.microsoft.com/office/drawing/2014/main" id="{5D013E09-FA2F-AE48-C7E7-FD8D7CC8ED2E}"/>
                </a:ext>
              </a:extLst>
            </p:cNvPr>
            <p:cNvSpPr txBox="1"/>
            <p:nvPr/>
          </p:nvSpPr>
          <p:spPr>
            <a:xfrm>
              <a:off x="7648967" y="4136141"/>
              <a:ext cx="1653702" cy="761747"/>
            </a:xfrm>
            <a:prstGeom prst="rect">
              <a:avLst/>
            </a:prstGeom>
          </p:spPr>
          <p:txBody>
            <a:bodyPr wrap="square" lIns="0" tIns="0" rIns="0" bIns="0" anchor="b">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595">
                <a:lnSpc>
                  <a:spcPct val="100000"/>
                </a:lnSpc>
                <a:spcAft>
                  <a:spcPct val="0"/>
                </a:spcAft>
                <a:buNone/>
                <a:defRPr/>
              </a:pPr>
              <a:r>
                <a:rPr lang="en-US" sz="1350" b="1">
                  <a:solidFill>
                    <a:srgbClr val="193670"/>
                  </a:solidFill>
                  <a:effectLst>
                    <a:outerShdw blurRad="38100" dist="38100" dir="2700000" algn="tl">
                      <a:srgbClr val="000000">
                        <a:alpha val="43137"/>
                      </a:srgbClr>
                    </a:outerShdw>
                  </a:effectLst>
                  <a:latin typeface="Century Gothic" panose="020B0502020202020204" pitchFamily="34" charset="0"/>
                  <a:cs typeface="Roboto"/>
                </a:rPr>
                <a:t>NO DRAW</a:t>
              </a:r>
            </a:p>
            <a:p>
              <a:pPr marL="0" indent="0" defTabSz="685595">
                <a:lnSpc>
                  <a:spcPct val="100000"/>
                </a:lnSpc>
                <a:spcAft>
                  <a:spcPct val="0"/>
                </a:spcAft>
                <a:buNone/>
                <a:defRPr/>
              </a:pPr>
              <a:r>
                <a:rPr lang="en-US" sz="1200" b="1">
                  <a:solidFill>
                    <a:srgbClr val="262626">
                      <a:lumMod val="90000"/>
                      <a:lumOff val="10000"/>
                    </a:srgbClr>
                  </a:solidFill>
                  <a:latin typeface="Century Gothic" panose="020B0502020202020204" pitchFamily="34" charset="0"/>
                  <a:cs typeface="Roboto"/>
                </a:rPr>
                <a:t>on General nor Enterprise Fund  Reserves</a:t>
              </a:r>
              <a:endParaRPr lang="en-US" sz="1000" b="1">
                <a:solidFill>
                  <a:srgbClr val="262626">
                    <a:lumMod val="90000"/>
                    <a:lumOff val="10000"/>
                  </a:srgbClr>
                </a:solidFill>
                <a:latin typeface="Roboto"/>
                <a:ea typeface="Roboto"/>
                <a:cs typeface="Arial"/>
              </a:endParaRPr>
            </a:p>
          </p:txBody>
        </p:sp>
        <p:sp>
          <p:nvSpPr>
            <p:cNvPr id="104" name="Inhaltsplatzhalter 4">
              <a:extLst>
                <a:ext uri="{FF2B5EF4-FFF2-40B4-BE49-F238E27FC236}">
                  <a16:creationId xmlns:a16="http://schemas.microsoft.com/office/drawing/2014/main" id="{67407044-B943-02C8-78D5-A50081A7E396}"/>
                </a:ext>
              </a:extLst>
            </p:cNvPr>
            <p:cNvSpPr txBox="1"/>
            <p:nvPr/>
          </p:nvSpPr>
          <p:spPr>
            <a:xfrm>
              <a:off x="5856800" y="5442652"/>
              <a:ext cx="2083583" cy="392415"/>
            </a:xfrm>
            <a:prstGeom prst="rect">
              <a:avLst/>
            </a:prstGeom>
          </p:spPr>
          <p:txBody>
            <a:bodyPr wrap="square" lIns="0" tIns="0" rIns="0" bIns="0" anchor="t">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595">
                <a:lnSpc>
                  <a:spcPct val="100000"/>
                </a:lnSpc>
                <a:spcAft>
                  <a:spcPct val="0"/>
                </a:spcAft>
                <a:buNone/>
                <a:defRPr/>
              </a:pPr>
              <a:r>
                <a:rPr lang="en-US" sz="1350" b="1">
                  <a:solidFill>
                    <a:srgbClr val="808000"/>
                  </a:solidFill>
                  <a:effectLst>
                    <a:outerShdw blurRad="38100" dist="38100" dir="2700000" algn="tl">
                      <a:srgbClr val="000000">
                        <a:alpha val="43137"/>
                      </a:srgbClr>
                    </a:outerShdw>
                  </a:effectLst>
                  <a:latin typeface="Century Gothic" panose="020B0502020202020204" pitchFamily="34" charset="0"/>
                  <a:cs typeface="Roboto"/>
                </a:rPr>
                <a:t>$109.8M </a:t>
              </a:r>
            </a:p>
            <a:p>
              <a:pPr marL="0" indent="0" defTabSz="685595">
                <a:lnSpc>
                  <a:spcPct val="100000"/>
                </a:lnSpc>
                <a:spcAft>
                  <a:spcPct val="0"/>
                </a:spcAft>
                <a:buNone/>
                <a:defRPr/>
              </a:pPr>
              <a:r>
                <a:rPr lang="en-US" sz="1200">
                  <a:solidFill>
                    <a:srgbClr val="262626">
                      <a:lumMod val="90000"/>
                      <a:lumOff val="10000"/>
                    </a:srgbClr>
                  </a:solidFill>
                  <a:latin typeface="Century Gothic" panose="020B0502020202020204" pitchFamily="34" charset="0"/>
                  <a:cs typeface="Roboto"/>
                </a:rPr>
                <a:t>of Property Tax Revenue</a:t>
              </a:r>
              <a:endParaRPr lang="en-US" sz="1000">
                <a:solidFill>
                  <a:srgbClr val="262626">
                    <a:lumMod val="90000"/>
                    <a:lumOff val="10000"/>
                  </a:srgbClr>
                </a:solidFill>
                <a:latin typeface="Roboto"/>
                <a:ea typeface="Roboto"/>
                <a:cs typeface="Arial"/>
              </a:endParaRPr>
            </a:p>
          </p:txBody>
        </p:sp>
        <p:sp>
          <p:nvSpPr>
            <p:cNvPr id="107" name="Inhaltsplatzhalter 4">
              <a:extLst>
                <a:ext uri="{FF2B5EF4-FFF2-40B4-BE49-F238E27FC236}">
                  <a16:creationId xmlns:a16="http://schemas.microsoft.com/office/drawing/2014/main" id="{DC420544-C1BA-158E-9789-07D17DE98937}"/>
                </a:ext>
              </a:extLst>
            </p:cNvPr>
            <p:cNvSpPr txBox="1"/>
            <p:nvPr/>
          </p:nvSpPr>
          <p:spPr>
            <a:xfrm>
              <a:off x="-214318" y="4347258"/>
              <a:ext cx="1473205" cy="854080"/>
            </a:xfrm>
            <a:prstGeom prst="rect">
              <a:avLst/>
            </a:prstGeom>
          </p:spPr>
          <p:txBody>
            <a:bodyPr wrap="square" lIns="0" tIns="0" rIns="0" bIns="0" anchor="b">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685595">
                <a:lnSpc>
                  <a:spcPct val="100000"/>
                </a:lnSpc>
                <a:spcAft>
                  <a:spcPct val="0"/>
                </a:spcAft>
                <a:buNone/>
                <a:defRPr/>
              </a:pPr>
              <a:r>
                <a:rPr lang="en-US" sz="1350" b="1">
                  <a:solidFill>
                    <a:srgbClr val="193670"/>
                  </a:solidFill>
                  <a:effectLst>
                    <a:outerShdw blurRad="38100" dist="38100" dir="2700000" algn="tl">
                      <a:srgbClr val="000000">
                        <a:alpha val="43137"/>
                      </a:srgbClr>
                    </a:outerShdw>
                  </a:effectLst>
                  <a:latin typeface="Century Gothic" panose="020B0502020202020204" pitchFamily="34" charset="0"/>
                  <a:cs typeface="Roboto"/>
                </a:rPr>
                <a:t>$140M </a:t>
              </a:r>
            </a:p>
            <a:p>
              <a:pPr marL="0" indent="0" algn="r" defTabSz="685595">
                <a:lnSpc>
                  <a:spcPct val="100000"/>
                </a:lnSpc>
                <a:spcAft>
                  <a:spcPct val="0"/>
                </a:spcAft>
                <a:buNone/>
                <a:defRPr/>
              </a:pPr>
              <a:r>
                <a:rPr lang="en-US" sz="1200" b="1">
                  <a:solidFill>
                    <a:srgbClr val="262626">
                      <a:lumMod val="90000"/>
                      <a:lumOff val="10000"/>
                    </a:srgbClr>
                  </a:solidFill>
                  <a:latin typeface="Century Gothic" panose="020B0502020202020204" pitchFamily="34" charset="0"/>
                  <a:cs typeface="Roboto"/>
                </a:rPr>
                <a:t>of Capital Improvements Projects </a:t>
              </a:r>
            </a:p>
            <a:p>
              <a:pPr marL="0" indent="0" algn="r" defTabSz="685595">
                <a:lnSpc>
                  <a:spcPct val="100000"/>
                </a:lnSpc>
                <a:spcAft>
                  <a:spcPct val="0"/>
                </a:spcAft>
                <a:buNone/>
                <a:defRPr/>
              </a:pPr>
              <a:r>
                <a:rPr lang="en-US" sz="600" b="1">
                  <a:solidFill>
                    <a:srgbClr val="262626">
                      <a:lumMod val="90000"/>
                      <a:lumOff val="10000"/>
                    </a:srgbClr>
                  </a:solidFill>
                  <a:latin typeface="Century Gothic" panose="020B0502020202020204" pitchFamily="34" charset="0"/>
                  <a:cs typeface="Roboto"/>
                </a:rPr>
                <a:t>*Includes Potential Bond Issuances </a:t>
              </a:r>
            </a:p>
          </p:txBody>
        </p:sp>
        <p:sp>
          <p:nvSpPr>
            <p:cNvPr id="110" name="Inhaltsplatzhalter 4">
              <a:extLst>
                <a:ext uri="{FF2B5EF4-FFF2-40B4-BE49-F238E27FC236}">
                  <a16:creationId xmlns:a16="http://schemas.microsoft.com/office/drawing/2014/main" id="{CF46ACD5-9F69-282E-8608-E0F73E3FA22E}"/>
                </a:ext>
              </a:extLst>
            </p:cNvPr>
            <p:cNvSpPr txBox="1"/>
            <p:nvPr/>
          </p:nvSpPr>
          <p:spPr>
            <a:xfrm>
              <a:off x="177828" y="2718675"/>
              <a:ext cx="1006527" cy="577081"/>
            </a:xfrm>
            <a:prstGeom prst="rect">
              <a:avLst/>
            </a:prstGeom>
          </p:spPr>
          <p:txBody>
            <a:bodyPr wrap="square" lIns="0" tIns="0" rIns="0" bIns="0" anchor="t">
              <a:spAutoFit/>
            </a:bodyPr>
            <a:lstStyle>
              <a:lvl1pPr marL="272967" indent="-272967" algn="l" defTabSz="914127" rtl="0" eaLnBrk="1" latinLnBrk="0" hangingPunct="1">
                <a:lnSpc>
                  <a:spcPct val="90000"/>
                </a:lnSpc>
                <a:spcBef>
                  <a:spcPct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ct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ct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ct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685595">
                <a:lnSpc>
                  <a:spcPct val="100000"/>
                </a:lnSpc>
                <a:spcAft>
                  <a:spcPct val="0"/>
                </a:spcAft>
                <a:buNone/>
                <a:defRPr/>
              </a:pPr>
              <a:r>
                <a:rPr lang="en-US" sz="1350" b="1">
                  <a:solidFill>
                    <a:srgbClr val="457335"/>
                  </a:solidFill>
                  <a:effectLst>
                    <a:outerShdw blurRad="38100" dist="38100" dir="2700000" algn="tl">
                      <a:srgbClr val="000000">
                        <a:alpha val="43137"/>
                      </a:srgbClr>
                    </a:outerShdw>
                  </a:effectLst>
                  <a:latin typeface="Century Gothic" panose="020B0502020202020204" pitchFamily="34" charset="0"/>
                  <a:cs typeface="Roboto"/>
                </a:rPr>
                <a:t>12.20</a:t>
              </a:r>
              <a:r>
                <a:rPr lang="en-US" sz="1200">
                  <a:solidFill>
                    <a:srgbClr val="193670"/>
                  </a:solidFill>
                  <a:latin typeface="Century Gothic" panose="020B0502020202020204" pitchFamily="34" charset="0"/>
                  <a:cs typeface="Roboto"/>
                </a:rPr>
                <a:t> </a:t>
              </a:r>
            </a:p>
            <a:p>
              <a:pPr marL="0" indent="0" algn="r" defTabSz="685595">
                <a:lnSpc>
                  <a:spcPct val="100000"/>
                </a:lnSpc>
                <a:spcAft>
                  <a:spcPct val="0"/>
                </a:spcAft>
                <a:buNone/>
                <a:defRPr/>
              </a:pPr>
              <a:r>
                <a:rPr lang="en-US" sz="1200" b="1">
                  <a:solidFill>
                    <a:srgbClr val="262626">
                      <a:lumMod val="90000"/>
                      <a:lumOff val="10000"/>
                    </a:srgbClr>
                  </a:solidFill>
                  <a:latin typeface="Century Gothic" panose="020B0502020202020204" pitchFamily="34" charset="0"/>
                  <a:cs typeface="Roboto"/>
                </a:rPr>
                <a:t>Budgeted Millage Rate </a:t>
              </a:r>
            </a:p>
          </p:txBody>
        </p:sp>
        <p:pic>
          <p:nvPicPr>
            <p:cNvPr id="111" name="Graphic 110" descr="Scales of justice with solid fill">
              <a:extLst>
                <a:ext uri="{FF2B5EF4-FFF2-40B4-BE49-F238E27FC236}">
                  <a16:creationId xmlns:a16="http://schemas.microsoft.com/office/drawing/2014/main" id="{1516020B-ACFA-F587-BFEA-39FBCDA8F0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64184" y="2972731"/>
              <a:ext cx="780001" cy="818612"/>
            </a:xfrm>
            <a:prstGeom prst="rect">
              <a:avLst/>
            </a:prstGeom>
          </p:spPr>
        </p:pic>
        <p:sp>
          <p:nvSpPr>
            <p:cNvPr id="112" name="TextBox 111">
              <a:extLst>
                <a:ext uri="{FF2B5EF4-FFF2-40B4-BE49-F238E27FC236}">
                  <a16:creationId xmlns:a16="http://schemas.microsoft.com/office/drawing/2014/main" id="{98D924B2-5E85-B35A-78F4-7FC77BF061E0}"/>
                </a:ext>
              </a:extLst>
            </p:cNvPr>
            <p:cNvSpPr txBox="1"/>
            <p:nvPr/>
          </p:nvSpPr>
          <p:spPr>
            <a:xfrm>
              <a:off x="3694005" y="3694726"/>
              <a:ext cx="1248220" cy="41549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685800">
                <a:defRPr/>
              </a:pPr>
              <a:r>
                <a:rPr lang="en-US" sz="2100" b="1" i="1" u="sng">
                  <a:solidFill>
                    <a:srgbClr val="FFFFFF"/>
                  </a:solidFill>
                  <a:effectLst>
                    <a:outerShdw blurRad="38100" dist="38100" dir="2700000" algn="tl">
                      <a:srgbClr val="000000">
                        <a:alpha val="43137"/>
                      </a:srgbClr>
                    </a:outerShdw>
                  </a:effectLst>
                  <a:latin typeface="Roboto"/>
                  <a:cs typeface="Roboto"/>
                </a:rPr>
                <a:t>$602M</a:t>
              </a:r>
            </a:p>
          </p:txBody>
        </p:sp>
      </p:grpSp>
      <p:pic>
        <p:nvPicPr>
          <p:cNvPr id="113" name="Picture 112">
            <a:extLst>
              <a:ext uri="{FF2B5EF4-FFF2-40B4-BE49-F238E27FC236}">
                <a16:creationId xmlns:a16="http://schemas.microsoft.com/office/drawing/2014/main" id="{57CA8E55-285A-B092-A557-57AA60DCE5B8}"/>
              </a:ext>
            </a:extLst>
          </p:cNvPr>
          <p:cNvPicPr>
            <a:picLocks noChangeAspect="1"/>
          </p:cNvPicPr>
          <p:nvPr/>
        </p:nvPicPr>
        <p:blipFill>
          <a:blip r:embed="rId7">
            <a:extLst>
              <a:ext uri="{28A0092B-C50C-407E-A947-70E740481C1C}">
                <a14:useLocalDpi xmlns:a14="http://schemas.microsoft.com/office/drawing/2010/main" val="0"/>
              </a:ext>
            </a:extLst>
          </a:blip>
          <a:srcRect l="81302" t="-9065" r="-1839" b="-5187"/>
          <a:stretch/>
        </p:blipFill>
        <p:spPr>
          <a:xfrm>
            <a:off x="1582158" y="6252841"/>
            <a:ext cx="464127" cy="475601"/>
          </a:xfrm>
          <a:prstGeom prst="rect">
            <a:avLst/>
          </a:prstGeom>
          <a:effectLst>
            <a:outerShdw blurRad="76200" dist="12700" dir="8100000" sy="-23000" kx="800400" algn="br" rotWithShape="0">
              <a:prstClr val="black">
                <a:alpha val="20000"/>
              </a:prstClr>
            </a:outerShdw>
          </a:effectLst>
        </p:spPr>
      </p:pic>
    </p:spTree>
    <p:extLst>
      <p:ext uri="{BB962C8B-B14F-4D97-AF65-F5344CB8AC3E}">
        <p14:creationId xmlns:p14="http://schemas.microsoft.com/office/powerpoint/2010/main" val="128939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E4658-C712-42F8-F23C-50744E0AC65F}"/>
              </a:ext>
            </a:extLst>
          </p:cNvPr>
          <p:cNvSpPr>
            <a:spLocks noGrp="1"/>
          </p:cNvSpPr>
          <p:nvPr>
            <p:ph type="title"/>
          </p:nvPr>
        </p:nvSpPr>
        <p:spPr/>
        <p:txBody>
          <a:bodyPr/>
          <a:lstStyle/>
          <a:p>
            <a:r>
              <a:rPr lang="en-US" sz="3600">
                <a:latin typeface="Microsoft Sans Serif" panose="020B0604020202020204" pitchFamily="34" charset="0"/>
                <a:ea typeface="Microsoft Sans Serif" panose="020B0604020202020204" pitchFamily="34" charset="0"/>
                <a:cs typeface="Microsoft Sans Serif" panose="020B0604020202020204" pitchFamily="34" charset="0"/>
              </a:rPr>
              <a:t>Where Does The Money Come From?</a:t>
            </a:r>
            <a:endParaRPr lang="en-US" sz="3600"/>
          </a:p>
        </p:txBody>
      </p:sp>
      <p:sp>
        <p:nvSpPr>
          <p:cNvPr id="3" name="Slide Number Placeholder 2">
            <a:extLst>
              <a:ext uri="{FF2B5EF4-FFF2-40B4-BE49-F238E27FC236}">
                <a16:creationId xmlns:a16="http://schemas.microsoft.com/office/drawing/2014/main" id="{3BBB1702-64FF-4B7B-C657-5FB17D02F856}"/>
              </a:ext>
            </a:extLst>
          </p:cNvPr>
          <p:cNvSpPr>
            <a:spLocks noGrp="1"/>
          </p:cNvSpPr>
          <p:nvPr>
            <p:ph type="sldNum" sz="quarter" idx="10"/>
          </p:nvPr>
        </p:nvSpPr>
        <p:spPr/>
        <p:txBody>
          <a:bodyPr/>
          <a:lstStyle/>
          <a:p>
            <a:fld id="{F9092C4B-5256-42C0-99E7-1AA7CC438B26}" type="slidenum">
              <a:rPr lang="en-US" altLang="en-US" smtClean="0"/>
              <a:t>4</a:t>
            </a:fld>
            <a:endParaRPr lang="en-US" altLang="en-US"/>
          </a:p>
        </p:txBody>
      </p:sp>
      <p:graphicFrame>
        <p:nvGraphicFramePr>
          <p:cNvPr id="7" name="Content Placeholder 6">
            <a:extLst>
              <a:ext uri="{FF2B5EF4-FFF2-40B4-BE49-F238E27FC236}">
                <a16:creationId xmlns:a16="http://schemas.microsoft.com/office/drawing/2014/main" id="{DB3F4374-640B-E0FD-BB71-8BA0B76593B0}"/>
              </a:ext>
            </a:extLst>
          </p:cNvPr>
          <p:cNvGraphicFramePr>
            <a:graphicFrameLocks noGrp="1"/>
          </p:cNvGraphicFramePr>
          <p:nvPr>
            <p:ph sz="quarter" idx="11"/>
            <p:extLst>
              <p:ext uri="{D42A27DB-BD31-4B8C-83A1-F6EECF244321}">
                <p14:modId xmlns:p14="http://schemas.microsoft.com/office/powerpoint/2010/main" val="2270787569"/>
              </p:ext>
            </p:extLst>
          </p:nvPr>
        </p:nvGraphicFramePr>
        <p:xfrm>
          <a:off x="1661160" y="838200"/>
          <a:ext cx="9070848" cy="5654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949520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F0EE-DBC6-50C8-9836-248ADC480449}"/>
              </a:ext>
            </a:extLst>
          </p:cNvPr>
          <p:cNvSpPr>
            <a:spLocks noGrp="1"/>
          </p:cNvSpPr>
          <p:nvPr>
            <p:ph type="title"/>
          </p:nvPr>
        </p:nvSpPr>
        <p:spPr>
          <a:xfrm>
            <a:off x="1524000" y="0"/>
            <a:ext cx="9144000" cy="676678"/>
          </a:xfrm>
        </p:spPr>
        <p:txBody>
          <a:bodyPr/>
          <a:lstStyle/>
          <a:p>
            <a:r>
              <a:rPr lang="en-US"/>
              <a:t>State of the Budget</a:t>
            </a:r>
          </a:p>
        </p:txBody>
      </p:sp>
      <p:sp>
        <p:nvSpPr>
          <p:cNvPr id="3" name="Slide Number Placeholder 2">
            <a:extLst>
              <a:ext uri="{FF2B5EF4-FFF2-40B4-BE49-F238E27FC236}">
                <a16:creationId xmlns:a16="http://schemas.microsoft.com/office/drawing/2014/main" id="{BAD5D51A-54C5-624B-1EBF-B71F3120B8A4}"/>
              </a:ext>
            </a:extLst>
          </p:cNvPr>
          <p:cNvSpPr>
            <a:spLocks noGrp="1"/>
          </p:cNvSpPr>
          <p:nvPr>
            <p:ph type="sldNum" sz="quarter" idx="10"/>
          </p:nvPr>
        </p:nvSpPr>
        <p:spPr/>
        <p:txBody>
          <a:bodyPr/>
          <a:lstStyle/>
          <a:p>
            <a:fld id="{F9092C4B-5256-42C0-99E7-1AA7CC438B26}" type="slidenum">
              <a:rPr lang="en-US" altLang="en-US" smtClean="0"/>
              <a:t>5</a:t>
            </a:fld>
            <a:endParaRPr lang="en-US" altLang="en-US"/>
          </a:p>
        </p:txBody>
      </p:sp>
      <p:grpSp>
        <p:nvGrpSpPr>
          <p:cNvPr id="74" name="Group 73">
            <a:extLst>
              <a:ext uri="{FF2B5EF4-FFF2-40B4-BE49-F238E27FC236}">
                <a16:creationId xmlns:a16="http://schemas.microsoft.com/office/drawing/2014/main" id="{45577E7B-5022-280F-FBFF-82D06F9E974F}"/>
              </a:ext>
            </a:extLst>
          </p:cNvPr>
          <p:cNvGrpSpPr/>
          <p:nvPr/>
        </p:nvGrpSpPr>
        <p:grpSpPr>
          <a:xfrm>
            <a:off x="1586802" y="699465"/>
            <a:ext cx="9018396" cy="5459070"/>
            <a:chOff x="550171" y="1314710"/>
            <a:chExt cx="8100522" cy="4474275"/>
          </a:xfrm>
        </p:grpSpPr>
        <p:sp>
          <p:nvSpPr>
            <p:cNvPr id="5" name="Freeform 36">
              <a:extLst>
                <a:ext uri="{FF2B5EF4-FFF2-40B4-BE49-F238E27FC236}">
                  <a16:creationId xmlns:a16="http://schemas.microsoft.com/office/drawing/2014/main" id="{1182ED27-9CF6-D758-A20E-AE2D7E107E79}"/>
                </a:ext>
              </a:extLst>
            </p:cNvPr>
            <p:cNvSpPr/>
            <p:nvPr/>
          </p:nvSpPr>
          <p:spPr bwMode="auto">
            <a:xfrm rot="14400000">
              <a:off x="5747580" y="3095057"/>
              <a:ext cx="330184" cy="614508"/>
            </a:xfrm>
            <a:custGeom>
              <a:avLst/>
              <a:gdLst>
                <a:gd name="T0" fmla="*/ 183 w 199"/>
                <a:gd name="T1" fmla="*/ 308 h 369"/>
                <a:gd name="T2" fmla="*/ 169 w 199"/>
                <a:gd name="T3" fmla="*/ 334 h 369"/>
                <a:gd name="T4" fmla="*/ 15 w 199"/>
                <a:gd name="T5" fmla="*/ 5 h 369"/>
                <a:gd name="T6" fmla="*/ 6 w 199"/>
                <a:gd name="T7" fmla="*/ 14 h 369"/>
                <a:gd name="T8" fmla="*/ 158 w 199"/>
                <a:gd name="T9" fmla="*/ 348 h 369"/>
                <a:gd name="T10" fmla="*/ 128 w 199"/>
                <a:gd name="T11" fmla="*/ 330 h 369"/>
                <a:gd name="T12" fmla="*/ 118 w 199"/>
                <a:gd name="T13" fmla="*/ 338 h 369"/>
                <a:gd name="T14" fmla="*/ 155 w 199"/>
                <a:gd name="T15" fmla="*/ 367 h 369"/>
                <a:gd name="T16" fmla="*/ 163 w 199"/>
                <a:gd name="T17" fmla="*/ 366 h 369"/>
                <a:gd name="T18" fmla="*/ 165 w 199"/>
                <a:gd name="T19" fmla="*/ 364 h 369"/>
                <a:gd name="T20" fmla="*/ 172 w 199"/>
                <a:gd name="T21" fmla="*/ 357 h 369"/>
                <a:gd name="T22" fmla="*/ 172 w 199"/>
                <a:gd name="T23" fmla="*/ 354 h 369"/>
                <a:gd name="T24" fmla="*/ 195 w 199"/>
                <a:gd name="T25" fmla="*/ 314 h 369"/>
                <a:gd name="T26" fmla="*/ 183 w 199"/>
                <a:gd name="T27" fmla="*/ 3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369">
                  <a:moveTo>
                    <a:pt x="183" y="308"/>
                  </a:moveTo>
                  <a:cubicBezTo>
                    <a:pt x="179" y="316"/>
                    <a:pt x="174" y="325"/>
                    <a:pt x="169" y="334"/>
                  </a:cubicBezTo>
                  <a:cubicBezTo>
                    <a:pt x="151" y="216"/>
                    <a:pt x="118" y="82"/>
                    <a:pt x="15" y="5"/>
                  </a:cubicBezTo>
                  <a:cubicBezTo>
                    <a:pt x="8" y="0"/>
                    <a:pt x="0" y="9"/>
                    <a:pt x="6" y="14"/>
                  </a:cubicBezTo>
                  <a:cubicBezTo>
                    <a:pt x="110" y="92"/>
                    <a:pt x="141" y="230"/>
                    <a:pt x="158" y="348"/>
                  </a:cubicBezTo>
                  <a:cubicBezTo>
                    <a:pt x="147" y="343"/>
                    <a:pt x="137" y="337"/>
                    <a:pt x="128" y="330"/>
                  </a:cubicBezTo>
                  <a:cubicBezTo>
                    <a:pt x="122" y="325"/>
                    <a:pt x="113" y="331"/>
                    <a:pt x="118" y="338"/>
                  </a:cubicBezTo>
                  <a:cubicBezTo>
                    <a:pt x="127" y="349"/>
                    <a:pt x="141" y="362"/>
                    <a:pt x="155" y="367"/>
                  </a:cubicBezTo>
                  <a:cubicBezTo>
                    <a:pt x="158" y="368"/>
                    <a:pt x="161" y="369"/>
                    <a:pt x="163" y="366"/>
                  </a:cubicBezTo>
                  <a:cubicBezTo>
                    <a:pt x="164" y="365"/>
                    <a:pt x="164" y="364"/>
                    <a:pt x="165" y="364"/>
                  </a:cubicBezTo>
                  <a:cubicBezTo>
                    <a:pt x="169" y="364"/>
                    <a:pt x="173" y="361"/>
                    <a:pt x="172" y="357"/>
                  </a:cubicBezTo>
                  <a:cubicBezTo>
                    <a:pt x="172" y="356"/>
                    <a:pt x="172" y="355"/>
                    <a:pt x="172" y="354"/>
                  </a:cubicBezTo>
                  <a:cubicBezTo>
                    <a:pt x="180" y="341"/>
                    <a:pt x="188" y="327"/>
                    <a:pt x="195" y="314"/>
                  </a:cubicBezTo>
                  <a:cubicBezTo>
                    <a:pt x="199" y="307"/>
                    <a:pt x="187" y="301"/>
                    <a:pt x="183" y="308"/>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6" name="Freeform 38">
              <a:extLst>
                <a:ext uri="{FF2B5EF4-FFF2-40B4-BE49-F238E27FC236}">
                  <a16:creationId xmlns:a16="http://schemas.microsoft.com/office/drawing/2014/main" id="{0CB84D16-98E9-986D-1C38-2389D9B62E9C}"/>
                </a:ext>
              </a:extLst>
            </p:cNvPr>
            <p:cNvSpPr/>
            <p:nvPr/>
          </p:nvSpPr>
          <p:spPr bwMode="auto">
            <a:xfrm rot="10800000">
              <a:off x="4886887" y="2746465"/>
              <a:ext cx="165092" cy="586993"/>
            </a:xfrm>
            <a:custGeom>
              <a:avLst/>
              <a:gdLst>
                <a:gd name="T0" fmla="*/ 65 w 99"/>
                <a:gd name="T1" fmla="*/ 310 h 353"/>
                <a:gd name="T2" fmla="*/ 43 w 99"/>
                <a:gd name="T3" fmla="*/ 327 h 353"/>
                <a:gd name="T4" fmla="*/ 46 w 99"/>
                <a:gd name="T5" fmla="*/ 6 h 353"/>
                <a:gd name="T6" fmla="*/ 35 w 99"/>
                <a:gd name="T7" fmla="*/ 10 h 353"/>
                <a:gd name="T8" fmla="*/ 29 w 99"/>
                <a:gd name="T9" fmla="*/ 334 h 353"/>
                <a:gd name="T10" fmla="*/ 12 w 99"/>
                <a:gd name="T11" fmla="*/ 309 h 353"/>
                <a:gd name="T12" fmla="*/ 1 w 99"/>
                <a:gd name="T13" fmla="*/ 313 h 353"/>
                <a:gd name="T14" fmla="*/ 19 w 99"/>
                <a:gd name="T15" fmla="*/ 350 h 353"/>
                <a:gd name="T16" fmla="*/ 26 w 99"/>
                <a:gd name="T17" fmla="*/ 351 h 353"/>
                <a:gd name="T18" fmla="*/ 29 w 99"/>
                <a:gd name="T19" fmla="*/ 350 h 353"/>
                <a:gd name="T20" fmla="*/ 37 w 99"/>
                <a:gd name="T21" fmla="*/ 347 h 353"/>
                <a:gd name="T22" fmla="*/ 38 w 99"/>
                <a:gd name="T23" fmla="*/ 344 h 353"/>
                <a:gd name="T24" fmla="*/ 72 w 99"/>
                <a:gd name="T25" fmla="*/ 320 h 353"/>
                <a:gd name="T26" fmla="*/ 65 w 99"/>
                <a:gd name="T27" fmla="*/ 31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53">
                  <a:moveTo>
                    <a:pt x="65" y="310"/>
                  </a:moveTo>
                  <a:cubicBezTo>
                    <a:pt x="58" y="316"/>
                    <a:pt x="51" y="322"/>
                    <a:pt x="43" y="327"/>
                  </a:cubicBezTo>
                  <a:cubicBezTo>
                    <a:pt x="74" y="224"/>
                    <a:pt x="99" y="104"/>
                    <a:pt x="46" y="6"/>
                  </a:cubicBezTo>
                  <a:cubicBezTo>
                    <a:pt x="42" y="0"/>
                    <a:pt x="32" y="4"/>
                    <a:pt x="35" y="10"/>
                  </a:cubicBezTo>
                  <a:cubicBezTo>
                    <a:pt x="89" y="109"/>
                    <a:pt x="60" y="232"/>
                    <a:pt x="29" y="334"/>
                  </a:cubicBezTo>
                  <a:cubicBezTo>
                    <a:pt x="22" y="327"/>
                    <a:pt x="17" y="318"/>
                    <a:pt x="12" y="309"/>
                  </a:cubicBezTo>
                  <a:cubicBezTo>
                    <a:pt x="9" y="304"/>
                    <a:pt x="0" y="306"/>
                    <a:pt x="1" y="313"/>
                  </a:cubicBezTo>
                  <a:cubicBezTo>
                    <a:pt x="4" y="325"/>
                    <a:pt x="10" y="340"/>
                    <a:pt x="19" y="350"/>
                  </a:cubicBezTo>
                  <a:cubicBezTo>
                    <a:pt x="21" y="351"/>
                    <a:pt x="24" y="353"/>
                    <a:pt x="26" y="351"/>
                  </a:cubicBezTo>
                  <a:cubicBezTo>
                    <a:pt x="27" y="351"/>
                    <a:pt x="28" y="350"/>
                    <a:pt x="29" y="350"/>
                  </a:cubicBezTo>
                  <a:cubicBezTo>
                    <a:pt x="32" y="352"/>
                    <a:pt x="36" y="350"/>
                    <a:pt x="37" y="347"/>
                  </a:cubicBezTo>
                  <a:cubicBezTo>
                    <a:pt x="38" y="346"/>
                    <a:pt x="38" y="345"/>
                    <a:pt x="38" y="344"/>
                  </a:cubicBezTo>
                  <a:cubicBezTo>
                    <a:pt x="50" y="337"/>
                    <a:pt x="61" y="328"/>
                    <a:pt x="72" y="320"/>
                  </a:cubicBezTo>
                  <a:cubicBezTo>
                    <a:pt x="78" y="315"/>
                    <a:pt x="71" y="306"/>
                    <a:pt x="65" y="310"/>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7" name="Freeform 39">
              <a:extLst>
                <a:ext uri="{FF2B5EF4-FFF2-40B4-BE49-F238E27FC236}">
                  <a16:creationId xmlns:a16="http://schemas.microsoft.com/office/drawing/2014/main" id="{E277E1AB-C5A0-ED0A-1FEA-7E7A174D2C61}"/>
                </a:ext>
              </a:extLst>
            </p:cNvPr>
            <p:cNvSpPr>
              <a:spLocks noEditPoints="1"/>
            </p:cNvSpPr>
            <p:nvPr/>
          </p:nvSpPr>
          <p:spPr bwMode="auto">
            <a:xfrm rot="5400000">
              <a:off x="3810666" y="3452572"/>
              <a:ext cx="405393" cy="486103"/>
            </a:xfrm>
            <a:custGeom>
              <a:avLst/>
              <a:gdLst>
                <a:gd name="T0" fmla="*/ 68 w 243"/>
                <a:gd name="T1" fmla="*/ 292 h 293"/>
                <a:gd name="T2" fmla="*/ 68 w 243"/>
                <a:gd name="T3" fmla="*/ 292 h 293"/>
                <a:gd name="T4" fmla="*/ 69 w 243"/>
                <a:gd name="T5" fmla="*/ 282 h 293"/>
                <a:gd name="T6" fmla="*/ 45 w 243"/>
                <a:gd name="T7" fmla="*/ 278 h 293"/>
                <a:gd name="T8" fmla="*/ 34 w 243"/>
                <a:gd name="T9" fmla="*/ 277 h 293"/>
                <a:gd name="T10" fmla="*/ 200 w 243"/>
                <a:gd name="T11" fmla="*/ 7 h 293"/>
                <a:gd name="T12" fmla="*/ 190 w 243"/>
                <a:gd name="T13" fmla="*/ 12 h 293"/>
                <a:gd name="T14" fmla="*/ 31 w 243"/>
                <a:gd name="T15" fmla="*/ 265 h 293"/>
                <a:gd name="T16" fmla="*/ 34 w 243"/>
                <a:gd name="T17" fmla="*/ 229 h 293"/>
                <a:gd name="T18" fmla="*/ 24 w 243"/>
                <a:gd name="T19" fmla="*/ 225 h 293"/>
                <a:gd name="T20" fmla="*/ 1 w 243"/>
                <a:gd name="T21" fmla="*/ 277 h 293"/>
                <a:gd name="T22" fmla="*/ 4 w 243"/>
                <a:gd name="T23" fmla="*/ 283 h 293"/>
                <a:gd name="T24" fmla="*/ 36 w 243"/>
                <a:gd name="T25" fmla="*/ 289 h 293"/>
                <a:gd name="T26" fmla="*/ 54 w 243"/>
                <a:gd name="T27" fmla="*/ 291 h 293"/>
                <a:gd name="T28" fmla="*/ 63 w 243"/>
                <a:gd name="T29" fmla="*/ 292 h 293"/>
                <a:gd name="T30" fmla="*/ 68 w 243"/>
                <a:gd name="T31" fmla="*/ 292 h 293"/>
                <a:gd name="T32" fmla="*/ 18 w 243"/>
                <a:gd name="T33" fmla="*/ 275 h 293"/>
                <a:gd name="T34" fmla="*/ 13 w 243"/>
                <a:gd name="T35" fmla="*/ 274 h 293"/>
                <a:gd name="T36" fmla="*/ 21 w 243"/>
                <a:gd name="T37" fmla="*/ 252 h 293"/>
                <a:gd name="T38" fmla="*/ 18 w 243"/>
                <a:gd name="T39" fmla="*/ 27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293">
                  <a:moveTo>
                    <a:pt x="68" y="292"/>
                  </a:moveTo>
                  <a:cubicBezTo>
                    <a:pt x="68" y="292"/>
                    <a:pt x="68" y="292"/>
                    <a:pt x="68" y="292"/>
                  </a:cubicBezTo>
                  <a:cubicBezTo>
                    <a:pt x="72" y="291"/>
                    <a:pt x="73" y="285"/>
                    <a:pt x="69" y="282"/>
                  </a:cubicBezTo>
                  <a:cubicBezTo>
                    <a:pt x="63" y="279"/>
                    <a:pt x="52" y="279"/>
                    <a:pt x="45" y="278"/>
                  </a:cubicBezTo>
                  <a:cubicBezTo>
                    <a:pt x="41" y="278"/>
                    <a:pt x="37" y="277"/>
                    <a:pt x="34" y="277"/>
                  </a:cubicBezTo>
                  <a:cubicBezTo>
                    <a:pt x="131" y="230"/>
                    <a:pt x="243" y="125"/>
                    <a:pt x="200" y="7"/>
                  </a:cubicBezTo>
                  <a:cubicBezTo>
                    <a:pt x="198" y="0"/>
                    <a:pt x="187" y="5"/>
                    <a:pt x="190" y="12"/>
                  </a:cubicBezTo>
                  <a:cubicBezTo>
                    <a:pt x="230" y="122"/>
                    <a:pt x="122" y="221"/>
                    <a:pt x="31" y="265"/>
                  </a:cubicBezTo>
                  <a:cubicBezTo>
                    <a:pt x="33" y="253"/>
                    <a:pt x="32" y="241"/>
                    <a:pt x="34" y="229"/>
                  </a:cubicBezTo>
                  <a:cubicBezTo>
                    <a:pt x="35" y="224"/>
                    <a:pt x="27" y="220"/>
                    <a:pt x="24" y="225"/>
                  </a:cubicBezTo>
                  <a:cubicBezTo>
                    <a:pt x="12" y="241"/>
                    <a:pt x="5" y="257"/>
                    <a:pt x="1" y="277"/>
                  </a:cubicBezTo>
                  <a:cubicBezTo>
                    <a:pt x="0" y="279"/>
                    <a:pt x="2" y="282"/>
                    <a:pt x="4" y="283"/>
                  </a:cubicBezTo>
                  <a:cubicBezTo>
                    <a:pt x="14" y="286"/>
                    <a:pt x="25" y="287"/>
                    <a:pt x="36" y="289"/>
                  </a:cubicBezTo>
                  <a:cubicBezTo>
                    <a:pt x="42" y="289"/>
                    <a:pt x="48" y="290"/>
                    <a:pt x="54" y="291"/>
                  </a:cubicBezTo>
                  <a:cubicBezTo>
                    <a:pt x="56" y="291"/>
                    <a:pt x="64" y="293"/>
                    <a:pt x="63" y="292"/>
                  </a:cubicBezTo>
                  <a:cubicBezTo>
                    <a:pt x="64" y="293"/>
                    <a:pt x="66" y="293"/>
                    <a:pt x="68" y="292"/>
                  </a:cubicBezTo>
                  <a:close/>
                  <a:moveTo>
                    <a:pt x="18" y="275"/>
                  </a:moveTo>
                  <a:cubicBezTo>
                    <a:pt x="16" y="274"/>
                    <a:pt x="15" y="274"/>
                    <a:pt x="13" y="274"/>
                  </a:cubicBezTo>
                  <a:cubicBezTo>
                    <a:pt x="15" y="266"/>
                    <a:pt x="17" y="259"/>
                    <a:pt x="21" y="252"/>
                  </a:cubicBezTo>
                  <a:cubicBezTo>
                    <a:pt x="20" y="260"/>
                    <a:pt x="20" y="267"/>
                    <a:pt x="18" y="275"/>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nvGrpSpPr>
            <p:cNvPr id="8" name="Group 7">
              <a:extLst>
                <a:ext uri="{FF2B5EF4-FFF2-40B4-BE49-F238E27FC236}">
                  <a16:creationId xmlns:a16="http://schemas.microsoft.com/office/drawing/2014/main" id="{B448D74F-62A4-A6D6-078F-6611143A2A25}"/>
                </a:ext>
              </a:extLst>
            </p:cNvPr>
            <p:cNvGrpSpPr/>
            <p:nvPr/>
          </p:nvGrpSpPr>
          <p:grpSpPr>
            <a:xfrm>
              <a:off x="3839997" y="1428275"/>
              <a:ext cx="2137590" cy="1353774"/>
              <a:chOff x="3573993" y="815024"/>
              <a:chExt cx="1849928" cy="1171592"/>
            </a:xfrm>
          </p:grpSpPr>
          <p:grpSp>
            <p:nvGrpSpPr>
              <p:cNvPr id="9" name="Group 8">
                <a:extLst>
                  <a:ext uri="{FF2B5EF4-FFF2-40B4-BE49-F238E27FC236}">
                    <a16:creationId xmlns:a16="http://schemas.microsoft.com/office/drawing/2014/main" id="{CE56B49D-3929-2C61-D291-5127823BE7DC}"/>
                  </a:ext>
                </a:extLst>
              </p:cNvPr>
              <p:cNvGrpSpPr/>
              <p:nvPr/>
            </p:nvGrpSpPr>
            <p:grpSpPr>
              <a:xfrm>
                <a:off x="3573993" y="815024"/>
                <a:ext cx="1849928" cy="1171592"/>
                <a:chOff x="3799272" y="646747"/>
                <a:chExt cx="1849928" cy="1171592"/>
              </a:xfrm>
              <a:solidFill>
                <a:schemeClr val="accent1"/>
              </a:solidFill>
            </p:grpSpPr>
            <p:sp>
              <p:nvSpPr>
                <p:cNvPr id="11" name="Freeform 18">
                  <a:extLst>
                    <a:ext uri="{FF2B5EF4-FFF2-40B4-BE49-F238E27FC236}">
                      <a16:creationId xmlns:a16="http://schemas.microsoft.com/office/drawing/2014/main" id="{7CD1D838-6380-0F6D-03ED-B0893F49580D}"/>
                    </a:ext>
                  </a:extLst>
                </p:cNvPr>
                <p:cNvSpPr/>
                <p:nvPr/>
              </p:nvSpPr>
              <p:spPr bwMode="auto">
                <a:xfrm>
                  <a:off x="3799272" y="646747"/>
                  <a:ext cx="1849928" cy="1171592"/>
                </a:xfrm>
                <a:custGeom>
                  <a:avLst/>
                  <a:gdLst>
                    <a:gd name="T0" fmla="*/ 1034 w 1034"/>
                    <a:gd name="T1" fmla="*/ 191 h 472"/>
                    <a:gd name="T2" fmla="*/ 1005 w 1034"/>
                    <a:gd name="T3" fmla="*/ 188 h 472"/>
                    <a:gd name="T4" fmla="*/ 801 w 1034"/>
                    <a:gd name="T5" fmla="*/ 385 h 472"/>
                    <a:gd name="T6" fmla="*/ 397 w 1034"/>
                    <a:gd name="T7" fmla="*/ 431 h 472"/>
                    <a:gd name="T8" fmla="*/ 213 w 1034"/>
                    <a:gd name="T9" fmla="*/ 393 h 472"/>
                    <a:gd name="T10" fmla="*/ 93 w 1034"/>
                    <a:gd name="T11" fmla="*/ 313 h 472"/>
                    <a:gd name="T12" fmla="*/ 98 w 1034"/>
                    <a:gd name="T13" fmla="*/ 162 h 472"/>
                    <a:gd name="T14" fmla="*/ 295 w 1034"/>
                    <a:gd name="T15" fmla="*/ 67 h 472"/>
                    <a:gd name="T16" fmla="*/ 587 w 1034"/>
                    <a:gd name="T17" fmla="*/ 35 h 472"/>
                    <a:gd name="T18" fmla="*/ 984 w 1034"/>
                    <a:gd name="T19" fmla="*/ 118 h 472"/>
                    <a:gd name="T20" fmla="*/ 994 w 1034"/>
                    <a:gd name="T21" fmla="*/ 90 h 472"/>
                    <a:gd name="T22" fmla="*/ 621 w 1034"/>
                    <a:gd name="T23" fmla="*/ 7 h 472"/>
                    <a:gd name="T24" fmla="*/ 323 w 1034"/>
                    <a:gd name="T25" fmla="*/ 30 h 472"/>
                    <a:gd name="T26" fmla="*/ 42 w 1034"/>
                    <a:gd name="T27" fmla="*/ 276 h 472"/>
                    <a:gd name="T28" fmla="*/ 279 w 1034"/>
                    <a:gd name="T29" fmla="*/ 442 h 472"/>
                    <a:gd name="T30" fmla="*/ 684 w 1034"/>
                    <a:gd name="T31" fmla="*/ 446 h 472"/>
                    <a:gd name="T32" fmla="*/ 1034 w 1034"/>
                    <a:gd name="T33" fmla="*/ 19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4" h="472">
                      <a:moveTo>
                        <a:pt x="1034" y="191"/>
                      </a:moveTo>
                      <a:cubicBezTo>
                        <a:pt x="1034" y="172"/>
                        <a:pt x="1005" y="169"/>
                        <a:pt x="1005" y="188"/>
                      </a:cubicBezTo>
                      <a:cubicBezTo>
                        <a:pt x="1003" y="296"/>
                        <a:pt x="889" y="354"/>
                        <a:pt x="801" y="385"/>
                      </a:cubicBezTo>
                      <a:cubicBezTo>
                        <a:pt x="674" y="431"/>
                        <a:pt x="531" y="442"/>
                        <a:pt x="397" y="431"/>
                      </a:cubicBezTo>
                      <a:cubicBezTo>
                        <a:pt x="335" y="425"/>
                        <a:pt x="272" y="414"/>
                        <a:pt x="213" y="393"/>
                      </a:cubicBezTo>
                      <a:cubicBezTo>
                        <a:pt x="168" y="376"/>
                        <a:pt x="123" y="352"/>
                        <a:pt x="93" y="313"/>
                      </a:cubicBezTo>
                      <a:cubicBezTo>
                        <a:pt x="57" y="268"/>
                        <a:pt x="58" y="205"/>
                        <a:pt x="98" y="162"/>
                      </a:cubicBezTo>
                      <a:cubicBezTo>
                        <a:pt x="147" y="109"/>
                        <a:pt x="227" y="84"/>
                        <a:pt x="295" y="67"/>
                      </a:cubicBezTo>
                      <a:cubicBezTo>
                        <a:pt x="390" y="42"/>
                        <a:pt x="489" y="32"/>
                        <a:pt x="587" y="35"/>
                      </a:cubicBezTo>
                      <a:cubicBezTo>
                        <a:pt x="723" y="39"/>
                        <a:pt x="856" y="73"/>
                        <a:pt x="984" y="118"/>
                      </a:cubicBezTo>
                      <a:cubicBezTo>
                        <a:pt x="1002" y="124"/>
                        <a:pt x="1012" y="96"/>
                        <a:pt x="994" y="90"/>
                      </a:cubicBezTo>
                      <a:cubicBezTo>
                        <a:pt x="873" y="48"/>
                        <a:pt x="749" y="16"/>
                        <a:pt x="621" y="7"/>
                      </a:cubicBezTo>
                      <a:cubicBezTo>
                        <a:pt x="521" y="0"/>
                        <a:pt x="421" y="9"/>
                        <a:pt x="323" y="30"/>
                      </a:cubicBezTo>
                      <a:cubicBezTo>
                        <a:pt x="208" y="55"/>
                        <a:pt x="0" y="118"/>
                        <a:pt x="42" y="276"/>
                      </a:cubicBezTo>
                      <a:cubicBezTo>
                        <a:pt x="70" y="378"/>
                        <a:pt x="187" y="422"/>
                        <a:pt x="279" y="442"/>
                      </a:cubicBezTo>
                      <a:cubicBezTo>
                        <a:pt x="411" y="472"/>
                        <a:pt x="552" y="470"/>
                        <a:pt x="684" y="446"/>
                      </a:cubicBezTo>
                      <a:cubicBezTo>
                        <a:pt x="815" y="422"/>
                        <a:pt x="1031" y="357"/>
                        <a:pt x="1034"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12" name="Freeform 19">
                  <a:extLst>
                    <a:ext uri="{FF2B5EF4-FFF2-40B4-BE49-F238E27FC236}">
                      <a16:creationId xmlns:a16="http://schemas.microsoft.com/office/drawing/2014/main" id="{86176AD6-23A8-512D-927A-B65665BD0BFF}"/>
                    </a:ext>
                  </a:extLst>
                </p:cNvPr>
                <p:cNvSpPr/>
                <p:nvPr/>
              </p:nvSpPr>
              <p:spPr bwMode="auto">
                <a:xfrm>
                  <a:off x="4392452" y="1545370"/>
                  <a:ext cx="568325" cy="49212"/>
                </a:xfrm>
                <a:custGeom>
                  <a:avLst/>
                  <a:gdLst>
                    <a:gd name="T0" fmla="*/ 380 w 395"/>
                    <a:gd name="T1" fmla="*/ 2 h 34"/>
                    <a:gd name="T2" fmla="*/ 11 w 395"/>
                    <a:gd name="T3" fmla="*/ 15 h 34"/>
                    <a:gd name="T4" fmla="*/ 14 w 395"/>
                    <a:gd name="T5" fmla="*/ 33 h 34"/>
                    <a:gd name="T6" fmla="*/ 383 w 395"/>
                    <a:gd name="T7" fmla="*/ 19 h 34"/>
                    <a:gd name="T8" fmla="*/ 380 w 395"/>
                    <a:gd name="T9" fmla="*/ 2 h 34"/>
                  </a:gdLst>
                  <a:ahLst/>
                  <a:cxnLst>
                    <a:cxn ang="0">
                      <a:pos x="T0" y="T1"/>
                    </a:cxn>
                    <a:cxn ang="0">
                      <a:pos x="T2" y="T3"/>
                    </a:cxn>
                    <a:cxn ang="0">
                      <a:pos x="T4" y="T5"/>
                    </a:cxn>
                    <a:cxn ang="0">
                      <a:pos x="T6" y="T7"/>
                    </a:cxn>
                    <a:cxn ang="0">
                      <a:pos x="T8" y="T9"/>
                    </a:cxn>
                  </a:cxnLst>
                  <a:rect l="0" t="0" r="r" b="b"/>
                  <a:pathLst>
                    <a:path w="395" h="34">
                      <a:moveTo>
                        <a:pt x="380" y="2"/>
                      </a:moveTo>
                      <a:cubicBezTo>
                        <a:pt x="258" y="14"/>
                        <a:pt x="134" y="4"/>
                        <a:pt x="11" y="15"/>
                      </a:cubicBezTo>
                      <a:cubicBezTo>
                        <a:pt x="0" y="17"/>
                        <a:pt x="3" y="34"/>
                        <a:pt x="14" y="33"/>
                      </a:cubicBezTo>
                      <a:cubicBezTo>
                        <a:pt x="137" y="22"/>
                        <a:pt x="261" y="31"/>
                        <a:pt x="383" y="19"/>
                      </a:cubicBezTo>
                      <a:cubicBezTo>
                        <a:pt x="395" y="18"/>
                        <a:pt x="392" y="0"/>
                        <a:pt x="38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10" name="Rectangle 9">
                <a:extLst>
                  <a:ext uri="{FF2B5EF4-FFF2-40B4-BE49-F238E27FC236}">
                    <a16:creationId xmlns:a16="http://schemas.microsoft.com/office/drawing/2014/main" id="{FEABD1C5-E44E-9D07-3F08-21B322697A2F}"/>
                  </a:ext>
                </a:extLst>
              </p:cNvPr>
              <p:cNvSpPr/>
              <p:nvPr/>
            </p:nvSpPr>
            <p:spPr>
              <a:xfrm flipH="1">
                <a:off x="3826356" y="971470"/>
                <a:ext cx="1363253" cy="785909"/>
              </a:xfrm>
              <a:prstGeom prst="rect">
                <a:avLst/>
              </a:prstGeom>
            </p:spPr>
            <p:txBody>
              <a:bodyPr wrap="square" lIns="0" tIns="0" rIns="0" bIns="0" anchor="ctr">
                <a:spAutoFit/>
              </a:bodyPr>
              <a:lstStyle/>
              <a:p>
                <a:pPr algn="ctr"/>
                <a:r>
                  <a:rPr lang="en-US" sz="2400" b="1">
                    <a:solidFill>
                      <a:srgbClr val="002060"/>
                    </a:solidFill>
                  </a:rPr>
                  <a:t>Finances remain stable</a:t>
                </a:r>
              </a:p>
            </p:txBody>
          </p:sp>
        </p:grpSp>
        <p:grpSp>
          <p:nvGrpSpPr>
            <p:cNvPr id="13" name="Group 12">
              <a:extLst>
                <a:ext uri="{FF2B5EF4-FFF2-40B4-BE49-F238E27FC236}">
                  <a16:creationId xmlns:a16="http://schemas.microsoft.com/office/drawing/2014/main" id="{8AD92DDB-3409-0F56-93B9-A96CB7C89C2E}"/>
                </a:ext>
              </a:extLst>
            </p:cNvPr>
            <p:cNvGrpSpPr/>
            <p:nvPr/>
          </p:nvGrpSpPr>
          <p:grpSpPr>
            <a:xfrm rot="802384">
              <a:off x="5837161" y="2470166"/>
              <a:ext cx="1562545" cy="657869"/>
              <a:chOff x="6016851" y="1715347"/>
              <a:chExt cx="1352269" cy="569337"/>
            </a:xfrm>
          </p:grpSpPr>
          <p:grpSp>
            <p:nvGrpSpPr>
              <p:cNvPr id="14" name="Group 13">
                <a:extLst>
                  <a:ext uri="{FF2B5EF4-FFF2-40B4-BE49-F238E27FC236}">
                    <a16:creationId xmlns:a16="http://schemas.microsoft.com/office/drawing/2014/main" id="{63E6ABD0-6DA8-75F0-EC79-B0843AEDE81E}"/>
                  </a:ext>
                </a:extLst>
              </p:cNvPr>
              <p:cNvGrpSpPr/>
              <p:nvPr/>
            </p:nvGrpSpPr>
            <p:grpSpPr>
              <a:xfrm>
                <a:off x="6016851" y="1715347"/>
                <a:ext cx="1352269" cy="569337"/>
                <a:chOff x="4097093" y="2027813"/>
                <a:chExt cx="1352269" cy="569337"/>
              </a:xfrm>
              <a:solidFill>
                <a:schemeClr val="accent2"/>
              </a:solidFill>
            </p:grpSpPr>
            <p:sp>
              <p:nvSpPr>
                <p:cNvPr id="16" name="Freeform 15">
                  <a:extLst>
                    <a:ext uri="{FF2B5EF4-FFF2-40B4-BE49-F238E27FC236}">
                      <a16:creationId xmlns:a16="http://schemas.microsoft.com/office/drawing/2014/main" id="{3F577E2B-C84C-537E-F5A9-87C32A9CFCBD}"/>
                    </a:ext>
                  </a:extLst>
                </p:cNvPr>
                <p:cNvSpPr/>
                <p:nvPr/>
              </p:nvSpPr>
              <p:spPr bwMode="auto">
                <a:xfrm>
                  <a:off x="4097093" y="2027813"/>
                  <a:ext cx="1352269" cy="569337"/>
                </a:xfrm>
                <a:custGeom>
                  <a:avLst/>
                  <a:gdLst>
                    <a:gd name="T0" fmla="*/ 1 w 815"/>
                    <a:gd name="T1" fmla="*/ 178 h 374"/>
                    <a:gd name="T2" fmla="*/ 24 w 815"/>
                    <a:gd name="T3" fmla="*/ 175 h 374"/>
                    <a:gd name="T4" fmla="*/ 195 w 815"/>
                    <a:gd name="T5" fmla="*/ 320 h 374"/>
                    <a:gd name="T6" fmla="*/ 518 w 815"/>
                    <a:gd name="T7" fmla="*/ 334 h 374"/>
                    <a:gd name="T8" fmla="*/ 661 w 815"/>
                    <a:gd name="T9" fmla="*/ 295 h 374"/>
                    <a:gd name="T10" fmla="*/ 752 w 815"/>
                    <a:gd name="T11" fmla="*/ 226 h 374"/>
                    <a:gd name="T12" fmla="*/ 740 w 815"/>
                    <a:gd name="T13" fmla="*/ 106 h 374"/>
                    <a:gd name="T14" fmla="*/ 579 w 815"/>
                    <a:gd name="T15" fmla="*/ 41 h 374"/>
                    <a:gd name="T16" fmla="*/ 346 w 815"/>
                    <a:gd name="T17" fmla="*/ 31 h 374"/>
                    <a:gd name="T18" fmla="*/ 37 w 815"/>
                    <a:gd name="T19" fmla="*/ 118 h 374"/>
                    <a:gd name="T20" fmla="*/ 27 w 815"/>
                    <a:gd name="T21" fmla="*/ 97 h 374"/>
                    <a:gd name="T22" fmla="*/ 318 w 815"/>
                    <a:gd name="T23" fmla="*/ 11 h 374"/>
                    <a:gd name="T24" fmla="*/ 555 w 815"/>
                    <a:gd name="T25" fmla="*/ 13 h 374"/>
                    <a:gd name="T26" fmla="*/ 790 w 815"/>
                    <a:gd name="T27" fmla="*/ 194 h 374"/>
                    <a:gd name="T28" fmla="*/ 612 w 815"/>
                    <a:gd name="T29" fmla="*/ 338 h 374"/>
                    <a:gd name="T30" fmla="*/ 291 w 815"/>
                    <a:gd name="T31" fmla="*/ 362 h 374"/>
                    <a:gd name="T32" fmla="*/ 1 w 815"/>
                    <a:gd name="T33" fmla="*/ 17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5" h="374">
                      <a:moveTo>
                        <a:pt x="1" y="178"/>
                      </a:moveTo>
                      <a:cubicBezTo>
                        <a:pt x="0" y="163"/>
                        <a:pt x="23" y="160"/>
                        <a:pt x="24" y="175"/>
                      </a:cubicBezTo>
                      <a:cubicBezTo>
                        <a:pt x="31" y="260"/>
                        <a:pt x="124" y="300"/>
                        <a:pt x="195" y="320"/>
                      </a:cubicBezTo>
                      <a:cubicBezTo>
                        <a:pt x="299" y="349"/>
                        <a:pt x="412" y="350"/>
                        <a:pt x="518" y="334"/>
                      </a:cubicBezTo>
                      <a:cubicBezTo>
                        <a:pt x="567" y="327"/>
                        <a:pt x="615" y="315"/>
                        <a:pt x="661" y="295"/>
                      </a:cubicBezTo>
                      <a:cubicBezTo>
                        <a:pt x="696" y="279"/>
                        <a:pt x="730" y="258"/>
                        <a:pt x="752" y="226"/>
                      </a:cubicBezTo>
                      <a:cubicBezTo>
                        <a:pt x="778" y="188"/>
                        <a:pt x="774" y="138"/>
                        <a:pt x="740" y="106"/>
                      </a:cubicBezTo>
                      <a:cubicBezTo>
                        <a:pt x="698" y="67"/>
                        <a:pt x="634" y="51"/>
                        <a:pt x="579" y="41"/>
                      </a:cubicBezTo>
                      <a:cubicBezTo>
                        <a:pt x="502" y="27"/>
                        <a:pt x="424" y="24"/>
                        <a:pt x="346" y="31"/>
                      </a:cubicBezTo>
                      <a:cubicBezTo>
                        <a:pt x="239" y="42"/>
                        <a:pt x="136" y="76"/>
                        <a:pt x="37" y="118"/>
                      </a:cubicBezTo>
                      <a:cubicBezTo>
                        <a:pt x="23" y="124"/>
                        <a:pt x="13" y="102"/>
                        <a:pt x="27" y="97"/>
                      </a:cubicBezTo>
                      <a:cubicBezTo>
                        <a:pt x="121" y="57"/>
                        <a:pt x="217" y="25"/>
                        <a:pt x="318" y="11"/>
                      </a:cubicBezTo>
                      <a:cubicBezTo>
                        <a:pt x="397" y="0"/>
                        <a:pt x="477" y="2"/>
                        <a:pt x="555" y="13"/>
                      </a:cubicBezTo>
                      <a:cubicBezTo>
                        <a:pt x="647" y="27"/>
                        <a:pt x="815" y="67"/>
                        <a:pt x="790" y="194"/>
                      </a:cubicBezTo>
                      <a:cubicBezTo>
                        <a:pt x="774" y="276"/>
                        <a:pt x="683" y="316"/>
                        <a:pt x="612" y="338"/>
                      </a:cubicBezTo>
                      <a:cubicBezTo>
                        <a:pt x="509" y="368"/>
                        <a:pt x="397" y="374"/>
                        <a:pt x="291" y="362"/>
                      </a:cubicBezTo>
                      <a:cubicBezTo>
                        <a:pt x="186" y="350"/>
                        <a:pt x="12" y="309"/>
                        <a:pt x="1"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17" name="Freeform 16">
                  <a:extLst>
                    <a:ext uri="{FF2B5EF4-FFF2-40B4-BE49-F238E27FC236}">
                      <a16:creationId xmlns:a16="http://schemas.microsoft.com/office/drawing/2014/main" id="{A8083F3C-49FD-B16E-AA69-4CF0DC1E94FD}"/>
                    </a:ext>
                  </a:extLst>
                </p:cNvPr>
                <p:cNvSpPr/>
                <p:nvPr/>
              </p:nvSpPr>
              <p:spPr bwMode="auto">
                <a:xfrm>
                  <a:off x="4465924" y="2437272"/>
                  <a:ext cx="618508" cy="42851"/>
                </a:xfrm>
                <a:custGeom>
                  <a:avLst/>
                  <a:gdLst>
                    <a:gd name="T0" fmla="*/ 300 w 313"/>
                    <a:gd name="T1" fmla="*/ 1 h 50"/>
                    <a:gd name="T2" fmla="*/ 9 w 313"/>
                    <a:gd name="T3" fmla="*/ 35 h 50"/>
                    <a:gd name="T4" fmla="*/ 13 w 313"/>
                    <a:gd name="T5" fmla="*/ 49 h 50"/>
                    <a:gd name="T6" fmla="*/ 304 w 313"/>
                    <a:gd name="T7" fmla="*/ 15 h 50"/>
                    <a:gd name="T8" fmla="*/ 300 w 313"/>
                    <a:gd name="T9" fmla="*/ 1 h 50"/>
                  </a:gdLst>
                  <a:ahLst/>
                  <a:cxnLst>
                    <a:cxn ang="0">
                      <a:pos x="T0" y="T1"/>
                    </a:cxn>
                    <a:cxn ang="0">
                      <a:pos x="T2" y="T3"/>
                    </a:cxn>
                    <a:cxn ang="0">
                      <a:pos x="T4" y="T5"/>
                    </a:cxn>
                    <a:cxn ang="0">
                      <a:pos x="T6" y="T7"/>
                    </a:cxn>
                    <a:cxn ang="0">
                      <a:pos x="T8" y="T9"/>
                    </a:cxn>
                  </a:cxnLst>
                  <a:rect l="0" t="0" r="r" b="b"/>
                  <a:pathLst>
                    <a:path w="313" h="50">
                      <a:moveTo>
                        <a:pt x="300" y="1"/>
                      </a:moveTo>
                      <a:cubicBezTo>
                        <a:pt x="204" y="19"/>
                        <a:pt x="106" y="19"/>
                        <a:pt x="9" y="35"/>
                      </a:cubicBezTo>
                      <a:cubicBezTo>
                        <a:pt x="0" y="37"/>
                        <a:pt x="4" y="50"/>
                        <a:pt x="13" y="49"/>
                      </a:cubicBezTo>
                      <a:cubicBezTo>
                        <a:pt x="109" y="32"/>
                        <a:pt x="208" y="32"/>
                        <a:pt x="304" y="15"/>
                      </a:cubicBezTo>
                      <a:cubicBezTo>
                        <a:pt x="313" y="13"/>
                        <a:pt x="309" y="0"/>
                        <a:pt x="30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15" name="Rectangle 14">
                <a:extLst>
                  <a:ext uri="{FF2B5EF4-FFF2-40B4-BE49-F238E27FC236}">
                    <a16:creationId xmlns:a16="http://schemas.microsoft.com/office/drawing/2014/main" id="{C0F37F1F-AAE5-883D-4611-57006E6AA4D9}"/>
                  </a:ext>
                </a:extLst>
              </p:cNvPr>
              <p:cNvSpPr/>
              <p:nvPr/>
            </p:nvSpPr>
            <p:spPr>
              <a:xfrm flipH="1">
                <a:off x="6084416" y="1857629"/>
                <a:ext cx="1226492" cy="261969"/>
              </a:xfrm>
              <a:prstGeom prst="rect">
                <a:avLst/>
              </a:prstGeom>
            </p:spPr>
            <p:txBody>
              <a:bodyPr wrap="square" lIns="0" tIns="0" rIns="0" bIns="0" anchor="ctr">
                <a:spAutoFit/>
              </a:bodyPr>
              <a:lstStyle/>
              <a:p>
                <a:pPr algn="ctr"/>
                <a:r>
                  <a:rPr lang="en-US" sz="1200">
                    <a:solidFill>
                      <a:schemeClr val="tx1">
                        <a:lumMod val="75000"/>
                        <a:lumOff val="25000"/>
                      </a:schemeClr>
                    </a:solidFill>
                  </a:rPr>
                  <a:t>Debt Service is </a:t>
                </a:r>
              </a:p>
              <a:p>
                <a:pPr algn="ctr"/>
                <a:r>
                  <a:rPr lang="en-US" sz="1200">
                    <a:solidFill>
                      <a:schemeClr val="tx1">
                        <a:lumMod val="75000"/>
                        <a:lumOff val="25000"/>
                      </a:schemeClr>
                    </a:solidFill>
                  </a:rPr>
                  <a:t>Funded Adequately</a:t>
                </a:r>
                <a:endParaRPr lang="en-US" sz="1100">
                  <a:solidFill>
                    <a:schemeClr val="tx1">
                      <a:lumMod val="75000"/>
                      <a:lumOff val="25000"/>
                    </a:schemeClr>
                  </a:solidFill>
                </a:endParaRPr>
              </a:p>
            </p:txBody>
          </p:sp>
        </p:grpSp>
        <p:grpSp>
          <p:nvGrpSpPr>
            <p:cNvPr id="18" name="Group 17">
              <a:extLst>
                <a:ext uri="{FF2B5EF4-FFF2-40B4-BE49-F238E27FC236}">
                  <a16:creationId xmlns:a16="http://schemas.microsoft.com/office/drawing/2014/main" id="{76333757-C758-0C35-97B5-6B5EA0AF1148}"/>
                </a:ext>
              </a:extLst>
            </p:cNvPr>
            <p:cNvGrpSpPr/>
            <p:nvPr/>
          </p:nvGrpSpPr>
          <p:grpSpPr>
            <a:xfrm rot="20786404">
              <a:off x="6849427" y="3781170"/>
              <a:ext cx="1499407" cy="653030"/>
              <a:chOff x="6782553" y="3214688"/>
              <a:chExt cx="1297628" cy="565150"/>
            </a:xfrm>
          </p:grpSpPr>
          <p:grpSp>
            <p:nvGrpSpPr>
              <p:cNvPr id="19" name="Group 18">
                <a:extLst>
                  <a:ext uri="{FF2B5EF4-FFF2-40B4-BE49-F238E27FC236}">
                    <a16:creationId xmlns:a16="http://schemas.microsoft.com/office/drawing/2014/main" id="{0E596263-31D1-F874-73DE-1DDC4054C4F4}"/>
                  </a:ext>
                </a:extLst>
              </p:cNvPr>
              <p:cNvGrpSpPr/>
              <p:nvPr/>
            </p:nvGrpSpPr>
            <p:grpSpPr>
              <a:xfrm>
                <a:off x="6782553" y="3214688"/>
                <a:ext cx="1297628" cy="565150"/>
                <a:chOff x="5411787" y="2305050"/>
                <a:chExt cx="1297628" cy="565150"/>
              </a:xfrm>
              <a:solidFill>
                <a:schemeClr val="accent2"/>
              </a:solidFill>
            </p:grpSpPr>
            <p:sp>
              <p:nvSpPr>
                <p:cNvPr id="21" name="Freeform 13">
                  <a:extLst>
                    <a:ext uri="{FF2B5EF4-FFF2-40B4-BE49-F238E27FC236}">
                      <a16:creationId xmlns:a16="http://schemas.microsoft.com/office/drawing/2014/main" id="{CF390EA9-11E3-F40C-B5E9-1906EEBC7E4A}"/>
                    </a:ext>
                  </a:extLst>
                </p:cNvPr>
                <p:cNvSpPr/>
                <p:nvPr/>
              </p:nvSpPr>
              <p:spPr bwMode="auto">
                <a:xfrm>
                  <a:off x="5411787" y="2305050"/>
                  <a:ext cx="1297628" cy="565150"/>
                </a:xfrm>
                <a:custGeom>
                  <a:avLst/>
                  <a:gdLst>
                    <a:gd name="T0" fmla="*/ 792 w 795"/>
                    <a:gd name="T1" fmla="*/ 252 h 393"/>
                    <a:gd name="T2" fmla="*/ 769 w 795"/>
                    <a:gd name="T3" fmla="*/ 245 h 393"/>
                    <a:gd name="T4" fmla="*/ 576 w 795"/>
                    <a:gd name="T5" fmla="*/ 362 h 393"/>
                    <a:gd name="T6" fmla="*/ 254 w 795"/>
                    <a:gd name="T7" fmla="*/ 326 h 393"/>
                    <a:gd name="T8" fmla="*/ 118 w 795"/>
                    <a:gd name="T9" fmla="*/ 264 h 393"/>
                    <a:gd name="T10" fmla="*/ 38 w 795"/>
                    <a:gd name="T11" fmla="*/ 181 h 393"/>
                    <a:gd name="T12" fmla="*/ 68 w 795"/>
                    <a:gd name="T13" fmla="*/ 64 h 393"/>
                    <a:gd name="T14" fmla="*/ 239 w 795"/>
                    <a:gd name="T15" fmla="*/ 25 h 393"/>
                    <a:gd name="T16" fmla="*/ 472 w 795"/>
                    <a:gd name="T17" fmla="*/ 52 h 393"/>
                    <a:gd name="T18" fmla="*/ 765 w 795"/>
                    <a:gd name="T19" fmla="*/ 186 h 393"/>
                    <a:gd name="T20" fmla="*/ 778 w 795"/>
                    <a:gd name="T21" fmla="*/ 166 h 393"/>
                    <a:gd name="T22" fmla="*/ 503 w 795"/>
                    <a:gd name="T23" fmla="*/ 36 h 393"/>
                    <a:gd name="T24" fmla="*/ 267 w 795"/>
                    <a:gd name="T25" fmla="*/ 1 h 393"/>
                    <a:gd name="T26" fmla="*/ 5 w 795"/>
                    <a:gd name="T27" fmla="*/ 143 h 393"/>
                    <a:gd name="T28" fmla="*/ 159 w 795"/>
                    <a:gd name="T29" fmla="*/ 314 h 393"/>
                    <a:gd name="T30" fmla="*/ 474 w 795"/>
                    <a:gd name="T31" fmla="*/ 389 h 393"/>
                    <a:gd name="T32" fmla="*/ 792 w 795"/>
                    <a:gd name="T33" fmla="*/ 25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5" h="393">
                      <a:moveTo>
                        <a:pt x="792" y="252"/>
                      </a:moveTo>
                      <a:cubicBezTo>
                        <a:pt x="795" y="237"/>
                        <a:pt x="773" y="230"/>
                        <a:pt x="769" y="245"/>
                      </a:cubicBezTo>
                      <a:cubicBezTo>
                        <a:pt x="749" y="328"/>
                        <a:pt x="650" y="353"/>
                        <a:pt x="576" y="362"/>
                      </a:cubicBezTo>
                      <a:cubicBezTo>
                        <a:pt x="469" y="375"/>
                        <a:pt x="356" y="358"/>
                        <a:pt x="254" y="326"/>
                      </a:cubicBezTo>
                      <a:cubicBezTo>
                        <a:pt x="206" y="311"/>
                        <a:pt x="160" y="291"/>
                        <a:pt x="118" y="264"/>
                      </a:cubicBezTo>
                      <a:cubicBezTo>
                        <a:pt x="85" y="243"/>
                        <a:pt x="54" y="216"/>
                        <a:pt x="38" y="181"/>
                      </a:cubicBezTo>
                      <a:cubicBezTo>
                        <a:pt x="18" y="139"/>
                        <a:pt x="30" y="90"/>
                        <a:pt x="68" y="64"/>
                      </a:cubicBezTo>
                      <a:cubicBezTo>
                        <a:pt x="116" y="31"/>
                        <a:pt x="182" y="26"/>
                        <a:pt x="239" y="25"/>
                      </a:cubicBezTo>
                      <a:cubicBezTo>
                        <a:pt x="317" y="23"/>
                        <a:pt x="396" y="32"/>
                        <a:pt x="472" y="52"/>
                      </a:cubicBezTo>
                      <a:cubicBezTo>
                        <a:pt x="577" y="79"/>
                        <a:pt x="674" y="129"/>
                        <a:pt x="765" y="186"/>
                      </a:cubicBezTo>
                      <a:cubicBezTo>
                        <a:pt x="778" y="194"/>
                        <a:pt x="791" y="175"/>
                        <a:pt x="778" y="166"/>
                      </a:cubicBezTo>
                      <a:cubicBezTo>
                        <a:pt x="692" y="112"/>
                        <a:pt x="601" y="65"/>
                        <a:pt x="503" y="36"/>
                      </a:cubicBezTo>
                      <a:cubicBezTo>
                        <a:pt x="426" y="13"/>
                        <a:pt x="347" y="2"/>
                        <a:pt x="267" y="1"/>
                      </a:cubicBezTo>
                      <a:cubicBezTo>
                        <a:pt x="173" y="0"/>
                        <a:pt x="0" y="13"/>
                        <a:pt x="5" y="143"/>
                      </a:cubicBezTo>
                      <a:cubicBezTo>
                        <a:pt x="8" y="227"/>
                        <a:pt x="92" y="282"/>
                        <a:pt x="159" y="314"/>
                      </a:cubicBezTo>
                      <a:cubicBezTo>
                        <a:pt x="257" y="361"/>
                        <a:pt x="367" y="384"/>
                        <a:pt x="474" y="389"/>
                      </a:cubicBezTo>
                      <a:cubicBezTo>
                        <a:pt x="580" y="393"/>
                        <a:pt x="760" y="380"/>
                        <a:pt x="792"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22" name="Freeform 14">
                  <a:extLst>
                    <a:ext uri="{FF2B5EF4-FFF2-40B4-BE49-F238E27FC236}">
                      <a16:creationId xmlns:a16="http://schemas.microsoft.com/office/drawing/2014/main" id="{55F73ED6-B078-3BAD-B017-7DA7DD6E024C}"/>
                    </a:ext>
                  </a:extLst>
                </p:cNvPr>
                <p:cNvSpPr/>
                <p:nvPr/>
              </p:nvSpPr>
              <p:spPr bwMode="auto">
                <a:xfrm>
                  <a:off x="5694362" y="2662239"/>
                  <a:ext cx="543874" cy="112232"/>
                </a:xfrm>
                <a:custGeom>
                  <a:avLst/>
                  <a:gdLst>
                    <a:gd name="T0" fmla="*/ 300 w 309"/>
                    <a:gd name="T1" fmla="*/ 55 h 71"/>
                    <a:gd name="T2" fmla="*/ 10 w 309"/>
                    <a:gd name="T3" fmla="*/ 1 h 71"/>
                    <a:gd name="T4" fmla="*/ 9 w 309"/>
                    <a:gd name="T5" fmla="*/ 15 h 71"/>
                    <a:gd name="T6" fmla="*/ 299 w 309"/>
                    <a:gd name="T7" fmla="*/ 69 h 71"/>
                    <a:gd name="T8" fmla="*/ 300 w 309"/>
                    <a:gd name="T9" fmla="*/ 55 h 71"/>
                  </a:gdLst>
                  <a:ahLst/>
                  <a:cxnLst>
                    <a:cxn ang="0">
                      <a:pos x="T0" y="T1"/>
                    </a:cxn>
                    <a:cxn ang="0">
                      <a:pos x="T2" y="T3"/>
                    </a:cxn>
                    <a:cxn ang="0">
                      <a:pos x="T4" y="T5"/>
                    </a:cxn>
                    <a:cxn ang="0">
                      <a:pos x="T6" y="T7"/>
                    </a:cxn>
                    <a:cxn ang="0">
                      <a:pos x="T8" y="T9"/>
                    </a:cxn>
                  </a:cxnLst>
                  <a:rect l="0" t="0" r="r" b="b"/>
                  <a:pathLst>
                    <a:path w="309" h="71">
                      <a:moveTo>
                        <a:pt x="300" y="55"/>
                      </a:moveTo>
                      <a:cubicBezTo>
                        <a:pt x="202" y="43"/>
                        <a:pt x="107" y="14"/>
                        <a:pt x="10" y="1"/>
                      </a:cubicBezTo>
                      <a:cubicBezTo>
                        <a:pt x="1" y="0"/>
                        <a:pt x="0" y="14"/>
                        <a:pt x="9" y="15"/>
                      </a:cubicBezTo>
                      <a:cubicBezTo>
                        <a:pt x="107" y="28"/>
                        <a:pt x="201" y="57"/>
                        <a:pt x="299" y="69"/>
                      </a:cubicBezTo>
                      <a:cubicBezTo>
                        <a:pt x="308" y="71"/>
                        <a:pt x="309" y="56"/>
                        <a:pt x="30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20" name="Rectangle 19">
                <a:extLst>
                  <a:ext uri="{FF2B5EF4-FFF2-40B4-BE49-F238E27FC236}">
                    <a16:creationId xmlns:a16="http://schemas.microsoft.com/office/drawing/2014/main" id="{CFDCBFE8-40C3-B82F-F64F-AB0E621A2531}"/>
                  </a:ext>
                </a:extLst>
              </p:cNvPr>
              <p:cNvSpPr/>
              <p:nvPr/>
            </p:nvSpPr>
            <p:spPr>
              <a:xfrm rot="813596" flipH="1">
                <a:off x="6816216" y="3337785"/>
                <a:ext cx="1176337" cy="261970"/>
              </a:xfrm>
              <a:prstGeom prst="rect">
                <a:avLst/>
              </a:prstGeom>
            </p:spPr>
            <p:txBody>
              <a:bodyPr wrap="square" lIns="0" tIns="0" rIns="0" bIns="0" anchor="ctr">
                <a:spAutoFit/>
              </a:bodyPr>
              <a:lstStyle/>
              <a:p>
                <a:pPr algn="ctr"/>
                <a:r>
                  <a:rPr lang="en-US" sz="1200">
                    <a:solidFill>
                      <a:schemeClr val="tx1">
                        <a:lumMod val="75000"/>
                        <a:lumOff val="25000"/>
                      </a:schemeClr>
                    </a:solidFill>
                  </a:rPr>
                  <a:t>AA+ Credit </a:t>
                </a:r>
              </a:p>
              <a:p>
                <a:pPr algn="ctr"/>
                <a:r>
                  <a:rPr lang="en-US" sz="1200">
                    <a:solidFill>
                      <a:schemeClr val="tx1">
                        <a:lumMod val="75000"/>
                        <a:lumOff val="25000"/>
                      </a:schemeClr>
                    </a:solidFill>
                  </a:rPr>
                  <a:t>Worthiness</a:t>
                </a:r>
              </a:p>
            </p:txBody>
          </p:sp>
        </p:grpSp>
        <p:grpSp>
          <p:nvGrpSpPr>
            <p:cNvPr id="23" name="Group 22">
              <a:extLst>
                <a:ext uri="{FF2B5EF4-FFF2-40B4-BE49-F238E27FC236}">
                  <a16:creationId xmlns:a16="http://schemas.microsoft.com/office/drawing/2014/main" id="{3D040E38-A82A-858D-8FB3-744A71E85E85}"/>
                </a:ext>
              </a:extLst>
            </p:cNvPr>
            <p:cNvGrpSpPr/>
            <p:nvPr/>
          </p:nvGrpSpPr>
          <p:grpSpPr>
            <a:xfrm rot="225893">
              <a:off x="2697949" y="2745980"/>
              <a:ext cx="1620919" cy="785540"/>
              <a:chOff x="2295568" y="1559831"/>
              <a:chExt cx="1402787" cy="679827"/>
            </a:xfrm>
          </p:grpSpPr>
          <p:grpSp>
            <p:nvGrpSpPr>
              <p:cNvPr id="24" name="Group 23">
                <a:extLst>
                  <a:ext uri="{FF2B5EF4-FFF2-40B4-BE49-F238E27FC236}">
                    <a16:creationId xmlns:a16="http://schemas.microsoft.com/office/drawing/2014/main" id="{B3BBA657-F360-7484-6647-04443316AE1D}"/>
                  </a:ext>
                </a:extLst>
              </p:cNvPr>
              <p:cNvGrpSpPr/>
              <p:nvPr/>
            </p:nvGrpSpPr>
            <p:grpSpPr>
              <a:xfrm>
                <a:off x="2295568" y="1559831"/>
                <a:ext cx="1402787" cy="679827"/>
                <a:chOff x="2709017" y="2041905"/>
                <a:chExt cx="1402787" cy="679827"/>
              </a:xfrm>
              <a:solidFill>
                <a:schemeClr val="accent2"/>
              </a:solidFill>
            </p:grpSpPr>
            <p:sp>
              <p:nvSpPr>
                <p:cNvPr id="26" name="Freeform 118">
                  <a:extLst>
                    <a:ext uri="{FF2B5EF4-FFF2-40B4-BE49-F238E27FC236}">
                      <a16:creationId xmlns:a16="http://schemas.microsoft.com/office/drawing/2014/main" id="{0385DD10-2E86-0287-A70B-439B77157981}"/>
                    </a:ext>
                  </a:extLst>
                </p:cNvPr>
                <p:cNvSpPr/>
                <p:nvPr/>
              </p:nvSpPr>
              <p:spPr bwMode="auto">
                <a:xfrm>
                  <a:off x="2709017" y="2041905"/>
                  <a:ext cx="1402787" cy="679827"/>
                </a:xfrm>
                <a:custGeom>
                  <a:avLst/>
                  <a:gdLst>
                    <a:gd name="T0" fmla="*/ 807 w 834"/>
                    <a:gd name="T1" fmla="*/ 84 h 411"/>
                    <a:gd name="T2" fmla="*/ 784 w 834"/>
                    <a:gd name="T3" fmla="*/ 88 h 411"/>
                    <a:gd name="T4" fmla="*/ 662 w 834"/>
                    <a:gd name="T5" fmla="*/ 275 h 411"/>
                    <a:gd name="T6" fmla="*/ 360 w 834"/>
                    <a:gd name="T7" fmla="*/ 381 h 411"/>
                    <a:gd name="T8" fmla="*/ 212 w 834"/>
                    <a:gd name="T9" fmla="*/ 384 h 411"/>
                    <a:gd name="T10" fmla="*/ 105 w 834"/>
                    <a:gd name="T11" fmla="*/ 344 h 411"/>
                    <a:gd name="T12" fmla="*/ 83 w 834"/>
                    <a:gd name="T13" fmla="*/ 227 h 411"/>
                    <a:gd name="T14" fmla="*/ 218 w 834"/>
                    <a:gd name="T15" fmla="*/ 119 h 411"/>
                    <a:gd name="T16" fmla="*/ 436 w 834"/>
                    <a:gd name="T17" fmla="*/ 43 h 411"/>
                    <a:gd name="T18" fmla="*/ 756 w 834"/>
                    <a:gd name="T19" fmla="*/ 37 h 411"/>
                    <a:gd name="T20" fmla="*/ 759 w 834"/>
                    <a:gd name="T21" fmla="*/ 14 h 411"/>
                    <a:gd name="T22" fmla="*/ 457 w 834"/>
                    <a:gd name="T23" fmla="*/ 16 h 411"/>
                    <a:gd name="T24" fmla="*/ 232 w 834"/>
                    <a:gd name="T25" fmla="*/ 86 h 411"/>
                    <a:gd name="T26" fmla="*/ 60 w 834"/>
                    <a:gd name="T27" fmla="*/ 325 h 411"/>
                    <a:gd name="T28" fmla="*/ 271 w 834"/>
                    <a:gd name="T29" fmla="*/ 411 h 411"/>
                    <a:gd name="T30" fmla="*/ 583 w 834"/>
                    <a:gd name="T31" fmla="*/ 342 h 411"/>
                    <a:gd name="T32" fmla="*/ 807 w 834"/>
                    <a:gd name="T33" fmla="*/ 8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4" h="411">
                      <a:moveTo>
                        <a:pt x="807" y="84"/>
                      </a:moveTo>
                      <a:cubicBezTo>
                        <a:pt x="804" y="70"/>
                        <a:pt x="781" y="73"/>
                        <a:pt x="784" y="88"/>
                      </a:cubicBezTo>
                      <a:cubicBezTo>
                        <a:pt x="802" y="171"/>
                        <a:pt x="725" y="235"/>
                        <a:pt x="662" y="275"/>
                      </a:cubicBezTo>
                      <a:cubicBezTo>
                        <a:pt x="572" y="332"/>
                        <a:pt x="465" y="366"/>
                        <a:pt x="360" y="381"/>
                      </a:cubicBezTo>
                      <a:cubicBezTo>
                        <a:pt x="311" y="388"/>
                        <a:pt x="261" y="390"/>
                        <a:pt x="212" y="384"/>
                      </a:cubicBezTo>
                      <a:cubicBezTo>
                        <a:pt x="174" y="379"/>
                        <a:pt x="135" y="369"/>
                        <a:pt x="105" y="344"/>
                      </a:cubicBezTo>
                      <a:cubicBezTo>
                        <a:pt x="70" y="315"/>
                        <a:pt x="60" y="267"/>
                        <a:pt x="83" y="227"/>
                      </a:cubicBezTo>
                      <a:cubicBezTo>
                        <a:pt x="111" y="177"/>
                        <a:pt x="168" y="145"/>
                        <a:pt x="218" y="119"/>
                      </a:cubicBezTo>
                      <a:cubicBezTo>
                        <a:pt x="286" y="84"/>
                        <a:pt x="360" y="58"/>
                        <a:pt x="436" y="43"/>
                      </a:cubicBezTo>
                      <a:cubicBezTo>
                        <a:pt x="542" y="23"/>
                        <a:pt x="649" y="26"/>
                        <a:pt x="756" y="37"/>
                      </a:cubicBezTo>
                      <a:cubicBezTo>
                        <a:pt x="771" y="39"/>
                        <a:pt x="774" y="16"/>
                        <a:pt x="759" y="14"/>
                      </a:cubicBezTo>
                      <a:cubicBezTo>
                        <a:pt x="658" y="3"/>
                        <a:pt x="557" y="0"/>
                        <a:pt x="457" y="16"/>
                      </a:cubicBezTo>
                      <a:cubicBezTo>
                        <a:pt x="379" y="28"/>
                        <a:pt x="304" y="52"/>
                        <a:pt x="232" y="86"/>
                      </a:cubicBezTo>
                      <a:cubicBezTo>
                        <a:pt x="148" y="125"/>
                        <a:pt x="0" y="211"/>
                        <a:pt x="60" y="325"/>
                      </a:cubicBezTo>
                      <a:cubicBezTo>
                        <a:pt x="99" y="398"/>
                        <a:pt x="196" y="411"/>
                        <a:pt x="271" y="411"/>
                      </a:cubicBezTo>
                      <a:cubicBezTo>
                        <a:pt x="378" y="411"/>
                        <a:pt x="485" y="384"/>
                        <a:pt x="583" y="342"/>
                      </a:cubicBezTo>
                      <a:cubicBezTo>
                        <a:pt x="680" y="301"/>
                        <a:pt x="834" y="212"/>
                        <a:pt x="807"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27" name="Freeform 119">
                  <a:extLst>
                    <a:ext uri="{FF2B5EF4-FFF2-40B4-BE49-F238E27FC236}">
                      <a16:creationId xmlns:a16="http://schemas.microsoft.com/office/drawing/2014/main" id="{E9CF3A50-25A9-5B70-A0A1-64ADE21FFB48}"/>
                    </a:ext>
                  </a:extLst>
                </p:cNvPr>
                <p:cNvSpPr/>
                <p:nvPr/>
              </p:nvSpPr>
              <p:spPr bwMode="auto">
                <a:xfrm>
                  <a:off x="3178175" y="2448551"/>
                  <a:ext cx="579265" cy="153361"/>
                </a:xfrm>
                <a:custGeom>
                  <a:avLst/>
                  <a:gdLst>
                    <a:gd name="T0" fmla="*/ 289 w 303"/>
                    <a:gd name="T1" fmla="*/ 3 h 94"/>
                    <a:gd name="T2" fmla="*/ 8 w 303"/>
                    <a:gd name="T3" fmla="*/ 78 h 94"/>
                    <a:gd name="T4" fmla="*/ 14 w 303"/>
                    <a:gd name="T5" fmla="*/ 91 h 94"/>
                    <a:gd name="T6" fmla="*/ 295 w 303"/>
                    <a:gd name="T7" fmla="*/ 15 h 94"/>
                    <a:gd name="T8" fmla="*/ 289 w 303"/>
                    <a:gd name="T9" fmla="*/ 3 h 94"/>
                  </a:gdLst>
                  <a:ahLst/>
                  <a:cxnLst>
                    <a:cxn ang="0">
                      <a:pos x="T0" y="T1"/>
                    </a:cxn>
                    <a:cxn ang="0">
                      <a:pos x="T2" y="T3"/>
                    </a:cxn>
                    <a:cxn ang="0">
                      <a:pos x="T4" y="T5"/>
                    </a:cxn>
                    <a:cxn ang="0">
                      <a:pos x="T6" y="T7"/>
                    </a:cxn>
                    <a:cxn ang="0">
                      <a:pos x="T8" y="T9"/>
                    </a:cxn>
                  </a:cxnLst>
                  <a:rect l="0" t="0" r="r" b="b"/>
                  <a:pathLst>
                    <a:path w="303" h="94">
                      <a:moveTo>
                        <a:pt x="289" y="3"/>
                      </a:moveTo>
                      <a:cubicBezTo>
                        <a:pt x="197" y="34"/>
                        <a:pt x="100" y="48"/>
                        <a:pt x="8" y="78"/>
                      </a:cubicBezTo>
                      <a:cubicBezTo>
                        <a:pt x="0" y="81"/>
                        <a:pt x="5" y="94"/>
                        <a:pt x="14" y="91"/>
                      </a:cubicBezTo>
                      <a:cubicBezTo>
                        <a:pt x="106" y="61"/>
                        <a:pt x="203" y="47"/>
                        <a:pt x="295" y="15"/>
                      </a:cubicBezTo>
                      <a:cubicBezTo>
                        <a:pt x="303" y="13"/>
                        <a:pt x="298" y="0"/>
                        <a:pt x="28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25" name="Rectangle 24">
                <a:extLst>
                  <a:ext uri="{FF2B5EF4-FFF2-40B4-BE49-F238E27FC236}">
                    <a16:creationId xmlns:a16="http://schemas.microsoft.com/office/drawing/2014/main" id="{65DE4E83-53BF-8EEE-28E5-BF28C283EB40}"/>
                  </a:ext>
                </a:extLst>
              </p:cNvPr>
              <p:cNvSpPr/>
              <p:nvPr/>
            </p:nvSpPr>
            <p:spPr>
              <a:xfrm rot="20530247" flipH="1">
                <a:off x="2415328" y="1749739"/>
                <a:ext cx="1226492" cy="240138"/>
              </a:xfrm>
              <a:prstGeom prst="rect">
                <a:avLst/>
              </a:prstGeom>
            </p:spPr>
            <p:txBody>
              <a:bodyPr wrap="square" lIns="0" tIns="0" rIns="0" bIns="0" anchor="ctr">
                <a:spAutoFit/>
              </a:bodyPr>
              <a:lstStyle/>
              <a:p>
                <a:pPr algn="ctr"/>
                <a:r>
                  <a:rPr lang="en-US" sz="1100">
                    <a:solidFill>
                      <a:schemeClr val="tx1">
                        <a:lumMod val="75000"/>
                        <a:lumOff val="25000"/>
                      </a:schemeClr>
                    </a:solidFill>
                  </a:rPr>
                  <a:t>Pension is Healthy</a:t>
                </a:r>
              </a:p>
              <a:p>
                <a:pPr algn="ctr"/>
                <a:r>
                  <a:rPr lang="en-US" sz="1100">
                    <a:solidFill>
                      <a:schemeClr val="tx1">
                        <a:lumMod val="75000"/>
                        <a:lumOff val="25000"/>
                      </a:schemeClr>
                    </a:solidFill>
                  </a:rPr>
                  <a:t> &amp; Stable</a:t>
                </a:r>
              </a:p>
            </p:txBody>
          </p:sp>
        </p:grpSp>
        <p:grpSp>
          <p:nvGrpSpPr>
            <p:cNvPr id="28" name="Group 27">
              <a:extLst>
                <a:ext uri="{FF2B5EF4-FFF2-40B4-BE49-F238E27FC236}">
                  <a16:creationId xmlns:a16="http://schemas.microsoft.com/office/drawing/2014/main" id="{1FE59027-BF71-8605-41A9-F7AE744B9E50}"/>
                </a:ext>
              </a:extLst>
            </p:cNvPr>
            <p:cNvGrpSpPr/>
            <p:nvPr/>
          </p:nvGrpSpPr>
          <p:grpSpPr>
            <a:xfrm>
              <a:off x="790547" y="2452147"/>
              <a:ext cx="1456592" cy="894301"/>
              <a:chOff x="-375816" y="1223570"/>
              <a:chExt cx="1260574" cy="773953"/>
            </a:xfrm>
          </p:grpSpPr>
          <p:grpSp>
            <p:nvGrpSpPr>
              <p:cNvPr id="29" name="Group 28">
                <a:extLst>
                  <a:ext uri="{FF2B5EF4-FFF2-40B4-BE49-F238E27FC236}">
                    <a16:creationId xmlns:a16="http://schemas.microsoft.com/office/drawing/2014/main" id="{21BC8227-F015-09DD-552D-326817C797C1}"/>
                  </a:ext>
                </a:extLst>
              </p:cNvPr>
              <p:cNvGrpSpPr/>
              <p:nvPr/>
            </p:nvGrpSpPr>
            <p:grpSpPr>
              <a:xfrm>
                <a:off x="-340059" y="1223570"/>
                <a:ext cx="1164261" cy="773953"/>
                <a:chOff x="2344508" y="2589177"/>
                <a:chExt cx="1164261" cy="773953"/>
              </a:xfrm>
              <a:solidFill>
                <a:schemeClr val="accent3"/>
              </a:solidFill>
            </p:grpSpPr>
            <p:sp>
              <p:nvSpPr>
                <p:cNvPr id="31" name="Freeform 6">
                  <a:extLst>
                    <a:ext uri="{FF2B5EF4-FFF2-40B4-BE49-F238E27FC236}">
                      <a16:creationId xmlns:a16="http://schemas.microsoft.com/office/drawing/2014/main" id="{94070C9F-D7AE-0B26-57C1-700F3FB57C60}"/>
                    </a:ext>
                  </a:extLst>
                </p:cNvPr>
                <p:cNvSpPr/>
                <p:nvPr/>
              </p:nvSpPr>
              <p:spPr bwMode="auto">
                <a:xfrm>
                  <a:off x="2344508" y="2589177"/>
                  <a:ext cx="1164261" cy="773953"/>
                </a:xfrm>
                <a:custGeom>
                  <a:avLst/>
                  <a:gdLst>
                    <a:gd name="T0" fmla="*/ 3 w 553"/>
                    <a:gd name="T1" fmla="*/ 206 h 296"/>
                    <a:gd name="T2" fmla="*/ 19 w 553"/>
                    <a:gd name="T3" fmla="*/ 200 h 296"/>
                    <a:gd name="T4" fmla="*/ 160 w 553"/>
                    <a:gd name="T5" fmla="*/ 273 h 296"/>
                    <a:gd name="T6" fmla="*/ 385 w 553"/>
                    <a:gd name="T7" fmla="*/ 233 h 296"/>
                    <a:gd name="T8" fmla="*/ 478 w 553"/>
                    <a:gd name="T9" fmla="*/ 183 h 296"/>
                    <a:gd name="T10" fmla="*/ 530 w 553"/>
                    <a:gd name="T11" fmla="*/ 121 h 296"/>
                    <a:gd name="T12" fmla="*/ 503 w 553"/>
                    <a:gd name="T13" fmla="*/ 40 h 296"/>
                    <a:gd name="T14" fmla="*/ 382 w 553"/>
                    <a:gd name="T15" fmla="*/ 21 h 296"/>
                    <a:gd name="T16" fmla="*/ 219 w 553"/>
                    <a:gd name="T17" fmla="*/ 50 h 296"/>
                    <a:gd name="T18" fmla="*/ 19 w 553"/>
                    <a:gd name="T19" fmla="*/ 158 h 296"/>
                    <a:gd name="T20" fmla="*/ 9 w 553"/>
                    <a:gd name="T21" fmla="*/ 145 h 296"/>
                    <a:gd name="T22" fmla="*/ 197 w 553"/>
                    <a:gd name="T23" fmla="*/ 40 h 296"/>
                    <a:gd name="T24" fmla="*/ 361 w 553"/>
                    <a:gd name="T25" fmla="*/ 5 h 296"/>
                    <a:gd name="T26" fmla="*/ 551 w 553"/>
                    <a:gd name="T27" fmla="*/ 93 h 296"/>
                    <a:gd name="T28" fmla="*/ 451 w 553"/>
                    <a:gd name="T29" fmla="*/ 220 h 296"/>
                    <a:gd name="T30" fmla="*/ 233 w 553"/>
                    <a:gd name="T31" fmla="*/ 287 h 296"/>
                    <a:gd name="T32" fmla="*/ 3 w 553"/>
                    <a:gd name="T33" fmla="*/ 20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3" h="296">
                      <a:moveTo>
                        <a:pt x="3" y="206"/>
                      </a:moveTo>
                      <a:cubicBezTo>
                        <a:pt x="0" y="196"/>
                        <a:pt x="15" y="189"/>
                        <a:pt x="19" y="200"/>
                      </a:cubicBezTo>
                      <a:cubicBezTo>
                        <a:pt x="37" y="257"/>
                        <a:pt x="107" y="271"/>
                        <a:pt x="160" y="273"/>
                      </a:cubicBezTo>
                      <a:cubicBezTo>
                        <a:pt x="236" y="277"/>
                        <a:pt x="314" y="261"/>
                        <a:pt x="385" y="233"/>
                      </a:cubicBezTo>
                      <a:cubicBezTo>
                        <a:pt x="418" y="220"/>
                        <a:pt x="450" y="204"/>
                        <a:pt x="478" y="183"/>
                      </a:cubicBezTo>
                      <a:cubicBezTo>
                        <a:pt x="500" y="167"/>
                        <a:pt x="520" y="147"/>
                        <a:pt x="530" y="121"/>
                      </a:cubicBezTo>
                      <a:cubicBezTo>
                        <a:pt x="542" y="91"/>
                        <a:pt x="532" y="57"/>
                        <a:pt x="503" y="40"/>
                      </a:cubicBezTo>
                      <a:cubicBezTo>
                        <a:pt x="468" y="20"/>
                        <a:pt x="421" y="19"/>
                        <a:pt x="382" y="21"/>
                      </a:cubicBezTo>
                      <a:cubicBezTo>
                        <a:pt x="326" y="23"/>
                        <a:pt x="272" y="33"/>
                        <a:pt x="219" y="50"/>
                      </a:cubicBezTo>
                      <a:cubicBezTo>
                        <a:pt x="146" y="74"/>
                        <a:pt x="81" y="114"/>
                        <a:pt x="19" y="158"/>
                      </a:cubicBezTo>
                      <a:cubicBezTo>
                        <a:pt x="10" y="165"/>
                        <a:pt x="0" y="151"/>
                        <a:pt x="9" y="145"/>
                      </a:cubicBezTo>
                      <a:cubicBezTo>
                        <a:pt x="67" y="103"/>
                        <a:pt x="129" y="66"/>
                        <a:pt x="197" y="40"/>
                      </a:cubicBezTo>
                      <a:cubicBezTo>
                        <a:pt x="249" y="21"/>
                        <a:pt x="305" y="9"/>
                        <a:pt x="361" y="5"/>
                      </a:cubicBezTo>
                      <a:cubicBezTo>
                        <a:pt x="427" y="0"/>
                        <a:pt x="549" y="1"/>
                        <a:pt x="551" y="93"/>
                      </a:cubicBezTo>
                      <a:cubicBezTo>
                        <a:pt x="553" y="152"/>
                        <a:pt x="497" y="195"/>
                        <a:pt x="451" y="220"/>
                      </a:cubicBezTo>
                      <a:cubicBezTo>
                        <a:pt x="384" y="258"/>
                        <a:pt x="308" y="279"/>
                        <a:pt x="233" y="287"/>
                      </a:cubicBezTo>
                      <a:cubicBezTo>
                        <a:pt x="158" y="296"/>
                        <a:pt x="31" y="295"/>
                        <a:pt x="3" y="206"/>
                      </a:cubicBezTo>
                      <a:close/>
                    </a:path>
                  </a:pathLst>
                </a:custGeom>
                <a:solidFill>
                  <a:srgbClr val="1C9438"/>
                </a:solidFill>
                <a:ln w="9525">
                  <a:solidFill>
                    <a:srgbClr val="1C9438"/>
                  </a:solidFill>
                  <a:round/>
                  <a:headEnd/>
                  <a:tailEnd/>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32" name="Freeform 24">
                  <a:extLst>
                    <a:ext uri="{FF2B5EF4-FFF2-40B4-BE49-F238E27FC236}">
                      <a16:creationId xmlns:a16="http://schemas.microsoft.com/office/drawing/2014/main" id="{1880B0BF-A02B-9A7E-D1C7-AEFB730DE3A4}"/>
                    </a:ext>
                  </a:extLst>
                </p:cNvPr>
                <p:cNvSpPr/>
                <p:nvPr/>
              </p:nvSpPr>
              <p:spPr bwMode="auto">
                <a:xfrm>
                  <a:off x="2825750" y="3038120"/>
                  <a:ext cx="375043" cy="167043"/>
                </a:xfrm>
                <a:custGeom>
                  <a:avLst/>
                  <a:gdLst>
                    <a:gd name="T0" fmla="*/ 206 w 216"/>
                    <a:gd name="T1" fmla="*/ 2 h 67"/>
                    <a:gd name="T2" fmla="*/ 6 w 216"/>
                    <a:gd name="T3" fmla="*/ 56 h 67"/>
                    <a:gd name="T4" fmla="*/ 10 w 216"/>
                    <a:gd name="T5" fmla="*/ 65 h 67"/>
                    <a:gd name="T6" fmla="*/ 210 w 216"/>
                    <a:gd name="T7" fmla="*/ 11 h 67"/>
                    <a:gd name="T8" fmla="*/ 206 w 216"/>
                    <a:gd name="T9" fmla="*/ 2 h 67"/>
                  </a:gdLst>
                  <a:ahLst/>
                  <a:cxnLst>
                    <a:cxn ang="0">
                      <a:pos x="T0" y="T1"/>
                    </a:cxn>
                    <a:cxn ang="0">
                      <a:pos x="T2" y="T3"/>
                    </a:cxn>
                    <a:cxn ang="0">
                      <a:pos x="T4" y="T5"/>
                    </a:cxn>
                    <a:cxn ang="0">
                      <a:pos x="T6" y="T7"/>
                    </a:cxn>
                    <a:cxn ang="0">
                      <a:pos x="T8" y="T9"/>
                    </a:cxn>
                  </a:cxnLst>
                  <a:rect l="0" t="0" r="r" b="b"/>
                  <a:pathLst>
                    <a:path w="216" h="67">
                      <a:moveTo>
                        <a:pt x="206" y="2"/>
                      </a:moveTo>
                      <a:cubicBezTo>
                        <a:pt x="141" y="25"/>
                        <a:pt x="72" y="35"/>
                        <a:pt x="6" y="56"/>
                      </a:cubicBezTo>
                      <a:cubicBezTo>
                        <a:pt x="0" y="58"/>
                        <a:pt x="4" y="67"/>
                        <a:pt x="10" y="65"/>
                      </a:cubicBezTo>
                      <a:cubicBezTo>
                        <a:pt x="76" y="44"/>
                        <a:pt x="145" y="34"/>
                        <a:pt x="210" y="11"/>
                      </a:cubicBezTo>
                      <a:cubicBezTo>
                        <a:pt x="216" y="9"/>
                        <a:pt x="212" y="0"/>
                        <a:pt x="206" y="2"/>
                      </a:cubicBezTo>
                      <a:close/>
                    </a:path>
                  </a:pathLst>
                </a:custGeom>
                <a:solidFill>
                  <a:srgbClr val="1C9438"/>
                </a:solidFill>
                <a:ln w="9525">
                  <a:solidFill>
                    <a:srgbClr val="1C9438"/>
                  </a:solidFill>
                  <a:round/>
                  <a:headEnd/>
                  <a:tailEnd/>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30" name="Rectangle 29">
                <a:extLst>
                  <a:ext uri="{FF2B5EF4-FFF2-40B4-BE49-F238E27FC236}">
                    <a16:creationId xmlns:a16="http://schemas.microsoft.com/office/drawing/2014/main" id="{779F1DFC-259E-9D3C-124B-94113D709D4C}"/>
                  </a:ext>
                </a:extLst>
              </p:cNvPr>
              <p:cNvSpPr/>
              <p:nvPr/>
            </p:nvSpPr>
            <p:spPr>
              <a:xfrm rot="20316996" flipH="1">
                <a:off x="-375816" y="1394733"/>
                <a:ext cx="1260574" cy="392955"/>
              </a:xfrm>
              <a:prstGeom prst="rect">
                <a:avLst/>
              </a:prstGeom>
            </p:spPr>
            <p:txBody>
              <a:bodyPr wrap="square" lIns="0" tIns="0" rIns="0" bIns="0" anchor="ctr">
                <a:spAutoFit/>
              </a:bodyPr>
              <a:lstStyle/>
              <a:p>
                <a:pPr algn="ctr"/>
                <a:r>
                  <a:rPr lang="en-US" sz="1200">
                    <a:solidFill>
                      <a:schemeClr val="tx1">
                        <a:lumMod val="75000"/>
                        <a:lumOff val="25000"/>
                      </a:schemeClr>
                    </a:solidFill>
                  </a:rPr>
                  <a:t>Property Tax has collected 18.03% of the budget</a:t>
                </a:r>
              </a:p>
            </p:txBody>
          </p:sp>
        </p:grpSp>
        <p:grpSp>
          <p:nvGrpSpPr>
            <p:cNvPr id="33" name="Group 32">
              <a:extLst>
                <a:ext uri="{FF2B5EF4-FFF2-40B4-BE49-F238E27FC236}">
                  <a16:creationId xmlns:a16="http://schemas.microsoft.com/office/drawing/2014/main" id="{1082DCB1-4D76-E489-83BE-04B919025AC3}"/>
                </a:ext>
              </a:extLst>
            </p:cNvPr>
            <p:cNvGrpSpPr/>
            <p:nvPr/>
          </p:nvGrpSpPr>
          <p:grpSpPr>
            <a:xfrm>
              <a:off x="7233482" y="2651920"/>
              <a:ext cx="1417211" cy="673020"/>
              <a:chOff x="7302954" y="1125858"/>
              <a:chExt cx="1226492" cy="582450"/>
            </a:xfrm>
          </p:grpSpPr>
          <p:grpSp>
            <p:nvGrpSpPr>
              <p:cNvPr id="34" name="Group 33">
                <a:extLst>
                  <a:ext uri="{FF2B5EF4-FFF2-40B4-BE49-F238E27FC236}">
                    <a16:creationId xmlns:a16="http://schemas.microsoft.com/office/drawing/2014/main" id="{0EEED616-F4B8-E511-122B-372C041EB316}"/>
                  </a:ext>
                </a:extLst>
              </p:cNvPr>
              <p:cNvGrpSpPr/>
              <p:nvPr/>
            </p:nvGrpSpPr>
            <p:grpSpPr>
              <a:xfrm>
                <a:off x="7405171" y="1125858"/>
                <a:ext cx="999979" cy="582450"/>
                <a:chOff x="3518045" y="2510124"/>
                <a:chExt cx="999979" cy="582450"/>
              </a:xfrm>
              <a:solidFill>
                <a:schemeClr val="accent3"/>
              </a:solidFill>
            </p:grpSpPr>
            <p:sp>
              <p:nvSpPr>
                <p:cNvPr id="36" name="Freeform 7">
                  <a:extLst>
                    <a:ext uri="{FF2B5EF4-FFF2-40B4-BE49-F238E27FC236}">
                      <a16:creationId xmlns:a16="http://schemas.microsoft.com/office/drawing/2014/main" id="{B8647D51-2D5C-5253-013B-4BDC7B07C2B8}"/>
                    </a:ext>
                  </a:extLst>
                </p:cNvPr>
                <p:cNvSpPr/>
                <p:nvPr/>
              </p:nvSpPr>
              <p:spPr bwMode="auto">
                <a:xfrm>
                  <a:off x="3518045" y="2510124"/>
                  <a:ext cx="999979" cy="582450"/>
                </a:xfrm>
                <a:custGeom>
                  <a:avLst/>
                  <a:gdLst>
                    <a:gd name="T0" fmla="*/ 583 w 592"/>
                    <a:gd name="T1" fmla="*/ 80 h 277"/>
                    <a:gd name="T2" fmla="*/ 566 w 592"/>
                    <a:gd name="T3" fmla="*/ 81 h 277"/>
                    <a:gd name="T4" fmla="*/ 465 w 592"/>
                    <a:gd name="T5" fmla="*/ 204 h 277"/>
                    <a:gd name="T6" fmla="*/ 242 w 592"/>
                    <a:gd name="T7" fmla="*/ 255 h 277"/>
                    <a:gd name="T8" fmla="*/ 137 w 592"/>
                    <a:gd name="T9" fmla="*/ 245 h 277"/>
                    <a:gd name="T10" fmla="*/ 65 w 592"/>
                    <a:gd name="T11" fmla="*/ 208 h 277"/>
                    <a:gd name="T12" fmla="*/ 58 w 592"/>
                    <a:gd name="T13" fmla="*/ 124 h 277"/>
                    <a:gd name="T14" fmla="*/ 162 w 592"/>
                    <a:gd name="T15" fmla="*/ 58 h 277"/>
                    <a:gd name="T16" fmla="*/ 323 w 592"/>
                    <a:gd name="T17" fmla="*/ 21 h 277"/>
                    <a:gd name="T18" fmla="*/ 550 w 592"/>
                    <a:gd name="T19" fmla="*/ 43 h 277"/>
                    <a:gd name="T20" fmla="*/ 554 w 592"/>
                    <a:gd name="T21" fmla="*/ 26 h 277"/>
                    <a:gd name="T22" fmla="*/ 340 w 592"/>
                    <a:gd name="T23" fmla="*/ 4 h 277"/>
                    <a:gd name="T24" fmla="*/ 175 w 592"/>
                    <a:gd name="T25" fmla="*/ 35 h 277"/>
                    <a:gd name="T26" fmla="*/ 34 w 592"/>
                    <a:gd name="T27" fmla="*/ 191 h 277"/>
                    <a:gd name="T28" fmla="*/ 177 w 592"/>
                    <a:gd name="T29" fmla="*/ 269 h 277"/>
                    <a:gd name="T30" fmla="*/ 403 w 592"/>
                    <a:gd name="T31" fmla="*/ 245 h 277"/>
                    <a:gd name="T32" fmla="*/ 583 w 592"/>
                    <a:gd name="T33"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2" h="277">
                      <a:moveTo>
                        <a:pt x="583" y="80"/>
                      </a:moveTo>
                      <a:cubicBezTo>
                        <a:pt x="582" y="70"/>
                        <a:pt x="565" y="70"/>
                        <a:pt x="566" y="81"/>
                      </a:cubicBezTo>
                      <a:cubicBezTo>
                        <a:pt x="572" y="141"/>
                        <a:pt x="512" y="181"/>
                        <a:pt x="465" y="204"/>
                      </a:cubicBezTo>
                      <a:cubicBezTo>
                        <a:pt x="396" y="237"/>
                        <a:pt x="318" y="252"/>
                        <a:pt x="242" y="255"/>
                      </a:cubicBezTo>
                      <a:cubicBezTo>
                        <a:pt x="207" y="256"/>
                        <a:pt x="171" y="253"/>
                        <a:pt x="137" y="245"/>
                      </a:cubicBezTo>
                      <a:cubicBezTo>
                        <a:pt x="111" y="239"/>
                        <a:pt x="84" y="228"/>
                        <a:pt x="65" y="208"/>
                      </a:cubicBezTo>
                      <a:cubicBezTo>
                        <a:pt x="42" y="185"/>
                        <a:pt x="38" y="150"/>
                        <a:pt x="58" y="124"/>
                      </a:cubicBezTo>
                      <a:cubicBezTo>
                        <a:pt x="82" y="90"/>
                        <a:pt x="125" y="72"/>
                        <a:pt x="162" y="58"/>
                      </a:cubicBezTo>
                      <a:cubicBezTo>
                        <a:pt x="214" y="38"/>
                        <a:pt x="268" y="26"/>
                        <a:pt x="323" y="21"/>
                      </a:cubicBezTo>
                      <a:cubicBezTo>
                        <a:pt x="399" y="15"/>
                        <a:pt x="476" y="26"/>
                        <a:pt x="550" y="43"/>
                      </a:cubicBezTo>
                      <a:cubicBezTo>
                        <a:pt x="560" y="45"/>
                        <a:pt x="564" y="29"/>
                        <a:pt x="554" y="26"/>
                      </a:cubicBezTo>
                      <a:cubicBezTo>
                        <a:pt x="484" y="11"/>
                        <a:pt x="412" y="0"/>
                        <a:pt x="340" y="4"/>
                      </a:cubicBezTo>
                      <a:cubicBezTo>
                        <a:pt x="284" y="6"/>
                        <a:pt x="228" y="17"/>
                        <a:pt x="175" y="35"/>
                      </a:cubicBezTo>
                      <a:cubicBezTo>
                        <a:pt x="112" y="56"/>
                        <a:pt x="0" y="105"/>
                        <a:pt x="34" y="191"/>
                      </a:cubicBezTo>
                      <a:cubicBezTo>
                        <a:pt x="56" y="246"/>
                        <a:pt x="124" y="263"/>
                        <a:pt x="177" y="269"/>
                      </a:cubicBezTo>
                      <a:cubicBezTo>
                        <a:pt x="252" y="277"/>
                        <a:pt x="331" y="267"/>
                        <a:pt x="403" y="245"/>
                      </a:cubicBezTo>
                      <a:cubicBezTo>
                        <a:pt x="475" y="223"/>
                        <a:pt x="592" y="173"/>
                        <a:pt x="583" y="80"/>
                      </a:cubicBezTo>
                      <a:close/>
                    </a:path>
                  </a:pathLst>
                </a:custGeom>
                <a:solidFill>
                  <a:srgbClr val="1C9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37" name="Freeform 23">
                  <a:extLst>
                    <a:ext uri="{FF2B5EF4-FFF2-40B4-BE49-F238E27FC236}">
                      <a16:creationId xmlns:a16="http://schemas.microsoft.com/office/drawing/2014/main" id="{7299E760-1CAA-DEDC-6397-5B190AE89020}"/>
                    </a:ext>
                  </a:extLst>
                </p:cNvPr>
                <p:cNvSpPr/>
                <p:nvPr/>
              </p:nvSpPr>
              <p:spPr bwMode="auto">
                <a:xfrm>
                  <a:off x="3891640" y="2944035"/>
                  <a:ext cx="317500" cy="61912"/>
                </a:xfrm>
                <a:custGeom>
                  <a:avLst/>
                  <a:gdLst>
                    <a:gd name="T0" fmla="*/ 212 w 221"/>
                    <a:gd name="T1" fmla="*/ 1 h 43"/>
                    <a:gd name="T2" fmla="*/ 6 w 221"/>
                    <a:gd name="T3" fmla="*/ 32 h 43"/>
                    <a:gd name="T4" fmla="*/ 9 w 221"/>
                    <a:gd name="T5" fmla="*/ 42 h 43"/>
                    <a:gd name="T6" fmla="*/ 214 w 221"/>
                    <a:gd name="T7" fmla="*/ 11 h 43"/>
                    <a:gd name="T8" fmla="*/ 212 w 221"/>
                    <a:gd name="T9" fmla="*/ 1 h 43"/>
                  </a:gdLst>
                  <a:ahLst/>
                  <a:cxnLst>
                    <a:cxn ang="0">
                      <a:pos x="T0" y="T1"/>
                    </a:cxn>
                    <a:cxn ang="0">
                      <a:pos x="T2" y="T3"/>
                    </a:cxn>
                    <a:cxn ang="0">
                      <a:pos x="T4" y="T5"/>
                    </a:cxn>
                    <a:cxn ang="0">
                      <a:pos x="T6" y="T7"/>
                    </a:cxn>
                    <a:cxn ang="0">
                      <a:pos x="T8" y="T9"/>
                    </a:cxn>
                  </a:cxnLst>
                  <a:rect l="0" t="0" r="r" b="b"/>
                  <a:pathLst>
                    <a:path w="221" h="43">
                      <a:moveTo>
                        <a:pt x="212" y="1"/>
                      </a:moveTo>
                      <a:cubicBezTo>
                        <a:pt x="144" y="16"/>
                        <a:pt x="74" y="18"/>
                        <a:pt x="6" y="32"/>
                      </a:cubicBezTo>
                      <a:cubicBezTo>
                        <a:pt x="0" y="34"/>
                        <a:pt x="3" y="43"/>
                        <a:pt x="9" y="42"/>
                      </a:cubicBezTo>
                      <a:cubicBezTo>
                        <a:pt x="77" y="28"/>
                        <a:pt x="147" y="25"/>
                        <a:pt x="214" y="11"/>
                      </a:cubicBezTo>
                      <a:cubicBezTo>
                        <a:pt x="221" y="9"/>
                        <a:pt x="218" y="0"/>
                        <a:pt x="212" y="1"/>
                      </a:cubicBezTo>
                      <a:close/>
                    </a:path>
                  </a:pathLst>
                </a:custGeom>
                <a:solidFill>
                  <a:srgbClr val="1C9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35" name="Rectangle 34">
                <a:extLst>
                  <a:ext uri="{FF2B5EF4-FFF2-40B4-BE49-F238E27FC236}">
                    <a16:creationId xmlns:a16="http://schemas.microsoft.com/office/drawing/2014/main" id="{2DBE0395-8CD5-61C7-7F94-0596D456A4FF}"/>
                  </a:ext>
                </a:extLst>
              </p:cNvPr>
              <p:cNvSpPr/>
              <p:nvPr/>
            </p:nvSpPr>
            <p:spPr>
              <a:xfrm rot="21447812" flipH="1">
                <a:off x="7302954" y="1332094"/>
                <a:ext cx="1226492" cy="240139"/>
              </a:xfrm>
              <a:prstGeom prst="rect">
                <a:avLst/>
              </a:prstGeom>
            </p:spPr>
            <p:txBody>
              <a:bodyPr wrap="square" lIns="0" tIns="0" rIns="0" bIns="0" anchor="ctr">
                <a:spAutoFit/>
              </a:bodyPr>
              <a:lstStyle/>
              <a:p>
                <a:pPr algn="ctr"/>
                <a:r>
                  <a:rPr lang="en-US" sz="1100">
                    <a:solidFill>
                      <a:schemeClr val="tx1">
                        <a:lumMod val="75000"/>
                        <a:lumOff val="25000"/>
                      </a:schemeClr>
                    </a:solidFill>
                  </a:rPr>
                  <a:t>Rising Electricity </a:t>
                </a:r>
              </a:p>
              <a:p>
                <a:pPr algn="ctr"/>
                <a:r>
                  <a:rPr lang="en-US" sz="1100">
                    <a:solidFill>
                      <a:schemeClr val="tx1">
                        <a:lumMod val="75000"/>
                        <a:lumOff val="25000"/>
                      </a:schemeClr>
                    </a:solidFill>
                  </a:rPr>
                  <a:t>Costs</a:t>
                </a:r>
              </a:p>
            </p:txBody>
          </p:sp>
        </p:grpSp>
        <p:grpSp>
          <p:nvGrpSpPr>
            <p:cNvPr id="43" name="Group 42">
              <a:extLst>
                <a:ext uri="{FF2B5EF4-FFF2-40B4-BE49-F238E27FC236}">
                  <a16:creationId xmlns:a16="http://schemas.microsoft.com/office/drawing/2014/main" id="{A79F794C-A25F-38B7-9341-98D238ABE8E7}"/>
                </a:ext>
              </a:extLst>
            </p:cNvPr>
            <p:cNvGrpSpPr/>
            <p:nvPr/>
          </p:nvGrpSpPr>
          <p:grpSpPr>
            <a:xfrm rot="20692429">
              <a:off x="550171" y="3643442"/>
              <a:ext cx="1185735" cy="925937"/>
              <a:chOff x="2804380" y="2944318"/>
              <a:chExt cx="1026166" cy="801330"/>
            </a:xfrm>
          </p:grpSpPr>
          <p:grpSp>
            <p:nvGrpSpPr>
              <p:cNvPr id="44" name="Group 43">
                <a:extLst>
                  <a:ext uri="{FF2B5EF4-FFF2-40B4-BE49-F238E27FC236}">
                    <a16:creationId xmlns:a16="http://schemas.microsoft.com/office/drawing/2014/main" id="{491020FC-9130-E00D-4F6A-362C4E665524}"/>
                  </a:ext>
                </a:extLst>
              </p:cNvPr>
              <p:cNvGrpSpPr/>
              <p:nvPr/>
            </p:nvGrpSpPr>
            <p:grpSpPr>
              <a:xfrm>
                <a:off x="2804380" y="2944318"/>
                <a:ext cx="1026166" cy="801330"/>
                <a:chOff x="5071508" y="3109418"/>
                <a:chExt cx="1026166" cy="801330"/>
              </a:xfrm>
              <a:solidFill>
                <a:schemeClr val="accent5"/>
              </a:solidFill>
            </p:grpSpPr>
            <p:sp>
              <p:nvSpPr>
                <p:cNvPr id="46" name="Freeform 8">
                  <a:extLst>
                    <a:ext uri="{FF2B5EF4-FFF2-40B4-BE49-F238E27FC236}">
                      <a16:creationId xmlns:a16="http://schemas.microsoft.com/office/drawing/2014/main" id="{A0859F0E-2CAA-354B-4008-3ACDEFB1BC98}"/>
                    </a:ext>
                  </a:extLst>
                </p:cNvPr>
                <p:cNvSpPr/>
                <p:nvPr/>
              </p:nvSpPr>
              <p:spPr bwMode="auto">
                <a:xfrm>
                  <a:off x="5071508" y="3109418"/>
                  <a:ext cx="1026166" cy="801330"/>
                </a:xfrm>
                <a:custGeom>
                  <a:avLst/>
                  <a:gdLst>
                    <a:gd name="T0" fmla="*/ 529 w 531"/>
                    <a:gd name="T1" fmla="*/ 173 h 266"/>
                    <a:gd name="T2" fmla="*/ 514 w 531"/>
                    <a:gd name="T3" fmla="*/ 168 h 266"/>
                    <a:gd name="T4" fmla="*/ 383 w 531"/>
                    <a:gd name="T5" fmla="*/ 245 h 266"/>
                    <a:gd name="T6" fmla="*/ 167 w 531"/>
                    <a:gd name="T7" fmla="*/ 219 h 266"/>
                    <a:gd name="T8" fmla="*/ 77 w 531"/>
                    <a:gd name="T9" fmla="*/ 176 h 266"/>
                    <a:gd name="T10" fmla="*/ 24 w 531"/>
                    <a:gd name="T11" fmla="*/ 120 h 266"/>
                    <a:gd name="T12" fmla="*/ 45 w 531"/>
                    <a:gd name="T13" fmla="*/ 42 h 266"/>
                    <a:gd name="T14" fmla="*/ 160 w 531"/>
                    <a:gd name="T15" fmla="*/ 17 h 266"/>
                    <a:gd name="T16" fmla="*/ 316 w 531"/>
                    <a:gd name="T17" fmla="*/ 36 h 266"/>
                    <a:gd name="T18" fmla="*/ 512 w 531"/>
                    <a:gd name="T19" fmla="*/ 129 h 266"/>
                    <a:gd name="T20" fmla="*/ 520 w 531"/>
                    <a:gd name="T21" fmla="*/ 116 h 266"/>
                    <a:gd name="T22" fmla="*/ 336 w 531"/>
                    <a:gd name="T23" fmla="*/ 26 h 266"/>
                    <a:gd name="T24" fmla="*/ 179 w 531"/>
                    <a:gd name="T25" fmla="*/ 1 h 266"/>
                    <a:gd name="T26" fmla="*/ 2 w 531"/>
                    <a:gd name="T27" fmla="*/ 94 h 266"/>
                    <a:gd name="T28" fmla="*/ 104 w 531"/>
                    <a:gd name="T29" fmla="*/ 210 h 266"/>
                    <a:gd name="T30" fmla="*/ 315 w 531"/>
                    <a:gd name="T31" fmla="*/ 263 h 266"/>
                    <a:gd name="T32" fmla="*/ 529 w 531"/>
                    <a:gd name="T33" fmla="*/ 17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266">
                      <a:moveTo>
                        <a:pt x="529" y="173"/>
                      </a:moveTo>
                      <a:cubicBezTo>
                        <a:pt x="531" y="163"/>
                        <a:pt x="516" y="158"/>
                        <a:pt x="514" y="168"/>
                      </a:cubicBezTo>
                      <a:cubicBezTo>
                        <a:pt x="499" y="224"/>
                        <a:pt x="433" y="240"/>
                        <a:pt x="383" y="245"/>
                      </a:cubicBezTo>
                      <a:cubicBezTo>
                        <a:pt x="311" y="253"/>
                        <a:pt x="236" y="241"/>
                        <a:pt x="167" y="219"/>
                      </a:cubicBezTo>
                      <a:cubicBezTo>
                        <a:pt x="136" y="208"/>
                        <a:pt x="105" y="195"/>
                        <a:pt x="77" y="176"/>
                      </a:cubicBezTo>
                      <a:cubicBezTo>
                        <a:pt x="55" y="162"/>
                        <a:pt x="35" y="144"/>
                        <a:pt x="24" y="120"/>
                      </a:cubicBezTo>
                      <a:cubicBezTo>
                        <a:pt x="11" y="92"/>
                        <a:pt x="19" y="59"/>
                        <a:pt x="45" y="42"/>
                      </a:cubicBezTo>
                      <a:cubicBezTo>
                        <a:pt x="78" y="20"/>
                        <a:pt x="122" y="17"/>
                        <a:pt x="160" y="17"/>
                      </a:cubicBezTo>
                      <a:cubicBezTo>
                        <a:pt x="212" y="16"/>
                        <a:pt x="265" y="23"/>
                        <a:pt x="316" y="36"/>
                      </a:cubicBezTo>
                      <a:cubicBezTo>
                        <a:pt x="386" y="56"/>
                        <a:pt x="450" y="90"/>
                        <a:pt x="512" y="129"/>
                      </a:cubicBezTo>
                      <a:cubicBezTo>
                        <a:pt x="520" y="134"/>
                        <a:pt x="529" y="121"/>
                        <a:pt x="520" y="116"/>
                      </a:cubicBezTo>
                      <a:cubicBezTo>
                        <a:pt x="463" y="79"/>
                        <a:pt x="402" y="47"/>
                        <a:pt x="336" y="26"/>
                      </a:cubicBezTo>
                      <a:cubicBezTo>
                        <a:pt x="286" y="10"/>
                        <a:pt x="232" y="2"/>
                        <a:pt x="179" y="1"/>
                      </a:cubicBezTo>
                      <a:cubicBezTo>
                        <a:pt x="116" y="0"/>
                        <a:pt x="0" y="7"/>
                        <a:pt x="2" y="94"/>
                      </a:cubicBezTo>
                      <a:cubicBezTo>
                        <a:pt x="4" y="151"/>
                        <a:pt x="59" y="188"/>
                        <a:pt x="104" y="210"/>
                      </a:cubicBezTo>
                      <a:cubicBezTo>
                        <a:pt x="169" y="242"/>
                        <a:pt x="243" y="259"/>
                        <a:pt x="315" y="263"/>
                      </a:cubicBezTo>
                      <a:cubicBezTo>
                        <a:pt x="386" y="266"/>
                        <a:pt x="507" y="259"/>
                        <a:pt x="529"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47" name="Freeform 22">
                  <a:extLst>
                    <a:ext uri="{FF2B5EF4-FFF2-40B4-BE49-F238E27FC236}">
                      <a16:creationId xmlns:a16="http://schemas.microsoft.com/office/drawing/2014/main" id="{1DDA6D6D-D0CB-7B7D-5B49-3F8BEA4FAC32}"/>
                    </a:ext>
                  </a:extLst>
                </p:cNvPr>
                <p:cNvSpPr/>
                <p:nvPr/>
              </p:nvSpPr>
              <p:spPr bwMode="auto">
                <a:xfrm>
                  <a:off x="5438261" y="3743251"/>
                  <a:ext cx="295275" cy="71437"/>
                </a:xfrm>
                <a:custGeom>
                  <a:avLst/>
                  <a:gdLst>
                    <a:gd name="T0" fmla="*/ 200 w 206"/>
                    <a:gd name="T1" fmla="*/ 40 h 50"/>
                    <a:gd name="T2" fmla="*/ 7 w 206"/>
                    <a:gd name="T3" fmla="*/ 1 h 50"/>
                    <a:gd name="T4" fmla="*/ 6 w 206"/>
                    <a:gd name="T5" fmla="*/ 10 h 50"/>
                    <a:gd name="T6" fmla="*/ 200 w 206"/>
                    <a:gd name="T7" fmla="*/ 49 h 50"/>
                    <a:gd name="T8" fmla="*/ 200 w 206"/>
                    <a:gd name="T9" fmla="*/ 40 h 50"/>
                  </a:gdLst>
                  <a:ahLst/>
                  <a:cxnLst>
                    <a:cxn ang="0">
                      <a:pos x="T0" y="T1"/>
                    </a:cxn>
                    <a:cxn ang="0">
                      <a:pos x="T2" y="T3"/>
                    </a:cxn>
                    <a:cxn ang="0">
                      <a:pos x="T4" y="T5"/>
                    </a:cxn>
                    <a:cxn ang="0">
                      <a:pos x="T6" y="T7"/>
                    </a:cxn>
                    <a:cxn ang="0">
                      <a:pos x="T8" y="T9"/>
                    </a:cxn>
                  </a:cxnLst>
                  <a:rect l="0" t="0" r="r" b="b"/>
                  <a:pathLst>
                    <a:path w="206" h="50">
                      <a:moveTo>
                        <a:pt x="200" y="40"/>
                      </a:moveTo>
                      <a:cubicBezTo>
                        <a:pt x="135" y="31"/>
                        <a:pt x="72" y="10"/>
                        <a:pt x="7" y="1"/>
                      </a:cubicBezTo>
                      <a:cubicBezTo>
                        <a:pt x="1" y="0"/>
                        <a:pt x="0" y="9"/>
                        <a:pt x="6" y="10"/>
                      </a:cubicBezTo>
                      <a:cubicBezTo>
                        <a:pt x="71" y="20"/>
                        <a:pt x="135" y="40"/>
                        <a:pt x="200" y="49"/>
                      </a:cubicBezTo>
                      <a:cubicBezTo>
                        <a:pt x="206" y="50"/>
                        <a:pt x="206" y="40"/>
                        <a:pt x="20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45" name="Rectangle 44">
                <a:extLst>
                  <a:ext uri="{FF2B5EF4-FFF2-40B4-BE49-F238E27FC236}">
                    <a16:creationId xmlns:a16="http://schemas.microsoft.com/office/drawing/2014/main" id="{D656546F-4E6F-801B-2D77-DA1D2CC3FF5B}"/>
                  </a:ext>
                </a:extLst>
              </p:cNvPr>
              <p:cNvSpPr/>
              <p:nvPr/>
            </p:nvSpPr>
            <p:spPr>
              <a:xfrm rot="937744" flipH="1">
                <a:off x="2975772" y="3065762"/>
                <a:ext cx="654027" cy="523939"/>
              </a:xfrm>
              <a:prstGeom prst="rect">
                <a:avLst/>
              </a:prstGeom>
            </p:spPr>
            <p:txBody>
              <a:bodyPr wrap="square" lIns="0" tIns="0" rIns="0" bIns="0" anchor="ctr">
                <a:spAutoFit/>
              </a:bodyPr>
              <a:lstStyle/>
              <a:p>
                <a:pPr algn="ctr"/>
                <a:r>
                  <a:rPr lang="en-US" sz="1200">
                    <a:solidFill>
                      <a:schemeClr val="tx1">
                        <a:lumMod val="75000"/>
                        <a:lumOff val="25000"/>
                      </a:schemeClr>
                    </a:solidFill>
                  </a:rPr>
                  <a:t>40.48% Excise Tax Revenue Collected</a:t>
                </a:r>
              </a:p>
            </p:txBody>
          </p:sp>
        </p:grpSp>
        <p:sp>
          <p:nvSpPr>
            <p:cNvPr id="48" name="Freeform 5">
              <a:extLst>
                <a:ext uri="{FF2B5EF4-FFF2-40B4-BE49-F238E27FC236}">
                  <a16:creationId xmlns:a16="http://schemas.microsoft.com/office/drawing/2014/main" id="{3AC3E45F-8DD9-1B6C-B101-8F420FAA4D00}"/>
                </a:ext>
              </a:extLst>
            </p:cNvPr>
            <p:cNvSpPr/>
            <p:nvPr/>
          </p:nvSpPr>
          <p:spPr bwMode="auto">
            <a:xfrm>
              <a:off x="4008315" y="3394986"/>
              <a:ext cx="1951123" cy="2393999"/>
            </a:xfrm>
            <a:custGeom>
              <a:avLst/>
              <a:gdLst/>
              <a:ahLst/>
              <a:cxnLst>
                <a:cxn ang="0">
                  <a:pos x="169" y="528"/>
                </a:cxn>
                <a:cxn ang="0">
                  <a:pos x="121" y="430"/>
                </a:cxn>
                <a:cxn ang="0">
                  <a:pos x="54" y="428"/>
                </a:cxn>
                <a:cxn ang="0">
                  <a:pos x="46" y="390"/>
                </a:cxn>
                <a:cxn ang="0">
                  <a:pos x="28" y="376"/>
                </a:cxn>
                <a:cxn ang="0">
                  <a:pos x="42" y="366"/>
                </a:cxn>
                <a:cxn ang="0">
                  <a:pos x="24" y="356"/>
                </a:cxn>
                <a:cxn ang="0">
                  <a:pos x="19" y="332"/>
                </a:cxn>
                <a:cxn ang="0">
                  <a:pos x="9" y="305"/>
                </a:cxn>
                <a:cxn ang="0">
                  <a:pos x="49" y="233"/>
                </a:cxn>
                <a:cxn ang="0">
                  <a:pos x="133" y="58"/>
                </a:cxn>
                <a:cxn ang="0">
                  <a:pos x="404" y="174"/>
                </a:cxn>
                <a:cxn ang="0">
                  <a:pos x="336" y="387"/>
                </a:cxn>
                <a:cxn ang="0">
                  <a:pos x="347" y="534"/>
                </a:cxn>
                <a:cxn ang="0">
                  <a:pos x="168" y="534"/>
                </a:cxn>
                <a:cxn ang="0">
                  <a:pos x="169" y="528"/>
                </a:cxn>
              </a:cxnLst>
              <a:rect l="0" t="0" r="r" b="b"/>
              <a:pathLst>
                <a:path w="436" h="534">
                  <a:moveTo>
                    <a:pt x="169" y="528"/>
                  </a:moveTo>
                  <a:cubicBezTo>
                    <a:pt x="169" y="528"/>
                    <a:pt x="171" y="428"/>
                    <a:pt x="121" y="430"/>
                  </a:cubicBezTo>
                  <a:cubicBezTo>
                    <a:pt x="71" y="432"/>
                    <a:pt x="66" y="446"/>
                    <a:pt x="54" y="428"/>
                  </a:cubicBezTo>
                  <a:cubicBezTo>
                    <a:pt x="42" y="409"/>
                    <a:pt x="54" y="398"/>
                    <a:pt x="46" y="390"/>
                  </a:cubicBezTo>
                  <a:cubicBezTo>
                    <a:pt x="46" y="390"/>
                    <a:pt x="28" y="384"/>
                    <a:pt x="28" y="376"/>
                  </a:cubicBezTo>
                  <a:cubicBezTo>
                    <a:pt x="28" y="368"/>
                    <a:pt x="42" y="366"/>
                    <a:pt x="42" y="366"/>
                  </a:cubicBezTo>
                  <a:cubicBezTo>
                    <a:pt x="42" y="366"/>
                    <a:pt x="24" y="365"/>
                    <a:pt x="24" y="356"/>
                  </a:cubicBezTo>
                  <a:cubicBezTo>
                    <a:pt x="23" y="348"/>
                    <a:pt x="33" y="338"/>
                    <a:pt x="19" y="332"/>
                  </a:cubicBezTo>
                  <a:cubicBezTo>
                    <a:pt x="5" y="326"/>
                    <a:pt x="0" y="320"/>
                    <a:pt x="9" y="305"/>
                  </a:cubicBezTo>
                  <a:cubicBezTo>
                    <a:pt x="18" y="290"/>
                    <a:pt x="52" y="251"/>
                    <a:pt x="49" y="233"/>
                  </a:cubicBezTo>
                  <a:cubicBezTo>
                    <a:pt x="46" y="216"/>
                    <a:pt x="29" y="117"/>
                    <a:pt x="133" y="58"/>
                  </a:cubicBezTo>
                  <a:cubicBezTo>
                    <a:pt x="238" y="0"/>
                    <a:pt x="372" y="49"/>
                    <a:pt x="404" y="174"/>
                  </a:cubicBezTo>
                  <a:cubicBezTo>
                    <a:pt x="436" y="300"/>
                    <a:pt x="336" y="387"/>
                    <a:pt x="336" y="387"/>
                  </a:cubicBezTo>
                  <a:cubicBezTo>
                    <a:pt x="336" y="387"/>
                    <a:pt x="302" y="480"/>
                    <a:pt x="347" y="534"/>
                  </a:cubicBezTo>
                  <a:cubicBezTo>
                    <a:pt x="168" y="534"/>
                    <a:pt x="168" y="534"/>
                    <a:pt x="168" y="534"/>
                  </a:cubicBezTo>
                  <a:lnTo>
                    <a:pt x="169" y="528"/>
                  </a:lnTo>
                  <a:close/>
                </a:path>
              </a:pathLst>
            </a:custGeom>
            <a:solidFill>
              <a:schemeClr val="accent1"/>
            </a:solidFill>
            <a:ln w="9525">
              <a:noFill/>
              <a:round/>
            </a:ln>
          </p:spPr>
          <p:txBody>
            <a:bodyPr vert="horz" wrap="square" lIns="91440" tIns="45720" rIns="91440" bIns="45720" numCol="1" anchor="t" anchorCtr="0" compatLnSpc="1">
              <a:prstTxWarp prst="textNoShape">
                <a:avLst/>
              </a:prstTxWarp>
            </a:bodyPr>
            <a:lstStyle/>
            <a:p>
              <a:endParaRPr lang="en-US" sz="1600"/>
            </a:p>
          </p:txBody>
        </p:sp>
        <p:sp>
          <p:nvSpPr>
            <p:cNvPr id="49" name="Freeform 11">
              <a:extLst>
                <a:ext uri="{FF2B5EF4-FFF2-40B4-BE49-F238E27FC236}">
                  <a16:creationId xmlns:a16="http://schemas.microsoft.com/office/drawing/2014/main" id="{913DA1CB-BDBF-581B-8FC3-B4A8ED6681AC}"/>
                </a:ext>
              </a:extLst>
            </p:cNvPr>
            <p:cNvSpPr>
              <a:spLocks noEditPoints="1"/>
            </p:cNvSpPr>
            <p:nvPr/>
          </p:nvSpPr>
          <p:spPr bwMode="auto">
            <a:xfrm>
              <a:off x="4611085" y="3934414"/>
              <a:ext cx="716696" cy="953127"/>
            </a:xfrm>
            <a:custGeom>
              <a:avLst/>
              <a:gdLst>
                <a:gd name="T0" fmla="*/ 1592 w 2618"/>
                <a:gd name="T1" fmla="*/ 1501 h 3481"/>
                <a:gd name="T2" fmla="*/ 1943 w 2618"/>
                <a:gd name="T3" fmla="*/ 1453 h 3481"/>
                <a:gd name="T4" fmla="*/ 1865 w 2618"/>
                <a:gd name="T5" fmla="*/ 1305 h 3481"/>
                <a:gd name="T6" fmla="*/ 730 w 2618"/>
                <a:gd name="T7" fmla="*/ 1383 h 3481"/>
                <a:gd name="T8" fmla="*/ 1057 w 2618"/>
                <a:gd name="T9" fmla="*/ 1578 h 3481"/>
                <a:gd name="T10" fmla="*/ 822 w 2618"/>
                <a:gd name="T11" fmla="*/ 1293 h 3481"/>
                <a:gd name="T12" fmla="*/ 1967 w 2618"/>
                <a:gd name="T13" fmla="*/ 193 h 3481"/>
                <a:gd name="T14" fmla="*/ 2474 w 2618"/>
                <a:gd name="T15" fmla="*/ 707 h 3481"/>
                <a:gd name="T16" fmla="*/ 2599 w 2618"/>
                <a:gd name="T17" fmla="*/ 1496 h 3481"/>
                <a:gd name="T18" fmla="*/ 2295 w 2618"/>
                <a:gd name="T19" fmla="*/ 2129 h 3481"/>
                <a:gd name="T20" fmla="*/ 2395 w 2618"/>
                <a:gd name="T21" fmla="*/ 1787 h 3481"/>
                <a:gd name="T22" fmla="*/ 2468 w 2618"/>
                <a:gd name="T23" fmla="*/ 968 h 3481"/>
                <a:gd name="T24" fmla="*/ 2072 w 2618"/>
                <a:gd name="T25" fmla="*/ 396 h 3481"/>
                <a:gd name="T26" fmla="*/ 1392 w 2618"/>
                <a:gd name="T27" fmla="*/ 117 h 3481"/>
                <a:gd name="T28" fmla="*/ 660 w 2618"/>
                <a:gd name="T29" fmla="*/ 296 h 3481"/>
                <a:gd name="T30" fmla="*/ 147 w 2618"/>
                <a:gd name="T31" fmla="*/ 1050 h 3481"/>
                <a:gd name="T32" fmla="*/ 191 w 2618"/>
                <a:gd name="T33" fmla="*/ 1770 h 3481"/>
                <a:gd name="T34" fmla="*/ 673 w 2618"/>
                <a:gd name="T35" fmla="*/ 2205 h 3481"/>
                <a:gd name="T36" fmla="*/ 1027 w 2618"/>
                <a:gd name="T37" fmla="*/ 2015 h 3481"/>
                <a:gd name="T38" fmla="*/ 899 w 2618"/>
                <a:gd name="T39" fmla="*/ 1648 h 3481"/>
                <a:gd name="T40" fmla="*/ 614 w 2618"/>
                <a:gd name="T41" fmla="*/ 1355 h 3481"/>
                <a:gd name="T42" fmla="*/ 891 w 2618"/>
                <a:gd name="T43" fmla="*/ 1191 h 3481"/>
                <a:gd name="T44" fmla="*/ 1161 w 2618"/>
                <a:gd name="T45" fmla="*/ 1546 h 3481"/>
                <a:gd name="T46" fmla="*/ 1586 w 2618"/>
                <a:gd name="T47" fmla="*/ 1318 h 3481"/>
                <a:gd name="T48" fmla="*/ 2023 w 2618"/>
                <a:gd name="T49" fmla="*/ 1252 h 3481"/>
                <a:gd name="T50" fmla="*/ 2014 w 2618"/>
                <a:gd name="T51" fmla="*/ 1536 h 3481"/>
                <a:gd name="T52" fmla="*/ 1516 w 2618"/>
                <a:gd name="T53" fmla="*/ 1750 h 3481"/>
                <a:gd name="T54" fmla="*/ 1685 w 2618"/>
                <a:gd name="T55" fmla="*/ 2193 h 3481"/>
                <a:gd name="T56" fmla="*/ 2157 w 2618"/>
                <a:gd name="T57" fmla="*/ 2357 h 3481"/>
                <a:gd name="T58" fmla="*/ 2001 w 2618"/>
                <a:gd name="T59" fmla="*/ 2571 h 3481"/>
                <a:gd name="T60" fmla="*/ 1466 w 2618"/>
                <a:gd name="T61" fmla="*/ 2618 h 3481"/>
                <a:gd name="T62" fmla="*/ 874 w 2618"/>
                <a:gd name="T63" fmla="*/ 2619 h 3481"/>
                <a:gd name="T64" fmla="*/ 700 w 2618"/>
                <a:gd name="T65" fmla="*/ 2686 h 3481"/>
                <a:gd name="T66" fmla="*/ 1133 w 2618"/>
                <a:gd name="T67" fmla="*/ 2804 h 3481"/>
                <a:gd name="T68" fmla="*/ 1785 w 2618"/>
                <a:gd name="T69" fmla="*/ 2876 h 3481"/>
                <a:gd name="T70" fmla="*/ 1909 w 2618"/>
                <a:gd name="T71" fmla="*/ 2995 h 3481"/>
                <a:gd name="T72" fmla="*/ 1617 w 2618"/>
                <a:gd name="T73" fmla="*/ 3162 h 3481"/>
                <a:gd name="T74" fmla="*/ 1126 w 2618"/>
                <a:gd name="T75" fmla="*/ 3191 h 3481"/>
                <a:gd name="T76" fmla="*/ 991 w 2618"/>
                <a:gd name="T77" fmla="*/ 3245 h 3481"/>
                <a:gd name="T78" fmla="*/ 1331 w 2618"/>
                <a:gd name="T79" fmla="*/ 3370 h 3481"/>
                <a:gd name="T80" fmla="*/ 1590 w 2618"/>
                <a:gd name="T81" fmla="*/ 3311 h 3481"/>
                <a:gd name="T82" fmla="*/ 1691 w 2618"/>
                <a:gd name="T83" fmla="*/ 3331 h 3481"/>
                <a:gd name="T84" fmla="*/ 1592 w 2618"/>
                <a:gd name="T85" fmla="*/ 3434 h 3481"/>
                <a:gd name="T86" fmla="*/ 1139 w 2618"/>
                <a:gd name="T87" fmla="*/ 3462 h 3481"/>
                <a:gd name="T88" fmla="*/ 885 w 2618"/>
                <a:gd name="T89" fmla="*/ 3198 h 3481"/>
                <a:gd name="T90" fmla="*/ 1288 w 2618"/>
                <a:gd name="T91" fmla="*/ 3081 h 3481"/>
                <a:gd name="T92" fmla="*/ 1788 w 2618"/>
                <a:gd name="T93" fmla="*/ 2995 h 3481"/>
                <a:gd name="T94" fmla="*/ 1444 w 2618"/>
                <a:gd name="T95" fmla="*/ 2940 h 3481"/>
                <a:gd name="T96" fmla="*/ 684 w 2618"/>
                <a:gd name="T97" fmla="*/ 2801 h 3481"/>
                <a:gd name="T98" fmla="*/ 620 w 2618"/>
                <a:gd name="T99" fmla="*/ 2579 h 3481"/>
                <a:gd name="T100" fmla="*/ 1079 w 2618"/>
                <a:gd name="T101" fmla="*/ 2499 h 3481"/>
                <a:gd name="T102" fmla="*/ 1765 w 2618"/>
                <a:gd name="T103" fmla="*/ 2499 h 3481"/>
                <a:gd name="T104" fmla="*/ 2064 w 2618"/>
                <a:gd name="T105" fmla="*/ 2429 h 3481"/>
                <a:gd name="T106" fmla="*/ 1794 w 2618"/>
                <a:gd name="T107" fmla="*/ 2339 h 3481"/>
                <a:gd name="T108" fmla="*/ 1433 w 2618"/>
                <a:gd name="T109" fmla="*/ 2035 h 3481"/>
                <a:gd name="T110" fmla="*/ 1185 w 2618"/>
                <a:gd name="T111" fmla="*/ 1750 h 3481"/>
                <a:gd name="T112" fmla="*/ 967 w 2618"/>
                <a:gd name="T113" fmla="*/ 2258 h 3481"/>
                <a:gd name="T114" fmla="*/ 408 w 2618"/>
                <a:gd name="T115" fmla="*/ 2216 h 3481"/>
                <a:gd name="T116" fmla="*/ 34 w 2618"/>
                <a:gd name="T117" fmla="*/ 1640 h 3481"/>
                <a:gd name="T118" fmla="*/ 102 w 2618"/>
                <a:gd name="T119" fmla="*/ 839 h 3481"/>
                <a:gd name="T120" fmla="*/ 720 w 2618"/>
                <a:gd name="T121" fmla="*/ 130 h 3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18" h="3480">
                  <a:moveTo>
                    <a:pt x="1841" y="1304"/>
                  </a:moveTo>
                  <a:lnTo>
                    <a:pt x="1808" y="1306"/>
                  </a:lnTo>
                  <a:lnTo>
                    <a:pt x="1777" y="1315"/>
                  </a:lnTo>
                  <a:lnTo>
                    <a:pt x="1749" y="1328"/>
                  </a:lnTo>
                  <a:lnTo>
                    <a:pt x="1722" y="1344"/>
                  </a:lnTo>
                  <a:lnTo>
                    <a:pt x="1698" y="1362"/>
                  </a:lnTo>
                  <a:lnTo>
                    <a:pt x="1676" y="1383"/>
                  </a:lnTo>
                  <a:lnTo>
                    <a:pt x="1656" y="1405"/>
                  </a:lnTo>
                  <a:lnTo>
                    <a:pt x="1638" y="1426"/>
                  </a:lnTo>
                  <a:lnTo>
                    <a:pt x="1614" y="1463"/>
                  </a:lnTo>
                  <a:lnTo>
                    <a:pt x="1592" y="1501"/>
                  </a:lnTo>
                  <a:lnTo>
                    <a:pt x="1573" y="1542"/>
                  </a:lnTo>
                  <a:lnTo>
                    <a:pt x="1556" y="1583"/>
                  </a:lnTo>
                  <a:lnTo>
                    <a:pt x="1621" y="1574"/>
                  </a:lnTo>
                  <a:lnTo>
                    <a:pt x="1682" y="1563"/>
                  </a:lnTo>
                  <a:lnTo>
                    <a:pt x="1735" y="1550"/>
                  </a:lnTo>
                  <a:lnTo>
                    <a:pt x="1784" y="1536"/>
                  </a:lnTo>
                  <a:lnTo>
                    <a:pt x="1826" y="1520"/>
                  </a:lnTo>
                  <a:lnTo>
                    <a:pt x="1863" y="1504"/>
                  </a:lnTo>
                  <a:lnTo>
                    <a:pt x="1894" y="1487"/>
                  </a:lnTo>
                  <a:lnTo>
                    <a:pt x="1921" y="1470"/>
                  </a:lnTo>
                  <a:lnTo>
                    <a:pt x="1943" y="1453"/>
                  </a:lnTo>
                  <a:lnTo>
                    <a:pt x="1959" y="1436"/>
                  </a:lnTo>
                  <a:lnTo>
                    <a:pt x="1971" y="1419"/>
                  </a:lnTo>
                  <a:lnTo>
                    <a:pt x="1978" y="1403"/>
                  </a:lnTo>
                  <a:lnTo>
                    <a:pt x="1981" y="1387"/>
                  </a:lnTo>
                  <a:lnTo>
                    <a:pt x="1979" y="1371"/>
                  </a:lnTo>
                  <a:lnTo>
                    <a:pt x="1972" y="1356"/>
                  </a:lnTo>
                  <a:lnTo>
                    <a:pt x="1959" y="1342"/>
                  </a:lnTo>
                  <a:lnTo>
                    <a:pt x="1942" y="1329"/>
                  </a:lnTo>
                  <a:lnTo>
                    <a:pt x="1920" y="1318"/>
                  </a:lnTo>
                  <a:lnTo>
                    <a:pt x="1894" y="1311"/>
                  </a:lnTo>
                  <a:lnTo>
                    <a:pt x="1865" y="1305"/>
                  </a:lnTo>
                  <a:lnTo>
                    <a:pt x="1841" y="1304"/>
                  </a:lnTo>
                  <a:close/>
                  <a:moveTo>
                    <a:pt x="822" y="1293"/>
                  </a:moveTo>
                  <a:lnTo>
                    <a:pt x="797" y="1295"/>
                  </a:lnTo>
                  <a:lnTo>
                    <a:pt x="776" y="1299"/>
                  </a:lnTo>
                  <a:lnTo>
                    <a:pt x="757" y="1305"/>
                  </a:lnTo>
                  <a:lnTo>
                    <a:pt x="743" y="1315"/>
                  </a:lnTo>
                  <a:lnTo>
                    <a:pt x="732" y="1326"/>
                  </a:lnTo>
                  <a:lnTo>
                    <a:pt x="726" y="1339"/>
                  </a:lnTo>
                  <a:lnTo>
                    <a:pt x="725" y="1352"/>
                  </a:lnTo>
                  <a:lnTo>
                    <a:pt x="726" y="1367"/>
                  </a:lnTo>
                  <a:lnTo>
                    <a:pt x="730" y="1383"/>
                  </a:lnTo>
                  <a:lnTo>
                    <a:pt x="737" y="1402"/>
                  </a:lnTo>
                  <a:lnTo>
                    <a:pt x="750" y="1422"/>
                  </a:lnTo>
                  <a:lnTo>
                    <a:pt x="767" y="1442"/>
                  </a:lnTo>
                  <a:lnTo>
                    <a:pt x="788" y="1463"/>
                  </a:lnTo>
                  <a:lnTo>
                    <a:pt x="814" y="1482"/>
                  </a:lnTo>
                  <a:lnTo>
                    <a:pt x="843" y="1501"/>
                  </a:lnTo>
                  <a:lnTo>
                    <a:pt x="876" y="1520"/>
                  </a:lnTo>
                  <a:lnTo>
                    <a:pt x="915" y="1537"/>
                  </a:lnTo>
                  <a:lnTo>
                    <a:pt x="957" y="1552"/>
                  </a:lnTo>
                  <a:lnTo>
                    <a:pt x="1005" y="1566"/>
                  </a:lnTo>
                  <a:lnTo>
                    <a:pt x="1057" y="1578"/>
                  </a:lnTo>
                  <a:lnTo>
                    <a:pt x="1044" y="1532"/>
                  </a:lnTo>
                  <a:lnTo>
                    <a:pt x="1029" y="1488"/>
                  </a:lnTo>
                  <a:lnTo>
                    <a:pt x="1012" y="1448"/>
                  </a:lnTo>
                  <a:lnTo>
                    <a:pt x="993" y="1411"/>
                  </a:lnTo>
                  <a:lnTo>
                    <a:pt x="972" y="1379"/>
                  </a:lnTo>
                  <a:lnTo>
                    <a:pt x="949" y="1351"/>
                  </a:lnTo>
                  <a:lnTo>
                    <a:pt x="924" y="1329"/>
                  </a:lnTo>
                  <a:lnTo>
                    <a:pt x="899" y="1311"/>
                  </a:lnTo>
                  <a:lnTo>
                    <a:pt x="871" y="1299"/>
                  </a:lnTo>
                  <a:lnTo>
                    <a:pt x="844" y="1294"/>
                  </a:lnTo>
                  <a:lnTo>
                    <a:pt x="822" y="1293"/>
                  </a:lnTo>
                  <a:close/>
                  <a:moveTo>
                    <a:pt x="1286" y="0"/>
                  </a:moveTo>
                  <a:lnTo>
                    <a:pt x="1358" y="3"/>
                  </a:lnTo>
                  <a:lnTo>
                    <a:pt x="1429" y="10"/>
                  </a:lnTo>
                  <a:lnTo>
                    <a:pt x="1500" y="20"/>
                  </a:lnTo>
                  <a:lnTo>
                    <a:pt x="1570" y="35"/>
                  </a:lnTo>
                  <a:lnTo>
                    <a:pt x="1641" y="54"/>
                  </a:lnTo>
                  <a:lnTo>
                    <a:pt x="1708" y="75"/>
                  </a:lnTo>
                  <a:lnTo>
                    <a:pt x="1775" y="99"/>
                  </a:lnTo>
                  <a:lnTo>
                    <a:pt x="1841" y="127"/>
                  </a:lnTo>
                  <a:lnTo>
                    <a:pt x="1905" y="158"/>
                  </a:lnTo>
                  <a:lnTo>
                    <a:pt x="1967" y="193"/>
                  </a:lnTo>
                  <a:lnTo>
                    <a:pt x="2027" y="229"/>
                  </a:lnTo>
                  <a:lnTo>
                    <a:pt x="2084" y="267"/>
                  </a:lnTo>
                  <a:lnTo>
                    <a:pt x="2139" y="309"/>
                  </a:lnTo>
                  <a:lnTo>
                    <a:pt x="2187" y="350"/>
                  </a:lnTo>
                  <a:lnTo>
                    <a:pt x="2234" y="392"/>
                  </a:lnTo>
                  <a:lnTo>
                    <a:pt x="2279" y="438"/>
                  </a:lnTo>
                  <a:lnTo>
                    <a:pt x="2323" y="487"/>
                  </a:lnTo>
                  <a:lnTo>
                    <a:pt x="2364" y="538"/>
                  </a:lnTo>
                  <a:lnTo>
                    <a:pt x="2402" y="591"/>
                  </a:lnTo>
                  <a:lnTo>
                    <a:pt x="2440" y="648"/>
                  </a:lnTo>
                  <a:lnTo>
                    <a:pt x="2474" y="707"/>
                  </a:lnTo>
                  <a:lnTo>
                    <a:pt x="2504" y="768"/>
                  </a:lnTo>
                  <a:lnTo>
                    <a:pt x="2532" y="832"/>
                  </a:lnTo>
                  <a:lnTo>
                    <a:pt x="2556" y="897"/>
                  </a:lnTo>
                  <a:lnTo>
                    <a:pt x="2578" y="965"/>
                  </a:lnTo>
                  <a:lnTo>
                    <a:pt x="2593" y="1035"/>
                  </a:lnTo>
                  <a:lnTo>
                    <a:pt x="2606" y="1108"/>
                  </a:lnTo>
                  <a:lnTo>
                    <a:pt x="2615" y="1181"/>
                  </a:lnTo>
                  <a:lnTo>
                    <a:pt x="2618" y="1257"/>
                  </a:lnTo>
                  <a:lnTo>
                    <a:pt x="2617" y="1335"/>
                  </a:lnTo>
                  <a:lnTo>
                    <a:pt x="2610" y="1414"/>
                  </a:lnTo>
                  <a:lnTo>
                    <a:pt x="2599" y="1496"/>
                  </a:lnTo>
                  <a:lnTo>
                    <a:pt x="2581" y="1578"/>
                  </a:lnTo>
                  <a:lnTo>
                    <a:pt x="2557" y="1663"/>
                  </a:lnTo>
                  <a:lnTo>
                    <a:pt x="2528" y="1748"/>
                  </a:lnTo>
                  <a:lnTo>
                    <a:pt x="2493" y="1836"/>
                  </a:lnTo>
                  <a:lnTo>
                    <a:pt x="2450" y="1923"/>
                  </a:lnTo>
                  <a:lnTo>
                    <a:pt x="2400" y="2013"/>
                  </a:lnTo>
                  <a:lnTo>
                    <a:pt x="2344" y="2104"/>
                  </a:lnTo>
                  <a:lnTo>
                    <a:pt x="2335" y="2115"/>
                  </a:lnTo>
                  <a:lnTo>
                    <a:pt x="2323" y="2123"/>
                  </a:lnTo>
                  <a:lnTo>
                    <a:pt x="2309" y="2128"/>
                  </a:lnTo>
                  <a:lnTo>
                    <a:pt x="2295" y="2129"/>
                  </a:lnTo>
                  <a:lnTo>
                    <a:pt x="2281" y="2125"/>
                  </a:lnTo>
                  <a:lnTo>
                    <a:pt x="2269" y="2119"/>
                  </a:lnTo>
                  <a:lnTo>
                    <a:pt x="2257" y="2109"/>
                  </a:lnTo>
                  <a:lnTo>
                    <a:pt x="2250" y="2098"/>
                  </a:lnTo>
                  <a:lnTo>
                    <a:pt x="2245" y="2085"/>
                  </a:lnTo>
                  <a:lnTo>
                    <a:pt x="2244" y="2070"/>
                  </a:lnTo>
                  <a:lnTo>
                    <a:pt x="2246" y="2056"/>
                  </a:lnTo>
                  <a:lnTo>
                    <a:pt x="2253" y="2043"/>
                  </a:lnTo>
                  <a:lnTo>
                    <a:pt x="2307" y="1957"/>
                  </a:lnTo>
                  <a:lnTo>
                    <a:pt x="2354" y="1871"/>
                  </a:lnTo>
                  <a:lnTo>
                    <a:pt x="2395" y="1787"/>
                  </a:lnTo>
                  <a:lnTo>
                    <a:pt x="2429" y="1704"/>
                  </a:lnTo>
                  <a:lnTo>
                    <a:pt x="2457" y="1623"/>
                  </a:lnTo>
                  <a:lnTo>
                    <a:pt x="2479" y="1544"/>
                  </a:lnTo>
                  <a:lnTo>
                    <a:pt x="2495" y="1465"/>
                  </a:lnTo>
                  <a:lnTo>
                    <a:pt x="2505" y="1389"/>
                  </a:lnTo>
                  <a:lnTo>
                    <a:pt x="2511" y="1314"/>
                  </a:lnTo>
                  <a:lnTo>
                    <a:pt x="2512" y="1241"/>
                  </a:lnTo>
                  <a:lnTo>
                    <a:pt x="2507" y="1170"/>
                  </a:lnTo>
                  <a:lnTo>
                    <a:pt x="2498" y="1100"/>
                  </a:lnTo>
                  <a:lnTo>
                    <a:pt x="2485" y="1033"/>
                  </a:lnTo>
                  <a:lnTo>
                    <a:pt x="2468" y="968"/>
                  </a:lnTo>
                  <a:lnTo>
                    <a:pt x="2447" y="903"/>
                  </a:lnTo>
                  <a:lnTo>
                    <a:pt x="2422" y="843"/>
                  </a:lnTo>
                  <a:lnTo>
                    <a:pt x="2394" y="784"/>
                  </a:lnTo>
                  <a:lnTo>
                    <a:pt x="2362" y="727"/>
                  </a:lnTo>
                  <a:lnTo>
                    <a:pt x="2328" y="673"/>
                  </a:lnTo>
                  <a:lnTo>
                    <a:pt x="2291" y="620"/>
                  </a:lnTo>
                  <a:lnTo>
                    <a:pt x="2251" y="570"/>
                  </a:lnTo>
                  <a:lnTo>
                    <a:pt x="2209" y="523"/>
                  </a:lnTo>
                  <a:lnTo>
                    <a:pt x="2165" y="478"/>
                  </a:lnTo>
                  <a:lnTo>
                    <a:pt x="2119" y="435"/>
                  </a:lnTo>
                  <a:lnTo>
                    <a:pt x="2072" y="396"/>
                  </a:lnTo>
                  <a:lnTo>
                    <a:pt x="2019" y="356"/>
                  </a:lnTo>
                  <a:lnTo>
                    <a:pt x="1964" y="319"/>
                  </a:lnTo>
                  <a:lnTo>
                    <a:pt x="1907" y="284"/>
                  </a:lnTo>
                  <a:lnTo>
                    <a:pt x="1847" y="252"/>
                  </a:lnTo>
                  <a:lnTo>
                    <a:pt x="1786" y="224"/>
                  </a:lnTo>
                  <a:lnTo>
                    <a:pt x="1723" y="197"/>
                  </a:lnTo>
                  <a:lnTo>
                    <a:pt x="1660" y="174"/>
                  </a:lnTo>
                  <a:lnTo>
                    <a:pt x="1594" y="154"/>
                  </a:lnTo>
                  <a:lnTo>
                    <a:pt x="1527" y="138"/>
                  </a:lnTo>
                  <a:lnTo>
                    <a:pt x="1460" y="125"/>
                  </a:lnTo>
                  <a:lnTo>
                    <a:pt x="1392" y="117"/>
                  </a:lnTo>
                  <a:lnTo>
                    <a:pt x="1324" y="111"/>
                  </a:lnTo>
                  <a:lnTo>
                    <a:pt x="1255" y="109"/>
                  </a:lnTo>
                  <a:lnTo>
                    <a:pt x="1186" y="112"/>
                  </a:lnTo>
                  <a:lnTo>
                    <a:pt x="1118" y="119"/>
                  </a:lnTo>
                  <a:lnTo>
                    <a:pt x="1050" y="130"/>
                  </a:lnTo>
                  <a:lnTo>
                    <a:pt x="983" y="147"/>
                  </a:lnTo>
                  <a:lnTo>
                    <a:pt x="916" y="167"/>
                  </a:lnTo>
                  <a:lnTo>
                    <a:pt x="850" y="191"/>
                  </a:lnTo>
                  <a:lnTo>
                    <a:pt x="785" y="221"/>
                  </a:lnTo>
                  <a:lnTo>
                    <a:pt x="722" y="256"/>
                  </a:lnTo>
                  <a:lnTo>
                    <a:pt x="660" y="296"/>
                  </a:lnTo>
                  <a:lnTo>
                    <a:pt x="601" y="341"/>
                  </a:lnTo>
                  <a:lnTo>
                    <a:pt x="542" y="391"/>
                  </a:lnTo>
                  <a:lnTo>
                    <a:pt x="487" y="448"/>
                  </a:lnTo>
                  <a:lnTo>
                    <a:pt x="421" y="522"/>
                  </a:lnTo>
                  <a:lnTo>
                    <a:pt x="364" y="597"/>
                  </a:lnTo>
                  <a:lnTo>
                    <a:pt x="312" y="673"/>
                  </a:lnTo>
                  <a:lnTo>
                    <a:pt x="267" y="747"/>
                  </a:lnTo>
                  <a:lnTo>
                    <a:pt x="229" y="823"/>
                  </a:lnTo>
                  <a:lnTo>
                    <a:pt x="196" y="899"/>
                  </a:lnTo>
                  <a:lnTo>
                    <a:pt x="169" y="975"/>
                  </a:lnTo>
                  <a:lnTo>
                    <a:pt x="147" y="1050"/>
                  </a:lnTo>
                  <a:lnTo>
                    <a:pt x="130" y="1124"/>
                  </a:lnTo>
                  <a:lnTo>
                    <a:pt x="119" y="1196"/>
                  </a:lnTo>
                  <a:lnTo>
                    <a:pt x="112" y="1268"/>
                  </a:lnTo>
                  <a:lnTo>
                    <a:pt x="109" y="1339"/>
                  </a:lnTo>
                  <a:lnTo>
                    <a:pt x="110" y="1407"/>
                  </a:lnTo>
                  <a:lnTo>
                    <a:pt x="116" y="1473"/>
                  </a:lnTo>
                  <a:lnTo>
                    <a:pt x="124" y="1537"/>
                  </a:lnTo>
                  <a:lnTo>
                    <a:pt x="137" y="1600"/>
                  </a:lnTo>
                  <a:lnTo>
                    <a:pt x="152" y="1659"/>
                  </a:lnTo>
                  <a:lnTo>
                    <a:pt x="170" y="1717"/>
                  </a:lnTo>
                  <a:lnTo>
                    <a:pt x="191" y="1770"/>
                  </a:lnTo>
                  <a:lnTo>
                    <a:pt x="213" y="1821"/>
                  </a:lnTo>
                  <a:lnTo>
                    <a:pt x="247" y="1884"/>
                  </a:lnTo>
                  <a:lnTo>
                    <a:pt x="284" y="1942"/>
                  </a:lnTo>
                  <a:lnTo>
                    <a:pt x="325" y="1994"/>
                  </a:lnTo>
                  <a:lnTo>
                    <a:pt x="368" y="2042"/>
                  </a:lnTo>
                  <a:lnTo>
                    <a:pt x="414" y="2084"/>
                  </a:lnTo>
                  <a:lnTo>
                    <a:pt x="462" y="2120"/>
                  </a:lnTo>
                  <a:lnTo>
                    <a:pt x="512" y="2150"/>
                  </a:lnTo>
                  <a:lnTo>
                    <a:pt x="564" y="2175"/>
                  </a:lnTo>
                  <a:lnTo>
                    <a:pt x="618" y="2193"/>
                  </a:lnTo>
                  <a:lnTo>
                    <a:pt x="673" y="2205"/>
                  </a:lnTo>
                  <a:lnTo>
                    <a:pt x="728" y="2209"/>
                  </a:lnTo>
                  <a:lnTo>
                    <a:pt x="784" y="2208"/>
                  </a:lnTo>
                  <a:lnTo>
                    <a:pt x="823" y="2201"/>
                  </a:lnTo>
                  <a:lnTo>
                    <a:pt x="859" y="2191"/>
                  </a:lnTo>
                  <a:lnTo>
                    <a:pt x="892" y="2176"/>
                  </a:lnTo>
                  <a:lnTo>
                    <a:pt x="921" y="2156"/>
                  </a:lnTo>
                  <a:lnTo>
                    <a:pt x="949" y="2134"/>
                  </a:lnTo>
                  <a:lnTo>
                    <a:pt x="972" y="2108"/>
                  </a:lnTo>
                  <a:lnTo>
                    <a:pt x="993" y="2079"/>
                  </a:lnTo>
                  <a:lnTo>
                    <a:pt x="1011" y="2048"/>
                  </a:lnTo>
                  <a:lnTo>
                    <a:pt x="1027" y="2015"/>
                  </a:lnTo>
                  <a:lnTo>
                    <a:pt x="1041" y="1981"/>
                  </a:lnTo>
                  <a:lnTo>
                    <a:pt x="1053" y="1945"/>
                  </a:lnTo>
                  <a:lnTo>
                    <a:pt x="1061" y="1906"/>
                  </a:lnTo>
                  <a:lnTo>
                    <a:pt x="1067" y="1868"/>
                  </a:lnTo>
                  <a:lnTo>
                    <a:pt x="1073" y="1829"/>
                  </a:lnTo>
                  <a:lnTo>
                    <a:pt x="1075" y="1790"/>
                  </a:lnTo>
                  <a:lnTo>
                    <a:pt x="1076" y="1751"/>
                  </a:lnTo>
                  <a:lnTo>
                    <a:pt x="1073" y="1692"/>
                  </a:lnTo>
                  <a:lnTo>
                    <a:pt x="1010" y="1681"/>
                  </a:lnTo>
                  <a:lnTo>
                    <a:pt x="952" y="1666"/>
                  </a:lnTo>
                  <a:lnTo>
                    <a:pt x="899" y="1648"/>
                  </a:lnTo>
                  <a:lnTo>
                    <a:pt x="851" y="1628"/>
                  </a:lnTo>
                  <a:lnTo>
                    <a:pt x="807" y="1607"/>
                  </a:lnTo>
                  <a:lnTo>
                    <a:pt x="768" y="1583"/>
                  </a:lnTo>
                  <a:lnTo>
                    <a:pt x="734" y="1559"/>
                  </a:lnTo>
                  <a:lnTo>
                    <a:pt x="705" y="1533"/>
                  </a:lnTo>
                  <a:lnTo>
                    <a:pt x="679" y="1506"/>
                  </a:lnTo>
                  <a:lnTo>
                    <a:pt x="658" y="1481"/>
                  </a:lnTo>
                  <a:lnTo>
                    <a:pt x="642" y="1454"/>
                  </a:lnTo>
                  <a:lnTo>
                    <a:pt x="627" y="1421"/>
                  </a:lnTo>
                  <a:lnTo>
                    <a:pt x="618" y="1388"/>
                  </a:lnTo>
                  <a:lnTo>
                    <a:pt x="614" y="1355"/>
                  </a:lnTo>
                  <a:lnTo>
                    <a:pt x="618" y="1324"/>
                  </a:lnTo>
                  <a:lnTo>
                    <a:pt x="626" y="1294"/>
                  </a:lnTo>
                  <a:lnTo>
                    <a:pt x="640" y="1266"/>
                  </a:lnTo>
                  <a:lnTo>
                    <a:pt x="659" y="1242"/>
                  </a:lnTo>
                  <a:lnTo>
                    <a:pt x="682" y="1222"/>
                  </a:lnTo>
                  <a:lnTo>
                    <a:pt x="710" y="1206"/>
                  </a:lnTo>
                  <a:lnTo>
                    <a:pt x="741" y="1194"/>
                  </a:lnTo>
                  <a:lnTo>
                    <a:pt x="776" y="1187"/>
                  </a:lnTo>
                  <a:lnTo>
                    <a:pt x="813" y="1184"/>
                  </a:lnTo>
                  <a:lnTo>
                    <a:pt x="853" y="1185"/>
                  </a:lnTo>
                  <a:lnTo>
                    <a:pt x="891" y="1191"/>
                  </a:lnTo>
                  <a:lnTo>
                    <a:pt x="927" y="1203"/>
                  </a:lnTo>
                  <a:lnTo>
                    <a:pt x="961" y="1220"/>
                  </a:lnTo>
                  <a:lnTo>
                    <a:pt x="993" y="1242"/>
                  </a:lnTo>
                  <a:lnTo>
                    <a:pt x="1022" y="1269"/>
                  </a:lnTo>
                  <a:lnTo>
                    <a:pt x="1049" y="1300"/>
                  </a:lnTo>
                  <a:lnTo>
                    <a:pt x="1074" y="1334"/>
                  </a:lnTo>
                  <a:lnTo>
                    <a:pt x="1096" y="1372"/>
                  </a:lnTo>
                  <a:lnTo>
                    <a:pt x="1115" y="1412"/>
                  </a:lnTo>
                  <a:lnTo>
                    <a:pt x="1133" y="1455"/>
                  </a:lnTo>
                  <a:lnTo>
                    <a:pt x="1148" y="1500"/>
                  </a:lnTo>
                  <a:lnTo>
                    <a:pt x="1161" y="1546"/>
                  </a:lnTo>
                  <a:lnTo>
                    <a:pt x="1170" y="1594"/>
                  </a:lnTo>
                  <a:lnTo>
                    <a:pt x="1227" y="1597"/>
                  </a:lnTo>
                  <a:lnTo>
                    <a:pt x="1286" y="1598"/>
                  </a:lnTo>
                  <a:lnTo>
                    <a:pt x="1365" y="1597"/>
                  </a:lnTo>
                  <a:lnTo>
                    <a:pt x="1438" y="1594"/>
                  </a:lnTo>
                  <a:lnTo>
                    <a:pt x="1454" y="1544"/>
                  </a:lnTo>
                  <a:lnTo>
                    <a:pt x="1474" y="1495"/>
                  </a:lnTo>
                  <a:lnTo>
                    <a:pt x="1496" y="1448"/>
                  </a:lnTo>
                  <a:lnTo>
                    <a:pt x="1523" y="1403"/>
                  </a:lnTo>
                  <a:lnTo>
                    <a:pt x="1551" y="1360"/>
                  </a:lnTo>
                  <a:lnTo>
                    <a:pt x="1586" y="1318"/>
                  </a:lnTo>
                  <a:lnTo>
                    <a:pt x="1624" y="1282"/>
                  </a:lnTo>
                  <a:lnTo>
                    <a:pt x="1663" y="1251"/>
                  </a:lnTo>
                  <a:lnTo>
                    <a:pt x="1703" y="1227"/>
                  </a:lnTo>
                  <a:lnTo>
                    <a:pt x="1746" y="1209"/>
                  </a:lnTo>
                  <a:lnTo>
                    <a:pt x="1789" y="1199"/>
                  </a:lnTo>
                  <a:lnTo>
                    <a:pt x="1834" y="1194"/>
                  </a:lnTo>
                  <a:lnTo>
                    <a:pt x="1879" y="1196"/>
                  </a:lnTo>
                  <a:lnTo>
                    <a:pt x="1921" y="1204"/>
                  </a:lnTo>
                  <a:lnTo>
                    <a:pt x="1959" y="1217"/>
                  </a:lnTo>
                  <a:lnTo>
                    <a:pt x="1993" y="1233"/>
                  </a:lnTo>
                  <a:lnTo>
                    <a:pt x="2023" y="1252"/>
                  </a:lnTo>
                  <a:lnTo>
                    <a:pt x="2048" y="1275"/>
                  </a:lnTo>
                  <a:lnTo>
                    <a:pt x="2067" y="1302"/>
                  </a:lnTo>
                  <a:lnTo>
                    <a:pt x="2081" y="1330"/>
                  </a:lnTo>
                  <a:lnTo>
                    <a:pt x="2089" y="1361"/>
                  </a:lnTo>
                  <a:lnTo>
                    <a:pt x="2090" y="1394"/>
                  </a:lnTo>
                  <a:lnTo>
                    <a:pt x="2087" y="1418"/>
                  </a:lnTo>
                  <a:lnTo>
                    <a:pt x="2080" y="1442"/>
                  </a:lnTo>
                  <a:lnTo>
                    <a:pt x="2069" y="1467"/>
                  </a:lnTo>
                  <a:lnTo>
                    <a:pt x="2055" y="1490"/>
                  </a:lnTo>
                  <a:lnTo>
                    <a:pt x="2036" y="1514"/>
                  </a:lnTo>
                  <a:lnTo>
                    <a:pt x="2014" y="1536"/>
                  </a:lnTo>
                  <a:lnTo>
                    <a:pt x="1986" y="1559"/>
                  </a:lnTo>
                  <a:lnTo>
                    <a:pt x="1955" y="1580"/>
                  </a:lnTo>
                  <a:lnTo>
                    <a:pt x="1919" y="1599"/>
                  </a:lnTo>
                  <a:lnTo>
                    <a:pt x="1878" y="1619"/>
                  </a:lnTo>
                  <a:lnTo>
                    <a:pt x="1832" y="1637"/>
                  </a:lnTo>
                  <a:lnTo>
                    <a:pt x="1782" y="1653"/>
                  </a:lnTo>
                  <a:lnTo>
                    <a:pt x="1725" y="1667"/>
                  </a:lnTo>
                  <a:lnTo>
                    <a:pt x="1664" y="1680"/>
                  </a:lnTo>
                  <a:lnTo>
                    <a:pt x="1597" y="1689"/>
                  </a:lnTo>
                  <a:lnTo>
                    <a:pt x="1525" y="1698"/>
                  </a:lnTo>
                  <a:lnTo>
                    <a:pt x="1516" y="1750"/>
                  </a:lnTo>
                  <a:lnTo>
                    <a:pt x="1513" y="1801"/>
                  </a:lnTo>
                  <a:lnTo>
                    <a:pt x="1512" y="1853"/>
                  </a:lnTo>
                  <a:lnTo>
                    <a:pt x="1515" y="1902"/>
                  </a:lnTo>
                  <a:lnTo>
                    <a:pt x="1523" y="1950"/>
                  </a:lnTo>
                  <a:lnTo>
                    <a:pt x="1534" y="1996"/>
                  </a:lnTo>
                  <a:lnTo>
                    <a:pt x="1550" y="2040"/>
                  </a:lnTo>
                  <a:lnTo>
                    <a:pt x="1570" y="2079"/>
                  </a:lnTo>
                  <a:lnTo>
                    <a:pt x="1593" y="2115"/>
                  </a:lnTo>
                  <a:lnTo>
                    <a:pt x="1620" y="2146"/>
                  </a:lnTo>
                  <a:lnTo>
                    <a:pt x="1650" y="2171"/>
                  </a:lnTo>
                  <a:lnTo>
                    <a:pt x="1685" y="2193"/>
                  </a:lnTo>
                  <a:lnTo>
                    <a:pt x="1722" y="2210"/>
                  </a:lnTo>
                  <a:lnTo>
                    <a:pt x="1763" y="2223"/>
                  </a:lnTo>
                  <a:lnTo>
                    <a:pt x="1807" y="2230"/>
                  </a:lnTo>
                  <a:lnTo>
                    <a:pt x="1872" y="2240"/>
                  </a:lnTo>
                  <a:lnTo>
                    <a:pt x="1930" y="2251"/>
                  </a:lnTo>
                  <a:lnTo>
                    <a:pt x="1983" y="2263"/>
                  </a:lnTo>
                  <a:lnTo>
                    <a:pt x="2031" y="2278"/>
                  </a:lnTo>
                  <a:lnTo>
                    <a:pt x="2071" y="2295"/>
                  </a:lnTo>
                  <a:lnTo>
                    <a:pt x="2106" y="2315"/>
                  </a:lnTo>
                  <a:lnTo>
                    <a:pt x="2135" y="2335"/>
                  </a:lnTo>
                  <a:lnTo>
                    <a:pt x="2157" y="2357"/>
                  </a:lnTo>
                  <a:lnTo>
                    <a:pt x="2172" y="2381"/>
                  </a:lnTo>
                  <a:lnTo>
                    <a:pt x="2181" y="2406"/>
                  </a:lnTo>
                  <a:lnTo>
                    <a:pt x="2182" y="2432"/>
                  </a:lnTo>
                  <a:lnTo>
                    <a:pt x="2176" y="2456"/>
                  </a:lnTo>
                  <a:lnTo>
                    <a:pt x="2166" y="2478"/>
                  </a:lnTo>
                  <a:lnTo>
                    <a:pt x="2150" y="2499"/>
                  </a:lnTo>
                  <a:lnTo>
                    <a:pt x="2129" y="2517"/>
                  </a:lnTo>
                  <a:lnTo>
                    <a:pt x="2103" y="2533"/>
                  </a:lnTo>
                  <a:lnTo>
                    <a:pt x="2072" y="2548"/>
                  </a:lnTo>
                  <a:lnTo>
                    <a:pt x="2038" y="2561"/>
                  </a:lnTo>
                  <a:lnTo>
                    <a:pt x="2001" y="2571"/>
                  </a:lnTo>
                  <a:lnTo>
                    <a:pt x="1961" y="2582"/>
                  </a:lnTo>
                  <a:lnTo>
                    <a:pt x="1917" y="2590"/>
                  </a:lnTo>
                  <a:lnTo>
                    <a:pt x="1872" y="2597"/>
                  </a:lnTo>
                  <a:lnTo>
                    <a:pt x="1824" y="2603"/>
                  </a:lnTo>
                  <a:lnTo>
                    <a:pt x="1774" y="2608"/>
                  </a:lnTo>
                  <a:lnTo>
                    <a:pt x="1724" y="2612"/>
                  </a:lnTo>
                  <a:lnTo>
                    <a:pt x="1672" y="2615"/>
                  </a:lnTo>
                  <a:lnTo>
                    <a:pt x="1621" y="2617"/>
                  </a:lnTo>
                  <a:lnTo>
                    <a:pt x="1569" y="2618"/>
                  </a:lnTo>
                  <a:lnTo>
                    <a:pt x="1517" y="2618"/>
                  </a:lnTo>
                  <a:lnTo>
                    <a:pt x="1466" y="2618"/>
                  </a:lnTo>
                  <a:lnTo>
                    <a:pt x="1417" y="2617"/>
                  </a:lnTo>
                  <a:lnTo>
                    <a:pt x="1369" y="2616"/>
                  </a:lnTo>
                  <a:lnTo>
                    <a:pt x="1322" y="2615"/>
                  </a:lnTo>
                  <a:lnTo>
                    <a:pt x="1278" y="2613"/>
                  </a:lnTo>
                  <a:lnTo>
                    <a:pt x="1203" y="2610"/>
                  </a:lnTo>
                  <a:lnTo>
                    <a:pt x="1134" y="2609"/>
                  </a:lnTo>
                  <a:lnTo>
                    <a:pt x="1072" y="2609"/>
                  </a:lnTo>
                  <a:lnTo>
                    <a:pt x="1014" y="2610"/>
                  </a:lnTo>
                  <a:lnTo>
                    <a:pt x="962" y="2613"/>
                  </a:lnTo>
                  <a:lnTo>
                    <a:pt x="916" y="2616"/>
                  </a:lnTo>
                  <a:lnTo>
                    <a:pt x="874" y="2619"/>
                  </a:lnTo>
                  <a:lnTo>
                    <a:pt x="836" y="2625"/>
                  </a:lnTo>
                  <a:lnTo>
                    <a:pt x="803" y="2630"/>
                  </a:lnTo>
                  <a:lnTo>
                    <a:pt x="775" y="2635"/>
                  </a:lnTo>
                  <a:lnTo>
                    <a:pt x="750" y="2641"/>
                  </a:lnTo>
                  <a:lnTo>
                    <a:pt x="729" y="2647"/>
                  </a:lnTo>
                  <a:lnTo>
                    <a:pt x="712" y="2652"/>
                  </a:lnTo>
                  <a:lnTo>
                    <a:pt x="698" y="2659"/>
                  </a:lnTo>
                  <a:lnTo>
                    <a:pt x="688" y="2664"/>
                  </a:lnTo>
                  <a:lnTo>
                    <a:pt x="680" y="2670"/>
                  </a:lnTo>
                  <a:lnTo>
                    <a:pt x="689" y="2677"/>
                  </a:lnTo>
                  <a:lnTo>
                    <a:pt x="700" y="2686"/>
                  </a:lnTo>
                  <a:lnTo>
                    <a:pt x="716" y="2696"/>
                  </a:lnTo>
                  <a:lnTo>
                    <a:pt x="737" y="2706"/>
                  </a:lnTo>
                  <a:lnTo>
                    <a:pt x="762" y="2718"/>
                  </a:lnTo>
                  <a:lnTo>
                    <a:pt x="792" y="2728"/>
                  </a:lnTo>
                  <a:lnTo>
                    <a:pt x="826" y="2740"/>
                  </a:lnTo>
                  <a:lnTo>
                    <a:pt x="864" y="2752"/>
                  </a:lnTo>
                  <a:lnTo>
                    <a:pt x="907" y="2764"/>
                  </a:lnTo>
                  <a:lnTo>
                    <a:pt x="956" y="2774"/>
                  </a:lnTo>
                  <a:lnTo>
                    <a:pt x="1010" y="2785"/>
                  </a:lnTo>
                  <a:lnTo>
                    <a:pt x="1069" y="2795"/>
                  </a:lnTo>
                  <a:lnTo>
                    <a:pt x="1133" y="2804"/>
                  </a:lnTo>
                  <a:lnTo>
                    <a:pt x="1203" y="2813"/>
                  </a:lnTo>
                  <a:lnTo>
                    <a:pt x="1280" y="2820"/>
                  </a:lnTo>
                  <a:lnTo>
                    <a:pt x="1360" y="2826"/>
                  </a:lnTo>
                  <a:lnTo>
                    <a:pt x="1448" y="2830"/>
                  </a:lnTo>
                  <a:lnTo>
                    <a:pt x="1514" y="2834"/>
                  </a:lnTo>
                  <a:lnTo>
                    <a:pt x="1574" y="2839"/>
                  </a:lnTo>
                  <a:lnTo>
                    <a:pt x="1628" y="2844"/>
                  </a:lnTo>
                  <a:lnTo>
                    <a:pt x="1674" y="2851"/>
                  </a:lnTo>
                  <a:lnTo>
                    <a:pt x="1717" y="2859"/>
                  </a:lnTo>
                  <a:lnTo>
                    <a:pt x="1753" y="2866"/>
                  </a:lnTo>
                  <a:lnTo>
                    <a:pt x="1785" y="2876"/>
                  </a:lnTo>
                  <a:lnTo>
                    <a:pt x="1812" y="2886"/>
                  </a:lnTo>
                  <a:lnTo>
                    <a:pt x="1836" y="2895"/>
                  </a:lnTo>
                  <a:lnTo>
                    <a:pt x="1855" y="2906"/>
                  </a:lnTo>
                  <a:lnTo>
                    <a:pt x="1871" y="2917"/>
                  </a:lnTo>
                  <a:lnTo>
                    <a:pt x="1882" y="2928"/>
                  </a:lnTo>
                  <a:lnTo>
                    <a:pt x="1892" y="2939"/>
                  </a:lnTo>
                  <a:lnTo>
                    <a:pt x="1899" y="2951"/>
                  </a:lnTo>
                  <a:lnTo>
                    <a:pt x="1904" y="2963"/>
                  </a:lnTo>
                  <a:lnTo>
                    <a:pt x="1907" y="2973"/>
                  </a:lnTo>
                  <a:lnTo>
                    <a:pt x="1908" y="2984"/>
                  </a:lnTo>
                  <a:lnTo>
                    <a:pt x="1909" y="2995"/>
                  </a:lnTo>
                  <a:lnTo>
                    <a:pt x="1905" y="3017"/>
                  </a:lnTo>
                  <a:lnTo>
                    <a:pt x="1895" y="3038"/>
                  </a:lnTo>
                  <a:lnTo>
                    <a:pt x="1880" y="3059"/>
                  </a:lnTo>
                  <a:lnTo>
                    <a:pt x="1860" y="3076"/>
                  </a:lnTo>
                  <a:lnTo>
                    <a:pt x="1836" y="3093"/>
                  </a:lnTo>
                  <a:lnTo>
                    <a:pt x="1807" y="3108"/>
                  </a:lnTo>
                  <a:lnTo>
                    <a:pt x="1775" y="3122"/>
                  </a:lnTo>
                  <a:lnTo>
                    <a:pt x="1739" y="3134"/>
                  </a:lnTo>
                  <a:lnTo>
                    <a:pt x="1701" y="3144"/>
                  </a:lnTo>
                  <a:lnTo>
                    <a:pt x="1660" y="3154"/>
                  </a:lnTo>
                  <a:lnTo>
                    <a:pt x="1617" y="3162"/>
                  </a:lnTo>
                  <a:lnTo>
                    <a:pt x="1573" y="3170"/>
                  </a:lnTo>
                  <a:lnTo>
                    <a:pt x="1526" y="3176"/>
                  </a:lnTo>
                  <a:lnTo>
                    <a:pt x="1479" y="3181"/>
                  </a:lnTo>
                  <a:lnTo>
                    <a:pt x="1433" y="3185"/>
                  </a:lnTo>
                  <a:lnTo>
                    <a:pt x="1386" y="3188"/>
                  </a:lnTo>
                  <a:lnTo>
                    <a:pt x="1339" y="3190"/>
                  </a:lnTo>
                  <a:lnTo>
                    <a:pt x="1294" y="3190"/>
                  </a:lnTo>
                  <a:lnTo>
                    <a:pt x="1248" y="3190"/>
                  </a:lnTo>
                  <a:lnTo>
                    <a:pt x="1205" y="3190"/>
                  </a:lnTo>
                  <a:lnTo>
                    <a:pt x="1163" y="3190"/>
                  </a:lnTo>
                  <a:lnTo>
                    <a:pt x="1126" y="3191"/>
                  </a:lnTo>
                  <a:lnTo>
                    <a:pt x="1094" y="3195"/>
                  </a:lnTo>
                  <a:lnTo>
                    <a:pt x="1067" y="3198"/>
                  </a:lnTo>
                  <a:lnTo>
                    <a:pt x="1044" y="3203"/>
                  </a:lnTo>
                  <a:lnTo>
                    <a:pt x="1026" y="3208"/>
                  </a:lnTo>
                  <a:lnTo>
                    <a:pt x="1011" y="3214"/>
                  </a:lnTo>
                  <a:lnTo>
                    <a:pt x="1001" y="3219"/>
                  </a:lnTo>
                  <a:lnTo>
                    <a:pt x="993" y="3226"/>
                  </a:lnTo>
                  <a:lnTo>
                    <a:pt x="989" y="3230"/>
                  </a:lnTo>
                  <a:lnTo>
                    <a:pt x="988" y="3234"/>
                  </a:lnTo>
                  <a:lnTo>
                    <a:pt x="989" y="3239"/>
                  </a:lnTo>
                  <a:lnTo>
                    <a:pt x="991" y="3245"/>
                  </a:lnTo>
                  <a:lnTo>
                    <a:pt x="993" y="3249"/>
                  </a:lnTo>
                  <a:lnTo>
                    <a:pt x="1006" y="3266"/>
                  </a:lnTo>
                  <a:lnTo>
                    <a:pt x="1025" y="3284"/>
                  </a:lnTo>
                  <a:lnTo>
                    <a:pt x="1049" y="3302"/>
                  </a:lnTo>
                  <a:lnTo>
                    <a:pt x="1078" y="3321"/>
                  </a:lnTo>
                  <a:lnTo>
                    <a:pt x="1112" y="3337"/>
                  </a:lnTo>
                  <a:lnTo>
                    <a:pt x="1149" y="3351"/>
                  </a:lnTo>
                  <a:lnTo>
                    <a:pt x="1191" y="3361"/>
                  </a:lnTo>
                  <a:lnTo>
                    <a:pt x="1234" y="3369"/>
                  </a:lnTo>
                  <a:lnTo>
                    <a:pt x="1280" y="3371"/>
                  </a:lnTo>
                  <a:lnTo>
                    <a:pt x="1331" y="3370"/>
                  </a:lnTo>
                  <a:lnTo>
                    <a:pt x="1376" y="3368"/>
                  </a:lnTo>
                  <a:lnTo>
                    <a:pt x="1418" y="3363"/>
                  </a:lnTo>
                  <a:lnTo>
                    <a:pt x="1453" y="3358"/>
                  </a:lnTo>
                  <a:lnTo>
                    <a:pt x="1483" y="3353"/>
                  </a:lnTo>
                  <a:lnTo>
                    <a:pt x="1510" y="3346"/>
                  </a:lnTo>
                  <a:lnTo>
                    <a:pt x="1531" y="3339"/>
                  </a:lnTo>
                  <a:lnTo>
                    <a:pt x="1550" y="3332"/>
                  </a:lnTo>
                  <a:lnTo>
                    <a:pt x="1564" y="3326"/>
                  </a:lnTo>
                  <a:lnTo>
                    <a:pt x="1576" y="3320"/>
                  </a:lnTo>
                  <a:lnTo>
                    <a:pt x="1584" y="3314"/>
                  </a:lnTo>
                  <a:lnTo>
                    <a:pt x="1590" y="3311"/>
                  </a:lnTo>
                  <a:lnTo>
                    <a:pt x="1593" y="3308"/>
                  </a:lnTo>
                  <a:lnTo>
                    <a:pt x="1594" y="3307"/>
                  </a:lnTo>
                  <a:lnTo>
                    <a:pt x="1604" y="3296"/>
                  </a:lnTo>
                  <a:lnTo>
                    <a:pt x="1616" y="3289"/>
                  </a:lnTo>
                  <a:lnTo>
                    <a:pt x="1629" y="3285"/>
                  </a:lnTo>
                  <a:lnTo>
                    <a:pt x="1643" y="3284"/>
                  </a:lnTo>
                  <a:lnTo>
                    <a:pt x="1656" y="3289"/>
                  </a:lnTo>
                  <a:lnTo>
                    <a:pt x="1669" y="3295"/>
                  </a:lnTo>
                  <a:lnTo>
                    <a:pt x="1680" y="3305"/>
                  </a:lnTo>
                  <a:lnTo>
                    <a:pt x="1687" y="3317"/>
                  </a:lnTo>
                  <a:lnTo>
                    <a:pt x="1691" y="3331"/>
                  </a:lnTo>
                  <a:lnTo>
                    <a:pt x="1691" y="3345"/>
                  </a:lnTo>
                  <a:lnTo>
                    <a:pt x="1688" y="3359"/>
                  </a:lnTo>
                  <a:lnTo>
                    <a:pt x="1682" y="3373"/>
                  </a:lnTo>
                  <a:lnTo>
                    <a:pt x="1679" y="3377"/>
                  </a:lnTo>
                  <a:lnTo>
                    <a:pt x="1673" y="3383"/>
                  </a:lnTo>
                  <a:lnTo>
                    <a:pt x="1666" y="3389"/>
                  </a:lnTo>
                  <a:lnTo>
                    <a:pt x="1656" y="3398"/>
                  </a:lnTo>
                  <a:lnTo>
                    <a:pt x="1645" y="3406"/>
                  </a:lnTo>
                  <a:lnTo>
                    <a:pt x="1631" y="3415"/>
                  </a:lnTo>
                  <a:lnTo>
                    <a:pt x="1613" y="3424"/>
                  </a:lnTo>
                  <a:lnTo>
                    <a:pt x="1592" y="3434"/>
                  </a:lnTo>
                  <a:lnTo>
                    <a:pt x="1568" y="3443"/>
                  </a:lnTo>
                  <a:lnTo>
                    <a:pt x="1540" y="3452"/>
                  </a:lnTo>
                  <a:lnTo>
                    <a:pt x="1508" y="3460"/>
                  </a:lnTo>
                  <a:lnTo>
                    <a:pt x="1472" y="3467"/>
                  </a:lnTo>
                  <a:lnTo>
                    <a:pt x="1431" y="3472"/>
                  </a:lnTo>
                  <a:lnTo>
                    <a:pt x="1386" y="3477"/>
                  </a:lnTo>
                  <a:lnTo>
                    <a:pt x="1335" y="3480"/>
                  </a:lnTo>
                  <a:lnTo>
                    <a:pt x="1280" y="3481"/>
                  </a:lnTo>
                  <a:lnTo>
                    <a:pt x="1232" y="3479"/>
                  </a:lnTo>
                  <a:lnTo>
                    <a:pt x="1185" y="3472"/>
                  </a:lnTo>
                  <a:lnTo>
                    <a:pt x="1139" y="3462"/>
                  </a:lnTo>
                  <a:lnTo>
                    <a:pt x="1094" y="3447"/>
                  </a:lnTo>
                  <a:lnTo>
                    <a:pt x="1052" y="3430"/>
                  </a:lnTo>
                  <a:lnTo>
                    <a:pt x="1011" y="3408"/>
                  </a:lnTo>
                  <a:lnTo>
                    <a:pt x="976" y="3386"/>
                  </a:lnTo>
                  <a:lnTo>
                    <a:pt x="944" y="3360"/>
                  </a:lnTo>
                  <a:lnTo>
                    <a:pt x="919" y="3332"/>
                  </a:lnTo>
                  <a:lnTo>
                    <a:pt x="899" y="3302"/>
                  </a:lnTo>
                  <a:lnTo>
                    <a:pt x="886" y="3276"/>
                  </a:lnTo>
                  <a:lnTo>
                    <a:pt x="880" y="3249"/>
                  </a:lnTo>
                  <a:lnTo>
                    <a:pt x="880" y="3222"/>
                  </a:lnTo>
                  <a:lnTo>
                    <a:pt x="885" y="3198"/>
                  </a:lnTo>
                  <a:lnTo>
                    <a:pt x="896" y="3173"/>
                  </a:lnTo>
                  <a:lnTo>
                    <a:pt x="911" y="3152"/>
                  </a:lnTo>
                  <a:lnTo>
                    <a:pt x="932" y="3134"/>
                  </a:lnTo>
                  <a:lnTo>
                    <a:pt x="957" y="3119"/>
                  </a:lnTo>
                  <a:lnTo>
                    <a:pt x="987" y="3106"/>
                  </a:lnTo>
                  <a:lnTo>
                    <a:pt x="1021" y="3095"/>
                  </a:lnTo>
                  <a:lnTo>
                    <a:pt x="1060" y="3088"/>
                  </a:lnTo>
                  <a:lnTo>
                    <a:pt x="1105" y="3082"/>
                  </a:lnTo>
                  <a:lnTo>
                    <a:pt x="1154" y="3080"/>
                  </a:lnTo>
                  <a:lnTo>
                    <a:pt x="1209" y="3080"/>
                  </a:lnTo>
                  <a:lnTo>
                    <a:pt x="1288" y="3081"/>
                  </a:lnTo>
                  <a:lnTo>
                    <a:pt x="1361" y="3080"/>
                  </a:lnTo>
                  <a:lnTo>
                    <a:pt x="1430" y="3076"/>
                  </a:lnTo>
                  <a:lnTo>
                    <a:pt x="1493" y="3070"/>
                  </a:lnTo>
                  <a:lnTo>
                    <a:pt x="1550" y="3063"/>
                  </a:lnTo>
                  <a:lnTo>
                    <a:pt x="1601" y="3054"/>
                  </a:lnTo>
                  <a:lnTo>
                    <a:pt x="1647" y="3045"/>
                  </a:lnTo>
                  <a:lnTo>
                    <a:pt x="1686" y="3035"/>
                  </a:lnTo>
                  <a:lnTo>
                    <a:pt x="1721" y="3025"/>
                  </a:lnTo>
                  <a:lnTo>
                    <a:pt x="1749" y="3014"/>
                  </a:lnTo>
                  <a:lnTo>
                    <a:pt x="1771" y="3004"/>
                  </a:lnTo>
                  <a:lnTo>
                    <a:pt x="1788" y="2995"/>
                  </a:lnTo>
                  <a:lnTo>
                    <a:pt x="1778" y="2989"/>
                  </a:lnTo>
                  <a:lnTo>
                    <a:pt x="1766" y="2985"/>
                  </a:lnTo>
                  <a:lnTo>
                    <a:pt x="1749" y="2980"/>
                  </a:lnTo>
                  <a:lnTo>
                    <a:pt x="1729" y="2973"/>
                  </a:lnTo>
                  <a:lnTo>
                    <a:pt x="1704" y="2968"/>
                  </a:lnTo>
                  <a:lnTo>
                    <a:pt x="1674" y="2963"/>
                  </a:lnTo>
                  <a:lnTo>
                    <a:pt x="1641" y="2957"/>
                  </a:lnTo>
                  <a:lnTo>
                    <a:pt x="1600" y="2952"/>
                  </a:lnTo>
                  <a:lnTo>
                    <a:pt x="1555" y="2948"/>
                  </a:lnTo>
                  <a:lnTo>
                    <a:pt x="1503" y="2943"/>
                  </a:lnTo>
                  <a:lnTo>
                    <a:pt x="1444" y="2940"/>
                  </a:lnTo>
                  <a:lnTo>
                    <a:pt x="1353" y="2936"/>
                  </a:lnTo>
                  <a:lnTo>
                    <a:pt x="1265" y="2929"/>
                  </a:lnTo>
                  <a:lnTo>
                    <a:pt x="1182" y="2921"/>
                  </a:lnTo>
                  <a:lnTo>
                    <a:pt x="1102" y="2911"/>
                  </a:lnTo>
                  <a:lnTo>
                    <a:pt x="1027" y="2899"/>
                  </a:lnTo>
                  <a:lnTo>
                    <a:pt x="957" y="2887"/>
                  </a:lnTo>
                  <a:lnTo>
                    <a:pt x="891" y="2872"/>
                  </a:lnTo>
                  <a:lnTo>
                    <a:pt x="831" y="2857"/>
                  </a:lnTo>
                  <a:lnTo>
                    <a:pt x="777" y="2840"/>
                  </a:lnTo>
                  <a:lnTo>
                    <a:pt x="727" y="2820"/>
                  </a:lnTo>
                  <a:lnTo>
                    <a:pt x="684" y="2801"/>
                  </a:lnTo>
                  <a:lnTo>
                    <a:pt x="648" y="2781"/>
                  </a:lnTo>
                  <a:lnTo>
                    <a:pt x="618" y="2759"/>
                  </a:lnTo>
                  <a:lnTo>
                    <a:pt x="595" y="2737"/>
                  </a:lnTo>
                  <a:lnTo>
                    <a:pt x="579" y="2713"/>
                  </a:lnTo>
                  <a:lnTo>
                    <a:pt x="571" y="2694"/>
                  </a:lnTo>
                  <a:lnTo>
                    <a:pt x="568" y="2674"/>
                  </a:lnTo>
                  <a:lnTo>
                    <a:pt x="569" y="2654"/>
                  </a:lnTo>
                  <a:lnTo>
                    <a:pt x="573" y="2634"/>
                  </a:lnTo>
                  <a:lnTo>
                    <a:pt x="583" y="2615"/>
                  </a:lnTo>
                  <a:lnTo>
                    <a:pt x="598" y="2596"/>
                  </a:lnTo>
                  <a:lnTo>
                    <a:pt x="620" y="2579"/>
                  </a:lnTo>
                  <a:lnTo>
                    <a:pt x="645" y="2564"/>
                  </a:lnTo>
                  <a:lnTo>
                    <a:pt x="676" y="2550"/>
                  </a:lnTo>
                  <a:lnTo>
                    <a:pt x="710" y="2538"/>
                  </a:lnTo>
                  <a:lnTo>
                    <a:pt x="748" y="2528"/>
                  </a:lnTo>
                  <a:lnTo>
                    <a:pt x="788" y="2520"/>
                  </a:lnTo>
                  <a:lnTo>
                    <a:pt x="833" y="2514"/>
                  </a:lnTo>
                  <a:lnTo>
                    <a:pt x="879" y="2508"/>
                  </a:lnTo>
                  <a:lnTo>
                    <a:pt x="927" y="2504"/>
                  </a:lnTo>
                  <a:lnTo>
                    <a:pt x="976" y="2502"/>
                  </a:lnTo>
                  <a:lnTo>
                    <a:pt x="1027" y="2500"/>
                  </a:lnTo>
                  <a:lnTo>
                    <a:pt x="1079" y="2499"/>
                  </a:lnTo>
                  <a:lnTo>
                    <a:pt x="1130" y="2499"/>
                  </a:lnTo>
                  <a:lnTo>
                    <a:pt x="1182" y="2500"/>
                  </a:lnTo>
                  <a:lnTo>
                    <a:pt x="1233" y="2501"/>
                  </a:lnTo>
                  <a:lnTo>
                    <a:pt x="1283" y="2503"/>
                  </a:lnTo>
                  <a:lnTo>
                    <a:pt x="1368" y="2506"/>
                  </a:lnTo>
                  <a:lnTo>
                    <a:pt x="1448" y="2508"/>
                  </a:lnTo>
                  <a:lnTo>
                    <a:pt x="1523" y="2508"/>
                  </a:lnTo>
                  <a:lnTo>
                    <a:pt x="1591" y="2508"/>
                  </a:lnTo>
                  <a:lnTo>
                    <a:pt x="1654" y="2506"/>
                  </a:lnTo>
                  <a:lnTo>
                    <a:pt x="1712" y="2503"/>
                  </a:lnTo>
                  <a:lnTo>
                    <a:pt x="1765" y="2499"/>
                  </a:lnTo>
                  <a:lnTo>
                    <a:pt x="1812" y="2494"/>
                  </a:lnTo>
                  <a:lnTo>
                    <a:pt x="1856" y="2489"/>
                  </a:lnTo>
                  <a:lnTo>
                    <a:pt x="1894" y="2482"/>
                  </a:lnTo>
                  <a:lnTo>
                    <a:pt x="1929" y="2476"/>
                  </a:lnTo>
                  <a:lnTo>
                    <a:pt x="1959" y="2470"/>
                  </a:lnTo>
                  <a:lnTo>
                    <a:pt x="1985" y="2462"/>
                  </a:lnTo>
                  <a:lnTo>
                    <a:pt x="2008" y="2456"/>
                  </a:lnTo>
                  <a:lnTo>
                    <a:pt x="2027" y="2448"/>
                  </a:lnTo>
                  <a:lnTo>
                    <a:pt x="2043" y="2442"/>
                  </a:lnTo>
                  <a:lnTo>
                    <a:pt x="2054" y="2435"/>
                  </a:lnTo>
                  <a:lnTo>
                    <a:pt x="2064" y="2429"/>
                  </a:lnTo>
                  <a:lnTo>
                    <a:pt x="2070" y="2424"/>
                  </a:lnTo>
                  <a:lnTo>
                    <a:pt x="2064" y="2418"/>
                  </a:lnTo>
                  <a:lnTo>
                    <a:pt x="2053" y="2411"/>
                  </a:lnTo>
                  <a:lnTo>
                    <a:pt x="2040" y="2402"/>
                  </a:lnTo>
                  <a:lnTo>
                    <a:pt x="2020" y="2393"/>
                  </a:lnTo>
                  <a:lnTo>
                    <a:pt x="1997" y="2383"/>
                  </a:lnTo>
                  <a:lnTo>
                    <a:pt x="1968" y="2373"/>
                  </a:lnTo>
                  <a:lnTo>
                    <a:pt x="1934" y="2364"/>
                  </a:lnTo>
                  <a:lnTo>
                    <a:pt x="1894" y="2355"/>
                  </a:lnTo>
                  <a:lnTo>
                    <a:pt x="1847" y="2347"/>
                  </a:lnTo>
                  <a:lnTo>
                    <a:pt x="1794" y="2339"/>
                  </a:lnTo>
                  <a:lnTo>
                    <a:pt x="1748" y="2332"/>
                  </a:lnTo>
                  <a:lnTo>
                    <a:pt x="1703" y="2320"/>
                  </a:lnTo>
                  <a:lnTo>
                    <a:pt x="1661" y="2304"/>
                  </a:lnTo>
                  <a:lnTo>
                    <a:pt x="1621" y="2284"/>
                  </a:lnTo>
                  <a:lnTo>
                    <a:pt x="1585" y="2260"/>
                  </a:lnTo>
                  <a:lnTo>
                    <a:pt x="1552" y="2232"/>
                  </a:lnTo>
                  <a:lnTo>
                    <a:pt x="1522" y="2200"/>
                  </a:lnTo>
                  <a:lnTo>
                    <a:pt x="1495" y="2165"/>
                  </a:lnTo>
                  <a:lnTo>
                    <a:pt x="1471" y="2125"/>
                  </a:lnTo>
                  <a:lnTo>
                    <a:pt x="1451" y="2083"/>
                  </a:lnTo>
                  <a:lnTo>
                    <a:pt x="1433" y="2035"/>
                  </a:lnTo>
                  <a:lnTo>
                    <a:pt x="1419" y="1983"/>
                  </a:lnTo>
                  <a:lnTo>
                    <a:pt x="1409" y="1930"/>
                  </a:lnTo>
                  <a:lnTo>
                    <a:pt x="1404" y="1875"/>
                  </a:lnTo>
                  <a:lnTo>
                    <a:pt x="1403" y="1820"/>
                  </a:lnTo>
                  <a:lnTo>
                    <a:pt x="1406" y="1762"/>
                  </a:lnTo>
                  <a:lnTo>
                    <a:pt x="1412" y="1705"/>
                  </a:lnTo>
                  <a:lnTo>
                    <a:pt x="1356" y="1707"/>
                  </a:lnTo>
                  <a:lnTo>
                    <a:pt x="1299" y="1708"/>
                  </a:lnTo>
                  <a:lnTo>
                    <a:pt x="1240" y="1707"/>
                  </a:lnTo>
                  <a:lnTo>
                    <a:pt x="1183" y="1705"/>
                  </a:lnTo>
                  <a:lnTo>
                    <a:pt x="1185" y="1750"/>
                  </a:lnTo>
                  <a:lnTo>
                    <a:pt x="1183" y="1813"/>
                  </a:lnTo>
                  <a:lnTo>
                    <a:pt x="1178" y="1873"/>
                  </a:lnTo>
                  <a:lnTo>
                    <a:pt x="1168" y="1931"/>
                  </a:lnTo>
                  <a:lnTo>
                    <a:pt x="1154" y="1984"/>
                  </a:lnTo>
                  <a:lnTo>
                    <a:pt x="1138" y="2035"/>
                  </a:lnTo>
                  <a:lnTo>
                    <a:pt x="1117" y="2082"/>
                  </a:lnTo>
                  <a:lnTo>
                    <a:pt x="1093" y="2125"/>
                  </a:lnTo>
                  <a:lnTo>
                    <a:pt x="1066" y="2165"/>
                  </a:lnTo>
                  <a:lnTo>
                    <a:pt x="1036" y="2200"/>
                  </a:lnTo>
                  <a:lnTo>
                    <a:pt x="1003" y="2231"/>
                  </a:lnTo>
                  <a:lnTo>
                    <a:pt x="967" y="2258"/>
                  </a:lnTo>
                  <a:lnTo>
                    <a:pt x="927" y="2279"/>
                  </a:lnTo>
                  <a:lnTo>
                    <a:pt x="886" y="2298"/>
                  </a:lnTo>
                  <a:lnTo>
                    <a:pt x="841" y="2309"/>
                  </a:lnTo>
                  <a:lnTo>
                    <a:pt x="795" y="2317"/>
                  </a:lnTo>
                  <a:lnTo>
                    <a:pt x="736" y="2319"/>
                  </a:lnTo>
                  <a:lnTo>
                    <a:pt x="679" y="2316"/>
                  </a:lnTo>
                  <a:lnTo>
                    <a:pt x="623" y="2307"/>
                  </a:lnTo>
                  <a:lnTo>
                    <a:pt x="568" y="2292"/>
                  </a:lnTo>
                  <a:lnTo>
                    <a:pt x="512" y="2272"/>
                  </a:lnTo>
                  <a:lnTo>
                    <a:pt x="459" y="2247"/>
                  </a:lnTo>
                  <a:lnTo>
                    <a:pt x="408" y="2216"/>
                  </a:lnTo>
                  <a:lnTo>
                    <a:pt x="360" y="2181"/>
                  </a:lnTo>
                  <a:lnTo>
                    <a:pt x="312" y="2140"/>
                  </a:lnTo>
                  <a:lnTo>
                    <a:pt x="267" y="2094"/>
                  </a:lnTo>
                  <a:lnTo>
                    <a:pt x="225" y="2045"/>
                  </a:lnTo>
                  <a:lnTo>
                    <a:pt x="186" y="1991"/>
                  </a:lnTo>
                  <a:lnTo>
                    <a:pt x="149" y="1932"/>
                  </a:lnTo>
                  <a:lnTo>
                    <a:pt x="116" y="1870"/>
                  </a:lnTo>
                  <a:lnTo>
                    <a:pt x="91" y="1816"/>
                  </a:lnTo>
                  <a:lnTo>
                    <a:pt x="70" y="1761"/>
                  </a:lnTo>
                  <a:lnTo>
                    <a:pt x="51" y="1702"/>
                  </a:lnTo>
                  <a:lnTo>
                    <a:pt x="34" y="1640"/>
                  </a:lnTo>
                  <a:lnTo>
                    <a:pt x="20" y="1576"/>
                  </a:lnTo>
                  <a:lnTo>
                    <a:pt x="11" y="1510"/>
                  </a:lnTo>
                  <a:lnTo>
                    <a:pt x="3" y="1441"/>
                  </a:lnTo>
                  <a:lnTo>
                    <a:pt x="0" y="1370"/>
                  </a:lnTo>
                  <a:lnTo>
                    <a:pt x="1" y="1298"/>
                  </a:lnTo>
                  <a:lnTo>
                    <a:pt x="6" y="1224"/>
                  </a:lnTo>
                  <a:lnTo>
                    <a:pt x="16" y="1148"/>
                  </a:lnTo>
                  <a:lnTo>
                    <a:pt x="30" y="1072"/>
                  </a:lnTo>
                  <a:lnTo>
                    <a:pt x="49" y="995"/>
                  </a:lnTo>
                  <a:lnTo>
                    <a:pt x="73" y="917"/>
                  </a:lnTo>
                  <a:lnTo>
                    <a:pt x="102" y="839"/>
                  </a:lnTo>
                  <a:lnTo>
                    <a:pt x="138" y="761"/>
                  </a:lnTo>
                  <a:lnTo>
                    <a:pt x="178" y="682"/>
                  </a:lnTo>
                  <a:lnTo>
                    <a:pt x="226" y="604"/>
                  </a:lnTo>
                  <a:lnTo>
                    <a:pt x="279" y="526"/>
                  </a:lnTo>
                  <a:lnTo>
                    <a:pt x="340" y="449"/>
                  </a:lnTo>
                  <a:lnTo>
                    <a:pt x="406" y="372"/>
                  </a:lnTo>
                  <a:lnTo>
                    <a:pt x="466" y="313"/>
                  </a:lnTo>
                  <a:lnTo>
                    <a:pt x="526" y="260"/>
                  </a:lnTo>
                  <a:lnTo>
                    <a:pt x="590" y="211"/>
                  </a:lnTo>
                  <a:lnTo>
                    <a:pt x="655" y="168"/>
                  </a:lnTo>
                  <a:lnTo>
                    <a:pt x="720" y="130"/>
                  </a:lnTo>
                  <a:lnTo>
                    <a:pt x="788" y="97"/>
                  </a:lnTo>
                  <a:lnTo>
                    <a:pt x="857" y="70"/>
                  </a:lnTo>
                  <a:lnTo>
                    <a:pt x="927" y="47"/>
                  </a:lnTo>
                  <a:lnTo>
                    <a:pt x="998" y="29"/>
                  </a:lnTo>
                  <a:lnTo>
                    <a:pt x="1070" y="15"/>
                  </a:lnTo>
                  <a:lnTo>
                    <a:pt x="1142" y="5"/>
                  </a:lnTo>
                  <a:lnTo>
                    <a:pt x="1214" y="0"/>
                  </a:lnTo>
                  <a:lnTo>
                    <a:pt x="1286" y="0"/>
                  </a:lnTo>
                  <a:close/>
                </a:path>
              </a:pathLst>
            </a:custGeom>
            <a:solidFill>
              <a:schemeClr val="bg1"/>
            </a:solidFill>
            <a:ln w="0">
              <a:noFill/>
              <a:prstDash val="solid"/>
              <a:round/>
            </a:ln>
            <a:effec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50" name="Freeform 36">
              <a:extLst>
                <a:ext uri="{FF2B5EF4-FFF2-40B4-BE49-F238E27FC236}">
                  <a16:creationId xmlns:a16="http://schemas.microsoft.com/office/drawing/2014/main" id="{1671983F-A39A-D563-DE55-7AE88FD22956}"/>
                </a:ext>
              </a:extLst>
            </p:cNvPr>
            <p:cNvSpPr/>
            <p:nvPr/>
          </p:nvSpPr>
          <p:spPr bwMode="auto">
            <a:xfrm rot="16669301">
              <a:off x="6131893" y="3804455"/>
              <a:ext cx="330184" cy="741896"/>
            </a:xfrm>
            <a:custGeom>
              <a:avLst/>
              <a:gdLst>
                <a:gd name="T0" fmla="*/ 183 w 199"/>
                <a:gd name="T1" fmla="*/ 308 h 369"/>
                <a:gd name="T2" fmla="*/ 169 w 199"/>
                <a:gd name="T3" fmla="*/ 334 h 369"/>
                <a:gd name="T4" fmla="*/ 15 w 199"/>
                <a:gd name="T5" fmla="*/ 5 h 369"/>
                <a:gd name="T6" fmla="*/ 6 w 199"/>
                <a:gd name="T7" fmla="*/ 14 h 369"/>
                <a:gd name="T8" fmla="*/ 158 w 199"/>
                <a:gd name="T9" fmla="*/ 348 h 369"/>
                <a:gd name="T10" fmla="*/ 128 w 199"/>
                <a:gd name="T11" fmla="*/ 330 h 369"/>
                <a:gd name="T12" fmla="*/ 118 w 199"/>
                <a:gd name="T13" fmla="*/ 338 h 369"/>
                <a:gd name="T14" fmla="*/ 155 w 199"/>
                <a:gd name="T15" fmla="*/ 367 h 369"/>
                <a:gd name="T16" fmla="*/ 163 w 199"/>
                <a:gd name="T17" fmla="*/ 366 h 369"/>
                <a:gd name="T18" fmla="*/ 165 w 199"/>
                <a:gd name="T19" fmla="*/ 364 h 369"/>
                <a:gd name="T20" fmla="*/ 172 w 199"/>
                <a:gd name="T21" fmla="*/ 357 h 369"/>
                <a:gd name="T22" fmla="*/ 172 w 199"/>
                <a:gd name="T23" fmla="*/ 354 h 369"/>
                <a:gd name="T24" fmla="*/ 195 w 199"/>
                <a:gd name="T25" fmla="*/ 314 h 369"/>
                <a:gd name="T26" fmla="*/ 183 w 199"/>
                <a:gd name="T27" fmla="*/ 3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369">
                  <a:moveTo>
                    <a:pt x="183" y="308"/>
                  </a:moveTo>
                  <a:cubicBezTo>
                    <a:pt x="179" y="316"/>
                    <a:pt x="174" y="325"/>
                    <a:pt x="169" y="334"/>
                  </a:cubicBezTo>
                  <a:cubicBezTo>
                    <a:pt x="151" y="216"/>
                    <a:pt x="118" y="82"/>
                    <a:pt x="15" y="5"/>
                  </a:cubicBezTo>
                  <a:cubicBezTo>
                    <a:pt x="8" y="0"/>
                    <a:pt x="0" y="9"/>
                    <a:pt x="6" y="14"/>
                  </a:cubicBezTo>
                  <a:cubicBezTo>
                    <a:pt x="110" y="92"/>
                    <a:pt x="141" y="230"/>
                    <a:pt x="158" y="348"/>
                  </a:cubicBezTo>
                  <a:cubicBezTo>
                    <a:pt x="147" y="343"/>
                    <a:pt x="137" y="337"/>
                    <a:pt x="128" y="330"/>
                  </a:cubicBezTo>
                  <a:cubicBezTo>
                    <a:pt x="122" y="325"/>
                    <a:pt x="113" y="331"/>
                    <a:pt x="118" y="338"/>
                  </a:cubicBezTo>
                  <a:cubicBezTo>
                    <a:pt x="127" y="349"/>
                    <a:pt x="141" y="362"/>
                    <a:pt x="155" y="367"/>
                  </a:cubicBezTo>
                  <a:cubicBezTo>
                    <a:pt x="158" y="368"/>
                    <a:pt x="161" y="369"/>
                    <a:pt x="163" y="366"/>
                  </a:cubicBezTo>
                  <a:cubicBezTo>
                    <a:pt x="164" y="365"/>
                    <a:pt x="164" y="364"/>
                    <a:pt x="165" y="364"/>
                  </a:cubicBezTo>
                  <a:cubicBezTo>
                    <a:pt x="169" y="364"/>
                    <a:pt x="173" y="361"/>
                    <a:pt x="172" y="357"/>
                  </a:cubicBezTo>
                  <a:cubicBezTo>
                    <a:pt x="172" y="356"/>
                    <a:pt x="172" y="355"/>
                    <a:pt x="172" y="354"/>
                  </a:cubicBezTo>
                  <a:cubicBezTo>
                    <a:pt x="180" y="341"/>
                    <a:pt x="188" y="327"/>
                    <a:pt x="195" y="314"/>
                  </a:cubicBezTo>
                  <a:cubicBezTo>
                    <a:pt x="199" y="307"/>
                    <a:pt x="187" y="301"/>
                    <a:pt x="183" y="308"/>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51" name="Freeform 36">
              <a:extLst>
                <a:ext uri="{FF2B5EF4-FFF2-40B4-BE49-F238E27FC236}">
                  <a16:creationId xmlns:a16="http://schemas.microsoft.com/office/drawing/2014/main" id="{9E9F599A-0D56-CBC9-3A88-80BDCB577436}"/>
                </a:ext>
              </a:extLst>
            </p:cNvPr>
            <p:cNvSpPr/>
            <p:nvPr/>
          </p:nvSpPr>
          <p:spPr bwMode="auto">
            <a:xfrm rot="16669301">
              <a:off x="6537487" y="2980764"/>
              <a:ext cx="622275" cy="1072645"/>
            </a:xfrm>
            <a:custGeom>
              <a:avLst/>
              <a:gdLst>
                <a:gd name="T0" fmla="*/ 183 w 199"/>
                <a:gd name="T1" fmla="*/ 308 h 369"/>
                <a:gd name="T2" fmla="*/ 169 w 199"/>
                <a:gd name="T3" fmla="*/ 334 h 369"/>
                <a:gd name="T4" fmla="*/ 15 w 199"/>
                <a:gd name="T5" fmla="*/ 5 h 369"/>
                <a:gd name="T6" fmla="*/ 6 w 199"/>
                <a:gd name="T7" fmla="*/ 14 h 369"/>
                <a:gd name="T8" fmla="*/ 158 w 199"/>
                <a:gd name="T9" fmla="*/ 348 h 369"/>
                <a:gd name="T10" fmla="*/ 128 w 199"/>
                <a:gd name="T11" fmla="*/ 330 h 369"/>
                <a:gd name="T12" fmla="*/ 118 w 199"/>
                <a:gd name="T13" fmla="*/ 338 h 369"/>
                <a:gd name="T14" fmla="*/ 155 w 199"/>
                <a:gd name="T15" fmla="*/ 367 h 369"/>
                <a:gd name="T16" fmla="*/ 163 w 199"/>
                <a:gd name="T17" fmla="*/ 366 h 369"/>
                <a:gd name="T18" fmla="*/ 165 w 199"/>
                <a:gd name="T19" fmla="*/ 364 h 369"/>
                <a:gd name="T20" fmla="*/ 172 w 199"/>
                <a:gd name="T21" fmla="*/ 357 h 369"/>
                <a:gd name="T22" fmla="*/ 172 w 199"/>
                <a:gd name="T23" fmla="*/ 354 h 369"/>
                <a:gd name="T24" fmla="*/ 195 w 199"/>
                <a:gd name="T25" fmla="*/ 314 h 369"/>
                <a:gd name="T26" fmla="*/ 183 w 199"/>
                <a:gd name="T27" fmla="*/ 3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369">
                  <a:moveTo>
                    <a:pt x="183" y="308"/>
                  </a:moveTo>
                  <a:cubicBezTo>
                    <a:pt x="179" y="316"/>
                    <a:pt x="174" y="325"/>
                    <a:pt x="169" y="334"/>
                  </a:cubicBezTo>
                  <a:cubicBezTo>
                    <a:pt x="151" y="216"/>
                    <a:pt x="118" y="82"/>
                    <a:pt x="15" y="5"/>
                  </a:cubicBezTo>
                  <a:cubicBezTo>
                    <a:pt x="8" y="0"/>
                    <a:pt x="0" y="9"/>
                    <a:pt x="6" y="14"/>
                  </a:cubicBezTo>
                  <a:cubicBezTo>
                    <a:pt x="110" y="92"/>
                    <a:pt x="141" y="230"/>
                    <a:pt x="158" y="348"/>
                  </a:cubicBezTo>
                  <a:cubicBezTo>
                    <a:pt x="147" y="343"/>
                    <a:pt x="137" y="337"/>
                    <a:pt x="128" y="330"/>
                  </a:cubicBezTo>
                  <a:cubicBezTo>
                    <a:pt x="122" y="325"/>
                    <a:pt x="113" y="331"/>
                    <a:pt x="118" y="338"/>
                  </a:cubicBezTo>
                  <a:cubicBezTo>
                    <a:pt x="127" y="349"/>
                    <a:pt x="141" y="362"/>
                    <a:pt x="155" y="367"/>
                  </a:cubicBezTo>
                  <a:cubicBezTo>
                    <a:pt x="158" y="368"/>
                    <a:pt x="161" y="369"/>
                    <a:pt x="163" y="366"/>
                  </a:cubicBezTo>
                  <a:cubicBezTo>
                    <a:pt x="164" y="365"/>
                    <a:pt x="164" y="364"/>
                    <a:pt x="165" y="364"/>
                  </a:cubicBezTo>
                  <a:cubicBezTo>
                    <a:pt x="169" y="364"/>
                    <a:pt x="173" y="361"/>
                    <a:pt x="172" y="357"/>
                  </a:cubicBezTo>
                  <a:cubicBezTo>
                    <a:pt x="172" y="356"/>
                    <a:pt x="172" y="355"/>
                    <a:pt x="172" y="354"/>
                  </a:cubicBezTo>
                  <a:cubicBezTo>
                    <a:pt x="180" y="341"/>
                    <a:pt x="188" y="327"/>
                    <a:pt x="195" y="314"/>
                  </a:cubicBezTo>
                  <a:cubicBezTo>
                    <a:pt x="199" y="307"/>
                    <a:pt x="187" y="301"/>
                    <a:pt x="183" y="308"/>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nvGrpSpPr>
            <p:cNvPr id="52" name="Group 51">
              <a:extLst>
                <a:ext uri="{FF2B5EF4-FFF2-40B4-BE49-F238E27FC236}">
                  <a16:creationId xmlns:a16="http://schemas.microsoft.com/office/drawing/2014/main" id="{4E45EBC9-F376-7E76-7F1D-E63F18DC97DA}"/>
                </a:ext>
              </a:extLst>
            </p:cNvPr>
            <p:cNvGrpSpPr/>
            <p:nvPr/>
          </p:nvGrpSpPr>
          <p:grpSpPr>
            <a:xfrm rot="20635355">
              <a:off x="1785144" y="4121133"/>
              <a:ext cx="1607485" cy="835092"/>
              <a:chOff x="6633870" y="3169154"/>
              <a:chExt cx="1391161" cy="722711"/>
            </a:xfrm>
          </p:grpSpPr>
          <p:grpSp>
            <p:nvGrpSpPr>
              <p:cNvPr id="53" name="Group 52">
                <a:extLst>
                  <a:ext uri="{FF2B5EF4-FFF2-40B4-BE49-F238E27FC236}">
                    <a16:creationId xmlns:a16="http://schemas.microsoft.com/office/drawing/2014/main" id="{EA686B0D-124B-6E00-09B1-FEB70A84E182}"/>
                  </a:ext>
                </a:extLst>
              </p:cNvPr>
              <p:cNvGrpSpPr/>
              <p:nvPr/>
            </p:nvGrpSpPr>
            <p:grpSpPr>
              <a:xfrm>
                <a:off x="6633870" y="3169154"/>
                <a:ext cx="1391161" cy="722711"/>
                <a:chOff x="5263104" y="2259516"/>
                <a:chExt cx="1391161" cy="722711"/>
              </a:xfrm>
              <a:solidFill>
                <a:schemeClr val="accent2"/>
              </a:solidFill>
            </p:grpSpPr>
            <p:sp>
              <p:nvSpPr>
                <p:cNvPr id="55" name="Freeform 13">
                  <a:extLst>
                    <a:ext uri="{FF2B5EF4-FFF2-40B4-BE49-F238E27FC236}">
                      <a16:creationId xmlns:a16="http://schemas.microsoft.com/office/drawing/2014/main" id="{9C187225-979E-A240-E06B-DE3B102C3C14}"/>
                    </a:ext>
                  </a:extLst>
                </p:cNvPr>
                <p:cNvSpPr/>
                <p:nvPr/>
              </p:nvSpPr>
              <p:spPr bwMode="auto">
                <a:xfrm>
                  <a:off x="5263104" y="2259516"/>
                  <a:ext cx="1391161" cy="722711"/>
                </a:xfrm>
                <a:custGeom>
                  <a:avLst/>
                  <a:gdLst>
                    <a:gd name="T0" fmla="*/ 792 w 795"/>
                    <a:gd name="T1" fmla="*/ 252 h 393"/>
                    <a:gd name="T2" fmla="*/ 769 w 795"/>
                    <a:gd name="T3" fmla="*/ 245 h 393"/>
                    <a:gd name="T4" fmla="*/ 576 w 795"/>
                    <a:gd name="T5" fmla="*/ 362 h 393"/>
                    <a:gd name="T6" fmla="*/ 254 w 795"/>
                    <a:gd name="T7" fmla="*/ 326 h 393"/>
                    <a:gd name="T8" fmla="*/ 118 w 795"/>
                    <a:gd name="T9" fmla="*/ 264 h 393"/>
                    <a:gd name="T10" fmla="*/ 38 w 795"/>
                    <a:gd name="T11" fmla="*/ 181 h 393"/>
                    <a:gd name="T12" fmla="*/ 68 w 795"/>
                    <a:gd name="T13" fmla="*/ 64 h 393"/>
                    <a:gd name="T14" fmla="*/ 239 w 795"/>
                    <a:gd name="T15" fmla="*/ 25 h 393"/>
                    <a:gd name="T16" fmla="*/ 472 w 795"/>
                    <a:gd name="T17" fmla="*/ 52 h 393"/>
                    <a:gd name="T18" fmla="*/ 765 w 795"/>
                    <a:gd name="T19" fmla="*/ 186 h 393"/>
                    <a:gd name="T20" fmla="*/ 778 w 795"/>
                    <a:gd name="T21" fmla="*/ 166 h 393"/>
                    <a:gd name="T22" fmla="*/ 503 w 795"/>
                    <a:gd name="T23" fmla="*/ 36 h 393"/>
                    <a:gd name="T24" fmla="*/ 267 w 795"/>
                    <a:gd name="T25" fmla="*/ 1 h 393"/>
                    <a:gd name="T26" fmla="*/ 5 w 795"/>
                    <a:gd name="T27" fmla="*/ 143 h 393"/>
                    <a:gd name="T28" fmla="*/ 159 w 795"/>
                    <a:gd name="T29" fmla="*/ 314 h 393"/>
                    <a:gd name="T30" fmla="*/ 474 w 795"/>
                    <a:gd name="T31" fmla="*/ 389 h 393"/>
                    <a:gd name="T32" fmla="*/ 792 w 795"/>
                    <a:gd name="T33" fmla="*/ 25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5" h="393">
                      <a:moveTo>
                        <a:pt x="792" y="252"/>
                      </a:moveTo>
                      <a:cubicBezTo>
                        <a:pt x="795" y="237"/>
                        <a:pt x="773" y="230"/>
                        <a:pt x="769" y="245"/>
                      </a:cubicBezTo>
                      <a:cubicBezTo>
                        <a:pt x="749" y="328"/>
                        <a:pt x="650" y="353"/>
                        <a:pt x="576" y="362"/>
                      </a:cubicBezTo>
                      <a:cubicBezTo>
                        <a:pt x="469" y="375"/>
                        <a:pt x="356" y="358"/>
                        <a:pt x="254" y="326"/>
                      </a:cubicBezTo>
                      <a:cubicBezTo>
                        <a:pt x="206" y="311"/>
                        <a:pt x="160" y="291"/>
                        <a:pt x="118" y="264"/>
                      </a:cubicBezTo>
                      <a:cubicBezTo>
                        <a:pt x="85" y="243"/>
                        <a:pt x="54" y="216"/>
                        <a:pt x="38" y="181"/>
                      </a:cubicBezTo>
                      <a:cubicBezTo>
                        <a:pt x="18" y="139"/>
                        <a:pt x="30" y="90"/>
                        <a:pt x="68" y="64"/>
                      </a:cubicBezTo>
                      <a:cubicBezTo>
                        <a:pt x="116" y="31"/>
                        <a:pt x="182" y="26"/>
                        <a:pt x="239" y="25"/>
                      </a:cubicBezTo>
                      <a:cubicBezTo>
                        <a:pt x="317" y="23"/>
                        <a:pt x="396" y="32"/>
                        <a:pt x="472" y="52"/>
                      </a:cubicBezTo>
                      <a:cubicBezTo>
                        <a:pt x="577" y="79"/>
                        <a:pt x="674" y="129"/>
                        <a:pt x="765" y="186"/>
                      </a:cubicBezTo>
                      <a:cubicBezTo>
                        <a:pt x="778" y="194"/>
                        <a:pt x="791" y="175"/>
                        <a:pt x="778" y="166"/>
                      </a:cubicBezTo>
                      <a:cubicBezTo>
                        <a:pt x="692" y="112"/>
                        <a:pt x="601" y="65"/>
                        <a:pt x="503" y="36"/>
                      </a:cubicBezTo>
                      <a:cubicBezTo>
                        <a:pt x="426" y="13"/>
                        <a:pt x="347" y="2"/>
                        <a:pt x="267" y="1"/>
                      </a:cubicBezTo>
                      <a:cubicBezTo>
                        <a:pt x="173" y="0"/>
                        <a:pt x="0" y="13"/>
                        <a:pt x="5" y="143"/>
                      </a:cubicBezTo>
                      <a:cubicBezTo>
                        <a:pt x="8" y="227"/>
                        <a:pt x="92" y="282"/>
                        <a:pt x="159" y="314"/>
                      </a:cubicBezTo>
                      <a:cubicBezTo>
                        <a:pt x="257" y="361"/>
                        <a:pt x="367" y="384"/>
                        <a:pt x="474" y="389"/>
                      </a:cubicBezTo>
                      <a:cubicBezTo>
                        <a:pt x="580" y="393"/>
                        <a:pt x="760" y="380"/>
                        <a:pt x="792"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56" name="Freeform 14">
                  <a:extLst>
                    <a:ext uri="{FF2B5EF4-FFF2-40B4-BE49-F238E27FC236}">
                      <a16:creationId xmlns:a16="http://schemas.microsoft.com/office/drawing/2014/main" id="{8542C9EA-C417-3184-C908-476EE44077A3}"/>
                    </a:ext>
                  </a:extLst>
                </p:cNvPr>
                <p:cNvSpPr/>
                <p:nvPr/>
              </p:nvSpPr>
              <p:spPr bwMode="auto">
                <a:xfrm>
                  <a:off x="5647835" y="2795845"/>
                  <a:ext cx="444500" cy="101600"/>
                </a:xfrm>
                <a:custGeom>
                  <a:avLst/>
                  <a:gdLst>
                    <a:gd name="T0" fmla="*/ 300 w 309"/>
                    <a:gd name="T1" fmla="*/ 55 h 71"/>
                    <a:gd name="T2" fmla="*/ 10 w 309"/>
                    <a:gd name="T3" fmla="*/ 1 h 71"/>
                    <a:gd name="T4" fmla="*/ 9 w 309"/>
                    <a:gd name="T5" fmla="*/ 15 h 71"/>
                    <a:gd name="T6" fmla="*/ 299 w 309"/>
                    <a:gd name="T7" fmla="*/ 69 h 71"/>
                    <a:gd name="T8" fmla="*/ 300 w 309"/>
                    <a:gd name="T9" fmla="*/ 55 h 71"/>
                  </a:gdLst>
                  <a:ahLst/>
                  <a:cxnLst>
                    <a:cxn ang="0">
                      <a:pos x="T0" y="T1"/>
                    </a:cxn>
                    <a:cxn ang="0">
                      <a:pos x="T2" y="T3"/>
                    </a:cxn>
                    <a:cxn ang="0">
                      <a:pos x="T4" y="T5"/>
                    </a:cxn>
                    <a:cxn ang="0">
                      <a:pos x="T6" y="T7"/>
                    </a:cxn>
                    <a:cxn ang="0">
                      <a:pos x="T8" y="T9"/>
                    </a:cxn>
                  </a:cxnLst>
                  <a:rect l="0" t="0" r="r" b="b"/>
                  <a:pathLst>
                    <a:path w="309" h="71">
                      <a:moveTo>
                        <a:pt x="300" y="55"/>
                      </a:moveTo>
                      <a:cubicBezTo>
                        <a:pt x="202" y="43"/>
                        <a:pt x="107" y="14"/>
                        <a:pt x="10" y="1"/>
                      </a:cubicBezTo>
                      <a:cubicBezTo>
                        <a:pt x="1" y="0"/>
                        <a:pt x="0" y="14"/>
                        <a:pt x="9" y="15"/>
                      </a:cubicBezTo>
                      <a:cubicBezTo>
                        <a:pt x="107" y="28"/>
                        <a:pt x="201" y="57"/>
                        <a:pt x="299" y="69"/>
                      </a:cubicBezTo>
                      <a:cubicBezTo>
                        <a:pt x="308" y="71"/>
                        <a:pt x="309" y="56"/>
                        <a:pt x="30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54" name="Rectangle 53">
                <a:extLst>
                  <a:ext uri="{FF2B5EF4-FFF2-40B4-BE49-F238E27FC236}">
                    <a16:creationId xmlns:a16="http://schemas.microsoft.com/office/drawing/2014/main" id="{FB0ED4A9-E7EA-297F-97DB-4C460B5ED2CE}"/>
                  </a:ext>
                </a:extLst>
              </p:cNvPr>
              <p:cNvSpPr/>
              <p:nvPr/>
            </p:nvSpPr>
            <p:spPr>
              <a:xfrm rot="1188066" flipH="1">
                <a:off x="6753920" y="3337383"/>
                <a:ext cx="1188997" cy="392955"/>
              </a:xfrm>
              <a:prstGeom prst="rect">
                <a:avLst/>
              </a:prstGeom>
            </p:spPr>
            <p:txBody>
              <a:bodyPr wrap="square" lIns="0" tIns="0" rIns="0" bIns="0" anchor="ctr">
                <a:spAutoFit/>
              </a:bodyPr>
              <a:lstStyle/>
              <a:p>
                <a:pPr algn="ctr"/>
                <a:r>
                  <a:rPr lang="en-US" sz="1200">
                    <a:solidFill>
                      <a:schemeClr val="tx1">
                        <a:lumMod val="75000"/>
                        <a:lumOff val="25000"/>
                      </a:schemeClr>
                    </a:solidFill>
                  </a:rPr>
                  <a:t>General Fund Revenue Collection</a:t>
                </a:r>
              </a:p>
              <a:p>
                <a:pPr algn="ctr"/>
                <a:r>
                  <a:rPr lang="en-US" sz="1200">
                    <a:solidFill>
                      <a:schemeClr val="tx1">
                        <a:lumMod val="75000"/>
                        <a:lumOff val="25000"/>
                      </a:schemeClr>
                    </a:solidFill>
                  </a:rPr>
                  <a:t> reached 31.35%</a:t>
                </a:r>
              </a:p>
            </p:txBody>
          </p:sp>
        </p:grpSp>
        <p:grpSp>
          <p:nvGrpSpPr>
            <p:cNvPr id="57" name="Group 56">
              <a:extLst>
                <a:ext uri="{FF2B5EF4-FFF2-40B4-BE49-F238E27FC236}">
                  <a16:creationId xmlns:a16="http://schemas.microsoft.com/office/drawing/2014/main" id="{CB48D4FB-2773-01C5-1D28-27D6941B0CB2}"/>
                </a:ext>
              </a:extLst>
            </p:cNvPr>
            <p:cNvGrpSpPr/>
            <p:nvPr/>
          </p:nvGrpSpPr>
          <p:grpSpPr>
            <a:xfrm>
              <a:off x="2083509" y="1554603"/>
              <a:ext cx="1756491" cy="968895"/>
              <a:chOff x="7404537" y="1140123"/>
              <a:chExt cx="1003244" cy="553398"/>
            </a:xfrm>
          </p:grpSpPr>
          <p:grpSp>
            <p:nvGrpSpPr>
              <p:cNvPr id="58" name="Group 57">
                <a:extLst>
                  <a:ext uri="{FF2B5EF4-FFF2-40B4-BE49-F238E27FC236}">
                    <a16:creationId xmlns:a16="http://schemas.microsoft.com/office/drawing/2014/main" id="{97771029-FCC1-33B5-EA07-743B09944A20}"/>
                  </a:ext>
                </a:extLst>
              </p:cNvPr>
              <p:cNvGrpSpPr/>
              <p:nvPr/>
            </p:nvGrpSpPr>
            <p:grpSpPr>
              <a:xfrm>
                <a:off x="7404537" y="1140123"/>
                <a:ext cx="1003244" cy="553398"/>
                <a:chOff x="3517411" y="2524389"/>
                <a:chExt cx="1003244" cy="553398"/>
              </a:xfrm>
              <a:solidFill>
                <a:schemeClr val="accent3"/>
              </a:solidFill>
            </p:grpSpPr>
            <p:sp>
              <p:nvSpPr>
                <p:cNvPr id="60" name="Freeform 7">
                  <a:extLst>
                    <a:ext uri="{FF2B5EF4-FFF2-40B4-BE49-F238E27FC236}">
                      <a16:creationId xmlns:a16="http://schemas.microsoft.com/office/drawing/2014/main" id="{4EA1C082-FE12-92D0-EA64-7B849C9373A9}"/>
                    </a:ext>
                  </a:extLst>
                </p:cNvPr>
                <p:cNvSpPr/>
                <p:nvPr/>
              </p:nvSpPr>
              <p:spPr bwMode="auto">
                <a:xfrm>
                  <a:off x="3517411" y="2524389"/>
                  <a:ext cx="1003244" cy="553398"/>
                </a:xfrm>
                <a:custGeom>
                  <a:avLst/>
                  <a:gdLst>
                    <a:gd name="T0" fmla="*/ 583 w 592"/>
                    <a:gd name="T1" fmla="*/ 80 h 277"/>
                    <a:gd name="T2" fmla="*/ 566 w 592"/>
                    <a:gd name="T3" fmla="*/ 81 h 277"/>
                    <a:gd name="T4" fmla="*/ 465 w 592"/>
                    <a:gd name="T5" fmla="*/ 204 h 277"/>
                    <a:gd name="T6" fmla="*/ 242 w 592"/>
                    <a:gd name="T7" fmla="*/ 255 h 277"/>
                    <a:gd name="T8" fmla="*/ 137 w 592"/>
                    <a:gd name="T9" fmla="*/ 245 h 277"/>
                    <a:gd name="T10" fmla="*/ 65 w 592"/>
                    <a:gd name="T11" fmla="*/ 208 h 277"/>
                    <a:gd name="T12" fmla="*/ 58 w 592"/>
                    <a:gd name="T13" fmla="*/ 124 h 277"/>
                    <a:gd name="T14" fmla="*/ 162 w 592"/>
                    <a:gd name="T15" fmla="*/ 58 h 277"/>
                    <a:gd name="T16" fmla="*/ 323 w 592"/>
                    <a:gd name="T17" fmla="*/ 21 h 277"/>
                    <a:gd name="T18" fmla="*/ 550 w 592"/>
                    <a:gd name="T19" fmla="*/ 43 h 277"/>
                    <a:gd name="T20" fmla="*/ 554 w 592"/>
                    <a:gd name="T21" fmla="*/ 26 h 277"/>
                    <a:gd name="T22" fmla="*/ 340 w 592"/>
                    <a:gd name="T23" fmla="*/ 4 h 277"/>
                    <a:gd name="T24" fmla="*/ 175 w 592"/>
                    <a:gd name="T25" fmla="*/ 35 h 277"/>
                    <a:gd name="T26" fmla="*/ 34 w 592"/>
                    <a:gd name="T27" fmla="*/ 191 h 277"/>
                    <a:gd name="T28" fmla="*/ 177 w 592"/>
                    <a:gd name="T29" fmla="*/ 269 h 277"/>
                    <a:gd name="T30" fmla="*/ 403 w 592"/>
                    <a:gd name="T31" fmla="*/ 245 h 277"/>
                    <a:gd name="T32" fmla="*/ 583 w 592"/>
                    <a:gd name="T33"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2" h="277">
                      <a:moveTo>
                        <a:pt x="583" y="80"/>
                      </a:moveTo>
                      <a:cubicBezTo>
                        <a:pt x="582" y="70"/>
                        <a:pt x="565" y="70"/>
                        <a:pt x="566" y="81"/>
                      </a:cubicBezTo>
                      <a:cubicBezTo>
                        <a:pt x="572" y="141"/>
                        <a:pt x="512" y="181"/>
                        <a:pt x="465" y="204"/>
                      </a:cubicBezTo>
                      <a:cubicBezTo>
                        <a:pt x="396" y="237"/>
                        <a:pt x="318" y="252"/>
                        <a:pt x="242" y="255"/>
                      </a:cubicBezTo>
                      <a:cubicBezTo>
                        <a:pt x="207" y="256"/>
                        <a:pt x="171" y="253"/>
                        <a:pt x="137" y="245"/>
                      </a:cubicBezTo>
                      <a:cubicBezTo>
                        <a:pt x="111" y="239"/>
                        <a:pt x="84" y="228"/>
                        <a:pt x="65" y="208"/>
                      </a:cubicBezTo>
                      <a:cubicBezTo>
                        <a:pt x="42" y="185"/>
                        <a:pt x="38" y="150"/>
                        <a:pt x="58" y="124"/>
                      </a:cubicBezTo>
                      <a:cubicBezTo>
                        <a:pt x="82" y="90"/>
                        <a:pt x="125" y="72"/>
                        <a:pt x="162" y="58"/>
                      </a:cubicBezTo>
                      <a:cubicBezTo>
                        <a:pt x="214" y="38"/>
                        <a:pt x="268" y="26"/>
                        <a:pt x="323" y="21"/>
                      </a:cubicBezTo>
                      <a:cubicBezTo>
                        <a:pt x="399" y="15"/>
                        <a:pt x="476" y="26"/>
                        <a:pt x="550" y="43"/>
                      </a:cubicBezTo>
                      <a:cubicBezTo>
                        <a:pt x="560" y="45"/>
                        <a:pt x="564" y="29"/>
                        <a:pt x="554" y="26"/>
                      </a:cubicBezTo>
                      <a:cubicBezTo>
                        <a:pt x="484" y="11"/>
                        <a:pt x="412" y="0"/>
                        <a:pt x="340" y="4"/>
                      </a:cubicBezTo>
                      <a:cubicBezTo>
                        <a:pt x="284" y="6"/>
                        <a:pt x="228" y="17"/>
                        <a:pt x="175" y="35"/>
                      </a:cubicBezTo>
                      <a:cubicBezTo>
                        <a:pt x="112" y="56"/>
                        <a:pt x="0" y="105"/>
                        <a:pt x="34" y="191"/>
                      </a:cubicBezTo>
                      <a:cubicBezTo>
                        <a:pt x="56" y="246"/>
                        <a:pt x="124" y="263"/>
                        <a:pt x="177" y="269"/>
                      </a:cubicBezTo>
                      <a:cubicBezTo>
                        <a:pt x="252" y="277"/>
                        <a:pt x="331" y="267"/>
                        <a:pt x="403" y="245"/>
                      </a:cubicBezTo>
                      <a:cubicBezTo>
                        <a:pt x="475" y="223"/>
                        <a:pt x="592" y="173"/>
                        <a:pt x="583" y="80"/>
                      </a:cubicBezTo>
                      <a:close/>
                    </a:path>
                  </a:pathLst>
                </a:custGeom>
                <a:solidFill>
                  <a:srgbClr val="1C9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2400">
                    <a:solidFill>
                      <a:schemeClr val="tx1">
                        <a:lumMod val="75000"/>
                        <a:lumOff val="25000"/>
                      </a:schemeClr>
                    </a:solidFill>
                  </a:endParaRPr>
                </a:p>
              </p:txBody>
            </p:sp>
            <p:sp>
              <p:nvSpPr>
                <p:cNvPr id="61" name="Freeform 23">
                  <a:extLst>
                    <a:ext uri="{FF2B5EF4-FFF2-40B4-BE49-F238E27FC236}">
                      <a16:creationId xmlns:a16="http://schemas.microsoft.com/office/drawing/2014/main" id="{326061CD-E866-8073-7A5B-B658D3CA24BA}"/>
                    </a:ext>
                  </a:extLst>
                </p:cNvPr>
                <p:cNvSpPr/>
                <p:nvPr/>
              </p:nvSpPr>
              <p:spPr bwMode="auto">
                <a:xfrm>
                  <a:off x="3881848" y="2925595"/>
                  <a:ext cx="317500" cy="61912"/>
                </a:xfrm>
                <a:custGeom>
                  <a:avLst/>
                  <a:gdLst>
                    <a:gd name="T0" fmla="*/ 212 w 221"/>
                    <a:gd name="T1" fmla="*/ 1 h 43"/>
                    <a:gd name="T2" fmla="*/ 6 w 221"/>
                    <a:gd name="T3" fmla="*/ 32 h 43"/>
                    <a:gd name="T4" fmla="*/ 9 w 221"/>
                    <a:gd name="T5" fmla="*/ 42 h 43"/>
                    <a:gd name="T6" fmla="*/ 214 w 221"/>
                    <a:gd name="T7" fmla="*/ 11 h 43"/>
                    <a:gd name="T8" fmla="*/ 212 w 221"/>
                    <a:gd name="T9" fmla="*/ 1 h 43"/>
                  </a:gdLst>
                  <a:ahLst/>
                  <a:cxnLst>
                    <a:cxn ang="0">
                      <a:pos x="T0" y="T1"/>
                    </a:cxn>
                    <a:cxn ang="0">
                      <a:pos x="T2" y="T3"/>
                    </a:cxn>
                    <a:cxn ang="0">
                      <a:pos x="T4" y="T5"/>
                    </a:cxn>
                    <a:cxn ang="0">
                      <a:pos x="T6" y="T7"/>
                    </a:cxn>
                    <a:cxn ang="0">
                      <a:pos x="T8" y="T9"/>
                    </a:cxn>
                  </a:cxnLst>
                  <a:rect l="0" t="0" r="r" b="b"/>
                  <a:pathLst>
                    <a:path w="221" h="43">
                      <a:moveTo>
                        <a:pt x="212" y="1"/>
                      </a:moveTo>
                      <a:cubicBezTo>
                        <a:pt x="144" y="16"/>
                        <a:pt x="74" y="18"/>
                        <a:pt x="6" y="32"/>
                      </a:cubicBezTo>
                      <a:cubicBezTo>
                        <a:pt x="0" y="34"/>
                        <a:pt x="3" y="43"/>
                        <a:pt x="9" y="42"/>
                      </a:cubicBezTo>
                      <a:cubicBezTo>
                        <a:pt x="77" y="28"/>
                        <a:pt x="147" y="25"/>
                        <a:pt x="214" y="11"/>
                      </a:cubicBezTo>
                      <a:cubicBezTo>
                        <a:pt x="221" y="9"/>
                        <a:pt x="218" y="0"/>
                        <a:pt x="212" y="1"/>
                      </a:cubicBezTo>
                      <a:close/>
                    </a:path>
                  </a:pathLst>
                </a:custGeom>
                <a:solidFill>
                  <a:srgbClr val="1C94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2400">
                    <a:solidFill>
                      <a:schemeClr val="tx1">
                        <a:lumMod val="75000"/>
                        <a:lumOff val="25000"/>
                      </a:schemeClr>
                    </a:solidFill>
                  </a:endParaRPr>
                </a:p>
              </p:txBody>
            </p:sp>
          </p:grpSp>
          <p:sp>
            <p:nvSpPr>
              <p:cNvPr id="59" name="Rectangle 58">
                <a:extLst>
                  <a:ext uri="{FF2B5EF4-FFF2-40B4-BE49-F238E27FC236}">
                    <a16:creationId xmlns:a16="http://schemas.microsoft.com/office/drawing/2014/main" id="{04F2E6AD-DB70-3555-FD00-D55F3F6D307C}"/>
                  </a:ext>
                </a:extLst>
              </p:cNvPr>
              <p:cNvSpPr/>
              <p:nvPr/>
            </p:nvSpPr>
            <p:spPr>
              <a:xfrm rot="21447812" flipH="1">
                <a:off x="7539609" y="1313604"/>
                <a:ext cx="752484" cy="172895"/>
              </a:xfrm>
              <a:prstGeom prst="rect">
                <a:avLst/>
              </a:prstGeom>
            </p:spPr>
            <p:txBody>
              <a:bodyPr wrap="square" lIns="0" tIns="0" rIns="0" bIns="0" anchor="ctr">
                <a:spAutoFit/>
              </a:bodyPr>
              <a:lstStyle/>
              <a:p>
                <a:pPr algn="ctr"/>
                <a:r>
                  <a:rPr lang="en-US" sz="1200" dirty="0">
                    <a:solidFill>
                      <a:schemeClr val="tx1">
                        <a:lumMod val="75000"/>
                        <a:lumOff val="25000"/>
                      </a:schemeClr>
                    </a:solidFill>
                  </a:rPr>
                  <a:t>Sales Taxes; Strained by Costs</a:t>
                </a:r>
              </a:p>
            </p:txBody>
          </p:sp>
        </p:grpSp>
        <p:sp>
          <p:nvSpPr>
            <p:cNvPr id="62" name="Freeform 39">
              <a:extLst>
                <a:ext uri="{FF2B5EF4-FFF2-40B4-BE49-F238E27FC236}">
                  <a16:creationId xmlns:a16="http://schemas.microsoft.com/office/drawing/2014/main" id="{FE0BE29C-ABA7-D0FD-F472-0346B8A3E394}"/>
                </a:ext>
              </a:extLst>
            </p:cNvPr>
            <p:cNvSpPr>
              <a:spLocks noEditPoints="1"/>
            </p:cNvSpPr>
            <p:nvPr/>
          </p:nvSpPr>
          <p:spPr bwMode="auto">
            <a:xfrm rot="5400000">
              <a:off x="3043888" y="2411791"/>
              <a:ext cx="405393" cy="486103"/>
            </a:xfrm>
            <a:custGeom>
              <a:avLst/>
              <a:gdLst>
                <a:gd name="T0" fmla="*/ 68 w 243"/>
                <a:gd name="T1" fmla="*/ 292 h 293"/>
                <a:gd name="T2" fmla="*/ 68 w 243"/>
                <a:gd name="T3" fmla="*/ 292 h 293"/>
                <a:gd name="T4" fmla="*/ 69 w 243"/>
                <a:gd name="T5" fmla="*/ 282 h 293"/>
                <a:gd name="T6" fmla="*/ 45 w 243"/>
                <a:gd name="T7" fmla="*/ 278 h 293"/>
                <a:gd name="T8" fmla="*/ 34 w 243"/>
                <a:gd name="T9" fmla="*/ 277 h 293"/>
                <a:gd name="T10" fmla="*/ 200 w 243"/>
                <a:gd name="T11" fmla="*/ 7 h 293"/>
                <a:gd name="T12" fmla="*/ 190 w 243"/>
                <a:gd name="T13" fmla="*/ 12 h 293"/>
                <a:gd name="T14" fmla="*/ 31 w 243"/>
                <a:gd name="T15" fmla="*/ 265 h 293"/>
                <a:gd name="T16" fmla="*/ 34 w 243"/>
                <a:gd name="T17" fmla="*/ 229 h 293"/>
                <a:gd name="T18" fmla="*/ 24 w 243"/>
                <a:gd name="T19" fmla="*/ 225 h 293"/>
                <a:gd name="T20" fmla="*/ 1 w 243"/>
                <a:gd name="T21" fmla="*/ 277 h 293"/>
                <a:gd name="T22" fmla="*/ 4 w 243"/>
                <a:gd name="T23" fmla="*/ 283 h 293"/>
                <a:gd name="T24" fmla="*/ 36 w 243"/>
                <a:gd name="T25" fmla="*/ 289 h 293"/>
                <a:gd name="T26" fmla="*/ 54 w 243"/>
                <a:gd name="T27" fmla="*/ 291 h 293"/>
                <a:gd name="T28" fmla="*/ 63 w 243"/>
                <a:gd name="T29" fmla="*/ 292 h 293"/>
                <a:gd name="T30" fmla="*/ 68 w 243"/>
                <a:gd name="T31" fmla="*/ 292 h 293"/>
                <a:gd name="T32" fmla="*/ 18 w 243"/>
                <a:gd name="T33" fmla="*/ 275 h 293"/>
                <a:gd name="T34" fmla="*/ 13 w 243"/>
                <a:gd name="T35" fmla="*/ 274 h 293"/>
                <a:gd name="T36" fmla="*/ 21 w 243"/>
                <a:gd name="T37" fmla="*/ 252 h 293"/>
                <a:gd name="T38" fmla="*/ 18 w 243"/>
                <a:gd name="T39" fmla="*/ 27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293">
                  <a:moveTo>
                    <a:pt x="68" y="292"/>
                  </a:moveTo>
                  <a:cubicBezTo>
                    <a:pt x="68" y="292"/>
                    <a:pt x="68" y="292"/>
                    <a:pt x="68" y="292"/>
                  </a:cubicBezTo>
                  <a:cubicBezTo>
                    <a:pt x="72" y="291"/>
                    <a:pt x="73" y="285"/>
                    <a:pt x="69" y="282"/>
                  </a:cubicBezTo>
                  <a:cubicBezTo>
                    <a:pt x="63" y="279"/>
                    <a:pt x="52" y="279"/>
                    <a:pt x="45" y="278"/>
                  </a:cubicBezTo>
                  <a:cubicBezTo>
                    <a:pt x="41" y="278"/>
                    <a:pt x="37" y="277"/>
                    <a:pt x="34" y="277"/>
                  </a:cubicBezTo>
                  <a:cubicBezTo>
                    <a:pt x="131" y="230"/>
                    <a:pt x="243" y="125"/>
                    <a:pt x="200" y="7"/>
                  </a:cubicBezTo>
                  <a:cubicBezTo>
                    <a:pt x="198" y="0"/>
                    <a:pt x="187" y="5"/>
                    <a:pt x="190" y="12"/>
                  </a:cubicBezTo>
                  <a:cubicBezTo>
                    <a:pt x="230" y="122"/>
                    <a:pt x="122" y="221"/>
                    <a:pt x="31" y="265"/>
                  </a:cubicBezTo>
                  <a:cubicBezTo>
                    <a:pt x="33" y="253"/>
                    <a:pt x="32" y="241"/>
                    <a:pt x="34" y="229"/>
                  </a:cubicBezTo>
                  <a:cubicBezTo>
                    <a:pt x="35" y="224"/>
                    <a:pt x="27" y="220"/>
                    <a:pt x="24" y="225"/>
                  </a:cubicBezTo>
                  <a:cubicBezTo>
                    <a:pt x="12" y="241"/>
                    <a:pt x="5" y="257"/>
                    <a:pt x="1" y="277"/>
                  </a:cubicBezTo>
                  <a:cubicBezTo>
                    <a:pt x="0" y="279"/>
                    <a:pt x="2" y="282"/>
                    <a:pt x="4" y="283"/>
                  </a:cubicBezTo>
                  <a:cubicBezTo>
                    <a:pt x="14" y="286"/>
                    <a:pt x="25" y="287"/>
                    <a:pt x="36" y="289"/>
                  </a:cubicBezTo>
                  <a:cubicBezTo>
                    <a:pt x="42" y="289"/>
                    <a:pt x="48" y="290"/>
                    <a:pt x="54" y="291"/>
                  </a:cubicBezTo>
                  <a:cubicBezTo>
                    <a:pt x="56" y="291"/>
                    <a:pt x="64" y="293"/>
                    <a:pt x="63" y="292"/>
                  </a:cubicBezTo>
                  <a:cubicBezTo>
                    <a:pt x="64" y="293"/>
                    <a:pt x="66" y="293"/>
                    <a:pt x="68" y="292"/>
                  </a:cubicBezTo>
                  <a:close/>
                  <a:moveTo>
                    <a:pt x="18" y="275"/>
                  </a:moveTo>
                  <a:cubicBezTo>
                    <a:pt x="16" y="274"/>
                    <a:pt x="15" y="274"/>
                    <a:pt x="13" y="274"/>
                  </a:cubicBezTo>
                  <a:cubicBezTo>
                    <a:pt x="15" y="266"/>
                    <a:pt x="17" y="259"/>
                    <a:pt x="21" y="252"/>
                  </a:cubicBezTo>
                  <a:cubicBezTo>
                    <a:pt x="20" y="260"/>
                    <a:pt x="20" y="267"/>
                    <a:pt x="18" y="275"/>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63" name="Freeform 36">
              <a:extLst>
                <a:ext uri="{FF2B5EF4-FFF2-40B4-BE49-F238E27FC236}">
                  <a16:creationId xmlns:a16="http://schemas.microsoft.com/office/drawing/2014/main" id="{95859E72-755E-9BDE-40E5-C31C31831F11}"/>
                </a:ext>
              </a:extLst>
            </p:cNvPr>
            <p:cNvSpPr/>
            <p:nvPr/>
          </p:nvSpPr>
          <p:spPr bwMode="auto">
            <a:xfrm rot="6602348" flipH="1">
              <a:off x="1926632" y="3072549"/>
              <a:ext cx="234792" cy="446762"/>
            </a:xfrm>
            <a:custGeom>
              <a:avLst/>
              <a:gdLst>
                <a:gd name="T0" fmla="*/ 183 w 199"/>
                <a:gd name="T1" fmla="*/ 308 h 369"/>
                <a:gd name="T2" fmla="*/ 169 w 199"/>
                <a:gd name="T3" fmla="*/ 334 h 369"/>
                <a:gd name="T4" fmla="*/ 15 w 199"/>
                <a:gd name="T5" fmla="*/ 5 h 369"/>
                <a:gd name="T6" fmla="*/ 6 w 199"/>
                <a:gd name="T7" fmla="*/ 14 h 369"/>
                <a:gd name="T8" fmla="*/ 158 w 199"/>
                <a:gd name="T9" fmla="*/ 348 h 369"/>
                <a:gd name="T10" fmla="*/ 128 w 199"/>
                <a:gd name="T11" fmla="*/ 330 h 369"/>
                <a:gd name="T12" fmla="*/ 118 w 199"/>
                <a:gd name="T13" fmla="*/ 338 h 369"/>
                <a:gd name="T14" fmla="*/ 155 w 199"/>
                <a:gd name="T15" fmla="*/ 367 h 369"/>
                <a:gd name="T16" fmla="*/ 163 w 199"/>
                <a:gd name="T17" fmla="*/ 366 h 369"/>
                <a:gd name="T18" fmla="*/ 165 w 199"/>
                <a:gd name="T19" fmla="*/ 364 h 369"/>
                <a:gd name="T20" fmla="*/ 172 w 199"/>
                <a:gd name="T21" fmla="*/ 357 h 369"/>
                <a:gd name="T22" fmla="*/ 172 w 199"/>
                <a:gd name="T23" fmla="*/ 354 h 369"/>
                <a:gd name="T24" fmla="*/ 195 w 199"/>
                <a:gd name="T25" fmla="*/ 314 h 369"/>
                <a:gd name="T26" fmla="*/ 183 w 199"/>
                <a:gd name="T27" fmla="*/ 3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369">
                  <a:moveTo>
                    <a:pt x="183" y="308"/>
                  </a:moveTo>
                  <a:cubicBezTo>
                    <a:pt x="179" y="316"/>
                    <a:pt x="174" y="325"/>
                    <a:pt x="169" y="334"/>
                  </a:cubicBezTo>
                  <a:cubicBezTo>
                    <a:pt x="151" y="216"/>
                    <a:pt x="118" y="82"/>
                    <a:pt x="15" y="5"/>
                  </a:cubicBezTo>
                  <a:cubicBezTo>
                    <a:pt x="8" y="0"/>
                    <a:pt x="0" y="9"/>
                    <a:pt x="6" y="14"/>
                  </a:cubicBezTo>
                  <a:cubicBezTo>
                    <a:pt x="110" y="92"/>
                    <a:pt x="141" y="230"/>
                    <a:pt x="158" y="348"/>
                  </a:cubicBezTo>
                  <a:cubicBezTo>
                    <a:pt x="147" y="343"/>
                    <a:pt x="137" y="337"/>
                    <a:pt x="128" y="330"/>
                  </a:cubicBezTo>
                  <a:cubicBezTo>
                    <a:pt x="122" y="325"/>
                    <a:pt x="113" y="331"/>
                    <a:pt x="118" y="338"/>
                  </a:cubicBezTo>
                  <a:cubicBezTo>
                    <a:pt x="127" y="349"/>
                    <a:pt x="141" y="362"/>
                    <a:pt x="155" y="367"/>
                  </a:cubicBezTo>
                  <a:cubicBezTo>
                    <a:pt x="158" y="368"/>
                    <a:pt x="161" y="369"/>
                    <a:pt x="163" y="366"/>
                  </a:cubicBezTo>
                  <a:cubicBezTo>
                    <a:pt x="164" y="365"/>
                    <a:pt x="164" y="364"/>
                    <a:pt x="165" y="364"/>
                  </a:cubicBezTo>
                  <a:cubicBezTo>
                    <a:pt x="169" y="364"/>
                    <a:pt x="173" y="361"/>
                    <a:pt x="172" y="357"/>
                  </a:cubicBezTo>
                  <a:cubicBezTo>
                    <a:pt x="172" y="356"/>
                    <a:pt x="172" y="355"/>
                    <a:pt x="172" y="354"/>
                  </a:cubicBezTo>
                  <a:cubicBezTo>
                    <a:pt x="180" y="341"/>
                    <a:pt x="188" y="327"/>
                    <a:pt x="195" y="314"/>
                  </a:cubicBezTo>
                  <a:cubicBezTo>
                    <a:pt x="199" y="307"/>
                    <a:pt x="187" y="301"/>
                    <a:pt x="183" y="308"/>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64" name="Freeform 36">
              <a:extLst>
                <a:ext uri="{FF2B5EF4-FFF2-40B4-BE49-F238E27FC236}">
                  <a16:creationId xmlns:a16="http://schemas.microsoft.com/office/drawing/2014/main" id="{80CD710B-69A4-CCDE-A433-4C06A1AD1DD1}"/>
                </a:ext>
              </a:extLst>
            </p:cNvPr>
            <p:cNvSpPr/>
            <p:nvPr/>
          </p:nvSpPr>
          <p:spPr bwMode="auto">
            <a:xfrm rot="6518034">
              <a:off x="3603272" y="4239954"/>
              <a:ext cx="330184" cy="741896"/>
            </a:xfrm>
            <a:custGeom>
              <a:avLst/>
              <a:gdLst>
                <a:gd name="T0" fmla="*/ 183 w 199"/>
                <a:gd name="T1" fmla="*/ 308 h 369"/>
                <a:gd name="T2" fmla="*/ 169 w 199"/>
                <a:gd name="T3" fmla="*/ 334 h 369"/>
                <a:gd name="T4" fmla="*/ 15 w 199"/>
                <a:gd name="T5" fmla="*/ 5 h 369"/>
                <a:gd name="T6" fmla="*/ 6 w 199"/>
                <a:gd name="T7" fmla="*/ 14 h 369"/>
                <a:gd name="T8" fmla="*/ 158 w 199"/>
                <a:gd name="T9" fmla="*/ 348 h 369"/>
                <a:gd name="T10" fmla="*/ 128 w 199"/>
                <a:gd name="T11" fmla="*/ 330 h 369"/>
                <a:gd name="T12" fmla="*/ 118 w 199"/>
                <a:gd name="T13" fmla="*/ 338 h 369"/>
                <a:gd name="T14" fmla="*/ 155 w 199"/>
                <a:gd name="T15" fmla="*/ 367 h 369"/>
                <a:gd name="T16" fmla="*/ 163 w 199"/>
                <a:gd name="T17" fmla="*/ 366 h 369"/>
                <a:gd name="T18" fmla="*/ 165 w 199"/>
                <a:gd name="T19" fmla="*/ 364 h 369"/>
                <a:gd name="T20" fmla="*/ 172 w 199"/>
                <a:gd name="T21" fmla="*/ 357 h 369"/>
                <a:gd name="T22" fmla="*/ 172 w 199"/>
                <a:gd name="T23" fmla="*/ 354 h 369"/>
                <a:gd name="T24" fmla="*/ 195 w 199"/>
                <a:gd name="T25" fmla="*/ 314 h 369"/>
                <a:gd name="T26" fmla="*/ 183 w 199"/>
                <a:gd name="T27" fmla="*/ 3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369">
                  <a:moveTo>
                    <a:pt x="183" y="308"/>
                  </a:moveTo>
                  <a:cubicBezTo>
                    <a:pt x="179" y="316"/>
                    <a:pt x="174" y="325"/>
                    <a:pt x="169" y="334"/>
                  </a:cubicBezTo>
                  <a:cubicBezTo>
                    <a:pt x="151" y="216"/>
                    <a:pt x="118" y="82"/>
                    <a:pt x="15" y="5"/>
                  </a:cubicBezTo>
                  <a:cubicBezTo>
                    <a:pt x="8" y="0"/>
                    <a:pt x="0" y="9"/>
                    <a:pt x="6" y="14"/>
                  </a:cubicBezTo>
                  <a:cubicBezTo>
                    <a:pt x="110" y="92"/>
                    <a:pt x="141" y="230"/>
                    <a:pt x="158" y="348"/>
                  </a:cubicBezTo>
                  <a:cubicBezTo>
                    <a:pt x="147" y="343"/>
                    <a:pt x="137" y="337"/>
                    <a:pt x="128" y="330"/>
                  </a:cubicBezTo>
                  <a:cubicBezTo>
                    <a:pt x="122" y="325"/>
                    <a:pt x="113" y="331"/>
                    <a:pt x="118" y="338"/>
                  </a:cubicBezTo>
                  <a:cubicBezTo>
                    <a:pt x="127" y="349"/>
                    <a:pt x="141" y="362"/>
                    <a:pt x="155" y="367"/>
                  </a:cubicBezTo>
                  <a:cubicBezTo>
                    <a:pt x="158" y="368"/>
                    <a:pt x="161" y="369"/>
                    <a:pt x="163" y="366"/>
                  </a:cubicBezTo>
                  <a:cubicBezTo>
                    <a:pt x="164" y="365"/>
                    <a:pt x="164" y="364"/>
                    <a:pt x="165" y="364"/>
                  </a:cubicBezTo>
                  <a:cubicBezTo>
                    <a:pt x="169" y="364"/>
                    <a:pt x="173" y="361"/>
                    <a:pt x="172" y="357"/>
                  </a:cubicBezTo>
                  <a:cubicBezTo>
                    <a:pt x="172" y="356"/>
                    <a:pt x="172" y="355"/>
                    <a:pt x="172" y="354"/>
                  </a:cubicBezTo>
                  <a:cubicBezTo>
                    <a:pt x="180" y="341"/>
                    <a:pt x="188" y="327"/>
                    <a:pt x="195" y="314"/>
                  </a:cubicBezTo>
                  <a:cubicBezTo>
                    <a:pt x="199" y="307"/>
                    <a:pt x="187" y="301"/>
                    <a:pt x="183" y="308"/>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65" name="Freeform 36">
              <a:extLst>
                <a:ext uri="{FF2B5EF4-FFF2-40B4-BE49-F238E27FC236}">
                  <a16:creationId xmlns:a16="http://schemas.microsoft.com/office/drawing/2014/main" id="{46A3121A-CCF1-2B76-AC21-46EEA34ABDCB}"/>
                </a:ext>
              </a:extLst>
            </p:cNvPr>
            <p:cNvSpPr/>
            <p:nvPr/>
          </p:nvSpPr>
          <p:spPr bwMode="auto">
            <a:xfrm rot="5123873" flipH="1">
              <a:off x="1875406" y="3932895"/>
              <a:ext cx="197879" cy="376526"/>
            </a:xfrm>
            <a:custGeom>
              <a:avLst/>
              <a:gdLst>
                <a:gd name="T0" fmla="*/ 183 w 199"/>
                <a:gd name="T1" fmla="*/ 308 h 369"/>
                <a:gd name="T2" fmla="*/ 169 w 199"/>
                <a:gd name="T3" fmla="*/ 334 h 369"/>
                <a:gd name="T4" fmla="*/ 15 w 199"/>
                <a:gd name="T5" fmla="*/ 5 h 369"/>
                <a:gd name="T6" fmla="*/ 6 w 199"/>
                <a:gd name="T7" fmla="*/ 14 h 369"/>
                <a:gd name="T8" fmla="*/ 158 w 199"/>
                <a:gd name="T9" fmla="*/ 348 h 369"/>
                <a:gd name="T10" fmla="*/ 128 w 199"/>
                <a:gd name="T11" fmla="*/ 330 h 369"/>
                <a:gd name="T12" fmla="*/ 118 w 199"/>
                <a:gd name="T13" fmla="*/ 338 h 369"/>
                <a:gd name="T14" fmla="*/ 155 w 199"/>
                <a:gd name="T15" fmla="*/ 367 h 369"/>
                <a:gd name="T16" fmla="*/ 163 w 199"/>
                <a:gd name="T17" fmla="*/ 366 h 369"/>
                <a:gd name="T18" fmla="*/ 165 w 199"/>
                <a:gd name="T19" fmla="*/ 364 h 369"/>
                <a:gd name="T20" fmla="*/ 172 w 199"/>
                <a:gd name="T21" fmla="*/ 357 h 369"/>
                <a:gd name="T22" fmla="*/ 172 w 199"/>
                <a:gd name="T23" fmla="*/ 354 h 369"/>
                <a:gd name="T24" fmla="*/ 195 w 199"/>
                <a:gd name="T25" fmla="*/ 314 h 369"/>
                <a:gd name="T26" fmla="*/ 183 w 199"/>
                <a:gd name="T27" fmla="*/ 3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369">
                  <a:moveTo>
                    <a:pt x="183" y="308"/>
                  </a:moveTo>
                  <a:cubicBezTo>
                    <a:pt x="179" y="316"/>
                    <a:pt x="174" y="325"/>
                    <a:pt x="169" y="334"/>
                  </a:cubicBezTo>
                  <a:cubicBezTo>
                    <a:pt x="151" y="216"/>
                    <a:pt x="118" y="82"/>
                    <a:pt x="15" y="5"/>
                  </a:cubicBezTo>
                  <a:cubicBezTo>
                    <a:pt x="8" y="0"/>
                    <a:pt x="0" y="9"/>
                    <a:pt x="6" y="14"/>
                  </a:cubicBezTo>
                  <a:cubicBezTo>
                    <a:pt x="110" y="92"/>
                    <a:pt x="141" y="230"/>
                    <a:pt x="158" y="348"/>
                  </a:cubicBezTo>
                  <a:cubicBezTo>
                    <a:pt x="147" y="343"/>
                    <a:pt x="137" y="337"/>
                    <a:pt x="128" y="330"/>
                  </a:cubicBezTo>
                  <a:cubicBezTo>
                    <a:pt x="122" y="325"/>
                    <a:pt x="113" y="331"/>
                    <a:pt x="118" y="338"/>
                  </a:cubicBezTo>
                  <a:cubicBezTo>
                    <a:pt x="127" y="349"/>
                    <a:pt x="141" y="362"/>
                    <a:pt x="155" y="367"/>
                  </a:cubicBezTo>
                  <a:cubicBezTo>
                    <a:pt x="158" y="368"/>
                    <a:pt x="161" y="369"/>
                    <a:pt x="163" y="366"/>
                  </a:cubicBezTo>
                  <a:cubicBezTo>
                    <a:pt x="164" y="365"/>
                    <a:pt x="164" y="364"/>
                    <a:pt x="165" y="364"/>
                  </a:cubicBezTo>
                  <a:cubicBezTo>
                    <a:pt x="169" y="364"/>
                    <a:pt x="173" y="361"/>
                    <a:pt x="172" y="357"/>
                  </a:cubicBezTo>
                  <a:cubicBezTo>
                    <a:pt x="172" y="356"/>
                    <a:pt x="172" y="355"/>
                    <a:pt x="172" y="354"/>
                  </a:cubicBezTo>
                  <a:cubicBezTo>
                    <a:pt x="180" y="341"/>
                    <a:pt x="188" y="327"/>
                    <a:pt x="195" y="314"/>
                  </a:cubicBezTo>
                  <a:cubicBezTo>
                    <a:pt x="199" y="307"/>
                    <a:pt x="187" y="301"/>
                    <a:pt x="183" y="308"/>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67" name="Freeform 36">
              <a:extLst>
                <a:ext uri="{FF2B5EF4-FFF2-40B4-BE49-F238E27FC236}">
                  <a16:creationId xmlns:a16="http://schemas.microsoft.com/office/drawing/2014/main" id="{F4C8E57A-8723-A343-FB47-849BA7DAA42A}"/>
                </a:ext>
              </a:extLst>
            </p:cNvPr>
            <p:cNvSpPr/>
            <p:nvPr/>
          </p:nvSpPr>
          <p:spPr bwMode="auto">
            <a:xfrm rot="11212795" flipH="1">
              <a:off x="6883404" y="2271746"/>
              <a:ext cx="119715" cy="329639"/>
            </a:xfrm>
            <a:custGeom>
              <a:avLst/>
              <a:gdLst>
                <a:gd name="T0" fmla="*/ 183 w 199"/>
                <a:gd name="T1" fmla="*/ 308 h 369"/>
                <a:gd name="T2" fmla="*/ 169 w 199"/>
                <a:gd name="T3" fmla="*/ 334 h 369"/>
                <a:gd name="T4" fmla="*/ 15 w 199"/>
                <a:gd name="T5" fmla="*/ 5 h 369"/>
                <a:gd name="T6" fmla="*/ 6 w 199"/>
                <a:gd name="T7" fmla="*/ 14 h 369"/>
                <a:gd name="T8" fmla="*/ 158 w 199"/>
                <a:gd name="T9" fmla="*/ 348 h 369"/>
                <a:gd name="T10" fmla="*/ 128 w 199"/>
                <a:gd name="T11" fmla="*/ 330 h 369"/>
                <a:gd name="T12" fmla="*/ 118 w 199"/>
                <a:gd name="T13" fmla="*/ 338 h 369"/>
                <a:gd name="T14" fmla="*/ 155 w 199"/>
                <a:gd name="T15" fmla="*/ 367 h 369"/>
                <a:gd name="T16" fmla="*/ 163 w 199"/>
                <a:gd name="T17" fmla="*/ 366 h 369"/>
                <a:gd name="T18" fmla="*/ 165 w 199"/>
                <a:gd name="T19" fmla="*/ 364 h 369"/>
                <a:gd name="T20" fmla="*/ 172 w 199"/>
                <a:gd name="T21" fmla="*/ 357 h 369"/>
                <a:gd name="T22" fmla="*/ 172 w 199"/>
                <a:gd name="T23" fmla="*/ 354 h 369"/>
                <a:gd name="T24" fmla="*/ 195 w 199"/>
                <a:gd name="T25" fmla="*/ 314 h 369"/>
                <a:gd name="T26" fmla="*/ 183 w 199"/>
                <a:gd name="T27" fmla="*/ 30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369">
                  <a:moveTo>
                    <a:pt x="183" y="308"/>
                  </a:moveTo>
                  <a:cubicBezTo>
                    <a:pt x="179" y="316"/>
                    <a:pt x="174" y="325"/>
                    <a:pt x="169" y="334"/>
                  </a:cubicBezTo>
                  <a:cubicBezTo>
                    <a:pt x="151" y="216"/>
                    <a:pt x="118" y="82"/>
                    <a:pt x="15" y="5"/>
                  </a:cubicBezTo>
                  <a:cubicBezTo>
                    <a:pt x="8" y="0"/>
                    <a:pt x="0" y="9"/>
                    <a:pt x="6" y="14"/>
                  </a:cubicBezTo>
                  <a:cubicBezTo>
                    <a:pt x="110" y="92"/>
                    <a:pt x="141" y="230"/>
                    <a:pt x="158" y="348"/>
                  </a:cubicBezTo>
                  <a:cubicBezTo>
                    <a:pt x="147" y="343"/>
                    <a:pt x="137" y="337"/>
                    <a:pt x="128" y="330"/>
                  </a:cubicBezTo>
                  <a:cubicBezTo>
                    <a:pt x="122" y="325"/>
                    <a:pt x="113" y="331"/>
                    <a:pt x="118" y="338"/>
                  </a:cubicBezTo>
                  <a:cubicBezTo>
                    <a:pt x="127" y="349"/>
                    <a:pt x="141" y="362"/>
                    <a:pt x="155" y="367"/>
                  </a:cubicBezTo>
                  <a:cubicBezTo>
                    <a:pt x="158" y="368"/>
                    <a:pt x="161" y="369"/>
                    <a:pt x="163" y="366"/>
                  </a:cubicBezTo>
                  <a:cubicBezTo>
                    <a:pt x="164" y="365"/>
                    <a:pt x="164" y="364"/>
                    <a:pt x="165" y="364"/>
                  </a:cubicBezTo>
                  <a:cubicBezTo>
                    <a:pt x="169" y="364"/>
                    <a:pt x="173" y="361"/>
                    <a:pt x="172" y="357"/>
                  </a:cubicBezTo>
                  <a:cubicBezTo>
                    <a:pt x="172" y="356"/>
                    <a:pt x="172" y="355"/>
                    <a:pt x="172" y="354"/>
                  </a:cubicBezTo>
                  <a:cubicBezTo>
                    <a:pt x="180" y="341"/>
                    <a:pt x="188" y="327"/>
                    <a:pt x="195" y="314"/>
                  </a:cubicBezTo>
                  <a:cubicBezTo>
                    <a:pt x="199" y="307"/>
                    <a:pt x="187" y="301"/>
                    <a:pt x="183" y="308"/>
                  </a:cubicBezTo>
                  <a:close/>
                </a:path>
              </a:pathLst>
            </a:custGeom>
            <a:solidFill>
              <a:schemeClr val="bg1">
                <a:lumMod val="65000"/>
              </a:schemeClr>
            </a:solidFill>
            <a:ln>
              <a:noFill/>
            </a:ln>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nvGrpSpPr>
            <p:cNvPr id="68" name="Group 67">
              <a:extLst>
                <a:ext uri="{FF2B5EF4-FFF2-40B4-BE49-F238E27FC236}">
                  <a16:creationId xmlns:a16="http://schemas.microsoft.com/office/drawing/2014/main" id="{4B090CA3-AEF3-EA3E-C272-CDA77EB3563C}"/>
                </a:ext>
              </a:extLst>
            </p:cNvPr>
            <p:cNvGrpSpPr/>
            <p:nvPr/>
          </p:nvGrpSpPr>
          <p:grpSpPr>
            <a:xfrm rot="2700000">
              <a:off x="6618756" y="1443558"/>
              <a:ext cx="1222736" cy="965039"/>
              <a:chOff x="7364692" y="954777"/>
              <a:chExt cx="1058189" cy="835170"/>
            </a:xfrm>
          </p:grpSpPr>
          <p:grpSp>
            <p:nvGrpSpPr>
              <p:cNvPr id="69" name="Group 68">
                <a:extLst>
                  <a:ext uri="{FF2B5EF4-FFF2-40B4-BE49-F238E27FC236}">
                    <a16:creationId xmlns:a16="http://schemas.microsoft.com/office/drawing/2014/main" id="{48E80AA4-9FC0-CB33-F401-3E3A03132C4E}"/>
                  </a:ext>
                </a:extLst>
              </p:cNvPr>
              <p:cNvGrpSpPr/>
              <p:nvPr/>
            </p:nvGrpSpPr>
            <p:grpSpPr>
              <a:xfrm>
                <a:off x="7364692" y="954777"/>
                <a:ext cx="1058189" cy="835170"/>
                <a:chOff x="3477566" y="2339043"/>
                <a:chExt cx="1058189" cy="835170"/>
              </a:xfrm>
              <a:solidFill>
                <a:schemeClr val="accent3"/>
              </a:solidFill>
            </p:grpSpPr>
            <p:sp>
              <p:nvSpPr>
                <p:cNvPr id="71" name="Freeform 7">
                  <a:extLst>
                    <a:ext uri="{FF2B5EF4-FFF2-40B4-BE49-F238E27FC236}">
                      <a16:creationId xmlns:a16="http://schemas.microsoft.com/office/drawing/2014/main" id="{3C0959AB-F6D2-96A4-6AEE-FCE8B6752502}"/>
                    </a:ext>
                  </a:extLst>
                </p:cNvPr>
                <p:cNvSpPr/>
                <p:nvPr/>
              </p:nvSpPr>
              <p:spPr bwMode="auto">
                <a:xfrm>
                  <a:off x="3477566" y="2339043"/>
                  <a:ext cx="1058189" cy="835170"/>
                </a:xfrm>
                <a:custGeom>
                  <a:avLst/>
                  <a:gdLst>
                    <a:gd name="T0" fmla="*/ 583 w 592"/>
                    <a:gd name="T1" fmla="*/ 80 h 277"/>
                    <a:gd name="T2" fmla="*/ 566 w 592"/>
                    <a:gd name="T3" fmla="*/ 81 h 277"/>
                    <a:gd name="T4" fmla="*/ 465 w 592"/>
                    <a:gd name="T5" fmla="*/ 204 h 277"/>
                    <a:gd name="T6" fmla="*/ 242 w 592"/>
                    <a:gd name="T7" fmla="*/ 255 h 277"/>
                    <a:gd name="T8" fmla="*/ 137 w 592"/>
                    <a:gd name="T9" fmla="*/ 245 h 277"/>
                    <a:gd name="T10" fmla="*/ 65 w 592"/>
                    <a:gd name="T11" fmla="*/ 208 h 277"/>
                    <a:gd name="T12" fmla="*/ 58 w 592"/>
                    <a:gd name="T13" fmla="*/ 124 h 277"/>
                    <a:gd name="T14" fmla="*/ 162 w 592"/>
                    <a:gd name="T15" fmla="*/ 58 h 277"/>
                    <a:gd name="T16" fmla="*/ 323 w 592"/>
                    <a:gd name="T17" fmla="*/ 21 h 277"/>
                    <a:gd name="T18" fmla="*/ 550 w 592"/>
                    <a:gd name="T19" fmla="*/ 43 h 277"/>
                    <a:gd name="T20" fmla="*/ 554 w 592"/>
                    <a:gd name="T21" fmla="*/ 26 h 277"/>
                    <a:gd name="T22" fmla="*/ 340 w 592"/>
                    <a:gd name="T23" fmla="*/ 4 h 277"/>
                    <a:gd name="T24" fmla="*/ 175 w 592"/>
                    <a:gd name="T25" fmla="*/ 35 h 277"/>
                    <a:gd name="T26" fmla="*/ 34 w 592"/>
                    <a:gd name="T27" fmla="*/ 191 h 277"/>
                    <a:gd name="T28" fmla="*/ 177 w 592"/>
                    <a:gd name="T29" fmla="*/ 269 h 277"/>
                    <a:gd name="T30" fmla="*/ 403 w 592"/>
                    <a:gd name="T31" fmla="*/ 245 h 277"/>
                    <a:gd name="T32" fmla="*/ 583 w 592"/>
                    <a:gd name="T33" fmla="*/ 8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2" h="277">
                      <a:moveTo>
                        <a:pt x="583" y="80"/>
                      </a:moveTo>
                      <a:cubicBezTo>
                        <a:pt x="582" y="70"/>
                        <a:pt x="565" y="70"/>
                        <a:pt x="566" y="81"/>
                      </a:cubicBezTo>
                      <a:cubicBezTo>
                        <a:pt x="572" y="141"/>
                        <a:pt x="512" y="181"/>
                        <a:pt x="465" y="204"/>
                      </a:cubicBezTo>
                      <a:cubicBezTo>
                        <a:pt x="396" y="237"/>
                        <a:pt x="318" y="252"/>
                        <a:pt x="242" y="255"/>
                      </a:cubicBezTo>
                      <a:cubicBezTo>
                        <a:pt x="207" y="256"/>
                        <a:pt x="171" y="253"/>
                        <a:pt x="137" y="245"/>
                      </a:cubicBezTo>
                      <a:cubicBezTo>
                        <a:pt x="111" y="239"/>
                        <a:pt x="84" y="228"/>
                        <a:pt x="65" y="208"/>
                      </a:cubicBezTo>
                      <a:cubicBezTo>
                        <a:pt x="42" y="185"/>
                        <a:pt x="38" y="150"/>
                        <a:pt x="58" y="124"/>
                      </a:cubicBezTo>
                      <a:cubicBezTo>
                        <a:pt x="82" y="90"/>
                        <a:pt x="125" y="72"/>
                        <a:pt x="162" y="58"/>
                      </a:cubicBezTo>
                      <a:cubicBezTo>
                        <a:pt x="214" y="38"/>
                        <a:pt x="268" y="26"/>
                        <a:pt x="323" y="21"/>
                      </a:cubicBezTo>
                      <a:cubicBezTo>
                        <a:pt x="399" y="15"/>
                        <a:pt x="476" y="26"/>
                        <a:pt x="550" y="43"/>
                      </a:cubicBezTo>
                      <a:cubicBezTo>
                        <a:pt x="560" y="45"/>
                        <a:pt x="564" y="29"/>
                        <a:pt x="554" y="26"/>
                      </a:cubicBezTo>
                      <a:cubicBezTo>
                        <a:pt x="484" y="11"/>
                        <a:pt x="412" y="0"/>
                        <a:pt x="340" y="4"/>
                      </a:cubicBezTo>
                      <a:cubicBezTo>
                        <a:pt x="284" y="6"/>
                        <a:pt x="228" y="17"/>
                        <a:pt x="175" y="35"/>
                      </a:cubicBezTo>
                      <a:cubicBezTo>
                        <a:pt x="112" y="56"/>
                        <a:pt x="0" y="105"/>
                        <a:pt x="34" y="191"/>
                      </a:cubicBezTo>
                      <a:cubicBezTo>
                        <a:pt x="56" y="246"/>
                        <a:pt x="124" y="263"/>
                        <a:pt x="177" y="269"/>
                      </a:cubicBezTo>
                      <a:cubicBezTo>
                        <a:pt x="252" y="277"/>
                        <a:pt x="331" y="267"/>
                        <a:pt x="403" y="245"/>
                      </a:cubicBezTo>
                      <a:cubicBezTo>
                        <a:pt x="475" y="223"/>
                        <a:pt x="592" y="173"/>
                        <a:pt x="583" y="8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sp>
              <p:nvSpPr>
                <p:cNvPr id="72" name="Freeform 23">
                  <a:extLst>
                    <a:ext uri="{FF2B5EF4-FFF2-40B4-BE49-F238E27FC236}">
                      <a16:creationId xmlns:a16="http://schemas.microsoft.com/office/drawing/2014/main" id="{2F570360-1BA4-1887-E956-9B130946EB81}"/>
                    </a:ext>
                  </a:extLst>
                </p:cNvPr>
                <p:cNvSpPr/>
                <p:nvPr/>
              </p:nvSpPr>
              <p:spPr bwMode="auto">
                <a:xfrm>
                  <a:off x="3855941" y="3020140"/>
                  <a:ext cx="317500" cy="61912"/>
                </a:xfrm>
                <a:custGeom>
                  <a:avLst/>
                  <a:gdLst>
                    <a:gd name="T0" fmla="*/ 212 w 221"/>
                    <a:gd name="T1" fmla="*/ 1 h 43"/>
                    <a:gd name="T2" fmla="*/ 6 w 221"/>
                    <a:gd name="T3" fmla="*/ 32 h 43"/>
                    <a:gd name="T4" fmla="*/ 9 w 221"/>
                    <a:gd name="T5" fmla="*/ 42 h 43"/>
                    <a:gd name="T6" fmla="*/ 214 w 221"/>
                    <a:gd name="T7" fmla="*/ 11 h 43"/>
                    <a:gd name="T8" fmla="*/ 212 w 221"/>
                    <a:gd name="T9" fmla="*/ 1 h 43"/>
                  </a:gdLst>
                  <a:ahLst/>
                  <a:cxnLst>
                    <a:cxn ang="0">
                      <a:pos x="T0" y="T1"/>
                    </a:cxn>
                    <a:cxn ang="0">
                      <a:pos x="T2" y="T3"/>
                    </a:cxn>
                    <a:cxn ang="0">
                      <a:pos x="T4" y="T5"/>
                    </a:cxn>
                    <a:cxn ang="0">
                      <a:pos x="T6" y="T7"/>
                    </a:cxn>
                    <a:cxn ang="0">
                      <a:pos x="T8" y="T9"/>
                    </a:cxn>
                  </a:cxnLst>
                  <a:rect l="0" t="0" r="r" b="b"/>
                  <a:pathLst>
                    <a:path w="221" h="43">
                      <a:moveTo>
                        <a:pt x="212" y="1"/>
                      </a:moveTo>
                      <a:cubicBezTo>
                        <a:pt x="144" y="16"/>
                        <a:pt x="74" y="18"/>
                        <a:pt x="6" y="32"/>
                      </a:cubicBezTo>
                      <a:cubicBezTo>
                        <a:pt x="0" y="34"/>
                        <a:pt x="3" y="43"/>
                        <a:pt x="9" y="42"/>
                      </a:cubicBezTo>
                      <a:cubicBezTo>
                        <a:pt x="77" y="28"/>
                        <a:pt x="147" y="25"/>
                        <a:pt x="214" y="11"/>
                      </a:cubicBezTo>
                      <a:cubicBezTo>
                        <a:pt x="221" y="9"/>
                        <a:pt x="218" y="0"/>
                        <a:pt x="212" y="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sz="1600">
                    <a:solidFill>
                      <a:schemeClr val="tx1">
                        <a:lumMod val="75000"/>
                        <a:lumOff val="25000"/>
                      </a:schemeClr>
                    </a:solidFill>
                  </a:endParaRPr>
                </a:p>
              </p:txBody>
            </p:sp>
          </p:grpSp>
          <p:sp>
            <p:nvSpPr>
              <p:cNvPr id="70" name="Rectangle 69">
                <a:extLst>
                  <a:ext uri="{FF2B5EF4-FFF2-40B4-BE49-F238E27FC236}">
                    <a16:creationId xmlns:a16="http://schemas.microsoft.com/office/drawing/2014/main" id="{1050E9C7-25EB-19D9-D53D-AA7F4615EF9C}"/>
                  </a:ext>
                </a:extLst>
              </p:cNvPr>
              <p:cNvSpPr/>
              <p:nvPr/>
            </p:nvSpPr>
            <p:spPr>
              <a:xfrm rot="21447812" flipH="1">
                <a:off x="7489398" y="1232086"/>
                <a:ext cx="829574" cy="287098"/>
              </a:xfrm>
              <a:prstGeom prst="rect">
                <a:avLst/>
              </a:prstGeom>
            </p:spPr>
            <p:txBody>
              <a:bodyPr wrap="square" lIns="0" tIns="0" rIns="0" bIns="0" anchor="ctr">
                <a:spAutoFit/>
              </a:bodyPr>
              <a:lstStyle/>
              <a:p>
                <a:pPr algn="ctr"/>
                <a:r>
                  <a:rPr lang="en-US" sz="1200">
                    <a:solidFill>
                      <a:schemeClr val="tx1">
                        <a:lumMod val="75000"/>
                        <a:lumOff val="25000"/>
                      </a:schemeClr>
                    </a:solidFill>
                  </a:rPr>
                  <a:t>40% of General Fund Expended</a:t>
                </a:r>
              </a:p>
            </p:txBody>
          </p:sp>
        </p:grpSp>
      </p:grpSp>
    </p:spTree>
    <p:extLst>
      <p:ext uri="{BB962C8B-B14F-4D97-AF65-F5344CB8AC3E}">
        <p14:creationId xmlns:p14="http://schemas.microsoft.com/office/powerpoint/2010/main" val="37789208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B17F-53C9-1958-8AE5-48B67CAC1F0C}"/>
              </a:ext>
            </a:extLst>
          </p:cNvPr>
          <p:cNvSpPr>
            <a:spLocks noGrp="1"/>
          </p:cNvSpPr>
          <p:nvPr>
            <p:ph type="title"/>
          </p:nvPr>
        </p:nvSpPr>
        <p:spPr/>
        <p:txBody>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General Fund </a:t>
            </a:r>
            <a:br>
              <a:rPr lang="en-US">
                <a:latin typeface="Microsoft Sans Serif" panose="020B0604020202020204" pitchFamily="34" charset="0"/>
                <a:ea typeface="Microsoft Sans Serif" panose="020B0604020202020204" pitchFamily="34" charset="0"/>
                <a:cs typeface="Microsoft Sans Serif" panose="020B0604020202020204" pitchFamily="34" charset="0"/>
              </a:rPr>
            </a:br>
            <a:r>
              <a:rPr lang="en-US" b="0">
                <a:latin typeface="Microsoft Sans Serif" panose="020B0604020202020204" pitchFamily="34" charset="0"/>
                <a:ea typeface="Microsoft Sans Serif" panose="020B0604020202020204" pitchFamily="34" charset="0"/>
                <a:cs typeface="Microsoft Sans Serif" panose="020B0604020202020204" pitchFamily="34" charset="0"/>
              </a:rPr>
              <a:t>Revenues- January through May</a:t>
            </a:r>
          </a:p>
        </p:txBody>
      </p:sp>
      <p:sp>
        <p:nvSpPr>
          <p:cNvPr id="3" name="Slide Number Placeholder 2">
            <a:extLst>
              <a:ext uri="{FF2B5EF4-FFF2-40B4-BE49-F238E27FC236}">
                <a16:creationId xmlns:a16="http://schemas.microsoft.com/office/drawing/2014/main" id="{B074BACE-AA51-9A7D-3879-C7A864DE13D9}"/>
              </a:ext>
            </a:extLst>
          </p:cNvPr>
          <p:cNvSpPr>
            <a:spLocks noGrp="1"/>
          </p:cNvSpPr>
          <p:nvPr>
            <p:ph type="sldNum" sz="quarter" idx="10"/>
          </p:nvPr>
        </p:nvSpPr>
        <p:spPr/>
        <p:txBody>
          <a:bodyPr/>
          <a:lstStyle/>
          <a:p>
            <a:fld id="{F9092C4B-5256-42C0-99E7-1AA7CC438B26}" type="slidenum">
              <a:rPr lang="en-US" altLang="en-US" smtClean="0"/>
              <a:t>6</a:t>
            </a:fld>
            <a:endParaRPr lang="en-US" altLang="en-US"/>
          </a:p>
        </p:txBody>
      </p:sp>
      <p:graphicFrame>
        <p:nvGraphicFramePr>
          <p:cNvPr id="9" name="Content Placeholder 8">
            <a:extLst>
              <a:ext uri="{FF2B5EF4-FFF2-40B4-BE49-F238E27FC236}">
                <a16:creationId xmlns:a16="http://schemas.microsoft.com/office/drawing/2014/main" id="{A8BFA845-5A24-D202-EBC8-7AA5284744F9}"/>
              </a:ext>
            </a:extLst>
          </p:cNvPr>
          <p:cNvGraphicFramePr>
            <a:graphicFrameLocks noGrp="1"/>
          </p:cNvGraphicFramePr>
          <p:nvPr>
            <p:ph sz="quarter" idx="11"/>
            <p:extLst>
              <p:ext uri="{D42A27DB-BD31-4B8C-83A1-F6EECF244321}">
                <p14:modId xmlns:p14="http://schemas.microsoft.com/office/powerpoint/2010/main" val="1962033446"/>
              </p:ext>
            </p:extLst>
          </p:nvPr>
        </p:nvGraphicFramePr>
        <p:xfrm>
          <a:off x="1743456" y="905256"/>
          <a:ext cx="8769096"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78088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B17F-53C9-1958-8AE5-48B67CAC1F0C}"/>
              </a:ext>
            </a:extLst>
          </p:cNvPr>
          <p:cNvSpPr>
            <a:spLocks noGrp="1"/>
          </p:cNvSpPr>
          <p:nvPr>
            <p:ph type="title"/>
          </p:nvPr>
        </p:nvSpPr>
        <p:spPr/>
        <p:txBody>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General Fund </a:t>
            </a:r>
            <a:br>
              <a:rPr lang="en-US">
                <a:latin typeface="Microsoft Sans Serif" panose="020B0604020202020204" pitchFamily="34" charset="0"/>
                <a:ea typeface="Microsoft Sans Serif" panose="020B0604020202020204" pitchFamily="34" charset="0"/>
                <a:cs typeface="Microsoft Sans Serif" panose="020B0604020202020204" pitchFamily="34" charset="0"/>
              </a:rPr>
            </a:br>
            <a:r>
              <a:rPr lang="en-US" b="0">
                <a:latin typeface="Microsoft Sans Serif" panose="020B0604020202020204" pitchFamily="34" charset="0"/>
                <a:ea typeface="Microsoft Sans Serif" panose="020B0604020202020204" pitchFamily="34" charset="0"/>
                <a:cs typeface="Microsoft Sans Serif" panose="020B0604020202020204" pitchFamily="34" charset="0"/>
              </a:rPr>
              <a:t>Revenues- January through May</a:t>
            </a:r>
          </a:p>
        </p:txBody>
      </p:sp>
      <p:sp>
        <p:nvSpPr>
          <p:cNvPr id="3" name="Slide Number Placeholder 2">
            <a:extLst>
              <a:ext uri="{FF2B5EF4-FFF2-40B4-BE49-F238E27FC236}">
                <a16:creationId xmlns:a16="http://schemas.microsoft.com/office/drawing/2014/main" id="{B074BACE-AA51-9A7D-3879-C7A864DE13D9}"/>
              </a:ext>
            </a:extLst>
          </p:cNvPr>
          <p:cNvSpPr>
            <a:spLocks noGrp="1"/>
          </p:cNvSpPr>
          <p:nvPr>
            <p:ph type="sldNum" sz="quarter" idx="10"/>
          </p:nvPr>
        </p:nvSpPr>
        <p:spPr/>
        <p:txBody>
          <a:bodyPr/>
          <a:lstStyle/>
          <a:p>
            <a:fld id="{F9092C4B-5256-42C0-99E7-1AA7CC438B26}" type="slidenum">
              <a:rPr lang="en-US" altLang="en-US" smtClean="0"/>
              <a:t>7</a:t>
            </a:fld>
            <a:endParaRPr lang="en-US" altLang="en-US"/>
          </a:p>
        </p:txBody>
      </p:sp>
      <p:sp>
        <p:nvSpPr>
          <p:cNvPr id="8" name="Right Brace 7">
            <a:extLst>
              <a:ext uri="{FF2B5EF4-FFF2-40B4-BE49-F238E27FC236}">
                <a16:creationId xmlns:a16="http://schemas.microsoft.com/office/drawing/2014/main" id="{7E8E92C0-360A-0755-E0C6-0534D927C331}"/>
              </a:ext>
            </a:extLst>
          </p:cNvPr>
          <p:cNvSpPr/>
          <p:nvPr/>
        </p:nvSpPr>
        <p:spPr>
          <a:xfrm>
            <a:off x="9645293" y="2596896"/>
            <a:ext cx="559294" cy="1837944"/>
          </a:xfrm>
          <a:prstGeom prst="rightBrace">
            <a:avLst/>
          </a:prstGeom>
          <a:ln>
            <a:solidFill>
              <a:srgbClr val="0070C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000" b="1">
                <a:solidFill>
                  <a:srgbClr val="0070C1"/>
                </a:solidFill>
              </a:rPr>
              <a:t>Taxes</a:t>
            </a:r>
          </a:p>
        </p:txBody>
      </p:sp>
      <p:graphicFrame>
        <p:nvGraphicFramePr>
          <p:cNvPr id="10" name="Content Placeholder 9">
            <a:extLst>
              <a:ext uri="{FF2B5EF4-FFF2-40B4-BE49-F238E27FC236}">
                <a16:creationId xmlns:a16="http://schemas.microsoft.com/office/drawing/2014/main" id="{41E1FCC9-5C7D-8D55-F32B-63ACB8BE836D}"/>
              </a:ext>
            </a:extLst>
          </p:cNvPr>
          <p:cNvGraphicFramePr>
            <a:graphicFrameLocks noGrp="1"/>
          </p:cNvGraphicFramePr>
          <p:nvPr>
            <p:ph sz="quarter" idx="11"/>
            <p:extLst>
              <p:ext uri="{D42A27DB-BD31-4B8C-83A1-F6EECF244321}">
                <p14:modId xmlns:p14="http://schemas.microsoft.com/office/powerpoint/2010/main" val="3261132929"/>
              </p:ext>
            </p:extLst>
          </p:nvPr>
        </p:nvGraphicFramePr>
        <p:xfrm>
          <a:off x="1789176" y="952500"/>
          <a:ext cx="8479536" cy="53365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72409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B17F-53C9-1958-8AE5-48B67CAC1F0C}"/>
              </a:ext>
            </a:extLst>
          </p:cNvPr>
          <p:cNvSpPr>
            <a:spLocks noGrp="1"/>
          </p:cNvSpPr>
          <p:nvPr>
            <p:ph type="title"/>
          </p:nvPr>
        </p:nvSpPr>
        <p:spPr/>
        <p:txBody>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General Fund </a:t>
            </a:r>
            <a:br>
              <a:rPr lang="en-US">
                <a:latin typeface="Microsoft Sans Serif" panose="020B0604020202020204" pitchFamily="34" charset="0"/>
                <a:ea typeface="Microsoft Sans Serif" panose="020B0604020202020204" pitchFamily="34" charset="0"/>
                <a:cs typeface="Microsoft Sans Serif" panose="020B0604020202020204" pitchFamily="34" charset="0"/>
              </a:rPr>
            </a:br>
            <a:r>
              <a:rPr lang="en-US" b="0">
                <a:latin typeface="Microsoft Sans Serif" panose="020B0604020202020204" pitchFamily="34" charset="0"/>
                <a:ea typeface="Microsoft Sans Serif" panose="020B0604020202020204" pitchFamily="34" charset="0"/>
                <a:cs typeface="Microsoft Sans Serif" panose="020B0604020202020204" pitchFamily="34" charset="0"/>
              </a:rPr>
              <a:t>Revenue Variances-2024 vs 2025</a:t>
            </a:r>
          </a:p>
        </p:txBody>
      </p:sp>
      <p:sp>
        <p:nvSpPr>
          <p:cNvPr id="3" name="Slide Number Placeholder 2">
            <a:extLst>
              <a:ext uri="{FF2B5EF4-FFF2-40B4-BE49-F238E27FC236}">
                <a16:creationId xmlns:a16="http://schemas.microsoft.com/office/drawing/2014/main" id="{B074BACE-AA51-9A7D-3879-C7A864DE13D9}"/>
              </a:ext>
            </a:extLst>
          </p:cNvPr>
          <p:cNvSpPr>
            <a:spLocks noGrp="1"/>
          </p:cNvSpPr>
          <p:nvPr>
            <p:ph type="sldNum" sz="quarter" idx="10"/>
          </p:nvPr>
        </p:nvSpPr>
        <p:spPr/>
        <p:txBody>
          <a:bodyPr/>
          <a:lstStyle/>
          <a:p>
            <a:fld id="{F9092C4B-5256-42C0-99E7-1AA7CC438B26}" type="slidenum">
              <a:rPr lang="en-US" altLang="en-US" smtClean="0"/>
              <a:t>8</a:t>
            </a:fld>
            <a:endParaRPr lang="en-US" altLang="en-US"/>
          </a:p>
        </p:txBody>
      </p:sp>
      <p:graphicFrame>
        <p:nvGraphicFramePr>
          <p:cNvPr id="4" name="Table 3">
            <a:extLst>
              <a:ext uri="{FF2B5EF4-FFF2-40B4-BE49-F238E27FC236}">
                <a16:creationId xmlns:a16="http://schemas.microsoft.com/office/drawing/2014/main" id="{F3A59FB1-395E-4534-DAF5-F11FCA8BFBF8}"/>
              </a:ext>
            </a:extLst>
          </p:cNvPr>
          <p:cNvGraphicFramePr>
            <a:graphicFrameLocks noGrp="1"/>
          </p:cNvGraphicFramePr>
          <p:nvPr>
            <p:extLst>
              <p:ext uri="{D42A27DB-BD31-4B8C-83A1-F6EECF244321}">
                <p14:modId xmlns:p14="http://schemas.microsoft.com/office/powerpoint/2010/main" val="3768079875"/>
              </p:ext>
            </p:extLst>
          </p:nvPr>
        </p:nvGraphicFramePr>
        <p:xfrm>
          <a:off x="1542290" y="914400"/>
          <a:ext cx="4553711" cy="5812194"/>
        </p:xfrm>
        <a:graphic>
          <a:graphicData uri="http://schemas.openxmlformats.org/drawingml/2006/table">
            <a:tbl>
              <a:tblPr>
                <a:tableStyleId>{5C22544A-7EE6-4342-B048-85BDC9FD1C3A}</a:tableStyleId>
              </a:tblPr>
              <a:tblGrid>
                <a:gridCol w="1399031">
                  <a:extLst>
                    <a:ext uri="{9D8B030D-6E8A-4147-A177-3AD203B41FA5}">
                      <a16:colId xmlns:a16="http://schemas.microsoft.com/office/drawing/2014/main" val="3867420173"/>
                    </a:ext>
                  </a:extLst>
                </a:gridCol>
                <a:gridCol w="1042416">
                  <a:extLst>
                    <a:ext uri="{9D8B030D-6E8A-4147-A177-3AD203B41FA5}">
                      <a16:colId xmlns:a16="http://schemas.microsoft.com/office/drawing/2014/main" val="2132167706"/>
                    </a:ext>
                  </a:extLst>
                </a:gridCol>
                <a:gridCol w="1033272">
                  <a:extLst>
                    <a:ext uri="{9D8B030D-6E8A-4147-A177-3AD203B41FA5}">
                      <a16:colId xmlns:a16="http://schemas.microsoft.com/office/drawing/2014/main" val="681042152"/>
                    </a:ext>
                  </a:extLst>
                </a:gridCol>
                <a:gridCol w="1078992">
                  <a:extLst>
                    <a:ext uri="{9D8B030D-6E8A-4147-A177-3AD203B41FA5}">
                      <a16:colId xmlns:a16="http://schemas.microsoft.com/office/drawing/2014/main" val="882943992"/>
                    </a:ext>
                  </a:extLst>
                </a:gridCol>
              </a:tblGrid>
              <a:tr h="178478">
                <a:tc>
                  <a:txBody>
                    <a:bodyPr/>
                    <a:lstStyle/>
                    <a:p>
                      <a:pPr algn="ctr" fontAlgn="b"/>
                      <a:r>
                        <a:rPr lang="en-US" sz="1100" b="1" u="none" strike="noStrike">
                          <a:effectLst>
                            <a:outerShdw blurRad="38100" dist="38100" dir="2700000" algn="tl">
                              <a:srgbClr val="000000">
                                <a:alpha val="43137"/>
                              </a:srgbClr>
                            </a:outerShdw>
                          </a:effectLst>
                        </a:rPr>
                        <a:t> Category </a:t>
                      </a:r>
                      <a:endParaRPr lang="en-US" sz="11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5958" marR="5958" marT="5958" marB="0" anchor="b"/>
                </a:tc>
                <a:tc>
                  <a:txBody>
                    <a:bodyPr/>
                    <a:lstStyle/>
                    <a:p>
                      <a:pPr algn="ctr" fontAlgn="b"/>
                      <a:r>
                        <a:rPr lang="en-US" sz="1100" b="1" u="none" strike="noStrike">
                          <a:effectLst>
                            <a:outerShdw blurRad="38100" dist="38100" dir="2700000" algn="tl">
                              <a:srgbClr val="000000">
                                <a:alpha val="43137"/>
                              </a:srgbClr>
                            </a:outerShdw>
                          </a:effectLst>
                        </a:rPr>
                        <a:t>May-24</a:t>
                      </a:r>
                      <a:endParaRPr lang="en-US" sz="11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5958" marR="5958" marT="5958" marB="0" anchor="b"/>
                </a:tc>
                <a:tc>
                  <a:txBody>
                    <a:bodyPr/>
                    <a:lstStyle/>
                    <a:p>
                      <a:pPr algn="ctr" fontAlgn="b"/>
                      <a:r>
                        <a:rPr lang="en-US" sz="1100" b="1" u="none" strike="noStrike">
                          <a:effectLst>
                            <a:outerShdw blurRad="38100" dist="38100" dir="2700000" algn="tl">
                              <a:srgbClr val="000000">
                                <a:alpha val="43137"/>
                              </a:srgbClr>
                            </a:outerShdw>
                          </a:effectLst>
                        </a:rPr>
                        <a:t>May-25</a:t>
                      </a:r>
                      <a:endParaRPr lang="en-US" sz="1100" b="1" i="0" u="none" strike="noStrike">
                        <a:solidFill>
                          <a:srgbClr val="000000"/>
                        </a:solidFill>
                        <a:effectLst>
                          <a:outerShdw blurRad="38100" dist="38100" dir="2700000" algn="tl">
                            <a:srgbClr val="000000">
                              <a:alpha val="43137"/>
                            </a:srgbClr>
                          </a:outerShdw>
                        </a:effectLst>
                        <a:latin typeface="Calibri" panose="020F0502020204030204" pitchFamily="34" charset="0"/>
                      </a:endParaRPr>
                    </a:p>
                  </a:txBody>
                  <a:tcPr marL="5958" marR="5958" marT="5958" marB="0" anchor="b"/>
                </a:tc>
                <a:tc>
                  <a:txBody>
                    <a:bodyPr/>
                    <a:lstStyle/>
                    <a:p>
                      <a:pPr algn="ctr" fontAlgn="b"/>
                      <a:r>
                        <a:rPr lang="en-US" sz="1050" b="1" u="none" strike="noStrike">
                          <a:effectLst>
                            <a:outerShdw blurRad="38100" dist="38100" dir="2700000" algn="tl">
                              <a:srgbClr val="000000">
                                <a:alpha val="43137"/>
                              </a:srgbClr>
                            </a:outerShdw>
                          </a:effectLst>
                        </a:rPr>
                        <a:t> Variance </a:t>
                      </a:r>
                      <a:endParaRPr lang="en-US" sz="1050" b="1" i="0" u="none" strike="noStrike">
                        <a:solidFill>
                          <a:srgbClr val="000000"/>
                        </a:solidFill>
                        <a:effectLst>
                          <a:outerShdw blurRad="38100" dist="38100" dir="2700000" algn="tl">
                            <a:srgbClr val="000000">
                              <a:alpha val="43137"/>
                            </a:srgbClr>
                          </a:outerShdw>
                        </a:effectLst>
                        <a:latin typeface="Arial" panose="020B0604020202020204" pitchFamily="34" charset="0"/>
                      </a:endParaRPr>
                    </a:p>
                  </a:txBody>
                  <a:tcPr marL="5958" marR="5958" marT="5958" marB="0" anchor="b"/>
                </a:tc>
                <a:extLst>
                  <a:ext uri="{0D108BD9-81ED-4DB2-BD59-A6C34878D82A}">
                    <a16:rowId xmlns:a16="http://schemas.microsoft.com/office/drawing/2014/main" val="1528190661"/>
                  </a:ext>
                </a:extLst>
              </a:tr>
              <a:tr h="243698">
                <a:tc>
                  <a:txBody>
                    <a:bodyPr/>
                    <a:lstStyle/>
                    <a:p>
                      <a:pPr algn="l" fontAlgn="b"/>
                      <a:r>
                        <a:rPr lang="en-US" sz="1000" u="none" strike="noStrike">
                          <a:effectLst/>
                        </a:rPr>
                        <a:t>Property Taxes</a:t>
                      </a:r>
                      <a:endParaRPr lang="en-US" sz="1000" b="1"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19,126,864.74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20,010,823.48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883,958.74 </a:t>
                      </a:r>
                      <a:endParaRPr lang="en-US" sz="1000" b="0" i="0" u="none" strike="noStrike">
                        <a:solidFill>
                          <a:srgbClr val="000000"/>
                        </a:solidFill>
                        <a:effectLst/>
                        <a:latin typeface="Arial" panose="020B0604020202020204" pitchFamily="34" charset="0"/>
                      </a:endParaRPr>
                    </a:p>
                  </a:txBody>
                  <a:tcPr marL="5958" marR="5958" marT="5958" marB="0" anchor="b"/>
                </a:tc>
                <a:extLst>
                  <a:ext uri="{0D108BD9-81ED-4DB2-BD59-A6C34878D82A}">
                    <a16:rowId xmlns:a16="http://schemas.microsoft.com/office/drawing/2014/main" val="615800870"/>
                  </a:ext>
                </a:extLst>
              </a:tr>
              <a:tr h="243698">
                <a:tc>
                  <a:txBody>
                    <a:bodyPr/>
                    <a:lstStyle/>
                    <a:p>
                      <a:pPr algn="l" fontAlgn="b"/>
                      <a:r>
                        <a:rPr lang="en-US" sz="1000" u="none" strike="noStrike">
                          <a:effectLst/>
                        </a:rPr>
                        <a:t>Sales Tax</a:t>
                      </a:r>
                      <a:endParaRPr lang="en-US" sz="1000" b="1"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27,942,240.39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27,126,448.54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(815,791.85)</a:t>
                      </a:r>
                      <a:endParaRPr lang="en-US" sz="1000" b="0" i="0" u="none" strike="noStrike">
                        <a:solidFill>
                          <a:srgbClr val="000000"/>
                        </a:solidFill>
                        <a:effectLst/>
                        <a:latin typeface="Arial" panose="020B0604020202020204" pitchFamily="34" charset="0"/>
                      </a:endParaRPr>
                    </a:p>
                  </a:txBody>
                  <a:tcPr marL="5958" marR="5958" marT="5958" marB="0" anchor="b"/>
                </a:tc>
                <a:extLst>
                  <a:ext uri="{0D108BD9-81ED-4DB2-BD59-A6C34878D82A}">
                    <a16:rowId xmlns:a16="http://schemas.microsoft.com/office/drawing/2014/main" val="2242189761"/>
                  </a:ext>
                </a:extLst>
              </a:tr>
              <a:tr h="243698">
                <a:tc>
                  <a:txBody>
                    <a:bodyPr/>
                    <a:lstStyle/>
                    <a:p>
                      <a:pPr algn="l" fontAlgn="b"/>
                      <a:r>
                        <a:rPr lang="en-US" sz="1000" u="none" strike="noStrike">
                          <a:effectLst/>
                        </a:rPr>
                        <a:t>Other Taxes</a:t>
                      </a:r>
                      <a:endParaRPr lang="en-US" sz="1000" b="1"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6,024,825.19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6,660,596.13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635,770.94 </a:t>
                      </a:r>
                      <a:endParaRPr lang="en-US" sz="1000" b="0" i="0" u="none" strike="noStrike">
                        <a:solidFill>
                          <a:srgbClr val="000000"/>
                        </a:solidFill>
                        <a:effectLst/>
                        <a:latin typeface="Arial" panose="020B0604020202020204" pitchFamily="34" charset="0"/>
                      </a:endParaRPr>
                    </a:p>
                  </a:txBody>
                  <a:tcPr marL="5958" marR="5958" marT="5958" marB="0" anchor="b"/>
                </a:tc>
                <a:extLst>
                  <a:ext uri="{0D108BD9-81ED-4DB2-BD59-A6C34878D82A}">
                    <a16:rowId xmlns:a16="http://schemas.microsoft.com/office/drawing/2014/main" val="453402665"/>
                  </a:ext>
                </a:extLst>
              </a:tr>
              <a:tr h="243698">
                <a:tc>
                  <a:txBody>
                    <a:bodyPr/>
                    <a:lstStyle/>
                    <a:p>
                      <a:pPr algn="l" fontAlgn="b"/>
                      <a:r>
                        <a:rPr lang="en-US" sz="1000" u="none" strike="noStrike">
                          <a:effectLst/>
                        </a:rPr>
                        <a:t>Licenses &amp; Permits</a:t>
                      </a:r>
                      <a:endParaRPr lang="en-US" sz="1000" b="1"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11,562,077.73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11,301,235.94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(260,841.79)</a:t>
                      </a:r>
                      <a:endParaRPr lang="en-US" sz="1000" b="0" i="0" u="none" strike="noStrike">
                        <a:solidFill>
                          <a:srgbClr val="000000"/>
                        </a:solidFill>
                        <a:effectLst/>
                        <a:latin typeface="Arial" panose="020B0604020202020204" pitchFamily="34" charset="0"/>
                      </a:endParaRPr>
                    </a:p>
                  </a:txBody>
                  <a:tcPr marL="5958" marR="5958" marT="5958" marB="0" anchor="b"/>
                </a:tc>
                <a:extLst>
                  <a:ext uri="{0D108BD9-81ED-4DB2-BD59-A6C34878D82A}">
                    <a16:rowId xmlns:a16="http://schemas.microsoft.com/office/drawing/2014/main" val="2790099637"/>
                  </a:ext>
                </a:extLst>
              </a:tr>
              <a:tr h="243698">
                <a:tc>
                  <a:txBody>
                    <a:bodyPr/>
                    <a:lstStyle/>
                    <a:p>
                      <a:pPr algn="l" fontAlgn="b"/>
                      <a:r>
                        <a:rPr lang="en-US" sz="1000" u="none" strike="noStrike">
                          <a:effectLst/>
                        </a:rPr>
                        <a:t>Fines &amp; Penalties</a:t>
                      </a:r>
                      <a:endParaRPr lang="en-US" sz="1000" b="1"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2,461,950.53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2,260,205.38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(201,745.15)</a:t>
                      </a:r>
                      <a:endParaRPr lang="en-US" sz="1000" b="0" i="0" u="none" strike="noStrike">
                        <a:solidFill>
                          <a:srgbClr val="000000"/>
                        </a:solidFill>
                        <a:effectLst/>
                        <a:latin typeface="Arial" panose="020B0604020202020204" pitchFamily="34" charset="0"/>
                      </a:endParaRPr>
                    </a:p>
                  </a:txBody>
                  <a:tcPr marL="5958" marR="5958" marT="5958" marB="0" anchor="b"/>
                </a:tc>
                <a:extLst>
                  <a:ext uri="{0D108BD9-81ED-4DB2-BD59-A6C34878D82A}">
                    <a16:rowId xmlns:a16="http://schemas.microsoft.com/office/drawing/2014/main" val="3671587520"/>
                  </a:ext>
                </a:extLst>
              </a:tr>
              <a:tr h="243698">
                <a:tc>
                  <a:txBody>
                    <a:bodyPr/>
                    <a:lstStyle/>
                    <a:p>
                      <a:pPr algn="l" fontAlgn="b"/>
                      <a:r>
                        <a:rPr lang="en-US" sz="1000" u="none" strike="noStrike" dirty="0">
                          <a:effectLst/>
                        </a:rPr>
                        <a:t>Inspection &amp; Dev Fee</a:t>
                      </a:r>
                      <a:endParaRPr lang="en-US" sz="1000" b="1" i="0" u="none" strike="noStrike" dirty="0">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2,427,375.25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2,021,233.58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(406,141.67)</a:t>
                      </a:r>
                      <a:endParaRPr lang="en-US" sz="1000" b="0" i="0" u="none" strike="noStrike">
                        <a:solidFill>
                          <a:srgbClr val="000000"/>
                        </a:solidFill>
                        <a:effectLst/>
                        <a:latin typeface="Arial" panose="020B0604020202020204" pitchFamily="34" charset="0"/>
                      </a:endParaRPr>
                    </a:p>
                  </a:txBody>
                  <a:tcPr marL="5958" marR="5958" marT="5958" marB="0" anchor="b"/>
                </a:tc>
                <a:extLst>
                  <a:ext uri="{0D108BD9-81ED-4DB2-BD59-A6C34878D82A}">
                    <a16:rowId xmlns:a16="http://schemas.microsoft.com/office/drawing/2014/main" val="803876720"/>
                  </a:ext>
                </a:extLst>
              </a:tr>
              <a:tr h="243698">
                <a:tc>
                  <a:txBody>
                    <a:bodyPr/>
                    <a:lstStyle/>
                    <a:p>
                      <a:pPr algn="l" fontAlgn="b"/>
                      <a:r>
                        <a:rPr lang="en-US" sz="1000" u="none" strike="noStrike">
                          <a:effectLst/>
                        </a:rPr>
                        <a:t>Leisure Servc Fees</a:t>
                      </a:r>
                      <a:endParaRPr lang="en-US" sz="1000" b="1"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435,517.85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498,689.22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63,171.37 </a:t>
                      </a:r>
                      <a:endParaRPr lang="en-US" sz="1000" b="0" i="0" u="none" strike="noStrike">
                        <a:solidFill>
                          <a:srgbClr val="000000"/>
                        </a:solidFill>
                        <a:effectLst/>
                        <a:latin typeface="Arial" panose="020B0604020202020204" pitchFamily="34" charset="0"/>
                      </a:endParaRPr>
                    </a:p>
                  </a:txBody>
                  <a:tcPr marL="5958" marR="5958" marT="5958" marB="0" anchor="b"/>
                </a:tc>
                <a:extLst>
                  <a:ext uri="{0D108BD9-81ED-4DB2-BD59-A6C34878D82A}">
                    <a16:rowId xmlns:a16="http://schemas.microsoft.com/office/drawing/2014/main" val="1034375159"/>
                  </a:ext>
                </a:extLst>
              </a:tr>
              <a:tr h="288157">
                <a:tc>
                  <a:txBody>
                    <a:bodyPr/>
                    <a:lstStyle/>
                    <a:p>
                      <a:pPr algn="l" fontAlgn="b"/>
                      <a:r>
                        <a:rPr lang="en-US" sz="1000" u="none" strike="noStrike">
                          <a:effectLst/>
                        </a:rPr>
                        <a:t>Fees For Oth Services-GF</a:t>
                      </a:r>
                      <a:endParaRPr lang="en-US" sz="1000" b="1"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1,045,407.74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1,041,728.69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(3,679.05)</a:t>
                      </a:r>
                      <a:endParaRPr lang="en-US" sz="1000" b="0" i="0" u="none" strike="noStrike">
                        <a:solidFill>
                          <a:srgbClr val="000000"/>
                        </a:solidFill>
                        <a:effectLst/>
                        <a:latin typeface="Arial" panose="020B0604020202020204" pitchFamily="34" charset="0"/>
                      </a:endParaRPr>
                    </a:p>
                  </a:txBody>
                  <a:tcPr marL="5958" marR="5958" marT="5958" marB="0" anchor="b"/>
                </a:tc>
                <a:extLst>
                  <a:ext uri="{0D108BD9-81ED-4DB2-BD59-A6C34878D82A}">
                    <a16:rowId xmlns:a16="http://schemas.microsoft.com/office/drawing/2014/main" val="3817723659"/>
                  </a:ext>
                </a:extLst>
              </a:tr>
              <a:tr h="243698">
                <a:tc>
                  <a:txBody>
                    <a:bodyPr/>
                    <a:lstStyle/>
                    <a:p>
                      <a:pPr algn="l" fontAlgn="b"/>
                      <a:r>
                        <a:rPr lang="en-US" sz="1000" u="none" strike="noStrike">
                          <a:effectLst/>
                        </a:rPr>
                        <a:t>Other User Fees</a:t>
                      </a:r>
                      <a:endParaRPr lang="en-US" sz="1000" b="1"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510,119.84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722,098.77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211,978.93 </a:t>
                      </a:r>
                      <a:endParaRPr lang="en-US" sz="1000" b="0" i="0" u="none" strike="noStrike">
                        <a:solidFill>
                          <a:srgbClr val="000000"/>
                        </a:solidFill>
                        <a:effectLst/>
                        <a:latin typeface="Arial" panose="020B0604020202020204" pitchFamily="34" charset="0"/>
                      </a:endParaRPr>
                    </a:p>
                  </a:txBody>
                  <a:tcPr marL="5958" marR="5958" marT="5958" marB="0" anchor="b"/>
                </a:tc>
                <a:extLst>
                  <a:ext uri="{0D108BD9-81ED-4DB2-BD59-A6C34878D82A}">
                    <a16:rowId xmlns:a16="http://schemas.microsoft.com/office/drawing/2014/main" val="1122807730"/>
                  </a:ext>
                </a:extLst>
              </a:tr>
              <a:tr h="243698">
                <a:tc>
                  <a:txBody>
                    <a:bodyPr/>
                    <a:lstStyle/>
                    <a:p>
                      <a:pPr algn="l" fontAlgn="b"/>
                      <a:r>
                        <a:rPr lang="en-US" sz="1000" u="none" strike="noStrike">
                          <a:effectLst/>
                        </a:rPr>
                        <a:t>Other Grant Revenue</a:t>
                      </a:r>
                      <a:endParaRPr lang="en-US" sz="1000" b="1"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1,076,273.76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4,114,911.98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3,038,638.22 </a:t>
                      </a:r>
                      <a:endParaRPr lang="en-US" sz="1000" b="0" i="0" u="none" strike="noStrike">
                        <a:solidFill>
                          <a:srgbClr val="000000"/>
                        </a:solidFill>
                        <a:effectLst/>
                        <a:latin typeface="Arial" panose="020B0604020202020204" pitchFamily="34" charset="0"/>
                      </a:endParaRPr>
                    </a:p>
                  </a:txBody>
                  <a:tcPr marL="5958" marR="5958" marT="5958" marB="0" anchor="b"/>
                </a:tc>
                <a:extLst>
                  <a:ext uri="{0D108BD9-81ED-4DB2-BD59-A6C34878D82A}">
                    <a16:rowId xmlns:a16="http://schemas.microsoft.com/office/drawing/2014/main" val="1874747410"/>
                  </a:ext>
                </a:extLst>
              </a:tr>
              <a:tr h="243698">
                <a:tc>
                  <a:txBody>
                    <a:bodyPr/>
                    <a:lstStyle/>
                    <a:p>
                      <a:pPr algn="l" fontAlgn="b"/>
                      <a:r>
                        <a:rPr lang="en-US" sz="1000" u="none" strike="noStrike">
                          <a:effectLst/>
                        </a:rPr>
                        <a:t>Interfund Services</a:t>
                      </a:r>
                      <a:endParaRPr lang="en-US" sz="1000" b="1"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3,255,548.80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4,123,740.00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868,191.20 </a:t>
                      </a:r>
                      <a:endParaRPr lang="en-US" sz="1000" b="0" i="0" u="none" strike="noStrike">
                        <a:solidFill>
                          <a:srgbClr val="000000"/>
                        </a:solidFill>
                        <a:effectLst/>
                        <a:latin typeface="Arial" panose="020B0604020202020204" pitchFamily="34" charset="0"/>
                      </a:endParaRPr>
                    </a:p>
                  </a:txBody>
                  <a:tcPr marL="5958" marR="5958" marT="5958" marB="0" anchor="b"/>
                </a:tc>
                <a:extLst>
                  <a:ext uri="{0D108BD9-81ED-4DB2-BD59-A6C34878D82A}">
                    <a16:rowId xmlns:a16="http://schemas.microsoft.com/office/drawing/2014/main" val="3874274007"/>
                  </a:ext>
                </a:extLst>
              </a:tr>
              <a:tr h="243698">
                <a:tc>
                  <a:txBody>
                    <a:bodyPr/>
                    <a:lstStyle/>
                    <a:p>
                      <a:pPr algn="l" fontAlgn="b"/>
                      <a:r>
                        <a:rPr lang="en-US" sz="1000" u="none" strike="noStrike">
                          <a:effectLst/>
                        </a:rPr>
                        <a:t>Sanitation Revenue</a:t>
                      </a:r>
                      <a:endParaRPr lang="en-US" sz="1000" b="1"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27,473.90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27,211.16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(262.74)</a:t>
                      </a:r>
                      <a:endParaRPr lang="en-US" sz="1000" b="0" i="0" u="none" strike="noStrike">
                        <a:solidFill>
                          <a:srgbClr val="000000"/>
                        </a:solidFill>
                        <a:effectLst/>
                        <a:latin typeface="Arial" panose="020B0604020202020204" pitchFamily="34" charset="0"/>
                      </a:endParaRPr>
                    </a:p>
                  </a:txBody>
                  <a:tcPr marL="5958" marR="5958" marT="5958" marB="0" anchor="b"/>
                </a:tc>
                <a:extLst>
                  <a:ext uri="{0D108BD9-81ED-4DB2-BD59-A6C34878D82A}">
                    <a16:rowId xmlns:a16="http://schemas.microsoft.com/office/drawing/2014/main" val="912450320"/>
                  </a:ext>
                </a:extLst>
              </a:tr>
              <a:tr h="243698">
                <a:tc>
                  <a:txBody>
                    <a:bodyPr/>
                    <a:lstStyle/>
                    <a:p>
                      <a:pPr algn="l" fontAlgn="b"/>
                      <a:r>
                        <a:rPr lang="en-US" sz="1000" u="none" strike="noStrike">
                          <a:effectLst/>
                        </a:rPr>
                        <a:t>Parking Service Rev</a:t>
                      </a:r>
                      <a:endParaRPr lang="en-US" sz="1000" b="1"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(20.00)</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20.00 </a:t>
                      </a:r>
                      <a:endParaRPr lang="en-US" sz="1000" b="0" i="0" u="none" strike="noStrike">
                        <a:solidFill>
                          <a:srgbClr val="000000"/>
                        </a:solidFill>
                        <a:effectLst/>
                        <a:latin typeface="Arial" panose="020B0604020202020204" pitchFamily="34" charset="0"/>
                      </a:endParaRPr>
                    </a:p>
                  </a:txBody>
                  <a:tcPr marL="5958" marR="5958" marT="5958" marB="0" anchor="b"/>
                </a:tc>
                <a:extLst>
                  <a:ext uri="{0D108BD9-81ED-4DB2-BD59-A6C34878D82A}">
                    <a16:rowId xmlns:a16="http://schemas.microsoft.com/office/drawing/2014/main" val="3764173635"/>
                  </a:ext>
                </a:extLst>
              </a:tr>
              <a:tr h="243698">
                <a:tc>
                  <a:txBody>
                    <a:bodyPr/>
                    <a:lstStyle/>
                    <a:p>
                      <a:pPr algn="l" fontAlgn="b"/>
                      <a:r>
                        <a:rPr lang="en-US" sz="1000" u="none" strike="noStrike">
                          <a:effectLst/>
                        </a:rPr>
                        <a:t>Civic Ctr Revenue</a:t>
                      </a:r>
                      <a:endParaRPr lang="en-US" sz="1000" b="1"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6,475.00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12,850.00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6,375.00 </a:t>
                      </a:r>
                      <a:endParaRPr lang="en-US" sz="1000" b="0" i="0" u="none" strike="noStrike">
                        <a:solidFill>
                          <a:srgbClr val="000000"/>
                        </a:solidFill>
                        <a:effectLst/>
                        <a:latin typeface="Arial" panose="020B0604020202020204" pitchFamily="34" charset="0"/>
                      </a:endParaRPr>
                    </a:p>
                  </a:txBody>
                  <a:tcPr marL="5958" marR="5958" marT="5958" marB="0" anchor="b"/>
                </a:tc>
                <a:extLst>
                  <a:ext uri="{0D108BD9-81ED-4DB2-BD59-A6C34878D82A}">
                    <a16:rowId xmlns:a16="http://schemas.microsoft.com/office/drawing/2014/main" val="3973333826"/>
                  </a:ext>
                </a:extLst>
              </a:tr>
              <a:tr h="243698">
                <a:tc>
                  <a:txBody>
                    <a:bodyPr/>
                    <a:lstStyle/>
                    <a:p>
                      <a:pPr algn="l" fontAlgn="b"/>
                      <a:r>
                        <a:rPr lang="en-US" sz="1000" u="none" strike="noStrike">
                          <a:effectLst/>
                        </a:rPr>
                        <a:t>Interest/Dividends</a:t>
                      </a:r>
                      <a:endParaRPr lang="en-US" sz="1000" b="1"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3,845,419.11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3,482,933.96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(362,485.15)</a:t>
                      </a:r>
                      <a:endParaRPr lang="en-US" sz="1000" b="0" i="0" u="none" strike="noStrike">
                        <a:solidFill>
                          <a:srgbClr val="000000"/>
                        </a:solidFill>
                        <a:effectLst/>
                        <a:latin typeface="Arial" panose="020B0604020202020204" pitchFamily="34" charset="0"/>
                      </a:endParaRPr>
                    </a:p>
                  </a:txBody>
                  <a:tcPr marL="5958" marR="5958" marT="5958" marB="0" anchor="b"/>
                </a:tc>
                <a:extLst>
                  <a:ext uri="{0D108BD9-81ED-4DB2-BD59-A6C34878D82A}">
                    <a16:rowId xmlns:a16="http://schemas.microsoft.com/office/drawing/2014/main" val="3334631759"/>
                  </a:ext>
                </a:extLst>
              </a:tr>
              <a:tr h="243698">
                <a:tc>
                  <a:txBody>
                    <a:bodyPr/>
                    <a:lstStyle/>
                    <a:p>
                      <a:pPr algn="l" fontAlgn="b"/>
                      <a:r>
                        <a:rPr lang="en-US" sz="1000" u="none" strike="noStrike" dirty="0">
                          <a:effectLst/>
                        </a:rPr>
                        <a:t>Gain/Loss Surplus</a:t>
                      </a:r>
                      <a:endParaRPr lang="en-US" sz="1000" b="1" i="0" u="none" strike="noStrike" dirty="0">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275,054.00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26,881.00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(248,173.00)</a:t>
                      </a:r>
                      <a:endParaRPr lang="en-US" sz="1000" b="0" i="0" u="none" strike="noStrike">
                        <a:solidFill>
                          <a:srgbClr val="000000"/>
                        </a:solidFill>
                        <a:effectLst/>
                        <a:latin typeface="Arial" panose="020B0604020202020204" pitchFamily="34" charset="0"/>
                      </a:endParaRPr>
                    </a:p>
                  </a:txBody>
                  <a:tcPr marL="5958" marR="5958" marT="5958" marB="0" anchor="b"/>
                </a:tc>
                <a:extLst>
                  <a:ext uri="{0D108BD9-81ED-4DB2-BD59-A6C34878D82A}">
                    <a16:rowId xmlns:a16="http://schemas.microsoft.com/office/drawing/2014/main" val="4049915990"/>
                  </a:ext>
                </a:extLst>
              </a:tr>
              <a:tr h="288157">
                <a:tc>
                  <a:txBody>
                    <a:bodyPr/>
                    <a:lstStyle/>
                    <a:p>
                      <a:pPr algn="l" fontAlgn="b"/>
                      <a:r>
                        <a:rPr lang="en-US" sz="1000" u="none" strike="noStrike">
                          <a:effectLst/>
                        </a:rPr>
                        <a:t>Contribution From Other Fund</a:t>
                      </a:r>
                      <a:endParaRPr lang="en-US" sz="1000" b="1"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7,731,666.13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7,657,309.51 </a:t>
                      </a:r>
                      <a:endParaRPr lang="en-US" sz="1000" b="0" i="0" u="none" strike="noStrike">
                        <a:solidFill>
                          <a:srgbClr val="000000"/>
                        </a:solidFill>
                        <a:effectLst/>
                        <a:latin typeface="Calibri" panose="020F0502020204030204" pitchFamily="34" charset="0"/>
                      </a:endParaRPr>
                    </a:p>
                  </a:txBody>
                  <a:tcPr marL="5958" marR="5958" marT="5958" marB="0" anchor="b"/>
                </a:tc>
                <a:tc>
                  <a:txBody>
                    <a:bodyPr/>
                    <a:lstStyle/>
                    <a:p>
                      <a:pPr algn="r" fontAlgn="b"/>
                      <a:r>
                        <a:rPr lang="en-US" sz="1000" u="none" strike="noStrike">
                          <a:effectLst/>
                        </a:rPr>
                        <a:t>                 (74,356.62)</a:t>
                      </a:r>
                      <a:endParaRPr lang="en-US" sz="1000" b="0" i="0" u="none" strike="noStrike">
                        <a:solidFill>
                          <a:srgbClr val="000000"/>
                        </a:solidFill>
                        <a:effectLst/>
                        <a:latin typeface="Arial" panose="020B0604020202020204" pitchFamily="34" charset="0"/>
                      </a:endParaRPr>
                    </a:p>
                  </a:txBody>
                  <a:tcPr marL="5958" marR="5958" marT="5958" marB="0" anchor="b"/>
                </a:tc>
                <a:extLst>
                  <a:ext uri="{0D108BD9-81ED-4DB2-BD59-A6C34878D82A}">
                    <a16:rowId xmlns:a16="http://schemas.microsoft.com/office/drawing/2014/main" val="2391435531"/>
                  </a:ext>
                </a:extLst>
              </a:tr>
              <a:tr h="350830">
                <a:tc>
                  <a:txBody>
                    <a:bodyPr/>
                    <a:lstStyle/>
                    <a:p>
                      <a:pPr marL="0" algn="r" defTabSz="685800" rtl="0" eaLnBrk="1" fontAlgn="b" latinLnBrk="0" hangingPunct="1"/>
                      <a:r>
                        <a:rPr lang="en-US" sz="1100" b="1" u="none" strike="noStrike" kern="1200">
                          <a:solidFill>
                            <a:schemeClr val="dk1"/>
                          </a:solidFill>
                          <a:effectLst>
                            <a:outerShdw blurRad="38100" dist="38100" dir="2700000" algn="tl">
                              <a:srgbClr val="000000">
                                <a:alpha val="43137"/>
                              </a:srgbClr>
                            </a:outerShdw>
                          </a:effectLst>
                          <a:latin typeface="+mn-lt"/>
                          <a:ea typeface="+mn-ea"/>
                          <a:cs typeface="+mn-cs"/>
                        </a:rPr>
                        <a:t>Grand Total</a:t>
                      </a:r>
                    </a:p>
                  </a:txBody>
                  <a:tcPr marL="5958" marR="5958" marT="5958" marB="0" anchor="b"/>
                </a:tc>
                <a:tc>
                  <a:txBody>
                    <a:bodyPr/>
                    <a:lstStyle/>
                    <a:p>
                      <a:pPr marL="0" algn="r" defTabSz="685800" rtl="0" eaLnBrk="1" fontAlgn="b" latinLnBrk="0" hangingPunct="1"/>
                      <a:r>
                        <a:rPr lang="en-US" sz="1100" b="1" u="none" strike="noStrike" kern="1200">
                          <a:solidFill>
                            <a:schemeClr val="dk1"/>
                          </a:solidFill>
                          <a:effectLst>
                            <a:outerShdw blurRad="38100" dist="38100" dir="2700000" algn="tl">
                              <a:srgbClr val="000000">
                                <a:alpha val="43137"/>
                              </a:srgbClr>
                            </a:outerShdw>
                          </a:effectLst>
                          <a:latin typeface="+mn-lt"/>
                          <a:ea typeface="+mn-ea"/>
                          <a:cs typeface="+mn-cs"/>
                        </a:rPr>
                        <a:t>   $87,754,269.96 </a:t>
                      </a:r>
                    </a:p>
                  </a:txBody>
                  <a:tcPr marL="5958" marR="5958" marT="5958" marB="0" anchor="b"/>
                </a:tc>
                <a:tc>
                  <a:txBody>
                    <a:bodyPr/>
                    <a:lstStyle/>
                    <a:p>
                      <a:pPr marL="0" algn="r" defTabSz="685800" rtl="0" eaLnBrk="1" fontAlgn="b" latinLnBrk="0" hangingPunct="1"/>
                      <a:r>
                        <a:rPr lang="en-US" sz="1100" b="1" u="none" strike="noStrike" kern="1200">
                          <a:solidFill>
                            <a:schemeClr val="dk1"/>
                          </a:solidFill>
                          <a:effectLst>
                            <a:outerShdw blurRad="38100" dist="38100" dir="2700000" algn="tl">
                              <a:srgbClr val="000000">
                                <a:alpha val="43137"/>
                              </a:srgbClr>
                            </a:outerShdw>
                          </a:effectLst>
                          <a:latin typeface="+mn-lt"/>
                          <a:ea typeface="+mn-ea"/>
                          <a:cs typeface="+mn-cs"/>
                        </a:rPr>
                        <a:t>      $91,088,897.34 </a:t>
                      </a:r>
                    </a:p>
                  </a:txBody>
                  <a:tcPr marL="5958" marR="5958" marT="5958" marB="0" anchor="b"/>
                </a:tc>
                <a:tc>
                  <a:txBody>
                    <a:bodyPr/>
                    <a:lstStyle/>
                    <a:p>
                      <a:pPr marL="0" algn="r" defTabSz="685800" rtl="0" eaLnBrk="1" fontAlgn="b" latinLnBrk="0" hangingPunct="1"/>
                      <a:r>
                        <a:rPr lang="en-US" sz="1100" b="1" u="none" strike="noStrike" kern="1200" dirty="0">
                          <a:solidFill>
                            <a:schemeClr val="dk1"/>
                          </a:solidFill>
                          <a:effectLst>
                            <a:outerShdw blurRad="38100" dist="38100" dir="2700000" algn="tl">
                              <a:srgbClr val="000000">
                                <a:alpha val="43137"/>
                              </a:srgbClr>
                            </a:outerShdw>
                          </a:effectLst>
                          <a:latin typeface="+mn-lt"/>
                          <a:ea typeface="+mn-ea"/>
                          <a:cs typeface="+mn-cs"/>
                        </a:rPr>
                        <a:t>              $3,334,627.38 </a:t>
                      </a:r>
                    </a:p>
                  </a:txBody>
                  <a:tcPr marL="5958" marR="5958" marT="5958" marB="0" anchor="b"/>
                </a:tc>
                <a:extLst>
                  <a:ext uri="{0D108BD9-81ED-4DB2-BD59-A6C34878D82A}">
                    <a16:rowId xmlns:a16="http://schemas.microsoft.com/office/drawing/2014/main" val="2312002252"/>
                  </a:ext>
                </a:extLst>
              </a:tr>
            </a:tbl>
          </a:graphicData>
        </a:graphic>
      </p:graphicFrame>
      <p:graphicFrame>
        <p:nvGraphicFramePr>
          <p:cNvPr id="8" name="Chart 7">
            <a:extLst>
              <a:ext uri="{FF2B5EF4-FFF2-40B4-BE49-F238E27FC236}">
                <a16:creationId xmlns:a16="http://schemas.microsoft.com/office/drawing/2014/main" id="{3160079C-A5D6-2FA6-AE1E-A9DF5B53A87C}"/>
              </a:ext>
            </a:extLst>
          </p:cNvPr>
          <p:cNvGraphicFramePr/>
          <p:nvPr>
            <p:extLst>
              <p:ext uri="{D42A27DB-BD31-4B8C-83A1-F6EECF244321}">
                <p14:modId xmlns:p14="http://schemas.microsoft.com/office/powerpoint/2010/main" val="2273999955"/>
              </p:ext>
            </p:extLst>
          </p:nvPr>
        </p:nvGraphicFramePr>
        <p:xfrm>
          <a:off x="6205728" y="914400"/>
          <a:ext cx="4251960" cy="53097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88417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B17F-53C9-1958-8AE5-48B67CAC1F0C}"/>
              </a:ext>
            </a:extLst>
          </p:cNvPr>
          <p:cNvSpPr>
            <a:spLocks noGrp="1"/>
          </p:cNvSpPr>
          <p:nvPr>
            <p:ph type="title"/>
          </p:nvPr>
        </p:nvSpPr>
        <p:spPr>
          <a:xfrm>
            <a:off x="1524000" y="0"/>
            <a:ext cx="9144000" cy="838200"/>
          </a:xfrm>
        </p:spPr>
        <p:txBody>
          <a:bodyPr/>
          <a:lstStyle/>
          <a:p>
            <a:r>
              <a:rPr lang="en-US">
                <a:latin typeface="Microsoft Sans Serif" panose="020B0604020202020204" pitchFamily="34" charset="0"/>
                <a:ea typeface="Microsoft Sans Serif" panose="020B0604020202020204" pitchFamily="34" charset="0"/>
                <a:cs typeface="Microsoft Sans Serif" panose="020B0604020202020204" pitchFamily="34" charset="0"/>
              </a:rPr>
              <a:t>General Fund Share of Hotel/Motel &amp; Sales Taxes</a:t>
            </a:r>
            <a:br>
              <a:rPr lang="en-US">
                <a:latin typeface="Microsoft Sans Serif" panose="020B0604020202020204" pitchFamily="34" charset="0"/>
                <a:ea typeface="Microsoft Sans Serif" panose="020B0604020202020204" pitchFamily="34" charset="0"/>
                <a:cs typeface="Microsoft Sans Serif" panose="020B0604020202020204" pitchFamily="34" charset="0"/>
              </a:rPr>
            </a:br>
            <a:r>
              <a:rPr lang="en-US" b="0">
                <a:latin typeface="Microsoft Sans Serif" panose="020B0604020202020204" pitchFamily="34" charset="0"/>
                <a:ea typeface="Microsoft Sans Serif" panose="020B0604020202020204" pitchFamily="34" charset="0"/>
                <a:cs typeface="Microsoft Sans Serif" panose="020B0604020202020204" pitchFamily="34" charset="0"/>
              </a:rPr>
              <a:t>January through May</a:t>
            </a:r>
            <a:br>
              <a:rPr lang="en-US" b="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US" b="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Slide Number Placeholder 2">
            <a:extLst>
              <a:ext uri="{FF2B5EF4-FFF2-40B4-BE49-F238E27FC236}">
                <a16:creationId xmlns:a16="http://schemas.microsoft.com/office/drawing/2014/main" id="{B074BACE-AA51-9A7D-3879-C7A864DE13D9}"/>
              </a:ext>
            </a:extLst>
          </p:cNvPr>
          <p:cNvSpPr>
            <a:spLocks noGrp="1"/>
          </p:cNvSpPr>
          <p:nvPr>
            <p:ph type="sldNum" sz="quarter" idx="10"/>
          </p:nvPr>
        </p:nvSpPr>
        <p:spPr/>
        <p:txBody>
          <a:bodyPr/>
          <a:lstStyle/>
          <a:p>
            <a:fld id="{F9092C4B-5256-42C0-99E7-1AA7CC438B26}" type="slidenum">
              <a:rPr lang="en-US" altLang="en-US" smtClean="0"/>
              <a:t>9</a:t>
            </a:fld>
            <a:endParaRPr lang="en-US" altLang="en-US"/>
          </a:p>
        </p:txBody>
      </p:sp>
      <p:graphicFrame>
        <p:nvGraphicFramePr>
          <p:cNvPr id="9" name="Content Placeholder 8">
            <a:extLst>
              <a:ext uri="{FF2B5EF4-FFF2-40B4-BE49-F238E27FC236}">
                <a16:creationId xmlns:a16="http://schemas.microsoft.com/office/drawing/2014/main" id="{A2DCC2D2-C2CB-E47D-A40A-7E221A9C3607}"/>
              </a:ext>
            </a:extLst>
          </p:cNvPr>
          <p:cNvGraphicFramePr>
            <a:graphicFrameLocks noGrp="1"/>
          </p:cNvGraphicFramePr>
          <p:nvPr>
            <p:ph sz="quarter" idx="11"/>
            <p:extLst>
              <p:ext uri="{D42A27DB-BD31-4B8C-83A1-F6EECF244321}">
                <p14:modId xmlns:p14="http://schemas.microsoft.com/office/powerpoint/2010/main" val="2135929932"/>
              </p:ext>
            </p:extLst>
          </p:nvPr>
        </p:nvGraphicFramePr>
        <p:xfrm>
          <a:off x="2456688" y="1176528"/>
          <a:ext cx="78486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8590232"/>
      </p:ext>
    </p:extLst>
  </p:cSld>
  <p:clrMapOvr>
    <a:masterClrMapping/>
  </p:clrMapOvr>
  <p:transition/>
</p:sld>
</file>

<file path=ppt/theme/theme1.xml><?xml version="1.0" encoding="utf-8"?>
<a:theme xmlns:a="http://schemas.openxmlformats.org/drawingml/2006/main" name="1_Office Theme">
  <a:themeElements>
    <a:clrScheme name="Custom 1">
      <a:dk1>
        <a:srgbClr val="000000"/>
      </a:dk1>
      <a:lt1>
        <a:srgbClr val="FFFFFF"/>
      </a:lt1>
      <a:dk2>
        <a:srgbClr val="000000"/>
      </a:dk2>
      <a:lt2>
        <a:srgbClr val="808080"/>
      </a:lt2>
      <a:accent1>
        <a:srgbClr val="002060"/>
      </a:accent1>
      <a:accent2>
        <a:srgbClr val="0070C0"/>
      </a:accent2>
      <a:accent3>
        <a:srgbClr val="FFFFFF"/>
      </a:accent3>
      <a:accent4>
        <a:srgbClr val="000000"/>
      </a:accent4>
      <a:accent5>
        <a:srgbClr val="AAB9B2"/>
      </a:accent5>
      <a:accent6>
        <a:srgbClr val="0070C0"/>
      </a:accent6>
      <a:hlink>
        <a:srgbClr val="002060"/>
      </a:hlink>
      <a:folHlink>
        <a:srgbClr val="C2C2C2"/>
      </a:folHlink>
    </a:clrScheme>
    <a:fontScheme name="Office Theme">
      <a:majorFont>
        <a:latin typeface="Garamond"/>
        <a:ea typeface="Garamond"/>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y Savannah Document" ma:contentTypeID="0x01010033D60C6318201247B3A84754A6B2A9A80076E83ED392E5E442811F9704C63B878D" ma:contentTypeVersion="10" ma:contentTypeDescription="" ma:contentTypeScope="" ma:versionID="faea80e34f32124862b936ce4b310ea3">
  <xsd:schema xmlns:xsd="http://www.w3.org/2001/XMLSchema" xmlns:xs="http://www.w3.org/2001/XMLSchema" xmlns:p="http://schemas.microsoft.com/office/2006/metadata/properties" xmlns:ns2="d894a326-4ef1-4dfb-afff-68bdec319e77" targetNamespace="http://schemas.microsoft.com/office/2006/metadata/properties" ma:root="true" ma:fieldsID="bd3dfdb3edde0ecc811e6eb46e21bb14" ns2:_="">
    <xsd:import namespace="d894a326-4ef1-4dfb-afff-68bdec319e77"/>
    <xsd:element name="properties">
      <xsd:complexType>
        <xsd:sequence>
          <xsd:element name="documentManagement">
            <xsd:complexType>
              <xsd:all>
                <xsd:element ref="ns2:gc6ea7f06dd9455d9ab3d40ce7770074" minOccurs="0"/>
                <xsd:element ref="ns2:TaxCatchAll" minOccurs="0"/>
                <xsd:element ref="ns2:TaxCatchAllLabel" minOccurs="0"/>
                <xsd:element ref="ns2:Document_x0020_Date" minOccurs="0"/>
                <xsd:element ref="ns2:h9ed0b184b3d4d46b9232313a139da4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4a326-4ef1-4dfb-afff-68bdec319e77" elementFormDefault="qualified">
    <xsd:import namespace="http://schemas.microsoft.com/office/2006/documentManagement/types"/>
    <xsd:import namespace="http://schemas.microsoft.com/office/infopath/2007/PartnerControls"/>
    <xsd:element name="gc6ea7f06dd9455d9ab3d40ce7770074" ma:index="8" nillable="true" ma:taxonomy="true" ma:internalName="gc6ea7f06dd9455d9ab3d40ce7770074" ma:taxonomyFieldName="Document_x0020_Category" ma:displayName="Document Category" ma:readOnly="false" ma:fieldId="{0c6ea7f0-6dd9-455d-9ab3-d40ce7770074}" ma:sspId="2940c435-9b9d-470a-83dd-5aa7bdc8fee2" ma:termSetId="45266083-290e-4b51-a2ab-72bbf4f5e8ee"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e5e9ca65-b5cf-46e3-8af7-80ba7416a873}" ma:internalName="TaxCatchAll" ma:readOnly="false" ma:showField="CatchAllData" ma:web="d894a326-4ef1-4dfb-afff-68bdec319e7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5e9ca65-b5cf-46e3-8af7-80ba7416a873}" ma:internalName="TaxCatchAllLabel" ma:readOnly="true" ma:showField="CatchAllDataLabel" ma:web="d894a326-4ef1-4dfb-afff-68bdec319e77">
      <xsd:complexType>
        <xsd:complexContent>
          <xsd:extension base="dms:MultiChoiceLookup">
            <xsd:sequence>
              <xsd:element name="Value" type="dms:Lookup" maxOccurs="unbounded" minOccurs="0" nillable="true"/>
            </xsd:sequence>
          </xsd:extension>
        </xsd:complexContent>
      </xsd:complexType>
    </xsd:element>
    <xsd:element name="Document_x0020_Date" ma:index="12" nillable="true" ma:displayName="Document Date" ma:format="DateOnly" ma:internalName="Document_x0020_Date" ma:readOnly="false">
      <xsd:simpleType>
        <xsd:restriction base="dms:DateTime"/>
      </xsd:simpleType>
    </xsd:element>
    <xsd:element name="h9ed0b184b3d4d46b9232313a139da48" ma:index="13" nillable="true" ma:taxonomy="true" ma:internalName="h9ed0b184b3d4d46b9232313a139da48" ma:taxonomyFieldName="City_x0020_Department" ma:displayName="City Department" ma:readOnly="false" ma:fieldId="{19ed0b18-4b3d-4d46-b923-2313a139da48}" ma:sspId="2940c435-9b9d-470a-83dd-5aa7bdc8fee2" ma:termSetId="a57d8403-33e7-485c-a4c1-b46b508fbefd"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gc6ea7f06dd9455d9ab3d40ce7770074 xmlns="d894a326-4ef1-4dfb-afff-68bdec319e77">
      <Terms xmlns="http://schemas.microsoft.com/office/infopath/2007/PartnerControls"/>
    </gc6ea7f06dd9455d9ab3d40ce7770074>
    <TaxCatchAll xmlns="d894a326-4ef1-4dfb-afff-68bdec319e77" xsi:nil="true"/>
    <Document_x0020_Date xmlns="d894a326-4ef1-4dfb-afff-68bdec319e77" xsi:nil="true"/>
    <h9ed0b184b3d4d46b9232313a139da48 xmlns="d894a326-4ef1-4dfb-afff-68bdec319e77">
      <Terms xmlns="http://schemas.microsoft.com/office/infopath/2007/PartnerControls"/>
    </h9ed0b184b3d4d46b9232313a139da48>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1B0900-DDF1-43DB-B3F3-A401E79270D3}">
  <ds:schemaRefs>
    <ds:schemaRef ds:uri="d894a326-4ef1-4dfb-afff-68bdec319e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B2698D-9052-4400-845F-BE544B4FAAC8}">
  <ds:schemaRefs>
    <ds:schemaRef ds:uri="d894a326-4ef1-4dfb-afff-68bdec319e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F6B9648-1A21-4FB5-B6D4-517BD7F7EB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TotalTime>
  <Words>1808</Words>
  <Application>Microsoft Office PowerPoint</Application>
  <PresentationFormat>Widescreen</PresentationFormat>
  <Paragraphs>302</Paragraphs>
  <Slides>21</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Amasis MT Pro Light</vt:lpstr>
      <vt:lpstr>Amasis MT Pro Medium</vt:lpstr>
      <vt:lpstr>Aptos</vt:lpstr>
      <vt:lpstr>Arial</vt:lpstr>
      <vt:lpstr>Arial</vt:lpstr>
      <vt:lpstr>Arial,Sans-Serif</vt:lpstr>
      <vt:lpstr>Calibri</vt:lpstr>
      <vt:lpstr>Century Gothic</vt:lpstr>
      <vt:lpstr>Garamond</vt:lpstr>
      <vt:lpstr>Lato</vt:lpstr>
      <vt:lpstr>Microsoft Sans Serif</vt:lpstr>
      <vt:lpstr>Roboto</vt:lpstr>
      <vt:lpstr>1_Office Theme</vt:lpstr>
      <vt:lpstr>PowerPoint Presentation</vt:lpstr>
      <vt:lpstr>Agenda</vt:lpstr>
      <vt:lpstr>PowerPoint Presentation</vt:lpstr>
      <vt:lpstr>Where Does The Money Come From?</vt:lpstr>
      <vt:lpstr>State of the Budget</vt:lpstr>
      <vt:lpstr>General Fund  Revenues- January through May</vt:lpstr>
      <vt:lpstr>General Fund  Revenues- January through May</vt:lpstr>
      <vt:lpstr>General Fund  Revenue Variances-2024 vs 2025</vt:lpstr>
      <vt:lpstr>General Fund Share of Hotel/Motel &amp; Sales Taxes January through May </vt:lpstr>
      <vt:lpstr>General Fund Expenditure Performance 2023-2025 Year-over-Year</vt:lpstr>
      <vt:lpstr>General Fund  Expenditure Performance-January through May </vt:lpstr>
      <vt:lpstr>Enterprise Funds-Revenue May 2024 vs May 2025 </vt:lpstr>
      <vt:lpstr>Enterprise Funds-Expenditure Performance May 2024 vs May 2025</vt:lpstr>
      <vt:lpstr>PowerPoint Presentation</vt:lpstr>
      <vt:lpstr>PowerPoint Presentation</vt:lpstr>
      <vt:lpstr>PowerPoint Presentation</vt:lpstr>
      <vt:lpstr>On Today's Council Agenda . . . </vt:lpstr>
      <vt:lpstr>2025 Final Millage Rate Recommendation is 11.749 mills:</vt:lpstr>
      <vt:lpstr>PowerPoint Presentation</vt:lpstr>
      <vt:lpstr>Other Revenue Ordinance Amendments for Consideration: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Sancia Joseph-Jarvis</dc:creator>
  <cp:lastModifiedBy>Kahntilida Coleman</cp:lastModifiedBy>
  <cp:revision>2</cp:revision>
  <cp:lastPrinted>2024-07-18T17:31:07Z</cp:lastPrinted>
  <dcterms:created xsi:type="dcterms:W3CDTF">2024-07-05T19:46:57Z</dcterms:created>
  <dcterms:modified xsi:type="dcterms:W3CDTF">2025-06-26T13:51:51Z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0x01010033D60C6318201247B3A84754A6B2A9A80076E83ED392E5E442811F9704C63B878D</vt:lpwstr>
  </property>
  <property fmtid="{D5CDD505-2E9C-101B-9397-08002B2CF9AE}" pid="3" name="City Department">
    <vt:lpwstr/>
  </property>
  <property fmtid="{D5CDD505-2E9C-101B-9397-08002B2CF9AE}" pid="4" name="MediaServiceImageTags">
    <vt:lpwstr/>
  </property>
  <property fmtid="{D5CDD505-2E9C-101B-9397-08002B2CF9AE}" pid="5" name="lcf76f155ced4ddcb4097134ff3c332f">
    <vt:lpwstr/>
  </property>
  <property fmtid="{D5CDD505-2E9C-101B-9397-08002B2CF9AE}" pid="6" name="Document Category">
    <vt:lpwstr/>
  </property>
  <property fmtid="{D5CDD505-2E9C-101B-9397-08002B2CF9AE}" pid="7" name="SharedWithUsers">
    <vt:lpwstr>1834;#Krishon Seastrunk</vt:lpwstr>
  </property>
  <property fmtid="{D5CDD505-2E9C-101B-9397-08002B2CF9AE}" pid="8" name="City_x0020_Department">
    <vt:lpwstr/>
  </property>
  <property fmtid="{D5CDD505-2E9C-101B-9397-08002B2CF9AE}" pid="9" name="Document_x0020_Category">
    <vt:lpwstr/>
  </property>
</Properties>
</file>