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64" r:id="rId5"/>
    <p:sldMasterId id="2147483876" r:id="rId6"/>
  </p:sldMasterIdLst>
  <p:notesMasterIdLst>
    <p:notesMasterId r:id="rId19"/>
  </p:notesMasterIdLst>
  <p:handoutMasterIdLst>
    <p:handoutMasterId r:id="rId20"/>
  </p:handoutMasterIdLst>
  <p:sldIdLst>
    <p:sldId id="258" r:id="rId7"/>
    <p:sldId id="268" r:id="rId8"/>
    <p:sldId id="285" r:id="rId9"/>
    <p:sldId id="289" r:id="rId10"/>
    <p:sldId id="291" r:id="rId11"/>
    <p:sldId id="292" r:id="rId12"/>
    <p:sldId id="280" r:id="rId13"/>
    <p:sldId id="288" r:id="rId14"/>
    <p:sldId id="290" r:id="rId15"/>
    <p:sldId id="293" r:id="rId16"/>
    <p:sldId id="287" r:id="rId17"/>
    <p:sldId id="294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68"/>
    <a:srgbClr val="FF5353"/>
    <a:srgbClr val="2F97FF"/>
    <a:srgbClr val="0066CC"/>
    <a:srgbClr val="D7D17F"/>
    <a:srgbClr val="C9C9C9"/>
    <a:srgbClr val="DAF2D0"/>
    <a:srgbClr val="83CCEB"/>
    <a:srgbClr val="CAEDFB"/>
    <a:srgbClr val="0C7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4FDC7-B0E0-4783-924A-C080DD515886}" v="2" dt="2025-05-08T14:29:00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2" autoAdjust="0"/>
    <p:restoredTop sz="94558" autoAdjust="0"/>
  </p:normalViewPr>
  <p:slideViewPr>
    <p:cSldViewPr snapToGrid="0">
      <p:cViewPr varScale="1">
        <p:scale>
          <a:sx n="102" d="100"/>
          <a:sy n="102" d="100"/>
        </p:scale>
        <p:origin x="13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hntilida Coleman" userId="b890a7e5-0bcd-4d62-ae8b-b74341d8039c" providerId="ADAL" clId="{A8D4FDC7-B0E0-4783-924A-C080DD515886}"/>
    <pc:docChg chg="undo custSel addSld delSld modSld sldOrd">
      <pc:chgData name="Kahntilida Coleman" userId="b890a7e5-0bcd-4d62-ae8b-b74341d8039c" providerId="ADAL" clId="{A8D4FDC7-B0E0-4783-924A-C080DD515886}" dt="2025-05-08T14:29:00.658" v="23"/>
      <pc:docMkLst>
        <pc:docMk/>
      </pc:docMkLst>
      <pc:sldChg chg="modSp add mod ord">
        <pc:chgData name="Kahntilida Coleman" userId="b890a7e5-0bcd-4d62-ae8b-b74341d8039c" providerId="ADAL" clId="{A8D4FDC7-B0E0-4783-924A-C080DD515886}" dt="2025-05-08T14:28:28.099" v="22" actId="6549"/>
        <pc:sldMkLst>
          <pc:docMk/>
          <pc:sldMk cId="3914854904" sldId="258"/>
        </pc:sldMkLst>
        <pc:spChg chg="mod">
          <ac:chgData name="Kahntilida Coleman" userId="b890a7e5-0bcd-4d62-ae8b-b74341d8039c" providerId="ADAL" clId="{A8D4FDC7-B0E0-4783-924A-C080DD515886}" dt="2025-05-08T14:28:28.099" v="22" actId="6549"/>
          <ac:spMkLst>
            <pc:docMk/>
            <pc:sldMk cId="3914854904" sldId="258"/>
            <ac:spMk id="2" creationId="{1CF1F27C-1839-514D-6A44-23668E603C58}"/>
          </ac:spMkLst>
        </pc:spChg>
      </pc:sldChg>
      <pc:sldChg chg="new del">
        <pc:chgData name="Kahntilida Coleman" userId="b890a7e5-0bcd-4d62-ae8b-b74341d8039c" providerId="ADAL" clId="{A8D4FDC7-B0E0-4783-924A-C080DD515886}" dt="2025-05-08T14:28:00.984" v="1" actId="680"/>
        <pc:sldMkLst>
          <pc:docMk/>
          <pc:sldMk cId="2157043975" sldId="294"/>
        </pc:sldMkLst>
      </pc:sldChg>
      <pc:sldChg chg="add">
        <pc:chgData name="Kahntilida Coleman" userId="b890a7e5-0bcd-4d62-ae8b-b74341d8039c" providerId="ADAL" clId="{A8D4FDC7-B0E0-4783-924A-C080DD515886}" dt="2025-05-08T14:29:00.658" v="23"/>
        <pc:sldMkLst>
          <pc:docMk/>
          <pc:sldMk cId="2179340939" sldId="2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9A7646-64A1-4BED-BA0B-77C27DE51A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BEFC0-5AA8-4302-B8B2-9ACD77A2E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r">
              <a:defRPr sz="1200"/>
            </a:lvl1pPr>
          </a:lstStyle>
          <a:p>
            <a:fld id="{6482F98B-3DC8-431B-BBBF-B7C2B94E730B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656EA-4150-44D1-821F-53CA0DBA1A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84F06-C917-4D16-B46F-633E54CA49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r">
              <a:defRPr sz="1200"/>
            </a:lvl1pPr>
          </a:lstStyle>
          <a:p>
            <a:fld id="{1C1F4691-38BC-4357-BA2E-AC7731A10A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6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4:14:11.7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14,'35'-6,"-3"1,-11 4,-2 0,-10 0,0 1,0 2,1-1,5 1,-6-1,0-1,3 1,-3-1,5 0,-1 0,0 0,-2 0,0 0,0 0,-1 0,3 0,-4 0,2 0,0 0,-3 0,6 0,-6 0,5-1,0 2,-1-1,2 1,-4 0,-2-1,5 0,-4 0,3 0,-2 0,-1 0,9 0,-4 0,6-1,-6 1,-1-1,-1 0,0 1,-1 0,1 0,1 0,4 0,3 0,1 0,-1 0,-4 0,-3 0,-5 0,3-1,4 1,0-1,4 1,-5 0,0 0,-2 0,-4 0,4 0,-2 0,1 0,2 0,-6 0,6 0,-2 1,0 0,6-1,0 0,-1 0,-3 0,-2 0,-1 0,7 0,2 0,2 1,-1 0,-1-1,-3 0,-2 0,-3 1,0 0,0-1,2 0,3 1,1 0,0-1,-3 1,-4-1,3 0,-2 0,4 0,-2 0,-3 0,0 0,4 0,1 1,8 0,4 0,3 0,0 0,-6-1,-7 0,-7 0,-3 0,6 1,-4 0,5-1,-5 0,3 0,-2 0,0 0,1 1,-1 0,1-1,-1 0,3 0,4 0,2 0,0 0,-6 0,-4 0,2 0,-1 0,3 1,-1 0,-4-1,6 1,-5-1,5 0,-4 1,-1-1,2 1,1-1,0 0,2 0,-2 1,-2-1,0 2,-1-2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r">
              <a:defRPr sz="1200"/>
            </a:lvl1pPr>
          </a:lstStyle>
          <a:p>
            <a:fld id="{367300D2-6E0D-49B5-9AB1-C6683F5C846D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0" rIns="93163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63" tIns="46580" rIns="93163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r">
              <a:defRPr sz="1200"/>
            </a:lvl1pPr>
          </a:lstStyle>
          <a:p>
            <a:fld id="{F7025FD9-6782-4777-BD37-B8EEBEF1E4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1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534D0-A696-65BB-4BAB-21467219A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F09E7-8448-7BDE-9831-D2043F142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E152A-D906-61C0-6542-B3DD08B9F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4B713-5B61-1A55-3202-D02168F5F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123AB-BA82-E9DA-5CF1-776B1091A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12B0F-A0BC-DD84-D8A6-70366E745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7A414-CBC8-B98E-B408-3A4933CA0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FBBF1-5A65-C5B6-C1E5-374EEC82B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7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CCEE-1250-0A75-A3BC-A855FDCD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3061B-6928-9F93-790F-9CAE763AA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55268-1609-82F7-9B1D-0A310E90C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92185-4B9E-43A6-70D3-1E31BBED3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9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1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9AF6-4351-4B82-9D61-536BE245596E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DE98-B853-46FC-AB96-F18885478E38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7D18-A5A4-497C-AEB0-EE334D632258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7870D-D1BE-EBB6-1A02-92A10940D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529B4-8E91-01E6-FA16-52130E7BD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7C456-841C-462D-453D-6C69521E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15E7A-5328-7C2B-EE4F-D905645C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36B6B-9DBD-3F81-AF84-9E667D51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69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1AEB-75EB-A6CA-512A-2F3467FB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7A33-27EE-9E0E-02F0-4D0097EE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46C6-3C69-74D8-60A9-CD26A176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CB156-2461-C33F-87C3-AECD69E1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EA922-52E6-F8F7-17EF-6FD063B9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6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1D3C-92D2-7329-226D-DB668659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812A9-10D1-16C9-E35C-BA9FD653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F2A6-BF5B-8E8E-FC18-2A9218AB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CE6C2-7C8F-1A06-0A69-9C8F5C8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8EC3-6D2F-AB2A-E3FD-D3B7C28E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9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A79B-E3C8-346E-6919-ED9AF1EC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F12C-BECF-7590-9F36-B42E75A28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0B8BA-BDC5-CD6E-6D93-CEF75B576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49DEE-80EC-96C9-5425-04316AF4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F8A09-C891-BF6D-4149-B7323FEE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692D5-A91B-F0BE-DE3E-E4910AB9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6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59A7-CB2F-8203-8157-F2072380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DEE3-9BF8-8F21-6979-A57E1DFD2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AA2B0-AC73-4EC5-88A6-7992D62E8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F40C2-2AA3-2869-9221-4D28AF5ED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05C99-D0C3-F474-3843-545767750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94D17A-CD31-1550-D0BF-06C08007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58085-2373-E793-F5D9-BDD2AFA9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F3D4E-FED5-4E2D-736D-D1B8F4C6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63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6AE3-A823-7797-3455-F8CC11EE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96381-5A26-8F0C-D71C-5EA6408E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AD44E-2D50-6865-7EFA-BFEA81BF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2E1ED-4D0B-B02D-1452-D97D6DF4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62443-8FA4-B0D4-6BCD-2B456AF8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44467-A7F9-7CEE-C043-6EF2571C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EB002-BA58-EEC3-E211-65352BE5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5669-B2FE-B7EB-C124-4BA037EC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12A8-774A-0ADF-CF65-AC0D8178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097A4-71CD-EE5B-0CC8-3A5B6415A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7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7101B-4ECA-0810-DBF8-B6600A44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B03BA-DA1B-97EE-6E43-B8C8703A4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D61AB-1211-1428-1BFB-BD2C5B8F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C06-28CD-4157-BD0A-2F65FBEF85FB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313F-CF8A-1BE7-6797-F07437EA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5FBAB-245A-4A85-E0E7-4AE187C83A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6D617-D72E-1E3F-7553-5CC363A99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7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285C5-6EFA-5EC3-141C-6DD2ADBFD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E95BF-04F7-E05A-0B92-CB633EAF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36674-0FD2-D4F7-9F57-B9742B8F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07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E552-42A4-38BC-4ED0-E89EE558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33F0-1399-2EEE-DE3B-875A1B37C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00500-E16C-DB44-9D82-D8417EF8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8C6D5-C18C-3CD9-8131-CB97B935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B0345-53E6-E9B9-ECB1-1E1B65CF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70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8B610F-3F18-3C84-A0C7-9739A8A76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8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90CF3-FC3D-EFCC-53CF-F699E6BB6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8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73858-3CB8-0F2B-D816-ACDA74BE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592DF-0E98-4698-D35D-89C86420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90BD-8437-E324-3BB5-88990F3E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57600" y="1219200"/>
            <a:ext cx="7926400" cy="182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oppins"/>
              <a:buNone/>
              <a:defRPr sz="6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582400" y="6251667"/>
            <a:ext cx="64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8500" y="-4333"/>
            <a:ext cx="304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 descr="Date"/>
          <p:cNvSpPr txBox="1">
            <a:spLocks noGrp="1"/>
          </p:cNvSpPr>
          <p:nvPr>
            <p:ph type="subTitle" idx="1"/>
          </p:nvPr>
        </p:nvSpPr>
        <p:spPr>
          <a:xfrm>
            <a:off x="3656712" y="3657600"/>
            <a:ext cx="4372400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95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7">
          <p15:clr>
            <a:srgbClr val="E46962"/>
          </p15:clr>
        </p15:guide>
        <p15:guide id="2" orient="horz" pos="1728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65333" y="521167"/>
            <a:ext cx="5025200" cy="8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ExtraBold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467" y="6251677"/>
            <a:ext cx="1631300" cy="210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726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65333" y="521167"/>
            <a:ext cx="5025200" cy="8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ExtraBold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81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BC5FC-ED76-4091-BB87-A082571C7ADC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CAF8-3C3E-4248-AA7F-ECDB6B8F82C7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2BB2-1FCE-49D8-A61B-383C4F976E66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3029-484B-4298-8148-AA510A2A4BF1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931-7903-49ED-8BD6-2A971BA14DD8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1078-9292-4A04-BE1A-B93069207087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037A-C4E3-465B-A7E7-4EA524C5152D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23E4814-4206-4ED6-AAD4-96E7C3F44E82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93D55-CC3E-92CD-E587-49CDD3A8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8987C-5769-DDAC-685C-35FAAFAE9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2CBEE-41CF-7D04-88CC-342A5DB25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E58A4-45AA-4EBE-9D88-D9F7339CD34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81842-6046-F4AE-12E3-2237A0129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0355-9609-5B4F-CDB7-2D80C8D60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C6CA0-28D0-4E2E-BE64-97126083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9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5" algn="l" defTabSz="91442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gold coin with a picture of a building and text&#10;&#10;Description automatically generated">
            <a:extLst>
              <a:ext uri="{FF2B5EF4-FFF2-40B4-BE49-F238E27FC236}">
                <a16:creationId xmlns:a16="http://schemas.microsoft.com/office/drawing/2014/main" id="{CA9FDBE1-8AFC-4F56-B1E9-0FE57A65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r="-1" b="8462"/>
          <a:stretch/>
        </p:blipFill>
        <p:spPr>
          <a:xfrm>
            <a:off x="4547938" y="-4"/>
            <a:ext cx="7644062" cy="3681405"/>
          </a:xfrm>
          <a:prstGeom prst="rect">
            <a:avLst/>
          </a:prstGeom>
        </p:spPr>
      </p:pic>
      <p:pic>
        <p:nvPicPr>
          <p:cNvPr id="6" name="Picture 5" descr="A gold coin with a bridge and a river&#10;&#10;Description automatically generated">
            <a:extLst>
              <a:ext uri="{FF2B5EF4-FFF2-40B4-BE49-F238E27FC236}">
                <a16:creationId xmlns:a16="http://schemas.microsoft.com/office/drawing/2014/main" id="{9AB49175-C79E-E20A-3CAB-5BC1FE37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r="-1" b="10828"/>
          <a:stretch/>
        </p:blipFill>
        <p:spPr>
          <a:xfrm>
            <a:off x="4547940" y="3681411"/>
            <a:ext cx="7644062" cy="3176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1F27C-1839-514D-6A44-23668E603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4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City Council Workshop</a:t>
            </a:r>
          </a:p>
          <a:p>
            <a:pPr algn="l"/>
            <a:r>
              <a:rPr lang="en-US" sz="4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 8,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45A6E-26D3-73E7-7D7B-4DDC5C2DB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02076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                                        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1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85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57FD1-8233-B005-1CB0-674F9CC4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DRAFT – POTENTIAL</a:t>
            </a:r>
            <a:br>
              <a:rPr lang="en-US" sz="3600" dirty="0"/>
            </a:br>
            <a:r>
              <a:rPr lang="en-US" sz="3600" dirty="0"/>
              <a:t>SPLOST 8 List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CDC67-F603-A05F-3F2E-1107A1D59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248" y="2510395"/>
            <a:ext cx="6451109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dirty="0"/>
              <a:t>-Needs to amount to no more than $261 Million (Savannah could receive more depending on IGA, but likely not less than this.</a:t>
            </a:r>
          </a:p>
        </p:txBody>
      </p:sp>
      <p:pic>
        <p:nvPicPr>
          <p:cNvPr id="7" name="Picture Placeholder 6" descr="Table&#10;&#10;AI-generated content may be incorrect.">
            <a:extLst>
              <a:ext uri="{FF2B5EF4-FFF2-40B4-BE49-F238E27FC236}">
                <a16:creationId xmlns:a16="http://schemas.microsoft.com/office/drawing/2014/main" id="{96BA0201-F5D2-77BF-F528-3538944469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34" r="2378" b="3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FC751-56AD-9606-0E71-83470623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1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695FB-1319-1B01-2472-4BCA7D61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tiple people looking at blueprints&#10;">
            <a:extLst>
              <a:ext uri="{FF2B5EF4-FFF2-40B4-BE49-F238E27FC236}">
                <a16:creationId xmlns:a16="http://schemas.microsoft.com/office/drawing/2014/main" id="{76A7E3B2-CFB5-88B6-CBF0-49C0AC674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C8B8136-63F1-AF60-09D6-FFB67F7C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EAABE-756F-9FB7-226D-424997269F5A}"/>
              </a:ext>
            </a:extLst>
          </p:cNvPr>
          <p:cNvSpPr txBox="1"/>
          <p:nvPr/>
        </p:nvSpPr>
        <p:spPr>
          <a:xfrm>
            <a:off x="2635782" y="1856510"/>
            <a:ext cx="6933758" cy="2862322"/>
          </a:xfrm>
          <a:prstGeom prst="rect">
            <a:avLst/>
          </a:prstGeom>
          <a:solidFill>
            <a:srgbClr val="003B68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SPLOST 8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Funding Scenario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Review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193213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56D23-3B13-03FE-CC9A-BB749FB78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31FB47-7E8D-CD37-9321-C547548B0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old coin with a picture of a building and text&#10;&#10;Description automatically generated">
            <a:extLst>
              <a:ext uri="{FF2B5EF4-FFF2-40B4-BE49-F238E27FC236}">
                <a16:creationId xmlns:a16="http://schemas.microsoft.com/office/drawing/2014/main" id="{90687311-4A05-FCF9-0939-D0BAE89596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r="-1" b="8462"/>
          <a:stretch/>
        </p:blipFill>
        <p:spPr>
          <a:xfrm>
            <a:off x="4547938" y="-4"/>
            <a:ext cx="7644062" cy="3681405"/>
          </a:xfrm>
          <a:prstGeom prst="rect">
            <a:avLst/>
          </a:prstGeom>
        </p:spPr>
      </p:pic>
      <p:pic>
        <p:nvPicPr>
          <p:cNvPr id="6" name="Picture 5" descr="A gold coin with a bridge and a river&#10;&#10;Description automatically generated">
            <a:extLst>
              <a:ext uri="{FF2B5EF4-FFF2-40B4-BE49-F238E27FC236}">
                <a16:creationId xmlns:a16="http://schemas.microsoft.com/office/drawing/2014/main" id="{C57EB94E-577E-697D-69B8-0BEC4AA8C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r="-1" b="10828"/>
          <a:stretch/>
        </p:blipFill>
        <p:spPr>
          <a:xfrm>
            <a:off x="4547940" y="3681411"/>
            <a:ext cx="7644062" cy="3176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4BAF56-0C4B-7C52-AFED-98FA1327C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81C60-60A2-C3D5-FE2B-1F5CC19F0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4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City Council Workshop</a:t>
            </a:r>
          </a:p>
          <a:p>
            <a:pPr algn="l"/>
            <a:r>
              <a:rPr lang="en-US" sz="4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 8,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D287B-F01F-099F-B268-E0ECCC767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02076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                                        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63EA9C-911F-1D15-0DDA-CE03F8F16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1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34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EF4F-3082-E267-BAEF-A72F62130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struction work tools">
            <a:extLst>
              <a:ext uri="{FF2B5EF4-FFF2-40B4-BE49-F238E27FC236}">
                <a16:creationId xmlns:a16="http://schemas.microsoft.com/office/drawing/2014/main" id="{E1AE916C-EB3B-6222-70C6-38BA9CA7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79A2A-A976-BF86-B696-F841C1C93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127" y="393582"/>
            <a:ext cx="3213754" cy="4840052"/>
          </a:xfrm>
          <a:solidFill>
            <a:srgbClr val="003B68"/>
          </a:solidFill>
        </p:spPr>
        <p:txBody>
          <a:bodyPr anchor="ctr">
            <a:normAutofit/>
          </a:bodyPr>
          <a:lstStyle/>
          <a:p>
            <a:pPr marL="282575">
              <a:spcBef>
                <a:spcPts val="600"/>
              </a:spcBef>
              <a:spcAft>
                <a:spcPts val="1200"/>
              </a:spcAft>
            </a:pPr>
            <a:r>
              <a:rPr lang="en-US" sz="5400" b="1" dirty="0">
                <a:solidFill>
                  <a:srgbClr val="FFC000"/>
                </a:solidFill>
              </a:rPr>
              <a:t>S</a:t>
            </a:r>
            <a:r>
              <a:rPr lang="en-US" sz="5400" dirty="0"/>
              <a:t>pecial </a:t>
            </a:r>
            <a:r>
              <a:rPr lang="en-US" sz="5400" b="1" dirty="0">
                <a:solidFill>
                  <a:srgbClr val="FFC000"/>
                </a:solidFill>
              </a:rPr>
              <a:t>P</a:t>
            </a:r>
            <a:r>
              <a:rPr lang="en-US" sz="5400" dirty="0"/>
              <a:t>urpose </a:t>
            </a:r>
            <a:r>
              <a:rPr lang="en-US" sz="5400" b="1" dirty="0">
                <a:solidFill>
                  <a:srgbClr val="FFC000"/>
                </a:solidFill>
              </a:rPr>
              <a:t>L</a:t>
            </a:r>
            <a:r>
              <a:rPr lang="en-US" sz="5400" dirty="0"/>
              <a:t>ocal </a:t>
            </a:r>
            <a:br>
              <a:rPr lang="en-US" sz="5400" dirty="0"/>
            </a:br>
            <a:r>
              <a:rPr lang="en-US" sz="5400" b="1" dirty="0">
                <a:solidFill>
                  <a:srgbClr val="FFC000"/>
                </a:solidFill>
              </a:rPr>
              <a:t>O</a:t>
            </a:r>
            <a:r>
              <a:rPr lang="en-US" sz="5400" dirty="0"/>
              <a:t>ption </a:t>
            </a:r>
            <a:br>
              <a:rPr lang="en-US" sz="5400" dirty="0"/>
            </a:br>
            <a:r>
              <a:rPr lang="en-US" sz="5400" b="1" dirty="0">
                <a:solidFill>
                  <a:srgbClr val="FFC000"/>
                </a:solidFill>
              </a:rPr>
              <a:t>S</a:t>
            </a:r>
            <a:r>
              <a:rPr lang="en-US" sz="5400" dirty="0"/>
              <a:t>ales </a:t>
            </a:r>
            <a:br>
              <a:rPr lang="en-US" sz="5400" dirty="0"/>
            </a:br>
            <a:r>
              <a:rPr lang="en-US" sz="5400" b="1" dirty="0">
                <a:solidFill>
                  <a:srgbClr val="FFC000"/>
                </a:solidFill>
              </a:rPr>
              <a:t>T</a:t>
            </a:r>
            <a:r>
              <a:rPr lang="en-US" sz="5400" dirty="0"/>
              <a:t>ax 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53A6F-4A8B-DA85-10F0-D3A5C67C9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27" y="5305320"/>
            <a:ext cx="3213754" cy="1159098"/>
          </a:xfrm>
          <a:solidFill>
            <a:srgbClr val="EAB200"/>
          </a:solidFill>
        </p:spPr>
        <p:txBody>
          <a:bodyPr anchor="ctr">
            <a:normAutofit fontScale="47500" lnSpcReduction="2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5900" b="1" dirty="0">
                <a:solidFill>
                  <a:schemeClr val="tx1"/>
                </a:solidFill>
              </a:rPr>
              <a:t>SPLOST 8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tx1"/>
                </a:solidFill>
                <a:latin typeface="Abadi" panose="020B0604020104020204" pitchFamily="34" charset="0"/>
              </a:rPr>
              <a:t>City Council Workshop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May 8, 2025</a:t>
            </a:r>
          </a:p>
        </p:txBody>
      </p:sp>
    </p:spTree>
    <p:extLst>
      <p:ext uri="{BB962C8B-B14F-4D97-AF65-F5344CB8AC3E}">
        <p14:creationId xmlns:p14="http://schemas.microsoft.com/office/powerpoint/2010/main" val="406960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ing">
            <a:extLst>
              <a:ext uri="{FF2B5EF4-FFF2-40B4-BE49-F238E27FC236}">
                <a16:creationId xmlns:a16="http://schemas.microsoft.com/office/drawing/2014/main" id="{B9C17082-49F7-761F-9AD0-D46161CFB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12"/>
          <a:stretch/>
        </p:blipFill>
        <p:spPr>
          <a:xfrm>
            <a:off x="252919" y="-4572"/>
            <a:ext cx="11686162" cy="6858000"/>
          </a:xfrm>
          <a:prstGeom prst="rect">
            <a:avLst/>
          </a:prstGeom>
          <a:solidFill>
            <a:srgbClr val="C9C9C9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ECA34-A28A-9DE9-E624-B7073F9664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3B68"/>
          </a:solidFill>
        </p:spPr>
        <p:txBody>
          <a:bodyPr>
            <a:normAutofit/>
          </a:bodyPr>
          <a:lstStyle/>
          <a:p>
            <a:r>
              <a:rPr lang="en-US" sz="4400" dirty="0"/>
              <a:t>Chatham County  SPLOST 8</a:t>
            </a:r>
            <a:br>
              <a:rPr lang="en-US" sz="4400" dirty="0"/>
            </a:br>
            <a:r>
              <a:rPr lang="en-US" sz="4400" dirty="0"/>
              <a:t>Proposed</a:t>
            </a:r>
            <a:br>
              <a:rPr lang="en-US" sz="4400" dirty="0"/>
            </a:br>
            <a:r>
              <a:rPr lang="en-US" sz="4400" dirty="0"/>
              <a:t>Timeline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359AC-EBFA-6D22-2EBD-0E234C6D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1738E-15F8-51EF-FAF8-52AA4F83A2F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solidFill>
            <a:srgbClr val="003B68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badi" panose="020B0604020104020204" pitchFamily="34" charset="0"/>
              </a:rPr>
              <a:t>      RECAP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653ED-D1F6-5541-1662-6D8DCFD78574}"/>
              </a:ext>
            </a:extLst>
          </p:cNvPr>
          <p:cNvSpPr txBox="1"/>
          <p:nvPr/>
        </p:nvSpPr>
        <p:spPr>
          <a:xfrm>
            <a:off x="3796146" y="-6927"/>
            <a:ext cx="7287490" cy="6871112"/>
          </a:xfrm>
          <a:prstGeom prst="rect">
            <a:avLst/>
          </a:prstGeom>
          <a:solidFill>
            <a:schemeClr val="tx2">
              <a:lumMod val="50000"/>
              <a:alpha val="7411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6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Chatham County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SPLOST 8 Proposed Schedule</a:t>
            </a:r>
          </a:p>
          <a:p>
            <a:endParaRPr lang="en-US" sz="105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March 31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Calling All Managers SPLOST 8 Meeting (County/City Managers)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rgbClr val="FFFF00"/>
                </a:solidFill>
                <a:latin typeface="Abadi" panose="020B0604020104020204" pitchFamily="34" charset="0"/>
              </a:rPr>
              <a:t>May 2</a:t>
            </a:r>
          </a:p>
          <a:p>
            <a:pPr marL="174625"/>
            <a:r>
              <a:rPr lang="en-US" sz="1600" b="1" dirty="0">
                <a:solidFill>
                  <a:srgbClr val="FFFF00"/>
                </a:solidFill>
                <a:latin typeface="Abadi" panose="020B0604020104020204" pitchFamily="34" charset="0"/>
              </a:rPr>
              <a:t>Chatham County Mayors &amp; City Managers Meeting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rgbClr val="FF5353"/>
                </a:solidFill>
                <a:latin typeface="Abadi" panose="020B0604020104020204" pitchFamily="34" charset="0"/>
              </a:rPr>
              <a:t>May 23</a:t>
            </a:r>
          </a:p>
          <a:p>
            <a:pPr marL="174625"/>
            <a:r>
              <a:rPr lang="en-US" sz="1600" b="1" dirty="0">
                <a:solidFill>
                  <a:srgbClr val="FF5353"/>
                </a:solidFill>
                <a:latin typeface="Abadi" panose="020B0604020104020204" pitchFamily="34" charset="0"/>
              </a:rPr>
              <a:t>Municipalities provide approved project list to County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June 13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Commissioners vote to approve County List and IGAs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July 16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Municipalities approve IGAs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July 18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Last day for Board of Commissioners to vote to call for election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July 25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Public notice of Election Call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October 4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Publication in paper begins</a:t>
            </a:r>
          </a:p>
          <a:p>
            <a:pPr marL="174625"/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November 4</a:t>
            </a:r>
          </a:p>
          <a:p>
            <a:pPr marL="174625"/>
            <a:r>
              <a:rPr lang="en-US" sz="1600" b="1" dirty="0">
                <a:solidFill>
                  <a:schemeClr val="bg1"/>
                </a:solidFill>
                <a:latin typeface="Abadi" panose="020B0604020104020204" pitchFamily="34" charset="0"/>
              </a:rPr>
              <a:t>Election Day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31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419F0-210E-A5A5-BFE0-0F3D5A3C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FFE27E-C860-EA9B-6D2D-5899F6637E1C}"/>
              </a:ext>
            </a:extLst>
          </p:cNvPr>
          <p:cNvSpPr/>
          <p:nvPr/>
        </p:nvSpPr>
        <p:spPr>
          <a:xfrm>
            <a:off x="3768437" y="603337"/>
            <a:ext cx="7279913" cy="5407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rgbClr val="003B68"/>
                </a:solidFill>
              </a:rPr>
              <a:t>Discussion Points: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Group keyed in on 3 key decision points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What should the total SPLOST 8 projection be?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How do we structure an IGA?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What metric should we use to determine jurisdiction pro-rata share?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Working answers to those questions were: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$650 - $700 million total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Two-tiered IGA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</a:rPr>
              <a:t>Distribution 1: priority projects of County-wide significance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</a:rPr>
              <a:t>Distribution 2: pro rata distribution to jurisdictions for the remaining collection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2020 Census, then 2030 census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D18AFEA-FA15-45D3-6265-2F9723B2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7BC841-2776-E378-E03D-B1D9FA02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4093"/>
            <a:ext cx="3442855" cy="4601183"/>
          </a:xfrm>
        </p:spPr>
        <p:txBody>
          <a:bodyPr>
            <a:normAutofit/>
          </a:bodyPr>
          <a:lstStyle/>
          <a:p>
            <a:r>
              <a:rPr lang="en-US" sz="4000" b="1" dirty="0"/>
              <a:t>Chatham </a:t>
            </a:r>
            <a:br>
              <a:rPr lang="en-US" sz="4000" b="1" dirty="0"/>
            </a:br>
            <a:r>
              <a:rPr lang="en-US" sz="4000" b="1" dirty="0"/>
              <a:t>County</a:t>
            </a:r>
            <a:br>
              <a:rPr lang="en-US" sz="4000" b="1" dirty="0"/>
            </a:b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/>
              <a:t>Mayors &amp; City Managers Meeting 5/2/25</a:t>
            </a:r>
          </a:p>
        </p:txBody>
      </p:sp>
    </p:spTree>
    <p:extLst>
      <p:ext uri="{BB962C8B-B14F-4D97-AF65-F5344CB8AC3E}">
        <p14:creationId xmlns:p14="http://schemas.microsoft.com/office/powerpoint/2010/main" val="186462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E67E-942F-A5E9-5C42-6456CB74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Tier 1 Projects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4D92C-8A7C-6129-CCF0-2E6B88D07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Benton &amp; Highlands Blvd (Savannah &amp; Port Wentworth)</a:t>
            </a:r>
          </a:p>
          <a:p>
            <a:r>
              <a:rPr lang="en-US" dirty="0"/>
              <a:t>Civic Center Redevelopment (Savannah)</a:t>
            </a:r>
          </a:p>
          <a:p>
            <a:r>
              <a:rPr lang="en-US" dirty="0"/>
              <a:t>President Street RailX Flyover (Savannah, County, Tybee)</a:t>
            </a:r>
          </a:p>
          <a:p>
            <a:r>
              <a:rPr lang="en-US" dirty="0"/>
              <a:t>Juvenile Court Expansion (C0unty)</a:t>
            </a:r>
          </a:p>
          <a:p>
            <a:r>
              <a:rPr lang="en-US" dirty="0"/>
              <a:t>Tybee Beach Renourishment (Tybee)</a:t>
            </a:r>
          </a:p>
          <a:p>
            <a:r>
              <a:rPr lang="en-US" dirty="0" err="1"/>
              <a:t>Quacco</a:t>
            </a:r>
            <a:r>
              <a:rPr lang="en-US" dirty="0"/>
              <a:t> Rd. (Pooler)</a:t>
            </a:r>
          </a:p>
          <a:p>
            <a:r>
              <a:rPr lang="en-US" dirty="0"/>
              <a:t>Hutchinson Island Road Improvement (Savannah)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9B050-DC88-7BAB-3C64-C73CB2BA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9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CA8A-87C4-A400-4B13-BB32687D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County’s SPLOST Projection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2E50F-A61E-AB11-086A-0352C6F1A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409" r="25592" b="49906"/>
          <a:stretch/>
        </p:blipFill>
        <p:spPr>
          <a:xfrm>
            <a:off x="2417587" y="1491667"/>
            <a:ext cx="8716322" cy="36826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70C4-720D-1FFC-F479-43768C8A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23078F-91E6-83DA-AC48-9CFE910DB852}"/>
                  </a:ext>
                </a:extLst>
              </p14:cNvPr>
              <p14:cNvContentPartPr/>
              <p14:nvPr/>
            </p14:nvContentPartPr>
            <p14:xfrm>
              <a:off x="9375377" y="3983657"/>
              <a:ext cx="69732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23078F-91E6-83DA-AC48-9CFE910DB8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39377" y="3911657"/>
                <a:ext cx="76896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29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DE09F-2D3C-F6A4-13F3-63E19A3C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ltiple people looking at blueprints&#10;">
            <a:extLst>
              <a:ext uri="{FF2B5EF4-FFF2-40B4-BE49-F238E27FC236}">
                <a16:creationId xmlns:a16="http://schemas.microsoft.com/office/drawing/2014/main" id="{4F442EE2-0CDD-0689-EA30-96E1B4A0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>
            <a:off x="0" y="4724401"/>
            <a:ext cx="3442856" cy="2133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42C1D-BAA2-219A-0D6E-545C0ED3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2101160" cy="4343401"/>
          </a:xfrm>
          <a:solidFill>
            <a:srgbClr val="080808"/>
          </a:solidFill>
        </p:spPr>
        <p:txBody>
          <a:bodyPr>
            <a:normAutofit/>
          </a:bodyPr>
          <a:lstStyle/>
          <a:p>
            <a:pPr algn="ctr"/>
            <a:br>
              <a:rPr lang="en-US" b="1" dirty="0"/>
            </a:br>
            <a:r>
              <a:rPr lang="en-US" b="1" dirty="0"/>
              <a:t>The </a:t>
            </a:r>
            <a:br>
              <a:rPr lang="en-US" b="1" dirty="0"/>
            </a:br>
            <a:r>
              <a:rPr lang="en-US" b="1" dirty="0"/>
              <a:t>Planning Process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8F38CE-2177-A771-6BEA-214978EB2913}"/>
              </a:ext>
            </a:extLst>
          </p:cNvPr>
          <p:cNvSpPr/>
          <p:nvPr/>
        </p:nvSpPr>
        <p:spPr>
          <a:xfrm>
            <a:off x="517486" y="60311"/>
            <a:ext cx="1064326" cy="1106368"/>
          </a:xfrm>
          <a:prstGeom prst="ellipse">
            <a:avLst/>
          </a:prstGeom>
          <a:solidFill>
            <a:srgbClr val="003B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Pencil with solid fill">
            <a:extLst>
              <a:ext uri="{FF2B5EF4-FFF2-40B4-BE49-F238E27FC236}">
                <a16:creationId xmlns:a16="http://schemas.microsoft.com/office/drawing/2014/main" id="{72CCB3B0-7FD4-AB8E-D4A1-5E0083376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094" y="274645"/>
            <a:ext cx="696723" cy="6967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5BE846-5DB9-E24C-018F-8D4DCD713925}"/>
              </a:ext>
            </a:extLst>
          </p:cNvPr>
          <p:cNvSpPr txBox="1"/>
          <p:nvPr/>
        </p:nvSpPr>
        <p:spPr>
          <a:xfrm>
            <a:off x="2099297" y="-2058"/>
            <a:ext cx="10092703" cy="769441"/>
          </a:xfrm>
          <a:prstGeom prst="rect">
            <a:avLst/>
          </a:prstGeom>
          <a:solidFill>
            <a:srgbClr val="003B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badi" panose="020B0604020104020204" pitchFamily="34" charset="0"/>
              </a:rPr>
              <a:t>RECAP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B3EEF-47FA-E68E-AA95-329EB099325F}"/>
              </a:ext>
            </a:extLst>
          </p:cNvPr>
          <p:cNvSpPr txBox="1"/>
          <p:nvPr/>
        </p:nvSpPr>
        <p:spPr>
          <a:xfrm>
            <a:off x="3765960" y="917167"/>
            <a:ext cx="8179054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1" indent="-282575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/>
              <a:t>Generate list of the City’s capital needs.</a:t>
            </a:r>
          </a:p>
          <a:p>
            <a:pPr marL="457200" lvl="2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Projects already approved or in some phase of planning.</a:t>
            </a:r>
          </a:p>
          <a:p>
            <a:pPr marL="457200" lvl="2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Unmet capital needs already recognized and communicated as important by City Council.</a:t>
            </a:r>
            <a:endParaRPr lang="en-US" dirty="0"/>
          </a:p>
          <a:p>
            <a:pPr marL="282575" lvl="1" indent="-282575">
              <a:spcAft>
                <a:spcPts val="12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/>
              <a:t>Consider alternative funding mechanisms to support those needs.</a:t>
            </a:r>
          </a:p>
          <a:p>
            <a:pPr marL="457200" lvl="2" indent="-17303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82575" algn="l"/>
              </a:tabLst>
            </a:pPr>
            <a:r>
              <a:rPr lang="en-US" sz="1600" dirty="0"/>
              <a:t>Capital budget plan, impact fees, tourism product development, municipal bonds, etc.</a:t>
            </a:r>
          </a:p>
          <a:p>
            <a:pPr marL="282575" lvl="1" indent="-282575">
              <a:spcAft>
                <a:spcPts val="18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/>
              <a:t>Seek City Council guidance on priority funding areas, how SPLOST dollars should be invested, and any additional capital needs. </a:t>
            </a:r>
          </a:p>
          <a:p>
            <a:pPr marL="282575" lvl="1" indent="-282575">
              <a:spcAft>
                <a:spcPts val="18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/>
              <a:t>Seek community input on priority funding areas and how SPLOST dollars should be invested.</a:t>
            </a:r>
          </a:p>
          <a:p>
            <a:pPr marL="282575" lvl="1" indent="-282575">
              <a:spcAft>
                <a:spcPts val="18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>
                <a:solidFill>
                  <a:srgbClr val="C00000"/>
                </a:solidFill>
              </a:rPr>
              <a:t>Develop possible SPLOST 8 funding scenario for City Council consideration based on collective feedback and critical needs. </a:t>
            </a:r>
          </a:p>
          <a:p>
            <a:pPr marL="282575" lvl="1" indent="-282575">
              <a:spcAft>
                <a:spcPts val="18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/>
              <a:t>Revise draft funding scenario as necessary based on City Council feedback.</a:t>
            </a:r>
          </a:p>
          <a:p>
            <a:pPr marL="282575" lvl="1" indent="-282575">
              <a:spcAft>
                <a:spcPts val="1800"/>
              </a:spcAft>
              <a:buAutoNum type="arabicPeriod" startAt="2"/>
              <a:tabLst>
                <a:tab pos="282575" algn="l"/>
              </a:tabLst>
            </a:pPr>
            <a:r>
              <a:rPr lang="en-US" sz="2000" b="1" dirty="0"/>
              <a:t>Finalize and approve the City’s proposed SPLOST 8 Projects List.                    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18B0963-E320-EF3B-3924-155BDB91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60AA4439-5F72-2A6C-93A8-F96765AE1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8273" y="893593"/>
            <a:ext cx="381000" cy="3810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AF9AF76F-5B1B-07D1-A895-36F33DB07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8272" y="3806339"/>
            <a:ext cx="381000" cy="3810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5490A7C-AAF9-430C-5053-91A8147F2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8273" y="2081637"/>
            <a:ext cx="381000" cy="3810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B54E7A6B-5A76-6B75-0329-0ED27A048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4345" y="2967822"/>
            <a:ext cx="381000" cy="3810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6CF04FE8-AD0A-9292-EB7B-3C2827AB0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8272" y="4610222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9419C-281F-395E-E2FD-8D06AAFC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462BA9-B8B4-BC1F-B962-2CDC7747B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17402"/>
              </p:ext>
            </p:extLst>
          </p:nvPr>
        </p:nvGraphicFramePr>
        <p:xfrm>
          <a:off x="725733" y="3525547"/>
          <a:ext cx="4712176" cy="2726021"/>
        </p:xfrm>
        <a:graphic>
          <a:graphicData uri="http://schemas.openxmlformats.org/drawingml/2006/table">
            <a:tbl>
              <a:tblPr/>
              <a:tblGrid>
                <a:gridCol w="2006763">
                  <a:extLst>
                    <a:ext uri="{9D8B030D-6E8A-4147-A177-3AD203B41FA5}">
                      <a16:colId xmlns:a16="http://schemas.microsoft.com/office/drawing/2014/main" val="409684505"/>
                    </a:ext>
                  </a:extLst>
                </a:gridCol>
                <a:gridCol w="1222638">
                  <a:extLst>
                    <a:ext uri="{9D8B030D-6E8A-4147-A177-3AD203B41FA5}">
                      <a16:colId xmlns:a16="http://schemas.microsoft.com/office/drawing/2014/main" val="2861342565"/>
                    </a:ext>
                  </a:extLst>
                </a:gridCol>
                <a:gridCol w="284288">
                  <a:extLst>
                    <a:ext uri="{9D8B030D-6E8A-4147-A177-3AD203B41FA5}">
                      <a16:colId xmlns:a16="http://schemas.microsoft.com/office/drawing/2014/main" val="2198339494"/>
                    </a:ext>
                  </a:extLst>
                </a:gridCol>
                <a:gridCol w="1198487">
                  <a:extLst>
                    <a:ext uri="{9D8B030D-6E8A-4147-A177-3AD203B41FA5}">
                      <a16:colId xmlns:a16="http://schemas.microsoft.com/office/drawing/2014/main" val="3737156417"/>
                    </a:ext>
                  </a:extLst>
                </a:gridCol>
              </a:tblGrid>
              <a:tr h="45014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SPENDING DISTRIBUTION</a:t>
                      </a:r>
                    </a:p>
                  </a:txBody>
                  <a:tcPr marL="5657" marR="5657" marT="56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945688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CITY COUNCIL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926673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 FUND DISTRIBUTION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13748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Investment Category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of Total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of Total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742806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Stormwater/Drainage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613231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Public Safety Facilities 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893266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Traffic &amp; Transportation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69985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Community Development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221210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Parks &amp; Recreation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490007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Municipal Investments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7%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93644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5657" marR="5657" marT="5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100.0%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629567"/>
                  </a:ext>
                </a:extLst>
              </a:tr>
              <a:tr h="206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57" marR="5657" marT="56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130896"/>
                  </a:ext>
                </a:extLst>
              </a:tr>
            </a:tbl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C7E22BDB-D73D-291A-A753-6FC6610186B0}"/>
              </a:ext>
            </a:extLst>
          </p:cNvPr>
          <p:cNvSpPr txBox="1">
            <a:spLocks/>
          </p:cNvSpPr>
          <p:nvPr/>
        </p:nvSpPr>
        <p:spPr>
          <a:xfrm>
            <a:off x="752" y="-6302"/>
            <a:ext cx="12191248" cy="65314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SPLOST 8 Survey Results:  Side-by-Side Comparison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E88BD4BD-51BD-4DE7-AD37-2EC63EE8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CEC5D0-B643-1912-2176-752D413A6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51656"/>
              </p:ext>
            </p:extLst>
          </p:nvPr>
        </p:nvGraphicFramePr>
        <p:xfrm>
          <a:off x="725732" y="909481"/>
          <a:ext cx="7123077" cy="2592116"/>
        </p:xfrm>
        <a:graphic>
          <a:graphicData uri="http://schemas.openxmlformats.org/drawingml/2006/table">
            <a:tbl>
              <a:tblPr/>
              <a:tblGrid>
                <a:gridCol w="2006862">
                  <a:extLst>
                    <a:ext uri="{9D8B030D-6E8A-4147-A177-3AD203B41FA5}">
                      <a16:colId xmlns:a16="http://schemas.microsoft.com/office/drawing/2014/main" val="2657672286"/>
                    </a:ext>
                  </a:extLst>
                </a:gridCol>
                <a:gridCol w="730902">
                  <a:extLst>
                    <a:ext uri="{9D8B030D-6E8A-4147-A177-3AD203B41FA5}">
                      <a16:colId xmlns:a16="http://schemas.microsoft.com/office/drawing/2014/main" val="619510152"/>
                    </a:ext>
                  </a:extLst>
                </a:gridCol>
                <a:gridCol w="726007">
                  <a:extLst>
                    <a:ext uri="{9D8B030D-6E8A-4147-A177-3AD203B41FA5}">
                      <a16:colId xmlns:a16="http://schemas.microsoft.com/office/drawing/2014/main" val="67521164"/>
                    </a:ext>
                  </a:extLst>
                </a:gridCol>
                <a:gridCol w="247637">
                  <a:extLst>
                    <a:ext uri="{9D8B030D-6E8A-4147-A177-3AD203B41FA5}">
                      <a16:colId xmlns:a16="http://schemas.microsoft.com/office/drawing/2014/main" val="329588637"/>
                    </a:ext>
                  </a:extLst>
                </a:gridCol>
                <a:gridCol w="1980317">
                  <a:extLst>
                    <a:ext uri="{9D8B030D-6E8A-4147-A177-3AD203B41FA5}">
                      <a16:colId xmlns:a16="http://schemas.microsoft.com/office/drawing/2014/main" val="3222153715"/>
                    </a:ext>
                  </a:extLst>
                </a:gridCol>
                <a:gridCol w="744303">
                  <a:extLst>
                    <a:ext uri="{9D8B030D-6E8A-4147-A177-3AD203B41FA5}">
                      <a16:colId xmlns:a16="http://schemas.microsoft.com/office/drawing/2014/main" val="1351828669"/>
                    </a:ext>
                  </a:extLst>
                </a:gridCol>
                <a:gridCol w="687049">
                  <a:extLst>
                    <a:ext uri="{9D8B030D-6E8A-4147-A177-3AD203B41FA5}">
                      <a16:colId xmlns:a16="http://schemas.microsoft.com/office/drawing/2014/main" val="3369833213"/>
                    </a:ext>
                  </a:extLst>
                </a:gridCol>
              </a:tblGrid>
              <a:tr h="56962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INVESTMENT CATEGORIES:  PRIORITY RANKING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835269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 RANKING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Combined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6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Priority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CITY COUNCIL RANKING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Combined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6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Priority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441708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Investment Category 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Ave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6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Ranking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Investment Category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Average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6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Ranking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864727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Stormwater/Drainage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2.53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Stormwater/Drainage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2.89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78295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  Community Development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2.90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Public Safety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2.89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56522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Traffic &amp; Transportation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2.92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Traffic &amp; Transportation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3.00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097320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  Public Safety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3.60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Community Development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3.22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262603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Parks &amp; Recreation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3.61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Parks &amp; Recreation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4.00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97069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Municipal Investments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4.78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indent="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Municipal Investments</a:t>
                      </a:r>
                    </a:p>
                  </a:txBody>
                  <a:tcPr marL="6181" marR="6181" marT="6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5.67</a:t>
                      </a:r>
                    </a:p>
                  </a:txBody>
                  <a:tcPr marL="6181" marR="6181" marT="61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181" marR="6181" marT="6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473716"/>
                  </a:ext>
                </a:extLst>
              </a:tr>
              <a:tr h="224721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81" marR="6181" marT="618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2924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5D1F76D-6C97-9ED5-3623-7E2FBEEC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18" t="15623" r="20227" b="31714"/>
          <a:stretch/>
        </p:blipFill>
        <p:spPr>
          <a:xfrm>
            <a:off x="8340435" y="952586"/>
            <a:ext cx="3252147" cy="23286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C34861-F125-875E-B6C3-0BA6A21CB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027137"/>
              </p:ext>
            </p:extLst>
          </p:nvPr>
        </p:nvGraphicFramePr>
        <p:xfrm>
          <a:off x="6189307" y="3726507"/>
          <a:ext cx="5403275" cy="2324100"/>
        </p:xfrm>
        <a:graphic>
          <a:graphicData uri="http://schemas.openxmlformats.org/drawingml/2006/table">
            <a:tbl>
              <a:tblPr/>
              <a:tblGrid>
                <a:gridCol w="1000482">
                  <a:extLst>
                    <a:ext uri="{9D8B030D-6E8A-4147-A177-3AD203B41FA5}">
                      <a16:colId xmlns:a16="http://schemas.microsoft.com/office/drawing/2014/main" val="1970305397"/>
                    </a:ext>
                  </a:extLst>
                </a:gridCol>
                <a:gridCol w="1313763">
                  <a:extLst>
                    <a:ext uri="{9D8B030D-6E8A-4147-A177-3AD203B41FA5}">
                      <a16:colId xmlns:a16="http://schemas.microsoft.com/office/drawing/2014/main" val="2466820860"/>
                    </a:ext>
                  </a:extLst>
                </a:gridCol>
                <a:gridCol w="869106">
                  <a:extLst>
                    <a:ext uri="{9D8B030D-6E8A-4147-A177-3AD203B41FA5}">
                      <a16:colId xmlns:a16="http://schemas.microsoft.com/office/drawing/2014/main" val="827374563"/>
                    </a:ext>
                  </a:extLst>
                </a:gridCol>
                <a:gridCol w="276086">
                  <a:extLst>
                    <a:ext uri="{9D8B030D-6E8A-4147-A177-3AD203B41FA5}">
                      <a16:colId xmlns:a16="http://schemas.microsoft.com/office/drawing/2014/main" val="1797305779"/>
                    </a:ext>
                  </a:extLst>
                </a:gridCol>
                <a:gridCol w="360584">
                  <a:extLst>
                    <a:ext uri="{9D8B030D-6E8A-4147-A177-3AD203B41FA5}">
                      <a16:colId xmlns:a16="http://schemas.microsoft.com/office/drawing/2014/main" val="3972565804"/>
                    </a:ext>
                  </a:extLst>
                </a:gridCol>
                <a:gridCol w="791627">
                  <a:extLst>
                    <a:ext uri="{9D8B030D-6E8A-4147-A177-3AD203B41FA5}">
                      <a16:colId xmlns:a16="http://schemas.microsoft.com/office/drawing/2014/main" val="12892923"/>
                    </a:ext>
                  </a:extLst>
                </a:gridCol>
                <a:gridCol w="791627">
                  <a:extLst>
                    <a:ext uri="{9D8B030D-6E8A-4147-A177-3AD203B41FA5}">
                      <a16:colId xmlns:a16="http://schemas.microsoft.com/office/drawing/2014/main" val="3584031461"/>
                    </a:ext>
                  </a:extLst>
                </a:gridCol>
              </a:tblGrid>
              <a:tr h="120556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533 Total valid Community Feedback Surveys were completed.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1" i="0" u="sng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389119"/>
                  </a:ext>
                </a:extLst>
              </a:tr>
              <a:tr h="1689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273 surveys completed online.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809696"/>
                  </a:ext>
                </a:extLst>
              </a:tr>
              <a:tr h="168983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260 surveys completed in-person at various meetings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337829"/>
                  </a:ext>
                </a:extLst>
              </a:tr>
              <a:tr h="168983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(neighborhood association meetings, district stormwater meetings, community centers)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886135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11474"/>
                  </a:ext>
                </a:extLst>
              </a:tr>
              <a:tr h="1689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Breakdown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923897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161733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109038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20%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277011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10%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42378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11%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435064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 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9%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716393"/>
                  </a:ext>
                </a:extLst>
              </a:tr>
              <a:tr h="168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Don't Know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2%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733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72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32CD-5BC5-D430-56B0-08ECD882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41" y="2105891"/>
            <a:ext cx="2834640" cy="2377440"/>
          </a:xfrm>
        </p:spPr>
        <p:txBody>
          <a:bodyPr>
            <a:normAutofit/>
          </a:bodyPr>
          <a:lstStyle/>
          <a:p>
            <a:r>
              <a:rPr lang="en-US" sz="4800" b="1" dirty="0"/>
              <a:t>SPLOST 8</a:t>
            </a:r>
            <a:br>
              <a:rPr lang="en-US" sz="4800" b="1" dirty="0"/>
            </a:br>
            <a:r>
              <a:rPr lang="en-US" sz="4800" b="1" dirty="0"/>
              <a:t>Funding Scenario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D969C-9E2F-85A4-20F2-EB824D30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32CDB-2180-8031-FF94-D3CB76EEDB38}"/>
              </a:ext>
            </a:extLst>
          </p:cNvPr>
          <p:cNvSpPr txBox="1"/>
          <p:nvPr/>
        </p:nvSpPr>
        <p:spPr>
          <a:xfrm>
            <a:off x="3733800" y="629141"/>
            <a:ext cx="7813963" cy="6188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400"/>
              </a:spcAft>
              <a:buAutoNum type="arabicPeriod"/>
            </a:pPr>
            <a:endParaRPr lang="en-US" sz="1050" b="1" dirty="0"/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400" b="1" dirty="0"/>
              <a:t>Provides a starting point for City Council discussion/ deliberation.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400" b="1" dirty="0"/>
              <a:t>Primary Considerations in Scenario Development:</a:t>
            </a:r>
          </a:p>
          <a:p>
            <a:pPr marL="800100" lvl="1" indent="-342900">
              <a:spcAft>
                <a:spcPts val="1800"/>
              </a:spcAft>
              <a:buFont typeface="+mj-lt"/>
              <a:buAutoNum type="alphaLcPeriod"/>
            </a:pPr>
            <a:r>
              <a:rPr lang="en-US" sz="2000" b="1" dirty="0"/>
              <a:t>Project addresses major capital need already recognized and communicated as important by City Council.</a:t>
            </a:r>
          </a:p>
          <a:p>
            <a:pPr marL="800100" lvl="1" indent="-342900">
              <a:spcAft>
                <a:spcPts val="1800"/>
              </a:spcAft>
              <a:buFont typeface="+mj-lt"/>
              <a:buAutoNum type="alphaLcPeriod"/>
            </a:pPr>
            <a:r>
              <a:rPr lang="en-US" sz="2000" b="1" dirty="0"/>
              <a:t>Project is already approved, is in some stage of planning, is part of an established plan, or is a funding obligation.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eriod"/>
            </a:pPr>
            <a:r>
              <a:rPr lang="en-US" sz="2000" b="1" dirty="0"/>
              <a:t>City Council and community feedback on areas of investment and funding levels.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eriod"/>
            </a:pPr>
            <a:r>
              <a:rPr lang="en-US" sz="2000" b="1" dirty="0"/>
              <a:t>Attempts to achieve District parity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eriod"/>
            </a:pPr>
            <a:r>
              <a:rPr lang="en-US" sz="2000" b="1" dirty="0"/>
              <a:t>Projects not included because of having alternative funding mechanisms/opportunities, not as high a priority or urgency, didn’t align closely with survey results.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eriod"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3580233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y Savannah Document" ma:contentTypeID="0x0101009EEC4E3E7629074EA37E993EEA41D7CF00F1879C141C9DCA4CB203B2F8856E2F80" ma:contentTypeVersion="29" ma:contentTypeDescription="Create a new document." ma:contentTypeScope="" ma:versionID="4957232016b57ad90d3f12ca89b8e549">
  <xsd:schema xmlns:xsd="http://www.w3.org/2001/XMLSchema" xmlns:xs="http://www.w3.org/2001/XMLSchema" xmlns:p="http://schemas.microsoft.com/office/2006/metadata/properties" xmlns:ns2="0974ac4d-b6b0-4073-b19a-67366b3b0f60" xmlns:ns3="33db6574-7a4a-4768-bc59-03987b0df62c" xmlns:ns4="dffb6a16-e96d-4a70-839c-b4db42cc8198" targetNamespace="http://schemas.microsoft.com/office/2006/metadata/properties" ma:root="true" ma:fieldsID="c2714731aec8f1b9168044250151c896" ns2:_="" ns3:_="" ns4:_="">
    <xsd:import namespace="0974ac4d-b6b0-4073-b19a-67366b3b0f60"/>
    <xsd:import namespace="33db6574-7a4a-4768-bc59-03987b0df62c"/>
    <xsd:import namespace="dffb6a16-e96d-4a70-839c-b4db42cc8198"/>
    <xsd:element name="properties">
      <xsd:complexType>
        <xsd:sequence>
          <xsd:element name="documentManagement">
            <xsd:complexType>
              <xsd:all>
                <xsd:element ref="ns2:gc6ea7f06dd9455d9ab3d40ce7770074" minOccurs="0"/>
                <xsd:element ref="ns2:TaxCatchAll" minOccurs="0"/>
                <xsd:element ref="ns2:TaxCatchAllLabel" minOccurs="0"/>
                <xsd:element ref="ns2:Document_x0020_Date" minOccurs="0"/>
                <xsd:element ref="ns2:h9ed0b184b3d4d46b9232313a139da48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4ac4d-b6b0-4073-b19a-67366b3b0f60" elementFormDefault="qualified">
    <xsd:import namespace="http://schemas.microsoft.com/office/2006/documentManagement/types"/>
    <xsd:import namespace="http://schemas.microsoft.com/office/infopath/2007/PartnerControls"/>
    <xsd:element name="gc6ea7f06dd9455d9ab3d40ce7770074" ma:index="8" nillable="true" ma:taxonomy="true" ma:internalName="gc6ea7f06dd9455d9ab3d40ce7770074" ma:taxonomyFieldName="Document_x0020_Category" ma:displayName="Document Category" ma:default="" ma:fieldId="{0c6ea7f0-6dd9-455d-9ab3-d40ce7770074}" ma:sspId="2940c435-9b9d-470a-83dd-5aa7bdc8fee2" ma:termSetId="45266083-290e-4b51-a2ab-72bbf4f5e8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0245138-6ca7-495f-ab51-58b738658a12}" ma:internalName="TaxCatchAll" ma:showField="CatchAllData" ma:web="dffb6a16-e96d-4a70-839c-b4db42cc8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0245138-6ca7-495f-ab51-58b738658a12}" ma:internalName="TaxCatchAllLabel" ma:readOnly="true" ma:showField="CatchAllDataLabel" ma:web="dffb6a16-e96d-4a70-839c-b4db42cc8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Date" ma:index="12" nillable="true" ma:displayName="Document Date" ma:default="" ma:format="DateOnly" ma:internalName="Document_x0020_Date">
      <xsd:simpleType>
        <xsd:restriction base="dms:DateTime"/>
      </xsd:simpleType>
    </xsd:element>
    <xsd:element name="h9ed0b184b3d4d46b9232313a139da48" ma:index="13" nillable="true" ma:taxonomy="true" ma:internalName="h9ed0b184b3d4d46b9232313a139da48" ma:taxonomyFieldName="City_x0020_Department" ma:displayName="City Department" ma:default="" ma:fieldId="{19ed0b18-4b3d-4d46-b923-2313a139da48}" ma:sspId="2940c435-9b9d-470a-83dd-5aa7bdc8fee2" ma:termSetId="a57d8403-33e7-485c-a4c1-b46b508fbef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b6574-7a4a-4768-bc59-03987b0df6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2940c435-9b9d-470a-83dd-5aa7bdc8f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b6a16-e96d-4a70-839c-b4db42cc8198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74ac4d-b6b0-4073-b19a-67366b3b0f60" xsi:nil="true"/>
    <gc6ea7f06dd9455d9ab3d40ce7770074 xmlns="0974ac4d-b6b0-4073-b19a-67366b3b0f60">
      <Terms xmlns="http://schemas.microsoft.com/office/infopath/2007/PartnerControls"/>
    </gc6ea7f06dd9455d9ab3d40ce7770074>
    <h9ed0b184b3d4d46b9232313a139da48 xmlns="0974ac4d-b6b0-4073-b19a-67366b3b0f60">
      <Terms xmlns="http://schemas.microsoft.com/office/infopath/2007/PartnerControls"/>
    </h9ed0b184b3d4d46b9232313a139da48>
    <lcf76f155ced4ddcb4097134ff3c332f xmlns="33db6574-7a4a-4768-bc59-03987b0df62c">
      <Terms xmlns="http://schemas.microsoft.com/office/infopath/2007/PartnerControls"/>
    </lcf76f155ced4ddcb4097134ff3c332f>
    <Document_x0020_Date xmlns="0974ac4d-b6b0-4073-b19a-67366b3b0f60" xsi:nil="true"/>
  </documentManagement>
</p:properties>
</file>

<file path=customXml/item4.xml><?xml version="1.0" encoding="utf-8"?>
<?mso-contentType ?>
<SharedContentType xmlns="Microsoft.SharePoint.Taxonomy.ContentTypeSync" SourceId="2940c435-9b9d-470a-83dd-5aa7bdc8fee2" ContentTypeId="0x0101009EEC4E3E7629074EA37E993EEA41D7CF" PreviousValue="true"/>
</file>

<file path=customXml/itemProps1.xml><?xml version="1.0" encoding="utf-8"?>
<ds:datastoreItem xmlns:ds="http://schemas.openxmlformats.org/officeDocument/2006/customXml" ds:itemID="{948799C1-189D-4399-8EE0-B22F1D9998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4ac4d-b6b0-4073-b19a-67366b3b0f60"/>
    <ds:schemaRef ds:uri="33db6574-7a4a-4768-bc59-03987b0df62c"/>
    <ds:schemaRef ds:uri="dffb6a16-e96d-4a70-839c-b4db42cc81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82F57F-EFCE-45E0-9F75-822371CB5F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668657-C50E-4365-A5FD-AC07593EBE57}">
  <ds:schemaRefs>
    <ds:schemaRef ds:uri="http://schemas.microsoft.com/office/2006/documentManagement/types"/>
    <ds:schemaRef ds:uri="http://schemas.microsoft.com/office/2006/metadata/properties"/>
    <ds:schemaRef ds:uri="dffb6a16-e96d-4a70-839c-b4db42cc8198"/>
    <ds:schemaRef ds:uri="http://purl.org/dc/dcmitype/"/>
    <ds:schemaRef ds:uri="http://purl.org/dc/terms/"/>
    <ds:schemaRef ds:uri="0974ac4d-b6b0-4073-b19a-67366b3b0f60"/>
    <ds:schemaRef ds:uri="http://schemas.microsoft.com/office/infopath/2007/PartnerControls"/>
    <ds:schemaRef ds:uri="33db6574-7a4a-4768-bc59-03987b0df62c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8550A452-A23B-43BA-A906-DA2C59EDC8EC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Architecture design</Template>
  <TotalTime>3557</TotalTime>
  <Words>808</Words>
  <Application>Microsoft Office PowerPoint</Application>
  <PresentationFormat>Widescreen</PresentationFormat>
  <Paragraphs>204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Abadi</vt:lpstr>
      <vt:lpstr>Agency FB</vt:lpstr>
      <vt:lpstr>Aptos Narrow</vt:lpstr>
      <vt:lpstr>Arial</vt:lpstr>
      <vt:lpstr>Arial Narrow</vt:lpstr>
      <vt:lpstr>Calibri</vt:lpstr>
      <vt:lpstr>Calibri Light</vt:lpstr>
      <vt:lpstr>Corbel</vt:lpstr>
      <vt:lpstr>Hepta Slab</vt:lpstr>
      <vt:lpstr>Lato</vt:lpstr>
      <vt:lpstr>Poppins</vt:lpstr>
      <vt:lpstr>Poppins ExtraBold</vt:lpstr>
      <vt:lpstr>Wingdings 2</vt:lpstr>
      <vt:lpstr>Frame</vt:lpstr>
      <vt:lpstr>1_Office Theme</vt:lpstr>
      <vt:lpstr>City Council Workshop May 8, 2025</vt:lpstr>
      <vt:lpstr>Special Purpose Local  Option  Sales  Tax </vt:lpstr>
      <vt:lpstr>Chatham County  SPLOST 8 Proposed Timeline</vt:lpstr>
      <vt:lpstr>Chatham  County   Mayors &amp; City Managers Meeting 5/2/25</vt:lpstr>
      <vt:lpstr>Potential Tier 1 Projects Discussed</vt:lpstr>
      <vt:lpstr>County’s SPLOST Projection</vt:lpstr>
      <vt:lpstr> The  Planning Process</vt:lpstr>
      <vt:lpstr>PowerPoint Presentation</vt:lpstr>
      <vt:lpstr>SPLOST 8 Funding Scenario</vt:lpstr>
      <vt:lpstr>DRAFT – POTENTIAL SPLOST 8 List Example</vt:lpstr>
      <vt:lpstr>PowerPoint Presentation</vt:lpstr>
      <vt:lpstr>City Council Workshop May 8, 2025</vt:lpstr>
    </vt:vector>
  </TitlesOfParts>
  <Company>City of Savannah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Taffanye Young</dc:creator>
  <cp:lastModifiedBy>Kahntilida Coleman</cp:lastModifiedBy>
  <cp:revision>11</cp:revision>
  <cp:lastPrinted>2025-05-07T21:26:23Z</cp:lastPrinted>
  <dcterms:created xsi:type="dcterms:W3CDTF">2025-03-20T20:34:12Z</dcterms:created>
  <dcterms:modified xsi:type="dcterms:W3CDTF">2025-05-08T14:29:07Z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0x0101009EEC4E3E7629074EA37E993EEA41D7CF00F1879C141C9DCA4CB203B2F8856E2F80</vt:lpwstr>
  </property>
  <property fmtid="{D5CDD505-2E9C-101B-9397-08002B2CF9AE}" pid="3" name="City Department">
    <vt:lpwstr/>
  </property>
  <property fmtid="{D5CDD505-2E9C-101B-9397-08002B2CF9AE}" pid="4" name="City_x0020_Department">
    <vt:lpwstr/>
  </property>
  <property fmtid="{D5CDD505-2E9C-101B-9397-08002B2CF9AE}" pid="5" name="MediaServiceImageTags">
    <vt:lpwstr/>
  </property>
  <property fmtid="{D5CDD505-2E9C-101B-9397-08002B2CF9AE}" pid="6" name="Document Category">
    <vt:lpwstr/>
  </property>
  <property fmtid="{D5CDD505-2E9C-101B-9397-08002B2CF9AE}" pid="7" name="Document_x0020_Category">
    <vt:lpwstr/>
  </property>
</Properties>
</file>