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505" r:id="rId5"/>
    <p:sldId id="506" r:id="rId6"/>
    <p:sldId id="305" r:id="rId7"/>
    <p:sldId id="507" r:id="rId8"/>
    <p:sldId id="503" r:id="rId9"/>
    <p:sldId id="512" r:id="rId10"/>
    <p:sldId id="513" r:id="rId11"/>
    <p:sldId id="518" r:id="rId12"/>
    <p:sldId id="514" r:id="rId13"/>
    <p:sldId id="515" r:id="rId14"/>
    <p:sldId id="517" r:id="rId15"/>
    <p:sldId id="26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0F8FBB-6A59-48FF-B26F-4A9352AE2F55}">
          <p14:sldIdLst>
            <p14:sldId id="505"/>
            <p14:sldId id="506"/>
            <p14:sldId id="305"/>
            <p14:sldId id="507"/>
            <p14:sldId id="503"/>
            <p14:sldId id="512"/>
            <p14:sldId id="513"/>
            <p14:sldId id="518"/>
            <p14:sldId id="514"/>
            <p14:sldId id="515"/>
            <p14:sldId id="51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7A5442-93BC-309C-6EF5-C349658F97A2}" name="David Keating" initials="DK" userId="S::DKeating@savannahga.gov::3d2a0c8a-1840-4e33-a1cd-9f296e4a33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Shearouse" initials="JS" lastIdx="1" clrIdx="0">
    <p:extLst>
      <p:ext uri="{19B8F6BF-5375-455C-9EA6-DF929625EA0E}">
        <p15:presenceInfo xmlns:p15="http://schemas.microsoft.com/office/powerpoint/2012/main" userId="S::JShearouse01@savannahga.gov::b1b43d16-96a5-40f6-9dbe-38a3b8604f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51241-926B-4802-B71E-74D525FD3287}" v="187" dt="2025-03-26T15:08:14.038"/>
    <p1510:client id="{E72C4146-5EAB-4041-A09F-1596A5BD779B}" v="141" dt="2025-03-25T21:03:34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BB28-14BF-4F43-9486-E498FF6E8CA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E0E8-2817-493E-A5FA-F7F410A8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E0E8-2817-493E-A5FA-F7F410A8D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>
            <a:extLst>
              <a:ext uri="{FF2B5EF4-FFF2-40B4-BE49-F238E27FC236}">
                <a16:creationId xmlns:a16="http://schemas.microsoft.com/office/drawing/2014/main" id="{67E57A16-9E82-41F9-8A34-D1E7DA2BA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7780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F8BBA6E-FF38-4ED8-996F-E067108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368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12E31AF-DE78-4CB4-AFF9-BC1DAED2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Lato" panose="020F0502020204030203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8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96C9F6B-B18E-4714-9D64-B5E4D400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7F667ED-C54D-4A20-BAB0-1DA1845A2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E965CEC-0FF9-4436-924A-914F84E45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846DA-900E-47F1-A013-949B78A9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55396E9-47C5-4437-8863-17C073A6E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219200"/>
            <a:ext cx="19621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7340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227D8AE-6E03-4AC6-A70D-E976FEE7D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6D596E2-DE5C-402C-8FC8-A0A34548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3F598A-D3B7-49E1-93DC-366918205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9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2102BB7-22C0-4206-A64B-AC78708D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5A305F-2F29-4635-8EF9-69F9B41F5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5D410D0-AA5D-48CD-8B56-5E9AE6E78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D68DC-935A-41CF-BD17-DFE9312D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7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B96C9AF-988F-486D-A619-F1F58FF8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4F7EAA-6388-49A8-9176-7E77BD1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10DA7-086E-4AA7-A768-67D86E34B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F8E63-E827-4479-B974-2D80E74D6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90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95961CF-4F7E-4659-81FC-88172373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00C48-8503-48CB-B705-525A56781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5FA12E-AA30-454A-BE66-A002F4FE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C22D5-D261-497B-8824-A5EC706BE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3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C3A80BD-376A-42B4-A621-896363397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C9360A2-1516-40B5-A7E7-3EB80BF7E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1B3F4F-17E3-4E03-A64F-839E08E9B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7093D-B8AE-4E72-9AA7-E522529BF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7582D4DA-BFB9-4E54-9A44-265604FA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725177-91DA-4100-AC6F-A488B1513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EC7C5E-CBB4-4EBF-9A90-382DA329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9BCB46-FD83-4241-813C-B8D1C9A2B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7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9DE9C9A1-2597-4762-A5D6-41261C9A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535DCD2-A90B-43DF-8D0A-96540448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F7CD153-A30D-4DE2-BB79-10E00538F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089CC1-8123-4EB4-8100-B88656D1E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1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2D83E720-B8B3-4F43-B4DC-0B2A4EBC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32DE53-0139-402B-A78D-B9CD5E4C4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ED8EE3-4ABE-44FF-9489-39062471C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FF852-4EDB-408C-8E2F-7E79E90EA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81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BD05-ACCC-4F62-9614-2311DFAFF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15312-BC98-40C0-8781-C19A07B5C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290D7-C615-4DD7-B56D-771FC31CC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6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">
            <a:extLst>
              <a:ext uri="{FF2B5EF4-FFF2-40B4-BE49-F238E27FC236}">
                <a16:creationId xmlns:a16="http://schemas.microsoft.com/office/drawing/2014/main" id="{01E21ED7-A89E-48C2-BDC7-74BCE78DE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248400"/>
            <a:ext cx="8229600" cy="0"/>
          </a:xfrm>
          <a:prstGeom prst="line">
            <a:avLst/>
          </a:prstGeom>
          <a:noFill/>
          <a:ln w="1905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1CC5A24-AFE8-41F0-97EA-A539247AB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814960C-329D-45F1-930F-152D0AE64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6670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7DFD6A-CFA7-4581-9942-F1208ECDB1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>
                <a:latin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City of Savannah / Department Name / Title of Presentation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37BB39-F88F-4BEF-B87D-A5B6CC05CF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aramond" panose="02020404030301010803" pitchFamily="18" charset="0"/>
              </a:defRPr>
            </a:lvl1pPr>
          </a:lstStyle>
          <a:p>
            <a:fld id="{AA97218A-47B1-4ACB-AE95-8C87E7DEE3B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4932BCB1-388D-4333-B84D-0C32B52A46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anose="020F05020202040302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ato" panose="020F050202020403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ato" panose="020F050202020403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ato" panose="020F050202020403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ato" panose="020F050202020403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8B766-B99B-F3ED-6BD9-BB8AED053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45" y="2242226"/>
            <a:ext cx="8725710" cy="1143000"/>
          </a:xfrm>
        </p:spPr>
        <p:txBody>
          <a:bodyPr/>
          <a:lstStyle/>
          <a:p>
            <a:r>
              <a:rPr lang="en-US" sz="3600" b="1"/>
              <a:t>Special Purpose </a:t>
            </a:r>
            <a:br>
              <a:rPr lang="en-US" sz="3600" b="1"/>
            </a:br>
            <a:r>
              <a:rPr lang="en-US" sz="3600" b="1"/>
              <a:t>Local Option Sales Tax</a:t>
            </a:r>
            <a:br>
              <a:rPr lang="en-US" sz="3600" b="1"/>
            </a:br>
            <a:br>
              <a:rPr lang="en-US" sz="3600" b="1"/>
            </a:br>
            <a:r>
              <a:rPr lang="en-US" sz="3600"/>
              <a:t>SPLOST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922B78A-2D8A-E15C-560F-4990989B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15774"/>
            <a:ext cx="6400800" cy="990600"/>
          </a:xfrm>
        </p:spPr>
        <p:txBody>
          <a:bodyPr/>
          <a:lstStyle/>
          <a:p>
            <a:r>
              <a:rPr lang="en-US" sz="2000" i="0"/>
              <a:t>March 27, 2025</a:t>
            </a:r>
          </a:p>
          <a:p>
            <a:r>
              <a:rPr lang="en-US" sz="2000" i="0"/>
              <a:t>City Council Workshop</a:t>
            </a:r>
          </a:p>
        </p:txBody>
      </p:sp>
    </p:spTree>
    <p:extLst>
      <p:ext uri="{BB962C8B-B14F-4D97-AF65-F5344CB8AC3E}">
        <p14:creationId xmlns:p14="http://schemas.microsoft.com/office/powerpoint/2010/main" val="90672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E3C-57BA-89AE-7E7E-26FCDE0B8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944F2-54E6-1E17-1F2A-174FA100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C0358-8C8F-E13A-36A7-DD428ECA10A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6 (2014-2020)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CB6C1-B40C-B263-09D5-3D82F2E78E6C}"/>
              </a:ext>
            </a:extLst>
          </p:cNvPr>
          <p:cNvSpPr txBox="1"/>
          <p:nvPr/>
        </p:nvSpPr>
        <p:spPr>
          <a:xfrm>
            <a:off x="4975123" y="799400"/>
            <a:ext cx="4016476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$190 Million Collected</a:t>
            </a:r>
          </a:p>
          <a:p>
            <a:pPr marL="342900" indent="-342900">
              <a:buFontTx/>
              <a:buChar char="-"/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Neighborhood and Recreation 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Playgrounds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Improved Athletic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Edgemere Sackville 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Grant Center Gym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Hitch Village Redevelopment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Pennsylvania Family Resource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Summerside 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Lavida Property Acquisition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B8EC9-033A-47F1-7331-34241B00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9" t="3368" r="17185" b="3247"/>
          <a:stretch/>
        </p:blipFill>
        <p:spPr>
          <a:xfrm>
            <a:off x="1477915" y="799400"/>
            <a:ext cx="2654710" cy="2703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AF872-C934-CA28-A6E0-02A0F49A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12" y="3707266"/>
            <a:ext cx="5805949" cy="244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18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FC250-9611-603D-72C2-17E1E49A5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76C7E-016D-BE13-5CAC-7E0E131F3E85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7 (2014-2020)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1928E-C0F0-ECF5-ED64-DC308BCDD1F7}"/>
              </a:ext>
            </a:extLst>
          </p:cNvPr>
          <p:cNvSpPr txBox="1"/>
          <p:nvPr/>
        </p:nvSpPr>
        <p:spPr>
          <a:xfrm>
            <a:off x="5494872" y="814512"/>
            <a:ext cx="3519156" cy="258532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$190 Million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Infrastructure/ Drainage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Springfield Canal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Traffic Calming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Street repaving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City Hall Renovations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Pool Improvements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Sidewalks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River walk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7306F-AD3C-8C61-2C8C-9476BD42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69" t="3366" r="17330" b="3007"/>
          <a:stretch/>
        </p:blipFill>
        <p:spPr>
          <a:xfrm>
            <a:off x="5781367" y="3498538"/>
            <a:ext cx="2639174" cy="270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52B3C-C115-325E-B4E3-AE1C8C35C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99" y="814512"/>
            <a:ext cx="3440740" cy="526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36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115A-E128-0ED7-D401-7B54525C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571750"/>
            <a:ext cx="7772400" cy="85725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D20F56-5E5E-1432-B5B3-E9F2803F192E}"/>
              </a:ext>
            </a:extLst>
          </p:cNvPr>
          <p:cNvCxnSpPr>
            <a:cxnSpLocks/>
          </p:cNvCxnSpPr>
          <p:nvPr/>
        </p:nvCxnSpPr>
        <p:spPr>
          <a:xfrm flipV="1">
            <a:off x="1425515" y="3530393"/>
            <a:ext cx="6292970" cy="2480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23D3A9-A83A-0CFF-62A3-ADAEECA8B444}"/>
              </a:ext>
            </a:extLst>
          </p:cNvPr>
          <p:cNvSpPr/>
          <p:nvPr/>
        </p:nvSpPr>
        <p:spPr>
          <a:xfrm>
            <a:off x="830179" y="5268028"/>
            <a:ext cx="8313821" cy="408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C4B269-3300-07BC-BFC4-8D40011E0010}"/>
              </a:ext>
            </a:extLst>
          </p:cNvPr>
          <p:cNvSpPr/>
          <p:nvPr/>
        </p:nvSpPr>
        <p:spPr>
          <a:xfrm>
            <a:off x="923027" y="-130475"/>
            <a:ext cx="7297947" cy="7297947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CD99D-564B-80F6-8BE6-03524837D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0831D-67EA-45BF-8979-BEF038476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F275-17E1-5A95-A83F-9C055127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96" y="818745"/>
            <a:ext cx="5267528" cy="31242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SPLOST is a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percent county sales tax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fund capital outlay projects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local governments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SPLOST was enacted in Georgia law in 1985 and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voter approval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enacted a county-wide penny sales tax.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1985, SPLOST has generated nearly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$700 million dollars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capital project funding for the City of Savannah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Savannah, nearly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of sales tax are paid by visitors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Savannah residents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B03BC-995A-EC45-6614-951FA85C32D8}"/>
              </a:ext>
            </a:extLst>
          </p:cNvPr>
          <p:cNvSpPr txBox="1"/>
          <p:nvPr/>
        </p:nvSpPr>
        <p:spPr>
          <a:xfrm>
            <a:off x="0" y="28130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+mj-lt"/>
              </a:rPr>
              <a:t>What is SPLOST?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83A979C-193E-B8AE-0E80-136DFA40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40" y="4202040"/>
            <a:ext cx="3027329" cy="195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A72CA5-C4A4-576C-FD51-FDECE770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62" y="2717468"/>
            <a:ext cx="2308586" cy="173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19FD34-4228-9068-FCDC-98F5AA18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03" y="865808"/>
            <a:ext cx="3156625" cy="210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5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7398450-9570-B874-3023-5595368B9A56}"/>
              </a:ext>
            </a:extLst>
          </p:cNvPr>
          <p:cNvSpPr txBox="1"/>
          <p:nvPr/>
        </p:nvSpPr>
        <p:spPr>
          <a:xfrm>
            <a:off x="788999" y="2196704"/>
            <a:ext cx="3181238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State of Georgia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DBA83-F58E-F4AB-5D81-2838333D990A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Chatham County Sales Tax </a:t>
            </a:r>
          </a:p>
        </p:txBody>
      </p:sp>
      <p:pic>
        <p:nvPicPr>
          <p:cNvPr id="19" name="Picture 2" descr="Image result for penny">
            <a:extLst>
              <a:ext uri="{FF2B5EF4-FFF2-40B4-BE49-F238E27FC236}">
                <a16:creationId xmlns:a16="http://schemas.microsoft.com/office/drawing/2014/main" id="{E476F645-AFC5-B168-9E60-F9EDF810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" y="3499416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1F9678-425B-9D3D-FD5A-DCD39D34159A}"/>
              </a:ext>
            </a:extLst>
          </p:cNvPr>
          <p:cNvSpPr txBox="1"/>
          <p:nvPr/>
        </p:nvSpPr>
        <p:spPr>
          <a:xfrm>
            <a:off x="1787272" y="1173183"/>
            <a:ext cx="619095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7% Sales tax in Chatham County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B024F8-923A-3680-C1D1-B389F1633BBC}"/>
              </a:ext>
            </a:extLst>
          </p:cNvPr>
          <p:cNvSpPr txBox="1"/>
          <p:nvPr/>
        </p:nvSpPr>
        <p:spPr>
          <a:xfrm>
            <a:off x="5290672" y="5211576"/>
            <a:ext cx="1174170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802CC4-761D-B847-4D72-1315A9117A65}"/>
              </a:ext>
            </a:extLst>
          </p:cNvPr>
          <p:cNvSpPr txBox="1"/>
          <p:nvPr/>
        </p:nvSpPr>
        <p:spPr>
          <a:xfrm>
            <a:off x="6512308" y="5213417"/>
            <a:ext cx="1324002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ESPLOST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58814E-7845-DE23-1BB1-39D33D88A736}"/>
              </a:ext>
            </a:extLst>
          </p:cNvPr>
          <p:cNvSpPr txBox="1"/>
          <p:nvPr/>
        </p:nvSpPr>
        <p:spPr>
          <a:xfrm>
            <a:off x="7883776" y="5213417"/>
            <a:ext cx="1174170" cy="40011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SPLOST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BA897-7EF8-B2F0-3E9F-8B32A1B2C1F5}"/>
              </a:ext>
            </a:extLst>
          </p:cNvPr>
          <p:cNvSpPr txBox="1"/>
          <p:nvPr/>
        </p:nvSpPr>
        <p:spPr>
          <a:xfrm>
            <a:off x="1989645" y="2820711"/>
            <a:ext cx="77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4¢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F189F-405F-1DB6-CB21-27E3DAA9329F}"/>
              </a:ext>
            </a:extLst>
          </p:cNvPr>
          <p:cNvSpPr txBox="1"/>
          <p:nvPr/>
        </p:nvSpPr>
        <p:spPr>
          <a:xfrm>
            <a:off x="5380918" y="2223255"/>
            <a:ext cx="3320113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Chatham County</a:t>
            </a:r>
          </a:p>
        </p:txBody>
      </p:sp>
      <p:pic>
        <p:nvPicPr>
          <p:cNvPr id="4" name="Picture 2" descr="Image result for penny">
            <a:extLst>
              <a:ext uri="{FF2B5EF4-FFF2-40B4-BE49-F238E27FC236}">
                <a16:creationId xmlns:a16="http://schemas.microsoft.com/office/drawing/2014/main" id="{DB3264BD-05E1-09FD-8095-275F2DBD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4" y="3499415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enny">
            <a:extLst>
              <a:ext uri="{FF2B5EF4-FFF2-40B4-BE49-F238E27FC236}">
                <a16:creationId xmlns:a16="http://schemas.microsoft.com/office/drawing/2014/main" id="{D11FF740-DDDC-D5DD-90B0-63A9A8C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3" y="3483950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nny">
            <a:extLst>
              <a:ext uri="{FF2B5EF4-FFF2-40B4-BE49-F238E27FC236}">
                <a16:creationId xmlns:a16="http://schemas.microsoft.com/office/drawing/2014/main" id="{E44ACA9D-B7C2-9712-6681-9C0137C3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71" y="3483950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320EC1-7746-2DF3-E6FC-FE3FCE1B95AE}"/>
              </a:ext>
            </a:extLst>
          </p:cNvPr>
          <p:cNvSpPr txBox="1"/>
          <p:nvPr/>
        </p:nvSpPr>
        <p:spPr>
          <a:xfrm>
            <a:off x="4492774" y="3629028"/>
            <a:ext cx="77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+</a:t>
            </a:r>
            <a:endParaRPr lang="en-US" sz="5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6F6FE-3182-A040-2E9C-A76CBCFFD4EA}"/>
              </a:ext>
            </a:extLst>
          </p:cNvPr>
          <p:cNvSpPr txBox="1"/>
          <p:nvPr/>
        </p:nvSpPr>
        <p:spPr>
          <a:xfrm>
            <a:off x="6745264" y="2785524"/>
            <a:ext cx="77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3¢</a:t>
            </a:r>
            <a:endParaRPr lang="en-US" sz="5400" b="1" dirty="0"/>
          </a:p>
        </p:txBody>
      </p:sp>
      <p:pic>
        <p:nvPicPr>
          <p:cNvPr id="12" name="Picture 2" descr="Image result for penny">
            <a:extLst>
              <a:ext uri="{FF2B5EF4-FFF2-40B4-BE49-F238E27FC236}">
                <a16:creationId xmlns:a16="http://schemas.microsoft.com/office/drawing/2014/main" id="{DBE8FE9A-D70D-D2BD-C793-709249AA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07" y="3483949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enny">
            <a:extLst>
              <a:ext uri="{FF2B5EF4-FFF2-40B4-BE49-F238E27FC236}">
                <a16:creationId xmlns:a16="http://schemas.microsoft.com/office/drawing/2014/main" id="{872A96B6-5714-6487-B908-01D9F956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08" y="3499414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enny">
            <a:extLst>
              <a:ext uri="{FF2B5EF4-FFF2-40B4-BE49-F238E27FC236}">
                <a16:creationId xmlns:a16="http://schemas.microsoft.com/office/drawing/2014/main" id="{9B5FCC77-1680-1C05-2C41-291D127D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49" y="3515676"/>
            <a:ext cx="1057335" cy="10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D1E1AC-8792-DB7B-8065-EDC39069ADC8}"/>
              </a:ext>
            </a:extLst>
          </p:cNvPr>
          <p:cNvSpPr txBox="1"/>
          <p:nvPr/>
        </p:nvSpPr>
        <p:spPr>
          <a:xfrm>
            <a:off x="5640463" y="5618364"/>
            <a:ext cx="5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1¢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B6F75-48D1-4D47-EE48-32573849B9E2}"/>
              </a:ext>
            </a:extLst>
          </p:cNvPr>
          <p:cNvSpPr txBox="1"/>
          <p:nvPr/>
        </p:nvSpPr>
        <p:spPr>
          <a:xfrm>
            <a:off x="6879744" y="5611686"/>
            <a:ext cx="5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1¢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098DC-0770-0954-C80C-10ED4F5F9EAB}"/>
              </a:ext>
            </a:extLst>
          </p:cNvPr>
          <p:cNvSpPr txBox="1"/>
          <p:nvPr/>
        </p:nvSpPr>
        <p:spPr>
          <a:xfrm>
            <a:off x="8079370" y="5611686"/>
            <a:ext cx="5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1¢</a:t>
            </a:r>
            <a:endParaRPr lang="en-US" sz="3600" b="1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BCBBB4F-96EC-DA61-9CDE-0C85161829F8}"/>
              </a:ext>
            </a:extLst>
          </p:cNvPr>
          <p:cNvSpPr/>
          <p:nvPr/>
        </p:nvSpPr>
        <p:spPr>
          <a:xfrm>
            <a:off x="5852599" y="4657860"/>
            <a:ext cx="167149" cy="4001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F7C2520-6B03-45E2-EC44-24CC3DAC429B}"/>
              </a:ext>
            </a:extLst>
          </p:cNvPr>
          <p:cNvSpPr/>
          <p:nvPr/>
        </p:nvSpPr>
        <p:spPr>
          <a:xfrm>
            <a:off x="7007160" y="4673153"/>
            <a:ext cx="167149" cy="4001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E1D55696-94FD-092D-D4C4-21D836810106}"/>
              </a:ext>
            </a:extLst>
          </p:cNvPr>
          <p:cNvSpPr/>
          <p:nvPr/>
        </p:nvSpPr>
        <p:spPr>
          <a:xfrm>
            <a:off x="8079370" y="4673153"/>
            <a:ext cx="167149" cy="4001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DFECA-1629-F066-C187-6ECDE0AD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12534D-2F4E-4B71-2E50-DB9B945E18E8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What Can SPLOST be Used For?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62B45-696C-4875-3793-DB69631CCF6F}"/>
              </a:ext>
            </a:extLst>
          </p:cNvPr>
          <p:cNvSpPr txBox="1"/>
          <p:nvPr/>
        </p:nvSpPr>
        <p:spPr>
          <a:xfrm>
            <a:off x="403122" y="797510"/>
            <a:ext cx="81214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Capital projects approved by voters via referendum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Capital projects are permanent in nature such 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Drainage Improvements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Public Facilities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Community Parks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Recreation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Roads, Streets and Sidewalks</a:t>
            </a:r>
          </a:p>
          <a:p>
            <a:pPr lvl="1"/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allowed to balance the City’s budget or to cover general operating or maintenance expense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Without SPLOST, capital project will be funded primarily by property taxes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CDB2DA7-390F-D803-ABAD-9B78E179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05" y="2042183"/>
            <a:ext cx="2950720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1FC6-9859-3AE9-2489-B90A2BFF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9F0D2D-3C64-8958-7D8B-87D0DC21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7" y="1180868"/>
            <a:ext cx="1227315" cy="13728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C04A07-FECD-22EE-7C70-09F9F23F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00" y="1180869"/>
            <a:ext cx="1223583" cy="1372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87FEA0-9CBD-0DB2-8BBF-E157BEAE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52" y="1207405"/>
            <a:ext cx="1242236" cy="12981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5111077-7DF7-6326-0A33-CB2F50E044C3}"/>
              </a:ext>
            </a:extLst>
          </p:cNvPr>
          <p:cNvSpPr txBox="1"/>
          <p:nvPr/>
        </p:nvSpPr>
        <p:spPr>
          <a:xfrm>
            <a:off x="264596" y="2639873"/>
            <a:ext cx="973130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1</a:t>
            </a:r>
          </a:p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(1985-1993)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A7F3A2-E376-16CD-A88F-12898273EFA1}"/>
              </a:ext>
            </a:extLst>
          </p:cNvPr>
          <p:cNvSpPr txBox="1"/>
          <p:nvPr/>
        </p:nvSpPr>
        <p:spPr>
          <a:xfrm>
            <a:off x="1580788" y="2645594"/>
            <a:ext cx="889676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2</a:t>
            </a:r>
          </a:p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(1993-1998)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CA683-5BE3-7868-DA6D-874DE6F933D6}"/>
              </a:ext>
            </a:extLst>
          </p:cNvPr>
          <p:cNvSpPr txBox="1"/>
          <p:nvPr/>
        </p:nvSpPr>
        <p:spPr>
          <a:xfrm>
            <a:off x="2830267" y="2639873"/>
            <a:ext cx="889676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3</a:t>
            </a:r>
          </a:p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(1998-2003)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2126F-91A0-9711-0EC2-A46B1CA698A2}"/>
              </a:ext>
            </a:extLst>
          </p:cNvPr>
          <p:cNvSpPr txBox="1"/>
          <p:nvPr/>
        </p:nvSpPr>
        <p:spPr>
          <a:xfrm>
            <a:off x="4127161" y="2640896"/>
            <a:ext cx="889676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4</a:t>
            </a:r>
          </a:p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(2003-2008)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300E2A-69AC-AE3F-173B-7860B030A5E0}"/>
              </a:ext>
            </a:extLst>
          </p:cNvPr>
          <p:cNvSpPr txBox="1"/>
          <p:nvPr/>
        </p:nvSpPr>
        <p:spPr>
          <a:xfrm>
            <a:off x="5433807" y="2615996"/>
            <a:ext cx="865787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5</a:t>
            </a:r>
          </a:p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(2008-2014)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5DF37B-3A24-1914-1492-0D9031188149}"/>
              </a:ext>
            </a:extLst>
          </p:cNvPr>
          <p:cNvSpPr txBox="1"/>
          <p:nvPr/>
        </p:nvSpPr>
        <p:spPr>
          <a:xfrm>
            <a:off x="6579643" y="2615996"/>
            <a:ext cx="1071171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>
                <a:latin typeface="Calibri" panose="020F0502020204030204"/>
                <a:cs typeface="Calibri"/>
              </a:rPr>
              <a:t>SPLOST 6 (2014-2020)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B1EB4-23D9-2F41-6036-1D577E304C68}"/>
              </a:ext>
            </a:extLst>
          </p:cNvPr>
          <p:cNvSpPr txBox="1"/>
          <p:nvPr/>
        </p:nvSpPr>
        <p:spPr>
          <a:xfrm>
            <a:off x="7808233" y="2615996"/>
            <a:ext cx="1071171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500" b="1" dirty="0">
                <a:latin typeface="Calibri" panose="020F0502020204030204"/>
                <a:cs typeface="Calibri"/>
              </a:rPr>
              <a:t>SPLOST 7 (2020-2026)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17A9A2-FF98-B746-E593-B2533AC5D485}"/>
              </a:ext>
            </a:extLst>
          </p:cNvPr>
          <p:cNvGrpSpPr/>
          <p:nvPr/>
        </p:nvGrpSpPr>
        <p:grpSpPr>
          <a:xfrm>
            <a:off x="1051949" y="3524221"/>
            <a:ext cx="6964446" cy="448707"/>
            <a:chOff x="1593526" y="4536858"/>
            <a:chExt cx="6964446" cy="4487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69CCD6-75ED-E595-4880-2594203DC934}"/>
                </a:ext>
              </a:extLst>
            </p:cNvPr>
            <p:cNvSpPr/>
            <p:nvPr/>
          </p:nvSpPr>
          <p:spPr>
            <a:xfrm>
              <a:off x="6174598" y="4562707"/>
              <a:ext cx="197741" cy="208052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27C3AF-40E4-22D1-16E8-851FE388B938}"/>
                </a:ext>
              </a:extLst>
            </p:cNvPr>
            <p:cNvSpPr txBox="1"/>
            <p:nvPr/>
          </p:nvSpPr>
          <p:spPr>
            <a:xfrm>
              <a:off x="6348484" y="4546983"/>
              <a:ext cx="2209488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/>
                  <a:cs typeface="Calibri"/>
                </a:rPr>
                <a:t>= COMPLETE/CONSTRUCTION &amp; IMPLEMENTATION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574F11-2DF8-B9AA-8409-2C3455A000F7}"/>
                </a:ext>
              </a:extLst>
            </p:cNvPr>
            <p:cNvSpPr/>
            <p:nvPr/>
          </p:nvSpPr>
          <p:spPr>
            <a:xfrm>
              <a:off x="3861339" y="4542129"/>
              <a:ext cx="197741" cy="2080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18CD1-3A20-0177-E270-6A7712520DB7}"/>
                </a:ext>
              </a:extLst>
            </p:cNvPr>
            <p:cNvSpPr txBox="1"/>
            <p:nvPr/>
          </p:nvSpPr>
          <p:spPr>
            <a:xfrm>
              <a:off x="4047576" y="4539775"/>
              <a:ext cx="2070071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r>
                <a:rPr lang="en-US" sz="1200" b="1" dirty="0">
                  <a:latin typeface="Calibri" panose="020F0502020204030204"/>
                  <a:cs typeface="Calibri"/>
                </a:rPr>
                <a:t>= DESIGN/PRECONSTRUCTION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4034BA-851F-281C-AB63-784BB29CDC89}"/>
                </a:ext>
              </a:extLst>
            </p:cNvPr>
            <p:cNvSpPr/>
            <p:nvPr/>
          </p:nvSpPr>
          <p:spPr>
            <a:xfrm>
              <a:off x="1593526" y="4562144"/>
              <a:ext cx="197741" cy="2080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28027F-4343-B195-60C6-5EB78794DB51}"/>
                </a:ext>
              </a:extLst>
            </p:cNvPr>
            <p:cNvSpPr txBox="1"/>
            <p:nvPr/>
          </p:nvSpPr>
          <p:spPr>
            <a:xfrm>
              <a:off x="1791268" y="4536858"/>
              <a:ext cx="1872330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r>
                <a:rPr lang="en-US" sz="1200" b="1" dirty="0">
                  <a:latin typeface="Calibri" panose="020F0502020204030204"/>
                  <a:cs typeface="Calibri"/>
                </a:rPr>
                <a:t>= CONCEPTUAL/PLANNING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C67A2D-5FFB-A65B-0870-B2FE67EB2B49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SPLOST Through the Years</a:t>
            </a:r>
            <a:endParaRPr lang="en-US" sz="4000" b="1" dirty="0"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296049-FE40-98D3-0C84-58E6D7C5F5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259" t="4286" r="18179" b="5889"/>
          <a:stretch/>
        </p:blipFill>
        <p:spPr>
          <a:xfrm>
            <a:off x="3860849" y="1207037"/>
            <a:ext cx="1260499" cy="12985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0051F3-E385-E116-9A65-B2B4E208D1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843" t="3221" r="16808" b="2747"/>
          <a:stretch/>
        </p:blipFill>
        <p:spPr>
          <a:xfrm>
            <a:off x="5104255" y="1183048"/>
            <a:ext cx="1290627" cy="13225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715ED07-B2FB-02A9-77A2-FBAD373B95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409" t="3368" r="17185" b="3247"/>
          <a:stretch/>
        </p:blipFill>
        <p:spPr>
          <a:xfrm>
            <a:off x="6393344" y="1184347"/>
            <a:ext cx="1299031" cy="13227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FF6FEF7-166E-4191-E705-2E3836A785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7369" t="3366" r="17330" b="3007"/>
          <a:stretch/>
        </p:blipFill>
        <p:spPr>
          <a:xfrm>
            <a:off x="7699523" y="1183048"/>
            <a:ext cx="1288589" cy="1322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75233-576E-6589-9F15-2D1E67009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021" y="4303240"/>
            <a:ext cx="2946885" cy="17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68F2-6B44-AF85-81D2-85BCF711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1E660-0A90-D286-CE75-85CDF03C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837C4B-02CF-7CD7-BE1C-C572DF76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355"/>
            <a:ext cx="2248077" cy="2514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6FB6E1-7BE1-B67F-BAD1-DA6CF6AF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08" y="835423"/>
            <a:ext cx="2300492" cy="25810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716F478-C713-7B61-DF15-BC757F5F578C}"/>
              </a:ext>
            </a:extLst>
          </p:cNvPr>
          <p:cNvSpPr txBox="1"/>
          <p:nvPr/>
        </p:nvSpPr>
        <p:spPr>
          <a:xfrm>
            <a:off x="391097" y="3429000"/>
            <a:ext cx="1465881" cy="6848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2000" b="1" dirty="0">
                <a:latin typeface="Calibri" panose="020F0502020204030204"/>
                <a:cs typeface="Calibri"/>
              </a:rPr>
              <a:t>SPLOST 1</a:t>
            </a:r>
          </a:p>
          <a:p>
            <a:pPr algn="ctr"/>
            <a:r>
              <a:rPr lang="en-US" sz="2000" b="1" dirty="0">
                <a:latin typeface="Calibri" panose="020F0502020204030204"/>
                <a:cs typeface="Calibri"/>
              </a:rPr>
              <a:t>(1985-1993)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6A1C8A-22E4-9AB4-1252-39E587D24D12}"/>
              </a:ext>
            </a:extLst>
          </p:cNvPr>
          <p:cNvSpPr txBox="1"/>
          <p:nvPr/>
        </p:nvSpPr>
        <p:spPr>
          <a:xfrm>
            <a:off x="2521138" y="3457667"/>
            <a:ext cx="1801232" cy="6848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2000" b="1" dirty="0">
                <a:latin typeface="Calibri" panose="020F0502020204030204"/>
                <a:cs typeface="Calibri"/>
              </a:rPr>
              <a:t>SPLOST 2</a:t>
            </a:r>
          </a:p>
          <a:p>
            <a:pPr algn="ctr"/>
            <a:r>
              <a:rPr lang="en-US" sz="2000" b="1" dirty="0">
                <a:latin typeface="Calibri" panose="020F0502020204030204"/>
                <a:cs typeface="Calibri"/>
              </a:rPr>
              <a:t>(1993-1998)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1A00D-AB62-8D77-9425-86EA942B70BB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1 and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266F9-C348-9ECA-0B52-83533C170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768" y="3537677"/>
            <a:ext cx="3344681" cy="1965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6C66F1-9F2A-7AC7-299E-98C5BB3B33DE}"/>
              </a:ext>
            </a:extLst>
          </p:cNvPr>
          <p:cNvSpPr txBox="1"/>
          <p:nvPr/>
        </p:nvSpPr>
        <p:spPr>
          <a:xfrm>
            <a:off x="4821418" y="1095142"/>
            <a:ext cx="410214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Calibri" panose="020F0502020204030204" pitchFamily="34" charset="0"/>
              </a:rPr>
              <a:t>82 Projects Completed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Calibri" panose="020F0502020204030204" pitchFamily="34" charset="0"/>
              </a:rPr>
              <a:t>Savannah’s Unpaved Streets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Calibri" panose="020F0502020204030204" pitchFamily="34" charset="0"/>
              </a:rPr>
              <a:t>Annexed areas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Calibri" panose="020F0502020204030204" pitchFamily="34" charset="0"/>
              </a:rPr>
              <a:t>Infrastructure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Calibri" panose="020F0502020204030204" pitchFamily="34" charset="0"/>
              </a:rPr>
              <a:t>$17 million collected</a:t>
            </a:r>
          </a:p>
        </p:txBody>
      </p:sp>
    </p:spTree>
    <p:extLst>
      <p:ext uri="{BB962C8B-B14F-4D97-AF65-F5344CB8AC3E}">
        <p14:creationId xmlns:p14="http://schemas.microsoft.com/office/powerpoint/2010/main" val="29511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FD7CF-43A6-5556-6C8B-BAAA8EBBC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D0C4B-0019-F599-192F-CD425C1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89ED1-1BAE-4A3B-D564-9075C750324D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3 (1998-2003)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8054E-3B4F-CF59-50D3-5A628FFE72D3}"/>
              </a:ext>
            </a:extLst>
          </p:cNvPr>
          <p:cNvSpPr txBox="1"/>
          <p:nvPr/>
        </p:nvSpPr>
        <p:spPr>
          <a:xfrm>
            <a:off x="5434780" y="849265"/>
            <a:ext cx="293493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Projects Completed</a:t>
            </a:r>
          </a:p>
          <a:p>
            <a:pPr marL="342900" indent="-342900">
              <a:buFontTx/>
              <a:buChar char="-"/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Stormwater Drainage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Bilbo Basin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Casey South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Springfield Canal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Derenne Pump Station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Westside Pump Station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Mongomery Pump Station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Mohawk Lake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SCADA Upgrades</a:t>
            </a:r>
          </a:p>
          <a:p>
            <a:pPr marL="342900" indent="-342900">
              <a:buFontTx/>
              <a:buChar char="-"/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Street and Sidewalks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$93M Collected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4C7D9-CBA8-1A82-7231-CC9FB443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4" y="1014403"/>
            <a:ext cx="2743200" cy="2866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07821-B024-12E3-F8E3-85C25B6DB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0" y="4228786"/>
            <a:ext cx="4227870" cy="177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31A45-A5FF-A36B-104B-2CABEDE13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10" y="4228786"/>
            <a:ext cx="4227870" cy="177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92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2F152-7391-F620-EF45-9714508B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723E9-A8A8-1D36-2C3E-07CEB0F8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B54B0-E197-55C7-70AC-8A868717607A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4 (2003-2008)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0B6AA-BE2C-09B2-59EA-848ED687BC3A}"/>
              </a:ext>
            </a:extLst>
          </p:cNvPr>
          <p:cNvSpPr txBox="1"/>
          <p:nvPr/>
        </p:nvSpPr>
        <p:spPr>
          <a:xfrm>
            <a:off x="4485211" y="1017302"/>
            <a:ext cx="4522838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85 Projects Completed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Stormwater Drainage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Community Redevelopment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Ellis Square Redevelopment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Moses Jackson Advancement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MLK Streetscape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Augusta Ave Revitalization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Water Avenue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Cann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Park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Tatemville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Sound Wall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Recreation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Bacon Park Tennis Courts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Feiler Terrace Park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Street and Sidewalks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President Street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$106 Million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46B16-7F3F-A7CB-261F-54F6BC1E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59" t="4286" r="18179" b="5889"/>
          <a:stretch/>
        </p:blipFill>
        <p:spPr>
          <a:xfrm>
            <a:off x="812861" y="791367"/>
            <a:ext cx="2805410" cy="2890123"/>
          </a:xfrm>
          <a:prstGeom prst="rect">
            <a:avLst/>
          </a:prstGeom>
        </p:spPr>
      </p:pic>
      <p:pic>
        <p:nvPicPr>
          <p:cNvPr id="2050" name="Picture 2" descr="Moses Jackson Center">
            <a:extLst>
              <a:ext uri="{FF2B5EF4-FFF2-40B4-BE49-F238E27FC236}">
                <a16:creationId xmlns:a16="http://schemas.microsoft.com/office/drawing/2014/main" id="{DF9D817C-B177-82E5-A141-7AE82F37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1" y="3893232"/>
            <a:ext cx="4218039" cy="177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1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15FDA-2AFC-263E-4BF2-72B3AD577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446E4-77C2-E821-E116-3CC908D8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A0A48-78B8-1821-C010-5E137F379AAD}"/>
              </a:ext>
            </a:extLst>
          </p:cNvPr>
          <p:cNvSpPr txBox="1"/>
          <p:nvPr/>
        </p:nvSpPr>
        <p:spPr>
          <a:xfrm>
            <a:off x="0" y="7923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SPLOST 5 (2008-2014)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8B0D0-771C-990A-6A55-30AE6D0997A2}"/>
              </a:ext>
            </a:extLst>
          </p:cNvPr>
          <p:cNvSpPr txBox="1"/>
          <p:nvPr/>
        </p:nvSpPr>
        <p:spPr>
          <a:xfrm>
            <a:off x="6105832" y="814731"/>
            <a:ext cx="2982853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$119 Million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Drainage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Large Community Assets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Cultural Arts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Coffee Bluff Marina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Children's Museum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Camera Master Plan</a:t>
            </a:r>
          </a:p>
          <a:p>
            <a:pPr marL="342900" indent="-342900">
              <a:buFontTx/>
              <a:buChar char="-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Savannah Gardens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AC369-73E1-905B-E5D9-2B2F0B79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43" t="3221" r="16808" b="2747"/>
          <a:stretch/>
        </p:blipFill>
        <p:spPr>
          <a:xfrm>
            <a:off x="45484" y="805612"/>
            <a:ext cx="2560066" cy="2623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D8C28-6911-FC1A-509F-34A4ECC6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50" y="2595778"/>
            <a:ext cx="3234813" cy="339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33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694E"/>
      </a:accent1>
      <a:accent2>
        <a:srgbClr val="62BD19"/>
      </a:accent2>
      <a:accent3>
        <a:srgbClr val="FFFFFF"/>
      </a:accent3>
      <a:accent4>
        <a:srgbClr val="000000"/>
      </a:accent4>
      <a:accent5>
        <a:srgbClr val="AAB9B2"/>
      </a:accent5>
      <a:accent6>
        <a:srgbClr val="58AB16"/>
      </a:accent6>
      <a:hlink>
        <a:srgbClr val="289728"/>
      </a:hlink>
      <a:folHlink>
        <a:srgbClr val="C2C2C2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0F2CCC9812841A891E3E02E51FF2A" ma:contentTypeVersion="8" ma:contentTypeDescription="Create a new document." ma:contentTypeScope="" ma:versionID="b2e1484b2c7d82089d80c1eb234e2369">
  <xsd:schema xmlns:xsd="http://www.w3.org/2001/XMLSchema" xmlns:xs="http://www.w3.org/2001/XMLSchema" xmlns:p="http://schemas.microsoft.com/office/2006/metadata/properties" xmlns:ns3="2d0a51bc-89ef-481a-9676-a3cfc54a4e8f" targetNamespace="http://schemas.microsoft.com/office/2006/metadata/properties" ma:root="true" ma:fieldsID="55e2ef0425a8f66fcb76431995620fdf" ns3:_="">
    <xsd:import namespace="2d0a51bc-89ef-481a-9676-a3cfc54a4e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a51bc-89ef-481a-9676-a3cfc54a4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3EC75-4669-4391-871F-C901DAF3CD86}">
  <ds:schemaRefs>
    <ds:schemaRef ds:uri="http://purl.org/dc/terms/"/>
    <ds:schemaRef ds:uri="2d0a51bc-89ef-481a-9676-a3cfc54a4e8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9F6DB7B-B05A-4442-8794-2A5BF9E94913}">
  <ds:schemaRefs>
    <ds:schemaRef ds:uri="2d0a51bc-89ef-481a-9676-a3cfc54a4e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90A53D-1114-4E93-BB57-FE1B07156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444</Words>
  <Application>Microsoft Office PowerPoint</Application>
  <PresentationFormat>On-screen Show (4:3)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Lato</vt:lpstr>
      <vt:lpstr>Times New Roman</vt:lpstr>
      <vt:lpstr>Wingdings</vt:lpstr>
      <vt:lpstr>Office Theme</vt:lpstr>
      <vt:lpstr>Special Purpose  Local Option Sales Tax  SPLOST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Fairgrounds Property</dc:title>
  <dc:creator>Joseph Shearouse</dc:creator>
  <cp:lastModifiedBy>Joseph Shearouse</cp:lastModifiedBy>
  <cp:revision>2</cp:revision>
  <cp:lastPrinted>2025-03-26T22:31:43Z</cp:lastPrinted>
  <dcterms:created xsi:type="dcterms:W3CDTF">2021-08-05T20:08:36Z</dcterms:created>
  <dcterms:modified xsi:type="dcterms:W3CDTF">2025-03-27T11:30:54Z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0x010100F980F2CCC9812841A891E3E02E51FF2A</vt:lpwstr>
  </property>
</Properties>
</file>