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0" r:id="rId6"/>
    <p:sldId id="258"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6198F-C1CD-4A85-A316-128671BCB5EB}" v="17" dt="2023-01-10T14:35:39.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47D3-B43F-4E2D-83E7-41182D12F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6B3E4-674C-4D8C-B665-9B23273F5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9D3B08-C0E1-4D63-B994-7FB5E5189DD8}"/>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E02ED4A9-FE23-4F39-AE3C-3D2A17BA7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0BCAC-0CF4-4104-A48C-B3750E5FBC19}"/>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288053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859E-28A5-4DEB-8DBB-40E584F60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B2F82-D326-4083-9530-1E4819129B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28A24-8FAD-4729-BDAC-70D1637DD2D5}"/>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85D74071-791E-4E44-A0FE-E5ECFD4E3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1DDD-8284-4043-A490-393F9433D011}"/>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298704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385F58-71F8-4BEB-918D-FA99FFFF1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F6C499-832D-44F2-B5E9-FBF2B5952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2684E-F5B4-4056-80F4-7F7C0AB522D6}"/>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C7D3BA60-AF73-4606-BC91-203947602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C265C-16B3-4182-860F-A99D76E4ABBD}"/>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289464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0DAC-AA38-4751-8516-B1F32A6E5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D195A-413E-4571-84C1-60CA87C8B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307E2-3671-4BFE-8E83-3F237400EF2F}"/>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23F2E02F-71D8-446C-AB18-59E0722DB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573E7-ED1B-4432-A278-546685CFB121}"/>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220217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C0BA-6D84-4AEA-BDD3-91D28AB67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DF3E82-C10D-46F2-B395-91B0A61DC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B6E11-FFE9-49FE-BEB4-FF4DCD1D6264}"/>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626CD973-8553-48A7-A9AB-AB310F02E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A82B-6B3C-46AE-AEB6-5D51AA99551A}"/>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73319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0FAE-E0FC-49AA-8816-8587D4473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5F37B-F834-4FC0-BEEF-58C3355FA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10C81-16C2-493B-A1B9-3A7179E7A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E2657-56D4-4260-8C83-DBC80E127860}"/>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6" name="Footer Placeholder 5">
            <a:extLst>
              <a:ext uri="{FF2B5EF4-FFF2-40B4-BE49-F238E27FC236}">
                <a16:creationId xmlns:a16="http://schemas.microsoft.com/office/drawing/2014/main" id="{1D0246C2-846A-4B37-A1DA-38469931D9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1CEC5-F416-45F2-97D4-086C770A55AE}"/>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89818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79DD-7BF1-45F0-A278-9CB7372D1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0EFE85-B5B2-46BE-9BB5-94BB77515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0D391-DE89-4B51-B0EC-44531558E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78608E-1E31-412D-A4EF-5D7F320DC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A0BE4-BDE4-4B78-AB29-ACB1B46EE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EB9E6-3B46-4D29-8678-DF15FE771C9F}"/>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8" name="Footer Placeholder 7">
            <a:extLst>
              <a:ext uri="{FF2B5EF4-FFF2-40B4-BE49-F238E27FC236}">
                <a16:creationId xmlns:a16="http://schemas.microsoft.com/office/drawing/2014/main" id="{8E818668-EEC4-46EA-86AB-8A0CE9490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5FD02-9E2B-4292-8793-DAC9B043E280}"/>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171616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AB54-6012-45B1-A69D-C3FFBA126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61C00C-BB15-4DC4-901D-FDB146B6C8C3}"/>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4" name="Footer Placeholder 3">
            <a:extLst>
              <a:ext uri="{FF2B5EF4-FFF2-40B4-BE49-F238E27FC236}">
                <a16:creationId xmlns:a16="http://schemas.microsoft.com/office/drawing/2014/main" id="{F85B2717-F80D-47BA-AF35-2C7FC1785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9114C4-3766-45D6-A115-33BC71A67CEE}"/>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121951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E3FF2-3689-413C-8BA6-AD736174AD6B}"/>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3" name="Footer Placeholder 2">
            <a:extLst>
              <a:ext uri="{FF2B5EF4-FFF2-40B4-BE49-F238E27FC236}">
                <a16:creationId xmlns:a16="http://schemas.microsoft.com/office/drawing/2014/main" id="{7DAABE08-DEB1-41EB-BD27-81CBB88F6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9B2A6-36DC-414E-B211-C46CF0285C43}"/>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88729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14BC-0DA1-4B08-B4A2-5AD1D85DB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C05520-F536-4917-A136-E963D42B4D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37C0D1-0388-41A2-B074-E0F0C9459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48D46-1AD1-4972-913F-D480E7B68018}"/>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6" name="Footer Placeholder 5">
            <a:extLst>
              <a:ext uri="{FF2B5EF4-FFF2-40B4-BE49-F238E27FC236}">
                <a16:creationId xmlns:a16="http://schemas.microsoft.com/office/drawing/2014/main" id="{52E87E43-58A0-482C-AA28-B5BD1AC4C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8E660-C172-4991-A70B-B8890D275851}"/>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288620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AA0C-F851-4FB5-BEC3-3A066B3CF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05CD38-1EF7-4B1A-83FE-C12C7C644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716D22-3F9D-4D00-9E4D-CBBD94235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2937F-ECB9-4B7C-BCBF-4F54A3AFF329}"/>
              </a:ext>
            </a:extLst>
          </p:cNvPr>
          <p:cNvSpPr>
            <a:spLocks noGrp="1"/>
          </p:cNvSpPr>
          <p:nvPr>
            <p:ph type="dt" sz="half" idx="10"/>
          </p:nvPr>
        </p:nvSpPr>
        <p:spPr/>
        <p:txBody>
          <a:bodyPr/>
          <a:lstStyle/>
          <a:p>
            <a:fld id="{0971354F-F6AD-4B3C-BBD3-07F2E5AADB83}" type="datetimeFigureOut">
              <a:rPr lang="en-US" smtClean="0"/>
              <a:t>1/10/2023</a:t>
            </a:fld>
            <a:endParaRPr lang="en-US"/>
          </a:p>
        </p:txBody>
      </p:sp>
      <p:sp>
        <p:nvSpPr>
          <p:cNvPr id="6" name="Footer Placeholder 5">
            <a:extLst>
              <a:ext uri="{FF2B5EF4-FFF2-40B4-BE49-F238E27FC236}">
                <a16:creationId xmlns:a16="http://schemas.microsoft.com/office/drawing/2014/main" id="{A8BA755B-FD76-48F6-8B69-3D02A83B8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0470F-7535-4F8F-A054-3AAD0F1AF568}"/>
              </a:ext>
            </a:extLst>
          </p:cNvPr>
          <p:cNvSpPr>
            <a:spLocks noGrp="1"/>
          </p:cNvSpPr>
          <p:nvPr>
            <p:ph type="sldNum" sz="quarter" idx="12"/>
          </p:nvPr>
        </p:nvSpPr>
        <p:spPr/>
        <p:txBody>
          <a:bodyPr/>
          <a:lstStyle/>
          <a:p>
            <a:fld id="{5916F039-10AE-4842-8707-3B67018DCA50}" type="slidenum">
              <a:rPr lang="en-US" smtClean="0"/>
              <a:t>‹#›</a:t>
            </a:fld>
            <a:endParaRPr lang="en-US"/>
          </a:p>
        </p:txBody>
      </p:sp>
    </p:spTree>
    <p:extLst>
      <p:ext uri="{BB962C8B-B14F-4D97-AF65-F5344CB8AC3E}">
        <p14:creationId xmlns:p14="http://schemas.microsoft.com/office/powerpoint/2010/main" val="56219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3BA9E8-C5F0-4F70-A16F-02F59C853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AD46E2-4ED7-445C-9B07-1071E452B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C9EE-B67E-4553-9A0B-37AA56A70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1354F-F6AD-4B3C-BBD3-07F2E5AADB83}" type="datetimeFigureOut">
              <a:rPr lang="en-US" smtClean="0"/>
              <a:t>1/10/2023</a:t>
            </a:fld>
            <a:endParaRPr lang="en-US"/>
          </a:p>
        </p:txBody>
      </p:sp>
      <p:sp>
        <p:nvSpPr>
          <p:cNvPr id="5" name="Footer Placeholder 4">
            <a:extLst>
              <a:ext uri="{FF2B5EF4-FFF2-40B4-BE49-F238E27FC236}">
                <a16:creationId xmlns:a16="http://schemas.microsoft.com/office/drawing/2014/main" id="{D8039A25-78C7-4EF5-9BE1-4E05D8A60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7BC3A6-84A0-4673-99B5-391153311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6F039-10AE-4842-8707-3B67018DCA50}" type="slidenum">
              <a:rPr lang="en-US" smtClean="0"/>
              <a:t>‹#›</a:t>
            </a:fld>
            <a:endParaRPr lang="en-US"/>
          </a:p>
        </p:txBody>
      </p:sp>
    </p:spTree>
    <p:extLst>
      <p:ext uri="{BB962C8B-B14F-4D97-AF65-F5344CB8AC3E}">
        <p14:creationId xmlns:p14="http://schemas.microsoft.com/office/powerpoint/2010/main" val="303138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B3482-72A6-4352-8931-7DB45240BF92}"/>
              </a:ext>
            </a:extLst>
          </p:cNvPr>
          <p:cNvSpPr txBox="1"/>
          <p:nvPr/>
        </p:nvSpPr>
        <p:spPr>
          <a:xfrm>
            <a:off x="744278" y="203146"/>
            <a:ext cx="10877107" cy="1692771"/>
          </a:xfrm>
          <a:prstGeom prst="rect">
            <a:avLst/>
          </a:prstGeom>
          <a:noFill/>
        </p:spPr>
        <p:txBody>
          <a:bodyPr wrap="square">
            <a:spAutoFit/>
          </a:bodyPr>
          <a:lstStyle/>
          <a:p>
            <a:pPr algn="ctr"/>
            <a:r>
              <a:rPr lang="en-US" sz="2800" b="1" dirty="0">
                <a:solidFill>
                  <a:srgbClr val="002060"/>
                </a:solidFill>
                <a:effectLst/>
                <a:latin typeface="Times New Roman" panose="02020603050405020304" pitchFamily="18" charset="0"/>
                <a:ea typeface="Calibri" panose="020F0502020204030204" pitchFamily="34" charset="0"/>
              </a:rPr>
              <a:t>Cuyler-Brownville Housing Initiative</a:t>
            </a:r>
          </a:p>
          <a:p>
            <a:pPr algn="ctr"/>
            <a:r>
              <a:rPr lang="en-US" sz="2800" b="1" dirty="0">
                <a:solidFill>
                  <a:srgbClr val="002060"/>
                </a:solidFill>
                <a:effectLst/>
                <a:latin typeface="Times New Roman" panose="02020603050405020304" pitchFamily="18" charset="0"/>
                <a:ea typeface="Calibri" panose="020F0502020204030204" pitchFamily="34" charset="0"/>
              </a:rPr>
              <a:t>$20M+ Planned Housing </a:t>
            </a:r>
            <a:r>
              <a:rPr lang="en-US" sz="2800" b="1" dirty="0">
                <a:solidFill>
                  <a:srgbClr val="002060"/>
                </a:solidFill>
                <a:latin typeface="Times New Roman" panose="02020603050405020304" pitchFamily="18" charset="0"/>
                <a:ea typeface="Calibri" panose="020F0502020204030204" pitchFamily="34" charset="0"/>
              </a:rPr>
              <a:t>P</a:t>
            </a:r>
            <a:r>
              <a:rPr lang="en-US" sz="2800" b="1" dirty="0">
                <a:solidFill>
                  <a:srgbClr val="002060"/>
                </a:solidFill>
                <a:effectLst/>
                <a:latin typeface="Times New Roman" panose="02020603050405020304" pitchFamily="18" charset="0"/>
                <a:ea typeface="Calibri" panose="020F0502020204030204" pitchFamily="34" charset="0"/>
              </a:rPr>
              <a:t>artnerships and Investments</a:t>
            </a:r>
          </a:p>
          <a:p>
            <a:pPr algn="ctr"/>
            <a:r>
              <a:rPr lang="en-US" sz="2800" b="1" dirty="0">
                <a:solidFill>
                  <a:srgbClr val="002060"/>
                </a:solidFill>
                <a:latin typeface="Times New Roman" panose="02020603050405020304" pitchFamily="18" charset="0"/>
              </a:rPr>
              <a:t>City Council Workshop</a:t>
            </a:r>
          </a:p>
          <a:p>
            <a:pPr algn="ctr"/>
            <a:r>
              <a:rPr lang="en-US" sz="2000" b="1" dirty="0">
                <a:solidFill>
                  <a:srgbClr val="002060"/>
                </a:solidFill>
                <a:latin typeface="Times New Roman" panose="02020603050405020304" pitchFamily="18" charset="0"/>
              </a:rPr>
              <a:t>January 12, 2023</a:t>
            </a:r>
            <a:endParaRPr lang="en-US" sz="2000" b="1" dirty="0">
              <a:solidFill>
                <a:srgbClr val="002060"/>
              </a:solidFill>
            </a:endParaRPr>
          </a:p>
        </p:txBody>
      </p:sp>
      <p:sp>
        <p:nvSpPr>
          <p:cNvPr id="6" name="TextBox 5">
            <a:extLst>
              <a:ext uri="{FF2B5EF4-FFF2-40B4-BE49-F238E27FC236}">
                <a16:creationId xmlns:a16="http://schemas.microsoft.com/office/drawing/2014/main" id="{32B35D21-F7D5-457E-8641-3026139A0183}"/>
              </a:ext>
            </a:extLst>
          </p:cNvPr>
          <p:cNvSpPr txBox="1"/>
          <p:nvPr/>
        </p:nvSpPr>
        <p:spPr>
          <a:xfrm>
            <a:off x="617409" y="1995130"/>
            <a:ext cx="10957181" cy="4585871"/>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2060"/>
                </a:solidFill>
              </a:rPr>
              <a:t>$14,000,000 Renovation of Charity Hospital &amp; </a:t>
            </a:r>
            <a:r>
              <a:rPr lang="en-US" sz="2400" b="1" dirty="0" err="1">
                <a:solidFill>
                  <a:srgbClr val="002060"/>
                </a:solidFill>
              </a:rPr>
              <a:t>Florance</a:t>
            </a:r>
            <a:r>
              <a:rPr lang="en-US" sz="2400" b="1" dirty="0">
                <a:solidFill>
                  <a:srgbClr val="002060"/>
                </a:solidFill>
              </a:rPr>
              <a:t> Street Elementary School by Mercy Housing.</a:t>
            </a:r>
          </a:p>
          <a:p>
            <a:pPr marL="742950" lvl="1" indent="-285750">
              <a:buFont typeface="Courier New" panose="02070309020205020404" pitchFamily="49" charset="0"/>
              <a:buChar char="o"/>
            </a:pPr>
            <a:r>
              <a:rPr lang="en-US" sz="2000" b="1" dirty="0">
                <a:solidFill>
                  <a:srgbClr val="0070C0"/>
                </a:solidFill>
              </a:rPr>
              <a:t>Mercy secured highly competitive tax credit award from GA Department of Community Affairs.</a:t>
            </a:r>
          </a:p>
          <a:p>
            <a:pPr marL="742950" lvl="1" indent="-285750">
              <a:buFont typeface="Courier New" panose="02070309020205020404" pitchFamily="49" charset="0"/>
              <a:buChar char="o"/>
            </a:pPr>
            <a:r>
              <a:rPr lang="en-US" sz="2000" b="1" dirty="0">
                <a:solidFill>
                  <a:srgbClr val="0070C0"/>
                </a:solidFill>
              </a:rPr>
              <a:t>City approved $526,000 SAHF loan to help Mercy secure the tax credit award.</a:t>
            </a:r>
          </a:p>
          <a:p>
            <a:pPr marL="285750" indent="-285750">
              <a:buFont typeface="Arial" panose="020B0604020202020204" pitchFamily="34" charset="0"/>
              <a:buChar char="•"/>
            </a:pPr>
            <a:endParaRPr lang="en-US" sz="1200" dirty="0">
              <a:solidFill>
                <a:srgbClr val="0070C0"/>
              </a:solidFill>
            </a:endParaRPr>
          </a:p>
          <a:p>
            <a:pPr marL="285750" indent="-285750">
              <a:buFont typeface="Arial" panose="020B0604020202020204" pitchFamily="34" charset="0"/>
              <a:buChar char="•"/>
            </a:pPr>
            <a:r>
              <a:rPr lang="en-US" sz="2400" b="1" dirty="0">
                <a:solidFill>
                  <a:srgbClr val="002060"/>
                </a:solidFill>
              </a:rPr>
              <a:t>$2,700,000 Awarded by Governor’s office to Mercy Housing earmarked for the renovation of 23 row houses in the 600 block of West 41</a:t>
            </a:r>
            <a:r>
              <a:rPr lang="en-US" sz="2400" b="1" baseline="30000" dirty="0">
                <a:solidFill>
                  <a:srgbClr val="002060"/>
                </a:solidFill>
              </a:rPr>
              <a:t>st</a:t>
            </a:r>
            <a:r>
              <a:rPr lang="en-US" sz="2400" b="1" dirty="0">
                <a:solidFill>
                  <a:srgbClr val="002060"/>
                </a:solidFill>
              </a:rPr>
              <a:t> Street.</a:t>
            </a:r>
          </a:p>
          <a:p>
            <a:pPr marL="800100" lvl="1" indent="-342900">
              <a:buFont typeface="Courier New" panose="02070309020205020404" pitchFamily="49" charset="0"/>
              <a:buChar char="o"/>
            </a:pPr>
            <a:r>
              <a:rPr lang="en-US" sz="2000" b="1" dirty="0">
                <a:solidFill>
                  <a:srgbClr val="0070C0"/>
                </a:solidFill>
              </a:rPr>
              <a:t>City wrote letter of support to help Mercy secure award.</a:t>
            </a:r>
          </a:p>
          <a:p>
            <a:pPr marL="800100" lvl="1" indent="-342900">
              <a:buFont typeface="Courier New" panose="02070309020205020404" pitchFamily="49" charset="0"/>
              <a:buChar char="o"/>
            </a:pPr>
            <a:r>
              <a:rPr lang="en-US" sz="2000" b="1" dirty="0">
                <a:solidFill>
                  <a:srgbClr val="0070C0"/>
                </a:solidFill>
              </a:rPr>
              <a:t>Mercy in the process of identifying additional funding necessary for renovation.</a:t>
            </a:r>
          </a:p>
          <a:p>
            <a:pPr marL="285750" indent="-285750">
              <a:buFont typeface="Arial" panose="020B0604020202020204" pitchFamily="34" charset="0"/>
              <a:buChar char="•"/>
            </a:pPr>
            <a:endParaRPr lang="en-US" sz="1200" dirty="0">
              <a:solidFill>
                <a:srgbClr val="0070C0"/>
              </a:solidFill>
            </a:endParaRPr>
          </a:p>
          <a:p>
            <a:pPr marL="285750" indent="-285750">
              <a:buFont typeface="Arial" panose="020B0604020202020204" pitchFamily="34" charset="0"/>
              <a:buChar char="•"/>
            </a:pPr>
            <a:r>
              <a:rPr lang="en-US" sz="2400" b="1" dirty="0">
                <a:solidFill>
                  <a:srgbClr val="002060"/>
                </a:solidFill>
              </a:rPr>
              <a:t>$6,000,000+ partnership offered by the Galvan Foundation for mixed-income, affordable, and workforce housing in Cuyler-Brownville as part of a desired multi-year investment in the neighborhood.</a:t>
            </a:r>
          </a:p>
          <a:p>
            <a:pPr marL="800100" lvl="1" indent="-342900">
              <a:buFont typeface="Courier New" panose="02070309020205020404" pitchFamily="49" charset="0"/>
              <a:buChar char="o"/>
            </a:pPr>
            <a:r>
              <a:rPr lang="en-US" sz="2000" b="1" dirty="0">
                <a:solidFill>
                  <a:srgbClr val="0070C0"/>
                </a:solidFill>
              </a:rPr>
              <a:t>Housing Savannah, Inc. Board Members worked throughout 2022 to help develop partnership.</a:t>
            </a:r>
          </a:p>
        </p:txBody>
      </p:sp>
    </p:spTree>
    <p:extLst>
      <p:ext uri="{BB962C8B-B14F-4D97-AF65-F5344CB8AC3E}">
        <p14:creationId xmlns:p14="http://schemas.microsoft.com/office/powerpoint/2010/main" val="394764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872E5-1966-4426-B06C-E35B0220E0BD}"/>
              </a:ext>
            </a:extLst>
          </p:cNvPr>
          <p:cNvSpPr txBox="1"/>
          <p:nvPr/>
        </p:nvSpPr>
        <p:spPr>
          <a:xfrm>
            <a:off x="962952" y="1763475"/>
            <a:ext cx="10584382" cy="4806765"/>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Galvan Foundation, headquartered in New York, has a core mission investing in:</a:t>
            </a:r>
          </a:p>
          <a:p>
            <a:pPr marL="0" marR="0" algn="just">
              <a:lnSpc>
                <a:spcPct val="115000"/>
              </a:lnSpc>
              <a:spcBef>
                <a:spcPts val="0"/>
              </a:spcBef>
              <a:spcAft>
                <a:spcPts val="0"/>
              </a:spcAft>
            </a:pPr>
            <a:endPar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86150" lvl="7" indent="-285750" algn="just">
              <a:lnSpc>
                <a:spcPct val="115000"/>
              </a:lnSpc>
              <a:buFont typeface="Arial" panose="020B0604020202020204" pitchFamily="34" charset="0"/>
              <a:buChar char="•"/>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Advocacy</a:t>
            </a:r>
          </a:p>
          <a:p>
            <a:pPr marL="3486150" lvl="7" indent="-285750" algn="just">
              <a:lnSpc>
                <a:spcPct val="115000"/>
              </a:lnSpc>
              <a:buFont typeface="Arial" panose="020B0604020202020204" pitchFamily="34" charset="0"/>
              <a:buChar char="•"/>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Community Development</a:t>
            </a:r>
          </a:p>
          <a:p>
            <a:pPr marL="3486150" lvl="7" indent="-285750" algn="just">
              <a:lnSpc>
                <a:spcPct val="115000"/>
              </a:lnSpc>
              <a:buFont typeface="Arial" panose="020B0604020202020204" pitchFamily="34" charset="0"/>
              <a:buChar char="•"/>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Arts</a:t>
            </a:r>
          </a:p>
          <a:p>
            <a:pPr algn="just">
              <a:lnSpc>
                <a:spcPct val="115000"/>
              </a:lnSpc>
            </a:pPr>
            <a:endParaRPr lang="en-US" sz="1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Galvan</a:t>
            </a:r>
            <a:r>
              <a:rPr lang="en-US" sz="2000" b="1" dirty="0">
                <a:solidFill>
                  <a:srgbClr val="002060"/>
                </a:solidFill>
                <a:effectLst/>
                <a:latin typeface="Times New Roman" panose="02020603050405020304" pitchFamily="18" charset="0"/>
                <a:ea typeface="Calibri" panose="020F0502020204030204" pitchFamily="34" charset="0"/>
              </a:rPr>
              <a:t> made a $50,000 donation to the Savannah Affordable Housing Fund (SAHF) in February 2022 after learning about the work of the Housing Savannah Task Force and the City’s commitment to addressing the community’s housing and neighborhood needs.  </a:t>
            </a:r>
          </a:p>
          <a:p>
            <a:pPr algn="just">
              <a:lnSpc>
                <a:spcPct val="115000"/>
              </a:lnSpc>
            </a:pPr>
            <a:endParaRPr lang="en-US" sz="1200" b="1" dirty="0">
              <a:solidFill>
                <a:srgbClr val="002060"/>
              </a:solidFill>
              <a:latin typeface="Times New Roman" panose="02020603050405020304" pitchFamily="18" charset="0"/>
              <a:ea typeface="Calibri" panose="020F0502020204030204" pitchFamily="34" charset="0"/>
            </a:endParaRPr>
          </a:p>
          <a:p>
            <a:pPr algn="just">
              <a:lnSpc>
                <a:spcPct val="115000"/>
              </a:lnSpc>
            </a:pPr>
            <a:r>
              <a:rPr lang="en-US" sz="2000" b="1" dirty="0">
                <a:solidFill>
                  <a:srgbClr val="002060"/>
                </a:solidFill>
                <a:effectLst/>
                <a:latin typeface="Times New Roman" panose="02020603050405020304" pitchFamily="18" charset="0"/>
                <a:ea typeface="Calibri" panose="020F0502020204030204" pitchFamily="34" charset="0"/>
              </a:rPr>
              <a:t>Shortly thereafter, Galvan President T. Eric Galloway and Vice President Dan Kent approached Housing Savannah, Inc. Board members to discuss Galvan’s interest in making a larger, neighborhood specific, investment. </a:t>
            </a:r>
            <a:endPar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picture containing text, clipart&#10;&#10;Description automatically generated">
            <a:extLst>
              <a:ext uri="{FF2B5EF4-FFF2-40B4-BE49-F238E27FC236}">
                <a16:creationId xmlns:a16="http://schemas.microsoft.com/office/drawing/2014/main" id="{6428E916-52C0-47C5-A5A9-05BB7D67B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387" y="342563"/>
            <a:ext cx="3551853" cy="1420912"/>
          </a:xfrm>
          <a:prstGeom prst="rect">
            <a:avLst/>
          </a:prstGeom>
        </p:spPr>
      </p:pic>
    </p:spTree>
    <p:extLst>
      <p:ext uri="{BB962C8B-B14F-4D97-AF65-F5344CB8AC3E}">
        <p14:creationId xmlns:p14="http://schemas.microsoft.com/office/powerpoint/2010/main" val="267430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872E5-1966-4426-B06C-E35B0220E0BD}"/>
              </a:ext>
            </a:extLst>
          </p:cNvPr>
          <p:cNvSpPr txBox="1"/>
          <p:nvPr/>
        </p:nvSpPr>
        <p:spPr>
          <a:xfrm>
            <a:off x="457835" y="1429202"/>
            <a:ext cx="11276328" cy="4954305"/>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Galvan identified the historic Cuyler-Brownville neighborhood as the one in which it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would like to be a partner making a multi-year commitment to improving housing and quality of life.</a:t>
            </a:r>
          </a:p>
          <a:p>
            <a:pPr marL="0" marR="0" algn="just">
              <a:lnSpc>
                <a:spcPct val="115000"/>
              </a:lnSpc>
              <a:spcBef>
                <a:spcPts val="0"/>
              </a:spcBef>
              <a:spcAft>
                <a:spcPts val="0"/>
              </a:spcAft>
            </a:pPr>
            <a:endParaRPr 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Galvan is prepared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to begin this by </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investing $6,000,000+ for mixed-income, affordable, and workforce housing in Cuyler-Brownville including: </a:t>
            </a:r>
          </a:p>
          <a:p>
            <a:pPr marL="0" marR="0" algn="just">
              <a:lnSpc>
                <a:spcPct val="115000"/>
              </a:lnSpc>
              <a:spcBef>
                <a:spcPts val="0"/>
              </a:spcBef>
              <a:spcAft>
                <a:spcPts val="0"/>
              </a:spcAft>
            </a:pPr>
            <a:endParaRPr lang="en-US" sz="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Investing $5,000,000+ that it will use to </a:t>
            </a: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develop housing on 19 vacant City owned properties (18 vacant lots and 1 house)  that it would like to purchase from the Land Bank Authority.</a:t>
            </a:r>
          </a:p>
          <a:p>
            <a:pPr lvl="1" algn="just">
              <a:lnSpc>
                <a:spcPct val="115000"/>
              </a:lnSpc>
            </a:pPr>
            <a:endParaRPr lang="en-US" sz="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Gifting $1,000,000 to the SAHF to launch the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Cuyler-Brownville Homes Initiative </a:t>
            </a: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(CBHI) for:</a:t>
            </a:r>
          </a:p>
          <a:p>
            <a:pPr marL="1714500" lvl="3"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Homeowner (owner-occupied) home repairs.</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First time home buyer down payment assistance.</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Rental property improvement loans to small landlords.</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Loans for the renovation of vacant houses and/or construction of new housing.</a:t>
            </a:r>
          </a:p>
          <a:p>
            <a:pPr algn="just">
              <a:lnSpc>
                <a:spcPct val="115000"/>
              </a:lnSpc>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CHSA and the City’s Housing &amp; Neighborhood Services Department will work with the neighborhood association to market these housing opportunities to neighborhood residents and others.</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clipart&#10;&#10;Description automatically generated">
            <a:extLst>
              <a:ext uri="{FF2B5EF4-FFF2-40B4-BE49-F238E27FC236}">
                <a16:creationId xmlns:a16="http://schemas.microsoft.com/office/drawing/2014/main" id="{B29B36D1-9AE6-4A08-9A5D-749B6594A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044" y="86677"/>
            <a:ext cx="3355910" cy="1342525"/>
          </a:xfrm>
          <a:prstGeom prst="rect">
            <a:avLst/>
          </a:prstGeom>
        </p:spPr>
      </p:pic>
    </p:spTree>
    <p:extLst>
      <p:ext uri="{BB962C8B-B14F-4D97-AF65-F5344CB8AC3E}">
        <p14:creationId xmlns:p14="http://schemas.microsoft.com/office/powerpoint/2010/main" val="24279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872E5-1966-4426-B06C-E35B0220E0BD}"/>
              </a:ext>
            </a:extLst>
          </p:cNvPr>
          <p:cNvSpPr txBox="1"/>
          <p:nvPr/>
        </p:nvSpPr>
        <p:spPr>
          <a:xfrm>
            <a:off x="818707" y="355314"/>
            <a:ext cx="10660144" cy="1125757"/>
          </a:xfrm>
          <a:prstGeom prst="rect">
            <a:avLst/>
          </a:prstGeom>
          <a:noFill/>
        </p:spPr>
        <p:txBody>
          <a:bodyPr wrap="square">
            <a:spAutoFit/>
          </a:bodyPr>
          <a:lstStyle/>
          <a:p>
            <a:pPr marL="342900" marR="0" indent="-342900" algn="just">
              <a:lnSpc>
                <a:spcPct val="115000"/>
              </a:lnSpc>
              <a:spcBef>
                <a:spcPts val="0"/>
              </a:spcBef>
              <a:spcAft>
                <a:spcPts val="0"/>
              </a:spcAft>
              <a:buFont typeface="Arial" panose="020B0604020202020204" pitchFamily="34" charset="0"/>
              <a:buChar char="•"/>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19 properties that Galvan would like to purchase and develop are outlined in </a:t>
            </a: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Blue</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gn="just">
              <a:lnSpc>
                <a:spcPct val="115000"/>
              </a:lnSpc>
              <a:spcBef>
                <a:spcPts val="0"/>
              </a:spcBef>
              <a:spcAft>
                <a:spcPts val="0"/>
              </a:spcAft>
              <a:buFont typeface="Arial" panose="020B0604020202020204" pitchFamily="34" charset="0"/>
              <a:buChar char="•"/>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Properties outlined in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Red</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are those Mercy is going to renovate.</a:t>
            </a:r>
          </a:p>
          <a:p>
            <a:pPr marL="342900" marR="0" indent="-342900" algn="just">
              <a:lnSpc>
                <a:spcPct val="115000"/>
              </a:lnSpc>
              <a:spcBef>
                <a:spcPts val="0"/>
              </a:spcBef>
              <a:spcAft>
                <a:spcPts val="0"/>
              </a:spcAft>
              <a:buFont typeface="Arial" panose="020B0604020202020204" pitchFamily="34" charset="0"/>
              <a:buChar char="•"/>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Two properties outlined in </a:t>
            </a:r>
            <a:r>
              <a:rPr lang="en-US" sz="20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Orange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are houses NIA is developing for sale to first time buyers.</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6411D73-71ED-461D-8D5A-442D5F080929}"/>
              </a:ext>
            </a:extLst>
          </p:cNvPr>
          <p:cNvPicPr/>
          <p:nvPr/>
        </p:nvPicPr>
        <p:blipFill rotWithShape="1">
          <a:blip r:embed="rId2">
            <a:extLst>
              <a:ext uri="{28A0092B-C50C-407E-A947-70E740481C1C}">
                <a14:useLocalDpi xmlns:a14="http://schemas.microsoft.com/office/drawing/2010/main" val="0"/>
              </a:ext>
            </a:extLst>
          </a:blip>
          <a:srcRect l="3740" t="7481" r="3418" b="16459"/>
          <a:stretch/>
        </p:blipFill>
        <p:spPr bwMode="auto">
          <a:xfrm>
            <a:off x="2080976" y="1481071"/>
            <a:ext cx="8135606" cy="51004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06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872E5-1966-4426-B06C-E35B0220E0BD}"/>
              </a:ext>
            </a:extLst>
          </p:cNvPr>
          <p:cNvSpPr txBox="1"/>
          <p:nvPr/>
        </p:nvSpPr>
        <p:spPr>
          <a:xfrm>
            <a:off x="872637" y="1530209"/>
            <a:ext cx="10446724" cy="5092804"/>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19 properties that Galvan would like to purchase and develop will:</a:t>
            </a:r>
          </a:p>
          <a:p>
            <a:pPr marL="0" marR="0" algn="just">
              <a:lnSpc>
                <a:spcPct val="115000"/>
              </a:lnSpc>
              <a:spcBef>
                <a:spcPts val="0"/>
              </a:spcBef>
              <a:spcAft>
                <a:spcPts val="0"/>
              </a:spcAft>
            </a:pPr>
            <a:endParaRPr lang="en-US"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15000"/>
              </a:lnSpc>
              <a:spcBef>
                <a:spcPts val="0"/>
              </a:spcBef>
              <a:spcAft>
                <a:spcPts val="0"/>
              </a:spcAft>
              <a:buFont typeface="Arial" panose="020B0604020202020204" pitchFamily="34" charset="0"/>
              <a:buChar char="•"/>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Include housing for rent and for </a:t>
            </a: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purchase by first time homebuyers.</a:t>
            </a:r>
          </a:p>
          <a:p>
            <a:pPr marL="342900" marR="0" indent="-342900" algn="just">
              <a:lnSpc>
                <a:spcPct val="115000"/>
              </a:lnSpc>
              <a:spcBef>
                <a:spcPts val="0"/>
              </a:spcBef>
              <a:spcAft>
                <a:spcPts val="0"/>
              </a:spcAft>
              <a:buFont typeface="Arial" panose="020B0604020202020204" pitchFamily="34" charset="0"/>
              <a:buChar char="•"/>
            </a:pPr>
            <a:endParaRPr lang="en-US" sz="1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15000"/>
              </a:lnSpc>
              <a:spcBef>
                <a:spcPts val="0"/>
              </a:spcBef>
              <a:spcAft>
                <a:spcPts val="0"/>
              </a:spcAft>
              <a:buFont typeface="Arial" panose="020B0604020202020204" pitchFamily="34" charset="0"/>
              <a:buChar char="•"/>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Be affordable to households with incomes at or below 120% of area median income (AMI).</a:t>
            </a:r>
          </a:p>
          <a:p>
            <a:pPr marL="800100" lvl="1" indent="-342900" algn="just">
              <a:lnSpc>
                <a:spcPct val="115000"/>
              </a:lnSpc>
              <a:buFont typeface="Courier New" panose="02070309020205020404" pitchFamily="49" charset="0"/>
              <a:buChar char="o"/>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Includes</a:t>
            </a: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51% of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dwellings</a:t>
            </a: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being targeted to household with incomes at or below 80% AMI.</a:t>
            </a:r>
          </a:p>
          <a:p>
            <a:pPr marL="342900" indent="-342900" algn="just">
              <a:lnSpc>
                <a:spcPct val="115000"/>
              </a:lnSpc>
              <a:buFont typeface="Arial" panose="020B0604020202020204" pitchFamily="34" charset="0"/>
              <a:buChar char="•"/>
            </a:pPr>
            <a:endParaRPr lang="en-US"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Arial" panose="020B0604020202020204" pitchFamily="34" charset="0"/>
              <a:buChar char="•"/>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Rental housing for persons with incomes at or below 80% AMI:</a:t>
            </a:r>
            <a:endPar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Rents will be at or below HUD published fair market rents.</a:t>
            </a:r>
          </a:p>
          <a:p>
            <a:pPr marL="800100" lvl="1" indent="-342900" algn="just">
              <a:lnSpc>
                <a:spcPct val="115000"/>
              </a:lnSpc>
              <a:buFont typeface="Courier New" panose="02070309020205020404" pitchFamily="49" charset="0"/>
              <a:buChar char="o"/>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Renters with Housing Choice Vouchers who pay 30% of their income for rent will be welcomed.</a:t>
            </a:r>
          </a:p>
          <a:p>
            <a:pPr marL="342900" indent="-342900" algn="just">
              <a:lnSpc>
                <a:spcPct val="115000"/>
              </a:lnSpc>
              <a:buFont typeface="Arial" panose="020B0604020202020204" pitchFamily="34" charset="0"/>
              <a:buChar char="•"/>
            </a:pPr>
            <a:endParaRPr lang="en-US"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Arial" panose="020B0604020202020204" pitchFamily="34" charset="0"/>
              <a:buChar char="•"/>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Home buyer housing for persons with incomes at or below 80% AMI:</a:t>
            </a:r>
          </a:p>
          <a:p>
            <a:pPr marL="800100" lvl="1" indent="-342900" algn="just">
              <a:lnSpc>
                <a:spcPct val="115000"/>
              </a:lnSpc>
              <a:buFont typeface="Courier New" panose="02070309020205020404" pitchFamily="49" charset="0"/>
              <a:buChar char="o"/>
            </a:pP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Sale prices will be at or below FHA </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sale price limits.</a:t>
            </a:r>
          </a:p>
          <a:p>
            <a:pPr marL="800100" lvl="1" indent="-342900" algn="just">
              <a:lnSpc>
                <a:spcPct val="115000"/>
              </a:lnSpc>
              <a:buFont typeface="Courier New" panose="02070309020205020404" pitchFamily="49" charset="0"/>
              <a:buChar char="o"/>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Home buyers will be able to use CBHI,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DreamMaker</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and Housing Choice Voucher down payment assistance and gap financing to help make mortgage payments affordable.</a:t>
            </a:r>
          </a:p>
          <a:p>
            <a:pPr marL="800100" lvl="1" indent="-342900" algn="just">
              <a:lnSpc>
                <a:spcPct val="115000"/>
              </a:lnSpc>
              <a:buFont typeface="Courier New" panose="02070309020205020404" pitchFamily="49" charset="0"/>
              <a:buChar char="o"/>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Mortgage payments are expected to range between </a:t>
            </a:r>
            <a:r>
              <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$1,100 and $1,300 monthly.</a:t>
            </a:r>
          </a:p>
          <a:p>
            <a:pPr marL="800100" lvl="1" indent="-342900" algn="just">
              <a:lnSpc>
                <a:spcPct val="115000"/>
              </a:lnSpc>
              <a:buFont typeface="Courier New" panose="02070309020205020404" pitchFamily="49" charset="0"/>
              <a:buChar char="o"/>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First 3 houses to be built on Lavinia Street with construction expected to begin in March.</a:t>
            </a:r>
            <a:endParaRPr lang="en-US"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picture containing text, clipart&#10;&#10;Description automatically generated">
            <a:extLst>
              <a:ext uri="{FF2B5EF4-FFF2-40B4-BE49-F238E27FC236}">
                <a16:creationId xmlns:a16="http://schemas.microsoft.com/office/drawing/2014/main" id="{F783C448-32E6-4525-A8BC-DCEC505B6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073" y="109297"/>
            <a:ext cx="3551853" cy="1420912"/>
          </a:xfrm>
          <a:prstGeom prst="rect">
            <a:avLst/>
          </a:prstGeom>
        </p:spPr>
      </p:pic>
    </p:spTree>
    <p:extLst>
      <p:ext uri="{BB962C8B-B14F-4D97-AF65-F5344CB8AC3E}">
        <p14:creationId xmlns:p14="http://schemas.microsoft.com/office/powerpoint/2010/main" val="157038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872E5-1966-4426-B06C-E35B0220E0BD}"/>
              </a:ext>
            </a:extLst>
          </p:cNvPr>
          <p:cNvSpPr txBox="1"/>
          <p:nvPr/>
        </p:nvSpPr>
        <p:spPr>
          <a:xfrm>
            <a:off x="627321" y="1511549"/>
            <a:ext cx="10952382" cy="5173404"/>
          </a:xfrm>
          <a:prstGeom prst="rect">
            <a:avLst/>
          </a:prstGeom>
          <a:noFill/>
        </p:spPr>
        <p:txBody>
          <a:bodyPr wrap="square">
            <a:spAutoFit/>
          </a:bodyPr>
          <a:lstStyle/>
          <a:p>
            <a:pPr marL="0" marR="0" algn="ctr">
              <a:lnSpc>
                <a:spcPct val="115000"/>
              </a:lnSpc>
              <a:spcBef>
                <a:spcPts val="0"/>
              </a:spcBef>
              <a:spcAft>
                <a:spcPts val="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Galvan Housing Experience &amp; Investments Include:</a:t>
            </a:r>
          </a:p>
          <a:p>
            <a:pPr marL="342900" marR="0" lvl="0" indent="-342900" algn="just">
              <a:lnSpc>
                <a:spcPct val="115000"/>
              </a:lnSpc>
              <a:spcBef>
                <a:spcPts val="0"/>
              </a:spcBef>
              <a:spcAft>
                <a:spcPts val="0"/>
              </a:spcAft>
              <a:buFont typeface="Symbol" panose="05050102010706020507" pitchFamily="18" charset="2"/>
              <a:buChar char=""/>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Home improvement program providing grants for essential repairs.</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Foreclosure prevention program.</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Developing 18 buildings that provide 1,400 units of affordable and supportive housing.</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Creating and preserving 340 units of scattered site mixed-income and special needs housing and a 25 room shelter for persons experiencing homelessness.</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Developing 70,000 square feet of commercial &amp; community space in historic buildings and neighborhoods including a:</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Library</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Day care center</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Senior center</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Early college center for Bard Early College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Alternative education center </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After school program center</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Head start center</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Non-profit office space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Non-profit grocery store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Commercial space for small businesses</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450 seat theatre</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buFont typeface="Courier New" panose="02070309020205020404" pitchFamily="49" charset="0"/>
              <a:buChar char="o"/>
            </a:pPr>
            <a:r>
              <a:rPr lang="en-US"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32 room hotel</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clipart&#10;&#10;Description automatically generated">
            <a:extLst>
              <a:ext uri="{FF2B5EF4-FFF2-40B4-BE49-F238E27FC236}">
                <a16:creationId xmlns:a16="http://schemas.microsoft.com/office/drawing/2014/main" id="{240E5EEB-62C1-44D1-8571-1A814E4C1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586" y="90637"/>
            <a:ext cx="3551853" cy="1420912"/>
          </a:xfrm>
          <a:prstGeom prst="rect">
            <a:avLst/>
          </a:prstGeom>
        </p:spPr>
      </p:pic>
    </p:spTree>
    <p:extLst>
      <p:ext uri="{BB962C8B-B14F-4D97-AF65-F5344CB8AC3E}">
        <p14:creationId xmlns:p14="http://schemas.microsoft.com/office/powerpoint/2010/main" val="36080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parked in front of a building&#10;&#10;Description automatically generated with medium confidence">
            <a:extLst>
              <a:ext uri="{FF2B5EF4-FFF2-40B4-BE49-F238E27FC236}">
                <a16:creationId xmlns:a16="http://schemas.microsoft.com/office/drawing/2014/main" id="{BA9C6854-E09A-4F76-982A-AC5C28832FA8}"/>
              </a:ext>
            </a:extLst>
          </p:cNvPr>
          <p:cNvPicPr>
            <a:picLocks noChangeAspect="1"/>
          </p:cNvPicPr>
          <p:nvPr/>
        </p:nvPicPr>
        <p:blipFill rotWithShape="1">
          <a:blip r:embed="rId2">
            <a:extLst>
              <a:ext uri="{28A0092B-C50C-407E-A947-70E740481C1C}">
                <a14:useLocalDpi xmlns:a14="http://schemas.microsoft.com/office/drawing/2010/main" val="0"/>
              </a:ext>
            </a:extLst>
          </a:blip>
          <a:srcRect l="17534" r="11910"/>
          <a:stretch/>
        </p:blipFill>
        <p:spPr>
          <a:xfrm>
            <a:off x="789885" y="375877"/>
            <a:ext cx="3106225" cy="2936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building, outdoor, road, sky&#10;&#10;Description automatically generated">
            <a:extLst>
              <a:ext uri="{FF2B5EF4-FFF2-40B4-BE49-F238E27FC236}">
                <a16:creationId xmlns:a16="http://schemas.microsoft.com/office/drawing/2014/main" id="{561860CA-A34C-46B8-B15E-1C7717B271B5}"/>
              </a:ext>
            </a:extLst>
          </p:cNvPr>
          <p:cNvPicPr>
            <a:picLocks noChangeAspect="1"/>
          </p:cNvPicPr>
          <p:nvPr/>
        </p:nvPicPr>
        <p:blipFill rotWithShape="1">
          <a:blip r:embed="rId3">
            <a:extLst>
              <a:ext uri="{28A0092B-C50C-407E-A947-70E740481C1C}">
                <a14:useLocalDpi xmlns:a14="http://schemas.microsoft.com/office/drawing/2010/main" val="0"/>
              </a:ext>
            </a:extLst>
          </a:blip>
          <a:srcRect l="17452" r="10476"/>
          <a:stretch/>
        </p:blipFill>
        <p:spPr>
          <a:xfrm>
            <a:off x="8201757" y="397994"/>
            <a:ext cx="3149038" cy="291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white house with a blue roof&#10;&#10;Description automatically generated with medium confidence">
            <a:extLst>
              <a:ext uri="{FF2B5EF4-FFF2-40B4-BE49-F238E27FC236}">
                <a16:creationId xmlns:a16="http://schemas.microsoft.com/office/drawing/2014/main" id="{CE9B83AE-86AC-403A-81DD-86C73E3DD3CA}"/>
              </a:ext>
            </a:extLst>
          </p:cNvPr>
          <p:cNvPicPr>
            <a:picLocks noChangeAspect="1"/>
          </p:cNvPicPr>
          <p:nvPr/>
        </p:nvPicPr>
        <p:blipFill rotWithShape="1">
          <a:blip r:embed="rId4">
            <a:extLst>
              <a:ext uri="{28A0092B-C50C-407E-A947-70E740481C1C}">
                <a14:useLocalDpi xmlns:a14="http://schemas.microsoft.com/office/drawing/2010/main" val="0"/>
              </a:ext>
            </a:extLst>
          </a:blip>
          <a:srcRect l="16006" t="2580" r="9892" b="-2580"/>
          <a:stretch/>
        </p:blipFill>
        <p:spPr>
          <a:xfrm>
            <a:off x="789885" y="3619802"/>
            <a:ext cx="3331646" cy="2998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kitchen with wooden cabinets&#10;&#10;Description automatically generated">
            <a:extLst>
              <a:ext uri="{FF2B5EF4-FFF2-40B4-BE49-F238E27FC236}">
                <a16:creationId xmlns:a16="http://schemas.microsoft.com/office/drawing/2014/main" id="{BDDCBF14-1CA2-47FD-BC0E-06BFA9E7D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529" y="3619802"/>
            <a:ext cx="2180402" cy="2907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AFA6331A-E217-4A32-B50D-ECB93A496A95}"/>
              </a:ext>
            </a:extLst>
          </p:cNvPr>
          <p:cNvSpPr txBox="1"/>
          <p:nvPr/>
        </p:nvSpPr>
        <p:spPr>
          <a:xfrm>
            <a:off x="3990242" y="330996"/>
            <a:ext cx="4211515" cy="3170099"/>
          </a:xfrm>
          <a:prstGeom prst="rect">
            <a:avLst/>
          </a:prstGeom>
          <a:noFill/>
        </p:spPr>
        <p:txBody>
          <a:bodyPr wrap="square" rtlCol="0">
            <a:spAutoFit/>
          </a:bodyPr>
          <a:lstStyle/>
          <a:p>
            <a:pPr algn="ctr"/>
            <a:r>
              <a:rPr lang="en-US" sz="4000" b="1" dirty="0">
                <a:solidFill>
                  <a:srgbClr val="002060"/>
                </a:solidFill>
              </a:rPr>
              <a:t>Galvan</a:t>
            </a:r>
          </a:p>
          <a:p>
            <a:pPr algn="ctr"/>
            <a:r>
              <a:rPr lang="en-US" sz="4000" b="1" dirty="0">
                <a:solidFill>
                  <a:srgbClr val="002060"/>
                </a:solidFill>
              </a:rPr>
              <a:t>Housing </a:t>
            </a:r>
          </a:p>
          <a:p>
            <a:pPr algn="ctr"/>
            <a:r>
              <a:rPr lang="en-US" sz="4000" b="1" dirty="0">
                <a:solidFill>
                  <a:srgbClr val="002060"/>
                </a:solidFill>
              </a:rPr>
              <a:t>&amp; </a:t>
            </a:r>
          </a:p>
          <a:p>
            <a:pPr algn="ctr"/>
            <a:r>
              <a:rPr lang="en-US" sz="4000" b="1" dirty="0">
                <a:solidFill>
                  <a:srgbClr val="002060"/>
                </a:solidFill>
              </a:rPr>
              <a:t>Community</a:t>
            </a:r>
          </a:p>
          <a:p>
            <a:pPr algn="ctr"/>
            <a:r>
              <a:rPr lang="en-US" sz="4000" b="1" dirty="0">
                <a:solidFill>
                  <a:srgbClr val="002060"/>
                </a:solidFill>
              </a:rPr>
              <a:t>Investments</a:t>
            </a:r>
          </a:p>
        </p:txBody>
      </p:sp>
      <p:pic>
        <p:nvPicPr>
          <p:cNvPr id="3" name="Picture 2" descr="A picture containing text, indoor, shelf, book&#10;&#10;Description automatically generated">
            <a:extLst>
              <a:ext uri="{FF2B5EF4-FFF2-40B4-BE49-F238E27FC236}">
                <a16:creationId xmlns:a16="http://schemas.microsoft.com/office/drawing/2014/main" id="{34E8D4CC-26B6-8486-21AD-E3C9A69C5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929" y="3619802"/>
            <a:ext cx="4366186" cy="291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883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B3482-72A6-4352-8931-7DB45240BF92}"/>
              </a:ext>
            </a:extLst>
          </p:cNvPr>
          <p:cNvSpPr txBox="1"/>
          <p:nvPr/>
        </p:nvSpPr>
        <p:spPr>
          <a:xfrm>
            <a:off x="744278" y="426430"/>
            <a:ext cx="10877107" cy="1323439"/>
          </a:xfrm>
          <a:prstGeom prst="rect">
            <a:avLst/>
          </a:prstGeom>
          <a:noFill/>
        </p:spPr>
        <p:txBody>
          <a:bodyPr wrap="square">
            <a:spAutoFit/>
          </a:bodyPr>
          <a:lstStyle/>
          <a:p>
            <a:pPr algn="ctr"/>
            <a:r>
              <a:rPr lang="en-US" sz="4000" b="1" dirty="0">
                <a:solidFill>
                  <a:srgbClr val="002060"/>
                </a:solidFill>
                <a:effectLst/>
                <a:latin typeface="Times New Roman" panose="02020603050405020304" pitchFamily="18" charset="0"/>
                <a:ea typeface="Calibri" panose="020F0502020204030204" pitchFamily="34" charset="0"/>
              </a:rPr>
              <a:t>City Council Action Required</a:t>
            </a:r>
          </a:p>
          <a:p>
            <a:pPr algn="ctr"/>
            <a:r>
              <a:rPr lang="en-US" sz="4000" b="1" dirty="0">
                <a:solidFill>
                  <a:srgbClr val="002060"/>
                </a:solidFill>
                <a:latin typeface="Times New Roman" panose="02020603050405020304" pitchFamily="18" charset="0"/>
                <a:ea typeface="Calibri" panose="020F0502020204030204" pitchFamily="34" charset="0"/>
              </a:rPr>
              <a:t>For $6M+ Galvan Partnership &amp; Investment</a:t>
            </a:r>
            <a:endParaRPr lang="en-US" sz="4000" b="1" dirty="0">
              <a:solidFill>
                <a:srgbClr val="002060"/>
              </a:solidFill>
            </a:endParaRPr>
          </a:p>
        </p:txBody>
      </p:sp>
      <p:sp>
        <p:nvSpPr>
          <p:cNvPr id="6" name="TextBox 5">
            <a:extLst>
              <a:ext uri="{FF2B5EF4-FFF2-40B4-BE49-F238E27FC236}">
                <a16:creationId xmlns:a16="http://schemas.microsoft.com/office/drawing/2014/main" id="{32B35D21-F7D5-457E-8641-3026139A0183}"/>
              </a:ext>
            </a:extLst>
          </p:cNvPr>
          <p:cNvSpPr txBox="1"/>
          <p:nvPr/>
        </p:nvSpPr>
        <p:spPr>
          <a:xfrm>
            <a:off x="813388" y="2050174"/>
            <a:ext cx="10738885" cy="440120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0070C0"/>
                </a:solidFill>
              </a:rPr>
              <a:t>Approve transfer of 19 vacant Cuyler-Brownville properties to the Land Bank Authority.</a:t>
            </a:r>
          </a:p>
          <a:p>
            <a:endParaRPr lang="en-US" sz="2400" b="1" dirty="0">
              <a:solidFill>
                <a:srgbClr val="0070C0"/>
              </a:solidFill>
            </a:endParaRPr>
          </a:p>
          <a:p>
            <a:pPr marL="800100" lvl="1" indent="-342900">
              <a:buFont typeface="Courier New" panose="02070309020205020404" pitchFamily="49" charset="0"/>
              <a:buChar char="o"/>
            </a:pPr>
            <a:r>
              <a:rPr lang="en-US" sz="2400" b="1" dirty="0">
                <a:solidFill>
                  <a:srgbClr val="0070C0"/>
                </a:solidFill>
              </a:rPr>
              <a:t>Land Bank Authority will sell the properties to Galvan when ready for development.</a:t>
            </a:r>
          </a:p>
          <a:p>
            <a:pPr marL="800100" lvl="1" indent="-342900">
              <a:buFont typeface="Courier New" panose="02070309020205020404" pitchFamily="49" charset="0"/>
              <a:buChar char="o"/>
            </a:pPr>
            <a:endParaRPr lang="en-US" sz="2400" b="1" dirty="0">
              <a:solidFill>
                <a:srgbClr val="0070C0"/>
              </a:solidFill>
            </a:endParaRPr>
          </a:p>
          <a:p>
            <a:pPr marL="800100" lvl="1" indent="-342900">
              <a:buFont typeface="Courier New" panose="02070309020205020404" pitchFamily="49" charset="0"/>
              <a:buChar char="o"/>
            </a:pPr>
            <a:r>
              <a:rPr lang="en-US" sz="2400" b="1" dirty="0">
                <a:solidFill>
                  <a:srgbClr val="0070C0"/>
                </a:solidFill>
              </a:rPr>
              <a:t>Land Bank Authority will finance the sale of the properties to Galvan where necessary to aid with affordability.</a:t>
            </a:r>
          </a:p>
          <a:p>
            <a:pPr marL="800100" lvl="1" indent="-342900">
              <a:buFont typeface="Courier New" panose="02070309020205020404" pitchFamily="49" charset="0"/>
              <a:buChar char="o"/>
            </a:pPr>
            <a:endParaRPr lang="en-US" sz="2400" b="1" dirty="0">
              <a:solidFill>
                <a:srgbClr val="0070C0"/>
              </a:solidFill>
            </a:endParaRPr>
          </a:p>
          <a:p>
            <a:pPr marL="800100" lvl="1" indent="-342900">
              <a:buFont typeface="Courier New" panose="02070309020205020404" pitchFamily="49" charset="0"/>
              <a:buChar char="o"/>
            </a:pPr>
            <a:r>
              <a:rPr lang="en-US" sz="2400" b="1" dirty="0">
                <a:solidFill>
                  <a:srgbClr val="0070C0"/>
                </a:solidFill>
              </a:rPr>
              <a:t>Land Bank Authority will return 90% of Sale Proceeds to the City for the purchase of other vacant properties.</a:t>
            </a:r>
          </a:p>
        </p:txBody>
      </p:sp>
    </p:spTree>
    <p:extLst>
      <p:ext uri="{BB962C8B-B14F-4D97-AF65-F5344CB8AC3E}">
        <p14:creationId xmlns:p14="http://schemas.microsoft.com/office/powerpoint/2010/main" val="319177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857</Words>
  <Application>Microsoft Office PowerPoint</Application>
  <PresentationFormat>Widescreen</PresentationFormat>
  <Paragraphs>86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Fretty</dc:creator>
  <cp:lastModifiedBy>Martin Fretty</cp:lastModifiedBy>
  <cp:revision>4</cp:revision>
  <dcterms:created xsi:type="dcterms:W3CDTF">2023-01-07T23:19:11Z</dcterms:created>
  <dcterms:modified xsi:type="dcterms:W3CDTF">2023-01-10T14:41:43Z</dcterms:modified>
</cp:coreProperties>
</file>