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8" r:id="rId2"/>
    <p:sldId id="273" r:id="rId3"/>
    <p:sldId id="274" r:id="rId4"/>
    <p:sldId id="282" r:id="rId5"/>
    <p:sldId id="276" r:id="rId6"/>
    <p:sldId id="275" r:id="rId7"/>
    <p:sldId id="278" r:id="rId8"/>
    <p:sldId id="279" r:id="rId9"/>
    <p:sldId id="277" r:id="rId10"/>
    <p:sldId id="280" r:id="rId11"/>
    <p:sldId id="283" r:id="rId12"/>
    <p:sldId id="284" r:id="rId13"/>
    <p:sldId id="286" r:id="rId14"/>
    <p:sldId id="281" r:id="rId15"/>
    <p:sldId id="285" r:id="rId16"/>
    <p:sldId id="289" r:id="rId17"/>
    <p:sldId id="287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  <a:srgbClr val="009644"/>
    <a:srgbClr val="136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67" autoAdjust="0"/>
    <p:restoredTop sz="91458" autoAdjust="0"/>
  </p:normalViewPr>
  <p:slideViewPr>
    <p:cSldViewPr>
      <p:cViewPr varScale="1">
        <p:scale>
          <a:sx n="89" d="100"/>
          <a:sy n="89" d="100"/>
        </p:scale>
        <p:origin x="10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B92D0-951F-481D-A8B1-E06914921E71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47D53-A6E4-4468-9BCC-D67C164301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76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47D53-A6E4-4468-9BCC-D67C1643014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77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177800">
            <a:solidFill>
              <a:srgbClr val="13694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3492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32488"/>
            <a:ext cx="6858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US" alt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990600"/>
          </a:xfrm>
        </p:spPr>
        <p:txBody>
          <a:bodyPr/>
          <a:lstStyle>
            <a:lvl1pPr marL="0" indent="0" algn="ctr">
              <a:buFontTx/>
              <a:buNone/>
              <a:defRPr sz="2400" i="1">
                <a:latin typeface="Lato" panose="020F0502020204030203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819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32488"/>
            <a:ext cx="6858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altLang="en-US"/>
              <a:t>City of Savannah /Office of Infrastructure and Development</a:t>
            </a:r>
            <a:endParaRPr lang="en-US" alt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59D0F8-1622-40A6-8BEA-AFC28A92EDF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512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32488"/>
            <a:ext cx="6858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1219200"/>
            <a:ext cx="196215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19200"/>
            <a:ext cx="573405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altLang="en-US"/>
              <a:t>City of Savannah /Office of Infrastructure and Development</a:t>
            </a:r>
            <a:endParaRPr lang="en-US" alt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EED6EE-2B6A-4475-8C61-00F19B50FF1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359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32488"/>
            <a:ext cx="6858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altLang="en-US"/>
              <a:t>City of Savannah /Office of Infrastructure and Development</a:t>
            </a:r>
            <a:endParaRPr lang="en-US" alt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BDE200-D2FC-4C10-8C67-306986CA5E7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948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32488"/>
            <a:ext cx="6858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altLang="en-US"/>
              <a:t>City of Savannah /Office of Infrastructure and Development</a:t>
            </a:r>
            <a:endParaRPr lang="en-US" alt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CDBA79-3BA4-427B-B33E-1E50499D701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489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32488"/>
            <a:ext cx="6858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667000"/>
            <a:ext cx="38100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667000"/>
            <a:ext cx="38100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altLang="en-US"/>
              <a:t>City of Savannah /Office of Infrastructure and Development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63250A-89C9-4574-BBB5-168D59057EC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1936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32488"/>
            <a:ext cx="6858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altLang="en-US"/>
              <a:t>City of Savannah /Office of Infrastructure and Development</a:t>
            </a:r>
            <a:endParaRPr lang="en-US" alt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A4147D-5B01-4807-AD44-852A098643A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004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32488"/>
            <a:ext cx="6858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altLang="en-US"/>
              <a:t>City of Savannah /Office of Infrastructure and Development</a:t>
            </a:r>
            <a:endParaRPr lang="en-US" alt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DA35F2-7B97-4E8D-BEBB-FF1E99741CF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080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32488"/>
            <a:ext cx="6858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altLang="en-US"/>
              <a:t>City of Savannah /Office of Infrastructure and Development</a:t>
            </a:r>
            <a:endParaRPr lang="en-US" alt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7E1124-32E4-4100-A6EE-F75C1191351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2203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City of Savannah /Office of Infrastructure and Development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C5BA70-8F10-4CF9-B20B-6EC3BCFCF84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7139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32488"/>
            <a:ext cx="6858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altLang="en-US"/>
              <a:t>City of Savannah /Office of Infrastructure and Development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A8CF73-0944-4244-846D-79043737EFC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7524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0"/>
          <p:cNvSpPr>
            <a:spLocks noChangeShapeType="1"/>
          </p:cNvSpPr>
          <p:nvPr/>
        </p:nvSpPr>
        <p:spPr bwMode="auto">
          <a:xfrm>
            <a:off x="914400" y="6248400"/>
            <a:ext cx="8229600" cy="0"/>
          </a:xfrm>
          <a:prstGeom prst="line">
            <a:avLst/>
          </a:prstGeom>
          <a:noFill/>
          <a:ln w="19050">
            <a:solidFill>
              <a:srgbClr val="13694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19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667000"/>
            <a:ext cx="77724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2484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1200" dirty="0">
                <a:latin typeface="Lato" panose="020F0502020204030203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City of Savannah /Office of Infrastructure and Development</a:t>
            </a: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15200" y="6248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aramond" panose="02020404030301010803" pitchFamily="18" charset="0"/>
              </a:defRPr>
            </a:lvl1pPr>
          </a:lstStyle>
          <a:p>
            <a:fld id="{54A055F9-970A-48EC-B2EF-9CFBD18881D3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031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32488"/>
            <a:ext cx="6858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14" r:id="rId8"/>
    <p:sldLayoutId id="2147483722" r:id="rId9"/>
    <p:sldLayoutId id="2147483723" r:id="rId10"/>
    <p:sldLayoutId id="2147483724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ato" panose="020F0502020204030203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ato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ato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ato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ato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Lato" panose="020F0502020204030203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Lato" panose="020F0502020204030203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Lato" panose="020F0502020204030203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Lato" panose="020F0502020204030203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90700"/>
            <a:ext cx="7772400" cy="2971800"/>
          </a:xfrm>
        </p:spPr>
        <p:txBody>
          <a:bodyPr/>
          <a:lstStyle/>
          <a:p>
            <a:r>
              <a:rPr lang="en-US" dirty="0"/>
              <a:t>CITY OF SAVANNAH</a:t>
            </a:r>
            <a:br>
              <a:rPr lang="en-US" dirty="0"/>
            </a:br>
            <a:r>
              <a:rPr lang="en-US" dirty="0"/>
              <a:t>TRAFFIC CALMING POLICY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914400" y="6324600"/>
            <a:ext cx="4191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1200" dirty="0">
                <a:latin typeface="Lato" panose="020F0502020204030203"/>
              </a:rPr>
              <a:t>City of Savannah / Office of Infrastructure &amp; Development</a:t>
            </a:r>
          </a:p>
        </p:txBody>
      </p:sp>
    </p:spTree>
    <p:extLst>
      <p:ext uri="{BB962C8B-B14F-4D97-AF65-F5344CB8AC3E}">
        <p14:creationId xmlns:p14="http://schemas.microsoft.com/office/powerpoint/2010/main" val="943751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41944B-78AD-4635-BB3B-68CBBC1E1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Implementation of the Traffic Calming Policy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8502C1-2492-4496-8C3A-F34B11239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3441032"/>
            <a:ext cx="8305800" cy="3048000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b="1" dirty="0"/>
              <a:t>Traffic Calming Committee Report Review and Recommendation</a:t>
            </a:r>
            <a:endParaRPr lang="en-US" sz="2000" dirty="0"/>
          </a:p>
          <a:p>
            <a:pPr>
              <a:spcBef>
                <a:spcPts val="0"/>
              </a:spcBef>
              <a:buAutoNum type="alphaLcPeriod"/>
            </a:pPr>
            <a:endParaRPr lang="en-US" sz="1500" dirty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Committee review and discussion of the Needs Assessment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Committee votes to “Recommend” or “Not Recommend” that the requested traffic calming project be placed on the City of Savannah’s Priority List of Traffic Calming Projects.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/>
              <a:t>Requests “Not Recommended” may re-submit for consideration after 1 year.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/>
              <a:t>Requests “Recommended” for plan development are sent to Mobility Services for Plan Design.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F1747F9-E88D-4F42-9223-02470FC1CB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City of Savannah /Office of Infrastructure and Development</a:t>
            </a:r>
            <a:endParaRPr lang="en-US" altLang="en-US" dirty="0"/>
          </a:p>
        </p:txBody>
      </p:sp>
      <p:pic>
        <p:nvPicPr>
          <p:cNvPr id="8" name="Picture 7" descr="A tree in the middle of a road&#10;&#10;Description automatically generated">
            <a:extLst>
              <a:ext uri="{FF2B5EF4-FFF2-40B4-BE49-F238E27FC236}">
                <a16:creationId xmlns="" xmlns:a16="http://schemas.microsoft.com/office/drawing/2014/main" id="{1CDEF0DE-2A2C-4B80-84D2-9643DEE452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6" b="2631"/>
          <a:stretch/>
        </p:blipFill>
        <p:spPr>
          <a:xfrm>
            <a:off x="2552700" y="1676400"/>
            <a:ext cx="4038600" cy="191302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55362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41944B-78AD-4635-BB3B-68CBBC1E1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Implementation of the Traffic Calming Policy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8502C1-2492-4496-8C3A-F34B11239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426" y="1371600"/>
            <a:ext cx="8236690" cy="4724400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b="1" dirty="0"/>
              <a:t>Mobility Services Plan Design</a:t>
            </a:r>
            <a:endParaRPr lang="en-US" sz="2400" dirty="0"/>
          </a:p>
          <a:p>
            <a:pPr>
              <a:buAutoNum type="alphaLcPeriod"/>
            </a:pPr>
            <a:endParaRPr lang="en-US" sz="1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Measures and documents street geometry and identifies potential conflicts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F1747F9-E88D-4F42-9223-02470FC1CB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City of Savannah /Office of Infrastructure and Development</a:t>
            </a:r>
            <a:endParaRPr lang="en-US" alt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C860E063-055D-4F41-9A83-5E2748EDFDD2}"/>
              </a:ext>
            </a:extLst>
          </p:cNvPr>
          <p:cNvSpPr txBox="1">
            <a:spLocks/>
          </p:cNvSpPr>
          <p:nvPr/>
        </p:nvSpPr>
        <p:spPr bwMode="auto">
          <a:xfrm>
            <a:off x="685800" y="4224337"/>
            <a:ext cx="4781266" cy="25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800" kern="0" dirty="0"/>
              <a:t>Selection of traffic calming measures and placement options.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800" kern="0" dirty="0"/>
              <a:t>When possible, staff prepares two or more plan options from which residents may choose. Most often, conflicts constrain design to one plan.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20EFE026-5037-42FE-923A-14C8007D941A}"/>
              </a:ext>
            </a:extLst>
          </p:cNvPr>
          <p:cNvSpPr txBox="1">
            <a:spLocks/>
          </p:cNvSpPr>
          <p:nvPr/>
        </p:nvSpPr>
        <p:spPr bwMode="auto">
          <a:xfrm>
            <a:off x="903026" y="2781300"/>
            <a:ext cx="8012089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en-US" sz="1400" kern="0" dirty="0"/>
              <a:t>Block length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kern="0" dirty="0"/>
              <a:t>Driveway widths and offsets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kern="0" dirty="0"/>
              <a:t>Lot widths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kern="0" dirty="0"/>
              <a:t>Flooded intersections &amp; parcels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kern="0" dirty="0"/>
              <a:t>Fire hydrants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kern="0" dirty="0"/>
              <a:t>Manholes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kern="0" dirty="0"/>
              <a:t>Storm inlets, etc.</a:t>
            </a:r>
          </a:p>
        </p:txBody>
      </p:sp>
      <p:pic>
        <p:nvPicPr>
          <p:cNvPr id="8" name="Picture 7" descr="A close up of a street&#10;&#10;Description automatically generated">
            <a:extLst>
              <a:ext uri="{FF2B5EF4-FFF2-40B4-BE49-F238E27FC236}">
                <a16:creationId xmlns="" xmlns:a16="http://schemas.microsoft.com/office/drawing/2014/main" id="{ED7C099E-A04A-47F6-A4D3-0329D9B89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484" y="3810000"/>
            <a:ext cx="3581116" cy="23348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1229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41944B-78AD-4635-BB3B-68CBBC1E1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Implementation of the Traffic Calming Policy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8502C1-2492-4496-8C3A-F34B11239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76400"/>
            <a:ext cx="7848600" cy="27432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sz="20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/>
              <a:t>Committee Plan Presentation (Pre-</a:t>
            </a:r>
            <a:r>
              <a:rPr lang="en-US" sz="2000" b="1" dirty="0" err="1"/>
              <a:t>Covid</a:t>
            </a:r>
            <a:r>
              <a:rPr lang="en-US" sz="2000" b="1" dirty="0"/>
              <a:t>)</a:t>
            </a:r>
            <a:endParaRPr lang="en-US" sz="20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Traffic Calming Committee invites the requestor to its next meeting, presents proposed traffic calming plan(s), and answers any questions.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F1747F9-E88D-4F42-9223-02470FC1CB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City of Savannah /Office of Infrastructure and Development</a:t>
            </a:r>
            <a:endParaRPr lang="en-US" altLang="en-US" dirty="0"/>
          </a:p>
        </p:txBody>
      </p:sp>
      <p:pic>
        <p:nvPicPr>
          <p:cNvPr id="9" name="Picture 8" descr="A sign on the side of a road&#10;&#10;Description automatically generated">
            <a:extLst>
              <a:ext uri="{FF2B5EF4-FFF2-40B4-BE49-F238E27FC236}">
                <a16:creationId xmlns="" xmlns:a16="http://schemas.microsoft.com/office/drawing/2014/main" id="{C68828D5-289B-45A2-B74A-832D7DFD60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352800"/>
            <a:ext cx="4114800" cy="2743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964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F526DB2-50C0-41F1-AA2E-00686B5C3D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City of Savannah /Office of Infrastructure and Development</a:t>
            </a:r>
            <a:endParaRPr lang="en-US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C324F71D-FDE9-4FAF-94B2-B8E98679ACF8}"/>
              </a:ext>
            </a:extLst>
          </p:cNvPr>
          <p:cNvSpPr txBox="1">
            <a:spLocks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" panose="020F0502020204030203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n-US" b="1" kern="0"/>
              <a:t/>
            </a:r>
            <a:br>
              <a:rPr lang="en-US" b="1" kern="0"/>
            </a:br>
            <a:r>
              <a:rPr lang="en-US" b="1" kern="0"/>
              <a:t>Implementation of the Traffic Calming Policy</a:t>
            </a:r>
            <a:endParaRPr lang="en-US" kern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D03E1607-78DE-4D32-9823-475358C3F441}"/>
              </a:ext>
            </a:extLst>
          </p:cNvPr>
          <p:cNvSpPr txBox="1">
            <a:spLocks/>
          </p:cNvSpPr>
          <p:nvPr/>
        </p:nvSpPr>
        <p:spPr bwMode="auto">
          <a:xfrm>
            <a:off x="914400" y="3964214"/>
            <a:ext cx="8077200" cy="228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en-US" sz="2000" kern="0" dirty="0"/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sz="2000" b="1" kern="0" dirty="0"/>
              <a:t>Citizen Action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latin typeface="Lato" panose="020F0502020204030203"/>
              </a:rPr>
              <a:t>Citizen has 30 days to secure signatures to move forward with 90-day temporary measures.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800" kern="0" dirty="0"/>
              <a:t>Upon completion of the 90-day trial, </a:t>
            </a:r>
            <a:r>
              <a:rPr lang="en-US" sz="1800" dirty="0">
                <a:latin typeface="Lato" panose="020F0502020204030203"/>
              </a:rPr>
              <a:t>citizen has 30 days to secure signatures to move forward with permanent measures.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sz="1800" dirty="0">
              <a:latin typeface="Lato" panose="020F0502020204030203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sz="1800" kern="0" dirty="0"/>
          </a:p>
        </p:txBody>
      </p:sp>
      <p:pic>
        <p:nvPicPr>
          <p:cNvPr id="8" name="Picture 7" descr="A car parked on the side of a road&#10;&#10;Description automatically generated">
            <a:extLst>
              <a:ext uri="{FF2B5EF4-FFF2-40B4-BE49-F238E27FC236}">
                <a16:creationId xmlns="" xmlns:a16="http://schemas.microsoft.com/office/drawing/2014/main" id="{EEA27742-283D-4ABB-B83C-DE1FA70EF0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" b="31670"/>
          <a:stretch/>
        </p:blipFill>
        <p:spPr>
          <a:xfrm>
            <a:off x="1828800" y="1828800"/>
            <a:ext cx="5334000" cy="23513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0975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41944B-78AD-4635-BB3B-68CBBC1E1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Implementation of the Traffic Calming Policy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8502C1-2492-4496-8C3A-F34B11239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86000"/>
            <a:ext cx="3733800" cy="3962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Construction Phase</a:t>
            </a:r>
          </a:p>
          <a:p>
            <a:pPr marL="0" indent="0">
              <a:buNone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After resident signatures have been received, Mobility Services schedules and oversees construction of permanent measures.</a:t>
            </a:r>
            <a:endParaRPr lang="en-US" sz="1500" b="1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F1747F9-E88D-4F42-9223-02470FC1CB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City of Savannah /Office of Infrastructure and Development</a:t>
            </a:r>
            <a:endParaRPr lang="en-US" altLang="en-US" dirty="0"/>
          </a:p>
        </p:txBody>
      </p:sp>
      <p:pic>
        <p:nvPicPr>
          <p:cNvPr id="6" name="Picture 5" descr="A group of people on a dirt road&#10;&#10;Description automatically generated">
            <a:extLst>
              <a:ext uri="{FF2B5EF4-FFF2-40B4-BE49-F238E27FC236}">
                <a16:creationId xmlns="" xmlns:a16="http://schemas.microsoft.com/office/drawing/2014/main" id="{5B349D1F-667A-4E0A-928D-BEC11E0252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" r="7715" b="4697"/>
          <a:stretch/>
        </p:blipFill>
        <p:spPr>
          <a:xfrm>
            <a:off x="4558748" y="2286000"/>
            <a:ext cx="4343400" cy="3276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1073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41944B-78AD-4635-BB3B-68CBBC1E1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Implementation of the Traffic Calming Policy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8502C1-2492-4496-8C3A-F34B11239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758" y="2438400"/>
            <a:ext cx="4038600" cy="39624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Appeal</a:t>
            </a:r>
            <a:endParaRPr lang="en-US" sz="2000" dirty="0"/>
          </a:p>
          <a:p>
            <a:pPr marL="0" indent="0">
              <a:buNone/>
            </a:pPr>
            <a:endParaRPr lang="en-US" sz="15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Citizens may appeal final recommendations made by the Traffic Calming Committee to the Mayor and Alderman. Appeals should be made directly to the Mayor and Aldermen. </a:t>
            </a:r>
          </a:p>
          <a:p>
            <a:pPr marL="0" indent="0">
              <a:buNone/>
            </a:pPr>
            <a:endParaRPr lang="en-US" sz="1500" b="1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F1747F9-E88D-4F42-9223-02470FC1CB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City of Savannah /Office of Infrastructure and Development</a:t>
            </a:r>
            <a:endParaRPr lang="en-US" altLang="en-US" dirty="0"/>
          </a:p>
        </p:txBody>
      </p:sp>
      <p:pic>
        <p:nvPicPr>
          <p:cNvPr id="6" name="Picture 5" descr="A sign on the side of a road&#10;&#10;Description automatically generated">
            <a:extLst>
              <a:ext uri="{FF2B5EF4-FFF2-40B4-BE49-F238E27FC236}">
                <a16:creationId xmlns="" xmlns:a16="http://schemas.microsoft.com/office/drawing/2014/main" id="{154EA043-9017-4E51-A20F-488BE4BDD8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750" b="20000"/>
          <a:stretch/>
        </p:blipFill>
        <p:spPr>
          <a:xfrm>
            <a:off x="4876800" y="2571750"/>
            <a:ext cx="3886200" cy="23241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779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41944B-78AD-4635-BB3B-68CBBC1E1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4200" b="1" dirty="0"/>
              <a:t>Traffic Calming Policy Comparison</a:t>
            </a:r>
            <a:endParaRPr lang="en-US" sz="4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F1747F9-E88D-4F42-9223-02470FC1CB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City of Savannah /Office of Infrastructure and Development</a:t>
            </a:r>
            <a:endParaRPr lang="en-US" alt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1D804E03-DF91-4D4F-BFE9-BF23437C34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27180"/>
              </p:ext>
            </p:extLst>
          </p:nvPr>
        </p:nvGraphicFramePr>
        <p:xfrm>
          <a:off x="152401" y="1121599"/>
          <a:ext cx="8915400" cy="5023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2753">
                  <a:extLst>
                    <a:ext uri="{9D8B030D-6E8A-4147-A177-3AD203B41FA5}">
                      <a16:colId xmlns="" xmlns:a16="http://schemas.microsoft.com/office/drawing/2014/main" val="1051475640"/>
                    </a:ext>
                  </a:extLst>
                </a:gridCol>
                <a:gridCol w="1217823">
                  <a:extLst>
                    <a:ext uri="{9D8B030D-6E8A-4147-A177-3AD203B41FA5}">
                      <a16:colId xmlns="" xmlns:a16="http://schemas.microsoft.com/office/drawing/2014/main" val="2030432472"/>
                    </a:ext>
                  </a:extLst>
                </a:gridCol>
                <a:gridCol w="1119322">
                  <a:extLst>
                    <a:ext uri="{9D8B030D-6E8A-4147-A177-3AD203B41FA5}">
                      <a16:colId xmlns="" xmlns:a16="http://schemas.microsoft.com/office/drawing/2014/main" val="1290753166"/>
                    </a:ext>
                  </a:extLst>
                </a:gridCol>
                <a:gridCol w="1828226">
                  <a:extLst>
                    <a:ext uri="{9D8B030D-6E8A-4147-A177-3AD203B41FA5}">
                      <a16:colId xmlns="" xmlns:a16="http://schemas.microsoft.com/office/drawing/2014/main" val="1445592358"/>
                    </a:ext>
                  </a:extLst>
                </a:gridCol>
                <a:gridCol w="1119322">
                  <a:extLst>
                    <a:ext uri="{9D8B030D-6E8A-4147-A177-3AD203B41FA5}">
                      <a16:colId xmlns="" xmlns:a16="http://schemas.microsoft.com/office/drawing/2014/main" val="479826902"/>
                    </a:ext>
                  </a:extLst>
                </a:gridCol>
                <a:gridCol w="1417808">
                  <a:extLst>
                    <a:ext uri="{9D8B030D-6E8A-4147-A177-3AD203B41FA5}">
                      <a16:colId xmlns="" xmlns:a16="http://schemas.microsoft.com/office/drawing/2014/main" val="2580285898"/>
                    </a:ext>
                  </a:extLst>
                </a:gridCol>
                <a:gridCol w="1080146">
                  <a:extLst>
                    <a:ext uri="{9D8B030D-6E8A-4147-A177-3AD203B41FA5}">
                      <a16:colId xmlns="" xmlns:a16="http://schemas.microsoft.com/office/drawing/2014/main" val="3974842181"/>
                    </a:ext>
                  </a:extLst>
                </a:gridCol>
              </a:tblGrid>
              <a:tr h="3846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Lato" panose="020F0502020204030203"/>
                        <a:ea typeface="Calibri" panose="020F0502020204030204" pitchFamily="34" charset="0"/>
                        <a:cs typeface="Lao UI" panose="020B0604020202020204" pitchFamily="34" charset="0"/>
                      </a:endParaRPr>
                    </a:p>
                  </a:txBody>
                  <a:tcPr marL="29852" marR="29852" marT="0" marB="0">
                    <a:solidFill>
                      <a:srgbClr val="008A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SAVANNAH, GA</a:t>
                      </a:r>
                      <a:endParaRPr lang="en-US" sz="1000" dirty="0">
                        <a:effectLst/>
                        <a:latin typeface="Lato" panose="020F0502020204030203"/>
                        <a:ea typeface="Calibri" panose="020F0502020204030204" pitchFamily="34" charset="0"/>
                        <a:cs typeface="Lao UI" panose="020B0604020202020204" pitchFamily="34" charset="0"/>
                      </a:endParaRPr>
                    </a:p>
                  </a:txBody>
                  <a:tcPr marL="29852" marR="29852" marT="0" marB="0">
                    <a:solidFill>
                      <a:srgbClr val="0096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CHARLESTON, SC</a:t>
                      </a:r>
                      <a:endParaRPr lang="en-US" sz="1000" dirty="0">
                        <a:effectLst/>
                        <a:latin typeface="Lato" panose="020F0502020204030203"/>
                        <a:ea typeface="Calibri" panose="020F0502020204030204" pitchFamily="34" charset="0"/>
                        <a:cs typeface="Lao UI" panose="020B0604020202020204" pitchFamily="34" charset="0"/>
                      </a:endParaRPr>
                    </a:p>
                  </a:txBody>
                  <a:tcPr marL="29852" marR="29852" marT="0" marB="0">
                    <a:solidFill>
                      <a:srgbClr val="0096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GREENVILLE COUNTY, SC</a:t>
                      </a:r>
                      <a:endParaRPr lang="en-US" sz="1000" dirty="0">
                        <a:effectLst/>
                        <a:latin typeface="Lato" panose="020F0502020204030203"/>
                        <a:ea typeface="Calibri" panose="020F0502020204030204" pitchFamily="34" charset="0"/>
                        <a:cs typeface="Lao UI" panose="020B0604020202020204" pitchFamily="34" charset="0"/>
                      </a:endParaRPr>
                    </a:p>
                  </a:txBody>
                  <a:tcPr marL="29852" marR="29852" marT="0" marB="0">
                    <a:solidFill>
                      <a:srgbClr val="0096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ATHENS-CLARKE COUNTY, GA</a:t>
                      </a:r>
                      <a:endParaRPr lang="en-US" sz="1000" dirty="0">
                        <a:effectLst/>
                        <a:latin typeface="Lato" panose="020F0502020204030203"/>
                        <a:ea typeface="Calibri" panose="020F0502020204030204" pitchFamily="34" charset="0"/>
                        <a:cs typeface="Lao UI" panose="020B0604020202020204" pitchFamily="34" charset="0"/>
                      </a:endParaRPr>
                    </a:p>
                  </a:txBody>
                  <a:tcPr marL="29852" marR="29852" marT="0" marB="0">
                    <a:solidFill>
                      <a:srgbClr val="0096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DEKALB COUNTY, GA</a:t>
                      </a:r>
                      <a:endParaRPr lang="en-US" sz="1000" dirty="0">
                        <a:effectLst/>
                        <a:latin typeface="Lato" panose="020F0502020204030203"/>
                        <a:ea typeface="Calibri" panose="020F0502020204030204" pitchFamily="34" charset="0"/>
                        <a:cs typeface="Lao UI" panose="020B0604020202020204" pitchFamily="34" charset="0"/>
                      </a:endParaRPr>
                    </a:p>
                  </a:txBody>
                  <a:tcPr marL="29852" marR="29852" marT="0" marB="0">
                    <a:solidFill>
                      <a:srgbClr val="0096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GREENVILLE, SC</a:t>
                      </a:r>
                      <a:endParaRPr lang="en-US" sz="1000" dirty="0">
                        <a:effectLst/>
                        <a:latin typeface="Lato" panose="020F0502020204030203"/>
                        <a:ea typeface="Calibri" panose="020F0502020204030204" pitchFamily="34" charset="0"/>
                        <a:cs typeface="Lao UI" panose="020B0604020202020204" pitchFamily="34" charset="0"/>
                      </a:endParaRPr>
                    </a:p>
                  </a:txBody>
                  <a:tcPr marL="29852" marR="29852" marT="0" marB="0">
                    <a:solidFill>
                      <a:srgbClr val="00964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4949688"/>
                  </a:ext>
                </a:extLst>
              </a:tr>
              <a:tr h="3223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STREET SPEED LIMIT</a:t>
                      </a:r>
                      <a:endParaRPr lang="en-US" sz="1000">
                        <a:effectLst/>
                        <a:latin typeface="Lato" panose="020F0502020204030203"/>
                        <a:ea typeface="Calibri" panose="020F0502020204030204" pitchFamily="34" charset="0"/>
                        <a:cs typeface="Lao UI" panose="020B0604020202020204" pitchFamily="34" charset="0"/>
                      </a:endParaRPr>
                    </a:p>
                  </a:txBody>
                  <a:tcPr marL="29852" marR="29852" marT="0" marB="0">
                    <a:solidFill>
                      <a:srgbClr val="008A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Speed Limit of 30 MPH or less</a:t>
                      </a:r>
                      <a:endParaRPr lang="en-US" sz="1000" dirty="0">
                        <a:effectLst/>
                        <a:latin typeface="Lato" panose="020F0502020204030203"/>
                        <a:ea typeface="Calibri" panose="020F0502020204030204" pitchFamily="34" charset="0"/>
                        <a:cs typeface="Lao UI" panose="020B0604020202020204" pitchFamily="34" charset="0"/>
                      </a:endParaRPr>
                    </a:p>
                  </a:txBody>
                  <a:tcPr marL="29852" marR="2985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Speed Limit of 30 MPH or less</a:t>
                      </a:r>
                      <a:endParaRPr lang="en-US" sz="1000" dirty="0">
                        <a:effectLst/>
                        <a:latin typeface="Lato" panose="020F0502020204030203"/>
                        <a:ea typeface="Calibri" panose="020F0502020204030204" pitchFamily="34" charset="0"/>
                        <a:cs typeface="Lao UI" panose="020B0604020202020204" pitchFamily="34" charset="0"/>
                      </a:endParaRPr>
                    </a:p>
                  </a:txBody>
                  <a:tcPr marL="29852" marR="2985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Lato" panose="020F0502020204030203"/>
                        <a:ea typeface="Calibri" panose="020F0502020204030204" pitchFamily="34" charset="0"/>
                        <a:cs typeface="Lao UI" panose="020B0604020202020204" pitchFamily="34" charset="0"/>
                      </a:endParaRPr>
                    </a:p>
                  </a:txBody>
                  <a:tcPr marL="29852" marR="2985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Lato" panose="020F0502020204030203"/>
                        <a:ea typeface="Calibri" panose="020F0502020204030204" pitchFamily="34" charset="0"/>
                        <a:cs typeface="Lao UI" panose="020B0604020202020204" pitchFamily="34" charset="0"/>
                      </a:endParaRPr>
                    </a:p>
                  </a:txBody>
                  <a:tcPr marL="29852" marR="2985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Speed Limit of 30 MPH or less</a:t>
                      </a:r>
                      <a:endParaRPr lang="en-US" sz="1000" dirty="0">
                        <a:effectLst/>
                        <a:latin typeface="Lato" panose="020F0502020204030203"/>
                        <a:ea typeface="Calibri" panose="020F0502020204030204" pitchFamily="34" charset="0"/>
                        <a:cs typeface="Lao UI" panose="020B0604020202020204" pitchFamily="34" charset="0"/>
                      </a:endParaRPr>
                    </a:p>
                  </a:txBody>
                  <a:tcPr marL="29852" marR="2985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No street speed limit requirements</a:t>
                      </a:r>
                      <a:endParaRPr lang="en-US" sz="1000" dirty="0">
                        <a:effectLst/>
                        <a:latin typeface="Lato" panose="020F0502020204030203"/>
                        <a:ea typeface="Calibri" panose="020F0502020204030204" pitchFamily="34" charset="0"/>
                        <a:cs typeface="Lao UI" panose="020B0604020202020204" pitchFamily="34" charset="0"/>
                      </a:endParaRPr>
                    </a:p>
                  </a:txBody>
                  <a:tcPr marL="29852" marR="2985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0979688"/>
                  </a:ext>
                </a:extLst>
              </a:tr>
              <a:tr h="12236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SPEED QUALIFIER</a:t>
                      </a:r>
                      <a:endParaRPr lang="en-US" sz="1000" dirty="0">
                        <a:effectLst/>
                        <a:latin typeface="Lato" panose="020F0502020204030203"/>
                        <a:ea typeface="Calibri" panose="020F0502020204030204" pitchFamily="34" charset="0"/>
                        <a:cs typeface="Lao UI" panose="020B0604020202020204" pitchFamily="34" charset="0"/>
                      </a:endParaRPr>
                    </a:p>
                  </a:txBody>
                  <a:tcPr marL="29852" marR="29852" marT="0" marB="0">
                    <a:solidFill>
                      <a:srgbClr val="008A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85</a:t>
                      </a:r>
                      <a:r>
                        <a:rPr lang="en-US" sz="1000" baseline="30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th</a:t>
                      </a: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 percentile speed must be more than 5 MPH over the posted speed limit (for applications based on speeding concerns)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*SOP</a:t>
                      </a:r>
                      <a:endParaRPr lang="en-US" sz="1000" dirty="0">
                        <a:effectLst/>
                        <a:latin typeface="Lato" panose="020F0502020204030203"/>
                        <a:ea typeface="Calibri" panose="020F0502020204030204" pitchFamily="34" charset="0"/>
                        <a:cs typeface="Lao UI" panose="020B0604020202020204" pitchFamily="34" charset="0"/>
                      </a:endParaRPr>
                    </a:p>
                  </a:txBody>
                  <a:tcPr marL="29852" marR="2985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Lato" panose="020F0502020204030203"/>
                        <a:ea typeface="Calibri" panose="020F0502020204030204" pitchFamily="34" charset="0"/>
                        <a:cs typeface="Lao UI" panose="020B0604020202020204" pitchFamily="34" charset="0"/>
                      </a:endParaRPr>
                    </a:p>
                  </a:txBody>
                  <a:tcPr marL="29852" marR="2985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Speed Only Method - 85</a:t>
                      </a:r>
                      <a:r>
                        <a:rPr lang="en-US" sz="1000" baseline="30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th</a:t>
                      </a: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 percentile speed must be more than 10 MPH over the posted speed limit.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  <a:latin typeface="Lato" panose="020F0502020204030203"/>
                        <a:cs typeface="Lao UI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OR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  <a:latin typeface="Lato" panose="020F0502020204030203"/>
                        <a:cs typeface="Lao UI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Volume and Speed Method - If the 85th percentile speed is at least 15 mph over the posted speed limit, the Volume must be at least 600 vehicles per day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If the 85th percentile speed is at least 9 mph over the PSL, the Volume must be at least 800 vehicles per day</a:t>
                      </a:r>
                      <a:endParaRPr lang="en-US" sz="1000" dirty="0">
                        <a:effectLst/>
                        <a:latin typeface="Lato" panose="020F0502020204030203"/>
                        <a:ea typeface="Calibri" panose="020F0502020204030204" pitchFamily="34" charset="0"/>
                        <a:cs typeface="Lao UI" panose="020B0604020202020204" pitchFamily="34" charset="0"/>
                      </a:endParaRPr>
                    </a:p>
                  </a:txBody>
                  <a:tcPr marL="29852" marR="2985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85</a:t>
                      </a:r>
                      <a:r>
                        <a:rPr lang="en-US" sz="1000" baseline="30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th</a:t>
                      </a: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 percentile speed greater than 32.5 mph</a:t>
                      </a:r>
                      <a:endParaRPr lang="en-US" sz="1000" dirty="0">
                        <a:effectLst/>
                        <a:latin typeface="Lato" panose="020F0502020204030203"/>
                        <a:ea typeface="Calibri" panose="020F0502020204030204" pitchFamily="34" charset="0"/>
                        <a:cs typeface="Lao UI" panose="020B0604020202020204" pitchFamily="34" charset="0"/>
                      </a:endParaRPr>
                    </a:p>
                  </a:txBody>
                  <a:tcPr marL="29852" marR="2985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85</a:t>
                      </a:r>
                      <a:r>
                        <a:rPr lang="en-US" sz="1000" baseline="30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th</a:t>
                      </a: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 percentile speed must be more than 11 MPH over the posted speed limit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  <a:latin typeface="Lato" panose="020F0502020204030203"/>
                        <a:ea typeface="Calibri" panose="020F0502020204030204" pitchFamily="34" charset="0"/>
                        <a:cs typeface="Lao UI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OR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  <a:latin typeface="Lato" panose="020F0502020204030203"/>
                        <a:cs typeface="Lao UI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The volume of vehicles must be greater than anticipated when compared to the Institute of Transportation Engineer’s Trip Generation Rates for the number of homes on the street</a:t>
                      </a:r>
                      <a:endParaRPr lang="en-US" sz="1000" dirty="0">
                        <a:effectLst/>
                        <a:latin typeface="Lato" panose="020F0502020204030203"/>
                        <a:ea typeface="Calibri" panose="020F0502020204030204" pitchFamily="34" charset="0"/>
                        <a:cs typeface="Lao UI" panose="020B0604020202020204" pitchFamily="34" charset="0"/>
                      </a:endParaRPr>
                    </a:p>
                  </a:txBody>
                  <a:tcPr marL="29852" marR="2985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For streets with less than 300 vehicles,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The 85th percentile speed must be 10 mph over the posted speed limit. </a:t>
                      </a:r>
                      <a:endParaRPr lang="en-US" sz="1000" dirty="0">
                        <a:effectLst/>
                        <a:latin typeface="Lato" panose="020F0502020204030203"/>
                        <a:ea typeface="Calibri" panose="020F0502020204030204" pitchFamily="34" charset="0"/>
                        <a:cs typeface="Lao UI" panose="020B0604020202020204" pitchFamily="34" charset="0"/>
                      </a:endParaRPr>
                    </a:p>
                  </a:txBody>
                  <a:tcPr marL="29852" marR="2985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65358079"/>
                  </a:ext>
                </a:extLst>
              </a:tr>
              <a:tr h="13871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AVERAGE DAILY TRAFFIC (ADT)</a:t>
                      </a:r>
                      <a:endParaRPr lang="en-US" sz="1000">
                        <a:effectLst/>
                        <a:latin typeface="Lato" panose="020F0502020204030203"/>
                        <a:ea typeface="Calibri" panose="020F0502020204030204" pitchFamily="34" charset="0"/>
                        <a:cs typeface="Lao UI" panose="020B0604020202020204" pitchFamily="34" charset="0"/>
                      </a:endParaRPr>
                    </a:p>
                  </a:txBody>
                  <a:tcPr marL="29852" marR="29852" marT="0" marB="0">
                    <a:solidFill>
                      <a:srgbClr val="008A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 750 (for applications based on cut-through traffic) *SOP</a:t>
                      </a:r>
                      <a:endParaRPr lang="en-US" sz="1000" dirty="0">
                        <a:effectLst/>
                        <a:latin typeface="Lato" panose="020F0502020204030203"/>
                        <a:ea typeface="Calibri" panose="020F0502020204030204" pitchFamily="34" charset="0"/>
                        <a:cs typeface="Lao UI" panose="020B0604020202020204" pitchFamily="34" charset="0"/>
                      </a:endParaRPr>
                    </a:p>
                  </a:txBody>
                  <a:tcPr marL="29852" marR="2985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350</a:t>
                      </a:r>
                      <a:endParaRPr lang="en-US" sz="1000" dirty="0">
                        <a:effectLst/>
                        <a:latin typeface="Lato" panose="020F0502020204030203"/>
                        <a:ea typeface="Calibri" panose="020F0502020204030204" pitchFamily="34" charset="0"/>
                        <a:cs typeface="Lao UI" panose="020B0604020202020204" pitchFamily="34" charset="0"/>
                      </a:endParaRPr>
                    </a:p>
                  </a:txBody>
                  <a:tcPr marL="29852" marR="29852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500</a:t>
                      </a:r>
                      <a:endParaRPr lang="en-US" sz="1000" dirty="0">
                        <a:effectLst/>
                        <a:latin typeface="Lato" panose="020F0502020204030203"/>
                        <a:ea typeface="Calibri" panose="020F0502020204030204" pitchFamily="34" charset="0"/>
                        <a:cs typeface="Lao UI" panose="020B0604020202020204" pitchFamily="34" charset="0"/>
                      </a:endParaRPr>
                    </a:p>
                  </a:txBody>
                  <a:tcPr marL="29852" marR="29852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Lato" panose="020F0502020204030203"/>
                        <a:ea typeface="Calibri" panose="020F0502020204030204" pitchFamily="34" charset="0"/>
                        <a:cs typeface="Lao UI" panose="020B0604020202020204" pitchFamily="34" charset="0"/>
                      </a:endParaRPr>
                    </a:p>
                  </a:txBody>
                  <a:tcPr marL="29852" marR="298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300-2000 to be eligible for review. </a:t>
                      </a:r>
                      <a:endParaRPr lang="en-US" sz="1000" dirty="0">
                        <a:effectLst/>
                        <a:latin typeface="Lato" panose="020F0502020204030203"/>
                        <a:ea typeface="Calibri" panose="020F0502020204030204" pitchFamily="34" charset="0"/>
                        <a:cs typeface="Lao UI" panose="020B0604020202020204" pitchFamily="34" charset="0"/>
                      </a:endParaRPr>
                    </a:p>
                  </a:txBody>
                  <a:tcPr marL="29852" marR="2985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82757578"/>
                  </a:ext>
                </a:extLst>
              </a:tr>
              <a:tr h="6024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STREET MINIMUM LENGTH</a:t>
                      </a:r>
                      <a:endParaRPr lang="en-US" sz="1000">
                        <a:effectLst/>
                        <a:latin typeface="Lato" panose="020F0502020204030203"/>
                        <a:ea typeface="Calibri" panose="020F0502020204030204" pitchFamily="34" charset="0"/>
                        <a:cs typeface="Lao UI" panose="020B0604020202020204" pitchFamily="34" charset="0"/>
                      </a:endParaRPr>
                    </a:p>
                  </a:txBody>
                  <a:tcPr marL="29852" marR="29852" marT="0" marB="0">
                    <a:solidFill>
                      <a:srgbClr val="008A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Streets must be a minimum 1000’ in length with through interconnectivity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Lato" panose="020F0502020204030203"/>
                        <a:ea typeface="Calibri" panose="020F0502020204030204" pitchFamily="34" charset="0"/>
                        <a:cs typeface="Lao UI" panose="020B0604020202020204" pitchFamily="34" charset="0"/>
                      </a:endParaRPr>
                    </a:p>
                  </a:txBody>
                  <a:tcPr marL="29852" marR="2985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Lato" panose="020F0502020204030203"/>
                        <a:ea typeface="Calibri" panose="020F0502020204030204" pitchFamily="34" charset="0"/>
                        <a:cs typeface="Lao UI" panose="020B0604020202020204" pitchFamily="34" charset="0"/>
                      </a:endParaRPr>
                    </a:p>
                  </a:txBody>
                  <a:tcPr marL="29852" marR="2985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The minimum length of road or segment shall not be less than 1000 feet</a:t>
                      </a:r>
                      <a:endParaRPr lang="en-US" sz="1000" dirty="0">
                        <a:effectLst/>
                        <a:latin typeface="Lato" panose="020F0502020204030203"/>
                        <a:ea typeface="Calibri" panose="020F0502020204030204" pitchFamily="34" charset="0"/>
                        <a:cs typeface="Lao UI" panose="020B0604020202020204" pitchFamily="34" charset="0"/>
                      </a:endParaRPr>
                    </a:p>
                  </a:txBody>
                  <a:tcPr marL="29852" marR="2985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Lato" panose="020F0502020204030203"/>
                        <a:ea typeface="Calibri" panose="020F0502020204030204" pitchFamily="34" charset="0"/>
                        <a:cs typeface="Lao UI" panose="020B0604020202020204" pitchFamily="34" charset="0"/>
                      </a:endParaRPr>
                    </a:p>
                  </a:txBody>
                  <a:tcPr marL="29852" marR="2985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Lato" panose="020F0502020204030203"/>
                        <a:ea typeface="Calibri" panose="020F0502020204030204" pitchFamily="34" charset="0"/>
                        <a:cs typeface="Lao UI" panose="020B0604020202020204" pitchFamily="34" charset="0"/>
                      </a:endParaRPr>
                    </a:p>
                  </a:txBody>
                  <a:tcPr marL="29852" marR="2985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N/A</a:t>
                      </a:r>
                      <a:endParaRPr lang="en-US" sz="1000" dirty="0">
                        <a:effectLst/>
                        <a:latin typeface="Lato" panose="020F0502020204030203"/>
                        <a:ea typeface="Calibri" panose="020F0502020204030204" pitchFamily="34" charset="0"/>
                        <a:cs typeface="Lao UI" panose="020B0604020202020204" pitchFamily="34" charset="0"/>
                      </a:endParaRPr>
                    </a:p>
                  </a:txBody>
                  <a:tcPr marL="29852" marR="2985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355011"/>
                  </a:ext>
                </a:extLst>
              </a:tr>
              <a:tr h="4517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STREET MINIMUM WIDTH</a:t>
                      </a:r>
                      <a:endParaRPr lang="en-US" sz="1000">
                        <a:effectLst/>
                        <a:latin typeface="Lato" panose="020F0502020204030203"/>
                        <a:ea typeface="Calibri" panose="020F0502020204030204" pitchFamily="34" charset="0"/>
                        <a:cs typeface="Lao UI" panose="020B0604020202020204" pitchFamily="34" charset="0"/>
                      </a:endParaRPr>
                    </a:p>
                  </a:txBody>
                  <a:tcPr marL="29852" marR="29852" marT="0" marB="0">
                    <a:solidFill>
                      <a:srgbClr val="008A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Streets must not exceed 40’ in width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Lato" panose="020F0502020204030203"/>
                        <a:ea typeface="Calibri" panose="020F0502020204030204" pitchFamily="34" charset="0"/>
                        <a:cs typeface="Lao UI" panose="020B0604020202020204" pitchFamily="34" charset="0"/>
                      </a:endParaRPr>
                    </a:p>
                  </a:txBody>
                  <a:tcPr marL="29852" marR="2985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Lato" panose="020F0502020204030203"/>
                        <a:ea typeface="Calibri" panose="020F0502020204030204" pitchFamily="34" charset="0"/>
                        <a:cs typeface="Lao UI" panose="020B0604020202020204" pitchFamily="34" charset="0"/>
                      </a:endParaRPr>
                    </a:p>
                  </a:txBody>
                  <a:tcPr marL="29852" marR="2985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Lato" panose="020F0502020204030203"/>
                        <a:ea typeface="Calibri" panose="020F0502020204030204" pitchFamily="34" charset="0"/>
                        <a:cs typeface="Lao UI" panose="020B0604020202020204" pitchFamily="34" charset="0"/>
                      </a:endParaRPr>
                    </a:p>
                  </a:txBody>
                  <a:tcPr marL="29852" marR="2985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Lato" panose="020F0502020204030203"/>
                        <a:ea typeface="Calibri" panose="020F0502020204030204" pitchFamily="34" charset="0"/>
                        <a:cs typeface="Lao UI" panose="020B0604020202020204" pitchFamily="34" charset="0"/>
                      </a:endParaRPr>
                    </a:p>
                  </a:txBody>
                  <a:tcPr marL="29852" marR="2985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Lato" panose="020F0502020204030203"/>
                        <a:ea typeface="Calibri" panose="020F0502020204030204" pitchFamily="34" charset="0"/>
                        <a:cs typeface="Lao UI" panose="020B0604020202020204" pitchFamily="34" charset="0"/>
                      </a:endParaRPr>
                    </a:p>
                  </a:txBody>
                  <a:tcPr marL="29852" marR="2985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Lato" panose="020F0502020204030203"/>
                        <a:ea typeface="Calibri" panose="020F0502020204030204" pitchFamily="34" charset="0"/>
                        <a:cs typeface="Lao UI" panose="020B0604020202020204" pitchFamily="34" charset="0"/>
                      </a:endParaRPr>
                    </a:p>
                  </a:txBody>
                  <a:tcPr marL="29852" marR="2985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999611"/>
                  </a:ext>
                </a:extLst>
              </a:tr>
              <a:tr h="6024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STREET TYPE</a:t>
                      </a:r>
                      <a:endParaRPr lang="en-US" sz="1000">
                        <a:effectLst/>
                        <a:latin typeface="Lato" panose="020F0502020204030203"/>
                        <a:ea typeface="Calibri" panose="020F0502020204030204" pitchFamily="34" charset="0"/>
                        <a:cs typeface="Lao UI" panose="020B0604020202020204" pitchFamily="34" charset="0"/>
                      </a:endParaRPr>
                    </a:p>
                  </a:txBody>
                  <a:tcPr marL="29852" marR="29852" marT="0" marB="0">
                    <a:solidFill>
                      <a:srgbClr val="008A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Residential &amp; 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Lato" panose="020F0502020204030203"/>
                          <a:ea typeface="+mn-ea"/>
                          <a:cs typeface="Lao UI" panose="020B0604020202020204" pitchFamily="34" charset="0"/>
                        </a:rPr>
                        <a:t>not a primary emergency response route or transit route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Lato" panose="020F0502020204030203"/>
                        <a:ea typeface="Calibri" panose="020F0502020204030204" pitchFamily="34" charset="0"/>
                        <a:cs typeface="Lao UI" panose="020B0604020202020204" pitchFamily="34" charset="0"/>
                      </a:endParaRPr>
                    </a:p>
                  </a:txBody>
                  <a:tcPr marL="29852" marR="2985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Residential</a:t>
                      </a:r>
                      <a:endParaRPr lang="en-US" sz="1000" dirty="0">
                        <a:effectLst/>
                        <a:latin typeface="Lato" panose="020F0502020204030203"/>
                        <a:ea typeface="Calibri" panose="020F0502020204030204" pitchFamily="34" charset="0"/>
                        <a:cs typeface="Lao UI" panose="020B0604020202020204" pitchFamily="34" charset="0"/>
                      </a:endParaRPr>
                    </a:p>
                  </a:txBody>
                  <a:tcPr marL="29852" marR="2985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Residential</a:t>
                      </a:r>
                      <a:endParaRPr lang="en-US" sz="1000" dirty="0">
                        <a:effectLst/>
                        <a:latin typeface="Lato" panose="020F0502020204030203"/>
                        <a:ea typeface="Calibri" panose="020F0502020204030204" pitchFamily="34" charset="0"/>
                        <a:cs typeface="Lao UI" panose="020B0604020202020204" pitchFamily="34" charset="0"/>
                      </a:endParaRPr>
                    </a:p>
                  </a:txBody>
                  <a:tcPr marL="29852" marR="2985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Residential</a:t>
                      </a:r>
                      <a:endParaRPr lang="en-US" sz="1000" dirty="0">
                        <a:effectLst/>
                        <a:latin typeface="Lato" panose="020F0502020204030203"/>
                        <a:ea typeface="Calibri" panose="020F0502020204030204" pitchFamily="34" charset="0"/>
                        <a:cs typeface="Lao UI" panose="020B0604020202020204" pitchFamily="34" charset="0"/>
                      </a:endParaRPr>
                    </a:p>
                  </a:txBody>
                  <a:tcPr marL="29852" marR="2985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Residential</a:t>
                      </a:r>
                      <a:endParaRPr lang="en-US" sz="1000" dirty="0">
                        <a:effectLst/>
                        <a:latin typeface="Lato" panose="020F0502020204030203"/>
                        <a:ea typeface="Calibri" panose="020F0502020204030204" pitchFamily="34" charset="0"/>
                        <a:cs typeface="Lao UI" panose="020B0604020202020204" pitchFamily="34" charset="0"/>
                      </a:endParaRPr>
                    </a:p>
                  </a:txBody>
                  <a:tcPr marL="29852" marR="2985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" panose="020F0502020204030203"/>
                          <a:cs typeface="Lao UI" panose="020B060402020202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Lato" panose="020F0502020204030203"/>
                        <a:ea typeface="Calibri" panose="020F0502020204030204" pitchFamily="34" charset="0"/>
                        <a:cs typeface="Lao UI" panose="020B0604020202020204" pitchFamily="34" charset="0"/>
                      </a:endParaRPr>
                    </a:p>
                  </a:txBody>
                  <a:tcPr marL="29852" marR="2985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25219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94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8098" y="237611"/>
            <a:ext cx="7772400" cy="1143000"/>
          </a:xfrm>
        </p:spPr>
        <p:txBody>
          <a:bodyPr/>
          <a:lstStyle/>
          <a:p>
            <a:r>
              <a:rPr lang="en-US" dirty="0" smtClean="0"/>
              <a:t>Status Update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City of Savannah /Office of Infrastructure and Development</a:t>
            </a:r>
            <a:endParaRPr lang="en-US" alt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246610"/>
              </p:ext>
            </p:extLst>
          </p:nvPr>
        </p:nvGraphicFramePr>
        <p:xfrm>
          <a:off x="380998" y="1523997"/>
          <a:ext cx="8382000" cy="3962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002"/>
                <a:gridCol w="2617609"/>
                <a:gridCol w="2716389"/>
              </a:tblGrid>
              <a:tr h="25049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Project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Status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Estimated Cost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049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200-300 blocks East 52</a:t>
                      </a:r>
                      <a:r>
                        <a:rPr lang="en-US" sz="1100" baseline="30000">
                          <a:effectLst/>
                        </a:rPr>
                        <a:t>nd</a:t>
                      </a:r>
                      <a:r>
                        <a:rPr lang="en-US" sz="1100">
                          <a:effectLst/>
                        </a:rPr>
                        <a:t> Street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Construction Ready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$19,000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049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North Fernwood Drive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Construction Ready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$30,000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049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Elgin Street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Temp. Measure Ready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$47,500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049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400-500 blocks East 52</a:t>
                      </a:r>
                      <a:r>
                        <a:rPr lang="en-US" sz="1100" baseline="30000">
                          <a:effectLst/>
                        </a:rPr>
                        <a:t>nd</a:t>
                      </a:r>
                      <a:r>
                        <a:rPr lang="en-US" sz="1100">
                          <a:effectLst/>
                        </a:rPr>
                        <a:t> Street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Collecting Signatures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$38,000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049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600-700 blocks East 52</a:t>
                      </a:r>
                      <a:r>
                        <a:rPr lang="en-US" sz="1100" baseline="30000">
                          <a:effectLst/>
                        </a:rPr>
                        <a:t>nd</a:t>
                      </a:r>
                      <a:r>
                        <a:rPr lang="en-US" sz="1100">
                          <a:effectLst/>
                        </a:rPr>
                        <a:t> Street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Collecting Signatures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$45,000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326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 block East 65</a:t>
                      </a:r>
                      <a:r>
                        <a:rPr lang="en-US" sz="1200" baseline="30000">
                          <a:effectLst/>
                        </a:rPr>
                        <a:t>th</a:t>
                      </a:r>
                      <a:r>
                        <a:rPr lang="en-US" sz="1200">
                          <a:effectLst/>
                        </a:rPr>
                        <a:t> Street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Design Complete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$19,000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32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200-300 blocks East 65</a:t>
                      </a:r>
                      <a:r>
                        <a:rPr lang="en-US" sz="1200" baseline="30000">
                          <a:effectLst/>
                        </a:rPr>
                        <a:t>th</a:t>
                      </a:r>
                      <a:r>
                        <a:rPr lang="en-US" sz="1200">
                          <a:effectLst/>
                        </a:rPr>
                        <a:t> Street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Design Complete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$28,500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32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00 block East 66</a:t>
                      </a:r>
                      <a:r>
                        <a:rPr lang="en-US" sz="1200" baseline="30000">
                          <a:effectLst/>
                        </a:rPr>
                        <a:t>th</a:t>
                      </a:r>
                      <a:r>
                        <a:rPr lang="en-US" sz="1200">
                          <a:effectLst/>
                        </a:rPr>
                        <a:t> Street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Design Complete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$38,000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32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 block East 56</a:t>
                      </a:r>
                      <a:r>
                        <a:rPr lang="en-US" sz="1200" baseline="30000">
                          <a:effectLst/>
                        </a:rPr>
                        <a:t>th</a:t>
                      </a:r>
                      <a:r>
                        <a:rPr lang="en-US" sz="1200">
                          <a:effectLst/>
                        </a:rPr>
                        <a:t> Street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Design Complete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$28,500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32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00 block East 63</a:t>
                      </a:r>
                      <a:r>
                        <a:rPr lang="en-US" sz="1200" baseline="30000">
                          <a:effectLst/>
                        </a:rPr>
                        <a:t>rd</a:t>
                      </a:r>
                      <a:r>
                        <a:rPr lang="en-US" sz="1200">
                          <a:effectLst/>
                        </a:rPr>
                        <a:t> Street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Design Complete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$19,000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65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2100 – 2300 blocks East 42</a:t>
                      </a:r>
                      <a:r>
                        <a:rPr lang="en-US" sz="1200" baseline="30000" dirty="0">
                          <a:effectLst/>
                        </a:rPr>
                        <a:t>nd</a:t>
                      </a:r>
                      <a:r>
                        <a:rPr lang="en-US" sz="1200" dirty="0">
                          <a:effectLst/>
                        </a:rPr>
                        <a:t> Street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Design Complete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$38,000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32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Lexington Avenue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Design Complete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$57,000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32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$407,500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29940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9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FF46265-83AC-4D98-9E15-3E8F0A974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2600" y="2906154"/>
            <a:ext cx="3338728" cy="2504046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solidFill>
              <a:srgbClr val="000000"/>
            </a:solidFill>
            <a:miter lim="800000"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41944B-78AD-4635-BB3B-68CBBC1E1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b="1" dirty="0"/>
              <a:t>Mission Statement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8502C1-2492-4496-8C3A-F34B11239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800"/>
            <a:ext cx="73152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/>
              <a:t>It is the policy of the City of Savannah to reduce the speed and/or volume of traffic through the modification of driver behavior in our neighborhoods. </a:t>
            </a:r>
          </a:p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F1747F9-E88D-4F42-9223-02470FC1CB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City of Savannah /Office of Infrastructure and Development</a:t>
            </a:r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C2E0302-AB83-4E8C-845E-760DD2F70191}"/>
              </a:ext>
            </a:extLst>
          </p:cNvPr>
          <p:cNvSpPr txBox="1"/>
          <p:nvPr/>
        </p:nvSpPr>
        <p:spPr>
          <a:xfrm>
            <a:off x="304800" y="3005317"/>
            <a:ext cx="502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sz="2000" b="1" dirty="0">
                <a:latin typeface="Lato" panose="020F0502020204030203"/>
              </a:rPr>
              <a:t>GOALS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b="1" dirty="0">
                <a:latin typeface="Lato" panose="020F0502020204030203"/>
              </a:rPr>
              <a:t> Resident safety and quality of life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b="1" dirty="0">
                <a:latin typeface="Lato" panose="020F0502020204030203"/>
              </a:rPr>
              <a:t> Reduce traffic impact on residential neighborhood streets </a:t>
            </a:r>
          </a:p>
          <a:p>
            <a:pPr algn="ctr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800" b="1" dirty="0">
                <a:latin typeface="Lato" panose="020F0502020204030203"/>
              </a:rPr>
              <a:t> Modify driver behavior via engineered traffic calming solutions. </a:t>
            </a:r>
          </a:p>
          <a:p>
            <a:endParaRPr lang="en-US" sz="2000" dirty="0">
              <a:latin typeface="Lato" panose="020F05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614900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41944B-78AD-4635-BB3B-68CBBC1E1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b="1" dirty="0"/>
              <a:t>Committee Membership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8502C1-2492-4496-8C3A-F34B11239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558" y="2522621"/>
            <a:ext cx="7239000" cy="2277979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/>
              <a:t>Nine members appointed, one each, by the Mayor and Aldermen  for 3-year staggered terms.</a:t>
            </a:r>
            <a:r>
              <a:rPr lang="en-US" sz="2000" dirty="0"/>
              <a:t> 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The committee members shall be educated on the traffic calming policy and the variety of measures that calm traffic.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F1747F9-E88D-4F42-9223-02470FC1CB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City of Savannah /Office of Infrastructure and Development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668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41944B-78AD-4635-BB3B-68CBBC1E1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b="1" dirty="0"/>
              <a:t>Traffic Calming Committee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F1747F9-E88D-4F42-9223-02470FC1CB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City of Savannah /Office of Infrastructure and Development</a:t>
            </a:r>
            <a:endParaRPr lang="en-US" altLang="en-US" dirty="0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="" xmlns:a16="http://schemas.microsoft.com/office/drawing/2014/main" id="{3EA285FC-63A1-47B1-8F88-FC81719231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545639"/>
              </p:ext>
            </p:extLst>
          </p:nvPr>
        </p:nvGraphicFramePr>
        <p:xfrm>
          <a:off x="1454016" y="1371600"/>
          <a:ext cx="6235967" cy="4489652"/>
        </p:xfrm>
        <a:graphic>
          <a:graphicData uri="http://schemas.openxmlformats.org/drawingml/2006/table">
            <a:tbl>
              <a:tblPr/>
              <a:tblGrid>
                <a:gridCol w="3645767">
                  <a:extLst>
                    <a:ext uri="{9D8B030D-6E8A-4147-A177-3AD203B41FA5}">
                      <a16:colId xmlns="" xmlns:a16="http://schemas.microsoft.com/office/drawing/2014/main" val="2939744799"/>
                    </a:ext>
                  </a:extLst>
                </a:gridCol>
                <a:gridCol w="1318277">
                  <a:extLst>
                    <a:ext uri="{9D8B030D-6E8A-4147-A177-3AD203B41FA5}">
                      <a16:colId xmlns="" xmlns:a16="http://schemas.microsoft.com/office/drawing/2014/main" val="2294121509"/>
                    </a:ext>
                  </a:extLst>
                </a:gridCol>
                <a:gridCol w="1271923">
                  <a:extLst>
                    <a:ext uri="{9D8B030D-6E8A-4147-A177-3AD203B41FA5}">
                      <a16:colId xmlns="" xmlns:a16="http://schemas.microsoft.com/office/drawing/2014/main" val="3518452603"/>
                    </a:ext>
                  </a:extLst>
                </a:gridCol>
              </a:tblGrid>
              <a:tr h="3340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effectLst/>
                        </a:rPr>
                        <a:t>MEMBER</a:t>
                      </a:r>
                      <a:endParaRPr lang="en-US" sz="1200" dirty="0">
                        <a:effectLst/>
                      </a:endParaRPr>
                    </a:p>
                  </a:txBody>
                  <a:tcPr marL="33236" marR="33236" marT="16618" marB="16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A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effectLst/>
                        </a:rPr>
                        <a:t>APPOINTMENT</a:t>
                      </a:r>
                      <a:endParaRPr lang="en-US" sz="1200" dirty="0">
                        <a:effectLst/>
                      </a:endParaRPr>
                    </a:p>
                  </a:txBody>
                  <a:tcPr marL="33236" marR="33236" marT="16618" marB="16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A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effectLst/>
                        </a:rPr>
                        <a:t>TERM ENDING</a:t>
                      </a:r>
                      <a:endParaRPr lang="en-US" sz="1200" dirty="0">
                        <a:effectLst/>
                      </a:endParaRPr>
                    </a:p>
                  </a:txBody>
                  <a:tcPr marL="33236" marR="33236" marT="16618" marB="16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A3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0714895"/>
                  </a:ext>
                </a:extLst>
              </a:tr>
              <a:tr h="478602">
                <a:tc>
                  <a:txBody>
                    <a:bodyPr/>
                    <a:lstStyle/>
                    <a:p>
                      <a:pPr fontAlgn="ctr"/>
                      <a:r>
                        <a:rPr lang="en-US" sz="1200" dirty="0">
                          <a:effectLst/>
                        </a:rPr>
                        <a:t>James (Mickey) Rountree, Jr.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Mayor’s Appointee</a:t>
                      </a:r>
                    </a:p>
                  </a:txBody>
                  <a:tcPr marL="33236" marR="33236" marT="16618" marB="16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</a:rPr>
                        <a:t>06/21/18</a:t>
                      </a:r>
                    </a:p>
                  </a:txBody>
                  <a:tcPr marL="33236" marR="33236" marT="16618" marB="16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</a:rPr>
                        <a:t>12/31/21</a:t>
                      </a:r>
                    </a:p>
                  </a:txBody>
                  <a:tcPr marL="33236" marR="33236" marT="16618" marB="16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59391461"/>
                  </a:ext>
                </a:extLst>
              </a:tr>
              <a:tr h="478602">
                <a:tc>
                  <a:txBody>
                    <a:bodyPr/>
                    <a:lstStyle/>
                    <a:p>
                      <a:pPr fontAlgn="ctr"/>
                      <a:r>
                        <a:rPr lang="en-US" sz="1200" dirty="0">
                          <a:effectLst/>
                        </a:rPr>
                        <a:t>Nelson </a:t>
                      </a:r>
                      <a:r>
                        <a:rPr lang="en-US" sz="1200" dirty="0" err="1">
                          <a:effectLst/>
                        </a:rPr>
                        <a:t>Gassman</a:t>
                      </a:r>
                      <a:r>
                        <a:rPr lang="en-US" sz="1200" dirty="0">
                          <a:effectLst/>
                        </a:rPr>
                        <a:t/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At-Large Post 1 Appointee (Resides in District 2)</a:t>
                      </a:r>
                    </a:p>
                  </a:txBody>
                  <a:tcPr marL="33236" marR="33236" marT="16618" marB="16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</a:rPr>
                        <a:t>06/21/18</a:t>
                      </a:r>
                    </a:p>
                  </a:txBody>
                  <a:tcPr marL="33236" marR="33236" marT="16618" marB="16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</a:rPr>
                        <a:t>12/31/21</a:t>
                      </a:r>
                    </a:p>
                  </a:txBody>
                  <a:tcPr marL="33236" marR="33236" marT="16618" marB="16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9670581"/>
                  </a:ext>
                </a:extLst>
              </a:tr>
              <a:tr h="623129">
                <a:tc>
                  <a:txBody>
                    <a:bodyPr/>
                    <a:lstStyle/>
                    <a:p>
                      <a:pPr fontAlgn="ctr"/>
                      <a:r>
                        <a:rPr lang="en-US" sz="1200" dirty="0">
                          <a:effectLst/>
                        </a:rPr>
                        <a:t>Danielle S. Paul, Chairperson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At-Large Post 2 Appointee (Resides in District 3)</a:t>
                      </a:r>
                    </a:p>
                  </a:txBody>
                  <a:tcPr marL="33236" marR="33236" marT="16618" marB="16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</a:rPr>
                        <a:t>07/06/17</a:t>
                      </a:r>
                    </a:p>
                  </a:txBody>
                  <a:tcPr marL="33236" marR="33236" marT="16618" marB="16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</a:rPr>
                        <a:t>12/31/20</a:t>
                      </a:r>
                    </a:p>
                  </a:txBody>
                  <a:tcPr marL="33236" marR="33236" marT="16618" marB="16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00105166"/>
                  </a:ext>
                </a:extLst>
              </a:tr>
              <a:tr h="419328">
                <a:tc>
                  <a:txBody>
                    <a:bodyPr/>
                    <a:lstStyle/>
                    <a:p>
                      <a:pPr fontAlgn="ctr"/>
                      <a:r>
                        <a:rPr lang="en-US" sz="1200" dirty="0">
                          <a:effectLst/>
                        </a:rPr>
                        <a:t>Pastor Marsha Buford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District 1 Appointee</a:t>
                      </a:r>
                    </a:p>
                  </a:txBody>
                  <a:tcPr marL="33236" marR="33236" marT="16618" marB="16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</a:rPr>
                        <a:t>07/06/17</a:t>
                      </a:r>
                    </a:p>
                  </a:txBody>
                  <a:tcPr marL="33236" marR="33236" marT="16618" marB="16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</a:rPr>
                        <a:t>12/31/20</a:t>
                      </a:r>
                    </a:p>
                  </a:txBody>
                  <a:tcPr marL="33236" marR="33236" marT="16618" marB="16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3161577"/>
                  </a:ext>
                </a:extLst>
              </a:tr>
              <a:tr h="419328">
                <a:tc>
                  <a:txBody>
                    <a:bodyPr/>
                    <a:lstStyle/>
                    <a:p>
                      <a:pPr fontAlgn="ctr"/>
                      <a:r>
                        <a:rPr lang="en-US" sz="1200" dirty="0">
                          <a:effectLst/>
                        </a:rPr>
                        <a:t>Jamie Parks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District 2 Appointee</a:t>
                      </a:r>
                    </a:p>
                  </a:txBody>
                  <a:tcPr marL="33236" marR="33236" marT="16618" marB="16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</a:rPr>
                        <a:t>03/12/20</a:t>
                      </a:r>
                    </a:p>
                  </a:txBody>
                  <a:tcPr marL="33236" marR="33236" marT="16618" marB="16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</a:rPr>
                        <a:t>12/31/21</a:t>
                      </a:r>
                    </a:p>
                  </a:txBody>
                  <a:tcPr marL="33236" marR="33236" marT="16618" marB="16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57934529"/>
                  </a:ext>
                </a:extLst>
              </a:tr>
              <a:tr h="478602">
                <a:tc>
                  <a:txBody>
                    <a:bodyPr/>
                    <a:lstStyle/>
                    <a:p>
                      <a:pPr fontAlgn="ctr"/>
                      <a:r>
                        <a:rPr lang="en-US" sz="1200" dirty="0">
                          <a:effectLst/>
                        </a:rPr>
                        <a:t>Susan Atkinson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District 3 Appointee (Resides in District 2)</a:t>
                      </a:r>
                    </a:p>
                  </a:txBody>
                  <a:tcPr marL="33236" marR="33236" marT="16618" marB="16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</a:rPr>
                        <a:t>07/06/17</a:t>
                      </a:r>
                    </a:p>
                  </a:txBody>
                  <a:tcPr marL="33236" marR="33236" marT="16618" marB="16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</a:rPr>
                        <a:t>12/31/20</a:t>
                      </a:r>
                    </a:p>
                  </a:txBody>
                  <a:tcPr marL="33236" marR="33236" marT="16618" marB="16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7131648"/>
                  </a:ext>
                </a:extLst>
              </a:tr>
              <a:tr h="419328">
                <a:tc>
                  <a:txBody>
                    <a:bodyPr/>
                    <a:lstStyle/>
                    <a:p>
                      <a:pPr fontAlgn="ctr"/>
                      <a:r>
                        <a:rPr lang="en-US" sz="1200">
                          <a:effectLst/>
                        </a:rPr>
                        <a:t>(Vacant)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District 4 Appointee</a:t>
                      </a:r>
                    </a:p>
                  </a:txBody>
                  <a:tcPr marL="33236" marR="33236" marT="16618" marB="16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</a:rPr>
                        <a:t>12/06/18</a:t>
                      </a:r>
                    </a:p>
                  </a:txBody>
                  <a:tcPr marL="33236" marR="33236" marT="16618" marB="16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</a:rPr>
                        <a:t>12/31/21</a:t>
                      </a:r>
                    </a:p>
                  </a:txBody>
                  <a:tcPr marL="33236" marR="33236" marT="16618" marB="16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4369733"/>
                  </a:ext>
                </a:extLst>
              </a:tr>
              <a:tr h="419328">
                <a:tc>
                  <a:txBody>
                    <a:bodyPr/>
                    <a:lstStyle/>
                    <a:p>
                      <a:pPr fontAlgn="ctr"/>
                      <a:r>
                        <a:rPr lang="en-US" sz="1200" dirty="0">
                          <a:effectLst/>
                        </a:rPr>
                        <a:t>Mable Hudson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District 5 Appointee</a:t>
                      </a:r>
                    </a:p>
                  </a:txBody>
                  <a:tcPr marL="33236" marR="33236" marT="16618" marB="16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</a:rPr>
                        <a:t>12/06/18</a:t>
                      </a:r>
                    </a:p>
                  </a:txBody>
                  <a:tcPr marL="33236" marR="33236" marT="16618" marB="16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effectLst/>
                        </a:rPr>
                        <a:t>12/31/21</a:t>
                      </a:r>
                    </a:p>
                  </a:txBody>
                  <a:tcPr marL="33236" marR="33236" marT="16618" marB="16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2819879"/>
                  </a:ext>
                </a:extLst>
              </a:tr>
              <a:tr h="41932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Gerald Sheffield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District 6 Appointee</a:t>
                      </a:r>
                    </a:p>
                  </a:txBody>
                  <a:tcPr marL="33236" marR="33236" marT="16618" marB="16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5/15/20</a:t>
                      </a:r>
                    </a:p>
                  </a:txBody>
                  <a:tcPr marL="33236" marR="33236" marT="16618" marB="16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12/31/21</a:t>
                      </a:r>
                    </a:p>
                  </a:txBody>
                  <a:tcPr marL="33236" marR="33236" marT="16618" marB="16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13344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195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41944B-78AD-4635-BB3B-68CBBC1E1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0"/>
            <a:ext cx="8763000" cy="11430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b="1" dirty="0"/>
              <a:t>The Traffic Calming Policy </a:t>
            </a:r>
            <a:br>
              <a:rPr lang="en-US" b="1" dirty="0"/>
            </a:br>
            <a:r>
              <a:rPr lang="en-US" b="1" dirty="0"/>
              <a:t>Seeks 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8502C1-2492-4496-8C3A-F34B11239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38299"/>
            <a:ext cx="4953000" cy="4114800"/>
          </a:xfrm>
        </p:spPr>
        <p:txBody>
          <a:bodyPr/>
          <a:lstStyle/>
          <a:p>
            <a:pPr marL="0" indent="0">
              <a:buNone/>
            </a:pPr>
            <a:endParaRPr lang="en-US" sz="1800" dirty="0"/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b="1" dirty="0"/>
              <a:t>Maintain or improve resident quality of life and neighborhood livability</a:t>
            </a:r>
            <a:r>
              <a:rPr lang="en-US" sz="1800" dirty="0"/>
              <a:t> by reducing the impact of vehicular traffic on residential neighborhoods through reductions in traffic volumes and/or speed;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Maintain or improve the </a:t>
            </a:r>
            <a:r>
              <a:rPr lang="en-US" sz="1800" b="1" dirty="0"/>
              <a:t>safety and attractiveness of neighborhood streets for pedestrians and bicyclists</a:t>
            </a:r>
            <a:r>
              <a:rPr lang="en-US" sz="1800" dirty="0"/>
              <a:t>;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Ensure that permanent </a:t>
            </a:r>
            <a:r>
              <a:rPr lang="en-US" sz="1800" b="1" dirty="0"/>
              <a:t>traffic calming measures are designed in conformance with sound engineering practices</a:t>
            </a:r>
            <a:r>
              <a:rPr lang="en-US" sz="1800" dirty="0"/>
              <a:t>;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F1747F9-E88D-4F42-9223-02470FC1CB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City of Savannah /Office of Infrastructure and Development</a:t>
            </a:r>
            <a:endParaRPr lang="en-US" altLang="en-US" dirty="0"/>
          </a:p>
        </p:txBody>
      </p:sp>
      <p:pic>
        <p:nvPicPr>
          <p:cNvPr id="8" name="Picture 7" descr="A sign on the side of a road&#10;&#10;Description automatically generated">
            <a:extLst>
              <a:ext uri="{FF2B5EF4-FFF2-40B4-BE49-F238E27FC236}">
                <a16:creationId xmlns="" xmlns:a16="http://schemas.microsoft.com/office/drawing/2014/main" id="{278F4B27-6687-4601-88EA-5521E970F4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6"/>
          <a:stretch/>
        </p:blipFill>
        <p:spPr>
          <a:xfrm>
            <a:off x="5191387" y="1996542"/>
            <a:ext cx="3798116" cy="339831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5287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41944B-78AD-4635-BB3B-68CBBC1E1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 lvl="1"/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The Traffic Calming Policy </a:t>
            </a:r>
            <a:br>
              <a:rPr lang="en-US" b="1" dirty="0"/>
            </a:br>
            <a:r>
              <a:rPr lang="en-US" b="1" dirty="0"/>
              <a:t>Seeks 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8502C1-2492-4496-8C3A-F34B11239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4267199" cy="5105400"/>
          </a:xfrm>
        </p:spPr>
        <p:txBody>
          <a:bodyPr/>
          <a:lstStyle/>
          <a:p>
            <a:pPr marL="0" indent="0">
              <a:buNone/>
            </a:pPr>
            <a:endParaRPr lang="en-US" sz="1800" dirty="0"/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b="1" dirty="0"/>
              <a:t>Require citizen involvement in the application </a:t>
            </a:r>
            <a:r>
              <a:rPr lang="en-US" sz="1800" dirty="0"/>
              <a:t>of the traffic calming program, from the initial request through implementation of selected device(s);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b="1" dirty="0"/>
              <a:t>Ensure that emergency vehicle access is preserved</a:t>
            </a:r>
            <a:r>
              <a:rPr lang="en-US" sz="1800" dirty="0"/>
              <a:t> at levels that meet national response standards;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b="1" dirty="0"/>
              <a:t>Address speeding issues </a:t>
            </a:r>
            <a:r>
              <a:rPr lang="en-US" sz="1800" dirty="0"/>
              <a:t>on one street with consideration of the effects to traffic on adjacent streets; and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b="1" dirty="0"/>
              <a:t>Effectively prioritize validated citizen traffic calming requests.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F1747F9-E88D-4F42-9223-02470FC1CB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City of Savannah /Office of Infrastructure and Development</a:t>
            </a:r>
            <a:endParaRPr lang="en-US" altLang="en-US" dirty="0"/>
          </a:p>
        </p:txBody>
      </p:sp>
      <p:pic>
        <p:nvPicPr>
          <p:cNvPr id="8" name="Picture 7" descr="A bus driving down a street&#10;&#10;Description automatically generated">
            <a:extLst>
              <a:ext uri="{FF2B5EF4-FFF2-40B4-BE49-F238E27FC236}">
                <a16:creationId xmlns="" xmlns:a16="http://schemas.microsoft.com/office/drawing/2014/main" id="{A9ADD77D-875C-4F50-8608-39ED50256C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" r="20908" b="8279"/>
          <a:stretch/>
        </p:blipFill>
        <p:spPr>
          <a:xfrm>
            <a:off x="5181600" y="1798721"/>
            <a:ext cx="3505201" cy="422107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14173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8502C1-2492-4496-8C3A-F34B11239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179" y="2209800"/>
            <a:ext cx="3845272" cy="35813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000" b="1" dirty="0"/>
              <a:t>Submission of Traffic Calming Requests </a:t>
            </a:r>
          </a:p>
          <a:p>
            <a:pPr marL="0" indent="0">
              <a:buNone/>
            </a:pPr>
            <a:endParaRPr lang="en-US" sz="1800" dirty="0"/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Directly through the City’s Traffic Calming webpage or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Download from the Traffic Calming webpage, complete and return via email or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Request a hard copy from Mobility Services, complete, and return via postal mail.</a:t>
            </a:r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F1747F9-E88D-4F42-9223-02470FC1CB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86696" y="6356350"/>
            <a:ext cx="384527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 sz="1100"/>
              <a:t>City of Savannah /Office of Infrastructure and Development</a:t>
            </a:r>
          </a:p>
        </p:txBody>
      </p:sp>
      <p:pic>
        <p:nvPicPr>
          <p:cNvPr id="6" name="Picture 5" descr="A house on the side of a road&#10;&#10;Description automatically generated">
            <a:extLst>
              <a:ext uri="{FF2B5EF4-FFF2-40B4-BE49-F238E27FC236}">
                <a16:creationId xmlns="" xmlns:a16="http://schemas.microsoft.com/office/drawing/2014/main" id="{CB638462-169C-409E-B76B-325FC31517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2" t="12969" r="30977"/>
          <a:stretch/>
        </p:blipFill>
        <p:spPr>
          <a:xfrm>
            <a:off x="4800600" y="2057400"/>
            <a:ext cx="3962400" cy="3886200"/>
          </a:xfrm>
          <a:prstGeom prst="rect">
            <a:avLst/>
          </a:prstGeom>
          <a:ln w="38100">
            <a:solidFill>
              <a:schemeClr val="tx1"/>
            </a:solidFill>
          </a:ln>
          <a:effectLst/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26807820-19C4-471A-9A59-406CF42A54B7}"/>
              </a:ext>
            </a:extLst>
          </p:cNvPr>
          <p:cNvSpPr txBox="1">
            <a:spLocks/>
          </p:cNvSpPr>
          <p:nvPr/>
        </p:nvSpPr>
        <p:spPr bwMode="auto">
          <a:xfrm>
            <a:off x="0" y="-78221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" panose="020F0502020204030203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n-US" b="1" kern="0" dirty="0"/>
              <a:t/>
            </a:r>
            <a:br>
              <a:rPr lang="en-US" b="1" kern="0" dirty="0"/>
            </a:br>
            <a:r>
              <a:rPr lang="en-US" b="1" kern="0" dirty="0"/>
              <a:t>Implementation of the Traffic Calming Policy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643849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41944B-78AD-4635-BB3B-68CBBC1E1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Implementation of the Traffic Calming Policy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8502C1-2492-4496-8C3A-F34B11239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114675"/>
            <a:ext cx="7924800" cy="3514725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b="1" dirty="0"/>
              <a:t>Traffic Calming Committee Review for Eligibility </a:t>
            </a:r>
            <a:endParaRPr lang="en-US" sz="16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Only residential streets with speed limits of 30 mph or less, AND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Minimum 1000’ in length with through interconnectivity, AND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Not a primary emergency response route or transit route, AND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Maximum width of 40’, AND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Traffic calming is likely to resolve the problem(s)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>Valid requests are forwarded to the Mobility Services for evaluation.</a:t>
            </a:r>
          </a:p>
          <a:p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F1747F9-E88D-4F42-9223-02470FC1CB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City of Savannah /Office of Infrastructure and Development</a:t>
            </a:r>
            <a:endParaRPr lang="en-US" altLang="en-US" dirty="0"/>
          </a:p>
        </p:txBody>
      </p:sp>
      <p:pic>
        <p:nvPicPr>
          <p:cNvPr id="16" name="Picture 15" descr="A truck that is driving down the road&#10;&#10;Description automatically generated">
            <a:extLst>
              <a:ext uri="{FF2B5EF4-FFF2-40B4-BE49-F238E27FC236}">
                <a16:creationId xmlns="" xmlns:a16="http://schemas.microsoft.com/office/drawing/2014/main" id="{BBD4F489-5E90-41A0-ADDC-271B78E7A0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53" b="11047"/>
          <a:stretch/>
        </p:blipFill>
        <p:spPr>
          <a:xfrm>
            <a:off x="2057400" y="1828800"/>
            <a:ext cx="4772464" cy="1600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0134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41944B-78AD-4635-BB3B-68CBBC1E1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Implementation of the Traffic Calming Policy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8502C1-2492-4496-8C3A-F34B11239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8800"/>
            <a:ext cx="4343400" cy="4267200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Mobility Services Data Collection</a:t>
            </a:r>
            <a:endParaRPr lang="en-US" sz="2000" dirty="0"/>
          </a:p>
          <a:p>
            <a:pPr marL="0" indent="0">
              <a:buNone/>
            </a:pPr>
            <a:endParaRPr lang="en-US" sz="15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Speed and volume data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Crash analysis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Site visit to evaluate neighborhood conditions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/>
              <a:t>Sidewalk availability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/>
              <a:t>Nearby schools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/>
              <a:t>Nearby parks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/>
              <a:t>Other relevant site characteristics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Staff report returned to Traffic Calming Committee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F1747F9-E88D-4F42-9223-02470FC1CB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City of Savannah /Office of Infrastructure and Development</a:t>
            </a:r>
            <a:endParaRPr lang="en-US" altLang="en-US" dirty="0"/>
          </a:p>
        </p:txBody>
      </p:sp>
      <p:pic>
        <p:nvPicPr>
          <p:cNvPr id="6" name="Picture 5" descr="A sign on the side of a road&#10;&#10;Description automatically generated">
            <a:extLst>
              <a:ext uri="{FF2B5EF4-FFF2-40B4-BE49-F238E27FC236}">
                <a16:creationId xmlns="" xmlns:a16="http://schemas.microsoft.com/office/drawing/2014/main" id="{0269D13D-E107-4DA4-BAE6-8DF02933DB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1"/>
          <a:stretch/>
        </p:blipFill>
        <p:spPr>
          <a:xfrm>
            <a:off x="4826000" y="2362200"/>
            <a:ext cx="4089400" cy="341698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5251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3694E"/>
      </a:accent1>
      <a:accent2>
        <a:srgbClr val="62BD19"/>
      </a:accent2>
      <a:accent3>
        <a:srgbClr val="FFFFFF"/>
      </a:accent3>
      <a:accent4>
        <a:srgbClr val="000000"/>
      </a:accent4>
      <a:accent5>
        <a:srgbClr val="AAB9B2"/>
      </a:accent5>
      <a:accent6>
        <a:srgbClr val="58AB16"/>
      </a:accent6>
      <a:hlink>
        <a:srgbClr val="289728"/>
      </a:hlink>
      <a:folHlink>
        <a:srgbClr val="C2C2C2"/>
      </a:folHlink>
    </a:clrScheme>
    <a:fontScheme name="Office Them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1822</TotalTime>
  <Words>1219</Words>
  <Application>Microsoft Office PowerPoint</Application>
  <PresentationFormat>On-screen Show (4:3)</PresentationFormat>
  <Paragraphs>241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Garamond</vt:lpstr>
      <vt:lpstr>Lao UI</vt:lpstr>
      <vt:lpstr>Lato</vt:lpstr>
      <vt:lpstr>Times New Roman</vt:lpstr>
      <vt:lpstr>Wingdings</vt:lpstr>
      <vt:lpstr>Office Theme</vt:lpstr>
      <vt:lpstr>CITY OF SAVANNAH TRAFFIC CALMING POLICY</vt:lpstr>
      <vt:lpstr>  Mission Statement </vt:lpstr>
      <vt:lpstr>  Committee Membership </vt:lpstr>
      <vt:lpstr>  Traffic Calming Committee</vt:lpstr>
      <vt:lpstr>  The Traffic Calming Policy  Seeks To</vt:lpstr>
      <vt:lpstr> The Traffic Calming Policy  Seeks To</vt:lpstr>
      <vt:lpstr>PowerPoint Presentation</vt:lpstr>
      <vt:lpstr> Implementation of the Traffic Calming Policy</vt:lpstr>
      <vt:lpstr> Implementation of the Traffic Calming Policy</vt:lpstr>
      <vt:lpstr> Implementation of the Traffic Calming Policy</vt:lpstr>
      <vt:lpstr> Implementation of the Traffic Calming Policy</vt:lpstr>
      <vt:lpstr> Implementation of the Traffic Calming Policy</vt:lpstr>
      <vt:lpstr>PowerPoint Presentation</vt:lpstr>
      <vt:lpstr> Implementation of the Traffic Calming Policy</vt:lpstr>
      <vt:lpstr> Implementation of the Traffic Calming Policy</vt:lpstr>
      <vt:lpstr>Traffic Calming Policy Comparison</vt:lpstr>
      <vt:lpstr>Status Update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SAVANNAH TRAFFIC CALMING POLICY</dc:title>
  <dc:creator>Michele Strickland</dc:creator>
  <cp:lastModifiedBy>Heath Lloyd</cp:lastModifiedBy>
  <cp:revision>31</cp:revision>
  <dcterms:created xsi:type="dcterms:W3CDTF">2020-06-19T19:45:57Z</dcterms:created>
  <dcterms:modified xsi:type="dcterms:W3CDTF">2020-06-24T21:02:23Z</dcterms:modified>
</cp:coreProperties>
</file>